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12192000"/>
  <p:embeddedFontLst>
    <p:embeddedFont>
      <p:font typeface="Calibri Bold" panose="020F0702030404030204" pitchFamily="34" charset="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1" d="100"/>
          <a:sy n="111" d="100"/>
        </p:scale>
        <p:origin x="5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6302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sv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svg"/><Relationship Id="rId5" Type="http://schemas.openxmlformats.org/officeDocument/2006/relationships/image" Target="../media/image17.svg"/><Relationship Id="rId4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13" Type="http://schemas.openxmlformats.org/officeDocument/2006/relationships/image" Target="../media/image17.png"/><Relationship Id="rId18" Type="http://schemas.openxmlformats.org/officeDocument/2006/relationships/image" Target="../media/image38.svg"/><Relationship Id="rId26" Type="http://schemas.openxmlformats.org/officeDocument/2006/relationships/image" Target="../media/image46.svg"/><Relationship Id="rId3" Type="http://schemas.openxmlformats.org/officeDocument/2006/relationships/image" Target="../media/image12.png"/><Relationship Id="rId34" Type="http://schemas.openxmlformats.org/officeDocument/2006/relationships/image" Target="../media/image54.svg"/><Relationship Id="rId7" Type="http://schemas.openxmlformats.org/officeDocument/2006/relationships/image" Target="../media/image14.png"/><Relationship Id="rId12" Type="http://schemas.openxmlformats.org/officeDocument/2006/relationships/image" Target="../media/image30.svg"/><Relationship Id="rId17" Type="http://schemas.openxmlformats.org/officeDocument/2006/relationships/image" Target="../media/image36.svg"/><Relationship Id="rId25" Type="http://schemas.openxmlformats.org/officeDocument/2006/relationships/image" Target="../media/image21.png"/><Relationship Id="rId33" Type="http://schemas.openxmlformats.org/officeDocument/2006/relationships/image" Target="../media/image25.png"/><Relationship Id="rId38" Type="http://schemas.openxmlformats.org/officeDocument/2006/relationships/image" Target="../media/image58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8.png"/><Relationship Id="rId20" Type="http://schemas.openxmlformats.org/officeDocument/2006/relationships/image" Target="../media/image40.svg"/><Relationship Id="rId29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svg"/><Relationship Id="rId11" Type="http://schemas.openxmlformats.org/officeDocument/2006/relationships/image" Target="../media/image16.png"/><Relationship Id="rId24" Type="http://schemas.openxmlformats.org/officeDocument/2006/relationships/image" Target="../media/image44.svg"/><Relationship Id="rId32" Type="http://schemas.openxmlformats.org/officeDocument/2006/relationships/image" Target="../media/image52.svg"/><Relationship Id="rId37" Type="http://schemas.openxmlformats.org/officeDocument/2006/relationships/image" Target="../media/image27.png"/><Relationship Id="rId5" Type="http://schemas.openxmlformats.org/officeDocument/2006/relationships/image" Target="../media/image13.png"/><Relationship Id="rId15" Type="http://schemas.openxmlformats.org/officeDocument/2006/relationships/image" Target="../media/image34.svg"/><Relationship Id="rId23" Type="http://schemas.openxmlformats.org/officeDocument/2006/relationships/image" Target="../media/image20.png"/><Relationship Id="rId28" Type="http://schemas.openxmlformats.org/officeDocument/2006/relationships/image" Target="../media/image48.svg"/><Relationship Id="rId36" Type="http://schemas.openxmlformats.org/officeDocument/2006/relationships/image" Target="../media/image56.svg"/><Relationship Id="rId10" Type="http://schemas.openxmlformats.org/officeDocument/2006/relationships/image" Target="../media/image28.svg"/><Relationship Id="rId19" Type="http://schemas.openxmlformats.org/officeDocument/2006/relationships/image" Target="../media/image19.png"/><Relationship Id="rId31" Type="http://schemas.openxmlformats.org/officeDocument/2006/relationships/image" Target="../media/image24.png"/><Relationship Id="rId4" Type="http://schemas.openxmlformats.org/officeDocument/2006/relationships/image" Target="../media/image22.svg"/><Relationship Id="rId9" Type="http://schemas.openxmlformats.org/officeDocument/2006/relationships/image" Target="../media/image15.png"/><Relationship Id="rId14" Type="http://schemas.openxmlformats.org/officeDocument/2006/relationships/image" Target="../media/image32.svg"/><Relationship Id="rId22" Type="http://schemas.openxmlformats.org/officeDocument/2006/relationships/image" Target="../media/image42.svg"/><Relationship Id="rId27" Type="http://schemas.openxmlformats.org/officeDocument/2006/relationships/image" Target="../media/image22.png"/><Relationship Id="rId30" Type="http://schemas.openxmlformats.org/officeDocument/2006/relationships/image" Target="../media/image50.svg"/><Relationship Id="rId35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229423" y="476131"/>
            <a:ext cx="5730106" cy="1533919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317636" y="2599680"/>
            <a:ext cx="1542664" cy="1504574"/>
          </a:xfrm>
          <a:prstGeom prst="rect">
            <a:avLst/>
          </a:prstGeom>
        </p:spPr>
      </p:pic>
      <p:sp>
        <p:nvSpPr>
          <p:cNvPr id="4" name="Object 3"/>
          <p:cNvSpPr/>
          <p:nvPr/>
        </p:nvSpPr>
        <p:spPr>
          <a:xfrm>
            <a:off x="2442044" y="4614609"/>
            <a:ext cx="7293847" cy="101654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4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Delivering a Great</a:t>
            </a:r>
            <a:br>
              <a:rPr lang="en-US" sz="4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4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Training Session</a:t>
            </a:r>
            <a:endParaRPr lang="en-US" dirty="0"/>
          </a:p>
        </p:txBody>
      </p:sp>
      <p:sp>
        <p:nvSpPr>
          <p:cNvPr id="5" name="Object 4"/>
          <p:cNvSpPr/>
          <p:nvPr/>
        </p:nvSpPr>
        <p:spPr>
          <a:xfrm>
            <a:off x="2447552" y="6145242"/>
            <a:ext cx="7293847" cy="15935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7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PRACTICAL TIPS AND ACTIVITIES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88953" cy="1322751"/>
          </a:xfrm>
          <a:prstGeom prst="rect">
            <a:avLst/>
          </a:prstGeom>
          <a:solidFill>
            <a:srgbClr val="2980B9"/>
          </a:solidFill>
        </p:spPr>
      </p:sp>
      <p:sp>
        <p:nvSpPr>
          <p:cNvPr id="3" name="Object 2"/>
          <p:cNvSpPr/>
          <p:nvPr/>
        </p:nvSpPr>
        <p:spPr>
          <a:xfrm>
            <a:off x="476131" y="447563"/>
            <a:ext cx="11617595" cy="39905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45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Lesson Plans - A Worthy Investment!</a:t>
            </a:r>
            <a:endParaRPr lang="en-US" dirty="0"/>
          </a:p>
        </p:txBody>
      </p:sp>
      <p:sp>
        <p:nvSpPr>
          <p:cNvPr id="4" name="Object 3"/>
          <p:cNvSpPr/>
          <p:nvPr/>
        </p:nvSpPr>
        <p:spPr>
          <a:xfrm>
            <a:off x="476131" y="1799775"/>
            <a:ext cx="5627868" cy="4589902"/>
          </a:xfrm>
          <a:prstGeom prst="rect">
            <a:avLst/>
          </a:prstGeom>
          <a:solidFill>
            <a:srgbClr val="2980B9"/>
          </a:solidFill>
        </p:spPr>
      </p:sp>
      <p:sp>
        <p:nvSpPr>
          <p:cNvPr id="5" name="Object 4"/>
          <p:cNvSpPr/>
          <p:nvPr/>
        </p:nvSpPr>
        <p:spPr>
          <a:xfrm>
            <a:off x="986781" y="2470562"/>
            <a:ext cx="133315" cy="13331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6" name="Object 5"/>
          <p:cNvSpPr/>
          <p:nvPr/>
        </p:nvSpPr>
        <p:spPr>
          <a:xfrm>
            <a:off x="1310697" y="2400704"/>
            <a:ext cx="3341472" cy="24468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List materials needed</a:t>
            </a:r>
            <a:endParaRPr lang="en-US" dirty="0"/>
          </a:p>
        </p:txBody>
      </p:sp>
      <p:sp>
        <p:nvSpPr>
          <p:cNvPr id="7" name="Object 6"/>
          <p:cNvSpPr/>
          <p:nvPr/>
        </p:nvSpPr>
        <p:spPr>
          <a:xfrm>
            <a:off x="986781" y="3162737"/>
            <a:ext cx="133315" cy="13331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8" name="Object 7"/>
          <p:cNvSpPr/>
          <p:nvPr/>
        </p:nvSpPr>
        <p:spPr>
          <a:xfrm>
            <a:off x="1310697" y="3092954"/>
            <a:ext cx="3527809" cy="24468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State aims / objectives</a:t>
            </a:r>
            <a:endParaRPr lang="en-US" dirty="0"/>
          </a:p>
        </p:txBody>
      </p:sp>
      <p:sp>
        <p:nvSpPr>
          <p:cNvPr id="9" name="Object 8"/>
          <p:cNvSpPr/>
          <p:nvPr/>
        </p:nvSpPr>
        <p:spPr>
          <a:xfrm>
            <a:off x="986781" y="3855061"/>
            <a:ext cx="133315" cy="13331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10" name="Object 9"/>
          <p:cNvSpPr/>
          <p:nvPr/>
        </p:nvSpPr>
        <p:spPr>
          <a:xfrm>
            <a:off x="1310697" y="3785204"/>
            <a:ext cx="4621748" cy="24468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Section by key skills and topics</a:t>
            </a:r>
            <a:endParaRPr lang="en-US" dirty="0"/>
          </a:p>
        </p:txBody>
      </p:sp>
      <p:sp>
        <p:nvSpPr>
          <p:cNvPr id="11" name="Object 10"/>
          <p:cNvSpPr/>
          <p:nvPr/>
        </p:nvSpPr>
        <p:spPr>
          <a:xfrm>
            <a:off x="986781" y="4547236"/>
            <a:ext cx="133315" cy="13331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12" name="Object 11"/>
          <p:cNvSpPr/>
          <p:nvPr/>
        </p:nvSpPr>
        <p:spPr>
          <a:xfrm>
            <a:off x="1310697" y="4477454"/>
            <a:ext cx="2908746" cy="24468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Note ideal timings</a:t>
            </a:r>
            <a:endParaRPr lang="en-US" dirty="0"/>
          </a:p>
        </p:txBody>
      </p:sp>
      <p:sp>
        <p:nvSpPr>
          <p:cNvPr id="13" name="Object 12"/>
          <p:cNvSpPr/>
          <p:nvPr/>
        </p:nvSpPr>
        <p:spPr>
          <a:xfrm>
            <a:off x="986781" y="5239560"/>
            <a:ext cx="133315" cy="133317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14" name="Object 13"/>
          <p:cNvSpPr/>
          <p:nvPr/>
        </p:nvSpPr>
        <p:spPr>
          <a:xfrm>
            <a:off x="1310697" y="5169703"/>
            <a:ext cx="4663410" cy="5904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Include activities, questions to</a:t>
            </a:r>
            <a:b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26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ask, clear wording</a:t>
            </a:r>
            <a:endParaRPr lang="en-US" dirty="0"/>
          </a:p>
        </p:txBody>
      </p:sp>
      <p:sp>
        <p:nvSpPr>
          <p:cNvPr id="15" name="Object 14"/>
          <p:cNvSpPr/>
          <p:nvPr/>
        </p:nvSpPr>
        <p:spPr>
          <a:xfrm>
            <a:off x="6094476" y="1799775"/>
            <a:ext cx="5627868" cy="4589902"/>
          </a:xfrm>
          <a:prstGeom prst="rect">
            <a:avLst/>
          </a:prstGeom>
          <a:solidFill>
            <a:srgbClr val="BD1550"/>
          </a:solidFill>
        </p:spPr>
      </p:sp>
      <p:pic>
        <p:nvPicPr>
          <p:cNvPr id="16" name="Object 15" descr="preencoded.png"/>
          <p:cNvPicPr>
            <a:picLocks noChangeAspect="1"/>
          </p:cNvPicPr>
          <p:nvPr/>
        </p:nvPicPr>
        <p:blipFill>
          <a:blip r:embed="rId3"/>
          <a:srcRect t="2223" b="2223"/>
          <a:stretch/>
        </p:blipFill>
        <p:spPr>
          <a:xfrm>
            <a:off x="6094476" y="1799775"/>
            <a:ext cx="5627868" cy="458990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383057" y="447563"/>
            <a:ext cx="7710668" cy="33730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3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Top Tip 1: Think Active</a:t>
            </a:r>
            <a:endParaRPr lang="en-US" dirty="0"/>
          </a:p>
        </p:txBody>
      </p:sp>
      <p:sp>
        <p:nvSpPr>
          <p:cNvPr id="3" name="Object 2"/>
          <p:cNvSpPr/>
          <p:nvPr/>
        </p:nvSpPr>
        <p:spPr>
          <a:xfrm>
            <a:off x="4383057" y="1041983"/>
            <a:ext cx="7710668" cy="184263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9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Don't just talk... do things!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Object 3"/>
          <p:cNvSpPr/>
          <p:nvPr/>
        </p:nvSpPr>
        <p:spPr>
          <a:xfrm>
            <a:off x="0" y="0"/>
            <a:ext cx="3916449" cy="6865808"/>
          </a:xfrm>
          <a:prstGeom prst="rect">
            <a:avLst/>
          </a:prstGeom>
          <a:solidFill>
            <a:srgbClr val="E6F6F7"/>
          </a:solidFill>
        </p:spPr>
      </p:sp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3"/>
          <a:srcRect l="7218" r="7218"/>
          <a:stretch/>
        </p:blipFill>
        <p:spPr>
          <a:xfrm>
            <a:off x="0" y="0"/>
            <a:ext cx="3916449" cy="6865808"/>
          </a:xfrm>
          <a:prstGeom prst="rect">
            <a:avLst/>
          </a:prstGeom>
        </p:spPr>
      </p:pic>
      <p:sp>
        <p:nvSpPr>
          <p:cNvPr id="6" name="Object 5"/>
          <p:cNvSpPr/>
          <p:nvPr/>
        </p:nvSpPr>
        <p:spPr>
          <a:xfrm>
            <a:off x="7333743" y="1781232"/>
            <a:ext cx="1428393" cy="1428393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846934" y="2168962"/>
            <a:ext cx="409473" cy="647538"/>
          </a:xfrm>
          <a:prstGeom prst="rect">
            <a:avLst/>
          </a:prstGeom>
        </p:spPr>
      </p:pic>
      <p:sp>
        <p:nvSpPr>
          <p:cNvPr id="8" name="Object 7"/>
          <p:cNvSpPr/>
          <p:nvPr/>
        </p:nvSpPr>
        <p:spPr>
          <a:xfrm>
            <a:off x="5762511" y="3323896"/>
            <a:ext cx="4570857" cy="4138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The more your learners do, the more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they will remember</a:t>
            </a:r>
            <a:endParaRPr lang="en-US" dirty="0"/>
          </a:p>
        </p:txBody>
      </p:sp>
      <p:sp>
        <p:nvSpPr>
          <p:cNvPr id="9" name="Object 8"/>
          <p:cNvSpPr/>
          <p:nvPr/>
        </p:nvSpPr>
        <p:spPr>
          <a:xfrm>
            <a:off x="5762511" y="3899658"/>
            <a:ext cx="4570857" cy="240381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Ask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questions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and start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discussions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Have learners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follow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on own computer as you</a:t>
            </a:r>
            <a:b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demonstrate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Pair/group work to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practice scenarios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like</a:t>
            </a:r>
            <a:b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ticket selling, constituent record creation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Do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quizzes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,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Easter egg hunts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, and get learners</a:t>
            </a:r>
            <a:b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to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write questions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for each other 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383057" y="447563"/>
            <a:ext cx="7710668" cy="33730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3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Top Tip 2: Consider Jargon</a:t>
            </a:r>
            <a:endParaRPr lang="en-US" dirty="0"/>
          </a:p>
        </p:txBody>
      </p:sp>
      <p:sp>
        <p:nvSpPr>
          <p:cNvPr id="3" name="Object 2"/>
          <p:cNvSpPr/>
          <p:nvPr/>
        </p:nvSpPr>
        <p:spPr>
          <a:xfrm>
            <a:off x="4383057" y="1041983"/>
            <a:ext cx="7710668" cy="184263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9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Don't assume knowledge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Object 3"/>
          <p:cNvSpPr/>
          <p:nvPr/>
        </p:nvSpPr>
        <p:spPr>
          <a:xfrm>
            <a:off x="0" y="0"/>
            <a:ext cx="3916449" cy="6865808"/>
          </a:xfrm>
          <a:prstGeom prst="rect">
            <a:avLst/>
          </a:prstGeom>
          <a:solidFill>
            <a:srgbClr val="E6F6F7"/>
          </a:solidFill>
        </p:spPr>
      </p:sp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3"/>
          <a:srcRect l="33957" r="33957"/>
          <a:stretch/>
        </p:blipFill>
        <p:spPr>
          <a:xfrm>
            <a:off x="0" y="0"/>
            <a:ext cx="3916449" cy="6865808"/>
          </a:xfrm>
          <a:prstGeom prst="rect">
            <a:avLst/>
          </a:prstGeom>
        </p:spPr>
      </p:pic>
      <p:sp>
        <p:nvSpPr>
          <p:cNvPr id="6" name="Object 5"/>
          <p:cNvSpPr/>
          <p:nvPr/>
        </p:nvSpPr>
        <p:spPr>
          <a:xfrm>
            <a:off x="7333743" y="2217901"/>
            <a:ext cx="1428393" cy="1428393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746501" y="2630772"/>
            <a:ext cx="609448" cy="609448"/>
          </a:xfrm>
          <a:prstGeom prst="rect">
            <a:avLst/>
          </a:prstGeom>
        </p:spPr>
      </p:pic>
      <p:sp>
        <p:nvSpPr>
          <p:cNvPr id="8" name="Object 7"/>
          <p:cNvSpPr/>
          <p:nvPr/>
        </p:nvSpPr>
        <p:spPr>
          <a:xfrm>
            <a:off x="5762511" y="3760565"/>
            <a:ext cx="4570857" cy="4138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Explain the meaning of any industry or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venue-specific words</a:t>
            </a:r>
            <a:endParaRPr lang="en-US" dirty="0"/>
          </a:p>
        </p:txBody>
      </p:sp>
      <p:sp>
        <p:nvSpPr>
          <p:cNvPr id="9" name="Object 8"/>
          <p:cNvSpPr/>
          <p:nvPr/>
        </p:nvSpPr>
        <p:spPr>
          <a:xfrm>
            <a:off x="5762511" y="4336327"/>
            <a:ext cx="4570857" cy="15304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“Take the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COBOs 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to the box office please.”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“I'll meet you in the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RFH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in 10 minutes.”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“My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BOCA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is broken!”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383057" y="447563"/>
            <a:ext cx="7710668" cy="33730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3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Top Tip 3: Use Mnemonic Devices</a:t>
            </a:r>
            <a:endParaRPr lang="en-US" dirty="0"/>
          </a:p>
        </p:txBody>
      </p:sp>
      <p:sp>
        <p:nvSpPr>
          <p:cNvPr id="3" name="Object 2"/>
          <p:cNvSpPr/>
          <p:nvPr/>
        </p:nvSpPr>
        <p:spPr>
          <a:xfrm>
            <a:off x="4383057" y="1041983"/>
            <a:ext cx="7710668" cy="184263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9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Tricks to help people remember information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Object 3"/>
          <p:cNvSpPr/>
          <p:nvPr/>
        </p:nvSpPr>
        <p:spPr>
          <a:xfrm>
            <a:off x="0" y="0"/>
            <a:ext cx="3916449" cy="6865808"/>
          </a:xfrm>
          <a:prstGeom prst="rect">
            <a:avLst/>
          </a:prstGeom>
          <a:solidFill>
            <a:srgbClr val="E6F6F7"/>
          </a:solidFill>
        </p:spPr>
      </p:sp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3"/>
          <a:srcRect l="7298" r="7298"/>
          <a:stretch/>
        </p:blipFill>
        <p:spPr>
          <a:xfrm>
            <a:off x="0" y="0"/>
            <a:ext cx="3916449" cy="6865808"/>
          </a:xfrm>
          <a:prstGeom prst="rect">
            <a:avLst/>
          </a:prstGeom>
        </p:spPr>
      </p:pic>
      <p:sp>
        <p:nvSpPr>
          <p:cNvPr id="6" name="Object 5"/>
          <p:cNvSpPr/>
          <p:nvPr/>
        </p:nvSpPr>
        <p:spPr>
          <a:xfrm>
            <a:off x="7333743" y="1781232"/>
            <a:ext cx="1428393" cy="1428393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746503" y="2102004"/>
            <a:ext cx="561835" cy="714196"/>
          </a:xfrm>
          <a:prstGeom prst="rect">
            <a:avLst/>
          </a:prstGeom>
        </p:spPr>
      </p:pic>
      <p:sp>
        <p:nvSpPr>
          <p:cNvPr id="8" name="Object 7"/>
          <p:cNvSpPr/>
          <p:nvPr/>
        </p:nvSpPr>
        <p:spPr>
          <a:xfrm>
            <a:off x="5762511" y="3323896"/>
            <a:ext cx="4570857" cy="4138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Rhymes, songs, chunking, acronyms,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acrostics, association, alliteration</a:t>
            </a:r>
            <a:endParaRPr lang="en-US" dirty="0"/>
          </a:p>
        </p:txBody>
      </p:sp>
      <p:sp>
        <p:nvSpPr>
          <p:cNvPr id="9" name="Object 8"/>
          <p:cNvSpPr/>
          <p:nvPr/>
        </p:nvSpPr>
        <p:spPr>
          <a:xfrm>
            <a:off x="5762511" y="3899658"/>
            <a:ext cx="4570857" cy="240381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ROYGBIV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- Colours of the rainbow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'FACE'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and </a:t>
            </a: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'Every Good Boy Deserves Fruit'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-</a:t>
            </a:r>
            <a:b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musical notation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Ctrl + G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= Opens a constituent record / gets</a:t>
            </a:r>
            <a:b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into the person's 'Guts'</a:t>
            </a:r>
          </a:p>
          <a:p>
            <a:pPr algn="ctr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'In' and 'Has'</a:t>
            </a: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 = All 'in' one row (of a</a:t>
            </a:r>
            <a:b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dirty="0" smtClean="0">
                <a:solidFill>
                  <a:srgbClr val="000000">
                    <a:alpha val="60000"/>
                  </a:srgbClr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spreadsheet) VS they 'have' it somewhere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76131" y="447563"/>
            <a:ext cx="11617595" cy="33730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3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During the Session...</a:t>
            </a:r>
            <a:endParaRPr lang="en-US" dirty="0"/>
          </a:p>
        </p:txBody>
      </p:sp>
      <p:sp>
        <p:nvSpPr>
          <p:cNvPr id="3" name="Object 2"/>
          <p:cNvSpPr/>
          <p:nvPr/>
        </p:nvSpPr>
        <p:spPr>
          <a:xfrm>
            <a:off x="0" y="3961409"/>
            <a:ext cx="12188956" cy="0"/>
          </a:xfrm>
          <a:prstGeom prst="line">
            <a:avLst/>
          </a:prstGeom>
          <a:noFill/>
          <a:ln w="25400">
            <a:solidFill>
              <a:srgbClr val="000000"/>
            </a:solidFill>
            <a:prstDash val="solid"/>
            <a:miter lim="800000"/>
          </a:ln>
        </p:spPr>
      </p:sp>
      <p:sp>
        <p:nvSpPr>
          <p:cNvPr id="4" name="Object 3"/>
          <p:cNvSpPr/>
          <p:nvPr/>
        </p:nvSpPr>
        <p:spPr>
          <a:xfrm>
            <a:off x="2809173" y="1354878"/>
            <a:ext cx="476131" cy="476131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941225" y="1492523"/>
            <a:ext cx="219020" cy="209498"/>
          </a:xfrm>
          <a:prstGeom prst="rect">
            <a:avLst/>
          </a:prstGeom>
        </p:spPr>
      </p:pic>
      <p:sp>
        <p:nvSpPr>
          <p:cNvPr id="6" name="Object 5"/>
          <p:cNvSpPr/>
          <p:nvPr/>
        </p:nvSpPr>
        <p:spPr>
          <a:xfrm>
            <a:off x="3380530" y="1490278"/>
            <a:ext cx="2666333" cy="17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MONITOR</a:t>
            </a:r>
            <a:endParaRPr lang="en-US" dirty="0"/>
          </a:p>
        </p:txBody>
      </p:sp>
      <p:sp>
        <p:nvSpPr>
          <p:cNvPr id="7" name="Object 6"/>
          <p:cNvSpPr/>
          <p:nvPr/>
        </p:nvSpPr>
        <p:spPr>
          <a:xfrm>
            <a:off x="3380529" y="1953385"/>
            <a:ext cx="2666333" cy="13019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Watch and listen</a:t>
            </a:r>
          </a:p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Allow peer-teaching - don't</a:t>
            </a:r>
            <a:b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answer everything yourself</a:t>
            </a:r>
          </a:p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Note what people find</a:t>
            </a:r>
            <a:b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difficult in case you can</a:t>
            </a:r>
            <a:b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simplify it next time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bject 7"/>
          <p:cNvSpPr/>
          <p:nvPr/>
        </p:nvSpPr>
        <p:spPr>
          <a:xfrm rot="16200000">
            <a:off x="1982038" y="2896209"/>
            <a:ext cx="2130400" cy="0"/>
          </a:xfrm>
          <a:prstGeom prst="line">
            <a:avLst/>
          </a:prstGeom>
          <a:noFill/>
          <a:ln w="25400">
            <a:solidFill>
              <a:srgbClr val="000000">
                <a:alpha val="35000"/>
              </a:srgbClr>
            </a:solidFill>
            <a:prstDash val="solid"/>
            <a:miter lim="800000"/>
          </a:ln>
        </p:spPr>
      </p:sp>
      <p:sp>
        <p:nvSpPr>
          <p:cNvPr id="9" name="Object 8"/>
          <p:cNvSpPr/>
          <p:nvPr/>
        </p:nvSpPr>
        <p:spPr>
          <a:xfrm>
            <a:off x="2999624" y="3913796"/>
            <a:ext cx="95226" cy="95226"/>
          </a:xfrm>
          <a:prstGeom prst="ellipse">
            <a:avLst/>
          </a:prstGeom>
          <a:solidFill>
            <a:srgbClr val="FFFFFF"/>
          </a:solidFill>
          <a:ln w="25400">
            <a:solidFill>
              <a:srgbClr val="00A0B0"/>
            </a:solidFill>
            <a:prstDash val="solid"/>
            <a:miter lim="800000"/>
          </a:ln>
        </p:spPr>
      </p:sp>
      <p:sp>
        <p:nvSpPr>
          <p:cNvPr id="10" name="Object 9"/>
          <p:cNvSpPr/>
          <p:nvPr/>
        </p:nvSpPr>
        <p:spPr>
          <a:xfrm>
            <a:off x="5856411" y="4511638"/>
            <a:ext cx="476131" cy="476131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988461" y="4649272"/>
            <a:ext cx="219020" cy="209498"/>
          </a:xfrm>
          <a:prstGeom prst="rect">
            <a:avLst/>
          </a:prstGeom>
        </p:spPr>
      </p:pic>
      <p:sp>
        <p:nvSpPr>
          <p:cNvPr id="12" name="Object 11"/>
          <p:cNvSpPr/>
          <p:nvPr/>
        </p:nvSpPr>
        <p:spPr>
          <a:xfrm>
            <a:off x="6427768" y="4647038"/>
            <a:ext cx="2666333" cy="17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b="1" dirty="0" smtClean="0">
                <a:solidFill>
                  <a:srgbClr val="333333"/>
                </a:solidFill>
                <a:latin typeface="Calibri Bold" pitchFamily="34" charset="0"/>
                <a:cs typeface="Calibri Bold" pitchFamily="34" charset="-120"/>
              </a:rPr>
              <a:t>CHECK UNDERSTANDING </a:t>
            </a:r>
            <a:endParaRPr lang="en-US" dirty="0"/>
          </a:p>
        </p:txBody>
      </p:sp>
      <p:sp>
        <p:nvSpPr>
          <p:cNvPr id="13" name="Object 12"/>
          <p:cNvSpPr/>
          <p:nvPr/>
        </p:nvSpPr>
        <p:spPr>
          <a:xfrm>
            <a:off x="6427768" y="5054555"/>
            <a:ext cx="2666333" cy="13019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Ask lots of questions</a:t>
            </a:r>
          </a:p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Use concept checking</a:t>
            </a:r>
            <a:b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questions with definite</a:t>
            </a:r>
            <a:b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answers</a:t>
            </a:r>
          </a:p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Don't ask 'Do you</a:t>
            </a:r>
            <a:b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</a:b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understand?'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Object 13"/>
          <p:cNvSpPr/>
          <p:nvPr/>
        </p:nvSpPr>
        <p:spPr>
          <a:xfrm rot="5400000">
            <a:off x="5819362" y="4236524"/>
            <a:ext cx="550229" cy="0"/>
          </a:xfrm>
          <a:prstGeom prst="line">
            <a:avLst/>
          </a:prstGeom>
          <a:noFill/>
          <a:ln w="25400">
            <a:solidFill>
              <a:srgbClr val="000000">
                <a:alpha val="35000"/>
              </a:srgbClr>
            </a:solidFill>
            <a:prstDash val="solid"/>
            <a:miter lim="800000"/>
          </a:ln>
        </p:spPr>
      </p:sp>
      <p:sp>
        <p:nvSpPr>
          <p:cNvPr id="15" name="Object 14"/>
          <p:cNvSpPr/>
          <p:nvPr/>
        </p:nvSpPr>
        <p:spPr>
          <a:xfrm>
            <a:off x="6046863" y="3913796"/>
            <a:ext cx="95226" cy="95226"/>
          </a:xfrm>
          <a:prstGeom prst="ellipse">
            <a:avLst/>
          </a:prstGeom>
          <a:solidFill>
            <a:srgbClr val="FFFFFF"/>
          </a:solidFill>
          <a:ln w="25400">
            <a:solidFill>
              <a:srgbClr val="00A0B0"/>
            </a:solidFill>
            <a:prstDash val="solid"/>
            <a:miter lim="800000"/>
          </a:ln>
        </p:spPr>
      </p:sp>
      <p:sp>
        <p:nvSpPr>
          <p:cNvPr id="16" name="Object 15"/>
          <p:cNvSpPr/>
          <p:nvPr/>
        </p:nvSpPr>
        <p:spPr>
          <a:xfrm>
            <a:off x="8903649" y="1952746"/>
            <a:ext cx="476131" cy="476131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17" name="Object 16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035701" y="2090365"/>
            <a:ext cx="219020" cy="209498"/>
          </a:xfrm>
          <a:prstGeom prst="rect">
            <a:avLst/>
          </a:prstGeom>
        </p:spPr>
      </p:pic>
      <p:sp>
        <p:nvSpPr>
          <p:cNvPr id="18" name="Object 17"/>
          <p:cNvSpPr/>
          <p:nvPr/>
        </p:nvSpPr>
        <p:spPr>
          <a:xfrm>
            <a:off x="9475006" y="2088146"/>
            <a:ext cx="2666333" cy="17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b="1" dirty="0" smtClean="0">
                <a:solidFill>
                  <a:srgbClr val="333333"/>
                </a:solidFill>
                <a:latin typeface="Calibri Bold" pitchFamily="34" charset="0"/>
                <a:cs typeface="Calibri Bold" pitchFamily="34" charset="-120"/>
              </a:rPr>
              <a:t>TAKE BREAKS</a:t>
            </a:r>
            <a:endParaRPr lang="en-US" dirty="0"/>
          </a:p>
        </p:txBody>
      </p:sp>
      <p:sp>
        <p:nvSpPr>
          <p:cNvPr id="19" name="Object 18"/>
          <p:cNvSpPr/>
          <p:nvPr/>
        </p:nvSpPr>
        <p:spPr>
          <a:xfrm>
            <a:off x="9475006" y="2488612"/>
            <a:ext cx="2666333" cy="7040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Move</a:t>
            </a:r>
          </a:p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Stretch</a:t>
            </a:r>
          </a:p>
          <a:p>
            <a:pPr algn="l">
              <a:spcAft>
                <a:spcPts val="600"/>
              </a:spcAft>
              <a:buNone/>
            </a:pPr>
            <a:r>
              <a:rPr lang="en-US" sz="1500" b="1" dirty="0" smtClean="0">
                <a:solidFill>
                  <a:srgbClr val="333333"/>
                </a:solidFill>
                <a:latin typeface="Calibri" panose="020F0502020204030204" pitchFamily="34" charset="0"/>
                <a:ea typeface="Source Sans Pro SemiBold" pitchFamily="34" charset="-122"/>
                <a:cs typeface="Calibri" panose="020F0502020204030204" pitchFamily="34" charset="0"/>
              </a:rPr>
              <a:t>Eat and drink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Object 19"/>
          <p:cNvSpPr/>
          <p:nvPr/>
        </p:nvSpPr>
        <p:spPr>
          <a:xfrm rot="16200000">
            <a:off x="8375448" y="3195143"/>
            <a:ext cx="1532532" cy="0"/>
          </a:xfrm>
          <a:prstGeom prst="line">
            <a:avLst/>
          </a:prstGeom>
          <a:noFill/>
          <a:ln w="25400">
            <a:solidFill>
              <a:srgbClr val="000000">
                <a:alpha val="35000"/>
              </a:srgbClr>
            </a:solidFill>
            <a:prstDash val="solid"/>
            <a:miter lim="800000"/>
          </a:ln>
        </p:spPr>
      </p:sp>
      <p:sp>
        <p:nvSpPr>
          <p:cNvPr id="21" name="Object 20"/>
          <p:cNvSpPr/>
          <p:nvPr/>
        </p:nvSpPr>
        <p:spPr>
          <a:xfrm>
            <a:off x="9094101" y="3913796"/>
            <a:ext cx="95226" cy="95226"/>
          </a:xfrm>
          <a:prstGeom prst="ellipse">
            <a:avLst/>
          </a:prstGeom>
          <a:solidFill>
            <a:srgbClr val="FFFFFF"/>
          </a:solidFill>
          <a:ln w="25400">
            <a:solidFill>
              <a:srgbClr val="00A0B0"/>
            </a:solidFill>
            <a:prstDash val="solid"/>
            <a:miter lim="800000"/>
          </a:ln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88952" cy="1322751"/>
          </a:xfrm>
          <a:prstGeom prst="rect">
            <a:avLst/>
          </a:prstGeom>
          <a:solidFill>
            <a:srgbClr val="2980B9"/>
          </a:solidFill>
        </p:spPr>
      </p:sp>
      <p:sp>
        <p:nvSpPr>
          <p:cNvPr id="3" name="Object 2"/>
          <p:cNvSpPr/>
          <p:nvPr/>
        </p:nvSpPr>
        <p:spPr>
          <a:xfrm>
            <a:off x="476131" y="447563"/>
            <a:ext cx="11617595" cy="39905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45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Lucky Dip - A Great Revision Activity</a:t>
            </a:r>
            <a:endParaRPr lang="en-US" dirty="0"/>
          </a:p>
        </p:txBody>
      </p:sp>
      <p:sp>
        <p:nvSpPr>
          <p:cNvPr id="4" name="Object 3"/>
          <p:cNvSpPr/>
          <p:nvPr/>
        </p:nvSpPr>
        <p:spPr>
          <a:xfrm>
            <a:off x="476131" y="1799775"/>
            <a:ext cx="5627868" cy="4589902"/>
          </a:xfrm>
          <a:prstGeom prst="rect">
            <a:avLst/>
          </a:prstGeom>
          <a:solidFill>
            <a:srgbClr val="2980B9"/>
          </a:solidFill>
        </p:spPr>
      </p:sp>
      <p:sp>
        <p:nvSpPr>
          <p:cNvPr id="5" name="Object 4"/>
          <p:cNvSpPr/>
          <p:nvPr/>
        </p:nvSpPr>
        <p:spPr>
          <a:xfrm>
            <a:off x="987823" y="2416915"/>
            <a:ext cx="113319" cy="113319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6" name="Object 5"/>
          <p:cNvSpPr/>
          <p:nvPr/>
        </p:nvSpPr>
        <p:spPr>
          <a:xfrm>
            <a:off x="1291620" y="2352384"/>
            <a:ext cx="4678219" cy="51020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Write down a selection of scenarios</a:t>
            </a:r>
            <a:b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covering skills taught</a:t>
            </a:r>
            <a:endParaRPr lang="en-US" dirty="0"/>
          </a:p>
        </p:txBody>
      </p:sp>
      <p:sp>
        <p:nvSpPr>
          <p:cNvPr id="7" name="Object 6"/>
          <p:cNvSpPr/>
          <p:nvPr/>
        </p:nvSpPr>
        <p:spPr>
          <a:xfrm>
            <a:off x="987823" y="3303262"/>
            <a:ext cx="113319" cy="113319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8" name="Object 7"/>
          <p:cNvSpPr/>
          <p:nvPr/>
        </p:nvSpPr>
        <p:spPr>
          <a:xfrm>
            <a:off x="1291620" y="3238732"/>
            <a:ext cx="4681567" cy="213813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Chop into strips and put in envelope</a:t>
            </a:r>
            <a:endParaRPr lang="en-US" dirty="0"/>
          </a:p>
        </p:txBody>
      </p:sp>
      <p:sp>
        <p:nvSpPr>
          <p:cNvPr id="9" name="Object 8"/>
          <p:cNvSpPr/>
          <p:nvPr/>
        </p:nvSpPr>
        <p:spPr>
          <a:xfrm>
            <a:off x="987823" y="3893218"/>
            <a:ext cx="113319" cy="113319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10" name="Object 9"/>
          <p:cNvSpPr/>
          <p:nvPr/>
        </p:nvSpPr>
        <p:spPr>
          <a:xfrm>
            <a:off x="1291620" y="3828688"/>
            <a:ext cx="4450569" cy="110298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Learners work in pairs/threes to</a:t>
            </a:r>
            <a:b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draw out a slip of paper and work</a:t>
            </a:r>
            <a:b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through it as customer and staff</a:t>
            </a:r>
            <a:b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member (in Test!)</a:t>
            </a:r>
            <a:endParaRPr lang="en-US" dirty="0"/>
          </a:p>
        </p:txBody>
      </p:sp>
      <p:sp>
        <p:nvSpPr>
          <p:cNvPr id="11" name="Object 10"/>
          <p:cNvSpPr/>
          <p:nvPr/>
        </p:nvSpPr>
        <p:spPr>
          <a:xfrm>
            <a:off x="987823" y="5372349"/>
            <a:ext cx="113319" cy="113319"/>
          </a:xfrm>
          <a:prstGeom prst="ellipse">
            <a:avLst/>
          </a:prstGeom>
          <a:solidFill>
            <a:srgbClr val="FFFFFF"/>
          </a:solidFill>
        </p:spPr>
      </p:sp>
      <p:sp>
        <p:nvSpPr>
          <p:cNvPr id="12" name="Object 11"/>
          <p:cNvSpPr/>
          <p:nvPr/>
        </p:nvSpPr>
        <p:spPr>
          <a:xfrm>
            <a:off x="1291620" y="5307818"/>
            <a:ext cx="4313449" cy="51020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Reverse roles and select another</a:t>
            </a:r>
            <a:b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24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scenario</a:t>
            </a:r>
            <a:endParaRPr lang="en-US" dirty="0"/>
          </a:p>
        </p:txBody>
      </p:sp>
      <p:sp>
        <p:nvSpPr>
          <p:cNvPr id="13" name="Object 12"/>
          <p:cNvSpPr/>
          <p:nvPr/>
        </p:nvSpPr>
        <p:spPr>
          <a:xfrm>
            <a:off x="6094476" y="1799775"/>
            <a:ext cx="5627868" cy="4589902"/>
          </a:xfrm>
          <a:prstGeom prst="rect">
            <a:avLst/>
          </a:prstGeom>
          <a:solidFill>
            <a:srgbClr val="2980B9"/>
          </a:solidFill>
        </p:spPr>
      </p:sp>
      <p:pic>
        <p:nvPicPr>
          <p:cNvPr id="14" name="Object 13" descr="preencoded.png"/>
          <p:cNvPicPr>
            <a:picLocks noChangeAspect="1"/>
          </p:cNvPicPr>
          <p:nvPr/>
        </p:nvPicPr>
        <p:blipFill>
          <a:blip r:embed="rId3"/>
          <a:srcRect t="2003" b="2003"/>
          <a:stretch/>
        </p:blipFill>
        <p:spPr>
          <a:xfrm>
            <a:off x="6094476" y="1799775"/>
            <a:ext cx="5627868" cy="458990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76131" y="447563"/>
            <a:ext cx="11617595" cy="33730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3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Sarah's Successful Delivery Toolkit</a:t>
            </a:r>
            <a:endParaRPr lang="en-US" dirty="0"/>
          </a:p>
        </p:txBody>
      </p:sp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844537" y="2453027"/>
            <a:ext cx="495176" cy="59040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284958" y="2997244"/>
            <a:ext cx="104749" cy="104749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854762" y="2453027"/>
            <a:ext cx="495176" cy="59040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6806577" y="2997244"/>
            <a:ext cx="104749" cy="104749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7292326" y="3951887"/>
            <a:ext cx="1418870" cy="19045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211384" y="3913796"/>
            <a:ext cx="95226" cy="104749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6854762" y="4882056"/>
            <a:ext cx="495176" cy="590402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6806577" y="4821873"/>
            <a:ext cx="104749" cy="104749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4844537" y="4882056"/>
            <a:ext cx="495176" cy="590402"/>
          </a:xfrm>
          <a:prstGeom prst="rect">
            <a:avLst/>
          </a:prstGeom>
        </p:spPr>
      </p:pic>
      <p:pic>
        <p:nvPicPr>
          <p:cNvPr id="12" name="Object 11" descr="preencoded.png"/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5284958" y="4821873"/>
            <a:ext cx="104749" cy="104749"/>
          </a:xfrm>
          <a:prstGeom prst="rect">
            <a:avLst/>
          </a:prstGeom>
        </p:spPr>
      </p:pic>
      <p:pic>
        <p:nvPicPr>
          <p:cNvPr id="13" name="Object 12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3479565" y="3951887"/>
            <a:ext cx="1418870" cy="19045"/>
          </a:xfrm>
          <a:prstGeom prst="rect">
            <a:avLst/>
          </a:prstGeom>
        </p:spPr>
      </p:pic>
      <p:pic>
        <p:nvPicPr>
          <p:cNvPr id="14" name="Object 13" descr="preencoded.png"/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4882341" y="3913796"/>
            <a:ext cx="104749" cy="104749"/>
          </a:xfrm>
          <a:prstGeom prst="rect">
            <a:avLst/>
          </a:prstGeom>
        </p:spPr>
      </p:pic>
      <p:pic>
        <p:nvPicPr>
          <p:cNvPr id="15" name="Object 14" descr="preencoded.png"/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xmlns="" r:embed="rId26"/>
              </a:ext>
            </a:extLst>
          </a:blip>
          <a:stretch>
            <a:fillRect/>
          </a:stretch>
        </p:blipFill>
        <p:spPr>
          <a:xfrm>
            <a:off x="5077490" y="2944424"/>
            <a:ext cx="2037840" cy="2037840"/>
          </a:xfrm>
          <a:prstGeom prst="rect">
            <a:avLst/>
          </a:prstGeom>
        </p:spPr>
      </p:pic>
      <p:sp>
        <p:nvSpPr>
          <p:cNvPr id="16" name="Object 15"/>
          <p:cNvSpPr/>
          <p:nvPr/>
        </p:nvSpPr>
        <p:spPr>
          <a:xfrm>
            <a:off x="4887084" y="3531478"/>
            <a:ext cx="2414784" cy="83129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>
              <a:spcAft>
                <a:spcPts val="600"/>
              </a:spcAft>
              <a:buNone/>
            </a:pPr>
            <a:r>
              <a:rPr lang="en-US" sz="38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Sarah's</a:t>
            </a:r>
            <a:br>
              <a:rPr lang="en-US" sz="38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3800" b="1" dirty="0" smtClean="0">
                <a:solidFill>
                  <a:srgbClr val="FFFFFF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Top Tips</a:t>
            </a:r>
            <a:endParaRPr lang="en-US" dirty="0"/>
          </a:p>
        </p:txBody>
      </p:sp>
      <p:sp>
        <p:nvSpPr>
          <p:cNvPr id="17" name="Object 16"/>
          <p:cNvSpPr/>
          <p:nvPr/>
        </p:nvSpPr>
        <p:spPr>
          <a:xfrm>
            <a:off x="4208521" y="1757021"/>
            <a:ext cx="714196" cy="714196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18" name="Object 17" descr="preencoded.png"/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xmlns="" r:embed="rId28"/>
              </a:ext>
            </a:extLst>
          </a:blip>
          <a:stretch>
            <a:fillRect/>
          </a:stretch>
        </p:blipFill>
        <p:spPr>
          <a:xfrm>
            <a:off x="4398112" y="1967552"/>
            <a:ext cx="342814" cy="304724"/>
          </a:xfrm>
          <a:prstGeom prst="rect">
            <a:avLst/>
          </a:prstGeom>
        </p:spPr>
      </p:pic>
      <p:sp>
        <p:nvSpPr>
          <p:cNvPr id="19" name="Object 18"/>
          <p:cNvSpPr/>
          <p:nvPr/>
        </p:nvSpPr>
        <p:spPr>
          <a:xfrm>
            <a:off x="2536781" y="2011454"/>
            <a:ext cx="1576514" cy="17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r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Lesson Plans</a:t>
            </a:r>
            <a:endParaRPr lang="en-US" dirty="0"/>
          </a:p>
        </p:txBody>
      </p:sp>
      <p:sp>
        <p:nvSpPr>
          <p:cNvPr id="20" name="Object 19"/>
          <p:cNvSpPr/>
          <p:nvPr/>
        </p:nvSpPr>
        <p:spPr>
          <a:xfrm>
            <a:off x="7266234" y="1757021"/>
            <a:ext cx="714196" cy="714196"/>
          </a:xfrm>
          <a:prstGeom prst="ellipse">
            <a:avLst/>
          </a:prstGeom>
          <a:solidFill>
            <a:srgbClr val="97AA0F"/>
          </a:solidFill>
        </p:spPr>
      </p:sp>
      <p:pic>
        <p:nvPicPr>
          <p:cNvPr id="21" name="Object 20" descr="preencoded.png"/>
          <p:cNvPicPr>
            <a:picLocks noChangeAspect="1"/>
          </p:cNvPicPr>
          <p:nvPr/>
        </p:nvPicPr>
        <p:blipFill>
          <a:blip r:embed="rId29">
            <a:extLst>
              <a:ext uri="{96DAC541-7B7A-43D3-8B79-37D633B846F1}">
                <asvg:svgBlip xmlns:asvg="http://schemas.microsoft.com/office/drawing/2016/SVG/main" xmlns="" r:embed="rId30"/>
              </a:ext>
            </a:extLst>
          </a:blip>
          <a:stretch>
            <a:fillRect/>
          </a:stretch>
        </p:blipFill>
        <p:spPr>
          <a:xfrm>
            <a:off x="7443360" y="1955002"/>
            <a:ext cx="304724" cy="323769"/>
          </a:xfrm>
          <a:prstGeom prst="rect">
            <a:avLst/>
          </a:prstGeom>
        </p:spPr>
      </p:pic>
      <p:sp>
        <p:nvSpPr>
          <p:cNvPr id="22" name="Object 21"/>
          <p:cNvSpPr/>
          <p:nvPr/>
        </p:nvSpPr>
        <p:spPr>
          <a:xfrm>
            <a:off x="8075657" y="2011454"/>
            <a:ext cx="1549509" cy="17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Think Active</a:t>
            </a:r>
            <a:endParaRPr lang="en-US" dirty="0"/>
          </a:p>
        </p:txBody>
      </p:sp>
      <p:sp>
        <p:nvSpPr>
          <p:cNvPr id="23" name="Object 22"/>
          <p:cNvSpPr/>
          <p:nvPr/>
        </p:nvSpPr>
        <p:spPr>
          <a:xfrm>
            <a:off x="8795091" y="3604311"/>
            <a:ext cx="714196" cy="714196"/>
          </a:xfrm>
          <a:prstGeom prst="ellipse">
            <a:avLst/>
          </a:prstGeom>
          <a:solidFill>
            <a:srgbClr val="F39C12"/>
          </a:solidFill>
        </p:spPr>
      </p:sp>
      <p:pic>
        <p:nvPicPr>
          <p:cNvPr id="24" name="Object 23" descr="preencoded.png"/>
          <p:cNvPicPr>
            <a:picLocks noChangeAspect="1"/>
          </p:cNvPicPr>
          <p:nvPr/>
        </p:nvPicPr>
        <p:blipFill>
          <a:blip r:embed="rId31">
            <a:extLs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>
          <a:xfrm>
            <a:off x="8955446" y="3819129"/>
            <a:ext cx="399950" cy="295201"/>
          </a:xfrm>
          <a:prstGeom prst="rect">
            <a:avLst/>
          </a:prstGeom>
        </p:spPr>
      </p:pic>
      <p:sp>
        <p:nvSpPr>
          <p:cNvPr id="25" name="Object 24"/>
          <p:cNvSpPr/>
          <p:nvPr/>
        </p:nvSpPr>
        <p:spPr>
          <a:xfrm>
            <a:off x="9604513" y="3858744"/>
            <a:ext cx="1477308" cy="17676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Jargon Bust</a:t>
            </a:r>
            <a:endParaRPr lang="en-US" dirty="0"/>
          </a:p>
        </p:txBody>
      </p:sp>
      <p:sp>
        <p:nvSpPr>
          <p:cNvPr id="26" name="Object 25"/>
          <p:cNvSpPr/>
          <p:nvPr/>
        </p:nvSpPr>
        <p:spPr>
          <a:xfrm>
            <a:off x="7266234" y="5451601"/>
            <a:ext cx="714196" cy="714196"/>
          </a:xfrm>
          <a:prstGeom prst="ellipse">
            <a:avLst/>
          </a:prstGeom>
          <a:solidFill>
            <a:srgbClr val="00A0B0"/>
          </a:solidFill>
        </p:spPr>
      </p:sp>
      <p:pic>
        <p:nvPicPr>
          <p:cNvPr id="27" name="Object 26" descr="preencoded.png"/>
          <p:cNvPicPr>
            <a:picLocks noChangeAspect="1"/>
          </p:cNvPicPr>
          <p:nvPr/>
        </p:nvPicPr>
        <p:blipFill>
          <a:blip r:embed="rId33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7501945" y="5645443"/>
            <a:ext cx="247588" cy="342814"/>
          </a:xfrm>
          <a:prstGeom prst="rect">
            <a:avLst/>
          </a:prstGeom>
        </p:spPr>
      </p:pic>
      <p:sp>
        <p:nvSpPr>
          <p:cNvPr id="28" name="Object 27"/>
          <p:cNvSpPr/>
          <p:nvPr/>
        </p:nvSpPr>
        <p:spPr>
          <a:xfrm>
            <a:off x="8075657" y="5587477"/>
            <a:ext cx="1860296" cy="41387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l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Use Mnemonic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Devices</a:t>
            </a:r>
            <a:endParaRPr lang="en-US" dirty="0"/>
          </a:p>
        </p:txBody>
      </p:sp>
      <p:sp>
        <p:nvSpPr>
          <p:cNvPr id="29" name="Object 28"/>
          <p:cNvSpPr/>
          <p:nvPr/>
        </p:nvSpPr>
        <p:spPr>
          <a:xfrm>
            <a:off x="4208521" y="5451601"/>
            <a:ext cx="714196" cy="714196"/>
          </a:xfrm>
          <a:prstGeom prst="ellipse">
            <a:avLst/>
          </a:prstGeom>
          <a:solidFill>
            <a:srgbClr val="E74C3C"/>
          </a:solidFill>
        </p:spPr>
      </p:sp>
      <p:pic>
        <p:nvPicPr>
          <p:cNvPr id="30" name="Object 29" descr="preencoded.png"/>
          <p:cNvPicPr>
            <a:picLocks noChangeAspect="1"/>
          </p:cNvPicPr>
          <p:nvPr/>
        </p:nvPicPr>
        <p:blipFill>
          <a:blip r:embed="rId35">
            <a:extLst>
              <a:ext uri="{96DAC541-7B7A-43D3-8B79-37D633B846F1}">
                <asvg:svgBlip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4448330" y="5645441"/>
            <a:ext cx="238065" cy="333292"/>
          </a:xfrm>
          <a:prstGeom prst="rect">
            <a:avLst/>
          </a:prstGeom>
        </p:spPr>
      </p:pic>
      <p:sp>
        <p:nvSpPr>
          <p:cNvPr id="31" name="Object 30"/>
          <p:cNvSpPr/>
          <p:nvPr/>
        </p:nvSpPr>
        <p:spPr>
          <a:xfrm>
            <a:off x="2215393" y="5468920"/>
            <a:ext cx="1897903" cy="65099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r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Monitor, Check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Understanding,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Take Breaks</a:t>
            </a:r>
            <a:endParaRPr lang="en-US" dirty="0"/>
          </a:p>
        </p:txBody>
      </p:sp>
      <p:sp>
        <p:nvSpPr>
          <p:cNvPr id="32" name="Object 31"/>
          <p:cNvSpPr/>
          <p:nvPr/>
        </p:nvSpPr>
        <p:spPr>
          <a:xfrm>
            <a:off x="2679665" y="3604311"/>
            <a:ext cx="714196" cy="714196"/>
          </a:xfrm>
          <a:prstGeom prst="ellipse">
            <a:avLst/>
          </a:prstGeom>
          <a:solidFill>
            <a:srgbClr val="97AA0F"/>
          </a:solidFill>
        </p:spPr>
      </p:sp>
      <p:pic>
        <p:nvPicPr>
          <p:cNvPr id="33" name="Object 32" descr="preencoded.png"/>
          <p:cNvPicPr>
            <a:picLocks noChangeAspect="1"/>
          </p:cNvPicPr>
          <p:nvPr/>
        </p:nvPicPr>
        <p:blipFill>
          <a:blip r:embed="rId37">
            <a:extLst>
              <a:ext uri="{96DAC541-7B7A-43D3-8B79-37D633B846F1}">
                <asvg:svgBlip xmlns:asvg="http://schemas.microsoft.com/office/drawing/2016/SVG/main" xmlns="" r:embed="rId38"/>
              </a:ext>
            </a:extLst>
          </a:blip>
          <a:stretch>
            <a:fillRect/>
          </a:stretch>
        </p:blipFill>
        <p:spPr>
          <a:xfrm>
            <a:off x="2894393" y="3802386"/>
            <a:ext cx="238065" cy="333292"/>
          </a:xfrm>
          <a:prstGeom prst="rect">
            <a:avLst/>
          </a:prstGeom>
        </p:spPr>
      </p:pic>
      <p:sp>
        <p:nvSpPr>
          <p:cNvPr id="34" name="Object 33"/>
          <p:cNvSpPr/>
          <p:nvPr/>
        </p:nvSpPr>
        <p:spPr>
          <a:xfrm>
            <a:off x="565346" y="3621630"/>
            <a:ext cx="2019093" cy="65099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r">
              <a:spcAft>
                <a:spcPts val="600"/>
              </a:spcAft>
              <a:buNone/>
            </a:pP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Find and build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games like Lucky</a:t>
            </a:r>
            <a:b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</a:br>
            <a:r>
              <a:rPr lang="en-US" sz="1800" b="1" dirty="0" smtClean="0">
                <a:solidFill>
                  <a:srgbClr val="333333"/>
                </a:solidFill>
                <a:latin typeface="Calibri Bold" pitchFamily="34" charset="0"/>
                <a:ea typeface="Calibri Bold" pitchFamily="34" charset="-122"/>
                <a:cs typeface="Calibri Bold" pitchFamily="34" charset="-120"/>
              </a:rPr>
              <a:t>Dip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406</Words>
  <Application>Microsoft Office PowerPoint</Application>
  <PresentationFormat>Widescreen</PresentationFormat>
  <Paragraphs>62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 Bold</vt:lpstr>
      <vt:lpstr>Arial</vt:lpstr>
      <vt:lpstr>Calibri</vt:lpstr>
      <vt:lpstr>Source Sans Pro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Berryman,Sarah</cp:lastModifiedBy>
  <cp:revision>2</cp:revision>
  <dcterms:created xsi:type="dcterms:W3CDTF">2022-10-18T10:57:11Z</dcterms:created>
  <dcterms:modified xsi:type="dcterms:W3CDTF">2022-10-18T11:16:40Z</dcterms:modified>
</cp:coreProperties>
</file>