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notesMasterIdLst>
    <p:notesMasterId r:id="rId13"/>
  </p:notesMasterIdLst>
  <p:sldIdLst>
    <p:sldId id="256" r:id="rId2"/>
    <p:sldId id="257" r:id="rId3"/>
    <p:sldId id="266" r:id="rId4"/>
    <p:sldId id="258" r:id="rId5"/>
    <p:sldId id="259" r:id="rId6"/>
    <p:sldId id="261" r:id="rId7"/>
    <p:sldId id="260" r:id="rId8"/>
    <p:sldId id="262"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0964" autoAdjust="0"/>
  </p:normalViewPr>
  <p:slideViewPr>
    <p:cSldViewPr snapToGrid="0">
      <p:cViewPr varScale="1">
        <p:scale>
          <a:sx n="92" d="100"/>
          <a:sy n="92" d="100"/>
        </p:scale>
        <p:origin x="12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952EB7-3737-4C58-B0D4-8A2B9C9F6CB5}" type="datetimeFigureOut">
              <a:rPr lang="en-GB" smtClean="0"/>
              <a:t>29/09/2022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177C1D-D6CB-4F73-8D3B-7AABD0963951}" type="slidenum">
              <a:rPr lang="en-GB" smtClean="0"/>
              <a:t>‹#›</a:t>
            </a:fld>
            <a:endParaRPr lang="en-GB"/>
          </a:p>
        </p:txBody>
      </p:sp>
    </p:spTree>
    <p:extLst>
      <p:ext uri="{BB962C8B-B14F-4D97-AF65-F5344CB8AC3E}">
        <p14:creationId xmlns:p14="http://schemas.microsoft.com/office/powerpoint/2010/main" val="2903656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1</a:t>
            </a:fld>
            <a:endParaRPr lang="en-GB"/>
          </a:p>
        </p:txBody>
      </p:sp>
    </p:spTree>
    <p:extLst>
      <p:ext uri="{BB962C8B-B14F-4D97-AF65-F5344CB8AC3E}">
        <p14:creationId xmlns:p14="http://schemas.microsoft.com/office/powerpoint/2010/main" val="2411250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2</a:t>
            </a:fld>
            <a:endParaRPr lang="en-GB"/>
          </a:p>
        </p:txBody>
      </p:sp>
    </p:spTree>
    <p:extLst>
      <p:ext uri="{BB962C8B-B14F-4D97-AF65-F5344CB8AC3E}">
        <p14:creationId xmlns:p14="http://schemas.microsoft.com/office/powerpoint/2010/main" val="932089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3</a:t>
            </a:fld>
            <a:endParaRPr lang="en-GB"/>
          </a:p>
        </p:txBody>
      </p:sp>
    </p:spTree>
    <p:extLst>
      <p:ext uri="{BB962C8B-B14F-4D97-AF65-F5344CB8AC3E}">
        <p14:creationId xmlns:p14="http://schemas.microsoft.com/office/powerpoint/2010/main" val="720263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4</a:t>
            </a:fld>
            <a:endParaRPr lang="en-GB"/>
          </a:p>
        </p:txBody>
      </p:sp>
    </p:spTree>
    <p:extLst>
      <p:ext uri="{BB962C8B-B14F-4D97-AF65-F5344CB8AC3E}">
        <p14:creationId xmlns:p14="http://schemas.microsoft.com/office/powerpoint/2010/main" val="3126336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5</a:t>
            </a:fld>
            <a:endParaRPr lang="en-GB"/>
          </a:p>
        </p:txBody>
      </p:sp>
    </p:spTree>
    <p:extLst>
      <p:ext uri="{BB962C8B-B14F-4D97-AF65-F5344CB8AC3E}">
        <p14:creationId xmlns:p14="http://schemas.microsoft.com/office/powerpoint/2010/main" val="1448255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6</a:t>
            </a:fld>
            <a:endParaRPr lang="en-GB"/>
          </a:p>
        </p:txBody>
      </p:sp>
    </p:spTree>
    <p:extLst>
      <p:ext uri="{BB962C8B-B14F-4D97-AF65-F5344CB8AC3E}">
        <p14:creationId xmlns:p14="http://schemas.microsoft.com/office/powerpoint/2010/main" val="458422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7</a:t>
            </a:fld>
            <a:endParaRPr lang="en-GB"/>
          </a:p>
        </p:txBody>
      </p:sp>
    </p:spTree>
    <p:extLst>
      <p:ext uri="{BB962C8B-B14F-4D97-AF65-F5344CB8AC3E}">
        <p14:creationId xmlns:p14="http://schemas.microsoft.com/office/powerpoint/2010/main" val="486314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8</a:t>
            </a:fld>
            <a:endParaRPr lang="en-GB"/>
          </a:p>
        </p:txBody>
      </p:sp>
    </p:spTree>
    <p:extLst>
      <p:ext uri="{BB962C8B-B14F-4D97-AF65-F5344CB8AC3E}">
        <p14:creationId xmlns:p14="http://schemas.microsoft.com/office/powerpoint/2010/main" val="15814628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6177C1D-D6CB-4F73-8D3B-7AABD0963951}" type="slidenum">
              <a:rPr lang="en-GB" smtClean="0"/>
              <a:t>9</a:t>
            </a:fld>
            <a:endParaRPr lang="en-GB"/>
          </a:p>
        </p:txBody>
      </p:sp>
    </p:spTree>
    <p:extLst>
      <p:ext uri="{BB962C8B-B14F-4D97-AF65-F5344CB8AC3E}">
        <p14:creationId xmlns:p14="http://schemas.microsoft.com/office/powerpoint/2010/main" val="1723541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8693C8-D6A7-48D3-B3F9-AF524879A54C}"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D5B70A-A0EF-4153-8F48-1B36565C05C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8725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8693C8-D6A7-48D3-B3F9-AF524879A54C}"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2965096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8693C8-D6A7-48D3-B3F9-AF524879A54C}"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D5B70A-A0EF-4153-8F48-1B36565C05C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6736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8693C8-D6A7-48D3-B3F9-AF524879A54C}" type="datetimeFigureOut">
              <a:rPr lang="en-GB" smtClean="0"/>
              <a:t>29/09/2022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3130698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8693C8-D6A7-48D3-B3F9-AF524879A54C}" type="datetimeFigureOut">
              <a:rPr lang="en-GB" smtClean="0"/>
              <a:t>29/09/2022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2614931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8693C8-D6A7-48D3-B3F9-AF524879A54C}" type="datetimeFigureOut">
              <a:rPr lang="en-GB" smtClean="0"/>
              <a:t>29/09/2022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224712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F8693C8-D6A7-48D3-B3F9-AF524879A54C}" type="datetimeFigureOut">
              <a:rPr lang="en-GB" smtClean="0"/>
              <a:t>29/09/2022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8859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F8693C8-D6A7-48D3-B3F9-AF524879A54C}" type="datetimeFigureOut">
              <a:rPr lang="en-GB" smtClean="0"/>
              <a:t>29/09/2022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4D5B70A-A0EF-4153-8F48-1B36565C05C5}" type="slidenum">
              <a:rPr lang="en-GB" smtClean="0"/>
              <a:t>‹#›</a:t>
            </a:fld>
            <a:endParaRPr lang="en-GB"/>
          </a:p>
        </p:txBody>
      </p:sp>
    </p:spTree>
    <p:extLst>
      <p:ext uri="{BB962C8B-B14F-4D97-AF65-F5344CB8AC3E}">
        <p14:creationId xmlns:p14="http://schemas.microsoft.com/office/powerpoint/2010/main" val="970021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8693C8-D6A7-48D3-B3F9-AF524879A54C}" type="datetimeFigureOut">
              <a:rPr lang="en-GB" smtClean="0"/>
              <a:t>29/09/2022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2570556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8693C8-D6A7-48D3-B3F9-AF524879A54C}"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2039378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8693C8-D6A7-48D3-B3F9-AF524879A54C}" type="datetimeFigureOut">
              <a:rPr lang="en-GB" smtClean="0"/>
              <a:t>29/09/2022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D5B70A-A0EF-4153-8F48-1B36565C05C5}" type="slidenum">
              <a:rPr lang="en-GB" smtClean="0"/>
              <a:t>‹#›</a:t>
            </a:fld>
            <a:endParaRPr lang="en-GB"/>
          </a:p>
        </p:txBody>
      </p:sp>
    </p:spTree>
    <p:extLst>
      <p:ext uri="{BB962C8B-B14F-4D97-AF65-F5344CB8AC3E}">
        <p14:creationId xmlns:p14="http://schemas.microsoft.com/office/powerpoint/2010/main" val="3285305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F8693C8-D6A7-48D3-B3F9-AF524879A54C}" type="datetimeFigureOut">
              <a:rPr lang="en-GB" smtClean="0"/>
              <a:t>29/09/2022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4D5B70A-A0EF-4153-8F48-1B36565C05C5}"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5077164"/>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theaudienceagency.org/evidence/covid-19-cultural-participation-monitor/recent-key-insight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theaudienceagency.org/evidence/covid-19-cultural-participation-monitor/recent-key-insights" TargetMode="Externa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theaudienceagency.org/evidence/covid-19-cultural-participation-monitor/recent-key-insigh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804ED-BA3F-6826-AD8D-C91362836ABE}"/>
              </a:ext>
            </a:extLst>
          </p:cNvPr>
          <p:cNvSpPr>
            <a:spLocks noGrp="1"/>
          </p:cNvSpPr>
          <p:nvPr>
            <p:ph type="ctrTitle"/>
          </p:nvPr>
        </p:nvSpPr>
        <p:spPr/>
        <p:txBody>
          <a:bodyPr/>
          <a:lstStyle/>
          <a:p>
            <a:r>
              <a:rPr lang="en-GB" dirty="0"/>
              <a:t>EU Data Insights Tessitura Community</a:t>
            </a:r>
          </a:p>
        </p:txBody>
      </p:sp>
      <p:sp>
        <p:nvSpPr>
          <p:cNvPr id="3" name="Subtitle 2">
            <a:extLst>
              <a:ext uri="{FF2B5EF4-FFF2-40B4-BE49-F238E27FC236}">
                <a16:creationId xmlns:a16="http://schemas.microsoft.com/office/drawing/2014/main" id="{006E74D6-1DFA-E133-1652-7BC0C1E816E2}"/>
              </a:ext>
            </a:extLst>
          </p:cNvPr>
          <p:cNvSpPr>
            <a:spLocks noGrp="1"/>
          </p:cNvSpPr>
          <p:nvPr>
            <p:ph type="subTitle" idx="1"/>
          </p:nvPr>
        </p:nvSpPr>
        <p:spPr/>
        <p:txBody>
          <a:bodyPr/>
          <a:lstStyle/>
          <a:p>
            <a:r>
              <a:rPr lang="en-GB" dirty="0"/>
              <a:t>27/09/2022</a:t>
            </a:r>
          </a:p>
          <a:p>
            <a:r>
              <a:rPr lang="en-GB" dirty="0"/>
              <a:t>Chair: Yasmin Bentley – Royal Albert Hall</a:t>
            </a:r>
          </a:p>
        </p:txBody>
      </p:sp>
    </p:spTree>
    <p:extLst>
      <p:ext uri="{BB962C8B-B14F-4D97-AF65-F5344CB8AC3E}">
        <p14:creationId xmlns:p14="http://schemas.microsoft.com/office/powerpoint/2010/main" val="1837627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CC0A4-8EB3-F479-7477-9FFE31612FCB}"/>
              </a:ext>
            </a:extLst>
          </p:cNvPr>
          <p:cNvSpPr>
            <a:spLocks noGrp="1"/>
          </p:cNvSpPr>
          <p:nvPr>
            <p:ph type="title"/>
          </p:nvPr>
        </p:nvSpPr>
        <p:spPr/>
        <p:txBody>
          <a:bodyPr/>
          <a:lstStyle/>
          <a:p>
            <a:r>
              <a:rPr lang="en-GB" dirty="0"/>
              <a:t>Introductions</a:t>
            </a:r>
          </a:p>
        </p:txBody>
      </p:sp>
      <p:sp>
        <p:nvSpPr>
          <p:cNvPr id="3" name="Content Placeholder 2">
            <a:extLst>
              <a:ext uri="{FF2B5EF4-FFF2-40B4-BE49-F238E27FC236}">
                <a16:creationId xmlns:a16="http://schemas.microsoft.com/office/drawing/2014/main" id="{E7C0DB84-9D84-10AB-A86A-D89D54253F6E}"/>
              </a:ext>
            </a:extLst>
          </p:cNvPr>
          <p:cNvSpPr>
            <a:spLocks noGrp="1"/>
          </p:cNvSpPr>
          <p:nvPr>
            <p:ph idx="1"/>
          </p:nvPr>
        </p:nvSpPr>
        <p:spPr/>
        <p:txBody>
          <a:bodyPr/>
          <a:lstStyle/>
          <a:p>
            <a:r>
              <a:rPr lang="en-GB" sz="2400" dirty="0">
                <a:latin typeface="Arial" panose="020B0604020202020204" pitchFamily="34" charset="0"/>
                <a:cs typeface="Arial" panose="020B0604020202020204" pitchFamily="34" charset="0"/>
              </a:rPr>
              <a:t>Name</a:t>
            </a:r>
          </a:p>
          <a:p>
            <a:r>
              <a:rPr lang="en-GB" sz="2400" dirty="0">
                <a:latin typeface="Arial" panose="020B0604020202020204" pitchFamily="34" charset="0"/>
                <a:cs typeface="Arial" panose="020B0604020202020204" pitchFamily="34" charset="0"/>
              </a:rPr>
              <a:t>Role</a:t>
            </a:r>
          </a:p>
          <a:p>
            <a:r>
              <a:rPr lang="en-GB" sz="2400" dirty="0">
                <a:latin typeface="Arial" panose="020B0604020202020204" pitchFamily="34" charset="0"/>
                <a:cs typeface="Arial" panose="020B0604020202020204" pitchFamily="34" charset="0"/>
              </a:rPr>
              <a:t>Organisation</a:t>
            </a:r>
          </a:p>
          <a:p>
            <a:r>
              <a:rPr lang="en-GB" sz="2400" dirty="0">
                <a:latin typeface="Arial" panose="020B0604020202020204" pitchFamily="34" charset="0"/>
                <a:cs typeface="Arial" panose="020B0604020202020204" pitchFamily="34" charset="0"/>
              </a:rPr>
              <a:t>What would you want to gain from this group </a:t>
            </a:r>
          </a:p>
          <a:p>
            <a:endParaRPr lang="en-GB" dirty="0"/>
          </a:p>
        </p:txBody>
      </p:sp>
    </p:spTree>
    <p:extLst>
      <p:ext uri="{BB962C8B-B14F-4D97-AF65-F5344CB8AC3E}">
        <p14:creationId xmlns:p14="http://schemas.microsoft.com/office/powerpoint/2010/main" val="811773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82D02-38EA-7BA2-D648-BD9DBC8471DF}"/>
              </a:ext>
            </a:extLst>
          </p:cNvPr>
          <p:cNvSpPr>
            <a:spLocks noGrp="1"/>
          </p:cNvSpPr>
          <p:nvPr>
            <p:ph type="title"/>
          </p:nvPr>
        </p:nvSpPr>
        <p:spPr/>
        <p:txBody>
          <a:bodyPr/>
          <a:lstStyle/>
          <a:p>
            <a:r>
              <a:rPr lang="en-GB" dirty="0"/>
              <a:t>Topical Discussion - Customer behaviours</a:t>
            </a:r>
          </a:p>
        </p:txBody>
      </p:sp>
      <p:sp>
        <p:nvSpPr>
          <p:cNvPr id="3" name="Content Placeholder 2">
            <a:extLst>
              <a:ext uri="{FF2B5EF4-FFF2-40B4-BE49-F238E27FC236}">
                <a16:creationId xmlns:a16="http://schemas.microsoft.com/office/drawing/2014/main" id="{030452D7-C0B6-3DFE-B58A-BB7261AF7790}"/>
              </a:ext>
            </a:extLst>
          </p:cNvPr>
          <p:cNvSpPr>
            <a:spLocks noGrp="1"/>
          </p:cNvSpPr>
          <p:nvPr>
            <p:ph idx="1"/>
          </p:nvPr>
        </p:nvSpPr>
        <p:spPr>
          <a:xfrm>
            <a:off x="1097280" y="3206338"/>
            <a:ext cx="10058400" cy="2662756"/>
          </a:xfrm>
        </p:spPr>
        <p:txBody>
          <a:bodyPr>
            <a:normAutofit/>
          </a:bodyPr>
          <a:lstStyle/>
          <a:p>
            <a:r>
              <a:rPr lang="en-GB" sz="2400" dirty="0"/>
              <a:t>Are they changing? How are you tracking it? what challenges are you facing?</a:t>
            </a:r>
          </a:p>
          <a:p>
            <a:endParaRPr lang="en-GB" sz="2400" dirty="0"/>
          </a:p>
          <a:p>
            <a:endParaRPr lang="en-GB" sz="2400" dirty="0"/>
          </a:p>
        </p:txBody>
      </p:sp>
    </p:spTree>
    <p:extLst>
      <p:ext uri="{BB962C8B-B14F-4D97-AF65-F5344CB8AC3E}">
        <p14:creationId xmlns:p14="http://schemas.microsoft.com/office/powerpoint/2010/main" val="634526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73B67-63B6-38FC-35E7-80C1B70A4A93}"/>
              </a:ext>
            </a:extLst>
          </p:cNvPr>
          <p:cNvSpPr>
            <a:spLocks noGrp="1"/>
          </p:cNvSpPr>
          <p:nvPr>
            <p:ph type="title"/>
          </p:nvPr>
        </p:nvSpPr>
        <p:spPr/>
        <p:txBody>
          <a:bodyPr/>
          <a:lstStyle/>
          <a:p>
            <a:r>
              <a:rPr lang="en-GB" dirty="0"/>
              <a:t>Audience Behaviours – How are they Changing post pandemic/Cost of living</a:t>
            </a:r>
          </a:p>
        </p:txBody>
      </p:sp>
      <p:sp>
        <p:nvSpPr>
          <p:cNvPr id="3" name="Content Placeholder 2">
            <a:extLst>
              <a:ext uri="{FF2B5EF4-FFF2-40B4-BE49-F238E27FC236}">
                <a16:creationId xmlns:a16="http://schemas.microsoft.com/office/drawing/2014/main" id="{AD624B05-458D-F37C-6139-CDDFB877C199}"/>
              </a:ext>
            </a:extLst>
          </p:cNvPr>
          <p:cNvSpPr>
            <a:spLocks noGrp="1"/>
          </p:cNvSpPr>
          <p:nvPr>
            <p:ph idx="1"/>
          </p:nvPr>
        </p:nvSpPr>
        <p:spPr>
          <a:xfrm>
            <a:off x="677334" y="2160590"/>
            <a:ext cx="8596668" cy="894338"/>
          </a:xfrm>
        </p:spPr>
        <p:txBody>
          <a:bodyPr/>
          <a:lstStyle/>
          <a:p>
            <a:r>
              <a:rPr lang="en-GB" dirty="0"/>
              <a:t>Audience Agency latest insights suggest willingness to attend is up to 39% April 2022 from 30% in November 2021</a:t>
            </a:r>
          </a:p>
        </p:txBody>
      </p:sp>
      <p:pic>
        <p:nvPicPr>
          <p:cNvPr id="5" name="Picture 4">
            <a:extLst>
              <a:ext uri="{FF2B5EF4-FFF2-40B4-BE49-F238E27FC236}">
                <a16:creationId xmlns:a16="http://schemas.microsoft.com/office/drawing/2014/main" id="{F8320AC9-6BFA-D130-D76D-F7673445D9B0}"/>
              </a:ext>
            </a:extLst>
          </p:cNvPr>
          <p:cNvPicPr>
            <a:picLocks noChangeAspect="1"/>
          </p:cNvPicPr>
          <p:nvPr/>
        </p:nvPicPr>
        <p:blipFill>
          <a:blip r:embed="rId3"/>
          <a:stretch>
            <a:fillRect/>
          </a:stretch>
        </p:blipFill>
        <p:spPr>
          <a:xfrm>
            <a:off x="677334" y="2805545"/>
            <a:ext cx="7121237" cy="3314701"/>
          </a:xfrm>
          <a:prstGeom prst="rect">
            <a:avLst/>
          </a:prstGeom>
        </p:spPr>
      </p:pic>
      <p:sp>
        <p:nvSpPr>
          <p:cNvPr id="6" name="TextBox 5">
            <a:extLst>
              <a:ext uri="{FF2B5EF4-FFF2-40B4-BE49-F238E27FC236}">
                <a16:creationId xmlns:a16="http://schemas.microsoft.com/office/drawing/2014/main" id="{82E5E097-B3E3-E61B-D114-DC9A42286BD9}"/>
              </a:ext>
            </a:extLst>
          </p:cNvPr>
          <p:cNvSpPr txBox="1"/>
          <p:nvPr/>
        </p:nvSpPr>
        <p:spPr>
          <a:xfrm>
            <a:off x="421299" y="5921834"/>
            <a:ext cx="11770701" cy="646331"/>
          </a:xfrm>
          <a:prstGeom prst="rect">
            <a:avLst/>
          </a:prstGeom>
          <a:noFill/>
        </p:spPr>
        <p:txBody>
          <a:bodyPr wrap="square" rtlCol="0">
            <a:spAutoFit/>
          </a:bodyPr>
          <a:lstStyle/>
          <a:p>
            <a:r>
              <a:rPr lang="en-GB" dirty="0"/>
              <a:t>Source: </a:t>
            </a:r>
            <a:r>
              <a:rPr lang="en-GB" dirty="0">
                <a:hlinkClick r:id="rId4"/>
              </a:rPr>
              <a:t>https://www.theaudienceagency.org/evidence/covid-19-cultural-participation-monitor/recent-key-insights</a:t>
            </a:r>
            <a:endParaRPr lang="en-GB" dirty="0"/>
          </a:p>
          <a:p>
            <a:endParaRPr lang="en-GB" dirty="0"/>
          </a:p>
        </p:txBody>
      </p:sp>
    </p:spTree>
    <p:extLst>
      <p:ext uri="{BB962C8B-B14F-4D97-AF65-F5344CB8AC3E}">
        <p14:creationId xmlns:p14="http://schemas.microsoft.com/office/powerpoint/2010/main" val="785408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9DE75E6-475B-3DB7-788F-13C62C5F4E20}"/>
              </a:ext>
            </a:extLst>
          </p:cNvPr>
          <p:cNvPicPr>
            <a:picLocks noGrp="1" noChangeAspect="1"/>
          </p:cNvPicPr>
          <p:nvPr>
            <p:ph idx="1"/>
          </p:nvPr>
        </p:nvPicPr>
        <p:blipFill>
          <a:blip r:embed="rId3"/>
          <a:stretch>
            <a:fillRect/>
          </a:stretch>
        </p:blipFill>
        <p:spPr>
          <a:xfrm>
            <a:off x="684408" y="2555737"/>
            <a:ext cx="6160744" cy="2233269"/>
          </a:xfrm>
          <a:prstGeom prst="rect">
            <a:avLst/>
          </a:prstGeom>
        </p:spPr>
      </p:pic>
      <p:pic>
        <p:nvPicPr>
          <p:cNvPr id="7" name="Picture 6">
            <a:extLst>
              <a:ext uri="{FF2B5EF4-FFF2-40B4-BE49-F238E27FC236}">
                <a16:creationId xmlns:a16="http://schemas.microsoft.com/office/drawing/2014/main" id="{8CB9E3DA-53A9-E8CB-A6DF-C851E9DEF5B3}"/>
              </a:ext>
            </a:extLst>
          </p:cNvPr>
          <p:cNvPicPr>
            <a:picLocks noChangeAspect="1"/>
          </p:cNvPicPr>
          <p:nvPr/>
        </p:nvPicPr>
        <p:blipFill>
          <a:blip r:embed="rId4"/>
          <a:stretch>
            <a:fillRect/>
          </a:stretch>
        </p:blipFill>
        <p:spPr>
          <a:xfrm>
            <a:off x="7532527" y="2026571"/>
            <a:ext cx="4274809" cy="3291602"/>
          </a:xfrm>
          <a:prstGeom prst="rect">
            <a:avLst/>
          </a:prstGeom>
        </p:spPr>
      </p:pic>
      <p:sp>
        <p:nvSpPr>
          <p:cNvPr id="23" name="Title 1">
            <a:extLst>
              <a:ext uri="{FF2B5EF4-FFF2-40B4-BE49-F238E27FC236}">
                <a16:creationId xmlns:a16="http://schemas.microsoft.com/office/drawing/2014/main" id="{61F722E8-84B2-B9B0-98D1-FC3A9118ADCC}"/>
              </a:ext>
            </a:extLst>
          </p:cNvPr>
          <p:cNvSpPr txBox="1">
            <a:spLocks/>
          </p:cNvSpPr>
          <p:nvPr/>
        </p:nvSpPr>
        <p:spPr>
          <a:xfrm>
            <a:off x="1228898" y="260843"/>
            <a:ext cx="10058400" cy="145075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dirty="0"/>
              <a:t>Audience Behaviours – How are they Changing post pandemic/Cost of living</a:t>
            </a:r>
          </a:p>
        </p:txBody>
      </p:sp>
      <p:sp>
        <p:nvSpPr>
          <p:cNvPr id="24" name="TextBox 23">
            <a:extLst>
              <a:ext uri="{FF2B5EF4-FFF2-40B4-BE49-F238E27FC236}">
                <a16:creationId xmlns:a16="http://schemas.microsoft.com/office/drawing/2014/main" id="{FF56EADB-027E-3F01-B16B-7B9456D96CBF}"/>
              </a:ext>
            </a:extLst>
          </p:cNvPr>
          <p:cNvSpPr txBox="1"/>
          <p:nvPr/>
        </p:nvSpPr>
        <p:spPr>
          <a:xfrm>
            <a:off x="421299" y="5921834"/>
            <a:ext cx="11770701" cy="646331"/>
          </a:xfrm>
          <a:prstGeom prst="rect">
            <a:avLst/>
          </a:prstGeom>
          <a:noFill/>
        </p:spPr>
        <p:txBody>
          <a:bodyPr wrap="square" rtlCol="0">
            <a:spAutoFit/>
          </a:bodyPr>
          <a:lstStyle/>
          <a:p>
            <a:r>
              <a:rPr lang="en-GB" dirty="0"/>
              <a:t>Source: </a:t>
            </a:r>
            <a:r>
              <a:rPr lang="en-GB" dirty="0">
                <a:hlinkClick r:id="rId5"/>
              </a:rPr>
              <a:t>https://www.theaudienceagency.org/evidence/covid-19-cultural-participation-monitor/recent-key-insights</a:t>
            </a:r>
            <a:endParaRPr lang="en-GB" dirty="0"/>
          </a:p>
          <a:p>
            <a:endParaRPr lang="en-GB" dirty="0"/>
          </a:p>
        </p:txBody>
      </p:sp>
    </p:spTree>
    <p:extLst>
      <p:ext uri="{BB962C8B-B14F-4D97-AF65-F5344CB8AC3E}">
        <p14:creationId xmlns:p14="http://schemas.microsoft.com/office/powerpoint/2010/main" val="2410610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54721-358C-F46C-09E8-FA48493AEA7F}"/>
              </a:ext>
            </a:extLst>
          </p:cNvPr>
          <p:cNvSpPr>
            <a:spLocks noGrp="1"/>
          </p:cNvSpPr>
          <p:nvPr>
            <p:ph type="title"/>
          </p:nvPr>
        </p:nvSpPr>
        <p:spPr/>
        <p:txBody>
          <a:bodyPr/>
          <a:lstStyle/>
          <a:p>
            <a:r>
              <a:rPr lang="en-GB" dirty="0"/>
              <a:t>Audience Behaviours – How are they Changing post pandemic/Cost of living</a:t>
            </a:r>
          </a:p>
        </p:txBody>
      </p:sp>
      <p:pic>
        <p:nvPicPr>
          <p:cNvPr id="5" name="Picture 4">
            <a:extLst>
              <a:ext uri="{FF2B5EF4-FFF2-40B4-BE49-F238E27FC236}">
                <a16:creationId xmlns:a16="http://schemas.microsoft.com/office/drawing/2014/main" id="{02024C76-D9B2-D601-65A7-D413C02397EF}"/>
              </a:ext>
            </a:extLst>
          </p:cNvPr>
          <p:cNvPicPr>
            <a:picLocks noChangeAspect="1"/>
          </p:cNvPicPr>
          <p:nvPr/>
        </p:nvPicPr>
        <p:blipFill>
          <a:blip r:embed="rId3"/>
          <a:stretch>
            <a:fillRect/>
          </a:stretch>
        </p:blipFill>
        <p:spPr>
          <a:xfrm>
            <a:off x="846859" y="1737360"/>
            <a:ext cx="7756814" cy="4181182"/>
          </a:xfrm>
          <a:prstGeom prst="rect">
            <a:avLst/>
          </a:prstGeom>
        </p:spPr>
      </p:pic>
      <p:sp>
        <p:nvSpPr>
          <p:cNvPr id="6" name="TextBox 5">
            <a:extLst>
              <a:ext uri="{FF2B5EF4-FFF2-40B4-BE49-F238E27FC236}">
                <a16:creationId xmlns:a16="http://schemas.microsoft.com/office/drawing/2014/main" id="{CFEF361D-048F-7247-213F-B2D211EBD0D0}"/>
              </a:ext>
            </a:extLst>
          </p:cNvPr>
          <p:cNvSpPr txBox="1"/>
          <p:nvPr/>
        </p:nvSpPr>
        <p:spPr>
          <a:xfrm>
            <a:off x="421299" y="5921834"/>
            <a:ext cx="11770701" cy="646331"/>
          </a:xfrm>
          <a:prstGeom prst="rect">
            <a:avLst/>
          </a:prstGeom>
          <a:noFill/>
        </p:spPr>
        <p:txBody>
          <a:bodyPr wrap="square" rtlCol="0">
            <a:spAutoFit/>
          </a:bodyPr>
          <a:lstStyle/>
          <a:p>
            <a:r>
              <a:rPr lang="en-GB" dirty="0"/>
              <a:t>Source: </a:t>
            </a:r>
            <a:r>
              <a:rPr lang="en-GB" dirty="0">
                <a:hlinkClick r:id="rId4"/>
              </a:rPr>
              <a:t>https://www.theaudienceagency.org/evidence/covid-19-cultural-participation-monitor/recent-key-insights</a:t>
            </a:r>
            <a:endParaRPr lang="en-GB" dirty="0"/>
          </a:p>
          <a:p>
            <a:endParaRPr lang="en-GB" dirty="0"/>
          </a:p>
        </p:txBody>
      </p:sp>
    </p:spTree>
    <p:extLst>
      <p:ext uri="{BB962C8B-B14F-4D97-AF65-F5344CB8AC3E}">
        <p14:creationId xmlns:p14="http://schemas.microsoft.com/office/powerpoint/2010/main" val="2836334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E505C-9806-EF44-B364-F0D72A55F5C7}"/>
              </a:ext>
            </a:extLst>
          </p:cNvPr>
          <p:cNvSpPr>
            <a:spLocks noGrp="1"/>
          </p:cNvSpPr>
          <p:nvPr>
            <p:ph type="title"/>
          </p:nvPr>
        </p:nvSpPr>
        <p:spPr/>
        <p:txBody>
          <a:bodyPr/>
          <a:lstStyle/>
          <a:p>
            <a:r>
              <a:rPr lang="en-GB" dirty="0"/>
              <a:t>Royal Albert Hall – What are we tracking</a:t>
            </a:r>
          </a:p>
        </p:txBody>
      </p:sp>
      <p:sp>
        <p:nvSpPr>
          <p:cNvPr id="3" name="Content Placeholder 2">
            <a:extLst>
              <a:ext uri="{FF2B5EF4-FFF2-40B4-BE49-F238E27FC236}">
                <a16:creationId xmlns:a16="http://schemas.microsoft.com/office/drawing/2014/main" id="{6CFF32F6-D346-961E-9FF5-2954A04630E7}"/>
              </a:ext>
            </a:extLst>
          </p:cNvPr>
          <p:cNvSpPr>
            <a:spLocks noGrp="1"/>
          </p:cNvSpPr>
          <p:nvPr>
            <p:ph idx="1"/>
          </p:nvPr>
        </p:nvSpPr>
        <p:spPr>
          <a:xfrm>
            <a:off x="1097280" y="1845734"/>
            <a:ext cx="10058400" cy="1074111"/>
          </a:xfrm>
        </p:spPr>
        <p:txBody>
          <a:bodyPr/>
          <a:lstStyle/>
          <a:p>
            <a:r>
              <a:rPr lang="en-GB" dirty="0"/>
              <a:t>Whilst we have audiences from around the globe, our core audiences have historically been relatively local. We’re seeing similar percentages of customers traveling from outside London for performances on like for like performances. </a:t>
            </a:r>
          </a:p>
        </p:txBody>
      </p:sp>
      <p:pic>
        <p:nvPicPr>
          <p:cNvPr id="5" name="Picture 4">
            <a:extLst>
              <a:ext uri="{FF2B5EF4-FFF2-40B4-BE49-F238E27FC236}">
                <a16:creationId xmlns:a16="http://schemas.microsoft.com/office/drawing/2014/main" id="{0485F949-562D-BBB2-043F-9EE0F20FC557}"/>
              </a:ext>
            </a:extLst>
          </p:cNvPr>
          <p:cNvPicPr>
            <a:picLocks noChangeAspect="1"/>
          </p:cNvPicPr>
          <p:nvPr/>
        </p:nvPicPr>
        <p:blipFill>
          <a:blip r:embed="rId3"/>
          <a:stretch>
            <a:fillRect/>
          </a:stretch>
        </p:blipFill>
        <p:spPr>
          <a:xfrm>
            <a:off x="2375362" y="2919845"/>
            <a:ext cx="6197311" cy="3190332"/>
          </a:xfrm>
          <a:prstGeom prst="rect">
            <a:avLst/>
          </a:prstGeom>
        </p:spPr>
      </p:pic>
    </p:spTree>
    <p:extLst>
      <p:ext uri="{BB962C8B-B14F-4D97-AF65-F5344CB8AC3E}">
        <p14:creationId xmlns:p14="http://schemas.microsoft.com/office/powerpoint/2010/main" val="1808322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714D5-B83C-0160-AF1C-61EAD0BD0B7B}"/>
              </a:ext>
            </a:extLst>
          </p:cNvPr>
          <p:cNvSpPr>
            <a:spLocks noGrp="1"/>
          </p:cNvSpPr>
          <p:nvPr>
            <p:ph type="title"/>
          </p:nvPr>
        </p:nvSpPr>
        <p:spPr/>
        <p:txBody>
          <a:bodyPr/>
          <a:lstStyle/>
          <a:p>
            <a:r>
              <a:rPr lang="en-GB" dirty="0"/>
              <a:t>Royal Albert Hall – What are we tracking</a:t>
            </a:r>
          </a:p>
        </p:txBody>
      </p:sp>
      <p:sp>
        <p:nvSpPr>
          <p:cNvPr id="3" name="Content Placeholder 2">
            <a:extLst>
              <a:ext uri="{FF2B5EF4-FFF2-40B4-BE49-F238E27FC236}">
                <a16:creationId xmlns:a16="http://schemas.microsoft.com/office/drawing/2014/main" id="{0F74243F-D3D4-F90E-BF01-F25FA7CBE2E2}"/>
              </a:ext>
            </a:extLst>
          </p:cNvPr>
          <p:cNvSpPr>
            <a:spLocks noGrp="1"/>
          </p:cNvSpPr>
          <p:nvPr>
            <p:ph idx="1"/>
          </p:nvPr>
        </p:nvSpPr>
        <p:spPr>
          <a:xfrm>
            <a:off x="1066800" y="1845734"/>
            <a:ext cx="10058400" cy="4023360"/>
          </a:xfrm>
        </p:spPr>
        <p:txBody>
          <a:bodyPr/>
          <a:lstStyle/>
          <a:p>
            <a:r>
              <a:rPr lang="en-GB" dirty="0"/>
              <a:t>On some shows like for like we’re seeing customers booking significantly later than they have in the past, some of this is influenced by shorter on sales. </a:t>
            </a:r>
          </a:p>
          <a:p>
            <a:endParaRPr lang="en-GB" dirty="0"/>
          </a:p>
          <a:p>
            <a:endParaRPr lang="en-GB" dirty="0"/>
          </a:p>
        </p:txBody>
      </p:sp>
      <p:pic>
        <p:nvPicPr>
          <p:cNvPr id="5" name="Picture 4">
            <a:extLst>
              <a:ext uri="{FF2B5EF4-FFF2-40B4-BE49-F238E27FC236}">
                <a16:creationId xmlns:a16="http://schemas.microsoft.com/office/drawing/2014/main" id="{B1613F7E-6B10-CAD9-CD8A-5A6DC00CFED6}"/>
              </a:ext>
            </a:extLst>
          </p:cNvPr>
          <p:cNvPicPr>
            <a:picLocks noChangeAspect="1"/>
          </p:cNvPicPr>
          <p:nvPr/>
        </p:nvPicPr>
        <p:blipFill>
          <a:blip r:embed="rId3"/>
          <a:stretch>
            <a:fillRect/>
          </a:stretch>
        </p:blipFill>
        <p:spPr>
          <a:xfrm>
            <a:off x="598518" y="2744872"/>
            <a:ext cx="5158046" cy="3544830"/>
          </a:xfrm>
          <a:prstGeom prst="rect">
            <a:avLst/>
          </a:prstGeom>
        </p:spPr>
      </p:pic>
      <p:pic>
        <p:nvPicPr>
          <p:cNvPr id="7" name="Picture 6">
            <a:extLst>
              <a:ext uri="{FF2B5EF4-FFF2-40B4-BE49-F238E27FC236}">
                <a16:creationId xmlns:a16="http://schemas.microsoft.com/office/drawing/2014/main" id="{431F99FE-5B0C-D4C1-686A-C8C74D9A3BCF}"/>
              </a:ext>
            </a:extLst>
          </p:cNvPr>
          <p:cNvPicPr>
            <a:picLocks noChangeAspect="1"/>
          </p:cNvPicPr>
          <p:nvPr/>
        </p:nvPicPr>
        <p:blipFill>
          <a:blip r:embed="rId4"/>
          <a:stretch>
            <a:fillRect/>
          </a:stretch>
        </p:blipFill>
        <p:spPr>
          <a:xfrm>
            <a:off x="5915025" y="2962158"/>
            <a:ext cx="5210175" cy="1857375"/>
          </a:xfrm>
          <a:prstGeom prst="rect">
            <a:avLst/>
          </a:prstGeom>
        </p:spPr>
      </p:pic>
      <p:pic>
        <p:nvPicPr>
          <p:cNvPr id="9" name="Picture 8">
            <a:extLst>
              <a:ext uri="{FF2B5EF4-FFF2-40B4-BE49-F238E27FC236}">
                <a16:creationId xmlns:a16="http://schemas.microsoft.com/office/drawing/2014/main" id="{6AC41C80-36C1-677A-3988-28FAD05CE050}"/>
              </a:ext>
            </a:extLst>
          </p:cNvPr>
          <p:cNvPicPr>
            <a:picLocks noChangeAspect="1"/>
          </p:cNvPicPr>
          <p:nvPr/>
        </p:nvPicPr>
        <p:blipFill>
          <a:blip r:embed="rId5"/>
          <a:stretch>
            <a:fillRect/>
          </a:stretch>
        </p:blipFill>
        <p:spPr>
          <a:xfrm>
            <a:off x="6359236" y="4873720"/>
            <a:ext cx="4765964" cy="361950"/>
          </a:xfrm>
          <a:prstGeom prst="rect">
            <a:avLst/>
          </a:prstGeom>
        </p:spPr>
      </p:pic>
    </p:spTree>
    <p:extLst>
      <p:ext uri="{BB962C8B-B14F-4D97-AF65-F5344CB8AC3E}">
        <p14:creationId xmlns:p14="http://schemas.microsoft.com/office/powerpoint/2010/main" val="307877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81C1-E31F-F7BE-5AED-55A0BF7C5ED8}"/>
              </a:ext>
            </a:extLst>
          </p:cNvPr>
          <p:cNvSpPr>
            <a:spLocks noGrp="1"/>
          </p:cNvSpPr>
          <p:nvPr>
            <p:ph type="title"/>
          </p:nvPr>
        </p:nvSpPr>
        <p:spPr/>
        <p:txBody>
          <a:bodyPr/>
          <a:lstStyle/>
          <a:p>
            <a:r>
              <a:rPr lang="en-GB" dirty="0"/>
              <a:t>Challenges we’re facing</a:t>
            </a:r>
          </a:p>
        </p:txBody>
      </p:sp>
      <p:sp>
        <p:nvSpPr>
          <p:cNvPr id="3" name="Content Placeholder 2">
            <a:extLst>
              <a:ext uri="{FF2B5EF4-FFF2-40B4-BE49-F238E27FC236}">
                <a16:creationId xmlns:a16="http://schemas.microsoft.com/office/drawing/2014/main" id="{5B24BAAF-692D-90ED-7566-89DB88BD8A34}"/>
              </a:ext>
            </a:extLst>
          </p:cNvPr>
          <p:cNvSpPr>
            <a:spLocks noGrp="1"/>
          </p:cNvSpPr>
          <p:nvPr>
            <p:ph idx="1"/>
          </p:nvPr>
        </p:nvSpPr>
        <p:spPr/>
        <p:txBody>
          <a:bodyPr>
            <a:normAutofit lnSpcReduction="10000"/>
          </a:bodyPr>
          <a:lstStyle/>
          <a:p>
            <a:r>
              <a:rPr lang="en-GB" dirty="0"/>
              <a:t>Inconsistent like for like comparisons - Postponed shows mean longer on sale periods which makes it harder to track behaviours </a:t>
            </a:r>
          </a:p>
          <a:p>
            <a:endParaRPr lang="en-GB" dirty="0"/>
          </a:p>
          <a:p>
            <a:r>
              <a:rPr lang="en-GB" dirty="0"/>
              <a:t>Lack of Benchmarks - Historically we haven’t had benchmarks for customer behaviours so lacking consistent comparison points and KPI’s</a:t>
            </a:r>
          </a:p>
          <a:p>
            <a:endParaRPr lang="en-GB" dirty="0"/>
          </a:p>
          <a:p>
            <a:r>
              <a:rPr lang="en-GB" dirty="0"/>
              <a:t>Point of comparison – We’re still going back to 2019 as a base year for comparison as our last full year of consistent data which is becoming more and more irrelevant over time. </a:t>
            </a:r>
          </a:p>
          <a:p>
            <a:endParaRPr lang="en-GB" dirty="0"/>
          </a:p>
          <a:p>
            <a:r>
              <a:rPr lang="en-GB" dirty="0"/>
              <a:t>Understanding price resistance -  still trying to work out how we can accurately track how customers are reacting to price. </a:t>
            </a:r>
          </a:p>
        </p:txBody>
      </p:sp>
    </p:spTree>
    <p:extLst>
      <p:ext uri="{BB962C8B-B14F-4D97-AF65-F5344CB8AC3E}">
        <p14:creationId xmlns:p14="http://schemas.microsoft.com/office/powerpoint/2010/main" val="764767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75130-8E08-D195-780B-C11F411BFDB6}"/>
              </a:ext>
            </a:extLst>
          </p:cNvPr>
          <p:cNvSpPr>
            <a:spLocks noGrp="1"/>
          </p:cNvSpPr>
          <p:nvPr>
            <p:ph type="title"/>
          </p:nvPr>
        </p:nvSpPr>
        <p:spPr/>
        <p:txBody>
          <a:bodyPr/>
          <a:lstStyle/>
          <a:p>
            <a:r>
              <a:rPr lang="en-GB" dirty="0"/>
              <a:t>Breakout – Discussion </a:t>
            </a:r>
          </a:p>
        </p:txBody>
      </p:sp>
      <p:sp>
        <p:nvSpPr>
          <p:cNvPr id="3" name="Content Placeholder 2">
            <a:extLst>
              <a:ext uri="{FF2B5EF4-FFF2-40B4-BE49-F238E27FC236}">
                <a16:creationId xmlns:a16="http://schemas.microsoft.com/office/drawing/2014/main" id="{CFBE1A3C-E33C-3681-9514-6EF775033D3F}"/>
              </a:ext>
            </a:extLst>
          </p:cNvPr>
          <p:cNvSpPr>
            <a:spLocks noGrp="1"/>
          </p:cNvSpPr>
          <p:nvPr>
            <p:ph idx="1"/>
          </p:nvPr>
        </p:nvSpPr>
        <p:spPr/>
        <p:txBody>
          <a:bodyPr/>
          <a:lstStyle/>
          <a:p>
            <a:r>
              <a:rPr lang="en-GB" dirty="0"/>
              <a:t>Are you tracking customer behaviours </a:t>
            </a:r>
          </a:p>
          <a:p>
            <a:pPr lvl="1"/>
            <a:r>
              <a:rPr lang="en-GB" dirty="0"/>
              <a:t>if so how? </a:t>
            </a:r>
          </a:p>
          <a:p>
            <a:pPr lvl="1"/>
            <a:r>
              <a:rPr lang="en-GB" dirty="0"/>
              <a:t>If not what are the barriers your facing?</a:t>
            </a:r>
          </a:p>
          <a:p>
            <a:pPr lvl="1"/>
            <a:endParaRPr lang="en-GB" dirty="0"/>
          </a:p>
          <a:p>
            <a:pPr marL="201168" lvl="1" indent="0">
              <a:buNone/>
            </a:pPr>
            <a:r>
              <a:rPr lang="en-GB" dirty="0"/>
              <a:t>What do you want to know about your customers behaviours that you don’t currently have insights on?	</a:t>
            </a:r>
          </a:p>
          <a:p>
            <a:pPr lvl="1"/>
            <a:r>
              <a:rPr lang="en-GB" dirty="0"/>
              <a:t>What are the challenges </a:t>
            </a:r>
          </a:p>
        </p:txBody>
      </p:sp>
    </p:spTree>
    <p:extLst>
      <p:ext uri="{BB962C8B-B14F-4D97-AF65-F5344CB8AC3E}">
        <p14:creationId xmlns:p14="http://schemas.microsoft.com/office/powerpoint/2010/main" val="2124524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3EB28-EAA9-030F-EDBA-2EDBBB3F5FCF}"/>
              </a:ext>
            </a:extLst>
          </p:cNvPr>
          <p:cNvSpPr>
            <a:spLocks noGrp="1"/>
          </p:cNvSpPr>
          <p:nvPr>
            <p:ph type="title"/>
          </p:nvPr>
        </p:nvSpPr>
        <p:spPr/>
        <p:txBody>
          <a:bodyPr/>
          <a:lstStyle/>
          <a:p>
            <a:r>
              <a:rPr lang="en-GB" dirty="0"/>
              <a:t>Thank You for attending </a:t>
            </a:r>
          </a:p>
        </p:txBody>
      </p:sp>
      <p:sp>
        <p:nvSpPr>
          <p:cNvPr id="3" name="Content Placeholder 2">
            <a:extLst>
              <a:ext uri="{FF2B5EF4-FFF2-40B4-BE49-F238E27FC236}">
                <a16:creationId xmlns:a16="http://schemas.microsoft.com/office/drawing/2014/main" id="{F5240F5F-D731-8E7E-DCF8-1FD1BAF6064E}"/>
              </a:ext>
            </a:extLst>
          </p:cNvPr>
          <p:cNvSpPr>
            <a:spLocks noGrp="1"/>
          </p:cNvSpPr>
          <p:nvPr>
            <p:ph idx="1"/>
          </p:nvPr>
        </p:nvSpPr>
        <p:spPr/>
        <p:txBody>
          <a:bodyPr>
            <a:normAutofit/>
          </a:bodyPr>
          <a:lstStyle/>
          <a:p>
            <a:r>
              <a:rPr lang="en-GB" sz="4000" dirty="0"/>
              <a:t>TLCC – 11</a:t>
            </a:r>
            <a:r>
              <a:rPr lang="en-GB" sz="4000" baseline="30000" dirty="0"/>
              <a:t>th</a:t>
            </a:r>
            <a:r>
              <a:rPr lang="en-GB" sz="4000" dirty="0"/>
              <a:t> &amp; 12</a:t>
            </a:r>
            <a:r>
              <a:rPr lang="en-GB" sz="4000" baseline="30000" dirty="0"/>
              <a:t>th</a:t>
            </a:r>
            <a:r>
              <a:rPr lang="en-GB" sz="4000" dirty="0"/>
              <a:t> October</a:t>
            </a:r>
          </a:p>
          <a:p>
            <a:r>
              <a:rPr lang="en-GB" sz="4000" dirty="0"/>
              <a:t>EU Data insights Networking Opportunity</a:t>
            </a:r>
          </a:p>
          <a:p>
            <a:r>
              <a:rPr lang="en-GB" sz="4000" dirty="0"/>
              <a:t>Wednesday 12th at 12-1pm in the Lower River Room</a:t>
            </a:r>
          </a:p>
          <a:p>
            <a:r>
              <a:rPr lang="en-GB" sz="4000" dirty="0"/>
              <a:t>Come chat and find out how you can get involved!</a:t>
            </a:r>
          </a:p>
        </p:txBody>
      </p:sp>
    </p:spTree>
    <p:extLst>
      <p:ext uri="{BB962C8B-B14F-4D97-AF65-F5344CB8AC3E}">
        <p14:creationId xmlns:p14="http://schemas.microsoft.com/office/powerpoint/2010/main" val="182687890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413</TotalTime>
  <Words>419</Words>
  <Application>Microsoft Office PowerPoint</Application>
  <PresentationFormat>Widescreen</PresentationFormat>
  <Paragraphs>50</Paragraphs>
  <Slides>11</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Retrospect</vt:lpstr>
      <vt:lpstr>EU Data Insights Tessitura Community</vt:lpstr>
      <vt:lpstr>Introductions</vt:lpstr>
      <vt:lpstr>Topical Discussion - Customer behaviours</vt:lpstr>
      <vt:lpstr>Audience Behaviours – How are they Changing post pandemic/Cost of living</vt:lpstr>
      <vt:lpstr>PowerPoint Presentation</vt:lpstr>
      <vt:lpstr>Audience Behaviours – How are they Changing post pandemic/Cost of living</vt:lpstr>
      <vt:lpstr>Royal Albert Hall – What are we tracking</vt:lpstr>
      <vt:lpstr>Royal Albert Hall – What are we tracking</vt:lpstr>
      <vt:lpstr>Challenges we’re facing</vt:lpstr>
      <vt:lpstr>Breakout – Discussion </vt:lpstr>
      <vt:lpstr>Thank You for attending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UK &amp; EU Data Insights Tessitura Community</dc:title>
  <dc:creator>Yasmin Bentley</dc:creator>
  <cp:lastModifiedBy>Yasmin Bentley</cp:lastModifiedBy>
  <cp:revision>3</cp:revision>
  <dcterms:created xsi:type="dcterms:W3CDTF">2022-09-23T14:06:01Z</dcterms:created>
  <dcterms:modified xsi:type="dcterms:W3CDTF">2022-09-29T08:55:27Z</dcterms:modified>
</cp:coreProperties>
</file>