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262" r:id="rId5"/>
    <p:sldId id="268" r:id="rId6"/>
    <p:sldId id="287" r:id="rId7"/>
    <p:sldId id="271" r:id="rId8"/>
    <p:sldId id="274" r:id="rId9"/>
    <p:sldId id="285" r:id="rId10"/>
    <p:sldId id="258" r:id="rId11"/>
    <p:sldId id="275" r:id="rId12"/>
    <p:sldId id="263" r:id="rId13"/>
    <p:sldId id="278" r:id="rId14"/>
    <p:sldId id="279" r:id="rId15"/>
    <p:sldId id="280" r:id="rId16"/>
    <p:sldId id="282" r:id="rId17"/>
    <p:sldId id="283" r:id="rId18"/>
    <p:sldId id="269" r:id="rId19"/>
    <p:sldId id="277" r:id="rId20"/>
    <p:sldId id="272" r:id="rId21"/>
    <p:sldId id="284" r:id="rId22"/>
    <p:sldId id="286" r:id="rId23"/>
    <p:sldId id="25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0457"/>
    <a:srgbClr val="ED1B2F"/>
    <a:srgbClr val="00AAB5"/>
    <a:srgbClr val="F794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25" autoAdjust="0"/>
    <p:restoredTop sz="94674"/>
  </p:normalViewPr>
  <p:slideViewPr>
    <p:cSldViewPr>
      <p:cViewPr varScale="1">
        <p:scale>
          <a:sx n="109" d="100"/>
          <a:sy n="109" d="100"/>
        </p:scale>
        <p:origin x="2112" y="102"/>
      </p:cViewPr>
      <p:guideLst>
        <p:guide orient="horz" pos="2160"/>
        <p:guide pos="3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876C35-9C07-DA4B-A9FE-F111F844B819}" type="datetimeFigureOut">
              <a:rPr lang="en-US" smtClean="0"/>
              <a:t>9/20/2019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A8D35-49B5-2147-81C5-DBD42CBCE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990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03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806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757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5463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7894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2249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087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9498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5626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952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863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A8D35-49B5-2147-81C5-DBD42CBCEBA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974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A5BE5-AF27-403A-A43D-8C60266A74BA}" type="datetimeFigureOut">
              <a:rPr lang="en-GB" smtClean="0"/>
              <a:t>20/09/2019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E270-1EBB-49B3-910A-6991416C8355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/>
          <a:stretch/>
        </p:blipFill>
        <p:spPr bwMode="auto">
          <a:xfrm>
            <a:off x="0" y="-29765"/>
            <a:ext cx="9180512" cy="6915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 userDrawn="1"/>
        </p:nvSpPr>
        <p:spPr>
          <a:xfrm>
            <a:off x="539552" y="764704"/>
            <a:ext cx="8229600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350457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5400" dirty="0">
                <a:solidFill>
                  <a:schemeClr val="bg1"/>
                </a:solidFill>
              </a:rPr>
              <a:t>Headline set in Arial Bold, 54pt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539552" y="2924944"/>
            <a:ext cx="4032448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Sub-headings are smaller and set in Arial, 28pt</a:t>
            </a:r>
          </a:p>
        </p:txBody>
      </p:sp>
    </p:spTree>
    <p:extLst>
      <p:ext uri="{BB962C8B-B14F-4D97-AF65-F5344CB8AC3E}">
        <p14:creationId xmlns:p14="http://schemas.microsoft.com/office/powerpoint/2010/main" val="296271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400" b="1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</a:t>
            </a:r>
            <a:r>
              <a:rPr lang="en-GB" dirty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1444928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A5BE5-AF27-403A-A43D-8C60266A74BA}" type="datetimeFigureOut">
              <a:rPr lang="en-GB" smtClean="0"/>
              <a:t>20/09/2019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E270-1EBB-49B3-910A-6991416C835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350457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Section title Option A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D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9" name="Picture 3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493" r="1"/>
          <a:stretch/>
        </p:blipFill>
        <p:spPr bwMode="auto">
          <a:xfrm>
            <a:off x="-593681" y="0"/>
            <a:ext cx="9737681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 userDrawn="1"/>
        </p:nvSpPr>
        <p:spPr>
          <a:xfrm>
            <a:off x="429766" y="188640"/>
            <a:ext cx="8229600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Divider 1 heading set in Arial Bold, 54pt</a:t>
            </a:r>
          </a:p>
        </p:txBody>
      </p:sp>
    </p:spTree>
    <p:extLst>
      <p:ext uri="{BB962C8B-B14F-4D97-AF65-F5344CB8AC3E}">
        <p14:creationId xmlns:p14="http://schemas.microsoft.com/office/powerpoint/2010/main" val="3972588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A5BE5-AF27-403A-A43D-8C60266A74BA}" type="datetimeFigureOut">
              <a:rPr lang="en-GB" smtClean="0"/>
              <a:t>20/09/2019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CE270-1EBB-49B3-910A-6991416C8355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</a:t>
            </a:r>
            <a:r>
              <a:rPr lang="en-GB" dirty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273552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35045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»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/>
          <a:stretch/>
        </p:blipFill>
        <p:spPr bwMode="auto">
          <a:xfrm>
            <a:off x="0" y="-29765"/>
            <a:ext cx="9180512" cy="6915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2160240"/>
          </a:xfrm>
        </p:spPr>
        <p:txBody>
          <a:bodyPr>
            <a:noAutofit/>
          </a:bodyPr>
          <a:lstStyle/>
          <a:p>
            <a:pPr algn="l"/>
            <a:r>
              <a:rPr lang="en-GB" sz="5400" dirty="0" smtClean="0">
                <a:solidFill>
                  <a:schemeClr val="bg1"/>
                </a:solidFill>
              </a:rPr>
              <a:t>Analytics Customisations</a:t>
            </a:r>
            <a:endParaRPr lang="en-GB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29011" y="2420888"/>
            <a:ext cx="6408712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56D58F2-D78B-EE4C-B65B-DA861721C9C7}"/>
              </a:ext>
            </a:extLst>
          </p:cNvPr>
          <p:cNvSpPr txBox="1">
            <a:spLocks/>
          </p:cNvSpPr>
          <p:nvPr/>
        </p:nvSpPr>
        <p:spPr>
          <a:xfrm>
            <a:off x="529011" y="3573016"/>
            <a:ext cx="6408712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Gary Halliday, Head of Business Systems – Roundhouse </a:t>
            </a:r>
            <a:endParaRPr lang="en-GB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1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007" y="44044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A bit about the Roundhouse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007" y="1700808"/>
            <a:ext cx="8229600" cy="216023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Last year we held 317 performances and gigs 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But that’s only a small part of what we do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We also worked with over 6000 young people to help them develop skills for careers in the creative industries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We have 24 studios exclusively for young people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We ran 198 projects and drop-in sessions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endParaRPr lang="en-GB" dirty="0">
              <a:solidFill>
                <a:srgbClr val="350457"/>
              </a:solidFill>
            </a:endParaRPr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</a:t>
            </a:r>
            <a:r>
              <a:rPr lang="en-GB" dirty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136280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007" y="44044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The requirement 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450" y="1700808"/>
            <a:ext cx="8229600" cy="216023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Annual reporting on the overall engagement of young people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Reports to each department on the effectiveness of their programme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KPI reporting in line with the business plan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endParaRPr lang="en-GB" sz="2000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</a:t>
            </a:r>
            <a:r>
              <a:rPr lang="en-GB" dirty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172258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987824" y="260648"/>
            <a:ext cx="5256584" cy="20162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past	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75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51309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The DBT team would run two massive queries to extract the data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sz="2000" dirty="0" smtClean="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 to the Youth team…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Manually categorise (and re-categorise) all projects and young people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Add columns, recalculate fields, add more data that wasn’t in Tessitura! 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sz="2000" dirty="0" smtClean="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lots of pivot tables and even more formulas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endParaRPr lang="en-GB" sz="2000" dirty="0" smtClean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Clr>
                <a:srgbClr val="ED1B2F"/>
              </a:buClr>
              <a:buNone/>
            </a:pPr>
            <a:endParaRPr lang="en-GB" sz="2400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</a:t>
            </a:r>
            <a:r>
              <a:rPr lang="en-GB" dirty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9655" y="280585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How we did it 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748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1" y="1332186"/>
            <a:ext cx="8784977" cy="419362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9" y="18918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The result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00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Section title Option A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D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493" r="1"/>
          <a:stretch/>
        </p:blipFill>
        <p:spPr bwMode="auto">
          <a:xfrm>
            <a:off x="-593681" y="0"/>
            <a:ext cx="9737681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455955" y="2362572"/>
            <a:ext cx="8229600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took three months! 	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76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007" y="44044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What we (and Tessitura) did 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977" y="1700809"/>
            <a:ext cx="8229600" cy="482634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Created all the projects in Tessitura </a:t>
            </a:r>
          </a:p>
          <a:p>
            <a:r>
              <a:rPr lang="en-GB" dirty="0" smtClean="0"/>
              <a:t>Tagged all </a:t>
            </a:r>
            <a:r>
              <a:rPr lang="en-GB" dirty="0"/>
              <a:t>of our youth </a:t>
            </a:r>
            <a:r>
              <a:rPr lang="en-GB" dirty="0" smtClean="0"/>
              <a:t>projects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Developed a specification based on our massive spreadsheet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Created five custom tables and views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Amended the load procedure to add these to the Elasticube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Added a row in TX_ANALYTICS_DIVISION_ELEMENT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Saved a formula for individual young people </a:t>
            </a:r>
          </a:p>
          <a:p>
            <a:pPr marL="0" indent="0">
              <a:lnSpc>
                <a:spcPct val="150000"/>
              </a:lnSpc>
              <a:buClr>
                <a:srgbClr val="ED1B2F"/>
              </a:buClr>
              <a:buNone/>
            </a:pPr>
            <a:endParaRPr lang="en-GB" dirty="0" smtClean="0"/>
          </a:p>
          <a:p>
            <a:pPr>
              <a:lnSpc>
                <a:spcPct val="150000"/>
              </a:lnSpc>
              <a:buClr>
                <a:srgbClr val="ED1B2F"/>
              </a:buClr>
            </a:pPr>
            <a:endParaRPr lang="en-GB" sz="2000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</a:t>
            </a:r>
            <a:r>
              <a:rPr lang="en-GB" dirty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424069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123728" y="274638"/>
            <a:ext cx="4358258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present</a:t>
            </a:r>
          </a:p>
        </p:txBody>
      </p:sp>
      <p:sp>
        <p:nvSpPr>
          <p:cNvPr id="6" name="Rectangle 5"/>
          <p:cNvSpPr/>
          <p:nvPr/>
        </p:nvSpPr>
        <p:spPr>
          <a:xfrm>
            <a:off x="2483768" y="580526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40822" y="188640"/>
            <a:ext cx="41088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present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25177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37946" y="1988840"/>
            <a:ext cx="8229600" cy="164331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level numbers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278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49" y="1844824"/>
            <a:ext cx="8175351" cy="2299993"/>
          </a:xfrm>
          <a:prstGeom prst="rect">
            <a:avLst/>
          </a:prstGeom>
        </p:spPr>
      </p:pic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/>
              <a:t>Engagement by activity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202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988840"/>
            <a:ext cx="8136904" cy="219219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/>
              <a:t>Strands of our business plan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4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33" y="1445940"/>
            <a:ext cx="8927963" cy="3639244"/>
          </a:xfrm>
          <a:prstGeom prst="rect">
            <a:avLst/>
          </a:prstGeom>
        </p:spPr>
      </p:pic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/>
              <a:t>Demographics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244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321437"/>
            <a:ext cx="8568952" cy="13874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646" y="2636912"/>
            <a:ext cx="8570394" cy="2952328"/>
          </a:xfrm>
          <a:prstGeom prst="rect">
            <a:avLst/>
          </a:prstGeom>
        </p:spPr>
      </p:pic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/>
              <a:t>Even more demographics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118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007" y="44044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Issues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306" y="1484784"/>
            <a:ext cx="8229600" cy="482634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ED1B2F"/>
              </a:buClr>
            </a:pPr>
            <a:endParaRPr lang="en-GB" dirty="0"/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There was a lot of confusion about numbers not adding up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we do verses what makes logical sense! </a:t>
            </a:r>
          </a:p>
          <a:p>
            <a:pPr>
              <a:lnSpc>
                <a:spcPct val="150000"/>
              </a:lnSpc>
              <a:buClr>
                <a:srgbClr val="ED1B2F"/>
              </a:buClr>
            </a:pPr>
            <a:r>
              <a:rPr lang="en-GB" dirty="0" smtClean="0"/>
              <a:t>We didn’t really know how to use it </a:t>
            </a:r>
            <a:endParaRPr lang="en-GB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Clr>
                <a:srgbClr val="ED1B2F"/>
              </a:buClr>
              <a:buNone/>
            </a:pPr>
            <a:endParaRPr lang="en-GB" sz="2400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</a:t>
            </a:r>
            <a:r>
              <a:rPr lang="en-GB" dirty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598355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site layou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67"/>
            <a:ext cx="9143999" cy="685993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63787" y="585589"/>
            <a:ext cx="3816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future</a:t>
            </a:r>
            <a:endParaRPr lang="en-GB" sz="5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4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/>
          <a:lstStyle/>
          <a:p>
            <a:r>
              <a:rPr lang="en-GB" dirty="0" smtClean="0"/>
              <a:t>Training session with Tessitura on customisations </a:t>
            </a:r>
          </a:p>
          <a:p>
            <a:r>
              <a:rPr lang="en-GB" dirty="0" smtClean="0"/>
              <a:t>Age ranges for projects </a:t>
            </a:r>
          </a:p>
          <a:p>
            <a:r>
              <a:rPr lang="en-GB" dirty="0" smtClean="0"/>
              <a:t>Take advantage of the new system tables in 15.1</a:t>
            </a:r>
          </a:p>
          <a:p>
            <a:r>
              <a:rPr lang="en-GB" dirty="0" smtClean="0"/>
              <a:t>Everything else…</a:t>
            </a:r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37007" y="44044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Next steps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38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007" y="44044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Coming soon 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</a:t>
            </a:r>
            <a:r>
              <a:rPr lang="en-GB" dirty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</a:p>
        </p:txBody>
      </p:sp>
      <p:pic>
        <p:nvPicPr>
          <p:cNvPr id="1026" name="Picture 2" descr="Image result for exchequer finance syst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16" y="2105185"/>
            <a:ext cx="1264892" cy="417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evalis epo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00" y="3362789"/>
            <a:ext cx="629044" cy="63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Image result for artifax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7" name="AutoShape 8" descr="Image result for artifax log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36" name="Picture 12" descr="Image result for artifax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52" y="4840419"/>
            <a:ext cx="1439020" cy="496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salesforce log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414" y="5056379"/>
            <a:ext cx="864096" cy="60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google analytics log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003" y="1878922"/>
            <a:ext cx="1907704" cy="61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ight Arrow 8"/>
          <p:cNvSpPr/>
          <p:nvPr/>
        </p:nvSpPr>
        <p:spPr>
          <a:xfrm>
            <a:off x="2339752" y="3246027"/>
            <a:ext cx="874894" cy="901494"/>
          </a:xfrm>
          <a:prstGeom prst="rightArrow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Flowchart: Magnetic Disk 9"/>
          <p:cNvSpPr/>
          <p:nvPr/>
        </p:nvSpPr>
        <p:spPr>
          <a:xfrm>
            <a:off x="3707904" y="2924944"/>
            <a:ext cx="1215131" cy="1363859"/>
          </a:xfrm>
          <a:prstGeom prst="flowChartMagneticDisk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Reporting database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5436096" y="3247586"/>
            <a:ext cx="874894" cy="901494"/>
          </a:xfrm>
          <a:prstGeom prst="rightArrow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46" name="Picture 22" descr="Image result for sisense log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052" y="3233122"/>
            <a:ext cx="2010820" cy="105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ight Arrow 19"/>
          <p:cNvSpPr/>
          <p:nvPr/>
        </p:nvSpPr>
        <p:spPr>
          <a:xfrm rot="16200000">
            <a:off x="7584084" y="4424437"/>
            <a:ext cx="490756" cy="485855"/>
          </a:xfrm>
          <a:prstGeom prst="rightArrow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ight Arrow 20"/>
          <p:cNvSpPr/>
          <p:nvPr/>
        </p:nvSpPr>
        <p:spPr>
          <a:xfrm rot="5400000">
            <a:off x="7584084" y="2639363"/>
            <a:ext cx="490756" cy="485855"/>
          </a:xfrm>
          <a:prstGeom prst="rightArrow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985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End slide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5" t="7066"/>
          <a:stretch/>
        </p:blipFill>
        <p:spPr bwMode="auto">
          <a:xfrm>
            <a:off x="-4642" y="0"/>
            <a:ext cx="920854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29766" y="476672"/>
            <a:ext cx="8229600" cy="59046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 questions?</a:t>
            </a:r>
            <a:endParaRPr lang="en-GB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07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End slide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5" t="7066"/>
          <a:stretch/>
        </p:blipFill>
        <p:spPr bwMode="auto">
          <a:xfrm>
            <a:off x="-4642" y="0"/>
            <a:ext cx="920854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29766" y="476672"/>
            <a:ext cx="8229600" cy="59046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</a:p>
          <a:p>
            <a:endParaRPr lang="en-GB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56D58F2-D78B-EE4C-B65B-DA861721C9C7}"/>
              </a:ext>
            </a:extLst>
          </p:cNvPr>
          <p:cNvSpPr txBox="1">
            <a:spLocks/>
          </p:cNvSpPr>
          <p:nvPr/>
        </p:nvSpPr>
        <p:spPr>
          <a:xfrm>
            <a:off x="179512" y="5871059"/>
            <a:ext cx="6408712" cy="7486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gary.halliday@roundhouse.org.uk </a:t>
            </a:r>
            <a:endParaRPr lang="en-GB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17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CDB4A980A74544979B62030A7021D3" ma:contentTypeVersion="8" ma:contentTypeDescription="Create a new document." ma:contentTypeScope="" ma:versionID="c53512f8e710f881d42c135db88bd765">
  <xsd:schema xmlns:xsd="http://www.w3.org/2001/XMLSchema" xmlns:xs="http://www.w3.org/2001/XMLSchema" xmlns:p="http://schemas.microsoft.com/office/2006/metadata/properties" xmlns:ns3="db813d29-08ec-4170-9a35-291e2b8139ef" xmlns:ns4="ea19bd68-1743-4018-8f10-5b3fb7c8ab6d" targetNamespace="http://schemas.microsoft.com/office/2006/metadata/properties" ma:root="true" ma:fieldsID="34f09c791e319ce617e30aac9faa2c1f" ns3:_="" ns4:_="">
    <xsd:import namespace="db813d29-08ec-4170-9a35-291e2b8139ef"/>
    <xsd:import namespace="ea19bd68-1743-4018-8f10-5b3fb7c8ab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813d29-08ec-4170-9a35-291e2b8139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19bd68-1743-4018-8f10-5b3fb7c8ab6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2C1DD7C-89B6-4079-B702-1D8C194B3B25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ea19bd68-1743-4018-8f10-5b3fb7c8ab6d"/>
    <ds:schemaRef ds:uri="http://schemas.openxmlformats.org/package/2006/metadata/core-properties"/>
    <ds:schemaRef ds:uri="db813d29-08ec-4170-9a35-291e2b8139ef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3D614FA-B6EE-45A0-9523-52A264858C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5F7248-8CFD-45BA-98BD-FE66D43266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b813d29-08ec-4170-9a35-291e2b8139ef"/>
    <ds:schemaRef ds:uri="ea19bd68-1743-4018-8f10-5b3fb7c8ab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1543</TotalTime>
  <Words>337</Words>
  <Application>Microsoft Office PowerPoint</Application>
  <PresentationFormat>On-screen Show (4:3)</PresentationFormat>
  <Paragraphs>74</Paragraphs>
  <Slides>20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Analytics Customisations</vt:lpstr>
      <vt:lpstr>A bit about the Roundhouse</vt:lpstr>
      <vt:lpstr>The requirement </vt:lpstr>
      <vt:lpstr>PowerPoint Presentation</vt:lpstr>
      <vt:lpstr>How we did it </vt:lpstr>
      <vt:lpstr>The result</vt:lpstr>
      <vt:lpstr>Section title Option A</vt:lpstr>
      <vt:lpstr>What we (and Tessitura) did </vt:lpstr>
      <vt:lpstr>PowerPoint Presentation</vt:lpstr>
      <vt:lpstr>Top level numbers</vt:lpstr>
      <vt:lpstr>Engagement by activity level</vt:lpstr>
      <vt:lpstr>Strands of our business plan</vt:lpstr>
      <vt:lpstr>Demographics</vt:lpstr>
      <vt:lpstr>Even more demographics</vt:lpstr>
      <vt:lpstr>Issues</vt:lpstr>
      <vt:lpstr>PowerPoint Presentation</vt:lpstr>
      <vt:lpstr>Next steps</vt:lpstr>
      <vt:lpstr>Coming soon </vt:lpstr>
      <vt:lpstr>End slide</vt:lpstr>
      <vt:lpstr>End slide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Headline set in Ariel Bold, 60pt, left aligned</dc:title>
  <dc:creator>Emily Kerr</dc:creator>
  <cp:lastModifiedBy>Gary Halliday</cp:lastModifiedBy>
  <cp:revision>69</cp:revision>
  <dcterms:created xsi:type="dcterms:W3CDTF">2016-06-21T08:06:39Z</dcterms:created>
  <dcterms:modified xsi:type="dcterms:W3CDTF">2019-09-20T09:43:27Z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0x01010099CDB4A980A74544979B62030A7021D3</vt:lpwstr>
  </property>
</Properties>
</file>