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57" r:id="rId2"/>
    <p:sldId id="277" r:id="rId3"/>
    <p:sldId id="276" r:id="rId4"/>
    <p:sldId id="278" r:id="rId5"/>
    <p:sldId id="274" r:id="rId6"/>
    <p:sldId id="279" r:id="rId7"/>
    <p:sldId id="268" r:id="rId8"/>
    <p:sldId id="267" r:id="rId9"/>
    <p:sldId id="258" r:id="rId10"/>
    <p:sldId id="280" r:id="rId11"/>
    <p:sldId id="281" r:id="rId12"/>
    <p:sldId id="282" r:id="rId13"/>
    <p:sldId id="271" r:id="rId14"/>
    <p:sldId id="272" r:id="rId15"/>
    <p:sldId id="266" r:id="rId16"/>
    <p:sldId id="263" r:id="rId17"/>
    <p:sldId id="262" r:id="rId18"/>
    <p:sldId id="293" r:id="rId19"/>
    <p:sldId id="296" r:id="rId20"/>
    <p:sldId id="285" r:id="rId21"/>
    <p:sldId id="269" r:id="rId22"/>
    <p:sldId id="283" r:id="rId23"/>
    <p:sldId id="284" r:id="rId24"/>
    <p:sldId id="286" r:id="rId25"/>
    <p:sldId id="291" r:id="rId26"/>
    <p:sldId id="287" r:id="rId27"/>
    <p:sldId id="292" r:id="rId28"/>
    <p:sldId id="288" r:id="rId29"/>
    <p:sldId id="289" r:id="rId30"/>
    <p:sldId id="290" r:id="rId31"/>
    <p:sldId id="295" r:id="rId32"/>
    <p:sldId id="270" r:id="rId33"/>
    <p:sldId id="298" r:id="rId34"/>
    <p:sldId id="297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131F"/>
    <a:srgbClr val="F2C80F"/>
    <a:srgbClr val="FD625E"/>
    <a:srgbClr val="374649"/>
    <a:srgbClr val="01B8AA"/>
    <a:srgbClr val="00A385"/>
    <a:srgbClr val="4A4A4A"/>
    <a:srgbClr val="1C1C1C"/>
    <a:srgbClr val="E84E0F"/>
    <a:srgbClr val="DC0C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8605" autoAdjust="0"/>
  </p:normalViewPr>
  <p:slideViewPr>
    <p:cSldViewPr snapToGrid="0" snapToObjects="1">
      <p:cViewPr varScale="1">
        <p:scale>
          <a:sx n="90" d="100"/>
          <a:sy n="90" d="100"/>
        </p:scale>
        <p:origin x="1332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67" d="100"/>
          <a:sy n="167" d="100"/>
        </p:scale>
        <p:origin x="3448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rfs1\Depts\Sales%20&amp;%20Marketing\Sara\Show%20reports\Films%20in%20Concert\ET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2415001114918254E-2"/>
          <c:y val="0.21766373706644487"/>
          <c:w val="0.93516999777016352"/>
          <c:h val="0.634871039181203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Verdi</c:v>
                </c:pt>
              </c:strCache>
            </c:strRef>
          </c:tx>
          <c:spPr>
            <a:solidFill>
              <a:srgbClr val="01B8A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3D-4C45-BE4C-E7BBBB898CF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Coda</c:v>
                </c:pt>
              </c:strCache>
            </c:strRef>
          </c:tx>
          <c:spPr>
            <a:solidFill>
              <a:srgbClr val="37464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cat>
          <c:val>
            <c:numRef>
              <c:f>Sheet1!$B$3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13D-4C45-BE4C-E7BBBB898CF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Elgar</c:v>
                </c:pt>
              </c:strCache>
            </c:strRef>
          </c:tx>
          <c:spPr>
            <a:solidFill>
              <a:srgbClr val="FD625E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cat>
          <c:val>
            <c:numRef>
              <c:f>Sheet1!$B$4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13D-4C45-BE4C-E7BBBB898CFA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Arena Bars</c:v>
                </c:pt>
              </c:strCache>
            </c:strRef>
          </c:tx>
          <c:spPr>
            <a:solidFill>
              <a:srgbClr val="F2C80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cat>
          <c:val>
            <c:numRef>
              <c:f>Sheet1!$B$5</c:f>
              <c:numCache>
                <c:formatCode>0%</c:formatCode>
                <c:ptCount val="1"/>
                <c:pt idx="0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13D-4C45-BE4C-E7BBBB898CF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502501880"/>
        <c:axId val="502515000"/>
      </c:barChart>
      <c:catAx>
        <c:axId val="5025018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02515000"/>
        <c:crosses val="autoZero"/>
        <c:auto val="1"/>
        <c:lblAlgn val="ctr"/>
        <c:lblOffset val="100"/>
        <c:noMultiLvlLbl val="0"/>
      </c:catAx>
      <c:valAx>
        <c:axId val="50251500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502501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bg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3.2415001114918254E-2"/>
          <c:y val="0.21766373706644487"/>
          <c:w val="0.93516999777016352"/>
          <c:h val="0.634871039181203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Royal</c:v>
                </c:pt>
              </c:strCache>
            </c:strRef>
          </c:tx>
          <c:spPr>
            <a:solidFill>
              <a:srgbClr val="01B8A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cat>
          <c:val>
            <c:numRef>
              <c:f>Sheet1!$B$2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3D-4C45-BE4C-E7BBBB898CF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Behind the scenes</c:v>
                </c:pt>
              </c:strCache>
            </c:strRef>
          </c:tx>
          <c:spPr>
            <a:solidFill>
              <a:srgbClr val="37464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cat>
          <c:val>
            <c:numRef>
              <c:f>Sheet1!$B$3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13D-4C45-BE4C-E7BBBB898CF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Afternoon Tea + Tour</c:v>
                </c:pt>
              </c:strCache>
            </c:strRef>
          </c:tx>
          <c:spPr>
            <a:solidFill>
              <a:srgbClr val="FD625E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cat>
          <c:val>
            <c:numRef>
              <c:f>Sheet1!$B$4</c:f>
              <c:numCache>
                <c:formatCode>0%</c:formatCode>
                <c:ptCount val="1"/>
                <c:pt idx="0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13D-4C45-BE4C-E7BBBB898CFA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Lunch + Tour</c:v>
                </c:pt>
              </c:strCache>
            </c:strRef>
          </c:tx>
          <c:spPr>
            <a:solidFill>
              <a:srgbClr val="F2C80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cat>
          <c:val>
            <c:numRef>
              <c:f>Sheet1!$B$5</c:f>
              <c:numCache>
                <c:formatCode>0%</c:formatCode>
                <c:ptCount val="1"/>
                <c:pt idx="0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13D-4C45-BE4C-E7BBBB898CFA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502501880"/>
        <c:axId val="502515000"/>
      </c:barChart>
      <c:catAx>
        <c:axId val="5025018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02515000"/>
        <c:crosses val="autoZero"/>
        <c:auto val="1"/>
        <c:lblAlgn val="ctr"/>
        <c:lblOffset val="100"/>
        <c:noMultiLvlLbl val="0"/>
      </c:catAx>
      <c:valAx>
        <c:axId val="50251500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50250188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3971886425446775"/>
          <c:y val="8.0435576592191624E-2"/>
          <c:w val="0.78833909200407537"/>
          <c:h val="0.199018939305973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bg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pPr>
            <a:r>
              <a:rPr lang="en-GB" dirty="0" smtClean="0"/>
              <a:t>Afternoon show</a:t>
            </a:r>
            <a:endParaRPr lang="en-GB" dirty="0"/>
          </a:p>
          <a:p>
            <a:pPr>
              <a:defRPr/>
            </a:pPr>
            <a:r>
              <a:rPr lang="en-GB" dirty="0"/>
              <a:t>% of seats sold vs. time to the performance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2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Evening!$U$2</c:f>
              <c:strCache>
                <c:ptCount val="1"/>
                <c:pt idx="0">
                  <c:v>2nd Tier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Evening!$V$2:$AL$2</c:f>
              <c:numCache>
                <c:formatCode>0%</c:formatCode>
                <c:ptCount val="17"/>
                <c:pt idx="0">
                  <c:v>0.88218390804597702</c:v>
                </c:pt>
                <c:pt idx="1">
                  <c:v>0.88218390804597702</c:v>
                </c:pt>
                <c:pt idx="2">
                  <c:v>0.88218390804597702</c:v>
                </c:pt>
                <c:pt idx="3">
                  <c:v>0.88218390804597702</c:v>
                </c:pt>
                <c:pt idx="4">
                  <c:v>0.88218390804597702</c:v>
                </c:pt>
                <c:pt idx="5">
                  <c:v>0.88218390804597702</c:v>
                </c:pt>
                <c:pt idx="6">
                  <c:v>0.88218390804597702</c:v>
                </c:pt>
                <c:pt idx="7">
                  <c:v>0.84482758620689657</c:v>
                </c:pt>
                <c:pt idx="8">
                  <c:v>0.83908045977011492</c:v>
                </c:pt>
                <c:pt idx="9">
                  <c:v>0.8045977011494253</c:v>
                </c:pt>
                <c:pt idx="10">
                  <c:v>0.72413793103448276</c:v>
                </c:pt>
                <c:pt idx="11">
                  <c:v>0.50287356321839083</c:v>
                </c:pt>
                <c:pt idx="12">
                  <c:v>0.41379310344827586</c:v>
                </c:pt>
                <c:pt idx="13">
                  <c:v>0.38793103448275862</c:v>
                </c:pt>
                <c:pt idx="14">
                  <c:v>0.37068965517241381</c:v>
                </c:pt>
                <c:pt idx="15">
                  <c:v>0.35344827586206895</c:v>
                </c:pt>
                <c:pt idx="16">
                  <c:v>0.16954022988505746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A36-47DB-BD2A-F8ADD0AA8312}"/>
            </c:ext>
          </c:extLst>
        </c:ser>
        <c:ser>
          <c:idx val="2"/>
          <c:order val="2"/>
          <c:tx>
            <c:strRef>
              <c:f>Evening!$U$4</c:f>
              <c:strCache>
                <c:ptCount val="1"/>
                <c:pt idx="0">
                  <c:v>Front Arena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Evening!$V$4:$AL$4</c:f>
              <c:numCache>
                <c:formatCode>0%</c:formatCode>
                <c:ptCount val="17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0.99479166666666663</c:v>
                </c:pt>
                <c:pt idx="8">
                  <c:v>0.99479166666666663</c:v>
                </c:pt>
                <c:pt idx="9">
                  <c:v>0.99479166666666663</c:v>
                </c:pt>
                <c:pt idx="10">
                  <c:v>0.99479166666666663</c:v>
                </c:pt>
                <c:pt idx="11">
                  <c:v>0.88802083333333337</c:v>
                </c:pt>
                <c:pt idx="12">
                  <c:v>0.88541666666666663</c:v>
                </c:pt>
                <c:pt idx="13">
                  <c:v>0.83854166666666663</c:v>
                </c:pt>
                <c:pt idx="14">
                  <c:v>0.765625</c:v>
                </c:pt>
                <c:pt idx="15">
                  <c:v>0.73958333333333337</c:v>
                </c:pt>
                <c:pt idx="16">
                  <c:v>0.2421875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A36-47DB-BD2A-F8ADD0AA8312}"/>
            </c:ext>
          </c:extLst>
        </c:ser>
        <c:ser>
          <c:idx val="3"/>
          <c:order val="3"/>
          <c:tx>
            <c:strRef>
              <c:f>Evening!$U$5</c:f>
              <c:strCache>
                <c:ptCount val="1"/>
                <c:pt idx="0">
                  <c:v>Gallery (STANDING)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Evening!$V$5:$AL$5</c:f>
              <c:numCache>
                <c:formatCode>0%</c:formatCode>
                <c:ptCount val="17"/>
                <c:pt idx="0">
                  <c:v>0.49</c:v>
                </c:pt>
                <c:pt idx="1">
                  <c:v>0.44</c:v>
                </c:pt>
                <c:pt idx="2">
                  <c:v>0.44</c:v>
                </c:pt>
                <c:pt idx="3">
                  <c:v>0.44</c:v>
                </c:pt>
                <c:pt idx="4">
                  <c:v>0.42</c:v>
                </c:pt>
                <c:pt idx="5">
                  <c:v>0.42</c:v>
                </c:pt>
                <c:pt idx="6">
                  <c:v>0.42</c:v>
                </c:pt>
                <c:pt idx="7">
                  <c:v>0.27</c:v>
                </c:pt>
                <c:pt idx="8">
                  <c:v>0.23</c:v>
                </c:pt>
                <c:pt idx="9">
                  <c:v>0.23</c:v>
                </c:pt>
                <c:pt idx="10">
                  <c:v>0.19</c:v>
                </c:pt>
                <c:pt idx="11">
                  <c:v>7.0000000000000007E-2</c:v>
                </c:pt>
                <c:pt idx="12">
                  <c:v>0.02</c:v>
                </c:pt>
                <c:pt idx="13">
                  <c:v>0.02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A36-47DB-BD2A-F8ADD0AA8312}"/>
            </c:ext>
          </c:extLst>
        </c:ser>
        <c:ser>
          <c:idx val="4"/>
          <c:order val="4"/>
          <c:tx>
            <c:strRef>
              <c:f>Evening!$U$6</c:f>
              <c:strCache>
                <c:ptCount val="1"/>
                <c:pt idx="0">
                  <c:v>Grand Tier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Evening!$V$6:$AL$6</c:f>
              <c:numCache>
                <c:formatCode>0%</c:formatCode>
                <c:ptCount val="17"/>
                <c:pt idx="0">
                  <c:v>0.88577586206896552</c:v>
                </c:pt>
                <c:pt idx="1">
                  <c:v>0.88146551724137934</c:v>
                </c:pt>
                <c:pt idx="2">
                  <c:v>0.88146551724137934</c:v>
                </c:pt>
                <c:pt idx="3">
                  <c:v>0.88146551724137934</c:v>
                </c:pt>
                <c:pt idx="4">
                  <c:v>0.88146551724137934</c:v>
                </c:pt>
                <c:pt idx="5">
                  <c:v>0.87931034482758619</c:v>
                </c:pt>
                <c:pt idx="6">
                  <c:v>0.87931034482758619</c:v>
                </c:pt>
                <c:pt idx="7">
                  <c:v>0.81681034482758619</c:v>
                </c:pt>
                <c:pt idx="8">
                  <c:v>0.78017241379310343</c:v>
                </c:pt>
                <c:pt idx="9">
                  <c:v>0.75862068965517238</c:v>
                </c:pt>
                <c:pt idx="10">
                  <c:v>0.70258620689655171</c:v>
                </c:pt>
                <c:pt idx="11">
                  <c:v>0.49784482758620691</c:v>
                </c:pt>
                <c:pt idx="12">
                  <c:v>0.33836206896551724</c:v>
                </c:pt>
                <c:pt idx="13">
                  <c:v>0.30387931034482757</c:v>
                </c:pt>
                <c:pt idx="14">
                  <c:v>0.28663793103448276</c:v>
                </c:pt>
                <c:pt idx="15">
                  <c:v>0.27155172413793105</c:v>
                </c:pt>
                <c:pt idx="16">
                  <c:v>7.9741379310344834E-2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5A36-47DB-BD2A-F8ADD0AA8312}"/>
            </c:ext>
          </c:extLst>
        </c:ser>
        <c:ser>
          <c:idx val="6"/>
          <c:order val="6"/>
          <c:tx>
            <c:strRef>
              <c:f>Evening!$U$8</c:f>
              <c:strCache>
                <c:ptCount val="1"/>
                <c:pt idx="0">
                  <c:v>Loggia</c:v>
                </c:pt>
              </c:strCache>
            </c:strRef>
          </c:tx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Evening!$V$8:$AL$8</c:f>
              <c:numCache>
                <c:formatCode>0%</c:formatCode>
                <c:ptCount val="17"/>
                <c:pt idx="0">
                  <c:v>0.88749999999999996</c:v>
                </c:pt>
                <c:pt idx="1">
                  <c:v>0.88749999999999996</c:v>
                </c:pt>
                <c:pt idx="2">
                  <c:v>0.88749999999999996</c:v>
                </c:pt>
                <c:pt idx="3">
                  <c:v>0.88749999999999996</c:v>
                </c:pt>
                <c:pt idx="4">
                  <c:v>0.88749999999999996</c:v>
                </c:pt>
                <c:pt idx="5">
                  <c:v>0.88749999999999996</c:v>
                </c:pt>
                <c:pt idx="6">
                  <c:v>0.8125</c:v>
                </c:pt>
                <c:pt idx="7">
                  <c:v>0.73124999999999996</c:v>
                </c:pt>
                <c:pt idx="8">
                  <c:v>0.70625000000000004</c:v>
                </c:pt>
                <c:pt idx="9">
                  <c:v>0.66874999999999996</c:v>
                </c:pt>
                <c:pt idx="10">
                  <c:v>0.625</c:v>
                </c:pt>
                <c:pt idx="11">
                  <c:v>0.40625</c:v>
                </c:pt>
                <c:pt idx="12">
                  <c:v>0.39374999999999999</c:v>
                </c:pt>
                <c:pt idx="13">
                  <c:v>0.39374999999999999</c:v>
                </c:pt>
                <c:pt idx="14">
                  <c:v>0.39374999999999999</c:v>
                </c:pt>
                <c:pt idx="15">
                  <c:v>0.38124999999999998</c:v>
                </c:pt>
                <c:pt idx="16">
                  <c:v>0.18124999999999999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5A36-47DB-BD2A-F8ADD0AA8312}"/>
            </c:ext>
          </c:extLst>
        </c:ser>
        <c:ser>
          <c:idx val="7"/>
          <c:order val="7"/>
          <c:tx>
            <c:strRef>
              <c:f>Evening!$U$9</c:f>
              <c:strCache>
                <c:ptCount val="1"/>
                <c:pt idx="0">
                  <c:v>Loggia (Restricted View)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Evening!$V$9:$AL$9</c:f>
              <c:numCache>
                <c:formatCode>0%</c:formatCode>
                <c:ptCount val="17"/>
                <c:pt idx="0">
                  <c:v>0.9642857142857143</c:v>
                </c:pt>
                <c:pt idx="1">
                  <c:v>0.9642857142857143</c:v>
                </c:pt>
                <c:pt idx="2">
                  <c:v>0.9642857142857143</c:v>
                </c:pt>
                <c:pt idx="3">
                  <c:v>0.9642857142857143</c:v>
                </c:pt>
                <c:pt idx="4">
                  <c:v>0.9642857142857143</c:v>
                </c:pt>
                <c:pt idx="5">
                  <c:v>0.9642857142857143</c:v>
                </c:pt>
                <c:pt idx="6">
                  <c:v>0.9642857142857143</c:v>
                </c:pt>
                <c:pt idx="7">
                  <c:v>0.91666666666666663</c:v>
                </c:pt>
                <c:pt idx="8">
                  <c:v>0.88095238095238093</c:v>
                </c:pt>
                <c:pt idx="9">
                  <c:v>0.83333333333333337</c:v>
                </c:pt>
                <c:pt idx="10">
                  <c:v>0.83333333333333337</c:v>
                </c:pt>
                <c:pt idx="11">
                  <c:v>0.69047619047619047</c:v>
                </c:pt>
                <c:pt idx="12">
                  <c:v>0.58333333333333337</c:v>
                </c:pt>
                <c:pt idx="13">
                  <c:v>0.48809523809523808</c:v>
                </c:pt>
                <c:pt idx="14">
                  <c:v>0.4642857142857143</c:v>
                </c:pt>
                <c:pt idx="15">
                  <c:v>0.35714285714285715</c:v>
                </c:pt>
                <c:pt idx="16">
                  <c:v>0.19047619047619047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5A36-47DB-BD2A-F8ADD0AA8312}"/>
            </c:ext>
          </c:extLst>
        </c:ser>
        <c:ser>
          <c:idx val="9"/>
          <c:order val="9"/>
          <c:tx>
            <c:strRef>
              <c:f>Evening!$U$11</c:f>
              <c:strCache>
                <c:ptCount val="1"/>
                <c:pt idx="0">
                  <c:v>Rausing Circle (Hand Rail)</c:v>
                </c:pt>
              </c:strCache>
            </c:strRef>
          </c:tx>
          <c:spPr>
            <a:ln w="28575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Evening!$V$11:$AL$11</c:f>
              <c:numCache>
                <c:formatCode>0%</c:formatCode>
                <c:ptCount val="17"/>
                <c:pt idx="0">
                  <c:v>0.98561151079136688</c:v>
                </c:pt>
                <c:pt idx="1">
                  <c:v>0.98561151079136688</c:v>
                </c:pt>
                <c:pt idx="2">
                  <c:v>0.97841726618705038</c:v>
                </c:pt>
                <c:pt idx="3">
                  <c:v>0.97841726618705038</c:v>
                </c:pt>
                <c:pt idx="4">
                  <c:v>0.97841726618705038</c:v>
                </c:pt>
                <c:pt idx="5">
                  <c:v>0.97841726618705038</c:v>
                </c:pt>
                <c:pt idx="6">
                  <c:v>0.97841726618705038</c:v>
                </c:pt>
                <c:pt idx="7">
                  <c:v>0.97122302158273377</c:v>
                </c:pt>
                <c:pt idx="8">
                  <c:v>0.96402877697841727</c:v>
                </c:pt>
                <c:pt idx="9">
                  <c:v>0.91366906474820142</c:v>
                </c:pt>
                <c:pt idx="10">
                  <c:v>0.8848920863309353</c:v>
                </c:pt>
                <c:pt idx="11">
                  <c:v>0.36690647482014388</c:v>
                </c:pt>
                <c:pt idx="12">
                  <c:v>0.21582733812949639</c:v>
                </c:pt>
                <c:pt idx="13">
                  <c:v>0.20143884892086331</c:v>
                </c:pt>
                <c:pt idx="14">
                  <c:v>0.16546762589928057</c:v>
                </c:pt>
                <c:pt idx="15">
                  <c:v>0.15107913669064749</c:v>
                </c:pt>
                <c:pt idx="16">
                  <c:v>1.4388489208633094E-2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5A36-47DB-BD2A-F8ADD0AA8312}"/>
            </c:ext>
          </c:extLst>
        </c:ser>
        <c:ser>
          <c:idx val="10"/>
          <c:order val="10"/>
          <c:tx>
            <c:strRef>
              <c:f>Evening!$U$12</c:f>
              <c:strCache>
                <c:ptCount val="1"/>
                <c:pt idx="0">
                  <c:v>Rausing Circle Front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Evening!$V$12:$AL$12</c:f>
              <c:numCache>
                <c:formatCode>0%</c:formatCode>
                <c:ptCount val="17"/>
                <c:pt idx="0">
                  <c:v>0.96563192904656314</c:v>
                </c:pt>
                <c:pt idx="1">
                  <c:v>0.96341463414634143</c:v>
                </c:pt>
                <c:pt idx="2">
                  <c:v>0.96341463414634143</c:v>
                </c:pt>
                <c:pt idx="3">
                  <c:v>0.96341463414634143</c:v>
                </c:pt>
                <c:pt idx="4">
                  <c:v>0.95121951219512191</c:v>
                </c:pt>
                <c:pt idx="5">
                  <c:v>0.94235033259423506</c:v>
                </c:pt>
                <c:pt idx="6">
                  <c:v>0.93458980044345896</c:v>
                </c:pt>
                <c:pt idx="7">
                  <c:v>0.92682926829268297</c:v>
                </c:pt>
                <c:pt idx="8">
                  <c:v>0.90133037694013307</c:v>
                </c:pt>
                <c:pt idx="9">
                  <c:v>0.85809312638580926</c:v>
                </c:pt>
                <c:pt idx="10">
                  <c:v>0.85033259423503327</c:v>
                </c:pt>
                <c:pt idx="11">
                  <c:v>0.62971175166297122</c:v>
                </c:pt>
                <c:pt idx="12">
                  <c:v>0.45011086474501111</c:v>
                </c:pt>
                <c:pt idx="13">
                  <c:v>0.3991130820399113</c:v>
                </c:pt>
                <c:pt idx="14">
                  <c:v>0.38137472283813745</c:v>
                </c:pt>
                <c:pt idx="15">
                  <c:v>0.36141906873614188</c:v>
                </c:pt>
                <c:pt idx="16">
                  <c:v>9.4235033259423506E-2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5A36-47DB-BD2A-F8ADD0AA8312}"/>
            </c:ext>
          </c:extLst>
        </c:ser>
        <c:ser>
          <c:idx val="11"/>
          <c:order val="11"/>
          <c:tx>
            <c:strRef>
              <c:f>Evening!$U$13</c:f>
              <c:strCache>
                <c:ptCount val="1"/>
                <c:pt idx="0">
                  <c:v>Rausing Circle Rear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Evening!$V$13:$AL$13</c:f>
              <c:numCache>
                <c:formatCode>0%</c:formatCode>
                <c:ptCount val="17"/>
                <c:pt idx="0">
                  <c:v>0.99159663865546221</c:v>
                </c:pt>
                <c:pt idx="1">
                  <c:v>0.98739495798319332</c:v>
                </c:pt>
                <c:pt idx="2">
                  <c:v>0.98529411764705888</c:v>
                </c:pt>
                <c:pt idx="3">
                  <c:v>0.98529411764705888</c:v>
                </c:pt>
                <c:pt idx="4">
                  <c:v>0.98319327731092432</c:v>
                </c:pt>
                <c:pt idx="5">
                  <c:v>0.97689075630252098</c:v>
                </c:pt>
                <c:pt idx="6">
                  <c:v>0.97689075630252098</c:v>
                </c:pt>
                <c:pt idx="7">
                  <c:v>0.94747899159663862</c:v>
                </c:pt>
                <c:pt idx="8">
                  <c:v>0.89915966386554624</c:v>
                </c:pt>
                <c:pt idx="9">
                  <c:v>0.85084033613445376</c:v>
                </c:pt>
                <c:pt idx="10">
                  <c:v>0.83823529411764708</c:v>
                </c:pt>
                <c:pt idx="11">
                  <c:v>0.6113445378151261</c:v>
                </c:pt>
                <c:pt idx="12">
                  <c:v>0.51050420168067223</c:v>
                </c:pt>
                <c:pt idx="13">
                  <c:v>0.41176470588235292</c:v>
                </c:pt>
                <c:pt idx="14">
                  <c:v>0.36764705882352944</c:v>
                </c:pt>
                <c:pt idx="15">
                  <c:v>0.33613445378151263</c:v>
                </c:pt>
                <c:pt idx="16">
                  <c:v>0.11554621848739496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5A36-47DB-BD2A-F8ADD0AA8312}"/>
            </c:ext>
          </c:extLst>
        </c:ser>
        <c:ser>
          <c:idx val="12"/>
          <c:order val="12"/>
          <c:tx>
            <c:strRef>
              <c:f>Evening!$U$14</c:f>
              <c:strCache>
                <c:ptCount val="1"/>
                <c:pt idx="0">
                  <c:v>Rear Arena</c:v>
                </c:pt>
              </c:strCache>
            </c:strRef>
          </c:tx>
          <c:spPr>
            <a:ln w="28575" cap="rnd">
              <a:solidFill>
                <a:schemeClr val="accent1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80000"/>
                  <a:lumOff val="20000"/>
                </a:schemeClr>
              </a:solidFill>
              <a:ln w="9525">
                <a:solidFill>
                  <a:schemeClr val="accent1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Evening!$V$14:$AL$14</c:f>
              <c:numCache>
                <c:formatCode>0%</c:formatCode>
                <c:ptCount val="17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0.99300699300699302</c:v>
                </c:pt>
                <c:pt idx="9">
                  <c:v>0.99300699300699302</c:v>
                </c:pt>
                <c:pt idx="10">
                  <c:v>0.99300699300699302</c:v>
                </c:pt>
                <c:pt idx="11">
                  <c:v>0.84615384615384615</c:v>
                </c:pt>
                <c:pt idx="12">
                  <c:v>0.82167832167832167</c:v>
                </c:pt>
                <c:pt idx="13">
                  <c:v>0.77272727272727271</c:v>
                </c:pt>
                <c:pt idx="14">
                  <c:v>0.70279720279720281</c:v>
                </c:pt>
                <c:pt idx="15">
                  <c:v>0.60139860139860135</c:v>
                </c:pt>
                <c:pt idx="16">
                  <c:v>0.16433566433566432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5A36-47DB-BD2A-F8ADD0AA8312}"/>
            </c:ext>
          </c:extLst>
        </c:ser>
        <c:ser>
          <c:idx val="13"/>
          <c:order val="13"/>
          <c:tx>
            <c:strRef>
              <c:f>Evening!$U$15</c:f>
              <c:strCache>
                <c:ptCount val="1"/>
                <c:pt idx="0">
                  <c:v>Stalls</c:v>
                </c:pt>
              </c:strCache>
            </c:strRef>
          </c:tx>
          <c:spPr>
            <a:ln w="28575" cap="rnd">
              <a:solidFill>
                <a:schemeClr val="accent2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strRef>
              <c:f>Evening!$V$1:$AL$1</c:f>
              <c:strCache>
                <c:ptCount val="17"/>
                <c:pt idx="0">
                  <c:v>Same Day</c:v>
                </c:pt>
                <c:pt idx="1">
                  <c:v>One Day</c:v>
                </c:pt>
                <c:pt idx="2">
                  <c:v>Two Days</c:v>
                </c:pt>
                <c:pt idx="3">
                  <c:v>Three Days</c:v>
                </c:pt>
                <c:pt idx="4">
                  <c:v>Four Days</c:v>
                </c:pt>
                <c:pt idx="5">
                  <c:v>Five Days</c:v>
                </c:pt>
                <c:pt idx="6">
                  <c:v>Six Days</c:v>
                </c:pt>
                <c:pt idx="7">
                  <c:v>One Week</c:v>
                </c:pt>
                <c:pt idx="8">
                  <c:v>Two Weeks</c:v>
                </c:pt>
                <c:pt idx="9">
                  <c:v>Three Weeks</c:v>
                </c:pt>
                <c:pt idx="10">
                  <c:v>Four Weeks</c:v>
                </c:pt>
                <c:pt idx="11">
                  <c:v>More than 30 Days</c:v>
                </c:pt>
                <c:pt idx="12">
                  <c:v>More than 60 Days</c:v>
                </c:pt>
                <c:pt idx="13">
                  <c:v>More than 90 Days</c:v>
                </c:pt>
                <c:pt idx="14">
                  <c:v>More than 120 Days</c:v>
                </c:pt>
                <c:pt idx="15">
                  <c:v>More than 150 Days</c:v>
                </c:pt>
                <c:pt idx="16">
                  <c:v>More than 6 Months</c:v>
                </c:pt>
              </c:strCache>
            </c:strRef>
          </c:cat>
          <c:val>
            <c:numRef>
              <c:f>Evening!$V$15:$AL$15</c:f>
              <c:numCache>
                <c:formatCode>0%</c:formatCode>
                <c:ptCount val="17"/>
                <c:pt idx="0">
                  <c:v>0.9674054758800521</c:v>
                </c:pt>
                <c:pt idx="1">
                  <c:v>0.96284224250325945</c:v>
                </c:pt>
                <c:pt idx="2">
                  <c:v>0.96023468057366368</c:v>
                </c:pt>
                <c:pt idx="3">
                  <c:v>0.95632333767926991</c:v>
                </c:pt>
                <c:pt idx="4">
                  <c:v>0.95632333767926991</c:v>
                </c:pt>
                <c:pt idx="5">
                  <c:v>0.95632333767926991</c:v>
                </c:pt>
                <c:pt idx="6">
                  <c:v>0.94850065189048238</c:v>
                </c:pt>
                <c:pt idx="7">
                  <c:v>0.9146023468057366</c:v>
                </c:pt>
                <c:pt idx="8">
                  <c:v>0.85462842242503256</c:v>
                </c:pt>
                <c:pt idx="9">
                  <c:v>0.83833116036505873</c:v>
                </c:pt>
                <c:pt idx="10">
                  <c:v>0.83441981747066496</c:v>
                </c:pt>
                <c:pt idx="11">
                  <c:v>0.62907431551499349</c:v>
                </c:pt>
                <c:pt idx="12">
                  <c:v>0.48761408083441982</c:v>
                </c:pt>
                <c:pt idx="13">
                  <c:v>0.42633637548891784</c:v>
                </c:pt>
                <c:pt idx="14">
                  <c:v>0.40221642764015647</c:v>
                </c:pt>
                <c:pt idx="15">
                  <c:v>0.37222946544980445</c:v>
                </c:pt>
                <c:pt idx="16">
                  <c:v>0.10560625814863103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5A36-47DB-BD2A-F8ADD0AA83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8474432"/>
        <c:axId val="698464592"/>
        <c:extLst>
          <c:ext xmlns:c15="http://schemas.microsoft.com/office/drawing/2012/chart" uri="{02D57815-91ED-43cb-92C2-25804820EDAC}">
            <c15:filteredLin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Evening!$U$3</c15:sqref>
                        </c15:formulaRef>
                      </c:ext>
                    </c:extLst>
                    <c:strCache>
                      <c:ptCount val="1"/>
                      <c:pt idx="0">
                        <c:v>2nd Tier Hospitality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/>
                    </a:solidFill>
                    <a:ln w="9525">
                      <a:solidFill>
                        <a:schemeClr val="accent2"/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Evening!$V$1:$AL$1</c15:sqref>
                        </c15:formulaRef>
                      </c:ext>
                    </c:extLst>
                    <c:strCache>
                      <c:ptCount val="17"/>
                      <c:pt idx="0">
                        <c:v>Same Day</c:v>
                      </c:pt>
                      <c:pt idx="1">
                        <c:v>One Day</c:v>
                      </c:pt>
                      <c:pt idx="2">
                        <c:v>Two Days</c:v>
                      </c:pt>
                      <c:pt idx="3">
                        <c:v>Three Days</c:v>
                      </c:pt>
                      <c:pt idx="4">
                        <c:v>Four Days</c:v>
                      </c:pt>
                      <c:pt idx="5">
                        <c:v>Five Days</c:v>
                      </c:pt>
                      <c:pt idx="6">
                        <c:v>Six Days</c:v>
                      </c:pt>
                      <c:pt idx="7">
                        <c:v>One Week</c:v>
                      </c:pt>
                      <c:pt idx="8">
                        <c:v>Two Weeks</c:v>
                      </c:pt>
                      <c:pt idx="9">
                        <c:v>Three Weeks</c:v>
                      </c:pt>
                      <c:pt idx="10">
                        <c:v>Four Weeks</c:v>
                      </c:pt>
                      <c:pt idx="11">
                        <c:v>More than 30 Days</c:v>
                      </c:pt>
                      <c:pt idx="12">
                        <c:v>More than 60 Days</c:v>
                      </c:pt>
                      <c:pt idx="13">
                        <c:v>More than 90 Days</c:v>
                      </c:pt>
                      <c:pt idx="14">
                        <c:v>More than 120 Days</c:v>
                      </c:pt>
                      <c:pt idx="15">
                        <c:v>More than 150 Days</c:v>
                      </c:pt>
                      <c:pt idx="16">
                        <c:v>More than 6 Months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Evening!$V$3:$AL$3</c15:sqref>
                        </c15:formulaRef>
                      </c:ext>
                    </c:extLst>
                    <c:numCache>
                      <c:formatCode>0%</c:formatCode>
                      <c:ptCount val="17"/>
                      <c:pt idx="0">
                        <c:v>0.16666666666666666</c:v>
                      </c:pt>
                      <c:pt idx="1">
                        <c:v>0.16666666666666666</c:v>
                      </c:pt>
                      <c:pt idx="2">
                        <c:v>0.16666666666666666</c:v>
                      </c:pt>
                      <c:pt idx="3">
                        <c:v>0.16666666666666666</c:v>
                      </c:pt>
                      <c:pt idx="4">
                        <c:v>0.16666666666666666</c:v>
                      </c:pt>
                      <c:pt idx="5">
                        <c:v>0.16666666666666666</c:v>
                      </c:pt>
                      <c:pt idx="6">
                        <c:v>0.16666666666666666</c:v>
                      </c:pt>
                      <c:pt idx="7">
                        <c:v>0.16666666666666666</c:v>
                      </c:pt>
                      <c:pt idx="8">
                        <c:v>0.16666666666666666</c:v>
                      </c:pt>
                      <c:pt idx="9">
                        <c:v>0.16666666666666666</c:v>
                      </c:pt>
                      <c:pt idx="10">
                        <c:v>0.16666666666666666</c:v>
                      </c:pt>
                      <c:pt idx="11">
                        <c:v>0</c:v>
                      </c:pt>
                      <c:pt idx="12">
                        <c:v>0</c:v>
                      </c:pt>
                      <c:pt idx="13">
                        <c:v>0</c:v>
                      </c:pt>
                      <c:pt idx="14">
                        <c:v>0</c:v>
                      </c:pt>
                      <c:pt idx="15">
                        <c:v>0</c:v>
                      </c:pt>
                      <c:pt idx="16">
                        <c:v>0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B-5A36-47DB-BD2A-F8ADD0AA8312}"/>
                  </c:ext>
                </c:extLst>
              </c15:ser>
            </c15:filteredLineSeries>
            <c15:filteredLineSeries>
              <c15:ser>
                <c:idx val="5"/>
                <c:order val="5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Evening!$U$7</c15:sqref>
                        </c15:formulaRef>
                      </c:ext>
                    </c:extLst>
                    <c:strCache>
                      <c:ptCount val="1"/>
                      <c:pt idx="0">
                        <c:v>House</c:v>
                      </c:pt>
                    </c:strCache>
                  </c:strRef>
                </c:tx>
                <c:spPr>
                  <a:ln w="28575" cap="rnd">
                    <a:solidFill>
                      <a:schemeClr val="accent6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6"/>
                    </a:solidFill>
                    <a:ln w="9525">
                      <a:solidFill>
                        <a:schemeClr val="accent6"/>
                      </a:solidFill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Evening!$V$1:$AL$1</c15:sqref>
                        </c15:formulaRef>
                      </c:ext>
                    </c:extLst>
                    <c:strCache>
                      <c:ptCount val="17"/>
                      <c:pt idx="0">
                        <c:v>Same Day</c:v>
                      </c:pt>
                      <c:pt idx="1">
                        <c:v>One Day</c:v>
                      </c:pt>
                      <c:pt idx="2">
                        <c:v>Two Days</c:v>
                      </c:pt>
                      <c:pt idx="3">
                        <c:v>Three Days</c:v>
                      </c:pt>
                      <c:pt idx="4">
                        <c:v>Four Days</c:v>
                      </c:pt>
                      <c:pt idx="5">
                        <c:v>Five Days</c:v>
                      </c:pt>
                      <c:pt idx="6">
                        <c:v>Six Days</c:v>
                      </c:pt>
                      <c:pt idx="7">
                        <c:v>One Week</c:v>
                      </c:pt>
                      <c:pt idx="8">
                        <c:v>Two Weeks</c:v>
                      </c:pt>
                      <c:pt idx="9">
                        <c:v>Three Weeks</c:v>
                      </c:pt>
                      <c:pt idx="10">
                        <c:v>Four Weeks</c:v>
                      </c:pt>
                      <c:pt idx="11">
                        <c:v>More than 30 Days</c:v>
                      </c:pt>
                      <c:pt idx="12">
                        <c:v>More than 60 Days</c:v>
                      </c:pt>
                      <c:pt idx="13">
                        <c:v>More than 90 Days</c:v>
                      </c:pt>
                      <c:pt idx="14">
                        <c:v>More than 120 Days</c:v>
                      </c:pt>
                      <c:pt idx="15">
                        <c:v>More than 150 Days</c:v>
                      </c:pt>
                      <c:pt idx="16">
                        <c:v>More than 6 Months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Evening!$V$7:$AL$7</c15:sqref>
                        </c15:formulaRef>
                      </c:ext>
                    </c:extLst>
                    <c:numCache>
                      <c:formatCode>0%</c:formatCode>
                      <c:ptCount val="17"/>
                      <c:pt idx="0">
                        <c:v>0.42857142857142855</c:v>
                      </c:pt>
                      <c:pt idx="1">
                        <c:v>0.42857142857142855</c:v>
                      </c:pt>
                      <c:pt idx="2">
                        <c:v>0.42857142857142855</c:v>
                      </c:pt>
                      <c:pt idx="3">
                        <c:v>0.42857142857142855</c:v>
                      </c:pt>
                      <c:pt idx="4">
                        <c:v>0.42857142857142855</c:v>
                      </c:pt>
                      <c:pt idx="5">
                        <c:v>0.42857142857142855</c:v>
                      </c:pt>
                      <c:pt idx="6">
                        <c:v>0.42857142857142855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  <c:pt idx="12">
                        <c:v>0</c:v>
                      </c:pt>
                      <c:pt idx="13">
                        <c:v>0</c:v>
                      </c:pt>
                      <c:pt idx="14">
                        <c:v>0</c:v>
                      </c:pt>
                      <c:pt idx="15">
                        <c:v>0</c:v>
                      </c:pt>
                      <c:pt idx="16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C-5A36-47DB-BD2A-F8ADD0AA8312}"/>
                  </c:ext>
                </c:extLst>
              </c15:ser>
            </c15:filteredLineSeries>
            <c15:filteredLineSeries>
              <c15:ser>
                <c:idx val="8"/>
                <c:order val="8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Evening!$U$10</c15:sqref>
                        </c15:formulaRef>
                      </c:ext>
                    </c:extLst>
                    <c:strCache>
                      <c:ptCount val="1"/>
                      <c:pt idx="0">
                        <c:v>Loggia Box Hospitality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>
                        <a:lumMod val="60000"/>
                      </a:schemeClr>
                    </a:solidFill>
                    <a:ln w="9525">
                      <a:solidFill>
                        <a:schemeClr val="accent3">
                          <a:lumMod val="60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Evening!$V$1:$AL$1</c15:sqref>
                        </c15:formulaRef>
                      </c:ext>
                    </c:extLst>
                    <c:strCache>
                      <c:ptCount val="17"/>
                      <c:pt idx="0">
                        <c:v>Same Day</c:v>
                      </c:pt>
                      <c:pt idx="1">
                        <c:v>One Day</c:v>
                      </c:pt>
                      <c:pt idx="2">
                        <c:v>Two Days</c:v>
                      </c:pt>
                      <c:pt idx="3">
                        <c:v>Three Days</c:v>
                      </c:pt>
                      <c:pt idx="4">
                        <c:v>Four Days</c:v>
                      </c:pt>
                      <c:pt idx="5">
                        <c:v>Five Days</c:v>
                      </c:pt>
                      <c:pt idx="6">
                        <c:v>Six Days</c:v>
                      </c:pt>
                      <c:pt idx="7">
                        <c:v>One Week</c:v>
                      </c:pt>
                      <c:pt idx="8">
                        <c:v>Two Weeks</c:v>
                      </c:pt>
                      <c:pt idx="9">
                        <c:v>Three Weeks</c:v>
                      </c:pt>
                      <c:pt idx="10">
                        <c:v>Four Weeks</c:v>
                      </c:pt>
                      <c:pt idx="11">
                        <c:v>More than 30 Days</c:v>
                      </c:pt>
                      <c:pt idx="12">
                        <c:v>More than 60 Days</c:v>
                      </c:pt>
                      <c:pt idx="13">
                        <c:v>More than 90 Days</c:v>
                      </c:pt>
                      <c:pt idx="14">
                        <c:v>More than 120 Days</c:v>
                      </c:pt>
                      <c:pt idx="15">
                        <c:v>More than 150 Days</c:v>
                      </c:pt>
                      <c:pt idx="16">
                        <c:v>More than 6 Months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Evening!$V$10:$AL$10</c15:sqref>
                        </c15:formulaRef>
                      </c:ext>
                    </c:extLst>
                    <c:numCache>
                      <c:formatCode>0%</c:formatCode>
                      <c:ptCount val="17"/>
                      <c:pt idx="0">
                        <c:v>0.66666666666666663</c:v>
                      </c:pt>
                      <c:pt idx="1">
                        <c:v>0.66666666666666663</c:v>
                      </c:pt>
                      <c:pt idx="2">
                        <c:v>0.66666666666666663</c:v>
                      </c:pt>
                      <c:pt idx="3">
                        <c:v>0.66666666666666663</c:v>
                      </c:pt>
                      <c:pt idx="4">
                        <c:v>0.66666666666666663</c:v>
                      </c:pt>
                      <c:pt idx="5">
                        <c:v>0.66666666666666663</c:v>
                      </c:pt>
                      <c:pt idx="6">
                        <c:v>0.66666666666666663</c:v>
                      </c:pt>
                      <c:pt idx="7">
                        <c:v>0.66666666666666663</c:v>
                      </c:pt>
                      <c:pt idx="8">
                        <c:v>0.66666666666666663</c:v>
                      </c:pt>
                      <c:pt idx="9">
                        <c:v>0.66666666666666663</c:v>
                      </c:pt>
                      <c:pt idx="10">
                        <c:v>0.66666666666666663</c:v>
                      </c:pt>
                      <c:pt idx="11">
                        <c:v>0.66666666666666663</c:v>
                      </c:pt>
                      <c:pt idx="12">
                        <c:v>0</c:v>
                      </c:pt>
                      <c:pt idx="13">
                        <c:v>0</c:v>
                      </c:pt>
                      <c:pt idx="14">
                        <c:v>0</c:v>
                      </c:pt>
                      <c:pt idx="15">
                        <c:v>0</c:v>
                      </c:pt>
                      <c:pt idx="16">
                        <c:v>0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D-5A36-47DB-BD2A-F8ADD0AA8312}"/>
                  </c:ext>
                </c:extLst>
              </c15:ser>
            </c15:filteredLineSeries>
            <c15:filteredLineSeries>
              <c15:ser>
                <c:idx val="14"/>
                <c:order val="1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Evening!$U$16</c15:sqref>
                        </c15:formulaRef>
                      </c:ext>
                    </c:extLst>
                    <c:strCache>
                      <c:ptCount val="1"/>
                      <c:pt idx="0">
                        <c:v>Total</c:v>
                      </c:pt>
                    </c:strCache>
                  </c:strRef>
                </c:tx>
                <c:spPr>
                  <a:ln w="28575" cap="rnd">
                    <a:solidFill>
                      <a:schemeClr val="accent3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>
                        <a:lumMod val="80000"/>
                        <a:lumOff val="20000"/>
                      </a:schemeClr>
                    </a:solidFill>
                    <a:ln w="9525">
                      <a:solidFill>
                        <a:schemeClr val="accent3">
                          <a:lumMod val="80000"/>
                          <a:lumOff val="20000"/>
                        </a:schemeClr>
                      </a:solidFill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Evening!$V$1:$AL$1</c15:sqref>
                        </c15:formulaRef>
                      </c:ext>
                    </c:extLst>
                    <c:strCache>
                      <c:ptCount val="17"/>
                      <c:pt idx="0">
                        <c:v>Same Day</c:v>
                      </c:pt>
                      <c:pt idx="1">
                        <c:v>One Day</c:v>
                      </c:pt>
                      <c:pt idx="2">
                        <c:v>Two Days</c:v>
                      </c:pt>
                      <c:pt idx="3">
                        <c:v>Three Days</c:v>
                      </c:pt>
                      <c:pt idx="4">
                        <c:v>Four Days</c:v>
                      </c:pt>
                      <c:pt idx="5">
                        <c:v>Five Days</c:v>
                      </c:pt>
                      <c:pt idx="6">
                        <c:v>Six Days</c:v>
                      </c:pt>
                      <c:pt idx="7">
                        <c:v>One Week</c:v>
                      </c:pt>
                      <c:pt idx="8">
                        <c:v>Two Weeks</c:v>
                      </c:pt>
                      <c:pt idx="9">
                        <c:v>Three Weeks</c:v>
                      </c:pt>
                      <c:pt idx="10">
                        <c:v>Four Weeks</c:v>
                      </c:pt>
                      <c:pt idx="11">
                        <c:v>More than 30 Days</c:v>
                      </c:pt>
                      <c:pt idx="12">
                        <c:v>More than 60 Days</c:v>
                      </c:pt>
                      <c:pt idx="13">
                        <c:v>More than 90 Days</c:v>
                      </c:pt>
                      <c:pt idx="14">
                        <c:v>More than 120 Days</c:v>
                      </c:pt>
                      <c:pt idx="15">
                        <c:v>More than 150 Days</c:v>
                      </c:pt>
                      <c:pt idx="16">
                        <c:v>More than 6 Months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Evening!$V$16:$AL$16</c15:sqref>
                        </c15:formulaRef>
                      </c:ext>
                    </c:extLst>
                    <c:numCache>
                      <c:formatCode>0%</c:formatCode>
                      <c:ptCount val="17"/>
                      <c:pt idx="0">
                        <c:v>0.93787696019300359</c:v>
                      </c:pt>
                      <c:pt idx="1">
                        <c:v>0.93425814234016891</c:v>
                      </c:pt>
                      <c:pt idx="2">
                        <c:v>0.93305186972255727</c:v>
                      </c:pt>
                      <c:pt idx="3">
                        <c:v>0.93184559710494574</c:v>
                      </c:pt>
                      <c:pt idx="4">
                        <c:v>0.92903096099718541</c:v>
                      </c:pt>
                      <c:pt idx="5">
                        <c:v>0.92661841576196224</c:v>
                      </c:pt>
                      <c:pt idx="6">
                        <c:v>0.92038600723763575</c:v>
                      </c:pt>
                      <c:pt idx="7">
                        <c:v>0.88600723763570566</c:v>
                      </c:pt>
                      <c:pt idx="8">
                        <c:v>0.85162846803377568</c:v>
                      </c:pt>
                      <c:pt idx="9">
                        <c:v>0.82629674306393242</c:v>
                      </c:pt>
                      <c:pt idx="10">
                        <c:v>0.80860474467229593</c:v>
                      </c:pt>
                      <c:pt idx="11">
                        <c:v>0.60514676316847604</c:v>
                      </c:pt>
                      <c:pt idx="12">
                        <c:v>0.48592681946119826</c:v>
                      </c:pt>
                      <c:pt idx="13">
                        <c:v>0.43486127864897467</c:v>
                      </c:pt>
                      <c:pt idx="14">
                        <c:v>0.40570969039002813</c:v>
                      </c:pt>
                      <c:pt idx="15">
                        <c:v>0.37675914756735024</c:v>
                      </c:pt>
                      <c:pt idx="16">
                        <c:v>0.11761158021712907</c:v>
                      </c:pt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5A36-47DB-BD2A-F8ADD0AA8312}"/>
                  </c:ext>
                </c:extLst>
              </c15:ser>
            </c15:filteredLineSeries>
          </c:ext>
        </c:extLst>
      </c:lineChart>
      <c:catAx>
        <c:axId val="698474432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8464592"/>
        <c:crosses val="autoZero"/>
        <c:auto val="1"/>
        <c:lblAlgn val="ctr"/>
        <c:lblOffset val="100"/>
        <c:noMultiLvlLbl val="0"/>
      </c:catAx>
      <c:valAx>
        <c:axId val="698464592"/>
        <c:scaling>
          <c:orientation val="minMax"/>
          <c:max val="1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98474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2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jpg"/><Relationship Id="rId1" Type="http://schemas.openxmlformats.org/officeDocument/2006/relationships/image" Target="../media/image138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g"/><Relationship Id="rId2" Type="http://schemas.openxmlformats.org/officeDocument/2006/relationships/image" Target="../media/image142.jpg"/><Relationship Id="rId1" Type="http://schemas.openxmlformats.org/officeDocument/2006/relationships/image" Target="../media/image14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image" Target="../media/image139.jpg"/><Relationship Id="rId1" Type="http://schemas.openxmlformats.org/officeDocument/2006/relationships/image" Target="../media/image138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g"/><Relationship Id="rId2" Type="http://schemas.openxmlformats.org/officeDocument/2006/relationships/image" Target="../media/image142.jpg"/><Relationship Id="rId1" Type="http://schemas.openxmlformats.org/officeDocument/2006/relationships/image" Target="../media/image14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3C1D46-9B8D-454C-ACA3-0A0F445534E8}" type="doc">
      <dgm:prSet loTypeId="urn:microsoft.com/office/officeart/2005/8/layout/hList7" loCatId="list" qsTypeId="urn:microsoft.com/office/officeart/2005/8/quickstyle/simple1" qsCatId="simple" csTypeId="urn:microsoft.com/office/officeart/2005/8/colors/accent0_2" csCatId="mainScheme" phldr="1"/>
      <dgm:spPr/>
    </dgm:pt>
    <dgm:pt modelId="{23F9DBC2-D15F-4B9F-A010-14C771D2B165}">
      <dgm:prSet phldrT="[Text]"/>
      <dgm:spPr/>
      <dgm:t>
        <a:bodyPr/>
        <a:lstStyle/>
        <a:p>
          <a:r>
            <a:rPr lang="en-US" dirty="0" smtClean="0"/>
            <a:t>Performance sales / campaign success</a:t>
          </a:r>
          <a:endParaRPr lang="en-US" dirty="0"/>
        </a:p>
      </dgm:t>
    </dgm:pt>
    <dgm:pt modelId="{1909F813-6B20-416A-8DD4-6824AD804E2B}" type="parTrans" cxnId="{ED979480-62CB-44A8-82FC-01878829BB84}">
      <dgm:prSet/>
      <dgm:spPr/>
      <dgm:t>
        <a:bodyPr/>
        <a:lstStyle/>
        <a:p>
          <a:endParaRPr lang="en-US"/>
        </a:p>
      </dgm:t>
    </dgm:pt>
    <dgm:pt modelId="{C4E62E22-0969-4D8B-A78F-950B6409E48A}" type="sibTrans" cxnId="{ED979480-62CB-44A8-82FC-01878829BB84}">
      <dgm:prSet/>
      <dgm:spPr/>
      <dgm:t>
        <a:bodyPr/>
        <a:lstStyle/>
        <a:p>
          <a:endParaRPr lang="en-US"/>
        </a:p>
      </dgm:t>
    </dgm:pt>
    <dgm:pt modelId="{1EE409A4-3A95-4046-A4BA-695615ECE467}">
      <dgm:prSet phldrT="[Text]"/>
      <dgm:spPr/>
      <dgm:t>
        <a:bodyPr/>
        <a:lstStyle/>
        <a:p>
          <a:r>
            <a:rPr lang="en-US" dirty="0" smtClean="0"/>
            <a:t>Audience profile</a:t>
          </a:r>
          <a:endParaRPr lang="en-US" dirty="0"/>
        </a:p>
      </dgm:t>
    </dgm:pt>
    <dgm:pt modelId="{01C290A7-7726-4F9B-943B-C39C682D8659}" type="parTrans" cxnId="{C8AE292F-664D-4455-AC8E-25DD7FD0490D}">
      <dgm:prSet/>
      <dgm:spPr/>
      <dgm:t>
        <a:bodyPr/>
        <a:lstStyle/>
        <a:p>
          <a:endParaRPr lang="en-US"/>
        </a:p>
      </dgm:t>
    </dgm:pt>
    <dgm:pt modelId="{653739D5-58C6-4790-A874-35D1D9D41ECE}" type="sibTrans" cxnId="{C8AE292F-664D-4455-AC8E-25DD7FD0490D}">
      <dgm:prSet/>
      <dgm:spPr/>
      <dgm:t>
        <a:bodyPr/>
        <a:lstStyle/>
        <a:p>
          <a:endParaRPr lang="en-US"/>
        </a:p>
      </dgm:t>
    </dgm:pt>
    <dgm:pt modelId="{8F24EAAF-7FB7-4F52-B32E-56AA3DE266FF}">
      <dgm:prSet phldrT="[Text]"/>
      <dgm:spPr/>
      <dgm:t>
        <a:bodyPr/>
        <a:lstStyle/>
        <a:p>
          <a:r>
            <a:rPr lang="en-US" dirty="0" smtClean="0"/>
            <a:t>Performance quality</a:t>
          </a:r>
          <a:endParaRPr lang="en-US" dirty="0"/>
        </a:p>
      </dgm:t>
    </dgm:pt>
    <dgm:pt modelId="{66023501-BEA6-4C5E-BA79-DCDB1BEFEDCD}" type="parTrans" cxnId="{30943DF1-1B0A-4951-BD04-9222DC259F42}">
      <dgm:prSet/>
      <dgm:spPr/>
      <dgm:t>
        <a:bodyPr/>
        <a:lstStyle/>
        <a:p>
          <a:endParaRPr lang="en-US"/>
        </a:p>
      </dgm:t>
    </dgm:pt>
    <dgm:pt modelId="{D3C534D3-6568-4C62-AFFF-0B5FC189ED30}" type="sibTrans" cxnId="{30943DF1-1B0A-4951-BD04-9222DC259F42}">
      <dgm:prSet/>
      <dgm:spPr/>
      <dgm:t>
        <a:bodyPr/>
        <a:lstStyle/>
        <a:p>
          <a:endParaRPr lang="en-US"/>
        </a:p>
      </dgm:t>
    </dgm:pt>
    <dgm:pt modelId="{32E34A4A-120B-4A4E-AD02-EE16991F226D}" type="pres">
      <dgm:prSet presAssocID="{5F3C1D46-9B8D-454C-ACA3-0A0F445534E8}" presName="Name0" presStyleCnt="0">
        <dgm:presLayoutVars>
          <dgm:dir/>
          <dgm:resizeHandles val="exact"/>
        </dgm:presLayoutVars>
      </dgm:prSet>
      <dgm:spPr/>
    </dgm:pt>
    <dgm:pt modelId="{88002AFF-71D0-44BE-A5D3-448AB9C99E7B}" type="pres">
      <dgm:prSet presAssocID="{5F3C1D46-9B8D-454C-ACA3-0A0F445534E8}" presName="fgShape" presStyleLbl="fgShp" presStyleIdx="0" presStyleCnt="1"/>
      <dgm:spPr/>
    </dgm:pt>
    <dgm:pt modelId="{9DF17E5D-CCCE-4EB3-B697-68EB75DBA91B}" type="pres">
      <dgm:prSet presAssocID="{5F3C1D46-9B8D-454C-ACA3-0A0F445534E8}" presName="linComp" presStyleCnt="0"/>
      <dgm:spPr/>
    </dgm:pt>
    <dgm:pt modelId="{F3D3ED74-91AF-4A66-917D-4BB5120C8AC9}" type="pres">
      <dgm:prSet presAssocID="{23F9DBC2-D15F-4B9F-A010-14C771D2B165}" presName="compNode" presStyleCnt="0"/>
      <dgm:spPr/>
    </dgm:pt>
    <dgm:pt modelId="{CB048E31-F542-4D1F-BBF4-3D61BC8C66B7}" type="pres">
      <dgm:prSet presAssocID="{23F9DBC2-D15F-4B9F-A010-14C771D2B165}" presName="bkgdShape" presStyleLbl="node1" presStyleIdx="0" presStyleCnt="3"/>
      <dgm:spPr/>
      <dgm:t>
        <a:bodyPr/>
        <a:lstStyle/>
        <a:p>
          <a:endParaRPr lang="en-US"/>
        </a:p>
      </dgm:t>
    </dgm:pt>
    <dgm:pt modelId="{3733463B-C69C-4897-9B91-B4292F4A6D7F}" type="pres">
      <dgm:prSet presAssocID="{23F9DBC2-D15F-4B9F-A010-14C771D2B165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4C3182-2CFC-4FE7-A774-F19661969565}" type="pres">
      <dgm:prSet presAssocID="{23F9DBC2-D15F-4B9F-A010-14C771D2B165}" presName="invisiNode" presStyleLbl="node1" presStyleIdx="0" presStyleCnt="3"/>
      <dgm:spPr/>
    </dgm:pt>
    <dgm:pt modelId="{8197B629-C7A6-473F-A600-67891F4B105A}" type="pres">
      <dgm:prSet presAssocID="{23F9DBC2-D15F-4B9F-A010-14C771D2B165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1B46300E-5384-4BCD-9E35-2C12ADB9BA6A}" type="pres">
      <dgm:prSet presAssocID="{C4E62E22-0969-4D8B-A78F-950B6409E48A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9C0748C-2A63-4AF4-95A2-43054A58AB7F}" type="pres">
      <dgm:prSet presAssocID="{1EE409A4-3A95-4046-A4BA-695615ECE467}" presName="compNode" presStyleCnt="0"/>
      <dgm:spPr/>
    </dgm:pt>
    <dgm:pt modelId="{E20C9C93-E86D-480D-8B65-168D82097037}" type="pres">
      <dgm:prSet presAssocID="{1EE409A4-3A95-4046-A4BA-695615ECE467}" presName="bkgdShape" presStyleLbl="node1" presStyleIdx="1" presStyleCnt="3"/>
      <dgm:spPr/>
      <dgm:t>
        <a:bodyPr/>
        <a:lstStyle/>
        <a:p>
          <a:endParaRPr lang="en-US"/>
        </a:p>
      </dgm:t>
    </dgm:pt>
    <dgm:pt modelId="{3BBAB09E-4167-49A0-A577-63FE50F86682}" type="pres">
      <dgm:prSet presAssocID="{1EE409A4-3A95-4046-A4BA-695615ECE467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E3682-A120-4228-9090-D4BC95ADAD41}" type="pres">
      <dgm:prSet presAssocID="{1EE409A4-3A95-4046-A4BA-695615ECE467}" presName="invisiNode" presStyleLbl="node1" presStyleIdx="1" presStyleCnt="3"/>
      <dgm:spPr/>
    </dgm:pt>
    <dgm:pt modelId="{8FBEC79B-9C38-416A-B9D3-971A721D4A56}" type="pres">
      <dgm:prSet presAssocID="{1EE409A4-3A95-4046-A4BA-695615ECE467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12688C1E-2BB4-498E-93E5-E9F32EEDCA6D}" type="pres">
      <dgm:prSet presAssocID="{653739D5-58C6-4790-A874-35D1D9D41ECE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620E57D-FDA9-466B-819C-493190CD4186}" type="pres">
      <dgm:prSet presAssocID="{8F24EAAF-7FB7-4F52-B32E-56AA3DE266FF}" presName="compNode" presStyleCnt="0"/>
      <dgm:spPr/>
    </dgm:pt>
    <dgm:pt modelId="{293676B7-FFA6-4D0F-9719-A8BB7C10D8C7}" type="pres">
      <dgm:prSet presAssocID="{8F24EAAF-7FB7-4F52-B32E-56AA3DE266FF}" presName="bkgdShape" presStyleLbl="node1" presStyleIdx="2" presStyleCnt="3"/>
      <dgm:spPr/>
      <dgm:t>
        <a:bodyPr/>
        <a:lstStyle/>
        <a:p>
          <a:endParaRPr lang="en-US"/>
        </a:p>
      </dgm:t>
    </dgm:pt>
    <dgm:pt modelId="{EA9B0614-FA1E-4284-964E-C600879330D0}" type="pres">
      <dgm:prSet presAssocID="{8F24EAAF-7FB7-4F52-B32E-56AA3DE266FF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3AF034-DB60-4C2D-BFE0-150DD3FD6BC5}" type="pres">
      <dgm:prSet presAssocID="{8F24EAAF-7FB7-4F52-B32E-56AA3DE266FF}" presName="invisiNode" presStyleLbl="node1" presStyleIdx="2" presStyleCnt="3"/>
      <dgm:spPr/>
    </dgm:pt>
    <dgm:pt modelId="{4575C58A-B3F2-466C-9DAC-7B29284E468D}" type="pres">
      <dgm:prSet presAssocID="{8F24EAAF-7FB7-4F52-B32E-56AA3DE266FF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</dgm:ptLst>
  <dgm:cxnLst>
    <dgm:cxn modelId="{809A47F9-3E6A-4B97-934A-7052E9D9FBEE}" type="presOf" srcId="{5F3C1D46-9B8D-454C-ACA3-0A0F445534E8}" destId="{32E34A4A-120B-4A4E-AD02-EE16991F226D}" srcOrd="0" destOrd="0" presId="urn:microsoft.com/office/officeart/2005/8/layout/hList7"/>
    <dgm:cxn modelId="{ED979480-62CB-44A8-82FC-01878829BB84}" srcId="{5F3C1D46-9B8D-454C-ACA3-0A0F445534E8}" destId="{23F9DBC2-D15F-4B9F-A010-14C771D2B165}" srcOrd="0" destOrd="0" parTransId="{1909F813-6B20-416A-8DD4-6824AD804E2B}" sibTransId="{C4E62E22-0969-4D8B-A78F-950B6409E48A}"/>
    <dgm:cxn modelId="{3F837BBB-1C86-4B67-9EE8-064EC7C02564}" type="presOf" srcId="{1EE409A4-3A95-4046-A4BA-695615ECE467}" destId="{E20C9C93-E86D-480D-8B65-168D82097037}" srcOrd="0" destOrd="0" presId="urn:microsoft.com/office/officeart/2005/8/layout/hList7"/>
    <dgm:cxn modelId="{B82BFB2D-6C52-439C-A8BB-4FBD8BB1C674}" type="presOf" srcId="{C4E62E22-0969-4D8B-A78F-950B6409E48A}" destId="{1B46300E-5384-4BCD-9E35-2C12ADB9BA6A}" srcOrd="0" destOrd="0" presId="urn:microsoft.com/office/officeart/2005/8/layout/hList7"/>
    <dgm:cxn modelId="{C8AE292F-664D-4455-AC8E-25DD7FD0490D}" srcId="{5F3C1D46-9B8D-454C-ACA3-0A0F445534E8}" destId="{1EE409A4-3A95-4046-A4BA-695615ECE467}" srcOrd="1" destOrd="0" parTransId="{01C290A7-7726-4F9B-943B-C39C682D8659}" sibTransId="{653739D5-58C6-4790-A874-35D1D9D41ECE}"/>
    <dgm:cxn modelId="{19FC0BAA-26EB-497B-A903-B5489EDA44CC}" type="presOf" srcId="{653739D5-58C6-4790-A874-35D1D9D41ECE}" destId="{12688C1E-2BB4-498E-93E5-E9F32EEDCA6D}" srcOrd="0" destOrd="0" presId="urn:microsoft.com/office/officeart/2005/8/layout/hList7"/>
    <dgm:cxn modelId="{E407E345-1AA1-404B-B2E0-F27AD446415F}" type="presOf" srcId="{8F24EAAF-7FB7-4F52-B32E-56AA3DE266FF}" destId="{EA9B0614-FA1E-4284-964E-C600879330D0}" srcOrd="1" destOrd="0" presId="urn:microsoft.com/office/officeart/2005/8/layout/hList7"/>
    <dgm:cxn modelId="{A0D3CF59-7291-420E-8977-86534E33739F}" type="presOf" srcId="{23F9DBC2-D15F-4B9F-A010-14C771D2B165}" destId="{CB048E31-F542-4D1F-BBF4-3D61BC8C66B7}" srcOrd="0" destOrd="0" presId="urn:microsoft.com/office/officeart/2005/8/layout/hList7"/>
    <dgm:cxn modelId="{3D0D7834-1059-46B3-8345-348FCB32CED0}" type="presOf" srcId="{1EE409A4-3A95-4046-A4BA-695615ECE467}" destId="{3BBAB09E-4167-49A0-A577-63FE50F86682}" srcOrd="1" destOrd="0" presId="urn:microsoft.com/office/officeart/2005/8/layout/hList7"/>
    <dgm:cxn modelId="{89EDA342-BFA4-458C-B181-E1581F48035C}" type="presOf" srcId="{23F9DBC2-D15F-4B9F-A010-14C771D2B165}" destId="{3733463B-C69C-4897-9B91-B4292F4A6D7F}" srcOrd="1" destOrd="0" presId="urn:microsoft.com/office/officeart/2005/8/layout/hList7"/>
    <dgm:cxn modelId="{30943DF1-1B0A-4951-BD04-9222DC259F42}" srcId="{5F3C1D46-9B8D-454C-ACA3-0A0F445534E8}" destId="{8F24EAAF-7FB7-4F52-B32E-56AA3DE266FF}" srcOrd="2" destOrd="0" parTransId="{66023501-BEA6-4C5E-BA79-DCDB1BEFEDCD}" sibTransId="{D3C534D3-6568-4C62-AFFF-0B5FC189ED30}"/>
    <dgm:cxn modelId="{63186CFD-E80F-4734-840F-C622B8768063}" type="presOf" srcId="{8F24EAAF-7FB7-4F52-B32E-56AA3DE266FF}" destId="{293676B7-FFA6-4D0F-9719-A8BB7C10D8C7}" srcOrd="0" destOrd="0" presId="urn:microsoft.com/office/officeart/2005/8/layout/hList7"/>
    <dgm:cxn modelId="{B733F9F1-8800-4837-A0AA-08CEEDBFBC54}" type="presParOf" srcId="{32E34A4A-120B-4A4E-AD02-EE16991F226D}" destId="{88002AFF-71D0-44BE-A5D3-448AB9C99E7B}" srcOrd="0" destOrd="0" presId="urn:microsoft.com/office/officeart/2005/8/layout/hList7"/>
    <dgm:cxn modelId="{61DA84AF-EF2D-47EE-B636-D5FF062B99DC}" type="presParOf" srcId="{32E34A4A-120B-4A4E-AD02-EE16991F226D}" destId="{9DF17E5D-CCCE-4EB3-B697-68EB75DBA91B}" srcOrd="1" destOrd="0" presId="urn:microsoft.com/office/officeart/2005/8/layout/hList7"/>
    <dgm:cxn modelId="{14E55331-2401-47D5-886D-397A8F2BD8BB}" type="presParOf" srcId="{9DF17E5D-CCCE-4EB3-B697-68EB75DBA91B}" destId="{F3D3ED74-91AF-4A66-917D-4BB5120C8AC9}" srcOrd="0" destOrd="0" presId="urn:microsoft.com/office/officeart/2005/8/layout/hList7"/>
    <dgm:cxn modelId="{E75253A3-06B8-4A44-AA04-7EAE4BDDC5D2}" type="presParOf" srcId="{F3D3ED74-91AF-4A66-917D-4BB5120C8AC9}" destId="{CB048E31-F542-4D1F-BBF4-3D61BC8C66B7}" srcOrd="0" destOrd="0" presId="urn:microsoft.com/office/officeart/2005/8/layout/hList7"/>
    <dgm:cxn modelId="{96BA4749-8E87-4357-9E53-119634E31455}" type="presParOf" srcId="{F3D3ED74-91AF-4A66-917D-4BB5120C8AC9}" destId="{3733463B-C69C-4897-9B91-B4292F4A6D7F}" srcOrd="1" destOrd="0" presId="urn:microsoft.com/office/officeart/2005/8/layout/hList7"/>
    <dgm:cxn modelId="{27BBF86A-AA6C-43D1-91AA-98723373E36A}" type="presParOf" srcId="{F3D3ED74-91AF-4A66-917D-4BB5120C8AC9}" destId="{4C4C3182-2CFC-4FE7-A774-F19661969565}" srcOrd="2" destOrd="0" presId="urn:microsoft.com/office/officeart/2005/8/layout/hList7"/>
    <dgm:cxn modelId="{172B7F09-F8FC-40CE-BE5C-19417726AA46}" type="presParOf" srcId="{F3D3ED74-91AF-4A66-917D-4BB5120C8AC9}" destId="{8197B629-C7A6-473F-A600-67891F4B105A}" srcOrd="3" destOrd="0" presId="urn:microsoft.com/office/officeart/2005/8/layout/hList7"/>
    <dgm:cxn modelId="{FE6DE3C8-04BA-4D5D-AC05-1B67532E74DA}" type="presParOf" srcId="{9DF17E5D-CCCE-4EB3-B697-68EB75DBA91B}" destId="{1B46300E-5384-4BCD-9E35-2C12ADB9BA6A}" srcOrd="1" destOrd="0" presId="urn:microsoft.com/office/officeart/2005/8/layout/hList7"/>
    <dgm:cxn modelId="{61393CD2-012A-4852-BFAE-16EA72B173D2}" type="presParOf" srcId="{9DF17E5D-CCCE-4EB3-B697-68EB75DBA91B}" destId="{09C0748C-2A63-4AF4-95A2-43054A58AB7F}" srcOrd="2" destOrd="0" presId="urn:microsoft.com/office/officeart/2005/8/layout/hList7"/>
    <dgm:cxn modelId="{135BC4B2-BB83-4A40-BDEF-2E4C03A4C037}" type="presParOf" srcId="{09C0748C-2A63-4AF4-95A2-43054A58AB7F}" destId="{E20C9C93-E86D-480D-8B65-168D82097037}" srcOrd="0" destOrd="0" presId="urn:microsoft.com/office/officeart/2005/8/layout/hList7"/>
    <dgm:cxn modelId="{40225DD0-C270-461D-8872-F50A7B1DA72A}" type="presParOf" srcId="{09C0748C-2A63-4AF4-95A2-43054A58AB7F}" destId="{3BBAB09E-4167-49A0-A577-63FE50F86682}" srcOrd="1" destOrd="0" presId="urn:microsoft.com/office/officeart/2005/8/layout/hList7"/>
    <dgm:cxn modelId="{C75996D8-2751-49AB-A2A4-7AD7218A7FDD}" type="presParOf" srcId="{09C0748C-2A63-4AF4-95A2-43054A58AB7F}" destId="{B2BE3682-A120-4228-9090-D4BC95ADAD41}" srcOrd="2" destOrd="0" presId="urn:microsoft.com/office/officeart/2005/8/layout/hList7"/>
    <dgm:cxn modelId="{FE1F8A8C-84DD-4AB9-8E88-24C7CD4B84BC}" type="presParOf" srcId="{09C0748C-2A63-4AF4-95A2-43054A58AB7F}" destId="{8FBEC79B-9C38-416A-B9D3-971A721D4A56}" srcOrd="3" destOrd="0" presId="urn:microsoft.com/office/officeart/2005/8/layout/hList7"/>
    <dgm:cxn modelId="{281257C2-87CF-4DEF-8AEB-FCEDCB7F0D87}" type="presParOf" srcId="{9DF17E5D-CCCE-4EB3-B697-68EB75DBA91B}" destId="{12688C1E-2BB4-498E-93E5-E9F32EEDCA6D}" srcOrd="3" destOrd="0" presId="urn:microsoft.com/office/officeart/2005/8/layout/hList7"/>
    <dgm:cxn modelId="{32FB2BBF-F2D8-4B1F-94CA-754B0D81BC56}" type="presParOf" srcId="{9DF17E5D-CCCE-4EB3-B697-68EB75DBA91B}" destId="{5620E57D-FDA9-466B-819C-493190CD4186}" srcOrd="4" destOrd="0" presId="urn:microsoft.com/office/officeart/2005/8/layout/hList7"/>
    <dgm:cxn modelId="{A7ABBE7D-5C11-4407-A637-DE9ADC7F2D46}" type="presParOf" srcId="{5620E57D-FDA9-466B-819C-493190CD4186}" destId="{293676B7-FFA6-4D0F-9719-A8BB7C10D8C7}" srcOrd="0" destOrd="0" presId="urn:microsoft.com/office/officeart/2005/8/layout/hList7"/>
    <dgm:cxn modelId="{2D352845-014B-40AA-A657-D6A1E19096CC}" type="presParOf" srcId="{5620E57D-FDA9-466B-819C-493190CD4186}" destId="{EA9B0614-FA1E-4284-964E-C600879330D0}" srcOrd="1" destOrd="0" presId="urn:microsoft.com/office/officeart/2005/8/layout/hList7"/>
    <dgm:cxn modelId="{B8B49F79-4C15-461F-B124-5A198921440B}" type="presParOf" srcId="{5620E57D-FDA9-466B-819C-493190CD4186}" destId="{B03AF034-DB60-4C2D-BFE0-150DD3FD6BC5}" srcOrd="2" destOrd="0" presId="urn:microsoft.com/office/officeart/2005/8/layout/hList7"/>
    <dgm:cxn modelId="{CE0967F4-4A75-4ED0-ACB4-EC7ADF8D4DA4}" type="presParOf" srcId="{5620E57D-FDA9-466B-819C-493190CD4186}" destId="{4575C58A-B3F2-466C-9DAC-7B29284E468D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0D805B-27A2-46E3-95AB-01BB9353D3F1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D8EFB4-DCE5-4EB0-9334-DA9DA3AA2AF6}">
      <dgm:prSet phldrT="[Text]"/>
      <dgm:spPr/>
      <dgm:t>
        <a:bodyPr/>
        <a:lstStyle/>
        <a:p>
          <a:r>
            <a:rPr lang="en-US" dirty="0" smtClean="0"/>
            <a:t>Understand the business questions</a:t>
          </a:r>
        </a:p>
      </dgm:t>
    </dgm:pt>
    <dgm:pt modelId="{222BD3B3-380B-4A2B-AC23-830345F43CD2}" type="parTrans" cxnId="{081A0B9D-460C-42BF-B953-F18E5209DF2A}">
      <dgm:prSet/>
      <dgm:spPr/>
      <dgm:t>
        <a:bodyPr/>
        <a:lstStyle/>
        <a:p>
          <a:endParaRPr lang="en-US"/>
        </a:p>
      </dgm:t>
    </dgm:pt>
    <dgm:pt modelId="{180F25FB-7E38-4646-A19E-3DD7BF23508A}" type="sibTrans" cxnId="{081A0B9D-460C-42BF-B953-F18E5209DF2A}">
      <dgm:prSet/>
      <dgm:spPr/>
      <dgm:t>
        <a:bodyPr/>
        <a:lstStyle/>
        <a:p>
          <a:endParaRPr lang="en-US"/>
        </a:p>
      </dgm:t>
    </dgm:pt>
    <dgm:pt modelId="{5DFAAC3A-8951-44AA-AF4D-521898101602}">
      <dgm:prSet phldrT="[Text]"/>
      <dgm:spPr/>
      <dgm:t>
        <a:bodyPr/>
        <a:lstStyle/>
        <a:p>
          <a:r>
            <a:rPr lang="en-US" dirty="0" smtClean="0"/>
            <a:t>Identify the metrics and KPIs</a:t>
          </a:r>
        </a:p>
      </dgm:t>
    </dgm:pt>
    <dgm:pt modelId="{326C51DF-CA4E-4067-B588-7A727A6EA53B}" type="parTrans" cxnId="{DEC1D452-A7EC-4514-AC68-77BC76FC03D3}">
      <dgm:prSet/>
      <dgm:spPr/>
      <dgm:t>
        <a:bodyPr/>
        <a:lstStyle/>
        <a:p>
          <a:endParaRPr lang="en-US"/>
        </a:p>
      </dgm:t>
    </dgm:pt>
    <dgm:pt modelId="{F4BF8F33-020B-46B8-A590-3079F1C90486}" type="sibTrans" cxnId="{DEC1D452-A7EC-4514-AC68-77BC76FC03D3}">
      <dgm:prSet/>
      <dgm:spPr/>
      <dgm:t>
        <a:bodyPr/>
        <a:lstStyle/>
        <a:p>
          <a:endParaRPr lang="en-US"/>
        </a:p>
      </dgm:t>
    </dgm:pt>
    <dgm:pt modelId="{ADB7E794-1FA0-48E6-AE53-8FBD9DA17AF1}">
      <dgm:prSet phldrT="[Text]"/>
      <dgm:spPr/>
      <dgm:t>
        <a:bodyPr/>
        <a:lstStyle/>
        <a:p>
          <a:r>
            <a:rPr lang="en-US" dirty="0" smtClean="0"/>
            <a:t>Identify the best data sources to measure the KPIs</a:t>
          </a:r>
        </a:p>
      </dgm:t>
    </dgm:pt>
    <dgm:pt modelId="{A89DA32A-0A09-4A67-93D2-15656DDE71CA}" type="parTrans" cxnId="{A3A40A5D-A461-4EC2-91D1-31A9E21E9853}">
      <dgm:prSet/>
      <dgm:spPr/>
      <dgm:t>
        <a:bodyPr/>
        <a:lstStyle/>
        <a:p>
          <a:endParaRPr lang="en-US"/>
        </a:p>
      </dgm:t>
    </dgm:pt>
    <dgm:pt modelId="{2B369F89-0B28-484D-B9B0-7B09A3CEC03D}" type="sibTrans" cxnId="{A3A40A5D-A461-4EC2-91D1-31A9E21E9853}">
      <dgm:prSet/>
      <dgm:spPr/>
      <dgm:t>
        <a:bodyPr/>
        <a:lstStyle/>
        <a:p>
          <a:endParaRPr lang="en-US"/>
        </a:p>
      </dgm:t>
    </dgm:pt>
    <dgm:pt modelId="{DC0B3562-9192-4975-8A38-285516D3F27A}">
      <dgm:prSet phldrT="[Text]"/>
      <dgm:spPr/>
      <dgm:t>
        <a:bodyPr/>
        <a:lstStyle/>
        <a:p>
          <a:r>
            <a:rPr lang="en-US" dirty="0" smtClean="0"/>
            <a:t>Build the model in the data visualization tool</a:t>
          </a:r>
        </a:p>
      </dgm:t>
    </dgm:pt>
    <dgm:pt modelId="{BBF7C9B3-1FFF-4E40-8A93-50C3B44B2138}" type="parTrans" cxnId="{08A00E3C-483C-42E0-BB95-BD7C3C76F946}">
      <dgm:prSet/>
      <dgm:spPr/>
      <dgm:t>
        <a:bodyPr/>
        <a:lstStyle/>
        <a:p>
          <a:endParaRPr lang="en-US"/>
        </a:p>
      </dgm:t>
    </dgm:pt>
    <dgm:pt modelId="{EE960003-0362-4DD1-859B-34B1881FEC45}" type="sibTrans" cxnId="{08A00E3C-483C-42E0-BB95-BD7C3C76F946}">
      <dgm:prSet/>
      <dgm:spPr/>
      <dgm:t>
        <a:bodyPr/>
        <a:lstStyle/>
        <a:p>
          <a:endParaRPr lang="en-US"/>
        </a:p>
      </dgm:t>
    </dgm:pt>
    <dgm:pt modelId="{78F928CF-4F83-4A9E-9211-20631E56ACC1}">
      <dgm:prSet phldrT="[Text]"/>
      <dgm:spPr/>
      <dgm:t>
        <a:bodyPr/>
        <a:lstStyle/>
        <a:p>
          <a:r>
            <a:rPr lang="en-US" dirty="0" smtClean="0"/>
            <a:t>Construct the reports with visuals and relevant filters</a:t>
          </a:r>
        </a:p>
      </dgm:t>
    </dgm:pt>
    <dgm:pt modelId="{4652285B-F8D4-4ED7-9006-8ABFC45DC3EF}" type="parTrans" cxnId="{F4FCB3E4-FADD-4496-B90D-FF8AAF994CD1}">
      <dgm:prSet/>
      <dgm:spPr/>
      <dgm:t>
        <a:bodyPr/>
        <a:lstStyle/>
        <a:p>
          <a:endParaRPr lang="en-US"/>
        </a:p>
      </dgm:t>
    </dgm:pt>
    <dgm:pt modelId="{F3832B21-DC80-4113-9665-4B14CC4666D4}" type="sibTrans" cxnId="{F4FCB3E4-FADD-4496-B90D-FF8AAF994CD1}">
      <dgm:prSet/>
      <dgm:spPr/>
      <dgm:t>
        <a:bodyPr/>
        <a:lstStyle/>
        <a:p>
          <a:endParaRPr lang="en-US"/>
        </a:p>
      </dgm:t>
    </dgm:pt>
    <dgm:pt modelId="{171BEE34-598F-4319-BD1F-8C01AD6E931B}">
      <dgm:prSet phldrT="[Text]"/>
      <dgm:spPr/>
      <dgm:t>
        <a:bodyPr/>
        <a:lstStyle/>
        <a:p>
          <a:r>
            <a:rPr lang="en-US" smtClean="0"/>
            <a:t>Communicate </a:t>
          </a:r>
          <a:r>
            <a:rPr lang="en-US" dirty="0" smtClean="0"/>
            <a:t>data points – what it is and what it means to the relevant teams</a:t>
          </a:r>
          <a:endParaRPr lang="en-US" dirty="0"/>
        </a:p>
      </dgm:t>
    </dgm:pt>
    <dgm:pt modelId="{CF4613A7-A80F-4D28-A081-0B3A755F418E}" type="parTrans" cxnId="{E096C0C3-4564-4C47-9C4C-8FF57B32CF1C}">
      <dgm:prSet/>
      <dgm:spPr/>
      <dgm:t>
        <a:bodyPr/>
        <a:lstStyle/>
        <a:p>
          <a:endParaRPr lang="en-US"/>
        </a:p>
      </dgm:t>
    </dgm:pt>
    <dgm:pt modelId="{E1DF5A3A-3325-4664-B02F-35714747CBEC}" type="sibTrans" cxnId="{E096C0C3-4564-4C47-9C4C-8FF57B32CF1C}">
      <dgm:prSet/>
      <dgm:spPr/>
      <dgm:t>
        <a:bodyPr/>
        <a:lstStyle/>
        <a:p>
          <a:endParaRPr lang="en-US"/>
        </a:p>
      </dgm:t>
    </dgm:pt>
    <dgm:pt modelId="{4827CC98-D838-4FF6-9767-B733D8B842C2}">
      <dgm:prSet phldrT="[Text]"/>
      <dgm:spPr/>
      <dgm:t>
        <a:bodyPr/>
        <a:lstStyle/>
        <a:p>
          <a:r>
            <a:rPr lang="en-US" smtClean="0"/>
            <a:t>Ensure ALL the data was accessible in our database</a:t>
          </a:r>
          <a:endParaRPr lang="en-US" dirty="0" smtClean="0"/>
        </a:p>
      </dgm:t>
    </dgm:pt>
    <dgm:pt modelId="{716A8689-CBE1-4AF1-B41A-25BD71BF8C4B}" type="parTrans" cxnId="{FF97D07E-B250-460C-AEF8-529FAD77B386}">
      <dgm:prSet/>
      <dgm:spPr/>
      <dgm:t>
        <a:bodyPr/>
        <a:lstStyle/>
        <a:p>
          <a:endParaRPr lang="en-US"/>
        </a:p>
      </dgm:t>
    </dgm:pt>
    <dgm:pt modelId="{F528F53F-388B-4CED-953A-2A62DDA085DD}" type="sibTrans" cxnId="{FF97D07E-B250-460C-AEF8-529FAD77B386}">
      <dgm:prSet/>
      <dgm:spPr/>
      <dgm:t>
        <a:bodyPr/>
        <a:lstStyle/>
        <a:p>
          <a:endParaRPr lang="en-US"/>
        </a:p>
      </dgm:t>
    </dgm:pt>
    <dgm:pt modelId="{84097816-9A5D-4B67-B0B4-336E66414977}" type="pres">
      <dgm:prSet presAssocID="{A60D805B-27A2-46E3-95AB-01BB9353D3F1}" presName="Name0" presStyleCnt="0">
        <dgm:presLayoutVars>
          <dgm:dir/>
        </dgm:presLayoutVars>
      </dgm:prSet>
      <dgm:spPr/>
      <dgm:t>
        <a:bodyPr/>
        <a:lstStyle/>
        <a:p>
          <a:endParaRPr lang="en-US"/>
        </a:p>
      </dgm:t>
    </dgm:pt>
    <dgm:pt modelId="{8A89D004-DEC7-48DD-9D35-DF37C8BE2233}" type="pres">
      <dgm:prSet presAssocID="{EBD8EFB4-DCE5-4EB0-9334-DA9DA3AA2AF6}" presName="parComposite" presStyleCnt="0"/>
      <dgm:spPr/>
    </dgm:pt>
    <dgm:pt modelId="{98CCD401-4A16-4592-97D4-A4C789156F46}" type="pres">
      <dgm:prSet presAssocID="{EBD8EFB4-DCE5-4EB0-9334-DA9DA3AA2AF6}" presName="parBigCircle" presStyleLbl="node0" presStyleIdx="0" presStyleCnt="7"/>
      <dgm:spPr/>
    </dgm:pt>
    <dgm:pt modelId="{15FED86E-2E5D-48D2-B887-D7CA20F9CA40}" type="pres">
      <dgm:prSet presAssocID="{EBD8EFB4-DCE5-4EB0-9334-DA9DA3AA2AF6}" presName="parTx" presStyleLbl="revTx" presStyleIdx="0" presStyleCnt="7"/>
      <dgm:spPr/>
      <dgm:t>
        <a:bodyPr/>
        <a:lstStyle/>
        <a:p>
          <a:endParaRPr lang="en-US"/>
        </a:p>
      </dgm:t>
    </dgm:pt>
    <dgm:pt modelId="{060B47D6-7205-499B-A73E-59977B48BFE7}" type="pres">
      <dgm:prSet presAssocID="{EBD8EFB4-DCE5-4EB0-9334-DA9DA3AA2AF6}" presName="bSpace" presStyleCnt="0"/>
      <dgm:spPr/>
    </dgm:pt>
    <dgm:pt modelId="{A35D7DB0-0868-47F1-AA34-448C98EA7401}" type="pres">
      <dgm:prSet presAssocID="{EBD8EFB4-DCE5-4EB0-9334-DA9DA3AA2AF6}" presName="parBackupNorm" presStyleCnt="0"/>
      <dgm:spPr/>
    </dgm:pt>
    <dgm:pt modelId="{02B90013-1C5A-4BDF-994F-B0476C18396B}" type="pres">
      <dgm:prSet presAssocID="{180F25FB-7E38-4646-A19E-3DD7BF23508A}" presName="parSpace" presStyleCnt="0"/>
      <dgm:spPr/>
    </dgm:pt>
    <dgm:pt modelId="{DBBD1038-14D2-49AC-8210-05053A6BF2F4}" type="pres">
      <dgm:prSet presAssocID="{5DFAAC3A-8951-44AA-AF4D-521898101602}" presName="parComposite" presStyleCnt="0"/>
      <dgm:spPr/>
    </dgm:pt>
    <dgm:pt modelId="{A89E28C7-651B-4E8C-BFB5-75781A44564E}" type="pres">
      <dgm:prSet presAssocID="{5DFAAC3A-8951-44AA-AF4D-521898101602}" presName="parBigCircle" presStyleLbl="node0" presStyleIdx="1" presStyleCnt="7"/>
      <dgm:spPr/>
    </dgm:pt>
    <dgm:pt modelId="{1C3D66C2-A0EC-4388-ABE2-279CF9263C14}" type="pres">
      <dgm:prSet presAssocID="{5DFAAC3A-8951-44AA-AF4D-521898101602}" presName="parTx" presStyleLbl="revTx" presStyleIdx="1" presStyleCnt="7"/>
      <dgm:spPr/>
      <dgm:t>
        <a:bodyPr/>
        <a:lstStyle/>
        <a:p>
          <a:endParaRPr lang="en-US"/>
        </a:p>
      </dgm:t>
    </dgm:pt>
    <dgm:pt modelId="{F1B75EA4-C07D-4BBC-8055-C12C0C75C77E}" type="pres">
      <dgm:prSet presAssocID="{5DFAAC3A-8951-44AA-AF4D-521898101602}" presName="bSpace" presStyleCnt="0"/>
      <dgm:spPr/>
    </dgm:pt>
    <dgm:pt modelId="{04BF4DB1-CF6B-4CCB-9AEC-6A59E96C68DC}" type="pres">
      <dgm:prSet presAssocID="{5DFAAC3A-8951-44AA-AF4D-521898101602}" presName="parBackupNorm" presStyleCnt="0"/>
      <dgm:spPr/>
    </dgm:pt>
    <dgm:pt modelId="{84FF9EBF-D598-4FD2-B36C-DB0F63EB91D7}" type="pres">
      <dgm:prSet presAssocID="{F4BF8F33-020B-46B8-A590-3079F1C90486}" presName="parSpace" presStyleCnt="0"/>
      <dgm:spPr/>
    </dgm:pt>
    <dgm:pt modelId="{D97AFCF7-2F49-484B-AACD-BC1738CC8D8C}" type="pres">
      <dgm:prSet presAssocID="{ADB7E794-1FA0-48E6-AE53-8FBD9DA17AF1}" presName="parComposite" presStyleCnt="0"/>
      <dgm:spPr/>
    </dgm:pt>
    <dgm:pt modelId="{6382BDCB-AC53-42E8-9D70-3E12C17AA4DF}" type="pres">
      <dgm:prSet presAssocID="{ADB7E794-1FA0-48E6-AE53-8FBD9DA17AF1}" presName="parBigCircle" presStyleLbl="node0" presStyleIdx="2" presStyleCnt="7"/>
      <dgm:spPr/>
    </dgm:pt>
    <dgm:pt modelId="{1221FED1-BC55-495C-8A2E-4F20A59EE76F}" type="pres">
      <dgm:prSet presAssocID="{ADB7E794-1FA0-48E6-AE53-8FBD9DA17AF1}" presName="parTx" presStyleLbl="revTx" presStyleIdx="2" presStyleCnt="7"/>
      <dgm:spPr/>
      <dgm:t>
        <a:bodyPr/>
        <a:lstStyle/>
        <a:p>
          <a:endParaRPr lang="en-US"/>
        </a:p>
      </dgm:t>
    </dgm:pt>
    <dgm:pt modelId="{EDF012EC-B152-4B86-8AA5-3D53F89CE298}" type="pres">
      <dgm:prSet presAssocID="{ADB7E794-1FA0-48E6-AE53-8FBD9DA17AF1}" presName="bSpace" presStyleCnt="0"/>
      <dgm:spPr/>
    </dgm:pt>
    <dgm:pt modelId="{F86ADE36-6C64-4C6E-890D-8E7E0CBE25FA}" type="pres">
      <dgm:prSet presAssocID="{ADB7E794-1FA0-48E6-AE53-8FBD9DA17AF1}" presName="parBackupNorm" presStyleCnt="0"/>
      <dgm:spPr/>
    </dgm:pt>
    <dgm:pt modelId="{FF063B6E-97C0-4327-8E9C-9F4B23E96211}" type="pres">
      <dgm:prSet presAssocID="{2B369F89-0B28-484D-B9B0-7B09A3CEC03D}" presName="parSpace" presStyleCnt="0"/>
      <dgm:spPr/>
    </dgm:pt>
    <dgm:pt modelId="{71247FA8-8252-4541-9AC1-A814B68F7538}" type="pres">
      <dgm:prSet presAssocID="{4827CC98-D838-4FF6-9767-B733D8B842C2}" presName="parComposite" presStyleCnt="0"/>
      <dgm:spPr/>
    </dgm:pt>
    <dgm:pt modelId="{078AB43D-51BB-4EF4-8480-347F9B7BA541}" type="pres">
      <dgm:prSet presAssocID="{4827CC98-D838-4FF6-9767-B733D8B842C2}" presName="parBigCircle" presStyleLbl="node0" presStyleIdx="3" presStyleCnt="7"/>
      <dgm:spPr/>
    </dgm:pt>
    <dgm:pt modelId="{3876F92A-4DBF-477D-AACC-F5A754945752}" type="pres">
      <dgm:prSet presAssocID="{4827CC98-D838-4FF6-9767-B733D8B842C2}" presName="parTx" presStyleLbl="revTx" presStyleIdx="3" presStyleCnt="7"/>
      <dgm:spPr/>
      <dgm:t>
        <a:bodyPr/>
        <a:lstStyle/>
        <a:p>
          <a:endParaRPr lang="en-US"/>
        </a:p>
      </dgm:t>
    </dgm:pt>
    <dgm:pt modelId="{7F0E4763-851C-47C4-ADB9-4656DCD7EDA1}" type="pres">
      <dgm:prSet presAssocID="{4827CC98-D838-4FF6-9767-B733D8B842C2}" presName="bSpace" presStyleCnt="0"/>
      <dgm:spPr/>
    </dgm:pt>
    <dgm:pt modelId="{880A409B-1710-47CA-A298-EE5DC5741385}" type="pres">
      <dgm:prSet presAssocID="{4827CC98-D838-4FF6-9767-B733D8B842C2}" presName="parBackupNorm" presStyleCnt="0"/>
      <dgm:spPr/>
    </dgm:pt>
    <dgm:pt modelId="{700B0CBC-3ED4-4494-AD26-7AEA00FE352E}" type="pres">
      <dgm:prSet presAssocID="{F528F53F-388B-4CED-953A-2A62DDA085DD}" presName="parSpace" presStyleCnt="0"/>
      <dgm:spPr/>
    </dgm:pt>
    <dgm:pt modelId="{954067F9-A3D5-452C-AD14-A02B0CA5D5B2}" type="pres">
      <dgm:prSet presAssocID="{DC0B3562-9192-4975-8A38-285516D3F27A}" presName="parComposite" presStyleCnt="0"/>
      <dgm:spPr/>
    </dgm:pt>
    <dgm:pt modelId="{9EEB2021-AB7C-4FE8-B598-8433CFA4AF12}" type="pres">
      <dgm:prSet presAssocID="{DC0B3562-9192-4975-8A38-285516D3F27A}" presName="parBigCircle" presStyleLbl="node0" presStyleIdx="4" presStyleCnt="7"/>
      <dgm:spPr/>
    </dgm:pt>
    <dgm:pt modelId="{48F1B0FF-1975-4B69-807B-7F318B5B99A2}" type="pres">
      <dgm:prSet presAssocID="{DC0B3562-9192-4975-8A38-285516D3F27A}" presName="parTx" presStyleLbl="revTx" presStyleIdx="4" presStyleCnt="7"/>
      <dgm:spPr/>
      <dgm:t>
        <a:bodyPr/>
        <a:lstStyle/>
        <a:p>
          <a:endParaRPr lang="en-US"/>
        </a:p>
      </dgm:t>
    </dgm:pt>
    <dgm:pt modelId="{6653466D-4536-4934-BF6D-C617724B54EE}" type="pres">
      <dgm:prSet presAssocID="{DC0B3562-9192-4975-8A38-285516D3F27A}" presName="bSpace" presStyleCnt="0"/>
      <dgm:spPr/>
    </dgm:pt>
    <dgm:pt modelId="{C05165E2-12E1-4774-A8B8-461233091BC8}" type="pres">
      <dgm:prSet presAssocID="{DC0B3562-9192-4975-8A38-285516D3F27A}" presName="parBackupNorm" presStyleCnt="0"/>
      <dgm:spPr/>
    </dgm:pt>
    <dgm:pt modelId="{32A31F5C-8CE1-409D-B9DD-6D016746A343}" type="pres">
      <dgm:prSet presAssocID="{EE960003-0362-4DD1-859B-34B1881FEC45}" presName="parSpace" presStyleCnt="0"/>
      <dgm:spPr/>
    </dgm:pt>
    <dgm:pt modelId="{3F573CBE-87E4-4279-81B7-FC58D68CB240}" type="pres">
      <dgm:prSet presAssocID="{78F928CF-4F83-4A9E-9211-20631E56ACC1}" presName="parComposite" presStyleCnt="0"/>
      <dgm:spPr/>
    </dgm:pt>
    <dgm:pt modelId="{C2867BE1-94BB-4EA1-9C0E-D69E743D9998}" type="pres">
      <dgm:prSet presAssocID="{78F928CF-4F83-4A9E-9211-20631E56ACC1}" presName="parBigCircle" presStyleLbl="node0" presStyleIdx="5" presStyleCnt="7"/>
      <dgm:spPr/>
    </dgm:pt>
    <dgm:pt modelId="{697E74CE-0335-4E5E-8B8F-D761FD2350A2}" type="pres">
      <dgm:prSet presAssocID="{78F928CF-4F83-4A9E-9211-20631E56ACC1}" presName="parTx" presStyleLbl="revTx" presStyleIdx="5" presStyleCnt="7"/>
      <dgm:spPr/>
      <dgm:t>
        <a:bodyPr/>
        <a:lstStyle/>
        <a:p>
          <a:endParaRPr lang="en-US"/>
        </a:p>
      </dgm:t>
    </dgm:pt>
    <dgm:pt modelId="{430CC7BC-45CC-4E99-B3B5-52BBBB45D8A0}" type="pres">
      <dgm:prSet presAssocID="{78F928CF-4F83-4A9E-9211-20631E56ACC1}" presName="bSpace" presStyleCnt="0"/>
      <dgm:spPr/>
    </dgm:pt>
    <dgm:pt modelId="{884BAA02-B1AC-40C0-9200-DB5A356F6281}" type="pres">
      <dgm:prSet presAssocID="{78F928CF-4F83-4A9E-9211-20631E56ACC1}" presName="parBackupNorm" presStyleCnt="0"/>
      <dgm:spPr/>
    </dgm:pt>
    <dgm:pt modelId="{35F14884-A2EB-43ED-A194-341BCD345097}" type="pres">
      <dgm:prSet presAssocID="{F3832B21-DC80-4113-9665-4B14CC4666D4}" presName="parSpace" presStyleCnt="0"/>
      <dgm:spPr/>
    </dgm:pt>
    <dgm:pt modelId="{46751D04-085E-4DD9-953C-53C6042E4DC7}" type="pres">
      <dgm:prSet presAssocID="{171BEE34-598F-4319-BD1F-8C01AD6E931B}" presName="parComposite" presStyleCnt="0"/>
      <dgm:spPr/>
    </dgm:pt>
    <dgm:pt modelId="{0AF5B7F7-C79E-4088-BE47-C200E4B0E864}" type="pres">
      <dgm:prSet presAssocID="{171BEE34-598F-4319-BD1F-8C01AD6E931B}" presName="parBigCircle" presStyleLbl="node0" presStyleIdx="6" presStyleCnt="7"/>
      <dgm:spPr/>
    </dgm:pt>
    <dgm:pt modelId="{7B7D018F-73EE-4E60-8724-F274512EC734}" type="pres">
      <dgm:prSet presAssocID="{171BEE34-598F-4319-BD1F-8C01AD6E931B}" presName="parTx" presStyleLbl="revTx" presStyleIdx="6" presStyleCnt="7"/>
      <dgm:spPr/>
      <dgm:t>
        <a:bodyPr/>
        <a:lstStyle/>
        <a:p>
          <a:endParaRPr lang="en-US"/>
        </a:p>
      </dgm:t>
    </dgm:pt>
    <dgm:pt modelId="{47436305-B14B-4A94-82A7-94546E354D56}" type="pres">
      <dgm:prSet presAssocID="{171BEE34-598F-4319-BD1F-8C01AD6E931B}" presName="bSpace" presStyleCnt="0"/>
      <dgm:spPr/>
    </dgm:pt>
    <dgm:pt modelId="{39166B17-B1AD-47EA-BB5A-7239365924F3}" type="pres">
      <dgm:prSet presAssocID="{171BEE34-598F-4319-BD1F-8C01AD6E931B}" presName="parBackupNorm" presStyleCnt="0"/>
      <dgm:spPr/>
    </dgm:pt>
    <dgm:pt modelId="{A0B11403-865D-45A1-B285-9D99356BF528}" type="pres">
      <dgm:prSet presAssocID="{E1DF5A3A-3325-4664-B02F-35714747CBEC}" presName="parSpace" presStyleCnt="0"/>
      <dgm:spPr/>
    </dgm:pt>
  </dgm:ptLst>
  <dgm:cxnLst>
    <dgm:cxn modelId="{DEC1D452-A7EC-4514-AC68-77BC76FC03D3}" srcId="{A60D805B-27A2-46E3-95AB-01BB9353D3F1}" destId="{5DFAAC3A-8951-44AA-AF4D-521898101602}" srcOrd="1" destOrd="0" parTransId="{326C51DF-CA4E-4067-B588-7A727A6EA53B}" sibTransId="{F4BF8F33-020B-46B8-A590-3079F1C90486}"/>
    <dgm:cxn modelId="{5FA328F4-1624-4C10-BFBA-7C1E7953A586}" type="presOf" srcId="{DC0B3562-9192-4975-8A38-285516D3F27A}" destId="{48F1B0FF-1975-4B69-807B-7F318B5B99A2}" srcOrd="0" destOrd="0" presId="urn:microsoft.com/office/officeart/2008/layout/CircleAccentTimeline"/>
    <dgm:cxn modelId="{8FF1C475-A579-42A9-9B9E-4EE718E5FC1C}" type="presOf" srcId="{5DFAAC3A-8951-44AA-AF4D-521898101602}" destId="{1C3D66C2-A0EC-4388-ABE2-279CF9263C14}" srcOrd="0" destOrd="0" presId="urn:microsoft.com/office/officeart/2008/layout/CircleAccentTimeline"/>
    <dgm:cxn modelId="{E096C0C3-4564-4C47-9C4C-8FF57B32CF1C}" srcId="{A60D805B-27A2-46E3-95AB-01BB9353D3F1}" destId="{171BEE34-598F-4319-BD1F-8C01AD6E931B}" srcOrd="6" destOrd="0" parTransId="{CF4613A7-A80F-4D28-A081-0B3A755F418E}" sibTransId="{E1DF5A3A-3325-4664-B02F-35714747CBEC}"/>
    <dgm:cxn modelId="{FF97D07E-B250-460C-AEF8-529FAD77B386}" srcId="{A60D805B-27A2-46E3-95AB-01BB9353D3F1}" destId="{4827CC98-D838-4FF6-9767-B733D8B842C2}" srcOrd="3" destOrd="0" parTransId="{716A8689-CBE1-4AF1-B41A-25BD71BF8C4B}" sibTransId="{F528F53F-388B-4CED-953A-2A62DDA085DD}"/>
    <dgm:cxn modelId="{A3A40A5D-A461-4EC2-91D1-31A9E21E9853}" srcId="{A60D805B-27A2-46E3-95AB-01BB9353D3F1}" destId="{ADB7E794-1FA0-48E6-AE53-8FBD9DA17AF1}" srcOrd="2" destOrd="0" parTransId="{A89DA32A-0A09-4A67-93D2-15656DDE71CA}" sibTransId="{2B369F89-0B28-484D-B9B0-7B09A3CEC03D}"/>
    <dgm:cxn modelId="{081A0B9D-460C-42BF-B953-F18E5209DF2A}" srcId="{A60D805B-27A2-46E3-95AB-01BB9353D3F1}" destId="{EBD8EFB4-DCE5-4EB0-9334-DA9DA3AA2AF6}" srcOrd="0" destOrd="0" parTransId="{222BD3B3-380B-4A2B-AC23-830345F43CD2}" sibTransId="{180F25FB-7E38-4646-A19E-3DD7BF23508A}"/>
    <dgm:cxn modelId="{92140BC2-1687-4EB7-8A48-001ACD4EC37F}" type="presOf" srcId="{EBD8EFB4-DCE5-4EB0-9334-DA9DA3AA2AF6}" destId="{15FED86E-2E5D-48D2-B887-D7CA20F9CA40}" srcOrd="0" destOrd="0" presId="urn:microsoft.com/office/officeart/2008/layout/CircleAccentTimeline"/>
    <dgm:cxn modelId="{F4FCB3E4-FADD-4496-B90D-FF8AAF994CD1}" srcId="{A60D805B-27A2-46E3-95AB-01BB9353D3F1}" destId="{78F928CF-4F83-4A9E-9211-20631E56ACC1}" srcOrd="5" destOrd="0" parTransId="{4652285B-F8D4-4ED7-9006-8ABFC45DC3EF}" sibTransId="{F3832B21-DC80-4113-9665-4B14CC4666D4}"/>
    <dgm:cxn modelId="{08A00E3C-483C-42E0-BB95-BD7C3C76F946}" srcId="{A60D805B-27A2-46E3-95AB-01BB9353D3F1}" destId="{DC0B3562-9192-4975-8A38-285516D3F27A}" srcOrd="4" destOrd="0" parTransId="{BBF7C9B3-1FFF-4E40-8A93-50C3B44B2138}" sibTransId="{EE960003-0362-4DD1-859B-34B1881FEC45}"/>
    <dgm:cxn modelId="{28C35A9C-0FFE-422B-A242-D43C90982180}" type="presOf" srcId="{A60D805B-27A2-46E3-95AB-01BB9353D3F1}" destId="{84097816-9A5D-4B67-B0B4-336E66414977}" srcOrd="0" destOrd="0" presId="urn:microsoft.com/office/officeart/2008/layout/CircleAccentTimeline"/>
    <dgm:cxn modelId="{4BAE5B88-D50E-4AFB-AEAA-393A22D39B70}" type="presOf" srcId="{78F928CF-4F83-4A9E-9211-20631E56ACC1}" destId="{697E74CE-0335-4E5E-8B8F-D761FD2350A2}" srcOrd="0" destOrd="0" presId="urn:microsoft.com/office/officeart/2008/layout/CircleAccentTimeline"/>
    <dgm:cxn modelId="{1F2BD69A-19DD-4065-999E-40F95290DAAA}" type="presOf" srcId="{ADB7E794-1FA0-48E6-AE53-8FBD9DA17AF1}" destId="{1221FED1-BC55-495C-8A2E-4F20A59EE76F}" srcOrd="0" destOrd="0" presId="urn:microsoft.com/office/officeart/2008/layout/CircleAccentTimeline"/>
    <dgm:cxn modelId="{9D5C668F-9A69-4B25-AE4F-91B4C5FDD663}" type="presOf" srcId="{4827CC98-D838-4FF6-9767-B733D8B842C2}" destId="{3876F92A-4DBF-477D-AACC-F5A754945752}" srcOrd="0" destOrd="0" presId="urn:microsoft.com/office/officeart/2008/layout/CircleAccentTimeline"/>
    <dgm:cxn modelId="{E5B3E7F4-9386-4223-A63E-DF0E4212EF4D}" type="presOf" srcId="{171BEE34-598F-4319-BD1F-8C01AD6E931B}" destId="{7B7D018F-73EE-4E60-8724-F274512EC734}" srcOrd="0" destOrd="0" presId="urn:microsoft.com/office/officeart/2008/layout/CircleAccentTimeline"/>
    <dgm:cxn modelId="{3AB9C43D-340D-4BA8-B2A3-BB7CE7015F8E}" type="presParOf" srcId="{84097816-9A5D-4B67-B0B4-336E66414977}" destId="{8A89D004-DEC7-48DD-9D35-DF37C8BE2233}" srcOrd="0" destOrd="0" presId="urn:microsoft.com/office/officeart/2008/layout/CircleAccentTimeline"/>
    <dgm:cxn modelId="{162A319A-F375-4706-AB70-AFAEE52E41FA}" type="presParOf" srcId="{8A89D004-DEC7-48DD-9D35-DF37C8BE2233}" destId="{98CCD401-4A16-4592-97D4-A4C789156F46}" srcOrd="0" destOrd="0" presId="urn:microsoft.com/office/officeart/2008/layout/CircleAccentTimeline"/>
    <dgm:cxn modelId="{6183BFE7-9C36-43CC-B300-83E49F8F88A0}" type="presParOf" srcId="{8A89D004-DEC7-48DD-9D35-DF37C8BE2233}" destId="{15FED86E-2E5D-48D2-B887-D7CA20F9CA40}" srcOrd="1" destOrd="0" presId="urn:microsoft.com/office/officeart/2008/layout/CircleAccentTimeline"/>
    <dgm:cxn modelId="{1780A466-52F8-4147-A535-B255A023F607}" type="presParOf" srcId="{8A89D004-DEC7-48DD-9D35-DF37C8BE2233}" destId="{060B47D6-7205-499B-A73E-59977B48BFE7}" srcOrd="2" destOrd="0" presId="urn:microsoft.com/office/officeart/2008/layout/CircleAccentTimeline"/>
    <dgm:cxn modelId="{E807FA4B-1D57-4A1C-90DC-962714BC8D2B}" type="presParOf" srcId="{84097816-9A5D-4B67-B0B4-336E66414977}" destId="{A35D7DB0-0868-47F1-AA34-448C98EA7401}" srcOrd="1" destOrd="0" presId="urn:microsoft.com/office/officeart/2008/layout/CircleAccentTimeline"/>
    <dgm:cxn modelId="{261511EC-F3D3-47BE-838C-E11075E0FFCD}" type="presParOf" srcId="{84097816-9A5D-4B67-B0B4-336E66414977}" destId="{02B90013-1C5A-4BDF-994F-B0476C18396B}" srcOrd="2" destOrd="0" presId="urn:microsoft.com/office/officeart/2008/layout/CircleAccentTimeline"/>
    <dgm:cxn modelId="{4005EB76-F757-4254-902C-DCAE485C8C49}" type="presParOf" srcId="{84097816-9A5D-4B67-B0B4-336E66414977}" destId="{DBBD1038-14D2-49AC-8210-05053A6BF2F4}" srcOrd="3" destOrd="0" presId="urn:microsoft.com/office/officeart/2008/layout/CircleAccentTimeline"/>
    <dgm:cxn modelId="{E4D2FB83-8B33-4E89-B777-48303514DD10}" type="presParOf" srcId="{DBBD1038-14D2-49AC-8210-05053A6BF2F4}" destId="{A89E28C7-651B-4E8C-BFB5-75781A44564E}" srcOrd="0" destOrd="0" presId="urn:microsoft.com/office/officeart/2008/layout/CircleAccentTimeline"/>
    <dgm:cxn modelId="{403CC92E-3EBE-4622-9B1B-3414BEB566D7}" type="presParOf" srcId="{DBBD1038-14D2-49AC-8210-05053A6BF2F4}" destId="{1C3D66C2-A0EC-4388-ABE2-279CF9263C14}" srcOrd="1" destOrd="0" presId="urn:microsoft.com/office/officeart/2008/layout/CircleAccentTimeline"/>
    <dgm:cxn modelId="{2827CE7D-0D1C-4FC8-802D-46DA3C200E13}" type="presParOf" srcId="{DBBD1038-14D2-49AC-8210-05053A6BF2F4}" destId="{F1B75EA4-C07D-4BBC-8055-C12C0C75C77E}" srcOrd="2" destOrd="0" presId="urn:microsoft.com/office/officeart/2008/layout/CircleAccentTimeline"/>
    <dgm:cxn modelId="{B722F63C-EC23-4967-B41C-2FEEA33A47D2}" type="presParOf" srcId="{84097816-9A5D-4B67-B0B4-336E66414977}" destId="{04BF4DB1-CF6B-4CCB-9AEC-6A59E96C68DC}" srcOrd="4" destOrd="0" presId="urn:microsoft.com/office/officeart/2008/layout/CircleAccentTimeline"/>
    <dgm:cxn modelId="{E8776936-D709-46EF-B020-8130C713F18D}" type="presParOf" srcId="{84097816-9A5D-4B67-B0B4-336E66414977}" destId="{84FF9EBF-D598-4FD2-B36C-DB0F63EB91D7}" srcOrd="5" destOrd="0" presId="urn:microsoft.com/office/officeart/2008/layout/CircleAccentTimeline"/>
    <dgm:cxn modelId="{2B9AB065-5409-413E-81D7-BB511A76CCE4}" type="presParOf" srcId="{84097816-9A5D-4B67-B0B4-336E66414977}" destId="{D97AFCF7-2F49-484B-AACD-BC1738CC8D8C}" srcOrd="6" destOrd="0" presId="urn:microsoft.com/office/officeart/2008/layout/CircleAccentTimeline"/>
    <dgm:cxn modelId="{4D46187A-7447-43A9-87AD-B9ECCDA79C76}" type="presParOf" srcId="{D97AFCF7-2F49-484B-AACD-BC1738CC8D8C}" destId="{6382BDCB-AC53-42E8-9D70-3E12C17AA4DF}" srcOrd="0" destOrd="0" presId="urn:microsoft.com/office/officeart/2008/layout/CircleAccentTimeline"/>
    <dgm:cxn modelId="{00743D3F-67A9-4EC8-AFEB-68F09AABE984}" type="presParOf" srcId="{D97AFCF7-2F49-484B-AACD-BC1738CC8D8C}" destId="{1221FED1-BC55-495C-8A2E-4F20A59EE76F}" srcOrd="1" destOrd="0" presId="urn:microsoft.com/office/officeart/2008/layout/CircleAccentTimeline"/>
    <dgm:cxn modelId="{0D4B8CA5-E7E1-4542-B75D-E60C23D9240E}" type="presParOf" srcId="{D97AFCF7-2F49-484B-AACD-BC1738CC8D8C}" destId="{EDF012EC-B152-4B86-8AA5-3D53F89CE298}" srcOrd="2" destOrd="0" presId="urn:microsoft.com/office/officeart/2008/layout/CircleAccentTimeline"/>
    <dgm:cxn modelId="{1B96CC73-C268-47B7-8018-79DCAD35825F}" type="presParOf" srcId="{84097816-9A5D-4B67-B0B4-336E66414977}" destId="{F86ADE36-6C64-4C6E-890D-8E7E0CBE25FA}" srcOrd="7" destOrd="0" presId="urn:microsoft.com/office/officeart/2008/layout/CircleAccentTimeline"/>
    <dgm:cxn modelId="{C795D2AE-341C-4D35-BBFF-BA2A986F20CF}" type="presParOf" srcId="{84097816-9A5D-4B67-B0B4-336E66414977}" destId="{FF063B6E-97C0-4327-8E9C-9F4B23E96211}" srcOrd="8" destOrd="0" presId="urn:microsoft.com/office/officeart/2008/layout/CircleAccentTimeline"/>
    <dgm:cxn modelId="{A5318ABC-5E28-41C9-8C79-374751CC008B}" type="presParOf" srcId="{84097816-9A5D-4B67-B0B4-336E66414977}" destId="{71247FA8-8252-4541-9AC1-A814B68F7538}" srcOrd="9" destOrd="0" presId="urn:microsoft.com/office/officeart/2008/layout/CircleAccentTimeline"/>
    <dgm:cxn modelId="{57ED7375-9D43-484B-803C-D06E1BBA985D}" type="presParOf" srcId="{71247FA8-8252-4541-9AC1-A814B68F7538}" destId="{078AB43D-51BB-4EF4-8480-347F9B7BA541}" srcOrd="0" destOrd="0" presId="urn:microsoft.com/office/officeart/2008/layout/CircleAccentTimeline"/>
    <dgm:cxn modelId="{3B880554-16D6-4EC1-8461-CB77D542F873}" type="presParOf" srcId="{71247FA8-8252-4541-9AC1-A814B68F7538}" destId="{3876F92A-4DBF-477D-AACC-F5A754945752}" srcOrd="1" destOrd="0" presId="urn:microsoft.com/office/officeart/2008/layout/CircleAccentTimeline"/>
    <dgm:cxn modelId="{E2DAA4D8-5B39-4C5D-80D7-2476002F46A9}" type="presParOf" srcId="{71247FA8-8252-4541-9AC1-A814B68F7538}" destId="{7F0E4763-851C-47C4-ADB9-4656DCD7EDA1}" srcOrd="2" destOrd="0" presId="urn:microsoft.com/office/officeart/2008/layout/CircleAccentTimeline"/>
    <dgm:cxn modelId="{860F932E-21C0-447F-97DD-A76080CEE292}" type="presParOf" srcId="{84097816-9A5D-4B67-B0B4-336E66414977}" destId="{880A409B-1710-47CA-A298-EE5DC5741385}" srcOrd="10" destOrd="0" presId="urn:microsoft.com/office/officeart/2008/layout/CircleAccentTimeline"/>
    <dgm:cxn modelId="{73EF970E-55D2-448E-BB16-7C243108BD32}" type="presParOf" srcId="{84097816-9A5D-4B67-B0B4-336E66414977}" destId="{700B0CBC-3ED4-4494-AD26-7AEA00FE352E}" srcOrd="11" destOrd="0" presId="urn:microsoft.com/office/officeart/2008/layout/CircleAccentTimeline"/>
    <dgm:cxn modelId="{E9BE8EB1-11BE-4A18-B472-0D1926B15497}" type="presParOf" srcId="{84097816-9A5D-4B67-B0B4-336E66414977}" destId="{954067F9-A3D5-452C-AD14-A02B0CA5D5B2}" srcOrd="12" destOrd="0" presId="urn:microsoft.com/office/officeart/2008/layout/CircleAccentTimeline"/>
    <dgm:cxn modelId="{33310156-C673-4DC2-9F59-9FBF591FB724}" type="presParOf" srcId="{954067F9-A3D5-452C-AD14-A02B0CA5D5B2}" destId="{9EEB2021-AB7C-4FE8-B598-8433CFA4AF12}" srcOrd="0" destOrd="0" presId="urn:microsoft.com/office/officeart/2008/layout/CircleAccentTimeline"/>
    <dgm:cxn modelId="{3C363185-1B49-4F66-8A9A-DAB4BECB80DB}" type="presParOf" srcId="{954067F9-A3D5-452C-AD14-A02B0CA5D5B2}" destId="{48F1B0FF-1975-4B69-807B-7F318B5B99A2}" srcOrd="1" destOrd="0" presId="urn:microsoft.com/office/officeart/2008/layout/CircleAccentTimeline"/>
    <dgm:cxn modelId="{5C93D2DB-D903-4150-BBE4-D16A38B2705B}" type="presParOf" srcId="{954067F9-A3D5-452C-AD14-A02B0CA5D5B2}" destId="{6653466D-4536-4934-BF6D-C617724B54EE}" srcOrd="2" destOrd="0" presId="urn:microsoft.com/office/officeart/2008/layout/CircleAccentTimeline"/>
    <dgm:cxn modelId="{74AB86A2-D21A-4245-A416-2D504A195FA5}" type="presParOf" srcId="{84097816-9A5D-4B67-B0B4-336E66414977}" destId="{C05165E2-12E1-4774-A8B8-461233091BC8}" srcOrd="13" destOrd="0" presId="urn:microsoft.com/office/officeart/2008/layout/CircleAccentTimeline"/>
    <dgm:cxn modelId="{CE4B309D-B412-4F74-A7A4-7F22ABBC12C2}" type="presParOf" srcId="{84097816-9A5D-4B67-B0B4-336E66414977}" destId="{32A31F5C-8CE1-409D-B9DD-6D016746A343}" srcOrd="14" destOrd="0" presId="urn:microsoft.com/office/officeart/2008/layout/CircleAccentTimeline"/>
    <dgm:cxn modelId="{F95A96E8-357C-4723-B963-5CBF092E9301}" type="presParOf" srcId="{84097816-9A5D-4B67-B0B4-336E66414977}" destId="{3F573CBE-87E4-4279-81B7-FC58D68CB240}" srcOrd="15" destOrd="0" presId="urn:microsoft.com/office/officeart/2008/layout/CircleAccentTimeline"/>
    <dgm:cxn modelId="{92BE220F-8C64-4B60-9A2D-E3BDCC668A2C}" type="presParOf" srcId="{3F573CBE-87E4-4279-81B7-FC58D68CB240}" destId="{C2867BE1-94BB-4EA1-9C0E-D69E743D9998}" srcOrd="0" destOrd="0" presId="urn:microsoft.com/office/officeart/2008/layout/CircleAccentTimeline"/>
    <dgm:cxn modelId="{59B9B23C-74CC-4920-B072-776F1783A4BE}" type="presParOf" srcId="{3F573CBE-87E4-4279-81B7-FC58D68CB240}" destId="{697E74CE-0335-4E5E-8B8F-D761FD2350A2}" srcOrd="1" destOrd="0" presId="urn:microsoft.com/office/officeart/2008/layout/CircleAccentTimeline"/>
    <dgm:cxn modelId="{482009ED-4006-42B4-B46B-B68897BEB499}" type="presParOf" srcId="{3F573CBE-87E4-4279-81B7-FC58D68CB240}" destId="{430CC7BC-45CC-4E99-B3B5-52BBBB45D8A0}" srcOrd="2" destOrd="0" presId="urn:microsoft.com/office/officeart/2008/layout/CircleAccentTimeline"/>
    <dgm:cxn modelId="{479A8588-D5F9-4E43-870C-CCC89D557529}" type="presParOf" srcId="{84097816-9A5D-4B67-B0B4-336E66414977}" destId="{884BAA02-B1AC-40C0-9200-DB5A356F6281}" srcOrd="16" destOrd="0" presId="urn:microsoft.com/office/officeart/2008/layout/CircleAccentTimeline"/>
    <dgm:cxn modelId="{14FB48EB-C02A-4AA4-B8B2-37E56DD96E29}" type="presParOf" srcId="{84097816-9A5D-4B67-B0B4-336E66414977}" destId="{35F14884-A2EB-43ED-A194-341BCD345097}" srcOrd="17" destOrd="0" presId="urn:microsoft.com/office/officeart/2008/layout/CircleAccentTimeline"/>
    <dgm:cxn modelId="{ECE71F72-DD31-4F18-8DD5-10D700B2AC42}" type="presParOf" srcId="{84097816-9A5D-4B67-B0B4-336E66414977}" destId="{46751D04-085E-4DD9-953C-53C6042E4DC7}" srcOrd="18" destOrd="0" presId="urn:microsoft.com/office/officeart/2008/layout/CircleAccentTimeline"/>
    <dgm:cxn modelId="{E83C9CCA-652F-423B-812D-F9EBE68EA21D}" type="presParOf" srcId="{46751D04-085E-4DD9-953C-53C6042E4DC7}" destId="{0AF5B7F7-C79E-4088-BE47-C200E4B0E864}" srcOrd="0" destOrd="0" presId="urn:microsoft.com/office/officeart/2008/layout/CircleAccentTimeline"/>
    <dgm:cxn modelId="{618208F7-1B38-46B3-BA02-5C5459DFD2DF}" type="presParOf" srcId="{46751D04-085E-4DD9-953C-53C6042E4DC7}" destId="{7B7D018F-73EE-4E60-8724-F274512EC734}" srcOrd="1" destOrd="0" presId="urn:microsoft.com/office/officeart/2008/layout/CircleAccentTimeline"/>
    <dgm:cxn modelId="{08C224E9-0E38-4B7D-8973-3447CA43B117}" type="presParOf" srcId="{46751D04-085E-4DD9-953C-53C6042E4DC7}" destId="{47436305-B14B-4A94-82A7-94546E354D56}" srcOrd="2" destOrd="0" presId="urn:microsoft.com/office/officeart/2008/layout/CircleAccentTimeline"/>
    <dgm:cxn modelId="{6AA75AAF-44FC-45B2-A8B5-62453325198E}" type="presParOf" srcId="{84097816-9A5D-4B67-B0B4-336E66414977}" destId="{39166B17-B1AD-47EA-BB5A-7239365924F3}" srcOrd="19" destOrd="0" presId="urn:microsoft.com/office/officeart/2008/layout/CircleAccentTimeline"/>
    <dgm:cxn modelId="{4414AE6F-4AA8-4254-911D-60C9E51BF38D}" type="presParOf" srcId="{84097816-9A5D-4B67-B0B4-336E66414977}" destId="{A0B11403-865D-45A1-B285-9D99356BF528}" srcOrd="20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F3C1D46-9B8D-454C-ACA3-0A0F445534E8}" type="doc">
      <dgm:prSet loTypeId="urn:microsoft.com/office/officeart/2005/8/layout/hList7" loCatId="list" qsTypeId="urn:microsoft.com/office/officeart/2005/8/quickstyle/simple1" qsCatId="simple" csTypeId="urn:microsoft.com/office/officeart/2005/8/colors/accent0_2" csCatId="mainScheme" phldr="1"/>
      <dgm:spPr/>
    </dgm:pt>
    <dgm:pt modelId="{23F9DBC2-D15F-4B9F-A010-14C771D2B165}">
      <dgm:prSet phldrT="[Text]"/>
      <dgm:spPr/>
      <dgm:t>
        <a:bodyPr/>
        <a:lstStyle/>
        <a:p>
          <a:r>
            <a:rPr lang="en-US" dirty="0" smtClean="0"/>
            <a:t>Performance sales and campaign monitoring</a:t>
          </a:r>
          <a:endParaRPr lang="en-US" dirty="0"/>
        </a:p>
      </dgm:t>
    </dgm:pt>
    <dgm:pt modelId="{1909F813-6B20-416A-8DD4-6824AD804E2B}" type="parTrans" cxnId="{ED979480-62CB-44A8-82FC-01878829BB84}">
      <dgm:prSet/>
      <dgm:spPr/>
      <dgm:t>
        <a:bodyPr/>
        <a:lstStyle/>
        <a:p>
          <a:endParaRPr lang="en-US"/>
        </a:p>
      </dgm:t>
    </dgm:pt>
    <dgm:pt modelId="{C4E62E22-0969-4D8B-A78F-950B6409E48A}" type="sibTrans" cxnId="{ED979480-62CB-44A8-82FC-01878829BB84}">
      <dgm:prSet/>
      <dgm:spPr/>
      <dgm:t>
        <a:bodyPr/>
        <a:lstStyle/>
        <a:p>
          <a:endParaRPr lang="en-US"/>
        </a:p>
      </dgm:t>
    </dgm:pt>
    <dgm:pt modelId="{1EE409A4-3A95-4046-A4BA-695615ECE467}">
      <dgm:prSet phldrT="[Text]"/>
      <dgm:spPr/>
      <dgm:t>
        <a:bodyPr/>
        <a:lstStyle/>
        <a:p>
          <a:r>
            <a:rPr lang="en-US" dirty="0" smtClean="0"/>
            <a:t>Audience profile</a:t>
          </a:r>
          <a:endParaRPr lang="en-US" dirty="0"/>
        </a:p>
      </dgm:t>
    </dgm:pt>
    <dgm:pt modelId="{01C290A7-7726-4F9B-943B-C39C682D8659}" type="parTrans" cxnId="{C8AE292F-664D-4455-AC8E-25DD7FD0490D}">
      <dgm:prSet/>
      <dgm:spPr/>
      <dgm:t>
        <a:bodyPr/>
        <a:lstStyle/>
        <a:p>
          <a:endParaRPr lang="en-US"/>
        </a:p>
      </dgm:t>
    </dgm:pt>
    <dgm:pt modelId="{653739D5-58C6-4790-A874-35D1D9D41ECE}" type="sibTrans" cxnId="{C8AE292F-664D-4455-AC8E-25DD7FD0490D}">
      <dgm:prSet/>
      <dgm:spPr/>
      <dgm:t>
        <a:bodyPr/>
        <a:lstStyle/>
        <a:p>
          <a:endParaRPr lang="en-US"/>
        </a:p>
      </dgm:t>
    </dgm:pt>
    <dgm:pt modelId="{8F24EAAF-7FB7-4F52-B32E-56AA3DE266FF}">
      <dgm:prSet phldrT="[Text]"/>
      <dgm:spPr/>
      <dgm:t>
        <a:bodyPr/>
        <a:lstStyle/>
        <a:p>
          <a:r>
            <a:rPr lang="en-US" dirty="0" smtClean="0"/>
            <a:t>Performance quality</a:t>
          </a:r>
          <a:endParaRPr lang="en-US" dirty="0"/>
        </a:p>
      </dgm:t>
    </dgm:pt>
    <dgm:pt modelId="{66023501-BEA6-4C5E-BA79-DCDB1BEFEDCD}" type="parTrans" cxnId="{30943DF1-1B0A-4951-BD04-9222DC259F42}">
      <dgm:prSet/>
      <dgm:spPr/>
      <dgm:t>
        <a:bodyPr/>
        <a:lstStyle/>
        <a:p>
          <a:endParaRPr lang="en-US"/>
        </a:p>
      </dgm:t>
    </dgm:pt>
    <dgm:pt modelId="{D3C534D3-6568-4C62-AFFF-0B5FC189ED30}" type="sibTrans" cxnId="{30943DF1-1B0A-4951-BD04-9222DC259F42}">
      <dgm:prSet/>
      <dgm:spPr/>
      <dgm:t>
        <a:bodyPr/>
        <a:lstStyle/>
        <a:p>
          <a:endParaRPr lang="en-US"/>
        </a:p>
      </dgm:t>
    </dgm:pt>
    <dgm:pt modelId="{32E34A4A-120B-4A4E-AD02-EE16991F226D}" type="pres">
      <dgm:prSet presAssocID="{5F3C1D46-9B8D-454C-ACA3-0A0F445534E8}" presName="Name0" presStyleCnt="0">
        <dgm:presLayoutVars>
          <dgm:dir/>
          <dgm:resizeHandles val="exact"/>
        </dgm:presLayoutVars>
      </dgm:prSet>
      <dgm:spPr/>
    </dgm:pt>
    <dgm:pt modelId="{88002AFF-71D0-44BE-A5D3-448AB9C99E7B}" type="pres">
      <dgm:prSet presAssocID="{5F3C1D46-9B8D-454C-ACA3-0A0F445534E8}" presName="fgShape" presStyleLbl="fgShp" presStyleIdx="0" presStyleCnt="1"/>
      <dgm:spPr/>
    </dgm:pt>
    <dgm:pt modelId="{9DF17E5D-CCCE-4EB3-B697-68EB75DBA91B}" type="pres">
      <dgm:prSet presAssocID="{5F3C1D46-9B8D-454C-ACA3-0A0F445534E8}" presName="linComp" presStyleCnt="0"/>
      <dgm:spPr/>
    </dgm:pt>
    <dgm:pt modelId="{F3D3ED74-91AF-4A66-917D-4BB5120C8AC9}" type="pres">
      <dgm:prSet presAssocID="{23F9DBC2-D15F-4B9F-A010-14C771D2B165}" presName="compNode" presStyleCnt="0"/>
      <dgm:spPr/>
    </dgm:pt>
    <dgm:pt modelId="{CB048E31-F542-4D1F-BBF4-3D61BC8C66B7}" type="pres">
      <dgm:prSet presAssocID="{23F9DBC2-D15F-4B9F-A010-14C771D2B165}" presName="bkgdShape" presStyleLbl="node1" presStyleIdx="0" presStyleCnt="3"/>
      <dgm:spPr/>
      <dgm:t>
        <a:bodyPr/>
        <a:lstStyle/>
        <a:p>
          <a:endParaRPr lang="en-US"/>
        </a:p>
      </dgm:t>
    </dgm:pt>
    <dgm:pt modelId="{3733463B-C69C-4897-9B91-B4292F4A6D7F}" type="pres">
      <dgm:prSet presAssocID="{23F9DBC2-D15F-4B9F-A010-14C771D2B165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4C3182-2CFC-4FE7-A774-F19661969565}" type="pres">
      <dgm:prSet presAssocID="{23F9DBC2-D15F-4B9F-A010-14C771D2B165}" presName="invisiNode" presStyleLbl="node1" presStyleIdx="0" presStyleCnt="3"/>
      <dgm:spPr/>
    </dgm:pt>
    <dgm:pt modelId="{8197B629-C7A6-473F-A600-67891F4B105A}" type="pres">
      <dgm:prSet presAssocID="{23F9DBC2-D15F-4B9F-A010-14C771D2B165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1B46300E-5384-4BCD-9E35-2C12ADB9BA6A}" type="pres">
      <dgm:prSet presAssocID="{C4E62E22-0969-4D8B-A78F-950B6409E48A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9C0748C-2A63-4AF4-95A2-43054A58AB7F}" type="pres">
      <dgm:prSet presAssocID="{1EE409A4-3A95-4046-A4BA-695615ECE467}" presName="compNode" presStyleCnt="0"/>
      <dgm:spPr/>
    </dgm:pt>
    <dgm:pt modelId="{E20C9C93-E86D-480D-8B65-168D82097037}" type="pres">
      <dgm:prSet presAssocID="{1EE409A4-3A95-4046-A4BA-695615ECE467}" presName="bkgdShape" presStyleLbl="node1" presStyleIdx="1" presStyleCnt="3"/>
      <dgm:spPr/>
      <dgm:t>
        <a:bodyPr/>
        <a:lstStyle/>
        <a:p>
          <a:endParaRPr lang="en-US"/>
        </a:p>
      </dgm:t>
    </dgm:pt>
    <dgm:pt modelId="{3BBAB09E-4167-49A0-A577-63FE50F86682}" type="pres">
      <dgm:prSet presAssocID="{1EE409A4-3A95-4046-A4BA-695615ECE467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E3682-A120-4228-9090-D4BC95ADAD41}" type="pres">
      <dgm:prSet presAssocID="{1EE409A4-3A95-4046-A4BA-695615ECE467}" presName="invisiNode" presStyleLbl="node1" presStyleIdx="1" presStyleCnt="3"/>
      <dgm:spPr/>
    </dgm:pt>
    <dgm:pt modelId="{8FBEC79B-9C38-416A-B9D3-971A721D4A56}" type="pres">
      <dgm:prSet presAssocID="{1EE409A4-3A95-4046-A4BA-695615ECE467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12688C1E-2BB4-498E-93E5-E9F32EEDCA6D}" type="pres">
      <dgm:prSet presAssocID="{653739D5-58C6-4790-A874-35D1D9D41ECE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620E57D-FDA9-466B-819C-493190CD4186}" type="pres">
      <dgm:prSet presAssocID="{8F24EAAF-7FB7-4F52-B32E-56AA3DE266FF}" presName="compNode" presStyleCnt="0"/>
      <dgm:spPr/>
    </dgm:pt>
    <dgm:pt modelId="{293676B7-FFA6-4D0F-9719-A8BB7C10D8C7}" type="pres">
      <dgm:prSet presAssocID="{8F24EAAF-7FB7-4F52-B32E-56AA3DE266FF}" presName="bkgdShape" presStyleLbl="node1" presStyleIdx="2" presStyleCnt="3"/>
      <dgm:spPr/>
      <dgm:t>
        <a:bodyPr/>
        <a:lstStyle/>
        <a:p>
          <a:endParaRPr lang="en-US"/>
        </a:p>
      </dgm:t>
    </dgm:pt>
    <dgm:pt modelId="{EA9B0614-FA1E-4284-964E-C600879330D0}" type="pres">
      <dgm:prSet presAssocID="{8F24EAAF-7FB7-4F52-B32E-56AA3DE266FF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3AF034-DB60-4C2D-BFE0-150DD3FD6BC5}" type="pres">
      <dgm:prSet presAssocID="{8F24EAAF-7FB7-4F52-B32E-56AA3DE266FF}" presName="invisiNode" presStyleLbl="node1" presStyleIdx="2" presStyleCnt="3"/>
      <dgm:spPr/>
    </dgm:pt>
    <dgm:pt modelId="{4575C58A-B3F2-466C-9DAC-7B29284E468D}" type="pres">
      <dgm:prSet presAssocID="{8F24EAAF-7FB7-4F52-B32E-56AA3DE266FF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</dgm:ptLst>
  <dgm:cxnLst>
    <dgm:cxn modelId="{809A47F9-3E6A-4B97-934A-7052E9D9FBEE}" type="presOf" srcId="{5F3C1D46-9B8D-454C-ACA3-0A0F445534E8}" destId="{32E34A4A-120B-4A4E-AD02-EE16991F226D}" srcOrd="0" destOrd="0" presId="urn:microsoft.com/office/officeart/2005/8/layout/hList7"/>
    <dgm:cxn modelId="{ED979480-62CB-44A8-82FC-01878829BB84}" srcId="{5F3C1D46-9B8D-454C-ACA3-0A0F445534E8}" destId="{23F9DBC2-D15F-4B9F-A010-14C771D2B165}" srcOrd="0" destOrd="0" parTransId="{1909F813-6B20-416A-8DD4-6824AD804E2B}" sibTransId="{C4E62E22-0969-4D8B-A78F-950B6409E48A}"/>
    <dgm:cxn modelId="{3F837BBB-1C86-4B67-9EE8-064EC7C02564}" type="presOf" srcId="{1EE409A4-3A95-4046-A4BA-695615ECE467}" destId="{E20C9C93-E86D-480D-8B65-168D82097037}" srcOrd="0" destOrd="0" presId="urn:microsoft.com/office/officeart/2005/8/layout/hList7"/>
    <dgm:cxn modelId="{B82BFB2D-6C52-439C-A8BB-4FBD8BB1C674}" type="presOf" srcId="{C4E62E22-0969-4D8B-A78F-950B6409E48A}" destId="{1B46300E-5384-4BCD-9E35-2C12ADB9BA6A}" srcOrd="0" destOrd="0" presId="urn:microsoft.com/office/officeart/2005/8/layout/hList7"/>
    <dgm:cxn modelId="{C8AE292F-664D-4455-AC8E-25DD7FD0490D}" srcId="{5F3C1D46-9B8D-454C-ACA3-0A0F445534E8}" destId="{1EE409A4-3A95-4046-A4BA-695615ECE467}" srcOrd="1" destOrd="0" parTransId="{01C290A7-7726-4F9B-943B-C39C682D8659}" sibTransId="{653739D5-58C6-4790-A874-35D1D9D41ECE}"/>
    <dgm:cxn modelId="{19FC0BAA-26EB-497B-A903-B5489EDA44CC}" type="presOf" srcId="{653739D5-58C6-4790-A874-35D1D9D41ECE}" destId="{12688C1E-2BB4-498E-93E5-E9F32EEDCA6D}" srcOrd="0" destOrd="0" presId="urn:microsoft.com/office/officeart/2005/8/layout/hList7"/>
    <dgm:cxn modelId="{E407E345-1AA1-404B-B2E0-F27AD446415F}" type="presOf" srcId="{8F24EAAF-7FB7-4F52-B32E-56AA3DE266FF}" destId="{EA9B0614-FA1E-4284-964E-C600879330D0}" srcOrd="1" destOrd="0" presId="urn:microsoft.com/office/officeart/2005/8/layout/hList7"/>
    <dgm:cxn modelId="{A0D3CF59-7291-420E-8977-86534E33739F}" type="presOf" srcId="{23F9DBC2-D15F-4B9F-A010-14C771D2B165}" destId="{CB048E31-F542-4D1F-BBF4-3D61BC8C66B7}" srcOrd="0" destOrd="0" presId="urn:microsoft.com/office/officeart/2005/8/layout/hList7"/>
    <dgm:cxn modelId="{3D0D7834-1059-46B3-8345-348FCB32CED0}" type="presOf" srcId="{1EE409A4-3A95-4046-A4BA-695615ECE467}" destId="{3BBAB09E-4167-49A0-A577-63FE50F86682}" srcOrd="1" destOrd="0" presId="urn:microsoft.com/office/officeart/2005/8/layout/hList7"/>
    <dgm:cxn modelId="{89EDA342-BFA4-458C-B181-E1581F48035C}" type="presOf" srcId="{23F9DBC2-D15F-4B9F-A010-14C771D2B165}" destId="{3733463B-C69C-4897-9B91-B4292F4A6D7F}" srcOrd="1" destOrd="0" presId="urn:microsoft.com/office/officeart/2005/8/layout/hList7"/>
    <dgm:cxn modelId="{30943DF1-1B0A-4951-BD04-9222DC259F42}" srcId="{5F3C1D46-9B8D-454C-ACA3-0A0F445534E8}" destId="{8F24EAAF-7FB7-4F52-B32E-56AA3DE266FF}" srcOrd="2" destOrd="0" parTransId="{66023501-BEA6-4C5E-BA79-DCDB1BEFEDCD}" sibTransId="{D3C534D3-6568-4C62-AFFF-0B5FC189ED30}"/>
    <dgm:cxn modelId="{63186CFD-E80F-4734-840F-C622B8768063}" type="presOf" srcId="{8F24EAAF-7FB7-4F52-B32E-56AA3DE266FF}" destId="{293676B7-FFA6-4D0F-9719-A8BB7C10D8C7}" srcOrd="0" destOrd="0" presId="urn:microsoft.com/office/officeart/2005/8/layout/hList7"/>
    <dgm:cxn modelId="{B733F9F1-8800-4837-A0AA-08CEEDBFBC54}" type="presParOf" srcId="{32E34A4A-120B-4A4E-AD02-EE16991F226D}" destId="{88002AFF-71D0-44BE-A5D3-448AB9C99E7B}" srcOrd="0" destOrd="0" presId="urn:microsoft.com/office/officeart/2005/8/layout/hList7"/>
    <dgm:cxn modelId="{61DA84AF-EF2D-47EE-B636-D5FF062B99DC}" type="presParOf" srcId="{32E34A4A-120B-4A4E-AD02-EE16991F226D}" destId="{9DF17E5D-CCCE-4EB3-B697-68EB75DBA91B}" srcOrd="1" destOrd="0" presId="urn:microsoft.com/office/officeart/2005/8/layout/hList7"/>
    <dgm:cxn modelId="{14E55331-2401-47D5-886D-397A8F2BD8BB}" type="presParOf" srcId="{9DF17E5D-CCCE-4EB3-B697-68EB75DBA91B}" destId="{F3D3ED74-91AF-4A66-917D-4BB5120C8AC9}" srcOrd="0" destOrd="0" presId="urn:microsoft.com/office/officeart/2005/8/layout/hList7"/>
    <dgm:cxn modelId="{E75253A3-06B8-4A44-AA04-7EAE4BDDC5D2}" type="presParOf" srcId="{F3D3ED74-91AF-4A66-917D-4BB5120C8AC9}" destId="{CB048E31-F542-4D1F-BBF4-3D61BC8C66B7}" srcOrd="0" destOrd="0" presId="urn:microsoft.com/office/officeart/2005/8/layout/hList7"/>
    <dgm:cxn modelId="{96BA4749-8E87-4357-9E53-119634E31455}" type="presParOf" srcId="{F3D3ED74-91AF-4A66-917D-4BB5120C8AC9}" destId="{3733463B-C69C-4897-9B91-B4292F4A6D7F}" srcOrd="1" destOrd="0" presId="urn:microsoft.com/office/officeart/2005/8/layout/hList7"/>
    <dgm:cxn modelId="{27BBF86A-AA6C-43D1-91AA-98723373E36A}" type="presParOf" srcId="{F3D3ED74-91AF-4A66-917D-4BB5120C8AC9}" destId="{4C4C3182-2CFC-4FE7-A774-F19661969565}" srcOrd="2" destOrd="0" presId="urn:microsoft.com/office/officeart/2005/8/layout/hList7"/>
    <dgm:cxn modelId="{172B7F09-F8FC-40CE-BE5C-19417726AA46}" type="presParOf" srcId="{F3D3ED74-91AF-4A66-917D-4BB5120C8AC9}" destId="{8197B629-C7A6-473F-A600-67891F4B105A}" srcOrd="3" destOrd="0" presId="urn:microsoft.com/office/officeart/2005/8/layout/hList7"/>
    <dgm:cxn modelId="{FE6DE3C8-04BA-4D5D-AC05-1B67532E74DA}" type="presParOf" srcId="{9DF17E5D-CCCE-4EB3-B697-68EB75DBA91B}" destId="{1B46300E-5384-4BCD-9E35-2C12ADB9BA6A}" srcOrd="1" destOrd="0" presId="urn:microsoft.com/office/officeart/2005/8/layout/hList7"/>
    <dgm:cxn modelId="{61393CD2-012A-4852-BFAE-16EA72B173D2}" type="presParOf" srcId="{9DF17E5D-CCCE-4EB3-B697-68EB75DBA91B}" destId="{09C0748C-2A63-4AF4-95A2-43054A58AB7F}" srcOrd="2" destOrd="0" presId="urn:microsoft.com/office/officeart/2005/8/layout/hList7"/>
    <dgm:cxn modelId="{135BC4B2-BB83-4A40-BDEF-2E4C03A4C037}" type="presParOf" srcId="{09C0748C-2A63-4AF4-95A2-43054A58AB7F}" destId="{E20C9C93-E86D-480D-8B65-168D82097037}" srcOrd="0" destOrd="0" presId="urn:microsoft.com/office/officeart/2005/8/layout/hList7"/>
    <dgm:cxn modelId="{40225DD0-C270-461D-8872-F50A7B1DA72A}" type="presParOf" srcId="{09C0748C-2A63-4AF4-95A2-43054A58AB7F}" destId="{3BBAB09E-4167-49A0-A577-63FE50F86682}" srcOrd="1" destOrd="0" presId="urn:microsoft.com/office/officeart/2005/8/layout/hList7"/>
    <dgm:cxn modelId="{C75996D8-2751-49AB-A2A4-7AD7218A7FDD}" type="presParOf" srcId="{09C0748C-2A63-4AF4-95A2-43054A58AB7F}" destId="{B2BE3682-A120-4228-9090-D4BC95ADAD41}" srcOrd="2" destOrd="0" presId="urn:microsoft.com/office/officeart/2005/8/layout/hList7"/>
    <dgm:cxn modelId="{FE1F8A8C-84DD-4AB9-8E88-24C7CD4B84BC}" type="presParOf" srcId="{09C0748C-2A63-4AF4-95A2-43054A58AB7F}" destId="{8FBEC79B-9C38-416A-B9D3-971A721D4A56}" srcOrd="3" destOrd="0" presId="urn:microsoft.com/office/officeart/2005/8/layout/hList7"/>
    <dgm:cxn modelId="{281257C2-87CF-4DEF-8AEB-FCEDCB7F0D87}" type="presParOf" srcId="{9DF17E5D-CCCE-4EB3-B697-68EB75DBA91B}" destId="{12688C1E-2BB4-498E-93E5-E9F32EEDCA6D}" srcOrd="3" destOrd="0" presId="urn:microsoft.com/office/officeart/2005/8/layout/hList7"/>
    <dgm:cxn modelId="{32FB2BBF-F2D8-4B1F-94CA-754B0D81BC56}" type="presParOf" srcId="{9DF17E5D-CCCE-4EB3-B697-68EB75DBA91B}" destId="{5620E57D-FDA9-466B-819C-493190CD4186}" srcOrd="4" destOrd="0" presId="urn:microsoft.com/office/officeart/2005/8/layout/hList7"/>
    <dgm:cxn modelId="{A7ABBE7D-5C11-4407-A637-DE9ADC7F2D46}" type="presParOf" srcId="{5620E57D-FDA9-466B-819C-493190CD4186}" destId="{293676B7-FFA6-4D0F-9719-A8BB7C10D8C7}" srcOrd="0" destOrd="0" presId="urn:microsoft.com/office/officeart/2005/8/layout/hList7"/>
    <dgm:cxn modelId="{2D352845-014B-40AA-A657-D6A1E19096CC}" type="presParOf" srcId="{5620E57D-FDA9-466B-819C-493190CD4186}" destId="{EA9B0614-FA1E-4284-964E-C600879330D0}" srcOrd="1" destOrd="0" presId="urn:microsoft.com/office/officeart/2005/8/layout/hList7"/>
    <dgm:cxn modelId="{B8B49F79-4C15-461F-B124-5A198921440B}" type="presParOf" srcId="{5620E57D-FDA9-466B-819C-493190CD4186}" destId="{B03AF034-DB60-4C2D-BFE0-150DD3FD6BC5}" srcOrd="2" destOrd="0" presId="urn:microsoft.com/office/officeart/2005/8/layout/hList7"/>
    <dgm:cxn modelId="{CE0967F4-4A75-4ED0-ACB4-EC7ADF8D4DA4}" type="presParOf" srcId="{5620E57D-FDA9-466B-819C-493190CD4186}" destId="{4575C58A-B3F2-466C-9DAC-7B29284E468D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3D277E-9604-4A9E-93DF-AE8E5FFF528A}" type="doc">
      <dgm:prSet loTypeId="urn:microsoft.com/office/officeart/2005/8/layout/p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11B0C02-E725-40E6-811C-916172CC6492}">
      <dgm:prSet phldrT="[Text]" custT="1"/>
      <dgm:spPr/>
      <dgm:t>
        <a:bodyPr/>
        <a:lstStyle/>
        <a:p>
          <a:r>
            <a:rPr lang="en-US" sz="4000" dirty="0" smtClean="0"/>
            <a:t>Tessitura</a:t>
          </a:r>
        </a:p>
        <a:p>
          <a:r>
            <a:rPr lang="en-US" sz="2000" dirty="0" smtClean="0"/>
            <a:t>Booking history</a:t>
          </a:r>
          <a:endParaRPr lang="en-US" sz="2000" dirty="0"/>
        </a:p>
      </dgm:t>
    </dgm:pt>
    <dgm:pt modelId="{9F0E59D8-6556-48D6-8FE0-7F442ED62E7B}" type="parTrans" cxnId="{43943AD1-3957-4E1D-97EF-FE8E4121E044}">
      <dgm:prSet/>
      <dgm:spPr/>
      <dgm:t>
        <a:bodyPr/>
        <a:lstStyle/>
        <a:p>
          <a:endParaRPr lang="en-US"/>
        </a:p>
      </dgm:t>
    </dgm:pt>
    <dgm:pt modelId="{E7B1E6FF-1D14-4B0B-AD43-A5409307065B}" type="sibTrans" cxnId="{43943AD1-3957-4E1D-97EF-FE8E4121E044}">
      <dgm:prSet/>
      <dgm:spPr/>
      <dgm:t>
        <a:bodyPr/>
        <a:lstStyle/>
        <a:p>
          <a:endParaRPr lang="en-US"/>
        </a:p>
      </dgm:t>
    </dgm:pt>
    <dgm:pt modelId="{FD771613-1D58-4F7F-A9D7-F90EFD526DF1}">
      <dgm:prSet phldrT="[Text]" custT="1"/>
      <dgm:spPr/>
      <dgm:t>
        <a:bodyPr/>
        <a:lstStyle/>
        <a:p>
          <a:r>
            <a:rPr lang="en-US" sz="4000" dirty="0" err="1" smtClean="0"/>
            <a:t>Artifax</a:t>
          </a:r>
          <a:endParaRPr lang="en-US" sz="4000" dirty="0" smtClean="0"/>
        </a:p>
        <a:p>
          <a:r>
            <a:rPr lang="en-US" sz="2000" dirty="0" smtClean="0"/>
            <a:t>Performance details</a:t>
          </a:r>
          <a:endParaRPr lang="en-US" sz="2000" dirty="0"/>
        </a:p>
      </dgm:t>
    </dgm:pt>
    <dgm:pt modelId="{D4A09860-6F4E-4978-94D4-1160E310B422}" type="parTrans" cxnId="{0E14B718-B9D3-4EFD-908B-93D613E331C7}">
      <dgm:prSet/>
      <dgm:spPr/>
      <dgm:t>
        <a:bodyPr/>
        <a:lstStyle/>
        <a:p>
          <a:endParaRPr lang="en-US"/>
        </a:p>
      </dgm:t>
    </dgm:pt>
    <dgm:pt modelId="{6E647419-C23A-4844-86D1-651EE425DB53}" type="sibTrans" cxnId="{0E14B718-B9D3-4EFD-908B-93D613E331C7}">
      <dgm:prSet/>
      <dgm:spPr/>
      <dgm:t>
        <a:bodyPr/>
        <a:lstStyle/>
        <a:p>
          <a:endParaRPr lang="en-US"/>
        </a:p>
      </dgm:t>
    </dgm:pt>
    <dgm:pt modelId="{9B607D24-7009-4EB6-94E6-F3C4E7F82D4C}">
      <dgm:prSet phldrT="[Text]" custT="1"/>
      <dgm:spPr/>
      <dgm:t>
        <a:bodyPr/>
        <a:lstStyle/>
        <a:p>
          <a:r>
            <a:rPr lang="en-US" sz="4000" dirty="0" err="1" smtClean="0"/>
            <a:t>SnapSurvey</a:t>
          </a:r>
          <a:endParaRPr lang="en-US" sz="4000" dirty="0" smtClean="0"/>
        </a:p>
        <a:p>
          <a:r>
            <a:rPr lang="en-US" sz="2000" dirty="0" smtClean="0"/>
            <a:t>Demographic data</a:t>
          </a:r>
        </a:p>
        <a:p>
          <a:r>
            <a:rPr lang="en-US" sz="2000" dirty="0" smtClean="0"/>
            <a:t>Customer journey feedback</a:t>
          </a:r>
          <a:endParaRPr lang="en-US" sz="2000" dirty="0"/>
        </a:p>
      </dgm:t>
    </dgm:pt>
    <dgm:pt modelId="{65378C39-CD11-4624-A2B5-BDB6101D5D1D}" type="parTrans" cxnId="{71ABAC4C-22E9-4A80-B1EB-4E7C10DB3299}">
      <dgm:prSet/>
      <dgm:spPr/>
      <dgm:t>
        <a:bodyPr/>
        <a:lstStyle/>
        <a:p>
          <a:endParaRPr lang="en-US"/>
        </a:p>
      </dgm:t>
    </dgm:pt>
    <dgm:pt modelId="{0B21CDA2-D4FB-4A16-9804-2FD310A08082}" type="sibTrans" cxnId="{71ABAC4C-22E9-4A80-B1EB-4E7C10DB3299}">
      <dgm:prSet/>
      <dgm:spPr/>
      <dgm:t>
        <a:bodyPr/>
        <a:lstStyle/>
        <a:p>
          <a:endParaRPr lang="en-US"/>
        </a:p>
      </dgm:t>
    </dgm:pt>
    <dgm:pt modelId="{2454381B-8ADA-4DE5-90EA-28ABEA034EAA}" type="pres">
      <dgm:prSet presAssocID="{7F3D277E-9604-4A9E-93DF-AE8E5FFF528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DD6D83B-45F8-4E14-887F-CDCBE69C9915}" type="pres">
      <dgm:prSet presAssocID="{111B0C02-E725-40E6-811C-916172CC6492}" presName="compNode" presStyleCnt="0"/>
      <dgm:spPr/>
    </dgm:pt>
    <dgm:pt modelId="{F00094DD-2B6D-4B60-B814-3762579E1E07}" type="pres">
      <dgm:prSet presAssocID="{111B0C02-E725-40E6-811C-916172CC6492}" presName="pict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</dgm:pt>
    <dgm:pt modelId="{F6859B9B-1802-4C05-88DD-D7D3C712E98E}" type="pres">
      <dgm:prSet presAssocID="{111B0C02-E725-40E6-811C-916172CC6492}" presName="textRec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0B1FF8-EA26-47DA-A7ED-013754E61C4C}" type="pres">
      <dgm:prSet presAssocID="{E7B1E6FF-1D14-4B0B-AD43-A5409307065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37043BB-A384-47B5-805E-63FA5EFF5CDD}" type="pres">
      <dgm:prSet presAssocID="{FD771613-1D58-4F7F-A9D7-F90EFD526DF1}" presName="compNode" presStyleCnt="0"/>
      <dgm:spPr/>
    </dgm:pt>
    <dgm:pt modelId="{6297F0B2-180F-4D65-B974-D915E57E20B0}" type="pres">
      <dgm:prSet presAssocID="{FD771613-1D58-4F7F-A9D7-F90EFD526DF1}" presName="pictRect" presStyleLbl="nod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</dgm:pt>
    <dgm:pt modelId="{FBDC382F-4D04-4C08-8985-43B40B0145D0}" type="pres">
      <dgm:prSet presAssocID="{FD771613-1D58-4F7F-A9D7-F90EFD526DF1}" presName="textRec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1C7960-DEED-46E1-996A-94D917D4C246}" type="pres">
      <dgm:prSet presAssocID="{6E647419-C23A-4844-86D1-651EE425DB53}" presName="sibTrans" presStyleLbl="sibTrans2D1" presStyleIdx="0" presStyleCnt="0"/>
      <dgm:spPr/>
      <dgm:t>
        <a:bodyPr/>
        <a:lstStyle/>
        <a:p>
          <a:endParaRPr lang="en-US"/>
        </a:p>
      </dgm:t>
    </dgm:pt>
    <dgm:pt modelId="{EC917893-B8D5-4DA0-BEAA-949059593F5F}" type="pres">
      <dgm:prSet presAssocID="{9B607D24-7009-4EB6-94E6-F3C4E7F82D4C}" presName="compNode" presStyleCnt="0"/>
      <dgm:spPr/>
    </dgm:pt>
    <dgm:pt modelId="{02503CD1-D653-4B3A-8EEC-355343FD9839}" type="pres">
      <dgm:prSet presAssocID="{9B607D24-7009-4EB6-94E6-F3C4E7F82D4C}" presName="pict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BAC156E1-820A-43FE-8DA2-F8098EED04EF}" type="pres">
      <dgm:prSet presAssocID="{9B607D24-7009-4EB6-94E6-F3C4E7F82D4C}" presName="textRec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02F44F9-B241-4B5B-8D6C-FEB73A612A3C}" type="presOf" srcId="{7F3D277E-9604-4A9E-93DF-AE8E5FFF528A}" destId="{2454381B-8ADA-4DE5-90EA-28ABEA034EAA}" srcOrd="0" destOrd="0" presId="urn:microsoft.com/office/officeart/2005/8/layout/pList1"/>
    <dgm:cxn modelId="{0E14B718-B9D3-4EFD-908B-93D613E331C7}" srcId="{7F3D277E-9604-4A9E-93DF-AE8E5FFF528A}" destId="{FD771613-1D58-4F7F-A9D7-F90EFD526DF1}" srcOrd="1" destOrd="0" parTransId="{D4A09860-6F4E-4978-94D4-1160E310B422}" sibTransId="{6E647419-C23A-4844-86D1-651EE425DB53}"/>
    <dgm:cxn modelId="{0D4DEFF5-F54B-444E-BFDA-52A35D548D63}" type="presOf" srcId="{111B0C02-E725-40E6-811C-916172CC6492}" destId="{F6859B9B-1802-4C05-88DD-D7D3C712E98E}" srcOrd="0" destOrd="0" presId="urn:microsoft.com/office/officeart/2005/8/layout/pList1"/>
    <dgm:cxn modelId="{43943AD1-3957-4E1D-97EF-FE8E4121E044}" srcId="{7F3D277E-9604-4A9E-93DF-AE8E5FFF528A}" destId="{111B0C02-E725-40E6-811C-916172CC6492}" srcOrd="0" destOrd="0" parTransId="{9F0E59D8-6556-48D6-8FE0-7F442ED62E7B}" sibTransId="{E7B1E6FF-1D14-4B0B-AD43-A5409307065B}"/>
    <dgm:cxn modelId="{FEDC247F-2AA3-4AFD-B737-D414D8657AE2}" type="presOf" srcId="{9B607D24-7009-4EB6-94E6-F3C4E7F82D4C}" destId="{BAC156E1-820A-43FE-8DA2-F8098EED04EF}" srcOrd="0" destOrd="0" presId="urn:microsoft.com/office/officeart/2005/8/layout/pList1"/>
    <dgm:cxn modelId="{23758F23-BD69-4345-B02A-AE3C97333F3E}" type="presOf" srcId="{6E647419-C23A-4844-86D1-651EE425DB53}" destId="{C01C7960-DEED-46E1-996A-94D917D4C246}" srcOrd="0" destOrd="0" presId="urn:microsoft.com/office/officeart/2005/8/layout/pList1"/>
    <dgm:cxn modelId="{71ABAC4C-22E9-4A80-B1EB-4E7C10DB3299}" srcId="{7F3D277E-9604-4A9E-93DF-AE8E5FFF528A}" destId="{9B607D24-7009-4EB6-94E6-F3C4E7F82D4C}" srcOrd="2" destOrd="0" parTransId="{65378C39-CD11-4624-A2B5-BDB6101D5D1D}" sibTransId="{0B21CDA2-D4FB-4A16-9804-2FD310A08082}"/>
    <dgm:cxn modelId="{E130AFBC-F40E-4357-9010-9CFAC3644787}" type="presOf" srcId="{FD771613-1D58-4F7F-A9D7-F90EFD526DF1}" destId="{FBDC382F-4D04-4C08-8985-43B40B0145D0}" srcOrd="0" destOrd="0" presId="urn:microsoft.com/office/officeart/2005/8/layout/pList1"/>
    <dgm:cxn modelId="{9978B6A0-8E69-49BB-A313-B198E7427D41}" type="presOf" srcId="{E7B1E6FF-1D14-4B0B-AD43-A5409307065B}" destId="{7B0B1FF8-EA26-47DA-A7ED-013754E61C4C}" srcOrd="0" destOrd="0" presId="urn:microsoft.com/office/officeart/2005/8/layout/pList1"/>
    <dgm:cxn modelId="{1EAD6907-0C12-41EC-BD09-0F5C1665EB22}" type="presParOf" srcId="{2454381B-8ADA-4DE5-90EA-28ABEA034EAA}" destId="{BDD6D83B-45F8-4E14-887F-CDCBE69C9915}" srcOrd="0" destOrd="0" presId="urn:microsoft.com/office/officeart/2005/8/layout/pList1"/>
    <dgm:cxn modelId="{00D3CF67-4558-49F7-8AAC-5C854934D5A7}" type="presParOf" srcId="{BDD6D83B-45F8-4E14-887F-CDCBE69C9915}" destId="{F00094DD-2B6D-4B60-B814-3762579E1E07}" srcOrd="0" destOrd="0" presId="urn:microsoft.com/office/officeart/2005/8/layout/pList1"/>
    <dgm:cxn modelId="{5AA5CB0F-60BC-49AD-9E9A-59475FB12C55}" type="presParOf" srcId="{BDD6D83B-45F8-4E14-887F-CDCBE69C9915}" destId="{F6859B9B-1802-4C05-88DD-D7D3C712E98E}" srcOrd="1" destOrd="0" presId="urn:microsoft.com/office/officeart/2005/8/layout/pList1"/>
    <dgm:cxn modelId="{D5494364-67BF-4558-9DCD-8A0FD80A0E60}" type="presParOf" srcId="{2454381B-8ADA-4DE5-90EA-28ABEA034EAA}" destId="{7B0B1FF8-EA26-47DA-A7ED-013754E61C4C}" srcOrd="1" destOrd="0" presId="urn:microsoft.com/office/officeart/2005/8/layout/pList1"/>
    <dgm:cxn modelId="{3602E463-E525-4AF2-BBA2-D832333E8CC9}" type="presParOf" srcId="{2454381B-8ADA-4DE5-90EA-28ABEA034EAA}" destId="{A37043BB-A384-47B5-805E-63FA5EFF5CDD}" srcOrd="2" destOrd="0" presId="urn:microsoft.com/office/officeart/2005/8/layout/pList1"/>
    <dgm:cxn modelId="{5A6B7A71-5546-49AF-917D-ED11B2A89FCF}" type="presParOf" srcId="{A37043BB-A384-47B5-805E-63FA5EFF5CDD}" destId="{6297F0B2-180F-4D65-B974-D915E57E20B0}" srcOrd="0" destOrd="0" presId="urn:microsoft.com/office/officeart/2005/8/layout/pList1"/>
    <dgm:cxn modelId="{B590DD9B-B990-43AC-8EA6-611D01825CD9}" type="presParOf" srcId="{A37043BB-A384-47B5-805E-63FA5EFF5CDD}" destId="{FBDC382F-4D04-4C08-8985-43B40B0145D0}" srcOrd="1" destOrd="0" presId="urn:microsoft.com/office/officeart/2005/8/layout/pList1"/>
    <dgm:cxn modelId="{207B9A3A-2590-460A-928E-AAF28DDC9C5A}" type="presParOf" srcId="{2454381B-8ADA-4DE5-90EA-28ABEA034EAA}" destId="{C01C7960-DEED-46E1-996A-94D917D4C246}" srcOrd="3" destOrd="0" presId="urn:microsoft.com/office/officeart/2005/8/layout/pList1"/>
    <dgm:cxn modelId="{181D5583-A169-47FB-9061-83298BFFE82A}" type="presParOf" srcId="{2454381B-8ADA-4DE5-90EA-28ABEA034EAA}" destId="{EC917893-B8D5-4DA0-BEAA-949059593F5F}" srcOrd="4" destOrd="0" presId="urn:microsoft.com/office/officeart/2005/8/layout/pList1"/>
    <dgm:cxn modelId="{4EB8336C-E2DD-4D0C-8DE7-15DEFFC70D4E}" type="presParOf" srcId="{EC917893-B8D5-4DA0-BEAA-949059593F5F}" destId="{02503CD1-D653-4B3A-8EEC-355343FD9839}" srcOrd="0" destOrd="0" presId="urn:microsoft.com/office/officeart/2005/8/layout/pList1"/>
    <dgm:cxn modelId="{0F3898BF-E89E-4ECE-AC17-CB403EB2911B}" type="presParOf" srcId="{EC917893-B8D5-4DA0-BEAA-949059593F5F}" destId="{BAC156E1-820A-43FE-8DA2-F8098EED04EF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F3D277E-9604-4A9E-93DF-AE8E5FFF528A}" type="doc">
      <dgm:prSet loTypeId="urn:microsoft.com/office/officeart/2008/layout/PictureStrips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111B0C02-E725-40E6-811C-916172CC6492}">
      <dgm:prSet phldrT="[Text]" custT="1"/>
      <dgm:spPr/>
      <dgm:t>
        <a:bodyPr/>
        <a:lstStyle/>
        <a:p>
          <a:r>
            <a:rPr lang="en-US" sz="4000" dirty="0" smtClean="0"/>
            <a:t>Tessitura</a:t>
          </a:r>
        </a:p>
        <a:p>
          <a:r>
            <a:rPr lang="en-US" sz="2000" dirty="0" smtClean="0"/>
            <a:t>Database</a:t>
          </a:r>
          <a:endParaRPr lang="en-US" sz="2000" dirty="0"/>
        </a:p>
      </dgm:t>
    </dgm:pt>
    <dgm:pt modelId="{9F0E59D8-6556-48D6-8FE0-7F442ED62E7B}" type="parTrans" cxnId="{43943AD1-3957-4E1D-97EF-FE8E4121E044}">
      <dgm:prSet/>
      <dgm:spPr/>
      <dgm:t>
        <a:bodyPr/>
        <a:lstStyle/>
        <a:p>
          <a:endParaRPr lang="en-US"/>
        </a:p>
      </dgm:t>
    </dgm:pt>
    <dgm:pt modelId="{E7B1E6FF-1D14-4B0B-AD43-A5409307065B}" type="sibTrans" cxnId="{43943AD1-3957-4E1D-97EF-FE8E4121E044}">
      <dgm:prSet/>
      <dgm:spPr/>
      <dgm:t>
        <a:bodyPr/>
        <a:lstStyle/>
        <a:p>
          <a:endParaRPr lang="en-US"/>
        </a:p>
      </dgm:t>
    </dgm:pt>
    <dgm:pt modelId="{FD771613-1D58-4F7F-A9D7-F90EFD526DF1}">
      <dgm:prSet phldrT="[Text]" custT="1"/>
      <dgm:spPr/>
      <dgm:t>
        <a:bodyPr/>
        <a:lstStyle/>
        <a:p>
          <a:r>
            <a:rPr lang="en-US" sz="4000" dirty="0" err="1" smtClean="0"/>
            <a:t>Artifax</a:t>
          </a:r>
          <a:endParaRPr lang="en-US" sz="4000" dirty="0" smtClean="0"/>
        </a:p>
        <a:p>
          <a:r>
            <a:rPr lang="en-US" sz="2000" dirty="0" smtClean="0"/>
            <a:t>Database</a:t>
          </a:r>
          <a:endParaRPr lang="en-US" sz="2000" dirty="0"/>
        </a:p>
      </dgm:t>
    </dgm:pt>
    <dgm:pt modelId="{D4A09860-6F4E-4978-94D4-1160E310B422}" type="parTrans" cxnId="{0E14B718-B9D3-4EFD-908B-93D613E331C7}">
      <dgm:prSet/>
      <dgm:spPr/>
      <dgm:t>
        <a:bodyPr/>
        <a:lstStyle/>
        <a:p>
          <a:endParaRPr lang="en-US"/>
        </a:p>
      </dgm:t>
    </dgm:pt>
    <dgm:pt modelId="{6E647419-C23A-4844-86D1-651EE425DB53}" type="sibTrans" cxnId="{0E14B718-B9D3-4EFD-908B-93D613E331C7}">
      <dgm:prSet/>
      <dgm:spPr/>
      <dgm:t>
        <a:bodyPr/>
        <a:lstStyle/>
        <a:p>
          <a:endParaRPr lang="en-US"/>
        </a:p>
      </dgm:t>
    </dgm:pt>
    <dgm:pt modelId="{9B607D24-7009-4EB6-94E6-F3C4E7F82D4C}">
      <dgm:prSet phldrT="[Text]" custT="1"/>
      <dgm:spPr/>
      <dgm:t>
        <a:bodyPr/>
        <a:lstStyle/>
        <a:p>
          <a:r>
            <a:rPr lang="en-US" sz="4000" dirty="0" err="1" smtClean="0"/>
            <a:t>SnapSurvey</a:t>
          </a:r>
          <a:endParaRPr lang="en-US" sz="4000" dirty="0" smtClean="0"/>
        </a:p>
        <a:p>
          <a:r>
            <a:rPr lang="en-US" sz="2000" dirty="0" smtClean="0"/>
            <a:t>Spreadsheet</a:t>
          </a:r>
          <a:endParaRPr lang="en-US" sz="2000" dirty="0"/>
        </a:p>
      </dgm:t>
    </dgm:pt>
    <dgm:pt modelId="{65378C39-CD11-4624-A2B5-BDB6101D5D1D}" type="parTrans" cxnId="{71ABAC4C-22E9-4A80-B1EB-4E7C10DB3299}">
      <dgm:prSet/>
      <dgm:spPr/>
      <dgm:t>
        <a:bodyPr/>
        <a:lstStyle/>
        <a:p>
          <a:endParaRPr lang="en-US"/>
        </a:p>
      </dgm:t>
    </dgm:pt>
    <dgm:pt modelId="{0B21CDA2-D4FB-4A16-9804-2FD310A08082}" type="sibTrans" cxnId="{71ABAC4C-22E9-4A80-B1EB-4E7C10DB3299}">
      <dgm:prSet/>
      <dgm:spPr/>
      <dgm:t>
        <a:bodyPr/>
        <a:lstStyle/>
        <a:p>
          <a:endParaRPr lang="en-US"/>
        </a:p>
      </dgm:t>
    </dgm:pt>
    <dgm:pt modelId="{4F2ECF6F-589E-4850-9B26-5B38253F855D}" type="pres">
      <dgm:prSet presAssocID="{7F3D277E-9604-4A9E-93DF-AE8E5FFF528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3B55E7-9448-4089-B1DE-6E81E582BF05}" type="pres">
      <dgm:prSet presAssocID="{111B0C02-E725-40E6-811C-916172CC6492}" presName="composite" presStyleCnt="0"/>
      <dgm:spPr/>
    </dgm:pt>
    <dgm:pt modelId="{5DBA8EC2-9F14-4A2F-913D-72DD5011C504}" type="pres">
      <dgm:prSet presAssocID="{111B0C02-E725-40E6-811C-916172CC6492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F639CC6-CF9C-423C-8017-63E2F074086B}" type="pres">
      <dgm:prSet presAssocID="{111B0C02-E725-40E6-811C-916172CC6492}" presName="rect2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CD1A2DDC-67E1-4D69-AF60-368CA64F427D}" type="pres">
      <dgm:prSet presAssocID="{E7B1E6FF-1D14-4B0B-AD43-A5409307065B}" presName="sibTrans" presStyleCnt="0"/>
      <dgm:spPr/>
    </dgm:pt>
    <dgm:pt modelId="{8F372F9C-C9CD-421F-8CE0-5E653BB7265D}" type="pres">
      <dgm:prSet presAssocID="{FD771613-1D58-4F7F-A9D7-F90EFD526DF1}" presName="composite" presStyleCnt="0"/>
      <dgm:spPr/>
    </dgm:pt>
    <dgm:pt modelId="{23E0E16C-0FD1-4065-9F68-9AB93BDABA2D}" type="pres">
      <dgm:prSet presAssocID="{FD771613-1D58-4F7F-A9D7-F90EFD526DF1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82A4C6-8A35-438C-A7FE-AA2BE037F2DA}" type="pres">
      <dgm:prSet presAssocID="{FD771613-1D58-4F7F-A9D7-F90EFD526DF1}" presName="rect2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C648BF38-3D4F-4225-AF38-64005B5D7A3A}" type="pres">
      <dgm:prSet presAssocID="{6E647419-C23A-4844-86D1-651EE425DB53}" presName="sibTrans" presStyleCnt="0"/>
      <dgm:spPr/>
    </dgm:pt>
    <dgm:pt modelId="{D2540E5D-118A-4A00-8493-11DCB585320C}" type="pres">
      <dgm:prSet presAssocID="{9B607D24-7009-4EB6-94E6-F3C4E7F82D4C}" presName="composite" presStyleCnt="0"/>
      <dgm:spPr/>
    </dgm:pt>
    <dgm:pt modelId="{DA563F79-EDC0-4E83-B73E-01460CD49B43}" type="pres">
      <dgm:prSet presAssocID="{9B607D24-7009-4EB6-94E6-F3C4E7F82D4C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ABE6B1-DAA1-4E8A-BF3D-358A151C2AB4}" type="pres">
      <dgm:prSet presAssocID="{9B607D24-7009-4EB6-94E6-F3C4E7F82D4C}" presName="rect2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</dgm:ptLst>
  <dgm:cxnLst>
    <dgm:cxn modelId="{0E14B718-B9D3-4EFD-908B-93D613E331C7}" srcId="{7F3D277E-9604-4A9E-93DF-AE8E5FFF528A}" destId="{FD771613-1D58-4F7F-A9D7-F90EFD526DF1}" srcOrd="1" destOrd="0" parTransId="{D4A09860-6F4E-4978-94D4-1160E310B422}" sibTransId="{6E647419-C23A-4844-86D1-651EE425DB53}"/>
    <dgm:cxn modelId="{B66B54E2-DFED-4241-9022-0FFE605C8EF5}" type="presOf" srcId="{111B0C02-E725-40E6-811C-916172CC6492}" destId="{5DBA8EC2-9F14-4A2F-913D-72DD5011C504}" srcOrd="0" destOrd="0" presId="urn:microsoft.com/office/officeart/2008/layout/PictureStrips"/>
    <dgm:cxn modelId="{43943AD1-3957-4E1D-97EF-FE8E4121E044}" srcId="{7F3D277E-9604-4A9E-93DF-AE8E5FFF528A}" destId="{111B0C02-E725-40E6-811C-916172CC6492}" srcOrd="0" destOrd="0" parTransId="{9F0E59D8-6556-48D6-8FE0-7F442ED62E7B}" sibTransId="{E7B1E6FF-1D14-4B0B-AD43-A5409307065B}"/>
    <dgm:cxn modelId="{C55737F0-245C-4C2C-9524-10F199B547D8}" type="presOf" srcId="{FD771613-1D58-4F7F-A9D7-F90EFD526DF1}" destId="{23E0E16C-0FD1-4065-9F68-9AB93BDABA2D}" srcOrd="0" destOrd="0" presId="urn:microsoft.com/office/officeart/2008/layout/PictureStrips"/>
    <dgm:cxn modelId="{C18552D7-6116-43BC-B6A6-50209C61314D}" type="presOf" srcId="{9B607D24-7009-4EB6-94E6-F3C4E7F82D4C}" destId="{DA563F79-EDC0-4E83-B73E-01460CD49B43}" srcOrd="0" destOrd="0" presId="urn:microsoft.com/office/officeart/2008/layout/PictureStrips"/>
    <dgm:cxn modelId="{71ABAC4C-22E9-4A80-B1EB-4E7C10DB3299}" srcId="{7F3D277E-9604-4A9E-93DF-AE8E5FFF528A}" destId="{9B607D24-7009-4EB6-94E6-F3C4E7F82D4C}" srcOrd="2" destOrd="0" parTransId="{65378C39-CD11-4624-A2B5-BDB6101D5D1D}" sibTransId="{0B21CDA2-D4FB-4A16-9804-2FD310A08082}"/>
    <dgm:cxn modelId="{F0AFF8A3-F5FB-4F28-AE16-C1DE14C90C1A}" type="presOf" srcId="{7F3D277E-9604-4A9E-93DF-AE8E5FFF528A}" destId="{4F2ECF6F-589E-4850-9B26-5B38253F855D}" srcOrd="0" destOrd="0" presId="urn:microsoft.com/office/officeart/2008/layout/PictureStrips"/>
    <dgm:cxn modelId="{2B7670D5-FA10-4291-AD4E-CDBF5B9F04CA}" type="presParOf" srcId="{4F2ECF6F-589E-4850-9B26-5B38253F855D}" destId="{1D3B55E7-9448-4089-B1DE-6E81E582BF05}" srcOrd="0" destOrd="0" presId="urn:microsoft.com/office/officeart/2008/layout/PictureStrips"/>
    <dgm:cxn modelId="{AD417F63-9DFA-4553-9345-1FBF9E1843E9}" type="presParOf" srcId="{1D3B55E7-9448-4089-B1DE-6E81E582BF05}" destId="{5DBA8EC2-9F14-4A2F-913D-72DD5011C504}" srcOrd="0" destOrd="0" presId="urn:microsoft.com/office/officeart/2008/layout/PictureStrips"/>
    <dgm:cxn modelId="{F04CE182-C342-482D-BB11-45C0C22DDD39}" type="presParOf" srcId="{1D3B55E7-9448-4089-B1DE-6E81E582BF05}" destId="{9F639CC6-CF9C-423C-8017-63E2F074086B}" srcOrd="1" destOrd="0" presId="urn:microsoft.com/office/officeart/2008/layout/PictureStrips"/>
    <dgm:cxn modelId="{F8CE8608-7324-44AD-9DB5-2909425F25D6}" type="presParOf" srcId="{4F2ECF6F-589E-4850-9B26-5B38253F855D}" destId="{CD1A2DDC-67E1-4D69-AF60-368CA64F427D}" srcOrd="1" destOrd="0" presId="urn:microsoft.com/office/officeart/2008/layout/PictureStrips"/>
    <dgm:cxn modelId="{252225A2-D6C0-43AB-9498-BA210ECB7BD4}" type="presParOf" srcId="{4F2ECF6F-589E-4850-9B26-5B38253F855D}" destId="{8F372F9C-C9CD-421F-8CE0-5E653BB7265D}" srcOrd="2" destOrd="0" presId="urn:microsoft.com/office/officeart/2008/layout/PictureStrips"/>
    <dgm:cxn modelId="{B52709F4-E238-48F1-B4DF-8BBCDB368F28}" type="presParOf" srcId="{8F372F9C-C9CD-421F-8CE0-5E653BB7265D}" destId="{23E0E16C-0FD1-4065-9F68-9AB93BDABA2D}" srcOrd="0" destOrd="0" presId="urn:microsoft.com/office/officeart/2008/layout/PictureStrips"/>
    <dgm:cxn modelId="{CCD7A86C-52F2-412A-AF65-9FB1AB7197F4}" type="presParOf" srcId="{8F372F9C-C9CD-421F-8CE0-5E653BB7265D}" destId="{1182A4C6-8A35-438C-A7FE-AA2BE037F2DA}" srcOrd="1" destOrd="0" presId="urn:microsoft.com/office/officeart/2008/layout/PictureStrips"/>
    <dgm:cxn modelId="{B745CEB2-D793-4085-AFC2-D10B55962508}" type="presParOf" srcId="{4F2ECF6F-589E-4850-9B26-5B38253F855D}" destId="{C648BF38-3D4F-4225-AF38-64005B5D7A3A}" srcOrd="3" destOrd="0" presId="urn:microsoft.com/office/officeart/2008/layout/PictureStrips"/>
    <dgm:cxn modelId="{6B6716DD-505C-4A4F-BD0A-93D36C512C8F}" type="presParOf" srcId="{4F2ECF6F-589E-4850-9B26-5B38253F855D}" destId="{D2540E5D-118A-4A00-8493-11DCB585320C}" srcOrd="4" destOrd="0" presId="urn:microsoft.com/office/officeart/2008/layout/PictureStrips"/>
    <dgm:cxn modelId="{5229DD23-37D5-46A6-8982-2AF09317E6BF}" type="presParOf" srcId="{D2540E5D-118A-4A00-8493-11DCB585320C}" destId="{DA563F79-EDC0-4E83-B73E-01460CD49B43}" srcOrd="0" destOrd="0" presId="urn:microsoft.com/office/officeart/2008/layout/PictureStrips"/>
    <dgm:cxn modelId="{C1FAE0B8-3A01-4EBA-8B6B-F47420D8C025}" type="presParOf" srcId="{D2540E5D-118A-4A00-8493-11DCB585320C}" destId="{63ABE6B1-DAA1-4E8A-BF3D-358A151C2AB4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048E31-F542-4D1F-BBF4-3D61BC8C66B7}">
      <dsp:nvSpPr>
        <dsp:cNvPr id="0" name=""/>
        <dsp:cNvSpPr/>
      </dsp:nvSpPr>
      <dsp:spPr>
        <a:xfrm>
          <a:off x="1706" y="0"/>
          <a:ext cx="2655093" cy="54186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Performance sales / campaign success</a:t>
          </a:r>
          <a:endParaRPr lang="en-US" sz="3000" kern="1200" dirty="0"/>
        </a:p>
      </dsp:txBody>
      <dsp:txXfrm>
        <a:off x="1706" y="2167466"/>
        <a:ext cx="2655093" cy="2167466"/>
      </dsp:txXfrm>
    </dsp:sp>
    <dsp:sp modelId="{8197B629-C7A6-473F-A600-67891F4B105A}">
      <dsp:nvSpPr>
        <dsp:cNvPr id="0" name=""/>
        <dsp:cNvSpPr/>
      </dsp:nvSpPr>
      <dsp:spPr>
        <a:xfrm>
          <a:off x="427045" y="325120"/>
          <a:ext cx="1804416" cy="180441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0C9C93-E86D-480D-8B65-168D82097037}">
      <dsp:nvSpPr>
        <dsp:cNvPr id="0" name=""/>
        <dsp:cNvSpPr/>
      </dsp:nvSpPr>
      <dsp:spPr>
        <a:xfrm>
          <a:off x="2736453" y="0"/>
          <a:ext cx="2655093" cy="54186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Audience profile</a:t>
          </a:r>
          <a:endParaRPr lang="en-US" sz="3000" kern="1200" dirty="0"/>
        </a:p>
      </dsp:txBody>
      <dsp:txXfrm>
        <a:off x="2736453" y="2167466"/>
        <a:ext cx="2655093" cy="2167466"/>
      </dsp:txXfrm>
    </dsp:sp>
    <dsp:sp modelId="{8FBEC79B-9C38-416A-B9D3-971A721D4A56}">
      <dsp:nvSpPr>
        <dsp:cNvPr id="0" name=""/>
        <dsp:cNvSpPr/>
      </dsp:nvSpPr>
      <dsp:spPr>
        <a:xfrm>
          <a:off x="3161791" y="325120"/>
          <a:ext cx="1804416" cy="1804416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3676B7-FFA6-4D0F-9719-A8BB7C10D8C7}">
      <dsp:nvSpPr>
        <dsp:cNvPr id="0" name=""/>
        <dsp:cNvSpPr/>
      </dsp:nvSpPr>
      <dsp:spPr>
        <a:xfrm>
          <a:off x="5471199" y="0"/>
          <a:ext cx="2655093" cy="54186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Performance quality</a:t>
          </a:r>
          <a:endParaRPr lang="en-US" sz="3000" kern="1200" dirty="0"/>
        </a:p>
      </dsp:txBody>
      <dsp:txXfrm>
        <a:off x="5471199" y="2167466"/>
        <a:ext cx="2655093" cy="2167466"/>
      </dsp:txXfrm>
    </dsp:sp>
    <dsp:sp modelId="{4575C58A-B3F2-466C-9DAC-7B29284E468D}">
      <dsp:nvSpPr>
        <dsp:cNvPr id="0" name=""/>
        <dsp:cNvSpPr/>
      </dsp:nvSpPr>
      <dsp:spPr>
        <a:xfrm>
          <a:off x="5896538" y="325120"/>
          <a:ext cx="1804416" cy="180441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002AFF-71D0-44BE-A5D3-448AB9C99E7B}">
      <dsp:nvSpPr>
        <dsp:cNvPr id="0" name=""/>
        <dsp:cNvSpPr/>
      </dsp:nvSpPr>
      <dsp:spPr>
        <a:xfrm>
          <a:off x="325119" y="4334933"/>
          <a:ext cx="7477760" cy="812800"/>
        </a:xfrm>
        <a:prstGeom prst="leftRight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CCD401-4A16-4592-97D4-A4C789156F46}">
      <dsp:nvSpPr>
        <dsp:cNvPr id="0" name=""/>
        <dsp:cNvSpPr/>
      </dsp:nvSpPr>
      <dsp:spPr>
        <a:xfrm>
          <a:off x="847" y="1898464"/>
          <a:ext cx="1442010" cy="144201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FED86E-2E5D-48D2-B887-D7CA20F9CA40}">
      <dsp:nvSpPr>
        <dsp:cNvPr id="0" name=""/>
        <dsp:cNvSpPr/>
      </dsp:nvSpPr>
      <dsp:spPr>
        <a:xfrm rot="17700000">
          <a:off x="508947" y="722931"/>
          <a:ext cx="1792578" cy="86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0" rIns="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Understand the business questions</a:t>
          </a:r>
        </a:p>
      </dsp:txBody>
      <dsp:txXfrm>
        <a:off x="508947" y="722931"/>
        <a:ext cx="1792578" cy="863884"/>
      </dsp:txXfrm>
    </dsp:sp>
    <dsp:sp modelId="{A89E28C7-651B-4E8C-BFB5-75781A44564E}">
      <dsp:nvSpPr>
        <dsp:cNvPr id="0" name=""/>
        <dsp:cNvSpPr/>
      </dsp:nvSpPr>
      <dsp:spPr>
        <a:xfrm>
          <a:off x="1551590" y="1898464"/>
          <a:ext cx="1442010" cy="144201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3D66C2-A0EC-4388-ABE2-279CF9263C14}">
      <dsp:nvSpPr>
        <dsp:cNvPr id="0" name=""/>
        <dsp:cNvSpPr/>
      </dsp:nvSpPr>
      <dsp:spPr>
        <a:xfrm rot="17700000">
          <a:off x="2059689" y="722931"/>
          <a:ext cx="1792578" cy="86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0" rIns="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Identify the metrics and KPIs</a:t>
          </a:r>
        </a:p>
      </dsp:txBody>
      <dsp:txXfrm>
        <a:off x="2059689" y="722931"/>
        <a:ext cx="1792578" cy="863884"/>
      </dsp:txXfrm>
    </dsp:sp>
    <dsp:sp modelId="{6382BDCB-AC53-42E8-9D70-3E12C17AA4DF}">
      <dsp:nvSpPr>
        <dsp:cNvPr id="0" name=""/>
        <dsp:cNvSpPr/>
      </dsp:nvSpPr>
      <dsp:spPr>
        <a:xfrm>
          <a:off x="3102332" y="1898464"/>
          <a:ext cx="1442010" cy="144201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21FED1-BC55-495C-8A2E-4F20A59EE76F}">
      <dsp:nvSpPr>
        <dsp:cNvPr id="0" name=""/>
        <dsp:cNvSpPr/>
      </dsp:nvSpPr>
      <dsp:spPr>
        <a:xfrm rot="17700000">
          <a:off x="3610432" y="722931"/>
          <a:ext cx="1792578" cy="86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0" rIns="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Identify the best data sources to measure the KPIs</a:t>
          </a:r>
        </a:p>
      </dsp:txBody>
      <dsp:txXfrm>
        <a:off x="3610432" y="722931"/>
        <a:ext cx="1792578" cy="863884"/>
      </dsp:txXfrm>
    </dsp:sp>
    <dsp:sp modelId="{078AB43D-51BB-4EF4-8480-347F9B7BA541}">
      <dsp:nvSpPr>
        <dsp:cNvPr id="0" name=""/>
        <dsp:cNvSpPr/>
      </dsp:nvSpPr>
      <dsp:spPr>
        <a:xfrm>
          <a:off x="4653075" y="1898464"/>
          <a:ext cx="1442010" cy="144201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76F92A-4DBF-477D-AACC-F5A754945752}">
      <dsp:nvSpPr>
        <dsp:cNvPr id="0" name=""/>
        <dsp:cNvSpPr/>
      </dsp:nvSpPr>
      <dsp:spPr>
        <a:xfrm rot="17700000">
          <a:off x="5161174" y="722931"/>
          <a:ext cx="1792578" cy="86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0" rIns="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Ensure ALL the data was accessible in our database</a:t>
          </a:r>
          <a:endParaRPr lang="en-US" sz="1400" kern="1200" dirty="0" smtClean="0"/>
        </a:p>
      </dsp:txBody>
      <dsp:txXfrm>
        <a:off x="5161174" y="722931"/>
        <a:ext cx="1792578" cy="863884"/>
      </dsp:txXfrm>
    </dsp:sp>
    <dsp:sp modelId="{9EEB2021-AB7C-4FE8-B598-8433CFA4AF12}">
      <dsp:nvSpPr>
        <dsp:cNvPr id="0" name=""/>
        <dsp:cNvSpPr/>
      </dsp:nvSpPr>
      <dsp:spPr>
        <a:xfrm>
          <a:off x="6203817" y="1898464"/>
          <a:ext cx="1442010" cy="144201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1B0FF-1975-4B69-807B-7F318B5B99A2}">
      <dsp:nvSpPr>
        <dsp:cNvPr id="0" name=""/>
        <dsp:cNvSpPr/>
      </dsp:nvSpPr>
      <dsp:spPr>
        <a:xfrm rot="17700000">
          <a:off x="6711917" y="722931"/>
          <a:ext cx="1792578" cy="86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0" rIns="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Build the model in the data visualization tool</a:t>
          </a:r>
        </a:p>
      </dsp:txBody>
      <dsp:txXfrm>
        <a:off x="6711917" y="722931"/>
        <a:ext cx="1792578" cy="863884"/>
      </dsp:txXfrm>
    </dsp:sp>
    <dsp:sp modelId="{C2867BE1-94BB-4EA1-9C0E-D69E743D9998}">
      <dsp:nvSpPr>
        <dsp:cNvPr id="0" name=""/>
        <dsp:cNvSpPr/>
      </dsp:nvSpPr>
      <dsp:spPr>
        <a:xfrm>
          <a:off x="7754560" y="1898464"/>
          <a:ext cx="1442010" cy="144201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E74CE-0335-4E5E-8B8F-D761FD2350A2}">
      <dsp:nvSpPr>
        <dsp:cNvPr id="0" name=""/>
        <dsp:cNvSpPr/>
      </dsp:nvSpPr>
      <dsp:spPr>
        <a:xfrm rot="17700000">
          <a:off x="8262659" y="722931"/>
          <a:ext cx="1792578" cy="86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0" rIns="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Construct the reports with visuals and relevant filters</a:t>
          </a:r>
        </a:p>
      </dsp:txBody>
      <dsp:txXfrm>
        <a:off x="8262659" y="722931"/>
        <a:ext cx="1792578" cy="863884"/>
      </dsp:txXfrm>
    </dsp:sp>
    <dsp:sp modelId="{0AF5B7F7-C79E-4088-BE47-C200E4B0E864}">
      <dsp:nvSpPr>
        <dsp:cNvPr id="0" name=""/>
        <dsp:cNvSpPr/>
      </dsp:nvSpPr>
      <dsp:spPr>
        <a:xfrm>
          <a:off x="9305302" y="1898464"/>
          <a:ext cx="1442010" cy="1442010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7D018F-73EE-4E60-8724-F274512EC734}">
      <dsp:nvSpPr>
        <dsp:cNvPr id="0" name=""/>
        <dsp:cNvSpPr/>
      </dsp:nvSpPr>
      <dsp:spPr>
        <a:xfrm rot="17700000">
          <a:off x="9813401" y="722931"/>
          <a:ext cx="1792578" cy="8638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0" rIns="0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smtClean="0"/>
            <a:t>Communicate </a:t>
          </a:r>
          <a:r>
            <a:rPr lang="en-US" sz="1400" kern="1200" dirty="0" smtClean="0"/>
            <a:t>data points – what it is and what it means to the relevant teams</a:t>
          </a:r>
          <a:endParaRPr lang="en-US" sz="1400" kern="1200" dirty="0"/>
        </a:p>
      </dsp:txBody>
      <dsp:txXfrm>
        <a:off x="9813401" y="722931"/>
        <a:ext cx="1792578" cy="8638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048E31-F542-4D1F-BBF4-3D61BC8C66B7}">
      <dsp:nvSpPr>
        <dsp:cNvPr id="0" name=""/>
        <dsp:cNvSpPr/>
      </dsp:nvSpPr>
      <dsp:spPr>
        <a:xfrm>
          <a:off x="1706" y="0"/>
          <a:ext cx="2655093" cy="54186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Performance sales and campaign monitoring</a:t>
          </a:r>
          <a:endParaRPr lang="en-US" sz="3000" kern="1200" dirty="0"/>
        </a:p>
      </dsp:txBody>
      <dsp:txXfrm>
        <a:off x="1706" y="2167466"/>
        <a:ext cx="2655093" cy="2167466"/>
      </dsp:txXfrm>
    </dsp:sp>
    <dsp:sp modelId="{8197B629-C7A6-473F-A600-67891F4B105A}">
      <dsp:nvSpPr>
        <dsp:cNvPr id="0" name=""/>
        <dsp:cNvSpPr/>
      </dsp:nvSpPr>
      <dsp:spPr>
        <a:xfrm>
          <a:off x="427045" y="325120"/>
          <a:ext cx="1804416" cy="180441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0C9C93-E86D-480D-8B65-168D82097037}">
      <dsp:nvSpPr>
        <dsp:cNvPr id="0" name=""/>
        <dsp:cNvSpPr/>
      </dsp:nvSpPr>
      <dsp:spPr>
        <a:xfrm>
          <a:off x="2736453" y="0"/>
          <a:ext cx="2655093" cy="54186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Audience profile</a:t>
          </a:r>
          <a:endParaRPr lang="en-US" sz="3000" kern="1200" dirty="0"/>
        </a:p>
      </dsp:txBody>
      <dsp:txXfrm>
        <a:off x="2736453" y="2167466"/>
        <a:ext cx="2655093" cy="2167466"/>
      </dsp:txXfrm>
    </dsp:sp>
    <dsp:sp modelId="{8FBEC79B-9C38-416A-B9D3-971A721D4A56}">
      <dsp:nvSpPr>
        <dsp:cNvPr id="0" name=""/>
        <dsp:cNvSpPr/>
      </dsp:nvSpPr>
      <dsp:spPr>
        <a:xfrm>
          <a:off x="3161791" y="325120"/>
          <a:ext cx="1804416" cy="1804416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3676B7-FFA6-4D0F-9719-A8BB7C10D8C7}">
      <dsp:nvSpPr>
        <dsp:cNvPr id="0" name=""/>
        <dsp:cNvSpPr/>
      </dsp:nvSpPr>
      <dsp:spPr>
        <a:xfrm>
          <a:off x="5471199" y="0"/>
          <a:ext cx="2655093" cy="54186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Performance quality</a:t>
          </a:r>
          <a:endParaRPr lang="en-US" sz="3000" kern="1200" dirty="0"/>
        </a:p>
      </dsp:txBody>
      <dsp:txXfrm>
        <a:off x="5471199" y="2167466"/>
        <a:ext cx="2655093" cy="2167466"/>
      </dsp:txXfrm>
    </dsp:sp>
    <dsp:sp modelId="{4575C58A-B3F2-466C-9DAC-7B29284E468D}">
      <dsp:nvSpPr>
        <dsp:cNvPr id="0" name=""/>
        <dsp:cNvSpPr/>
      </dsp:nvSpPr>
      <dsp:spPr>
        <a:xfrm>
          <a:off x="5896538" y="325120"/>
          <a:ext cx="1804416" cy="180441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15875" cap="rnd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002AFF-71D0-44BE-A5D3-448AB9C99E7B}">
      <dsp:nvSpPr>
        <dsp:cNvPr id="0" name=""/>
        <dsp:cNvSpPr/>
      </dsp:nvSpPr>
      <dsp:spPr>
        <a:xfrm>
          <a:off x="325119" y="4334933"/>
          <a:ext cx="7477760" cy="812800"/>
        </a:xfrm>
        <a:prstGeom prst="leftRight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0094DD-2B6D-4B60-B814-3762579E1E07}">
      <dsp:nvSpPr>
        <dsp:cNvPr id="0" name=""/>
        <dsp:cNvSpPr/>
      </dsp:nvSpPr>
      <dsp:spPr>
        <a:xfrm>
          <a:off x="2260" y="440060"/>
          <a:ext cx="3586243" cy="2470921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859B9B-1802-4C05-88DD-D7D3C712E98E}">
      <dsp:nvSpPr>
        <dsp:cNvPr id="0" name=""/>
        <dsp:cNvSpPr/>
      </dsp:nvSpPr>
      <dsp:spPr>
        <a:xfrm>
          <a:off x="2260" y="2910981"/>
          <a:ext cx="3586243" cy="1330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Tessitura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Booking history</a:t>
          </a:r>
          <a:endParaRPr lang="en-US" sz="2000" kern="1200" dirty="0"/>
        </a:p>
      </dsp:txBody>
      <dsp:txXfrm>
        <a:off x="2260" y="2910981"/>
        <a:ext cx="3586243" cy="1330496"/>
      </dsp:txXfrm>
    </dsp:sp>
    <dsp:sp modelId="{6297F0B2-180F-4D65-B974-D915E57E20B0}">
      <dsp:nvSpPr>
        <dsp:cNvPr id="0" name=""/>
        <dsp:cNvSpPr/>
      </dsp:nvSpPr>
      <dsp:spPr>
        <a:xfrm>
          <a:off x="3947278" y="440060"/>
          <a:ext cx="3586243" cy="2470921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DC382F-4D04-4C08-8985-43B40B0145D0}">
      <dsp:nvSpPr>
        <dsp:cNvPr id="0" name=""/>
        <dsp:cNvSpPr/>
      </dsp:nvSpPr>
      <dsp:spPr>
        <a:xfrm>
          <a:off x="3947278" y="2910981"/>
          <a:ext cx="3586243" cy="1330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Artifax</a:t>
          </a:r>
          <a:endParaRPr lang="en-US" sz="4000" kern="1200" dirty="0" smtClean="0"/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Performance details</a:t>
          </a:r>
          <a:endParaRPr lang="en-US" sz="2000" kern="1200" dirty="0"/>
        </a:p>
      </dsp:txBody>
      <dsp:txXfrm>
        <a:off x="3947278" y="2910981"/>
        <a:ext cx="3586243" cy="1330496"/>
      </dsp:txXfrm>
    </dsp:sp>
    <dsp:sp modelId="{02503CD1-D653-4B3A-8EEC-355343FD9839}">
      <dsp:nvSpPr>
        <dsp:cNvPr id="0" name=""/>
        <dsp:cNvSpPr/>
      </dsp:nvSpPr>
      <dsp:spPr>
        <a:xfrm>
          <a:off x="7892296" y="440060"/>
          <a:ext cx="3586243" cy="2470921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C156E1-820A-43FE-8DA2-F8098EED04EF}">
      <dsp:nvSpPr>
        <dsp:cNvPr id="0" name=""/>
        <dsp:cNvSpPr/>
      </dsp:nvSpPr>
      <dsp:spPr>
        <a:xfrm>
          <a:off x="7892296" y="2910981"/>
          <a:ext cx="3586243" cy="13304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0" numCol="1" spcCol="1270" anchor="t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SnapSurvey</a:t>
          </a:r>
          <a:endParaRPr lang="en-US" sz="4000" kern="1200" dirty="0" smtClean="0"/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Demographic data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Customer journey feedback</a:t>
          </a:r>
          <a:endParaRPr lang="en-US" sz="2000" kern="1200" dirty="0"/>
        </a:p>
      </dsp:txBody>
      <dsp:txXfrm>
        <a:off x="7892296" y="2910981"/>
        <a:ext cx="3586243" cy="13304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BA8EC2-9F14-4A2F-913D-72DD5011C504}">
      <dsp:nvSpPr>
        <dsp:cNvPr id="0" name=""/>
        <dsp:cNvSpPr/>
      </dsp:nvSpPr>
      <dsp:spPr>
        <a:xfrm>
          <a:off x="227991" y="557443"/>
          <a:ext cx="5397769" cy="168680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2528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/>
            <a:t>Tessitura</a:t>
          </a:r>
        </a:p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Database</a:t>
          </a:r>
          <a:endParaRPr lang="en-US" sz="2000" kern="1200" dirty="0"/>
        </a:p>
      </dsp:txBody>
      <dsp:txXfrm>
        <a:off x="227991" y="557443"/>
        <a:ext cx="5397769" cy="1686803"/>
      </dsp:txXfrm>
    </dsp:sp>
    <dsp:sp modelId="{9F639CC6-CF9C-423C-8017-63E2F074086B}">
      <dsp:nvSpPr>
        <dsp:cNvPr id="0" name=""/>
        <dsp:cNvSpPr/>
      </dsp:nvSpPr>
      <dsp:spPr>
        <a:xfrm>
          <a:off x="3084" y="313793"/>
          <a:ext cx="1180762" cy="17711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E0E16C-0FD1-4065-9F68-9AB93BDABA2D}">
      <dsp:nvSpPr>
        <dsp:cNvPr id="0" name=""/>
        <dsp:cNvSpPr/>
      </dsp:nvSpPr>
      <dsp:spPr>
        <a:xfrm>
          <a:off x="6079945" y="557443"/>
          <a:ext cx="5397769" cy="168680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2528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Artifax</a:t>
          </a:r>
          <a:endParaRPr lang="en-US" sz="4000" kern="1200" dirty="0" smtClean="0"/>
        </a:p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Database</a:t>
          </a:r>
          <a:endParaRPr lang="en-US" sz="2000" kern="1200" dirty="0"/>
        </a:p>
      </dsp:txBody>
      <dsp:txXfrm>
        <a:off x="6079945" y="557443"/>
        <a:ext cx="5397769" cy="1686803"/>
      </dsp:txXfrm>
    </dsp:sp>
    <dsp:sp modelId="{1182A4C6-8A35-438C-A7FE-AA2BE037F2DA}">
      <dsp:nvSpPr>
        <dsp:cNvPr id="0" name=""/>
        <dsp:cNvSpPr/>
      </dsp:nvSpPr>
      <dsp:spPr>
        <a:xfrm>
          <a:off x="5855038" y="313793"/>
          <a:ext cx="1180762" cy="1771143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563F79-EDC0-4E83-B73E-01460CD49B43}">
      <dsp:nvSpPr>
        <dsp:cNvPr id="0" name=""/>
        <dsp:cNvSpPr/>
      </dsp:nvSpPr>
      <dsp:spPr>
        <a:xfrm>
          <a:off x="3153968" y="2680940"/>
          <a:ext cx="5397769" cy="168680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2528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 smtClean="0"/>
            <a:t>SnapSurvey</a:t>
          </a:r>
          <a:endParaRPr lang="en-US" sz="4000" kern="1200" dirty="0" smtClean="0"/>
        </a:p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Spreadsheet</a:t>
          </a:r>
          <a:endParaRPr lang="en-US" sz="2000" kern="1200" dirty="0"/>
        </a:p>
      </dsp:txBody>
      <dsp:txXfrm>
        <a:off x="3153968" y="2680940"/>
        <a:ext cx="5397769" cy="1686803"/>
      </dsp:txXfrm>
    </dsp:sp>
    <dsp:sp modelId="{63ABE6B1-DAA1-4E8A-BF3D-358A151C2AB4}">
      <dsp:nvSpPr>
        <dsp:cNvPr id="0" name=""/>
        <dsp:cNvSpPr/>
      </dsp:nvSpPr>
      <dsp:spPr>
        <a:xfrm>
          <a:off x="2929061" y="2437291"/>
          <a:ext cx="1180762" cy="17711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3341BF-1F18-B945-B473-D30B6578A471}" type="datetimeFigureOut">
              <a:rPr lang="en-US" smtClean="0">
                <a:latin typeface="Arial" charset="0"/>
                <a:ea typeface="Arial" charset="0"/>
                <a:cs typeface="Arial" charset="0"/>
              </a:rPr>
              <a:t>7/18/2019</a:t>
            </a:fld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225906-5901-D649-A05D-CD972B1E72F7}" type="slidenum">
              <a:rPr lang="en-US" smtClean="0">
                <a:latin typeface="Arial" charset="0"/>
                <a:ea typeface="Arial" charset="0"/>
                <a:cs typeface="Arial" charset="0"/>
              </a:rPr>
              <a:t>‹#›</a:t>
            </a:fld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7264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Arial" charset="0"/>
                <a:cs typeface="Arial" charset="0"/>
              </a:defRPr>
            </a:lvl1pPr>
          </a:lstStyle>
          <a:p>
            <a:fld id="{6A4F62ED-9005-7A4A-B5B8-EA4D8AE440FC}" type="datetimeFigureOut">
              <a:rPr lang="en-US" smtClean="0"/>
              <a:pPr/>
              <a:t>7/18/2019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Arial" charset="0"/>
                <a:cs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7556ED-8286-684C-BDA5-B7CB8586096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145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556ED-8286-684C-BDA5-B7CB8586096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715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556ED-8286-684C-BDA5-B7CB8586096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578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reasons why </a:t>
            </a:r>
            <a:r>
              <a:rPr lang="en-US" dirty="0" smtClean="0"/>
              <a:t>this is important</a:t>
            </a:r>
            <a:endParaRPr lang="en-US" dirty="0" smtClean="0"/>
          </a:p>
          <a:p>
            <a:pPr marL="171450" indent="-171450">
              <a:buFontTx/>
              <a:buChar char="-"/>
            </a:pPr>
            <a:r>
              <a:rPr lang="en-US" dirty="0" smtClean="0"/>
              <a:t>The data</a:t>
            </a:r>
            <a:r>
              <a:rPr lang="en-US" baseline="0" dirty="0" smtClean="0"/>
              <a:t> that was being shared was inconsistent. Having a complex ticketing system means that the data can be segregated and filtered in multiple ways. Different people have different understanding of what’s the most accurate value. Therefore there was a need to come to an agreement and know when to use what. 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There was also a lack of communication about the data, meaning that people could access reports but not necessarily an explanation of what those numbers mean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However, in some cases access to the data points was also very restrictive, segregated and time-consuming. Therefore we had to find ways to provide answers to the business questions in a more efficient manner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556ED-8286-684C-BDA5-B7CB8586096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0899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Before</a:t>
            </a:r>
            <a:r>
              <a:rPr lang="en-GB" baseline="0" dirty="0" smtClean="0"/>
              <a:t> starting to build any analytical models. We needed to assess where our data was </a:t>
            </a:r>
            <a:r>
              <a:rPr lang="en-GB" baseline="0" dirty="0" err="1" smtClean="0"/>
              <a:t>gonna</a:t>
            </a:r>
            <a:r>
              <a:rPr lang="en-GB" baseline="0" dirty="0" smtClean="0"/>
              <a:t> to come from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556ED-8286-684C-BDA5-B7CB85860960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49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8959850" cy="6858000"/>
          </a:xfrm>
        </p:spPr>
        <p:txBody>
          <a:bodyPr lIns="360000" tIns="360000" rIns="360000" bIns="360000" anchor="t"/>
          <a:lstStyle>
            <a:lvl1pPr marL="0" indent="0">
              <a:buFontTx/>
              <a:buNone/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Drag picture to placeholder or click icon to add </a:t>
            </a:r>
            <a:endParaRPr lang="en-US" dirty="0"/>
          </a:p>
        </p:txBody>
      </p:sp>
      <p:sp>
        <p:nvSpPr>
          <p:cNvPr id="2" name="Title 1" title="ROYAL ALBERT HALL"/>
          <p:cNvSpPr>
            <a:spLocks noGrp="1"/>
          </p:cNvSpPr>
          <p:nvPr>
            <p:ph type="ctrTitle" hasCustomPrompt="1"/>
          </p:nvPr>
        </p:nvSpPr>
        <p:spPr>
          <a:xfrm>
            <a:off x="359999" y="2880000"/>
            <a:ext cx="8599851" cy="540000"/>
          </a:xfrm>
        </p:spPr>
        <p:txBody>
          <a:bodyPr wrap="square" lIns="0" tIns="0" rIns="0" bIns="0" anchor="t" anchorCtr="0"/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9999" y="3574748"/>
            <a:ext cx="7920000" cy="720000"/>
          </a:xfrm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7920000" cy="360000"/>
          </a:xfrm>
        </p:spPr>
        <p:txBody>
          <a:bodyPr/>
          <a:lstStyle>
            <a:lvl1pPr>
              <a:defRPr sz="800"/>
            </a:lvl1pPr>
          </a:lstStyle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4400" y="0"/>
            <a:ext cx="4927600" cy="6858000"/>
          </a:xfrm>
          <a:prstGeom prst="rect">
            <a:avLst/>
          </a:prstGeom>
        </p:spPr>
      </p:pic>
      <p:sp>
        <p:nvSpPr>
          <p:cNvPr id="7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Welcome 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7920000" cy="360000"/>
          </a:xfrm>
        </p:spPr>
        <p:txBody>
          <a:bodyPr/>
          <a:lstStyle>
            <a:lvl1pPr>
              <a:defRPr sz="800"/>
            </a:lvl1pPr>
          </a:lstStyle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2" name="Title 1" title="ROYAL ALBERT HALL"/>
          <p:cNvSpPr>
            <a:spLocks noGrp="1"/>
          </p:cNvSpPr>
          <p:nvPr>
            <p:ph type="ctrTitle" hasCustomPrompt="1"/>
          </p:nvPr>
        </p:nvSpPr>
        <p:spPr>
          <a:xfrm>
            <a:off x="359998" y="958129"/>
            <a:ext cx="11473413" cy="4941742"/>
          </a:xfrm>
        </p:spPr>
        <p:txBody>
          <a:bodyPr wrap="square" lIns="0" tIns="0" rIns="0" bIns="0" anchor="ctr" anchorCtr="0"/>
          <a:lstStyle>
            <a:lvl1pPr algn="ctr">
              <a:defRPr sz="10000"/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4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AH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effectLst/>
        </p:spPr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12192000" cy="6858000"/>
          </a:xfrm>
        </p:spPr>
        <p:txBody>
          <a:bodyPr lIns="360000" tIns="360000" rIns="360000" bIns="360000"/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charset="0"/>
              <a:buNone/>
              <a:tabLst/>
              <a:defRPr>
                <a:solidFill>
                  <a:schemeClr val="accent4"/>
                </a:solidFill>
              </a:defRPr>
            </a:lvl1pPr>
          </a:lstStyle>
          <a:p>
            <a:r>
              <a:rPr lang="en-US" dirty="0" smtClean="0"/>
              <a:t>Drag picture to placeholder or click icon to add </a:t>
            </a:r>
          </a:p>
        </p:txBody>
      </p:sp>
      <p:sp>
        <p:nvSpPr>
          <p:cNvPr id="5" name="Title 1" title="ROYAL ALBERT HALL"/>
          <p:cNvSpPr>
            <a:spLocks noGrp="1"/>
          </p:cNvSpPr>
          <p:nvPr>
            <p:ph type="ctrTitle" hasCustomPrompt="1"/>
          </p:nvPr>
        </p:nvSpPr>
        <p:spPr>
          <a:xfrm>
            <a:off x="1753410" y="1862247"/>
            <a:ext cx="8686590" cy="3133505"/>
          </a:xfrm>
          <a:noFill/>
          <a:ln>
            <a:noFill/>
          </a:ln>
          <a:effectLst/>
        </p:spPr>
        <p:txBody>
          <a:bodyPr vert="horz" wrap="square" lIns="288000" tIns="180000" rIns="288000" bIns="180000" anchor="ctr" anchorCtr="0">
            <a:spAutoFit/>
          </a:bodyPr>
          <a:lstStyle>
            <a:lvl1pPr algn="ctr">
              <a:defRPr sz="6000"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6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itle Slide - Dark Red">
    <p:bg>
      <p:bgPr>
        <a:solidFill>
          <a:srgbClr val="78161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360000"/>
          </a:xfrm>
          <a:effectLst/>
        </p:spPr>
        <p:txBody>
          <a:bodyPr/>
          <a:lstStyle>
            <a:lvl1pPr>
              <a:defRPr sz="24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10080000" cy="360000"/>
          </a:xfrm>
          <a:effectLst/>
        </p:spPr>
        <p:txBody>
          <a:bodyPr wrap="none"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50330" y="1080000"/>
            <a:ext cx="11491341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4" cy="796362"/>
          </a:xfrm>
          <a:prstGeom prst="rect">
            <a:avLst/>
          </a:prstGeom>
        </p:spPr>
      </p:pic>
      <p:sp>
        <p:nvSpPr>
          <p:cNvPr id="11" name="Content Placeholder 4"/>
          <p:cNvSpPr>
            <a:spLocks noGrp="1"/>
          </p:cNvSpPr>
          <p:nvPr>
            <p:ph sz="quarter" idx="12"/>
          </p:nvPr>
        </p:nvSpPr>
        <p:spPr>
          <a:xfrm>
            <a:off x="360363" y="1620000"/>
            <a:ext cx="11480800" cy="4680000"/>
          </a:xfrm>
          <a:effectLst/>
        </p:spPr>
        <p:txBody>
          <a:bodyPr>
            <a:normAutofit/>
          </a:bodyPr>
          <a:lstStyle>
            <a:lvl1pPr marL="572400" indent="-57240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sz="2000">
                <a:effectLst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itle Slide - Medium Red">
    <p:bg>
      <p:bgPr>
        <a:solidFill>
          <a:srgbClr val="9916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360000"/>
          </a:xfrm>
          <a:effectLst/>
        </p:spPr>
        <p:txBody>
          <a:bodyPr/>
          <a:lstStyle>
            <a:lvl1pPr>
              <a:defRPr sz="24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10080000" cy="360000"/>
          </a:xfrm>
          <a:effectLst/>
        </p:spPr>
        <p:txBody>
          <a:bodyPr wrap="none"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50330" y="1080000"/>
            <a:ext cx="11491341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4" cy="796362"/>
          </a:xfrm>
          <a:prstGeom prst="rect">
            <a:avLst/>
          </a:prstGeom>
        </p:spPr>
      </p:pic>
      <p:sp>
        <p:nvSpPr>
          <p:cNvPr id="12" name="Content Placeholder 4"/>
          <p:cNvSpPr>
            <a:spLocks noGrp="1"/>
          </p:cNvSpPr>
          <p:nvPr>
            <p:ph sz="quarter" idx="12"/>
          </p:nvPr>
        </p:nvSpPr>
        <p:spPr>
          <a:xfrm>
            <a:off x="360363" y="1620000"/>
            <a:ext cx="11480800" cy="4680000"/>
          </a:xfrm>
          <a:effectLst/>
        </p:spPr>
        <p:txBody>
          <a:bodyPr>
            <a:normAutofit/>
          </a:bodyPr>
          <a:lstStyle>
            <a:lvl1pPr marL="572400" indent="-57240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sz="2000">
                <a:effectLst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AH Title Slide - Primary Re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360000"/>
          </a:xfrm>
          <a:effectLst/>
        </p:spPr>
        <p:txBody>
          <a:bodyPr/>
          <a:lstStyle>
            <a:lvl1pPr>
              <a:defRPr sz="24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10080000" cy="360000"/>
          </a:xfrm>
          <a:effectLst/>
        </p:spPr>
        <p:txBody>
          <a:bodyPr wrap="none"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60000" y="1080000"/>
            <a:ext cx="11491341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4" cy="796362"/>
          </a:xfrm>
          <a:prstGeom prst="rect">
            <a:avLst/>
          </a:prstGeom>
        </p:spPr>
      </p:pic>
      <p:sp>
        <p:nvSpPr>
          <p:cNvPr id="11" name="Content Placeholder 4"/>
          <p:cNvSpPr>
            <a:spLocks noGrp="1"/>
          </p:cNvSpPr>
          <p:nvPr>
            <p:ph sz="quarter" idx="12"/>
          </p:nvPr>
        </p:nvSpPr>
        <p:spPr>
          <a:xfrm>
            <a:off x="360363" y="1620000"/>
            <a:ext cx="11480800" cy="4680000"/>
          </a:xfrm>
          <a:effectLst/>
        </p:spPr>
        <p:txBody>
          <a:bodyPr>
            <a:normAutofit/>
          </a:bodyPr>
          <a:lstStyle>
            <a:lvl1pPr marL="572400" indent="-57240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sz="2000">
                <a:effectLst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itle Slide - Light Red">
    <p:bg>
      <p:bgPr>
        <a:solidFill>
          <a:srgbClr val="DC0C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360000"/>
          </a:xfrm>
          <a:effectLst/>
        </p:spPr>
        <p:txBody>
          <a:bodyPr/>
          <a:lstStyle>
            <a:lvl1pPr>
              <a:defRPr sz="24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10080000" cy="360000"/>
          </a:xfrm>
          <a:effectLst/>
        </p:spPr>
        <p:txBody>
          <a:bodyPr wrap="none"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50330" y="1080000"/>
            <a:ext cx="11491341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4" cy="796362"/>
          </a:xfrm>
          <a:prstGeom prst="rect">
            <a:avLst/>
          </a:prstGeom>
        </p:spPr>
      </p:pic>
      <p:sp>
        <p:nvSpPr>
          <p:cNvPr id="13" name="Content Placeholder 4"/>
          <p:cNvSpPr>
            <a:spLocks noGrp="1"/>
          </p:cNvSpPr>
          <p:nvPr>
            <p:ph sz="quarter" idx="12"/>
          </p:nvPr>
        </p:nvSpPr>
        <p:spPr>
          <a:xfrm>
            <a:off x="360363" y="1620000"/>
            <a:ext cx="11480800" cy="4680000"/>
          </a:xfrm>
          <a:effectLst/>
        </p:spPr>
        <p:txBody>
          <a:bodyPr>
            <a:normAutofit/>
          </a:bodyPr>
          <a:lstStyle>
            <a:lvl1pPr marL="572400" indent="-57240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sz="2000">
                <a:effectLst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itle Slide - Orange">
    <p:bg>
      <p:bgPr>
        <a:solidFill>
          <a:srgbClr val="E84E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360000"/>
          </a:xfrm>
          <a:effectLst/>
        </p:spPr>
        <p:txBody>
          <a:bodyPr/>
          <a:lstStyle>
            <a:lvl1pPr>
              <a:defRPr sz="24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10080000" cy="360000"/>
          </a:xfrm>
          <a:effectLst/>
        </p:spPr>
        <p:txBody>
          <a:bodyPr wrap="none"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50330" y="1080000"/>
            <a:ext cx="11491341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4" cy="796362"/>
          </a:xfrm>
          <a:prstGeom prst="rect">
            <a:avLst/>
          </a:prstGeom>
        </p:spPr>
      </p:pic>
      <p:sp>
        <p:nvSpPr>
          <p:cNvPr id="12" name="Content Placeholder 4"/>
          <p:cNvSpPr>
            <a:spLocks noGrp="1"/>
          </p:cNvSpPr>
          <p:nvPr>
            <p:ph sz="quarter" idx="12"/>
          </p:nvPr>
        </p:nvSpPr>
        <p:spPr>
          <a:xfrm>
            <a:off x="360363" y="1620000"/>
            <a:ext cx="11480800" cy="4680000"/>
          </a:xfrm>
          <a:effectLst/>
        </p:spPr>
        <p:txBody>
          <a:bodyPr>
            <a:normAutofit/>
          </a:bodyPr>
          <a:lstStyle>
            <a:lvl1pPr marL="572400" indent="-57240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sz="2000">
                <a:effectLst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itle Slide - Yellow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360000"/>
          </a:xfrm>
          <a:effectLst/>
        </p:spPr>
        <p:txBody>
          <a:bodyPr/>
          <a:lstStyle>
            <a:lvl1pPr>
              <a:defRPr sz="24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10080000" cy="360000"/>
          </a:xfrm>
          <a:effectLst/>
        </p:spPr>
        <p:txBody>
          <a:bodyPr wrap="none"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50330" y="1080000"/>
            <a:ext cx="11491341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4" cy="796362"/>
          </a:xfrm>
          <a:prstGeom prst="rect">
            <a:avLst/>
          </a:prstGeom>
        </p:spPr>
      </p:pic>
      <p:sp>
        <p:nvSpPr>
          <p:cNvPr id="11" name="Content Placeholder 4"/>
          <p:cNvSpPr>
            <a:spLocks noGrp="1"/>
          </p:cNvSpPr>
          <p:nvPr>
            <p:ph sz="quarter" idx="12"/>
          </p:nvPr>
        </p:nvSpPr>
        <p:spPr>
          <a:xfrm>
            <a:off x="360363" y="1620000"/>
            <a:ext cx="11480800" cy="4680000"/>
          </a:xfrm>
          <a:effectLst/>
        </p:spPr>
        <p:txBody>
          <a:bodyPr>
            <a:normAutofit/>
          </a:bodyPr>
          <a:lstStyle>
            <a:lvl1pPr marL="572400" indent="-57240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sz="2000">
                <a:effectLst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itle Slide - Grey">
    <p:bg>
      <p:bgPr>
        <a:solidFill>
          <a:srgbClr val="4A4A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360000"/>
          </a:xfrm>
          <a:effectLst/>
        </p:spPr>
        <p:txBody>
          <a:bodyPr/>
          <a:lstStyle>
            <a:lvl1pPr>
              <a:defRPr sz="24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10080000" cy="360000"/>
          </a:xfrm>
          <a:effectLst/>
        </p:spPr>
        <p:txBody>
          <a:bodyPr wrap="none"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50330" y="1080000"/>
            <a:ext cx="11491341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4" cy="796362"/>
          </a:xfrm>
          <a:prstGeom prst="rect">
            <a:avLst/>
          </a:prstGeom>
        </p:spPr>
      </p:pic>
      <p:sp>
        <p:nvSpPr>
          <p:cNvPr id="11" name="Content Placeholder 4"/>
          <p:cNvSpPr>
            <a:spLocks noGrp="1"/>
          </p:cNvSpPr>
          <p:nvPr>
            <p:ph sz="quarter" idx="12"/>
          </p:nvPr>
        </p:nvSpPr>
        <p:spPr>
          <a:xfrm>
            <a:off x="360363" y="1620000"/>
            <a:ext cx="11480800" cy="4680000"/>
          </a:xfrm>
          <a:effectLst/>
        </p:spPr>
        <p:txBody>
          <a:bodyPr>
            <a:normAutofit/>
          </a:bodyPr>
          <a:lstStyle>
            <a:lvl1pPr marL="572400" indent="-57240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sz="2000">
                <a:effectLst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itle Slide - Whi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576000"/>
          </a:xfrm>
          <a:effectLst/>
        </p:spPr>
        <p:txBody>
          <a:bodyPr/>
          <a:lstStyle>
            <a:lvl1pPr>
              <a:defRPr sz="24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0000" y="6300000"/>
            <a:ext cx="10080000" cy="360000"/>
          </a:xfrm>
          <a:effectLst/>
        </p:spPr>
        <p:txBody>
          <a:bodyPr lIns="0" tIns="0" rIns="0"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50330" y="1080000"/>
            <a:ext cx="11491341" cy="0"/>
          </a:xfrm>
          <a:prstGeom prst="line">
            <a:avLst/>
          </a:prstGeom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3" cy="796362"/>
          </a:xfrm>
          <a:prstGeom prst="rect">
            <a:avLst/>
          </a:prstGeom>
          <a:noFill/>
          <a:effectLst/>
        </p:spPr>
      </p:pic>
      <p:sp>
        <p:nvSpPr>
          <p:cNvPr id="11" name="Content Placeholder 4"/>
          <p:cNvSpPr>
            <a:spLocks noGrp="1"/>
          </p:cNvSpPr>
          <p:nvPr>
            <p:ph sz="quarter" idx="12"/>
          </p:nvPr>
        </p:nvSpPr>
        <p:spPr>
          <a:xfrm>
            <a:off x="360363" y="1620000"/>
            <a:ext cx="11480800" cy="4680000"/>
          </a:xfrm>
          <a:effectLst/>
        </p:spPr>
        <p:txBody>
          <a:bodyPr>
            <a:normAutofit/>
          </a:bodyPr>
          <a:lstStyle>
            <a:lvl1pPr marL="572400" indent="-572400"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sz="2000">
                <a:solidFill>
                  <a:schemeClr val="bg1"/>
                </a:solidFill>
                <a:effectLst/>
              </a:defRPr>
            </a:lvl1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7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Text + Imag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360000"/>
          </a:xfrm>
          <a:effectLst/>
        </p:spPr>
        <p:txBody>
          <a:bodyPr/>
          <a:lstStyle>
            <a:lvl1pPr>
              <a:defRPr sz="24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9999" y="6300000"/>
            <a:ext cx="10080000" cy="360000"/>
          </a:xfrm>
          <a:effectLst/>
        </p:spPr>
        <p:txBody>
          <a:bodyPr wrap="none"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350330" y="1080000"/>
            <a:ext cx="11491341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4" cy="796362"/>
          </a:xfrm>
          <a:prstGeom prst="rect">
            <a:avLst/>
          </a:prstGeom>
        </p:spPr>
      </p:pic>
      <p:sp>
        <p:nvSpPr>
          <p:cNvPr id="8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093600" y="1440001"/>
            <a:ext cx="5748071" cy="4499998"/>
          </a:xfrm>
          <a:solidFill>
            <a:schemeClr val="accent1"/>
          </a:solidFill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350331" y="1440001"/>
            <a:ext cx="5543573" cy="449999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>
      <p:ext uri="{BB962C8B-B14F-4D97-AF65-F5344CB8AC3E}">
        <p14:creationId xmlns:p14="http://schemas.microsoft.com/office/powerpoint/2010/main" val="14725992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1 image - Ful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  <a:solidFill>
            <a:schemeClr val="accent1"/>
          </a:solidFill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Text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4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2 images - Ful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8400" cy="6858000"/>
          </a:xfrm>
          <a:solidFill>
            <a:schemeClr val="accent1"/>
          </a:solidFill>
          <a:ln w="25400">
            <a:solidFill>
              <a:schemeClr val="lt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093600" y="0"/>
            <a:ext cx="6098400" cy="6858000"/>
          </a:xfrm>
          <a:solidFill>
            <a:schemeClr val="accent2"/>
          </a:solidFill>
          <a:ln w="25400">
            <a:solidFill>
              <a:schemeClr val="lt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7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3 images - Ful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-13375"/>
            <a:ext cx="6098400" cy="6871375"/>
          </a:xfrm>
          <a:solidFill>
            <a:schemeClr val="accent1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093600" y="0"/>
            <a:ext cx="6098400" cy="3430800"/>
          </a:xfrm>
          <a:solidFill>
            <a:schemeClr val="accent2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093600" y="3427200"/>
            <a:ext cx="6098400" cy="3430800"/>
          </a:xfrm>
          <a:solidFill>
            <a:schemeClr val="accent4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4 images - Ful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093600" y="0"/>
            <a:ext cx="6098400" cy="3430800"/>
          </a:xfrm>
          <a:solidFill>
            <a:schemeClr val="accent2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093600" y="3427200"/>
            <a:ext cx="6098400" cy="3430800"/>
          </a:xfrm>
          <a:solidFill>
            <a:schemeClr val="accent4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8400" cy="3430800"/>
          </a:xfrm>
          <a:solidFill>
            <a:schemeClr val="accent1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0" y="3427200"/>
            <a:ext cx="6098400" cy="3430800"/>
          </a:xfrm>
          <a:solidFill>
            <a:srgbClr val="E84E0F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5 images - Full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8400" cy="6862650"/>
          </a:xfrm>
          <a:solidFill>
            <a:schemeClr val="accent1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093600" y="4650"/>
            <a:ext cx="3049200" cy="3430800"/>
          </a:xfrm>
          <a:solidFill>
            <a:schemeClr val="accent2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42800" y="0"/>
            <a:ext cx="3049200" cy="3430800"/>
          </a:xfrm>
          <a:solidFill>
            <a:schemeClr val="accent3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093600" y="3427200"/>
            <a:ext cx="3049200" cy="3430800"/>
          </a:xfrm>
          <a:solidFill>
            <a:srgbClr val="E84E0F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9142800" y="3427200"/>
            <a:ext cx="3049200" cy="3430800"/>
          </a:xfrm>
          <a:solidFill>
            <a:schemeClr val="accent4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8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1 image -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1079500"/>
            <a:ext cx="12192000" cy="5778500"/>
          </a:xfrm>
          <a:solidFill>
            <a:schemeClr val="accent1"/>
          </a:solidFill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576000"/>
          </a:xfrm>
          <a:effectLst/>
        </p:spPr>
        <p:txBody>
          <a:bodyPr/>
          <a:lstStyle>
            <a:lvl1pPr>
              <a:defRPr sz="24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3" cy="796362"/>
          </a:xfrm>
          <a:prstGeom prst="rect">
            <a:avLst/>
          </a:prstGeom>
          <a:noFill/>
          <a:effectLst/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6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2 images -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1079500"/>
            <a:ext cx="6098400" cy="5778500"/>
          </a:xfrm>
          <a:solidFill>
            <a:schemeClr val="accent1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576000"/>
          </a:xfrm>
          <a:effectLst/>
        </p:spPr>
        <p:txBody>
          <a:bodyPr/>
          <a:lstStyle>
            <a:lvl1pPr>
              <a:defRPr sz="24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3" cy="796362"/>
          </a:xfrm>
          <a:prstGeom prst="rect">
            <a:avLst/>
          </a:prstGeom>
          <a:noFill/>
          <a:effectLst/>
        </p:spPr>
      </p:pic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093600" y="1079500"/>
            <a:ext cx="6098400" cy="5778500"/>
          </a:xfrm>
          <a:solidFill>
            <a:schemeClr val="accent2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7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3 images -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1079500"/>
            <a:ext cx="6098400" cy="5778500"/>
          </a:xfrm>
          <a:solidFill>
            <a:schemeClr val="accent1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576000"/>
          </a:xfrm>
          <a:effectLst/>
        </p:spPr>
        <p:txBody>
          <a:bodyPr/>
          <a:lstStyle>
            <a:lvl1pPr>
              <a:defRPr sz="24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3" cy="796362"/>
          </a:xfrm>
          <a:prstGeom prst="rect">
            <a:avLst/>
          </a:prstGeom>
          <a:noFill/>
          <a:effectLst/>
        </p:spPr>
      </p:pic>
      <p:sp>
        <p:nvSpPr>
          <p:cNvPr id="7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093600" y="1079500"/>
            <a:ext cx="6098400" cy="2890800"/>
          </a:xfrm>
          <a:solidFill>
            <a:schemeClr val="accent2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093600" y="3965650"/>
            <a:ext cx="6098400" cy="2890800"/>
          </a:xfrm>
          <a:solidFill>
            <a:schemeClr val="accent4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10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4 images -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576000"/>
          </a:xfrm>
          <a:effectLst/>
        </p:spPr>
        <p:txBody>
          <a:bodyPr/>
          <a:lstStyle>
            <a:lvl1pPr>
              <a:defRPr sz="24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3" cy="796362"/>
          </a:xfrm>
          <a:prstGeom prst="rect">
            <a:avLst/>
          </a:prstGeom>
          <a:noFill/>
          <a:effectLst/>
        </p:spPr>
      </p:pic>
      <p:sp>
        <p:nvSpPr>
          <p:cNvPr id="7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093600" y="1079500"/>
            <a:ext cx="6098400" cy="2890800"/>
          </a:xfrm>
          <a:solidFill>
            <a:schemeClr val="accent2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093600" y="3965650"/>
            <a:ext cx="6098400" cy="2890800"/>
          </a:xfrm>
          <a:solidFill>
            <a:schemeClr val="accent4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0" y="1079500"/>
            <a:ext cx="6098400" cy="2890800"/>
          </a:xfrm>
          <a:solidFill>
            <a:schemeClr val="accent1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5"/>
          </p:nvPr>
        </p:nvSpPr>
        <p:spPr>
          <a:xfrm>
            <a:off x="0" y="3965650"/>
            <a:ext cx="6098400" cy="2890800"/>
          </a:xfrm>
          <a:solidFill>
            <a:srgbClr val="E84E0F"/>
          </a:solidFill>
          <a:ln w="25400" cap="sq">
            <a:solidFill>
              <a:schemeClr val="tx1"/>
            </a:solidFill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10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- 5 images -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1084150"/>
            <a:ext cx="6098400" cy="5778500"/>
          </a:xfrm>
          <a:solidFill>
            <a:schemeClr val="accent1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60000" y="360000"/>
            <a:ext cx="10080000" cy="576000"/>
          </a:xfrm>
          <a:effectLst/>
        </p:spPr>
        <p:txBody>
          <a:bodyPr/>
          <a:lstStyle>
            <a:lvl1pPr>
              <a:defRPr sz="240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19961" y="218126"/>
            <a:ext cx="1363633" cy="796362"/>
          </a:xfrm>
          <a:prstGeom prst="rect">
            <a:avLst/>
          </a:prstGeom>
          <a:noFill/>
          <a:effectLst/>
        </p:spPr>
      </p:pic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093600" y="1084150"/>
            <a:ext cx="3049200" cy="2890800"/>
          </a:xfrm>
          <a:solidFill>
            <a:schemeClr val="accent2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42800" y="1079500"/>
            <a:ext cx="3049200" cy="2890800"/>
          </a:xfrm>
          <a:solidFill>
            <a:schemeClr val="accent3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093600" y="3970300"/>
            <a:ext cx="3049200" cy="2890800"/>
          </a:xfrm>
          <a:solidFill>
            <a:srgbClr val="E84E0F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9142800" y="3970300"/>
            <a:ext cx="3049200" cy="2890800"/>
          </a:xfrm>
          <a:solidFill>
            <a:schemeClr val="accent4"/>
          </a:solidFill>
          <a:ln w="25400" cap="sq">
            <a:solidFill>
              <a:schemeClr val="tx1"/>
            </a:solidFill>
            <a:prstDash val="solid"/>
          </a:ln>
          <a:effectLst/>
        </p:spPr>
        <p:txBody>
          <a:bodyPr lIns="360000" tIns="360000" rIns="360000"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11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AH 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4"/>
                </a:solidFill>
              </a:defRPr>
            </a:lvl1pPr>
          </a:lstStyle>
          <a:p>
            <a:pPr algn="ctr"/>
            <a:r>
              <a:rPr lang="en-US" dirty="0" smtClean="0"/>
              <a:t>Drag picture to placeholder or click icon to add </a:t>
            </a:r>
          </a:p>
        </p:txBody>
      </p:sp>
      <p:sp>
        <p:nvSpPr>
          <p:cNvPr id="4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/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H 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4"/>
                </a:solidFill>
              </a:defRPr>
            </a:lvl1pPr>
          </a:lstStyle>
          <a:p>
            <a:pPr algn="ctr"/>
            <a:r>
              <a:rPr lang="en-US" dirty="0" smtClean="0"/>
              <a:t>Drag picture to placeholder or click icon to add </a:t>
            </a:r>
          </a:p>
        </p:txBody>
      </p:sp>
      <p:sp>
        <p:nvSpPr>
          <p:cNvPr id="4" name="Title 4"/>
          <p:cNvSpPr txBox="1">
            <a:spLocks/>
          </p:cNvSpPr>
          <p:nvPr userDrawn="1"/>
        </p:nvSpPr>
        <p:spPr>
          <a:xfrm>
            <a:off x="0" y="-981884"/>
            <a:ext cx="10080000" cy="796446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b="1" kern="1200">
                <a:solidFill>
                  <a:srgbClr val="FEFEFE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>
                <a:solidFill>
                  <a:schemeClr val="accent3"/>
                </a:solidFill>
              </a:rPr>
              <a:t>This slide can be used, adapted or deleted. To find alternative </a:t>
            </a:r>
            <a:r>
              <a:rPr lang="en-US" dirty="0" err="1">
                <a:solidFill>
                  <a:schemeClr val="accent3"/>
                </a:solidFill>
              </a:rPr>
              <a:t>colours</a:t>
            </a:r>
            <a:r>
              <a:rPr lang="en-US" dirty="0">
                <a:solidFill>
                  <a:schemeClr val="accent3"/>
                </a:solidFill>
              </a:rPr>
              <a:t> and layouts please right click on any of the slide previews to the left of the screen.</a:t>
            </a:r>
          </a:p>
        </p:txBody>
      </p:sp>
    </p:spTree>
    <p:extLst>
      <p:ext uri="{BB962C8B-B14F-4D97-AF65-F5344CB8AC3E}">
        <p14:creationId xmlns:p14="http://schemas.microsoft.com/office/powerpoint/2010/main" val="78482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0000" y="360000"/>
            <a:ext cx="10080000" cy="36000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0000" y="2160000"/>
            <a:ext cx="10080000" cy="3600000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0000" y="6300000"/>
            <a:ext cx="1008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8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© Royal Albert Hall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685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686" r:id="rId24"/>
  </p:sldLayoutIdLst>
  <p:timing>
    <p:tnLst>
      <p:par>
        <p:cTn id="1" dur="indefinite" restart="never" nodeType="tmRoot"/>
      </p:par>
    </p:tnLst>
  </p:timing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2400" b="1" kern="1200" cap="all" baseline="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Tx/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Tx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Tx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Tx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Tx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slide" Target="slide21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slide" Target="slide18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11" Type="http://schemas.openxmlformats.org/officeDocument/2006/relationships/slide" Target="slide15.xml"/><Relationship Id="rId5" Type="http://schemas.openxmlformats.org/officeDocument/2006/relationships/diagramQuickStyle" Target="../diagrams/quickStyle2.xml"/><Relationship Id="rId10" Type="http://schemas.openxmlformats.org/officeDocument/2006/relationships/slide" Target="slide17.xml"/><Relationship Id="rId4" Type="http://schemas.openxmlformats.org/officeDocument/2006/relationships/diagramLayout" Target="../diagrams/layout2.xml"/><Relationship Id="rId9" Type="http://schemas.openxmlformats.org/officeDocument/2006/relationships/slide" Target="slide12.xml"/><Relationship Id="rId14" Type="http://schemas.openxmlformats.org/officeDocument/2006/relationships/slide" Target="slide3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slide" Target="slide10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2.png"/><Relationship Id="rId117" Type="http://schemas.openxmlformats.org/officeDocument/2006/relationships/image" Target="../media/image133.png"/><Relationship Id="rId21" Type="http://schemas.openxmlformats.org/officeDocument/2006/relationships/image" Target="../media/image37.png"/><Relationship Id="rId42" Type="http://schemas.openxmlformats.org/officeDocument/2006/relationships/image" Target="../media/image58.png"/><Relationship Id="rId47" Type="http://schemas.openxmlformats.org/officeDocument/2006/relationships/image" Target="../media/image63.png"/><Relationship Id="rId63" Type="http://schemas.openxmlformats.org/officeDocument/2006/relationships/image" Target="../media/image79.png"/><Relationship Id="rId68" Type="http://schemas.openxmlformats.org/officeDocument/2006/relationships/image" Target="../media/image84.png"/><Relationship Id="rId84" Type="http://schemas.openxmlformats.org/officeDocument/2006/relationships/image" Target="../media/image100.png"/><Relationship Id="rId89" Type="http://schemas.openxmlformats.org/officeDocument/2006/relationships/image" Target="../media/image105.png"/><Relationship Id="rId112" Type="http://schemas.openxmlformats.org/officeDocument/2006/relationships/image" Target="../media/image128.png"/><Relationship Id="rId16" Type="http://schemas.openxmlformats.org/officeDocument/2006/relationships/image" Target="../media/image32.png"/><Relationship Id="rId107" Type="http://schemas.openxmlformats.org/officeDocument/2006/relationships/image" Target="../media/image123.png"/><Relationship Id="rId11" Type="http://schemas.openxmlformats.org/officeDocument/2006/relationships/image" Target="../media/image27.png"/><Relationship Id="rId32" Type="http://schemas.openxmlformats.org/officeDocument/2006/relationships/image" Target="../media/image48.png"/><Relationship Id="rId37" Type="http://schemas.openxmlformats.org/officeDocument/2006/relationships/image" Target="../media/image53.png"/><Relationship Id="rId53" Type="http://schemas.openxmlformats.org/officeDocument/2006/relationships/image" Target="../media/image69.png"/><Relationship Id="rId58" Type="http://schemas.openxmlformats.org/officeDocument/2006/relationships/image" Target="../media/image74.png"/><Relationship Id="rId74" Type="http://schemas.openxmlformats.org/officeDocument/2006/relationships/image" Target="../media/image90.png"/><Relationship Id="rId79" Type="http://schemas.openxmlformats.org/officeDocument/2006/relationships/image" Target="../media/image95.png"/><Relationship Id="rId102" Type="http://schemas.openxmlformats.org/officeDocument/2006/relationships/image" Target="../media/image118.png"/><Relationship Id="rId5" Type="http://schemas.openxmlformats.org/officeDocument/2006/relationships/image" Target="../media/image21.png"/><Relationship Id="rId61" Type="http://schemas.openxmlformats.org/officeDocument/2006/relationships/image" Target="../media/image77.png"/><Relationship Id="rId82" Type="http://schemas.openxmlformats.org/officeDocument/2006/relationships/image" Target="../media/image98.png"/><Relationship Id="rId90" Type="http://schemas.openxmlformats.org/officeDocument/2006/relationships/image" Target="../media/image106.jpeg"/><Relationship Id="rId95" Type="http://schemas.openxmlformats.org/officeDocument/2006/relationships/image" Target="../media/image111.png"/><Relationship Id="rId19" Type="http://schemas.openxmlformats.org/officeDocument/2006/relationships/image" Target="../media/image35.png"/><Relationship Id="rId14" Type="http://schemas.openxmlformats.org/officeDocument/2006/relationships/image" Target="../media/image30.png"/><Relationship Id="rId22" Type="http://schemas.openxmlformats.org/officeDocument/2006/relationships/image" Target="../media/image38.jpeg"/><Relationship Id="rId27" Type="http://schemas.openxmlformats.org/officeDocument/2006/relationships/image" Target="../media/image43.jpeg"/><Relationship Id="rId30" Type="http://schemas.openxmlformats.org/officeDocument/2006/relationships/image" Target="../media/image46.png"/><Relationship Id="rId35" Type="http://schemas.openxmlformats.org/officeDocument/2006/relationships/image" Target="../media/image51.png"/><Relationship Id="rId43" Type="http://schemas.openxmlformats.org/officeDocument/2006/relationships/image" Target="../media/image59.png"/><Relationship Id="rId48" Type="http://schemas.openxmlformats.org/officeDocument/2006/relationships/image" Target="../media/image64.png"/><Relationship Id="rId56" Type="http://schemas.openxmlformats.org/officeDocument/2006/relationships/image" Target="../media/image72.png"/><Relationship Id="rId64" Type="http://schemas.openxmlformats.org/officeDocument/2006/relationships/image" Target="../media/image80.png"/><Relationship Id="rId69" Type="http://schemas.openxmlformats.org/officeDocument/2006/relationships/image" Target="../media/image85.png"/><Relationship Id="rId77" Type="http://schemas.openxmlformats.org/officeDocument/2006/relationships/image" Target="../media/image93.png"/><Relationship Id="rId100" Type="http://schemas.openxmlformats.org/officeDocument/2006/relationships/image" Target="../media/image116.jpeg"/><Relationship Id="rId105" Type="http://schemas.openxmlformats.org/officeDocument/2006/relationships/image" Target="../media/image121.png"/><Relationship Id="rId113" Type="http://schemas.openxmlformats.org/officeDocument/2006/relationships/image" Target="../media/image129.png"/><Relationship Id="rId118" Type="http://schemas.openxmlformats.org/officeDocument/2006/relationships/image" Target="../media/image134.png"/><Relationship Id="rId8" Type="http://schemas.openxmlformats.org/officeDocument/2006/relationships/image" Target="../media/image24.png"/><Relationship Id="rId51" Type="http://schemas.openxmlformats.org/officeDocument/2006/relationships/image" Target="../media/image67.png"/><Relationship Id="rId72" Type="http://schemas.openxmlformats.org/officeDocument/2006/relationships/image" Target="../media/image88.png"/><Relationship Id="rId80" Type="http://schemas.openxmlformats.org/officeDocument/2006/relationships/image" Target="../media/image96.png"/><Relationship Id="rId85" Type="http://schemas.openxmlformats.org/officeDocument/2006/relationships/image" Target="../media/image101.png"/><Relationship Id="rId93" Type="http://schemas.openxmlformats.org/officeDocument/2006/relationships/image" Target="../media/image109.jpeg"/><Relationship Id="rId98" Type="http://schemas.openxmlformats.org/officeDocument/2006/relationships/image" Target="../media/image114.png"/><Relationship Id="rId121" Type="http://schemas.openxmlformats.org/officeDocument/2006/relationships/image" Target="../media/image137.png"/><Relationship Id="rId3" Type="http://schemas.openxmlformats.org/officeDocument/2006/relationships/image" Target="../media/image19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5" Type="http://schemas.openxmlformats.org/officeDocument/2006/relationships/image" Target="../media/image41.png"/><Relationship Id="rId33" Type="http://schemas.openxmlformats.org/officeDocument/2006/relationships/image" Target="../media/image49.jpeg"/><Relationship Id="rId38" Type="http://schemas.openxmlformats.org/officeDocument/2006/relationships/image" Target="../media/image54.png"/><Relationship Id="rId46" Type="http://schemas.openxmlformats.org/officeDocument/2006/relationships/image" Target="../media/image62.png"/><Relationship Id="rId59" Type="http://schemas.openxmlformats.org/officeDocument/2006/relationships/image" Target="../media/image75.png"/><Relationship Id="rId67" Type="http://schemas.openxmlformats.org/officeDocument/2006/relationships/image" Target="../media/image83.png"/><Relationship Id="rId103" Type="http://schemas.openxmlformats.org/officeDocument/2006/relationships/image" Target="../media/image119.png"/><Relationship Id="rId108" Type="http://schemas.openxmlformats.org/officeDocument/2006/relationships/image" Target="../media/image124.png"/><Relationship Id="rId116" Type="http://schemas.openxmlformats.org/officeDocument/2006/relationships/image" Target="../media/image132.png"/><Relationship Id="rId20" Type="http://schemas.openxmlformats.org/officeDocument/2006/relationships/image" Target="../media/image36.png"/><Relationship Id="rId41" Type="http://schemas.openxmlformats.org/officeDocument/2006/relationships/image" Target="../media/image57.png"/><Relationship Id="rId54" Type="http://schemas.openxmlformats.org/officeDocument/2006/relationships/image" Target="../media/image70.png"/><Relationship Id="rId62" Type="http://schemas.openxmlformats.org/officeDocument/2006/relationships/image" Target="../media/image78.png"/><Relationship Id="rId70" Type="http://schemas.openxmlformats.org/officeDocument/2006/relationships/image" Target="../media/image86.png"/><Relationship Id="rId75" Type="http://schemas.openxmlformats.org/officeDocument/2006/relationships/image" Target="../media/image91.png"/><Relationship Id="rId83" Type="http://schemas.openxmlformats.org/officeDocument/2006/relationships/image" Target="../media/image99.png"/><Relationship Id="rId88" Type="http://schemas.openxmlformats.org/officeDocument/2006/relationships/image" Target="../media/image104.png"/><Relationship Id="rId91" Type="http://schemas.openxmlformats.org/officeDocument/2006/relationships/image" Target="../media/image107.png"/><Relationship Id="rId96" Type="http://schemas.openxmlformats.org/officeDocument/2006/relationships/image" Target="../media/image112.png"/><Relationship Id="rId111" Type="http://schemas.openxmlformats.org/officeDocument/2006/relationships/image" Target="../media/image12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15" Type="http://schemas.openxmlformats.org/officeDocument/2006/relationships/image" Target="../media/image31.png"/><Relationship Id="rId23" Type="http://schemas.openxmlformats.org/officeDocument/2006/relationships/image" Target="../media/image39.png"/><Relationship Id="rId28" Type="http://schemas.openxmlformats.org/officeDocument/2006/relationships/image" Target="../media/image44.jpeg"/><Relationship Id="rId36" Type="http://schemas.openxmlformats.org/officeDocument/2006/relationships/image" Target="../media/image52.png"/><Relationship Id="rId49" Type="http://schemas.openxmlformats.org/officeDocument/2006/relationships/image" Target="../media/image65.png"/><Relationship Id="rId57" Type="http://schemas.openxmlformats.org/officeDocument/2006/relationships/image" Target="../media/image73.png"/><Relationship Id="rId106" Type="http://schemas.openxmlformats.org/officeDocument/2006/relationships/image" Target="../media/image122.png"/><Relationship Id="rId114" Type="http://schemas.openxmlformats.org/officeDocument/2006/relationships/image" Target="../media/image130.png"/><Relationship Id="rId119" Type="http://schemas.openxmlformats.org/officeDocument/2006/relationships/image" Target="../media/image135.png"/><Relationship Id="rId10" Type="http://schemas.openxmlformats.org/officeDocument/2006/relationships/image" Target="../media/image26.png"/><Relationship Id="rId31" Type="http://schemas.openxmlformats.org/officeDocument/2006/relationships/image" Target="../media/image47.png"/><Relationship Id="rId44" Type="http://schemas.openxmlformats.org/officeDocument/2006/relationships/image" Target="../media/image60.png"/><Relationship Id="rId52" Type="http://schemas.openxmlformats.org/officeDocument/2006/relationships/image" Target="../media/image68.png"/><Relationship Id="rId60" Type="http://schemas.openxmlformats.org/officeDocument/2006/relationships/image" Target="../media/image76.png"/><Relationship Id="rId65" Type="http://schemas.openxmlformats.org/officeDocument/2006/relationships/image" Target="../media/image81.png"/><Relationship Id="rId73" Type="http://schemas.openxmlformats.org/officeDocument/2006/relationships/image" Target="../media/image89.png"/><Relationship Id="rId78" Type="http://schemas.openxmlformats.org/officeDocument/2006/relationships/image" Target="../media/image94.png"/><Relationship Id="rId81" Type="http://schemas.openxmlformats.org/officeDocument/2006/relationships/image" Target="../media/image97.png"/><Relationship Id="rId86" Type="http://schemas.openxmlformats.org/officeDocument/2006/relationships/image" Target="../media/image102.png"/><Relationship Id="rId94" Type="http://schemas.openxmlformats.org/officeDocument/2006/relationships/image" Target="../media/image110.jpeg"/><Relationship Id="rId99" Type="http://schemas.openxmlformats.org/officeDocument/2006/relationships/image" Target="../media/image115.png"/><Relationship Id="rId101" Type="http://schemas.openxmlformats.org/officeDocument/2006/relationships/image" Target="../media/image117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9" Type="http://schemas.openxmlformats.org/officeDocument/2006/relationships/image" Target="../media/image55.png"/><Relationship Id="rId109" Type="http://schemas.openxmlformats.org/officeDocument/2006/relationships/image" Target="../media/image125.png"/><Relationship Id="rId34" Type="http://schemas.openxmlformats.org/officeDocument/2006/relationships/image" Target="../media/image50.png"/><Relationship Id="rId50" Type="http://schemas.openxmlformats.org/officeDocument/2006/relationships/image" Target="../media/image66.png"/><Relationship Id="rId55" Type="http://schemas.openxmlformats.org/officeDocument/2006/relationships/image" Target="../media/image71.png"/><Relationship Id="rId76" Type="http://schemas.openxmlformats.org/officeDocument/2006/relationships/image" Target="../media/image92.png"/><Relationship Id="rId97" Type="http://schemas.openxmlformats.org/officeDocument/2006/relationships/image" Target="../media/image113.jpeg"/><Relationship Id="rId104" Type="http://schemas.openxmlformats.org/officeDocument/2006/relationships/image" Target="../media/image120.png"/><Relationship Id="rId120" Type="http://schemas.openxmlformats.org/officeDocument/2006/relationships/image" Target="../media/image136.png"/><Relationship Id="rId7" Type="http://schemas.openxmlformats.org/officeDocument/2006/relationships/image" Target="../media/image23.png"/><Relationship Id="rId71" Type="http://schemas.openxmlformats.org/officeDocument/2006/relationships/image" Target="../media/image87.png"/><Relationship Id="rId92" Type="http://schemas.openxmlformats.org/officeDocument/2006/relationships/image" Target="../media/image108.png"/><Relationship Id="rId2" Type="http://schemas.openxmlformats.org/officeDocument/2006/relationships/image" Target="../media/image18.png"/><Relationship Id="rId29" Type="http://schemas.openxmlformats.org/officeDocument/2006/relationships/image" Target="../media/image45.jpeg"/><Relationship Id="rId24" Type="http://schemas.openxmlformats.org/officeDocument/2006/relationships/image" Target="../media/image40.png"/><Relationship Id="rId40" Type="http://schemas.openxmlformats.org/officeDocument/2006/relationships/image" Target="../media/image56.png"/><Relationship Id="rId45" Type="http://schemas.openxmlformats.org/officeDocument/2006/relationships/image" Target="../media/image61.png"/><Relationship Id="rId66" Type="http://schemas.openxmlformats.org/officeDocument/2006/relationships/image" Target="../media/image82.png"/><Relationship Id="rId87" Type="http://schemas.openxmlformats.org/officeDocument/2006/relationships/image" Target="../media/image103.jpeg"/><Relationship Id="rId110" Type="http://schemas.openxmlformats.org/officeDocument/2006/relationships/image" Target="../media/image126.png"/><Relationship Id="rId115" Type="http://schemas.openxmlformats.org/officeDocument/2006/relationships/image" Target="../media/image1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1.png"/><Relationship Id="rId117" Type="http://schemas.openxmlformats.org/officeDocument/2006/relationships/image" Target="../media/image132.png"/><Relationship Id="rId21" Type="http://schemas.openxmlformats.org/officeDocument/2006/relationships/image" Target="../media/image36.png"/><Relationship Id="rId42" Type="http://schemas.openxmlformats.org/officeDocument/2006/relationships/image" Target="../media/image57.png"/><Relationship Id="rId47" Type="http://schemas.openxmlformats.org/officeDocument/2006/relationships/image" Target="../media/image62.png"/><Relationship Id="rId63" Type="http://schemas.openxmlformats.org/officeDocument/2006/relationships/image" Target="../media/image78.png"/><Relationship Id="rId68" Type="http://schemas.openxmlformats.org/officeDocument/2006/relationships/image" Target="../media/image83.png"/><Relationship Id="rId84" Type="http://schemas.openxmlformats.org/officeDocument/2006/relationships/image" Target="../media/image99.png"/><Relationship Id="rId89" Type="http://schemas.openxmlformats.org/officeDocument/2006/relationships/image" Target="../media/image104.png"/><Relationship Id="rId112" Type="http://schemas.openxmlformats.org/officeDocument/2006/relationships/image" Target="../media/image127.png"/><Relationship Id="rId16" Type="http://schemas.openxmlformats.org/officeDocument/2006/relationships/image" Target="../media/image31.png"/><Relationship Id="rId107" Type="http://schemas.openxmlformats.org/officeDocument/2006/relationships/image" Target="../media/image122.png"/><Relationship Id="rId11" Type="http://schemas.openxmlformats.org/officeDocument/2006/relationships/image" Target="../media/image26.png"/><Relationship Id="rId32" Type="http://schemas.openxmlformats.org/officeDocument/2006/relationships/image" Target="../media/image47.png"/><Relationship Id="rId37" Type="http://schemas.openxmlformats.org/officeDocument/2006/relationships/image" Target="../media/image52.png"/><Relationship Id="rId53" Type="http://schemas.openxmlformats.org/officeDocument/2006/relationships/image" Target="../media/image68.png"/><Relationship Id="rId58" Type="http://schemas.openxmlformats.org/officeDocument/2006/relationships/image" Target="../media/image73.png"/><Relationship Id="rId74" Type="http://schemas.openxmlformats.org/officeDocument/2006/relationships/image" Target="../media/image89.png"/><Relationship Id="rId79" Type="http://schemas.openxmlformats.org/officeDocument/2006/relationships/image" Target="../media/image94.png"/><Relationship Id="rId102" Type="http://schemas.openxmlformats.org/officeDocument/2006/relationships/image" Target="../media/image117.png"/><Relationship Id="rId5" Type="http://schemas.openxmlformats.org/officeDocument/2006/relationships/image" Target="../media/image20.png"/><Relationship Id="rId61" Type="http://schemas.openxmlformats.org/officeDocument/2006/relationships/image" Target="../media/image76.png"/><Relationship Id="rId82" Type="http://schemas.openxmlformats.org/officeDocument/2006/relationships/image" Target="../media/image97.png"/><Relationship Id="rId90" Type="http://schemas.openxmlformats.org/officeDocument/2006/relationships/image" Target="../media/image105.png"/><Relationship Id="rId95" Type="http://schemas.openxmlformats.org/officeDocument/2006/relationships/image" Target="../media/image110.jpeg"/><Relationship Id="rId19" Type="http://schemas.openxmlformats.org/officeDocument/2006/relationships/image" Target="../media/image34.png"/><Relationship Id="rId14" Type="http://schemas.openxmlformats.org/officeDocument/2006/relationships/image" Target="../media/image29.png"/><Relationship Id="rId22" Type="http://schemas.openxmlformats.org/officeDocument/2006/relationships/image" Target="../media/image37.png"/><Relationship Id="rId27" Type="http://schemas.openxmlformats.org/officeDocument/2006/relationships/image" Target="../media/image42.png"/><Relationship Id="rId30" Type="http://schemas.openxmlformats.org/officeDocument/2006/relationships/image" Target="../media/image45.jpeg"/><Relationship Id="rId35" Type="http://schemas.openxmlformats.org/officeDocument/2006/relationships/image" Target="../media/image50.png"/><Relationship Id="rId43" Type="http://schemas.openxmlformats.org/officeDocument/2006/relationships/image" Target="../media/image58.png"/><Relationship Id="rId48" Type="http://schemas.openxmlformats.org/officeDocument/2006/relationships/image" Target="../media/image63.png"/><Relationship Id="rId56" Type="http://schemas.openxmlformats.org/officeDocument/2006/relationships/image" Target="../media/image71.png"/><Relationship Id="rId64" Type="http://schemas.openxmlformats.org/officeDocument/2006/relationships/image" Target="../media/image79.png"/><Relationship Id="rId69" Type="http://schemas.openxmlformats.org/officeDocument/2006/relationships/image" Target="../media/image84.png"/><Relationship Id="rId77" Type="http://schemas.openxmlformats.org/officeDocument/2006/relationships/image" Target="../media/image92.png"/><Relationship Id="rId100" Type="http://schemas.openxmlformats.org/officeDocument/2006/relationships/image" Target="../media/image115.png"/><Relationship Id="rId105" Type="http://schemas.openxmlformats.org/officeDocument/2006/relationships/image" Target="../media/image120.png"/><Relationship Id="rId113" Type="http://schemas.openxmlformats.org/officeDocument/2006/relationships/image" Target="../media/image128.png"/><Relationship Id="rId118" Type="http://schemas.openxmlformats.org/officeDocument/2006/relationships/image" Target="../media/image133.png"/><Relationship Id="rId8" Type="http://schemas.openxmlformats.org/officeDocument/2006/relationships/image" Target="../media/image23.png"/><Relationship Id="rId51" Type="http://schemas.openxmlformats.org/officeDocument/2006/relationships/image" Target="../media/image66.png"/><Relationship Id="rId72" Type="http://schemas.openxmlformats.org/officeDocument/2006/relationships/image" Target="../media/image87.png"/><Relationship Id="rId80" Type="http://schemas.openxmlformats.org/officeDocument/2006/relationships/image" Target="../media/image95.png"/><Relationship Id="rId85" Type="http://schemas.openxmlformats.org/officeDocument/2006/relationships/image" Target="../media/image100.png"/><Relationship Id="rId93" Type="http://schemas.openxmlformats.org/officeDocument/2006/relationships/image" Target="../media/image108.png"/><Relationship Id="rId98" Type="http://schemas.openxmlformats.org/officeDocument/2006/relationships/image" Target="../media/image113.jpeg"/><Relationship Id="rId121" Type="http://schemas.openxmlformats.org/officeDocument/2006/relationships/image" Target="../media/image136.png"/><Relationship Id="rId3" Type="http://schemas.openxmlformats.org/officeDocument/2006/relationships/image" Target="../media/image18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40.png"/><Relationship Id="rId33" Type="http://schemas.openxmlformats.org/officeDocument/2006/relationships/image" Target="../media/image48.png"/><Relationship Id="rId38" Type="http://schemas.openxmlformats.org/officeDocument/2006/relationships/image" Target="../media/image53.png"/><Relationship Id="rId46" Type="http://schemas.openxmlformats.org/officeDocument/2006/relationships/image" Target="../media/image61.png"/><Relationship Id="rId59" Type="http://schemas.openxmlformats.org/officeDocument/2006/relationships/image" Target="../media/image74.png"/><Relationship Id="rId67" Type="http://schemas.openxmlformats.org/officeDocument/2006/relationships/image" Target="../media/image82.png"/><Relationship Id="rId103" Type="http://schemas.openxmlformats.org/officeDocument/2006/relationships/image" Target="../media/image118.png"/><Relationship Id="rId108" Type="http://schemas.openxmlformats.org/officeDocument/2006/relationships/image" Target="../media/image123.png"/><Relationship Id="rId116" Type="http://schemas.openxmlformats.org/officeDocument/2006/relationships/image" Target="../media/image131.png"/><Relationship Id="rId20" Type="http://schemas.openxmlformats.org/officeDocument/2006/relationships/image" Target="../media/image35.png"/><Relationship Id="rId41" Type="http://schemas.openxmlformats.org/officeDocument/2006/relationships/image" Target="../media/image56.png"/><Relationship Id="rId54" Type="http://schemas.openxmlformats.org/officeDocument/2006/relationships/image" Target="../media/image69.png"/><Relationship Id="rId62" Type="http://schemas.openxmlformats.org/officeDocument/2006/relationships/image" Target="../media/image77.png"/><Relationship Id="rId70" Type="http://schemas.openxmlformats.org/officeDocument/2006/relationships/image" Target="../media/image85.png"/><Relationship Id="rId75" Type="http://schemas.openxmlformats.org/officeDocument/2006/relationships/image" Target="../media/image90.png"/><Relationship Id="rId83" Type="http://schemas.openxmlformats.org/officeDocument/2006/relationships/image" Target="../media/image98.png"/><Relationship Id="rId88" Type="http://schemas.openxmlformats.org/officeDocument/2006/relationships/image" Target="../media/image103.jpeg"/><Relationship Id="rId91" Type="http://schemas.openxmlformats.org/officeDocument/2006/relationships/image" Target="../media/image106.jpeg"/><Relationship Id="rId96" Type="http://schemas.openxmlformats.org/officeDocument/2006/relationships/image" Target="../media/image111.png"/><Relationship Id="rId111" Type="http://schemas.openxmlformats.org/officeDocument/2006/relationships/image" Target="../media/image12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15" Type="http://schemas.openxmlformats.org/officeDocument/2006/relationships/image" Target="../media/image30.png"/><Relationship Id="rId23" Type="http://schemas.openxmlformats.org/officeDocument/2006/relationships/image" Target="../media/image38.jpeg"/><Relationship Id="rId28" Type="http://schemas.openxmlformats.org/officeDocument/2006/relationships/image" Target="../media/image43.jpeg"/><Relationship Id="rId36" Type="http://schemas.openxmlformats.org/officeDocument/2006/relationships/image" Target="../media/image51.png"/><Relationship Id="rId49" Type="http://schemas.openxmlformats.org/officeDocument/2006/relationships/image" Target="../media/image64.png"/><Relationship Id="rId57" Type="http://schemas.openxmlformats.org/officeDocument/2006/relationships/image" Target="../media/image72.png"/><Relationship Id="rId106" Type="http://schemas.openxmlformats.org/officeDocument/2006/relationships/image" Target="../media/image121.png"/><Relationship Id="rId114" Type="http://schemas.openxmlformats.org/officeDocument/2006/relationships/image" Target="../media/image129.png"/><Relationship Id="rId119" Type="http://schemas.openxmlformats.org/officeDocument/2006/relationships/image" Target="../media/image134.png"/><Relationship Id="rId10" Type="http://schemas.openxmlformats.org/officeDocument/2006/relationships/image" Target="../media/image25.png"/><Relationship Id="rId31" Type="http://schemas.openxmlformats.org/officeDocument/2006/relationships/image" Target="../media/image46.png"/><Relationship Id="rId44" Type="http://schemas.openxmlformats.org/officeDocument/2006/relationships/image" Target="../media/image59.png"/><Relationship Id="rId52" Type="http://schemas.openxmlformats.org/officeDocument/2006/relationships/image" Target="../media/image67.png"/><Relationship Id="rId60" Type="http://schemas.openxmlformats.org/officeDocument/2006/relationships/image" Target="../media/image75.png"/><Relationship Id="rId65" Type="http://schemas.openxmlformats.org/officeDocument/2006/relationships/image" Target="../media/image80.png"/><Relationship Id="rId73" Type="http://schemas.openxmlformats.org/officeDocument/2006/relationships/image" Target="../media/image88.png"/><Relationship Id="rId78" Type="http://schemas.openxmlformats.org/officeDocument/2006/relationships/image" Target="../media/image93.png"/><Relationship Id="rId81" Type="http://schemas.openxmlformats.org/officeDocument/2006/relationships/image" Target="../media/image96.png"/><Relationship Id="rId86" Type="http://schemas.openxmlformats.org/officeDocument/2006/relationships/image" Target="../media/image101.png"/><Relationship Id="rId94" Type="http://schemas.openxmlformats.org/officeDocument/2006/relationships/image" Target="../media/image109.jpeg"/><Relationship Id="rId99" Type="http://schemas.openxmlformats.org/officeDocument/2006/relationships/image" Target="../media/image114.png"/><Relationship Id="rId101" Type="http://schemas.openxmlformats.org/officeDocument/2006/relationships/image" Target="../media/image116.jpeg"/><Relationship Id="rId122" Type="http://schemas.openxmlformats.org/officeDocument/2006/relationships/image" Target="../media/image137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39" Type="http://schemas.openxmlformats.org/officeDocument/2006/relationships/image" Target="../media/image54.png"/><Relationship Id="rId109" Type="http://schemas.openxmlformats.org/officeDocument/2006/relationships/image" Target="../media/image124.png"/><Relationship Id="rId34" Type="http://schemas.openxmlformats.org/officeDocument/2006/relationships/image" Target="../media/image49.jpeg"/><Relationship Id="rId50" Type="http://schemas.openxmlformats.org/officeDocument/2006/relationships/image" Target="../media/image65.png"/><Relationship Id="rId55" Type="http://schemas.openxmlformats.org/officeDocument/2006/relationships/image" Target="../media/image70.png"/><Relationship Id="rId76" Type="http://schemas.openxmlformats.org/officeDocument/2006/relationships/image" Target="../media/image91.png"/><Relationship Id="rId97" Type="http://schemas.openxmlformats.org/officeDocument/2006/relationships/image" Target="../media/image112.png"/><Relationship Id="rId104" Type="http://schemas.openxmlformats.org/officeDocument/2006/relationships/image" Target="../media/image119.png"/><Relationship Id="rId120" Type="http://schemas.openxmlformats.org/officeDocument/2006/relationships/image" Target="../media/image135.png"/><Relationship Id="rId7" Type="http://schemas.openxmlformats.org/officeDocument/2006/relationships/image" Target="../media/image22.png"/><Relationship Id="rId71" Type="http://schemas.openxmlformats.org/officeDocument/2006/relationships/image" Target="../media/image86.png"/><Relationship Id="rId92" Type="http://schemas.openxmlformats.org/officeDocument/2006/relationships/image" Target="../media/image107.png"/><Relationship Id="rId2" Type="http://schemas.openxmlformats.org/officeDocument/2006/relationships/slide" Target="slide10.xml"/><Relationship Id="rId29" Type="http://schemas.openxmlformats.org/officeDocument/2006/relationships/image" Target="../media/image44.jpeg"/><Relationship Id="rId24" Type="http://schemas.openxmlformats.org/officeDocument/2006/relationships/image" Target="../media/image39.png"/><Relationship Id="rId40" Type="http://schemas.openxmlformats.org/officeDocument/2006/relationships/image" Target="../media/image55.png"/><Relationship Id="rId45" Type="http://schemas.openxmlformats.org/officeDocument/2006/relationships/image" Target="../media/image60.png"/><Relationship Id="rId66" Type="http://schemas.openxmlformats.org/officeDocument/2006/relationships/image" Target="../media/image81.png"/><Relationship Id="rId87" Type="http://schemas.openxmlformats.org/officeDocument/2006/relationships/image" Target="../media/image102.png"/><Relationship Id="rId110" Type="http://schemas.openxmlformats.org/officeDocument/2006/relationships/image" Target="../media/image125.png"/><Relationship Id="rId115" Type="http://schemas.openxmlformats.org/officeDocument/2006/relationships/image" Target="../media/image1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0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tmp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47.tm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1.xml"/><Relationship Id="rId4" Type="http://schemas.openxmlformats.org/officeDocument/2006/relationships/chart" Target="../charts/char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5.png"/><Relationship Id="rId4" Type="http://schemas.openxmlformats.org/officeDocument/2006/relationships/image" Target="../media/image15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3" r="15823"/>
          <a:stretch>
            <a:fillRect/>
          </a:stretch>
        </p:blipFill>
        <p:spPr/>
      </p:pic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59999" y="66305"/>
            <a:ext cx="8599851" cy="1055913"/>
          </a:xfrm>
        </p:spPr>
        <p:txBody>
          <a:bodyPr/>
          <a:lstStyle/>
          <a:p>
            <a:r>
              <a:rPr lang="en-US" dirty="0" smtClean="0"/>
              <a:t>Insightful interactive </a:t>
            </a:r>
            <a:br>
              <a:rPr lang="en-US" dirty="0" smtClean="0"/>
            </a:br>
            <a:r>
              <a:rPr lang="en-US" dirty="0" smtClean="0"/>
              <a:t>dashboards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359999" y="5732130"/>
            <a:ext cx="7920000" cy="720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Sara Vergara-Muro  | Insights Manager</a:t>
            </a:r>
          </a:p>
          <a:p>
            <a:r>
              <a:rPr lang="en-US" dirty="0" smtClean="0"/>
              <a:t>17 June 2019</a:t>
            </a:r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4400" y="0"/>
            <a:ext cx="4927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20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/>
      </p:pic>
      <p:sp>
        <p:nvSpPr>
          <p:cNvPr id="6" name="Title 3"/>
          <p:cNvSpPr>
            <a:spLocks noGrp="1"/>
          </p:cNvSpPr>
          <p:nvPr>
            <p:ph type="ctrTitle"/>
          </p:nvPr>
        </p:nvSpPr>
        <p:spPr>
          <a:xfrm>
            <a:off x="1753410" y="938918"/>
            <a:ext cx="8686590" cy="4980164"/>
          </a:xfrm>
        </p:spPr>
        <p:txBody>
          <a:bodyPr/>
          <a:lstStyle/>
          <a:p>
            <a:r>
              <a:rPr lang="en-GB" dirty="0" smtClean="0"/>
              <a:t>Q: What would you like to know about our shows and our audiences?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261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195343896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46358" y="5277853"/>
            <a:ext cx="41388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INTERNAL DATA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89956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5" name="Striped Right Arrow 4"/>
          <p:cNvSpPr/>
          <p:nvPr/>
        </p:nvSpPr>
        <p:spPr>
          <a:xfrm>
            <a:off x="5053263" y="2839452"/>
            <a:ext cx="2165685" cy="1491916"/>
          </a:xfrm>
          <a:prstGeom prst="stripedRightArrow">
            <a:avLst>
              <a:gd name="adj1" fmla="val 41398"/>
              <a:gd name="adj2" fmla="val 54301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1443789" y="1780674"/>
            <a:ext cx="3192379" cy="360947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Individual tables on T-stats with limited depth of analysis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Individual reports on Tessitura with limited filters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7636043" y="1876926"/>
            <a:ext cx="3192379" cy="360947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Dashboards with multiple tables loaded and endless possibilities for cross-breaks and visual representations</a:t>
            </a:r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9545053" y="379263"/>
            <a:ext cx="2181726" cy="2181726"/>
          </a:xfrm>
          <a:prstGeom prst="star5">
            <a:avLst/>
          </a:prstGeom>
          <a:solidFill>
            <a:schemeClr val="accent4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Power BI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0001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40" b="8140"/>
          <a:stretch>
            <a:fillRect/>
          </a:stretch>
        </p:blipFill>
        <p:spPr/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397431" y="434317"/>
            <a:ext cx="9397137" cy="1717733"/>
          </a:xfrm>
        </p:spPr>
        <p:txBody>
          <a:bodyPr/>
          <a:lstStyle/>
          <a:p>
            <a:r>
              <a:rPr lang="en-GB" sz="4400" dirty="0"/>
              <a:t>Insights</a:t>
            </a:r>
            <a:r>
              <a:rPr lang="en-GB" sz="4400" b="0" dirty="0"/>
              <a:t> are what humans make from </a:t>
            </a:r>
            <a:r>
              <a:rPr lang="en-GB" sz="4400" dirty="0" smtClean="0"/>
              <a:t>analytics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98245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6" name="Picture Placeholder 5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27" b="7727"/>
          <a:stretch>
            <a:fillRect/>
          </a:stretch>
        </p:blipFill>
        <p:spPr/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2438399" y="330306"/>
            <a:ext cx="7272811" cy="3133505"/>
          </a:xfrm>
          <a:solidFill>
            <a:srgbClr val="1C1C1C"/>
          </a:solidFill>
        </p:spPr>
        <p:txBody>
          <a:bodyPr/>
          <a:lstStyle/>
          <a:p>
            <a:r>
              <a:rPr lang="en-GB" dirty="0" smtClean="0"/>
              <a:t>Insightful interactive dashboards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385010" y="1387643"/>
            <a:ext cx="2085473" cy="1171074"/>
          </a:xfrm>
          <a:prstGeom prst="round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Database knowledge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9743294" y="1387643"/>
            <a:ext cx="2085473" cy="1171074"/>
          </a:xfrm>
          <a:prstGeom prst="roundRect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Needs and objectives of the teams</a:t>
            </a:r>
            <a:endParaRPr lang="en-GB" dirty="0"/>
          </a:p>
        </p:txBody>
      </p:sp>
      <p:sp>
        <p:nvSpPr>
          <p:cNvPr id="9" name="Chevron 8"/>
          <p:cNvSpPr/>
          <p:nvPr/>
        </p:nvSpPr>
        <p:spPr>
          <a:xfrm>
            <a:off x="2695074" y="1556085"/>
            <a:ext cx="401052" cy="737937"/>
          </a:xfrm>
          <a:prstGeom prst="chevron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 flipH="1">
            <a:off x="9008226" y="1604211"/>
            <a:ext cx="401052" cy="737937"/>
          </a:xfrm>
          <a:prstGeom prst="chevron">
            <a:avLst/>
          </a:prstGeom>
          <a:solidFill>
            <a:schemeClr val="accent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418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r="1444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8173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4" t="8520" r="3037"/>
          <a:stretch/>
        </p:blipFill>
        <p:spPr>
          <a:xfrm>
            <a:off x="-32084" y="-32084"/>
            <a:ext cx="12224084" cy="6890084"/>
          </a:xfrm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736663" y="3458812"/>
            <a:ext cx="8686590" cy="1286845"/>
          </a:xfrm>
        </p:spPr>
        <p:txBody>
          <a:bodyPr/>
          <a:lstStyle/>
          <a:p>
            <a:r>
              <a:rPr lang="en-GB" dirty="0" smtClean="0"/>
              <a:t>The dream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301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>
          <a:xfrm>
            <a:off x="1033330" y="4219462"/>
            <a:ext cx="10079998" cy="99752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/>
              <a:t>Efficiently data-driven business decisions</a:t>
            </a:r>
            <a:endParaRPr lang="en-GB" sz="400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3580066" y="3136451"/>
            <a:ext cx="2412000" cy="1155893"/>
            <a:chOff x="1600216" y="3136451"/>
            <a:chExt cx="2520000" cy="1155893"/>
          </a:xfrm>
        </p:grpSpPr>
        <p:sp>
          <p:nvSpPr>
            <p:cNvPr id="9" name="Freeform 8"/>
            <p:cNvSpPr/>
            <p:nvPr/>
          </p:nvSpPr>
          <p:spPr>
            <a:xfrm rot="10800000">
              <a:off x="1600216" y="3136451"/>
              <a:ext cx="2520000" cy="1155893"/>
            </a:xfrm>
            <a:custGeom>
              <a:avLst/>
              <a:gdLst>
                <a:gd name="connsiteX0" fmla="*/ 3039902 w 3197847"/>
                <a:gd name="connsiteY0" fmla="*/ 1155893 h 1155893"/>
                <a:gd name="connsiteX1" fmla="*/ 157945 w 3197847"/>
                <a:gd name="connsiteY1" fmla="*/ 1155893 h 1155893"/>
                <a:gd name="connsiteX2" fmla="*/ 0 w 3197847"/>
                <a:gd name="connsiteY2" fmla="*/ 997948 h 1155893"/>
                <a:gd name="connsiteX3" fmla="*/ 0 w 3197847"/>
                <a:gd name="connsiteY3" fmla="*/ 366187 h 1155893"/>
                <a:gd name="connsiteX4" fmla="*/ 157945 w 3197847"/>
                <a:gd name="connsiteY4" fmla="*/ 208242 h 1155893"/>
                <a:gd name="connsiteX5" fmla="*/ 966196 w 3197847"/>
                <a:gd name="connsiteY5" fmla="*/ 208242 h 1155893"/>
                <a:gd name="connsiteX6" fmla="*/ 1598927 w 3197847"/>
                <a:gd name="connsiteY6" fmla="*/ 0 h 1155893"/>
                <a:gd name="connsiteX7" fmla="*/ 2231657 w 3197847"/>
                <a:gd name="connsiteY7" fmla="*/ 208242 h 1155893"/>
                <a:gd name="connsiteX8" fmla="*/ 3039902 w 3197847"/>
                <a:gd name="connsiteY8" fmla="*/ 208242 h 1155893"/>
                <a:gd name="connsiteX9" fmla="*/ 3197847 w 3197847"/>
                <a:gd name="connsiteY9" fmla="*/ 366187 h 1155893"/>
                <a:gd name="connsiteX10" fmla="*/ 3197847 w 3197847"/>
                <a:gd name="connsiteY10" fmla="*/ 997948 h 1155893"/>
                <a:gd name="connsiteX11" fmla="*/ 3039902 w 3197847"/>
                <a:gd name="connsiteY11" fmla="*/ 1155893 h 1155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97847" h="1155893">
                  <a:moveTo>
                    <a:pt x="3039902" y="1155893"/>
                  </a:moveTo>
                  <a:lnTo>
                    <a:pt x="157945" y="1155893"/>
                  </a:lnTo>
                  <a:cubicBezTo>
                    <a:pt x="70714" y="1155893"/>
                    <a:pt x="0" y="1085179"/>
                    <a:pt x="0" y="997948"/>
                  </a:cubicBezTo>
                  <a:lnTo>
                    <a:pt x="0" y="366187"/>
                  </a:lnTo>
                  <a:cubicBezTo>
                    <a:pt x="0" y="278956"/>
                    <a:pt x="70714" y="208242"/>
                    <a:pt x="157945" y="208242"/>
                  </a:cubicBezTo>
                  <a:lnTo>
                    <a:pt x="966196" y="208242"/>
                  </a:lnTo>
                  <a:lnTo>
                    <a:pt x="1598927" y="0"/>
                  </a:lnTo>
                  <a:lnTo>
                    <a:pt x="2231657" y="208242"/>
                  </a:lnTo>
                  <a:lnTo>
                    <a:pt x="3039902" y="208242"/>
                  </a:lnTo>
                  <a:cubicBezTo>
                    <a:pt x="3127133" y="208242"/>
                    <a:pt x="3197847" y="278956"/>
                    <a:pt x="3197847" y="366187"/>
                  </a:cubicBezTo>
                  <a:lnTo>
                    <a:pt x="3197847" y="997948"/>
                  </a:lnTo>
                  <a:cubicBezTo>
                    <a:pt x="3197847" y="1085179"/>
                    <a:pt x="3127133" y="1155893"/>
                    <a:pt x="3039902" y="115589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accent3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717215" y="3422656"/>
              <a:ext cx="2286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accent3"/>
                  </a:solidFill>
                </a:rPr>
                <a:t>CONSISTENT</a:t>
              </a:r>
              <a:endParaRPr lang="en-GB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126802" y="3136451"/>
            <a:ext cx="2412000" cy="1155893"/>
            <a:chOff x="5152252" y="3136451"/>
            <a:chExt cx="2520000" cy="1155893"/>
          </a:xfrm>
        </p:grpSpPr>
        <p:sp>
          <p:nvSpPr>
            <p:cNvPr id="10" name="Freeform 9"/>
            <p:cNvSpPr/>
            <p:nvPr/>
          </p:nvSpPr>
          <p:spPr>
            <a:xfrm rot="10800000">
              <a:off x="5152252" y="3136451"/>
              <a:ext cx="2520000" cy="1155893"/>
            </a:xfrm>
            <a:custGeom>
              <a:avLst/>
              <a:gdLst>
                <a:gd name="connsiteX0" fmla="*/ 3039902 w 3197847"/>
                <a:gd name="connsiteY0" fmla="*/ 1155893 h 1155893"/>
                <a:gd name="connsiteX1" fmla="*/ 157945 w 3197847"/>
                <a:gd name="connsiteY1" fmla="*/ 1155893 h 1155893"/>
                <a:gd name="connsiteX2" fmla="*/ 0 w 3197847"/>
                <a:gd name="connsiteY2" fmla="*/ 997948 h 1155893"/>
                <a:gd name="connsiteX3" fmla="*/ 0 w 3197847"/>
                <a:gd name="connsiteY3" fmla="*/ 366187 h 1155893"/>
                <a:gd name="connsiteX4" fmla="*/ 157945 w 3197847"/>
                <a:gd name="connsiteY4" fmla="*/ 208242 h 1155893"/>
                <a:gd name="connsiteX5" fmla="*/ 966196 w 3197847"/>
                <a:gd name="connsiteY5" fmla="*/ 208242 h 1155893"/>
                <a:gd name="connsiteX6" fmla="*/ 1598927 w 3197847"/>
                <a:gd name="connsiteY6" fmla="*/ 0 h 1155893"/>
                <a:gd name="connsiteX7" fmla="*/ 2231657 w 3197847"/>
                <a:gd name="connsiteY7" fmla="*/ 208242 h 1155893"/>
                <a:gd name="connsiteX8" fmla="*/ 3039902 w 3197847"/>
                <a:gd name="connsiteY8" fmla="*/ 208242 h 1155893"/>
                <a:gd name="connsiteX9" fmla="*/ 3197847 w 3197847"/>
                <a:gd name="connsiteY9" fmla="*/ 366187 h 1155893"/>
                <a:gd name="connsiteX10" fmla="*/ 3197847 w 3197847"/>
                <a:gd name="connsiteY10" fmla="*/ 997948 h 1155893"/>
                <a:gd name="connsiteX11" fmla="*/ 3039902 w 3197847"/>
                <a:gd name="connsiteY11" fmla="*/ 1155893 h 1155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97847" h="1155893">
                  <a:moveTo>
                    <a:pt x="3039902" y="1155893"/>
                  </a:moveTo>
                  <a:lnTo>
                    <a:pt x="157945" y="1155893"/>
                  </a:lnTo>
                  <a:cubicBezTo>
                    <a:pt x="70714" y="1155893"/>
                    <a:pt x="0" y="1085179"/>
                    <a:pt x="0" y="997948"/>
                  </a:cubicBezTo>
                  <a:lnTo>
                    <a:pt x="0" y="366187"/>
                  </a:lnTo>
                  <a:cubicBezTo>
                    <a:pt x="0" y="278956"/>
                    <a:pt x="70714" y="208242"/>
                    <a:pt x="157945" y="208242"/>
                  </a:cubicBezTo>
                  <a:lnTo>
                    <a:pt x="966196" y="208242"/>
                  </a:lnTo>
                  <a:lnTo>
                    <a:pt x="1598927" y="0"/>
                  </a:lnTo>
                  <a:lnTo>
                    <a:pt x="2231657" y="208242"/>
                  </a:lnTo>
                  <a:lnTo>
                    <a:pt x="3039902" y="208242"/>
                  </a:lnTo>
                  <a:cubicBezTo>
                    <a:pt x="3127133" y="208242"/>
                    <a:pt x="3197847" y="278956"/>
                    <a:pt x="3197847" y="366187"/>
                  </a:cubicBezTo>
                  <a:lnTo>
                    <a:pt x="3197847" y="997948"/>
                  </a:lnTo>
                  <a:cubicBezTo>
                    <a:pt x="3197847" y="1085179"/>
                    <a:pt x="3127133" y="1155893"/>
                    <a:pt x="3039902" y="115589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269251" y="3422656"/>
              <a:ext cx="2286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accent3"/>
                  </a:solidFill>
                </a:rPr>
                <a:t>UNDERSTOOD</a:t>
              </a:r>
              <a:endParaRPr lang="en-GB" b="1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673537" y="3136451"/>
            <a:ext cx="2412000" cy="1155893"/>
            <a:chOff x="8593327" y="3136451"/>
            <a:chExt cx="2520000" cy="1155893"/>
          </a:xfrm>
        </p:grpSpPr>
        <p:sp>
          <p:nvSpPr>
            <p:cNvPr id="11" name="Freeform 10"/>
            <p:cNvSpPr/>
            <p:nvPr/>
          </p:nvSpPr>
          <p:spPr>
            <a:xfrm rot="10800000">
              <a:off x="8593327" y="3136451"/>
              <a:ext cx="2520000" cy="1155893"/>
            </a:xfrm>
            <a:custGeom>
              <a:avLst/>
              <a:gdLst>
                <a:gd name="connsiteX0" fmla="*/ 3039902 w 3197847"/>
                <a:gd name="connsiteY0" fmla="*/ 1155893 h 1155893"/>
                <a:gd name="connsiteX1" fmla="*/ 157945 w 3197847"/>
                <a:gd name="connsiteY1" fmla="*/ 1155893 h 1155893"/>
                <a:gd name="connsiteX2" fmla="*/ 0 w 3197847"/>
                <a:gd name="connsiteY2" fmla="*/ 997948 h 1155893"/>
                <a:gd name="connsiteX3" fmla="*/ 0 w 3197847"/>
                <a:gd name="connsiteY3" fmla="*/ 366187 h 1155893"/>
                <a:gd name="connsiteX4" fmla="*/ 157945 w 3197847"/>
                <a:gd name="connsiteY4" fmla="*/ 208242 h 1155893"/>
                <a:gd name="connsiteX5" fmla="*/ 966196 w 3197847"/>
                <a:gd name="connsiteY5" fmla="*/ 208242 h 1155893"/>
                <a:gd name="connsiteX6" fmla="*/ 1598927 w 3197847"/>
                <a:gd name="connsiteY6" fmla="*/ 0 h 1155893"/>
                <a:gd name="connsiteX7" fmla="*/ 2231657 w 3197847"/>
                <a:gd name="connsiteY7" fmla="*/ 208242 h 1155893"/>
                <a:gd name="connsiteX8" fmla="*/ 3039902 w 3197847"/>
                <a:gd name="connsiteY8" fmla="*/ 208242 h 1155893"/>
                <a:gd name="connsiteX9" fmla="*/ 3197847 w 3197847"/>
                <a:gd name="connsiteY9" fmla="*/ 366187 h 1155893"/>
                <a:gd name="connsiteX10" fmla="*/ 3197847 w 3197847"/>
                <a:gd name="connsiteY10" fmla="*/ 997948 h 1155893"/>
                <a:gd name="connsiteX11" fmla="*/ 3039902 w 3197847"/>
                <a:gd name="connsiteY11" fmla="*/ 1155893 h 1155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97847" h="1155893">
                  <a:moveTo>
                    <a:pt x="3039902" y="1155893"/>
                  </a:moveTo>
                  <a:lnTo>
                    <a:pt x="157945" y="1155893"/>
                  </a:lnTo>
                  <a:cubicBezTo>
                    <a:pt x="70714" y="1155893"/>
                    <a:pt x="0" y="1085179"/>
                    <a:pt x="0" y="997948"/>
                  </a:cubicBezTo>
                  <a:lnTo>
                    <a:pt x="0" y="366187"/>
                  </a:lnTo>
                  <a:cubicBezTo>
                    <a:pt x="0" y="278956"/>
                    <a:pt x="70714" y="208242"/>
                    <a:pt x="157945" y="208242"/>
                  </a:cubicBezTo>
                  <a:lnTo>
                    <a:pt x="966196" y="208242"/>
                  </a:lnTo>
                  <a:lnTo>
                    <a:pt x="1598927" y="0"/>
                  </a:lnTo>
                  <a:lnTo>
                    <a:pt x="2231657" y="208242"/>
                  </a:lnTo>
                  <a:lnTo>
                    <a:pt x="3039902" y="208242"/>
                  </a:lnTo>
                  <a:cubicBezTo>
                    <a:pt x="3127133" y="208242"/>
                    <a:pt x="3197847" y="278956"/>
                    <a:pt x="3197847" y="366187"/>
                  </a:cubicBezTo>
                  <a:lnTo>
                    <a:pt x="3197847" y="997948"/>
                  </a:lnTo>
                  <a:cubicBezTo>
                    <a:pt x="3197847" y="1085179"/>
                    <a:pt x="3127133" y="1155893"/>
                    <a:pt x="3039902" y="115589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710327" y="3422656"/>
              <a:ext cx="2286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accent3"/>
                  </a:solidFill>
                </a:rPr>
                <a:t>ACCESSIBLE</a:t>
              </a:r>
              <a:endParaRPr lang="en-GB" b="1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19" name="Rounded Rectangle 18"/>
          <p:cNvSpPr/>
          <p:nvPr/>
        </p:nvSpPr>
        <p:spPr>
          <a:xfrm>
            <a:off x="1033330" y="1947731"/>
            <a:ext cx="10079998" cy="997527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Improve communication and monitoring of KPIs by making these relevant, consistent, understandable and easily </a:t>
            </a:r>
            <a:r>
              <a:rPr lang="en-GB" dirty="0"/>
              <a:t>accessible </a:t>
            </a:r>
            <a:r>
              <a:rPr lang="en-GB" dirty="0" smtClean="0"/>
              <a:t>across the organisation</a:t>
            </a:r>
            <a:endParaRPr lang="en-GB" dirty="0"/>
          </a:p>
        </p:txBody>
      </p:sp>
      <p:grpSp>
        <p:nvGrpSpPr>
          <p:cNvPr id="15" name="Group 14"/>
          <p:cNvGrpSpPr/>
          <p:nvPr/>
        </p:nvGrpSpPr>
        <p:grpSpPr>
          <a:xfrm>
            <a:off x="1033330" y="3136451"/>
            <a:ext cx="2412000" cy="1155893"/>
            <a:chOff x="1600216" y="3136451"/>
            <a:chExt cx="2520000" cy="1155893"/>
          </a:xfrm>
        </p:grpSpPr>
        <p:sp>
          <p:nvSpPr>
            <p:cNvPr id="16" name="Freeform 15"/>
            <p:cNvSpPr/>
            <p:nvPr/>
          </p:nvSpPr>
          <p:spPr>
            <a:xfrm rot="10800000">
              <a:off x="1600216" y="3136451"/>
              <a:ext cx="2520000" cy="1155893"/>
            </a:xfrm>
            <a:custGeom>
              <a:avLst/>
              <a:gdLst>
                <a:gd name="connsiteX0" fmla="*/ 3039902 w 3197847"/>
                <a:gd name="connsiteY0" fmla="*/ 1155893 h 1155893"/>
                <a:gd name="connsiteX1" fmla="*/ 157945 w 3197847"/>
                <a:gd name="connsiteY1" fmla="*/ 1155893 h 1155893"/>
                <a:gd name="connsiteX2" fmla="*/ 0 w 3197847"/>
                <a:gd name="connsiteY2" fmla="*/ 997948 h 1155893"/>
                <a:gd name="connsiteX3" fmla="*/ 0 w 3197847"/>
                <a:gd name="connsiteY3" fmla="*/ 366187 h 1155893"/>
                <a:gd name="connsiteX4" fmla="*/ 157945 w 3197847"/>
                <a:gd name="connsiteY4" fmla="*/ 208242 h 1155893"/>
                <a:gd name="connsiteX5" fmla="*/ 966196 w 3197847"/>
                <a:gd name="connsiteY5" fmla="*/ 208242 h 1155893"/>
                <a:gd name="connsiteX6" fmla="*/ 1598927 w 3197847"/>
                <a:gd name="connsiteY6" fmla="*/ 0 h 1155893"/>
                <a:gd name="connsiteX7" fmla="*/ 2231657 w 3197847"/>
                <a:gd name="connsiteY7" fmla="*/ 208242 h 1155893"/>
                <a:gd name="connsiteX8" fmla="*/ 3039902 w 3197847"/>
                <a:gd name="connsiteY8" fmla="*/ 208242 h 1155893"/>
                <a:gd name="connsiteX9" fmla="*/ 3197847 w 3197847"/>
                <a:gd name="connsiteY9" fmla="*/ 366187 h 1155893"/>
                <a:gd name="connsiteX10" fmla="*/ 3197847 w 3197847"/>
                <a:gd name="connsiteY10" fmla="*/ 997948 h 1155893"/>
                <a:gd name="connsiteX11" fmla="*/ 3039902 w 3197847"/>
                <a:gd name="connsiteY11" fmla="*/ 1155893 h 1155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97847" h="1155893">
                  <a:moveTo>
                    <a:pt x="3039902" y="1155893"/>
                  </a:moveTo>
                  <a:lnTo>
                    <a:pt x="157945" y="1155893"/>
                  </a:lnTo>
                  <a:cubicBezTo>
                    <a:pt x="70714" y="1155893"/>
                    <a:pt x="0" y="1085179"/>
                    <a:pt x="0" y="997948"/>
                  </a:cubicBezTo>
                  <a:lnTo>
                    <a:pt x="0" y="366187"/>
                  </a:lnTo>
                  <a:cubicBezTo>
                    <a:pt x="0" y="278956"/>
                    <a:pt x="70714" y="208242"/>
                    <a:pt x="157945" y="208242"/>
                  </a:cubicBezTo>
                  <a:lnTo>
                    <a:pt x="966196" y="208242"/>
                  </a:lnTo>
                  <a:lnTo>
                    <a:pt x="1598927" y="0"/>
                  </a:lnTo>
                  <a:lnTo>
                    <a:pt x="2231657" y="208242"/>
                  </a:lnTo>
                  <a:lnTo>
                    <a:pt x="3039902" y="208242"/>
                  </a:lnTo>
                  <a:cubicBezTo>
                    <a:pt x="3127133" y="208242"/>
                    <a:pt x="3197847" y="278956"/>
                    <a:pt x="3197847" y="366187"/>
                  </a:cubicBezTo>
                  <a:lnTo>
                    <a:pt x="3197847" y="997948"/>
                  </a:lnTo>
                  <a:cubicBezTo>
                    <a:pt x="3197847" y="1085179"/>
                    <a:pt x="3127133" y="1155893"/>
                    <a:pt x="3039902" y="115589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accent3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717215" y="3422656"/>
              <a:ext cx="2286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>
                  <a:solidFill>
                    <a:schemeClr val="accent3"/>
                  </a:solidFill>
                </a:rPr>
                <a:t>RELEVANT</a:t>
              </a:r>
              <a:endParaRPr lang="en-GB" b="1" dirty="0"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100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hlinkClick r:id="rId2" action="ppaction://hlinksldjump"/>
          </p:cNvPr>
          <p:cNvSpPr/>
          <p:nvPr/>
        </p:nvSpPr>
        <p:spPr>
          <a:xfrm>
            <a:off x="738555" y="3890349"/>
            <a:ext cx="672859" cy="6728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One step at a time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val="3893917382"/>
              </p:ext>
            </p:extLst>
          </p:nvPr>
        </p:nvGraphicFramePr>
        <p:xfrm>
          <a:off x="360363" y="1619250"/>
          <a:ext cx="11480800" cy="468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 descr="Image result for arrow 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0152">
            <a:off x="-66153" y="4134741"/>
            <a:ext cx="1442509" cy="95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al 10">
            <a:hlinkClick r:id="rId9" action="ppaction://hlinksldjump"/>
          </p:cNvPr>
          <p:cNvSpPr/>
          <p:nvPr/>
        </p:nvSpPr>
        <p:spPr>
          <a:xfrm>
            <a:off x="2289449" y="3899314"/>
            <a:ext cx="672859" cy="6728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2" descr="Image result for arrow png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0152">
            <a:off x="1484741" y="4143706"/>
            <a:ext cx="1442509" cy="95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hlinkClick r:id="rId10" action="ppaction://hlinksldjump"/>
          </p:cNvPr>
          <p:cNvSpPr/>
          <p:nvPr/>
        </p:nvSpPr>
        <p:spPr>
          <a:xfrm>
            <a:off x="3839896" y="3899314"/>
            <a:ext cx="672859" cy="6728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2" descr="Image result for arrow png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0152">
            <a:off x="3035188" y="4143706"/>
            <a:ext cx="1442509" cy="95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val 14"/>
          <p:cNvSpPr/>
          <p:nvPr/>
        </p:nvSpPr>
        <p:spPr>
          <a:xfrm>
            <a:off x="5390343" y="3899314"/>
            <a:ext cx="672859" cy="6728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2" descr="Image result for arrow pn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0152">
            <a:off x="4585635" y="4143706"/>
            <a:ext cx="1442509" cy="95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val 16"/>
          <p:cNvSpPr/>
          <p:nvPr/>
        </p:nvSpPr>
        <p:spPr>
          <a:xfrm>
            <a:off x="6940790" y="3899314"/>
            <a:ext cx="672859" cy="6728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2" descr="Image result for arrow 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0152">
            <a:off x="6136082" y="4143706"/>
            <a:ext cx="1442509" cy="95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Oval 18"/>
          <p:cNvSpPr/>
          <p:nvPr/>
        </p:nvSpPr>
        <p:spPr>
          <a:xfrm>
            <a:off x="8491237" y="3899314"/>
            <a:ext cx="672859" cy="6728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2" descr="Image result for arrow pn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0152">
            <a:off x="7686529" y="4143706"/>
            <a:ext cx="1442509" cy="95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Oval 20">
            <a:hlinkClick r:id="rId13" action="ppaction://hlinksldjump"/>
          </p:cNvPr>
          <p:cNvSpPr/>
          <p:nvPr/>
        </p:nvSpPr>
        <p:spPr>
          <a:xfrm>
            <a:off x="10041684" y="3899314"/>
            <a:ext cx="672859" cy="67285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" descr="Image result for arrow png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00152">
            <a:off x="9236976" y="4143706"/>
            <a:ext cx="1442509" cy="950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87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3" grpId="0" animBg="1"/>
      <p:bldP spid="15" grpId="0" animBg="1"/>
      <p:bldP spid="17" grpId="0" animBg="1"/>
      <p:bldP spid="19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047745477"/>
              </p:ext>
            </p:extLst>
          </p:nvPr>
        </p:nvGraphicFramePr>
        <p:xfrm>
          <a:off x="2032000" y="1132042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909482" y="313765"/>
            <a:ext cx="82505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THE BUSINESS QUESTIONS</a:t>
            </a:r>
            <a:endParaRPr lang="en-GB" sz="3600" dirty="0"/>
          </a:p>
        </p:txBody>
      </p:sp>
      <p:sp>
        <p:nvSpPr>
          <p:cNvPr id="7" name="Rectangle 6">
            <a:hlinkClick r:id="rId7" action="ppaction://hlinksldjump"/>
          </p:cNvPr>
          <p:cNvSpPr/>
          <p:nvPr/>
        </p:nvSpPr>
        <p:spPr>
          <a:xfrm>
            <a:off x="10434918" y="5755342"/>
            <a:ext cx="1757082" cy="1084729"/>
          </a:xfrm>
          <a:prstGeom prst="rect">
            <a:avLst/>
          </a:prstGeom>
          <a:solidFill>
            <a:srgbClr val="4A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GB" sz="1050" i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back</a:t>
            </a:r>
            <a:endParaRPr lang="en-GB" sz="1050" i="1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66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Rectangle 177"/>
          <p:cNvSpPr/>
          <p:nvPr/>
        </p:nvSpPr>
        <p:spPr>
          <a:xfrm>
            <a:off x="5899847" y="1504604"/>
            <a:ext cx="5968692" cy="49876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Audience profile 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593043" y="2942673"/>
            <a:ext cx="2942406" cy="3316539"/>
            <a:chOff x="6961189" y="4826000"/>
            <a:chExt cx="1198563" cy="1350963"/>
          </a:xfrm>
        </p:grpSpPr>
        <p:sp>
          <p:nvSpPr>
            <p:cNvPr id="6" name="Freeform 285"/>
            <p:cNvSpPr>
              <a:spLocks/>
            </p:cNvSpPr>
            <p:nvPr/>
          </p:nvSpPr>
          <p:spPr bwMode="auto">
            <a:xfrm>
              <a:off x="7370764" y="5559425"/>
              <a:ext cx="407988" cy="425450"/>
            </a:xfrm>
            <a:custGeom>
              <a:avLst/>
              <a:gdLst>
                <a:gd name="T0" fmla="*/ 45 w 433"/>
                <a:gd name="T1" fmla="*/ 18 h 450"/>
                <a:gd name="T2" fmla="*/ 23 w 433"/>
                <a:gd name="T3" fmla="*/ 121 h 450"/>
                <a:gd name="T4" fmla="*/ 244 w 433"/>
                <a:gd name="T5" fmla="*/ 450 h 450"/>
                <a:gd name="T6" fmla="*/ 426 w 433"/>
                <a:gd name="T7" fmla="*/ 239 h 450"/>
                <a:gd name="T8" fmla="*/ 349 w 433"/>
                <a:gd name="T9" fmla="*/ 0 h 450"/>
                <a:gd name="T10" fmla="*/ 45 w 433"/>
                <a:gd name="T11" fmla="*/ 18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3" h="450">
                  <a:moveTo>
                    <a:pt x="45" y="18"/>
                  </a:moveTo>
                  <a:cubicBezTo>
                    <a:pt x="23" y="121"/>
                    <a:pt x="23" y="121"/>
                    <a:pt x="23" y="121"/>
                  </a:cubicBezTo>
                  <a:cubicBezTo>
                    <a:pt x="23" y="121"/>
                    <a:pt x="0" y="361"/>
                    <a:pt x="244" y="450"/>
                  </a:cubicBezTo>
                  <a:cubicBezTo>
                    <a:pt x="244" y="450"/>
                    <a:pt x="419" y="257"/>
                    <a:pt x="426" y="239"/>
                  </a:cubicBezTo>
                  <a:cubicBezTo>
                    <a:pt x="433" y="220"/>
                    <a:pt x="389" y="38"/>
                    <a:pt x="349" y="0"/>
                  </a:cubicBezTo>
                  <a:lnTo>
                    <a:pt x="45" y="18"/>
                  </a:lnTo>
                  <a:close/>
                </a:path>
              </a:pathLst>
            </a:custGeom>
            <a:solidFill>
              <a:srgbClr val="F7D9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7" name="Picture 286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4577" y="5565775"/>
              <a:ext cx="342900" cy="342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Freeform 287"/>
            <p:cNvSpPr>
              <a:spLocks/>
            </p:cNvSpPr>
            <p:nvPr/>
          </p:nvSpPr>
          <p:spPr bwMode="auto">
            <a:xfrm>
              <a:off x="7064377" y="5656262"/>
              <a:ext cx="992188" cy="520700"/>
            </a:xfrm>
            <a:custGeom>
              <a:avLst/>
              <a:gdLst>
                <a:gd name="T0" fmla="*/ 1052 w 1052"/>
                <a:gd name="T1" fmla="*/ 123 h 552"/>
                <a:gd name="T2" fmla="*/ 753 w 1052"/>
                <a:gd name="T3" fmla="*/ 0 h 552"/>
                <a:gd name="T4" fmla="*/ 547 w 1052"/>
                <a:gd name="T5" fmla="*/ 374 h 552"/>
                <a:gd name="T6" fmla="*/ 548 w 1052"/>
                <a:gd name="T7" fmla="*/ 381 h 552"/>
                <a:gd name="T8" fmla="*/ 322 w 1052"/>
                <a:gd name="T9" fmla="*/ 8 h 552"/>
                <a:gd name="T10" fmla="*/ 0 w 1052"/>
                <a:gd name="T11" fmla="*/ 138 h 552"/>
                <a:gd name="T12" fmla="*/ 62 w 1052"/>
                <a:gd name="T13" fmla="*/ 552 h 552"/>
                <a:gd name="T14" fmla="*/ 1021 w 1052"/>
                <a:gd name="T15" fmla="*/ 552 h 552"/>
                <a:gd name="T16" fmla="*/ 1052 w 1052"/>
                <a:gd name="T17" fmla="*/ 123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2" h="552">
                  <a:moveTo>
                    <a:pt x="1052" y="123"/>
                  </a:moveTo>
                  <a:cubicBezTo>
                    <a:pt x="1013" y="95"/>
                    <a:pt x="753" y="0"/>
                    <a:pt x="753" y="0"/>
                  </a:cubicBezTo>
                  <a:cubicBezTo>
                    <a:pt x="753" y="0"/>
                    <a:pt x="741" y="293"/>
                    <a:pt x="547" y="374"/>
                  </a:cubicBezTo>
                  <a:cubicBezTo>
                    <a:pt x="548" y="376"/>
                    <a:pt x="548" y="379"/>
                    <a:pt x="548" y="381"/>
                  </a:cubicBezTo>
                  <a:cubicBezTo>
                    <a:pt x="389" y="269"/>
                    <a:pt x="322" y="8"/>
                    <a:pt x="322" y="8"/>
                  </a:cubicBezTo>
                  <a:cubicBezTo>
                    <a:pt x="1" y="137"/>
                    <a:pt x="0" y="138"/>
                    <a:pt x="0" y="138"/>
                  </a:cubicBezTo>
                  <a:cubicBezTo>
                    <a:pt x="7" y="151"/>
                    <a:pt x="43" y="439"/>
                    <a:pt x="62" y="552"/>
                  </a:cubicBezTo>
                  <a:cubicBezTo>
                    <a:pt x="1021" y="552"/>
                    <a:pt x="1021" y="552"/>
                    <a:pt x="1021" y="552"/>
                  </a:cubicBezTo>
                  <a:cubicBezTo>
                    <a:pt x="1041" y="424"/>
                    <a:pt x="1052" y="123"/>
                    <a:pt x="1052" y="123"/>
                  </a:cubicBezTo>
                  <a:close/>
                </a:path>
              </a:pathLst>
            </a:custGeom>
            <a:solidFill>
              <a:srgbClr val="B519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9" name="Freeform 288"/>
            <p:cNvSpPr>
              <a:spLocks/>
            </p:cNvSpPr>
            <p:nvPr/>
          </p:nvSpPr>
          <p:spPr bwMode="auto">
            <a:xfrm>
              <a:off x="7416802" y="5748337"/>
              <a:ext cx="369888" cy="250825"/>
            </a:xfrm>
            <a:custGeom>
              <a:avLst/>
              <a:gdLst>
                <a:gd name="T0" fmla="*/ 0 w 393"/>
                <a:gd name="T1" fmla="*/ 31 h 266"/>
                <a:gd name="T2" fmla="*/ 165 w 393"/>
                <a:gd name="T3" fmla="*/ 153 h 266"/>
                <a:gd name="T4" fmla="*/ 393 w 393"/>
                <a:gd name="T5" fmla="*/ 0 h 266"/>
                <a:gd name="T6" fmla="*/ 251 w 393"/>
                <a:gd name="T7" fmla="*/ 242 h 266"/>
                <a:gd name="T8" fmla="*/ 137 w 393"/>
                <a:gd name="T9" fmla="*/ 266 h 266"/>
                <a:gd name="T10" fmla="*/ 0 w 393"/>
                <a:gd name="T11" fmla="*/ 31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3" h="266">
                  <a:moveTo>
                    <a:pt x="0" y="31"/>
                  </a:moveTo>
                  <a:cubicBezTo>
                    <a:pt x="0" y="31"/>
                    <a:pt x="75" y="81"/>
                    <a:pt x="165" y="153"/>
                  </a:cubicBezTo>
                  <a:cubicBezTo>
                    <a:pt x="268" y="94"/>
                    <a:pt x="393" y="0"/>
                    <a:pt x="393" y="0"/>
                  </a:cubicBezTo>
                  <a:cubicBezTo>
                    <a:pt x="251" y="242"/>
                    <a:pt x="251" y="242"/>
                    <a:pt x="251" y="242"/>
                  </a:cubicBezTo>
                  <a:cubicBezTo>
                    <a:pt x="137" y="266"/>
                    <a:pt x="137" y="266"/>
                    <a:pt x="137" y="266"/>
                  </a:cubicBezTo>
                  <a:lnTo>
                    <a:pt x="0" y="31"/>
                  </a:lnTo>
                  <a:close/>
                </a:path>
              </a:pathLst>
            </a:custGeom>
            <a:solidFill>
              <a:srgbClr val="E8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0" name="Picture 28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1402" y="5772150"/>
              <a:ext cx="230188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9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1102" y="5792787"/>
              <a:ext cx="228600" cy="18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Freeform 291"/>
            <p:cNvSpPr>
              <a:spLocks/>
            </p:cNvSpPr>
            <p:nvPr/>
          </p:nvSpPr>
          <p:spPr bwMode="auto">
            <a:xfrm>
              <a:off x="7126289" y="5988050"/>
              <a:ext cx="82550" cy="188913"/>
            </a:xfrm>
            <a:custGeom>
              <a:avLst/>
              <a:gdLst>
                <a:gd name="T0" fmla="*/ 5 w 87"/>
                <a:gd name="T1" fmla="*/ 10 h 200"/>
                <a:gd name="T2" fmla="*/ 34 w 87"/>
                <a:gd name="T3" fmla="*/ 200 h 200"/>
                <a:gd name="T4" fmla="*/ 87 w 87"/>
                <a:gd name="T5" fmla="*/ 200 h 200"/>
                <a:gd name="T6" fmla="*/ 5 w 87"/>
                <a:gd name="T7" fmla="*/ 1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200">
                  <a:moveTo>
                    <a:pt x="5" y="10"/>
                  </a:moveTo>
                  <a:cubicBezTo>
                    <a:pt x="0" y="0"/>
                    <a:pt x="16" y="99"/>
                    <a:pt x="34" y="200"/>
                  </a:cubicBezTo>
                  <a:cubicBezTo>
                    <a:pt x="87" y="200"/>
                    <a:pt x="87" y="200"/>
                    <a:pt x="87" y="200"/>
                  </a:cubicBezTo>
                  <a:cubicBezTo>
                    <a:pt x="60" y="129"/>
                    <a:pt x="29" y="54"/>
                    <a:pt x="5" y="10"/>
                  </a:cubicBezTo>
                  <a:close/>
                </a:path>
              </a:pathLst>
            </a:custGeom>
            <a:solidFill>
              <a:srgbClr val="9B15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3" name="Freeform 292"/>
            <p:cNvSpPr>
              <a:spLocks/>
            </p:cNvSpPr>
            <p:nvPr/>
          </p:nvSpPr>
          <p:spPr bwMode="auto">
            <a:xfrm>
              <a:off x="7915277" y="5988050"/>
              <a:ext cx="82550" cy="188913"/>
            </a:xfrm>
            <a:custGeom>
              <a:avLst/>
              <a:gdLst>
                <a:gd name="T0" fmla="*/ 82 w 87"/>
                <a:gd name="T1" fmla="*/ 10 h 200"/>
                <a:gd name="T2" fmla="*/ 53 w 87"/>
                <a:gd name="T3" fmla="*/ 200 h 200"/>
                <a:gd name="T4" fmla="*/ 0 w 87"/>
                <a:gd name="T5" fmla="*/ 200 h 200"/>
                <a:gd name="T6" fmla="*/ 82 w 87"/>
                <a:gd name="T7" fmla="*/ 1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200">
                  <a:moveTo>
                    <a:pt x="82" y="10"/>
                  </a:moveTo>
                  <a:cubicBezTo>
                    <a:pt x="87" y="0"/>
                    <a:pt x="71" y="99"/>
                    <a:pt x="53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27" y="129"/>
                    <a:pt x="57" y="54"/>
                    <a:pt x="82" y="10"/>
                  </a:cubicBezTo>
                  <a:close/>
                </a:path>
              </a:pathLst>
            </a:custGeom>
            <a:solidFill>
              <a:srgbClr val="9B15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4" name="Freeform 293"/>
            <p:cNvSpPr>
              <a:spLocks/>
            </p:cNvSpPr>
            <p:nvPr/>
          </p:nvSpPr>
          <p:spPr bwMode="auto">
            <a:xfrm>
              <a:off x="6961189" y="5786437"/>
              <a:ext cx="200025" cy="390525"/>
            </a:xfrm>
            <a:custGeom>
              <a:avLst/>
              <a:gdLst>
                <a:gd name="T0" fmla="*/ 173 w 212"/>
                <a:gd name="T1" fmla="*/ 158 h 414"/>
                <a:gd name="T2" fmla="*/ 110 w 212"/>
                <a:gd name="T3" fmla="*/ 0 h 414"/>
                <a:gd name="T4" fmla="*/ 22 w 212"/>
                <a:gd name="T5" fmla="*/ 136 h 414"/>
                <a:gd name="T6" fmla="*/ 9 w 212"/>
                <a:gd name="T7" fmla="*/ 322 h 414"/>
                <a:gd name="T8" fmla="*/ 0 w 212"/>
                <a:gd name="T9" fmla="*/ 414 h 414"/>
                <a:gd name="T10" fmla="*/ 212 w 212"/>
                <a:gd name="T11" fmla="*/ 414 h 414"/>
                <a:gd name="T12" fmla="*/ 173 w 212"/>
                <a:gd name="T13" fmla="*/ 15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414">
                  <a:moveTo>
                    <a:pt x="173" y="158"/>
                  </a:moveTo>
                  <a:cubicBezTo>
                    <a:pt x="158" y="93"/>
                    <a:pt x="130" y="30"/>
                    <a:pt x="110" y="0"/>
                  </a:cubicBezTo>
                  <a:cubicBezTo>
                    <a:pt x="69" y="40"/>
                    <a:pt x="39" y="83"/>
                    <a:pt x="22" y="136"/>
                  </a:cubicBezTo>
                  <a:cubicBezTo>
                    <a:pt x="17" y="181"/>
                    <a:pt x="11" y="242"/>
                    <a:pt x="9" y="322"/>
                  </a:cubicBezTo>
                  <a:cubicBezTo>
                    <a:pt x="8" y="348"/>
                    <a:pt x="4" y="380"/>
                    <a:pt x="0" y="414"/>
                  </a:cubicBezTo>
                  <a:cubicBezTo>
                    <a:pt x="212" y="414"/>
                    <a:pt x="212" y="414"/>
                    <a:pt x="212" y="414"/>
                  </a:cubicBezTo>
                  <a:cubicBezTo>
                    <a:pt x="197" y="326"/>
                    <a:pt x="184" y="205"/>
                    <a:pt x="173" y="158"/>
                  </a:cubicBezTo>
                  <a:close/>
                </a:path>
              </a:pathLst>
            </a:custGeom>
            <a:solidFill>
              <a:srgbClr val="B519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5" name="Freeform 294"/>
            <p:cNvSpPr>
              <a:spLocks/>
            </p:cNvSpPr>
            <p:nvPr/>
          </p:nvSpPr>
          <p:spPr bwMode="auto">
            <a:xfrm>
              <a:off x="7959727" y="5772150"/>
              <a:ext cx="200025" cy="404813"/>
            </a:xfrm>
            <a:custGeom>
              <a:avLst/>
              <a:gdLst>
                <a:gd name="T0" fmla="*/ 39 w 213"/>
                <a:gd name="T1" fmla="*/ 164 h 429"/>
                <a:gd name="T2" fmla="*/ 103 w 213"/>
                <a:gd name="T3" fmla="*/ 0 h 429"/>
                <a:gd name="T4" fmla="*/ 190 w 213"/>
                <a:gd name="T5" fmla="*/ 141 h 429"/>
                <a:gd name="T6" fmla="*/ 204 w 213"/>
                <a:gd name="T7" fmla="*/ 334 h 429"/>
                <a:gd name="T8" fmla="*/ 213 w 213"/>
                <a:gd name="T9" fmla="*/ 429 h 429"/>
                <a:gd name="T10" fmla="*/ 0 w 213"/>
                <a:gd name="T11" fmla="*/ 429 h 429"/>
                <a:gd name="T12" fmla="*/ 39 w 213"/>
                <a:gd name="T13" fmla="*/ 16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3" h="429">
                  <a:moveTo>
                    <a:pt x="39" y="164"/>
                  </a:moveTo>
                  <a:cubicBezTo>
                    <a:pt x="55" y="97"/>
                    <a:pt x="82" y="31"/>
                    <a:pt x="103" y="0"/>
                  </a:cubicBezTo>
                  <a:cubicBezTo>
                    <a:pt x="143" y="41"/>
                    <a:pt x="174" y="86"/>
                    <a:pt x="190" y="141"/>
                  </a:cubicBezTo>
                  <a:cubicBezTo>
                    <a:pt x="196" y="187"/>
                    <a:pt x="201" y="250"/>
                    <a:pt x="204" y="334"/>
                  </a:cubicBezTo>
                  <a:cubicBezTo>
                    <a:pt x="204" y="360"/>
                    <a:pt x="208" y="393"/>
                    <a:pt x="213" y="429"/>
                  </a:cubicBezTo>
                  <a:cubicBezTo>
                    <a:pt x="0" y="429"/>
                    <a:pt x="0" y="429"/>
                    <a:pt x="0" y="429"/>
                  </a:cubicBezTo>
                  <a:cubicBezTo>
                    <a:pt x="15" y="338"/>
                    <a:pt x="28" y="212"/>
                    <a:pt x="39" y="164"/>
                  </a:cubicBezTo>
                  <a:close/>
                </a:path>
              </a:pathLst>
            </a:custGeom>
            <a:solidFill>
              <a:srgbClr val="B519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6" name="Picture 295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7902" y="5583237"/>
              <a:ext cx="504825" cy="479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29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7614" y="5561012"/>
              <a:ext cx="260350" cy="357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297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5677" y="5575300"/>
              <a:ext cx="269875" cy="328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298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6339" y="5740400"/>
              <a:ext cx="101600" cy="76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99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2514" y="5480050"/>
              <a:ext cx="3222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Freeform 300"/>
            <p:cNvSpPr>
              <a:spLocks/>
            </p:cNvSpPr>
            <p:nvPr/>
          </p:nvSpPr>
          <p:spPr bwMode="auto">
            <a:xfrm>
              <a:off x="7778752" y="5208587"/>
              <a:ext cx="82550" cy="184150"/>
            </a:xfrm>
            <a:custGeom>
              <a:avLst/>
              <a:gdLst>
                <a:gd name="T0" fmla="*/ 54 w 87"/>
                <a:gd name="T1" fmla="*/ 5 h 195"/>
                <a:gd name="T2" fmla="*/ 69 w 87"/>
                <a:gd name="T3" fmla="*/ 62 h 195"/>
                <a:gd name="T4" fmla="*/ 21 w 87"/>
                <a:gd name="T5" fmla="*/ 190 h 195"/>
                <a:gd name="T6" fmla="*/ 54 w 87"/>
                <a:gd name="T7" fmla="*/ 5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195">
                  <a:moveTo>
                    <a:pt x="54" y="5"/>
                  </a:moveTo>
                  <a:cubicBezTo>
                    <a:pt x="87" y="8"/>
                    <a:pt x="81" y="28"/>
                    <a:pt x="69" y="62"/>
                  </a:cubicBezTo>
                  <a:cubicBezTo>
                    <a:pt x="61" y="152"/>
                    <a:pt x="33" y="195"/>
                    <a:pt x="21" y="190"/>
                  </a:cubicBezTo>
                  <a:cubicBezTo>
                    <a:pt x="0" y="181"/>
                    <a:pt x="14" y="0"/>
                    <a:pt x="54" y="5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22" name="Picture 301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7802" y="5208587"/>
              <a:ext cx="55563" cy="130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Freeform 302"/>
            <p:cNvSpPr>
              <a:spLocks/>
            </p:cNvSpPr>
            <p:nvPr/>
          </p:nvSpPr>
          <p:spPr bwMode="auto">
            <a:xfrm>
              <a:off x="7219952" y="5222875"/>
              <a:ext cx="93663" cy="177800"/>
            </a:xfrm>
            <a:custGeom>
              <a:avLst/>
              <a:gdLst>
                <a:gd name="T0" fmla="*/ 33 w 100"/>
                <a:gd name="T1" fmla="*/ 6 h 189"/>
                <a:gd name="T2" fmla="*/ 21 w 100"/>
                <a:gd name="T3" fmla="*/ 64 h 189"/>
                <a:gd name="T4" fmla="*/ 79 w 100"/>
                <a:gd name="T5" fmla="*/ 183 h 189"/>
                <a:gd name="T6" fmla="*/ 33 w 100"/>
                <a:gd name="T7" fmla="*/ 6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189">
                  <a:moveTo>
                    <a:pt x="33" y="6"/>
                  </a:moveTo>
                  <a:cubicBezTo>
                    <a:pt x="0" y="11"/>
                    <a:pt x="7" y="31"/>
                    <a:pt x="21" y="64"/>
                  </a:cubicBezTo>
                  <a:cubicBezTo>
                    <a:pt x="34" y="153"/>
                    <a:pt x="68" y="189"/>
                    <a:pt x="79" y="183"/>
                  </a:cubicBezTo>
                  <a:cubicBezTo>
                    <a:pt x="100" y="173"/>
                    <a:pt x="72" y="0"/>
                    <a:pt x="33" y="6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24" name="Freeform 303"/>
            <p:cNvSpPr>
              <a:spLocks/>
            </p:cNvSpPr>
            <p:nvPr/>
          </p:nvSpPr>
          <p:spPr bwMode="auto">
            <a:xfrm>
              <a:off x="7280277" y="4908550"/>
              <a:ext cx="531813" cy="739775"/>
            </a:xfrm>
            <a:custGeom>
              <a:avLst/>
              <a:gdLst>
                <a:gd name="T0" fmla="*/ 553 w 563"/>
                <a:gd name="T1" fmla="*/ 330 h 783"/>
                <a:gd name="T2" fmla="*/ 457 w 563"/>
                <a:gd name="T3" fmla="*/ 95 h 783"/>
                <a:gd name="T4" fmla="*/ 242 w 563"/>
                <a:gd name="T5" fmla="*/ 2 h 783"/>
                <a:gd name="T6" fmla="*/ 55 w 563"/>
                <a:gd name="T7" fmla="*/ 90 h 783"/>
                <a:gd name="T8" fmla="*/ 3 w 563"/>
                <a:gd name="T9" fmla="*/ 370 h 783"/>
                <a:gd name="T10" fmla="*/ 101 w 563"/>
                <a:gd name="T11" fmla="*/ 649 h 783"/>
                <a:gd name="T12" fmla="*/ 205 w 563"/>
                <a:gd name="T13" fmla="*/ 764 h 783"/>
                <a:gd name="T14" fmla="*/ 384 w 563"/>
                <a:gd name="T15" fmla="*/ 758 h 783"/>
                <a:gd name="T16" fmla="*/ 480 w 563"/>
                <a:gd name="T17" fmla="*/ 640 h 783"/>
                <a:gd name="T18" fmla="*/ 550 w 563"/>
                <a:gd name="T19" fmla="*/ 460 h 783"/>
                <a:gd name="T20" fmla="*/ 553 w 563"/>
                <a:gd name="T21" fmla="*/ 330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3" h="783">
                  <a:moveTo>
                    <a:pt x="553" y="330"/>
                  </a:moveTo>
                  <a:cubicBezTo>
                    <a:pt x="563" y="89"/>
                    <a:pt x="478" y="119"/>
                    <a:pt x="457" y="95"/>
                  </a:cubicBezTo>
                  <a:cubicBezTo>
                    <a:pt x="414" y="45"/>
                    <a:pt x="357" y="0"/>
                    <a:pt x="242" y="2"/>
                  </a:cubicBezTo>
                  <a:cubicBezTo>
                    <a:pt x="242" y="2"/>
                    <a:pt x="92" y="8"/>
                    <a:pt x="55" y="90"/>
                  </a:cubicBezTo>
                  <a:cubicBezTo>
                    <a:pt x="14" y="178"/>
                    <a:pt x="0" y="257"/>
                    <a:pt x="3" y="370"/>
                  </a:cubicBezTo>
                  <a:cubicBezTo>
                    <a:pt x="9" y="607"/>
                    <a:pt x="64" y="603"/>
                    <a:pt x="101" y="649"/>
                  </a:cubicBezTo>
                  <a:cubicBezTo>
                    <a:pt x="135" y="692"/>
                    <a:pt x="162" y="742"/>
                    <a:pt x="205" y="764"/>
                  </a:cubicBezTo>
                  <a:cubicBezTo>
                    <a:pt x="240" y="783"/>
                    <a:pt x="350" y="779"/>
                    <a:pt x="384" y="758"/>
                  </a:cubicBezTo>
                  <a:cubicBezTo>
                    <a:pt x="416" y="737"/>
                    <a:pt x="440" y="693"/>
                    <a:pt x="480" y="640"/>
                  </a:cubicBezTo>
                  <a:cubicBezTo>
                    <a:pt x="515" y="596"/>
                    <a:pt x="554" y="587"/>
                    <a:pt x="550" y="460"/>
                  </a:cubicBezTo>
                  <a:cubicBezTo>
                    <a:pt x="548" y="382"/>
                    <a:pt x="551" y="397"/>
                    <a:pt x="553" y="330"/>
                  </a:cubicBezTo>
                  <a:close/>
                </a:path>
              </a:pathLst>
            </a:custGeom>
            <a:solidFill>
              <a:srgbClr val="F7D9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25" name="Picture 304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0789" y="5113337"/>
              <a:ext cx="209550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305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7614" y="5240337"/>
              <a:ext cx="239713" cy="209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306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9352" y="5570537"/>
              <a:ext cx="111125" cy="46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307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8877" y="5229225"/>
              <a:ext cx="73025" cy="149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Freeform 308"/>
            <p:cNvSpPr>
              <a:spLocks/>
            </p:cNvSpPr>
            <p:nvPr/>
          </p:nvSpPr>
          <p:spPr bwMode="auto">
            <a:xfrm>
              <a:off x="7572377" y="5370512"/>
              <a:ext cx="41275" cy="19050"/>
            </a:xfrm>
            <a:custGeom>
              <a:avLst/>
              <a:gdLst>
                <a:gd name="T0" fmla="*/ 0 w 45"/>
                <a:gd name="T1" fmla="*/ 20 h 20"/>
                <a:gd name="T2" fmla="*/ 45 w 45"/>
                <a:gd name="T3" fmla="*/ 16 h 20"/>
                <a:gd name="T4" fmla="*/ 0 w 45"/>
                <a:gd name="T5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0">
                  <a:moveTo>
                    <a:pt x="0" y="20"/>
                  </a:moveTo>
                  <a:cubicBezTo>
                    <a:pt x="32" y="12"/>
                    <a:pt x="45" y="16"/>
                    <a:pt x="45" y="16"/>
                  </a:cubicBezTo>
                  <a:cubicBezTo>
                    <a:pt x="26" y="0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E2B5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30" name="Picture 309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0439" y="5110162"/>
              <a:ext cx="200025" cy="217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Freeform 310"/>
            <p:cNvSpPr>
              <a:spLocks/>
            </p:cNvSpPr>
            <p:nvPr/>
          </p:nvSpPr>
          <p:spPr bwMode="auto">
            <a:xfrm>
              <a:off x="7483477" y="5372100"/>
              <a:ext cx="41275" cy="17463"/>
            </a:xfrm>
            <a:custGeom>
              <a:avLst/>
              <a:gdLst>
                <a:gd name="T0" fmla="*/ 0 w 43"/>
                <a:gd name="T1" fmla="*/ 13 h 19"/>
                <a:gd name="T2" fmla="*/ 43 w 43"/>
                <a:gd name="T3" fmla="*/ 19 h 19"/>
                <a:gd name="T4" fmla="*/ 0 w 43"/>
                <a:gd name="T5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19">
                  <a:moveTo>
                    <a:pt x="0" y="13"/>
                  </a:moveTo>
                  <a:cubicBezTo>
                    <a:pt x="0" y="13"/>
                    <a:pt x="17" y="10"/>
                    <a:pt x="43" y="19"/>
                  </a:cubicBezTo>
                  <a:cubicBezTo>
                    <a:pt x="43" y="19"/>
                    <a:pt x="18" y="0"/>
                    <a:pt x="0" y="13"/>
                  </a:cubicBezTo>
                  <a:close/>
                </a:path>
              </a:pathLst>
            </a:custGeom>
            <a:solidFill>
              <a:srgbClr val="E2B5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32" name="Picture 311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1252" y="5335587"/>
              <a:ext cx="165100" cy="6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12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3927" y="5243512"/>
              <a:ext cx="238125" cy="238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13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7102" y="4930775"/>
              <a:ext cx="525463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314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5827" y="4840287"/>
              <a:ext cx="595313" cy="501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315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72389" y="5273675"/>
              <a:ext cx="109538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316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7739" y="5275262"/>
              <a:ext cx="109538" cy="55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317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3489" y="5202237"/>
              <a:ext cx="158750" cy="87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318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4602" y="5214937"/>
              <a:ext cx="133350" cy="74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Freeform 319"/>
            <p:cNvSpPr>
              <a:spLocks/>
            </p:cNvSpPr>
            <p:nvPr/>
          </p:nvSpPr>
          <p:spPr bwMode="auto">
            <a:xfrm>
              <a:off x="7599364" y="5224462"/>
              <a:ext cx="125413" cy="44450"/>
            </a:xfrm>
            <a:custGeom>
              <a:avLst/>
              <a:gdLst>
                <a:gd name="T0" fmla="*/ 0 w 133"/>
                <a:gd name="T1" fmla="*/ 47 h 47"/>
                <a:gd name="T2" fmla="*/ 85 w 133"/>
                <a:gd name="T3" fmla="*/ 30 h 47"/>
                <a:gd name="T4" fmla="*/ 125 w 133"/>
                <a:gd name="T5" fmla="*/ 42 h 47"/>
                <a:gd name="T6" fmla="*/ 133 w 133"/>
                <a:gd name="T7" fmla="*/ 36 h 47"/>
                <a:gd name="T8" fmla="*/ 96 w 133"/>
                <a:gd name="T9" fmla="*/ 3 h 47"/>
                <a:gd name="T10" fmla="*/ 0 w 133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47">
                  <a:moveTo>
                    <a:pt x="0" y="47"/>
                  </a:moveTo>
                  <a:cubicBezTo>
                    <a:pt x="0" y="47"/>
                    <a:pt x="19" y="30"/>
                    <a:pt x="85" y="30"/>
                  </a:cubicBezTo>
                  <a:cubicBezTo>
                    <a:pt x="101" y="30"/>
                    <a:pt x="113" y="36"/>
                    <a:pt x="125" y="42"/>
                  </a:cubicBezTo>
                  <a:cubicBezTo>
                    <a:pt x="129" y="39"/>
                    <a:pt x="131" y="38"/>
                    <a:pt x="133" y="36"/>
                  </a:cubicBezTo>
                  <a:cubicBezTo>
                    <a:pt x="133" y="36"/>
                    <a:pt x="120" y="1"/>
                    <a:pt x="96" y="3"/>
                  </a:cubicBezTo>
                  <a:cubicBezTo>
                    <a:pt x="71" y="5"/>
                    <a:pt x="26" y="0"/>
                    <a:pt x="0" y="47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41" name="Picture 320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5239" y="5226050"/>
              <a:ext cx="82550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321"/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6827" y="5227637"/>
              <a:ext cx="79375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322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1114" y="5233987"/>
              <a:ext cx="50800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323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4602" y="5210175"/>
              <a:ext cx="133350" cy="6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Freeform 324"/>
            <p:cNvSpPr>
              <a:spLocks/>
            </p:cNvSpPr>
            <p:nvPr/>
          </p:nvSpPr>
          <p:spPr bwMode="auto">
            <a:xfrm>
              <a:off x="7670802" y="5254625"/>
              <a:ext cx="20638" cy="19050"/>
            </a:xfrm>
            <a:custGeom>
              <a:avLst/>
              <a:gdLst>
                <a:gd name="T0" fmla="*/ 9 w 21"/>
                <a:gd name="T1" fmla="*/ 0 h 21"/>
                <a:gd name="T2" fmla="*/ 0 w 21"/>
                <a:gd name="T3" fmla="*/ 12 h 21"/>
                <a:gd name="T4" fmla="*/ 11 w 21"/>
                <a:gd name="T5" fmla="*/ 21 h 21"/>
                <a:gd name="T6" fmla="*/ 20 w 21"/>
                <a:gd name="T7" fmla="*/ 9 h 21"/>
                <a:gd name="T8" fmla="*/ 9 w 21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9" y="0"/>
                  </a:moveTo>
                  <a:cubicBezTo>
                    <a:pt x="4" y="1"/>
                    <a:pt x="0" y="6"/>
                    <a:pt x="0" y="12"/>
                  </a:cubicBezTo>
                  <a:cubicBezTo>
                    <a:pt x="1" y="17"/>
                    <a:pt x="6" y="21"/>
                    <a:pt x="11" y="21"/>
                  </a:cubicBezTo>
                  <a:cubicBezTo>
                    <a:pt x="17" y="20"/>
                    <a:pt x="21" y="15"/>
                    <a:pt x="20" y="9"/>
                  </a:cubicBezTo>
                  <a:cubicBezTo>
                    <a:pt x="20" y="4"/>
                    <a:pt x="15" y="0"/>
                    <a:pt x="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46" name="Freeform 325"/>
            <p:cNvSpPr>
              <a:spLocks/>
            </p:cNvSpPr>
            <p:nvPr/>
          </p:nvSpPr>
          <p:spPr bwMode="auto">
            <a:xfrm>
              <a:off x="7651752" y="5245100"/>
              <a:ext cx="15875" cy="15875"/>
            </a:xfrm>
            <a:custGeom>
              <a:avLst/>
              <a:gdLst>
                <a:gd name="T0" fmla="*/ 7 w 17"/>
                <a:gd name="T1" fmla="*/ 1 h 17"/>
                <a:gd name="T2" fmla="*/ 0 w 17"/>
                <a:gd name="T3" fmla="*/ 10 h 17"/>
                <a:gd name="T4" fmla="*/ 9 w 17"/>
                <a:gd name="T5" fmla="*/ 17 h 17"/>
                <a:gd name="T6" fmla="*/ 16 w 17"/>
                <a:gd name="T7" fmla="*/ 8 h 17"/>
                <a:gd name="T8" fmla="*/ 7 w 17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7" y="1"/>
                  </a:moveTo>
                  <a:cubicBezTo>
                    <a:pt x="3" y="1"/>
                    <a:pt x="0" y="5"/>
                    <a:pt x="0" y="10"/>
                  </a:cubicBezTo>
                  <a:cubicBezTo>
                    <a:pt x="1" y="14"/>
                    <a:pt x="5" y="17"/>
                    <a:pt x="9" y="17"/>
                  </a:cubicBezTo>
                  <a:cubicBezTo>
                    <a:pt x="13" y="16"/>
                    <a:pt x="17" y="12"/>
                    <a:pt x="16" y="8"/>
                  </a:cubicBezTo>
                  <a:cubicBezTo>
                    <a:pt x="16" y="4"/>
                    <a:pt x="12" y="0"/>
                    <a:pt x="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47" name="Picture 326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839" y="5200650"/>
              <a:ext cx="158750" cy="88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327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8539" y="5211762"/>
              <a:ext cx="133350" cy="76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Freeform 328"/>
            <p:cNvSpPr>
              <a:spLocks/>
            </p:cNvSpPr>
            <p:nvPr/>
          </p:nvSpPr>
          <p:spPr bwMode="auto">
            <a:xfrm>
              <a:off x="7353302" y="5222875"/>
              <a:ext cx="125413" cy="46038"/>
            </a:xfrm>
            <a:custGeom>
              <a:avLst/>
              <a:gdLst>
                <a:gd name="T0" fmla="*/ 133 w 133"/>
                <a:gd name="T1" fmla="*/ 48 h 48"/>
                <a:gd name="T2" fmla="*/ 48 w 133"/>
                <a:gd name="T3" fmla="*/ 31 h 48"/>
                <a:gd name="T4" fmla="*/ 8 w 133"/>
                <a:gd name="T5" fmla="*/ 42 h 48"/>
                <a:gd name="T6" fmla="*/ 0 w 133"/>
                <a:gd name="T7" fmla="*/ 35 h 48"/>
                <a:gd name="T8" fmla="*/ 38 w 133"/>
                <a:gd name="T9" fmla="*/ 3 h 48"/>
                <a:gd name="T10" fmla="*/ 133 w 133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48">
                  <a:moveTo>
                    <a:pt x="133" y="48"/>
                  </a:moveTo>
                  <a:cubicBezTo>
                    <a:pt x="133" y="48"/>
                    <a:pt x="114" y="31"/>
                    <a:pt x="48" y="31"/>
                  </a:cubicBezTo>
                  <a:cubicBezTo>
                    <a:pt x="32" y="31"/>
                    <a:pt x="20" y="36"/>
                    <a:pt x="8" y="42"/>
                  </a:cubicBezTo>
                  <a:cubicBezTo>
                    <a:pt x="4" y="39"/>
                    <a:pt x="2" y="37"/>
                    <a:pt x="0" y="35"/>
                  </a:cubicBezTo>
                  <a:cubicBezTo>
                    <a:pt x="0" y="35"/>
                    <a:pt x="13" y="0"/>
                    <a:pt x="38" y="3"/>
                  </a:cubicBezTo>
                  <a:cubicBezTo>
                    <a:pt x="63" y="6"/>
                    <a:pt x="107" y="1"/>
                    <a:pt x="133" y="48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50" name="Picture 329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7114" y="5224462"/>
              <a:ext cx="82550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330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289" y="5226050"/>
              <a:ext cx="79375" cy="38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331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989" y="5232400"/>
              <a:ext cx="52388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Freeform 332"/>
            <p:cNvSpPr>
              <a:spLocks/>
            </p:cNvSpPr>
            <p:nvPr/>
          </p:nvSpPr>
          <p:spPr bwMode="auto">
            <a:xfrm>
              <a:off x="7426327" y="5253037"/>
              <a:ext cx="22225" cy="20638"/>
            </a:xfrm>
            <a:custGeom>
              <a:avLst/>
              <a:gdLst>
                <a:gd name="T0" fmla="*/ 3 w 23"/>
                <a:gd name="T1" fmla="*/ 16 h 22"/>
                <a:gd name="T2" fmla="*/ 8 w 23"/>
                <a:gd name="T3" fmla="*/ 3 h 22"/>
                <a:gd name="T4" fmla="*/ 21 w 23"/>
                <a:gd name="T5" fmla="*/ 7 h 22"/>
                <a:gd name="T6" fmla="*/ 16 w 23"/>
                <a:gd name="T7" fmla="*/ 20 h 22"/>
                <a:gd name="T8" fmla="*/ 3 w 23"/>
                <a:gd name="T9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2">
                  <a:moveTo>
                    <a:pt x="3" y="16"/>
                  </a:moveTo>
                  <a:cubicBezTo>
                    <a:pt x="0" y="11"/>
                    <a:pt x="3" y="5"/>
                    <a:pt x="8" y="3"/>
                  </a:cubicBezTo>
                  <a:cubicBezTo>
                    <a:pt x="13" y="0"/>
                    <a:pt x="19" y="2"/>
                    <a:pt x="21" y="7"/>
                  </a:cubicBezTo>
                  <a:cubicBezTo>
                    <a:pt x="23" y="12"/>
                    <a:pt x="21" y="17"/>
                    <a:pt x="16" y="20"/>
                  </a:cubicBezTo>
                  <a:cubicBezTo>
                    <a:pt x="11" y="22"/>
                    <a:pt x="5" y="21"/>
                    <a:pt x="3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54" name="Freeform 333"/>
            <p:cNvSpPr>
              <a:spLocks/>
            </p:cNvSpPr>
            <p:nvPr/>
          </p:nvSpPr>
          <p:spPr bwMode="auto">
            <a:xfrm>
              <a:off x="7408864" y="5243512"/>
              <a:ext cx="17463" cy="17463"/>
            </a:xfrm>
            <a:custGeom>
              <a:avLst/>
              <a:gdLst>
                <a:gd name="T0" fmla="*/ 2 w 18"/>
                <a:gd name="T1" fmla="*/ 13 h 18"/>
                <a:gd name="T2" fmla="*/ 6 w 18"/>
                <a:gd name="T3" fmla="*/ 2 h 18"/>
                <a:gd name="T4" fmla="*/ 16 w 18"/>
                <a:gd name="T5" fmla="*/ 5 h 18"/>
                <a:gd name="T6" fmla="*/ 13 w 18"/>
                <a:gd name="T7" fmla="*/ 16 h 18"/>
                <a:gd name="T8" fmla="*/ 2 w 18"/>
                <a:gd name="T9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8">
                  <a:moveTo>
                    <a:pt x="2" y="13"/>
                  </a:move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5" y="2"/>
                    <a:pt x="16" y="5"/>
                  </a:cubicBezTo>
                  <a:cubicBezTo>
                    <a:pt x="18" y="9"/>
                    <a:pt x="17" y="14"/>
                    <a:pt x="13" y="16"/>
                  </a:cubicBezTo>
                  <a:cubicBezTo>
                    <a:pt x="9" y="18"/>
                    <a:pt x="4" y="16"/>
                    <a:pt x="2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55" name="Picture 334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8539" y="5210175"/>
              <a:ext cx="133350" cy="6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335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0639" y="5380037"/>
              <a:ext cx="79375" cy="10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336"/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289" y="5386387"/>
              <a:ext cx="69850" cy="96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337"/>
            <p:cNvPicPr>
              <a:picLocks noChangeAspect="1" noChangeArrowheads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8239" y="5510212"/>
              <a:ext cx="133350" cy="4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" name="Freeform 338"/>
            <p:cNvSpPr>
              <a:spLocks/>
            </p:cNvSpPr>
            <p:nvPr/>
          </p:nvSpPr>
          <p:spPr bwMode="auto">
            <a:xfrm>
              <a:off x="7410452" y="5422900"/>
              <a:ext cx="280988" cy="77788"/>
            </a:xfrm>
            <a:custGeom>
              <a:avLst/>
              <a:gdLst>
                <a:gd name="T0" fmla="*/ 0 w 299"/>
                <a:gd name="T1" fmla="*/ 3 h 82"/>
                <a:gd name="T2" fmla="*/ 5 w 299"/>
                <a:gd name="T3" fmla="*/ 8 h 82"/>
                <a:gd name="T4" fmla="*/ 60 w 299"/>
                <a:gd name="T5" fmla="*/ 51 h 82"/>
                <a:gd name="T6" fmla="*/ 233 w 299"/>
                <a:gd name="T7" fmla="*/ 49 h 82"/>
                <a:gd name="T8" fmla="*/ 294 w 299"/>
                <a:gd name="T9" fmla="*/ 5 h 82"/>
                <a:gd name="T10" fmla="*/ 299 w 299"/>
                <a:gd name="T11" fmla="*/ 0 h 82"/>
                <a:gd name="T12" fmla="*/ 0 w 299"/>
                <a:gd name="T13" fmla="*/ 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9" h="82">
                  <a:moveTo>
                    <a:pt x="0" y="3"/>
                  </a:moveTo>
                  <a:cubicBezTo>
                    <a:pt x="1" y="5"/>
                    <a:pt x="3" y="7"/>
                    <a:pt x="5" y="8"/>
                  </a:cubicBezTo>
                  <a:cubicBezTo>
                    <a:pt x="43" y="25"/>
                    <a:pt x="44" y="42"/>
                    <a:pt x="60" y="51"/>
                  </a:cubicBezTo>
                  <a:cubicBezTo>
                    <a:pt x="119" y="82"/>
                    <a:pt x="187" y="74"/>
                    <a:pt x="233" y="49"/>
                  </a:cubicBezTo>
                  <a:cubicBezTo>
                    <a:pt x="259" y="34"/>
                    <a:pt x="263" y="17"/>
                    <a:pt x="294" y="5"/>
                  </a:cubicBezTo>
                  <a:cubicBezTo>
                    <a:pt x="299" y="3"/>
                    <a:pt x="299" y="0"/>
                    <a:pt x="299" y="0"/>
                  </a:cubicBezTo>
                  <a:cubicBezTo>
                    <a:pt x="130" y="41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95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60" name="Freeform 339"/>
            <p:cNvSpPr>
              <a:spLocks/>
            </p:cNvSpPr>
            <p:nvPr/>
          </p:nvSpPr>
          <p:spPr bwMode="auto">
            <a:xfrm>
              <a:off x="7510464" y="5497512"/>
              <a:ext cx="82550" cy="17463"/>
            </a:xfrm>
            <a:custGeom>
              <a:avLst/>
              <a:gdLst>
                <a:gd name="T0" fmla="*/ 45 w 88"/>
                <a:gd name="T1" fmla="*/ 5 h 19"/>
                <a:gd name="T2" fmla="*/ 0 w 88"/>
                <a:gd name="T3" fmla="*/ 5 h 19"/>
                <a:gd name="T4" fmla="*/ 42 w 88"/>
                <a:gd name="T5" fmla="*/ 19 h 19"/>
                <a:gd name="T6" fmla="*/ 88 w 88"/>
                <a:gd name="T7" fmla="*/ 5 h 19"/>
                <a:gd name="T8" fmla="*/ 45 w 88"/>
                <a:gd name="T9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9">
                  <a:moveTo>
                    <a:pt x="45" y="5"/>
                  </a:moveTo>
                  <a:cubicBezTo>
                    <a:pt x="22" y="5"/>
                    <a:pt x="0" y="0"/>
                    <a:pt x="0" y="5"/>
                  </a:cubicBezTo>
                  <a:cubicBezTo>
                    <a:pt x="0" y="9"/>
                    <a:pt x="20" y="19"/>
                    <a:pt x="42" y="19"/>
                  </a:cubicBezTo>
                  <a:cubicBezTo>
                    <a:pt x="65" y="19"/>
                    <a:pt x="88" y="9"/>
                    <a:pt x="88" y="5"/>
                  </a:cubicBezTo>
                  <a:cubicBezTo>
                    <a:pt x="88" y="0"/>
                    <a:pt x="68" y="5"/>
                    <a:pt x="45" y="5"/>
                  </a:cubicBezTo>
                  <a:close/>
                </a:path>
              </a:pathLst>
            </a:custGeom>
            <a:solidFill>
              <a:srgbClr val="FEDD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61" name="Picture 340"/>
            <p:cNvPicPr>
              <a:picLocks noChangeAspect="1" noChangeArrowheads="1"/>
            </p:cNvPicPr>
            <p:nvPr/>
          </p:nvPicPr>
          <p:blipFill>
            <a:blip r:embed="rId3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1252" y="5453062"/>
              <a:ext cx="173038" cy="4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341"/>
            <p:cNvPicPr>
              <a:picLocks noChangeAspect="1" noChangeArrowheads="1"/>
            </p:cNvPicPr>
            <p:nvPr/>
          </p:nvPicPr>
          <p:blipFill>
            <a:blip r:embed="rId3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7602" y="5499100"/>
              <a:ext cx="169863" cy="7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342"/>
            <p:cNvPicPr>
              <a:picLocks noChangeAspect="1" noChangeArrowheads="1"/>
            </p:cNvPicPr>
            <p:nvPr/>
          </p:nvPicPr>
          <p:blipFill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0614" y="5429250"/>
              <a:ext cx="215900" cy="46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Freeform 343"/>
            <p:cNvSpPr>
              <a:spLocks/>
            </p:cNvSpPr>
            <p:nvPr/>
          </p:nvSpPr>
          <p:spPr bwMode="auto">
            <a:xfrm>
              <a:off x="7445377" y="5430837"/>
              <a:ext cx="206375" cy="23813"/>
            </a:xfrm>
            <a:custGeom>
              <a:avLst/>
              <a:gdLst>
                <a:gd name="T0" fmla="*/ 0 w 219"/>
                <a:gd name="T1" fmla="*/ 2 h 25"/>
                <a:gd name="T2" fmla="*/ 3 w 219"/>
                <a:gd name="T3" fmla="*/ 12 h 25"/>
                <a:gd name="T4" fmla="*/ 109 w 219"/>
                <a:gd name="T5" fmla="*/ 25 h 25"/>
                <a:gd name="T6" fmla="*/ 214 w 219"/>
                <a:gd name="T7" fmla="*/ 11 h 25"/>
                <a:gd name="T8" fmla="*/ 219 w 219"/>
                <a:gd name="T9" fmla="*/ 0 h 25"/>
                <a:gd name="T10" fmla="*/ 0 w 219"/>
                <a:gd name="T11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25">
                  <a:moveTo>
                    <a:pt x="0" y="2"/>
                  </a:moveTo>
                  <a:cubicBezTo>
                    <a:pt x="0" y="2"/>
                    <a:pt x="0" y="9"/>
                    <a:pt x="3" y="12"/>
                  </a:cubicBezTo>
                  <a:cubicBezTo>
                    <a:pt x="5" y="16"/>
                    <a:pt x="64" y="24"/>
                    <a:pt x="109" y="25"/>
                  </a:cubicBezTo>
                  <a:cubicBezTo>
                    <a:pt x="154" y="25"/>
                    <a:pt x="212" y="13"/>
                    <a:pt x="214" y="11"/>
                  </a:cubicBezTo>
                  <a:cubicBezTo>
                    <a:pt x="218" y="7"/>
                    <a:pt x="219" y="0"/>
                    <a:pt x="219" y="0"/>
                  </a:cubicBezTo>
                  <a:cubicBezTo>
                    <a:pt x="219" y="0"/>
                    <a:pt x="169" y="17"/>
                    <a:pt x="0" y="2"/>
                  </a:cubicBezTo>
                  <a:close/>
                </a:path>
              </a:pathLst>
            </a:custGeom>
            <a:solidFill>
              <a:srgbClr val="F4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65" name="Picture 344"/>
            <p:cNvPicPr>
              <a:picLocks noChangeAspect="1" noChangeArrowheads="1"/>
            </p:cNvPicPr>
            <p:nvPr/>
          </p:nvPicPr>
          <p:blipFill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6164" y="5414962"/>
              <a:ext cx="309563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345"/>
            <p:cNvPicPr>
              <a:picLocks noChangeAspect="1" noChangeArrowheads="1"/>
            </p:cNvPicPr>
            <p:nvPr/>
          </p:nvPicPr>
          <p:blipFill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6302" y="5221287"/>
              <a:ext cx="55563" cy="13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346"/>
            <p:cNvPicPr>
              <a:picLocks noChangeAspect="1" noChangeArrowheads="1"/>
            </p:cNvPicPr>
            <p:nvPr/>
          </p:nvPicPr>
          <p:blipFill>
            <a:blip r:embed="rId4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6802" y="5578475"/>
              <a:ext cx="260350" cy="7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347"/>
            <p:cNvPicPr>
              <a:picLocks noChangeAspect="1" noChangeArrowheads="1"/>
            </p:cNvPicPr>
            <p:nvPr/>
          </p:nvPicPr>
          <p:blipFill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78739" y="5314950"/>
              <a:ext cx="130175" cy="269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348"/>
            <p:cNvPicPr>
              <a:picLocks noChangeAspect="1" noChangeArrowheads="1"/>
            </p:cNvPicPr>
            <p:nvPr/>
          </p:nvPicPr>
          <p:blipFill>
            <a:blip r:embed="rId4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3452" y="5330825"/>
              <a:ext cx="141288" cy="260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349"/>
            <p:cNvPicPr>
              <a:picLocks noChangeAspect="1" noChangeArrowheads="1"/>
            </p:cNvPicPr>
            <p:nvPr/>
          </p:nvPicPr>
          <p:blipFill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1864" y="5308600"/>
              <a:ext cx="528638" cy="360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" name="Freeform 350"/>
            <p:cNvSpPr>
              <a:spLocks/>
            </p:cNvSpPr>
            <p:nvPr/>
          </p:nvSpPr>
          <p:spPr bwMode="auto">
            <a:xfrm>
              <a:off x="7297739" y="4940300"/>
              <a:ext cx="479425" cy="266700"/>
            </a:xfrm>
            <a:custGeom>
              <a:avLst/>
              <a:gdLst>
                <a:gd name="T0" fmla="*/ 0 w 508"/>
                <a:gd name="T1" fmla="*/ 282 h 282"/>
                <a:gd name="T2" fmla="*/ 60 w 508"/>
                <a:gd name="T3" fmla="*/ 57 h 282"/>
                <a:gd name="T4" fmla="*/ 116 w 508"/>
                <a:gd name="T5" fmla="*/ 91 h 282"/>
                <a:gd name="T6" fmla="*/ 459 w 508"/>
                <a:gd name="T7" fmla="*/ 78 h 282"/>
                <a:gd name="T8" fmla="*/ 508 w 508"/>
                <a:gd name="T9" fmla="*/ 276 h 282"/>
                <a:gd name="T10" fmla="*/ 482 w 508"/>
                <a:gd name="T11" fmla="*/ 60 h 282"/>
                <a:gd name="T12" fmla="*/ 343 w 508"/>
                <a:gd name="T13" fmla="*/ 16 h 282"/>
                <a:gd name="T14" fmla="*/ 114 w 508"/>
                <a:gd name="T15" fmla="*/ 69 h 282"/>
                <a:gd name="T16" fmla="*/ 53 w 508"/>
                <a:gd name="T17" fmla="*/ 0 h 282"/>
                <a:gd name="T18" fmla="*/ 0 w 508"/>
                <a:gd name="T1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8" h="282">
                  <a:moveTo>
                    <a:pt x="0" y="282"/>
                  </a:moveTo>
                  <a:cubicBezTo>
                    <a:pt x="60" y="57"/>
                    <a:pt x="60" y="57"/>
                    <a:pt x="60" y="57"/>
                  </a:cubicBezTo>
                  <a:cubicBezTo>
                    <a:pt x="60" y="57"/>
                    <a:pt x="69" y="86"/>
                    <a:pt x="116" y="91"/>
                  </a:cubicBezTo>
                  <a:cubicBezTo>
                    <a:pt x="190" y="100"/>
                    <a:pt x="328" y="32"/>
                    <a:pt x="459" y="78"/>
                  </a:cubicBezTo>
                  <a:cubicBezTo>
                    <a:pt x="459" y="78"/>
                    <a:pt x="479" y="167"/>
                    <a:pt x="508" y="276"/>
                  </a:cubicBezTo>
                  <a:cubicBezTo>
                    <a:pt x="508" y="276"/>
                    <a:pt x="502" y="117"/>
                    <a:pt x="482" y="60"/>
                  </a:cubicBezTo>
                  <a:cubicBezTo>
                    <a:pt x="482" y="60"/>
                    <a:pt x="416" y="16"/>
                    <a:pt x="343" y="16"/>
                  </a:cubicBezTo>
                  <a:cubicBezTo>
                    <a:pt x="270" y="16"/>
                    <a:pt x="193" y="82"/>
                    <a:pt x="114" y="69"/>
                  </a:cubicBezTo>
                  <a:cubicBezTo>
                    <a:pt x="77" y="63"/>
                    <a:pt x="57" y="30"/>
                    <a:pt x="53" y="0"/>
                  </a:cubicBezTo>
                  <a:cubicBezTo>
                    <a:pt x="53" y="0"/>
                    <a:pt x="26" y="76"/>
                    <a:pt x="0" y="282"/>
                  </a:cubicBezTo>
                  <a:close/>
                </a:path>
              </a:pathLst>
            </a:custGeom>
            <a:solidFill>
              <a:srgbClr val="3E1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72" name="Picture 351"/>
            <p:cNvPicPr>
              <a:picLocks noChangeAspect="1" noChangeArrowheads="1"/>
            </p:cNvPicPr>
            <p:nvPr/>
          </p:nvPicPr>
          <p:blipFill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7264" y="4826000"/>
              <a:ext cx="495300" cy="149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352"/>
            <p:cNvPicPr>
              <a:picLocks noChangeAspect="1" noChangeArrowheads="1"/>
            </p:cNvPicPr>
            <p:nvPr/>
          </p:nvPicPr>
          <p:blipFill>
            <a:blip r:embed="rId4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5077" y="5156200"/>
              <a:ext cx="163513" cy="44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353"/>
            <p:cNvPicPr>
              <a:picLocks noChangeAspect="1" noChangeArrowheads="1"/>
            </p:cNvPicPr>
            <p:nvPr/>
          </p:nvPicPr>
          <p:blipFill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839" y="5156200"/>
              <a:ext cx="157163" cy="44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354"/>
            <p:cNvPicPr>
              <a:picLocks noChangeAspect="1" noChangeArrowheads="1"/>
            </p:cNvPicPr>
            <p:nvPr/>
          </p:nvPicPr>
          <p:blipFill>
            <a:blip r:embed="rId4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3339" y="5326062"/>
              <a:ext cx="158750" cy="298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355"/>
            <p:cNvPicPr>
              <a:picLocks noChangeAspect="1" noChangeArrowheads="1"/>
            </p:cNvPicPr>
            <p:nvPr/>
          </p:nvPicPr>
          <p:blipFill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9802" y="5400675"/>
              <a:ext cx="161925" cy="223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7" name="Group 76"/>
          <p:cNvGrpSpPr/>
          <p:nvPr/>
        </p:nvGrpSpPr>
        <p:grpSpPr>
          <a:xfrm>
            <a:off x="6406930" y="2994568"/>
            <a:ext cx="2579964" cy="3363308"/>
            <a:chOff x="5597527" y="3355975"/>
            <a:chExt cx="1050925" cy="1370013"/>
          </a:xfrm>
        </p:grpSpPr>
        <p:pic>
          <p:nvPicPr>
            <p:cNvPr id="78" name="Picture 615"/>
            <p:cNvPicPr>
              <a:picLocks noChangeAspect="1" noChangeArrowheads="1"/>
            </p:cNvPicPr>
            <p:nvPr/>
          </p:nvPicPr>
          <p:blipFill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7889" y="3454400"/>
              <a:ext cx="474663" cy="876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616"/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0139" y="3825875"/>
              <a:ext cx="285750" cy="493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617"/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264" y="3368675"/>
              <a:ext cx="706438" cy="1109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" name="Freeform 618"/>
            <p:cNvSpPr>
              <a:spLocks/>
            </p:cNvSpPr>
            <p:nvPr/>
          </p:nvSpPr>
          <p:spPr bwMode="auto">
            <a:xfrm>
              <a:off x="5910264" y="4140200"/>
              <a:ext cx="409575" cy="174625"/>
            </a:xfrm>
            <a:custGeom>
              <a:avLst/>
              <a:gdLst>
                <a:gd name="T0" fmla="*/ 1 w 434"/>
                <a:gd name="T1" fmla="*/ 97 h 185"/>
                <a:gd name="T2" fmla="*/ 21 w 434"/>
                <a:gd name="T3" fmla="*/ 55 h 185"/>
                <a:gd name="T4" fmla="*/ 407 w 434"/>
                <a:gd name="T5" fmla="*/ 56 h 185"/>
                <a:gd name="T6" fmla="*/ 434 w 434"/>
                <a:gd name="T7" fmla="*/ 175 h 185"/>
                <a:gd name="T8" fmla="*/ 20 w 434"/>
                <a:gd name="T9" fmla="*/ 185 h 185"/>
                <a:gd name="T10" fmla="*/ 1 w 434"/>
                <a:gd name="T11" fmla="*/ 97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4" h="185">
                  <a:moveTo>
                    <a:pt x="1" y="97"/>
                  </a:moveTo>
                  <a:cubicBezTo>
                    <a:pt x="0" y="92"/>
                    <a:pt x="12" y="58"/>
                    <a:pt x="21" y="55"/>
                  </a:cubicBezTo>
                  <a:cubicBezTo>
                    <a:pt x="204" y="0"/>
                    <a:pt x="383" y="35"/>
                    <a:pt x="407" y="56"/>
                  </a:cubicBezTo>
                  <a:cubicBezTo>
                    <a:pt x="430" y="77"/>
                    <a:pt x="434" y="175"/>
                    <a:pt x="434" y="175"/>
                  </a:cubicBezTo>
                  <a:cubicBezTo>
                    <a:pt x="20" y="185"/>
                    <a:pt x="20" y="185"/>
                    <a:pt x="20" y="185"/>
                  </a:cubicBezTo>
                  <a:lnTo>
                    <a:pt x="1" y="97"/>
                  </a:lnTo>
                  <a:close/>
                </a:path>
              </a:pathLst>
            </a:custGeom>
            <a:solidFill>
              <a:srgbClr val="E5E9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82" name="Picture 619"/>
            <p:cNvPicPr>
              <a:picLocks noChangeAspect="1" noChangeArrowheads="1"/>
            </p:cNvPicPr>
            <p:nvPr/>
          </p:nvPicPr>
          <p:blipFill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2964" y="4157663"/>
              <a:ext cx="381000" cy="76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620"/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4539" y="4017963"/>
              <a:ext cx="654050" cy="671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621"/>
            <p:cNvPicPr>
              <a:picLocks noChangeAspect="1" noChangeArrowheads="1"/>
            </p:cNvPicPr>
            <p:nvPr/>
          </p:nvPicPr>
          <p:blipFill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1714" y="4294188"/>
              <a:ext cx="76200" cy="80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622"/>
            <p:cNvPicPr>
              <a:picLocks noChangeAspect="1" noChangeArrowheads="1"/>
            </p:cNvPicPr>
            <p:nvPr/>
          </p:nvPicPr>
          <p:blipFill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1689" y="4052888"/>
              <a:ext cx="444500" cy="636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6" name="Freeform 623"/>
            <p:cNvSpPr>
              <a:spLocks/>
            </p:cNvSpPr>
            <p:nvPr/>
          </p:nvSpPr>
          <p:spPr bwMode="auto">
            <a:xfrm>
              <a:off x="5646739" y="4254500"/>
              <a:ext cx="963613" cy="431800"/>
            </a:xfrm>
            <a:custGeom>
              <a:avLst/>
              <a:gdLst>
                <a:gd name="T0" fmla="*/ 857 w 1023"/>
                <a:gd name="T1" fmla="*/ 353 h 458"/>
                <a:gd name="T2" fmla="*/ 1023 w 1023"/>
                <a:gd name="T3" fmla="*/ 145 h 458"/>
                <a:gd name="T4" fmla="*/ 831 w 1023"/>
                <a:gd name="T5" fmla="*/ 51 h 458"/>
                <a:gd name="T6" fmla="*/ 695 w 1023"/>
                <a:gd name="T7" fmla="*/ 0 h 458"/>
                <a:gd name="T8" fmla="*/ 636 w 1023"/>
                <a:gd name="T9" fmla="*/ 50 h 458"/>
                <a:gd name="T10" fmla="*/ 392 w 1023"/>
                <a:gd name="T11" fmla="*/ 136 h 458"/>
                <a:gd name="T12" fmla="*/ 315 w 1023"/>
                <a:gd name="T13" fmla="*/ 13 h 458"/>
                <a:gd name="T14" fmla="*/ 0 w 1023"/>
                <a:gd name="T15" fmla="*/ 144 h 458"/>
                <a:gd name="T16" fmla="*/ 118 w 1023"/>
                <a:gd name="T17" fmla="*/ 275 h 458"/>
                <a:gd name="T18" fmla="*/ 151 w 1023"/>
                <a:gd name="T19" fmla="*/ 458 h 458"/>
                <a:gd name="T20" fmla="*/ 842 w 1023"/>
                <a:gd name="T21" fmla="*/ 458 h 458"/>
                <a:gd name="T22" fmla="*/ 857 w 1023"/>
                <a:gd name="T23" fmla="*/ 353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3" h="458">
                  <a:moveTo>
                    <a:pt x="857" y="353"/>
                  </a:moveTo>
                  <a:cubicBezTo>
                    <a:pt x="873" y="294"/>
                    <a:pt x="1023" y="145"/>
                    <a:pt x="1023" y="145"/>
                  </a:cubicBezTo>
                  <a:cubicBezTo>
                    <a:pt x="1016" y="138"/>
                    <a:pt x="898" y="73"/>
                    <a:pt x="831" y="51"/>
                  </a:cubicBezTo>
                  <a:cubicBezTo>
                    <a:pt x="781" y="34"/>
                    <a:pt x="695" y="0"/>
                    <a:pt x="695" y="0"/>
                  </a:cubicBezTo>
                  <a:cubicBezTo>
                    <a:pt x="683" y="16"/>
                    <a:pt x="636" y="50"/>
                    <a:pt x="636" y="50"/>
                  </a:cubicBezTo>
                  <a:cubicBezTo>
                    <a:pt x="584" y="209"/>
                    <a:pt x="392" y="136"/>
                    <a:pt x="392" y="136"/>
                  </a:cubicBezTo>
                  <a:cubicBezTo>
                    <a:pt x="358" y="120"/>
                    <a:pt x="315" y="13"/>
                    <a:pt x="315" y="13"/>
                  </a:cubicBezTo>
                  <a:cubicBezTo>
                    <a:pt x="111" y="62"/>
                    <a:pt x="0" y="144"/>
                    <a:pt x="0" y="144"/>
                  </a:cubicBezTo>
                  <a:cubicBezTo>
                    <a:pt x="22" y="157"/>
                    <a:pt x="93" y="241"/>
                    <a:pt x="118" y="275"/>
                  </a:cubicBezTo>
                  <a:cubicBezTo>
                    <a:pt x="135" y="298"/>
                    <a:pt x="144" y="375"/>
                    <a:pt x="151" y="458"/>
                  </a:cubicBezTo>
                  <a:cubicBezTo>
                    <a:pt x="842" y="458"/>
                    <a:pt x="842" y="458"/>
                    <a:pt x="842" y="458"/>
                  </a:cubicBezTo>
                  <a:cubicBezTo>
                    <a:pt x="847" y="412"/>
                    <a:pt x="852" y="373"/>
                    <a:pt x="857" y="353"/>
                  </a:cubicBezTo>
                  <a:close/>
                </a:path>
              </a:pathLst>
            </a:custGeom>
            <a:solidFill>
              <a:srgbClr val="F05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87" name="Picture 624"/>
            <p:cNvPicPr>
              <a:picLocks noChangeAspect="1" noChangeArrowheads="1"/>
            </p:cNvPicPr>
            <p:nvPr/>
          </p:nvPicPr>
          <p:blipFill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6752" y="4414838"/>
              <a:ext cx="727075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625"/>
            <p:cNvPicPr>
              <a:picLocks noChangeAspect="1" noChangeArrowheads="1"/>
            </p:cNvPicPr>
            <p:nvPr/>
          </p:nvPicPr>
          <p:blipFill>
            <a:blip r:embed="rId5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9189" y="4240213"/>
              <a:ext cx="146050" cy="123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626"/>
            <p:cNvPicPr>
              <a:picLocks noChangeAspect="1" noChangeArrowheads="1"/>
            </p:cNvPicPr>
            <p:nvPr/>
          </p:nvPicPr>
          <p:blipFill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1377" y="4270375"/>
              <a:ext cx="133350" cy="155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627"/>
            <p:cNvPicPr>
              <a:picLocks noChangeAspect="1" noChangeArrowheads="1"/>
            </p:cNvPicPr>
            <p:nvPr/>
          </p:nvPicPr>
          <p:blipFill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3564" y="4243388"/>
              <a:ext cx="293688" cy="150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" name="Freeform 628"/>
            <p:cNvSpPr>
              <a:spLocks/>
            </p:cNvSpPr>
            <p:nvPr/>
          </p:nvSpPr>
          <p:spPr bwMode="auto">
            <a:xfrm>
              <a:off x="5614989" y="4357688"/>
              <a:ext cx="174625" cy="328613"/>
            </a:xfrm>
            <a:custGeom>
              <a:avLst/>
              <a:gdLst>
                <a:gd name="T0" fmla="*/ 171 w 185"/>
                <a:gd name="T1" fmla="*/ 180 h 348"/>
                <a:gd name="T2" fmla="*/ 30 w 185"/>
                <a:gd name="T3" fmla="*/ 46 h 348"/>
                <a:gd name="T4" fmla="*/ 0 w 185"/>
                <a:gd name="T5" fmla="*/ 348 h 348"/>
                <a:gd name="T6" fmla="*/ 185 w 185"/>
                <a:gd name="T7" fmla="*/ 348 h 348"/>
                <a:gd name="T8" fmla="*/ 171 w 185"/>
                <a:gd name="T9" fmla="*/ 18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" h="348">
                  <a:moveTo>
                    <a:pt x="171" y="180"/>
                  </a:moveTo>
                  <a:cubicBezTo>
                    <a:pt x="169" y="136"/>
                    <a:pt x="43" y="0"/>
                    <a:pt x="30" y="46"/>
                  </a:cubicBezTo>
                  <a:cubicBezTo>
                    <a:pt x="7" y="129"/>
                    <a:pt x="2" y="278"/>
                    <a:pt x="0" y="348"/>
                  </a:cubicBezTo>
                  <a:cubicBezTo>
                    <a:pt x="185" y="348"/>
                    <a:pt x="185" y="348"/>
                    <a:pt x="185" y="348"/>
                  </a:cubicBezTo>
                  <a:cubicBezTo>
                    <a:pt x="179" y="280"/>
                    <a:pt x="172" y="205"/>
                    <a:pt x="171" y="180"/>
                  </a:cubicBezTo>
                  <a:close/>
                </a:path>
              </a:pathLst>
            </a:custGeom>
            <a:solidFill>
              <a:srgbClr val="F05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92" name="Picture 629"/>
            <p:cNvPicPr>
              <a:picLocks noChangeAspect="1" noChangeArrowheads="1"/>
            </p:cNvPicPr>
            <p:nvPr/>
          </p:nvPicPr>
          <p:blipFill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5164" y="4465638"/>
              <a:ext cx="47625" cy="223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3" name="Freeform 630"/>
            <p:cNvSpPr>
              <a:spLocks/>
            </p:cNvSpPr>
            <p:nvPr/>
          </p:nvSpPr>
          <p:spPr bwMode="auto">
            <a:xfrm>
              <a:off x="6432552" y="4381500"/>
              <a:ext cx="215900" cy="304800"/>
            </a:xfrm>
            <a:custGeom>
              <a:avLst/>
              <a:gdLst>
                <a:gd name="T0" fmla="*/ 189 w 229"/>
                <a:gd name="T1" fmla="*/ 10 h 323"/>
                <a:gd name="T2" fmla="*/ 53 w 229"/>
                <a:gd name="T3" fmla="*/ 126 h 323"/>
                <a:gd name="T4" fmla="*/ 1 w 229"/>
                <a:gd name="T5" fmla="*/ 274 h 323"/>
                <a:gd name="T6" fmla="*/ 0 w 229"/>
                <a:gd name="T7" fmla="*/ 323 h 323"/>
                <a:gd name="T8" fmla="*/ 225 w 229"/>
                <a:gd name="T9" fmla="*/ 323 h 323"/>
                <a:gd name="T10" fmla="*/ 189 w 229"/>
                <a:gd name="T11" fmla="*/ 1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9" h="323">
                  <a:moveTo>
                    <a:pt x="189" y="10"/>
                  </a:moveTo>
                  <a:cubicBezTo>
                    <a:pt x="139" y="0"/>
                    <a:pt x="89" y="93"/>
                    <a:pt x="53" y="126"/>
                  </a:cubicBezTo>
                  <a:cubicBezTo>
                    <a:pt x="17" y="160"/>
                    <a:pt x="1" y="274"/>
                    <a:pt x="1" y="274"/>
                  </a:cubicBezTo>
                  <a:cubicBezTo>
                    <a:pt x="1" y="274"/>
                    <a:pt x="1" y="294"/>
                    <a:pt x="0" y="323"/>
                  </a:cubicBezTo>
                  <a:cubicBezTo>
                    <a:pt x="225" y="323"/>
                    <a:pt x="225" y="323"/>
                    <a:pt x="225" y="323"/>
                  </a:cubicBezTo>
                  <a:cubicBezTo>
                    <a:pt x="229" y="73"/>
                    <a:pt x="189" y="10"/>
                    <a:pt x="189" y="10"/>
                  </a:cubicBezTo>
                  <a:close/>
                </a:path>
              </a:pathLst>
            </a:custGeom>
            <a:solidFill>
              <a:srgbClr val="F05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94" name="Picture 631"/>
            <p:cNvPicPr>
              <a:picLocks noChangeAspect="1" noChangeArrowheads="1"/>
            </p:cNvPicPr>
            <p:nvPr/>
          </p:nvPicPr>
          <p:blipFill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6202" y="4438650"/>
              <a:ext cx="42863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633"/>
            <p:cNvPicPr>
              <a:picLocks noChangeAspect="1" noChangeArrowheads="1"/>
            </p:cNvPicPr>
            <p:nvPr/>
          </p:nvPicPr>
          <p:blipFill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3589" y="4246563"/>
              <a:ext cx="188913" cy="18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634"/>
            <p:cNvPicPr>
              <a:picLocks noChangeAspect="1" noChangeArrowheads="1"/>
            </p:cNvPicPr>
            <p:nvPr/>
          </p:nvPicPr>
          <p:blipFill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8677" y="4289425"/>
              <a:ext cx="401638" cy="30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635"/>
            <p:cNvPicPr>
              <a:picLocks noChangeAspect="1" noChangeArrowheads="1"/>
            </p:cNvPicPr>
            <p:nvPr/>
          </p:nvPicPr>
          <p:blipFill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8877" y="4254500"/>
              <a:ext cx="149225" cy="165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636"/>
            <p:cNvPicPr>
              <a:picLocks noChangeAspect="1" noChangeArrowheads="1"/>
            </p:cNvPicPr>
            <p:nvPr/>
          </p:nvPicPr>
          <p:blipFill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3589" y="4248150"/>
              <a:ext cx="123825" cy="195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637"/>
            <p:cNvPicPr>
              <a:picLocks noChangeAspect="1" noChangeArrowheads="1"/>
            </p:cNvPicPr>
            <p:nvPr/>
          </p:nvPicPr>
          <p:blipFill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7714" y="4186238"/>
              <a:ext cx="206375" cy="255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638"/>
            <p:cNvPicPr>
              <a:picLocks noChangeAspect="1" noChangeArrowheads="1"/>
            </p:cNvPicPr>
            <p:nvPr/>
          </p:nvPicPr>
          <p:blipFill>
            <a:blip r:embed="rId6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2364" y="4186238"/>
              <a:ext cx="195263" cy="209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" name="Freeform 639"/>
            <p:cNvSpPr>
              <a:spLocks/>
            </p:cNvSpPr>
            <p:nvPr/>
          </p:nvSpPr>
          <p:spPr bwMode="auto">
            <a:xfrm>
              <a:off x="6357939" y="3833813"/>
              <a:ext cx="82550" cy="146050"/>
            </a:xfrm>
            <a:custGeom>
              <a:avLst/>
              <a:gdLst>
                <a:gd name="T0" fmla="*/ 20 w 88"/>
                <a:gd name="T1" fmla="*/ 22 h 155"/>
                <a:gd name="T2" fmla="*/ 0 w 88"/>
                <a:gd name="T3" fmla="*/ 155 h 155"/>
                <a:gd name="T4" fmla="*/ 39 w 88"/>
                <a:gd name="T5" fmla="*/ 0 h 155"/>
                <a:gd name="T6" fmla="*/ 20 w 88"/>
                <a:gd name="T7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155">
                  <a:moveTo>
                    <a:pt x="20" y="22"/>
                  </a:moveTo>
                  <a:cubicBezTo>
                    <a:pt x="6" y="97"/>
                    <a:pt x="0" y="155"/>
                    <a:pt x="0" y="155"/>
                  </a:cubicBezTo>
                  <a:cubicBezTo>
                    <a:pt x="49" y="140"/>
                    <a:pt x="88" y="0"/>
                    <a:pt x="39" y="0"/>
                  </a:cubicBezTo>
                  <a:cubicBezTo>
                    <a:pt x="30" y="0"/>
                    <a:pt x="20" y="22"/>
                    <a:pt x="20" y="22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03" name="Picture 640"/>
            <p:cNvPicPr>
              <a:picLocks noChangeAspect="1" noChangeArrowheads="1"/>
            </p:cNvPicPr>
            <p:nvPr/>
          </p:nvPicPr>
          <p:blipFill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9052" y="3827463"/>
              <a:ext cx="49213" cy="122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" name="Freeform 641"/>
            <p:cNvSpPr>
              <a:spLocks/>
            </p:cNvSpPr>
            <p:nvPr/>
          </p:nvSpPr>
          <p:spPr bwMode="auto">
            <a:xfrm>
              <a:off x="5781677" y="3819525"/>
              <a:ext cx="76200" cy="150813"/>
            </a:xfrm>
            <a:custGeom>
              <a:avLst/>
              <a:gdLst>
                <a:gd name="T0" fmla="*/ 67 w 80"/>
                <a:gd name="T1" fmla="*/ 26 h 160"/>
                <a:gd name="T2" fmla="*/ 80 w 80"/>
                <a:gd name="T3" fmla="*/ 160 h 160"/>
                <a:gd name="T4" fmla="*/ 50 w 80"/>
                <a:gd name="T5" fmla="*/ 3 h 160"/>
                <a:gd name="T6" fmla="*/ 67 w 80"/>
                <a:gd name="T7" fmla="*/ 26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160">
                  <a:moveTo>
                    <a:pt x="67" y="26"/>
                  </a:moveTo>
                  <a:cubicBezTo>
                    <a:pt x="77" y="102"/>
                    <a:pt x="80" y="160"/>
                    <a:pt x="80" y="160"/>
                  </a:cubicBezTo>
                  <a:cubicBezTo>
                    <a:pt x="32" y="143"/>
                    <a:pt x="0" y="0"/>
                    <a:pt x="50" y="3"/>
                  </a:cubicBezTo>
                  <a:cubicBezTo>
                    <a:pt x="59" y="4"/>
                    <a:pt x="67" y="26"/>
                    <a:pt x="67" y="26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05" name="Freeform 642"/>
            <p:cNvSpPr>
              <a:spLocks/>
            </p:cNvSpPr>
            <p:nvPr/>
          </p:nvSpPr>
          <p:spPr bwMode="auto">
            <a:xfrm>
              <a:off x="5800727" y="3821113"/>
              <a:ext cx="44450" cy="114300"/>
            </a:xfrm>
            <a:custGeom>
              <a:avLst/>
              <a:gdLst>
                <a:gd name="T0" fmla="*/ 46 w 47"/>
                <a:gd name="T1" fmla="*/ 121 h 121"/>
                <a:gd name="T2" fmla="*/ 36 w 47"/>
                <a:gd name="T3" fmla="*/ 76 h 121"/>
                <a:gd name="T4" fmla="*/ 10 w 47"/>
                <a:gd name="T5" fmla="*/ 49 h 121"/>
                <a:gd name="T6" fmla="*/ 23 w 47"/>
                <a:gd name="T7" fmla="*/ 33 h 121"/>
                <a:gd name="T8" fmla="*/ 23 w 47"/>
                <a:gd name="T9" fmla="*/ 82 h 121"/>
                <a:gd name="T10" fmla="*/ 46 w 47"/>
                <a:gd name="T11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121">
                  <a:moveTo>
                    <a:pt x="46" y="121"/>
                  </a:moveTo>
                  <a:cubicBezTo>
                    <a:pt x="46" y="121"/>
                    <a:pt x="32" y="106"/>
                    <a:pt x="36" y="76"/>
                  </a:cubicBezTo>
                  <a:cubicBezTo>
                    <a:pt x="47" y="5"/>
                    <a:pt x="0" y="0"/>
                    <a:pt x="10" y="49"/>
                  </a:cubicBezTo>
                  <a:cubicBezTo>
                    <a:pt x="10" y="49"/>
                    <a:pt x="17" y="26"/>
                    <a:pt x="23" y="33"/>
                  </a:cubicBezTo>
                  <a:cubicBezTo>
                    <a:pt x="30" y="41"/>
                    <a:pt x="15" y="46"/>
                    <a:pt x="23" y="82"/>
                  </a:cubicBezTo>
                  <a:cubicBezTo>
                    <a:pt x="27" y="101"/>
                    <a:pt x="46" y="121"/>
                    <a:pt x="46" y="121"/>
                  </a:cubicBezTo>
                  <a:close/>
                </a:path>
              </a:pathLst>
            </a:custGeom>
            <a:solidFill>
              <a:srgbClr val="DBA7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06" name="Freeform 643"/>
            <p:cNvSpPr>
              <a:spLocks/>
            </p:cNvSpPr>
            <p:nvPr/>
          </p:nvSpPr>
          <p:spPr bwMode="auto">
            <a:xfrm>
              <a:off x="5832477" y="3470275"/>
              <a:ext cx="552450" cy="711200"/>
            </a:xfrm>
            <a:custGeom>
              <a:avLst/>
              <a:gdLst>
                <a:gd name="T0" fmla="*/ 342 w 587"/>
                <a:gd name="T1" fmla="*/ 29 h 754"/>
                <a:gd name="T2" fmla="*/ 19 w 587"/>
                <a:gd name="T3" fmla="*/ 326 h 754"/>
                <a:gd name="T4" fmla="*/ 60 w 587"/>
                <a:gd name="T5" fmla="*/ 591 h 754"/>
                <a:gd name="T6" fmla="*/ 139 w 587"/>
                <a:gd name="T7" fmla="*/ 659 h 754"/>
                <a:gd name="T8" fmla="*/ 212 w 587"/>
                <a:gd name="T9" fmla="*/ 723 h 754"/>
                <a:gd name="T10" fmla="*/ 278 w 587"/>
                <a:gd name="T11" fmla="*/ 750 h 754"/>
                <a:gd name="T12" fmla="*/ 433 w 587"/>
                <a:gd name="T13" fmla="*/ 674 h 754"/>
                <a:gd name="T14" fmla="*/ 573 w 587"/>
                <a:gd name="T15" fmla="*/ 365 h 754"/>
                <a:gd name="T16" fmla="*/ 342 w 587"/>
                <a:gd name="T17" fmla="*/ 29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7" h="754">
                  <a:moveTo>
                    <a:pt x="342" y="29"/>
                  </a:moveTo>
                  <a:cubicBezTo>
                    <a:pt x="173" y="0"/>
                    <a:pt x="52" y="147"/>
                    <a:pt x="19" y="326"/>
                  </a:cubicBezTo>
                  <a:cubicBezTo>
                    <a:pt x="0" y="426"/>
                    <a:pt x="6" y="516"/>
                    <a:pt x="60" y="591"/>
                  </a:cubicBezTo>
                  <a:cubicBezTo>
                    <a:pt x="81" y="621"/>
                    <a:pt x="108" y="636"/>
                    <a:pt x="139" y="659"/>
                  </a:cubicBezTo>
                  <a:cubicBezTo>
                    <a:pt x="159" y="675"/>
                    <a:pt x="190" y="707"/>
                    <a:pt x="212" y="723"/>
                  </a:cubicBezTo>
                  <a:cubicBezTo>
                    <a:pt x="231" y="737"/>
                    <a:pt x="252" y="749"/>
                    <a:pt x="278" y="750"/>
                  </a:cubicBezTo>
                  <a:cubicBezTo>
                    <a:pt x="357" y="754"/>
                    <a:pt x="410" y="695"/>
                    <a:pt x="433" y="674"/>
                  </a:cubicBezTo>
                  <a:cubicBezTo>
                    <a:pt x="514" y="600"/>
                    <a:pt x="587" y="573"/>
                    <a:pt x="573" y="365"/>
                  </a:cubicBezTo>
                  <a:cubicBezTo>
                    <a:pt x="562" y="201"/>
                    <a:pt x="452" y="34"/>
                    <a:pt x="342" y="29"/>
                  </a:cubicBezTo>
                  <a:close/>
                </a:path>
              </a:pathLst>
            </a:custGeom>
            <a:solidFill>
              <a:srgbClr val="F7D9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07" name="Picture 644"/>
            <p:cNvPicPr>
              <a:picLocks noChangeAspect="1" noChangeArrowheads="1"/>
            </p:cNvPicPr>
            <p:nvPr/>
          </p:nvPicPr>
          <p:blipFill>
            <a:blip r:embed="rId7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2039" y="3721100"/>
              <a:ext cx="234950" cy="239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645"/>
            <p:cNvPicPr>
              <a:picLocks noChangeAspect="1" noChangeArrowheads="1"/>
            </p:cNvPicPr>
            <p:nvPr/>
          </p:nvPicPr>
          <p:blipFill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3314" y="3830638"/>
              <a:ext cx="198438" cy="234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646"/>
            <p:cNvPicPr>
              <a:picLocks noChangeAspect="1" noChangeArrowheads="1"/>
            </p:cNvPicPr>
            <p:nvPr/>
          </p:nvPicPr>
          <p:blipFill>
            <a:blip r:embed="rId7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5652" y="3730625"/>
              <a:ext cx="254000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647"/>
            <p:cNvPicPr>
              <a:picLocks noChangeAspect="1" noChangeArrowheads="1"/>
            </p:cNvPicPr>
            <p:nvPr/>
          </p:nvPicPr>
          <p:blipFill>
            <a:blip r:embed="rId7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5177" y="3841750"/>
              <a:ext cx="184150" cy="209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648"/>
            <p:cNvPicPr>
              <a:picLocks noChangeAspect="1" noChangeArrowheads="1"/>
            </p:cNvPicPr>
            <p:nvPr/>
          </p:nvPicPr>
          <p:blipFill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1264" y="3878263"/>
              <a:ext cx="61913" cy="4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649"/>
            <p:cNvPicPr>
              <a:picLocks noChangeAspect="1" noChangeArrowheads="1"/>
            </p:cNvPicPr>
            <p:nvPr/>
          </p:nvPicPr>
          <p:blipFill>
            <a:blip r:embed="rId7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1052" y="3875088"/>
              <a:ext cx="61913" cy="4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650"/>
            <p:cNvPicPr>
              <a:picLocks noChangeAspect="1" noChangeArrowheads="1"/>
            </p:cNvPicPr>
            <p:nvPr/>
          </p:nvPicPr>
          <p:blipFill>
            <a:blip r:embed="rId7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8189" y="3451225"/>
              <a:ext cx="566738" cy="50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651"/>
            <p:cNvPicPr>
              <a:picLocks noChangeAspect="1" noChangeArrowheads="1"/>
            </p:cNvPicPr>
            <p:nvPr/>
          </p:nvPicPr>
          <p:blipFill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7427" y="4105275"/>
              <a:ext cx="80963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652"/>
            <p:cNvPicPr>
              <a:picLocks noChangeAspect="1" noChangeArrowheads="1"/>
            </p:cNvPicPr>
            <p:nvPr/>
          </p:nvPicPr>
          <p:blipFill>
            <a:blip r:embed="rId7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3952" y="3840163"/>
              <a:ext cx="195263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6" name="Freeform 653"/>
            <p:cNvSpPr>
              <a:spLocks/>
            </p:cNvSpPr>
            <p:nvPr/>
          </p:nvSpPr>
          <p:spPr bwMode="auto">
            <a:xfrm>
              <a:off x="5808664" y="3859213"/>
              <a:ext cx="209550" cy="282575"/>
            </a:xfrm>
            <a:custGeom>
              <a:avLst/>
              <a:gdLst>
                <a:gd name="T0" fmla="*/ 58 w 221"/>
                <a:gd name="T1" fmla="*/ 0 h 299"/>
                <a:gd name="T2" fmla="*/ 131 w 221"/>
                <a:gd name="T3" fmla="*/ 216 h 299"/>
                <a:gd name="T4" fmla="*/ 221 w 221"/>
                <a:gd name="T5" fmla="*/ 299 h 299"/>
                <a:gd name="T6" fmla="*/ 115 w 221"/>
                <a:gd name="T7" fmla="*/ 217 h 299"/>
                <a:gd name="T8" fmla="*/ 58 w 221"/>
                <a:gd name="T9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299">
                  <a:moveTo>
                    <a:pt x="58" y="0"/>
                  </a:moveTo>
                  <a:cubicBezTo>
                    <a:pt x="58" y="0"/>
                    <a:pt x="24" y="138"/>
                    <a:pt x="131" y="216"/>
                  </a:cubicBezTo>
                  <a:cubicBezTo>
                    <a:pt x="189" y="259"/>
                    <a:pt x="206" y="285"/>
                    <a:pt x="221" y="299"/>
                  </a:cubicBezTo>
                  <a:cubicBezTo>
                    <a:pt x="221" y="299"/>
                    <a:pt x="155" y="244"/>
                    <a:pt x="115" y="217"/>
                  </a:cubicBezTo>
                  <a:cubicBezTo>
                    <a:pt x="96" y="204"/>
                    <a:pt x="0" y="140"/>
                    <a:pt x="58" y="0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17" name="Picture 654"/>
            <p:cNvPicPr>
              <a:picLocks noChangeAspect="1" noChangeArrowheads="1"/>
            </p:cNvPicPr>
            <p:nvPr/>
          </p:nvPicPr>
          <p:blipFill>
            <a:blip r:embed="rId8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2977" y="4146550"/>
              <a:ext cx="173038" cy="90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8" name="Freeform 655"/>
            <p:cNvSpPr>
              <a:spLocks/>
            </p:cNvSpPr>
            <p:nvPr/>
          </p:nvSpPr>
          <p:spPr bwMode="auto">
            <a:xfrm>
              <a:off x="6253164" y="3722688"/>
              <a:ext cx="111125" cy="122238"/>
            </a:xfrm>
            <a:custGeom>
              <a:avLst/>
              <a:gdLst>
                <a:gd name="T0" fmla="*/ 0 w 119"/>
                <a:gd name="T1" fmla="*/ 10 h 129"/>
                <a:gd name="T2" fmla="*/ 90 w 119"/>
                <a:gd name="T3" fmla="*/ 32 h 129"/>
                <a:gd name="T4" fmla="*/ 92 w 119"/>
                <a:gd name="T5" fmla="*/ 129 h 129"/>
                <a:gd name="T6" fmla="*/ 0 w 119"/>
                <a:gd name="T7" fmla="*/ 1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129">
                  <a:moveTo>
                    <a:pt x="0" y="10"/>
                  </a:moveTo>
                  <a:cubicBezTo>
                    <a:pt x="0" y="10"/>
                    <a:pt x="40" y="0"/>
                    <a:pt x="90" y="32"/>
                  </a:cubicBezTo>
                  <a:cubicBezTo>
                    <a:pt x="119" y="50"/>
                    <a:pt x="92" y="129"/>
                    <a:pt x="92" y="129"/>
                  </a:cubicBezTo>
                  <a:cubicBezTo>
                    <a:pt x="92" y="129"/>
                    <a:pt x="115" y="20"/>
                    <a:pt x="0" y="10"/>
                  </a:cubicBezTo>
                  <a:close/>
                </a:path>
              </a:pathLst>
            </a:custGeom>
            <a:solidFill>
              <a:srgbClr val="F7D9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19" name="Freeform 656"/>
            <p:cNvSpPr>
              <a:spLocks/>
            </p:cNvSpPr>
            <p:nvPr/>
          </p:nvSpPr>
          <p:spPr bwMode="auto">
            <a:xfrm>
              <a:off x="6051552" y="4065588"/>
              <a:ext cx="112713" cy="69850"/>
            </a:xfrm>
            <a:custGeom>
              <a:avLst/>
              <a:gdLst>
                <a:gd name="T0" fmla="*/ 0 w 120"/>
                <a:gd name="T1" fmla="*/ 0 h 74"/>
                <a:gd name="T2" fmla="*/ 120 w 120"/>
                <a:gd name="T3" fmla="*/ 2 h 74"/>
                <a:gd name="T4" fmla="*/ 0 w 120"/>
                <a:gd name="T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74">
                  <a:moveTo>
                    <a:pt x="0" y="0"/>
                  </a:moveTo>
                  <a:cubicBezTo>
                    <a:pt x="0" y="0"/>
                    <a:pt x="56" y="74"/>
                    <a:pt x="120" y="2"/>
                  </a:cubicBezTo>
                  <a:cubicBezTo>
                    <a:pt x="120" y="2"/>
                    <a:pt x="50" y="34"/>
                    <a:pt x="0" y="0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20" name="Freeform 657"/>
            <p:cNvSpPr>
              <a:spLocks/>
            </p:cNvSpPr>
            <p:nvPr/>
          </p:nvSpPr>
          <p:spPr bwMode="auto">
            <a:xfrm>
              <a:off x="5988052" y="4005263"/>
              <a:ext cx="241300" cy="61913"/>
            </a:xfrm>
            <a:custGeom>
              <a:avLst/>
              <a:gdLst>
                <a:gd name="T0" fmla="*/ 122 w 256"/>
                <a:gd name="T1" fmla="*/ 16 h 66"/>
                <a:gd name="T2" fmla="*/ 0 w 256"/>
                <a:gd name="T3" fmla="*/ 1 h 66"/>
                <a:gd name="T4" fmla="*/ 0 w 256"/>
                <a:gd name="T5" fmla="*/ 1 h 66"/>
                <a:gd name="T6" fmla="*/ 1 w 256"/>
                <a:gd name="T7" fmla="*/ 3 h 66"/>
                <a:gd name="T8" fmla="*/ 33 w 256"/>
                <a:gd name="T9" fmla="*/ 16 h 66"/>
                <a:gd name="T10" fmla="*/ 132 w 256"/>
                <a:gd name="T11" fmla="*/ 66 h 66"/>
                <a:gd name="T12" fmla="*/ 228 w 256"/>
                <a:gd name="T13" fmla="*/ 17 h 66"/>
                <a:gd name="T14" fmla="*/ 255 w 256"/>
                <a:gd name="T15" fmla="*/ 2 h 66"/>
                <a:gd name="T16" fmla="*/ 256 w 256"/>
                <a:gd name="T17" fmla="*/ 0 h 66"/>
                <a:gd name="T18" fmla="*/ 122 w 256"/>
                <a:gd name="T19" fmla="*/ 1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66">
                  <a:moveTo>
                    <a:pt x="122" y="16"/>
                  </a:moveTo>
                  <a:cubicBezTo>
                    <a:pt x="55" y="15"/>
                    <a:pt x="16" y="5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9" y="7"/>
                    <a:pt x="20" y="7"/>
                    <a:pt x="33" y="16"/>
                  </a:cubicBezTo>
                  <a:cubicBezTo>
                    <a:pt x="41" y="23"/>
                    <a:pt x="84" y="65"/>
                    <a:pt x="132" y="66"/>
                  </a:cubicBezTo>
                  <a:cubicBezTo>
                    <a:pt x="162" y="66"/>
                    <a:pt x="202" y="38"/>
                    <a:pt x="228" y="17"/>
                  </a:cubicBezTo>
                  <a:cubicBezTo>
                    <a:pt x="238" y="9"/>
                    <a:pt x="249" y="6"/>
                    <a:pt x="255" y="2"/>
                  </a:cubicBezTo>
                  <a:cubicBezTo>
                    <a:pt x="255" y="1"/>
                    <a:pt x="256" y="1"/>
                    <a:pt x="256" y="0"/>
                  </a:cubicBezTo>
                  <a:cubicBezTo>
                    <a:pt x="238" y="5"/>
                    <a:pt x="201" y="17"/>
                    <a:pt x="122" y="16"/>
                  </a:cubicBezTo>
                  <a:close/>
                </a:path>
              </a:pathLst>
            </a:custGeom>
            <a:solidFill>
              <a:srgbClr val="95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21" name="Picture 658"/>
            <p:cNvPicPr>
              <a:picLocks noChangeAspect="1" noChangeArrowheads="1"/>
            </p:cNvPicPr>
            <p:nvPr/>
          </p:nvPicPr>
          <p:blipFill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8852" y="4024313"/>
              <a:ext cx="144463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659"/>
            <p:cNvPicPr>
              <a:picLocks noChangeAspect="1" noChangeArrowheads="1"/>
            </p:cNvPicPr>
            <p:nvPr/>
          </p:nvPicPr>
          <p:blipFill>
            <a:blip r:embed="rId8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9664" y="3997325"/>
              <a:ext cx="50800" cy="39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660"/>
            <p:cNvPicPr>
              <a:picLocks noChangeAspect="1" noChangeArrowheads="1"/>
            </p:cNvPicPr>
            <p:nvPr/>
          </p:nvPicPr>
          <p:blipFill>
            <a:blip r:embed="rId8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6939" y="4000500"/>
              <a:ext cx="47625" cy="31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661"/>
            <p:cNvPicPr>
              <a:picLocks noChangeAspect="1" noChangeArrowheads="1"/>
            </p:cNvPicPr>
            <p:nvPr/>
          </p:nvPicPr>
          <p:blipFill>
            <a:blip r:embed="rId8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1389" y="4008438"/>
              <a:ext cx="177800" cy="46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5" name="Freeform 662"/>
            <p:cNvSpPr>
              <a:spLocks/>
            </p:cNvSpPr>
            <p:nvPr/>
          </p:nvSpPr>
          <p:spPr bwMode="auto">
            <a:xfrm>
              <a:off x="5986464" y="4005263"/>
              <a:ext cx="242888" cy="25400"/>
            </a:xfrm>
            <a:custGeom>
              <a:avLst/>
              <a:gdLst>
                <a:gd name="T0" fmla="*/ 183 w 257"/>
                <a:gd name="T1" fmla="*/ 5 h 27"/>
                <a:gd name="T2" fmla="*/ 131 w 257"/>
                <a:gd name="T3" fmla="*/ 9 h 27"/>
                <a:gd name="T4" fmla="*/ 76 w 257"/>
                <a:gd name="T5" fmla="*/ 6 h 27"/>
                <a:gd name="T6" fmla="*/ 0 w 257"/>
                <a:gd name="T7" fmla="*/ 0 h 27"/>
                <a:gd name="T8" fmla="*/ 0 w 257"/>
                <a:gd name="T9" fmla="*/ 1 h 27"/>
                <a:gd name="T10" fmla="*/ 1 w 257"/>
                <a:gd name="T11" fmla="*/ 2 h 27"/>
                <a:gd name="T12" fmla="*/ 77 w 257"/>
                <a:gd name="T13" fmla="*/ 20 h 27"/>
                <a:gd name="T14" fmla="*/ 131 w 257"/>
                <a:gd name="T15" fmla="*/ 27 h 27"/>
                <a:gd name="T16" fmla="*/ 191 w 257"/>
                <a:gd name="T17" fmla="*/ 19 h 27"/>
                <a:gd name="T18" fmla="*/ 257 w 257"/>
                <a:gd name="T19" fmla="*/ 2 h 27"/>
                <a:gd name="T20" fmla="*/ 257 w 257"/>
                <a:gd name="T21" fmla="*/ 0 h 27"/>
                <a:gd name="T22" fmla="*/ 183 w 257"/>
                <a:gd name="T23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7" h="27">
                  <a:moveTo>
                    <a:pt x="183" y="5"/>
                  </a:moveTo>
                  <a:cubicBezTo>
                    <a:pt x="162" y="4"/>
                    <a:pt x="158" y="8"/>
                    <a:pt x="131" y="9"/>
                  </a:cubicBezTo>
                  <a:cubicBezTo>
                    <a:pt x="99" y="8"/>
                    <a:pt x="94" y="4"/>
                    <a:pt x="76" y="6"/>
                  </a:cubicBezTo>
                  <a:cubicBezTo>
                    <a:pt x="53" y="8"/>
                    <a:pt x="34" y="7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28" y="11"/>
                    <a:pt x="53" y="16"/>
                    <a:pt x="77" y="20"/>
                  </a:cubicBezTo>
                  <a:cubicBezTo>
                    <a:pt x="95" y="22"/>
                    <a:pt x="112" y="27"/>
                    <a:pt x="131" y="27"/>
                  </a:cubicBezTo>
                  <a:cubicBezTo>
                    <a:pt x="154" y="27"/>
                    <a:pt x="173" y="22"/>
                    <a:pt x="191" y="19"/>
                  </a:cubicBezTo>
                  <a:cubicBezTo>
                    <a:pt x="221" y="15"/>
                    <a:pt x="243" y="7"/>
                    <a:pt x="257" y="2"/>
                  </a:cubicBezTo>
                  <a:cubicBezTo>
                    <a:pt x="257" y="1"/>
                    <a:pt x="257" y="0"/>
                    <a:pt x="257" y="0"/>
                  </a:cubicBezTo>
                  <a:cubicBezTo>
                    <a:pt x="241" y="4"/>
                    <a:pt x="206" y="7"/>
                    <a:pt x="183" y="5"/>
                  </a:cubicBezTo>
                  <a:close/>
                </a:path>
              </a:pathLst>
            </a:custGeom>
            <a:solidFill>
              <a:srgbClr val="F888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26" name="Freeform 663"/>
            <p:cNvSpPr>
              <a:spLocks/>
            </p:cNvSpPr>
            <p:nvPr/>
          </p:nvSpPr>
          <p:spPr bwMode="auto">
            <a:xfrm>
              <a:off x="5988052" y="4006850"/>
              <a:ext cx="239713" cy="82550"/>
            </a:xfrm>
            <a:custGeom>
              <a:avLst/>
              <a:gdLst>
                <a:gd name="T0" fmla="*/ 137 w 254"/>
                <a:gd name="T1" fmla="*/ 59 h 86"/>
                <a:gd name="T2" fmla="*/ 0 w 254"/>
                <a:gd name="T3" fmla="*/ 1 h 86"/>
                <a:gd name="T4" fmla="*/ 41 w 254"/>
                <a:gd name="T5" fmla="*/ 28 h 86"/>
                <a:gd name="T6" fmla="*/ 129 w 254"/>
                <a:gd name="T7" fmla="*/ 86 h 86"/>
                <a:gd name="T8" fmla="*/ 218 w 254"/>
                <a:gd name="T9" fmla="*/ 27 h 86"/>
                <a:gd name="T10" fmla="*/ 254 w 254"/>
                <a:gd name="T11" fmla="*/ 0 h 86"/>
                <a:gd name="T12" fmla="*/ 137 w 254"/>
                <a:gd name="T13" fmla="*/ 5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4" h="86">
                  <a:moveTo>
                    <a:pt x="137" y="59"/>
                  </a:moveTo>
                  <a:cubicBezTo>
                    <a:pt x="55" y="61"/>
                    <a:pt x="58" y="14"/>
                    <a:pt x="0" y="1"/>
                  </a:cubicBezTo>
                  <a:cubicBezTo>
                    <a:pt x="0" y="1"/>
                    <a:pt x="23" y="7"/>
                    <a:pt x="41" y="28"/>
                  </a:cubicBezTo>
                  <a:cubicBezTo>
                    <a:pt x="61" y="51"/>
                    <a:pt x="72" y="86"/>
                    <a:pt x="129" y="86"/>
                  </a:cubicBezTo>
                  <a:cubicBezTo>
                    <a:pt x="181" y="86"/>
                    <a:pt x="202" y="48"/>
                    <a:pt x="218" y="27"/>
                  </a:cubicBezTo>
                  <a:cubicBezTo>
                    <a:pt x="238" y="3"/>
                    <a:pt x="254" y="0"/>
                    <a:pt x="254" y="0"/>
                  </a:cubicBezTo>
                  <a:cubicBezTo>
                    <a:pt x="203" y="16"/>
                    <a:pt x="206" y="57"/>
                    <a:pt x="137" y="59"/>
                  </a:cubicBezTo>
                  <a:close/>
                </a:path>
              </a:pathLst>
            </a:custGeom>
            <a:solidFill>
              <a:srgbClr val="F888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27" name="Picture 664"/>
            <p:cNvPicPr>
              <a:picLocks noChangeAspect="1" noChangeArrowheads="1"/>
            </p:cNvPicPr>
            <p:nvPr/>
          </p:nvPicPr>
          <p:blipFill>
            <a:blip r:embed="rId8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4564" y="4024313"/>
              <a:ext cx="169863" cy="6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8" name="Freeform 665"/>
            <p:cNvSpPr>
              <a:spLocks/>
            </p:cNvSpPr>
            <p:nvPr/>
          </p:nvSpPr>
          <p:spPr bwMode="auto">
            <a:xfrm>
              <a:off x="6105527" y="4059238"/>
              <a:ext cx="50800" cy="20638"/>
            </a:xfrm>
            <a:custGeom>
              <a:avLst/>
              <a:gdLst>
                <a:gd name="T0" fmla="*/ 53 w 54"/>
                <a:gd name="T1" fmla="*/ 2 h 21"/>
                <a:gd name="T2" fmla="*/ 34 w 54"/>
                <a:gd name="T3" fmla="*/ 16 h 21"/>
                <a:gd name="T4" fmla="*/ 1 w 54"/>
                <a:gd name="T5" fmla="*/ 14 h 21"/>
                <a:gd name="T6" fmla="*/ 30 w 54"/>
                <a:gd name="T7" fmla="*/ 7 h 21"/>
                <a:gd name="T8" fmla="*/ 53 w 54"/>
                <a:gd name="T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1">
                  <a:moveTo>
                    <a:pt x="53" y="2"/>
                  </a:moveTo>
                  <a:cubicBezTo>
                    <a:pt x="54" y="4"/>
                    <a:pt x="47" y="12"/>
                    <a:pt x="34" y="16"/>
                  </a:cubicBezTo>
                  <a:cubicBezTo>
                    <a:pt x="16" y="21"/>
                    <a:pt x="2" y="16"/>
                    <a:pt x="1" y="14"/>
                  </a:cubicBezTo>
                  <a:cubicBezTo>
                    <a:pt x="0" y="11"/>
                    <a:pt x="24" y="10"/>
                    <a:pt x="30" y="7"/>
                  </a:cubicBezTo>
                  <a:cubicBezTo>
                    <a:pt x="37" y="5"/>
                    <a:pt x="52" y="0"/>
                    <a:pt x="53" y="2"/>
                  </a:cubicBezTo>
                  <a:close/>
                </a:path>
              </a:pathLst>
            </a:custGeom>
            <a:solidFill>
              <a:srgbClr val="FFC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29" name="Freeform 666"/>
            <p:cNvSpPr>
              <a:spLocks/>
            </p:cNvSpPr>
            <p:nvPr/>
          </p:nvSpPr>
          <p:spPr bwMode="auto">
            <a:xfrm>
              <a:off x="6207127" y="4002088"/>
              <a:ext cx="31750" cy="14288"/>
            </a:xfrm>
            <a:custGeom>
              <a:avLst/>
              <a:gdLst>
                <a:gd name="T0" fmla="*/ 0 w 34"/>
                <a:gd name="T1" fmla="*/ 14 h 14"/>
                <a:gd name="T2" fmla="*/ 26 w 34"/>
                <a:gd name="T3" fmla="*/ 1 h 14"/>
                <a:gd name="T4" fmla="*/ 0 w 34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" h="14">
                  <a:moveTo>
                    <a:pt x="0" y="14"/>
                  </a:moveTo>
                  <a:cubicBezTo>
                    <a:pt x="0" y="14"/>
                    <a:pt x="24" y="0"/>
                    <a:pt x="26" y="1"/>
                  </a:cubicBezTo>
                  <a:cubicBezTo>
                    <a:pt x="28" y="2"/>
                    <a:pt x="34" y="4"/>
                    <a:pt x="0" y="14"/>
                  </a:cubicBezTo>
                  <a:close/>
                </a:path>
              </a:pathLst>
            </a:custGeom>
            <a:solidFill>
              <a:srgbClr val="95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30" name="Freeform 667"/>
            <p:cNvSpPr>
              <a:spLocks/>
            </p:cNvSpPr>
            <p:nvPr/>
          </p:nvSpPr>
          <p:spPr bwMode="auto">
            <a:xfrm>
              <a:off x="5978527" y="4005263"/>
              <a:ext cx="33338" cy="11113"/>
            </a:xfrm>
            <a:custGeom>
              <a:avLst/>
              <a:gdLst>
                <a:gd name="T0" fmla="*/ 34 w 34"/>
                <a:gd name="T1" fmla="*/ 12 h 12"/>
                <a:gd name="T2" fmla="*/ 7 w 34"/>
                <a:gd name="T3" fmla="*/ 1 h 12"/>
                <a:gd name="T4" fmla="*/ 34 w 34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" h="12">
                  <a:moveTo>
                    <a:pt x="34" y="12"/>
                  </a:moveTo>
                  <a:cubicBezTo>
                    <a:pt x="34" y="12"/>
                    <a:pt x="9" y="0"/>
                    <a:pt x="7" y="1"/>
                  </a:cubicBezTo>
                  <a:cubicBezTo>
                    <a:pt x="5" y="2"/>
                    <a:pt x="0" y="5"/>
                    <a:pt x="34" y="12"/>
                  </a:cubicBezTo>
                  <a:close/>
                </a:path>
              </a:pathLst>
            </a:custGeom>
            <a:solidFill>
              <a:srgbClr val="95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31" name="Picture 668"/>
            <p:cNvPicPr>
              <a:picLocks noChangeAspect="1" noChangeArrowheads="1"/>
            </p:cNvPicPr>
            <p:nvPr/>
          </p:nvPicPr>
          <p:blipFill>
            <a:blip r:embed="rId8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2502" y="4006850"/>
              <a:ext cx="149225" cy="2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2" name="Picture 669"/>
            <p:cNvPicPr>
              <a:picLocks noChangeAspect="1" noChangeArrowheads="1"/>
            </p:cNvPicPr>
            <p:nvPr/>
          </p:nvPicPr>
          <p:blipFill>
            <a:blip r:embed="rId8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4264" y="3776663"/>
              <a:ext cx="163513" cy="107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" name="Picture 670"/>
            <p:cNvPicPr>
              <a:picLocks noChangeAspect="1" noChangeArrowheads="1"/>
            </p:cNvPicPr>
            <p:nvPr/>
          </p:nvPicPr>
          <p:blipFill>
            <a:blip r:embed="rId8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7" y="3797300"/>
              <a:ext cx="79375" cy="82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4" name="Picture 671"/>
            <p:cNvPicPr>
              <a:picLocks noChangeAspect="1" noChangeArrowheads="1"/>
            </p:cNvPicPr>
            <p:nvPr/>
          </p:nvPicPr>
          <p:blipFill>
            <a:blip r:embed="rId8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7439" y="3805238"/>
              <a:ext cx="53975" cy="6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672"/>
            <p:cNvPicPr>
              <a:picLocks noChangeAspect="1" noChangeArrowheads="1"/>
            </p:cNvPicPr>
            <p:nvPr/>
          </p:nvPicPr>
          <p:blipFill>
            <a:blip r:embed="rId9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2839" y="3811588"/>
              <a:ext cx="93663" cy="71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6" name="Freeform 673"/>
            <p:cNvSpPr>
              <a:spLocks/>
            </p:cNvSpPr>
            <p:nvPr/>
          </p:nvSpPr>
          <p:spPr bwMode="auto">
            <a:xfrm>
              <a:off x="6262689" y="3808413"/>
              <a:ext cx="50800" cy="38100"/>
            </a:xfrm>
            <a:custGeom>
              <a:avLst/>
              <a:gdLst>
                <a:gd name="T0" fmla="*/ 0 w 54"/>
                <a:gd name="T1" fmla="*/ 0 h 41"/>
                <a:gd name="T2" fmla="*/ 54 w 54"/>
                <a:gd name="T3" fmla="*/ 30 h 41"/>
                <a:gd name="T4" fmla="*/ 48 w 54"/>
                <a:gd name="T5" fmla="*/ 41 h 41"/>
                <a:gd name="T6" fmla="*/ 20 w 54"/>
                <a:gd name="T7" fmla="*/ 24 h 41"/>
                <a:gd name="T8" fmla="*/ 0 w 54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1">
                  <a:moveTo>
                    <a:pt x="0" y="0"/>
                  </a:moveTo>
                  <a:cubicBezTo>
                    <a:pt x="22" y="4"/>
                    <a:pt x="42" y="15"/>
                    <a:pt x="54" y="30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1"/>
                    <a:pt x="37" y="31"/>
                    <a:pt x="20" y="24"/>
                  </a:cubicBezTo>
                  <a:cubicBezTo>
                    <a:pt x="17" y="14"/>
                    <a:pt x="9" y="6"/>
                    <a:pt x="0" y="0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37" name="Freeform 674"/>
            <p:cNvSpPr>
              <a:spLocks/>
            </p:cNvSpPr>
            <p:nvPr/>
          </p:nvSpPr>
          <p:spPr bwMode="auto">
            <a:xfrm>
              <a:off x="6172202" y="3811588"/>
              <a:ext cx="42863" cy="47625"/>
            </a:xfrm>
            <a:custGeom>
              <a:avLst/>
              <a:gdLst>
                <a:gd name="T0" fmla="*/ 30 w 46"/>
                <a:gd name="T1" fmla="*/ 25 h 50"/>
                <a:gd name="T2" fmla="*/ 0 w 46"/>
                <a:gd name="T3" fmla="*/ 50 h 50"/>
                <a:gd name="T4" fmla="*/ 46 w 46"/>
                <a:gd name="T5" fmla="*/ 0 h 50"/>
                <a:gd name="T6" fmla="*/ 30 w 46"/>
                <a:gd name="T7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50">
                  <a:moveTo>
                    <a:pt x="30" y="25"/>
                  </a:moveTo>
                  <a:cubicBezTo>
                    <a:pt x="15" y="34"/>
                    <a:pt x="6" y="44"/>
                    <a:pt x="0" y="50"/>
                  </a:cubicBezTo>
                  <a:cubicBezTo>
                    <a:pt x="0" y="50"/>
                    <a:pt x="18" y="13"/>
                    <a:pt x="46" y="0"/>
                  </a:cubicBezTo>
                  <a:cubicBezTo>
                    <a:pt x="37" y="6"/>
                    <a:pt x="32" y="15"/>
                    <a:pt x="30" y="25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38" name="Picture 675"/>
            <p:cNvPicPr>
              <a:picLocks noChangeAspect="1" noChangeArrowheads="1"/>
            </p:cNvPicPr>
            <p:nvPr/>
          </p:nvPicPr>
          <p:blipFill>
            <a:blip r:embed="rId9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4427" y="3803650"/>
              <a:ext cx="90488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9" name="Picture 676"/>
            <p:cNvPicPr>
              <a:picLocks noChangeAspect="1" noChangeArrowheads="1"/>
            </p:cNvPicPr>
            <p:nvPr/>
          </p:nvPicPr>
          <p:blipFill>
            <a:blip r:embed="rId9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39" y="3805238"/>
              <a:ext cx="68263" cy="6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0" name="Freeform 677"/>
            <p:cNvSpPr>
              <a:spLocks/>
            </p:cNvSpPr>
            <p:nvPr/>
          </p:nvSpPr>
          <p:spPr bwMode="auto">
            <a:xfrm>
              <a:off x="6234114" y="3825875"/>
              <a:ext cx="15875" cy="15875"/>
            </a:xfrm>
            <a:custGeom>
              <a:avLst/>
              <a:gdLst>
                <a:gd name="T0" fmla="*/ 16 w 17"/>
                <a:gd name="T1" fmla="*/ 12 h 18"/>
                <a:gd name="T2" fmla="*/ 5 w 17"/>
                <a:gd name="T3" fmla="*/ 16 h 18"/>
                <a:gd name="T4" fmla="*/ 2 w 17"/>
                <a:gd name="T5" fmla="*/ 5 h 18"/>
                <a:gd name="T6" fmla="*/ 12 w 17"/>
                <a:gd name="T7" fmla="*/ 2 h 18"/>
                <a:gd name="T8" fmla="*/ 16 w 17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16" y="12"/>
                  </a:moveTo>
                  <a:cubicBezTo>
                    <a:pt x="14" y="16"/>
                    <a:pt x="9" y="18"/>
                    <a:pt x="5" y="16"/>
                  </a:cubicBezTo>
                  <a:cubicBezTo>
                    <a:pt x="1" y="14"/>
                    <a:pt x="0" y="9"/>
                    <a:pt x="2" y="5"/>
                  </a:cubicBezTo>
                  <a:cubicBezTo>
                    <a:pt x="4" y="1"/>
                    <a:pt x="8" y="0"/>
                    <a:pt x="12" y="2"/>
                  </a:cubicBezTo>
                  <a:cubicBezTo>
                    <a:pt x="16" y="4"/>
                    <a:pt x="17" y="8"/>
                    <a:pt x="16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41" name="Freeform 678"/>
            <p:cNvSpPr>
              <a:spLocks/>
            </p:cNvSpPr>
            <p:nvPr/>
          </p:nvSpPr>
          <p:spPr bwMode="auto">
            <a:xfrm>
              <a:off x="6253164" y="3835400"/>
              <a:ext cx="22225" cy="22225"/>
            </a:xfrm>
            <a:custGeom>
              <a:avLst/>
              <a:gdLst>
                <a:gd name="T0" fmla="*/ 22 w 24"/>
                <a:gd name="T1" fmla="*/ 16 h 24"/>
                <a:gd name="T2" fmla="*/ 7 w 24"/>
                <a:gd name="T3" fmla="*/ 21 h 24"/>
                <a:gd name="T4" fmla="*/ 3 w 24"/>
                <a:gd name="T5" fmla="*/ 7 h 24"/>
                <a:gd name="T6" fmla="*/ 17 w 24"/>
                <a:gd name="T7" fmla="*/ 2 h 24"/>
                <a:gd name="T8" fmla="*/ 22 w 2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22" y="16"/>
                  </a:moveTo>
                  <a:cubicBezTo>
                    <a:pt x="19" y="22"/>
                    <a:pt x="13" y="24"/>
                    <a:pt x="7" y="21"/>
                  </a:cubicBezTo>
                  <a:cubicBezTo>
                    <a:pt x="2" y="18"/>
                    <a:pt x="0" y="12"/>
                    <a:pt x="3" y="7"/>
                  </a:cubicBezTo>
                  <a:cubicBezTo>
                    <a:pt x="5" y="2"/>
                    <a:pt x="12" y="0"/>
                    <a:pt x="17" y="2"/>
                  </a:cubicBezTo>
                  <a:cubicBezTo>
                    <a:pt x="22" y="5"/>
                    <a:pt x="24" y="11"/>
                    <a:pt x="22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42" name="Picture 679"/>
            <p:cNvPicPr>
              <a:picLocks noChangeAspect="1" noChangeArrowheads="1"/>
            </p:cNvPicPr>
            <p:nvPr/>
          </p:nvPicPr>
          <p:blipFill>
            <a:blip r:embed="rId9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7439" y="3770313"/>
              <a:ext cx="177800" cy="109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" name="Picture 680"/>
            <p:cNvPicPr>
              <a:picLocks noChangeAspect="1" noChangeArrowheads="1"/>
            </p:cNvPicPr>
            <p:nvPr/>
          </p:nvPicPr>
          <p:blipFill>
            <a:blip r:embed="rId9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8039" y="3775075"/>
              <a:ext cx="161925" cy="109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4" name="Picture 681"/>
            <p:cNvPicPr>
              <a:picLocks noChangeAspect="1" noChangeArrowheads="1"/>
            </p:cNvPicPr>
            <p:nvPr/>
          </p:nvPicPr>
          <p:blipFill>
            <a:blip r:embed="rId9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1214" y="3797300"/>
              <a:ext cx="77788" cy="82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5" name="Picture 682"/>
            <p:cNvPicPr>
              <a:picLocks noChangeAspect="1" noChangeArrowheads="1"/>
            </p:cNvPicPr>
            <p:nvPr/>
          </p:nvPicPr>
          <p:blipFill>
            <a:blip r:embed="rId9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4402" y="3805238"/>
              <a:ext cx="52388" cy="6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" name="Picture 683"/>
            <p:cNvPicPr>
              <a:picLocks noChangeAspect="1" noChangeArrowheads="1"/>
            </p:cNvPicPr>
            <p:nvPr/>
          </p:nvPicPr>
          <p:blipFill>
            <a:blip r:embed="rId9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7727" y="3811588"/>
              <a:ext cx="93663" cy="6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7" name="Freeform 684"/>
            <p:cNvSpPr>
              <a:spLocks/>
            </p:cNvSpPr>
            <p:nvPr/>
          </p:nvSpPr>
          <p:spPr bwMode="auto">
            <a:xfrm>
              <a:off x="5902327" y="3808413"/>
              <a:ext cx="50800" cy="36513"/>
            </a:xfrm>
            <a:custGeom>
              <a:avLst/>
              <a:gdLst>
                <a:gd name="T0" fmla="*/ 55 w 55"/>
                <a:gd name="T1" fmla="*/ 0 h 39"/>
                <a:gd name="T2" fmla="*/ 0 w 55"/>
                <a:gd name="T3" fmla="*/ 29 h 39"/>
                <a:gd name="T4" fmla="*/ 6 w 55"/>
                <a:gd name="T5" fmla="*/ 39 h 39"/>
                <a:gd name="T6" fmla="*/ 35 w 55"/>
                <a:gd name="T7" fmla="*/ 23 h 39"/>
                <a:gd name="T8" fmla="*/ 55 w 55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39">
                  <a:moveTo>
                    <a:pt x="55" y="0"/>
                  </a:moveTo>
                  <a:cubicBezTo>
                    <a:pt x="33" y="3"/>
                    <a:pt x="13" y="14"/>
                    <a:pt x="0" y="2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18" y="30"/>
                    <a:pt x="35" y="23"/>
                  </a:cubicBezTo>
                  <a:cubicBezTo>
                    <a:pt x="38" y="13"/>
                    <a:pt x="45" y="5"/>
                    <a:pt x="55" y="0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48" name="Freeform 685"/>
            <p:cNvSpPr>
              <a:spLocks/>
            </p:cNvSpPr>
            <p:nvPr/>
          </p:nvSpPr>
          <p:spPr bwMode="auto">
            <a:xfrm>
              <a:off x="6002339" y="3811588"/>
              <a:ext cx="41275" cy="47625"/>
            </a:xfrm>
            <a:custGeom>
              <a:avLst/>
              <a:gdLst>
                <a:gd name="T0" fmla="*/ 16 w 45"/>
                <a:gd name="T1" fmla="*/ 26 h 50"/>
                <a:gd name="T2" fmla="*/ 45 w 45"/>
                <a:gd name="T3" fmla="*/ 50 h 50"/>
                <a:gd name="T4" fmla="*/ 0 w 45"/>
                <a:gd name="T5" fmla="*/ 0 h 50"/>
                <a:gd name="T6" fmla="*/ 16 w 45"/>
                <a:gd name="T7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16" y="26"/>
                  </a:moveTo>
                  <a:cubicBezTo>
                    <a:pt x="30" y="34"/>
                    <a:pt x="40" y="45"/>
                    <a:pt x="45" y="50"/>
                  </a:cubicBezTo>
                  <a:cubicBezTo>
                    <a:pt x="45" y="50"/>
                    <a:pt x="27" y="13"/>
                    <a:pt x="0" y="0"/>
                  </a:cubicBezTo>
                  <a:cubicBezTo>
                    <a:pt x="8" y="6"/>
                    <a:pt x="14" y="15"/>
                    <a:pt x="16" y="26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49" name="Picture 686"/>
            <p:cNvPicPr>
              <a:picLocks noChangeAspect="1" noChangeArrowheads="1"/>
            </p:cNvPicPr>
            <p:nvPr/>
          </p:nvPicPr>
          <p:blipFill>
            <a:blip r:embed="rId9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9314" y="3803650"/>
              <a:ext cx="92075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0" name="Picture 687"/>
            <p:cNvPicPr>
              <a:picLocks noChangeAspect="1" noChangeArrowheads="1"/>
            </p:cNvPicPr>
            <p:nvPr/>
          </p:nvPicPr>
          <p:blipFill>
            <a:blip r:embed="rId9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427" y="3805238"/>
              <a:ext cx="68263" cy="6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1" name="Freeform 688"/>
            <p:cNvSpPr>
              <a:spLocks/>
            </p:cNvSpPr>
            <p:nvPr/>
          </p:nvSpPr>
          <p:spPr bwMode="auto">
            <a:xfrm>
              <a:off x="5969002" y="3824288"/>
              <a:ext cx="17463" cy="17463"/>
            </a:xfrm>
            <a:custGeom>
              <a:avLst/>
              <a:gdLst>
                <a:gd name="T0" fmla="*/ 16 w 18"/>
                <a:gd name="T1" fmla="*/ 13 h 19"/>
                <a:gd name="T2" fmla="*/ 5 w 18"/>
                <a:gd name="T3" fmla="*/ 17 h 19"/>
                <a:gd name="T4" fmla="*/ 2 w 18"/>
                <a:gd name="T5" fmla="*/ 6 h 19"/>
                <a:gd name="T6" fmla="*/ 12 w 18"/>
                <a:gd name="T7" fmla="*/ 2 h 19"/>
                <a:gd name="T8" fmla="*/ 16 w 18"/>
                <a:gd name="T9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13"/>
                  </a:moveTo>
                  <a:cubicBezTo>
                    <a:pt x="14" y="17"/>
                    <a:pt x="9" y="19"/>
                    <a:pt x="5" y="17"/>
                  </a:cubicBezTo>
                  <a:cubicBezTo>
                    <a:pt x="2" y="15"/>
                    <a:pt x="0" y="10"/>
                    <a:pt x="2" y="6"/>
                  </a:cubicBezTo>
                  <a:cubicBezTo>
                    <a:pt x="4" y="2"/>
                    <a:pt x="9" y="0"/>
                    <a:pt x="12" y="2"/>
                  </a:cubicBezTo>
                  <a:cubicBezTo>
                    <a:pt x="16" y="4"/>
                    <a:pt x="18" y="9"/>
                    <a:pt x="16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52" name="Freeform 689"/>
            <p:cNvSpPr>
              <a:spLocks/>
            </p:cNvSpPr>
            <p:nvPr/>
          </p:nvSpPr>
          <p:spPr bwMode="auto">
            <a:xfrm>
              <a:off x="5988052" y="3833813"/>
              <a:ext cx="23813" cy="22225"/>
            </a:xfrm>
            <a:custGeom>
              <a:avLst/>
              <a:gdLst>
                <a:gd name="T0" fmla="*/ 22 w 24"/>
                <a:gd name="T1" fmla="*/ 17 h 24"/>
                <a:gd name="T2" fmla="*/ 8 w 24"/>
                <a:gd name="T3" fmla="*/ 22 h 24"/>
                <a:gd name="T4" fmla="*/ 3 w 24"/>
                <a:gd name="T5" fmla="*/ 8 h 24"/>
                <a:gd name="T6" fmla="*/ 17 w 24"/>
                <a:gd name="T7" fmla="*/ 3 h 24"/>
                <a:gd name="T8" fmla="*/ 22 w 24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22" y="17"/>
                  </a:moveTo>
                  <a:cubicBezTo>
                    <a:pt x="19" y="22"/>
                    <a:pt x="13" y="24"/>
                    <a:pt x="8" y="22"/>
                  </a:cubicBezTo>
                  <a:cubicBezTo>
                    <a:pt x="2" y="19"/>
                    <a:pt x="0" y="13"/>
                    <a:pt x="3" y="8"/>
                  </a:cubicBezTo>
                  <a:cubicBezTo>
                    <a:pt x="5" y="2"/>
                    <a:pt x="12" y="0"/>
                    <a:pt x="17" y="3"/>
                  </a:cubicBezTo>
                  <a:cubicBezTo>
                    <a:pt x="22" y="6"/>
                    <a:pt x="24" y="12"/>
                    <a:pt x="22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53" name="Picture 690"/>
            <p:cNvPicPr>
              <a:picLocks noChangeAspect="1" noChangeArrowheads="1"/>
            </p:cNvPicPr>
            <p:nvPr/>
          </p:nvPicPr>
          <p:blipFill>
            <a:blip r:embed="rId10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989" y="3770313"/>
              <a:ext cx="179388" cy="109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" name="Picture 691"/>
            <p:cNvPicPr>
              <a:picLocks noChangeAspect="1" noChangeArrowheads="1"/>
            </p:cNvPicPr>
            <p:nvPr/>
          </p:nvPicPr>
          <p:blipFill>
            <a:blip r:embed="rId10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7439" y="3716338"/>
              <a:ext cx="176213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5" name="Picture 692"/>
            <p:cNvPicPr>
              <a:picLocks noChangeAspect="1" noChangeArrowheads="1"/>
            </p:cNvPicPr>
            <p:nvPr/>
          </p:nvPicPr>
          <p:blipFill>
            <a:blip r:embed="rId10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3752" y="3714750"/>
              <a:ext cx="174625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6" name="Picture 693"/>
            <p:cNvPicPr>
              <a:picLocks noChangeAspect="1" noChangeArrowheads="1"/>
            </p:cNvPicPr>
            <p:nvPr/>
          </p:nvPicPr>
          <p:blipFill>
            <a:blip r:embed="rId10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3777" y="3925888"/>
              <a:ext cx="69850" cy="39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7" name="Freeform 694"/>
            <p:cNvSpPr>
              <a:spLocks/>
            </p:cNvSpPr>
            <p:nvPr/>
          </p:nvSpPr>
          <p:spPr bwMode="auto">
            <a:xfrm>
              <a:off x="6124577" y="3952875"/>
              <a:ext cx="46038" cy="19050"/>
            </a:xfrm>
            <a:custGeom>
              <a:avLst/>
              <a:gdLst>
                <a:gd name="T0" fmla="*/ 0 w 48"/>
                <a:gd name="T1" fmla="*/ 20 h 21"/>
                <a:gd name="T2" fmla="*/ 33 w 48"/>
                <a:gd name="T3" fmla="*/ 5 h 21"/>
                <a:gd name="T4" fmla="*/ 0 w 48"/>
                <a:gd name="T5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1">
                  <a:moveTo>
                    <a:pt x="0" y="20"/>
                  </a:moveTo>
                  <a:cubicBezTo>
                    <a:pt x="0" y="20"/>
                    <a:pt x="28" y="0"/>
                    <a:pt x="33" y="5"/>
                  </a:cubicBezTo>
                  <a:cubicBezTo>
                    <a:pt x="48" y="21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DBA7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58" name="Freeform 695"/>
            <p:cNvSpPr>
              <a:spLocks/>
            </p:cNvSpPr>
            <p:nvPr/>
          </p:nvSpPr>
          <p:spPr bwMode="auto">
            <a:xfrm>
              <a:off x="6048377" y="3954463"/>
              <a:ext cx="46038" cy="17463"/>
            </a:xfrm>
            <a:custGeom>
              <a:avLst/>
              <a:gdLst>
                <a:gd name="T0" fmla="*/ 50 w 50"/>
                <a:gd name="T1" fmla="*/ 18 h 18"/>
                <a:gd name="T2" fmla="*/ 16 w 50"/>
                <a:gd name="T3" fmla="*/ 4 h 18"/>
                <a:gd name="T4" fmla="*/ 50 w 50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18">
                  <a:moveTo>
                    <a:pt x="50" y="18"/>
                  </a:moveTo>
                  <a:cubicBezTo>
                    <a:pt x="50" y="18"/>
                    <a:pt x="21" y="0"/>
                    <a:pt x="16" y="4"/>
                  </a:cubicBezTo>
                  <a:cubicBezTo>
                    <a:pt x="0" y="18"/>
                    <a:pt x="50" y="18"/>
                    <a:pt x="50" y="18"/>
                  </a:cubicBezTo>
                  <a:close/>
                </a:path>
              </a:pathLst>
            </a:custGeom>
            <a:solidFill>
              <a:srgbClr val="DBA7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59" name="Freeform 696"/>
            <p:cNvSpPr>
              <a:spLocks/>
            </p:cNvSpPr>
            <p:nvPr/>
          </p:nvSpPr>
          <p:spPr bwMode="auto">
            <a:xfrm>
              <a:off x="6049964" y="3941763"/>
              <a:ext cx="119063" cy="34925"/>
            </a:xfrm>
            <a:custGeom>
              <a:avLst/>
              <a:gdLst>
                <a:gd name="T0" fmla="*/ 13 w 126"/>
                <a:gd name="T1" fmla="*/ 27 h 38"/>
                <a:gd name="T2" fmla="*/ 22 w 126"/>
                <a:gd name="T3" fmla="*/ 21 h 38"/>
                <a:gd name="T4" fmla="*/ 64 w 126"/>
                <a:gd name="T5" fmla="*/ 37 h 38"/>
                <a:gd name="T6" fmla="*/ 105 w 126"/>
                <a:gd name="T7" fmla="*/ 22 h 38"/>
                <a:gd name="T8" fmla="*/ 112 w 126"/>
                <a:gd name="T9" fmla="*/ 28 h 38"/>
                <a:gd name="T10" fmla="*/ 121 w 126"/>
                <a:gd name="T11" fmla="*/ 14 h 38"/>
                <a:gd name="T12" fmla="*/ 63 w 126"/>
                <a:gd name="T13" fmla="*/ 25 h 38"/>
                <a:gd name="T14" fmla="*/ 3 w 126"/>
                <a:gd name="T15" fmla="*/ 16 h 38"/>
                <a:gd name="T16" fmla="*/ 13 w 126"/>
                <a:gd name="T17" fmla="*/ 2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38">
                  <a:moveTo>
                    <a:pt x="13" y="27"/>
                  </a:moveTo>
                  <a:cubicBezTo>
                    <a:pt x="13" y="27"/>
                    <a:pt x="11" y="20"/>
                    <a:pt x="22" y="21"/>
                  </a:cubicBezTo>
                  <a:cubicBezTo>
                    <a:pt x="29" y="21"/>
                    <a:pt x="36" y="38"/>
                    <a:pt x="64" y="37"/>
                  </a:cubicBezTo>
                  <a:cubicBezTo>
                    <a:pt x="94" y="37"/>
                    <a:pt x="98" y="22"/>
                    <a:pt x="105" y="22"/>
                  </a:cubicBezTo>
                  <a:cubicBezTo>
                    <a:pt x="112" y="21"/>
                    <a:pt x="112" y="28"/>
                    <a:pt x="112" y="28"/>
                  </a:cubicBezTo>
                  <a:cubicBezTo>
                    <a:pt x="112" y="28"/>
                    <a:pt x="126" y="21"/>
                    <a:pt x="121" y="14"/>
                  </a:cubicBezTo>
                  <a:cubicBezTo>
                    <a:pt x="111" y="2"/>
                    <a:pt x="108" y="26"/>
                    <a:pt x="63" y="25"/>
                  </a:cubicBezTo>
                  <a:cubicBezTo>
                    <a:pt x="15" y="24"/>
                    <a:pt x="9" y="0"/>
                    <a:pt x="3" y="16"/>
                  </a:cubicBezTo>
                  <a:cubicBezTo>
                    <a:pt x="0" y="22"/>
                    <a:pt x="5" y="24"/>
                    <a:pt x="13" y="27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60" name="Picture 697"/>
            <p:cNvPicPr>
              <a:picLocks noChangeAspect="1" noChangeArrowheads="1"/>
            </p:cNvPicPr>
            <p:nvPr/>
          </p:nvPicPr>
          <p:blipFill>
            <a:blip r:embed="rId10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4064" y="4314825"/>
              <a:ext cx="192088" cy="61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1" name="Picture 698"/>
            <p:cNvPicPr>
              <a:picLocks noChangeAspect="1" noChangeArrowheads="1"/>
            </p:cNvPicPr>
            <p:nvPr/>
          </p:nvPicPr>
          <p:blipFill>
            <a:blip r:embed="rId10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9352" y="3430588"/>
              <a:ext cx="271463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2" name="Picture 699"/>
            <p:cNvPicPr>
              <a:picLocks noChangeAspect="1" noChangeArrowheads="1"/>
            </p:cNvPicPr>
            <p:nvPr/>
          </p:nvPicPr>
          <p:blipFill>
            <a:blip r:embed="rId10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6902" y="3370263"/>
              <a:ext cx="614363" cy="636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" name="Picture 701"/>
            <p:cNvPicPr>
              <a:picLocks noChangeAspect="1" noChangeArrowheads="1"/>
            </p:cNvPicPr>
            <p:nvPr/>
          </p:nvPicPr>
          <p:blipFill>
            <a:blip r:embed="rId10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927" y="3486150"/>
              <a:ext cx="361950" cy="325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" name="Picture 702"/>
            <p:cNvPicPr>
              <a:picLocks noChangeAspect="1" noChangeArrowheads="1"/>
            </p:cNvPicPr>
            <p:nvPr/>
          </p:nvPicPr>
          <p:blipFill>
            <a:blip r:embed="rId10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2452" y="4014788"/>
              <a:ext cx="354013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5" name="Picture 703"/>
            <p:cNvPicPr>
              <a:picLocks noChangeAspect="1" noChangeArrowheads="1"/>
            </p:cNvPicPr>
            <p:nvPr/>
          </p:nvPicPr>
          <p:blipFill>
            <a:blip r:embed="rId10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5464" y="3843338"/>
              <a:ext cx="381000" cy="715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6" name="Picture 704"/>
            <p:cNvPicPr>
              <a:picLocks noChangeAspect="1" noChangeArrowheads="1"/>
            </p:cNvPicPr>
            <p:nvPr/>
          </p:nvPicPr>
          <p:blipFill>
            <a:blip r:embed="rId1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1814" y="4035425"/>
              <a:ext cx="296863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7" name="Picture 705"/>
            <p:cNvPicPr>
              <a:picLocks noChangeAspect="1" noChangeArrowheads="1"/>
            </p:cNvPicPr>
            <p:nvPr/>
          </p:nvPicPr>
          <p:blipFill>
            <a:blip r:embed="rId1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7527" y="3398838"/>
              <a:ext cx="639763" cy="132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8" name="Picture 706"/>
            <p:cNvPicPr>
              <a:picLocks noChangeAspect="1" noChangeArrowheads="1"/>
            </p:cNvPicPr>
            <p:nvPr/>
          </p:nvPicPr>
          <p:blipFill>
            <a:blip r:embed="rId1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0702" y="3530600"/>
              <a:ext cx="369888" cy="555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9" name="Picture 707"/>
            <p:cNvPicPr>
              <a:picLocks noChangeAspect="1" noChangeArrowheads="1"/>
            </p:cNvPicPr>
            <p:nvPr/>
          </p:nvPicPr>
          <p:blipFill>
            <a:blip r:embed="rId1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4677" y="3589338"/>
              <a:ext cx="339725" cy="536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0" name="Picture 708"/>
            <p:cNvPicPr>
              <a:picLocks noChangeAspect="1" noChangeArrowheads="1"/>
            </p:cNvPicPr>
            <p:nvPr/>
          </p:nvPicPr>
          <p:blipFill>
            <a:blip r:embed="rId1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7714" y="4467225"/>
              <a:ext cx="184150" cy="184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1" name="Picture 709"/>
            <p:cNvPicPr>
              <a:picLocks noChangeAspect="1" noChangeArrowheads="1"/>
            </p:cNvPicPr>
            <p:nvPr/>
          </p:nvPicPr>
          <p:blipFill>
            <a:blip r:embed="rId1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8327" y="4129088"/>
              <a:ext cx="411163" cy="534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2" name="Picture 710"/>
            <p:cNvPicPr>
              <a:picLocks noChangeAspect="1" noChangeArrowheads="1"/>
            </p:cNvPicPr>
            <p:nvPr/>
          </p:nvPicPr>
          <p:blipFill>
            <a:blip r:embed="rId1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7864" y="4151313"/>
              <a:ext cx="200025" cy="29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3" name="Picture 711"/>
            <p:cNvPicPr>
              <a:picLocks noChangeAspect="1" noChangeArrowheads="1"/>
            </p:cNvPicPr>
            <p:nvPr/>
          </p:nvPicPr>
          <p:blipFill>
            <a:blip r:embed="rId1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9352" y="3532188"/>
              <a:ext cx="176213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" name="Picture 712"/>
            <p:cNvPicPr>
              <a:picLocks noChangeAspect="1" noChangeArrowheads="1"/>
            </p:cNvPicPr>
            <p:nvPr/>
          </p:nvPicPr>
          <p:blipFill>
            <a:blip r:embed="rId1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9352" y="3470275"/>
              <a:ext cx="339725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" name="Picture 713"/>
            <p:cNvPicPr>
              <a:picLocks noChangeAspect="1" noChangeArrowheads="1"/>
            </p:cNvPicPr>
            <p:nvPr/>
          </p:nvPicPr>
          <p:blipFill>
            <a:blip r:embed="rId1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7389" y="3838575"/>
              <a:ext cx="254000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6" name="Picture 714"/>
            <p:cNvPicPr>
              <a:picLocks noChangeAspect="1" noChangeArrowheads="1"/>
            </p:cNvPicPr>
            <p:nvPr/>
          </p:nvPicPr>
          <p:blipFill>
            <a:blip r:embed="rId1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1827" y="3462338"/>
              <a:ext cx="331788" cy="263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715"/>
            <p:cNvPicPr>
              <a:picLocks noChangeAspect="1" noChangeArrowheads="1"/>
            </p:cNvPicPr>
            <p:nvPr/>
          </p:nvPicPr>
          <p:blipFill>
            <a:blip r:embed="rId1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2627" y="3355975"/>
              <a:ext cx="693738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9" name="TextBox 178"/>
          <p:cNvSpPr txBox="1"/>
          <p:nvPr/>
        </p:nvSpPr>
        <p:spPr>
          <a:xfrm>
            <a:off x="360000" y="1504604"/>
            <a:ext cx="540903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Demographics: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Gender split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Age average and range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Diversity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Location</a:t>
            </a:r>
          </a:p>
          <a:p>
            <a:pPr marL="285750" indent="-285750">
              <a:buFontTx/>
              <a:buChar char="-"/>
            </a:pPr>
            <a:endParaRPr lang="en-GB" sz="1600" dirty="0"/>
          </a:p>
          <a:p>
            <a:r>
              <a:rPr lang="en-GB" sz="1600" dirty="0"/>
              <a:t>Lifestyle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Interests (crossovers)</a:t>
            </a:r>
          </a:p>
          <a:p>
            <a:pPr marL="742950" lvl="1" indent="-285750">
              <a:buFontTx/>
              <a:buChar char="-"/>
            </a:pPr>
            <a:r>
              <a:rPr lang="en-GB" sz="1600" dirty="0"/>
              <a:t>Loyalty to the Hall</a:t>
            </a:r>
          </a:p>
          <a:p>
            <a:pPr marL="742950" lvl="1" indent="-285750">
              <a:buFontTx/>
              <a:buChar char="-"/>
            </a:pPr>
            <a:r>
              <a:rPr lang="en-GB" sz="1600" dirty="0"/>
              <a:t>Loyalty to the series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Upsells</a:t>
            </a:r>
          </a:p>
          <a:p>
            <a:endParaRPr lang="en-GB" sz="1600" dirty="0"/>
          </a:p>
          <a:p>
            <a:r>
              <a:rPr lang="en-GB" sz="1600" dirty="0" smtClean="0"/>
              <a:t>Booking patterns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Advance bookings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Party size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Booking preferences</a:t>
            </a:r>
          </a:p>
          <a:p>
            <a:pPr marL="742950" lvl="1" indent="-285750">
              <a:buFontTx/>
              <a:buChar char="-"/>
            </a:pPr>
            <a:r>
              <a:rPr lang="en-GB" sz="1600" dirty="0" smtClean="0"/>
              <a:t>Seat demand</a:t>
            </a:r>
          </a:p>
          <a:p>
            <a:pPr marL="742950" lvl="1" indent="-285750">
              <a:buFontTx/>
              <a:buChar char="-"/>
            </a:pPr>
            <a:r>
              <a:rPr lang="en-GB" sz="1600" dirty="0" smtClean="0"/>
              <a:t>Time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Frequency of previous booking</a:t>
            </a:r>
          </a:p>
          <a:p>
            <a:pPr marL="285750" indent="-285750">
              <a:buFontTx/>
              <a:buChar char="-"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09485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Rounded Rectangular Callout 94"/>
          <p:cNvSpPr/>
          <p:nvPr/>
        </p:nvSpPr>
        <p:spPr>
          <a:xfrm>
            <a:off x="9167808" y="1485740"/>
            <a:ext cx="2793440" cy="2347379"/>
          </a:xfrm>
          <a:prstGeom prst="wedgeRoundRectCallout">
            <a:avLst>
              <a:gd name="adj1" fmla="val 3483"/>
              <a:gd name="adj2" fmla="val 80486"/>
              <a:gd name="adj3" fmla="val 16667"/>
            </a:avLst>
          </a:prstGeom>
          <a:solidFill>
            <a:schemeClr val="tx2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Curved Down Arrow 210"/>
          <p:cNvSpPr/>
          <p:nvPr/>
        </p:nvSpPr>
        <p:spPr>
          <a:xfrm>
            <a:off x="6892634" y="1211990"/>
            <a:ext cx="3097451" cy="605097"/>
          </a:xfrm>
          <a:prstGeom prst="curvedDownArrow">
            <a:avLst>
              <a:gd name="adj1" fmla="val 50746"/>
              <a:gd name="adj2" fmla="val 107122"/>
              <a:gd name="adj3" fmla="val 25000"/>
            </a:avLst>
          </a:prstGeom>
          <a:solidFill>
            <a:schemeClr val="tx2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Cloud Callout 3"/>
          <p:cNvSpPr/>
          <p:nvPr/>
        </p:nvSpPr>
        <p:spPr>
          <a:xfrm>
            <a:off x="5076576" y="1617378"/>
            <a:ext cx="3169675" cy="2550176"/>
          </a:xfrm>
          <a:prstGeom prst="cloudCallout">
            <a:avLst>
              <a:gd name="adj1" fmla="val 59898"/>
              <a:gd name="adj2" fmla="val 66418"/>
            </a:avLst>
          </a:prstGeom>
          <a:solidFill>
            <a:schemeClr val="tx2"/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Monitoring sales and campaign success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179" name="TextBox 178"/>
          <p:cNvSpPr txBox="1"/>
          <p:nvPr/>
        </p:nvSpPr>
        <p:spPr>
          <a:xfrm>
            <a:off x="360001" y="1504604"/>
            <a:ext cx="517525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Understanding demand vs. previous shows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Price analysis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Seat preferences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Price sensitivity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Sales – revenue, tickets and occupancy by performance date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Seasonal sales vs. one-off shows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Against the different marketing activities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Against the budget (breakeven), potential value, forecast</a:t>
            </a:r>
          </a:p>
          <a:p>
            <a:endParaRPr lang="en-GB" sz="1600" dirty="0"/>
          </a:p>
          <a:p>
            <a:r>
              <a:rPr lang="en-GB" sz="1600" dirty="0" smtClean="0"/>
              <a:t>E-mail campaign impact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A/B tests at a glance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Newsletters – revenue per content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Targeted emails – revenue per segment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Offers – impact of promotional emails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  <p:grpSp>
        <p:nvGrpSpPr>
          <p:cNvPr id="184" name="Group 423"/>
          <p:cNvGrpSpPr>
            <a:grpSpLocks noChangeAspect="1"/>
          </p:cNvGrpSpPr>
          <p:nvPr/>
        </p:nvGrpSpPr>
        <p:grpSpPr>
          <a:xfrm rot="19879021">
            <a:off x="5725360" y="2236419"/>
            <a:ext cx="1946338" cy="1583359"/>
            <a:chOff x="6321425" y="2208211"/>
            <a:chExt cx="987425" cy="80327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85" name="Freeform 261"/>
            <p:cNvSpPr>
              <a:spLocks/>
            </p:cNvSpPr>
            <p:nvPr/>
          </p:nvSpPr>
          <p:spPr bwMode="auto">
            <a:xfrm>
              <a:off x="6370638" y="2325688"/>
              <a:ext cx="889000" cy="685800"/>
            </a:xfrm>
            <a:custGeom>
              <a:avLst/>
              <a:gdLst/>
              <a:ahLst/>
              <a:cxnLst>
                <a:cxn ang="0">
                  <a:pos x="204" y="174"/>
                </a:cxn>
                <a:cxn ang="0">
                  <a:pos x="237" y="95"/>
                </a:cxn>
                <a:cxn ang="0">
                  <a:pos x="228" y="72"/>
                </a:cxn>
                <a:cxn ang="0">
                  <a:pos x="56" y="0"/>
                </a:cxn>
                <a:cxn ang="0">
                  <a:pos x="34" y="9"/>
                </a:cxn>
                <a:cxn ang="0">
                  <a:pos x="0" y="89"/>
                </a:cxn>
                <a:cxn ang="0">
                  <a:pos x="9" y="111"/>
                </a:cxn>
                <a:cxn ang="0">
                  <a:pos x="181" y="183"/>
                </a:cxn>
                <a:cxn ang="0">
                  <a:pos x="204" y="174"/>
                </a:cxn>
              </a:cxnLst>
              <a:rect l="0" t="0" r="r" b="b"/>
              <a:pathLst>
                <a:path w="237" h="183">
                  <a:moveTo>
                    <a:pt x="204" y="174"/>
                  </a:moveTo>
                  <a:cubicBezTo>
                    <a:pt x="237" y="95"/>
                    <a:pt x="237" y="95"/>
                    <a:pt x="237" y="95"/>
                  </a:cubicBezTo>
                  <a:cubicBezTo>
                    <a:pt x="228" y="91"/>
                    <a:pt x="224" y="81"/>
                    <a:pt x="228" y="72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9"/>
                    <a:pt x="42" y="13"/>
                    <a:pt x="34" y="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9" y="92"/>
                    <a:pt x="13" y="102"/>
                    <a:pt x="9" y="111"/>
                  </a:cubicBezTo>
                  <a:cubicBezTo>
                    <a:pt x="181" y="183"/>
                    <a:pt x="181" y="183"/>
                    <a:pt x="181" y="183"/>
                  </a:cubicBezTo>
                  <a:cubicBezTo>
                    <a:pt x="185" y="175"/>
                    <a:pt x="195" y="171"/>
                    <a:pt x="204" y="174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6" name="Freeform 262"/>
            <p:cNvSpPr>
              <a:spLocks/>
            </p:cNvSpPr>
            <p:nvPr/>
          </p:nvSpPr>
          <p:spPr bwMode="auto">
            <a:xfrm>
              <a:off x="6430963" y="2384426"/>
              <a:ext cx="768350" cy="566738"/>
            </a:xfrm>
            <a:custGeom>
              <a:avLst/>
              <a:gdLst/>
              <a:ahLst/>
              <a:cxnLst>
                <a:cxn ang="0">
                  <a:pos x="174" y="148"/>
                </a:cxn>
                <a:cxn ang="0">
                  <a:pos x="167" y="150"/>
                </a:cxn>
                <a:cxn ang="0">
                  <a:pos x="4" y="81"/>
                </a:cxn>
                <a:cxn ang="0">
                  <a:pos x="1" y="75"/>
                </a:cxn>
                <a:cxn ang="0">
                  <a:pos x="31" y="4"/>
                </a:cxn>
                <a:cxn ang="0">
                  <a:pos x="38" y="1"/>
                </a:cxn>
                <a:cxn ang="0">
                  <a:pos x="201" y="70"/>
                </a:cxn>
                <a:cxn ang="0">
                  <a:pos x="204" y="76"/>
                </a:cxn>
                <a:cxn ang="0">
                  <a:pos x="174" y="148"/>
                </a:cxn>
              </a:cxnLst>
              <a:rect l="0" t="0" r="r" b="b"/>
              <a:pathLst>
                <a:path w="205" h="151">
                  <a:moveTo>
                    <a:pt x="174" y="148"/>
                  </a:moveTo>
                  <a:cubicBezTo>
                    <a:pt x="173" y="150"/>
                    <a:pt x="170" y="151"/>
                    <a:pt x="167" y="15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2" y="80"/>
                    <a:pt x="0" y="77"/>
                    <a:pt x="1" y="75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1"/>
                    <a:pt x="35" y="0"/>
                    <a:pt x="38" y="1"/>
                  </a:cubicBezTo>
                  <a:cubicBezTo>
                    <a:pt x="201" y="70"/>
                    <a:pt x="201" y="70"/>
                    <a:pt x="201" y="70"/>
                  </a:cubicBezTo>
                  <a:cubicBezTo>
                    <a:pt x="204" y="71"/>
                    <a:pt x="205" y="74"/>
                    <a:pt x="204" y="76"/>
                  </a:cubicBezTo>
                  <a:lnTo>
                    <a:pt x="174" y="1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7" name="Freeform 263"/>
            <p:cNvSpPr>
              <a:spLocks/>
            </p:cNvSpPr>
            <p:nvPr/>
          </p:nvSpPr>
          <p:spPr bwMode="auto">
            <a:xfrm>
              <a:off x="6486525" y="2441574"/>
              <a:ext cx="657225" cy="454025"/>
            </a:xfrm>
            <a:custGeom>
              <a:avLst/>
              <a:gdLst/>
              <a:ahLst/>
              <a:cxnLst>
                <a:cxn ang="0">
                  <a:pos x="152" y="119"/>
                </a:cxn>
                <a:cxn ang="0">
                  <a:pos x="147" y="120"/>
                </a:cxn>
                <a:cxn ang="0">
                  <a:pos x="4" y="60"/>
                </a:cxn>
                <a:cxn ang="0">
                  <a:pos x="1" y="55"/>
                </a:cxn>
                <a:cxn ang="0">
                  <a:pos x="23" y="2"/>
                </a:cxn>
                <a:cxn ang="0">
                  <a:pos x="29" y="1"/>
                </a:cxn>
                <a:cxn ang="0">
                  <a:pos x="172" y="61"/>
                </a:cxn>
                <a:cxn ang="0">
                  <a:pos x="175" y="66"/>
                </a:cxn>
                <a:cxn ang="0">
                  <a:pos x="152" y="119"/>
                </a:cxn>
              </a:cxnLst>
              <a:rect l="0" t="0" r="r" b="b"/>
              <a:pathLst>
                <a:path w="175" h="121">
                  <a:moveTo>
                    <a:pt x="152" y="119"/>
                  </a:moveTo>
                  <a:cubicBezTo>
                    <a:pt x="152" y="121"/>
                    <a:pt x="149" y="121"/>
                    <a:pt x="147" y="12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1" y="59"/>
                    <a:pt x="0" y="57"/>
                    <a:pt x="1" y="55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1"/>
                    <a:pt x="26" y="0"/>
                    <a:pt x="29" y="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4" y="62"/>
                    <a:pt x="175" y="64"/>
                    <a:pt x="175" y="66"/>
                  </a:cubicBezTo>
                  <a:lnTo>
                    <a:pt x="152" y="119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8" name="Freeform 264"/>
            <p:cNvSpPr>
              <a:spLocks/>
            </p:cNvSpPr>
            <p:nvPr/>
          </p:nvSpPr>
          <p:spPr bwMode="auto">
            <a:xfrm>
              <a:off x="6321425" y="2208211"/>
              <a:ext cx="987425" cy="536575"/>
            </a:xfrm>
            <a:custGeom>
              <a:avLst/>
              <a:gdLst/>
              <a:ahLst/>
              <a:cxnLst>
                <a:cxn ang="0">
                  <a:pos x="263" y="123"/>
                </a:cxn>
                <a:cxn ang="0">
                  <a:pos x="263" y="20"/>
                </a:cxn>
                <a:cxn ang="0">
                  <a:pos x="243" y="0"/>
                </a:cxn>
                <a:cxn ang="0">
                  <a:pos x="21" y="0"/>
                </a:cxn>
                <a:cxn ang="0">
                  <a:pos x="0" y="20"/>
                </a:cxn>
                <a:cxn ang="0">
                  <a:pos x="0" y="123"/>
                </a:cxn>
                <a:cxn ang="0">
                  <a:pos x="21" y="143"/>
                </a:cxn>
                <a:cxn ang="0">
                  <a:pos x="243" y="143"/>
                </a:cxn>
                <a:cxn ang="0">
                  <a:pos x="263" y="123"/>
                </a:cxn>
              </a:cxnLst>
              <a:rect l="0" t="0" r="r" b="b"/>
              <a:pathLst>
                <a:path w="263" h="143">
                  <a:moveTo>
                    <a:pt x="263" y="123"/>
                  </a:moveTo>
                  <a:cubicBezTo>
                    <a:pt x="263" y="20"/>
                    <a:pt x="263" y="20"/>
                    <a:pt x="263" y="20"/>
                  </a:cubicBezTo>
                  <a:cubicBezTo>
                    <a:pt x="252" y="20"/>
                    <a:pt x="243" y="11"/>
                    <a:pt x="24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11"/>
                    <a:pt x="12" y="20"/>
                    <a:pt x="0" y="2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12" y="123"/>
                    <a:pt x="21" y="132"/>
                    <a:pt x="21" y="143"/>
                  </a:cubicBezTo>
                  <a:cubicBezTo>
                    <a:pt x="243" y="143"/>
                    <a:pt x="243" y="143"/>
                    <a:pt x="243" y="143"/>
                  </a:cubicBezTo>
                  <a:cubicBezTo>
                    <a:pt x="243" y="132"/>
                    <a:pt x="252" y="123"/>
                    <a:pt x="263" y="123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9" name="Freeform 265"/>
            <p:cNvSpPr>
              <a:spLocks/>
            </p:cNvSpPr>
            <p:nvPr/>
          </p:nvSpPr>
          <p:spPr bwMode="auto">
            <a:xfrm>
              <a:off x="6396038" y="2284413"/>
              <a:ext cx="836613" cy="385763"/>
            </a:xfrm>
            <a:custGeom>
              <a:avLst/>
              <a:gdLst/>
              <a:ahLst/>
              <a:cxnLst>
                <a:cxn ang="0">
                  <a:pos x="223" y="98"/>
                </a:cxn>
                <a:cxn ang="0">
                  <a:pos x="217" y="103"/>
                </a:cxn>
                <a:cxn ang="0">
                  <a:pos x="6" y="103"/>
                </a:cxn>
                <a:cxn ang="0">
                  <a:pos x="0" y="98"/>
                </a:cxn>
                <a:cxn ang="0">
                  <a:pos x="0" y="5"/>
                </a:cxn>
                <a:cxn ang="0">
                  <a:pos x="6" y="0"/>
                </a:cxn>
                <a:cxn ang="0">
                  <a:pos x="217" y="0"/>
                </a:cxn>
                <a:cxn ang="0">
                  <a:pos x="223" y="5"/>
                </a:cxn>
                <a:cxn ang="0">
                  <a:pos x="223" y="98"/>
                </a:cxn>
              </a:cxnLst>
              <a:rect l="0" t="0" r="r" b="b"/>
              <a:pathLst>
                <a:path w="223" h="103">
                  <a:moveTo>
                    <a:pt x="223" y="98"/>
                  </a:moveTo>
                  <a:cubicBezTo>
                    <a:pt x="223" y="101"/>
                    <a:pt x="221" y="103"/>
                    <a:pt x="217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3" y="103"/>
                    <a:pt x="0" y="101"/>
                    <a:pt x="0" y="9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21" y="0"/>
                    <a:pt x="223" y="2"/>
                    <a:pt x="223" y="5"/>
                  </a:cubicBezTo>
                  <a:lnTo>
                    <a:pt x="223" y="9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0" name="Freeform 266"/>
            <p:cNvSpPr>
              <a:spLocks/>
            </p:cNvSpPr>
            <p:nvPr/>
          </p:nvSpPr>
          <p:spPr bwMode="auto">
            <a:xfrm>
              <a:off x="6448425" y="2332036"/>
              <a:ext cx="736600" cy="288924"/>
            </a:xfrm>
            <a:custGeom>
              <a:avLst/>
              <a:gdLst/>
              <a:ahLst/>
              <a:cxnLst>
                <a:cxn ang="0">
                  <a:pos x="196" y="73"/>
                </a:cxn>
                <a:cxn ang="0">
                  <a:pos x="190" y="77"/>
                </a:cxn>
                <a:cxn ang="0">
                  <a:pos x="5" y="77"/>
                </a:cxn>
                <a:cxn ang="0">
                  <a:pos x="0" y="73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90" y="0"/>
                </a:cxn>
                <a:cxn ang="0">
                  <a:pos x="196" y="4"/>
                </a:cxn>
                <a:cxn ang="0">
                  <a:pos x="196" y="73"/>
                </a:cxn>
              </a:cxnLst>
              <a:rect l="0" t="0" r="r" b="b"/>
              <a:pathLst>
                <a:path w="196" h="77">
                  <a:moveTo>
                    <a:pt x="196" y="73"/>
                  </a:moveTo>
                  <a:cubicBezTo>
                    <a:pt x="196" y="75"/>
                    <a:pt x="193" y="77"/>
                    <a:pt x="190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2" y="77"/>
                    <a:pt x="0" y="75"/>
                    <a:pt x="0" y="7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3" y="0"/>
                    <a:pt x="196" y="2"/>
                    <a:pt x="196" y="4"/>
                  </a:cubicBezTo>
                  <a:lnTo>
                    <a:pt x="196" y="7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1" name="Freeform 267"/>
            <p:cNvSpPr>
              <a:spLocks/>
            </p:cNvSpPr>
            <p:nvPr/>
          </p:nvSpPr>
          <p:spPr bwMode="auto">
            <a:xfrm>
              <a:off x="6478588" y="2414588"/>
              <a:ext cx="112713" cy="131763"/>
            </a:xfrm>
            <a:custGeom>
              <a:avLst/>
              <a:gdLst/>
              <a:ahLst/>
              <a:cxnLst>
                <a:cxn ang="0">
                  <a:pos x="26" y="83"/>
                </a:cxn>
                <a:cxn ang="0">
                  <a:pos x="26" y="17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71" y="0"/>
                </a:cxn>
                <a:cxn ang="0">
                  <a:pos x="71" y="17"/>
                </a:cxn>
                <a:cxn ang="0">
                  <a:pos x="45" y="17"/>
                </a:cxn>
                <a:cxn ang="0">
                  <a:pos x="45" y="83"/>
                </a:cxn>
                <a:cxn ang="0">
                  <a:pos x="26" y="83"/>
                </a:cxn>
              </a:cxnLst>
              <a:rect l="0" t="0" r="r" b="b"/>
              <a:pathLst>
                <a:path w="71" h="83">
                  <a:moveTo>
                    <a:pt x="26" y="83"/>
                  </a:moveTo>
                  <a:lnTo>
                    <a:pt x="26" y="17"/>
                  </a:lnTo>
                  <a:lnTo>
                    <a:pt x="0" y="17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17"/>
                  </a:lnTo>
                  <a:lnTo>
                    <a:pt x="45" y="17"/>
                  </a:lnTo>
                  <a:lnTo>
                    <a:pt x="45" y="83"/>
                  </a:lnTo>
                  <a:lnTo>
                    <a:pt x="26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2" name="Freeform 268"/>
            <p:cNvSpPr>
              <a:spLocks/>
            </p:cNvSpPr>
            <p:nvPr/>
          </p:nvSpPr>
          <p:spPr bwMode="auto">
            <a:xfrm>
              <a:off x="6599238" y="2414588"/>
              <a:ext cx="71438" cy="131763"/>
            </a:xfrm>
            <a:custGeom>
              <a:avLst/>
              <a:gdLst/>
              <a:ahLst/>
              <a:cxnLst>
                <a:cxn ang="0">
                  <a:pos x="45" y="83"/>
                </a:cxn>
                <a:cxn ang="0">
                  <a:pos x="0" y="83"/>
                </a:cxn>
                <a:cxn ang="0">
                  <a:pos x="0" y="69"/>
                </a:cxn>
                <a:cxn ang="0">
                  <a:pos x="12" y="69"/>
                </a:cxn>
                <a:cxn ang="0">
                  <a:pos x="12" y="14"/>
                </a:cxn>
                <a:cxn ang="0">
                  <a:pos x="0" y="14"/>
                </a:cxn>
                <a:cxn ang="0">
                  <a:pos x="0" y="0"/>
                </a:cxn>
                <a:cxn ang="0">
                  <a:pos x="45" y="0"/>
                </a:cxn>
                <a:cxn ang="0">
                  <a:pos x="45" y="14"/>
                </a:cxn>
                <a:cxn ang="0">
                  <a:pos x="33" y="14"/>
                </a:cxn>
                <a:cxn ang="0">
                  <a:pos x="33" y="69"/>
                </a:cxn>
                <a:cxn ang="0">
                  <a:pos x="45" y="69"/>
                </a:cxn>
                <a:cxn ang="0">
                  <a:pos x="45" y="83"/>
                </a:cxn>
              </a:cxnLst>
              <a:rect l="0" t="0" r="r" b="b"/>
              <a:pathLst>
                <a:path w="45" h="83">
                  <a:moveTo>
                    <a:pt x="45" y="83"/>
                  </a:moveTo>
                  <a:lnTo>
                    <a:pt x="0" y="83"/>
                  </a:lnTo>
                  <a:lnTo>
                    <a:pt x="0" y="69"/>
                  </a:lnTo>
                  <a:lnTo>
                    <a:pt x="12" y="69"/>
                  </a:lnTo>
                  <a:lnTo>
                    <a:pt x="12" y="1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45" y="0"/>
                  </a:lnTo>
                  <a:lnTo>
                    <a:pt x="45" y="14"/>
                  </a:lnTo>
                  <a:lnTo>
                    <a:pt x="33" y="14"/>
                  </a:lnTo>
                  <a:lnTo>
                    <a:pt x="33" y="69"/>
                  </a:lnTo>
                  <a:lnTo>
                    <a:pt x="45" y="69"/>
                  </a:lnTo>
                  <a:lnTo>
                    <a:pt x="45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3" name="Freeform 269"/>
            <p:cNvSpPr>
              <a:spLocks/>
            </p:cNvSpPr>
            <p:nvPr/>
          </p:nvSpPr>
          <p:spPr bwMode="auto">
            <a:xfrm>
              <a:off x="6681788" y="2411413"/>
              <a:ext cx="107950" cy="134938"/>
            </a:xfrm>
            <a:custGeom>
              <a:avLst/>
              <a:gdLst/>
              <a:ahLst/>
              <a:cxnLst>
                <a:cxn ang="0">
                  <a:pos x="18" y="36"/>
                </a:cxn>
                <a:cxn ang="0">
                  <a:pos x="5" y="32"/>
                </a:cxn>
                <a:cxn ang="0">
                  <a:pos x="0" y="18"/>
                </a:cxn>
                <a:cxn ang="0">
                  <a:pos x="5" y="5"/>
                </a:cxn>
                <a:cxn ang="0">
                  <a:pos x="18" y="0"/>
                </a:cxn>
                <a:cxn ang="0">
                  <a:pos x="21" y="0"/>
                </a:cxn>
                <a:cxn ang="0">
                  <a:pos x="25" y="1"/>
                </a:cxn>
                <a:cxn ang="0">
                  <a:pos x="27" y="2"/>
                </a:cxn>
                <a:cxn ang="0">
                  <a:pos x="29" y="3"/>
                </a:cxn>
                <a:cxn ang="0">
                  <a:pos x="29" y="11"/>
                </a:cxn>
                <a:cxn ang="0">
                  <a:pos x="29" y="11"/>
                </a:cxn>
                <a:cxn ang="0">
                  <a:pos x="27" y="10"/>
                </a:cxn>
                <a:cxn ang="0">
                  <a:pos x="25" y="9"/>
                </a:cxn>
                <a:cxn ang="0">
                  <a:pos x="22" y="7"/>
                </a:cxn>
                <a:cxn ang="0">
                  <a:pos x="19" y="7"/>
                </a:cxn>
                <a:cxn ang="0">
                  <a:pos x="16" y="7"/>
                </a:cxn>
                <a:cxn ang="0">
                  <a:pos x="12" y="9"/>
                </a:cxn>
                <a:cxn ang="0">
                  <a:pos x="10" y="13"/>
                </a:cxn>
                <a:cxn ang="0">
                  <a:pos x="10" y="18"/>
                </a:cxn>
                <a:cxn ang="0">
                  <a:pos x="10" y="24"/>
                </a:cxn>
                <a:cxn ang="0">
                  <a:pos x="13" y="27"/>
                </a:cxn>
                <a:cxn ang="0">
                  <a:pos x="16" y="29"/>
                </a:cxn>
                <a:cxn ang="0">
                  <a:pos x="19" y="30"/>
                </a:cxn>
                <a:cxn ang="0">
                  <a:pos x="22" y="29"/>
                </a:cxn>
                <a:cxn ang="0">
                  <a:pos x="25" y="28"/>
                </a:cxn>
                <a:cxn ang="0">
                  <a:pos x="27" y="27"/>
                </a:cxn>
                <a:cxn ang="0">
                  <a:pos x="29" y="25"/>
                </a:cxn>
                <a:cxn ang="0">
                  <a:pos x="29" y="25"/>
                </a:cxn>
                <a:cxn ang="0">
                  <a:pos x="29" y="33"/>
                </a:cxn>
                <a:cxn ang="0">
                  <a:pos x="27" y="35"/>
                </a:cxn>
                <a:cxn ang="0">
                  <a:pos x="25" y="35"/>
                </a:cxn>
                <a:cxn ang="0">
                  <a:pos x="22" y="36"/>
                </a:cxn>
                <a:cxn ang="0">
                  <a:pos x="18" y="36"/>
                </a:cxn>
              </a:cxnLst>
              <a:rect l="0" t="0" r="r" b="b"/>
              <a:pathLst>
                <a:path w="29" h="36">
                  <a:moveTo>
                    <a:pt x="18" y="36"/>
                  </a:moveTo>
                  <a:cubicBezTo>
                    <a:pt x="12" y="36"/>
                    <a:pt x="8" y="35"/>
                    <a:pt x="5" y="32"/>
                  </a:cubicBezTo>
                  <a:cubicBezTo>
                    <a:pt x="2" y="29"/>
                    <a:pt x="0" y="24"/>
                    <a:pt x="0" y="18"/>
                  </a:cubicBezTo>
                  <a:cubicBezTo>
                    <a:pt x="0" y="13"/>
                    <a:pt x="2" y="8"/>
                    <a:pt x="5" y="5"/>
                  </a:cubicBezTo>
                  <a:cubicBezTo>
                    <a:pt x="8" y="2"/>
                    <a:pt x="12" y="0"/>
                    <a:pt x="18" y="0"/>
                  </a:cubicBezTo>
                  <a:cubicBezTo>
                    <a:pt x="19" y="0"/>
                    <a:pt x="20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1"/>
                    <a:pt x="26" y="2"/>
                    <a:pt x="27" y="2"/>
                  </a:cubicBezTo>
                  <a:cubicBezTo>
                    <a:pt x="28" y="2"/>
                    <a:pt x="29" y="3"/>
                    <a:pt x="29" y="3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1"/>
                    <a:pt x="28" y="11"/>
                    <a:pt x="27" y="10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8"/>
                    <a:pt x="23" y="8"/>
                    <a:pt x="22" y="7"/>
                  </a:cubicBezTo>
                  <a:cubicBezTo>
                    <a:pt x="21" y="7"/>
                    <a:pt x="20" y="7"/>
                    <a:pt x="19" y="7"/>
                  </a:cubicBezTo>
                  <a:cubicBezTo>
                    <a:pt x="18" y="7"/>
                    <a:pt x="17" y="7"/>
                    <a:pt x="16" y="7"/>
                  </a:cubicBezTo>
                  <a:cubicBezTo>
                    <a:pt x="14" y="8"/>
                    <a:pt x="13" y="8"/>
                    <a:pt x="12" y="9"/>
                  </a:cubicBezTo>
                  <a:cubicBezTo>
                    <a:pt x="12" y="10"/>
                    <a:pt x="11" y="12"/>
                    <a:pt x="10" y="13"/>
                  </a:cubicBezTo>
                  <a:cubicBezTo>
                    <a:pt x="10" y="15"/>
                    <a:pt x="10" y="16"/>
                    <a:pt x="10" y="18"/>
                  </a:cubicBezTo>
                  <a:cubicBezTo>
                    <a:pt x="10" y="21"/>
                    <a:pt x="10" y="22"/>
                    <a:pt x="10" y="24"/>
                  </a:cubicBezTo>
                  <a:cubicBezTo>
                    <a:pt x="11" y="25"/>
                    <a:pt x="12" y="27"/>
                    <a:pt x="13" y="27"/>
                  </a:cubicBezTo>
                  <a:cubicBezTo>
                    <a:pt x="14" y="28"/>
                    <a:pt x="15" y="29"/>
                    <a:pt x="16" y="29"/>
                  </a:cubicBezTo>
                  <a:cubicBezTo>
                    <a:pt x="17" y="30"/>
                    <a:pt x="18" y="30"/>
                    <a:pt x="19" y="30"/>
                  </a:cubicBezTo>
                  <a:cubicBezTo>
                    <a:pt x="20" y="30"/>
                    <a:pt x="21" y="30"/>
                    <a:pt x="22" y="29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6" y="28"/>
                    <a:pt x="26" y="27"/>
                    <a:pt x="27" y="27"/>
                  </a:cubicBezTo>
                  <a:cubicBezTo>
                    <a:pt x="28" y="26"/>
                    <a:pt x="28" y="26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4"/>
                    <a:pt x="28" y="34"/>
                    <a:pt x="27" y="35"/>
                  </a:cubicBezTo>
                  <a:cubicBezTo>
                    <a:pt x="26" y="35"/>
                    <a:pt x="25" y="35"/>
                    <a:pt x="25" y="35"/>
                  </a:cubicBezTo>
                  <a:cubicBezTo>
                    <a:pt x="23" y="36"/>
                    <a:pt x="22" y="36"/>
                    <a:pt x="22" y="36"/>
                  </a:cubicBezTo>
                  <a:cubicBezTo>
                    <a:pt x="21" y="36"/>
                    <a:pt x="19" y="36"/>
                    <a:pt x="18" y="3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4" name="Freeform 270"/>
            <p:cNvSpPr>
              <a:spLocks/>
            </p:cNvSpPr>
            <p:nvPr/>
          </p:nvSpPr>
          <p:spPr bwMode="auto">
            <a:xfrm>
              <a:off x="6813550" y="2414588"/>
              <a:ext cx="112713" cy="131763"/>
            </a:xfrm>
            <a:custGeom>
              <a:avLst/>
              <a:gdLst/>
              <a:ahLst/>
              <a:cxnLst>
                <a:cxn ang="0">
                  <a:pos x="71" y="83"/>
                </a:cxn>
                <a:cxn ang="0">
                  <a:pos x="47" y="83"/>
                </a:cxn>
                <a:cxn ang="0">
                  <a:pos x="23" y="50"/>
                </a:cxn>
                <a:cxn ang="0">
                  <a:pos x="19" y="55"/>
                </a:cxn>
                <a:cxn ang="0">
                  <a:pos x="19" y="83"/>
                </a:cxn>
                <a:cxn ang="0">
                  <a:pos x="0" y="83"/>
                </a:cxn>
                <a:cxn ang="0">
                  <a:pos x="0" y="0"/>
                </a:cxn>
                <a:cxn ang="0">
                  <a:pos x="19" y="0"/>
                </a:cxn>
                <a:cxn ang="0">
                  <a:pos x="19" y="36"/>
                </a:cxn>
                <a:cxn ang="0">
                  <a:pos x="47" y="0"/>
                </a:cxn>
                <a:cxn ang="0">
                  <a:pos x="71" y="0"/>
                </a:cxn>
                <a:cxn ang="0">
                  <a:pos x="40" y="38"/>
                </a:cxn>
                <a:cxn ang="0">
                  <a:pos x="71" y="83"/>
                </a:cxn>
              </a:cxnLst>
              <a:rect l="0" t="0" r="r" b="b"/>
              <a:pathLst>
                <a:path w="71" h="83">
                  <a:moveTo>
                    <a:pt x="71" y="83"/>
                  </a:moveTo>
                  <a:lnTo>
                    <a:pt x="47" y="83"/>
                  </a:lnTo>
                  <a:lnTo>
                    <a:pt x="23" y="50"/>
                  </a:lnTo>
                  <a:lnTo>
                    <a:pt x="19" y="55"/>
                  </a:lnTo>
                  <a:lnTo>
                    <a:pt x="19" y="83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6"/>
                  </a:lnTo>
                  <a:lnTo>
                    <a:pt x="47" y="0"/>
                  </a:lnTo>
                  <a:lnTo>
                    <a:pt x="71" y="0"/>
                  </a:lnTo>
                  <a:lnTo>
                    <a:pt x="40" y="38"/>
                  </a:lnTo>
                  <a:lnTo>
                    <a:pt x="71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5" name="Freeform 271"/>
            <p:cNvSpPr>
              <a:spLocks/>
            </p:cNvSpPr>
            <p:nvPr/>
          </p:nvSpPr>
          <p:spPr bwMode="auto">
            <a:xfrm>
              <a:off x="6937375" y="2414588"/>
              <a:ext cx="88900" cy="131763"/>
            </a:xfrm>
            <a:custGeom>
              <a:avLst/>
              <a:gdLst/>
              <a:ahLst/>
              <a:cxnLst>
                <a:cxn ang="0">
                  <a:pos x="0" y="83"/>
                </a:cxn>
                <a:cxn ang="0">
                  <a:pos x="0" y="0"/>
                </a:cxn>
                <a:cxn ang="0">
                  <a:pos x="56" y="0"/>
                </a:cxn>
                <a:cxn ang="0">
                  <a:pos x="56" y="17"/>
                </a:cxn>
                <a:cxn ang="0">
                  <a:pos x="21" y="17"/>
                </a:cxn>
                <a:cxn ang="0">
                  <a:pos x="21" y="31"/>
                </a:cxn>
                <a:cxn ang="0">
                  <a:pos x="52" y="31"/>
                </a:cxn>
                <a:cxn ang="0">
                  <a:pos x="52" y="45"/>
                </a:cxn>
                <a:cxn ang="0">
                  <a:pos x="21" y="45"/>
                </a:cxn>
                <a:cxn ang="0">
                  <a:pos x="21" y="66"/>
                </a:cxn>
                <a:cxn ang="0">
                  <a:pos x="56" y="66"/>
                </a:cxn>
                <a:cxn ang="0">
                  <a:pos x="56" y="83"/>
                </a:cxn>
                <a:cxn ang="0">
                  <a:pos x="0" y="83"/>
                </a:cxn>
              </a:cxnLst>
              <a:rect l="0" t="0" r="r" b="b"/>
              <a:pathLst>
                <a:path w="56" h="83">
                  <a:moveTo>
                    <a:pt x="0" y="83"/>
                  </a:moveTo>
                  <a:lnTo>
                    <a:pt x="0" y="0"/>
                  </a:lnTo>
                  <a:lnTo>
                    <a:pt x="56" y="0"/>
                  </a:lnTo>
                  <a:lnTo>
                    <a:pt x="56" y="17"/>
                  </a:lnTo>
                  <a:lnTo>
                    <a:pt x="21" y="17"/>
                  </a:lnTo>
                  <a:lnTo>
                    <a:pt x="21" y="31"/>
                  </a:lnTo>
                  <a:lnTo>
                    <a:pt x="52" y="31"/>
                  </a:lnTo>
                  <a:lnTo>
                    <a:pt x="52" y="45"/>
                  </a:lnTo>
                  <a:lnTo>
                    <a:pt x="21" y="45"/>
                  </a:lnTo>
                  <a:lnTo>
                    <a:pt x="21" y="66"/>
                  </a:lnTo>
                  <a:lnTo>
                    <a:pt x="56" y="66"/>
                  </a:lnTo>
                  <a:lnTo>
                    <a:pt x="56" y="83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6" name="Freeform 272"/>
            <p:cNvSpPr>
              <a:spLocks/>
            </p:cNvSpPr>
            <p:nvPr/>
          </p:nvSpPr>
          <p:spPr bwMode="auto">
            <a:xfrm>
              <a:off x="7034213" y="2414588"/>
              <a:ext cx="109538" cy="131763"/>
            </a:xfrm>
            <a:custGeom>
              <a:avLst/>
              <a:gdLst/>
              <a:ahLst/>
              <a:cxnLst>
                <a:cxn ang="0">
                  <a:pos x="24" y="83"/>
                </a:cxn>
                <a:cxn ang="0">
                  <a:pos x="24" y="17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69" y="0"/>
                </a:cxn>
                <a:cxn ang="0">
                  <a:pos x="69" y="17"/>
                </a:cxn>
                <a:cxn ang="0">
                  <a:pos x="45" y="17"/>
                </a:cxn>
                <a:cxn ang="0">
                  <a:pos x="45" y="83"/>
                </a:cxn>
                <a:cxn ang="0">
                  <a:pos x="24" y="83"/>
                </a:cxn>
              </a:cxnLst>
              <a:rect l="0" t="0" r="r" b="b"/>
              <a:pathLst>
                <a:path w="69" h="83">
                  <a:moveTo>
                    <a:pt x="24" y="83"/>
                  </a:moveTo>
                  <a:lnTo>
                    <a:pt x="24" y="17"/>
                  </a:lnTo>
                  <a:lnTo>
                    <a:pt x="0" y="17"/>
                  </a:lnTo>
                  <a:lnTo>
                    <a:pt x="0" y="0"/>
                  </a:lnTo>
                  <a:lnTo>
                    <a:pt x="69" y="0"/>
                  </a:lnTo>
                  <a:lnTo>
                    <a:pt x="69" y="17"/>
                  </a:lnTo>
                  <a:lnTo>
                    <a:pt x="45" y="17"/>
                  </a:lnTo>
                  <a:lnTo>
                    <a:pt x="45" y="83"/>
                  </a:lnTo>
                  <a:lnTo>
                    <a:pt x="24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97" name="Freeform 187"/>
          <p:cNvSpPr>
            <a:spLocks noChangeAspect="1" noEditPoints="1"/>
          </p:cNvSpPr>
          <p:nvPr/>
        </p:nvSpPr>
        <p:spPr bwMode="auto">
          <a:xfrm flipH="1">
            <a:off x="8702426" y="4336081"/>
            <a:ext cx="1764222" cy="2284768"/>
          </a:xfrm>
          <a:custGeom>
            <a:avLst/>
            <a:gdLst/>
            <a:ahLst/>
            <a:cxnLst>
              <a:cxn ang="0">
                <a:pos x="683" y="2211"/>
              </a:cxn>
              <a:cxn ang="0">
                <a:pos x="402" y="1937"/>
              </a:cxn>
              <a:cxn ang="0">
                <a:pos x="209" y="1653"/>
              </a:cxn>
              <a:cxn ang="0">
                <a:pos x="208" y="1544"/>
              </a:cxn>
              <a:cxn ang="0">
                <a:pos x="160" y="1449"/>
              </a:cxn>
              <a:cxn ang="0">
                <a:pos x="142" y="1071"/>
              </a:cxn>
              <a:cxn ang="0">
                <a:pos x="276" y="671"/>
              </a:cxn>
              <a:cxn ang="0">
                <a:pos x="714" y="152"/>
              </a:cxn>
              <a:cxn ang="0">
                <a:pos x="1808" y="1096"/>
              </a:cxn>
              <a:cxn ang="0">
                <a:pos x="1523" y="1653"/>
              </a:cxn>
              <a:cxn ang="0">
                <a:pos x="1776" y="2396"/>
              </a:cxn>
              <a:cxn ang="0">
                <a:pos x="1416" y="1192"/>
              </a:cxn>
              <a:cxn ang="0">
                <a:pos x="1416" y="398"/>
              </a:cxn>
              <a:cxn ang="0">
                <a:pos x="618" y="398"/>
              </a:cxn>
              <a:cxn ang="0">
                <a:pos x="618" y="1192"/>
              </a:cxn>
              <a:cxn ang="0">
                <a:pos x="1416" y="1192"/>
              </a:cxn>
              <a:cxn ang="0">
                <a:pos x="770" y="826"/>
              </a:cxn>
              <a:cxn ang="0">
                <a:pos x="809" y="689"/>
              </a:cxn>
              <a:cxn ang="0">
                <a:pos x="843" y="408"/>
              </a:cxn>
              <a:cxn ang="0">
                <a:pos x="1168" y="410"/>
              </a:cxn>
              <a:cxn ang="0">
                <a:pos x="1201" y="634"/>
              </a:cxn>
              <a:cxn ang="0">
                <a:pos x="1031" y="555"/>
              </a:cxn>
              <a:cxn ang="0">
                <a:pos x="1005" y="514"/>
              </a:cxn>
              <a:cxn ang="0">
                <a:pos x="979" y="555"/>
              </a:cxn>
              <a:cxn ang="0">
                <a:pos x="1154" y="689"/>
              </a:cxn>
              <a:cxn ang="0">
                <a:pos x="981" y="826"/>
              </a:cxn>
              <a:cxn ang="0">
                <a:pos x="989" y="1066"/>
              </a:cxn>
              <a:cxn ang="0">
                <a:pos x="1022" y="1060"/>
              </a:cxn>
              <a:cxn ang="0">
                <a:pos x="1030" y="1038"/>
              </a:cxn>
              <a:cxn ang="0">
                <a:pos x="1031" y="879"/>
              </a:cxn>
              <a:cxn ang="0">
                <a:pos x="1201" y="1027"/>
              </a:cxn>
              <a:cxn ang="0">
                <a:pos x="1006" y="1196"/>
              </a:cxn>
              <a:cxn ang="0">
                <a:pos x="809" y="826"/>
              </a:cxn>
            </a:cxnLst>
            <a:rect l="0" t="0" r="r" b="b"/>
            <a:pathLst>
              <a:path w="1858" h="2406">
                <a:moveTo>
                  <a:pt x="678" y="2406"/>
                </a:moveTo>
                <a:cubicBezTo>
                  <a:pt x="683" y="2348"/>
                  <a:pt x="692" y="2274"/>
                  <a:pt x="683" y="2211"/>
                </a:cubicBezTo>
                <a:cubicBezTo>
                  <a:pt x="670" y="2137"/>
                  <a:pt x="620" y="2093"/>
                  <a:pt x="607" y="2025"/>
                </a:cubicBezTo>
                <a:cubicBezTo>
                  <a:pt x="580" y="1893"/>
                  <a:pt x="509" y="1937"/>
                  <a:pt x="402" y="1937"/>
                </a:cubicBezTo>
                <a:cubicBezTo>
                  <a:pt x="308" y="1937"/>
                  <a:pt x="205" y="1908"/>
                  <a:pt x="192" y="1790"/>
                </a:cubicBezTo>
                <a:cubicBezTo>
                  <a:pt x="187" y="1741"/>
                  <a:pt x="223" y="1702"/>
                  <a:pt x="209" y="1653"/>
                </a:cubicBezTo>
                <a:cubicBezTo>
                  <a:pt x="205" y="1624"/>
                  <a:pt x="169" y="1619"/>
                  <a:pt x="169" y="1590"/>
                </a:cubicBezTo>
                <a:cubicBezTo>
                  <a:pt x="169" y="1565"/>
                  <a:pt x="186" y="1549"/>
                  <a:pt x="208" y="1544"/>
                </a:cubicBezTo>
                <a:cubicBezTo>
                  <a:pt x="193" y="1548"/>
                  <a:pt x="174" y="1546"/>
                  <a:pt x="147" y="1536"/>
                </a:cubicBezTo>
                <a:cubicBezTo>
                  <a:pt x="132" y="1526"/>
                  <a:pt x="118" y="1488"/>
                  <a:pt x="160" y="1449"/>
                </a:cubicBezTo>
                <a:cubicBezTo>
                  <a:pt x="270" y="1387"/>
                  <a:pt x="80" y="1326"/>
                  <a:pt x="62" y="1306"/>
                </a:cubicBezTo>
                <a:cubicBezTo>
                  <a:pt x="0" y="1243"/>
                  <a:pt x="98" y="1135"/>
                  <a:pt x="142" y="1071"/>
                </a:cubicBezTo>
                <a:cubicBezTo>
                  <a:pt x="165" y="1037"/>
                  <a:pt x="285" y="920"/>
                  <a:pt x="272" y="876"/>
                </a:cubicBezTo>
                <a:cubicBezTo>
                  <a:pt x="245" y="788"/>
                  <a:pt x="232" y="759"/>
                  <a:pt x="276" y="671"/>
                </a:cubicBezTo>
                <a:cubicBezTo>
                  <a:pt x="317" y="587"/>
                  <a:pt x="343" y="470"/>
                  <a:pt x="402" y="397"/>
                </a:cubicBezTo>
                <a:cubicBezTo>
                  <a:pt x="460" y="314"/>
                  <a:pt x="624" y="191"/>
                  <a:pt x="714" y="152"/>
                </a:cubicBezTo>
                <a:cubicBezTo>
                  <a:pt x="1062" y="0"/>
                  <a:pt x="1501" y="155"/>
                  <a:pt x="1733" y="478"/>
                </a:cubicBezTo>
                <a:cubicBezTo>
                  <a:pt x="1858" y="654"/>
                  <a:pt x="1858" y="881"/>
                  <a:pt x="1808" y="1096"/>
                </a:cubicBezTo>
                <a:cubicBezTo>
                  <a:pt x="1777" y="1208"/>
                  <a:pt x="1710" y="1291"/>
                  <a:pt x="1634" y="1370"/>
                </a:cubicBezTo>
                <a:cubicBezTo>
                  <a:pt x="1545" y="1463"/>
                  <a:pt x="1540" y="1526"/>
                  <a:pt x="1523" y="1653"/>
                </a:cubicBezTo>
                <a:cubicBezTo>
                  <a:pt x="1505" y="1790"/>
                  <a:pt x="1540" y="1903"/>
                  <a:pt x="1576" y="2035"/>
                </a:cubicBezTo>
                <a:cubicBezTo>
                  <a:pt x="1621" y="2172"/>
                  <a:pt x="1784" y="2255"/>
                  <a:pt x="1776" y="2396"/>
                </a:cubicBezTo>
                <a:lnTo>
                  <a:pt x="678" y="2406"/>
                </a:lnTo>
                <a:close/>
                <a:moveTo>
                  <a:pt x="1416" y="1192"/>
                </a:moveTo>
                <a:cubicBezTo>
                  <a:pt x="1526" y="1087"/>
                  <a:pt x="1586" y="946"/>
                  <a:pt x="1586" y="795"/>
                </a:cubicBezTo>
                <a:cubicBezTo>
                  <a:pt x="1586" y="644"/>
                  <a:pt x="1526" y="503"/>
                  <a:pt x="1416" y="398"/>
                </a:cubicBezTo>
                <a:cubicBezTo>
                  <a:pt x="1309" y="295"/>
                  <a:pt x="1167" y="238"/>
                  <a:pt x="1017" y="238"/>
                </a:cubicBezTo>
                <a:cubicBezTo>
                  <a:pt x="867" y="238"/>
                  <a:pt x="725" y="295"/>
                  <a:pt x="618" y="398"/>
                </a:cubicBezTo>
                <a:cubicBezTo>
                  <a:pt x="509" y="503"/>
                  <a:pt x="448" y="644"/>
                  <a:pt x="448" y="795"/>
                </a:cubicBezTo>
                <a:cubicBezTo>
                  <a:pt x="448" y="946"/>
                  <a:pt x="509" y="1087"/>
                  <a:pt x="618" y="1192"/>
                </a:cubicBezTo>
                <a:cubicBezTo>
                  <a:pt x="725" y="1295"/>
                  <a:pt x="867" y="1352"/>
                  <a:pt x="1017" y="1352"/>
                </a:cubicBezTo>
                <a:cubicBezTo>
                  <a:pt x="1167" y="1352"/>
                  <a:pt x="1309" y="1295"/>
                  <a:pt x="1416" y="1192"/>
                </a:cubicBezTo>
                <a:close/>
                <a:moveTo>
                  <a:pt x="809" y="826"/>
                </a:moveTo>
                <a:cubicBezTo>
                  <a:pt x="770" y="826"/>
                  <a:pt x="770" y="826"/>
                  <a:pt x="770" y="826"/>
                </a:cubicBezTo>
                <a:cubicBezTo>
                  <a:pt x="770" y="689"/>
                  <a:pt x="770" y="689"/>
                  <a:pt x="770" y="689"/>
                </a:cubicBezTo>
                <a:cubicBezTo>
                  <a:pt x="809" y="689"/>
                  <a:pt x="809" y="689"/>
                  <a:pt x="809" y="689"/>
                </a:cubicBezTo>
                <a:cubicBezTo>
                  <a:pt x="809" y="549"/>
                  <a:pt x="809" y="549"/>
                  <a:pt x="809" y="549"/>
                </a:cubicBezTo>
                <a:cubicBezTo>
                  <a:pt x="809" y="474"/>
                  <a:pt x="820" y="427"/>
                  <a:pt x="843" y="408"/>
                </a:cubicBezTo>
                <a:cubicBezTo>
                  <a:pt x="865" y="389"/>
                  <a:pt x="919" y="380"/>
                  <a:pt x="1005" y="380"/>
                </a:cubicBezTo>
                <a:cubicBezTo>
                  <a:pt x="1091" y="380"/>
                  <a:pt x="1145" y="390"/>
                  <a:pt x="1168" y="410"/>
                </a:cubicBezTo>
                <a:cubicBezTo>
                  <a:pt x="1190" y="429"/>
                  <a:pt x="1201" y="476"/>
                  <a:pt x="1201" y="549"/>
                </a:cubicBezTo>
                <a:cubicBezTo>
                  <a:pt x="1201" y="634"/>
                  <a:pt x="1201" y="634"/>
                  <a:pt x="1201" y="634"/>
                </a:cubicBezTo>
                <a:cubicBezTo>
                  <a:pt x="1031" y="634"/>
                  <a:pt x="1031" y="634"/>
                  <a:pt x="1031" y="634"/>
                </a:cubicBezTo>
                <a:cubicBezTo>
                  <a:pt x="1031" y="555"/>
                  <a:pt x="1031" y="555"/>
                  <a:pt x="1031" y="555"/>
                </a:cubicBezTo>
                <a:cubicBezTo>
                  <a:pt x="1031" y="540"/>
                  <a:pt x="1029" y="529"/>
                  <a:pt x="1025" y="523"/>
                </a:cubicBezTo>
                <a:cubicBezTo>
                  <a:pt x="1021" y="517"/>
                  <a:pt x="1014" y="514"/>
                  <a:pt x="1005" y="514"/>
                </a:cubicBezTo>
                <a:cubicBezTo>
                  <a:pt x="995" y="514"/>
                  <a:pt x="989" y="517"/>
                  <a:pt x="985" y="522"/>
                </a:cubicBezTo>
                <a:cubicBezTo>
                  <a:pt x="981" y="527"/>
                  <a:pt x="979" y="538"/>
                  <a:pt x="979" y="555"/>
                </a:cubicBezTo>
                <a:cubicBezTo>
                  <a:pt x="979" y="689"/>
                  <a:pt x="979" y="689"/>
                  <a:pt x="979" y="689"/>
                </a:cubicBezTo>
                <a:cubicBezTo>
                  <a:pt x="1154" y="689"/>
                  <a:pt x="1154" y="689"/>
                  <a:pt x="1154" y="689"/>
                </a:cubicBezTo>
                <a:cubicBezTo>
                  <a:pt x="1154" y="826"/>
                  <a:pt x="1154" y="826"/>
                  <a:pt x="1154" y="826"/>
                </a:cubicBezTo>
                <a:cubicBezTo>
                  <a:pt x="981" y="826"/>
                  <a:pt x="981" y="826"/>
                  <a:pt x="981" y="826"/>
                </a:cubicBezTo>
                <a:cubicBezTo>
                  <a:pt x="981" y="1066"/>
                  <a:pt x="981" y="1066"/>
                  <a:pt x="981" y="1066"/>
                </a:cubicBezTo>
                <a:cubicBezTo>
                  <a:pt x="983" y="1066"/>
                  <a:pt x="986" y="1066"/>
                  <a:pt x="989" y="1066"/>
                </a:cubicBezTo>
                <a:cubicBezTo>
                  <a:pt x="992" y="1067"/>
                  <a:pt x="994" y="1067"/>
                  <a:pt x="996" y="1067"/>
                </a:cubicBezTo>
                <a:cubicBezTo>
                  <a:pt x="1008" y="1067"/>
                  <a:pt x="1016" y="1065"/>
                  <a:pt x="1022" y="1060"/>
                </a:cubicBezTo>
                <a:cubicBezTo>
                  <a:pt x="1027" y="1056"/>
                  <a:pt x="1030" y="1049"/>
                  <a:pt x="1030" y="1040"/>
                </a:cubicBezTo>
                <a:cubicBezTo>
                  <a:pt x="1030" y="1040"/>
                  <a:pt x="1030" y="1039"/>
                  <a:pt x="1030" y="1038"/>
                </a:cubicBezTo>
                <a:cubicBezTo>
                  <a:pt x="1030" y="1034"/>
                  <a:pt x="1031" y="1029"/>
                  <a:pt x="1031" y="1026"/>
                </a:cubicBezTo>
                <a:cubicBezTo>
                  <a:pt x="1031" y="879"/>
                  <a:pt x="1031" y="879"/>
                  <a:pt x="1031" y="879"/>
                </a:cubicBezTo>
                <a:cubicBezTo>
                  <a:pt x="1201" y="879"/>
                  <a:pt x="1201" y="879"/>
                  <a:pt x="1201" y="879"/>
                </a:cubicBezTo>
                <a:cubicBezTo>
                  <a:pt x="1201" y="1027"/>
                  <a:pt x="1201" y="1027"/>
                  <a:pt x="1201" y="1027"/>
                </a:cubicBezTo>
                <a:cubicBezTo>
                  <a:pt x="1201" y="1101"/>
                  <a:pt x="1190" y="1148"/>
                  <a:pt x="1168" y="1167"/>
                </a:cubicBezTo>
                <a:cubicBezTo>
                  <a:pt x="1146" y="1186"/>
                  <a:pt x="1092" y="1196"/>
                  <a:pt x="1006" y="1196"/>
                </a:cubicBezTo>
                <a:cubicBezTo>
                  <a:pt x="809" y="1196"/>
                  <a:pt x="809" y="1196"/>
                  <a:pt x="809" y="1196"/>
                </a:cubicBezTo>
                <a:lnTo>
                  <a:pt x="809" y="826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98" name="Group 423"/>
          <p:cNvGrpSpPr>
            <a:grpSpLocks noChangeAspect="1"/>
          </p:cNvGrpSpPr>
          <p:nvPr/>
        </p:nvGrpSpPr>
        <p:grpSpPr>
          <a:xfrm rot="19879021">
            <a:off x="9667947" y="2028474"/>
            <a:ext cx="1946338" cy="1583359"/>
            <a:chOff x="6321425" y="2208211"/>
            <a:chExt cx="987425" cy="80327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99" name="Freeform 261"/>
            <p:cNvSpPr>
              <a:spLocks/>
            </p:cNvSpPr>
            <p:nvPr/>
          </p:nvSpPr>
          <p:spPr bwMode="auto">
            <a:xfrm>
              <a:off x="6370638" y="2325688"/>
              <a:ext cx="889000" cy="685800"/>
            </a:xfrm>
            <a:custGeom>
              <a:avLst/>
              <a:gdLst/>
              <a:ahLst/>
              <a:cxnLst>
                <a:cxn ang="0">
                  <a:pos x="204" y="174"/>
                </a:cxn>
                <a:cxn ang="0">
                  <a:pos x="237" y="95"/>
                </a:cxn>
                <a:cxn ang="0">
                  <a:pos x="228" y="72"/>
                </a:cxn>
                <a:cxn ang="0">
                  <a:pos x="56" y="0"/>
                </a:cxn>
                <a:cxn ang="0">
                  <a:pos x="34" y="9"/>
                </a:cxn>
                <a:cxn ang="0">
                  <a:pos x="0" y="89"/>
                </a:cxn>
                <a:cxn ang="0">
                  <a:pos x="9" y="111"/>
                </a:cxn>
                <a:cxn ang="0">
                  <a:pos x="181" y="183"/>
                </a:cxn>
                <a:cxn ang="0">
                  <a:pos x="204" y="174"/>
                </a:cxn>
              </a:cxnLst>
              <a:rect l="0" t="0" r="r" b="b"/>
              <a:pathLst>
                <a:path w="237" h="183">
                  <a:moveTo>
                    <a:pt x="204" y="174"/>
                  </a:moveTo>
                  <a:cubicBezTo>
                    <a:pt x="237" y="95"/>
                    <a:pt x="237" y="95"/>
                    <a:pt x="237" y="95"/>
                  </a:cubicBezTo>
                  <a:cubicBezTo>
                    <a:pt x="228" y="91"/>
                    <a:pt x="224" y="81"/>
                    <a:pt x="228" y="72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2" y="9"/>
                    <a:pt x="42" y="13"/>
                    <a:pt x="34" y="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9" y="92"/>
                    <a:pt x="13" y="102"/>
                    <a:pt x="9" y="111"/>
                  </a:cubicBezTo>
                  <a:cubicBezTo>
                    <a:pt x="181" y="183"/>
                    <a:pt x="181" y="183"/>
                    <a:pt x="181" y="183"/>
                  </a:cubicBezTo>
                  <a:cubicBezTo>
                    <a:pt x="185" y="175"/>
                    <a:pt x="195" y="171"/>
                    <a:pt x="204" y="174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0" name="Freeform 262"/>
            <p:cNvSpPr>
              <a:spLocks/>
            </p:cNvSpPr>
            <p:nvPr/>
          </p:nvSpPr>
          <p:spPr bwMode="auto">
            <a:xfrm>
              <a:off x="6430963" y="2384426"/>
              <a:ext cx="768350" cy="566738"/>
            </a:xfrm>
            <a:custGeom>
              <a:avLst/>
              <a:gdLst/>
              <a:ahLst/>
              <a:cxnLst>
                <a:cxn ang="0">
                  <a:pos x="174" y="148"/>
                </a:cxn>
                <a:cxn ang="0">
                  <a:pos x="167" y="150"/>
                </a:cxn>
                <a:cxn ang="0">
                  <a:pos x="4" y="81"/>
                </a:cxn>
                <a:cxn ang="0">
                  <a:pos x="1" y="75"/>
                </a:cxn>
                <a:cxn ang="0">
                  <a:pos x="31" y="4"/>
                </a:cxn>
                <a:cxn ang="0">
                  <a:pos x="38" y="1"/>
                </a:cxn>
                <a:cxn ang="0">
                  <a:pos x="201" y="70"/>
                </a:cxn>
                <a:cxn ang="0">
                  <a:pos x="204" y="76"/>
                </a:cxn>
                <a:cxn ang="0">
                  <a:pos x="174" y="148"/>
                </a:cxn>
              </a:cxnLst>
              <a:rect l="0" t="0" r="r" b="b"/>
              <a:pathLst>
                <a:path w="205" h="151">
                  <a:moveTo>
                    <a:pt x="174" y="148"/>
                  </a:moveTo>
                  <a:cubicBezTo>
                    <a:pt x="173" y="150"/>
                    <a:pt x="170" y="151"/>
                    <a:pt x="167" y="150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2" y="80"/>
                    <a:pt x="0" y="77"/>
                    <a:pt x="1" y="75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2" y="1"/>
                    <a:pt x="35" y="0"/>
                    <a:pt x="38" y="1"/>
                  </a:cubicBezTo>
                  <a:cubicBezTo>
                    <a:pt x="201" y="70"/>
                    <a:pt x="201" y="70"/>
                    <a:pt x="201" y="70"/>
                  </a:cubicBezTo>
                  <a:cubicBezTo>
                    <a:pt x="204" y="71"/>
                    <a:pt x="205" y="74"/>
                    <a:pt x="204" y="76"/>
                  </a:cubicBezTo>
                  <a:lnTo>
                    <a:pt x="174" y="1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1" name="Freeform 263"/>
            <p:cNvSpPr>
              <a:spLocks/>
            </p:cNvSpPr>
            <p:nvPr/>
          </p:nvSpPr>
          <p:spPr bwMode="auto">
            <a:xfrm>
              <a:off x="6486525" y="2441574"/>
              <a:ext cx="657225" cy="454025"/>
            </a:xfrm>
            <a:custGeom>
              <a:avLst/>
              <a:gdLst/>
              <a:ahLst/>
              <a:cxnLst>
                <a:cxn ang="0">
                  <a:pos x="152" y="119"/>
                </a:cxn>
                <a:cxn ang="0">
                  <a:pos x="147" y="120"/>
                </a:cxn>
                <a:cxn ang="0">
                  <a:pos x="4" y="60"/>
                </a:cxn>
                <a:cxn ang="0">
                  <a:pos x="1" y="55"/>
                </a:cxn>
                <a:cxn ang="0">
                  <a:pos x="23" y="2"/>
                </a:cxn>
                <a:cxn ang="0">
                  <a:pos x="29" y="1"/>
                </a:cxn>
                <a:cxn ang="0">
                  <a:pos x="172" y="61"/>
                </a:cxn>
                <a:cxn ang="0">
                  <a:pos x="175" y="66"/>
                </a:cxn>
                <a:cxn ang="0">
                  <a:pos x="152" y="119"/>
                </a:cxn>
              </a:cxnLst>
              <a:rect l="0" t="0" r="r" b="b"/>
              <a:pathLst>
                <a:path w="175" h="121">
                  <a:moveTo>
                    <a:pt x="152" y="119"/>
                  </a:moveTo>
                  <a:cubicBezTo>
                    <a:pt x="152" y="121"/>
                    <a:pt x="149" y="121"/>
                    <a:pt x="147" y="120"/>
                  </a:cubicBezTo>
                  <a:cubicBezTo>
                    <a:pt x="4" y="60"/>
                    <a:pt x="4" y="60"/>
                    <a:pt x="4" y="60"/>
                  </a:cubicBezTo>
                  <a:cubicBezTo>
                    <a:pt x="1" y="59"/>
                    <a:pt x="0" y="57"/>
                    <a:pt x="1" y="55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4" y="1"/>
                    <a:pt x="26" y="0"/>
                    <a:pt x="29" y="1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74" y="62"/>
                    <a:pt x="175" y="64"/>
                    <a:pt x="175" y="66"/>
                  </a:cubicBezTo>
                  <a:lnTo>
                    <a:pt x="152" y="119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2" name="Freeform 264"/>
            <p:cNvSpPr>
              <a:spLocks/>
            </p:cNvSpPr>
            <p:nvPr/>
          </p:nvSpPr>
          <p:spPr bwMode="auto">
            <a:xfrm>
              <a:off x="6321425" y="2208211"/>
              <a:ext cx="987425" cy="536575"/>
            </a:xfrm>
            <a:custGeom>
              <a:avLst/>
              <a:gdLst/>
              <a:ahLst/>
              <a:cxnLst>
                <a:cxn ang="0">
                  <a:pos x="263" y="123"/>
                </a:cxn>
                <a:cxn ang="0">
                  <a:pos x="263" y="20"/>
                </a:cxn>
                <a:cxn ang="0">
                  <a:pos x="243" y="0"/>
                </a:cxn>
                <a:cxn ang="0">
                  <a:pos x="21" y="0"/>
                </a:cxn>
                <a:cxn ang="0">
                  <a:pos x="0" y="20"/>
                </a:cxn>
                <a:cxn ang="0">
                  <a:pos x="0" y="123"/>
                </a:cxn>
                <a:cxn ang="0">
                  <a:pos x="21" y="143"/>
                </a:cxn>
                <a:cxn ang="0">
                  <a:pos x="243" y="143"/>
                </a:cxn>
                <a:cxn ang="0">
                  <a:pos x="263" y="123"/>
                </a:cxn>
              </a:cxnLst>
              <a:rect l="0" t="0" r="r" b="b"/>
              <a:pathLst>
                <a:path w="263" h="143">
                  <a:moveTo>
                    <a:pt x="263" y="123"/>
                  </a:moveTo>
                  <a:cubicBezTo>
                    <a:pt x="263" y="20"/>
                    <a:pt x="263" y="20"/>
                    <a:pt x="263" y="20"/>
                  </a:cubicBezTo>
                  <a:cubicBezTo>
                    <a:pt x="252" y="20"/>
                    <a:pt x="243" y="11"/>
                    <a:pt x="24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11"/>
                    <a:pt x="12" y="20"/>
                    <a:pt x="0" y="20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12" y="123"/>
                    <a:pt x="21" y="132"/>
                    <a:pt x="21" y="143"/>
                  </a:cubicBezTo>
                  <a:cubicBezTo>
                    <a:pt x="243" y="143"/>
                    <a:pt x="243" y="143"/>
                    <a:pt x="243" y="143"/>
                  </a:cubicBezTo>
                  <a:cubicBezTo>
                    <a:pt x="243" y="132"/>
                    <a:pt x="252" y="123"/>
                    <a:pt x="263" y="123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3" name="Freeform 265"/>
            <p:cNvSpPr>
              <a:spLocks/>
            </p:cNvSpPr>
            <p:nvPr/>
          </p:nvSpPr>
          <p:spPr bwMode="auto">
            <a:xfrm>
              <a:off x="6396038" y="2284413"/>
              <a:ext cx="836613" cy="385763"/>
            </a:xfrm>
            <a:custGeom>
              <a:avLst/>
              <a:gdLst/>
              <a:ahLst/>
              <a:cxnLst>
                <a:cxn ang="0">
                  <a:pos x="223" y="98"/>
                </a:cxn>
                <a:cxn ang="0">
                  <a:pos x="217" y="103"/>
                </a:cxn>
                <a:cxn ang="0">
                  <a:pos x="6" y="103"/>
                </a:cxn>
                <a:cxn ang="0">
                  <a:pos x="0" y="98"/>
                </a:cxn>
                <a:cxn ang="0">
                  <a:pos x="0" y="5"/>
                </a:cxn>
                <a:cxn ang="0">
                  <a:pos x="6" y="0"/>
                </a:cxn>
                <a:cxn ang="0">
                  <a:pos x="217" y="0"/>
                </a:cxn>
                <a:cxn ang="0">
                  <a:pos x="223" y="5"/>
                </a:cxn>
                <a:cxn ang="0">
                  <a:pos x="223" y="98"/>
                </a:cxn>
              </a:cxnLst>
              <a:rect l="0" t="0" r="r" b="b"/>
              <a:pathLst>
                <a:path w="223" h="103">
                  <a:moveTo>
                    <a:pt x="223" y="98"/>
                  </a:moveTo>
                  <a:cubicBezTo>
                    <a:pt x="223" y="101"/>
                    <a:pt x="221" y="103"/>
                    <a:pt x="217" y="103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3" y="103"/>
                    <a:pt x="0" y="101"/>
                    <a:pt x="0" y="98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21" y="0"/>
                    <a:pt x="223" y="2"/>
                    <a:pt x="223" y="5"/>
                  </a:cubicBezTo>
                  <a:lnTo>
                    <a:pt x="223" y="9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4" name="Freeform 266"/>
            <p:cNvSpPr>
              <a:spLocks/>
            </p:cNvSpPr>
            <p:nvPr/>
          </p:nvSpPr>
          <p:spPr bwMode="auto">
            <a:xfrm>
              <a:off x="6448425" y="2332036"/>
              <a:ext cx="736600" cy="288924"/>
            </a:xfrm>
            <a:custGeom>
              <a:avLst/>
              <a:gdLst/>
              <a:ahLst/>
              <a:cxnLst>
                <a:cxn ang="0">
                  <a:pos x="196" y="73"/>
                </a:cxn>
                <a:cxn ang="0">
                  <a:pos x="190" y="77"/>
                </a:cxn>
                <a:cxn ang="0">
                  <a:pos x="5" y="77"/>
                </a:cxn>
                <a:cxn ang="0">
                  <a:pos x="0" y="73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90" y="0"/>
                </a:cxn>
                <a:cxn ang="0">
                  <a:pos x="196" y="4"/>
                </a:cxn>
                <a:cxn ang="0">
                  <a:pos x="196" y="73"/>
                </a:cxn>
              </a:cxnLst>
              <a:rect l="0" t="0" r="r" b="b"/>
              <a:pathLst>
                <a:path w="196" h="77">
                  <a:moveTo>
                    <a:pt x="196" y="73"/>
                  </a:moveTo>
                  <a:cubicBezTo>
                    <a:pt x="196" y="75"/>
                    <a:pt x="193" y="77"/>
                    <a:pt x="190" y="77"/>
                  </a:cubicBezTo>
                  <a:cubicBezTo>
                    <a:pt x="5" y="77"/>
                    <a:pt x="5" y="77"/>
                    <a:pt x="5" y="77"/>
                  </a:cubicBezTo>
                  <a:cubicBezTo>
                    <a:pt x="2" y="77"/>
                    <a:pt x="0" y="75"/>
                    <a:pt x="0" y="7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90" y="0"/>
                    <a:pt x="190" y="0"/>
                    <a:pt x="190" y="0"/>
                  </a:cubicBezTo>
                  <a:cubicBezTo>
                    <a:pt x="193" y="0"/>
                    <a:pt x="196" y="2"/>
                    <a:pt x="196" y="4"/>
                  </a:cubicBezTo>
                  <a:lnTo>
                    <a:pt x="196" y="7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5" name="Freeform 267"/>
            <p:cNvSpPr>
              <a:spLocks/>
            </p:cNvSpPr>
            <p:nvPr/>
          </p:nvSpPr>
          <p:spPr bwMode="auto">
            <a:xfrm>
              <a:off x="6478588" y="2414588"/>
              <a:ext cx="112713" cy="131763"/>
            </a:xfrm>
            <a:custGeom>
              <a:avLst/>
              <a:gdLst/>
              <a:ahLst/>
              <a:cxnLst>
                <a:cxn ang="0">
                  <a:pos x="26" y="83"/>
                </a:cxn>
                <a:cxn ang="0">
                  <a:pos x="26" y="17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71" y="0"/>
                </a:cxn>
                <a:cxn ang="0">
                  <a:pos x="71" y="17"/>
                </a:cxn>
                <a:cxn ang="0">
                  <a:pos x="45" y="17"/>
                </a:cxn>
                <a:cxn ang="0">
                  <a:pos x="45" y="83"/>
                </a:cxn>
                <a:cxn ang="0">
                  <a:pos x="26" y="83"/>
                </a:cxn>
              </a:cxnLst>
              <a:rect l="0" t="0" r="r" b="b"/>
              <a:pathLst>
                <a:path w="71" h="83">
                  <a:moveTo>
                    <a:pt x="26" y="83"/>
                  </a:moveTo>
                  <a:lnTo>
                    <a:pt x="26" y="17"/>
                  </a:lnTo>
                  <a:lnTo>
                    <a:pt x="0" y="17"/>
                  </a:lnTo>
                  <a:lnTo>
                    <a:pt x="0" y="0"/>
                  </a:lnTo>
                  <a:lnTo>
                    <a:pt x="71" y="0"/>
                  </a:lnTo>
                  <a:lnTo>
                    <a:pt x="71" y="17"/>
                  </a:lnTo>
                  <a:lnTo>
                    <a:pt x="45" y="17"/>
                  </a:lnTo>
                  <a:lnTo>
                    <a:pt x="45" y="83"/>
                  </a:lnTo>
                  <a:lnTo>
                    <a:pt x="26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6" name="Freeform 268"/>
            <p:cNvSpPr>
              <a:spLocks/>
            </p:cNvSpPr>
            <p:nvPr/>
          </p:nvSpPr>
          <p:spPr bwMode="auto">
            <a:xfrm>
              <a:off x="6599238" y="2414588"/>
              <a:ext cx="71438" cy="131763"/>
            </a:xfrm>
            <a:custGeom>
              <a:avLst/>
              <a:gdLst/>
              <a:ahLst/>
              <a:cxnLst>
                <a:cxn ang="0">
                  <a:pos x="45" y="83"/>
                </a:cxn>
                <a:cxn ang="0">
                  <a:pos x="0" y="83"/>
                </a:cxn>
                <a:cxn ang="0">
                  <a:pos x="0" y="69"/>
                </a:cxn>
                <a:cxn ang="0">
                  <a:pos x="12" y="69"/>
                </a:cxn>
                <a:cxn ang="0">
                  <a:pos x="12" y="14"/>
                </a:cxn>
                <a:cxn ang="0">
                  <a:pos x="0" y="14"/>
                </a:cxn>
                <a:cxn ang="0">
                  <a:pos x="0" y="0"/>
                </a:cxn>
                <a:cxn ang="0">
                  <a:pos x="45" y="0"/>
                </a:cxn>
                <a:cxn ang="0">
                  <a:pos x="45" y="14"/>
                </a:cxn>
                <a:cxn ang="0">
                  <a:pos x="33" y="14"/>
                </a:cxn>
                <a:cxn ang="0">
                  <a:pos x="33" y="69"/>
                </a:cxn>
                <a:cxn ang="0">
                  <a:pos x="45" y="69"/>
                </a:cxn>
                <a:cxn ang="0">
                  <a:pos x="45" y="83"/>
                </a:cxn>
              </a:cxnLst>
              <a:rect l="0" t="0" r="r" b="b"/>
              <a:pathLst>
                <a:path w="45" h="83">
                  <a:moveTo>
                    <a:pt x="45" y="83"/>
                  </a:moveTo>
                  <a:lnTo>
                    <a:pt x="0" y="83"/>
                  </a:lnTo>
                  <a:lnTo>
                    <a:pt x="0" y="69"/>
                  </a:lnTo>
                  <a:lnTo>
                    <a:pt x="12" y="69"/>
                  </a:lnTo>
                  <a:lnTo>
                    <a:pt x="12" y="14"/>
                  </a:lnTo>
                  <a:lnTo>
                    <a:pt x="0" y="14"/>
                  </a:lnTo>
                  <a:lnTo>
                    <a:pt x="0" y="0"/>
                  </a:lnTo>
                  <a:lnTo>
                    <a:pt x="45" y="0"/>
                  </a:lnTo>
                  <a:lnTo>
                    <a:pt x="45" y="14"/>
                  </a:lnTo>
                  <a:lnTo>
                    <a:pt x="33" y="14"/>
                  </a:lnTo>
                  <a:lnTo>
                    <a:pt x="33" y="69"/>
                  </a:lnTo>
                  <a:lnTo>
                    <a:pt x="45" y="69"/>
                  </a:lnTo>
                  <a:lnTo>
                    <a:pt x="45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7" name="Freeform 269"/>
            <p:cNvSpPr>
              <a:spLocks/>
            </p:cNvSpPr>
            <p:nvPr/>
          </p:nvSpPr>
          <p:spPr bwMode="auto">
            <a:xfrm>
              <a:off x="6681788" y="2411413"/>
              <a:ext cx="107950" cy="134938"/>
            </a:xfrm>
            <a:custGeom>
              <a:avLst/>
              <a:gdLst/>
              <a:ahLst/>
              <a:cxnLst>
                <a:cxn ang="0">
                  <a:pos x="18" y="36"/>
                </a:cxn>
                <a:cxn ang="0">
                  <a:pos x="5" y="32"/>
                </a:cxn>
                <a:cxn ang="0">
                  <a:pos x="0" y="18"/>
                </a:cxn>
                <a:cxn ang="0">
                  <a:pos x="5" y="5"/>
                </a:cxn>
                <a:cxn ang="0">
                  <a:pos x="18" y="0"/>
                </a:cxn>
                <a:cxn ang="0">
                  <a:pos x="21" y="0"/>
                </a:cxn>
                <a:cxn ang="0">
                  <a:pos x="25" y="1"/>
                </a:cxn>
                <a:cxn ang="0">
                  <a:pos x="27" y="2"/>
                </a:cxn>
                <a:cxn ang="0">
                  <a:pos x="29" y="3"/>
                </a:cxn>
                <a:cxn ang="0">
                  <a:pos x="29" y="11"/>
                </a:cxn>
                <a:cxn ang="0">
                  <a:pos x="29" y="11"/>
                </a:cxn>
                <a:cxn ang="0">
                  <a:pos x="27" y="10"/>
                </a:cxn>
                <a:cxn ang="0">
                  <a:pos x="25" y="9"/>
                </a:cxn>
                <a:cxn ang="0">
                  <a:pos x="22" y="7"/>
                </a:cxn>
                <a:cxn ang="0">
                  <a:pos x="19" y="7"/>
                </a:cxn>
                <a:cxn ang="0">
                  <a:pos x="16" y="7"/>
                </a:cxn>
                <a:cxn ang="0">
                  <a:pos x="12" y="9"/>
                </a:cxn>
                <a:cxn ang="0">
                  <a:pos x="10" y="13"/>
                </a:cxn>
                <a:cxn ang="0">
                  <a:pos x="10" y="18"/>
                </a:cxn>
                <a:cxn ang="0">
                  <a:pos x="10" y="24"/>
                </a:cxn>
                <a:cxn ang="0">
                  <a:pos x="13" y="27"/>
                </a:cxn>
                <a:cxn ang="0">
                  <a:pos x="16" y="29"/>
                </a:cxn>
                <a:cxn ang="0">
                  <a:pos x="19" y="30"/>
                </a:cxn>
                <a:cxn ang="0">
                  <a:pos x="22" y="29"/>
                </a:cxn>
                <a:cxn ang="0">
                  <a:pos x="25" y="28"/>
                </a:cxn>
                <a:cxn ang="0">
                  <a:pos x="27" y="27"/>
                </a:cxn>
                <a:cxn ang="0">
                  <a:pos x="29" y="25"/>
                </a:cxn>
                <a:cxn ang="0">
                  <a:pos x="29" y="25"/>
                </a:cxn>
                <a:cxn ang="0">
                  <a:pos x="29" y="33"/>
                </a:cxn>
                <a:cxn ang="0">
                  <a:pos x="27" y="35"/>
                </a:cxn>
                <a:cxn ang="0">
                  <a:pos x="25" y="35"/>
                </a:cxn>
                <a:cxn ang="0">
                  <a:pos x="22" y="36"/>
                </a:cxn>
                <a:cxn ang="0">
                  <a:pos x="18" y="36"/>
                </a:cxn>
              </a:cxnLst>
              <a:rect l="0" t="0" r="r" b="b"/>
              <a:pathLst>
                <a:path w="29" h="36">
                  <a:moveTo>
                    <a:pt x="18" y="36"/>
                  </a:moveTo>
                  <a:cubicBezTo>
                    <a:pt x="12" y="36"/>
                    <a:pt x="8" y="35"/>
                    <a:pt x="5" y="32"/>
                  </a:cubicBezTo>
                  <a:cubicBezTo>
                    <a:pt x="2" y="29"/>
                    <a:pt x="0" y="24"/>
                    <a:pt x="0" y="18"/>
                  </a:cubicBezTo>
                  <a:cubicBezTo>
                    <a:pt x="0" y="13"/>
                    <a:pt x="2" y="8"/>
                    <a:pt x="5" y="5"/>
                  </a:cubicBezTo>
                  <a:cubicBezTo>
                    <a:pt x="8" y="2"/>
                    <a:pt x="12" y="0"/>
                    <a:pt x="18" y="0"/>
                  </a:cubicBezTo>
                  <a:cubicBezTo>
                    <a:pt x="19" y="0"/>
                    <a:pt x="20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1"/>
                    <a:pt x="26" y="2"/>
                    <a:pt x="27" y="2"/>
                  </a:cubicBezTo>
                  <a:cubicBezTo>
                    <a:pt x="28" y="2"/>
                    <a:pt x="29" y="3"/>
                    <a:pt x="29" y="3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9" y="11"/>
                    <a:pt x="29" y="11"/>
                    <a:pt x="29" y="11"/>
                  </a:cubicBezTo>
                  <a:cubicBezTo>
                    <a:pt x="28" y="11"/>
                    <a:pt x="28" y="11"/>
                    <a:pt x="27" y="10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8"/>
                    <a:pt x="23" y="8"/>
                    <a:pt x="22" y="7"/>
                  </a:cubicBezTo>
                  <a:cubicBezTo>
                    <a:pt x="21" y="7"/>
                    <a:pt x="20" y="7"/>
                    <a:pt x="19" y="7"/>
                  </a:cubicBezTo>
                  <a:cubicBezTo>
                    <a:pt x="18" y="7"/>
                    <a:pt x="17" y="7"/>
                    <a:pt x="16" y="7"/>
                  </a:cubicBezTo>
                  <a:cubicBezTo>
                    <a:pt x="14" y="8"/>
                    <a:pt x="13" y="8"/>
                    <a:pt x="12" y="9"/>
                  </a:cubicBezTo>
                  <a:cubicBezTo>
                    <a:pt x="12" y="10"/>
                    <a:pt x="11" y="12"/>
                    <a:pt x="10" y="13"/>
                  </a:cubicBezTo>
                  <a:cubicBezTo>
                    <a:pt x="10" y="15"/>
                    <a:pt x="10" y="16"/>
                    <a:pt x="10" y="18"/>
                  </a:cubicBezTo>
                  <a:cubicBezTo>
                    <a:pt x="10" y="21"/>
                    <a:pt x="10" y="22"/>
                    <a:pt x="10" y="24"/>
                  </a:cubicBezTo>
                  <a:cubicBezTo>
                    <a:pt x="11" y="25"/>
                    <a:pt x="12" y="27"/>
                    <a:pt x="13" y="27"/>
                  </a:cubicBezTo>
                  <a:cubicBezTo>
                    <a:pt x="14" y="28"/>
                    <a:pt x="15" y="29"/>
                    <a:pt x="16" y="29"/>
                  </a:cubicBezTo>
                  <a:cubicBezTo>
                    <a:pt x="17" y="30"/>
                    <a:pt x="18" y="30"/>
                    <a:pt x="19" y="30"/>
                  </a:cubicBezTo>
                  <a:cubicBezTo>
                    <a:pt x="20" y="30"/>
                    <a:pt x="21" y="30"/>
                    <a:pt x="22" y="29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6" y="28"/>
                    <a:pt x="26" y="27"/>
                    <a:pt x="27" y="27"/>
                  </a:cubicBezTo>
                  <a:cubicBezTo>
                    <a:pt x="28" y="26"/>
                    <a:pt x="28" y="26"/>
                    <a:pt x="29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33"/>
                    <a:pt x="29" y="33"/>
                    <a:pt x="29" y="33"/>
                  </a:cubicBezTo>
                  <a:cubicBezTo>
                    <a:pt x="29" y="34"/>
                    <a:pt x="28" y="34"/>
                    <a:pt x="27" y="35"/>
                  </a:cubicBezTo>
                  <a:cubicBezTo>
                    <a:pt x="26" y="35"/>
                    <a:pt x="25" y="35"/>
                    <a:pt x="25" y="35"/>
                  </a:cubicBezTo>
                  <a:cubicBezTo>
                    <a:pt x="23" y="36"/>
                    <a:pt x="22" y="36"/>
                    <a:pt x="22" y="36"/>
                  </a:cubicBezTo>
                  <a:cubicBezTo>
                    <a:pt x="21" y="36"/>
                    <a:pt x="19" y="36"/>
                    <a:pt x="18" y="3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8" name="Freeform 270"/>
            <p:cNvSpPr>
              <a:spLocks/>
            </p:cNvSpPr>
            <p:nvPr/>
          </p:nvSpPr>
          <p:spPr bwMode="auto">
            <a:xfrm>
              <a:off x="6813550" y="2414588"/>
              <a:ext cx="112713" cy="131763"/>
            </a:xfrm>
            <a:custGeom>
              <a:avLst/>
              <a:gdLst/>
              <a:ahLst/>
              <a:cxnLst>
                <a:cxn ang="0">
                  <a:pos x="71" y="83"/>
                </a:cxn>
                <a:cxn ang="0">
                  <a:pos x="47" y="83"/>
                </a:cxn>
                <a:cxn ang="0">
                  <a:pos x="23" y="50"/>
                </a:cxn>
                <a:cxn ang="0">
                  <a:pos x="19" y="55"/>
                </a:cxn>
                <a:cxn ang="0">
                  <a:pos x="19" y="83"/>
                </a:cxn>
                <a:cxn ang="0">
                  <a:pos x="0" y="83"/>
                </a:cxn>
                <a:cxn ang="0">
                  <a:pos x="0" y="0"/>
                </a:cxn>
                <a:cxn ang="0">
                  <a:pos x="19" y="0"/>
                </a:cxn>
                <a:cxn ang="0">
                  <a:pos x="19" y="36"/>
                </a:cxn>
                <a:cxn ang="0">
                  <a:pos x="47" y="0"/>
                </a:cxn>
                <a:cxn ang="0">
                  <a:pos x="71" y="0"/>
                </a:cxn>
                <a:cxn ang="0">
                  <a:pos x="40" y="38"/>
                </a:cxn>
                <a:cxn ang="0">
                  <a:pos x="71" y="83"/>
                </a:cxn>
              </a:cxnLst>
              <a:rect l="0" t="0" r="r" b="b"/>
              <a:pathLst>
                <a:path w="71" h="83">
                  <a:moveTo>
                    <a:pt x="71" y="83"/>
                  </a:moveTo>
                  <a:lnTo>
                    <a:pt x="47" y="83"/>
                  </a:lnTo>
                  <a:lnTo>
                    <a:pt x="23" y="50"/>
                  </a:lnTo>
                  <a:lnTo>
                    <a:pt x="19" y="55"/>
                  </a:lnTo>
                  <a:lnTo>
                    <a:pt x="19" y="83"/>
                  </a:lnTo>
                  <a:lnTo>
                    <a:pt x="0" y="8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6"/>
                  </a:lnTo>
                  <a:lnTo>
                    <a:pt x="47" y="0"/>
                  </a:lnTo>
                  <a:lnTo>
                    <a:pt x="71" y="0"/>
                  </a:lnTo>
                  <a:lnTo>
                    <a:pt x="40" y="38"/>
                  </a:lnTo>
                  <a:lnTo>
                    <a:pt x="71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9" name="Freeform 271"/>
            <p:cNvSpPr>
              <a:spLocks/>
            </p:cNvSpPr>
            <p:nvPr/>
          </p:nvSpPr>
          <p:spPr bwMode="auto">
            <a:xfrm>
              <a:off x="6937375" y="2414588"/>
              <a:ext cx="88900" cy="131763"/>
            </a:xfrm>
            <a:custGeom>
              <a:avLst/>
              <a:gdLst/>
              <a:ahLst/>
              <a:cxnLst>
                <a:cxn ang="0">
                  <a:pos x="0" y="83"/>
                </a:cxn>
                <a:cxn ang="0">
                  <a:pos x="0" y="0"/>
                </a:cxn>
                <a:cxn ang="0">
                  <a:pos x="56" y="0"/>
                </a:cxn>
                <a:cxn ang="0">
                  <a:pos x="56" y="17"/>
                </a:cxn>
                <a:cxn ang="0">
                  <a:pos x="21" y="17"/>
                </a:cxn>
                <a:cxn ang="0">
                  <a:pos x="21" y="31"/>
                </a:cxn>
                <a:cxn ang="0">
                  <a:pos x="52" y="31"/>
                </a:cxn>
                <a:cxn ang="0">
                  <a:pos x="52" y="45"/>
                </a:cxn>
                <a:cxn ang="0">
                  <a:pos x="21" y="45"/>
                </a:cxn>
                <a:cxn ang="0">
                  <a:pos x="21" y="66"/>
                </a:cxn>
                <a:cxn ang="0">
                  <a:pos x="56" y="66"/>
                </a:cxn>
                <a:cxn ang="0">
                  <a:pos x="56" y="83"/>
                </a:cxn>
                <a:cxn ang="0">
                  <a:pos x="0" y="83"/>
                </a:cxn>
              </a:cxnLst>
              <a:rect l="0" t="0" r="r" b="b"/>
              <a:pathLst>
                <a:path w="56" h="83">
                  <a:moveTo>
                    <a:pt x="0" y="83"/>
                  </a:moveTo>
                  <a:lnTo>
                    <a:pt x="0" y="0"/>
                  </a:lnTo>
                  <a:lnTo>
                    <a:pt x="56" y="0"/>
                  </a:lnTo>
                  <a:lnTo>
                    <a:pt x="56" y="17"/>
                  </a:lnTo>
                  <a:lnTo>
                    <a:pt x="21" y="17"/>
                  </a:lnTo>
                  <a:lnTo>
                    <a:pt x="21" y="31"/>
                  </a:lnTo>
                  <a:lnTo>
                    <a:pt x="52" y="31"/>
                  </a:lnTo>
                  <a:lnTo>
                    <a:pt x="52" y="45"/>
                  </a:lnTo>
                  <a:lnTo>
                    <a:pt x="21" y="45"/>
                  </a:lnTo>
                  <a:lnTo>
                    <a:pt x="21" y="66"/>
                  </a:lnTo>
                  <a:lnTo>
                    <a:pt x="56" y="66"/>
                  </a:lnTo>
                  <a:lnTo>
                    <a:pt x="56" y="83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0" name="Freeform 272"/>
            <p:cNvSpPr>
              <a:spLocks/>
            </p:cNvSpPr>
            <p:nvPr/>
          </p:nvSpPr>
          <p:spPr bwMode="auto">
            <a:xfrm>
              <a:off x="7034213" y="2414588"/>
              <a:ext cx="109538" cy="131763"/>
            </a:xfrm>
            <a:custGeom>
              <a:avLst/>
              <a:gdLst/>
              <a:ahLst/>
              <a:cxnLst>
                <a:cxn ang="0">
                  <a:pos x="24" y="83"/>
                </a:cxn>
                <a:cxn ang="0">
                  <a:pos x="24" y="17"/>
                </a:cxn>
                <a:cxn ang="0">
                  <a:pos x="0" y="17"/>
                </a:cxn>
                <a:cxn ang="0">
                  <a:pos x="0" y="0"/>
                </a:cxn>
                <a:cxn ang="0">
                  <a:pos x="69" y="0"/>
                </a:cxn>
                <a:cxn ang="0">
                  <a:pos x="69" y="17"/>
                </a:cxn>
                <a:cxn ang="0">
                  <a:pos x="45" y="17"/>
                </a:cxn>
                <a:cxn ang="0">
                  <a:pos x="45" y="83"/>
                </a:cxn>
                <a:cxn ang="0">
                  <a:pos x="24" y="83"/>
                </a:cxn>
              </a:cxnLst>
              <a:rect l="0" t="0" r="r" b="b"/>
              <a:pathLst>
                <a:path w="69" h="83">
                  <a:moveTo>
                    <a:pt x="24" y="83"/>
                  </a:moveTo>
                  <a:lnTo>
                    <a:pt x="24" y="17"/>
                  </a:lnTo>
                  <a:lnTo>
                    <a:pt x="0" y="17"/>
                  </a:lnTo>
                  <a:lnTo>
                    <a:pt x="0" y="0"/>
                  </a:lnTo>
                  <a:lnTo>
                    <a:pt x="69" y="0"/>
                  </a:lnTo>
                  <a:lnTo>
                    <a:pt x="69" y="17"/>
                  </a:lnTo>
                  <a:lnTo>
                    <a:pt x="45" y="17"/>
                  </a:lnTo>
                  <a:lnTo>
                    <a:pt x="45" y="83"/>
                  </a:lnTo>
                  <a:lnTo>
                    <a:pt x="24" y="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9324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hlinkClick r:id="rId2" action="ppaction://hlinksldjump"/>
          </p:cNvPr>
          <p:cNvSpPr/>
          <p:nvPr/>
        </p:nvSpPr>
        <p:spPr>
          <a:xfrm>
            <a:off x="10434918" y="5755342"/>
            <a:ext cx="1757082" cy="1084729"/>
          </a:xfrm>
          <a:prstGeom prst="rect">
            <a:avLst/>
          </a:prstGeom>
          <a:solidFill>
            <a:srgbClr val="00A3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GB" sz="1050" i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back</a:t>
            </a:r>
            <a:endParaRPr lang="en-GB" sz="1050" i="1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Customer feedback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179" name="TextBox 178"/>
          <p:cNvSpPr txBox="1"/>
          <p:nvPr/>
        </p:nvSpPr>
        <p:spPr>
          <a:xfrm>
            <a:off x="360000" y="1504604"/>
            <a:ext cx="540903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Quality of the overall experience - NPS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Ratings on the different interactions with the Hall </a:t>
            </a:r>
            <a:r>
              <a:rPr lang="en-GB" sz="1600" dirty="0" smtClean="0"/>
              <a:t>(i.e. touchpoints </a:t>
            </a:r>
            <a:r>
              <a:rPr lang="en-GB" sz="1600" dirty="0"/>
              <a:t>across the customer </a:t>
            </a:r>
            <a:r>
              <a:rPr lang="en-GB" sz="1600" dirty="0" smtClean="0"/>
              <a:t>journey)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Quality of the Performance </a:t>
            </a:r>
          </a:p>
          <a:p>
            <a:endParaRPr lang="en-GB" sz="1600" dirty="0" smtClean="0"/>
          </a:p>
          <a:p>
            <a:r>
              <a:rPr lang="en-GB" sz="1600" dirty="0" smtClean="0"/>
              <a:t>Deeper understanding on the experience – Coded Open ended comments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What works vs. what need to be improved</a:t>
            </a:r>
          </a:p>
          <a:p>
            <a:endParaRPr lang="en-GB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>
          <a:xfrm>
            <a:off x="6229945" y="4215265"/>
            <a:ext cx="2703039" cy="1983134"/>
            <a:chOff x="2308225" y="2909888"/>
            <a:chExt cx="631825" cy="463550"/>
          </a:xfrm>
          <a:solidFill>
            <a:schemeClr val="accent6">
              <a:lumMod val="50000"/>
            </a:schemeClr>
          </a:solidFill>
        </p:grpSpPr>
        <p:sp>
          <p:nvSpPr>
            <p:cNvPr id="7" name="Freeform 146"/>
            <p:cNvSpPr>
              <a:spLocks/>
            </p:cNvSpPr>
            <p:nvPr/>
          </p:nvSpPr>
          <p:spPr bwMode="auto">
            <a:xfrm>
              <a:off x="2308225" y="2909888"/>
              <a:ext cx="525463" cy="463550"/>
            </a:xfrm>
            <a:custGeom>
              <a:avLst/>
              <a:gdLst/>
              <a:ahLst/>
              <a:cxnLst>
                <a:cxn ang="0">
                  <a:pos x="527" y="212"/>
                </a:cxn>
                <a:cxn ang="0">
                  <a:pos x="276" y="486"/>
                </a:cxn>
                <a:cxn ang="0">
                  <a:pos x="26" y="212"/>
                </a:cxn>
                <a:cxn ang="0">
                  <a:pos x="102" y="32"/>
                </a:cxn>
                <a:cxn ang="0">
                  <a:pos x="276" y="171"/>
                </a:cxn>
                <a:cxn ang="0">
                  <a:pos x="437" y="29"/>
                </a:cxn>
                <a:cxn ang="0">
                  <a:pos x="527" y="212"/>
                </a:cxn>
              </a:cxnLst>
              <a:rect l="0" t="0" r="r" b="b"/>
              <a:pathLst>
                <a:path w="551" h="486">
                  <a:moveTo>
                    <a:pt x="527" y="212"/>
                  </a:moveTo>
                  <a:cubicBezTo>
                    <a:pt x="483" y="343"/>
                    <a:pt x="276" y="486"/>
                    <a:pt x="276" y="486"/>
                  </a:cubicBezTo>
                  <a:cubicBezTo>
                    <a:pt x="276" y="486"/>
                    <a:pt x="73" y="342"/>
                    <a:pt x="26" y="212"/>
                  </a:cubicBezTo>
                  <a:cubicBezTo>
                    <a:pt x="0" y="140"/>
                    <a:pt x="39" y="48"/>
                    <a:pt x="102" y="32"/>
                  </a:cubicBezTo>
                  <a:cubicBezTo>
                    <a:pt x="227" y="0"/>
                    <a:pt x="276" y="171"/>
                    <a:pt x="276" y="171"/>
                  </a:cubicBezTo>
                  <a:cubicBezTo>
                    <a:pt x="276" y="171"/>
                    <a:pt x="305" y="9"/>
                    <a:pt x="437" y="29"/>
                  </a:cubicBezTo>
                  <a:cubicBezTo>
                    <a:pt x="513" y="40"/>
                    <a:pt x="551" y="140"/>
                    <a:pt x="527" y="2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47"/>
            <p:cNvSpPr>
              <a:spLocks/>
            </p:cNvSpPr>
            <p:nvPr/>
          </p:nvSpPr>
          <p:spPr bwMode="auto">
            <a:xfrm>
              <a:off x="2695575" y="2911476"/>
              <a:ext cx="244475" cy="93663"/>
            </a:xfrm>
            <a:custGeom>
              <a:avLst/>
              <a:gdLst/>
              <a:ahLst/>
              <a:cxnLst>
                <a:cxn ang="0">
                  <a:pos x="233" y="98"/>
                </a:cxn>
                <a:cxn ang="0">
                  <a:pos x="24" y="98"/>
                </a:cxn>
                <a:cxn ang="0">
                  <a:pos x="0" y="49"/>
                </a:cxn>
                <a:cxn ang="0">
                  <a:pos x="24" y="0"/>
                </a:cxn>
                <a:cxn ang="0">
                  <a:pos x="233" y="0"/>
                </a:cxn>
                <a:cxn ang="0">
                  <a:pos x="257" y="49"/>
                </a:cxn>
                <a:cxn ang="0">
                  <a:pos x="233" y="98"/>
                </a:cxn>
              </a:cxnLst>
              <a:rect l="0" t="0" r="r" b="b"/>
              <a:pathLst>
                <a:path w="257" h="98">
                  <a:moveTo>
                    <a:pt x="233" y="98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10" y="98"/>
                    <a:pt x="0" y="76"/>
                    <a:pt x="0" y="49"/>
                  </a:cubicBezTo>
                  <a:cubicBezTo>
                    <a:pt x="0" y="22"/>
                    <a:pt x="10" y="0"/>
                    <a:pt x="24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6" y="0"/>
                    <a:pt x="257" y="22"/>
                    <a:pt x="257" y="49"/>
                  </a:cubicBezTo>
                  <a:cubicBezTo>
                    <a:pt x="257" y="76"/>
                    <a:pt x="246" y="98"/>
                    <a:pt x="233" y="98"/>
                  </a:cubicBezTo>
                  <a:close/>
                </a:path>
              </a:pathLst>
            </a:custGeom>
            <a:grpFill/>
            <a:ln w="2857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8549285" y="1505821"/>
            <a:ext cx="3188981" cy="2716238"/>
            <a:chOff x="3317875" y="2860676"/>
            <a:chExt cx="631825" cy="538162"/>
          </a:xfrm>
          <a:solidFill>
            <a:schemeClr val="accent6">
              <a:lumMod val="50000"/>
            </a:schemeClr>
          </a:solidFill>
        </p:grpSpPr>
        <p:sp>
          <p:nvSpPr>
            <p:cNvPr id="10" name="Freeform 148"/>
            <p:cNvSpPr>
              <a:spLocks/>
            </p:cNvSpPr>
            <p:nvPr/>
          </p:nvSpPr>
          <p:spPr bwMode="auto">
            <a:xfrm>
              <a:off x="3317875" y="2935288"/>
              <a:ext cx="525463" cy="463550"/>
            </a:xfrm>
            <a:custGeom>
              <a:avLst/>
              <a:gdLst/>
              <a:ahLst/>
              <a:cxnLst>
                <a:cxn ang="0">
                  <a:pos x="528" y="212"/>
                </a:cxn>
                <a:cxn ang="0">
                  <a:pos x="276" y="486"/>
                </a:cxn>
                <a:cxn ang="0">
                  <a:pos x="26" y="212"/>
                </a:cxn>
                <a:cxn ang="0">
                  <a:pos x="102" y="32"/>
                </a:cxn>
                <a:cxn ang="0">
                  <a:pos x="276" y="171"/>
                </a:cxn>
                <a:cxn ang="0">
                  <a:pos x="437" y="29"/>
                </a:cxn>
                <a:cxn ang="0">
                  <a:pos x="528" y="212"/>
                </a:cxn>
              </a:cxnLst>
              <a:rect l="0" t="0" r="r" b="b"/>
              <a:pathLst>
                <a:path w="551" h="486">
                  <a:moveTo>
                    <a:pt x="528" y="212"/>
                  </a:moveTo>
                  <a:cubicBezTo>
                    <a:pt x="484" y="343"/>
                    <a:pt x="276" y="486"/>
                    <a:pt x="276" y="486"/>
                  </a:cubicBezTo>
                  <a:cubicBezTo>
                    <a:pt x="276" y="486"/>
                    <a:pt x="73" y="342"/>
                    <a:pt x="26" y="212"/>
                  </a:cubicBezTo>
                  <a:cubicBezTo>
                    <a:pt x="0" y="140"/>
                    <a:pt x="39" y="48"/>
                    <a:pt x="102" y="32"/>
                  </a:cubicBezTo>
                  <a:cubicBezTo>
                    <a:pt x="227" y="0"/>
                    <a:pt x="276" y="171"/>
                    <a:pt x="276" y="171"/>
                  </a:cubicBezTo>
                  <a:cubicBezTo>
                    <a:pt x="276" y="171"/>
                    <a:pt x="306" y="9"/>
                    <a:pt x="437" y="29"/>
                  </a:cubicBezTo>
                  <a:cubicBezTo>
                    <a:pt x="513" y="40"/>
                    <a:pt x="551" y="140"/>
                    <a:pt x="528" y="2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149"/>
            <p:cNvSpPr>
              <a:spLocks/>
            </p:cNvSpPr>
            <p:nvPr/>
          </p:nvSpPr>
          <p:spPr bwMode="auto">
            <a:xfrm>
              <a:off x="3705225" y="2860676"/>
              <a:ext cx="244475" cy="244475"/>
            </a:xfrm>
            <a:custGeom>
              <a:avLst/>
              <a:gdLst/>
              <a:ahLst/>
              <a:cxnLst>
                <a:cxn ang="0">
                  <a:pos x="233" y="79"/>
                </a:cxn>
                <a:cxn ang="0">
                  <a:pos x="178" y="79"/>
                </a:cxn>
                <a:cxn ang="0">
                  <a:pos x="178" y="24"/>
                </a:cxn>
                <a:cxn ang="0">
                  <a:pos x="129" y="0"/>
                </a:cxn>
                <a:cxn ang="0">
                  <a:pos x="80" y="24"/>
                </a:cxn>
                <a:cxn ang="0">
                  <a:pos x="80" y="79"/>
                </a:cxn>
                <a:cxn ang="0">
                  <a:pos x="24" y="79"/>
                </a:cxn>
                <a:cxn ang="0">
                  <a:pos x="0" y="128"/>
                </a:cxn>
                <a:cxn ang="0">
                  <a:pos x="24" y="177"/>
                </a:cxn>
                <a:cxn ang="0">
                  <a:pos x="80" y="177"/>
                </a:cxn>
                <a:cxn ang="0">
                  <a:pos x="80" y="232"/>
                </a:cxn>
                <a:cxn ang="0">
                  <a:pos x="129" y="256"/>
                </a:cxn>
                <a:cxn ang="0">
                  <a:pos x="178" y="232"/>
                </a:cxn>
                <a:cxn ang="0">
                  <a:pos x="178" y="177"/>
                </a:cxn>
                <a:cxn ang="0">
                  <a:pos x="233" y="177"/>
                </a:cxn>
                <a:cxn ang="0">
                  <a:pos x="257" y="128"/>
                </a:cxn>
                <a:cxn ang="0">
                  <a:pos x="233" y="79"/>
                </a:cxn>
              </a:cxnLst>
              <a:rect l="0" t="0" r="r" b="b"/>
              <a:pathLst>
                <a:path w="257" h="256">
                  <a:moveTo>
                    <a:pt x="233" y="79"/>
                  </a:moveTo>
                  <a:cubicBezTo>
                    <a:pt x="178" y="79"/>
                    <a:pt x="178" y="79"/>
                    <a:pt x="178" y="79"/>
                  </a:cubicBezTo>
                  <a:cubicBezTo>
                    <a:pt x="178" y="24"/>
                    <a:pt x="178" y="24"/>
                    <a:pt x="178" y="24"/>
                  </a:cubicBezTo>
                  <a:cubicBezTo>
                    <a:pt x="178" y="10"/>
                    <a:pt x="156" y="0"/>
                    <a:pt x="129" y="0"/>
                  </a:cubicBezTo>
                  <a:cubicBezTo>
                    <a:pt x="101" y="0"/>
                    <a:pt x="80" y="10"/>
                    <a:pt x="80" y="24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24" y="79"/>
                    <a:pt x="24" y="79"/>
                    <a:pt x="24" y="79"/>
                  </a:cubicBezTo>
                  <a:cubicBezTo>
                    <a:pt x="11" y="79"/>
                    <a:pt x="0" y="101"/>
                    <a:pt x="0" y="128"/>
                  </a:cubicBezTo>
                  <a:cubicBezTo>
                    <a:pt x="0" y="155"/>
                    <a:pt x="11" y="177"/>
                    <a:pt x="24" y="177"/>
                  </a:cubicBezTo>
                  <a:cubicBezTo>
                    <a:pt x="80" y="177"/>
                    <a:pt x="80" y="177"/>
                    <a:pt x="80" y="177"/>
                  </a:cubicBezTo>
                  <a:cubicBezTo>
                    <a:pt x="80" y="232"/>
                    <a:pt x="80" y="232"/>
                    <a:pt x="80" y="232"/>
                  </a:cubicBezTo>
                  <a:cubicBezTo>
                    <a:pt x="80" y="246"/>
                    <a:pt x="101" y="256"/>
                    <a:pt x="129" y="256"/>
                  </a:cubicBezTo>
                  <a:cubicBezTo>
                    <a:pt x="156" y="256"/>
                    <a:pt x="178" y="246"/>
                    <a:pt x="178" y="232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46" y="177"/>
                    <a:pt x="257" y="155"/>
                    <a:pt x="257" y="128"/>
                  </a:cubicBezTo>
                  <a:cubicBezTo>
                    <a:pt x="257" y="101"/>
                    <a:pt x="246" y="79"/>
                    <a:pt x="233" y="79"/>
                  </a:cubicBezTo>
                  <a:close/>
                </a:path>
              </a:pathLst>
            </a:custGeom>
            <a:grpFill/>
            <a:ln w="2857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" name="Freeform 187"/>
          <p:cNvSpPr>
            <a:spLocks noChangeAspect="1" noEditPoints="1"/>
          </p:cNvSpPr>
          <p:nvPr/>
        </p:nvSpPr>
        <p:spPr bwMode="auto">
          <a:xfrm>
            <a:off x="9875357" y="4242081"/>
            <a:ext cx="1764222" cy="2284768"/>
          </a:xfrm>
          <a:custGeom>
            <a:avLst/>
            <a:gdLst/>
            <a:ahLst/>
            <a:cxnLst>
              <a:cxn ang="0">
                <a:pos x="683" y="2211"/>
              </a:cxn>
              <a:cxn ang="0">
                <a:pos x="402" y="1937"/>
              </a:cxn>
              <a:cxn ang="0">
                <a:pos x="209" y="1653"/>
              </a:cxn>
              <a:cxn ang="0">
                <a:pos x="208" y="1544"/>
              </a:cxn>
              <a:cxn ang="0">
                <a:pos x="160" y="1449"/>
              </a:cxn>
              <a:cxn ang="0">
                <a:pos x="142" y="1071"/>
              </a:cxn>
              <a:cxn ang="0">
                <a:pos x="276" y="671"/>
              </a:cxn>
              <a:cxn ang="0">
                <a:pos x="714" y="152"/>
              </a:cxn>
              <a:cxn ang="0">
                <a:pos x="1808" y="1096"/>
              </a:cxn>
              <a:cxn ang="0">
                <a:pos x="1523" y="1653"/>
              </a:cxn>
              <a:cxn ang="0">
                <a:pos x="1776" y="2396"/>
              </a:cxn>
              <a:cxn ang="0">
                <a:pos x="1416" y="1192"/>
              </a:cxn>
              <a:cxn ang="0">
                <a:pos x="1416" y="398"/>
              </a:cxn>
              <a:cxn ang="0">
                <a:pos x="618" y="398"/>
              </a:cxn>
              <a:cxn ang="0">
                <a:pos x="618" y="1192"/>
              </a:cxn>
              <a:cxn ang="0">
                <a:pos x="1416" y="1192"/>
              </a:cxn>
              <a:cxn ang="0">
                <a:pos x="770" y="826"/>
              </a:cxn>
              <a:cxn ang="0">
                <a:pos x="809" y="689"/>
              </a:cxn>
              <a:cxn ang="0">
                <a:pos x="843" y="408"/>
              </a:cxn>
              <a:cxn ang="0">
                <a:pos x="1168" y="410"/>
              </a:cxn>
              <a:cxn ang="0">
                <a:pos x="1201" y="634"/>
              </a:cxn>
              <a:cxn ang="0">
                <a:pos x="1031" y="555"/>
              </a:cxn>
              <a:cxn ang="0">
                <a:pos x="1005" y="514"/>
              </a:cxn>
              <a:cxn ang="0">
                <a:pos x="979" y="555"/>
              </a:cxn>
              <a:cxn ang="0">
                <a:pos x="1154" y="689"/>
              </a:cxn>
              <a:cxn ang="0">
                <a:pos x="981" y="826"/>
              </a:cxn>
              <a:cxn ang="0">
                <a:pos x="989" y="1066"/>
              </a:cxn>
              <a:cxn ang="0">
                <a:pos x="1022" y="1060"/>
              </a:cxn>
              <a:cxn ang="0">
                <a:pos x="1030" y="1038"/>
              </a:cxn>
              <a:cxn ang="0">
                <a:pos x="1031" y="879"/>
              </a:cxn>
              <a:cxn ang="0">
                <a:pos x="1201" y="1027"/>
              </a:cxn>
              <a:cxn ang="0">
                <a:pos x="1006" y="1196"/>
              </a:cxn>
              <a:cxn ang="0">
                <a:pos x="809" y="826"/>
              </a:cxn>
            </a:cxnLst>
            <a:rect l="0" t="0" r="r" b="b"/>
            <a:pathLst>
              <a:path w="1858" h="2406">
                <a:moveTo>
                  <a:pt x="678" y="2406"/>
                </a:moveTo>
                <a:cubicBezTo>
                  <a:pt x="683" y="2348"/>
                  <a:pt x="692" y="2274"/>
                  <a:pt x="683" y="2211"/>
                </a:cubicBezTo>
                <a:cubicBezTo>
                  <a:pt x="670" y="2137"/>
                  <a:pt x="620" y="2093"/>
                  <a:pt x="607" y="2025"/>
                </a:cubicBezTo>
                <a:cubicBezTo>
                  <a:pt x="580" y="1893"/>
                  <a:pt x="509" y="1937"/>
                  <a:pt x="402" y="1937"/>
                </a:cubicBezTo>
                <a:cubicBezTo>
                  <a:pt x="308" y="1937"/>
                  <a:pt x="205" y="1908"/>
                  <a:pt x="192" y="1790"/>
                </a:cubicBezTo>
                <a:cubicBezTo>
                  <a:pt x="187" y="1741"/>
                  <a:pt x="223" y="1702"/>
                  <a:pt x="209" y="1653"/>
                </a:cubicBezTo>
                <a:cubicBezTo>
                  <a:pt x="205" y="1624"/>
                  <a:pt x="169" y="1619"/>
                  <a:pt x="169" y="1590"/>
                </a:cubicBezTo>
                <a:cubicBezTo>
                  <a:pt x="169" y="1565"/>
                  <a:pt x="186" y="1549"/>
                  <a:pt x="208" y="1544"/>
                </a:cubicBezTo>
                <a:cubicBezTo>
                  <a:pt x="193" y="1548"/>
                  <a:pt x="174" y="1546"/>
                  <a:pt x="147" y="1536"/>
                </a:cubicBezTo>
                <a:cubicBezTo>
                  <a:pt x="132" y="1526"/>
                  <a:pt x="118" y="1488"/>
                  <a:pt x="160" y="1449"/>
                </a:cubicBezTo>
                <a:cubicBezTo>
                  <a:pt x="270" y="1387"/>
                  <a:pt x="80" y="1326"/>
                  <a:pt x="62" y="1306"/>
                </a:cubicBezTo>
                <a:cubicBezTo>
                  <a:pt x="0" y="1243"/>
                  <a:pt x="98" y="1135"/>
                  <a:pt x="142" y="1071"/>
                </a:cubicBezTo>
                <a:cubicBezTo>
                  <a:pt x="165" y="1037"/>
                  <a:pt x="285" y="920"/>
                  <a:pt x="272" y="876"/>
                </a:cubicBezTo>
                <a:cubicBezTo>
                  <a:pt x="245" y="788"/>
                  <a:pt x="232" y="759"/>
                  <a:pt x="276" y="671"/>
                </a:cubicBezTo>
                <a:cubicBezTo>
                  <a:pt x="317" y="587"/>
                  <a:pt x="343" y="470"/>
                  <a:pt x="402" y="397"/>
                </a:cubicBezTo>
                <a:cubicBezTo>
                  <a:pt x="460" y="314"/>
                  <a:pt x="624" y="191"/>
                  <a:pt x="714" y="152"/>
                </a:cubicBezTo>
                <a:cubicBezTo>
                  <a:pt x="1062" y="0"/>
                  <a:pt x="1501" y="155"/>
                  <a:pt x="1733" y="478"/>
                </a:cubicBezTo>
                <a:cubicBezTo>
                  <a:pt x="1858" y="654"/>
                  <a:pt x="1858" y="881"/>
                  <a:pt x="1808" y="1096"/>
                </a:cubicBezTo>
                <a:cubicBezTo>
                  <a:pt x="1777" y="1208"/>
                  <a:pt x="1710" y="1291"/>
                  <a:pt x="1634" y="1370"/>
                </a:cubicBezTo>
                <a:cubicBezTo>
                  <a:pt x="1545" y="1463"/>
                  <a:pt x="1540" y="1526"/>
                  <a:pt x="1523" y="1653"/>
                </a:cubicBezTo>
                <a:cubicBezTo>
                  <a:pt x="1505" y="1790"/>
                  <a:pt x="1540" y="1903"/>
                  <a:pt x="1576" y="2035"/>
                </a:cubicBezTo>
                <a:cubicBezTo>
                  <a:pt x="1621" y="2172"/>
                  <a:pt x="1784" y="2255"/>
                  <a:pt x="1776" y="2396"/>
                </a:cubicBezTo>
                <a:lnTo>
                  <a:pt x="678" y="2406"/>
                </a:lnTo>
                <a:close/>
                <a:moveTo>
                  <a:pt x="1416" y="1192"/>
                </a:moveTo>
                <a:cubicBezTo>
                  <a:pt x="1526" y="1087"/>
                  <a:pt x="1586" y="946"/>
                  <a:pt x="1586" y="795"/>
                </a:cubicBezTo>
                <a:cubicBezTo>
                  <a:pt x="1586" y="644"/>
                  <a:pt x="1526" y="503"/>
                  <a:pt x="1416" y="398"/>
                </a:cubicBezTo>
                <a:cubicBezTo>
                  <a:pt x="1309" y="295"/>
                  <a:pt x="1167" y="238"/>
                  <a:pt x="1017" y="238"/>
                </a:cubicBezTo>
                <a:cubicBezTo>
                  <a:pt x="867" y="238"/>
                  <a:pt x="725" y="295"/>
                  <a:pt x="618" y="398"/>
                </a:cubicBezTo>
                <a:cubicBezTo>
                  <a:pt x="509" y="503"/>
                  <a:pt x="448" y="644"/>
                  <a:pt x="448" y="795"/>
                </a:cubicBezTo>
                <a:cubicBezTo>
                  <a:pt x="448" y="946"/>
                  <a:pt x="509" y="1087"/>
                  <a:pt x="618" y="1192"/>
                </a:cubicBezTo>
                <a:cubicBezTo>
                  <a:pt x="725" y="1295"/>
                  <a:pt x="867" y="1352"/>
                  <a:pt x="1017" y="1352"/>
                </a:cubicBezTo>
                <a:cubicBezTo>
                  <a:pt x="1167" y="1352"/>
                  <a:pt x="1309" y="1295"/>
                  <a:pt x="1416" y="1192"/>
                </a:cubicBezTo>
                <a:close/>
                <a:moveTo>
                  <a:pt x="809" y="826"/>
                </a:moveTo>
                <a:cubicBezTo>
                  <a:pt x="770" y="826"/>
                  <a:pt x="770" y="826"/>
                  <a:pt x="770" y="826"/>
                </a:cubicBezTo>
                <a:cubicBezTo>
                  <a:pt x="770" y="689"/>
                  <a:pt x="770" y="689"/>
                  <a:pt x="770" y="689"/>
                </a:cubicBezTo>
                <a:cubicBezTo>
                  <a:pt x="809" y="689"/>
                  <a:pt x="809" y="689"/>
                  <a:pt x="809" y="689"/>
                </a:cubicBezTo>
                <a:cubicBezTo>
                  <a:pt x="809" y="549"/>
                  <a:pt x="809" y="549"/>
                  <a:pt x="809" y="549"/>
                </a:cubicBezTo>
                <a:cubicBezTo>
                  <a:pt x="809" y="474"/>
                  <a:pt x="820" y="427"/>
                  <a:pt x="843" y="408"/>
                </a:cubicBezTo>
                <a:cubicBezTo>
                  <a:pt x="865" y="389"/>
                  <a:pt x="919" y="380"/>
                  <a:pt x="1005" y="380"/>
                </a:cubicBezTo>
                <a:cubicBezTo>
                  <a:pt x="1091" y="380"/>
                  <a:pt x="1145" y="390"/>
                  <a:pt x="1168" y="410"/>
                </a:cubicBezTo>
                <a:cubicBezTo>
                  <a:pt x="1190" y="429"/>
                  <a:pt x="1201" y="476"/>
                  <a:pt x="1201" y="549"/>
                </a:cubicBezTo>
                <a:cubicBezTo>
                  <a:pt x="1201" y="634"/>
                  <a:pt x="1201" y="634"/>
                  <a:pt x="1201" y="634"/>
                </a:cubicBezTo>
                <a:cubicBezTo>
                  <a:pt x="1031" y="634"/>
                  <a:pt x="1031" y="634"/>
                  <a:pt x="1031" y="634"/>
                </a:cubicBezTo>
                <a:cubicBezTo>
                  <a:pt x="1031" y="555"/>
                  <a:pt x="1031" y="555"/>
                  <a:pt x="1031" y="555"/>
                </a:cubicBezTo>
                <a:cubicBezTo>
                  <a:pt x="1031" y="540"/>
                  <a:pt x="1029" y="529"/>
                  <a:pt x="1025" y="523"/>
                </a:cubicBezTo>
                <a:cubicBezTo>
                  <a:pt x="1021" y="517"/>
                  <a:pt x="1014" y="514"/>
                  <a:pt x="1005" y="514"/>
                </a:cubicBezTo>
                <a:cubicBezTo>
                  <a:pt x="995" y="514"/>
                  <a:pt x="989" y="517"/>
                  <a:pt x="985" y="522"/>
                </a:cubicBezTo>
                <a:cubicBezTo>
                  <a:pt x="981" y="527"/>
                  <a:pt x="979" y="538"/>
                  <a:pt x="979" y="555"/>
                </a:cubicBezTo>
                <a:cubicBezTo>
                  <a:pt x="979" y="689"/>
                  <a:pt x="979" y="689"/>
                  <a:pt x="979" y="689"/>
                </a:cubicBezTo>
                <a:cubicBezTo>
                  <a:pt x="1154" y="689"/>
                  <a:pt x="1154" y="689"/>
                  <a:pt x="1154" y="689"/>
                </a:cubicBezTo>
                <a:cubicBezTo>
                  <a:pt x="1154" y="826"/>
                  <a:pt x="1154" y="826"/>
                  <a:pt x="1154" y="826"/>
                </a:cubicBezTo>
                <a:cubicBezTo>
                  <a:pt x="981" y="826"/>
                  <a:pt x="981" y="826"/>
                  <a:pt x="981" y="826"/>
                </a:cubicBezTo>
                <a:cubicBezTo>
                  <a:pt x="981" y="1066"/>
                  <a:pt x="981" y="1066"/>
                  <a:pt x="981" y="1066"/>
                </a:cubicBezTo>
                <a:cubicBezTo>
                  <a:pt x="983" y="1066"/>
                  <a:pt x="986" y="1066"/>
                  <a:pt x="989" y="1066"/>
                </a:cubicBezTo>
                <a:cubicBezTo>
                  <a:pt x="992" y="1067"/>
                  <a:pt x="994" y="1067"/>
                  <a:pt x="996" y="1067"/>
                </a:cubicBezTo>
                <a:cubicBezTo>
                  <a:pt x="1008" y="1067"/>
                  <a:pt x="1016" y="1065"/>
                  <a:pt x="1022" y="1060"/>
                </a:cubicBezTo>
                <a:cubicBezTo>
                  <a:pt x="1027" y="1056"/>
                  <a:pt x="1030" y="1049"/>
                  <a:pt x="1030" y="1040"/>
                </a:cubicBezTo>
                <a:cubicBezTo>
                  <a:pt x="1030" y="1040"/>
                  <a:pt x="1030" y="1039"/>
                  <a:pt x="1030" y="1038"/>
                </a:cubicBezTo>
                <a:cubicBezTo>
                  <a:pt x="1030" y="1034"/>
                  <a:pt x="1031" y="1029"/>
                  <a:pt x="1031" y="1026"/>
                </a:cubicBezTo>
                <a:cubicBezTo>
                  <a:pt x="1031" y="879"/>
                  <a:pt x="1031" y="879"/>
                  <a:pt x="1031" y="879"/>
                </a:cubicBezTo>
                <a:cubicBezTo>
                  <a:pt x="1201" y="879"/>
                  <a:pt x="1201" y="879"/>
                  <a:pt x="1201" y="879"/>
                </a:cubicBezTo>
                <a:cubicBezTo>
                  <a:pt x="1201" y="1027"/>
                  <a:pt x="1201" y="1027"/>
                  <a:pt x="1201" y="1027"/>
                </a:cubicBezTo>
                <a:cubicBezTo>
                  <a:pt x="1201" y="1101"/>
                  <a:pt x="1190" y="1148"/>
                  <a:pt x="1168" y="1167"/>
                </a:cubicBezTo>
                <a:cubicBezTo>
                  <a:pt x="1146" y="1186"/>
                  <a:pt x="1092" y="1196"/>
                  <a:pt x="1006" y="1196"/>
                </a:cubicBezTo>
                <a:cubicBezTo>
                  <a:pt x="809" y="1196"/>
                  <a:pt x="809" y="1196"/>
                  <a:pt x="809" y="1196"/>
                </a:cubicBezTo>
                <a:lnTo>
                  <a:pt x="809" y="826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 w="9525">
            <a:noFill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1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10434918" y="5755342"/>
            <a:ext cx="1757082" cy="1084729"/>
          </a:xfrm>
          <a:prstGeom prst="rect">
            <a:avLst/>
          </a:prstGeom>
          <a:solidFill>
            <a:srgbClr val="BD13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GB" sz="1050" i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back</a:t>
            </a:r>
            <a:endParaRPr lang="en-GB" sz="1050" i="1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identifying </a:t>
            </a:r>
            <a:r>
              <a:rPr lang="en-US" dirty="0"/>
              <a:t>the best sources for the different data points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val="1042283394"/>
              </p:ext>
            </p:extLst>
          </p:nvPr>
        </p:nvGraphicFramePr>
        <p:xfrm>
          <a:off x="360363" y="1041735"/>
          <a:ext cx="11480800" cy="468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9630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83">
            <a:hlinkClick r:id="rId2" action="ppaction://hlinksldjump"/>
          </p:cNvPr>
          <p:cNvSpPr/>
          <p:nvPr/>
        </p:nvSpPr>
        <p:spPr>
          <a:xfrm>
            <a:off x="10434918" y="5755342"/>
            <a:ext cx="1757082" cy="1084729"/>
          </a:xfrm>
          <a:prstGeom prst="rect">
            <a:avLst/>
          </a:prstGeom>
          <a:solidFill>
            <a:srgbClr val="00A3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GB" sz="1050" i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back</a:t>
            </a:r>
            <a:endParaRPr lang="en-GB" sz="1050" i="1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8" name="Rectangle 177"/>
          <p:cNvSpPr/>
          <p:nvPr/>
        </p:nvSpPr>
        <p:spPr>
          <a:xfrm>
            <a:off x="5899847" y="1504604"/>
            <a:ext cx="5968692" cy="49876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Audience profile 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8593043" y="2942673"/>
            <a:ext cx="2942406" cy="3316539"/>
            <a:chOff x="6961189" y="4826000"/>
            <a:chExt cx="1198563" cy="1350963"/>
          </a:xfrm>
        </p:grpSpPr>
        <p:sp>
          <p:nvSpPr>
            <p:cNvPr id="6" name="Freeform 285"/>
            <p:cNvSpPr>
              <a:spLocks/>
            </p:cNvSpPr>
            <p:nvPr/>
          </p:nvSpPr>
          <p:spPr bwMode="auto">
            <a:xfrm>
              <a:off x="7370764" y="5559425"/>
              <a:ext cx="407988" cy="425450"/>
            </a:xfrm>
            <a:custGeom>
              <a:avLst/>
              <a:gdLst>
                <a:gd name="T0" fmla="*/ 45 w 433"/>
                <a:gd name="T1" fmla="*/ 18 h 450"/>
                <a:gd name="T2" fmla="*/ 23 w 433"/>
                <a:gd name="T3" fmla="*/ 121 h 450"/>
                <a:gd name="T4" fmla="*/ 244 w 433"/>
                <a:gd name="T5" fmla="*/ 450 h 450"/>
                <a:gd name="T6" fmla="*/ 426 w 433"/>
                <a:gd name="T7" fmla="*/ 239 h 450"/>
                <a:gd name="T8" fmla="*/ 349 w 433"/>
                <a:gd name="T9" fmla="*/ 0 h 450"/>
                <a:gd name="T10" fmla="*/ 45 w 433"/>
                <a:gd name="T11" fmla="*/ 18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3" h="450">
                  <a:moveTo>
                    <a:pt x="45" y="18"/>
                  </a:moveTo>
                  <a:cubicBezTo>
                    <a:pt x="23" y="121"/>
                    <a:pt x="23" y="121"/>
                    <a:pt x="23" y="121"/>
                  </a:cubicBezTo>
                  <a:cubicBezTo>
                    <a:pt x="23" y="121"/>
                    <a:pt x="0" y="361"/>
                    <a:pt x="244" y="450"/>
                  </a:cubicBezTo>
                  <a:cubicBezTo>
                    <a:pt x="244" y="450"/>
                    <a:pt x="419" y="257"/>
                    <a:pt x="426" y="239"/>
                  </a:cubicBezTo>
                  <a:cubicBezTo>
                    <a:pt x="433" y="220"/>
                    <a:pt x="389" y="38"/>
                    <a:pt x="349" y="0"/>
                  </a:cubicBezTo>
                  <a:lnTo>
                    <a:pt x="45" y="18"/>
                  </a:lnTo>
                  <a:close/>
                </a:path>
              </a:pathLst>
            </a:custGeom>
            <a:solidFill>
              <a:srgbClr val="F7D9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7" name="Picture 28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4577" y="5565775"/>
              <a:ext cx="342900" cy="342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Freeform 287"/>
            <p:cNvSpPr>
              <a:spLocks/>
            </p:cNvSpPr>
            <p:nvPr/>
          </p:nvSpPr>
          <p:spPr bwMode="auto">
            <a:xfrm>
              <a:off x="7064377" y="5656262"/>
              <a:ext cx="992188" cy="520700"/>
            </a:xfrm>
            <a:custGeom>
              <a:avLst/>
              <a:gdLst>
                <a:gd name="T0" fmla="*/ 1052 w 1052"/>
                <a:gd name="T1" fmla="*/ 123 h 552"/>
                <a:gd name="T2" fmla="*/ 753 w 1052"/>
                <a:gd name="T3" fmla="*/ 0 h 552"/>
                <a:gd name="T4" fmla="*/ 547 w 1052"/>
                <a:gd name="T5" fmla="*/ 374 h 552"/>
                <a:gd name="T6" fmla="*/ 548 w 1052"/>
                <a:gd name="T7" fmla="*/ 381 h 552"/>
                <a:gd name="T8" fmla="*/ 322 w 1052"/>
                <a:gd name="T9" fmla="*/ 8 h 552"/>
                <a:gd name="T10" fmla="*/ 0 w 1052"/>
                <a:gd name="T11" fmla="*/ 138 h 552"/>
                <a:gd name="T12" fmla="*/ 62 w 1052"/>
                <a:gd name="T13" fmla="*/ 552 h 552"/>
                <a:gd name="T14" fmla="*/ 1021 w 1052"/>
                <a:gd name="T15" fmla="*/ 552 h 552"/>
                <a:gd name="T16" fmla="*/ 1052 w 1052"/>
                <a:gd name="T17" fmla="*/ 123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52" h="552">
                  <a:moveTo>
                    <a:pt x="1052" y="123"/>
                  </a:moveTo>
                  <a:cubicBezTo>
                    <a:pt x="1013" y="95"/>
                    <a:pt x="753" y="0"/>
                    <a:pt x="753" y="0"/>
                  </a:cubicBezTo>
                  <a:cubicBezTo>
                    <a:pt x="753" y="0"/>
                    <a:pt x="741" y="293"/>
                    <a:pt x="547" y="374"/>
                  </a:cubicBezTo>
                  <a:cubicBezTo>
                    <a:pt x="548" y="376"/>
                    <a:pt x="548" y="379"/>
                    <a:pt x="548" y="381"/>
                  </a:cubicBezTo>
                  <a:cubicBezTo>
                    <a:pt x="389" y="269"/>
                    <a:pt x="322" y="8"/>
                    <a:pt x="322" y="8"/>
                  </a:cubicBezTo>
                  <a:cubicBezTo>
                    <a:pt x="1" y="137"/>
                    <a:pt x="0" y="138"/>
                    <a:pt x="0" y="138"/>
                  </a:cubicBezTo>
                  <a:cubicBezTo>
                    <a:pt x="7" y="151"/>
                    <a:pt x="43" y="439"/>
                    <a:pt x="62" y="552"/>
                  </a:cubicBezTo>
                  <a:cubicBezTo>
                    <a:pt x="1021" y="552"/>
                    <a:pt x="1021" y="552"/>
                    <a:pt x="1021" y="552"/>
                  </a:cubicBezTo>
                  <a:cubicBezTo>
                    <a:pt x="1041" y="424"/>
                    <a:pt x="1052" y="123"/>
                    <a:pt x="1052" y="123"/>
                  </a:cubicBezTo>
                  <a:close/>
                </a:path>
              </a:pathLst>
            </a:custGeom>
            <a:solidFill>
              <a:srgbClr val="B519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9" name="Freeform 288"/>
            <p:cNvSpPr>
              <a:spLocks/>
            </p:cNvSpPr>
            <p:nvPr/>
          </p:nvSpPr>
          <p:spPr bwMode="auto">
            <a:xfrm>
              <a:off x="7416802" y="5748337"/>
              <a:ext cx="369888" cy="250825"/>
            </a:xfrm>
            <a:custGeom>
              <a:avLst/>
              <a:gdLst>
                <a:gd name="T0" fmla="*/ 0 w 393"/>
                <a:gd name="T1" fmla="*/ 31 h 266"/>
                <a:gd name="T2" fmla="*/ 165 w 393"/>
                <a:gd name="T3" fmla="*/ 153 h 266"/>
                <a:gd name="T4" fmla="*/ 393 w 393"/>
                <a:gd name="T5" fmla="*/ 0 h 266"/>
                <a:gd name="T6" fmla="*/ 251 w 393"/>
                <a:gd name="T7" fmla="*/ 242 h 266"/>
                <a:gd name="T8" fmla="*/ 137 w 393"/>
                <a:gd name="T9" fmla="*/ 266 h 266"/>
                <a:gd name="T10" fmla="*/ 0 w 393"/>
                <a:gd name="T11" fmla="*/ 31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3" h="266">
                  <a:moveTo>
                    <a:pt x="0" y="31"/>
                  </a:moveTo>
                  <a:cubicBezTo>
                    <a:pt x="0" y="31"/>
                    <a:pt x="75" y="81"/>
                    <a:pt x="165" y="153"/>
                  </a:cubicBezTo>
                  <a:cubicBezTo>
                    <a:pt x="268" y="94"/>
                    <a:pt x="393" y="0"/>
                    <a:pt x="393" y="0"/>
                  </a:cubicBezTo>
                  <a:cubicBezTo>
                    <a:pt x="251" y="242"/>
                    <a:pt x="251" y="242"/>
                    <a:pt x="251" y="242"/>
                  </a:cubicBezTo>
                  <a:cubicBezTo>
                    <a:pt x="137" y="266"/>
                    <a:pt x="137" y="266"/>
                    <a:pt x="137" y="266"/>
                  </a:cubicBezTo>
                  <a:lnTo>
                    <a:pt x="0" y="31"/>
                  </a:lnTo>
                  <a:close/>
                </a:path>
              </a:pathLst>
            </a:custGeom>
            <a:solidFill>
              <a:srgbClr val="E8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0" name="Picture 28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1402" y="5772150"/>
              <a:ext cx="230188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90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31102" y="5792787"/>
              <a:ext cx="228600" cy="18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Freeform 291"/>
            <p:cNvSpPr>
              <a:spLocks/>
            </p:cNvSpPr>
            <p:nvPr/>
          </p:nvSpPr>
          <p:spPr bwMode="auto">
            <a:xfrm>
              <a:off x="7126289" y="5988050"/>
              <a:ext cx="82550" cy="188913"/>
            </a:xfrm>
            <a:custGeom>
              <a:avLst/>
              <a:gdLst>
                <a:gd name="T0" fmla="*/ 5 w 87"/>
                <a:gd name="T1" fmla="*/ 10 h 200"/>
                <a:gd name="T2" fmla="*/ 34 w 87"/>
                <a:gd name="T3" fmla="*/ 200 h 200"/>
                <a:gd name="T4" fmla="*/ 87 w 87"/>
                <a:gd name="T5" fmla="*/ 200 h 200"/>
                <a:gd name="T6" fmla="*/ 5 w 87"/>
                <a:gd name="T7" fmla="*/ 1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200">
                  <a:moveTo>
                    <a:pt x="5" y="10"/>
                  </a:moveTo>
                  <a:cubicBezTo>
                    <a:pt x="0" y="0"/>
                    <a:pt x="16" y="99"/>
                    <a:pt x="34" y="200"/>
                  </a:cubicBezTo>
                  <a:cubicBezTo>
                    <a:pt x="87" y="200"/>
                    <a:pt x="87" y="200"/>
                    <a:pt x="87" y="200"/>
                  </a:cubicBezTo>
                  <a:cubicBezTo>
                    <a:pt x="60" y="129"/>
                    <a:pt x="29" y="54"/>
                    <a:pt x="5" y="10"/>
                  </a:cubicBezTo>
                  <a:close/>
                </a:path>
              </a:pathLst>
            </a:custGeom>
            <a:solidFill>
              <a:srgbClr val="9B15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3" name="Freeform 292"/>
            <p:cNvSpPr>
              <a:spLocks/>
            </p:cNvSpPr>
            <p:nvPr/>
          </p:nvSpPr>
          <p:spPr bwMode="auto">
            <a:xfrm>
              <a:off x="7915277" y="5988050"/>
              <a:ext cx="82550" cy="188913"/>
            </a:xfrm>
            <a:custGeom>
              <a:avLst/>
              <a:gdLst>
                <a:gd name="T0" fmla="*/ 82 w 87"/>
                <a:gd name="T1" fmla="*/ 10 h 200"/>
                <a:gd name="T2" fmla="*/ 53 w 87"/>
                <a:gd name="T3" fmla="*/ 200 h 200"/>
                <a:gd name="T4" fmla="*/ 0 w 87"/>
                <a:gd name="T5" fmla="*/ 200 h 200"/>
                <a:gd name="T6" fmla="*/ 82 w 87"/>
                <a:gd name="T7" fmla="*/ 1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200">
                  <a:moveTo>
                    <a:pt x="82" y="10"/>
                  </a:moveTo>
                  <a:cubicBezTo>
                    <a:pt x="87" y="0"/>
                    <a:pt x="71" y="99"/>
                    <a:pt x="53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27" y="129"/>
                    <a:pt x="57" y="54"/>
                    <a:pt x="82" y="10"/>
                  </a:cubicBezTo>
                  <a:close/>
                </a:path>
              </a:pathLst>
            </a:custGeom>
            <a:solidFill>
              <a:srgbClr val="9B15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4" name="Freeform 293"/>
            <p:cNvSpPr>
              <a:spLocks/>
            </p:cNvSpPr>
            <p:nvPr/>
          </p:nvSpPr>
          <p:spPr bwMode="auto">
            <a:xfrm>
              <a:off x="6961189" y="5786437"/>
              <a:ext cx="200025" cy="390525"/>
            </a:xfrm>
            <a:custGeom>
              <a:avLst/>
              <a:gdLst>
                <a:gd name="T0" fmla="*/ 173 w 212"/>
                <a:gd name="T1" fmla="*/ 158 h 414"/>
                <a:gd name="T2" fmla="*/ 110 w 212"/>
                <a:gd name="T3" fmla="*/ 0 h 414"/>
                <a:gd name="T4" fmla="*/ 22 w 212"/>
                <a:gd name="T5" fmla="*/ 136 h 414"/>
                <a:gd name="T6" fmla="*/ 9 w 212"/>
                <a:gd name="T7" fmla="*/ 322 h 414"/>
                <a:gd name="T8" fmla="*/ 0 w 212"/>
                <a:gd name="T9" fmla="*/ 414 h 414"/>
                <a:gd name="T10" fmla="*/ 212 w 212"/>
                <a:gd name="T11" fmla="*/ 414 h 414"/>
                <a:gd name="T12" fmla="*/ 173 w 212"/>
                <a:gd name="T13" fmla="*/ 158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2" h="414">
                  <a:moveTo>
                    <a:pt x="173" y="158"/>
                  </a:moveTo>
                  <a:cubicBezTo>
                    <a:pt x="158" y="93"/>
                    <a:pt x="130" y="30"/>
                    <a:pt x="110" y="0"/>
                  </a:cubicBezTo>
                  <a:cubicBezTo>
                    <a:pt x="69" y="40"/>
                    <a:pt x="39" y="83"/>
                    <a:pt x="22" y="136"/>
                  </a:cubicBezTo>
                  <a:cubicBezTo>
                    <a:pt x="17" y="181"/>
                    <a:pt x="11" y="242"/>
                    <a:pt x="9" y="322"/>
                  </a:cubicBezTo>
                  <a:cubicBezTo>
                    <a:pt x="8" y="348"/>
                    <a:pt x="4" y="380"/>
                    <a:pt x="0" y="414"/>
                  </a:cubicBezTo>
                  <a:cubicBezTo>
                    <a:pt x="212" y="414"/>
                    <a:pt x="212" y="414"/>
                    <a:pt x="212" y="414"/>
                  </a:cubicBezTo>
                  <a:cubicBezTo>
                    <a:pt x="197" y="326"/>
                    <a:pt x="184" y="205"/>
                    <a:pt x="173" y="158"/>
                  </a:cubicBezTo>
                  <a:close/>
                </a:path>
              </a:pathLst>
            </a:custGeom>
            <a:solidFill>
              <a:srgbClr val="B519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5" name="Freeform 294"/>
            <p:cNvSpPr>
              <a:spLocks/>
            </p:cNvSpPr>
            <p:nvPr/>
          </p:nvSpPr>
          <p:spPr bwMode="auto">
            <a:xfrm>
              <a:off x="7959727" y="5772150"/>
              <a:ext cx="200025" cy="404813"/>
            </a:xfrm>
            <a:custGeom>
              <a:avLst/>
              <a:gdLst>
                <a:gd name="T0" fmla="*/ 39 w 213"/>
                <a:gd name="T1" fmla="*/ 164 h 429"/>
                <a:gd name="T2" fmla="*/ 103 w 213"/>
                <a:gd name="T3" fmla="*/ 0 h 429"/>
                <a:gd name="T4" fmla="*/ 190 w 213"/>
                <a:gd name="T5" fmla="*/ 141 h 429"/>
                <a:gd name="T6" fmla="*/ 204 w 213"/>
                <a:gd name="T7" fmla="*/ 334 h 429"/>
                <a:gd name="T8" fmla="*/ 213 w 213"/>
                <a:gd name="T9" fmla="*/ 429 h 429"/>
                <a:gd name="T10" fmla="*/ 0 w 213"/>
                <a:gd name="T11" fmla="*/ 429 h 429"/>
                <a:gd name="T12" fmla="*/ 39 w 213"/>
                <a:gd name="T13" fmla="*/ 16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3" h="429">
                  <a:moveTo>
                    <a:pt x="39" y="164"/>
                  </a:moveTo>
                  <a:cubicBezTo>
                    <a:pt x="55" y="97"/>
                    <a:pt x="82" y="31"/>
                    <a:pt x="103" y="0"/>
                  </a:cubicBezTo>
                  <a:cubicBezTo>
                    <a:pt x="143" y="41"/>
                    <a:pt x="174" y="86"/>
                    <a:pt x="190" y="141"/>
                  </a:cubicBezTo>
                  <a:cubicBezTo>
                    <a:pt x="196" y="187"/>
                    <a:pt x="201" y="250"/>
                    <a:pt x="204" y="334"/>
                  </a:cubicBezTo>
                  <a:cubicBezTo>
                    <a:pt x="204" y="360"/>
                    <a:pt x="208" y="393"/>
                    <a:pt x="213" y="429"/>
                  </a:cubicBezTo>
                  <a:cubicBezTo>
                    <a:pt x="0" y="429"/>
                    <a:pt x="0" y="429"/>
                    <a:pt x="0" y="429"/>
                  </a:cubicBezTo>
                  <a:cubicBezTo>
                    <a:pt x="15" y="338"/>
                    <a:pt x="28" y="212"/>
                    <a:pt x="39" y="164"/>
                  </a:cubicBezTo>
                  <a:close/>
                </a:path>
              </a:pathLst>
            </a:custGeom>
            <a:solidFill>
              <a:srgbClr val="B519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6" name="Picture 29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7902" y="5583237"/>
              <a:ext cx="504825" cy="479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29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7614" y="5561012"/>
              <a:ext cx="260350" cy="3571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297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5677" y="5575300"/>
              <a:ext cx="269875" cy="328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298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6339" y="5740400"/>
              <a:ext cx="101600" cy="76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99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2514" y="5480050"/>
              <a:ext cx="322263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Freeform 300"/>
            <p:cNvSpPr>
              <a:spLocks/>
            </p:cNvSpPr>
            <p:nvPr/>
          </p:nvSpPr>
          <p:spPr bwMode="auto">
            <a:xfrm>
              <a:off x="7778752" y="5208587"/>
              <a:ext cx="82550" cy="184150"/>
            </a:xfrm>
            <a:custGeom>
              <a:avLst/>
              <a:gdLst>
                <a:gd name="T0" fmla="*/ 54 w 87"/>
                <a:gd name="T1" fmla="*/ 5 h 195"/>
                <a:gd name="T2" fmla="*/ 69 w 87"/>
                <a:gd name="T3" fmla="*/ 62 h 195"/>
                <a:gd name="T4" fmla="*/ 21 w 87"/>
                <a:gd name="T5" fmla="*/ 190 h 195"/>
                <a:gd name="T6" fmla="*/ 54 w 87"/>
                <a:gd name="T7" fmla="*/ 5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7" h="195">
                  <a:moveTo>
                    <a:pt x="54" y="5"/>
                  </a:moveTo>
                  <a:cubicBezTo>
                    <a:pt x="87" y="8"/>
                    <a:pt x="81" y="28"/>
                    <a:pt x="69" y="62"/>
                  </a:cubicBezTo>
                  <a:cubicBezTo>
                    <a:pt x="61" y="152"/>
                    <a:pt x="33" y="195"/>
                    <a:pt x="21" y="190"/>
                  </a:cubicBezTo>
                  <a:cubicBezTo>
                    <a:pt x="0" y="181"/>
                    <a:pt x="14" y="0"/>
                    <a:pt x="54" y="5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22" name="Picture 301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97802" y="5208587"/>
              <a:ext cx="55563" cy="130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Freeform 302"/>
            <p:cNvSpPr>
              <a:spLocks/>
            </p:cNvSpPr>
            <p:nvPr/>
          </p:nvSpPr>
          <p:spPr bwMode="auto">
            <a:xfrm>
              <a:off x="7219952" y="5222875"/>
              <a:ext cx="93663" cy="177800"/>
            </a:xfrm>
            <a:custGeom>
              <a:avLst/>
              <a:gdLst>
                <a:gd name="T0" fmla="*/ 33 w 100"/>
                <a:gd name="T1" fmla="*/ 6 h 189"/>
                <a:gd name="T2" fmla="*/ 21 w 100"/>
                <a:gd name="T3" fmla="*/ 64 h 189"/>
                <a:gd name="T4" fmla="*/ 79 w 100"/>
                <a:gd name="T5" fmla="*/ 183 h 189"/>
                <a:gd name="T6" fmla="*/ 33 w 100"/>
                <a:gd name="T7" fmla="*/ 6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189">
                  <a:moveTo>
                    <a:pt x="33" y="6"/>
                  </a:moveTo>
                  <a:cubicBezTo>
                    <a:pt x="0" y="11"/>
                    <a:pt x="7" y="31"/>
                    <a:pt x="21" y="64"/>
                  </a:cubicBezTo>
                  <a:cubicBezTo>
                    <a:pt x="34" y="153"/>
                    <a:pt x="68" y="189"/>
                    <a:pt x="79" y="183"/>
                  </a:cubicBezTo>
                  <a:cubicBezTo>
                    <a:pt x="100" y="173"/>
                    <a:pt x="72" y="0"/>
                    <a:pt x="33" y="6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24" name="Freeform 303"/>
            <p:cNvSpPr>
              <a:spLocks/>
            </p:cNvSpPr>
            <p:nvPr/>
          </p:nvSpPr>
          <p:spPr bwMode="auto">
            <a:xfrm>
              <a:off x="7280277" y="4908550"/>
              <a:ext cx="531813" cy="739775"/>
            </a:xfrm>
            <a:custGeom>
              <a:avLst/>
              <a:gdLst>
                <a:gd name="T0" fmla="*/ 553 w 563"/>
                <a:gd name="T1" fmla="*/ 330 h 783"/>
                <a:gd name="T2" fmla="*/ 457 w 563"/>
                <a:gd name="T3" fmla="*/ 95 h 783"/>
                <a:gd name="T4" fmla="*/ 242 w 563"/>
                <a:gd name="T5" fmla="*/ 2 h 783"/>
                <a:gd name="T6" fmla="*/ 55 w 563"/>
                <a:gd name="T7" fmla="*/ 90 h 783"/>
                <a:gd name="T8" fmla="*/ 3 w 563"/>
                <a:gd name="T9" fmla="*/ 370 h 783"/>
                <a:gd name="T10" fmla="*/ 101 w 563"/>
                <a:gd name="T11" fmla="*/ 649 h 783"/>
                <a:gd name="T12" fmla="*/ 205 w 563"/>
                <a:gd name="T13" fmla="*/ 764 h 783"/>
                <a:gd name="T14" fmla="*/ 384 w 563"/>
                <a:gd name="T15" fmla="*/ 758 h 783"/>
                <a:gd name="T16" fmla="*/ 480 w 563"/>
                <a:gd name="T17" fmla="*/ 640 h 783"/>
                <a:gd name="T18" fmla="*/ 550 w 563"/>
                <a:gd name="T19" fmla="*/ 460 h 783"/>
                <a:gd name="T20" fmla="*/ 553 w 563"/>
                <a:gd name="T21" fmla="*/ 330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63" h="783">
                  <a:moveTo>
                    <a:pt x="553" y="330"/>
                  </a:moveTo>
                  <a:cubicBezTo>
                    <a:pt x="563" y="89"/>
                    <a:pt x="478" y="119"/>
                    <a:pt x="457" y="95"/>
                  </a:cubicBezTo>
                  <a:cubicBezTo>
                    <a:pt x="414" y="45"/>
                    <a:pt x="357" y="0"/>
                    <a:pt x="242" y="2"/>
                  </a:cubicBezTo>
                  <a:cubicBezTo>
                    <a:pt x="242" y="2"/>
                    <a:pt x="92" y="8"/>
                    <a:pt x="55" y="90"/>
                  </a:cubicBezTo>
                  <a:cubicBezTo>
                    <a:pt x="14" y="178"/>
                    <a:pt x="0" y="257"/>
                    <a:pt x="3" y="370"/>
                  </a:cubicBezTo>
                  <a:cubicBezTo>
                    <a:pt x="9" y="607"/>
                    <a:pt x="64" y="603"/>
                    <a:pt x="101" y="649"/>
                  </a:cubicBezTo>
                  <a:cubicBezTo>
                    <a:pt x="135" y="692"/>
                    <a:pt x="162" y="742"/>
                    <a:pt x="205" y="764"/>
                  </a:cubicBezTo>
                  <a:cubicBezTo>
                    <a:pt x="240" y="783"/>
                    <a:pt x="350" y="779"/>
                    <a:pt x="384" y="758"/>
                  </a:cubicBezTo>
                  <a:cubicBezTo>
                    <a:pt x="416" y="737"/>
                    <a:pt x="440" y="693"/>
                    <a:pt x="480" y="640"/>
                  </a:cubicBezTo>
                  <a:cubicBezTo>
                    <a:pt x="515" y="596"/>
                    <a:pt x="554" y="587"/>
                    <a:pt x="550" y="460"/>
                  </a:cubicBezTo>
                  <a:cubicBezTo>
                    <a:pt x="548" y="382"/>
                    <a:pt x="551" y="397"/>
                    <a:pt x="553" y="330"/>
                  </a:cubicBezTo>
                  <a:close/>
                </a:path>
              </a:pathLst>
            </a:custGeom>
            <a:solidFill>
              <a:srgbClr val="F7D9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25" name="Picture 304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70789" y="5113337"/>
              <a:ext cx="209550" cy="215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305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67614" y="5240337"/>
              <a:ext cx="239713" cy="209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306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9352" y="5570537"/>
              <a:ext cx="111125" cy="46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307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8877" y="5229225"/>
              <a:ext cx="73025" cy="149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Freeform 308"/>
            <p:cNvSpPr>
              <a:spLocks/>
            </p:cNvSpPr>
            <p:nvPr/>
          </p:nvSpPr>
          <p:spPr bwMode="auto">
            <a:xfrm>
              <a:off x="7572377" y="5370512"/>
              <a:ext cx="41275" cy="19050"/>
            </a:xfrm>
            <a:custGeom>
              <a:avLst/>
              <a:gdLst>
                <a:gd name="T0" fmla="*/ 0 w 45"/>
                <a:gd name="T1" fmla="*/ 20 h 20"/>
                <a:gd name="T2" fmla="*/ 45 w 45"/>
                <a:gd name="T3" fmla="*/ 16 h 20"/>
                <a:gd name="T4" fmla="*/ 0 w 45"/>
                <a:gd name="T5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0">
                  <a:moveTo>
                    <a:pt x="0" y="20"/>
                  </a:moveTo>
                  <a:cubicBezTo>
                    <a:pt x="32" y="12"/>
                    <a:pt x="45" y="16"/>
                    <a:pt x="45" y="16"/>
                  </a:cubicBezTo>
                  <a:cubicBezTo>
                    <a:pt x="26" y="0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E2B5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30" name="Picture 309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0439" y="5110162"/>
              <a:ext cx="200025" cy="217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Freeform 310"/>
            <p:cNvSpPr>
              <a:spLocks/>
            </p:cNvSpPr>
            <p:nvPr/>
          </p:nvSpPr>
          <p:spPr bwMode="auto">
            <a:xfrm>
              <a:off x="7483477" y="5372100"/>
              <a:ext cx="41275" cy="17463"/>
            </a:xfrm>
            <a:custGeom>
              <a:avLst/>
              <a:gdLst>
                <a:gd name="T0" fmla="*/ 0 w 43"/>
                <a:gd name="T1" fmla="*/ 13 h 19"/>
                <a:gd name="T2" fmla="*/ 43 w 43"/>
                <a:gd name="T3" fmla="*/ 19 h 19"/>
                <a:gd name="T4" fmla="*/ 0 w 43"/>
                <a:gd name="T5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19">
                  <a:moveTo>
                    <a:pt x="0" y="13"/>
                  </a:moveTo>
                  <a:cubicBezTo>
                    <a:pt x="0" y="13"/>
                    <a:pt x="17" y="10"/>
                    <a:pt x="43" y="19"/>
                  </a:cubicBezTo>
                  <a:cubicBezTo>
                    <a:pt x="43" y="19"/>
                    <a:pt x="18" y="0"/>
                    <a:pt x="0" y="13"/>
                  </a:cubicBezTo>
                  <a:close/>
                </a:path>
              </a:pathLst>
            </a:custGeom>
            <a:solidFill>
              <a:srgbClr val="E2B5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32" name="Picture 311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1252" y="5335587"/>
              <a:ext cx="165100" cy="6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312"/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3927" y="5243512"/>
              <a:ext cx="238125" cy="238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13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7102" y="4930775"/>
              <a:ext cx="525463" cy="385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314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5827" y="4840287"/>
              <a:ext cx="595313" cy="501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315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72389" y="5273675"/>
              <a:ext cx="109538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Picture 316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7739" y="5275262"/>
              <a:ext cx="109538" cy="55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317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3489" y="5202237"/>
              <a:ext cx="158750" cy="87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318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4602" y="5214937"/>
              <a:ext cx="133350" cy="746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Freeform 319"/>
            <p:cNvSpPr>
              <a:spLocks/>
            </p:cNvSpPr>
            <p:nvPr/>
          </p:nvSpPr>
          <p:spPr bwMode="auto">
            <a:xfrm>
              <a:off x="7599364" y="5224462"/>
              <a:ext cx="125413" cy="44450"/>
            </a:xfrm>
            <a:custGeom>
              <a:avLst/>
              <a:gdLst>
                <a:gd name="T0" fmla="*/ 0 w 133"/>
                <a:gd name="T1" fmla="*/ 47 h 47"/>
                <a:gd name="T2" fmla="*/ 85 w 133"/>
                <a:gd name="T3" fmla="*/ 30 h 47"/>
                <a:gd name="T4" fmla="*/ 125 w 133"/>
                <a:gd name="T5" fmla="*/ 42 h 47"/>
                <a:gd name="T6" fmla="*/ 133 w 133"/>
                <a:gd name="T7" fmla="*/ 36 h 47"/>
                <a:gd name="T8" fmla="*/ 96 w 133"/>
                <a:gd name="T9" fmla="*/ 3 h 47"/>
                <a:gd name="T10" fmla="*/ 0 w 133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47">
                  <a:moveTo>
                    <a:pt x="0" y="47"/>
                  </a:moveTo>
                  <a:cubicBezTo>
                    <a:pt x="0" y="47"/>
                    <a:pt x="19" y="30"/>
                    <a:pt x="85" y="30"/>
                  </a:cubicBezTo>
                  <a:cubicBezTo>
                    <a:pt x="101" y="30"/>
                    <a:pt x="113" y="36"/>
                    <a:pt x="125" y="42"/>
                  </a:cubicBezTo>
                  <a:cubicBezTo>
                    <a:pt x="129" y="39"/>
                    <a:pt x="131" y="38"/>
                    <a:pt x="133" y="36"/>
                  </a:cubicBezTo>
                  <a:cubicBezTo>
                    <a:pt x="133" y="36"/>
                    <a:pt x="120" y="1"/>
                    <a:pt x="96" y="3"/>
                  </a:cubicBezTo>
                  <a:cubicBezTo>
                    <a:pt x="71" y="5"/>
                    <a:pt x="26" y="0"/>
                    <a:pt x="0" y="47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41" name="Picture 320"/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5239" y="5226050"/>
              <a:ext cx="82550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321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6827" y="5227637"/>
              <a:ext cx="79375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322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1114" y="5233987"/>
              <a:ext cx="50800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323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4602" y="5210175"/>
              <a:ext cx="133350" cy="6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Freeform 324"/>
            <p:cNvSpPr>
              <a:spLocks/>
            </p:cNvSpPr>
            <p:nvPr/>
          </p:nvSpPr>
          <p:spPr bwMode="auto">
            <a:xfrm>
              <a:off x="7670802" y="5254625"/>
              <a:ext cx="20638" cy="19050"/>
            </a:xfrm>
            <a:custGeom>
              <a:avLst/>
              <a:gdLst>
                <a:gd name="T0" fmla="*/ 9 w 21"/>
                <a:gd name="T1" fmla="*/ 0 h 21"/>
                <a:gd name="T2" fmla="*/ 0 w 21"/>
                <a:gd name="T3" fmla="*/ 12 h 21"/>
                <a:gd name="T4" fmla="*/ 11 w 21"/>
                <a:gd name="T5" fmla="*/ 21 h 21"/>
                <a:gd name="T6" fmla="*/ 20 w 21"/>
                <a:gd name="T7" fmla="*/ 9 h 21"/>
                <a:gd name="T8" fmla="*/ 9 w 21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1">
                  <a:moveTo>
                    <a:pt x="9" y="0"/>
                  </a:moveTo>
                  <a:cubicBezTo>
                    <a:pt x="4" y="1"/>
                    <a:pt x="0" y="6"/>
                    <a:pt x="0" y="12"/>
                  </a:cubicBezTo>
                  <a:cubicBezTo>
                    <a:pt x="1" y="17"/>
                    <a:pt x="6" y="21"/>
                    <a:pt x="11" y="21"/>
                  </a:cubicBezTo>
                  <a:cubicBezTo>
                    <a:pt x="17" y="20"/>
                    <a:pt x="21" y="15"/>
                    <a:pt x="20" y="9"/>
                  </a:cubicBezTo>
                  <a:cubicBezTo>
                    <a:pt x="20" y="4"/>
                    <a:pt x="15" y="0"/>
                    <a:pt x="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46" name="Freeform 325"/>
            <p:cNvSpPr>
              <a:spLocks/>
            </p:cNvSpPr>
            <p:nvPr/>
          </p:nvSpPr>
          <p:spPr bwMode="auto">
            <a:xfrm>
              <a:off x="7651752" y="5245100"/>
              <a:ext cx="15875" cy="15875"/>
            </a:xfrm>
            <a:custGeom>
              <a:avLst/>
              <a:gdLst>
                <a:gd name="T0" fmla="*/ 7 w 17"/>
                <a:gd name="T1" fmla="*/ 1 h 17"/>
                <a:gd name="T2" fmla="*/ 0 w 17"/>
                <a:gd name="T3" fmla="*/ 10 h 17"/>
                <a:gd name="T4" fmla="*/ 9 w 17"/>
                <a:gd name="T5" fmla="*/ 17 h 17"/>
                <a:gd name="T6" fmla="*/ 16 w 17"/>
                <a:gd name="T7" fmla="*/ 8 h 17"/>
                <a:gd name="T8" fmla="*/ 7 w 17"/>
                <a:gd name="T9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7" y="1"/>
                  </a:moveTo>
                  <a:cubicBezTo>
                    <a:pt x="3" y="1"/>
                    <a:pt x="0" y="5"/>
                    <a:pt x="0" y="10"/>
                  </a:cubicBezTo>
                  <a:cubicBezTo>
                    <a:pt x="1" y="14"/>
                    <a:pt x="5" y="17"/>
                    <a:pt x="9" y="17"/>
                  </a:cubicBezTo>
                  <a:cubicBezTo>
                    <a:pt x="13" y="16"/>
                    <a:pt x="17" y="12"/>
                    <a:pt x="16" y="8"/>
                  </a:cubicBezTo>
                  <a:cubicBezTo>
                    <a:pt x="16" y="4"/>
                    <a:pt x="12" y="0"/>
                    <a:pt x="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47" name="Picture 326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839" y="5200650"/>
              <a:ext cx="158750" cy="88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327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8539" y="5211762"/>
              <a:ext cx="133350" cy="76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Freeform 328"/>
            <p:cNvSpPr>
              <a:spLocks/>
            </p:cNvSpPr>
            <p:nvPr/>
          </p:nvSpPr>
          <p:spPr bwMode="auto">
            <a:xfrm>
              <a:off x="7353302" y="5222875"/>
              <a:ext cx="125413" cy="46038"/>
            </a:xfrm>
            <a:custGeom>
              <a:avLst/>
              <a:gdLst>
                <a:gd name="T0" fmla="*/ 133 w 133"/>
                <a:gd name="T1" fmla="*/ 48 h 48"/>
                <a:gd name="T2" fmla="*/ 48 w 133"/>
                <a:gd name="T3" fmla="*/ 31 h 48"/>
                <a:gd name="T4" fmla="*/ 8 w 133"/>
                <a:gd name="T5" fmla="*/ 42 h 48"/>
                <a:gd name="T6" fmla="*/ 0 w 133"/>
                <a:gd name="T7" fmla="*/ 35 h 48"/>
                <a:gd name="T8" fmla="*/ 38 w 133"/>
                <a:gd name="T9" fmla="*/ 3 h 48"/>
                <a:gd name="T10" fmla="*/ 133 w 133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3" h="48">
                  <a:moveTo>
                    <a:pt x="133" y="48"/>
                  </a:moveTo>
                  <a:cubicBezTo>
                    <a:pt x="133" y="48"/>
                    <a:pt x="114" y="31"/>
                    <a:pt x="48" y="31"/>
                  </a:cubicBezTo>
                  <a:cubicBezTo>
                    <a:pt x="32" y="31"/>
                    <a:pt x="20" y="36"/>
                    <a:pt x="8" y="42"/>
                  </a:cubicBezTo>
                  <a:cubicBezTo>
                    <a:pt x="4" y="39"/>
                    <a:pt x="2" y="37"/>
                    <a:pt x="0" y="35"/>
                  </a:cubicBezTo>
                  <a:cubicBezTo>
                    <a:pt x="0" y="35"/>
                    <a:pt x="13" y="0"/>
                    <a:pt x="38" y="3"/>
                  </a:cubicBezTo>
                  <a:cubicBezTo>
                    <a:pt x="63" y="6"/>
                    <a:pt x="107" y="1"/>
                    <a:pt x="133" y="48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50" name="Picture 329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7114" y="5224462"/>
              <a:ext cx="82550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330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289" y="5226050"/>
              <a:ext cx="79375" cy="38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331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2989" y="5232400"/>
              <a:ext cx="52388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3" name="Freeform 332"/>
            <p:cNvSpPr>
              <a:spLocks/>
            </p:cNvSpPr>
            <p:nvPr/>
          </p:nvSpPr>
          <p:spPr bwMode="auto">
            <a:xfrm>
              <a:off x="7426327" y="5253037"/>
              <a:ext cx="22225" cy="20638"/>
            </a:xfrm>
            <a:custGeom>
              <a:avLst/>
              <a:gdLst>
                <a:gd name="T0" fmla="*/ 3 w 23"/>
                <a:gd name="T1" fmla="*/ 16 h 22"/>
                <a:gd name="T2" fmla="*/ 8 w 23"/>
                <a:gd name="T3" fmla="*/ 3 h 22"/>
                <a:gd name="T4" fmla="*/ 21 w 23"/>
                <a:gd name="T5" fmla="*/ 7 h 22"/>
                <a:gd name="T6" fmla="*/ 16 w 23"/>
                <a:gd name="T7" fmla="*/ 20 h 22"/>
                <a:gd name="T8" fmla="*/ 3 w 23"/>
                <a:gd name="T9" fmla="*/ 1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2">
                  <a:moveTo>
                    <a:pt x="3" y="16"/>
                  </a:moveTo>
                  <a:cubicBezTo>
                    <a:pt x="0" y="11"/>
                    <a:pt x="3" y="5"/>
                    <a:pt x="8" y="3"/>
                  </a:cubicBezTo>
                  <a:cubicBezTo>
                    <a:pt x="13" y="0"/>
                    <a:pt x="19" y="2"/>
                    <a:pt x="21" y="7"/>
                  </a:cubicBezTo>
                  <a:cubicBezTo>
                    <a:pt x="23" y="12"/>
                    <a:pt x="21" y="17"/>
                    <a:pt x="16" y="20"/>
                  </a:cubicBezTo>
                  <a:cubicBezTo>
                    <a:pt x="11" y="22"/>
                    <a:pt x="5" y="21"/>
                    <a:pt x="3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54" name="Freeform 333"/>
            <p:cNvSpPr>
              <a:spLocks/>
            </p:cNvSpPr>
            <p:nvPr/>
          </p:nvSpPr>
          <p:spPr bwMode="auto">
            <a:xfrm>
              <a:off x="7408864" y="5243512"/>
              <a:ext cx="17463" cy="17463"/>
            </a:xfrm>
            <a:custGeom>
              <a:avLst/>
              <a:gdLst>
                <a:gd name="T0" fmla="*/ 2 w 18"/>
                <a:gd name="T1" fmla="*/ 13 h 18"/>
                <a:gd name="T2" fmla="*/ 6 w 18"/>
                <a:gd name="T3" fmla="*/ 2 h 18"/>
                <a:gd name="T4" fmla="*/ 16 w 18"/>
                <a:gd name="T5" fmla="*/ 5 h 18"/>
                <a:gd name="T6" fmla="*/ 13 w 18"/>
                <a:gd name="T7" fmla="*/ 16 h 18"/>
                <a:gd name="T8" fmla="*/ 2 w 18"/>
                <a:gd name="T9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8">
                  <a:moveTo>
                    <a:pt x="2" y="13"/>
                  </a:moveTo>
                  <a:cubicBezTo>
                    <a:pt x="0" y="9"/>
                    <a:pt x="2" y="4"/>
                    <a:pt x="6" y="2"/>
                  </a:cubicBezTo>
                  <a:cubicBezTo>
                    <a:pt x="10" y="0"/>
                    <a:pt x="15" y="2"/>
                    <a:pt x="16" y="5"/>
                  </a:cubicBezTo>
                  <a:cubicBezTo>
                    <a:pt x="18" y="9"/>
                    <a:pt x="17" y="14"/>
                    <a:pt x="13" y="16"/>
                  </a:cubicBezTo>
                  <a:cubicBezTo>
                    <a:pt x="9" y="18"/>
                    <a:pt x="4" y="16"/>
                    <a:pt x="2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55" name="Picture 334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48539" y="5210175"/>
              <a:ext cx="133350" cy="6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335"/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0639" y="5380037"/>
              <a:ext cx="79375" cy="10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336"/>
            <p:cNvPicPr>
              <a:picLocks noChangeAspect="1" noChangeArrowheads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289" y="5386387"/>
              <a:ext cx="69850" cy="96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337"/>
            <p:cNvPicPr>
              <a:picLocks noChangeAspect="1" noChangeArrowheads="1"/>
            </p:cNvPicPr>
            <p:nvPr/>
          </p:nvPicPr>
          <p:blipFill>
            <a:blip r:embed="rId3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8239" y="5510212"/>
              <a:ext cx="133350" cy="4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" name="Freeform 338"/>
            <p:cNvSpPr>
              <a:spLocks/>
            </p:cNvSpPr>
            <p:nvPr/>
          </p:nvSpPr>
          <p:spPr bwMode="auto">
            <a:xfrm>
              <a:off x="7410452" y="5422900"/>
              <a:ext cx="280988" cy="77788"/>
            </a:xfrm>
            <a:custGeom>
              <a:avLst/>
              <a:gdLst>
                <a:gd name="T0" fmla="*/ 0 w 299"/>
                <a:gd name="T1" fmla="*/ 3 h 82"/>
                <a:gd name="T2" fmla="*/ 5 w 299"/>
                <a:gd name="T3" fmla="*/ 8 h 82"/>
                <a:gd name="T4" fmla="*/ 60 w 299"/>
                <a:gd name="T5" fmla="*/ 51 h 82"/>
                <a:gd name="T6" fmla="*/ 233 w 299"/>
                <a:gd name="T7" fmla="*/ 49 h 82"/>
                <a:gd name="T8" fmla="*/ 294 w 299"/>
                <a:gd name="T9" fmla="*/ 5 h 82"/>
                <a:gd name="T10" fmla="*/ 299 w 299"/>
                <a:gd name="T11" fmla="*/ 0 h 82"/>
                <a:gd name="T12" fmla="*/ 0 w 299"/>
                <a:gd name="T13" fmla="*/ 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9" h="82">
                  <a:moveTo>
                    <a:pt x="0" y="3"/>
                  </a:moveTo>
                  <a:cubicBezTo>
                    <a:pt x="1" y="5"/>
                    <a:pt x="3" y="7"/>
                    <a:pt x="5" y="8"/>
                  </a:cubicBezTo>
                  <a:cubicBezTo>
                    <a:pt x="43" y="25"/>
                    <a:pt x="44" y="42"/>
                    <a:pt x="60" y="51"/>
                  </a:cubicBezTo>
                  <a:cubicBezTo>
                    <a:pt x="119" y="82"/>
                    <a:pt x="187" y="74"/>
                    <a:pt x="233" y="49"/>
                  </a:cubicBezTo>
                  <a:cubicBezTo>
                    <a:pt x="259" y="34"/>
                    <a:pt x="263" y="17"/>
                    <a:pt x="294" y="5"/>
                  </a:cubicBezTo>
                  <a:cubicBezTo>
                    <a:pt x="299" y="3"/>
                    <a:pt x="299" y="0"/>
                    <a:pt x="299" y="0"/>
                  </a:cubicBezTo>
                  <a:cubicBezTo>
                    <a:pt x="130" y="41"/>
                    <a:pt x="0" y="3"/>
                    <a:pt x="0" y="3"/>
                  </a:cubicBezTo>
                  <a:close/>
                </a:path>
              </a:pathLst>
            </a:custGeom>
            <a:solidFill>
              <a:srgbClr val="95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60" name="Freeform 339"/>
            <p:cNvSpPr>
              <a:spLocks/>
            </p:cNvSpPr>
            <p:nvPr/>
          </p:nvSpPr>
          <p:spPr bwMode="auto">
            <a:xfrm>
              <a:off x="7510464" y="5497512"/>
              <a:ext cx="82550" cy="17463"/>
            </a:xfrm>
            <a:custGeom>
              <a:avLst/>
              <a:gdLst>
                <a:gd name="T0" fmla="*/ 45 w 88"/>
                <a:gd name="T1" fmla="*/ 5 h 19"/>
                <a:gd name="T2" fmla="*/ 0 w 88"/>
                <a:gd name="T3" fmla="*/ 5 h 19"/>
                <a:gd name="T4" fmla="*/ 42 w 88"/>
                <a:gd name="T5" fmla="*/ 19 h 19"/>
                <a:gd name="T6" fmla="*/ 88 w 88"/>
                <a:gd name="T7" fmla="*/ 5 h 19"/>
                <a:gd name="T8" fmla="*/ 45 w 88"/>
                <a:gd name="T9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19">
                  <a:moveTo>
                    <a:pt x="45" y="5"/>
                  </a:moveTo>
                  <a:cubicBezTo>
                    <a:pt x="22" y="5"/>
                    <a:pt x="0" y="0"/>
                    <a:pt x="0" y="5"/>
                  </a:cubicBezTo>
                  <a:cubicBezTo>
                    <a:pt x="0" y="9"/>
                    <a:pt x="20" y="19"/>
                    <a:pt x="42" y="19"/>
                  </a:cubicBezTo>
                  <a:cubicBezTo>
                    <a:pt x="65" y="19"/>
                    <a:pt x="88" y="9"/>
                    <a:pt x="88" y="5"/>
                  </a:cubicBezTo>
                  <a:cubicBezTo>
                    <a:pt x="88" y="0"/>
                    <a:pt x="68" y="5"/>
                    <a:pt x="45" y="5"/>
                  </a:cubicBezTo>
                  <a:close/>
                </a:path>
              </a:pathLst>
            </a:custGeom>
            <a:solidFill>
              <a:srgbClr val="FEDD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61" name="Picture 340"/>
            <p:cNvPicPr>
              <a:picLocks noChangeAspect="1" noChangeArrowheads="1"/>
            </p:cNvPicPr>
            <p:nvPr/>
          </p:nvPicPr>
          <p:blipFill>
            <a:blip r:embed="rId3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1252" y="5453062"/>
              <a:ext cx="173038" cy="4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341"/>
            <p:cNvPicPr>
              <a:picLocks noChangeAspect="1" noChangeArrowheads="1"/>
            </p:cNvPicPr>
            <p:nvPr/>
          </p:nvPicPr>
          <p:blipFill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67602" y="5499100"/>
              <a:ext cx="169863" cy="7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342"/>
            <p:cNvPicPr>
              <a:picLocks noChangeAspect="1" noChangeArrowheads="1"/>
            </p:cNvPicPr>
            <p:nvPr/>
          </p:nvPicPr>
          <p:blipFill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40614" y="5429250"/>
              <a:ext cx="215900" cy="46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Freeform 343"/>
            <p:cNvSpPr>
              <a:spLocks/>
            </p:cNvSpPr>
            <p:nvPr/>
          </p:nvSpPr>
          <p:spPr bwMode="auto">
            <a:xfrm>
              <a:off x="7445377" y="5430837"/>
              <a:ext cx="206375" cy="23813"/>
            </a:xfrm>
            <a:custGeom>
              <a:avLst/>
              <a:gdLst>
                <a:gd name="T0" fmla="*/ 0 w 219"/>
                <a:gd name="T1" fmla="*/ 2 h 25"/>
                <a:gd name="T2" fmla="*/ 3 w 219"/>
                <a:gd name="T3" fmla="*/ 12 h 25"/>
                <a:gd name="T4" fmla="*/ 109 w 219"/>
                <a:gd name="T5" fmla="*/ 25 h 25"/>
                <a:gd name="T6" fmla="*/ 214 w 219"/>
                <a:gd name="T7" fmla="*/ 11 h 25"/>
                <a:gd name="T8" fmla="*/ 219 w 219"/>
                <a:gd name="T9" fmla="*/ 0 h 25"/>
                <a:gd name="T10" fmla="*/ 0 w 219"/>
                <a:gd name="T11" fmla="*/ 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9" h="25">
                  <a:moveTo>
                    <a:pt x="0" y="2"/>
                  </a:moveTo>
                  <a:cubicBezTo>
                    <a:pt x="0" y="2"/>
                    <a:pt x="0" y="9"/>
                    <a:pt x="3" y="12"/>
                  </a:cubicBezTo>
                  <a:cubicBezTo>
                    <a:pt x="5" y="16"/>
                    <a:pt x="64" y="24"/>
                    <a:pt x="109" y="25"/>
                  </a:cubicBezTo>
                  <a:cubicBezTo>
                    <a:pt x="154" y="25"/>
                    <a:pt x="212" y="13"/>
                    <a:pt x="214" y="11"/>
                  </a:cubicBezTo>
                  <a:cubicBezTo>
                    <a:pt x="218" y="7"/>
                    <a:pt x="219" y="0"/>
                    <a:pt x="219" y="0"/>
                  </a:cubicBezTo>
                  <a:cubicBezTo>
                    <a:pt x="219" y="0"/>
                    <a:pt x="169" y="17"/>
                    <a:pt x="0" y="2"/>
                  </a:cubicBezTo>
                  <a:close/>
                </a:path>
              </a:pathLst>
            </a:custGeom>
            <a:solidFill>
              <a:srgbClr val="F4EC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65" name="Picture 344"/>
            <p:cNvPicPr>
              <a:picLocks noChangeAspect="1" noChangeArrowheads="1"/>
            </p:cNvPicPr>
            <p:nvPr/>
          </p:nvPicPr>
          <p:blipFill>
            <a:blip r:embed="rId4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96164" y="5414962"/>
              <a:ext cx="309563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345"/>
            <p:cNvPicPr>
              <a:picLocks noChangeAspect="1" noChangeArrowheads="1"/>
            </p:cNvPicPr>
            <p:nvPr/>
          </p:nvPicPr>
          <p:blipFill>
            <a:blip r:embed="rId4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26302" y="5221287"/>
              <a:ext cx="55563" cy="131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" name="Picture 346"/>
            <p:cNvPicPr>
              <a:picLocks noChangeAspect="1" noChangeArrowheads="1"/>
            </p:cNvPicPr>
            <p:nvPr/>
          </p:nvPicPr>
          <p:blipFill>
            <a:blip r:embed="rId4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6802" y="5578475"/>
              <a:ext cx="260350" cy="79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347"/>
            <p:cNvPicPr>
              <a:picLocks noChangeAspect="1" noChangeArrowheads="1"/>
            </p:cNvPicPr>
            <p:nvPr/>
          </p:nvPicPr>
          <p:blipFill>
            <a:blip r:embed="rId4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78739" y="5314950"/>
              <a:ext cx="130175" cy="269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348"/>
            <p:cNvPicPr>
              <a:picLocks noChangeAspect="1" noChangeArrowheads="1"/>
            </p:cNvPicPr>
            <p:nvPr/>
          </p:nvPicPr>
          <p:blipFill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3452" y="5330825"/>
              <a:ext cx="141288" cy="260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349"/>
            <p:cNvPicPr>
              <a:picLocks noChangeAspect="1" noChangeArrowheads="1"/>
            </p:cNvPicPr>
            <p:nvPr/>
          </p:nvPicPr>
          <p:blipFill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1864" y="5308600"/>
              <a:ext cx="528638" cy="360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" name="Freeform 350"/>
            <p:cNvSpPr>
              <a:spLocks/>
            </p:cNvSpPr>
            <p:nvPr/>
          </p:nvSpPr>
          <p:spPr bwMode="auto">
            <a:xfrm>
              <a:off x="7297739" y="4940300"/>
              <a:ext cx="479425" cy="266700"/>
            </a:xfrm>
            <a:custGeom>
              <a:avLst/>
              <a:gdLst>
                <a:gd name="T0" fmla="*/ 0 w 508"/>
                <a:gd name="T1" fmla="*/ 282 h 282"/>
                <a:gd name="T2" fmla="*/ 60 w 508"/>
                <a:gd name="T3" fmla="*/ 57 h 282"/>
                <a:gd name="T4" fmla="*/ 116 w 508"/>
                <a:gd name="T5" fmla="*/ 91 h 282"/>
                <a:gd name="T6" fmla="*/ 459 w 508"/>
                <a:gd name="T7" fmla="*/ 78 h 282"/>
                <a:gd name="T8" fmla="*/ 508 w 508"/>
                <a:gd name="T9" fmla="*/ 276 h 282"/>
                <a:gd name="T10" fmla="*/ 482 w 508"/>
                <a:gd name="T11" fmla="*/ 60 h 282"/>
                <a:gd name="T12" fmla="*/ 343 w 508"/>
                <a:gd name="T13" fmla="*/ 16 h 282"/>
                <a:gd name="T14" fmla="*/ 114 w 508"/>
                <a:gd name="T15" fmla="*/ 69 h 282"/>
                <a:gd name="T16" fmla="*/ 53 w 508"/>
                <a:gd name="T17" fmla="*/ 0 h 282"/>
                <a:gd name="T18" fmla="*/ 0 w 508"/>
                <a:gd name="T1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8" h="282">
                  <a:moveTo>
                    <a:pt x="0" y="282"/>
                  </a:moveTo>
                  <a:cubicBezTo>
                    <a:pt x="60" y="57"/>
                    <a:pt x="60" y="57"/>
                    <a:pt x="60" y="57"/>
                  </a:cubicBezTo>
                  <a:cubicBezTo>
                    <a:pt x="60" y="57"/>
                    <a:pt x="69" y="86"/>
                    <a:pt x="116" y="91"/>
                  </a:cubicBezTo>
                  <a:cubicBezTo>
                    <a:pt x="190" y="100"/>
                    <a:pt x="328" y="32"/>
                    <a:pt x="459" y="78"/>
                  </a:cubicBezTo>
                  <a:cubicBezTo>
                    <a:pt x="459" y="78"/>
                    <a:pt x="479" y="167"/>
                    <a:pt x="508" y="276"/>
                  </a:cubicBezTo>
                  <a:cubicBezTo>
                    <a:pt x="508" y="276"/>
                    <a:pt x="502" y="117"/>
                    <a:pt x="482" y="60"/>
                  </a:cubicBezTo>
                  <a:cubicBezTo>
                    <a:pt x="482" y="60"/>
                    <a:pt x="416" y="16"/>
                    <a:pt x="343" y="16"/>
                  </a:cubicBezTo>
                  <a:cubicBezTo>
                    <a:pt x="270" y="16"/>
                    <a:pt x="193" y="82"/>
                    <a:pt x="114" y="69"/>
                  </a:cubicBezTo>
                  <a:cubicBezTo>
                    <a:pt x="77" y="63"/>
                    <a:pt x="57" y="30"/>
                    <a:pt x="53" y="0"/>
                  </a:cubicBezTo>
                  <a:cubicBezTo>
                    <a:pt x="53" y="0"/>
                    <a:pt x="26" y="76"/>
                    <a:pt x="0" y="282"/>
                  </a:cubicBezTo>
                  <a:close/>
                </a:path>
              </a:pathLst>
            </a:custGeom>
            <a:solidFill>
              <a:srgbClr val="3E1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72" name="Picture 351"/>
            <p:cNvPicPr>
              <a:picLocks noChangeAspect="1" noChangeArrowheads="1"/>
            </p:cNvPicPr>
            <p:nvPr/>
          </p:nvPicPr>
          <p:blipFill>
            <a:blip r:embed="rId4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07264" y="4826000"/>
              <a:ext cx="495300" cy="149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3" name="Picture 352"/>
            <p:cNvPicPr>
              <a:picLocks noChangeAspect="1" noChangeArrowheads="1"/>
            </p:cNvPicPr>
            <p:nvPr/>
          </p:nvPicPr>
          <p:blipFill>
            <a:blip r:embed="rId4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85077" y="5156200"/>
              <a:ext cx="163513" cy="44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4" name="Picture 353"/>
            <p:cNvPicPr>
              <a:picLocks noChangeAspect="1" noChangeArrowheads="1"/>
            </p:cNvPicPr>
            <p:nvPr/>
          </p:nvPicPr>
          <p:blipFill>
            <a:blip r:embed="rId4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839" y="5156200"/>
              <a:ext cx="157163" cy="44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354"/>
            <p:cNvPicPr>
              <a:picLocks noChangeAspect="1" noChangeArrowheads="1"/>
            </p:cNvPicPr>
            <p:nvPr/>
          </p:nvPicPr>
          <p:blipFill>
            <a:blip r:embed="rId5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53339" y="5326062"/>
              <a:ext cx="158750" cy="298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6" name="Picture 355"/>
            <p:cNvPicPr>
              <a:picLocks noChangeAspect="1" noChangeArrowheads="1"/>
            </p:cNvPicPr>
            <p:nvPr/>
          </p:nvPicPr>
          <p:blipFill>
            <a:blip r:embed="rId5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9802" y="5400675"/>
              <a:ext cx="161925" cy="223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7" name="Group 76"/>
          <p:cNvGrpSpPr/>
          <p:nvPr/>
        </p:nvGrpSpPr>
        <p:grpSpPr>
          <a:xfrm>
            <a:off x="6406930" y="2994568"/>
            <a:ext cx="2579964" cy="3363308"/>
            <a:chOff x="5597527" y="3355975"/>
            <a:chExt cx="1050925" cy="1370013"/>
          </a:xfrm>
        </p:grpSpPr>
        <p:pic>
          <p:nvPicPr>
            <p:cNvPr id="78" name="Picture 615"/>
            <p:cNvPicPr>
              <a:picLocks noChangeAspect="1" noChangeArrowheads="1"/>
            </p:cNvPicPr>
            <p:nvPr/>
          </p:nvPicPr>
          <p:blipFill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7889" y="3454400"/>
              <a:ext cx="474663" cy="876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616"/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0139" y="3825875"/>
              <a:ext cx="285750" cy="493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0" name="Picture 617"/>
            <p:cNvPicPr>
              <a:picLocks noChangeAspect="1" noChangeArrowheads="1"/>
            </p:cNvPicPr>
            <p:nvPr/>
          </p:nvPicPr>
          <p:blipFill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264" y="3368675"/>
              <a:ext cx="706438" cy="1109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" name="Freeform 618"/>
            <p:cNvSpPr>
              <a:spLocks/>
            </p:cNvSpPr>
            <p:nvPr/>
          </p:nvSpPr>
          <p:spPr bwMode="auto">
            <a:xfrm>
              <a:off x="5910264" y="4140200"/>
              <a:ext cx="409575" cy="174625"/>
            </a:xfrm>
            <a:custGeom>
              <a:avLst/>
              <a:gdLst>
                <a:gd name="T0" fmla="*/ 1 w 434"/>
                <a:gd name="T1" fmla="*/ 97 h 185"/>
                <a:gd name="T2" fmla="*/ 21 w 434"/>
                <a:gd name="T3" fmla="*/ 55 h 185"/>
                <a:gd name="T4" fmla="*/ 407 w 434"/>
                <a:gd name="T5" fmla="*/ 56 h 185"/>
                <a:gd name="T6" fmla="*/ 434 w 434"/>
                <a:gd name="T7" fmla="*/ 175 h 185"/>
                <a:gd name="T8" fmla="*/ 20 w 434"/>
                <a:gd name="T9" fmla="*/ 185 h 185"/>
                <a:gd name="T10" fmla="*/ 1 w 434"/>
                <a:gd name="T11" fmla="*/ 97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4" h="185">
                  <a:moveTo>
                    <a:pt x="1" y="97"/>
                  </a:moveTo>
                  <a:cubicBezTo>
                    <a:pt x="0" y="92"/>
                    <a:pt x="12" y="58"/>
                    <a:pt x="21" y="55"/>
                  </a:cubicBezTo>
                  <a:cubicBezTo>
                    <a:pt x="204" y="0"/>
                    <a:pt x="383" y="35"/>
                    <a:pt x="407" y="56"/>
                  </a:cubicBezTo>
                  <a:cubicBezTo>
                    <a:pt x="430" y="77"/>
                    <a:pt x="434" y="175"/>
                    <a:pt x="434" y="175"/>
                  </a:cubicBezTo>
                  <a:cubicBezTo>
                    <a:pt x="20" y="185"/>
                    <a:pt x="20" y="185"/>
                    <a:pt x="20" y="185"/>
                  </a:cubicBezTo>
                  <a:lnTo>
                    <a:pt x="1" y="97"/>
                  </a:lnTo>
                  <a:close/>
                </a:path>
              </a:pathLst>
            </a:custGeom>
            <a:solidFill>
              <a:srgbClr val="E5E9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82" name="Picture 619"/>
            <p:cNvPicPr>
              <a:picLocks noChangeAspect="1" noChangeArrowheads="1"/>
            </p:cNvPicPr>
            <p:nvPr/>
          </p:nvPicPr>
          <p:blipFill>
            <a:blip r:embed="rId5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2964" y="4157663"/>
              <a:ext cx="381000" cy="76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3" name="Picture 620"/>
            <p:cNvPicPr>
              <a:picLocks noChangeAspect="1" noChangeArrowheads="1"/>
            </p:cNvPicPr>
            <p:nvPr/>
          </p:nvPicPr>
          <p:blipFill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4539" y="4017963"/>
              <a:ext cx="654050" cy="671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4" name="Picture 621"/>
            <p:cNvPicPr>
              <a:picLocks noChangeAspect="1" noChangeArrowheads="1"/>
            </p:cNvPicPr>
            <p:nvPr/>
          </p:nvPicPr>
          <p:blipFill>
            <a:blip r:embed="rId5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1714" y="4294188"/>
              <a:ext cx="76200" cy="80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5" name="Picture 622"/>
            <p:cNvPicPr>
              <a:picLocks noChangeAspect="1" noChangeArrowheads="1"/>
            </p:cNvPicPr>
            <p:nvPr/>
          </p:nvPicPr>
          <p:blipFill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1689" y="4052888"/>
              <a:ext cx="444500" cy="636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6" name="Freeform 623"/>
            <p:cNvSpPr>
              <a:spLocks/>
            </p:cNvSpPr>
            <p:nvPr/>
          </p:nvSpPr>
          <p:spPr bwMode="auto">
            <a:xfrm>
              <a:off x="5646739" y="4254500"/>
              <a:ext cx="963613" cy="431800"/>
            </a:xfrm>
            <a:custGeom>
              <a:avLst/>
              <a:gdLst>
                <a:gd name="T0" fmla="*/ 857 w 1023"/>
                <a:gd name="T1" fmla="*/ 353 h 458"/>
                <a:gd name="T2" fmla="*/ 1023 w 1023"/>
                <a:gd name="T3" fmla="*/ 145 h 458"/>
                <a:gd name="T4" fmla="*/ 831 w 1023"/>
                <a:gd name="T5" fmla="*/ 51 h 458"/>
                <a:gd name="T6" fmla="*/ 695 w 1023"/>
                <a:gd name="T7" fmla="*/ 0 h 458"/>
                <a:gd name="T8" fmla="*/ 636 w 1023"/>
                <a:gd name="T9" fmla="*/ 50 h 458"/>
                <a:gd name="T10" fmla="*/ 392 w 1023"/>
                <a:gd name="T11" fmla="*/ 136 h 458"/>
                <a:gd name="T12" fmla="*/ 315 w 1023"/>
                <a:gd name="T13" fmla="*/ 13 h 458"/>
                <a:gd name="T14" fmla="*/ 0 w 1023"/>
                <a:gd name="T15" fmla="*/ 144 h 458"/>
                <a:gd name="T16" fmla="*/ 118 w 1023"/>
                <a:gd name="T17" fmla="*/ 275 h 458"/>
                <a:gd name="T18" fmla="*/ 151 w 1023"/>
                <a:gd name="T19" fmla="*/ 458 h 458"/>
                <a:gd name="T20" fmla="*/ 842 w 1023"/>
                <a:gd name="T21" fmla="*/ 458 h 458"/>
                <a:gd name="T22" fmla="*/ 857 w 1023"/>
                <a:gd name="T23" fmla="*/ 353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3" h="458">
                  <a:moveTo>
                    <a:pt x="857" y="353"/>
                  </a:moveTo>
                  <a:cubicBezTo>
                    <a:pt x="873" y="294"/>
                    <a:pt x="1023" y="145"/>
                    <a:pt x="1023" y="145"/>
                  </a:cubicBezTo>
                  <a:cubicBezTo>
                    <a:pt x="1016" y="138"/>
                    <a:pt x="898" y="73"/>
                    <a:pt x="831" y="51"/>
                  </a:cubicBezTo>
                  <a:cubicBezTo>
                    <a:pt x="781" y="34"/>
                    <a:pt x="695" y="0"/>
                    <a:pt x="695" y="0"/>
                  </a:cubicBezTo>
                  <a:cubicBezTo>
                    <a:pt x="683" y="16"/>
                    <a:pt x="636" y="50"/>
                    <a:pt x="636" y="50"/>
                  </a:cubicBezTo>
                  <a:cubicBezTo>
                    <a:pt x="584" y="209"/>
                    <a:pt x="392" y="136"/>
                    <a:pt x="392" y="136"/>
                  </a:cubicBezTo>
                  <a:cubicBezTo>
                    <a:pt x="358" y="120"/>
                    <a:pt x="315" y="13"/>
                    <a:pt x="315" y="13"/>
                  </a:cubicBezTo>
                  <a:cubicBezTo>
                    <a:pt x="111" y="62"/>
                    <a:pt x="0" y="144"/>
                    <a:pt x="0" y="144"/>
                  </a:cubicBezTo>
                  <a:cubicBezTo>
                    <a:pt x="22" y="157"/>
                    <a:pt x="93" y="241"/>
                    <a:pt x="118" y="275"/>
                  </a:cubicBezTo>
                  <a:cubicBezTo>
                    <a:pt x="135" y="298"/>
                    <a:pt x="144" y="375"/>
                    <a:pt x="151" y="458"/>
                  </a:cubicBezTo>
                  <a:cubicBezTo>
                    <a:pt x="842" y="458"/>
                    <a:pt x="842" y="458"/>
                    <a:pt x="842" y="458"/>
                  </a:cubicBezTo>
                  <a:cubicBezTo>
                    <a:pt x="847" y="412"/>
                    <a:pt x="852" y="373"/>
                    <a:pt x="857" y="353"/>
                  </a:cubicBezTo>
                  <a:close/>
                </a:path>
              </a:pathLst>
            </a:custGeom>
            <a:solidFill>
              <a:srgbClr val="F05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87" name="Picture 624"/>
            <p:cNvPicPr>
              <a:picLocks noChangeAspect="1" noChangeArrowheads="1"/>
            </p:cNvPicPr>
            <p:nvPr/>
          </p:nvPicPr>
          <p:blipFill>
            <a:blip r:embed="rId5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6752" y="4414838"/>
              <a:ext cx="727075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625"/>
            <p:cNvPicPr>
              <a:picLocks noChangeAspect="1" noChangeArrowheads="1"/>
            </p:cNvPicPr>
            <p:nvPr/>
          </p:nvPicPr>
          <p:blipFill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9189" y="4240213"/>
              <a:ext cx="146050" cy="123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626"/>
            <p:cNvPicPr>
              <a:picLocks noChangeAspect="1" noChangeArrowheads="1"/>
            </p:cNvPicPr>
            <p:nvPr/>
          </p:nvPicPr>
          <p:blipFill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1377" y="4270375"/>
              <a:ext cx="133350" cy="155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627"/>
            <p:cNvPicPr>
              <a:picLocks noChangeAspect="1" noChangeArrowheads="1"/>
            </p:cNvPicPr>
            <p:nvPr/>
          </p:nvPicPr>
          <p:blipFill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3564" y="4243388"/>
              <a:ext cx="293688" cy="150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" name="Freeform 628"/>
            <p:cNvSpPr>
              <a:spLocks/>
            </p:cNvSpPr>
            <p:nvPr/>
          </p:nvSpPr>
          <p:spPr bwMode="auto">
            <a:xfrm>
              <a:off x="5614989" y="4357688"/>
              <a:ext cx="174625" cy="328613"/>
            </a:xfrm>
            <a:custGeom>
              <a:avLst/>
              <a:gdLst>
                <a:gd name="T0" fmla="*/ 171 w 185"/>
                <a:gd name="T1" fmla="*/ 180 h 348"/>
                <a:gd name="T2" fmla="*/ 30 w 185"/>
                <a:gd name="T3" fmla="*/ 46 h 348"/>
                <a:gd name="T4" fmla="*/ 0 w 185"/>
                <a:gd name="T5" fmla="*/ 348 h 348"/>
                <a:gd name="T6" fmla="*/ 185 w 185"/>
                <a:gd name="T7" fmla="*/ 348 h 348"/>
                <a:gd name="T8" fmla="*/ 171 w 185"/>
                <a:gd name="T9" fmla="*/ 18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" h="348">
                  <a:moveTo>
                    <a:pt x="171" y="180"/>
                  </a:moveTo>
                  <a:cubicBezTo>
                    <a:pt x="169" y="136"/>
                    <a:pt x="43" y="0"/>
                    <a:pt x="30" y="46"/>
                  </a:cubicBezTo>
                  <a:cubicBezTo>
                    <a:pt x="7" y="129"/>
                    <a:pt x="2" y="278"/>
                    <a:pt x="0" y="348"/>
                  </a:cubicBezTo>
                  <a:cubicBezTo>
                    <a:pt x="185" y="348"/>
                    <a:pt x="185" y="348"/>
                    <a:pt x="185" y="348"/>
                  </a:cubicBezTo>
                  <a:cubicBezTo>
                    <a:pt x="179" y="280"/>
                    <a:pt x="172" y="205"/>
                    <a:pt x="171" y="180"/>
                  </a:cubicBezTo>
                  <a:close/>
                </a:path>
              </a:pathLst>
            </a:custGeom>
            <a:solidFill>
              <a:srgbClr val="F05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92" name="Picture 629"/>
            <p:cNvPicPr>
              <a:picLocks noChangeAspect="1" noChangeArrowheads="1"/>
            </p:cNvPicPr>
            <p:nvPr/>
          </p:nvPicPr>
          <p:blipFill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5164" y="4465638"/>
              <a:ext cx="47625" cy="2238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3" name="Freeform 630"/>
            <p:cNvSpPr>
              <a:spLocks/>
            </p:cNvSpPr>
            <p:nvPr/>
          </p:nvSpPr>
          <p:spPr bwMode="auto">
            <a:xfrm>
              <a:off x="6432552" y="4381500"/>
              <a:ext cx="215900" cy="304800"/>
            </a:xfrm>
            <a:custGeom>
              <a:avLst/>
              <a:gdLst>
                <a:gd name="T0" fmla="*/ 189 w 229"/>
                <a:gd name="T1" fmla="*/ 10 h 323"/>
                <a:gd name="T2" fmla="*/ 53 w 229"/>
                <a:gd name="T3" fmla="*/ 126 h 323"/>
                <a:gd name="T4" fmla="*/ 1 w 229"/>
                <a:gd name="T5" fmla="*/ 274 h 323"/>
                <a:gd name="T6" fmla="*/ 0 w 229"/>
                <a:gd name="T7" fmla="*/ 323 h 323"/>
                <a:gd name="T8" fmla="*/ 225 w 229"/>
                <a:gd name="T9" fmla="*/ 323 h 323"/>
                <a:gd name="T10" fmla="*/ 189 w 229"/>
                <a:gd name="T11" fmla="*/ 10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9" h="323">
                  <a:moveTo>
                    <a:pt x="189" y="10"/>
                  </a:moveTo>
                  <a:cubicBezTo>
                    <a:pt x="139" y="0"/>
                    <a:pt x="89" y="93"/>
                    <a:pt x="53" y="126"/>
                  </a:cubicBezTo>
                  <a:cubicBezTo>
                    <a:pt x="17" y="160"/>
                    <a:pt x="1" y="274"/>
                    <a:pt x="1" y="274"/>
                  </a:cubicBezTo>
                  <a:cubicBezTo>
                    <a:pt x="1" y="274"/>
                    <a:pt x="1" y="294"/>
                    <a:pt x="0" y="323"/>
                  </a:cubicBezTo>
                  <a:cubicBezTo>
                    <a:pt x="225" y="323"/>
                    <a:pt x="225" y="323"/>
                    <a:pt x="225" y="323"/>
                  </a:cubicBezTo>
                  <a:cubicBezTo>
                    <a:pt x="229" y="73"/>
                    <a:pt x="189" y="10"/>
                    <a:pt x="189" y="10"/>
                  </a:cubicBezTo>
                  <a:close/>
                </a:path>
              </a:pathLst>
            </a:custGeom>
            <a:solidFill>
              <a:srgbClr val="F05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94" name="Picture 631"/>
            <p:cNvPicPr>
              <a:picLocks noChangeAspect="1" noChangeArrowheads="1"/>
            </p:cNvPicPr>
            <p:nvPr/>
          </p:nvPicPr>
          <p:blipFill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26202" y="4438650"/>
              <a:ext cx="42863" cy="250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Picture 633"/>
            <p:cNvPicPr>
              <a:picLocks noChangeAspect="1" noChangeArrowheads="1"/>
            </p:cNvPicPr>
            <p:nvPr/>
          </p:nvPicPr>
          <p:blipFill>
            <a:blip r:embed="rId6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3589" y="4246563"/>
              <a:ext cx="188913" cy="188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634"/>
            <p:cNvPicPr>
              <a:picLocks noChangeAspect="1" noChangeArrowheads="1"/>
            </p:cNvPicPr>
            <p:nvPr/>
          </p:nvPicPr>
          <p:blipFill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8677" y="4289425"/>
              <a:ext cx="401638" cy="30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635"/>
            <p:cNvPicPr>
              <a:picLocks noChangeAspect="1" noChangeArrowheads="1"/>
            </p:cNvPicPr>
            <p:nvPr/>
          </p:nvPicPr>
          <p:blipFill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38877" y="4254500"/>
              <a:ext cx="149225" cy="165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9" name="Picture 636"/>
            <p:cNvPicPr>
              <a:picLocks noChangeAspect="1" noChangeArrowheads="1"/>
            </p:cNvPicPr>
            <p:nvPr/>
          </p:nvPicPr>
          <p:blipFill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3589" y="4248150"/>
              <a:ext cx="123825" cy="195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637"/>
            <p:cNvPicPr>
              <a:picLocks noChangeAspect="1" noChangeArrowheads="1"/>
            </p:cNvPicPr>
            <p:nvPr/>
          </p:nvPicPr>
          <p:blipFill>
            <a:blip r:embed="rId6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7714" y="4186238"/>
              <a:ext cx="206375" cy="255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638"/>
            <p:cNvPicPr>
              <a:picLocks noChangeAspect="1" noChangeArrowheads="1"/>
            </p:cNvPicPr>
            <p:nvPr/>
          </p:nvPicPr>
          <p:blipFill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2364" y="4186238"/>
              <a:ext cx="195263" cy="209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" name="Freeform 639"/>
            <p:cNvSpPr>
              <a:spLocks/>
            </p:cNvSpPr>
            <p:nvPr/>
          </p:nvSpPr>
          <p:spPr bwMode="auto">
            <a:xfrm>
              <a:off x="6357939" y="3833813"/>
              <a:ext cx="82550" cy="146050"/>
            </a:xfrm>
            <a:custGeom>
              <a:avLst/>
              <a:gdLst>
                <a:gd name="T0" fmla="*/ 20 w 88"/>
                <a:gd name="T1" fmla="*/ 22 h 155"/>
                <a:gd name="T2" fmla="*/ 0 w 88"/>
                <a:gd name="T3" fmla="*/ 155 h 155"/>
                <a:gd name="T4" fmla="*/ 39 w 88"/>
                <a:gd name="T5" fmla="*/ 0 h 155"/>
                <a:gd name="T6" fmla="*/ 20 w 88"/>
                <a:gd name="T7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155">
                  <a:moveTo>
                    <a:pt x="20" y="22"/>
                  </a:moveTo>
                  <a:cubicBezTo>
                    <a:pt x="6" y="97"/>
                    <a:pt x="0" y="155"/>
                    <a:pt x="0" y="155"/>
                  </a:cubicBezTo>
                  <a:cubicBezTo>
                    <a:pt x="49" y="140"/>
                    <a:pt x="88" y="0"/>
                    <a:pt x="39" y="0"/>
                  </a:cubicBezTo>
                  <a:cubicBezTo>
                    <a:pt x="30" y="0"/>
                    <a:pt x="20" y="22"/>
                    <a:pt x="20" y="22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03" name="Picture 640"/>
            <p:cNvPicPr>
              <a:picLocks noChangeAspect="1" noChangeArrowheads="1"/>
            </p:cNvPicPr>
            <p:nvPr/>
          </p:nvPicPr>
          <p:blipFill>
            <a:blip r:embed="rId7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69052" y="3827463"/>
              <a:ext cx="49213" cy="122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4" name="Freeform 641"/>
            <p:cNvSpPr>
              <a:spLocks/>
            </p:cNvSpPr>
            <p:nvPr/>
          </p:nvSpPr>
          <p:spPr bwMode="auto">
            <a:xfrm>
              <a:off x="5781677" y="3819525"/>
              <a:ext cx="76200" cy="150813"/>
            </a:xfrm>
            <a:custGeom>
              <a:avLst/>
              <a:gdLst>
                <a:gd name="T0" fmla="*/ 67 w 80"/>
                <a:gd name="T1" fmla="*/ 26 h 160"/>
                <a:gd name="T2" fmla="*/ 80 w 80"/>
                <a:gd name="T3" fmla="*/ 160 h 160"/>
                <a:gd name="T4" fmla="*/ 50 w 80"/>
                <a:gd name="T5" fmla="*/ 3 h 160"/>
                <a:gd name="T6" fmla="*/ 67 w 80"/>
                <a:gd name="T7" fmla="*/ 26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0" h="160">
                  <a:moveTo>
                    <a:pt x="67" y="26"/>
                  </a:moveTo>
                  <a:cubicBezTo>
                    <a:pt x="77" y="102"/>
                    <a:pt x="80" y="160"/>
                    <a:pt x="80" y="160"/>
                  </a:cubicBezTo>
                  <a:cubicBezTo>
                    <a:pt x="32" y="143"/>
                    <a:pt x="0" y="0"/>
                    <a:pt x="50" y="3"/>
                  </a:cubicBezTo>
                  <a:cubicBezTo>
                    <a:pt x="59" y="4"/>
                    <a:pt x="67" y="26"/>
                    <a:pt x="67" y="26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05" name="Freeform 642"/>
            <p:cNvSpPr>
              <a:spLocks/>
            </p:cNvSpPr>
            <p:nvPr/>
          </p:nvSpPr>
          <p:spPr bwMode="auto">
            <a:xfrm>
              <a:off x="5800727" y="3821113"/>
              <a:ext cx="44450" cy="114300"/>
            </a:xfrm>
            <a:custGeom>
              <a:avLst/>
              <a:gdLst>
                <a:gd name="T0" fmla="*/ 46 w 47"/>
                <a:gd name="T1" fmla="*/ 121 h 121"/>
                <a:gd name="T2" fmla="*/ 36 w 47"/>
                <a:gd name="T3" fmla="*/ 76 h 121"/>
                <a:gd name="T4" fmla="*/ 10 w 47"/>
                <a:gd name="T5" fmla="*/ 49 h 121"/>
                <a:gd name="T6" fmla="*/ 23 w 47"/>
                <a:gd name="T7" fmla="*/ 33 h 121"/>
                <a:gd name="T8" fmla="*/ 23 w 47"/>
                <a:gd name="T9" fmla="*/ 82 h 121"/>
                <a:gd name="T10" fmla="*/ 46 w 47"/>
                <a:gd name="T11" fmla="*/ 12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121">
                  <a:moveTo>
                    <a:pt x="46" y="121"/>
                  </a:moveTo>
                  <a:cubicBezTo>
                    <a:pt x="46" y="121"/>
                    <a:pt x="32" y="106"/>
                    <a:pt x="36" y="76"/>
                  </a:cubicBezTo>
                  <a:cubicBezTo>
                    <a:pt x="47" y="5"/>
                    <a:pt x="0" y="0"/>
                    <a:pt x="10" y="49"/>
                  </a:cubicBezTo>
                  <a:cubicBezTo>
                    <a:pt x="10" y="49"/>
                    <a:pt x="17" y="26"/>
                    <a:pt x="23" y="33"/>
                  </a:cubicBezTo>
                  <a:cubicBezTo>
                    <a:pt x="30" y="41"/>
                    <a:pt x="15" y="46"/>
                    <a:pt x="23" y="82"/>
                  </a:cubicBezTo>
                  <a:cubicBezTo>
                    <a:pt x="27" y="101"/>
                    <a:pt x="46" y="121"/>
                    <a:pt x="46" y="121"/>
                  </a:cubicBezTo>
                  <a:close/>
                </a:path>
              </a:pathLst>
            </a:custGeom>
            <a:solidFill>
              <a:srgbClr val="DBA7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06" name="Freeform 643"/>
            <p:cNvSpPr>
              <a:spLocks/>
            </p:cNvSpPr>
            <p:nvPr/>
          </p:nvSpPr>
          <p:spPr bwMode="auto">
            <a:xfrm>
              <a:off x="5832477" y="3470275"/>
              <a:ext cx="552450" cy="711200"/>
            </a:xfrm>
            <a:custGeom>
              <a:avLst/>
              <a:gdLst>
                <a:gd name="T0" fmla="*/ 342 w 587"/>
                <a:gd name="T1" fmla="*/ 29 h 754"/>
                <a:gd name="T2" fmla="*/ 19 w 587"/>
                <a:gd name="T3" fmla="*/ 326 h 754"/>
                <a:gd name="T4" fmla="*/ 60 w 587"/>
                <a:gd name="T5" fmla="*/ 591 h 754"/>
                <a:gd name="T6" fmla="*/ 139 w 587"/>
                <a:gd name="T7" fmla="*/ 659 h 754"/>
                <a:gd name="T8" fmla="*/ 212 w 587"/>
                <a:gd name="T9" fmla="*/ 723 h 754"/>
                <a:gd name="T10" fmla="*/ 278 w 587"/>
                <a:gd name="T11" fmla="*/ 750 h 754"/>
                <a:gd name="T12" fmla="*/ 433 w 587"/>
                <a:gd name="T13" fmla="*/ 674 h 754"/>
                <a:gd name="T14" fmla="*/ 573 w 587"/>
                <a:gd name="T15" fmla="*/ 365 h 754"/>
                <a:gd name="T16" fmla="*/ 342 w 587"/>
                <a:gd name="T17" fmla="*/ 29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87" h="754">
                  <a:moveTo>
                    <a:pt x="342" y="29"/>
                  </a:moveTo>
                  <a:cubicBezTo>
                    <a:pt x="173" y="0"/>
                    <a:pt x="52" y="147"/>
                    <a:pt x="19" y="326"/>
                  </a:cubicBezTo>
                  <a:cubicBezTo>
                    <a:pt x="0" y="426"/>
                    <a:pt x="6" y="516"/>
                    <a:pt x="60" y="591"/>
                  </a:cubicBezTo>
                  <a:cubicBezTo>
                    <a:pt x="81" y="621"/>
                    <a:pt x="108" y="636"/>
                    <a:pt x="139" y="659"/>
                  </a:cubicBezTo>
                  <a:cubicBezTo>
                    <a:pt x="159" y="675"/>
                    <a:pt x="190" y="707"/>
                    <a:pt x="212" y="723"/>
                  </a:cubicBezTo>
                  <a:cubicBezTo>
                    <a:pt x="231" y="737"/>
                    <a:pt x="252" y="749"/>
                    <a:pt x="278" y="750"/>
                  </a:cubicBezTo>
                  <a:cubicBezTo>
                    <a:pt x="357" y="754"/>
                    <a:pt x="410" y="695"/>
                    <a:pt x="433" y="674"/>
                  </a:cubicBezTo>
                  <a:cubicBezTo>
                    <a:pt x="514" y="600"/>
                    <a:pt x="587" y="573"/>
                    <a:pt x="573" y="365"/>
                  </a:cubicBezTo>
                  <a:cubicBezTo>
                    <a:pt x="562" y="201"/>
                    <a:pt x="452" y="34"/>
                    <a:pt x="342" y="29"/>
                  </a:cubicBezTo>
                  <a:close/>
                </a:path>
              </a:pathLst>
            </a:custGeom>
            <a:solidFill>
              <a:srgbClr val="F7D9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07" name="Picture 644"/>
            <p:cNvPicPr>
              <a:picLocks noChangeAspect="1" noChangeArrowheads="1"/>
            </p:cNvPicPr>
            <p:nvPr/>
          </p:nvPicPr>
          <p:blipFill>
            <a:blip r:embed="rId7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2039" y="3721100"/>
              <a:ext cx="234950" cy="239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8" name="Picture 645"/>
            <p:cNvPicPr>
              <a:picLocks noChangeAspect="1" noChangeArrowheads="1"/>
            </p:cNvPicPr>
            <p:nvPr/>
          </p:nvPicPr>
          <p:blipFill>
            <a:blip r:embed="rId7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3314" y="3830638"/>
              <a:ext cx="198438" cy="234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9" name="Picture 646"/>
            <p:cNvPicPr>
              <a:picLocks noChangeAspect="1" noChangeArrowheads="1"/>
            </p:cNvPicPr>
            <p:nvPr/>
          </p:nvPicPr>
          <p:blipFill>
            <a:blip r:embed="rId7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5652" y="3730625"/>
              <a:ext cx="254000" cy="2333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0" name="Picture 647"/>
            <p:cNvPicPr>
              <a:picLocks noChangeAspect="1" noChangeArrowheads="1"/>
            </p:cNvPicPr>
            <p:nvPr/>
          </p:nvPicPr>
          <p:blipFill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5177" y="3841750"/>
              <a:ext cx="184150" cy="209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1" name="Picture 648"/>
            <p:cNvPicPr>
              <a:picLocks noChangeAspect="1" noChangeArrowheads="1"/>
            </p:cNvPicPr>
            <p:nvPr/>
          </p:nvPicPr>
          <p:blipFill>
            <a:blip r:embed="rId7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1264" y="3878263"/>
              <a:ext cx="61913" cy="4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" name="Picture 649"/>
            <p:cNvPicPr>
              <a:picLocks noChangeAspect="1" noChangeArrowheads="1"/>
            </p:cNvPicPr>
            <p:nvPr/>
          </p:nvPicPr>
          <p:blipFill>
            <a:blip r:embed="rId7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1052" y="3875088"/>
              <a:ext cx="61913" cy="42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650"/>
            <p:cNvPicPr>
              <a:picLocks noChangeAspect="1" noChangeArrowheads="1"/>
            </p:cNvPicPr>
            <p:nvPr/>
          </p:nvPicPr>
          <p:blipFill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8189" y="3451225"/>
              <a:ext cx="566738" cy="509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Picture 651"/>
            <p:cNvPicPr>
              <a:picLocks noChangeAspect="1" noChangeArrowheads="1"/>
            </p:cNvPicPr>
            <p:nvPr/>
          </p:nvPicPr>
          <p:blipFill>
            <a:blip r:embed="rId7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67427" y="4105275"/>
              <a:ext cx="80963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" name="Picture 652"/>
            <p:cNvPicPr>
              <a:picLocks noChangeAspect="1" noChangeArrowheads="1"/>
            </p:cNvPicPr>
            <p:nvPr/>
          </p:nvPicPr>
          <p:blipFill>
            <a:blip r:embed="rId8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3952" y="3840163"/>
              <a:ext cx="195263" cy="300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6" name="Freeform 653"/>
            <p:cNvSpPr>
              <a:spLocks/>
            </p:cNvSpPr>
            <p:nvPr/>
          </p:nvSpPr>
          <p:spPr bwMode="auto">
            <a:xfrm>
              <a:off x="5808664" y="3859213"/>
              <a:ext cx="209550" cy="282575"/>
            </a:xfrm>
            <a:custGeom>
              <a:avLst/>
              <a:gdLst>
                <a:gd name="T0" fmla="*/ 58 w 221"/>
                <a:gd name="T1" fmla="*/ 0 h 299"/>
                <a:gd name="T2" fmla="*/ 131 w 221"/>
                <a:gd name="T3" fmla="*/ 216 h 299"/>
                <a:gd name="T4" fmla="*/ 221 w 221"/>
                <a:gd name="T5" fmla="*/ 299 h 299"/>
                <a:gd name="T6" fmla="*/ 115 w 221"/>
                <a:gd name="T7" fmla="*/ 217 h 299"/>
                <a:gd name="T8" fmla="*/ 58 w 221"/>
                <a:gd name="T9" fmla="*/ 0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1" h="299">
                  <a:moveTo>
                    <a:pt x="58" y="0"/>
                  </a:moveTo>
                  <a:cubicBezTo>
                    <a:pt x="58" y="0"/>
                    <a:pt x="24" y="138"/>
                    <a:pt x="131" y="216"/>
                  </a:cubicBezTo>
                  <a:cubicBezTo>
                    <a:pt x="189" y="259"/>
                    <a:pt x="206" y="285"/>
                    <a:pt x="221" y="299"/>
                  </a:cubicBezTo>
                  <a:cubicBezTo>
                    <a:pt x="221" y="299"/>
                    <a:pt x="155" y="244"/>
                    <a:pt x="115" y="217"/>
                  </a:cubicBezTo>
                  <a:cubicBezTo>
                    <a:pt x="96" y="204"/>
                    <a:pt x="0" y="140"/>
                    <a:pt x="58" y="0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17" name="Picture 654"/>
            <p:cNvPicPr>
              <a:picLocks noChangeAspect="1" noChangeArrowheads="1"/>
            </p:cNvPicPr>
            <p:nvPr/>
          </p:nvPicPr>
          <p:blipFill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2977" y="4146550"/>
              <a:ext cx="173038" cy="90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8" name="Freeform 655"/>
            <p:cNvSpPr>
              <a:spLocks/>
            </p:cNvSpPr>
            <p:nvPr/>
          </p:nvSpPr>
          <p:spPr bwMode="auto">
            <a:xfrm>
              <a:off x="6253164" y="3722688"/>
              <a:ext cx="111125" cy="122238"/>
            </a:xfrm>
            <a:custGeom>
              <a:avLst/>
              <a:gdLst>
                <a:gd name="T0" fmla="*/ 0 w 119"/>
                <a:gd name="T1" fmla="*/ 10 h 129"/>
                <a:gd name="T2" fmla="*/ 90 w 119"/>
                <a:gd name="T3" fmla="*/ 32 h 129"/>
                <a:gd name="T4" fmla="*/ 92 w 119"/>
                <a:gd name="T5" fmla="*/ 129 h 129"/>
                <a:gd name="T6" fmla="*/ 0 w 119"/>
                <a:gd name="T7" fmla="*/ 1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129">
                  <a:moveTo>
                    <a:pt x="0" y="10"/>
                  </a:moveTo>
                  <a:cubicBezTo>
                    <a:pt x="0" y="10"/>
                    <a:pt x="40" y="0"/>
                    <a:pt x="90" y="32"/>
                  </a:cubicBezTo>
                  <a:cubicBezTo>
                    <a:pt x="119" y="50"/>
                    <a:pt x="92" y="129"/>
                    <a:pt x="92" y="129"/>
                  </a:cubicBezTo>
                  <a:cubicBezTo>
                    <a:pt x="92" y="129"/>
                    <a:pt x="115" y="20"/>
                    <a:pt x="0" y="10"/>
                  </a:cubicBezTo>
                  <a:close/>
                </a:path>
              </a:pathLst>
            </a:custGeom>
            <a:solidFill>
              <a:srgbClr val="F7D9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19" name="Freeform 656"/>
            <p:cNvSpPr>
              <a:spLocks/>
            </p:cNvSpPr>
            <p:nvPr/>
          </p:nvSpPr>
          <p:spPr bwMode="auto">
            <a:xfrm>
              <a:off x="6051552" y="4065588"/>
              <a:ext cx="112713" cy="69850"/>
            </a:xfrm>
            <a:custGeom>
              <a:avLst/>
              <a:gdLst>
                <a:gd name="T0" fmla="*/ 0 w 120"/>
                <a:gd name="T1" fmla="*/ 0 h 74"/>
                <a:gd name="T2" fmla="*/ 120 w 120"/>
                <a:gd name="T3" fmla="*/ 2 h 74"/>
                <a:gd name="T4" fmla="*/ 0 w 120"/>
                <a:gd name="T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0" h="74">
                  <a:moveTo>
                    <a:pt x="0" y="0"/>
                  </a:moveTo>
                  <a:cubicBezTo>
                    <a:pt x="0" y="0"/>
                    <a:pt x="56" y="74"/>
                    <a:pt x="120" y="2"/>
                  </a:cubicBezTo>
                  <a:cubicBezTo>
                    <a:pt x="120" y="2"/>
                    <a:pt x="50" y="34"/>
                    <a:pt x="0" y="0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20" name="Freeform 657"/>
            <p:cNvSpPr>
              <a:spLocks/>
            </p:cNvSpPr>
            <p:nvPr/>
          </p:nvSpPr>
          <p:spPr bwMode="auto">
            <a:xfrm>
              <a:off x="5988052" y="4005263"/>
              <a:ext cx="241300" cy="61913"/>
            </a:xfrm>
            <a:custGeom>
              <a:avLst/>
              <a:gdLst>
                <a:gd name="T0" fmla="*/ 122 w 256"/>
                <a:gd name="T1" fmla="*/ 16 h 66"/>
                <a:gd name="T2" fmla="*/ 0 w 256"/>
                <a:gd name="T3" fmla="*/ 1 h 66"/>
                <a:gd name="T4" fmla="*/ 0 w 256"/>
                <a:gd name="T5" fmla="*/ 1 h 66"/>
                <a:gd name="T6" fmla="*/ 1 w 256"/>
                <a:gd name="T7" fmla="*/ 3 h 66"/>
                <a:gd name="T8" fmla="*/ 33 w 256"/>
                <a:gd name="T9" fmla="*/ 16 h 66"/>
                <a:gd name="T10" fmla="*/ 132 w 256"/>
                <a:gd name="T11" fmla="*/ 66 h 66"/>
                <a:gd name="T12" fmla="*/ 228 w 256"/>
                <a:gd name="T13" fmla="*/ 17 h 66"/>
                <a:gd name="T14" fmla="*/ 255 w 256"/>
                <a:gd name="T15" fmla="*/ 2 h 66"/>
                <a:gd name="T16" fmla="*/ 256 w 256"/>
                <a:gd name="T17" fmla="*/ 0 h 66"/>
                <a:gd name="T18" fmla="*/ 122 w 256"/>
                <a:gd name="T19" fmla="*/ 1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6" h="66">
                  <a:moveTo>
                    <a:pt x="122" y="16"/>
                  </a:moveTo>
                  <a:cubicBezTo>
                    <a:pt x="55" y="15"/>
                    <a:pt x="16" y="5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9" y="7"/>
                    <a:pt x="20" y="7"/>
                    <a:pt x="33" y="16"/>
                  </a:cubicBezTo>
                  <a:cubicBezTo>
                    <a:pt x="41" y="23"/>
                    <a:pt x="84" y="65"/>
                    <a:pt x="132" y="66"/>
                  </a:cubicBezTo>
                  <a:cubicBezTo>
                    <a:pt x="162" y="66"/>
                    <a:pt x="202" y="38"/>
                    <a:pt x="228" y="17"/>
                  </a:cubicBezTo>
                  <a:cubicBezTo>
                    <a:pt x="238" y="9"/>
                    <a:pt x="249" y="6"/>
                    <a:pt x="255" y="2"/>
                  </a:cubicBezTo>
                  <a:cubicBezTo>
                    <a:pt x="255" y="1"/>
                    <a:pt x="256" y="1"/>
                    <a:pt x="256" y="0"/>
                  </a:cubicBezTo>
                  <a:cubicBezTo>
                    <a:pt x="238" y="5"/>
                    <a:pt x="201" y="17"/>
                    <a:pt x="122" y="16"/>
                  </a:cubicBezTo>
                  <a:close/>
                </a:path>
              </a:pathLst>
            </a:custGeom>
            <a:solidFill>
              <a:srgbClr val="95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21" name="Picture 658"/>
            <p:cNvPicPr>
              <a:picLocks noChangeAspect="1" noChangeArrowheads="1"/>
            </p:cNvPicPr>
            <p:nvPr/>
          </p:nvPicPr>
          <p:blipFill>
            <a:blip r:embed="rId8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8852" y="4024313"/>
              <a:ext cx="144463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" name="Picture 659"/>
            <p:cNvPicPr>
              <a:picLocks noChangeAspect="1" noChangeArrowheads="1"/>
            </p:cNvPicPr>
            <p:nvPr/>
          </p:nvPicPr>
          <p:blipFill>
            <a:blip r:embed="rId8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9664" y="3997325"/>
              <a:ext cx="50800" cy="39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" name="Picture 660"/>
            <p:cNvPicPr>
              <a:picLocks noChangeAspect="1" noChangeArrowheads="1"/>
            </p:cNvPicPr>
            <p:nvPr/>
          </p:nvPicPr>
          <p:blipFill>
            <a:blip r:embed="rId8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6939" y="4000500"/>
              <a:ext cx="47625" cy="31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661"/>
            <p:cNvPicPr>
              <a:picLocks noChangeAspect="1" noChangeArrowheads="1"/>
            </p:cNvPicPr>
            <p:nvPr/>
          </p:nvPicPr>
          <p:blipFill>
            <a:blip r:embed="rId8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1389" y="4008438"/>
              <a:ext cx="177800" cy="46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5" name="Freeform 662"/>
            <p:cNvSpPr>
              <a:spLocks/>
            </p:cNvSpPr>
            <p:nvPr/>
          </p:nvSpPr>
          <p:spPr bwMode="auto">
            <a:xfrm>
              <a:off x="5986464" y="4005263"/>
              <a:ext cx="242888" cy="25400"/>
            </a:xfrm>
            <a:custGeom>
              <a:avLst/>
              <a:gdLst>
                <a:gd name="T0" fmla="*/ 183 w 257"/>
                <a:gd name="T1" fmla="*/ 5 h 27"/>
                <a:gd name="T2" fmla="*/ 131 w 257"/>
                <a:gd name="T3" fmla="*/ 9 h 27"/>
                <a:gd name="T4" fmla="*/ 76 w 257"/>
                <a:gd name="T5" fmla="*/ 6 h 27"/>
                <a:gd name="T6" fmla="*/ 0 w 257"/>
                <a:gd name="T7" fmla="*/ 0 h 27"/>
                <a:gd name="T8" fmla="*/ 0 w 257"/>
                <a:gd name="T9" fmla="*/ 1 h 27"/>
                <a:gd name="T10" fmla="*/ 1 w 257"/>
                <a:gd name="T11" fmla="*/ 2 h 27"/>
                <a:gd name="T12" fmla="*/ 77 w 257"/>
                <a:gd name="T13" fmla="*/ 20 h 27"/>
                <a:gd name="T14" fmla="*/ 131 w 257"/>
                <a:gd name="T15" fmla="*/ 27 h 27"/>
                <a:gd name="T16" fmla="*/ 191 w 257"/>
                <a:gd name="T17" fmla="*/ 19 h 27"/>
                <a:gd name="T18" fmla="*/ 257 w 257"/>
                <a:gd name="T19" fmla="*/ 2 h 27"/>
                <a:gd name="T20" fmla="*/ 257 w 257"/>
                <a:gd name="T21" fmla="*/ 0 h 27"/>
                <a:gd name="T22" fmla="*/ 183 w 257"/>
                <a:gd name="T23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57" h="27">
                  <a:moveTo>
                    <a:pt x="183" y="5"/>
                  </a:moveTo>
                  <a:cubicBezTo>
                    <a:pt x="162" y="4"/>
                    <a:pt x="158" y="8"/>
                    <a:pt x="131" y="9"/>
                  </a:cubicBezTo>
                  <a:cubicBezTo>
                    <a:pt x="99" y="8"/>
                    <a:pt x="94" y="4"/>
                    <a:pt x="76" y="6"/>
                  </a:cubicBezTo>
                  <a:cubicBezTo>
                    <a:pt x="53" y="8"/>
                    <a:pt x="34" y="7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2"/>
                    <a:pt x="1" y="2"/>
                  </a:cubicBezTo>
                  <a:cubicBezTo>
                    <a:pt x="28" y="11"/>
                    <a:pt x="53" y="16"/>
                    <a:pt x="77" y="20"/>
                  </a:cubicBezTo>
                  <a:cubicBezTo>
                    <a:pt x="95" y="22"/>
                    <a:pt x="112" y="27"/>
                    <a:pt x="131" y="27"/>
                  </a:cubicBezTo>
                  <a:cubicBezTo>
                    <a:pt x="154" y="27"/>
                    <a:pt x="173" y="22"/>
                    <a:pt x="191" y="19"/>
                  </a:cubicBezTo>
                  <a:cubicBezTo>
                    <a:pt x="221" y="15"/>
                    <a:pt x="243" y="7"/>
                    <a:pt x="257" y="2"/>
                  </a:cubicBezTo>
                  <a:cubicBezTo>
                    <a:pt x="257" y="1"/>
                    <a:pt x="257" y="0"/>
                    <a:pt x="257" y="0"/>
                  </a:cubicBezTo>
                  <a:cubicBezTo>
                    <a:pt x="241" y="4"/>
                    <a:pt x="206" y="7"/>
                    <a:pt x="183" y="5"/>
                  </a:cubicBezTo>
                  <a:close/>
                </a:path>
              </a:pathLst>
            </a:custGeom>
            <a:solidFill>
              <a:srgbClr val="F888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26" name="Freeform 663"/>
            <p:cNvSpPr>
              <a:spLocks/>
            </p:cNvSpPr>
            <p:nvPr/>
          </p:nvSpPr>
          <p:spPr bwMode="auto">
            <a:xfrm>
              <a:off x="5988052" y="4006850"/>
              <a:ext cx="239713" cy="82550"/>
            </a:xfrm>
            <a:custGeom>
              <a:avLst/>
              <a:gdLst>
                <a:gd name="T0" fmla="*/ 137 w 254"/>
                <a:gd name="T1" fmla="*/ 59 h 86"/>
                <a:gd name="T2" fmla="*/ 0 w 254"/>
                <a:gd name="T3" fmla="*/ 1 h 86"/>
                <a:gd name="T4" fmla="*/ 41 w 254"/>
                <a:gd name="T5" fmla="*/ 28 h 86"/>
                <a:gd name="T6" fmla="*/ 129 w 254"/>
                <a:gd name="T7" fmla="*/ 86 h 86"/>
                <a:gd name="T8" fmla="*/ 218 w 254"/>
                <a:gd name="T9" fmla="*/ 27 h 86"/>
                <a:gd name="T10" fmla="*/ 254 w 254"/>
                <a:gd name="T11" fmla="*/ 0 h 86"/>
                <a:gd name="T12" fmla="*/ 137 w 254"/>
                <a:gd name="T13" fmla="*/ 59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4" h="86">
                  <a:moveTo>
                    <a:pt x="137" y="59"/>
                  </a:moveTo>
                  <a:cubicBezTo>
                    <a:pt x="55" y="61"/>
                    <a:pt x="58" y="14"/>
                    <a:pt x="0" y="1"/>
                  </a:cubicBezTo>
                  <a:cubicBezTo>
                    <a:pt x="0" y="1"/>
                    <a:pt x="23" y="7"/>
                    <a:pt x="41" y="28"/>
                  </a:cubicBezTo>
                  <a:cubicBezTo>
                    <a:pt x="61" y="51"/>
                    <a:pt x="72" y="86"/>
                    <a:pt x="129" y="86"/>
                  </a:cubicBezTo>
                  <a:cubicBezTo>
                    <a:pt x="181" y="86"/>
                    <a:pt x="202" y="48"/>
                    <a:pt x="218" y="27"/>
                  </a:cubicBezTo>
                  <a:cubicBezTo>
                    <a:pt x="238" y="3"/>
                    <a:pt x="254" y="0"/>
                    <a:pt x="254" y="0"/>
                  </a:cubicBezTo>
                  <a:cubicBezTo>
                    <a:pt x="203" y="16"/>
                    <a:pt x="206" y="57"/>
                    <a:pt x="137" y="59"/>
                  </a:cubicBezTo>
                  <a:close/>
                </a:path>
              </a:pathLst>
            </a:custGeom>
            <a:solidFill>
              <a:srgbClr val="F888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27" name="Picture 664"/>
            <p:cNvPicPr>
              <a:picLocks noChangeAspect="1" noChangeArrowheads="1"/>
            </p:cNvPicPr>
            <p:nvPr/>
          </p:nvPicPr>
          <p:blipFill>
            <a:blip r:embed="rId8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4564" y="4024313"/>
              <a:ext cx="169863" cy="6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8" name="Freeform 665"/>
            <p:cNvSpPr>
              <a:spLocks/>
            </p:cNvSpPr>
            <p:nvPr/>
          </p:nvSpPr>
          <p:spPr bwMode="auto">
            <a:xfrm>
              <a:off x="6105527" y="4059238"/>
              <a:ext cx="50800" cy="20638"/>
            </a:xfrm>
            <a:custGeom>
              <a:avLst/>
              <a:gdLst>
                <a:gd name="T0" fmla="*/ 53 w 54"/>
                <a:gd name="T1" fmla="*/ 2 h 21"/>
                <a:gd name="T2" fmla="*/ 34 w 54"/>
                <a:gd name="T3" fmla="*/ 16 h 21"/>
                <a:gd name="T4" fmla="*/ 1 w 54"/>
                <a:gd name="T5" fmla="*/ 14 h 21"/>
                <a:gd name="T6" fmla="*/ 30 w 54"/>
                <a:gd name="T7" fmla="*/ 7 h 21"/>
                <a:gd name="T8" fmla="*/ 53 w 54"/>
                <a:gd name="T9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21">
                  <a:moveTo>
                    <a:pt x="53" y="2"/>
                  </a:moveTo>
                  <a:cubicBezTo>
                    <a:pt x="54" y="4"/>
                    <a:pt x="47" y="12"/>
                    <a:pt x="34" y="16"/>
                  </a:cubicBezTo>
                  <a:cubicBezTo>
                    <a:pt x="16" y="21"/>
                    <a:pt x="2" y="16"/>
                    <a:pt x="1" y="14"/>
                  </a:cubicBezTo>
                  <a:cubicBezTo>
                    <a:pt x="0" y="11"/>
                    <a:pt x="24" y="10"/>
                    <a:pt x="30" y="7"/>
                  </a:cubicBezTo>
                  <a:cubicBezTo>
                    <a:pt x="37" y="5"/>
                    <a:pt x="52" y="0"/>
                    <a:pt x="53" y="2"/>
                  </a:cubicBezTo>
                  <a:close/>
                </a:path>
              </a:pathLst>
            </a:custGeom>
            <a:solidFill>
              <a:srgbClr val="FFC4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29" name="Freeform 666"/>
            <p:cNvSpPr>
              <a:spLocks/>
            </p:cNvSpPr>
            <p:nvPr/>
          </p:nvSpPr>
          <p:spPr bwMode="auto">
            <a:xfrm>
              <a:off x="6207127" y="4002088"/>
              <a:ext cx="31750" cy="14288"/>
            </a:xfrm>
            <a:custGeom>
              <a:avLst/>
              <a:gdLst>
                <a:gd name="T0" fmla="*/ 0 w 34"/>
                <a:gd name="T1" fmla="*/ 14 h 14"/>
                <a:gd name="T2" fmla="*/ 26 w 34"/>
                <a:gd name="T3" fmla="*/ 1 h 14"/>
                <a:gd name="T4" fmla="*/ 0 w 34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" h="14">
                  <a:moveTo>
                    <a:pt x="0" y="14"/>
                  </a:moveTo>
                  <a:cubicBezTo>
                    <a:pt x="0" y="14"/>
                    <a:pt x="24" y="0"/>
                    <a:pt x="26" y="1"/>
                  </a:cubicBezTo>
                  <a:cubicBezTo>
                    <a:pt x="28" y="2"/>
                    <a:pt x="34" y="4"/>
                    <a:pt x="0" y="14"/>
                  </a:cubicBezTo>
                  <a:close/>
                </a:path>
              </a:pathLst>
            </a:custGeom>
            <a:solidFill>
              <a:srgbClr val="95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30" name="Freeform 667"/>
            <p:cNvSpPr>
              <a:spLocks/>
            </p:cNvSpPr>
            <p:nvPr/>
          </p:nvSpPr>
          <p:spPr bwMode="auto">
            <a:xfrm>
              <a:off x="5978527" y="4005263"/>
              <a:ext cx="33338" cy="11113"/>
            </a:xfrm>
            <a:custGeom>
              <a:avLst/>
              <a:gdLst>
                <a:gd name="T0" fmla="*/ 34 w 34"/>
                <a:gd name="T1" fmla="*/ 12 h 12"/>
                <a:gd name="T2" fmla="*/ 7 w 34"/>
                <a:gd name="T3" fmla="*/ 1 h 12"/>
                <a:gd name="T4" fmla="*/ 34 w 34"/>
                <a:gd name="T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4" h="12">
                  <a:moveTo>
                    <a:pt x="34" y="12"/>
                  </a:moveTo>
                  <a:cubicBezTo>
                    <a:pt x="34" y="12"/>
                    <a:pt x="9" y="0"/>
                    <a:pt x="7" y="1"/>
                  </a:cubicBezTo>
                  <a:cubicBezTo>
                    <a:pt x="5" y="2"/>
                    <a:pt x="0" y="5"/>
                    <a:pt x="34" y="12"/>
                  </a:cubicBezTo>
                  <a:close/>
                </a:path>
              </a:pathLst>
            </a:custGeom>
            <a:solidFill>
              <a:srgbClr val="952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31" name="Picture 668"/>
            <p:cNvPicPr>
              <a:picLocks noChangeAspect="1" noChangeArrowheads="1"/>
            </p:cNvPicPr>
            <p:nvPr/>
          </p:nvPicPr>
          <p:blipFill>
            <a:blip r:embed="rId8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2502" y="4006850"/>
              <a:ext cx="149225" cy="25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2" name="Picture 669"/>
            <p:cNvPicPr>
              <a:picLocks noChangeAspect="1" noChangeArrowheads="1"/>
            </p:cNvPicPr>
            <p:nvPr/>
          </p:nvPicPr>
          <p:blipFill>
            <a:blip r:embed="rId8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4264" y="3776663"/>
              <a:ext cx="163513" cy="107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" name="Picture 670"/>
            <p:cNvPicPr>
              <a:picLocks noChangeAspect="1" noChangeArrowheads="1"/>
            </p:cNvPicPr>
            <p:nvPr/>
          </p:nvPicPr>
          <p:blipFill>
            <a:blip r:embed="rId8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5227" y="3797300"/>
              <a:ext cx="79375" cy="82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4" name="Picture 671"/>
            <p:cNvPicPr>
              <a:picLocks noChangeAspect="1" noChangeArrowheads="1"/>
            </p:cNvPicPr>
            <p:nvPr/>
          </p:nvPicPr>
          <p:blipFill>
            <a:blip r:embed="rId9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7439" y="3805238"/>
              <a:ext cx="53975" cy="6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672"/>
            <p:cNvPicPr>
              <a:picLocks noChangeAspect="1" noChangeArrowheads="1"/>
            </p:cNvPicPr>
            <p:nvPr/>
          </p:nvPicPr>
          <p:blipFill>
            <a:blip r:embed="rId9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2839" y="3811588"/>
              <a:ext cx="93663" cy="71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6" name="Freeform 673"/>
            <p:cNvSpPr>
              <a:spLocks/>
            </p:cNvSpPr>
            <p:nvPr/>
          </p:nvSpPr>
          <p:spPr bwMode="auto">
            <a:xfrm>
              <a:off x="6262689" y="3808413"/>
              <a:ext cx="50800" cy="38100"/>
            </a:xfrm>
            <a:custGeom>
              <a:avLst/>
              <a:gdLst>
                <a:gd name="T0" fmla="*/ 0 w 54"/>
                <a:gd name="T1" fmla="*/ 0 h 41"/>
                <a:gd name="T2" fmla="*/ 54 w 54"/>
                <a:gd name="T3" fmla="*/ 30 h 41"/>
                <a:gd name="T4" fmla="*/ 48 w 54"/>
                <a:gd name="T5" fmla="*/ 41 h 41"/>
                <a:gd name="T6" fmla="*/ 20 w 54"/>
                <a:gd name="T7" fmla="*/ 24 h 41"/>
                <a:gd name="T8" fmla="*/ 0 w 54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1">
                  <a:moveTo>
                    <a:pt x="0" y="0"/>
                  </a:moveTo>
                  <a:cubicBezTo>
                    <a:pt x="22" y="4"/>
                    <a:pt x="42" y="15"/>
                    <a:pt x="54" y="30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1"/>
                    <a:pt x="37" y="31"/>
                    <a:pt x="20" y="24"/>
                  </a:cubicBezTo>
                  <a:cubicBezTo>
                    <a:pt x="17" y="14"/>
                    <a:pt x="9" y="6"/>
                    <a:pt x="0" y="0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37" name="Freeform 674"/>
            <p:cNvSpPr>
              <a:spLocks/>
            </p:cNvSpPr>
            <p:nvPr/>
          </p:nvSpPr>
          <p:spPr bwMode="auto">
            <a:xfrm>
              <a:off x="6172202" y="3811588"/>
              <a:ext cx="42863" cy="47625"/>
            </a:xfrm>
            <a:custGeom>
              <a:avLst/>
              <a:gdLst>
                <a:gd name="T0" fmla="*/ 30 w 46"/>
                <a:gd name="T1" fmla="*/ 25 h 50"/>
                <a:gd name="T2" fmla="*/ 0 w 46"/>
                <a:gd name="T3" fmla="*/ 50 h 50"/>
                <a:gd name="T4" fmla="*/ 46 w 46"/>
                <a:gd name="T5" fmla="*/ 0 h 50"/>
                <a:gd name="T6" fmla="*/ 30 w 46"/>
                <a:gd name="T7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50">
                  <a:moveTo>
                    <a:pt x="30" y="25"/>
                  </a:moveTo>
                  <a:cubicBezTo>
                    <a:pt x="15" y="34"/>
                    <a:pt x="6" y="44"/>
                    <a:pt x="0" y="50"/>
                  </a:cubicBezTo>
                  <a:cubicBezTo>
                    <a:pt x="0" y="50"/>
                    <a:pt x="18" y="13"/>
                    <a:pt x="46" y="0"/>
                  </a:cubicBezTo>
                  <a:cubicBezTo>
                    <a:pt x="37" y="6"/>
                    <a:pt x="32" y="15"/>
                    <a:pt x="30" y="25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38" name="Picture 675"/>
            <p:cNvPicPr>
              <a:picLocks noChangeAspect="1" noChangeArrowheads="1"/>
            </p:cNvPicPr>
            <p:nvPr/>
          </p:nvPicPr>
          <p:blipFill>
            <a:blip r:embed="rId9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4427" y="3803650"/>
              <a:ext cx="90488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9" name="Picture 676"/>
            <p:cNvPicPr>
              <a:picLocks noChangeAspect="1" noChangeArrowheads="1"/>
            </p:cNvPicPr>
            <p:nvPr/>
          </p:nvPicPr>
          <p:blipFill>
            <a:blip r:embed="rId9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05539" y="3805238"/>
              <a:ext cx="68263" cy="6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0" name="Freeform 677"/>
            <p:cNvSpPr>
              <a:spLocks/>
            </p:cNvSpPr>
            <p:nvPr/>
          </p:nvSpPr>
          <p:spPr bwMode="auto">
            <a:xfrm>
              <a:off x="6234114" y="3825875"/>
              <a:ext cx="15875" cy="15875"/>
            </a:xfrm>
            <a:custGeom>
              <a:avLst/>
              <a:gdLst>
                <a:gd name="T0" fmla="*/ 16 w 17"/>
                <a:gd name="T1" fmla="*/ 12 h 18"/>
                <a:gd name="T2" fmla="*/ 5 w 17"/>
                <a:gd name="T3" fmla="*/ 16 h 18"/>
                <a:gd name="T4" fmla="*/ 2 w 17"/>
                <a:gd name="T5" fmla="*/ 5 h 18"/>
                <a:gd name="T6" fmla="*/ 12 w 17"/>
                <a:gd name="T7" fmla="*/ 2 h 18"/>
                <a:gd name="T8" fmla="*/ 16 w 17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16" y="12"/>
                  </a:moveTo>
                  <a:cubicBezTo>
                    <a:pt x="14" y="16"/>
                    <a:pt x="9" y="18"/>
                    <a:pt x="5" y="16"/>
                  </a:cubicBezTo>
                  <a:cubicBezTo>
                    <a:pt x="1" y="14"/>
                    <a:pt x="0" y="9"/>
                    <a:pt x="2" y="5"/>
                  </a:cubicBezTo>
                  <a:cubicBezTo>
                    <a:pt x="4" y="1"/>
                    <a:pt x="8" y="0"/>
                    <a:pt x="12" y="2"/>
                  </a:cubicBezTo>
                  <a:cubicBezTo>
                    <a:pt x="16" y="4"/>
                    <a:pt x="17" y="8"/>
                    <a:pt x="16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41" name="Freeform 678"/>
            <p:cNvSpPr>
              <a:spLocks/>
            </p:cNvSpPr>
            <p:nvPr/>
          </p:nvSpPr>
          <p:spPr bwMode="auto">
            <a:xfrm>
              <a:off x="6253164" y="3835400"/>
              <a:ext cx="22225" cy="22225"/>
            </a:xfrm>
            <a:custGeom>
              <a:avLst/>
              <a:gdLst>
                <a:gd name="T0" fmla="*/ 22 w 24"/>
                <a:gd name="T1" fmla="*/ 16 h 24"/>
                <a:gd name="T2" fmla="*/ 7 w 24"/>
                <a:gd name="T3" fmla="*/ 21 h 24"/>
                <a:gd name="T4" fmla="*/ 3 w 24"/>
                <a:gd name="T5" fmla="*/ 7 h 24"/>
                <a:gd name="T6" fmla="*/ 17 w 24"/>
                <a:gd name="T7" fmla="*/ 2 h 24"/>
                <a:gd name="T8" fmla="*/ 22 w 24"/>
                <a:gd name="T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22" y="16"/>
                  </a:moveTo>
                  <a:cubicBezTo>
                    <a:pt x="19" y="22"/>
                    <a:pt x="13" y="24"/>
                    <a:pt x="7" y="21"/>
                  </a:cubicBezTo>
                  <a:cubicBezTo>
                    <a:pt x="2" y="18"/>
                    <a:pt x="0" y="12"/>
                    <a:pt x="3" y="7"/>
                  </a:cubicBezTo>
                  <a:cubicBezTo>
                    <a:pt x="5" y="2"/>
                    <a:pt x="12" y="0"/>
                    <a:pt x="17" y="2"/>
                  </a:cubicBezTo>
                  <a:cubicBezTo>
                    <a:pt x="22" y="5"/>
                    <a:pt x="24" y="11"/>
                    <a:pt x="22" y="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42" name="Picture 679"/>
            <p:cNvPicPr>
              <a:picLocks noChangeAspect="1" noChangeArrowheads="1"/>
            </p:cNvPicPr>
            <p:nvPr/>
          </p:nvPicPr>
          <p:blipFill>
            <a:blip r:embed="rId9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7439" y="3770313"/>
              <a:ext cx="177800" cy="109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" name="Picture 680"/>
            <p:cNvPicPr>
              <a:picLocks noChangeAspect="1" noChangeArrowheads="1"/>
            </p:cNvPicPr>
            <p:nvPr/>
          </p:nvPicPr>
          <p:blipFill>
            <a:blip r:embed="rId9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8039" y="3775075"/>
              <a:ext cx="161925" cy="109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4" name="Picture 681"/>
            <p:cNvPicPr>
              <a:picLocks noChangeAspect="1" noChangeArrowheads="1"/>
            </p:cNvPicPr>
            <p:nvPr/>
          </p:nvPicPr>
          <p:blipFill>
            <a:blip r:embed="rId9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1214" y="3797300"/>
              <a:ext cx="77788" cy="82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5" name="Picture 682"/>
            <p:cNvPicPr>
              <a:picLocks noChangeAspect="1" noChangeArrowheads="1"/>
            </p:cNvPicPr>
            <p:nvPr/>
          </p:nvPicPr>
          <p:blipFill>
            <a:blip r:embed="rId9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4402" y="3805238"/>
              <a:ext cx="52388" cy="6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6" name="Picture 683"/>
            <p:cNvPicPr>
              <a:picLocks noChangeAspect="1" noChangeArrowheads="1"/>
            </p:cNvPicPr>
            <p:nvPr/>
          </p:nvPicPr>
          <p:blipFill>
            <a:blip r:embed="rId9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7727" y="3811588"/>
              <a:ext cx="93663" cy="6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7" name="Freeform 684"/>
            <p:cNvSpPr>
              <a:spLocks/>
            </p:cNvSpPr>
            <p:nvPr/>
          </p:nvSpPr>
          <p:spPr bwMode="auto">
            <a:xfrm>
              <a:off x="5902327" y="3808413"/>
              <a:ext cx="50800" cy="36513"/>
            </a:xfrm>
            <a:custGeom>
              <a:avLst/>
              <a:gdLst>
                <a:gd name="T0" fmla="*/ 55 w 55"/>
                <a:gd name="T1" fmla="*/ 0 h 39"/>
                <a:gd name="T2" fmla="*/ 0 w 55"/>
                <a:gd name="T3" fmla="*/ 29 h 39"/>
                <a:gd name="T4" fmla="*/ 6 w 55"/>
                <a:gd name="T5" fmla="*/ 39 h 39"/>
                <a:gd name="T6" fmla="*/ 35 w 55"/>
                <a:gd name="T7" fmla="*/ 23 h 39"/>
                <a:gd name="T8" fmla="*/ 55 w 55"/>
                <a:gd name="T9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39">
                  <a:moveTo>
                    <a:pt x="55" y="0"/>
                  </a:moveTo>
                  <a:cubicBezTo>
                    <a:pt x="33" y="3"/>
                    <a:pt x="13" y="14"/>
                    <a:pt x="0" y="29"/>
                  </a:cubicBezTo>
                  <a:cubicBezTo>
                    <a:pt x="6" y="39"/>
                    <a:pt x="6" y="39"/>
                    <a:pt x="6" y="39"/>
                  </a:cubicBezTo>
                  <a:cubicBezTo>
                    <a:pt x="6" y="39"/>
                    <a:pt x="18" y="30"/>
                    <a:pt x="35" y="23"/>
                  </a:cubicBezTo>
                  <a:cubicBezTo>
                    <a:pt x="38" y="13"/>
                    <a:pt x="45" y="5"/>
                    <a:pt x="55" y="0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48" name="Freeform 685"/>
            <p:cNvSpPr>
              <a:spLocks/>
            </p:cNvSpPr>
            <p:nvPr/>
          </p:nvSpPr>
          <p:spPr bwMode="auto">
            <a:xfrm>
              <a:off x="6002339" y="3811588"/>
              <a:ext cx="41275" cy="47625"/>
            </a:xfrm>
            <a:custGeom>
              <a:avLst/>
              <a:gdLst>
                <a:gd name="T0" fmla="*/ 16 w 45"/>
                <a:gd name="T1" fmla="*/ 26 h 50"/>
                <a:gd name="T2" fmla="*/ 45 w 45"/>
                <a:gd name="T3" fmla="*/ 50 h 50"/>
                <a:gd name="T4" fmla="*/ 0 w 45"/>
                <a:gd name="T5" fmla="*/ 0 h 50"/>
                <a:gd name="T6" fmla="*/ 16 w 45"/>
                <a:gd name="T7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16" y="26"/>
                  </a:moveTo>
                  <a:cubicBezTo>
                    <a:pt x="30" y="34"/>
                    <a:pt x="40" y="45"/>
                    <a:pt x="45" y="50"/>
                  </a:cubicBezTo>
                  <a:cubicBezTo>
                    <a:pt x="45" y="50"/>
                    <a:pt x="27" y="13"/>
                    <a:pt x="0" y="0"/>
                  </a:cubicBezTo>
                  <a:cubicBezTo>
                    <a:pt x="8" y="6"/>
                    <a:pt x="14" y="15"/>
                    <a:pt x="16" y="26"/>
                  </a:cubicBezTo>
                  <a:close/>
                </a:path>
              </a:pathLst>
            </a:cu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49" name="Picture 686"/>
            <p:cNvPicPr>
              <a:picLocks noChangeAspect="1" noChangeArrowheads="1"/>
            </p:cNvPicPr>
            <p:nvPr/>
          </p:nvPicPr>
          <p:blipFill>
            <a:blip r:embed="rId9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9314" y="3803650"/>
              <a:ext cx="92075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0" name="Picture 687"/>
            <p:cNvPicPr>
              <a:picLocks noChangeAspect="1" noChangeArrowheads="1"/>
            </p:cNvPicPr>
            <p:nvPr/>
          </p:nvPicPr>
          <p:blipFill>
            <a:blip r:embed="rId10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0427" y="3805238"/>
              <a:ext cx="68263" cy="6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1" name="Freeform 688"/>
            <p:cNvSpPr>
              <a:spLocks/>
            </p:cNvSpPr>
            <p:nvPr/>
          </p:nvSpPr>
          <p:spPr bwMode="auto">
            <a:xfrm>
              <a:off x="5969002" y="3824288"/>
              <a:ext cx="17463" cy="17463"/>
            </a:xfrm>
            <a:custGeom>
              <a:avLst/>
              <a:gdLst>
                <a:gd name="T0" fmla="*/ 16 w 18"/>
                <a:gd name="T1" fmla="*/ 13 h 19"/>
                <a:gd name="T2" fmla="*/ 5 w 18"/>
                <a:gd name="T3" fmla="*/ 17 h 19"/>
                <a:gd name="T4" fmla="*/ 2 w 18"/>
                <a:gd name="T5" fmla="*/ 6 h 19"/>
                <a:gd name="T6" fmla="*/ 12 w 18"/>
                <a:gd name="T7" fmla="*/ 2 h 19"/>
                <a:gd name="T8" fmla="*/ 16 w 18"/>
                <a:gd name="T9" fmla="*/ 1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9">
                  <a:moveTo>
                    <a:pt x="16" y="13"/>
                  </a:moveTo>
                  <a:cubicBezTo>
                    <a:pt x="14" y="17"/>
                    <a:pt x="9" y="19"/>
                    <a:pt x="5" y="17"/>
                  </a:cubicBezTo>
                  <a:cubicBezTo>
                    <a:pt x="2" y="15"/>
                    <a:pt x="0" y="10"/>
                    <a:pt x="2" y="6"/>
                  </a:cubicBezTo>
                  <a:cubicBezTo>
                    <a:pt x="4" y="2"/>
                    <a:pt x="9" y="0"/>
                    <a:pt x="12" y="2"/>
                  </a:cubicBezTo>
                  <a:cubicBezTo>
                    <a:pt x="16" y="4"/>
                    <a:pt x="18" y="9"/>
                    <a:pt x="16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52" name="Freeform 689"/>
            <p:cNvSpPr>
              <a:spLocks/>
            </p:cNvSpPr>
            <p:nvPr/>
          </p:nvSpPr>
          <p:spPr bwMode="auto">
            <a:xfrm>
              <a:off x="5988052" y="3833813"/>
              <a:ext cx="23813" cy="22225"/>
            </a:xfrm>
            <a:custGeom>
              <a:avLst/>
              <a:gdLst>
                <a:gd name="T0" fmla="*/ 22 w 24"/>
                <a:gd name="T1" fmla="*/ 17 h 24"/>
                <a:gd name="T2" fmla="*/ 8 w 24"/>
                <a:gd name="T3" fmla="*/ 22 h 24"/>
                <a:gd name="T4" fmla="*/ 3 w 24"/>
                <a:gd name="T5" fmla="*/ 8 h 24"/>
                <a:gd name="T6" fmla="*/ 17 w 24"/>
                <a:gd name="T7" fmla="*/ 3 h 24"/>
                <a:gd name="T8" fmla="*/ 22 w 24"/>
                <a:gd name="T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22" y="17"/>
                  </a:moveTo>
                  <a:cubicBezTo>
                    <a:pt x="19" y="22"/>
                    <a:pt x="13" y="24"/>
                    <a:pt x="8" y="22"/>
                  </a:cubicBezTo>
                  <a:cubicBezTo>
                    <a:pt x="2" y="19"/>
                    <a:pt x="0" y="13"/>
                    <a:pt x="3" y="8"/>
                  </a:cubicBezTo>
                  <a:cubicBezTo>
                    <a:pt x="5" y="2"/>
                    <a:pt x="12" y="0"/>
                    <a:pt x="17" y="3"/>
                  </a:cubicBezTo>
                  <a:cubicBezTo>
                    <a:pt x="22" y="6"/>
                    <a:pt x="24" y="12"/>
                    <a:pt x="22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53" name="Picture 690"/>
            <p:cNvPicPr>
              <a:picLocks noChangeAspect="1" noChangeArrowheads="1"/>
            </p:cNvPicPr>
            <p:nvPr/>
          </p:nvPicPr>
          <p:blipFill>
            <a:blip r:embed="rId10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989" y="3770313"/>
              <a:ext cx="179388" cy="109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4" name="Picture 691"/>
            <p:cNvPicPr>
              <a:picLocks noChangeAspect="1" noChangeArrowheads="1"/>
            </p:cNvPicPr>
            <p:nvPr/>
          </p:nvPicPr>
          <p:blipFill>
            <a:blip r:embed="rId10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67439" y="3716338"/>
              <a:ext cx="176213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5" name="Picture 692"/>
            <p:cNvPicPr>
              <a:picLocks noChangeAspect="1" noChangeArrowheads="1"/>
            </p:cNvPicPr>
            <p:nvPr/>
          </p:nvPicPr>
          <p:blipFill>
            <a:blip r:embed="rId10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3752" y="3714750"/>
              <a:ext cx="174625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6" name="Picture 693"/>
            <p:cNvPicPr>
              <a:picLocks noChangeAspect="1" noChangeArrowheads="1"/>
            </p:cNvPicPr>
            <p:nvPr/>
          </p:nvPicPr>
          <p:blipFill>
            <a:blip r:embed="rId10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3777" y="3925888"/>
              <a:ext cx="69850" cy="39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7" name="Freeform 694"/>
            <p:cNvSpPr>
              <a:spLocks/>
            </p:cNvSpPr>
            <p:nvPr/>
          </p:nvSpPr>
          <p:spPr bwMode="auto">
            <a:xfrm>
              <a:off x="6124577" y="3952875"/>
              <a:ext cx="46038" cy="19050"/>
            </a:xfrm>
            <a:custGeom>
              <a:avLst/>
              <a:gdLst>
                <a:gd name="T0" fmla="*/ 0 w 48"/>
                <a:gd name="T1" fmla="*/ 20 h 21"/>
                <a:gd name="T2" fmla="*/ 33 w 48"/>
                <a:gd name="T3" fmla="*/ 5 h 21"/>
                <a:gd name="T4" fmla="*/ 0 w 48"/>
                <a:gd name="T5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1">
                  <a:moveTo>
                    <a:pt x="0" y="20"/>
                  </a:moveTo>
                  <a:cubicBezTo>
                    <a:pt x="0" y="20"/>
                    <a:pt x="28" y="0"/>
                    <a:pt x="33" y="5"/>
                  </a:cubicBezTo>
                  <a:cubicBezTo>
                    <a:pt x="48" y="21"/>
                    <a:pt x="0" y="20"/>
                    <a:pt x="0" y="20"/>
                  </a:cubicBezTo>
                  <a:close/>
                </a:path>
              </a:pathLst>
            </a:custGeom>
            <a:solidFill>
              <a:srgbClr val="DBA7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58" name="Freeform 695"/>
            <p:cNvSpPr>
              <a:spLocks/>
            </p:cNvSpPr>
            <p:nvPr/>
          </p:nvSpPr>
          <p:spPr bwMode="auto">
            <a:xfrm>
              <a:off x="6048377" y="3954463"/>
              <a:ext cx="46038" cy="17463"/>
            </a:xfrm>
            <a:custGeom>
              <a:avLst/>
              <a:gdLst>
                <a:gd name="T0" fmla="*/ 50 w 50"/>
                <a:gd name="T1" fmla="*/ 18 h 18"/>
                <a:gd name="T2" fmla="*/ 16 w 50"/>
                <a:gd name="T3" fmla="*/ 4 h 18"/>
                <a:gd name="T4" fmla="*/ 50 w 50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18">
                  <a:moveTo>
                    <a:pt x="50" y="18"/>
                  </a:moveTo>
                  <a:cubicBezTo>
                    <a:pt x="50" y="18"/>
                    <a:pt x="21" y="0"/>
                    <a:pt x="16" y="4"/>
                  </a:cubicBezTo>
                  <a:cubicBezTo>
                    <a:pt x="0" y="18"/>
                    <a:pt x="50" y="18"/>
                    <a:pt x="50" y="18"/>
                  </a:cubicBezTo>
                  <a:close/>
                </a:path>
              </a:pathLst>
            </a:custGeom>
            <a:solidFill>
              <a:srgbClr val="DBA7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sp>
          <p:nvSpPr>
            <p:cNvPr id="159" name="Freeform 696"/>
            <p:cNvSpPr>
              <a:spLocks/>
            </p:cNvSpPr>
            <p:nvPr/>
          </p:nvSpPr>
          <p:spPr bwMode="auto">
            <a:xfrm>
              <a:off x="6049964" y="3941763"/>
              <a:ext cx="119063" cy="34925"/>
            </a:xfrm>
            <a:custGeom>
              <a:avLst/>
              <a:gdLst>
                <a:gd name="T0" fmla="*/ 13 w 126"/>
                <a:gd name="T1" fmla="*/ 27 h 38"/>
                <a:gd name="T2" fmla="*/ 22 w 126"/>
                <a:gd name="T3" fmla="*/ 21 h 38"/>
                <a:gd name="T4" fmla="*/ 64 w 126"/>
                <a:gd name="T5" fmla="*/ 37 h 38"/>
                <a:gd name="T6" fmla="*/ 105 w 126"/>
                <a:gd name="T7" fmla="*/ 22 h 38"/>
                <a:gd name="T8" fmla="*/ 112 w 126"/>
                <a:gd name="T9" fmla="*/ 28 h 38"/>
                <a:gd name="T10" fmla="*/ 121 w 126"/>
                <a:gd name="T11" fmla="*/ 14 h 38"/>
                <a:gd name="T12" fmla="*/ 63 w 126"/>
                <a:gd name="T13" fmla="*/ 25 h 38"/>
                <a:gd name="T14" fmla="*/ 3 w 126"/>
                <a:gd name="T15" fmla="*/ 16 h 38"/>
                <a:gd name="T16" fmla="*/ 13 w 126"/>
                <a:gd name="T17" fmla="*/ 27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6" h="38">
                  <a:moveTo>
                    <a:pt x="13" y="27"/>
                  </a:moveTo>
                  <a:cubicBezTo>
                    <a:pt x="13" y="27"/>
                    <a:pt x="11" y="20"/>
                    <a:pt x="22" y="21"/>
                  </a:cubicBezTo>
                  <a:cubicBezTo>
                    <a:pt x="29" y="21"/>
                    <a:pt x="36" y="38"/>
                    <a:pt x="64" y="37"/>
                  </a:cubicBezTo>
                  <a:cubicBezTo>
                    <a:pt x="94" y="37"/>
                    <a:pt x="98" y="22"/>
                    <a:pt x="105" y="22"/>
                  </a:cubicBezTo>
                  <a:cubicBezTo>
                    <a:pt x="112" y="21"/>
                    <a:pt x="112" y="28"/>
                    <a:pt x="112" y="28"/>
                  </a:cubicBezTo>
                  <a:cubicBezTo>
                    <a:pt x="112" y="28"/>
                    <a:pt x="126" y="21"/>
                    <a:pt x="121" y="14"/>
                  </a:cubicBezTo>
                  <a:cubicBezTo>
                    <a:pt x="111" y="2"/>
                    <a:pt x="108" y="26"/>
                    <a:pt x="63" y="25"/>
                  </a:cubicBezTo>
                  <a:cubicBezTo>
                    <a:pt x="15" y="24"/>
                    <a:pt x="9" y="0"/>
                    <a:pt x="3" y="16"/>
                  </a:cubicBezTo>
                  <a:cubicBezTo>
                    <a:pt x="0" y="22"/>
                    <a:pt x="5" y="24"/>
                    <a:pt x="13" y="27"/>
                  </a:cubicBezTo>
                  <a:close/>
                </a:path>
              </a:pathLst>
            </a:custGeom>
            <a:solidFill>
              <a:srgbClr val="F0C9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4295" tIns="37148" rIns="74295" bIns="37148" numCol="1" anchor="t" anchorCtr="0" compatLnSpc="1">
              <a:prstTxWarp prst="textNoShape">
                <a:avLst/>
              </a:prstTxWarp>
            </a:bodyPr>
            <a:lstStyle/>
            <a:p>
              <a:endParaRPr lang="en-GB" sz="975"/>
            </a:p>
          </p:txBody>
        </p:sp>
        <p:pic>
          <p:nvPicPr>
            <p:cNvPr id="160" name="Picture 697"/>
            <p:cNvPicPr>
              <a:picLocks noChangeAspect="1" noChangeArrowheads="1"/>
            </p:cNvPicPr>
            <p:nvPr/>
          </p:nvPicPr>
          <p:blipFill>
            <a:blip r:embed="rId10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34064" y="4314825"/>
              <a:ext cx="192088" cy="61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1" name="Picture 698"/>
            <p:cNvPicPr>
              <a:picLocks noChangeAspect="1" noChangeArrowheads="1"/>
            </p:cNvPicPr>
            <p:nvPr/>
          </p:nvPicPr>
          <p:blipFill>
            <a:blip r:embed="rId10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9352" y="3430588"/>
              <a:ext cx="271463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2" name="Picture 699"/>
            <p:cNvPicPr>
              <a:picLocks noChangeAspect="1" noChangeArrowheads="1"/>
            </p:cNvPicPr>
            <p:nvPr/>
          </p:nvPicPr>
          <p:blipFill>
            <a:blip r:embed="rId10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6902" y="3370263"/>
              <a:ext cx="614363" cy="636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" name="Picture 701"/>
            <p:cNvPicPr>
              <a:picLocks noChangeAspect="1" noChangeArrowheads="1"/>
            </p:cNvPicPr>
            <p:nvPr/>
          </p:nvPicPr>
          <p:blipFill>
            <a:blip r:embed="rId10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927" y="3486150"/>
              <a:ext cx="361950" cy="325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" name="Picture 702"/>
            <p:cNvPicPr>
              <a:picLocks noChangeAspect="1" noChangeArrowheads="1"/>
            </p:cNvPicPr>
            <p:nvPr/>
          </p:nvPicPr>
          <p:blipFill>
            <a:blip r:embed="rId10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2452" y="4014788"/>
              <a:ext cx="354013" cy="646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5" name="Picture 703"/>
            <p:cNvPicPr>
              <a:picLocks noChangeAspect="1" noChangeArrowheads="1"/>
            </p:cNvPicPr>
            <p:nvPr/>
          </p:nvPicPr>
          <p:blipFill>
            <a:blip r:embed="rId1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5464" y="3843338"/>
              <a:ext cx="381000" cy="715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6" name="Picture 704"/>
            <p:cNvPicPr>
              <a:picLocks noChangeAspect="1" noChangeArrowheads="1"/>
            </p:cNvPicPr>
            <p:nvPr/>
          </p:nvPicPr>
          <p:blipFill>
            <a:blip r:embed="rId1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1814" y="4035425"/>
              <a:ext cx="296863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7" name="Picture 705"/>
            <p:cNvPicPr>
              <a:picLocks noChangeAspect="1" noChangeArrowheads="1"/>
            </p:cNvPicPr>
            <p:nvPr/>
          </p:nvPicPr>
          <p:blipFill>
            <a:blip r:embed="rId1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7527" y="3398838"/>
              <a:ext cx="639763" cy="132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8" name="Picture 706"/>
            <p:cNvPicPr>
              <a:picLocks noChangeAspect="1" noChangeArrowheads="1"/>
            </p:cNvPicPr>
            <p:nvPr/>
          </p:nvPicPr>
          <p:blipFill>
            <a:blip r:embed="rId1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0702" y="3530600"/>
              <a:ext cx="369888" cy="555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9" name="Picture 707"/>
            <p:cNvPicPr>
              <a:picLocks noChangeAspect="1" noChangeArrowheads="1"/>
            </p:cNvPicPr>
            <p:nvPr/>
          </p:nvPicPr>
          <p:blipFill>
            <a:blip r:embed="rId1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4677" y="3589338"/>
              <a:ext cx="339725" cy="536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0" name="Picture 708"/>
            <p:cNvPicPr>
              <a:picLocks noChangeAspect="1" noChangeArrowheads="1"/>
            </p:cNvPicPr>
            <p:nvPr/>
          </p:nvPicPr>
          <p:blipFill>
            <a:blip r:embed="rId1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7714" y="4467225"/>
              <a:ext cx="184150" cy="184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1" name="Picture 709"/>
            <p:cNvPicPr>
              <a:picLocks noChangeAspect="1" noChangeArrowheads="1"/>
            </p:cNvPicPr>
            <p:nvPr/>
          </p:nvPicPr>
          <p:blipFill>
            <a:blip r:embed="rId1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8327" y="4129088"/>
              <a:ext cx="411163" cy="534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2" name="Picture 710"/>
            <p:cNvPicPr>
              <a:picLocks noChangeAspect="1" noChangeArrowheads="1"/>
            </p:cNvPicPr>
            <p:nvPr/>
          </p:nvPicPr>
          <p:blipFill>
            <a:blip r:embed="rId1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7864" y="4151313"/>
              <a:ext cx="200025" cy="29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3" name="Picture 711"/>
            <p:cNvPicPr>
              <a:picLocks noChangeAspect="1" noChangeArrowheads="1"/>
            </p:cNvPicPr>
            <p:nvPr/>
          </p:nvPicPr>
          <p:blipFill>
            <a:blip r:embed="rId1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9352" y="3532188"/>
              <a:ext cx="176213" cy="322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" name="Picture 712"/>
            <p:cNvPicPr>
              <a:picLocks noChangeAspect="1" noChangeArrowheads="1"/>
            </p:cNvPicPr>
            <p:nvPr/>
          </p:nvPicPr>
          <p:blipFill>
            <a:blip r:embed="rId1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9352" y="3470275"/>
              <a:ext cx="339725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" name="Picture 713"/>
            <p:cNvPicPr>
              <a:picLocks noChangeAspect="1" noChangeArrowheads="1"/>
            </p:cNvPicPr>
            <p:nvPr/>
          </p:nvPicPr>
          <p:blipFill>
            <a:blip r:embed="rId1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7389" y="3838575"/>
              <a:ext cx="254000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6" name="Picture 714"/>
            <p:cNvPicPr>
              <a:picLocks noChangeAspect="1" noChangeArrowheads="1"/>
            </p:cNvPicPr>
            <p:nvPr/>
          </p:nvPicPr>
          <p:blipFill>
            <a:blip r:embed="rId1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1827" y="3462338"/>
              <a:ext cx="331788" cy="263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7" name="Picture 715"/>
            <p:cNvPicPr>
              <a:picLocks noChangeAspect="1" noChangeArrowheads="1"/>
            </p:cNvPicPr>
            <p:nvPr/>
          </p:nvPicPr>
          <p:blipFill>
            <a:blip r:embed="rId1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62627" y="3355975"/>
              <a:ext cx="693738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9" name="TextBox 178"/>
          <p:cNvSpPr txBox="1"/>
          <p:nvPr/>
        </p:nvSpPr>
        <p:spPr>
          <a:xfrm>
            <a:off x="360000" y="1504604"/>
            <a:ext cx="540903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Demographics: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Gender split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Age average and range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Diversity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Location</a:t>
            </a:r>
          </a:p>
          <a:p>
            <a:pPr marL="285750" indent="-285750">
              <a:buFontTx/>
              <a:buChar char="-"/>
            </a:pPr>
            <a:endParaRPr lang="en-GB" sz="1600" dirty="0"/>
          </a:p>
          <a:p>
            <a:r>
              <a:rPr lang="en-GB" sz="1600" dirty="0"/>
              <a:t>Lifestyle</a:t>
            </a:r>
          </a:p>
          <a:p>
            <a:pPr marL="285750" indent="-285750">
              <a:buFontTx/>
              <a:buChar char="-"/>
            </a:pPr>
            <a:r>
              <a:rPr lang="en-GB" sz="1600" dirty="0"/>
              <a:t>Interests (crossovers)</a:t>
            </a:r>
          </a:p>
          <a:p>
            <a:pPr marL="742950" lvl="1" indent="-285750">
              <a:buFontTx/>
              <a:buChar char="-"/>
            </a:pPr>
            <a:r>
              <a:rPr lang="en-GB" sz="1600" dirty="0"/>
              <a:t>Loyalty to the Hall</a:t>
            </a:r>
          </a:p>
          <a:p>
            <a:pPr marL="742950" lvl="1" indent="-285750">
              <a:buFontTx/>
              <a:buChar char="-"/>
            </a:pPr>
            <a:r>
              <a:rPr lang="en-GB" sz="1600" dirty="0"/>
              <a:t>Loyalty to the series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Upsells</a:t>
            </a:r>
          </a:p>
          <a:p>
            <a:endParaRPr lang="en-GB" sz="1600" dirty="0"/>
          </a:p>
          <a:p>
            <a:r>
              <a:rPr lang="en-GB" sz="1600" dirty="0" smtClean="0"/>
              <a:t>Booking patterns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Advance bookings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Party size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Booking preferences</a:t>
            </a:r>
          </a:p>
          <a:p>
            <a:pPr marL="742950" lvl="1" indent="-285750">
              <a:buFontTx/>
              <a:buChar char="-"/>
            </a:pPr>
            <a:r>
              <a:rPr lang="en-GB" sz="1600" dirty="0" smtClean="0"/>
              <a:t>Seat demand</a:t>
            </a:r>
          </a:p>
          <a:p>
            <a:pPr marL="742950" lvl="1" indent="-285750">
              <a:buFontTx/>
              <a:buChar char="-"/>
            </a:pPr>
            <a:r>
              <a:rPr lang="en-GB" sz="1600" dirty="0" smtClean="0"/>
              <a:t>Time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Regularity of visits</a:t>
            </a:r>
          </a:p>
          <a:p>
            <a:pPr marL="285750" indent="-285750">
              <a:buFontTx/>
              <a:buChar char="-"/>
            </a:pPr>
            <a:r>
              <a:rPr lang="en-GB" sz="1600" dirty="0" smtClean="0"/>
              <a:t>Preferred sales route</a:t>
            </a:r>
          </a:p>
          <a:p>
            <a:pPr marL="285750" indent="-285750">
              <a:buFontTx/>
              <a:buChar char="-"/>
            </a:pPr>
            <a:endParaRPr lang="en-GB" sz="1600" dirty="0"/>
          </a:p>
        </p:txBody>
      </p:sp>
      <p:sp>
        <p:nvSpPr>
          <p:cNvPr id="180" name="Right Brace 179"/>
          <p:cNvSpPr/>
          <p:nvPr/>
        </p:nvSpPr>
        <p:spPr>
          <a:xfrm>
            <a:off x="3644559" y="2613661"/>
            <a:ext cx="286038" cy="374421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TextBox 180"/>
          <p:cNvSpPr txBox="1"/>
          <p:nvPr/>
        </p:nvSpPr>
        <p:spPr>
          <a:xfrm>
            <a:off x="3994438" y="4318392"/>
            <a:ext cx="1614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Tessitura</a:t>
            </a:r>
            <a:endParaRPr lang="en-GB" dirty="0"/>
          </a:p>
        </p:txBody>
      </p:sp>
      <p:sp>
        <p:nvSpPr>
          <p:cNvPr id="182" name="Right Brace 181"/>
          <p:cNvSpPr/>
          <p:nvPr/>
        </p:nvSpPr>
        <p:spPr>
          <a:xfrm>
            <a:off x="3652353" y="1768167"/>
            <a:ext cx="278244" cy="706856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TextBox 182"/>
          <p:cNvSpPr txBox="1"/>
          <p:nvPr/>
        </p:nvSpPr>
        <p:spPr>
          <a:xfrm>
            <a:off x="4042751" y="1828891"/>
            <a:ext cx="16141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Post-show survey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811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4906169" y="5523666"/>
            <a:ext cx="2761957" cy="11478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accent3"/>
                </a:solidFill>
              </a:rPr>
              <a:t>Import the data from the survey onto a new database in the server</a:t>
            </a:r>
            <a:endParaRPr lang="en-GB" dirty="0">
              <a:solidFill>
                <a:schemeClr val="accent3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ensuring the data is all in the same place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val="2497848296"/>
              </p:ext>
            </p:extLst>
          </p:nvPr>
        </p:nvGraphicFramePr>
        <p:xfrm>
          <a:off x="360363" y="1041735"/>
          <a:ext cx="11480800" cy="4681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7486626" y="4093687"/>
            <a:ext cx="1182775" cy="1040171"/>
            <a:chOff x="989794" y="2518297"/>
            <a:chExt cx="358158" cy="314976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991064" y="2520203"/>
              <a:ext cx="355618" cy="311801"/>
            </a:xfrm>
            <a:custGeom>
              <a:avLst/>
              <a:gdLst/>
              <a:ahLst/>
              <a:cxnLst>
                <a:cxn ang="0">
                  <a:pos x="10" y="208"/>
                </a:cxn>
                <a:cxn ang="0">
                  <a:pos x="2" y="205"/>
                </a:cxn>
                <a:cxn ang="0">
                  <a:pos x="0" y="199"/>
                </a:cxn>
                <a:cxn ang="0">
                  <a:pos x="1" y="193"/>
                </a:cxn>
                <a:cxn ang="0">
                  <a:pos x="47" y="114"/>
                </a:cxn>
                <a:cxn ang="0">
                  <a:pos x="77" y="61"/>
                </a:cxn>
                <a:cxn ang="0">
                  <a:pos x="96" y="28"/>
                </a:cxn>
                <a:cxn ang="0">
                  <a:pos x="106" y="12"/>
                </a:cxn>
                <a:cxn ang="0">
                  <a:pos x="110" y="5"/>
                </a:cxn>
                <a:cxn ang="0">
                  <a:pos x="118" y="0"/>
                </a:cxn>
                <a:cxn ang="0">
                  <a:pos x="127" y="5"/>
                </a:cxn>
                <a:cxn ang="0">
                  <a:pos x="236" y="192"/>
                </a:cxn>
                <a:cxn ang="0">
                  <a:pos x="237" y="198"/>
                </a:cxn>
                <a:cxn ang="0">
                  <a:pos x="234" y="205"/>
                </a:cxn>
                <a:cxn ang="0">
                  <a:pos x="227" y="208"/>
                </a:cxn>
                <a:cxn ang="0">
                  <a:pos x="10" y="208"/>
                </a:cxn>
              </a:cxnLst>
              <a:rect l="0" t="0" r="r" b="b"/>
              <a:pathLst>
                <a:path w="237" h="208">
                  <a:moveTo>
                    <a:pt x="10" y="208"/>
                  </a:moveTo>
                  <a:cubicBezTo>
                    <a:pt x="7" y="208"/>
                    <a:pt x="4" y="207"/>
                    <a:pt x="2" y="205"/>
                  </a:cubicBezTo>
                  <a:cubicBezTo>
                    <a:pt x="1" y="204"/>
                    <a:pt x="0" y="201"/>
                    <a:pt x="0" y="199"/>
                  </a:cubicBezTo>
                  <a:cubicBezTo>
                    <a:pt x="0" y="197"/>
                    <a:pt x="0" y="195"/>
                    <a:pt x="1" y="193"/>
                  </a:cubicBezTo>
                  <a:cubicBezTo>
                    <a:pt x="19" y="161"/>
                    <a:pt x="35" y="135"/>
                    <a:pt x="47" y="114"/>
                  </a:cubicBezTo>
                  <a:cubicBezTo>
                    <a:pt x="59" y="92"/>
                    <a:pt x="69" y="74"/>
                    <a:pt x="77" y="61"/>
                  </a:cubicBezTo>
                  <a:cubicBezTo>
                    <a:pt x="85" y="47"/>
                    <a:pt x="92" y="36"/>
                    <a:pt x="96" y="28"/>
                  </a:cubicBezTo>
                  <a:cubicBezTo>
                    <a:pt x="101" y="21"/>
                    <a:pt x="104" y="15"/>
                    <a:pt x="106" y="12"/>
                  </a:cubicBezTo>
                  <a:cubicBezTo>
                    <a:pt x="108" y="8"/>
                    <a:pt x="109" y="6"/>
                    <a:pt x="110" y="5"/>
                  </a:cubicBezTo>
                  <a:cubicBezTo>
                    <a:pt x="112" y="1"/>
                    <a:pt x="115" y="0"/>
                    <a:pt x="118" y="0"/>
                  </a:cubicBezTo>
                  <a:cubicBezTo>
                    <a:pt x="122" y="0"/>
                    <a:pt x="125" y="2"/>
                    <a:pt x="127" y="5"/>
                  </a:cubicBezTo>
                  <a:cubicBezTo>
                    <a:pt x="236" y="192"/>
                    <a:pt x="236" y="192"/>
                    <a:pt x="236" y="192"/>
                  </a:cubicBezTo>
                  <a:cubicBezTo>
                    <a:pt x="236" y="194"/>
                    <a:pt x="237" y="196"/>
                    <a:pt x="237" y="198"/>
                  </a:cubicBezTo>
                  <a:cubicBezTo>
                    <a:pt x="237" y="201"/>
                    <a:pt x="236" y="203"/>
                    <a:pt x="234" y="205"/>
                  </a:cubicBezTo>
                  <a:cubicBezTo>
                    <a:pt x="233" y="207"/>
                    <a:pt x="230" y="208"/>
                    <a:pt x="227" y="208"/>
                  </a:cubicBezTo>
                  <a:lnTo>
                    <a:pt x="10" y="20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8"/>
            <p:cNvSpPr>
              <a:spLocks noEditPoints="1"/>
            </p:cNvSpPr>
            <p:nvPr/>
          </p:nvSpPr>
          <p:spPr bwMode="auto">
            <a:xfrm>
              <a:off x="989794" y="2518297"/>
              <a:ext cx="358158" cy="314976"/>
            </a:xfrm>
            <a:custGeom>
              <a:avLst/>
              <a:gdLst/>
              <a:ahLst/>
              <a:cxnLst>
                <a:cxn ang="0">
                  <a:pos x="11" y="210"/>
                </a:cxn>
                <a:cxn ang="0">
                  <a:pos x="10" y="209"/>
                </a:cxn>
                <a:cxn ang="0">
                  <a:pos x="9" y="209"/>
                </a:cxn>
                <a:cxn ang="0">
                  <a:pos x="8" y="209"/>
                </a:cxn>
                <a:cxn ang="0">
                  <a:pos x="5" y="208"/>
                </a:cxn>
                <a:cxn ang="0">
                  <a:pos x="0" y="202"/>
                </a:cxn>
                <a:cxn ang="0">
                  <a:pos x="2" y="193"/>
                </a:cxn>
                <a:cxn ang="0">
                  <a:pos x="110" y="5"/>
                </a:cxn>
                <a:cxn ang="0">
                  <a:pos x="111" y="5"/>
                </a:cxn>
                <a:cxn ang="0">
                  <a:pos x="112" y="3"/>
                </a:cxn>
                <a:cxn ang="0">
                  <a:pos x="114" y="2"/>
                </a:cxn>
                <a:cxn ang="0">
                  <a:pos x="122" y="1"/>
                </a:cxn>
                <a:cxn ang="0">
                  <a:pos x="125" y="1"/>
                </a:cxn>
                <a:cxn ang="0">
                  <a:pos x="237" y="192"/>
                </a:cxn>
                <a:cxn ang="0">
                  <a:pos x="237" y="193"/>
                </a:cxn>
                <a:cxn ang="0">
                  <a:pos x="238" y="195"/>
                </a:cxn>
                <a:cxn ang="0">
                  <a:pos x="239" y="199"/>
                </a:cxn>
                <a:cxn ang="0">
                  <a:pos x="238" y="203"/>
                </a:cxn>
                <a:cxn ang="0">
                  <a:pos x="238" y="204"/>
                </a:cxn>
                <a:cxn ang="0">
                  <a:pos x="233" y="208"/>
                </a:cxn>
                <a:cxn ang="0">
                  <a:pos x="230" y="209"/>
                </a:cxn>
                <a:cxn ang="0">
                  <a:pos x="228" y="210"/>
                </a:cxn>
                <a:cxn ang="0">
                  <a:pos x="228" y="208"/>
                </a:cxn>
                <a:cxn ang="0">
                  <a:pos x="232" y="207"/>
                </a:cxn>
                <a:cxn ang="0">
                  <a:pos x="236" y="203"/>
                </a:cxn>
                <a:cxn ang="0">
                  <a:pos x="237" y="202"/>
                </a:cxn>
                <a:cxn ang="0">
                  <a:pos x="237" y="202"/>
                </a:cxn>
                <a:cxn ang="0">
                  <a:pos x="237" y="198"/>
                </a:cxn>
                <a:cxn ang="0">
                  <a:pos x="237" y="195"/>
                </a:cxn>
                <a:cxn ang="0">
                  <a:pos x="236" y="195"/>
                </a:cxn>
                <a:cxn ang="0">
                  <a:pos x="236" y="193"/>
                </a:cxn>
                <a:cxn ang="0">
                  <a:pos x="128" y="7"/>
                </a:cxn>
                <a:cxn ang="0">
                  <a:pos x="123" y="2"/>
                </a:cxn>
                <a:cxn ang="0">
                  <a:pos x="122" y="2"/>
                </a:cxn>
                <a:cxn ang="0">
                  <a:pos x="116" y="2"/>
                </a:cxn>
                <a:cxn ang="0">
                  <a:pos x="115" y="3"/>
                </a:cxn>
                <a:cxn ang="0">
                  <a:pos x="112" y="5"/>
                </a:cxn>
                <a:cxn ang="0">
                  <a:pos x="111" y="6"/>
                </a:cxn>
                <a:cxn ang="0">
                  <a:pos x="2" y="199"/>
                </a:cxn>
                <a:cxn ang="0">
                  <a:pos x="5" y="206"/>
                </a:cxn>
                <a:cxn ang="0">
                  <a:pos x="6" y="207"/>
                </a:cxn>
                <a:cxn ang="0">
                  <a:pos x="8" y="208"/>
                </a:cxn>
                <a:cxn ang="0">
                  <a:pos x="9" y="208"/>
                </a:cxn>
                <a:cxn ang="0">
                  <a:pos x="10" y="208"/>
                </a:cxn>
                <a:cxn ang="0">
                  <a:pos x="11" y="208"/>
                </a:cxn>
              </a:cxnLst>
              <a:rect l="0" t="0" r="r" b="b"/>
              <a:pathLst>
                <a:path w="239" h="210">
                  <a:moveTo>
                    <a:pt x="11" y="210"/>
                  </a:moveTo>
                  <a:cubicBezTo>
                    <a:pt x="11" y="210"/>
                    <a:pt x="11" y="210"/>
                    <a:pt x="11" y="210"/>
                  </a:cubicBezTo>
                  <a:cubicBezTo>
                    <a:pt x="11" y="210"/>
                    <a:pt x="11" y="210"/>
                    <a:pt x="11" y="210"/>
                  </a:cubicBezTo>
                  <a:cubicBezTo>
                    <a:pt x="10" y="210"/>
                    <a:pt x="10" y="210"/>
                    <a:pt x="10" y="210"/>
                  </a:cubicBezTo>
                  <a:cubicBezTo>
                    <a:pt x="10" y="210"/>
                    <a:pt x="10" y="210"/>
                    <a:pt x="10" y="210"/>
                  </a:cubicBezTo>
                  <a:cubicBezTo>
                    <a:pt x="10" y="209"/>
                    <a:pt x="10" y="209"/>
                    <a:pt x="10" y="209"/>
                  </a:cubicBezTo>
                  <a:cubicBezTo>
                    <a:pt x="10" y="209"/>
                    <a:pt x="10" y="209"/>
                    <a:pt x="10" y="209"/>
                  </a:cubicBezTo>
                  <a:cubicBezTo>
                    <a:pt x="9" y="209"/>
                    <a:pt x="9" y="209"/>
                    <a:pt x="9" y="209"/>
                  </a:cubicBezTo>
                  <a:cubicBezTo>
                    <a:pt x="9" y="209"/>
                    <a:pt x="9" y="209"/>
                    <a:pt x="9" y="209"/>
                  </a:cubicBezTo>
                  <a:cubicBezTo>
                    <a:pt x="9" y="209"/>
                    <a:pt x="8" y="209"/>
                    <a:pt x="8" y="209"/>
                  </a:cubicBezTo>
                  <a:cubicBezTo>
                    <a:pt x="8" y="209"/>
                    <a:pt x="8" y="209"/>
                    <a:pt x="8" y="209"/>
                  </a:cubicBezTo>
                  <a:cubicBezTo>
                    <a:pt x="8" y="209"/>
                    <a:pt x="8" y="209"/>
                    <a:pt x="8" y="209"/>
                  </a:cubicBezTo>
                  <a:cubicBezTo>
                    <a:pt x="7" y="209"/>
                    <a:pt x="7" y="209"/>
                    <a:pt x="7" y="209"/>
                  </a:cubicBezTo>
                  <a:cubicBezTo>
                    <a:pt x="6" y="208"/>
                    <a:pt x="6" y="208"/>
                    <a:pt x="6" y="208"/>
                  </a:cubicBezTo>
                  <a:cubicBezTo>
                    <a:pt x="5" y="208"/>
                    <a:pt x="5" y="208"/>
                    <a:pt x="5" y="208"/>
                  </a:cubicBezTo>
                  <a:cubicBezTo>
                    <a:pt x="5" y="208"/>
                    <a:pt x="5" y="208"/>
                    <a:pt x="5" y="207"/>
                  </a:cubicBezTo>
                  <a:cubicBezTo>
                    <a:pt x="4" y="207"/>
                    <a:pt x="4" y="207"/>
                    <a:pt x="4" y="207"/>
                  </a:cubicBezTo>
                  <a:cubicBezTo>
                    <a:pt x="2" y="205"/>
                    <a:pt x="1" y="204"/>
                    <a:pt x="0" y="202"/>
                  </a:cubicBezTo>
                  <a:cubicBezTo>
                    <a:pt x="0" y="201"/>
                    <a:pt x="0" y="201"/>
                    <a:pt x="0" y="200"/>
                  </a:cubicBezTo>
                  <a:cubicBezTo>
                    <a:pt x="0" y="199"/>
                    <a:pt x="0" y="199"/>
                    <a:pt x="0" y="199"/>
                  </a:cubicBezTo>
                  <a:cubicBezTo>
                    <a:pt x="0" y="197"/>
                    <a:pt x="1" y="195"/>
                    <a:pt x="2" y="193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1" y="4"/>
                    <a:pt x="111" y="4"/>
                    <a:pt x="111" y="4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2" y="3"/>
                    <a:pt x="112" y="3"/>
                    <a:pt x="112" y="3"/>
                  </a:cubicBezTo>
                  <a:cubicBezTo>
                    <a:pt x="113" y="3"/>
                    <a:pt x="113" y="2"/>
                    <a:pt x="113" y="2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1"/>
                    <a:pt x="115" y="1"/>
                    <a:pt x="115" y="1"/>
                  </a:cubicBezTo>
                  <a:cubicBezTo>
                    <a:pt x="115" y="1"/>
                    <a:pt x="116" y="1"/>
                    <a:pt x="116" y="1"/>
                  </a:cubicBezTo>
                  <a:cubicBezTo>
                    <a:pt x="118" y="0"/>
                    <a:pt x="120" y="0"/>
                    <a:pt x="122" y="1"/>
                  </a:cubicBezTo>
                  <a:cubicBezTo>
                    <a:pt x="122" y="1"/>
                    <a:pt x="123" y="1"/>
                    <a:pt x="123" y="1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4" y="1"/>
                    <a:pt x="124" y="1"/>
                    <a:pt x="125" y="1"/>
                  </a:cubicBezTo>
                  <a:cubicBezTo>
                    <a:pt x="126" y="2"/>
                    <a:pt x="128" y="4"/>
                    <a:pt x="129" y="5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3"/>
                    <a:pt x="237" y="193"/>
                    <a:pt x="237" y="193"/>
                  </a:cubicBezTo>
                  <a:cubicBezTo>
                    <a:pt x="237" y="193"/>
                    <a:pt x="237" y="193"/>
                    <a:pt x="237" y="193"/>
                  </a:cubicBezTo>
                  <a:cubicBezTo>
                    <a:pt x="237" y="193"/>
                    <a:pt x="237" y="193"/>
                    <a:pt x="237" y="193"/>
                  </a:cubicBezTo>
                  <a:cubicBezTo>
                    <a:pt x="237" y="194"/>
                    <a:pt x="237" y="194"/>
                    <a:pt x="237" y="194"/>
                  </a:cubicBezTo>
                  <a:cubicBezTo>
                    <a:pt x="237" y="194"/>
                    <a:pt x="237" y="194"/>
                    <a:pt x="238" y="194"/>
                  </a:cubicBezTo>
                  <a:cubicBezTo>
                    <a:pt x="238" y="195"/>
                    <a:pt x="238" y="195"/>
                    <a:pt x="238" y="195"/>
                  </a:cubicBezTo>
                  <a:cubicBezTo>
                    <a:pt x="238" y="195"/>
                    <a:pt x="238" y="195"/>
                    <a:pt x="238" y="195"/>
                  </a:cubicBezTo>
                  <a:cubicBezTo>
                    <a:pt x="238" y="195"/>
                    <a:pt x="238" y="195"/>
                    <a:pt x="238" y="195"/>
                  </a:cubicBezTo>
                  <a:cubicBezTo>
                    <a:pt x="238" y="197"/>
                    <a:pt x="239" y="198"/>
                    <a:pt x="239" y="199"/>
                  </a:cubicBezTo>
                  <a:cubicBezTo>
                    <a:pt x="239" y="200"/>
                    <a:pt x="239" y="200"/>
                    <a:pt x="239" y="200"/>
                  </a:cubicBezTo>
                  <a:cubicBezTo>
                    <a:pt x="238" y="202"/>
                    <a:pt x="238" y="202"/>
                    <a:pt x="238" y="202"/>
                  </a:cubicBezTo>
                  <a:cubicBezTo>
                    <a:pt x="238" y="202"/>
                    <a:pt x="238" y="202"/>
                    <a:pt x="238" y="203"/>
                  </a:cubicBezTo>
                  <a:cubicBezTo>
                    <a:pt x="238" y="203"/>
                    <a:pt x="238" y="203"/>
                    <a:pt x="238" y="203"/>
                  </a:cubicBezTo>
                  <a:cubicBezTo>
                    <a:pt x="238" y="203"/>
                    <a:pt x="238" y="203"/>
                    <a:pt x="238" y="203"/>
                  </a:cubicBezTo>
                  <a:cubicBezTo>
                    <a:pt x="238" y="204"/>
                    <a:pt x="238" y="204"/>
                    <a:pt x="238" y="204"/>
                  </a:cubicBezTo>
                  <a:cubicBezTo>
                    <a:pt x="237" y="204"/>
                    <a:pt x="236" y="205"/>
                    <a:pt x="236" y="206"/>
                  </a:cubicBezTo>
                  <a:cubicBezTo>
                    <a:pt x="236" y="206"/>
                    <a:pt x="236" y="206"/>
                    <a:pt x="235" y="206"/>
                  </a:cubicBezTo>
                  <a:cubicBezTo>
                    <a:pt x="235" y="207"/>
                    <a:pt x="235" y="207"/>
                    <a:pt x="233" y="208"/>
                  </a:cubicBezTo>
                  <a:cubicBezTo>
                    <a:pt x="233" y="208"/>
                    <a:pt x="233" y="209"/>
                    <a:pt x="232" y="209"/>
                  </a:cubicBezTo>
                  <a:cubicBezTo>
                    <a:pt x="232" y="209"/>
                    <a:pt x="231" y="209"/>
                    <a:pt x="231" y="209"/>
                  </a:cubicBezTo>
                  <a:cubicBezTo>
                    <a:pt x="230" y="209"/>
                    <a:pt x="230" y="209"/>
                    <a:pt x="230" y="209"/>
                  </a:cubicBezTo>
                  <a:cubicBezTo>
                    <a:pt x="230" y="209"/>
                    <a:pt x="229" y="210"/>
                    <a:pt x="229" y="210"/>
                  </a:cubicBezTo>
                  <a:cubicBezTo>
                    <a:pt x="229" y="210"/>
                    <a:pt x="229" y="210"/>
                    <a:pt x="229" y="210"/>
                  </a:cubicBezTo>
                  <a:cubicBezTo>
                    <a:pt x="228" y="210"/>
                    <a:pt x="228" y="210"/>
                    <a:pt x="228" y="210"/>
                  </a:cubicBezTo>
                  <a:lnTo>
                    <a:pt x="11" y="210"/>
                  </a:lnTo>
                  <a:close/>
                  <a:moveTo>
                    <a:pt x="227" y="208"/>
                  </a:moveTo>
                  <a:cubicBezTo>
                    <a:pt x="228" y="208"/>
                    <a:pt x="228" y="208"/>
                    <a:pt x="228" y="208"/>
                  </a:cubicBezTo>
                  <a:cubicBezTo>
                    <a:pt x="229" y="208"/>
                    <a:pt x="229" y="208"/>
                    <a:pt x="230" y="208"/>
                  </a:cubicBezTo>
                  <a:cubicBezTo>
                    <a:pt x="230" y="208"/>
                    <a:pt x="230" y="208"/>
                    <a:pt x="230" y="208"/>
                  </a:cubicBezTo>
                  <a:cubicBezTo>
                    <a:pt x="231" y="208"/>
                    <a:pt x="231" y="208"/>
                    <a:pt x="232" y="207"/>
                  </a:cubicBezTo>
                  <a:cubicBezTo>
                    <a:pt x="232" y="207"/>
                    <a:pt x="232" y="207"/>
                    <a:pt x="233" y="207"/>
                  </a:cubicBezTo>
                  <a:cubicBezTo>
                    <a:pt x="235" y="205"/>
                    <a:pt x="235" y="205"/>
                    <a:pt x="235" y="205"/>
                  </a:cubicBezTo>
                  <a:cubicBezTo>
                    <a:pt x="235" y="204"/>
                    <a:pt x="236" y="204"/>
                    <a:pt x="236" y="203"/>
                  </a:cubicBezTo>
                  <a:cubicBezTo>
                    <a:pt x="236" y="203"/>
                    <a:pt x="237" y="203"/>
                    <a:pt x="236" y="203"/>
                  </a:cubicBezTo>
                  <a:cubicBezTo>
                    <a:pt x="236" y="203"/>
                    <a:pt x="236" y="203"/>
                    <a:pt x="236" y="203"/>
                  </a:cubicBezTo>
                  <a:cubicBezTo>
                    <a:pt x="236" y="202"/>
                    <a:pt x="236" y="202"/>
                    <a:pt x="237" y="202"/>
                  </a:cubicBezTo>
                  <a:cubicBezTo>
                    <a:pt x="237" y="202"/>
                    <a:pt x="237" y="202"/>
                    <a:pt x="237" y="202"/>
                  </a:cubicBezTo>
                  <a:cubicBezTo>
                    <a:pt x="237" y="202"/>
                    <a:pt x="237" y="202"/>
                    <a:pt x="237" y="202"/>
                  </a:cubicBezTo>
                  <a:cubicBezTo>
                    <a:pt x="237" y="202"/>
                    <a:pt x="237" y="202"/>
                    <a:pt x="237" y="202"/>
                  </a:cubicBezTo>
                  <a:cubicBezTo>
                    <a:pt x="237" y="202"/>
                    <a:pt x="237" y="202"/>
                    <a:pt x="237" y="201"/>
                  </a:cubicBezTo>
                  <a:cubicBezTo>
                    <a:pt x="237" y="201"/>
                    <a:pt x="237" y="200"/>
                    <a:pt x="237" y="199"/>
                  </a:cubicBezTo>
                  <a:cubicBezTo>
                    <a:pt x="237" y="198"/>
                    <a:pt x="237" y="198"/>
                    <a:pt x="237" y="198"/>
                  </a:cubicBezTo>
                  <a:cubicBezTo>
                    <a:pt x="237" y="197"/>
                    <a:pt x="237" y="196"/>
                    <a:pt x="237" y="196"/>
                  </a:cubicBezTo>
                  <a:cubicBezTo>
                    <a:pt x="237" y="196"/>
                    <a:pt x="237" y="196"/>
                    <a:pt x="237" y="196"/>
                  </a:cubicBezTo>
                  <a:cubicBezTo>
                    <a:pt x="237" y="195"/>
                    <a:pt x="237" y="195"/>
                    <a:pt x="237" y="195"/>
                  </a:cubicBezTo>
                  <a:cubicBezTo>
                    <a:pt x="236" y="195"/>
                    <a:pt x="236" y="195"/>
                    <a:pt x="236" y="195"/>
                  </a:cubicBezTo>
                  <a:cubicBezTo>
                    <a:pt x="236" y="195"/>
                    <a:pt x="236" y="195"/>
                    <a:pt x="236" y="195"/>
                  </a:cubicBezTo>
                  <a:cubicBezTo>
                    <a:pt x="236" y="195"/>
                    <a:pt x="236" y="195"/>
                    <a:pt x="236" y="195"/>
                  </a:cubicBezTo>
                  <a:cubicBezTo>
                    <a:pt x="236" y="195"/>
                    <a:pt x="236" y="194"/>
                    <a:pt x="236" y="194"/>
                  </a:cubicBezTo>
                  <a:cubicBezTo>
                    <a:pt x="236" y="194"/>
                    <a:pt x="236" y="194"/>
                    <a:pt x="236" y="194"/>
                  </a:cubicBezTo>
                  <a:cubicBezTo>
                    <a:pt x="236" y="194"/>
                    <a:pt x="236" y="194"/>
                    <a:pt x="236" y="193"/>
                  </a:cubicBezTo>
                  <a:cubicBezTo>
                    <a:pt x="236" y="193"/>
                    <a:pt x="236" y="193"/>
                    <a:pt x="236" y="193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7"/>
                    <a:pt x="128" y="7"/>
                    <a:pt x="128" y="7"/>
                  </a:cubicBezTo>
                  <a:cubicBezTo>
                    <a:pt x="128" y="6"/>
                    <a:pt x="128" y="6"/>
                    <a:pt x="128" y="6"/>
                  </a:cubicBezTo>
                  <a:cubicBezTo>
                    <a:pt x="127" y="5"/>
                    <a:pt x="125" y="4"/>
                    <a:pt x="124" y="3"/>
                  </a:cubicBezTo>
                  <a:cubicBezTo>
                    <a:pt x="124" y="3"/>
                    <a:pt x="124" y="2"/>
                    <a:pt x="123" y="2"/>
                  </a:cubicBezTo>
                  <a:cubicBezTo>
                    <a:pt x="123" y="2"/>
                    <a:pt x="123" y="2"/>
                    <a:pt x="123" y="2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2" y="2"/>
                    <a:pt x="122" y="2"/>
                    <a:pt x="122" y="2"/>
                  </a:cubicBezTo>
                  <a:cubicBezTo>
                    <a:pt x="120" y="1"/>
                    <a:pt x="118" y="1"/>
                    <a:pt x="117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6" y="2"/>
                    <a:pt x="116" y="2"/>
                    <a:pt x="116" y="2"/>
                  </a:cubicBezTo>
                  <a:cubicBezTo>
                    <a:pt x="115" y="2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3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3" y="194"/>
                    <a:pt x="3" y="194"/>
                    <a:pt x="3" y="194"/>
                  </a:cubicBezTo>
                  <a:cubicBezTo>
                    <a:pt x="2" y="196"/>
                    <a:pt x="1" y="197"/>
                    <a:pt x="2" y="199"/>
                  </a:cubicBezTo>
                  <a:cubicBezTo>
                    <a:pt x="2" y="200"/>
                    <a:pt x="2" y="200"/>
                    <a:pt x="2" y="200"/>
                  </a:cubicBezTo>
                  <a:cubicBezTo>
                    <a:pt x="2" y="201"/>
                    <a:pt x="2" y="201"/>
                    <a:pt x="2" y="201"/>
                  </a:cubicBezTo>
                  <a:cubicBezTo>
                    <a:pt x="2" y="203"/>
                    <a:pt x="3" y="205"/>
                    <a:pt x="5" y="206"/>
                  </a:cubicBezTo>
                  <a:cubicBezTo>
                    <a:pt x="5" y="206"/>
                    <a:pt x="5" y="206"/>
                    <a:pt x="5" y="206"/>
                  </a:cubicBezTo>
                  <a:cubicBezTo>
                    <a:pt x="5" y="206"/>
                    <a:pt x="5" y="206"/>
                    <a:pt x="6" y="206"/>
                  </a:cubicBezTo>
                  <a:cubicBezTo>
                    <a:pt x="6" y="207"/>
                    <a:pt x="6" y="207"/>
                    <a:pt x="6" y="207"/>
                  </a:cubicBezTo>
                  <a:cubicBezTo>
                    <a:pt x="6" y="207"/>
                    <a:pt x="6" y="207"/>
                    <a:pt x="6" y="207"/>
                  </a:cubicBezTo>
                  <a:cubicBezTo>
                    <a:pt x="7" y="207"/>
                    <a:pt x="7" y="208"/>
                    <a:pt x="8" y="208"/>
                  </a:cubicBezTo>
                  <a:cubicBezTo>
                    <a:pt x="8" y="208"/>
                    <a:pt x="8" y="208"/>
                    <a:pt x="8" y="208"/>
                  </a:cubicBezTo>
                  <a:cubicBezTo>
                    <a:pt x="9" y="208"/>
                    <a:pt x="9" y="208"/>
                    <a:pt x="9" y="208"/>
                  </a:cubicBezTo>
                  <a:cubicBezTo>
                    <a:pt x="9" y="208"/>
                    <a:pt x="9" y="208"/>
                    <a:pt x="9" y="208"/>
                  </a:cubicBezTo>
                  <a:cubicBezTo>
                    <a:pt x="9" y="208"/>
                    <a:pt x="9" y="208"/>
                    <a:pt x="9" y="208"/>
                  </a:cubicBezTo>
                  <a:cubicBezTo>
                    <a:pt x="9" y="208"/>
                    <a:pt x="9" y="208"/>
                    <a:pt x="9" y="208"/>
                  </a:cubicBezTo>
                  <a:cubicBezTo>
                    <a:pt x="10" y="208"/>
                    <a:pt x="10" y="208"/>
                    <a:pt x="10" y="208"/>
                  </a:cubicBezTo>
                  <a:cubicBezTo>
                    <a:pt x="10" y="208"/>
                    <a:pt x="10" y="208"/>
                    <a:pt x="10" y="208"/>
                  </a:cubicBezTo>
                  <a:cubicBezTo>
                    <a:pt x="10" y="208"/>
                    <a:pt x="10" y="208"/>
                    <a:pt x="10" y="208"/>
                  </a:cubicBezTo>
                  <a:cubicBezTo>
                    <a:pt x="11" y="208"/>
                    <a:pt x="11" y="208"/>
                    <a:pt x="11" y="208"/>
                  </a:cubicBezTo>
                  <a:cubicBezTo>
                    <a:pt x="11" y="208"/>
                    <a:pt x="11" y="208"/>
                    <a:pt x="11" y="208"/>
                  </a:cubicBezTo>
                  <a:cubicBezTo>
                    <a:pt x="11" y="208"/>
                    <a:pt x="11" y="208"/>
                    <a:pt x="11" y="208"/>
                  </a:cubicBezTo>
                  <a:lnTo>
                    <a:pt x="227" y="20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9"/>
            <p:cNvSpPr>
              <a:spLocks noEditPoints="1"/>
            </p:cNvSpPr>
            <p:nvPr/>
          </p:nvSpPr>
          <p:spPr bwMode="auto">
            <a:xfrm>
              <a:off x="996780" y="2525918"/>
              <a:ext cx="343553" cy="299735"/>
            </a:xfrm>
            <a:custGeom>
              <a:avLst/>
              <a:gdLst/>
              <a:ahLst/>
              <a:cxnLst>
                <a:cxn ang="0">
                  <a:pos x="6" y="200"/>
                </a:cxn>
                <a:cxn ang="0">
                  <a:pos x="3" y="199"/>
                </a:cxn>
                <a:cxn ang="0">
                  <a:pos x="0" y="195"/>
                </a:cxn>
                <a:cxn ang="0">
                  <a:pos x="1" y="191"/>
                </a:cxn>
                <a:cxn ang="0">
                  <a:pos x="109" y="3"/>
                </a:cxn>
                <a:cxn ang="0">
                  <a:pos x="115" y="0"/>
                </a:cxn>
                <a:cxn ang="0">
                  <a:pos x="120" y="3"/>
                </a:cxn>
                <a:cxn ang="0">
                  <a:pos x="228" y="190"/>
                </a:cxn>
                <a:cxn ang="0">
                  <a:pos x="229" y="194"/>
                </a:cxn>
                <a:cxn ang="0">
                  <a:pos x="223" y="200"/>
                </a:cxn>
                <a:cxn ang="0">
                  <a:pos x="6" y="200"/>
                </a:cxn>
                <a:cxn ang="0">
                  <a:pos x="114" y="36"/>
                </a:cxn>
                <a:cxn ang="0">
                  <a:pos x="32" y="179"/>
                </a:cxn>
                <a:cxn ang="0">
                  <a:pos x="197" y="179"/>
                </a:cxn>
                <a:cxn ang="0">
                  <a:pos x="114" y="36"/>
                </a:cxn>
              </a:cxnLst>
              <a:rect l="0" t="0" r="r" b="b"/>
              <a:pathLst>
                <a:path w="229" h="200">
                  <a:moveTo>
                    <a:pt x="6" y="200"/>
                  </a:moveTo>
                  <a:cubicBezTo>
                    <a:pt x="5" y="200"/>
                    <a:pt x="4" y="199"/>
                    <a:pt x="3" y="199"/>
                  </a:cubicBezTo>
                  <a:cubicBezTo>
                    <a:pt x="1" y="198"/>
                    <a:pt x="0" y="196"/>
                    <a:pt x="0" y="195"/>
                  </a:cubicBezTo>
                  <a:cubicBezTo>
                    <a:pt x="0" y="194"/>
                    <a:pt x="0" y="193"/>
                    <a:pt x="1" y="191"/>
                  </a:cubicBezTo>
                  <a:cubicBezTo>
                    <a:pt x="109" y="3"/>
                    <a:pt x="109" y="3"/>
                    <a:pt x="109" y="3"/>
                  </a:cubicBezTo>
                  <a:cubicBezTo>
                    <a:pt x="111" y="1"/>
                    <a:pt x="113" y="0"/>
                    <a:pt x="115" y="0"/>
                  </a:cubicBezTo>
                  <a:cubicBezTo>
                    <a:pt x="117" y="0"/>
                    <a:pt x="118" y="1"/>
                    <a:pt x="120" y="3"/>
                  </a:cubicBezTo>
                  <a:cubicBezTo>
                    <a:pt x="228" y="190"/>
                    <a:pt x="228" y="190"/>
                    <a:pt x="228" y="190"/>
                  </a:cubicBezTo>
                  <a:cubicBezTo>
                    <a:pt x="228" y="192"/>
                    <a:pt x="229" y="193"/>
                    <a:pt x="229" y="194"/>
                  </a:cubicBezTo>
                  <a:cubicBezTo>
                    <a:pt x="229" y="198"/>
                    <a:pt x="227" y="200"/>
                    <a:pt x="223" y="200"/>
                  </a:cubicBezTo>
                  <a:lnTo>
                    <a:pt x="6" y="200"/>
                  </a:lnTo>
                  <a:close/>
                  <a:moveTo>
                    <a:pt x="114" y="36"/>
                  </a:moveTo>
                  <a:cubicBezTo>
                    <a:pt x="32" y="179"/>
                    <a:pt x="32" y="179"/>
                    <a:pt x="32" y="179"/>
                  </a:cubicBezTo>
                  <a:cubicBezTo>
                    <a:pt x="197" y="179"/>
                    <a:pt x="197" y="179"/>
                    <a:pt x="197" y="179"/>
                  </a:cubicBezTo>
                  <a:lnTo>
                    <a:pt x="114" y="36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Freeform 10"/>
            <p:cNvSpPr>
              <a:spLocks noEditPoints="1"/>
            </p:cNvSpPr>
            <p:nvPr/>
          </p:nvSpPr>
          <p:spPr bwMode="auto">
            <a:xfrm>
              <a:off x="1151728" y="2620538"/>
              <a:ext cx="34292" cy="165108"/>
            </a:xfrm>
            <a:custGeom>
              <a:avLst/>
              <a:gdLst/>
              <a:ahLst/>
              <a:cxnLst>
                <a:cxn ang="0">
                  <a:pos x="17" y="75"/>
                </a:cxn>
                <a:cxn ang="0">
                  <a:pos x="11" y="81"/>
                </a:cxn>
                <a:cxn ang="0">
                  <a:pos x="5" y="75"/>
                </a:cxn>
                <a:cxn ang="0">
                  <a:pos x="2" y="39"/>
                </a:cxn>
                <a:cxn ang="0">
                  <a:pos x="0" y="20"/>
                </a:cxn>
                <a:cxn ang="0">
                  <a:pos x="0" y="13"/>
                </a:cxn>
                <a:cxn ang="0">
                  <a:pos x="0" y="12"/>
                </a:cxn>
                <a:cxn ang="0">
                  <a:pos x="11" y="0"/>
                </a:cxn>
                <a:cxn ang="0">
                  <a:pos x="23" y="12"/>
                </a:cxn>
                <a:cxn ang="0">
                  <a:pos x="17" y="75"/>
                </a:cxn>
                <a:cxn ang="0">
                  <a:pos x="0" y="98"/>
                </a:cxn>
                <a:cxn ang="0">
                  <a:pos x="3" y="90"/>
                </a:cxn>
                <a:cxn ang="0">
                  <a:pos x="11" y="86"/>
                </a:cxn>
                <a:cxn ang="0">
                  <a:pos x="19" y="90"/>
                </a:cxn>
                <a:cxn ang="0">
                  <a:pos x="23" y="98"/>
                </a:cxn>
                <a:cxn ang="0">
                  <a:pos x="19" y="106"/>
                </a:cxn>
                <a:cxn ang="0">
                  <a:pos x="11" y="110"/>
                </a:cxn>
                <a:cxn ang="0">
                  <a:pos x="3" y="106"/>
                </a:cxn>
                <a:cxn ang="0">
                  <a:pos x="0" y="98"/>
                </a:cxn>
              </a:cxnLst>
              <a:rect l="0" t="0" r="r" b="b"/>
              <a:pathLst>
                <a:path w="23" h="110">
                  <a:moveTo>
                    <a:pt x="17" y="75"/>
                  </a:moveTo>
                  <a:cubicBezTo>
                    <a:pt x="17" y="79"/>
                    <a:pt x="15" y="81"/>
                    <a:pt x="11" y="81"/>
                  </a:cubicBezTo>
                  <a:cubicBezTo>
                    <a:pt x="7" y="81"/>
                    <a:pt x="5" y="79"/>
                    <a:pt x="5" y="75"/>
                  </a:cubicBezTo>
                  <a:cubicBezTo>
                    <a:pt x="4" y="60"/>
                    <a:pt x="3" y="48"/>
                    <a:pt x="2" y="39"/>
                  </a:cubicBezTo>
                  <a:cubicBezTo>
                    <a:pt x="1" y="31"/>
                    <a:pt x="1" y="24"/>
                    <a:pt x="0" y="20"/>
                  </a:cubicBezTo>
                  <a:cubicBezTo>
                    <a:pt x="0" y="17"/>
                    <a:pt x="0" y="14"/>
                    <a:pt x="0" y="13"/>
                  </a:cubicBezTo>
                  <a:cubicBezTo>
                    <a:pt x="0" y="13"/>
                    <a:pt x="0" y="12"/>
                    <a:pt x="0" y="12"/>
                  </a:cubicBezTo>
                  <a:cubicBezTo>
                    <a:pt x="0" y="4"/>
                    <a:pt x="3" y="0"/>
                    <a:pt x="11" y="0"/>
                  </a:cubicBezTo>
                  <a:cubicBezTo>
                    <a:pt x="19" y="0"/>
                    <a:pt x="23" y="4"/>
                    <a:pt x="23" y="12"/>
                  </a:cubicBezTo>
                  <a:lnTo>
                    <a:pt x="17" y="75"/>
                  </a:lnTo>
                  <a:close/>
                  <a:moveTo>
                    <a:pt x="0" y="98"/>
                  </a:moveTo>
                  <a:cubicBezTo>
                    <a:pt x="0" y="95"/>
                    <a:pt x="1" y="92"/>
                    <a:pt x="3" y="90"/>
                  </a:cubicBezTo>
                  <a:cubicBezTo>
                    <a:pt x="5" y="88"/>
                    <a:pt x="8" y="86"/>
                    <a:pt x="11" y="86"/>
                  </a:cubicBezTo>
                  <a:cubicBezTo>
                    <a:pt x="14" y="86"/>
                    <a:pt x="17" y="88"/>
                    <a:pt x="19" y="90"/>
                  </a:cubicBezTo>
                  <a:cubicBezTo>
                    <a:pt x="22" y="92"/>
                    <a:pt x="23" y="95"/>
                    <a:pt x="23" y="98"/>
                  </a:cubicBezTo>
                  <a:cubicBezTo>
                    <a:pt x="23" y="101"/>
                    <a:pt x="22" y="104"/>
                    <a:pt x="19" y="106"/>
                  </a:cubicBezTo>
                  <a:cubicBezTo>
                    <a:pt x="17" y="108"/>
                    <a:pt x="14" y="110"/>
                    <a:pt x="11" y="110"/>
                  </a:cubicBezTo>
                  <a:cubicBezTo>
                    <a:pt x="8" y="110"/>
                    <a:pt x="5" y="108"/>
                    <a:pt x="3" y="106"/>
                  </a:cubicBezTo>
                  <a:cubicBezTo>
                    <a:pt x="1" y="104"/>
                    <a:pt x="0" y="101"/>
                    <a:pt x="0" y="98"/>
                  </a:cubicBez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Rectangle 13">
            <a:hlinkClick r:id="rId8" action="ppaction://hlinksldjump"/>
          </p:cNvPr>
          <p:cNvSpPr/>
          <p:nvPr/>
        </p:nvSpPr>
        <p:spPr>
          <a:xfrm>
            <a:off x="10434918" y="5755342"/>
            <a:ext cx="1757082" cy="1084729"/>
          </a:xfrm>
          <a:prstGeom prst="rect">
            <a:avLst/>
          </a:prstGeom>
          <a:solidFill>
            <a:srgbClr val="BD13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GB" sz="1050" i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back</a:t>
            </a:r>
            <a:endParaRPr lang="en-GB" sz="1050" i="1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06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power bi"/>
          <p:cNvPicPr>
            <a:picLocks noGrp="1" noChangeAspect="1" noChangeArrowheads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59" b="4959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53410" y="2323912"/>
            <a:ext cx="8686590" cy="2210175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 smtClean="0">
                <a:solidFill>
                  <a:schemeClr val="accent6">
                    <a:lumMod val="50000"/>
                  </a:schemeClr>
                </a:solidFill>
              </a:rPr>
              <a:t>Data visualization tool</a:t>
            </a:r>
            <a:endParaRPr lang="en-GB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99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53410" y="754252"/>
            <a:ext cx="8686590" cy="5349496"/>
          </a:xfrm>
        </p:spPr>
        <p:txBody>
          <a:bodyPr/>
          <a:lstStyle/>
          <a:p>
            <a:r>
              <a:rPr lang="en-GB" sz="5400" dirty="0" smtClean="0">
                <a:solidFill>
                  <a:schemeClr val="tx1"/>
                </a:solidFill>
              </a:rPr>
              <a:t>Please note the following dashboards are for </a:t>
            </a:r>
            <a:r>
              <a:rPr lang="en-GB" sz="5400" dirty="0">
                <a:solidFill>
                  <a:schemeClr val="tx1"/>
                </a:solidFill>
              </a:rPr>
              <a:t>educational purpose only </a:t>
            </a:r>
            <a:r>
              <a:rPr lang="en-GB" sz="5400" dirty="0" smtClean="0">
                <a:solidFill>
                  <a:schemeClr val="tx1"/>
                </a:solidFill>
              </a:rPr>
              <a:t>and contain dummy data</a:t>
            </a:r>
            <a:endParaRPr lang="en-GB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08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53410" y="2785577"/>
            <a:ext cx="8686590" cy="1286845"/>
          </a:xfrm>
        </p:spPr>
        <p:txBody>
          <a:bodyPr/>
          <a:lstStyle/>
          <a:p>
            <a:r>
              <a:rPr lang="en-GB" dirty="0" smtClean="0"/>
              <a:t>Audience profiles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7382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 a glance we can already identify key trends in this dashboard in terms of </a:t>
            </a:r>
            <a:r>
              <a:rPr lang="en-GB" dirty="0" smtClean="0"/>
              <a:t>demographics per show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360000" y="1252502"/>
            <a:ext cx="9712688" cy="4297340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021" y="4544009"/>
            <a:ext cx="3731456" cy="2009591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3709" y="1241181"/>
            <a:ext cx="2336410" cy="2777550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3956180" y="4264091"/>
            <a:ext cx="429208" cy="279918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444482" y="4696409"/>
            <a:ext cx="429208" cy="279918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6400625" y="4356278"/>
            <a:ext cx="933235" cy="279918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458408" y="4179556"/>
            <a:ext cx="882824" cy="7289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Show with a more diverse audience</a:t>
            </a:r>
            <a:endParaRPr lang="en-GB" sz="1100" dirty="0"/>
          </a:p>
        </p:txBody>
      </p:sp>
      <p:sp>
        <p:nvSpPr>
          <p:cNvPr id="11" name="Rectangle 10"/>
          <p:cNvSpPr/>
          <p:nvPr/>
        </p:nvSpPr>
        <p:spPr>
          <a:xfrm>
            <a:off x="2719580" y="4636196"/>
            <a:ext cx="1050163" cy="7289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Show attracting more a male audience</a:t>
            </a:r>
            <a:endParaRPr lang="en-GB" sz="1100" dirty="0"/>
          </a:p>
        </p:txBody>
      </p:sp>
      <p:sp>
        <p:nvSpPr>
          <p:cNvPr id="12" name="Rectangle 11"/>
          <p:cNvSpPr/>
          <p:nvPr/>
        </p:nvSpPr>
        <p:spPr>
          <a:xfrm>
            <a:off x="462722" y="3815103"/>
            <a:ext cx="882824" cy="7289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Show attracting a younger audience</a:t>
            </a:r>
            <a:endParaRPr lang="en-GB" sz="1100" dirty="0"/>
          </a:p>
        </p:txBody>
      </p:sp>
      <p:sp>
        <p:nvSpPr>
          <p:cNvPr id="13" name="Rectangle 12"/>
          <p:cNvSpPr/>
          <p:nvPr/>
        </p:nvSpPr>
        <p:spPr>
          <a:xfrm>
            <a:off x="1418253" y="3815103"/>
            <a:ext cx="1576874" cy="12241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350898" y="4908462"/>
            <a:ext cx="1586204" cy="34467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025951" y="4908462"/>
            <a:ext cx="1250915" cy="7289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45% are overseas visitors</a:t>
            </a:r>
            <a:endParaRPr lang="en-GB" sz="1100" dirty="0"/>
          </a:p>
        </p:txBody>
      </p:sp>
      <p:sp>
        <p:nvSpPr>
          <p:cNvPr id="16" name="Rectangle 15"/>
          <p:cNvSpPr/>
          <p:nvPr/>
        </p:nvSpPr>
        <p:spPr>
          <a:xfrm>
            <a:off x="7025951" y="5848021"/>
            <a:ext cx="1250915" cy="7289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Of the UK attendees roughly a third are from London</a:t>
            </a:r>
            <a:endParaRPr lang="en-GB" sz="1100" dirty="0"/>
          </a:p>
        </p:txBody>
      </p:sp>
      <p:sp>
        <p:nvSpPr>
          <p:cNvPr id="17" name="Rectangle 16"/>
          <p:cNvSpPr/>
          <p:nvPr/>
        </p:nvSpPr>
        <p:spPr>
          <a:xfrm>
            <a:off x="8951167" y="5993924"/>
            <a:ext cx="1200539" cy="34467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641771" y="1507002"/>
            <a:ext cx="1752607" cy="90029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/>
              <a:t>A good number of visitors came from Peterborough, Northampton and Oxford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3004850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 a glance we can already identify key trends in this dashboard in terms of our audience </a:t>
            </a:r>
            <a:r>
              <a:rPr lang="en-GB" dirty="0" err="1" smtClean="0"/>
              <a:t>intersts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1698173" y="1124001"/>
            <a:ext cx="9245626" cy="517678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764694" y="4711959"/>
            <a:ext cx="4254759" cy="6344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1120414660"/>
              </p:ext>
            </p:extLst>
          </p:nvPr>
        </p:nvGraphicFramePr>
        <p:xfrm>
          <a:off x="6634066" y="4637314"/>
          <a:ext cx="4309733" cy="947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764694" y="4711959"/>
            <a:ext cx="8864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2"/>
                </a:solidFill>
              </a:rPr>
              <a:t>Restaurant</a:t>
            </a:r>
            <a:endParaRPr lang="en-GB" sz="1000" dirty="0">
              <a:solidFill>
                <a:schemeClr val="bg2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64694" y="5616092"/>
            <a:ext cx="4254759" cy="6344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148954250"/>
              </p:ext>
            </p:extLst>
          </p:nvPr>
        </p:nvGraphicFramePr>
        <p:xfrm>
          <a:off x="6634066" y="5541447"/>
          <a:ext cx="4309733" cy="947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764694" y="5616092"/>
            <a:ext cx="8864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solidFill>
                  <a:schemeClr val="bg2"/>
                </a:solidFill>
              </a:rPr>
              <a:t>Tour</a:t>
            </a:r>
            <a:endParaRPr lang="en-GB" sz="1000" dirty="0">
              <a:solidFill>
                <a:schemeClr val="bg2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8369559" y="2995127"/>
            <a:ext cx="485192" cy="28924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1019453" y="2537928"/>
            <a:ext cx="1017037" cy="8584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 smtClean="0"/>
              <a:t>93% were seeing this artist at the Hall for the first time</a:t>
            </a:r>
            <a:endParaRPr lang="en-GB" sz="1050" dirty="0"/>
          </a:p>
        </p:txBody>
      </p:sp>
      <p:sp>
        <p:nvSpPr>
          <p:cNvPr id="18" name="Rectangle 17"/>
          <p:cNvSpPr/>
          <p:nvPr/>
        </p:nvSpPr>
        <p:spPr>
          <a:xfrm>
            <a:off x="11019453" y="3589178"/>
            <a:ext cx="1017037" cy="8584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 smtClean="0"/>
              <a:t>70% had already been at the Hall</a:t>
            </a:r>
            <a:endParaRPr lang="en-GB" sz="1050" dirty="0"/>
          </a:p>
        </p:txBody>
      </p:sp>
      <p:sp>
        <p:nvSpPr>
          <p:cNvPr id="19" name="Oval 18"/>
          <p:cNvSpPr/>
          <p:nvPr/>
        </p:nvSpPr>
        <p:spPr>
          <a:xfrm>
            <a:off x="7156579" y="3864431"/>
            <a:ext cx="485192" cy="289249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1019453" y="4757675"/>
            <a:ext cx="1017037" cy="14191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 smtClean="0"/>
              <a:t>The different restaurant offer was equally popular except for Arena Bars</a:t>
            </a:r>
            <a:endParaRPr lang="en-GB" sz="1050" dirty="0"/>
          </a:p>
        </p:txBody>
      </p:sp>
      <p:sp>
        <p:nvSpPr>
          <p:cNvPr id="21" name="Rectangle 20"/>
          <p:cNvSpPr/>
          <p:nvPr/>
        </p:nvSpPr>
        <p:spPr>
          <a:xfrm>
            <a:off x="233266" y="2745658"/>
            <a:ext cx="1304340" cy="1798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 smtClean="0"/>
              <a:t>People who came to see artist XX had also seen YES and Human league. </a:t>
            </a:r>
          </a:p>
          <a:p>
            <a:pPr algn="ctr"/>
            <a:endParaRPr lang="en-GB" sz="1050" dirty="0"/>
          </a:p>
          <a:p>
            <a:pPr algn="ctr"/>
            <a:r>
              <a:rPr lang="en-GB" sz="1050" dirty="0" smtClean="0"/>
              <a:t>Overall, this audience is made of Pop and Rock fans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val="168978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 a glance we can already identify key trends in this dashboard in terms of booking patterns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1530823" y="1156996"/>
            <a:ext cx="9105392" cy="5143792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6690946" y="2743200"/>
            <a:ext cx="3749053" cy="9779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7350369" y="2804746"/>
            <a:ext cx="308963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0717823" y="2189284"/>
            <a:ext cx="1336431" cy="123092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/>
              <a:t>RECENCY</a:t>
            </a:r>
          </a:p>
          <a:p>
            <a:pPr algn="ctr"/>
            <a:r>
              <a:rPr lang="en-GB" sz="1200" dirty="0" smtClean="0"/>
              <a:t>The further on time their last visit the less likely they are to repeat with us </a:t>
            </a:r>
            <a:endParaRPr lang="en-GB" sz="1200" dirty="0"/>
          </a:p>
        </p:txBody>
      </p:sp>
      <p:sp>
        <p:nvSpPr>
          <p:cNvPr id="12" name="Rectangle 11"/>
          <p:cNvSpPr/>
          <p:nvPr/>
        </p:nvSpPr>
        <p:spPr>
          <a:xfrm>
            <a:off x="10717823" y="3511061"/>
            <a:ext cx="1336431" cy="123092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/>
              <a:t>INCREASE SUCCESS</a:t>
            </a:r>
          </a:p>
          <a:p>
            <a:pPr algn="ctr"/>
            <a:r>
              <a:rPr lang="en-GB" sz="1200" dirty="0" smtClean="0"/>
              <a:t>Since 2010 there are 3k more attendees </a:t>
            </a:r>
            <a:endParaRPr lang="en-GB" sz="12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8091854" y="1824164"/>
            <a:ext cx="262596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0717823" y="1208928"/>
            <a:ext cx="1336431" cy="9097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/>
              <a:t>COUPLES AND SMALL GROUPS</a:t>
            </a:r>
            <a:endParaRPr lang="en-GB" sz="1200" dirty="0"/>
          </a:p>
        </p:txBody>
      </p:sp>
      <p:sp>
        <p:nvSpPr>
          <p:cNvPr id="16" name="Oval 15"/>
          <p:cNvSpPr/>
          <p:nvPr/>
        </p:nvSpPr>
        <p:spPr>
          <a:xfrm>
            <a:off x="6690946" y="4741984"/>
            <a:ext cx="1467119" cy="155880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226968" y="5521386"/>
            <a:ext cx="1336431" cy="123092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/>
              <a:t>ADVANCE BOOKING</a:t>
            </a:r>
          </a:p>
          <a:p>
            <a:pPr algn="ctr"/>
            <a:r>
              <a:rPr lang="en-GB" sz="1200" dirty="0" smtClean="0"/>
              <a:t>A greater proportion of attendees books in advance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931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6" grpId="0" animBg="1"/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53410" y="2785577"/>
            <a:ext cx="8686590" cy="1286845"/>
          </a:xfrm>
        </p:spPr>
        <p:txBody>
          <a:bodyPr/>
          <a:lstStyle/>
          <a:p>
            <a:r>
              <a:rPr lang="en-GB" dirty="0" smtClean="0"/>
              <a:t>sales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976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Looking at which seats sold best for different show to adjust our pricing strategy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2"/>
            <p:extLst>
              <p:ext uri="{D42A27DB-BD31-4B8C-83A1-F6EECF244321}">
                <p14:modId xmlns:p14="http://schemas.microsoft.com/office/powerpoint/2010/main" val="1571235295"/>
              </p:ext>
            </p:extLst>
          </p:nvPr>
        </p:nvGraphicFramePr>
        <p:xfrm>
          <a:off x="360363" y="1619250"/>
          <a:ext cx="11480800" cy="46815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0363" y="1249918"/>
            <a:ext cx="5960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chemeClr val="accent3"/>
                </a:solidFill>
              </a:rPr>
              <a:t>Seat area capacity per time to performance date</a:t>
            </a:r>
            <a:endParaRPr lang="en-GB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98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53410" y="2323912"/>
            <a:ext cx="8686590" cy="2210175"/>
          </a:xfrm>
        </p:spPr>
        <p:txBody>
          <a:bodyPr/>
          <a:lstStyle/>
          <a:p>
            <a:r>
              <a:rPr lang="en-GB" dirty="0" smtClean="0"/>
              <a:t>Campaign assessment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2392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e-mail campaign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360000" y="1325816"/>
            <a:ext cx="11480800" cy="3022512"/>
          </a:xfrm>
          <a:prstGeom prst="rect">
            <a:avLst/>
          </a:prstGeom>
        </p:spPr>
      </p:pic>
      <p:pic>
        <p:nvPicPr>
          <p:cNvPr id="6" name="Content Placeholder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9092" y="1325816"/>
            <a:ext cx="8565480" cy="468153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35549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753410" y="2323912"/>
            <a:ext cx="8686590" cy="2210175"/>
          </a:xfrm>
        </p:spPr>
        <p:txBody>
          <a:bodyPr/>
          <a:lstStyle/>
          <a:p>
            <a:r>
              <a:rPr lang="en-GB" dirty="0" smtClean="0"/>
              <a:t>Customer feedback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124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information on customer feedback per show with just one click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360001" y="1199702"/>
            <a:ext cx="8415128" cy="38026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2890" y="2932717"/>
            <a:ext cx="7760773" cy="37272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001" y="3397903"/>
            <a:ext cx="5440279" cy="29062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9840" y="1715236"/>
            <a:ext cx="6030578" cy="3365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592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Informing the different departments on what needs to be improved moving forwards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2"/>
          </p:nvPr>
        </p:nvPicPr>
        <p:blipFill>
          <a:blip r:embed="rId2"/>
          <a:stretch>
            <a:fillRect/>
          </a:stretch>
        </p:blipFill>
        <p:spPr>
          <a:xfrm>
            <a:off x="1837427" y="1619250"/>
            <a:ext cx="8526672" cy="468153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59999" y="1251284"/>
            <a:ext cx="2238821" cy="94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Dashboard for Front of House team</a:t>
            </a:r>
            <a:endParaRPr lang="en-GB" dirty="0"/>
          </a:p>
        </p:txBody>
      </p:sp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10434918" y="5755342"/>
            <a:ext cx="1757082" cy="10847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r"/>
            <a:r>
              <a:rPr lang="en-GB" sz="1050" i="1" dirty="0" smtClean="0">
                <a:solidFill>
                  <a:schemeClr val="bg1">
                    <a:lumMod val="50000"/>
                    <a:lumOff val="50000"/>
                  </a:schemeClr>
                </a:solidFill>
              </a:rPr>
              <a:t>back</a:t>
            </a:r>
            <a:endParaRPr lang="en-GB" sz="1050" i="1" dirty="0">
              <a:solidFill>
                <a:schemeClr val="bg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44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Communicate the data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360000" y="2166316"/>
            <a:ext cx="2655916" cy="265591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Running on demand reports and commenting the key findings adding our final recommendations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3314737" y="2166316"/>
            <a:ext cx="2655916" cy="265591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Setting regular reports and educate the audience on the different metrics used in a previous presentation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6269474" y="2166316"/>
            <a:ext cx="2655916" cy="265591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Make the reports fully accessible and conduct training to help other colleagues interpret the results and make clear notes on the reports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9224212" y="2166316"/>
            <a:ext cx="2655916" cy="2655916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Organise drop-in sessions for the different people in need of data insights to discuss these needs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032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 thoughts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415004" y="1620000"/>
            <a:ext cx="5279943" cy="4680000"/>
          </a:xfrm>
          <a:prstGeom prst="rect">
            <a:avLst/>
          </a:prstGeom>
          <a:effectLst/>
        </p:spPr>
        <p:txBody>
          <a:bodyPr vert="horz" lIns="0" tIns="0" rIns="0" bIns="0" rtlCol="0" anchor="t" anchorCtr="0">
            <a:normAutofit/>
          </a:bodyPr>
          <a:lstStyle>
            <a:lvl1pPr marL="572400" indent="-572400" algn="l" defTabSz="457200" rtl="0" eaLnBrk="1" latinLnBrk="0" hangingPunct="1">
              <a:spcBef>
                <a:spcPts val="0"/>
              </a:spcBef>
              <a:spcAft>
                <a:spcPts val="0"/>
              </a:spcAft>
              <a:buClrTx/>
              <a:buFont typeface="Arial" charset="0"/>
              <a:buNone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Tx/>
              <a:buFont typeface="Arial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Tx/>
              <a:buFont typeface="Arial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Tx/>
              <a:buFont typeface="Arial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Tx/>
              <a:buFont typeface="Arial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endParaRPr lang="en-GB" dirty="0"/>
          </a:p>
          <a:p>
            <a:pPr marL="0" indent="0"/>
            <a:endParaRPr lang="en-GB" dirty="0" smtClean="0"/>
          </a:p>
          <a:p>
            <a:pPr marL="0" indent="0"/>
            <a:endParaRPr lang="en-GB" dirty="0"/>
          </a:p>
          <a:p>
            <a:pPr marL="0" indent="0"/>
            <a:endParaRPr lang="en-GB" dirty="0" smtClean="0"/>
          </a:p>
          <a:p>
            <a:pPr marL="342900" indent="-342900">
              <a:buFontTx/>
              <a:buChar char="-"/>
            </a:pPr>
            <a:endParaRPr lang="en-GB" dirty="0"/>
          </a:p>
          <a:p>
            <a:pPr marL="342900" indent="-342900">
              <a:buFontTx/>
              <a:buChar char="-"/>
            </a:pPr>
            <a:endParaRPr lang="en-GB" dirty="0"/>
          </a:p>
        </p:txBody>
      </p:sp>
      <p:sp>
        <p:nvSpPr>
          <p:cNvPr id="12" name="Rounded Rectangle 11"/>
          <p:cNvSpPr/>
          <p:nvPr/>
        </p:nvSpPr>
        <p:spPr>
          <a:xfrm>
            <a:off x="4574361" y="2141446"/>
            <a:ext cx="3091363" cy="29838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There will always be an additional step to build the data models on Power </a:t>
            </a:r>
            <a:r>
              <a:rPr lang="en-GB" dirty="0" smtClean="0"/>
              <a:t>BI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659559" y="2141446"/>
            <a:ext cx="3075282" cy="29838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Combining data from Tessitura with </a:t>
            </a:r>
            <a:r>
              <a:rPr lang="en-GB" dirty="0" smtClean="0"/>
              <a:t>other databases, and spreadsheets for example:</a:t>
            </a:r>
            <a:endParaRPr lang="en-GB" dirty="0"/>
          </a:p>
          <a:p>
            <a:pPr marL="342900" indent="-342900">
              <a:buFontTx/>
              <a:buChar char="-"/>
            </a:pPr>
            <a:r>
              <a:rPr lang="en-GB" dirty="0"/>
              <a:t>Email and campaign results</a:t>
            </a:r>
          </a:p>
          <a:p>
            <a:pPr marL="342900" indent="-342900">
              <a:buFontTx/>
              <a:buChar char="-"/>
            </a:pPr>
            <a:r>
              <a:rPr lang="en-GB" dirty="0"/>
              <a:t>Survey results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406883" y="2141446"/>
            <a:ext cx="3091363" cy="29838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Anyone accessing Tessitura could already see results straight away, however, </a:t>
            </a:r>
            <a:r>
              <a:rPr lang="en-GB" dirty="0" smtClean="0"/>
              <a:t>who will create </a:t>
            </a:r>
            <a:r>
              <a:rPr lang="en-GB" dirty="0"/>
              <a:t>these reports?</a:t>
            </a: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>
          <a:xfrm>
            <a:off x="6641020" y="1566785"/>
            <a:ext cx="2481476" cy="1820580"/>
            <a:chOff x="2308225" y="2909888"/>
            <a:chExt cx="631825" cy="463550"/>
          </a:xfrm>
          <a:solidFill>
            <a:schemeClr val="accent6">
              <a:lumMod val="5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grpSpPr>
        <p:sp>
          <p:nvSpPr>
            <p:cNvPr id="7" name="Freeform 146"/>
            <p:cNvSpPr>
              <a:spLocks/>
            </p:cNvSpPr>
            <p:nvPr/>
          </p:nvSpPr>
          <p:spPr bwMode="auto">
            <a:xfrm>
              <a:off x="2308225" y="2909888"/>
              <a:ext cx="525463" cy="463550"/>
            </a:xfrm>
            <a:custGeom>
              <a:avLst/>
              <a:gdLst/>
              <a:ahLst/>
              <a:cxnLst>
                <a:cxn ang="0">
                  <a:pos x="527" y="212"/>
                </a:cxn>
                <a:cxn ang="0">
                  <a:pos x="276" y="486"/>
                </a:cxn>
                <a:cxn ang="0">
                  <a:pos x="26" y="212"/>
                </a:cxn>
                <a:cxn ang="0">
                  <a:pos x="102" y="32"/>
                </a:cxn>
                <a:cxn ang="0">
                  <a:pos x="276" y="171"/>
                </a:cxn>
                <a:cxn ang="0">
                  <a:pos x="437" y="29"/>
                </a:cxn>
                <a:cxn ang="0">
                  <a:pos x="527" y="212"/>
                </a:cxn>
              </a:cxnLst>
              <a:rect l="0" t="0" r="r" b="b"/>
              <a:pathLst>
                <a:path w="551" h="486">
                  <a:moveTo>
                    <a:pt x="527" y="212"/>
                  </a:moveTo>
                  <a:cubicBezTo>
                    <a:pt x="483" y="343"/>
                    <a:pt x="276" y="486"/>
                    <a:pt x="276" y="486"/>
                  </a:cubicBezTo>
                  <a:cubicBezTo>
                    <a:pt x="276" y="486"/>
                    <a:pt x="73" y="342"/>
                    <a:pt x="26" y="212"/>
                  </a:cubicBezTo>
                  <a:cubicBezTo>
                    <a:pt x="0" y="140"/>
                    <a:pt x="39" y="48"/>
                    <a:pt x="102" y="32"/>
                  </a:cubicBezTo>
                  <a:cubicBezTo>
                    <a:pt x="227" y="0"/>
                    <a:pt x="276" y="171"/>
                    <a:pt x="276" y="171"/>
                  </a:cubicBezTo>
                  <a:cubicBezTo>
                    <a:pt x="276" y="171"/>
                    <a:pt x="305" y="9"/>
                    <a:pt x="437" y="29"/>
                  </a:cubicBezTo>
                  <a:cubicBezTo>
                    <a:pt x="513" y="40"/>
                    <a:pt x="551" y="140"/>
                    <a:pt x="527" y="2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47"/>
            <p:cNvSpPr>
              <a:spLocks/>
            </p:cNvSpPr>
            <p:nvPr/>
          </p:nvSpPr>
          <p:spPr bwMode="auto">
            <a:xfrm>
              <a:off x="2695575" y="2911476"/>
              <a:ext cx="244475" cy="93663"/>
            </a:xfrm>
            <a:custGeom>
              <a:avLst/>
              <a:gdLst/>
              <a:ahLst/>
              <a:cxnLst>
                <a:cxn ang="0">
                  <a:pos x="233" y="98"/>
                </a:cxn>
                <a:cxn ang="0">
                  <a:pos x="24" y="98"/>
                </a:cxn>
                <a:cxn ang="0">
                  <a:pos x="0" y="49"/>
                </a:cxn>
                <a:cxn ang="0">
                  <a:pos x="24" y="0"/>
                </a:cxn>
                <a:cxn ang="0">
                  <a:pos x="233" y="0"/>
                </a:cxn>
                <a:cxn ang="0">
                  <a:pos x="257" y="49"/>
                </a:cxn>
                <a:cxn ang="0">
                  <a:pos x="233" y="98"/>
                </a:cxn>
              </a:cxnLst>
              <a:rect l="0" t="0" r="r" b="b"/>
              <a:pathLst>
                <a:path w="257" h="98">
                  <a:moveTo>
                    <a:pt x="233" y="98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10" y="98"/>
                    <a:pt x="0" y="76"/>
                    <a:pt x="0" y="49"/>
                  </a:cubicBezTo>
                  <a:cubicBezTo>
                    <a:pt x="0" y="22"/>
                    <a:pt x="10" y="0"/>
                    <a:pt x="24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46" y="0"/>
                    <a:pt x="257" y="22"/>
                    <a:pt x="257" y="49"/>
                  </a:cubicBezTo>
                  <a:cubicBezTo>
                    <a:pt x="257" y="76"/>
                    <a:pt x="246" y="98"/>
                    <a:pt x="233" y="98"/>
                  </a:cubicBezTo>
                  <a:close/>
                </a:path>
              </a:pathLst>
            </a:custGeom>
            <a:grpFill/>
            <a:ln w="2857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2653902" y="1150342"/>
            <a:ext cx="2533703" cy="2158100"/>
            <a:chOff x="3317875" y="2860676"/>
            <a:chExt cx="631825" cy="538162"/>
          </a:xfrm>
          <a:solidFill>
            <a:schemeClr val="accent6">
              <a:lumMod val="50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grpSpPr>
        <p:sp>
          <p:nvSpPr>
            <p:cNvPr id="10" name="Freeform 148"/>
            <p:cNvSpPr>
              <a:spLocks/>
            </p:cNvSpPr>
            <p:nvPr/>
          </p:nvSpPr>
          <p:spPr bwMode="auto">
            <a:xfrm>
              <a:off x="3317875" y="2935288"/>
              <a:ext cx="525463" cy="463550"/>
            </a:xfrm>
            <a:custGeom>
              <a:avLst/>
              <a:gdLst/>
              <a:ahLst/>
              <a:cxnLst>
                <a:cxn ang="0">
                  <a:pos x="528" y="212"/>
                </a:cxn>
                <a:cxn ang="0">
                  <a:pos x="276" y="486"/>
                </a:cxn>
                <a:cxn ang="0">
                  <a:pos x="26" y="212"/>
                </a:cxn>
                <a:cxn ang="0">
                  <a:pos x="102" y="32"/>
                </a:cxn>
                <a:cxn ang="0">
                  <a:pos x="276" y="171"/>
                </a:cxn>
                <a:cxn ang="0">
                  <a:pos x="437" y="29"/>
                </a:cxn>
                <a:cxn ang="0">
                  <a:pos x="528" y="212"/>
                </a:cxn>
              </a:cxnLst>
              <a:rect l="0" t="0" r="r" b="b"/>
              <a:pathLst>
                <a:path w="551" h="486">
                  <a:moveTo>
                    <a:pt x="528" y="212"/>
                  </a:moveTo>
                  <a:cubicBezTo>
                    <a:pt x="484" y="343"/>
                    <a:pt x="276" y="486"/>
                    <a:pt x="276" y="486"/>
                  </a:cubicBezTo>
                  <a:cubicBezTo>
                    <a:pt x="276" y="486"/>
                    <a:pt x="73" y="342"/>
                    <a:pt x="26" y="212"/>
                  </a:cubicBezTo>
                  <a:cubicBezTo>
                    <a:pt x="0" y="140"/>
                    <a:pt x="39" y="48"/>
                    <a:pt x="102" y="32"/>
                  </a:cubicBezTo>
                  <a:cubicBezTo>
                    <a:pt x="227" y="0"/>
                    <a:pt x="276" y="171"/>
                    <a:pt x="276" y="171"/>
                  </a:cubicBezTo>
                  <a:cubicBezTo>
                    <a:pt x="276" y="171"/>
                    <a:pt x="306" y="9"/>
                    <a:pt x="437" y="29"/>
                  </a:cubicBezTo>
                  <a:cubicBezTo>
                    <a:pt x="513" y="40"/>
                    <a:pt x="551" y="140"/>
                    <a:pt x="528" y="21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" name="Freeform 149"/>
            <p:cNvSpPr>
              <a:spLocks/>
            </p:cNvSpPr>
            <p:nvPr/>
          </p:nvSpPr>
          <p:spPr bwMode="auto">
            <a:xfrm>
              <a:off x="3705225" y="2860676"/>
              <a:ext cx="244475" cy="244475"/>
            </a:xfrm>
            <a:custGeom>
              <a:avLst/>
              <a:gdLst/>
              <a:ahLst/>
              <a:cxnLst>
                <a:cxn ang="0">
                  <a:pos x="233" y="79"/>
                </a:cxn>
                <a:cxn ang="0">
                  <a:pos x="178" y="79"/>
                </a:cxn>
                <a:cxn ang="0">
                  <a:pos x="178" y="24"/>
                </a:cxn>
                <a:cxn ang="0">
                  <a:pos x="129" y="0"/>
                </a:cxn>
                <a:cxn ang="0">
                  <a:pos x="80" y="24"/>
                </a:cxn>
                <a:cxn ang="0">
                  <a:pos x="80" y="79"/>
                </a:cxn>
                <a:cxn ang="0">
                  <a:pos x="24" y="79"/>
                </a:cxn>
                <a:cxn ang="0">
                  <a:pos x="0" y="128"/>
                </a:cxn>
                <a:cxn ang="0">
                  <a:pos x="24" y="177"/>
                </a:cxn>
                <a:cxn ang="0">
                  <a:pos x="80" y="177"/>
                </a:cxn>
                <a:cxn ang="0">
                  <a:pos x="80" y="232"/>
                </a:cxn>
                <a:cxn ang="0">
                  <a:pos x="129" y="256"/>
                </a:cxn>
                <a:cxn ang="0">
                  <a:pos x="178" y="232"/>
                </a:cxn>
                <a:cxn ang="0">
                  <a:pos x="178" y="177"/>
                </a:cxn>
                <a:cxn ang="0">
                  <a:pos x="233" y="177"/>
                </a:cxn>
                <a:cxn ang="0">
                  <a:pos x="257" y="128"/>
                </a:cxn>
                <a:cxn ang="0">
                  <a:pos x="233" y="79"/>
                </a:cxn>
              </a:cxnLst>
              <a:rect l="0" t="0" r="r" b="b"/>
              <a:pathLst>
                <a:path w="257" h="256">
                  <a:moveTo>
                    <a:pt x="233" y="79"/>
                  </a:moveTo>
                  <a:cubicBezTo>
                    <a:pt x="178" y="79"/>
                    <a:pt x="178" y="79"/>
                    <a:pt x="178" y="79"/>
                  </a:cubicBezTo>
                  <a:cubicBezTo>
                    <a:pt x="178" y="24"/>
                    <a:pt x="178" y="24"/>
                    <a:pt x="178" y="24"/>
                  </a:cubicBezTo>
                  <a:cubicBezTo>
                    <a:pt x="178" y="10"/>
                    <a:pt x="156" y="0"/>
                    <a:pt x="129" y="0"/>
                  </a:cubicBezTo>
                  <a:cubicBezTo>
                    <a:pt x="101" y="0"/>
                    <a:pt x="80" y="10"/>
                    <a:pt x="80" y="24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24" y="79"/>
                    <a:pt x="24" y="79"/>
                    <a:pt x="24" y="79"/>
                  </a:cubicBezTo>
                  <a:cubicBezTo>
                    <a:pt x="11" y="79"/>
                    <a:pt x="0" y="101"/>
                    <a:pt x="0" y="128"/>
                  </a:cubicBezTo>
                  <a:cubicBezTo>
                    <a:pt x="0" y="155"/>
                    <a:pt x="11" y="177"/>
                    <a:pt x="24" y="177"/>
                  </a:cubicBezTo>
                  <a:cubicBezTo>
                    <a:pt x="80" y="177"/>
                    <a:pt x="80" y="177"/>
                    <a:pt x="80" y="177"/>
                  </a:cubicBezTo>
                  <a:cubicBezTo>
                    <a:pt x="80" y="232"/>
                    <a:pt x="80" y="232"/>
                    <a:pt x="80" y="232"/>
                  </a:cubicBezTo>
                  <a:cubicBezTo>
                    <a:pt x="80" y="246"/>
                    <a:pt x="101" y="256"/>
                    <a:pt x="129" y="256"/>
                  </a:cubicBezTo>
                  <a:cubicBezTo>
                    <a:pt x="156" y="256"/>
                    <a:pt x="178" y="246"/>
                    <a:pt x="178" y="232"/>
                  </a:cubicBezTo>
                  <a:cubicBezTo>
                    <a:pt x="178" y="177"/>
                    <a:pt x="178" y="177"/>
                    <a:pt x="178" y="177"/>
                  </a:cubicBezTo>
                  <a:cubicBezTo>
                    <a:pt x="233" y="177"/>
                    <a:pt x="233" y="177"/>
                    <a:pt x="233" y="177"/>
                  </a:cubicBezTo>
                  <a:cubicBezTo>
                    <a:pt x="246" y="177"/>
                    <a:pt x="257" y="155"/>
                    <a:pt x="257" y="128"/>
                  </a:cubicBezTo>
                  <a:cubicBezTo>
                    <a:pt x="257" y="101"/>
                    <a:pt x="246" y="79"/>
                    <a:pt x="233" y="79"/>
                  </a:cubicBezTo>
                  <a:close/>
                </a:path>
              </a:pathLst>
            </a:custGeom>
            <a:grpFill/>
            <a:ln w="2857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TextBox 16"/>
          <p:cNvSpPr txBox="1"/>
          <p:nvPr/>
        </p:nvSpPr>
        <p:spPr>
          <a:xfrm rot="962642">
            <a:off x="10284211" y="869769"/>
            <a:ext cx="1752000" cy="2646878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6600" b="1" dirty="0" smtClean="0">
                <a:solidFill>
                  <a:schemeClr val="accent6">
                    <a:lumMod val="50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?</a:t>
            </a:r>
            <a:endParaRPr lang="en-GB" sz="9600" b="1" dirty="0">
              <a:solidFill>
                <a:schemeClr val="accent6">
                  <a:lumMod val="50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53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 to the room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400" dirty="0"/>
              <a:t>What </a:t>
            </a:r>
            <a:r>
              <a:rPr lang="en-GB" sz="4400" dirty="0" smtClean="0"/>
              <a:t>metrics </a:t>
            </a:r>
            <a:r>
              <a:rPr lang="en-GB" sz="4400" dirty="0"/>
              <a:t>and KPIs </a:t>
            </a:r>
            <a:r>
              <a:rPr lang="en-GB" sz="4400" dirty="0" smtClean="0"/>
              <a:t>do you monitor? </a:t>
            </a:r>
            <a:endParaRPr lang="en-GB" sz="4400" dirty="0"/>
          </a:p>
          <a:p>
            <a:pPr lvl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400" dirty="0"/>
              <a:t>How </a:t>
            </a:r>
            <a:r>
              <a:rPr lang="en-GB" sz="4400" dirty="0" smtClean="0"/>
              <a:t>do you </a:t>
            </a:r>
            <a:r>
              <a:rPr lang="en-GB" sz="4400" dirty="0"/>
              <a:t>report on these </a:t>
            </a:r>
            <a:r>
              <a:rPr lang="en-GB" sz="4400" dirty="0" smtClean="0"/>
              <a:t>KPIs?</a:t>
            </a:r>
            <a:endParaRPr lang="en-GB" sz="4400" dirty="0"/>
          </a:p>
          <a:p>
            <a:pPr lvl="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4400" dirty="0"/>
              <a:t>How </a:t>
            </a:r>
            <a:r>
              <a:rPr lang="en-GB" sz="4400" dirty="0" smtClean="0"/>
              <a:t>do the </a:t>
            </a:r>
            <a:r>
              <a:rPr lang="en-GB" sz="4400" dirty="0"/>
              <a:t>insights </a:t>
            </a:r>
            <a:r>
              <a:rPr lang="en-GB" sz="4400" dirty="0" smtClean="0"/>
              <a:t>role interacts / works </a:t>
            </a:r>
            <a:r>
              <a:rPr lang="en-GB" sz="4400" dirty="0"/>
              <a:t>together with the IT team and data </a:t>
            </a:r>
            <a:r>
              <a:rPr lang="en-GB" sz="4400" dirty="0" smtClean="0"/>
              <a:t>holders?</a:t>
            </a:r>
            <a:endParaRPr lang="en-GB" sz="4400" dirty="0"/>
          </a:p>
          <a:p>
            <a:pPr>
              <a:spcBef>
                <a:spcPts val="1200"/>
              </a:spcBef>
              <a:spcAft>
                <a:spcPts val="120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289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Royal Albert Hall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Thank you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586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AH Template">
  <a:themeElements>
    <a:clrScheme name="RAH_Master 1">
      <a:dk1>
        <a:srgbClr val="000000"/>
      </a:dk1>
      <a:lt1>
        <a:srgbClr val="FFFFFF"/>
      </a:lt1>
      <a:dk2>
        <a:srgbClr val="4A4A4A"/>
      </a:dk2>
      <a:lt2>
        <a:srgbClr val="4A4A4A"/>
      </a:lt2>
      <a:accent1>
        <a:srgbClr val="BD131F"/>
      </a:accent1>
      <a:accent2>
        <a:srgbClr val="DC0C23"/>
      </a:accent2>
      <a:accent3>
        <a:srgbClr val="99161B"/>
      </a:accent3>
      <a:accent4>
        <a:srgbClr val="F39200"/>
      </a:accent4>
      <a:accent5>
        <a:srgbClr val="5DC5ED"/>
      </a:accent5>
      <a:accent6>
        <a:srgbClr val="00A385"/>
      </a:accent6>
      <a:hlink>
        <a:srgbClr val="5D2F88"/>
      </a:hlink>
      <a:folHlink>
        <a:srgbClr val="781616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1352</TotalTime>
  <Words>1186</Words>
  <Application>Microsoft Office PowerPoint</Application>
  <PresentationFormat>Widescreen</PresentationFormat>
  <Paragraphs>226</Paragraphs>
  <Slides>34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Arial Black</vt:lpstr>
      <vt:lpstr>Calibri</vt:lpstr>
      <vt:lpstr>Wingdings 2</vt:lpstr>
      <vt:lpstr>RAH Template</vt:lpstr>
      <vt:lpstr>Insightful interactive  dashboards</vt:lpstr>
      <vt:lpstr>Q: What would you like to know about our shows and our audiences?</vt:lpstr>
      <vt:lpstr>PowerPoint Presentation</vt:lpstr>
      <vt:lpstr>PowerPoint Presentation</vt:lpstr>
      <vt:lpstr>Insights are what humans make from analytics</vt:lpstr>
      <vt:lpstr>Insightful interactive dashboards</vt:lpstr>
      <vt:lpstr>PowerPoint Presentation</vt:lpstr>
      <vt:lpstr>The dream</vt:lpstr>
      <vt:lpstr>Objectives</vt:lpstr>
      <vt:lpstr>One step at a time</vt:lpstr>
      <vt:lpstr>PowerPoint Presentation</vt:lpstr>
      <vt:lpstr>Audience profile </vt:lpstr>
      <vt:lpstr>Monitoring sales and campaign success</vt:lpstr>
      <vt:lpstr>Customer feedback</vt:lpstr>
      <vt:lpstr>identifying the best sources for the different data points</vt:lpstr>
      <vt:lpstr>Audience profile </vt:lpstr>
      <vt:lpstr>ensuring the data is all in the same place</vt:lpstr>
      <vt:lpstr>Data visualization tool</vt:lpstr>
      <vt:lpstr>Please note the following dashboards are for educational purpose only and contain dummy data</vt:lpstr>
      <vt:lpstr>Audience profiles</vt:lpstr>
      <vt:lpstr>At a glance we can already identify key trends in this dashboard in terms of demographics per show</vt:lpstr>
      <vt:lpstr>At a glance we can already identify key trends in this dashboard in terms of our audience intersts</vt:lpstr>
      <vt:lpstr>At a glance we can already identify key trends in this dashboard in terms of booking patterns</vt:lpstr>
      <vt:lpstr>sales</vt:lpstr>
      <vt:lpstr>Looking at which seats sold best for different show to adjust our pricing strategy</vt:lpstr>
      <vt:lpstr>Campaign assessment</vt:lpstr>
      <vt:lpstr>The e-mail campaign</vt:lpstr>
      <vt:lpstr>Customer feedback</vt:lpstr>
      <vt:lpstr>Key information on customer feedback per show with just one click</vt:lpstr>
      <vt:lpstr>Informing the different departments on what needs to be improved moving forwards</vt:lpstr>
      <vt:lpstr>Communicate the data</vt:lpstr>
      <vt:lpstr>Final thoughts</vt:lpstr>
      <vt:lpstr>Back to the room</vt:lpstr>
      <vt:lpstr>Thank you</vt:lpstr>
    </vt:vector>
  </TitlesOfParts>
  <Company>Royal Albert Hall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Insightful interactive  dashboards</dc:title>
  <dc:creator>Sara Vergara</dc:creator>
  <cp:lastModifiedBy>Sara Vergara</cp:lastModifiedBy>
  <cp:revision>64</cp:revision>
  <dcterms:created xsi:type="dcterms:W3CDTF">2019-06-05T12:47:20Z</dcterms:created>
  <dcterms:modified xsi:type="dcterms:W3CDTF">2019-07-18T08:39:20Z</dcterms:modified>
</cp:coreProperties>
</file>