
<file path=[Content_Types].xml><?xml version="1.0" encoding="utf-8"?>
<Types xmlns="http://schemas.openxmlformats.org/package/2006/content-types">
  <Default Extension="emf" ContentType="image/x-emf"/>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slideLayouts/slideLayout37.xml" ContentType="application/vnd.openxmlformats-officedocument.presentationml.slideLayout+xml"/>
  <Override PartName="/ppt/theme/theme5.xml" ContentType="application/vnd.openxmlformats-officedocument.theme+xml"/>
  <Override PartName="/ppt/slideLayouts/slideLayout38.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732" r:id="rId2"/>
    <p:sldMasterId id="2147483753" r:id="rId3"/>
    <p:sldMasterId id="2147483774" r:id="rId4"/>
    <p:sldMasterId id="2147483790" r:id="rId5"/>
    <p:sldMasterId id="2147483794" r:id="rId6"/>
  </p:sldMasterIdLst>
  <p:notesMasterIdLst>
    <p:notesMasterId r:id="rId47"/>
  </p:notesMasterIdLst>
  <p:handoutMasterIdLst>
    <p:handoutMasterId r:id="rId48"/>
  </p:handoutMasterIdLst>
  <p:sldIdLst>
    <p:sldId id="257" r:id="rId7"/>
    <p:sldId id="258" r:id="rId8"/>
    <p:sldId id="448" r:id="rId9"/>
    <p:sldId id="438" r:id="rId10"/>
    <p:sldId id="440" r:id="rId11"/>
    <p:sldId id="442" r:id="rId12"/>
    <p:sldId id="439" r:id="rId13"/>
    <p:sldId id="477" r:id="rId14"/>
    <p:sldId id="441" r:id="rId15"/>
    <p:sldId id="467" r:id="rId16"/>
    <p:sldId id="468" r:id="rId17"/>
    <p:sldId id="476" r:id="rId18"/>
    <p:sldId id="475" r:id="rId19"/>
    <p:sldId id="444" r:id="rId20"/>
    <p:sldId id="445" r:id="rId21"/>
    <p:sldId id="443" r:id="rId22"/>
    <p:sldId id="473" r:id="rId23"/>
    <p:sldId id="474" r:id="rId24"/>
    <p:sldId id="446" r:id="rId25"/>
    <p:sldId id="447" r:id="rId26"/>
    <p:sldId id="449" r:id="rId27"/>
    <p:sldId id="470" r:id="rId28"/>
    <p:sldId id="478" r:id="rId29"/>
    <p:sldId id="479" r:id="rId30"/>
    <p:sldId id="472" r:id="rId31"/>
    <p:sldId id="469" r:id="rId32"/>
    <p:sldId id="450" r:id="rId33"/>
    <p:sldId id="451" r:id="rId34"/>
    <p:sldId id="452" r:id="rId35"/>
    <p:sldId id="453" r:id="rId36"/>
    <p:sldId id="463" r:id="rId37"/>
    <p:sldId id="464" r:id="rId38"/>
    <p:sldId id="465" r:id="rId39"/>
    <p:sldId id="454" r:id="rId40"/>
    <p:sldId id="455" r:id="rId41"/>
    <p:sldId id="456" r:id="rId42"/>
    <p:sldId id="458" r:id="rId43"/>
    <p:sldId id="462" r:id="rId44"/>
    <p:sldId id="460" r:id="rId45"/>
    <p:sldId id="288" r:id="rId46"/>
  </p:sldIdLst>
  <p:sldSz cx="12192000" cy="6858000"/>
  <p:notesSz cx="6858000" cy="9144000"/>
  <p:embeddedFontLst>
    <p:embeddedFont>
      <p:font typeface="Calibri" panose="020F0502020204030204" pitchFamily="34" charset="0"/>
      <p:regular r:id="rId49"/>
      <p:bold r:id="rId50"/>
      <p:italic r:id="rId51"/>
      <p:boldItalic r:id="rId52"/>
    </p:embeddedFont>
    <p:embeddedFont>
      <p:font typeface="Montserrat" panose="00000500000000000000" pitchFamily="2" charset="0"/>
      <p:regular r:id="rId53"/>
      <p:bold r:id="rId54"/>
      <p:italic r:id="rId55"/>
      <p:boldItalic r:id="rId56"/>
    </p:embeddedFont>
    <p:embeddedFont>
      <p:font typeface="Montserrat Medium" panose="00000600000000000000" pitchFamily="2" charset="0"/>
      <p:regular r:id="rId57"/>
      <p:italic r:id="rId58"/>
    </p:embeddedFont>
    <p:embeddedFont>
      <p:font typeface="Montserrat SemiBold" panose="00000700000000000000" pitchFamily="2" charset="0"/>
      <p:regular r:id="rId59"/>
      <p:bold r:id="rId60"/>
      <p:italic r:id="rId61"/>
      <p:boldItalic r:id="rId62"/>
    </p:embeddedFont>
    <p:embeddedFont>
      <p:font typeface="Segoe UI" panose="020B0502040204020203" pitchFamily="34" charset="0"/>
      <p:regular r:id="rId63"/>
      <p:bold r:id="rId64"/>
      <p:italic r:id="rId65"/>
      <p:boldItalic r:id="rId66"/>
    </p:embeddedFont>
  </p:embeddedFontLst>
  <p:custDataLst>
    <p:tags r:id="rId6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F548C19-9431-B570-2418-37C66364F0DC}" name="Beth Gilliland" initials="BG" userId="S::bgilliland@tessituranetwork.com::28259522-80fb-4da5-a8cd-2bb0549addeb"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Beth Gilliland" initials="BG" lastIdx="34" clrIdx="0">
    <p:extLst>
      <p:ext uri="{19B8F6BF-5375-455C-9EA6-DF929625EA0E}">
        <p15:presenceInfo xmlns:p15="http://schemas.microsoft.com/office/powerpoint/2012/main" userId="Beth Gilliland"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5959"/>
    <a:srgbClr val="0563C1"/>
    <a:srgbClr val="00A0B7"/>
    <a:srgbClr val="514EA6"/>
    <a:srgbClr val="242B2D"/>
    <a:srgbClr val="414AA8"/>
    <a:srgbClr val="306CB0"/>
    <a:srgbClr val="4C5456"/>
    <a:srgbClr val="222B2D"/>
    <a:srgbClr val="E2AD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746" autoAdjust="0"/>
    <p:restoredTop sz="78899" autoAdjust="0"/>
  </p:normalViewPr>
  <p:slideViewPr>
    <p:cSldViewPr snapToGrid="0">
      <p:cViewPr>
        <p:scale>
          <a:sx n="75" d="100"/>
          <a:sy n="75" d="100"/>
        </p:scale>
        <p:origin x="850" y="19"/>
      </p:cViewPr>
      <p:guideLst/>
    </p:cSldViewPr>
  </p:slideViewPr>
  <p:outlineViewPr>
    <p:cViewPr>
      <p:scale>
        <a:sx n="33" d="100"/>
        <a:sy n="33" d="100"/>
      </p:scale>
      <p:origin x="0" y="-3408"/>
    </p:cViewPr>
  </p:outlineViewPr>
  <p:notesTextViewPr>
    <p:cViewPr>
      <p:scale>
        <a:sx n="100" d="100"/>
        <a:sy n="100" d="100"/>
      </p:scale>
      <p:origin x="0" y="-173"/>
    </p:cViewPr>
  </p:notesTextViewPr>
  <p:sorterViewPr>
    <p:cViewPr>
      <p:scale>
        <a:sx n="100" d="100"/>
        <a:sy n="100" d="100"/>
      </p:scale>
      <p:origin x="0" y="0"/>
    </p:cViewPr>
  </p:sorterViewPr>
  <p:notesViewPr>
    <p:cSldViewPr snapToGrid="0">
      <p:cViewPr varScale="1">
        <p:scale>
          <a:sx n="49" d="100"/>
          <a:sy n="49" d="100"/>
        </p:scale>
        <p:origin x="2740" y="4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notesMaster" Target="notesMasters/notesMaster1.xml"/><Relationship Id="rId63" Type="http://schemas.openxmlformats.org/officeDocument/2006/relationships/font" Target="fonts/font15.fntdata"/><Relationship Id="rId68"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font" Target="fonts/font5.fntdata"/><Relationship Id="rId58" Type="http://schemas.openxmlformats.org/officeDocument/2006/relationships/font" Target="fonts/font10.fntdata"/><Relationship Id="rId66" Type="http://schemas.openxmlformats.org/officeDocument/2006/relationships/font" Target="fonts/font18.fntdata"/><Relationship Id="rId74" Type="http://schemas.microsoft.com/office/2018/10/relationships/authors" Target="authors.xml"/><Relationship Id="rId5" Type="http://schemas.openxmlformats.org/officeDocument/2006/relationships/slideMaster" Target="slideMasters/slideMaster5.xml"/><Relationship Id="rId61" Type="http://schemas.openxmlformats.org/officeDocument/2006/relationships/font" Target="fonts/font13.fntdata"/><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handoutMaster" Target="handoutMasters/handoutMaster1.xml"/><Relationship Id="rId56" Type="http://schemas.openxmlformats.org/officeDocument/2006/relationships/font" Target="fonts/font8.fntdata"/><Relationship Id="rId64" Type="http://schemas.openxmlformats.org/officeDocument/2006/relationships/font" Target="fonts/font16.fntdata"/><Relationship Id="rId69"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font" Target="fonts/font3.fntdata"/><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11.fntdata"/><Relationship Id="rId67" Type="http://schemas.openxmlformats.org/officeDocument/2006/relationships/tags" Target="tags/tag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font" Target="fonts/font6.fntdata"/><Relationship Id="rId62" Type="http://schemas.openxmlformats.org/officeDocument/2006/relationships/font" Target="fonts/font14.fntdata"/><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font" Target="fonts/font1.fntdata"/><Relationship Id="rId57" Type="http://schemas.openxmlformats.org/officeDocument/2006/relationships/font" Target="fonts/font9.fntdata"/><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font" Target="fonts/font4.fntdata"/><Relationship Id="rId60" Type="http://schemas.openxmlformats.org/officeDocument/2006/relationships/font" Target="fonts/font12.fntdata"/><Relationship Id="rId65" Type="http://schemas.openxmlformats.org/officeDocument/2006/relationships/font" Target="fonts/font17.fntdata"/><Relationship Id="rId73" Type="http://schemas.microsoft.com/office/2016/11/relationships/changesInfo" Target="changesInfos/changesInfo1.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font" Target="fonts/font2.fntdata"/><Relationship Id="rId55" Type="http://schemas.openxmlformats.org/officeDocument/2006/relationships/font" Target="fonts/font7.fntdata"/><Relationship Id="rId7" Type="http://schemas.openxmlformats.org/officeDocument/2006/relationships/slide" Target="slides/slide1.xml"/><Relationship Id="rId7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yla Newton-Willems" userId="8be86e4a-7090-4eb9-9a49-2422601f6247" providerId="ADAL" clId="{78C059F7-A9F8-4712-8502-B6297DDA542E}"/>
    <pc:docChg chg="modSld">
      <pc:chgData name="Kayla Newton-Willems" userId="8be86e4a-7090-4eb9-9a49-2422601f6247" providerId="ADAL" clId="{78C059F7-A9F8-4712-8502-B6297DDA542E}" dt="2023-09-25T12:56:49.795" v="9" actId="1076"/>
      <pc:docMkLst>
        <pc:docMk/>
      </pc:docMkLst>
      <pc:sldChg chg="modSp mod">
        <pc:chgData name="Kayla Newton-Willems" userId="8be86e4a-7090-4eb9-9a49-2422601f6247" providerId="ADAL" clId="{78C059F7-A9F8-4712-8502-B6297DDA542E}" dt="2023-09-25T12:56:04.113" v="0" actId="1076"/>
        <pc:sldMkLst>
          <pc:docMk/>
          <pc:sldMk cId="1883249612" sldId="438"/>
        </pc:sldMkLst>
        <pc:spChg chg="mod">
          <ac:chgData name="Kayla Newton-Willems" userId="8be86e4a-7090-4eb9-9a49-2422601f6247" providerId="ADAL" clId="{78C059F7-A9F8-4712-8502-B6297DDA542E}" dt="2023-09-25T12:56:04.113" v="0" actId="1076"/>
          <ac:spMkLst>
            <pc:docMk/>
            <pc:sldMk cId="1883249612" sldId="438"/>
            <ac:spMk id="3" creationId="{4F32A097-9BCB-73C8-83E5-5D2BD0A3E638}"/>
          </ac:spMkLst>
        </pc:spChg>
      </pc:sldChg>
      <pc:sldChg chg="modSp mod">
        <pc:chgData name="Kayla Newton-Willems" userId="8be86e4a-7090-4eb9-9a49-2422601f6247" providerId="ADAL" clId="{78C059F7-A9F8-4712-8502-B6297DDA542E}" dt="2023-09-25T12:56:49.795" v="9" actId="1076"/>
        <pc:sldMkLst>
          <pc:docMk/>
          <pc:sldMk cId="1016843368" sldId="470"/>
        </pc:sldMkLst>
        <pc:picChg chg="mod">
          <ac:chgData name="Kayla Newton-Willems" userId="8be86e4a-7090-4eb9-9a49-2422601f6247" providerId="ADAL" clId="{78C059F7-A9F8-4712-8502-B6297DDA542E}" dt="2023-09-25T12:56:49.795" v="9" actId="1076"/>
          <ac:picMkLst>
            <pc:docMk/>
            <pc:sldMk cId="1016843368" sldId="470"/>
            <ac:picMk id="9" creationId="{08CBF923-4FA2-4693-F2AD-7D834A86A54A}"/>
          </ac:picMkLst>
        </pc:picChg>
        <pc:picChg chg="mod">
          <ac:chgData name="Kayla Newton-Willems" userId="8be86e4a-7090-4eb9-9a49-2422601f6247" providerId="ADAL" clId="{78C059F7-A9F8-4712-8502-B6297DDA542E}" dt="2023-09-25T12:56:30.988" v="3" actId="1076"/>
          <ac:picMkLst>
            <pc:docMk/>
            <pc:sldMk cId="1016843368" sldId="470"/>
            <ac:picMk id="11" creationId="{FE8BB362-C420-6B5E-86B3-8E948FF47D28}"/>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latin typeface="Montserrat" panose="00000500000000000000"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25DB0AB-BC29-4A3E-A0AA-516F3D873074}" type="datetimeFigureOut">
              <a:rPr lang="en-US" smtClean="0">
                <a:latin typeface="Montserrat" panose="00000500000000000000" pitchFamily="2" charset="0"/>
              </a:rPr>
              <a:t>9/25/2023</a:t>
            </a:fld>
            <a:endParaRPr lang="en-US" dirty="0">
              <a:latin typeface="Montserrat" panose="000005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latin typeface="Montserrat" panose="00000500000000000000"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21F8DE1-81E6-47CD-ABE0-5FFD9D8AC1B5}" type="slidenum">
              <a:rPr lang="en-US" smtClean="0">
                <a:latin typeface="Montserrat" panose="00000500000000000000" pitchFamily="2" charset="0"/>
              </a:rPr>
              <a:t>‹#›</a:t>
            </a:fld>
            <a:endParaRPr lang="en-US" dirty="0">
              <a:latin typeface="Montserrat" panose="00000500000000000000" pitchFamily="2" charset="0"/>
            </a:endParaRPr>
          </a:p>
        </p:txBody>
      </p:sp>
    </p:spTree>
    <p:extLst>
      <p:ext uri="{BB962C8B-B14F-4D97-AF65-F5344CB8AC3E}">
        <p14:creationId xmlns:p14="http://schemas.microsoft.com/office/powerpoint/2010/main" val="8938018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Montserrat" panose="00000500000000000000" pitchFamily="2" charset="0"/>
                <a:cs typeface="Montserrat" panose="00000500000000000000" pitchFamily="2"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Montserrat" panose="00000500000000000000" pitchFamily="2" charset="0"/>
                <a:cs typeface="Montserrat" panose="00000500000000000000" pitchFamily="2" charset="0"/>
              </a:defRPr>
            </a:lvl1pPr>
          </a:lstStyle>
          <a:p>
            <a:fld id="{02275740-B186-4AEA-8278-7DE45A282D76}" type="datetimeFigureOut">
              <a:rPr lang="en-US" smtClean="0"/>
              <a:pPr/>
              <a:t>9/25/2023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Montserrat" panose="00000500000000000000" pitchFamily="2" charset="0"/>
                <a:cs typeface="Montserrat" panose="00000500000000000000" pitchFamily="2"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Montserrat" panose="00000500000000000000" pitchFamily="2" charset="0"/>
                <a:cs typeface="Montserrat" panose="00000500000000000000" pitchFamily="2" charset="0"/>
              </a:defRPr>
            </a:lvl1pPr>
          </a:lstStyle>
          <a:p>
            <a:fld id="{6780D6FF-EC6E-40F2-8E34-E97C912E2E5A}" type="slidenum">
              <a:rPr lang="en-US" smtClean="0"/>
              <a:pPr/>
              <a:t>‹#›</a:t>
            </a:fld>
            <a:endParaRPr lang="en-US" dirty="0"/>
          </a:p>
        </p:txBody>
      </p:sp>
    </p:spTree>
    <p:extLst>
      <p:ext uri="{BB962C8B-B14F-4D97-AF65-F5344CB8AC3E}">
        <p14:creationId xmlns:p14="http://schemas.microsoft.com/office/powerpoint/2010/main" val="480817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ontserrat" panose="00000500000000000000" pitchFamily="2" charset="0"/>
        <a:ea typeface="+mn-ea"/>
        <a:cs typeface="Montserrat" panose="00000500000000000000" pitchFamily="2" charset="0"/>
      </a:defRPr>
    </a:lvl1pPr>
    <a:lvl2pPr marL="457200" algn="l" defTabSz="914400" rtl="0" eaLnBrk="1" latinLnBrk="0" hangingPunct="1">
      <a:defRPr sz="1200" kern="1200">
        <a:solidFill>
          <a:schemeClr val="tx1"/>
        </a:solidFill>
        <a:latin typeface="Montserrat" panose="00000500000000000000" pitchFamily="2" charset="0"/>
        <a:ea typeface="+mn-ea"/>
        <a:cs typeface="Montserrat" panose="00000500000000000000" pitchFamily="2" charset="0"/>
      </a:defRPr>
    </a:lvl2pPr>
    <a:lvl3pPr marL="914400" algn="l" defTabSz="914400" rtl="0" eaLnBrk="1" latinLnBrk="0" hangingPunct="1">
      <a:defRPr sz="1200" kern="1200">
        <a:solidFill>
          <a:schemeClr val="tx1"/>
        </a:solidFill>
        <a:latin typeface="Montserrat" panose="00000500000000000000" pitchFamily="2" charset="0"/>
        <a:ea typeface="+mn-ea"/>
        <a:cs typeface="Montserrat" panose="00000500000000000000" pitchFamily="2" charset="0"/>
      </a:defRPr>
    </a:lvl3pPr>
    <a:lvl4pPr marL="1371600" algn="l" defTabSz="914400" rtl="0" eaLnBrk="1" latinLnBrk="0" hangingPunct="1">
      <a:defRPr sz="1200" kern="1200">
        <a:solidFill>
          <a:schemeClr val="tx1"/>
        </a:solidFill>
        <a:latin typeface="Montserrat" panose="00000500000000000000" pitchFamily="2" charset="0"/>
        <a:ea typeface="+mn-ea"/>
        <a:cs typeface="Montserrat" panose="00000500000000000000" pitchFamily="2" charset="0"/>
      </a:defRPr>
    </a:lvl4pPr>
    <a:lvl5pPr marL="1828800" algn="l" defTabSz="914400" rtl="0" eaLnBrk="1" latinLnBrk="0" hangingPunct="1">
      <a:defRPr sz="1200" kern="1200">
        <a:solidFill>
          <a:schemeClr val="tx1"/>
        </a:solidFill>
        <a:latin typeface="Montserrat" panose="00000500000000000000" pitchFamily="2" charset="0"/>
        <a:ea typeface="+mn-ea"/>
        <a:cs typeface="Montserrat" panose="00000500000000000000" pitchFamily="2"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tessituranetwork.com/Help_System_v151h/Tessitura.htm#TN-Application/Finance/Reconciliation.htm?"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5"/>
        <p:cNvGrpSpPr/>
        <p:nvPr/>
      </p:nvGrpSpPr>
      <p:grpSpPr>
        <a:xfrm>
          <a:off x="0" y="0"/>
          <a:ext cx="0" cy="0"/>
          <a:chOff x="0" y="0"/>
          <a:chExt cx="0" cy="0"/>
        </a:xfrm>
      </p:grpSpPr>
      <p:sp>
        <p:nvSpPr>
          <p:cNvPr id="766" name="Google Shape;76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a:lnSpc>
                <a:spcPct val="107000"/>
              </a:lnSpc>
              <a:spcBef>
                <a:spcPts val="0"/>
              </a:spcBef>
              <a:spcAft>
                <a:spcPts val="800"/>
              </a:spcAf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Hi everyone and welcome to Getting started with reconciliation for Tessitura Merchant Services. I’m Kayla Newton-Willems, I am part of our Support Escalation team as a Payment Specialist, I also handle the EU and North American East Coast Cutovers for Merchant Services at Tessitura. I’m a Black woman with dark hair in two plaits and glasses, my pronouns are she and her. This presentation is approximately 30 minutes with 15 mins for Q&amp;A at the end and the slides will be available for viewing after this presentation.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67" name="Google Shape;76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0"/>
        <p:cNvGrpSpPr/>
        <p:nvPr/>
      </p:nvGrpSpPr>
      <p:grpSpPr>
        <a:xfrm>
          <a:off x="0" y="0"/>
          <a:ext cx="0" cy="0"/>
          <a:chOff x="0" y="0"/>
          <a:chExt cx="0" cy="0"/>
        </a:xfrm>
      </p:grpSpPr>
      <p:sp>
        <p:nvSpPr>
          <p:cNvPr id="781" name="Google Shape;781;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a:lnSpc>
                <a:spcPct val="107000"/>
              </a:lnSpc>
              <a:spcBef>
                <a:spcPts val="0"/>
              </a:spcBef>
              <a:spcAft>
                <a:spcPts val="800"/>
              </a:spcAf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As a reminder, this is a distraction free zone. Please keep distractions to a minimum. Unauthorized recording or broadcasting of this session is not allowed and thank you all for being here. </a:t>
            </a:r>
          </a:p>
          <a:p>
            <a:pPr marL="0" marR="0">
              <a:lnSpc>
                <a:spcPct val="107000"/>
              </a:lnSpc>
              <a:spcBef>
                <a:spcPts val="0"/>
              </a:spcBef>
              <a:spcAft>
                <a:spcPts val="800"/>
              </a:spcAft>
            </a:pPr>
            <a:endParaRPr lang="en-US" sz="1800" kern="100" dirty="0">
              <a:effectLst/>
              <a:latin typeface="Arial" panose="020B060402020202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100" dirty="0">
                <a:effectLst/>
                <a:latin typeface="Arial" panose="020B0604020202020204" pitchFamily="34" charset="0"/>
                <a:ea typeface="Calibri" panose="020F0502020204030204" pitchFamily="34" charset="0"/>
                <a:cs typeface="Times New Roman" panose="02020603050405020304" pitchFamily="18" charset="0"/>
              </a:rPr>
              <a:t>Before we get started I’d like to take a minute to poll the room to see </a:t>
            </a:r>
            <a:r>
              <a:rPr lang="en-US" sz="1800" dirty="0"/>
              <a:t>how many of you have completed your cutover to Tessitura Merchant Services? Ok, great, now how many of you are in process with your cutover? Lastly how many of you haven’t started the process yet but are interested in getting started.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dirty="0"/>
          </a:p>
          <a:p>
            <a:pPr marL="0" marR="0" lvl="0" indent="0" algn="l" defTabSz="914400" rtl="0" eaLnBrk="1" fontAlgn="auto" latinLnBrk="0" hangingPunct="1">
              <a:lnSpc>
                <a:spcPct val="107000"/>
              </a:lnSpc>
              <a:spcBef>
                <a:spcPts val="0"/>
              </a:spcBef>
              <a:spcAft>
                <a:spcPts val="800"/>
              </a:spcAft>
              <a:buClrTx/>
              <a:buSzTx/>
              <a:buFontTx/>
              <a:buNone/>
              <a:tabLst/>
              <a:defRPr/>
            </a:pPr>
            <a:r>
              <a:rPr lang="en-US" sz="1800" dirty="0"/>
              <a:t>For those of in process, or not yet cutover please note that reconciliation is covered during your cutover or implementation when we review Adyen Essentials. For those of you unfamiliar with Adyen Essentials it is the portal provided </a:t>
            </a:r>
            <a:r>
              <a:rPr lang="en-US" sz="1800"/>
              <a:t>by Adyen to </a:t>
            </a:r>
            <a:r>
              <a:rPr lang="en-US" sz="1800" dirty="0"/>
              <a:t>access reports, view payments, work through chargebacks and process a refund for a credit card payment if you are unable to do so in Tessitura for any reason.</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US" sz="1800" dirty="0"/>
          </a:p>
        </p:txBody>
      </p:sp>
      <p:sp>
        <p:nvSpPr>
          <p:cNvPr id="782" name="Google Shape;78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get started by taking a look at what we’ll be covering today.</a:t>
            </a:r>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3</a:t>
            </a:fld>
            <a:endParaRPr lang="en-US" dirty="0"/>
          </a:p>
        </p:txBody>
      </p:sp>
    </p:spTree>
    <p:extLst>
      <p:ext uri="{BB962C8B-B14F-4D97-AF65-F5344CB8AC3E}">
        <p14:creationId xmlns:p14="http://schemas.microsoft.com/office/powerpoint/2010/main" val="2728686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First, we’ll review important best practices including the batch rollover time for your TNEW or custom website as well as order entry and batch closing and posting procedures that impact reconciliation. We will then review the tools used for reconciliation including the Tessitura Reconciliation Helper Tool and talk through the difference between and Adyen Payout batch and a Tessitura Batch.</a:t>
            </a:r>
          </a:p>
        </p:txBody>
      </p:sp>
      <p:sp>
        <p:nvSpPr>
          <p:cNvPr id="4" name="Slide Number Placeholder 3"/>
          <p:cNvSpPr>
            <a:spLocks noGrp="1"/>
          </p:cNvSpPr>
          <p:nvPr>
            <p:ph type="sldNum" sz="quarter" idx="5"/>
          </p:nvPr>
        </p:nvSpPr>
        <p:spPr/>
        <p:txBody>
          <a:bodyPr/>
          <a:lstStyle/>
          <a:p>
            <a:fld id="{6780D6FF-EC6E-40F2-8E34-E97C912E2E5A}" type="slidenum">
              <a:rPr lang="en-US" smtClean="0"/>
              <a:pPr/>
              <a:t>4</a:t>
            </a:fld>
            <a:endParaRPr lang="en-US" dirty="0"/>
          </a:p>
        </p:txBody>
      </p:sp>
    </p:spTree>
    <p:extLst>
      <p:ext uri="{BB962C8B-B14F-4D97-AF65-F5344CB8AC3E}">
        <p14:creationId xmlns:p14="http://schemas.microsoft.com/office/powerpoint/2010/main" val="6596344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Adyen is the </a:t>
            </a:r>
            <a:r>
              <a:rPr lang="en-US" b="1" dirty="0"/>
              <a:t>Payment</a:t>
            </a:r>
            <a:r>
              <a:rPr lang="en-US" dirty="0"/>
              <a:t> or </a:t>
            </a:r>
            <a:r>
              <a:rPr lang="en-US" b="1" dirty="0"/>
              <a:t>Merchant</a:t>
            </a:r>
            <a:r>
              <a:rPr lang="en-US" dirty="0"/>
              <a:t> </a:t>
            </a:r>
            <a:r>
              <a:rPr lang="en-US" b="1" dirty="0"/>
              <a:t>Service Provider </a:t>
            </a:r>
            <a:r>
              <a:rPr lang="en-US" dirty="0"/>
              <a:t>that Tessitura uses to provide transaction processing for Tessitura Merchant Services.  Adyen provide each credit card transaction and Token creation with a ‘PSP Reference’. We will talk about this more, later in the presentation</a:t>
            </a:r>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5</a:t>
            </a:fld>
            <a:endParaRPr lang="en-US" dirty="0"/>
          </a:p>
        </p:txBody>
      </p:sp>
    </p:spTree>
    <p:extLst>
      <p:ext uri="{BB962C8B-B14F-4D97-AF65-F5344CB8AC3E}">
        <p14:creationId xmlns:p14="http://schemas.microsoft.com/office/powerpoint/2010/main" val="5170134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Next we’ll walk through the reconciliation process, review a list of resources and finish up with Q&amp;A. </a:t>
            </a:r>
          </a:p>
        </p:txBody>
      </p:sp>
      <p:sp>
        <p:nvSpPr>
          <p:cNvPr id="4" name="Slide Number Placeholder 3"/>
          <p:cNvSpPr>
            <a:spLocks noGrp="1"/>
          </p:cNvSpPr>
          <p:nvPr>
            <p:ph type="sldNum" sz="quarter" idx="5"/>
          </p:nvPr>
        </p:nvSpPr>
        <p:spPr/>
        <p:txBody>
          <a:bodyPr/>
          <a:lstStyle/>
          <a:p>
            <a:fld id="{6780D6FF-EC6E-40F2-8E34-E97C912E2E5A}" type="slidenum">
              <a:rPr lang="en-US" smtClean="0"/>
              <a:pPr/>
              <a:t>6</a:t>
            </a:fld>
            <a:endParaRPr lang="en-US" dirty="0"/>
          </a:p>
        </p:txBody>
      </p:sp>
    </p:spTree>
    <p:extLst>
      <p:ext uri="{BB962C8B-B14F-4D97-AF65-F5344CB8AC3E}">
        <p14:creationId xmlns:p14="http://schemas.microsoft.com/office/powerpoint/2010/main" val="3050606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get started with best practices.</a:t>
            </a:r>
          </a:p>
        </p:txBody>
      </p:sp>
      <p:sp>
        <p:nvSpPr>
          <p:cNvPr id="4" name="Slide Number Placeholder 3"/>
          <p:cNvSpPr>
            <a:spLocks noGrp="1"/>
          </p:cNvSpPr>
          <p:nvPr>
            <p:ph type="sldNum" sz="quarter" idx="5"/>
          </p:nvPr>
        </p:nvSpPr>
        <p:spPr/>
        <p:txBody>
          <a:bodyPr/>
          <a:lstStyle/>
          <a:p>
            <a:fld id="{6780D6FF-EC6E-40F2-8E34-E97C912E2E5A}" type="slidenum">
              <a:rPr lang="en-US" smtClean="0"/>
              <a:pPr/>
              <a:t>7</a:t>
            </a:fld>
            <a:endParaRPr lang="en-US" dirty="0"/>
          </a:p>
        </p:txBody>
      </p:sp>
    </p:spTree>
    <p:extLst>
      <p:ext uri="{BB962C8B-B14F-4D97-AF65-F5344CB8AC3E}">
        <p14:creationId xmlns:p14="http://schemas.microsoft.com/office/powerpoint/2010/main" val="12052687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ensure your website/TNEW batches are put in a held status at midnight, which matches your Adyen merchant account settings, look at the Batch Rollover time in T_DEFAULTS and confirm it is set to 00:00 (midnight). If it is set to anything other than midnight the staff member you work with on your cutover to Merchant Services will instruct you to update it when you complete your Production cutover. If you are already using Tessitura Merchant Services and have not confirmed the Batch Rollover time, please review it and update it if needed.</a:t>
            </a: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8</a:t>
            </a:fld>
            <a:endParaRPr lang="en-US" dirty="0"/>
          </a:p>
        </p:txBody>
      </p:sp>
    </p:spTree>
    <p:extLst>
      <p:ext uri="{BB962C8B-B14F-4D97-AF65-F5344CB8AC3E}">
        <p14:creationId xmlns:p14="http://schemas.microsoft.com/office/powerpoint/2010/main" val="40110954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spcBef>
                <a:spcPts val="0"/>
              </a:spcBef>
              <a:spcAft>
                <a:spcPts val="0"/>
              </a:spcAft>
              <a:buFont typeface="Symbol" panose="05050102010706020507" pitchFamily="18" charset="2"/>
              <a:buNone/>
            </a:pPr>
            <a:r>
              <a:rPr lang="en-GB" sz="1200" kern="100" dirty="0">
                <a:effectLst/>
                <a:latin typeface="Arial" panose="020B0604020202020204" pitchFamily="34" charset="0"/>
                <a:ea typeface="Times New Roman" panose="02020603050405020304" pitchFamily="18" charset="0"/>
                <a:cs typeface="Times New Roman" panose="02020603050405020304" pitchFamily="18" charset="0"/>
              </a:rPr>
              <a:t>As noted in the Data Entry Practices section of the </a:t>
            </a:r>
            <a:r>
              <a:rPr lang="en-GB" sz="1200" u="sng" kern="100" dirty="0">
                <a:solidFill>
                  <a:srgbClr val="E3463B"/>
                </a:solidFill>
                <a:effectLst/>
                <a:latin typeface="Arial" panose="020B0604020202020204" pitchFamily="34" charset="0"/>
                <a:ea typeface="Times New Roman" panose="02020603050405020304" pitchFamily="18" charset="0"/>
                <a:cs typeface="Times New Roman" panose="02020603050405020304" pitchFamily="18" charset="0"/>
                <a:hlinkClick r:id="rId3"/>
              </a:rPr>
              <a:t>Reconciling Credit Cards and Other Payments</a:t>
            </a:r>
            <a:r>
              <a:rPr lang="en-GB" sz="1200" kern="100" dirty="0">
                <a:effectLst/>
                <a:latin typeface="Arial" panose="020B0604020202020204" pitchFamily="34" charset="0"/>
                <a:ea typeface="Times New Roman" panose="02020603050405020304" pitchFamily="18" charset="0"/>
                <a:cs typeface="Times New Roman" panose="02020603050405020304" pitchFamily="18" charset="0"/>
              </a:rPr>
              <a:t> topic of the Help System you need to align all transaction dates, payment dates, batch dates, and posting dates to assist with reconciliation. </a:t>
            </a:r>
            <a:endParaRPr lang="en-US" sz="1200" kern="1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spcBef>
                <a:spcPts val="0"/>
              </a:spcBef>
              <a:spcAft>
                <a:spcPts val="0"/>
              </a:spcAft>
              <a:buFont typeface="Symbol" panose="05050102010706020507" pitchFamily="18" charset="2"/>
              <a:buNone/>
            </a:pPr>
            <a:endParaRPr lang="en-US" sz="1200" kern="1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spcBef>
                <a:spcPts val="0"/>
              </a:spcBef>
              <a:spcAft>
                <a:spcPts val="0"/>
              </a:spcAft>
              <a:buFont typeface="Symbol" panose="05050102010706020507" pitchFamily="18" charset="2"/>
              <a:buNone/>
            </a:pPr>
            <a:r>
              <a:rPr lang="en-US" sz="1200" kern="100" dirty="0">
                <a:effectLst/>
                <a:latin typeface="Arial" panose="020B0604020202020204" pitchFamily="34" charset="0"/>
                <a:ea typeface="Times New Roman" panose="02020603050405020304" pitchFamily="18" charset="0"/>
                <a:cs typeface="Times New Roman" panose="02020603050405020304" pitchFamily="18" charset="0"/>
              </a:rPr>
              <a:t>It’s important to adhere to the following:</a:t>
            </a:r>
          </a:p>
          <a:p>
            <a:pPr marL="0" marR="0" lvl="0" indent="0">
              <a:spcBef>
                <a:spcPts val="0"/>
              </a:spcBef>
              <a:spcAft>
                <a:spcPts val="0"/>
              </a:spcAft>
              <a:buFont typeface="Symbol" panose="05050102010706020507" pitchFamily="18" charset="2"/>
              <a:buNone/>
            </a:pPr>
            <a:endParaRPr lang="en-US" sz="1200" kern="1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spcBef>
                <a:spcPts val="0"/>
              </a:spcBef>
              <a:spcAft>
                <a:spcPts val="0"/>
              </a:spcAft>
              <a:buFont typeface="Symbol" panose="05050102010706020507" pitchFamily="18" charset="2"/>
              <a:buNone/>
            </a:pPr>
            <a:r>
              <a:rPr lang="en-GB" sz="1200" kern="100" dirty="0">
                <a:effectLst/>
                <a:latin typeface="Arial" panose="020B0604020202020204" pitchFamily="34" charset="0"/>
                <a:ea typeface="Times New Roman" panose="02020603050405020304" pitchFamily="18" charset="0"/>
                <a:cs typeface="Times New Roman" panose="02020603050405020304" pitchFamily="18" charset="0"/>
              </a:rPr>
              <a:t>All users should open and close a single batch per day, and never include transactions from more than one day in a single batch.</a:t>
            </a:r>
            <a:endParaRPr lang="en-US" sz="1200" kern="1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spcBef>
                <a:spcPts val="0"/>
              </a:spcBef>
              <a:spcAft>
                <a:spcPts val="0"/>
              </a:spcAft>
              <a:buFont typeface="Symbol" panose="05050102010706020507" pitchFamily="18" charset="2"/>
              <a:buNone/>
            </a:pPr>
            <a:endParaRPr lang="en-GB" sz="1200" kern="1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spcBef>
                <a:spcPts val="0"/>
              </a:spcBef>
              <a:spcAft>
                <a:spcPts val="0"/>
              </a:spcAft>
              <a:buFont typeface="Symbol" panose="05050102010706020507" pitchFamily="18" charset="2"/>
              <a:buNone/>
            </a:pPr>
            <a:r>
              <a:rPr lang="en-GB" sz="1200" kern="100" dirty="0">
                <a:effectLst/>
                <a:latin typeface="Arial" panose="020B0604020202020204" pitchFamily="34" charset="0"/>
                <a:ea typeface="Times New Roman" panose="02020603050405020304" pitchFamily="18" charset="0"/>
                <a:cs typeface="Times New Roman" panose="02020603050405020304" pitchFamily="18" charset="0"/>
              </a:rPr>
              <a:t>The posting date needs to be set to match the date of the transactions in the batches being posted.</a:t>
            </a:r>
            <a:endParaRPr lang="en-US" sz="1200" kern="1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spcBef>
                <a:spcPts val="0"/>
              </a:spcBef>
              <a:spcAft>
                <a:spcPts val="0"/>
              </a:spcAft>
              <a:buFont typeface="Symbol" panose="05050102010706020507" pitchFamily="18" charset="2"/>
              <a:buNone/>
            </a:pPr>
            <a:endParaRPr lang="en-GB" sz="1200" kern="1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spcBef>
                <a:spcPts val="0"/>
              </a:spcBef>
              <a:spcAft>
                <a:spcPts val="0"/>
              </a:spcAft>
              <a:buFont typeface="Symbol" panose="05050102010706020507" pitchFamily="18" charset="2"/>
              <a:buNone/>
            </a:pPr>
            <a:r>
              <a:rPr lang="en-GB" sz="1200" kern="100" dirty="0">
                <a:effectLst/>
                <a:latin typeface="Arial" panose="020B0604020202020204" pitchFamily="34" charset="0"/>
                <a:ea typeface="Times New Roman" panose="02020603050405020304" pitchFamily="18" charset="0"/>
                <a:cs typeface="Times New Roman" panose="02020603050405020304" pitchFamily="18" charset="0"/>
              </a:rPr>
              <a:t>Batches for transactions on different days need to be posted separately, by day.</a:t>
            </a:r>
          </a:p>
          <a:p>
            <a:pPr marL="0" marR="0" lvl="0" indent="0">
              <a:spcBef>
                <a:spcPts val="0"/>
              </a:spcBef>
              <a:spcAft>
                <a:spcPts val="0"/>
              </a:spcAft>
              <a:buFont typeface="Symbol" panose="05050102010706020507" pitchFamily="18" charset="2"/>
              <a:buNone/>
            </a:pPr>
            <a:endParaRPr lang="en-GB" sz="1200" kern="1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spcBef>
                <a:spcPts val="0"/>
              </a:spcBef>
              <a:spcAft>
                <a:spcPts val="0"/>
              </a:spcAft>
              <a:buFont typeface="Symbol" panose="05050102010706020507" pitchFamily="18" charset="2"/>
              <a:buNone/>
            </a:pPr>
            <a:r>
              <a:rPr lang="en-GB" sz="1200" kern="100" dirty="0">
                <a:effectLst/>
                <a:latin typeface="Arial" panose="020B0604020202020204" pitchFamily="34" charset="0"/>
                <a:ea typeface="Times New Roman" panose="02020603050405020304" pitchFamily="18" charset="0"/>
                <a:cs typeface="Times New Roman" panose="02020603050405020304" pitchFamily="18" charset="0"/>
              </a:rPr>
              <a:t>If the posting date does not match the date of the transactions being posted credit card payments on the GL and Posting reports will not match the credit card payments on the Payment Gateway Summary/Detail.</a:t>
            </a:r>
          </a:p>
          <a:p>
            <a:pPr marL="0" marR="0" lvl="0" indent="0">
              <a:spcBef>
                <a:spcPts val="0"/>
              </a:spcBef>
              <a:spcAft>
                <a:spcPts val="0"/>
              </a:spcAft>
              <a:buFont typeface="Symbol" panose="05050102010706020507" pitchFamily="18" charset="2"/>
              <a:buNone/>
            </a:pPr>
            <a:endParaRPr lang="en-GB" sz="1200" kern="100" dirty="0">
              <a:effectLst/>
              <a:latin typeface="Arial" panose="020B0604020202020204" pitchFamily="34" charset="0"/>
              <a:ea typeface="Times New Roman" panose="02020603050405020304" pitchFamily="18" charset="0"/>
              <a:cs typeface="Times New Roman" panose="02020603050405020304" pitchFamily="18" charset="0"/>
            </a:endParaRPr>
          </a:p>
          <a:p>
            <a:pPr marL="0" marR="0" lvl="0" indent="0">
              <a:spcBef>
                <a:spcPts val="0"/>
              </a:spcBef>
              <a:spcAft>
                <a:spcPts val="0"/>
              </a:spcAft>
              <a:buFont typeface="Symbol" panose="05050102010706020507" pitchFamily="18" charset="2"/>
              <a:buNone/>
            </a:pPr>
            <a:endParaRPr lang="en-US" sz="1200" kern="1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780D6FF-EC6E-40F2-8E34-E97C912E2E5A}" type="slidenum">
              <a:rPr lang="en-US" smtClean="0"/>
              <a:pPr/>
              <a:t>9</a:t>
            </a:fld>
            <a:endParaRPr lang="en-US" dirty="0"/>
          </a:p>
        </p:txBody>
      </p:sp>
    </p:spTree>
    <p:extLst>
      <p:ext uri="{BB962C8B-B14F-4D97-AF65-F5344CB8AC3E}">
        <p14:creationId xmlns:p14="http://schemas.microsoft.com/office/powerpoint/2010/main" val="38085296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take a look at the batch posting process we just talked through. </a:t>
            </a:r>
          </a:p>
          <a:p>
            <a:endParaRPr lang="en-US" dirty="0"/>
          </a:p>
          <a:p>
            <a:r>
              <a:rPr lang="en-US" dirty="0"/>
              <a:t>First, I identified all the batches for the same date that are closed and not yet posted. Then I selected them and moved them over to the pane on the left in order to complete the GL posting. </a:t>
            </a:r>
          </a:p>
          <a:p>
            <a:endParaRPr lang="en-US" dirty="0"/>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10</a:t>
            </a:fld>
            <a:endParaRPr lang="en-US" dirty="0"/>
          </a:p>
        </p:txBody>
      </p:sp>
    </p:spTree>
    <p:extLst>
      <p:ext uri="{BB962C8B-B14F-4D97-AF65-F5344CB8AC3E}">
        <p14:creationId xmlns:p14="http://schemas.microsoft.com/office/powerpoint/2010/main" val="12167853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clicking complete posting the posting details window opens. As you can see the posting date defaults to today’s date. As I mentioned previously it’s necessary to change the posting date to match the date of the transactions in the batches being posted, so in this example I’ve changed the posting date from August 5</a:t>
            </a:r>
            <a:r>
              <a:rPr lang="en-US" baseline="30000" dirty="0"/>
              <a:t>th</a:t>
            </a:r>
            <a:r>
              <a:rPr lang="en-US" dirty="0"/>
              <a:t>  to July 6th before then clicking complete posting. </a:t>
            </a:r>
          </a:p>
        </p:txBody>
      </p:sp>
      <p:sp>
        <p:nvSpPr>
          <p:cNvPr id="4" name="Slide Number Placeholder 3"/>
          <p:cNvSpPr>
            <a:spLocks noGrp="1"/>
          </p:cNvSpPr>
          <p:nvPr>
            <p:ph type="sldNum" sz="quarter" idx="5"/>
          </p:nvPr>
        </p:nvSpPr>
        <p:spPr/>
        <p:txBody>
          <a:bodyPr/>
          <a:lstStyle/>
          <a:p>
            <a:fld id="{6780D6FF-EC6E-40F2-8E34-E97C912E2E5A}" type="slidenum">
              <a:rPr lang="en-US" smtClean="0"/>
              <a:pPr/>
              <a:t>11</a:t>
            </a:fld>
            <a:endParaRPr lang="en-US" dirty="0"/>
          </a:p>
        </p:txBody>
      </p:sp>
    </p:spTree>
    <p:extLst>
      <p:ext uri="{BB962C8B-B14F-4D97-AF65-F5344CB8AC3E}">
        <p14:creationId xmlns:p14="http://schemas.microsoft.com/office/powerpoint/2010/main" val="3921049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Before we dig into the reports that we’ll be using, and the reconciliation process, I want to talk about batches for a moment since we have both Adyen payout batches and Tessitura batches. </a:t>
            </a:r>
          </a:p>
          <a:p>
            <a:endParaRPr lang="en-US" dirty="0"/>
          </a:p>
          <a:p>
            <a:r>
              <a:rPr lang="en-US" dirty="0"/>
              <a:t>Adyen, groups all transactions for single day in a payout batch and provides a Settlement Details report for each batch. </a:t>
            </a:r>
          </a:p>
          <a:p>
            <a:endParaRPr lang="en-US" dirty="0"/>
          </a:p>
          <a:p>
            <a:r>
              <a:rPr lang="en-US" dirty="0"/>
              <a:t>Your Adyen Payout batch will include transactions from all Tessitura batches for the same day, including both application and your web batches. </a:t>
            </a:r>
          </a:p>
          <a:p>
            <a:endParaRPr lang="en-US" dirty="0"/>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13</a:t>
            </a:fld>
            <a:endParaRPr lang="en-US" dirty="0"/>
          </a:p>
        </p:txBody>
      </p:sp>
    </p:spTree>
    <p:extLst>
      <p:ext uri="{BB962C8B-B14F-4D97-AF65-F5344CB8AC3E}">
        <p14:creationId xmlns:p14="http://schemas.microsoft.com/office/powerpoint/2010/main" val="36119405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let’s look at what report we’ll be using from Adyen Essentials for reconciliation</a:t>
            </a:r>
          </a:p>
        </p:txBody>
      </p:sp>
      <p:sp>
        <p:nvSpPr>
          <p:cNvPr id="4" name="Slide Number Placeholder 3"/>
          <p:cNvSpPr>
            <a:spLocks noGrp="1"/>
          </p:cNvSpPr>
          <p:nvPr>
            <p:ph type="sldNum" sz="quarter" idx="5"/>
          </p:nvPr>
        </p:nvSpPr>
        <p:spPr/>
        <p:txBody>
          <a:bodyPr/>
          <a:lstStyle/>
          <a:p>
            <a:fld id="{6780D6FF-EC6E-40F2-8E34-E97C912E2E5A}" type="slidenum">
              <a:rPr lang="en-US" smtClean="0"/>
              <a:pPr/>
              <a:t>14</a:t>
            </a:fld>
            <a:endParaRPr lang="en-US" dirty="0"/>
          </a:p>
        </p:txBody>
      </p:sp>
    </p:spTree>
    <p:extLst>
      <p:ext uri="{BB962C8B-B14F-4D97-AF65-F5344CB8AC3E}">
        <p14:creationId xmlns:p14="http://schemas.microsoft.com/office/powerpoint/2010/main" val="37277983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Adyen Settlement Details Report is automatically generated for each Adyen Payout Batch and is available for download from Adyen Essentials when the payout is initiated. It’s important to remember that there is a 2 day payout delay with Adyen, which means, transactions processed on Monday will have a payout initiated on Wednesday, the payout for transactions on Tuesday is then initiated on Thursday. </a:t>
            </a:r>
            <a:r>
              <a:rPr lang="en-US" b="0" i="0" dirty="0">
                <a:solidFill>
                  <a:srgbClr val="000000"/>
                </a:solidFill>
                <a:effectLst/>
                <a:latin typeface="Montserrat" panose="00000500000000000000" pitchFamily="2" charset="0"/>
              </a:rPr>
              <a:t>An example payout schedule with a payout delay of two days is available in the Payouts topic of Help System. </a:t>
            </a:r>
          </a:p>
          <a:p>
            <a:endParaRPr lang="en-US" b="0" i="0" dirty="0">
              <a:solidFill>
                <a:srgbClr val="000000"/>
              </a:solidFill>
              <a:effectLst/>
              <a:latin typeface="Montserrat" panose="00000500000000000000" pitchFamily="2" charset="0"/>
            </a:endParaRPr>
          </a:p>
          <a:p>
            <a:r>
              <a:rPr lang="en-US" dirty="0"/>
              <a:t>The Settlement Details report for each Adyen Payout batch needs to be saved as a .csv file in order to use it with the Tessitura Reconciliation Helper Tool that we’ll be reviewing later. </a:t>
            </a:r>
          </a:p>
        </p:txBody>
      </p:sp>
      <p:sp>
        <p:nvSpPr>
          <p:cNvPr id="4" name="Slide Number Placeholder 3"/>
          <p:cNvSpPr>
            <a:spLocks noGrp="1"/>
          </p:cNvSpPr>
          <p:nvPr>
            <p:ph type="sldNum" sz="quarter" idx="5"/>
          </p:nvPr>
        </p:nvSpPr>
        <p:spPr/>
        <p:txBody>
          <a:bodyPr/>
          <a:lstStyle/>
          <a:p>
            <a:fld id="{6780D6FF-EC6E-40F2-8E34-E97C912E2E5A}" type="slidenum">
              <a:rPr lang="en-US" smtClean="0"/>
              <a:pPr/>
              <a:t>15</a:t>
            </a:fld>
            <a:endParaRPr lang="en-US" dirty="0"/>
          </a:p>
        </p:txBody>
      </p:sp>
    </p:spTree>
    <p:extLst>
      <p:ext uri="{BB962C8B-B14F-4D97-AF65-F5344CB8AC3E}">
        <p14:creationId xmlns:p14="http://schemas.microsoft.com/office/powerpoint/2010/main" val="16220850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Because Adyen deducts their fees before processing payouts, the Settlement Details Report includes both gross (Blue) and net (Green) columns. Looking at the Blue section, the sum of the Gross Credit (Sales) column minus the sum of Gross Debit (Refunds &amp; Chargebacks) column should match your total credit card sales from Tessitura for the date in the report. Looking at the Green section, the sum of the Net Credit column minus the sum of the Net Debit column minus the Transaction Fees row (highlighted in orange) should match the amount of the payout you received for this Adyen batch.</a:t>
            </a:r>
          </a:p>
          <a:p>
            <a:endParaRPr lang="en-US" dirty="0"/>
          </a:p>
          <a:p>
            <a:r>
              <a:rPr lang="en-US" dirty="0"/>
              <a:t>As we see in the first row the Gross Credit, or total transaction amount in Tessitura is 53.00, after the Commission, Markup, Scheme and Interchange fees (highlighted in Red) have been deducted, you’ll have the Net Credit amount, and what is included in your Adyen Payout batch for this transaction is 51.40.</a:t>
            </a:r>
          </a:p>
          <a:p>
            <a:endParaRPr lang="en-US" dirty="0"/>
          </a:p>
          <a:p>
            <a:r>
              <a:rPr lang="en-US" dirty="0"/>
              <a:t>So, the fees in the red section are all associated with the specific transaction in the row, whereas the Transaction Fees row (highlighted in Orange) below the individual transactions includes fees for all transactions that occurred on the date noted, and this includes declines and refusals. In Essentials under the Finance menu, you’ll find the Statements tab that holds your monthly statements and these provide a detailed breakdown of your fees.</a:t>
            </a:r>
          </a:p>
          <a:p>
            <a:endParaRPr lang="en-US" dirty="0"/>
          </a:p>
          <a:p>
            <a:r>
              <a:rPr lang="en-US" dirty="0"/>
              <a:t>In the example we’ve removed columns A-E as they contain real data from live transaction. The Merchant Account, Store, </a:t>
            </a:r>
            <a:r>
              <a:rPr lang="en-US" dirty="0" err="1"/>
              <a:t>Timezone</a:t>
            </a:r>
            <a:r>
              <a:rPr lang="en-US" dirty="0"/>
              <a:t> and PSP reference are in the hidden columns. </a:t>
            </a:r>
          </a:p>
        </p:txBody>
      </p:sp>
      <p:sp>
        <p:nvSpPr>
          <p:cNvPr id="4" name="Slide Number Placeholder 3"/>
          <p:cNvSpPr>
            <a:spLocks noGrp="1"/>
          </p:cNvSpPr>
          <p:nvPr>
            <p:ph type="sldNum" sz="quarter" idx="5"/>
          </p:nvPr>
        </p:nvSpPr>
        <p:spPr/>
        <p:txBody>
          <a:bodyPr/>
          <a:lstStyle/>
          <a:p>
            <a:fld id="{6780D6FF-EC6E-40F2-8E34-E97C912E2E5A}" type="slidenum">
              <a:rPr lang="en-US" smtClean="0"/>
              <a:pPr/>
              <a:t>16</a:t>
            </a:fld>
            <a:endParaRPr lang="en-US" dirty="0"/>
          </a:p>
        </p:txBody>
      </p:sp>
    </p:spTree>
    <p:extLst>
      <p:ext uri="{BB962C8B-B14F-4D97-AF65-F5344CB8AC3E}">
        <p14:creationId xmlns:p14="http://schemas.microsoft.com/office/powerpoint/2010/main" val="42080807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Payment Service Provider reference, that is provided by Adyen, is possibly the most import detail in the Settlement Details report. This is because it is used as a unique identifier for each transaction. This value matches the reference column in the Payment Gateway Summary/Detail report that we’ll be reviewing next. </a:t>
            </a:r>
          </a:p>
        </p:txBody>
      </p:sp>
      <p:sp>
        <p:nvSpPr>
          <p:cNvPr id="4" name="Slide Number Placeholder 3"/>
          <p:cNvSpPr>
            <a:spLocks noGrp="1"/>
          </p:cNvSpPr>
          <p:nvPr>
            <p:ph type="sldNum" sz="quarter" idx="5"/>
          </p:nvPr>
        </p:nvSpPr>
        <p:spPr/>
        <p:txBody>
          <a:bodyPr/>
          <a:lstStyle/>
          <a:p>
            <a:fld id="{6780D6FF-EC6E-40F2-8E34-E97C912E2E5A}" type="slidenum">
              <a:rPr lang="en-US" smtClean="0"/>
              <a:pPr/>
              <a:t>17</a:t>
            </a:fld>
            <a:endParaRPr lang="en-US" dirty="0"/>
          </a:p>
        </p:txBody>
      </p:sp>
    </p:spTree>
    <p:extLst>
      <p:ext uri="{BB962C8B-B14F-4D97-AF65-F5344CB8AC3E}">
        <p14:creationId xmlns:p14="http://schemas.microsoft.com/office/powerpoint/2010/main" val="22659482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PSP reference is also viewable on the payment radio button of the transactions tab of the constituent record in Tessitura under the CC Ref column.</a:t>
            </a:r>
          </a:p>
        </p:txBody>
      </p:sp>
      <p:sp>
        <p:nvSpPr>
          <p:cNvPr id="4" name="Slide Number Placeholder 3"/>
          <p:cNvSpPr>
            <a:spLocks noGrp="1"/>
          </p:cNvSpPr>
          <p:nvPr>
            <p:ph type="sldNum" sz="quarter" idx="5"/>
          </p:nvPr>
        </p:nvSpPr>
        <p:spPr/>
        <p:txBody>
          <a:bodyPr/>
          <a:lstStyle/>
          <a:p>
            <a:fld id="{6780D6FF-EC6E-40F2-8E34-E97C912E2E5A}" type="slidenum">
              <a:rPr lang="en-US" smtClean="0"/>
              <a:pPr/>
              <a:t>18</a:t>
            </a:fld>
            <a:endParaRPr lang="en-US" dirty="0"/>
          </a:p>
        </p:txBody>
      </p:sp>
    </p:spTree>
    <p:extLst>
      <p:ext uri="{BB962C8B-B14F-4D97-AF65-F5344CB8AC3E}">
        <p14:creationId xmlns:p14="http://schemas.microsoft.com/office/powerpoint/2010/main" val="15021431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that we’ve reviewed the Adyen Settlement Details report lets take a look at the Payment Gateway Summary/Detail report in Tessitura</a:t>
            </a:r>
          </a:p>
        </p:txBody>
      </p:sp>
      <p:sp>
        <p:nvSpPr>
          <p:cNvPr id="4" name="Slide Number Placeholder 3"/>
          <p:cNvSpPr>
            <a:spLocks noGrp="1"/>
          </p:cNvSpPr>
          <p:nvPr>
            <p:ph type="sldNum" sz="quarter" idx="5"/>
          </p:nvPr>
        </p:nvSpPr>
        <p:spPr/>
        <p:txBody>
          <a:bodyPr/>
          <a:lstStyle/>
          <a:p>
            <a:fld id="{6780D6FF-EC6E-40F2-8E34-E97C912E2E5A}" type="slidenum">
              <a:rPr lang="en-US" smtClean="0"/>
              <a:pPr/>
              <a:t>19</a:t>
            </a:fld>
            <a:endParaRPr lang="en-US" dirty="0"/>
          </a:p>
        </p:txBody>
      </p:sp>
    </p:spTree>
    <p:extLst>
      <p:ext uri="{BB962C8B-B14F-4D97-AF65-F5344CB8AC3E}">
        <p14:creationId xmlns:p14="http://schemas.microsoft.com/office/powerpoint/2010/main" val="26841318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Payment Gateway Summary Detail Report was created for Tessitura Merchant Services reconciliation and became available from v15.2.32. It can be found within the Finance Folder in Reports and Utilities and needs to be run in Detail mode AND saved as a .csv file when using it with the Tessitura Reconciliation Helper Tool. With this report, you can look at that total transactions under a specific payment methods and merchant IDs. You can also set time parameters so you can run the report for a portion of a day if needed. When run in summary mode </a:t>
            </a:r>
            <a:r>
              <a:rPr lang="en-US" b="0" i="0" dirty="0">
                <a:solidFill>
                  <a:srgbClr val="000000"/>
                </a:solidFill>
                <a:effectLst/>
                <a:latin typeface="Montserrat" panose="00000500000000000000" pitchFamily="2" charset="0"/>
              </a:rPr>
              <a:t>the report lists payment totals by payment method. As of v15.2.36, payments are can also be broken out by batch type. </a:t>
            </a:r>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20</a:t>
            </a:fld>
            <a:endParaRPr lang="en-US" dirty="0"/>
          </a:p>
        </p:txBody>
      </p:sp>
    </p:spTree>
    <p:extLst>
      <p:ext uri="{BB962C8B-B14F-4D97-AF65-F5344CB8AC3E}">
        <p14:creationId xmlns:p14="http://schemas.microsoft.com/office/powerpoint/2010/main" val="15847562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is an example of the Payment Gateway Summary Detail when run in detail mode and saved as a .csv file and opened in Excel. The batch_type1 and </a:t>
            </a:r>
            <a:r>
              <a:rPr lang="en-US" dirty="0" err="1"/>
              <a:t>batch_no</a:t>
            </a:r>
            <a:r>
              <a:rPr lang="en-US" dirty="0"/>
              <a:t> columns were added in v15.2.35 to assist with tying credit card transactions back to your batch or posting reports. The reference column is the PSP reference for the transaction from Adyen. The </a:t>
            </a:r>
            <a:r>
              <a:rPr lang="en-US" dirty="0" err="1"/>
              <a:t>customer_no</a:t>
            </a:r>
            <a:r>
              <a:rPr lang="en-US" dirty="0"/>
              <a:t> is also included to help you locate the transaction via the patron's constituent record.</a:t>
            </a:r>
          </a:p>
        </p:txBody>
      </p:sp>
      <p:sp>
        <p:nvSpPr>
          <p:cNvPr id="4" name="Slide Number Placeholder 3"/>
          <p:cNvSpPr>
            <a:spLocks noGrp="1"/>
          </p:cNvSpPr>
          <p:nvPr>
            <p:ph type="sldNum" sz="quarter" idx="5"/>
          </p:nvPr>
        </p:nvSpPr>
        <p:spPr/>
        <p:txBody>
          <a:bodyPr/>
          <a:lstStyle/>
          <a:p>
            <a:fld id="{6780D6FF-EC6E-40F2-8E34-E97C912E2E5A}" type="slidenum">
              <a:rPr lang="en-US" smtClean="0"/>
              <a:pPr/>
              <a:t>21</a:t>
            </a:fld>
            <a:endParaRPr lang="en-US" dirty="0"/>
          </a:p>
        </p:txBody>
      </p:sp>
    </p:spTree>
    <p:extLst>
      <p:ext uri="{BB962C8B-B14F-4D97-AF65-F5344CB8AC3E}">
        <p14:creationId xmlns:p14="http://schemas.microsoft.com/office/powerpoint/2010/main" val="34043461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If you are currently reconciling your posting reports (or GL Summary Report) with your bank deposit for the same date you may need to adjust your process when you cutover to Tessitura Merchant services. </a:t>
            </a:r>
          </a:p>
          <a:p>
            <a:endParaRPr lang="en-US" dirty="0"/>
          </a:p>
          <a:p>
            <a:r>
              <a:rPr lang="en-US" dirty="0"/>
              <a:t>Let’s say that your various departments close and post their own batches daily at the end of every work day and provide the detailed posting reports to the finance department for reconciliation. One must consider that Adyen has a 2 day payout delay, this means you won’t be able to reconcile the days transactions to your bank account until the Settlement Details report is available (once the payout has been initiated by Adyen). While you wait for the settlement details report to be generated you can run the Payment Gateway Summary Detail report in Tessitura to confirm your Posting reports match the credit card totals per batch type. Then when the Settlement Details Report is available all you need to do is complete your reconciliation using the Reconciliation Helper tool and confirm your payment method totals reconcile.</a:t>
            </a:r>
          </a:p>
          <a:p>
            <a:endParaRPr lang="en-US" dirty="0"/>
          </a:p>
          <a:p>
            <a:r>
              <a:rPr lang="en-US" dirty="0"/>
              <a:t>For a snapshot of upcoming Payouts, you could use the Ayden Essentials platform, navigate to the Finance Menu and select ‘Sales to Payout’.</a:t>
            </a:r>
          </a:p>
        </p:txBody>
      </p:sp>
      <p:sp>
        <p:nvSpPr>
          <p:cNvPr id="4" name="Slide Number Placeholder 3"/>
          <p:cNvSpPr>
            <a:spLocks noGrp="1"/>
          </p:cNvSpPr>
          <p:nvPr>
            <p:ph type="sldNum" sz="quarter" idx="5"/>
          </p:nvPr>
        </p:nvSpPr>
        <p:spPr/>
        <p:txBody>
          <a:bodyPr/>
          <a:lstStyle/>
          <a:p>
            <a:fld id="{6780D6FF-EC6E-40F2-8E34-E97C912E2E5A}" type="slidenum">
              <a:rPr lang="en-US" smtClean="0"/>
              <a:pPr/>
              <a:t>22</a:t>
            </a:fld>
            <a:endParaRPr lang="en-US" dirty="0"/>
          </a:p>
        </p:txBody>
      </p:sp>
    </p:spTree>
    <p:extLst>
      <p:ext uri="{BB962C8B-B14F-4D97-AF65-F5344CB8AC3E}">
        <p14:creationId xmlns:p14="http://schemas.microsoft.com/office/powerpoint/2010/main" val="42512650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example shows 4 days worth of transactions and the pending Payout amount for ‘Today’.</a:t>
            </a:r>
          </a:p>
        </p:txBody>
      </p:sp>
      <p:sp>
        <p:nvSpPr>
          <p:cNvPr id="4" name="Slide Number Placeholder 3"/>
          <p:cNvSpPr>
            <a:spLocks noGrp="1"/>
          </p:cNvSpPr>
          <p:nvPr>
            <p:ph type="sldNum" sz="quarter" idx="5"/>
          </p:nvPr>
        </p:nvSpPr>
        <p:spPr/>
        <p:txBody>
          <a:bodyPr/>
          <a:lstStyle/>
          <a:p>
            <a:fld id="{6780D6FF-EC6E-40F2-8E34-E97C912E2E5A}" type="slidenum">
              <a:rPr lang="en-US" smtClean="0"/>
              <a:pPr/>
              <a:t>23</a:t>
            </a:fld>
            <a:endParaRPr lang="en-US" dirty="0"/>
          </a:p>
        </p:txBody>
      </p:sp>
    </p:spTree>
    <p:extLst>
      <p:ext uri="{BB962C8B-B14F-4D97-AF65-F5344CB8AC3E}">
        <p14:creationId xmlns:p14="http://schemas.microsoft.com/office/powerpoint/2010/main" val="27087910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example shows 4 days worth of payouts and the Adyen Batch that has been </a:t>
            </a:r>
            <a:r>
              <a:rPr lang="en-GB"/>
              <a:t>paid out ‘Today’</a:t>
            </a:r>
            <a:endParaRPr lang="en-GB"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24</a:t>
            </a:fld>
            <a:endParaRPr lang="en-US" dirty="0"/>
          </a:p>
        </p:txBody>
      </p:sp>
    </p:spTree>
    <p:extLst>
      <p:ext uri="{BB962C8B-B14F-4D97-AF65-F5344CB8AC3E}">
        <p14:creationId xmlns:p14="http://schemas.microsoft.com/office/powerpoint/2010/main" val="27651794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our example we have 4 batches that were posted separately on July 12:</a:t>
            </a:r>
          </a:p>
          <a:p>
            <a:r>
              <a:rPr lang="en-US" dirty="0"/>
              <a:t>2 Ticketing Batches </a:t>
            </a:r>
          </a:p>
          <a:p>
            <a:r>
              <a:rPr lang="en-US" dirty="0"/>
              <a:t>1 Development Batch</a:t>
            </a:r>
          </a:p>
          <a:p>
            <a:r>
              <a:rPr lang="en-US" dirty="0"/>
              <a:t>And 1 Internet Batch</a:t>
            </a:r>
          </a:p>
          <a:p>
            <a:endParaRPr lang="en-US" dirty="0"/>
          </a:p>
          <a:p>
            <a:r>
              <a:rPr lang="en-US" dirty="0"/>
              <a:t>When we add up the totals for our ticketing batches they match the </a:t>
            </a:r>
            <a:r>
              <a:rPr lang="en-US" dirty="0" err="1"/>
              <a:t>batch_type_desc_total_amount</a:t>
            </a:r>
            <a:r>
              <a:rPr lang="en-US" dirty="0"/>
              <a:t> on the Payment Gateway Summary Detail report, as do the totals for the Development batch and Internet batch. The sum of all the posting reports matches the sum of all the batch types. </a:t>
            </a:r>
          </a:p>
        </p:txBody>
      </p:sp>
      <p:sp>
        <p:nvSpPr>
          <p:cNvPr id="4" name="Slide Number Placeholder 3"/>
          <p:cNvSpPr>
            <a:spLocks noGrp="1"/>
          </p:cNvSpPr>
          <p:nvPr>
            <p:ph type="sldNum" sz="quarter" idx="5"/>
          </p:nvPr>
        </p:nvSpPr>
        <p:spPr/>
        <p:txBody>
          <a:bodyPr/>
          <a:lstStyle/>
          <a:p>
            <a:fld id="{6780D6FF-EC6E-40F2-8E34-E97C912E2E5A}" type="slidenum">
              <a:rPr lang="en-US" smtClean="0"/>
              <a:pPr/>
              <a:t>25</a:t>
            </a:fld>
            <a:endParaRPr lang="en-US" dirty="0"/>
          </a:p>
        </p:txBody>
      </p:sp>
    </p:spTree>
    <p:extLst>
      <p:ext uri="{BB962C8B-B14F-4D97-AF65-F5344CB8AC3E}">
        <p14:creationId xmlns:p14="http://schemas.microsoft.com/office/powerpoint/2010/main" val="12075572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is the GL Posting Summary report by day from Tessitura run for the same transaction date as the creation date in the Adyen Settlement Details report for our example. As you can see in the parameters screenshot, we are looking at transactions posted on July 12, 2023. The totals in the credit card breakdown of the GL Posting Summary includes all batches posted on that date and matches the sum of the amount column on the Payment Gateway Summary/Detail report for the same day, and the total Gross Credits minus the total Gross Debits on the Adyen Settlement Details report for the batch containing transactions from 7/12, in this case batch1. </a:t>
            </a:r>
          </a:p>
          <a:p>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26</a:t>
            </a:fld>
            <a:endParaRPr lang="en-US" dirty="0"/>
          </a:p>
        </p:txBody>
      </p:sp>
    </p:spTree>
    <p:extLst>
      <p:ext uri="{BB962C8B-B14F-4D97-AF65-F5344CB8AC3E}">
        <p14:creationId xmlns:p14="http://schemas.microsoft.com/office/powerpoint/2010/main" val="30196626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that we’ve reviewed the reports we will be using to reconcile credit card transactions, let’s take a look at the Tessitura Merchant Services Reconciliation Help Tool</a:t>
            </a:r>
          </a:p>
        </p:txBody>
      </p:sp>
      <p:sp>
        <p:nvSpPr>
          <p:cNvPr id="4" name="Slide Number Placeholder 3"/>
          <p:cNvSpPr>
            <a:spLocks noGrp="1"/>
          </p:cNvSpPr>
          <p:nvPr>
            <p:ph type="sldNum" sz="quarter" idx="5"/>
          </p:nvPr>
        </p:nvSpPr>
        <p:spPr/>
        <p:txBody>
          <a:bodyPr/>
          <a:lstStyle/>
          <a:p>
            <a:fld id="{6780D6FF-EC6E-40F2-8E34-E97C912E2E5A}" type="slidenum">
              <a:rPr lang="en-US" smtClean="0"/>
              <a:pPr/>
              <a:t>27</a:t>
            </a:fld>
            <a:endParaRPr lang="en-US" dirty="0"/>
          </a:p>
        </p:txBody>
      </p:sp>
    </p:spTree>
    <p:extLst>
      <p:ext uri="{BB962C8B-B14F-4D97-AF65-F5344CB8AC3E}">
        <p14:creationId xmlns:p14="http://schemas.microsoft.com/office/powerpoint/2010/main" val="40571551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Tessitura Reconciliation Helper tool is an Excel file that you will need to download and save locally. Because It is being updated regularly, we ask you check back and confirm you have the current version after every Tessitura update like when going from v15.2.36 to v15.2.37.</a:t>
            </a:r>
          </a:p>
          <a:p>
            <a:endParaRPr lang="en-US" dirty="0"/>
          </a:p>
          <a:p>
            <a:r>
              <a:rPr lang="en-US" dirty="0"/>
              <a:t>The tool can be found on tessituranetwork.com, by scanning the QR code on screen or by opening a support ticket.</a:t>
            </a:r>
          </a:p>
        </p:txBody>
      </p:sp>
      <p:sp>
        <p:nvSpPr>
          <p:cNvPr id="4" name="Slide Number Placeholder 3"/>
          <p:cNvSpPr>
            <a:spLocks noGrp="1"/>
          </p:cNvSpPr>
          <p:nvPr>
            <p:ph type="sldNum" sz="quarter" idx="5"/>
          </p:nvPr>
        </p:nvSpPr>
        <p:spPr/>
        <p:txBody>
          <a:bodyPr/>
          <a:lstStyle/>
          <a:p>
            <a:fld id="{6780D6FF-EC6E-40F2-8E34-E97C912E2E5A}" type="slidenum">
              <a:rPr lang="en-US" smtClean="0"/>
              <a:pPr/>
              <a:t>28</a:t>
            </a:fld>
            <a:endParaRPr lang="en-US" dirty="0"/>
          </a:p>
        </p:txBody>
      </p:sp>
    </p:spTree>
    <p:extLst>
      <p:ext uri="{BB962C8B-B14F-4D97-AF65-F5344CB8AC3E}">
        <p14:creationId xmlns:p14="http://schemas.microsoft.com/office/powerpoint/2010/main" val="36243633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take a look at each of the tabs in the tool. As noted in the Instructions for setting up this helper file, after downloading and saving the file. Open the file location and right click on the file itself and select properties, then check the Unblock box and save the file. When you then open the file to use it for the first time you will also need to click yes to enable content in the ribbon that displays under the toolbar.</a:t>
            </a:r>
          </a:p>
        </p:txBody>
      </p:sp>
      <p:sp>
        <p:nvSpPr>
          <p:cNvPr id="4" name="Slide Number Placeholder 3"/>
          <p:cNvSpPr>
            <a:spLocks noGrp="1"/>
          </p:cNvSpPr>
          <p:nvPr>
            <p:ph type="sldNum" sz="quarter" idx="5"/>
          </p:nvPr>
        </p:nvSpPr>
        <p:spPr/>
        <p:txBody>
          <a:bodyPr/>
          <a:lstStyle/>
          <a:p>
            <a:fld id="{6780D6FF-EC6E-40F2-8E34-E97C912E2E5A}" type="slidenum">
              <a:rPr lang="en-US" smtClean="0"/>
              <a:pPr/>
              <a:t>29</a:t>
            </a:fld>
            <a:endParaRPr lang="en-US" dirty="0"/>
          </a:p>
        </p:txBody>
      </p:sp>
    </p:spTree>
    <p:extLst>
      <p:ext uri="{BB962C8B-B14F-4D97-AF65-F5344CB8AC3E}">
        <p14:creationId xmlns:p14="http://schemas.microsoft.com/office/powerpoint/2010/main" val="27466893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After unblocking and enabling content for the helper tool file review the Instructions-Reconciliation tab. As noted, the tool compares your Adyen and Tessitura reports to find any discrepancies. To use the tool you need to download the Adyen Settlement Details report for the Adyen Payout Batch you are reconciling and the run the Payment Gateway Summary/Detail report in Tessitura using the Creation date on your Adyen report for your transaction date parameters. Both files need to be saved locally as .csv files for use with the tool.</a:t>
            </a:r>
          </a:p>
        </p:txBody>
      </p:sp>
      <p:sp>
        <p:nvSpPr>
          <p:cNvPr id="4" name="Slide Number Placeholder 3"/>
          <p:cNvSpPr>
            <a:spLocks noGrp="1"/>
          </p:cNvSpPr>
          <p:nvPr>
            <p:ph type="sldNum" sz="quarter" idx="5"/>
          </p:nvPr>
        </p:nvSpPr>
        <p:spPr/>
        <p:txBody>
          <a:bodyPr/>
          <a:lstStyle/>
          <a:p>
            <a:fld id="{6780D6FF-EC6E-40F2-8E34-E97C912E2E5A}" type="slidenum">
              <a:rPr lang="en-US" smtClean="0"/>
              <a:pPr/>
              <a:t>30</a:t>
            </a:fld>
            <a:endParaRPr lang="en-US" dirty="0"/>
          </a:p>
        </p:txBody>
      </p:sp>
    </p:spTree>
    <p:extLst>
      <p:ext uri="{BB962C8B-B14F-4D97-AF65-F5344CB8AC3E}">
        <p14:creationId xmlns:p14="http://schemas.microsoft.com/office/powerpoint/2010/main" val="3558054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payment method breakdown tab gives you the breakdown of Adyen payment methods, or card brands used. You’ll also see the Tessitura Transactions broken down by Tessitura Payment Methods. You can use the Tessitura Transactions breakdown to reconcile your credit card payments against your batch posting reports for the same date.  </a:t>
            </a:r>
          </a:p>
        </p:txBody>
      </p:sp>
      <p:sp>
        <p:nvSpPr>
          <p:cNvPr id="4" name="Slide Number Placeholder 3"/>
          <p:cNvSpPr>
            <a:spLocks noGrp="1"/>
          </p:cNvSpPr>
          <p:nvPr>
            <p:ph type="sldNum" sz="quarter" idx="5"/>
          </p:nvPr>
        </p:nvSpPr>
        <p:spPr/>
        <p:txBody>
          <a:bodyPr/>
          <a:lstStyle/>
          <a:p>
            <a:fld id="{6780D6FF-EC6E-40F2-8E34-E97C912E2E5A}" type="slidenum">
              <a:rPr lang="en-US" smtClean="0"/>
              <a:pPr/>
              <a:t>31</a:t>
            </a:fld>
            <a:endParaRPr lang="en-US" dirty="0"/>
          </a:p>
        </p:txBody>
      </p:sp>
    </p:spTree>
    <p:extLst>
      <p:ext uri="{BB962C8B-B14F-4D97-AF65-F5344CB8AC3E}">
        <p14:creationId xmlns:p14="http://schemas.microsoft.com/office/powerpoint/2010/main" val="18261358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for any reason transactions exist in the Adyen Settlement Details report but do NOT exist in the Payment Gateway Summary Detail report, they are displayed with the corresponding data from the Adyen report on the Adyen only transaction tab. If this occurs open a support ticket and our team will investigate the cause and walk you through searching for the PSP reference and refunding the transaction in Adyen Essentials if needed. If you have access to SSMS you can also query the V_PAYMENT_GATEWAY_ACTIVITY table for a specific payment number to see at what step in the process the transaction failed. </a:t>
            </a:r>
            <a:r>
              <a:rPr lang="en-US" b="0" i="0" dirty="0">
                <a:solidFill>
                  <a:srgbClr val="333333"/>
                </a:solidFill>
                <a:effectLst/>
                <a:latin typeface="Segoe UI" panose="020B0502040204020203" pitchFamily="34" charset="0"/>
              </a:rPr>
              <a:t>For successful transactions we see 3 Tran Type entries, "</a:t>
            </a:r>
            <a:r>
              <a:rPr lang="en-US" b="0" i="0" dirty="0" err="1">
                <a:solidFill>
                  <a:srgbClr val="333333"/>
                </a:solidFill>
                <a:effectLst/>
                <a:latin typeface="Segoe UI" panose="020B0502040204020203" pitchFamily="34" charset="0"/>
              </a:rPr>
              <a:t>AuthorizationStarted</a:t>
            </a:r>
            <a:r>
              <a:rPr lang="en-US" b="0" i="0" dirty="0">
                <a:solidFill>
                  <a:srgbClr val="333333"/>
                </a:solidFill>
                <a:effectLst/>
                <a:latin typeface="Segoe UI" panose="020B0502040204020203" pitchFamily="34" charset="0"/>
              </a:rPr>
              <a:t>" for the transaction request, "</a:t>
            </a:r>
            <a:r>
              <a:rPr lang="en-US" b="0" i="0" dirty="0" err="1">
                <a:solidFill>
                  <a:srgbClr val="333333"/>
                </a:solidFill>
                <a:effectLst/>
                <a:latin typeface="Segoe UI" panose="020B0502040204020203" pitchFamily="34" charset="0"/>
              </a:rPr>
              <a:t>AuthorizationComplete</a:t>
            </a:r>
            <a:r>
              <a:rPr lang="en-US" b="0" i="0" dirty="0">
                <a:solidFill>
                  <a:srgbClr val="333333"/>
                </a:solidFill>
                <a:effectLst/>
                <a:latin typeface="Segoe UI" panose="020B0502040204020203" pitchFamily="34" charset="0"/>
              </a:rPr>
              <a:t>" for the transaction response we received from the gateway and "Confirm" when the order is saved to Tessitura. V_PAYMENT_GATEWAY_ACTIVITY also shows the entry method. If the entry method is EMV then you’ll want to check in with the operators to see if the application froze or crashed around the time of the transaction or if there were any errors displayed on their terminal. If the entry method is ECOMMERCE it’s possible the patron's browser crashed, or they lost their internet connection. Again, if this occurs, please open a support ticket with all the information you have so our team can investigate. </a:t>
            </a:r>
            <a:endParaRPr lang="en-US" dirty="0"/>
          </a:p>
        </p:txBody>
      </p:sp>
      <p:sp>
        <p:nvSpPr>
          <p:cNvPr id="4" name="Slide Number Placeholder 3"/>
          <p:cNvSpPr>
            <a:spLocks noGrp="1"/>
          </p:cNvSpPr>
          <p:nvPr>
            <p:ph type="sldNum" sz="quarter" idx="5"/>
          </p:nvPr>
        </p:nvSpPr>
        <p:spPr/>
        <p:txBody>
          <a:bodyPr/>
          <a:lstStyle/>
          <a:p>
            <a:fld id="{6780D6FF-EC6E-40F2-8E34-E97C912E2E5A}" type="slidenum">
              <a:rPr lang="en-US" smtClean="0"/>
              <a:pPr/>
              <a:t>32</a:t>
            </a:fld>
            <a:endParaRPr lang="en-US" dirty="0"/>
          </a:p>
        </p:txBody>
      </p:sp>
    </p:spTree>
    <p:extLst>
      <p:ext uri="{BB962C8B-B14F-4D97-AF65-F5344CB8AC3E}">
        <p14:creationId xmlns:p14="http://schemas.microsoft.com/office/powerpoint/2010/main" val="33594454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Similarly, if transactions exist in the Tessitura Payment Gateway Summary Detail report but NOT in the Adyen Settlement Details Report, they will be displayed on the Tessitura only transactions tab.  You can use the constituent ID and additional data included to find the transactions on the payments radial button of the transactions tab in tessitura for the constituent and refund them using a non-credit card or ‘adjustment’ payment method.  Please open a support ticket and our team will work with you to investigate the cause and help you refund the transaction.</a:t>
            </a:r>
          </a:p>
        </p:txBody>
      </p:sp>
      <p:sp>
        <p:nvSpPr>
          <p:cNvPr id="4" name="Slide Number Placeholder 3"/>
          <p:cNvSpPr>
            <a:spLocks noGrp="1"/>
          </p:cNvSpPr>
          <p:nvPr>
            <p:ph type="sldNum" sz="quarter" idx="5"/>
          </p:nvPr>
        </p:nvSpPr>
        <p:spPr/>
        <p:txBody>
          <a:bodyPr/>
          <a:lstStyle/>
          <a:p>
            <a:fld id="{6780D6FF-EC6E-40F2-8E34-E97C912E2E5A}" type="slidenum">
              <a:rPr lang="en-US" smtClean="0"/>
              <a:pPr/>
              <a:t>33</a:t>
            </a:fld>
            <a:endParaRPr lang="en-US" dirty="0"/>
          </a:p>
        </p:txBody>
      </p:sp>
    </p:spTree>
    <p:extLst>
      <p:ext uri="{BB962C8B-B14F-4D97-AF65-F5344CB8AC3E}">
        <p14:creationId xmlns:p14="http://schemas.microsoft.com/office/powerpoint/2010/main" val="33114396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Calculations tab gives you the Gross and Net breakdown and notes that the Gross totals are what should match Tessitura and the Net totals what should match the payout you received from Adyen. Net equals Gross minus all Adyen fees, also know as the cost of transactions.</a:t>
            </a:r>
          </a:p>
        </p:txBody>
      </p:sp>
      <p:sp>
        <p:nvSpPr>
          <p:cNvPr id="4" name="Slide Number Placeholder 3"/>
          <p:cNvSpPr>
            <a:spLocks noGrp="1"/>
          </p:cNvSpPr>
          <p:nvPr>
            <p:ph type="sldNum" sz="quarter" idx="5"/>
          </p:nvPr>
        </p:nvSpPr>
        <p:spPr/>
        <p:txBody>
          <a:bodyPr/>
          <a:lstStyle/>
          <a:p>
            <a:fld id="{6780D6FF-EC6E-40F2-8E34-E97C912E2E5A}" type="slidenum">
              <a:rPr lang="en-US" smtClean="0"/>
              <a:pPr/>
              <a:t>34</a:t>
            </a:fld>
            <a:endParaRPr lang="en-US" dirty="0"/>
          </a:p>
        </p:txBody>
      </p:sp>
    </p:spTree>
    <p:extLst>
      <p:ext uri="{BB962C8B-B14F-4D97-AF65-F5344CB8AC3E}">
        <p14:creationId xmlns:p14="http://schemas.microsoft.com/office/powerpoint/2010/main" val="5961016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After reviewing all the tabs in the Reconciliation Helper tool and saving your corresponding Adyen and Tessitura Reports as .csv files you are ready to start your reconciliation. </a:t>
            </a:r>
          </a:p>
        </p:txBody>
      </p:sp>
      <p:sp>
        <p:nvSpPr>
          <p:cNvPr id="4" name="Slide Number Placeholder 3"/>
          <p:cNvSpPr>
            <a:spLocks noGrp="1"/>
          </p:cNvSpPr>
          <p:nvPr>
            <p:ph type="sldNum" sz="quarter" idx="5"/>
          </p:nvPr>
        </p:nvSpPr>
        <p:spPr/>
        <p:txBody>
          <a:bodyPr/>
          <a:lstStyle/>
          <a:p>
            <a:fld id="{6780D6FF-EC6E-40F2-8E34-E97C912E2E5A}" type="slidenum">
              <a:rPr lang="en-US" smtClean="0"/>
              <a:pPr/>
              <a:t>35</a:t>
            </a:fld>
            <a:endParaRPr lang="en-US" dirty="0"/>
          </a:p>
        </p:txBody>
      </p:sp>
    </p:spTree>
    <p:extLst>
      <p:ext uri="{BB962C8B-B14F-4D97-AF65-F5344CB8AC3E}">
        <p14:creationId xmlns:p14="http://schemas.microsoft.com/office/powerpoint/2010/main" val="39041755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Using a test Adyen merchant account in an internal testing environment I’ve processed TNEW and Application transactions and downloaded the corresponding Adyen and Tessitura reports to walk through using the Reconciliation Helper tool. </a:t>
            </a:r>
          </a:p>
          <a:p>
            <a:endParaRPr lang="en-US" dirty="0"/>
          </a:p>
          <a:p>
            <a:r>
              <a:rPr lang="en-US" dirty="0"/>
              <a:t>One you’ve selected your Adyen and Tessitura reports in the corresponding fields on the Dashboard Tab click the ‘Refresh all Data’ button and wait while the tool compares the data in both reports. Once finished click ok in the dialogue box that is displayed, it will note any errors or failures. After the tool has run save it with a new name that includes the transaction date you were reconciling. </a:t>
            </a:r>
          </a:p>
          <a:p>
            <a:endParaRPr lang="en-US" dirty="0"/>
          </a:p>
          <a:p>
            <a:r>
              <a:rPr lang="en-US" dirty="0"/>
              <a:t>In my example we don’t have any Adyn only or Tessitura only transactions because as I noted previously the cause is often a user or patron clicking something we would not expect or a browser crashing or terminal losing its connection. It is our goal to have the lowest occurrence possible of these types of transactions so, again, we ask that you please open a support ticket to report them if they occur and our team will investigate.</a:t>
            </a:r>
          </a:p>
        </p:txBody>
      </p:sp>
      <p:sp>
        <p:nvSpPr>
          <p:cNvPr id="4" name="Slide Number Placeholder 3"/>
          <p:cNvSpPr>
            <a:spLocks noGrp="1"/>
          </p:cNvSpPr>
          <p:nvPr>
            <p:ph type="sldNum" sz="quarter" idx="5"/>
          </p:nvPr>
        </p:nvSpPr>
        <p:spPr/>
        <p:txBody>
          <a:bodyPr/>
          <a:lstStyle/>
          <a:p>
            <a:fld id="{6780D6FF-EC6E-40F2-8E34-E97C912E2E5A}" type="slidenum">
              <a:rPr lang="en-US" smtClean="0"/>
              <a:pPr/>
              <a:t>36</a:t>
            </a:fld>
            <a:endParaRPr lang="en-US" dirty="0"/>
          </a:p>
        </p:txBody>
      </p:sp>
    </p:spTree>
    <p:extLst>
      <p:ext uri="{BB962C8B-B14F-4D97-AF65-F5344CB8AC3E}">
        <p14:creationId xmlns:p14="http://schemas.microsoft.com/office/powerpoint/2010/main" val="298420930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noted on the Dashboard, the Adyen Cost information should match the Cost of Transactions section of Payout tab on the Sales to Payouts screen in Adyen Essentials. The screenshot here is of the Exported data from Essential. As you can see the 278.66 matches the amount in the helper tool.</a:t>
            </a:r>
          </a:p>
        </p:txBody>
      </p:sp>
      <p:sp>
        <p:nvSpPr>
          <p:cNvPr id="4" name="Slide Number Placeholder 3"/>
          <p:cNvSpPr>
            <a:spLocks noGrp="1"/>
          </p:cNvSpPr>
          <p:nvPr>
            <p:ph type="sldNum" sz="quarter" idx="5"/>
          </p:nvPr>
        </p:nvSpPr>
        <p:spPr/>
        <p:txBody>
          <a:bodyPr/>
          <a:lstStyle/>
          <a:p>
            <a:fld id="{6780D6FF-EC6E-40F2-8E34-E97C912E2E5A}" type="slidenum">
              <a:rPr lang="en-US" smtClean="0"/>
              <a:pPr/>
              <a:t>37</a:t>
            </a:fld>
            <a:endParaRPr lang="en-US" dirty="0"/>
          </a:p>
        </p:txBody>
      </p:sp>
    </p:spTree>
    <p:extLst>
      <p:ext uri="{BB962C8B-B14F-4D97-AF65-F5344CB8AC3E}">
        <p14:creationId xmlns:p14="http://schemas.microsoft.com/office/powerpoint/2010/main" val="200741706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Before we begin Q&amp;A let’s review a list of resources</a:t>
            </a:r>
          </a:p>
        </p:txBody>
      </p:sp>
      <p:sp>
        <p:nvSpPr>
          <p:cNvPr id="4" name="Slide Number Placeholder 3"/>
          <p:cNvSpPr>
            <a:spLocks noGrp="1"/>
          </p:cNvSpPr>
          <p:nvPr>
            <p:ph type="sldNum" sz="quarter" idx="5"/>
          </p:nvPr>
        </p:nvSpPr>
        <p:spPr/>
        <p:txBody>
          <a:bodyPr/>
          <a:lstStyle/>
          <a:p>
            <a:fld id="{6780D6FF-EC6E-40F2-8E34-E97C912E2E5A}" type="slidenum">
              <a:rPr lang="en-US" smtClean="0"/>
              <a:pPr/>
              <a:t>38</a:t>
            </a:fld>
            <a:endParaRPr lang="en-US" dirty="0"/>
          </a:p>
        </p:txBody>
      </p:sp>
    </p:spTree>
    <p:extLst>
      <p:ext uri="{BB962C8B-B14F-4D97-AF65-F5344CB8AC3E}">
        <p14:creationId xmlns:p14="http://schemas.microsoft.com/office/powerpoint/2010/main" val="62650903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Included in the list of resources are links to help system topics referenced previously in this presentation, including the batch best practices we reviewed and the reconciliation helper tool link.</a:t>
            </a:r>
          </a:p>
          <a:p>
            <a:endParaRPr lang="en-US" dirty="0"/>
          </a:p>
          <a:p>
            <a:r>
              <a:rPr lang="en-US" dirty="0"/>
              <a:t>If you are just getting started with your cutover to Tessitura Merchant Services or in process with planning your cutover project I suggest downloading the “What to expect when cutting over to Tessitura Merchant Services” presentation that was presented earlier this week by my colleague Kyle Schulte on the Product </a:t>
            </a:r>
            <a:r>
              <a:rPr lang="en-US"/>
              <a:t>Adoption team, as </a:t>
            </a:r>
            <a:r>
              <a:rPr lang="en-US" dirty="0"/>
              <a:t>it includes a great overview of what to expect. </a:t>
            </a:r>
          </a:p>
        </p:txBody>
      </p:sp>
      <p:sp>
        <p:nvSpPr>
          <p:cNvPr id="4" name="Slide Number Placeholder 3"/>
          <p:cNvSpPr>
            <a:spLocks noGrp="1"/>
          </p:cNvSpPr>
          <p:nvPr>
            <p:ph type="sldNum" sz="quarter" idx="5"/>
          </p:nvPr>
        </p:nvSpPr>
        <p:spPr/>
        <p:txBody>
          <a:bodyPr/>
          <a:lstStyle/>
          <a:p>
            <a:fld id="{6780D6FF-EC6E-40F2-8E34-E97C912E2E5A}" type="slidenum">
              <a:rPr lang="en-US" smtClean="0"/>
              <a:pPr/>
              <a:t>39</a:t>
            </a:fld>
            <a:endParaRPr lang="en-US" dirty="0"/>
          </a:p>
        </p:txBody>
      </p:sp>
    </p:spTree>
    <p:extLst>
      <p:ext uri="{BB962C8B-B14F-4D97-AF65-F5344CB8AC3E}">
        <p14:creationId xmlns:p14="http://schemas.microsoft.com/office/powerpoint/2010/main" val="22513316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8"/>
        <p:cNvGrpSpPr/>
        <p:nvPr/>
      </p:nvGrpSpPr>
      <p:grpSpPr>
        <a:xfrm>
          <a:off x="0" y="0"/>
          <a:ext cx="0" cy="0"/>
          <a:chOff x="0" y="0"/>
          <a:chExt cx="0" cy="0"/>
        </a:xfrm>
      </p:grpSpPr>
      <p:sp>
        <p:nvSpPr>
          <p:cNvPr id="1039" name="Google Shape;1039;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40" name="Google Shape;104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8.xml"/></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9.xml"/></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0.xml"/></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1.xml"/></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2.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3.xml"/></Relationships>
</file>

<file path=ppt/slideLayouts/_rels/slideLayout1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14.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2.xml"/><Relationship Id="rId1" Type="http://schemas.openxmlformats.org/officeDocument/2006/relationships/tags" Target="../tags/tag16.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2.xml"/><Relationship Id="rId1" Type="http://schemas.openxmlformats.org/officeDocument/2006/relationships/tags" Target="../tags/tag1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2.xml"/><Relationship Id="rId1" Type="http://schemas.openxmlformats.org/officeDocument/2006/relationships/tags" Target="../tags/tag18.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Master" Target="../slideMasters/slideMaster2.xml"/><Relationship Id="rId1" Type="http://schemas.openxmlformats.org/officeDocument/2006/relationships/tags" Target="../tags/tag19.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Master" Target="../slideMasters/slideMaster2.xml"/><Relationship Id="rId1" Type="http://schemas.openxmlformats.org/officeDocument/2006/relationships/tags" Target="../tags/tag20.xml"/><Relationship Id="rId5" Type="http://schemas.openxmlformats.org/officeDocument/2006/relationships/image" Target="../media/image4.png"/><Relationship Id="rId4"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2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3.xml"/><Relationship Id="rId1" Type="http://schemas.openxmlformats.org/officeDocument/2006/relationships/tags" Target="../tags/tag2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3.xml"/><Relationship Id="rId1" Type="http://schemas.openxmlformats.org/officeDocument/2006/relationships/tags" Target="../tags/tag24.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3.xml"/><Relationship Id="rId1" Type="http://schemas.openxmlformats.org/officeDocument/2006/relationships/tags" Target="../tags/tag25.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3.xml"/><Relationship Id="rId1" Type="http://schemas.openxmlformats.org/officeDocument/2006/relationships/tags" Target="../tags/tag26.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Master" Target="../slideMasters/slideMaster3.xml"/><Relationship Id="rId1" Type="http://schemas.openxmlformats.org/officeDocument/2006/relationships/tags" Target="../tags/tag27.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Master" Target="../slideMasters/slideMaster3.xml"/><Relationship Id="rId1" Type="http://schemas.openxmlformats.org/officeDocument/2006/relationships/tags" Target="../tags/tag28.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Master" Target="../slideMasters/slideMaster3.xml"/><Relationship Id="rId1" Type="http://schemas.openxmlformats.org/officeDocument/2006/relationships/tags" Target="../tags/tag29.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Master" Target="../slideMasters/slideMaster3.xml"/><Relationship Id="rId1" Type="http://schemas.openxmlformats.org/officeDocument/2006/relationships/tags" Target="../tags/tag30.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4.xml"/><Relationship Id="rId1" Type="http://schemas.openxmlformats.org/officeDocument/2006/relationships/tags" Target="../tags/tag32.xml"/><Relationship Id="rId4" Type="http://schemas.openxmlformats.org/officeDocument/2006/relationships/image" Target="../media/image9.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4.xml"/><Relationship Id="rId1" Type="http://schemas.openxmlformats.org/officeDocument/2006/relationships/tags" Target="../tags/tag33.xml"/><Relationship Id="rId4" Type="http://schemas.openxmlformats.org/officeDocument/2006/relationships/image" Target="../media/image9.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4.xml"/><Relationship Id="rId1" Type="http://schemas.openxmlformats.org/officeDocument/2006/relationships/tags" Target="../tags/tag34.xml"/><Relationship Id="rId4" Type="http://schemas.openxmlformats.org/officeDocument/2006/relationships/image" Target="../media/image9.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4.xml"/><Relationship Id="rId1" Type="http://schemas.openxmlformats.org/officeDocument/2006/relationships/tags" Target="../tags/tag35.xml"/><Relationship Id="rId4" Type="http://schemas.openxmlformats.org/officeDocument/2006/relationships/image" Target="../media/image9.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4.xml"/><Relationship Id="rId1" Type="http://schemas.openxmlformats.org/officeDocument/2006/relationships/tags" Target="../tags/tag36.xml"/><Relationship Id="rId4" Type="http://schemas.openxmlformats.org/officeDocument/2006/relationships/image" Target="../media/image9.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4.xml"/><Relationship Id="rId1" Type="http://schemas.openxmlformats.org/officeDocument/2006/relationships/tags" Target="../tags/tag37.xml"/><Relationship Id="rId4" Type="http://schemas.openxmlformats.org/officeDocument/2006/relationships/image" Target="../media/image9.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4.xml"/><Relationship Id="rId1" Type="http://schemas.openxmlformats.org/officeDocument/2006/relationships/tags" Target="../tags/tag38.xml"/><Relationship Id="rId4" Type="http://schemas.openxmlformats.org/officeDocument/2006/relationships/image" Target="../media/image13.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4.xml"/><Relationship Id="rId1" Type="http://schemas.openxmlformats.org/officeDocument/2006/relationships/tags" Target="../tags/tag39.xml"/><Relationship Id="rId4" Type="http://schemas.openxmlformats.org/officeDocument/2006/relationships/image" Target="../media/image13.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4.xml"/><Relationship Id="rId1" Type="http://schemas.openxmlformats.org/officeDocument/2006/relationships/tags" Target="../tags/tag40.xml"/><Relationship Id="rId4" Type="http://schemas.openxmlformats.org/officeDocument/2006/relationships/image" Target="../media/image13.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Left Justified Titl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857D7-FDA5-C269-C5C0-801BBF0F41E7}"/>
              </a:ext>
            </a:extLst>
          </p:cNvPr>
          <p:cNvSpPr>
            <a:spLocks noGrp="1"/>
          </p:cNvSpPr>
          <p:nvPr>
            <p:ph type="title"/>
          </p:nvPr>
        </p:nvSpPr>
        <p:spPr>
          <a:xfrm>
            <a:off x="523288" y="1574360"/>
            <a:ext cx="11102653" cy="1789324"/>
          </a:xfrm>
        </p:spPr>
        <p:txBody>
          <a:bodyPr wrap="square" tIns="91440" bIns="91440" anchor="b" anchorCtr="0">
            <a:noAutofit/>
          </a:bodyPr>
          <a:lstStyle>
            <a:lvl1pPr algn="l">
              <a:defRPr sz="4400" b="0">
                <a:solidFill>
                  <a:schemeClr val="tx1"/>
                </a:solidFill>
                <a:latin typeface="+mn-lt"/>
              </a:defRPr>
            </a:lvl1pPr>
          </a:lstStyle>
          <a:p>
            <a:r>
              <a:rPr lang="en-US" dirty="0"/>
              <a:t>Click to edit Master title style</a:t>
            </a:r>
          </a:p>
        </p:txBody>
      </p:sp>
      <p:sp>
        <p:nvSpPr>
          <p:cNvPr id="4" name="Text Placeholder 3">
            <a:extLst>
              <a:ext uri="{FF2B5EF4-FFF2-40B4-BE49-F238E27FC236}">
                <a16:creationId xmlns:a16="http://schemas.microsoft.com/office/drawing/2014/main" id="{F21C4B34-9FD4-6AB7-73C1-08F89CFFFCC1}"/>
              </a:ext>
            </a:extLst>
          </p:cNvPr>
          <p:cNvSpPr>
            <a:spLocks noGrp="1"/>
          </p:cNvSpPr>
          <p:nvPr>
            <p:ph type="body" sz="quarter" idx="10"/>
          </p:nvPr>
        </p:nvSpPr>
        <p:spPr>
          <a:xfrm>
            <a:off x="522610" y="3377973"/>
            <a:ext cx="11102653" cy="1854639"/>
          </a:xfrm>
          <a:prstGeom prst="rect">
            <a:avLst/>
          </a:prstGeom>
        </p:spPr>
        <p:txBody>
          <a:bodyPr tIns="91440" bIns="91440">
            <a:noAutofit/>
          </a:bodyPr>
          <a:lstStyle>
            <a:lvl1pPr marL="0" indent="0">
              <a:buNone/>
              <a:defRPr/>
            </a:lvl1pPr>
            <a:lvl2pPr marL="457200" indent="0">
              <a:buNone/>
              <a:defRPr/>
            </a:lvl2pPr>
            <a:lvl3pPr marL="919163" indent="0">
              <a:buFont typeface="Montserrat" panose="00000500000000000000" pitchFamily="2" charset="0"/>
              <a:buNone/>
              <a:defRPr>
                <a:solidFill>
                  <a:schemeClr val="tx1">
                    <a:lumMod val="65000"/>
                    <a:lumOff val="35000"/>
                  </a:schemeClr>
                </a:solidFill>
              </a:defRPr>
            </a:lvl3pPr>
            <a:lvl4pPr marL="1370012" indent="0">
              <a:buNone/>
              <a:defRPr>
                <a:solidFill>
                  <a:schemeClr val="tx1">
                    <a:lumMod val="65000"/>
                    <a:lumOff val="35000"/>
                  </a:schemeClr>
                </a:solidFill>
              </a:defRPr>
            </a:lvl4pPr>
            <a:lvl5pPr marL="1828800" indent="0">
              <a:buNone/>
              <a:defRPr>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Date">
            <a:extLst>
              <a:ext uri="{FF2B5EF4-FFF2-40B4-BE49-F238E27FC236}">
                <a16:creationId xmlns:a16="http://schemas.microsoft.com/office/drawing/2014/main" id="{1611FEE6-07EA-A11D-ED16-777259888742}"/>
              </a:ext>
            </a:extLst>
          </p:cNvPr>
          <p:cNvSpPr>
            <a:spLocks noGrp="1"/>
          </p:cNvSpPr>
          <p:nvPr>
            <p:ph type="body" sz="quarter" idx="11" hasCustomPrompt="1"/>
          </p:nvPr>
        </p:nvSpPr>
        <p:spPr>
          <a:xfrm>
            <a:off x="7010400" y="6052458"/>
            <a:ext cx="4614863" cy="566057"/>
          </a:xfrm>
          <a:prstGeom prst="rect">
            <a:avLst/>
          </a:prstGeom>
        </p:spPr>
        <p:txBody>
          <a:bodyPr anchor="ctr" anchorCtr="0">
            <a:noAutofit/>
          </a:bodyPr>
          <a:lstStyle>
            <a:lvl1pPr marL="0" indent="0" algn="r">
              <a:buNone/>
              <a:defRPr sz="1200"/>
            </a:lvl1pPr>
            <a:lvl2pPr marL="457200" indent="0" algn="r">
              <a:buNone/>
              <a:defRPr sz="1200"/>
            </a:lvl2pPr>
            <a:lvl3pPr marL="919163" indent="0" algn="r">
              <a:buFont typeface="Montserrat" panose="00000500000000000000" pitchFamily="2" charset="0"/>
              <a:buNone/>
              <a:defRPr sz="1200"/>
            </a:lvl3pPr>
            <a:lvl4pPr marL="1370012" indent="0" algn="r">
              <a:buNone/>
              <a:defRPr sz="1200"/>
            </a:lvl4pPr>
            <a:lvl5pPr marL="1828800" indent="0" algn="r">
              <a:buNone/>
              <a:defRPr sz="1200"/>
            </a:lvl5pPr>
          </a:lstStyle>
          <a:p>
            <a:pPr lvl="0"/>
            <a:r>
              <a:rPr lang="en-US" dirty="0"/>
              <a:t>Day Name, Month Date, Year</a:t>
            </a:r>
          </a:p>
        </p:txBody>
      </p:sp>
      <p:pic>
        <p:nvPicPr>
          <p:cNvPr id="3" name="Picture 2">
            <a:extLst>
              <a:ext uri="{FF2B5EF4-FFF2-40B4-BE49-F238E27FC236}">
                <a16:creationId xmlns:a16="http://schemas.microsoft.com/office/drawing/2014/main" id="{8BE0D5D8-BD48-EBC1-E142-6A756D4B0A75}"/>
              </a:ext>
            </a:extLst>
          </p:cNvPr>
          <p:cNvPicPr>
            <a:picLocks noChangeAspect="1"/>
          </p:cNvPicPr>
          <p:nvPr userDrawn="1"/>
        </p:nvPicPr>
        <p:blipFill rotWithShape="1">
          <a:blip r:embed="rId2"/>
          <a:srcRect l="8780" r="1455" b="54382"/>
          <a:stretch/>
        </p:blipFill>
        <p:spPr>
          <a:xfrm>
            <a:off x="0" y="5281239"/>
            <a:ext cx="12192000" cy="1576761"/>
          </a:xfrm>
          <a:prstGeom prst="rect">
            <a:avLst/>
          </a:prstGeom>
        </p:spPr>
      </p:pic>
      <p:pic>
        <p:nvPicPr>
          <p:cNvPr id="5" name="Picture 4">
            <a:extLst>
              <a:ext uri="{FF2B5EF4-FFF2-40B4-BE49-F238E27FC236}">
                <a16:creationId xmlns:a16="http://schemas.microsoft.com/office/drawing/2014/main" id="{FC45E6E1-A6F8-CC7A-4911-973208A3B52D}"/>
              </a:ext>
            </a:extLst>
          </p:cNvPr>
          <p:cNvPicPr>
            <a:picLocks noChangeAspect="1"/>
          </p:cNvPicPr>
          <p:nvPr userDrawn="1"/>
        </p:nvPicPr>
        <p:blipFill rotWithShape="1">
          <a:blip r:embed="rId3"/>
          <a:srcRect r="42883" b="32791"/>
          <a:stretch/>
        </p:blipFill>
        <p:spPr>
          <a:xfrm>
            <a:off x="4013198" y="4534975"/>
            <a:ext cx="8178802" cy="2323025"/>
          </a:xfrm>
          <a:prstGeom prst="rect">
            <a:avLst/>
          </a:prstGeom>
        </p:spPr>
      </p:pic>
      <p:pic>
        <p:nvPicPr>
          <p:cNvPr id="7" name="Picture 6">
            <a:extLst>
              <a:ext uri="{FF2B5EF4-FFF2-40B4-BE49-F238E27FC236}">
                <a16:creationId xmlns:a16="http://schemas.microsoft.com/office/drawing/2014/main" id="{D549DC7F-04BC-B086-4B26-3731E6E7BF52}"/>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4453107" y="597984"/>
            <a:ext cx="3285787" cy="794064"/>
          </a:xfrm>
          <a:prstGeom prst="rect">
            <a:avLst/>
          </a:prstGeom>
        </p:spPr>
      </p:pic>
    </p:spTree>
    <p:extLst>
      <p:ext uri="{BB962C8B-B14F-4D97-AF65-F5344CB8AC3E}">
        <p14:creationId xmlns:p14="http://schemas.microsoft.com/office/powerpoint/2010/main" val="802917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ue Text">
    <p:bg>
      <p:bgPr>
        <a:solidFill>
          <a:srgbClr val="306CB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4" name="Text Placeholder 6">
            <a:extLst>
              <a:ext uri="{FF2B5EF4-FFF2-40B4-BE49-F238E27FC236}">
                <a16:creationId xmlns:a16="http://schemas.microsoft.com/office/drawing/2014/main" id="{8164AE9E-0D3D-E923-CB58-9EEB82D30EE2}"/>
              </a:ext>
            </a:extLst>
          </p:cNvPr>
          <p:cNvSpPr>
            <a:spLocks noGrp="1"/>
          </p:cNvSpPr>
          <p:nvPr>
            <p:ph type="body" sz="quarter" idx="10"/>
          </p:nvPr>
        </p:nvSpPr>
        <p:spPr>
          <a:xfrm>
            <a:off x="1286318" y="2630264"/>
            <a:ext cx="9601200" cy="3556780"/>
          </a:xfrm>
          <a:prstGeom prst="rect">
            <a:avLst/>
          </a:prstGeom>
        </p:spPr>
        <p:txBody>
          <a:bodyPr/>
          <a:lstStyle>
            <a:lvl1pPr>
              <a:buClr>
                <a:srgbClr val="306CB0"/>
              </a:buClr>
              <a:defRPr>
                <a:solidFill>
                  <a:schemeClr val="tx1"/>
                </a:solidFill>
              </a:defRPr>
            </a:lvl1pPr>
            <a:lvl2pPr>
              <a:buClr>
                <a:srgbClr val="306CB0"/>
              </a:buClr>
              <a:defRPr sz="2400">
                <a:solidFill>
                  <a:schemeClr val="tx1"/>
                </a:solidFill>
              </a:defRPr>
            </a:lvl2pPr>
            <a:lvl3pPr>
              <a:buClr>
                <a:srgbClr val="306CB0"/>
              </a:buClr>
              <a:defRPr sz="2400">
                <a:solidFill>
                  <a:schemeClr val="tx1">
                    <a:lumMod val="65000"/>
                    <a:lumOff val="35000"/>
                  </a:schemeClr>
                </a:solidFill>
              </a:defRPr>
            </a:lvl3pPr>
            <a:lvl4pPr>
              <a:buClr>
                <a:srgbClr val="306CB0"/>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3123782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lue Two Column">
    <p:bg>
      <p:bgPr>
        <a:solidFill>
          <a:srgbClr val="306CB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14" name="Content Placeholder 13"/>
          <p:cNvSpPr>
            <a:spLocks noGrp="1"/>
          </p:cNvSpPr>
          <p:nvPr>
            <p:ph sz="quarter" idx="10"/>
          </p:nvPr>
        </p:nvSpPr>
        <p:spPr>
          <a:xfrm>
            <a:off x="381000" y="2677672"/>
            <a:ext cx="5577840" cy="3579694"/>
          </a:xfrm>
          <a:prstGeom prst="rect">
            <a:avLst/>
          </a:prstGeom>
        </p:spPr>
        <p:txBody>
          <a:bodyPr/>
          <a:lstStyle>
            <a:lvl1pPr>
              <a:buClr>
                <a:srgbClr val="306CB0"/>
              </a:buClr>
              <a:defRPr>
                <a:solidFill>
                  <a:schemeClr val="tx1"/>
                </a:solidFill>
              </a:defRPr>
            </a:lvl1pPr>
            <a:lvl2pPr>
              <a:buClr>
                <a:srgbClr val="306CB0"/>
              </a:buClr>
              <a:defRPr>
                <a:solidFill>
                  <a:schemeClr val="tx1"/>
                </a:solidFill>
              </a:defRPr>
            </a:lvl2pPr>
            <a:lvl3pPr>
              <a:buClr>
                <a:srgbClr val="306CB0"/>
              </a:buClr>
              <a:defRPr sz="2400">
                <a:solidFill>
                  <a:schemeClr val="tx1">
                    <a:lumMod val="65000"/>
                    <a:lumOff val="35000"/>
                  </a:schemeClr>
                </a:solidFill>
              </a:defRPr>
            </a:lvl3pPr>
            <a:lvl4pPr>
              <a:buClr>
                <a:srgbClr val="306CB0"/>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13"/>
          <p:cNvSpPr>
            <a:spLocks noGrp="1"/>
          </p:cNvSpPr>
          <p:nvPr>
            <p:ph sz="quarter" idx="11"/>
          </p:nvPr>
        </p:nvSpPr>
        <p:spPr>
          <a:xfrm>
            <a:off x="6233160" y="2677672"/>
            <a:ext cx="5577840" cy="3579694"/>
          </a:xfrm>
          <a:prstGeom prst="rect">
            <a:avLst/>
          </a:prstGeom>
        </p:spPr>
        <p:txBody>
          <a:bodyPr/>
          <a:lstStyle>
            <a:lvl1pPr>
              <a:buClr>
                <a:srgbClr val="306CB0"/>
              </a:buClr>
              <a:defRPr>
                <a:solidFill>
                  <a:schemeClr val="tx1"/>
                </a:solidFill>
              </a:defRPr>
            </a:lvl1pPr>
            <a:lvl2pPr>
              <a:buClr>
                <a:srgbClr val="306CB0"/>
              </a:buClr>
              <a:defRPr>
                <a:solidFill>
                  <a:schemeClr val="tx1"/>
                </a:solidFill>
              </a:defRPr>
            </a:lvl2pPr>
            <a:lvl3pPr>
              <a:buClr>
                <a:srgbClr val="306CB0"/>
              </a:buClr>
              <a:defRPr sz="2400">
                <a:solidFill>
                  <a:schemeClr val="tx1">
                    <a:lumMod val="65000"/>
                    <a:lumOff val="35000"/>
                  </a:schemeClr>
                </a:solidFill>
              </a:defRPr>
            </a:lvl3pPr>
            <a:lvl4pPr>
              <a:buClr>
                <a:srgbClr val="306CB0"/>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19906946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ue Picture and Text">
    <p:bg>
      <p:bgPr>
        <a:solidFill>
          <a:srgbClr val="306CB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4" name="Picture Placeholder 2">
            <a:extLst>
              <a:ext uri="{FF2B5EF4-FFF2-40B4-BE49-F238E27FC236}">
                <a16:creationId xmlns:a16="http://schemas.microsoft.com/office/drawing/2014/main" id="{A10CB8CD-68B1-68F7-4ED5-5C2F30B50EEC}"/>
              </a:ext>
            </a:extLst>
          </p:cNvPr>
          <p:cNvSpPr>
            <a:spLocks noGrp="1"/>
          </p:cNvSpPr>
          <p:nvPr>
            <p:ph type="pic" idx="1"/>
          </p:nvPr>
        </p:nvSpPr>
        <p:spPr>
          <a:xfrm>
            <a:off x="1314170" y="2486963"/>
            <a:ext cx="3975008" cy="3421044"/>
          </a:xfrm>
          <a:prstGeom prst="rect">
            <a:avLst/>
          </a:prstGeom>
        </p:spPr>
        <p:txBody>
          <a:bodyPr/>
          <a:lstStyle>
            <a:lvl1pPr marL="0" indent="0">
              <a:buNone/>
              <a:defRPr sz="32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5" name="Text Placeholder 6">
            <a:extLst>
              <a:ext uri="{FF2B5EF4-FFF2-40B4-BE49-F238E27FC236}">
                <a16:creationId xmlns:a16="http://schemas.microsoft.com/office/drawing/2014/main" id="{01E59B4D-A3C2-BCF8-FE4E-93733932BBBE}"/>
              </a:ext>
            </a:extLst>
          </p:cNvPr>
          <p:cNvSpPr>
            <a:spLocks noGrp="1"/>
          </p:cNvSpPr>
          <p:nvPr>
            <p:ph type="body" sz="quarter" idx="10"/>
          </p:nvPr>
        </p:nvSpPr>
        <p:spPr>
          <a:xfrm>
            <a:off x="5906085" y="2486962"/>
            <a:ext cx="5298831" cy="3421043"/>
          </a:xfrm>
          <a:prstGeom prst="rect">
            <a:avLst/>
          </a:prstGeom>
        </p:spPr>
        <p:txBody>
          <a:bodyPr vert="horz" lIns="91440" tIns="45720" rIns="91440" bIns="45720" rtlCol="0">
            <a:noAutofit/>
          </a:bodyPr>
          <a:lstStyle>
            <a:lvl1pPr>
              <a:defRPr lang="en-US" dirty="0">
                <a:solidFill>
                  <a:schemeClr val="tx1"/>
                </a:solidFill>
              </a:defRPr>
            </a:lvl1pPr>
            <a:lvl2pPr>
              <a:defRPr lang="en-US" dirty="0">
                <a:solidFill>
                  <a:schemeClr val="tx1"/>
                </a:solidFill>
              </a:defRPr>
            </a:lvl2pPr>
            <a:lvl3pPr>
              <a:defRPr lang="en-US" dirty="0">
                <a:solidFill>
                  <a:schemeClr val="tx1">
                    <a:lumMod val="65000"/>
                    <a:lumOff val="35000"/>
                  </a:schemeClr>
                </a:solidFill>
              </a:defRPr>
            </a:lvl3pPr>
            <a:lvl4pPr>
              <a:defRPr lang="en-US" dirty="0">
                <a:solidFill>
                  <a:schemeClr val="tx1">
                    <a:lumMod val="65000"/>
                    <a:lumOff val="35000"/>
                  </a:schemeClr>
                </a:solidFill>
              </a:defRPr>
            </a:lvl4pPr>
            <a:lvl5pPr>
              <a:defRPr lang="en-US" dirty="0">
                <a:solidFill>
                  <a:schemeClr val="tx1">
                    <a:lumMod val="65000"/>
                    <a:lumOff val="35000"/>
                  </a:schemeClr>
                </a:solidFill>
              </a:defRPr>
            </a:lvl5pPr>
          </a:lstStyle>
          <a:p>
            <a:pPr lvl="0">
              <a:buClr>
                <a:srgbClr val="306CB0"/>
              </a:buClr>
            </a:pPr>
            <a:r>
              <a:rPr lang="en-US" dirty="0"/>
              <a:t>Click to edit Master text styles</a:t>
            </a:r>
          </a:p>
          <a:p>
            <a:pPr lvl="1">
              <a:buClr>
                <a:srgbClr val="306CB0"/>
              </a:buClr>
            </a:pPr>
            <a:r>
              <a:rPr lang="en-US" dirty="0"/>
              <a:t>Second level</a:t>
            </a:r>
          </a:p>
          <a:p>
            <a:pPr lvl="2">
              <a:buClr>
                <a:srgbClr val="306CB0"/>
              </a:buClr>
            </a:pPr>
            <a:r>
              <a:rPr lang="en-US" dirty="0"/>
              <a:t>Third level</a:t>
            </a:r>
          </a:p>
          <a:p>
            <a:pPr lvl="3">
              <a:buClr>
                <a:srgbClr val="306CB0"/>
              </a:buClr>
            </a:pPr>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604631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urple Text">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4" name="Text Placeholder 6">
            <a:extLst>
              <a:ext uri="{FF2B5EF4-FFF2-40B4-BE49-F238E27FC236}">
                <a16:creationId xmlns:a16="http://schemas.microsoft.com/office/drawing/2014/main" id="{80BE2430-0C37-D5C7-E036-2F4A335CC05F}"/>
              </a:ext>
            </a:extLst>
          </p:cNvPr>
          <p:cNvSpPr>
            <a:spLocks noGrp="1"/>
          </p:cNvSpPr>
          <p:nvPr>
            <p:ph type="body" sz="quarter" idx="10"/>
          </p:nvPr>
        </p:nvSpPr>
        <p:spPr>
          <a:xfrm>
            <a:off x="1289304" y="2633472"/>
            <a:ext cx="9601200" cy="3557016"/>
          </a:xfrm>
          <a:prstGeom prst="rect">
            <a:avLst/>
          </a:prstGeom>
        </p:spPr>
        <p:txBody>
          <a:bodyPr/>
          <a:lstStyle>
            <a:lvl1pPr>
              <a:buClr>
                <a:srgbClr val="414AA8"/>
              </a:buClr>
              <a:defRPr/>
            </a:lvl1pPr>
            <a:lvl2pPr>
              <a:buClr>
                <a:srgbClr val="414AA8"/>
              </a:buClr>
              <a:defRPr sz="2400"/>
            </a:lvl2pPr>
            <a:lvl3pPr>
              <a:buClr>
                <a:srgbClr val="414AA8"/>
              </a:buClr>
              <a:defRPr sz="2400"/>
            </a:lvl3pPr>
            <a:lvl4pPr>
              <a:buClr>
                <a:srgbClr val="414AA8"/>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644700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urple Two Column">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14" name="Content Placeholder 13"/>
          <p:cNvSpPr>
            <a:spLocks noGrp="1"/>
          </p:cNvSpPr>
          <p:nvPr>
            <p:ph sz="quarter" idx="10"/>
          </p:nvPr>
        </p:nvSpPr>
        <p:spPr>
          <a:xfrm>
            <a:off x="381000" y="2677672"/>
            <a:ext cx="5577840" cy="3579694"/>
          </a:xfrm>
          <a:prstGeom prst="rect">
            <a:avLst/>
          </a:prstGeom>
        </p:spPr>
        <p:txBody>
          <a:bodyPr/>
          <a:lstStyle>
            <a:lvl1pPr>
              <a:buClr>
                <a:schemeClr val="accent3"/>
              </a:buClr>
              <a:defRPr>
                <a:solidFill>
                  <a:schemeClr val="tx1"/>
                </a:solidFill>
              </a:defRPr>
            </a:lvl1pPr>
            <a:lvl2pPr>
              <a:buClr>
                <a:schemeClr val="accent3"/>
              </a:buClr>
              <a:defRPr>
                <a:solidFill>
                  <a:schemeClr val="tx1"/>
                </a:solidFill>
              </a:defRPr>
            </a:lvl2pPr>
            <a:lvl3pPr>
              <a:buClr>
                <a:schemeClr val="accent3"/>
              </a:buClr>
              <a:defRPr sz="2400">
                <a:solidFill>
                  <a:schemeClr val="tx1">
                    <a:lumMod val="65000"/>
                    <a:lumOff val="35000"/>
                  </a:schemeClr>
                </a:solidFill>
              </a:defRPr>
            </a:lvl3pPr>
            <a:lvl4pPr>
              <a:buClr>
                <a:schemeClr val="accent3"/>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13"/>
          <p:cNvSpPr>
            <a:spLocks noGrp="1"/>
          </p:cNvSpPr>
          <p:nvPr>
            <p:ph sz="quarter" idx="11"/>
          </p:nvPr>
        </p:nvSpPr>
        <p:spPr>
          <a:xfrm>
            <a:off x="6233160" y="2677672"/>
            <a:ext cx="5577840" cy="3579694"/>
          </a:xfrm>
          <a:prstGeom prst="rect">
            <a:avLst/>
          </a:prstGeom>
        </p:spPr>
        <p:txBody>
          <a:bodyPr/>
          <a:lstStyle>
            <a:lvl1pPr>
              <a:buClr>
                <a:schemeClr val="accent3"/>
              </a:buClr>
              <a:defRPr>
                <a:solidFill>
                  <a:schemeClr val="tx1"/>
                </a:solidFill>
              </a:defRPr>
            </a:lvl1pPr>
            <a:lvl2pPr>
              <a:buClr>
                <a:schemeClr val="accent3"/>
              </a:buClr>
              <a:defRPr>
                <a:solidFill>
                  <a:schemeClr val="tx1"/>
                </a:solidFill>
              </a:defRPr>
            </a:lvl2pPr>
            <a:lvl3pPr>
              <a:buClr>
                <a:schemeClr val="accent3"/>
              </a:buClr>
              <a:defRPr sz="2400">
                <a:solidFill>
                  <a:schemeClr val="tx1">
                    <a:lumMod val="65000"/>
                    <a:lumOff val="35000"/>
                  </a:schemeClr>
                </a:solidFill>
              </a:defRPr>
            </a:lvl3pPr>
            <a:lvl4pPr>
              <a:buClr>
                <a:schemeClr val="accent3"/>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33030058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urple Picture and Text">
    <p:bg>
      <p:bgPr>
        <a:solidFill>
          <a:srgbClr val="414AA8"/>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05654835-5355-641A-4F31-4F5EFFCABFEF}"/>
              </a:ext>
            </a:extLst>
          </p:cNvPr>
          <p:cNvSpPr>
            <a:spLocks noGrp="1"/>
          </p:cNvSpPr>
          <p:nvPr>
            <p:ph type="title"/>
          </p:nvPr>
        </p:nvSpPr>
        <p:spPr>
          <a:xfrm>
            <a:off x="381000" y="322464"/>
            <a:ext cx="11430000" cy="1233318"/>
          </a:xfrm>
        </p:spPr>
        <p:txBody>
          <a:bodyPr/>
          <a:lstStyle/>
          <a:p>
            <a:r>
              <a:rPr lang="en-US" dirty="0"/>
              <a:t>Click to edit Master title style</a:t>
            </a:r>
          </a:p>
        </p:txBody>
      </p:sp>
      <p:sp>
        <p:nvSpPr>
          <p:cNvPr id="5" name="Picture Placeholder 2">
            <a:extLst>
              <a:ext uri="{FF2B5EF4-FFF2-40B4-BE49-F238E27FC236}">
                <a16:creationId xmlns:a16="http://schemas.microsoft.com/office/drawing/2014/main" id="{89F8F15B-19A6-8794-B9BA-2B0C696A6D37}"/>
              </a:ext>
            </a:extLst>
          </p:cNvPr>
          <p:cNvSpPr>
            <a:spLocks noGrp="1"/>
          </p:cNvSpPr>
          <p:nvPr>
            <p:ph type="pic" idx="1"/>
          </p:nvPr>
        </p:nvSpPr>
        <p:spPr>
          <a:xfrm>
            <a:off x="1314170" y="2486963"/>
            <a:ext cx="3975008" cy="3421044"/>
          </a:xfrm>
          <a:prstGeom prst="rect">
            <a:avLst/>
          </a:prstGeom>
        </p:spPr>
        <p:txBody>
          <a:bodyPr/>
          <a:lstStyle>
            <a:lvl1pPr marL="0" indent="0">
              <a:buNone/>
              <a:defRPr sz="32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2" name="Text Placeholder 6">
            <a:extLst>
              <a:ext uri="{FF2B5EF4-FFF2-40B4-BE49-F238E27FC236}">
                <a16:creationId xmlns:a16="http://schemas.microsoft.com/office/drawing/2014/main" id="{2F7B4399-7DD2-290B-33B8-4742EC1DA3A4}"/>
              </a:ext>
            </a:extLst>
          </p:cNvPr>
          <p:cNvSpPr>
            <a:spLocks noGrp="1"/>
          </p:cNvSpPr>
          <p:nvPr>
            <p:ph type="body" sz="quarter" idx="10"/>
          </p:nvPr>
        </p:nvSpPr>
        <p:spPr>
          <a:xfrm>
            <a:off x="5906085" y="2486963"/>
            <a:ext cx="5298831" cy="3421044"/>
          </a:xfrm>
          <a:prstGeom prst="rect">
            <a:avLst/>
          </a:prstGeom>
        </p:spPr>
        <p:txBody>
          <a:bodyPr/>
          <a:lstStyle>
            <a:lvl1pPr>
              <a:buClr>
                <a:srgbClr val="414AA8"/>
              </a:buClr>
              <a:defRPr/>
            </a:lvl1pPr>
            <a:lvl2pPr>
              <a:buClr>
                <a:srgbClr val="414AA8"/>
              </a:buClr>
              <a:defRPr sz="2400"/>
            </a:lvl2pPr>
            <a:lvl3pPr>
              <a:buClr>
                <a:srgbClr val="414AA8"/>
              </a:buClr>
              <a:defRPr sz="2400"/>
            </a:lvl3pPr>
            <a:lvl4pPr>
              <a:buClr>
                <a:srgbClr val="414AA8"/>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40890570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yan Text">
    <p:bg>
      <p:bgPr>
        <a:solidFill>
          <a:srgbClr val="00A0B7"/>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4" name="Text Placeholder 6">
            <a:extLst>
              <a:ext uri="{FF2B5EF4-FFF2-40B4-BE49-F238E27FC236}">
                <a16:creationId xmlns:a16="http://schemas.microsoft.com/office/drawing/2014/main" id="{39375AEB-2303-5F1D-F65C-31F7FBEE19F9}"/>
              </a:ext>
            </a:extLst>
          </p:cNvPr>
          <p:cNvSpPr>
            <a:spLocks noGrp="1"/>
          </p:cNvSpPr>
          <p:nvPr>
            <p:ph type="body" sz="quarter" idx="10"/>
          </p:nvPr>
        </p:nvSpPr>
        <p:spPr>
          <a:xfrm>
            <a:off x="1289304" y="2633472"/>
            <a:ext cx="9601200" cy="3557016"/>
          </a:xfrm>
          <a:prstGeom prst="rect">
            <a:avLst/>
          </a:prstGeom>
        </p:spPr>
        <p:txBody>
          <a:bodyPr/>
          <a:lstStyle>
            <a:lvl1pPr>
              <a:buClr>
                <a:srgbClr val="00A0B7"/>
              </a:buClr>
              <a:defRPr/>
            </a:lvl1pPr>
            <a:lvl2pPr>
              <a:buClr>
                <a:srgbClr val="00A0B7"/>
              </a:buClr>
              <a:defRPr sz="2400"/>
            </a:lvl2pPr>
            <a:lvl3pPr>
              <a:buClr>
                <a:srgbClr val="00A0B7"/>
              </a:buClr>
              <a:defRPr sz="2400"/>
            </a:lvl3pPr>
            <a:lvl4pPr>
              <a:buClr>
                <a:srgbClr val="00A0B7"/>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18009964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yan Two Column">
    <p:bg>
      <p:bgPr>
        <a:solidFill>
          <a:srgbClr val="00A0B7"/>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14" name="Content Placeholder 13"/>
          <p:cNvSpPr>
            <a:spLocks noGrp="1"/>
          </p:cNvSpPr>
          <p:nvPr>
            <p:ph sz="quarter" idx="10"/>
          </p:nvPr>
        </p:nvSpPr>
        <p:spPr>
          <a:xfrm>
            <a:off x="381000" y="2677672"/>
            <a:ext cx="5577840" cy="3579694"/>
          </a:xfrm>
          <a:prstGeom prst="rect">
            <a:avLst/>
          </a:prstGeom>
        </p:spPr>
        <p:txBody>
          <a:bodyPr/>
          <a:lstStyle>
            <a:lvl1pPr>
              <a:buClr>
                <a:srgbClr val="00A0B7"/>
              </a:buClr>
              <a:defRPr>
                <a:solidFill>
                  <a:schemeClr val="tx1"/>
                </a:solidFill>
              </a:defRPr>
            </a:lvl1pPr>
            <a:lvl2pPr>
              <a:buClr>
                <a:srgbClr val="00A0B7"/>
              </a:buClr>
              <a:defRPr>
                <a:solidFill>
                  <a:schemeClr val="tx1"/>
                </a:solidFill>
              </a:defRPr>
            </a:lvl2pPr>
            <a:lvl3pPr>
              <a:buClr>
                <a:srgbClr val="00A0B7"/>
              </a:buClr>
              <a:defRPr sz="2400">
                <a:solidFill>
                  <a:schemeClr val="tx1">
                    <a:lumMod val="65000"/>
                    <a:lumOff val="35000"/>
                  </a:schemeClr>
                </a:solidFill>
              </a:defRPr>
            </a:lvl3pPr>
            <a:lvl4pPr>
              <a:buClr>
                <a:srgbClr val="00A0B7"/>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13"/>
          <p:cNvSpPr>
            <a:spLocks noGrp="1"/>
          </p:cNvSpPr>
          <p:nvPr>
            <p:ph sz="quarter" idx="11"/>
          </p:nvPr>
        </p:nvSpPr>
        <p:spPr>
          <a:xfrm>
            <a:off x="6233160" y="2677672"/>
            <a:ext cx="5577840" cy="3579694"/>
          </a:xfrm>
          <a:prstGeom prst="rect">
            <a:avLst/>
          </a:prstGeom>
        </p:spPr>
        <p:txBody>
          <a:bodyPr/>
          <a:lstStyle>
            <a:lvl1pPr>
              <a:buClr>
                <a:srgbClr val="00A0B7"/>
              </a:buClr>
              <a:defRPr>
                <a:solidFill>
                  <a:schemeClr val="tx1"/>
                </a:solidFill>
              </a:defRPr>
            </a:lvl1pPr>
            <a:lvl2pPr>
              <a:buClr>
                <a:srgbClr val="00A0B7"/>
              </a:buClr>
              <a:defRPr>
                <a:solidFill>
                  <a:schemeClr val="tx1"/>
                </a:solidFill>
              </a:defRPr>
            </a:lvl2pPr>
            <a:lvl3pPr>
              <a:buClr>
                <a:srgbClr val="00A0B7"/>
              </a:buClr>
              <a:defRPr sz="2400">
                <a:solidFill>
                  <a:schemeClr val="tx1">
                    <a:lumMod val="65000"/>
                    <a:lumOff val="35000"/>
                  </a:schemeClr>
                </a:solidFill>
              </a:defRPr>
            </a:lvl3pPr>
            <a:lvl4pPr>
              <a:buClr>
                <a:srgbClr val="00A0B7"/>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1058644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yan Picture and Text">
    <p:bg>
      <p:bgPr>
        <a:solidFill>
          <a:srgbClr val="00A0B7"/>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05654835-5355-641A-4F31-4F5EFFCABFEF}"/>
              </a:ext>
            </a:extLst>
          </p:cNvPr>
          <p:cNvSpPr>
            <a:spLocks noGrp="1"/>
          </p:cNvSpPr>
          <p:nvPr>
            <p:ph type="title"/>
          </p:nvPr>
        </p:nvSpPr>
        <p:spPr>
          <a:xfrm>
            <a:off x="381000" y="322464"/>
            <a:ext cx="11430000" cy="1233318"/>
          </a:xfrm>
        </p:spPr>
        <p:txBody>
          <a:bodyPr/>
          <a:lstStyle/>
          <a:p>
            <a:r>
              <a:rPr lang="en-US" dirty="0"/>
              <a:t>Click to edit Master title style</a:t>
            </a:r>
          </a:p>
        </p:txBody>
      </p:sp>
      <p:sp>
        <p:nvSpPr>
          <p:cNvPr id="5" name="Picture Placeholder 2">
            <a:extLst>
              <a:ext uri="{FF2B5EF4-FFF2-40B4-BE49-F238E27FC236}">
                <a16:creationId xmlns:a16="http://schemas.microsoft.com/office/drawing/2014/main" id="{89F8F15B-19A6-8794-B9BA-2B0C696A6D37}"/>
              </a:ext>
            </a:extLst>
          </p:cNvPr>
          <p:cNvSpPr>
            <a:spLocks noGrp="1"/>
          </p:cNvSpPr>
          <p:nvPr>
            <p:ph type="pic" idx="1"/>
          </p:nvPr>
        </p:nvSpPr>
        <p:spPr>
          <a:xfrm>
            <a:off x="1314170" y="2486963"/>
            <a:ext cx="3975008" cy="3421044"/>
          </a:xfrm>
          <a:prstGeom prst="rect">
            <a:avLst/>
          </a:prstGeom>
        </p:spPr>
        <p:txBody>
          <a:bodyPr/>
          <a:lstStyle>
            <a:lvl1pPr marL="0" indent="0">
              <a:buNone/>
              <a:defRPr sz="32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2" name="Text Placeholder 6">
            <a:extLst>
              <a:ext uri="{FF2B5EF4-FFF2-40B4-BE49-F238E27FC236}">
                <a16:creationId xmlns:a16="http://schemas.microsoft.com/office/drawing/2014/main" id="{2F7B4399-7DD2-290B-33B8-4742EC1DA3A4}"/>
              </a:ext>
            </a:extLst>
          </p:cNvPr>
          <p:cNvSpPr>
            <a:spLocks noGrp="1"/>
          </p:cNvSpPr>
          <p:nvPr>
            <p:ph type="body" sz="quarter" idx="10"/>
          </p:nvPr>
        </p:nvSpPr>
        <p:spPr>
          <a:xfrm>
            <a:off x="5906085" y="2486963"/>
            <a:ext cx="5298831" cy="3421044"/>
          </a:xfrm>
          <a:prstGeom prst="rect">
            <a:avLst/>
          </a:prstGeom>
        </p:spPr>
        <p:txBody>
          <a:bodyPr/>
          <a:lstStyle>
            <a:lvl1pPr>
              <a:buClr>
                <a:srgbClr val="00A0B7"/>
              </a:buClr>
              <a:defRPr/>
            </a:lvl1pPr>
            <a:lvl2pPr>
              <a:buClr>
                <a:srgbClr val="00A0B7"/>
              </a:buClr>
              <a:defRPr sz="2400"/>
            </a:lvl2pPr>
            <a:lvl3pPr>
              <a:buClr>
                <a:srgbClr val="00A0B7"/>
              </a:buClr>
              <a:defRPr sz="2400"/>
            </a:lvl3pPr>
            <a:lvl4pPr>
              <a:buClr>
                <a:srgbClr val="00A0B7"/>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27023731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ck Text">
    <p:bg>
      <p:bgPr>
        <a:solidFill>
          <a:schemeClr val="tx1"/>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8FAC9D3-4895-7E67-D775-E90332A11E52}"/>
              </a:ext>
            </a:extLst>
          </p:cNvPr>
          <p:cNvSpPr>
            <a:spLocks noGrp="1"/>
          </p:cNvSpPr>
          <p:nvPr>
            <p:ph type="title"/>
          </p:nvPr>
        </p:nvSpPr>
        <p:spPr>
          <a:xfrm>
            <a:off x="381000" y="322464"/>
            <a:ext cx="11430000" cy="1233318"/>
          </a:xfrm>
        </p:spPr>
        <p:txBody>
          <a:bodyPr/>
          <a:lstStyle/>
          <a:p>
            <a:r>
              <a:rPr lang="en-US" dirty="0"/>
              <a:t>Click to edit Master title style</a:t>
            </a:r>
          </a:p>
        </p:txBody>
      </p:sp>
      <p:sp>
        <p:nvSpPr>
          <p:cNvPr id="3" name="Text Placeholder 6">
            <a:extLst>
              <a:ext uri="{FF2B5EF4-FFF2-40B4-BE49-F238E27FC236}">
                <a16:creationId xmlns:a16="http://schemas.microsoft.com/office/drawing/2014/main" id="{4844BC11-100C-97AD-2D69-E3316E2CB773}"/>
              </a:ext>
            </a:extLst>
          </p:cNvPr>
          <p:cNvSpPr>
            <a:spLocks noGrp="1"/>
          </p:cNvSpPr>
          <p:nvPr>
            <p:ph type="body" sz="quarter" idx="10"/>
          </p:nvPr>
        </p:nvSpPr>
        <p:spPr>
          <a:xfrm>
            <a:off x="1289304" y="2633472"/>
            <a:ext cx="9601200" cy="3557016"/>
          </a:xfrm>
          <a:prstGeom prst="rect">
            <a:avLst/>
          </a:prstGeom>
        </p:spPr>
        <p:txBody>
          <a:bodyPr/>
          <a:lstStyle>
            <a:lvl1pPr>
              <a:buClr>
                <a:schemeClr val="tx1"/>
              </a:buClr>
              <a:defRPr/>
            </a:lvl1pPr>
            <a:lvl2pPr>
              <a:buClr>
                <a:schemeClr val="tx1"/>
              </a:buClr>
              <a:defRPr/>
            </a:lvl2pPr>
            <a:lvl3pPr>
              <a:buClr>
                <a:schemeClr val="tx1"/>
              </a:buClr>
              <a:defRPr sz="2400"/>
            </a:lvl3pPr>
            <a:lvl4pPr>
              <a:buClr>
                <a:schemeClr val="tx1"/>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19438660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ck Two Column">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14" name="Content Placeholder 13"/>
          <p:cNvSpPr>
            <a:spLocks noGrp="1"/>
          </p:cNvSpPr>
          <p:nvPr>
            <p:ph sz="quarter" idx="10"/>
          </p:nvPr>
        </p:nvSpPr>
        <p:spPr>
          <a:xfrm>
            <a:off x="381000" y="2677672"/>
            <a:ext cx="5577840" cy="3579694"/>
          </a:xfrm>
          <a:prstGeom prst="rect">
            <a:avLst/>
          </a:prstGeom>
        </p:spPr>
        <p:txBody>
          <a:bodyPr/>
          <a:lstStyle>
            <a:lvl1pPr>
              <a:buClr>
                <a:schemeClr val="tx1"/>
              </a:buClr>
              <a:defRPr>
                <a:solidFill>
                  <a:schemeClr val="tx1"/>
                </a:solidFill>
              </a:defRPr>
            </a:lvl1pPr>
            <a:lvl2pPr>
              <a:buClr>
                <a:schemeClr val="tx1"/>
              </a:buClr>
              <a:defRPr>
                <a:solidFill>
                  <a:schemeClr val="tx1"/>
                </a:solidFill>
              </a:defRPr>
            </a:lvl2pPr>
            <a:lvl3pPr>
              <a:buClr>
                <a:schemeClr val="tx1"/>
              </a:buClr>
              <a:defRPr sz="2400">
                <a:solidFill>
                  <a:schemeClr val="tx1">
                    <a:lumMod val="65000"/>
                    <a:lumOff val="35000"/>
                  </a:schemeClr>
                </a:solidFill>
              </a:defRPr>
            </a:lvl3pPr>
            <a:lvl4pPr>
              <a:buClr>
                <a:schemeClr val="tx1"/>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Content Placeholder 13"/>
          <p:cNvSpPr>
            <a:spLocks noGrp="1"/>
          </p:cNvSpPr>
          <p:nvPr>
            <p:ph sz="quarter" idx="11"/>
          </p:nvPr>
        </p:nvSpPr>
        <p:spPr>
          <a:xfrm>
            <a:off x="6233160" y="2677672"/>
            <a:ext cx="5577840" cy="3579694"/>
          </a:xfrm>
          <a:prstGeom prst="rect">
            <a:avLst/>
          </a:prstGeom>
        </p:spPr>
        <p:txBody>
          <a:bodyPr/>
          <a:lstStyle>
            <a:lvl1pPr>
              <a:buClr>
                <a:schemeClr val="tx1"/>
              </a:buClr>
              <a:defRPr>
                <a:solidFill>
                  <a:schemeClr val="tx1"/>
                </a:solidFill>
              </a:defRPr>
            </a:lvl1pPr>
            <a:lvl2pPr>
              <a:buClr>
                <a:schemeClr val="tx1"/>
              </a:buClr>
              <a:defRPr>
                <a:solidFill>
                  <a:schemeClr val="tx1"/>
                </a:solidFill>
              </a:defRPr>
            </a:lvl2pPr>
            <a:lvl3pPr>
              <a:buClr>
                <a:schemeClr val="tx1"/>
              </a:buClr>
              <a:defRPr sz="2400">
                <a:solidFill>
                  <a:schemeClr val="tx1">
                    <a:lumMod val="65000"/>
                    <a:lumOff val="35000"/>
                  </a:schemeClr>
                </a:solidFill>
              </a:defRPr>
            </a:lvl3pPr>
            <a:lvl4pPr>
              <a:buClr>
                <a:schemeClr val="tx1"/>
              </a:buClr>
              <a:defRPr sz="2400">
                <a:solidFill>
                  <a:schemeClr val="tx1">
                    <a:lumMod val="65000"/>
                    <a:lumOff val="35000"/>
                  </a:schemeClr>
                </a:solidFill>
              </a:defRPr>
            </a:lvl4pPr>
            <a:lvl5pPr>
              <a:defRPr sz="24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17236492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ck Picture and Text">
    <p:bg>
      <p:bgPr>
        <a:solidFill>
          <a:schemeClr val="tx1"/>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8FAC9D3-4895-7E67-D775-E90332A11E52}"/>
              </a:ext>
            </a:extLst>
          </p:cNvPr>
          <p:cNvSpPr>
            <a:spLocks noGrp="1"/>
          </p:cNvSpPr>
          <p:nvPr>
            <p:ph type="title"/>
          </p:nvPr>
        </p:nvSpPr>
        <p:spPr>
          <a:xfrm>
            <a:off x="381000" y="322464"/>
            <a:ext cx="11430000" cy="1233318"/>
          </a:xfrm>
        </p:spPr>
        <p:txBody>
          <a:bodyPr/>
          <a:lstStyle/>
          <a:p>
            <a:r>
              <a:rPr lang="en-US" dirty="0"/>
              <a:t>Click to edit Master title style</a:t>
            </a:r>
          </a:p>
        </p:txBody>
      </p:sp>
      <p:sp>
        <p:nvSpPr>
          <p:cNvPr id="4" name="Picture Placeholder 2">
            <a:extLst>
              <a:ext uri="{FF2B5EF4-FFF2-40B4-BE49-F238E27FC236}">
                <a16:creationId xmlns:a16="http://schemas.microsoft.com/office/drawing/2014/main" id="{82D38BA4-B21E-BC82-A2D2-F1CB69038130}"/>
              </a:ext>
            </a:extLst>
          </p:cNvPr>
          <p:cNvSpPr>
            <a:spLocks noGrp="1"/>
          </p:cNvSpPr>
          <p:nvPr>
            <p:ph type="pic" idx="1"/>
          </p:nvPr>
        </p:nvSpPr>
        <p:spPr>
          <a:xfrm>
            <a:off x="1314170" y="2486963"/>
            <a:ext cx="3975008" cy="3421044"/>
          </a:xfrm>
          <a:prstGeom prst="rect">
            <a:avLst/>
          </a:prstGeom>
        </p:spPr>
        <p:txBody>
          <a:bodyPr/>
          <a:lstStyle>
            <a:lvl1pPr marL="0" indent="0">
              <a:buNone/>
              <a:defRPr sz="32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7" name="Text Placeholder 6">
            <a:extLst>
              <a:ext uri="{FF2B5EF4-FFF2-40B4-BE49-F238E27FC236}">
                <a16:creationId xmlns:a16="http://schemas.microsoft.com/office/drawing/2014/main" id="{3D28C3B5-EA11-FF3B-7552-A6B1F2CE86C7}"/>
              </a:ext>
            </a:extLst>
          </p:cNvPr>
          <p:cNvSpPr>
            <a:spLocks noGrp="1"/>
          </p:cNvSpPr>
          <p:nvPr>
            <p:ph type="body" sz="quarter" idx="10"/>
          </p:nvPr>
        </p:nvSpPr>
        <p:spPr>
          <a:xfrm>
            <a:off x="5906085" y="2486963"/>
            <a:ext cx="5298831" cy="3421044"/>
          </a:xfrm>
          <a:prstGeom prst="rect">
            <a:avLst/>
          </a:prstGeom>
        </p:spPr>
        <p:txBody>
          <a:bodyPr/>
          <a:lstStyle>
            <a:lvl1pPr>
              <a:buClr>
                <a:schemeClr val="tx1"/>
              </a:buClr>
              <a:defRPr/>
            </a:lvl1pPr>
            <a:lvl2pPr>
              <a:buClr>
                <a:schemeClr val="tx1"/>
              </a:buClr>
              <a:defRPr/>
            </a:lvl2pPr>
            <a:lvl3pPr>
              <a:buClr>
                <a:schemeClr val="tx1"/>
              </a:buClr>
              <a:defRPr sz="2400"/>
            </a:lvl3pPr>
            <a:lvl4pPr>
              <a:buClr>
                <a:schemeClr val="tx1"/>
              </a:buClr>
              <a:defRPr sz="2400">
                <a:solidFill>
                  <a:schemeClr val="tx1">
                    <a:lumMod val="65000"/>
                    <a:lumOff val="35000"/>
                  </a:schemeClr>
                </a:solidFill>
              </a:defRPr>
            </a:lvl4pPr>
            <a:lvl5pPr>
              <a:defRPr sz="2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26896997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enter Justified Title">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A90DA4AA-64E5-57E5-0F6F-4175A4A5A712}"/>
              </a:ext>
            </a:extLst>
          </p:cNvPr>
          <p:cNvSpPr>
            <a:spLocks noGrp="1"/>
          </p:cNvSpPr>
          <p:nvPr>
            <p:ph type="title"/>
          </p:nvPr>
        </p:nvSpPr>
        <p:spPr>
          <a:xfrm>
            <a:off x="522610" y="1622323"/>
            <a:ext cx="11102653" cy="1715905"/>
          </a:xfrm>
        </p:spPr>
        <p:txBody>
          <a:bodyPr anchor="b" anchorCtr="0"/>
          <a:lstStyle>
            <a:lvl1pPr algn="ctr">
              <a:defRPr>
                <a:solidFill>
                  <a:schemeClr val="tx1"/>
                </a:solidFill>
              </a:defRPr>
            </a:lvl1pPr>
          </a:lstStyle>
          <a:p>
            <a:r>
              <a:rPr lang="en-US" dirty="0"/>
              <a:t>Click to edit Master title style</a:t>
            </a:r>
          </a:p>
        </p:txBody>
      </p:sp>
      <p:pic>
        <p:nvPicPr>
          <p:cNvPr id="11" name="logo">
            <a:extLst>
              <a:ext uri="{C183D7F6-B498-43B3-948B-1728B52AA6E4}">
                <adec:decorative xmlns:adec="http://schemas.microsoft.com/office/drawing/2017/decorative" val="0"/>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453107" y="597984"/>
            <a:ext cx="3285787" cy="794064"/>
          </a:xfrm>
          <a:prstGeom prst="rect">
            <a:avLst/>
          </a:prstGeom>
        </p:spPr>
      </p:pic>
      <p:pic>
        <p:nvPicPr>
          <p:cNvPr id="3" name="arc">
            <a:extLst>
              <a:ext uri="{FF2B5EF4-FFF2-40B4-BE49-F238E27FC236}">
                <a16:creationId xmlns:a16="http://schemas.microsoft.com/office/drawing/2014/main" id="{13A1906A-6748-C597-B5F2-B7DCDA90F118}"/>
              </a:ext>
              <a:ext uri="{C183D7F6-B498-43B3-948B-1728B52AA6E4}">
                <adec:decorative xmlns:adec="http://schemas.microsoft.com/office/drawing/2017/decorative" val="1"/>
              </a:ext>
            </a:extLst>
          </p:cNvPr>
          <p:cNvPicPr>
            <a:picLocks noChangeAspect="1"/>
          </p:cNvPicPr>
          <p:nvPr userDrawn="1"/>
        </p:nvPicPr>
        <p:blipFill rotWithShape="1">
          <a:blip r:embed="rId4"/>
          <a:srcRect l="8789" r="1444" b="54197"/>
          <a:stretch/>
        </p:blipFill>
        <p:spPr>
          <a:xfrm>
            <a:off x="0" y="5274868"/>
            <a:ext cx="12192000" cy="1583132"/>
          </a:xfrm>
          <a:prstGeom prst="rect">
            <a:avLst/>
          </a:prstGeom>
        </p:spPr>
      </p:pic>
      <p:pic>
        <p:nvPicPr>
          <p:cNvPr id="5" name="arc">
            <a:extLst>
              <a:ext uri="{FF2B5EF4-FFF2-40B4-BE49-F238E27FC236}">
                <a16:creationId xmlns:a16="http://schemas.microsoft.com/office/drawing/2014/main" id="{7A5DB7AA-1518-7F5E-5DA2-900EA206E857}"/>
              </a:ext>
              <a:ext uri="{C183D7F6-B498-43B3-948B-1728B52AA6E4}">
                <adec:decorative xmlns:adec="http://schemas.microsoft.com/office/drawing/2017/decorative" val="1"/>
              </a:ext>
            </a:extLst>
          </p:cNvPr>
          <p:cNvPicPr>
            <a:picLocks noChangeAspect="1"/>
          </p:cNvPicPr>
          <p:nvPr userDrawn="1"/>
        </p:nvPicPr>
        <p:blipFill rotWithShape="1">
          <a:blip r:embed="rId5"/>
          <a:srcRect r="42872" b="32700"/>
          <a:stretch/>
        </p:blipFill>
        <p:spPr>
          <a:xfrm>
            <a:off x="4025898" y="4531800"/>
            <a:ext cx="8180387" cy="2326200"/>
          </a:xfrm>
          <a:prstGeom prst="rect">
            <a:avLst/>
          </a:prstGeom>
        </p:spPr>
      </p:pic>
      <p:sp>
        <p:nvSpPr>
          <p:cNvPr id="6" name="Date">
            <a:extLst>
              <a:ext uri="{FF2B5EF4-FFF2-40B4-BE49-F238E27FC236}">
                <a16:creationId xmlns:a16="http://schemas.microsoft.com/office/drawing/2014/main" id="{CD7F2ACD-2B9E-D65B-C17F-BFDA2B5A860C}"/>
              </a:ext>
            </a:extLst>
          </p:cNvPr>
          <p:cNvSpPr>
            <a:spLocks noGrp="1"/>
          </p:cNvSpPr>
          <p:nvPr>
            <p:ph type="body" sz="quarter" idx="11" hasCustomPrompt="1"/>
          </p:nvPr>
        </p:nvSpPr>
        <p:spPr>
          <a:xfrm>
            <a:off x="7010400" y="6052458"/>
            <a:ext cx="4614863" cy="566057"/>
          </a:xfrm>
          <a:prstGeom prst="rect">
            <a:avLst/>
          </a:prstGeom>
        </p:spPr>
        <p:txBody>
          <a:bodyPr anchor="ctr" anchorCtr="0">
            <a:noAutofit/>
          </a:bodyPr>
          <a:lstStyle>
            <a:lvl1pPr marL="0" indent="0" algn="r">
              <a:buNone/>
              <a:defRPr sz="1200">
                <a:solidFill>
                  <a:schemeClr val="tx2"/>
                </a:solidFill>
              </a:defRPr>
            </a:lvl1pPr>
            <a:lvl2pPr marL="457200" indent="0" algn="r">
              <a:buNone/>
              <a:defRPr sz="1200"/>
            </a:lvl2pPr>
            <a:lvl3pPr marL="919163" indent="0" algn="r">
              <a:buFont typeface="Montserrat" panose="00000500000000000000" pitchFamily="2" charset="0"/>
              <a:buNone/>
              <a:defRPr sz="1200"/>
            </a:lvl3pPr>
            <a:lvl4pPr marL="1370012" indent="0" algn="r">
              <a:buNone/>
              <a:defRPr sz="1200"/>
            </a:lvl4pPr>
            <a:lvl5pPr marL="1828800" indent="0" algn="r">
              <a:buNone/>
              <a:defRPr sz="1200"/>
            </a:lvl5pPr>
          </a:lstStyle>
          <a:p>
            <a:pPr lvl="0"/>
            <a:r>
              <a:rPr lang="en-US" dirty="0"/>
              <a:t>Day Name, Month Date, Year</a:t>
            </a:r>
          </a:p>
        </p:txBody>
      </p:sp>
      <p:sp>
        <p:nvSpPr>
          <p:cNvPr id="12" name="Text Placeholder 3">
            <a:extLst>
              <a:ext uri="{FF2B5EF4-FFF2-40B4-BE49-F238E27FC236}">
                <a16:creationId xmlns:a16="http://schemas.microsoft.com/office/drawing/2014/main" id="{BB6EB4BB-3F71-6935-1E87-FF077CC7CE85}"/>
              </a:ext>
            </a:extLst>
          </p:cNvPr>
          <p:cNvSpPr>
            <a:spLocks noGrp="1"/>
          </p:cNvSpPr>
          <p:nvPr>
            <p:ph type="body" sz="quarter" idx="10"/>
          </p:nvPr>
        </p:nvSpPr>
        <p:spPr>
          <a:xfrm>
            <a:off x="522610" y="3377973"/>
            <a:ext cx="11102653" cy="1282927"/>
          </a:xfrm>
          <a:prstGeom prst="rect">
            <a:avLst/>
          </a:prstGeom>
        </p:spPr>
        <p:txBody>
          <a:bodyPr tIns="91440" bIns="91440">
            <a:noAutofit/>
          </a:bodyPr>
          <a:lstStyle>
            <a:lvl1pPr marL="0" indent="0" algn="ctr">
              <a:buNone/>
              <a:defRPr>
                <a:solidFill>
                  <a:schemeClr val="tx1"/>
                </a:solidFill>
              </a:defRPr>
            </a:lvl1pPr>
            <a:lvl2pPr marL="457200" indent="0" algn="ctr">
              <a:buNone/>
              <a:defRPr/>
            </a:lvl2pPr>
            <a:lvl3pPr marL="919163" indent="0" algn="ctr">
              <a:buFont typeface="Montserrat" panose="00000500000000000000" pitchFamily="2" charset="0"/>
              <a:buNone/>
              <a:defRPr/>
            </a:lvl3pPr>
            <a:lvl4pPr marL="1370012" indent="0" algn="ctr">
              <a:buNone/>
              <a:defRPr/>
            </a:lvl4pPr>
            <a:lvl5pPr marL="1828800" indent="0" algn="ctr">
              <a:buNone/>
              <a:defRPr/>
            </a:lvl5pPr>
          </a:lstStyle>
          <a:p>
            <a:pPr lvl="0"/>
            <a:r>
              <a:rPr lang="en-US" dirty="0"/>
              <a:t>Click to edit Master text styles</a:t>
            </a:r>
          </a:p>
        </p:txBody>
      </p:sp>
    </p:spTree>
    <p:custDataLst>
      <p:tags r:id="rId1"/>
    </p:custDataLst>
    <p:extLst>
      <p:ext uri="{BB962C8B-B14F-4D97-AF65-F5344CB8AC3E}">
        <p14:creationId xmlns:p14="http://schemas.microsoft.com/office/powerpoint/2010/main" val="27895258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Slide Photo 1">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051539" y="1531987"/>
            <a:ext cx="8573723" cy="1952473"/>
          </a:xfrm>
          <a:prstGeom prst="rect">
            <a:avLst/>
          </a:prstGeom>
        </p:spPr>
        <p:txBody>
          <a:bodyPr wrap="square" lIns="91440" tIns="91440" rIns="91440" bIns="91440" anchor="b" anchorCtr="0">
            <a:noAutofit/>
          </a:bodyPr>
          <a:lstStyle>
            <a:lvl1pPr algn="l">
              <a:defRPr sz="4000" b="0" i="0">
                <a:solidFill>
                  <a:schemeClr val="tx1"/>
                </a:solidFill>
                <a:latin typeface="+mn-lt"/>
              </a:defRPr>
            </a:lvl1pPr>
          </a:lstStyle>
          <a:p>
            <a:r>
              <a:rPr lang="en-US" dirty="0"/>
              <a:t>Click to edit Master title style </a:t>
            </a:r>
          </a:p>
        </p:txBody>
      </p:sp>
      <p:pic>
        <p:nvPicPr>
          <p:cNvPr id="3" name="logo" descr="Tessitura logo">
            <a:extLst>
              <a:ext uri="{FF2B5EF4-FFF2-40B4-BE49-F238E27FC236}">
                <a16:creationId xmlns:a16="http://schemas.microsoft.com/office/drawing/2014/main" id="{C62B09DE-7B96-91C0-1B04-5F6F5605A67F}"/>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453107" y="597984"/>
            <a:ext cx="3285787" cy="794064"/>
          </a:xfrm>
          <a:prstGeom prst="rect">
            <a:avLst/>
          </a:prstGeom>
        </p:spPr>
      </p:pic>
      <p:pic>
        <p:nvPicPr>
          <p:cNvPr id="24" name="arc">
            <a:extLst>
              <a:ext uri="{FF2B5EF4-FFF2-40B4-BE49-F238E27FC236}">
                <a16:creationId xmlns:a16="http://schemas.microsoft.com/office/drawing/2014/main" id="{73910EE0-321F-51A2-0020-500608F3D877}"/>
              </a:ext>
              <a:ext uri="{C183D7F6-B498-43B3-948B-1728B52AA6E4}">
                <adec:decorative xmlns:adec="http://schemas.microsoft.com/office/drawing/2017/decorative" val="1"/>
              </a:ext>
            </a:extLst>
          </p:cNvPr>
          <p:cNvPicPr>
            <a:picLocks noChangeAspect="1"/>
          </p:cNvPicPr>
          <p:nvPr userDrawn="1"/>
        </p:nvPicPr>
        <p:blipFill rotWithShape="1">
          <a:blip r:embed="rId4"/>
          <a:srcRect l="8789" r="1444" b="54197"/>
          <a:stretch/>
        </p:blipFill>
        <p:spPr>
          <a:xfrm>
            <a:off x="0" y="5274868"/>
            <a:ext cx="12192000" cy="1583132"/>
          </a:xfrm>
          <a:prstGeom prst="rect">
            <a:avLst/>
          </a:prstGeom>
        </p:spPr>
      </p:pic>
      <p:pic>
        <p:nvPicPr>
          <p:cNvPr id="26" name="arc">
            <a:extLst>
              <a:ext uri="{FF2B5EF4-FFF2-40B4-BE49-F238E27FC236}">
                <a16:creationId xmlns:a16="http://schemas.microsoft.com/office/drawing/2014/main" id="{4AB3DB90-4AF4-E4EE-463C-7F33F829C1F0}"/>
              </a:ext>
              <a:ext uri="{C183D7F6-B498-43B3-948B-1728B52AA6E4}">
                <adec:decorative xmlns:adec="http://schemas.microsoft.com/office/drawing/2017/decorative" val="1"/>
              </a:ext>
            </a:extLst>
          </p:cNvPr>
          <p:cNvPicPr>
            <a:picLocks noChangeAspect="1"/>
          </p:cNvPicPr>
          <p:nvPr userDrawn="1"/>
        </p:nvPicPr>
        <p:blipFill rotWithShape="1">
          <a:blip r:embed="rId5"/>
          <a:srcRect r="42872" b="32700"/>
          <a:stretch/>
        </p:blipFill>
        <p:spPr>
          <a:xfrm>
            <a:off x="4025898" y="4531800"/>
            <a:ext cx="8180387" cy="2326200"/>
          </a:xfrm>
          <a:prstGeom prst="rect">
            <a:avLst/>
          </a:prstGeom>
        </p:spPr>
      </p:pic>
      <p:sp>
        <p:nvSpPr>
          <p:cNvPr id="25" name="Date">
            <a:extLst>
              <a:ext uri="{FF2B5EF4-FFF2-40B4-BE49-F238E27FC236}">
                <a16:creationId xmlns:a16="http://schemas.microsoft.com/office/drawing/2014/main" id="{B120EEB3-7D26-3E27-CE4A-3DEBA88DCDB8}"/>
              </a:ext>
            </a:extLst>
          </p:cNvPr>
          <p:cNvSpPr>
            <a:spLocks noGrp="1"/>
          </p:cNvSpPr>
          <p:nvPr>
            <p:ph type="body" sz="quarter" idx="11" hasCustomPrompt="1"/>
          </p:nvPr>
        </p:nvSpPr>
        <p:spPr>
          <a:xfrm>
            <a:off x="7010400" y="6052458"/>
            <a:ext cx="4614863" cy="566057"/>
          </a:xfrm>
          <a:prstGeom prst="rect">
            <a:avLst/>
          </a:prstGeom>
        </p:spPr>
        <p:txBody>
          <a:bodyPr anchor="ctr" anchorCtr="0">
            <a:noAutofit/>
          </a:bodyPr>
          <a:lstStyle>
            <a:lvl1pPr marL="0" indent="0" algn="r">
              <a:buNone/>
              <a:defRPr sz="1200">
                <a:solidFill>
                  <a:schemeClr val="tx2"/>
                </a:solidFill>
              </a:defRPr>
            </a:lvl1pPr>
            <a:lvl2pPr marL="457200" indent="0" algn="r">
              <a:buNone/>
              <a:defRPr sz="1200"/>
            </a:lvl2pPr>
            <a:lvl3pPr marL="919163" indent="0" algn="r">
              <a:buFont typeface="Montserrat" panose="00000500000000000000" pitchFamily="2" charset="0"/>
              <a:buNone/>
              <a:defRPr sz="1200"/>
            </a:lvl3pPr>
            <a:lvl4pPr marL="1370012" indent="0" algn="r">
              <a:buNone/>
              <a:defRPr sz="1200"/>
            </a:lvl4pPr>
            <a:lvl5pPr marL="1828800" indent="0" algn="r">
              <a:buNone/>
              <a:defRPr sz="1200"/>
            </a:lvl5pPr>
          </a:lstStyle>
          <a:p>
            <a:pPr lvl="0"/>
            <a:r>
              <a:rPr lang="en-US" dirty="0"/>
              <a:t>Day Name, Month Date, Year</a:t>
            </a:r>
          </a:p>
        </p:txBody>
      </p:sp>
      <p:sp>
        <p:nvSpPr>
          <p:cNvPr id="15" name="Text Placeholder 14"/>
          <p:cNvSpPr>
            <a:spLocks noGrp="1"/>
          </p:cNvSpPr>
          <p:nvPr>
            <p:ph type="body" sz="quarter" idx="10" hasCustomPrompt="1"/>
          </p:nvPr>
        </p:nvSpPr>
        <p:spPr>
          <a:xfrm>
            <a:off x="3051539" y="3496260"/>
            <a:ext cx="8573723" cy="1666231"/>
          </a:xfrm>
          <a:prstGeom prst="rect">
            <a:avLst/>
          </a:prstGeom>
        </p:spPr>
        <p:txBody>
          <a:bodyPr vert="horz" lIns="91440" tIns="91440" rIns="91440" bIns="91440" rtlCol="0" anchor="t" anchorCtr="0">
            <a:noAutofit/>
          </a:bodyPr>
          <a:lstStyle>
            <a:lvl1pPr marL="457200" indent="-457200">
              <a:buNone/>
              <a:defRPr lang="en-US" sz="2400" smtClean="0">
                <a:solidFill>
                  <a:schemeClr val="tx1"/>
                </a:solidFill>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Name</a:t>
            </a:r>
          </a:p>
        </p:txBody>
      </p:sp>
      <p:sp>
        <p:nvSpPr>
          <p:cNvPr id="4" name="Presenter Picture">
            <a:extLst>
              <a:ext uri="{FF2B5EF4-FFF2-40B4-BE49-F238E27FC236}">
                <a16:creationId xmlns:a16="http://schemas.microsoft.com/office/drawing/2014/main" id="{B30A0702-B424-9B35-6502-E1258F589BD2}"/>
              </a:ext>
            </a:extLst>
          </p:cNvPr>
          <p:cNvSpPr>
            <a:spLocks noGrp="1"/>
          </p:cNvSpPr>
          <p:nvPr>
            <p:ph type="pic" sz="quarter" idx="17"/>
          </p:nvPr>
        </p:nvSpPr>
        <p:spPr>
          <a:xfrm>
            <a:off x="815334" y="2508223"/>
            <a:ext cx="1948186" cy="1952473"/>
          </a:xfrm>
          <a:prstGeom prst="ellipse">
            <a:avLst/>
          </a:prstGeom>
          <a:blipFill dpi="0" rotWithShape="1">
            <a:blip r:embed="rId6"/>
            <a:srcRect/>
            <a:stretch>
              <a:fillRect/>
            </a:stretch>
          </a:blipFill>
          <a:ln w="25400">
            <a:solidFill>
              <a:schemeClr val="bg1"/>
            </a:solidFill>
          </a:ln>
        </p:spPr>
        <p:txBody>
          <a:bodyPr>
            <a:noAutofit/>
          </a:bodyPr>
          <a:lstStyle>
            <a:lvl1pPr marL="0" indent="0" algn="ctr">
              <a:buNone/>
              <a:defRPr sz="1200">
                <a:solidFill>
                  <a:schemeClr val="tx1"/>
                </a:solidFill>
              </a:defRPr>
            </a:lvl1pPr>
          </a:lstStyle>
          <a:p>
            <a:endParaRPr lang="en-US" dirty="0"/>
          </a:p>
        </p:txBody>
      </p:sp>
    </p:spTree>
    <p:custDataLst>
      <p:tags r:id="rId1"/>
    </p:custDataLst>
    <p:extLst>
      <p:ext uri="{BB962C8B-B14F-4D97-AF65-F5344CB8AC3E}">
        <p14:creationId xmlns:p14="http://schemas.microsoft.com/office/powerpoint/2010/main" val="3806145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Title Slide Photo 2">
    <p:spTree>
      <p:nvGrpSpPr>
        <p:cNvPr id="1" name=""/>
        <p:cNvGrpSpPr/>
        <p:nvPr/>
      </p:nvGrpSpPr>
      <p:grpSpPr>
        <a:xfrm>
          <a:off x="0" y="0"/>
          <a:ext cx="0" cy="0"/>
          <a:chOff x="0" y="0"/>
          <a:chExt cx="0" cy="0"/>
        </a:xfrm>
      </p:grpSpPr>
      <p:sp>
        <p:nvSpPr>
          <p:cNvPr id="2" name="Title 1"/>
          <p:cNvSpPr>
            <a:spLocks noGrp="1"/>
          </p:cNvSpPr>
          <p:nvPr>
            <p:ph type="ctrTitle"/>
          </p:nvPr>
        </p:nvSpPr>
        <p:spPr>
          <a:xfrm>
            <a:off x="290513" y="1604211"/>
            <a:ext cx="11610974" cy="1443977"/>
          </a:xfrm>
          <a:prstGeom prst="rect">
            <a:avLst/>
          </a:prstGeom>
        </p:spPr>
        <p:txBody>
          <a:bodyPr lIns="182880" anchor="ctr" anchorCtr="0">
            <a:noAutofit/>
          </a:bodyPr>
          <a:lstStyle>
            <a:lvl1pPr algn="ctr">
              <a:defRPr sz="4400" b="0" i="0">
                <a:solidFill>
                  <a:schemeClr val="tx1"/>
                </a:solidFill>
                <a:latin typeface="+mn-lt"/>
              </a:defRPr>
            </a:lvl1pPr>
          </a:lstStyle>
          <a:p>
            <a:r>
              <a:rPr lang="en-US" dirty="0"/>
              <a:t>Click to edit Master title style</a:t>
            </a:r>
          </a:p>
        </p:txBody>
      </p:sp>
      <p:pic>
        <p:nvPicPr>
          <p:cNvPr id="3" name="logo" descr="Tessitura logo">
            <a:extLst>
              <a:ext uri="{FF2B5EF4-FFF2-40B4-BE49-F238E27FC236}">
                <a16:creationId xmlns:a16="http://schemas.microsoft.com/office/drawing/2014/main" id="{DE16EDD0-C1BB-7760-B3A8-83FE98943569}"/>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453107" y="597984"/>
            <a:ext cx="3285787" cy="794064"/>
          </a:xfrm>
          <a:prstGeom prst="rect">
            <a:avLst/>
          </a:prstGeom>
        </p:spPr>
      </p:pic>
      <p:pic>
        <p:nvPicPr>
          <p:cNvPr id="11" name="arc">
            <a:extLst>
              <a:ext uri="{FF2B5EF4-FFF2-40B4-BE49-F238E27FC236}">
                <a16:creationId xmlns:a16="http://schemas.microsoft.com/office/drawing/2014/main" id="{E3927BC8-17E5-3073-B2AD-8944F31AE206}"/>
              </a:ext>
              <a:ext uri="{C183D7F6-B498-43B3-948B-1728B52AA6E4}">
                <adec:decorative xmlns:adec="http://schemas.microsoft.com/office/drawing/2017/decorative" val="1"/>
              </a:ext>
            </a:extLst>
          </p:cNvPr>
          <p:cNvPicPr>
            <a:picLocks noChangeAspect="1"/>
          </p:cNvPicPr>
          <p:nvPr userDrawn="1"/>
        </p:nvPicPr>
        <p:blipFill rotWithShape="1">
          <a:blip r:embed="rId4"/>
          <a:srcRect l="8789" r="1444" b="54197"/>
          <a:stretch/>
        </p:blipFill>
        <p:spPr>
          <a:xfrm>
            <a:off x="0" y="5274868"/>
            <a:ext cx="12192000" cy="1583132"/>
          </a:xfrm>
          <a:prstGeom prst="rect">
            <a:avLst/>
          </a:prstGeom>
        </p:spPr>
      </p:pic>
      <p:pic>
        <p:nvPicPr>
          <p:cNvPr id="14" name="arc">
            <a:extLst>
              <a:ext uri="{FF2B5EF4-FFF2-40B4-BE49-F238E27FC236}">
                <a16:creationId xmlns:a16="http://schemas.microsoft.com/office/drawing/2014/main" id="{D1E91791-65B2-E090-68DB-92B8E4929B82}"/>
              </a:ext>
              <a:ext uri="{C183D7F6-B498-43B3-948B-1728B52AA6E4}">
                <adec:decorative xmlns:adec="http://schemas.microsoft.com/office/drawing/2017/decorative" val="1"/>
              </a:ext>
            </a:extLst>
          </p:cNvPr>
          <p:cNvPicPr>
            <a:picLocks noChangeAspect="1"/>
          </p:cNvPicPr>
          <p:nvPr userDrawn="1"/>
        </p:nvPicPr>
        <p:blipFill rotWithShape="1">
          <a:blip r:embed="rId5"/>
          <a:srcRect r="42872" b="32700"/>
          <a:stretch/>
        </p:blipFill>
        <p:spPr>
          <a:xfrm>
            <a:off x="4025898" y="4531800"/>
            <a:ext cx="8180387" cy="2326200"/>
          </a:xfrm>
          <a:prstGeom prst="rect">
            <a:avLst/>
          </a:prstGeom>
        </p:spPr>
      </p:pic>
      <p:sp>
        <p:nvSpPr>
          <p:cNvPr id="13" name="Date">
            <a:extLst>
              <a:ext uri="{FF2B5EF4-FFF2-40B4-BE49-F238E27FC236}">
                <a16:creationId xmlns:a16="http://schemas.microsoft.com/office/drawing/2014/main" id="{BF5D6D55-659D-5ECB-354D-B0B270249395}"/>
              </a:ext>
            </a:extLst>
          </p:cNvPr>
          <p:cNvSpPr>
            <a:spLocks noGrp="1"/>
          </p:cNvSpPr>
          <p:nvPr>
            <p:ph type="body" sz="quarter" idx="11" hasCustomPrompt="1"/>
          </p:nvPr>
        </p:nvSpPr>
        <p:spPr>
          <a:xfrm>
            <a:off x="7010400" y="6052458"/>
            <a:ext cx="4614863" cy="566057"/>
          </a:xfrm>
          <a:prstGeom prst="rect">
            <a:avLst/>
          </a:prstGeom>
        </p:spPr>
        <p:txBody>
          <a:bodyPr anchor="ctr" anchorCtr="0">
            <a:noAutofit/>
          </a:bodyPr>
          <a:lstStyle>
            <a:lvl1pPr marL="0" indent="0" algn="r">
              <a:buNone/>
              <a:defRPr sz="1200">
                <a:solidFill>
                  <a:schemeClr val="tx2"/>
                </a:solidFill>
              </a:defRPr>
            </a:lvl1pPr>
            <a:lvl2pPr marL="457200" indent="0" algn="r">
              <a:buNone/>
              <a:defRPr sz="1200"/>
            </a:lvl2pPr>
            <a:lvl3pPr marL="919163" indent="0" algn="r">
              <a:buFont typeface="Montserrat" panose="00000500000000000000" pitchFamily="2" charset="0"/>
              <a:buNone/>
              <a:defRPr sz="1200"/>
            </a:lvl3pPr>
            <a:lvl4pPr marL="1370012" indent="0" algn="r">
              <a:buNone/>
              <a:defRPr sz="1200"/>
            </a:lvl4pPr>
            <a:lvl5pPr marL="1828800" indent="0" algn="r">
              <a:buNone/>
              <a:defRPr sz="1200"/>
            </a:lvl5pPr>
          </a:lstStyle>
          <a:p>
            <a:pPr lvl="0"/>
            <a:r>
              <a:rPr lang="en-US" dirty="0"/>
              <a:t>Day Name, Month Date, Year</a:t>
            </a:r>
          </a:p>
        </p:txBody>
      </p:sp>
      <p:sp>
        <p:nvSpPr>
          <p:cNvPr id="8" name="Presenter Picture">
            <a:extLst>
              <a:ext uri="{FF2B5EF4-FFF2-40B4-BE49-F238E27FC236}">
                <a16:creationId xmlns:a16="http://schemas.microsoft.com/office/drawing/2014/main" id="{8F29823B-7E19-497D-FAC1-FDC6C3340DDD}"/>
              </a:ext>
            </a:extLst>
          </p:cNvPr>
          <p:cNvSpPr>
            <a:spLocks noGrp="1"/>
          </p:cNvSpPr>
          <p:nvPr>
            <p:ph type="pic" sz="quarter" idx="19"/>
          </p:nvPr>
        </p:nvSpPr>
        <p:spPr>
          <a:xfrm>
            <a:off x="290513" y="3048189"/>
            <a:ext cx="1948186" cy="1952473"/>
          </a:xfrm>
          <a:prstGeom prst="ellipse">
            <a:avLst/>
          </a:prstGeom>
          <a:blipFill dpi="0" rotWithShape="1">
            <a:blip r:embed="rId6"/>
            <a:srcRect/>
            <a:stretch>
              <a:fillRect/>
            </a:stretch>
          </a:blipFill>
          <a:ln w="25400">
            <a:solidFill>
              <a:schemeClr val="bg1"/>
            </a:solidFill>
          </a:ln>
        </p:spPr>
        <p:txBody>
          <a:bodyPr>
            <a:noAutofit/>
          </a:bodyPr>
          <a:lstStyle>
            <a:lvl1pPr marL="0" indent="0" algn="ctr">
              <a:buNone/>
              <a:defRPr sz="1200">
                <a:solidFill>
                  <a:schemeClr val="tx1"/>
                </a:solidFill>
              </a:defRPr>
            </a:lvl1pPr>
          </a:lstStyle>
          <a:p>
            <a:endParaRPr lang="en-US" dirty="0"/>
          </a:p>
        </p:txBody>
      </p:sp>
      <p:sp>
        <p:nvSpPr>
          <p:cNvPr id="9" name="Presenter Picture">
            <a:extLst>
              <a:ext uri="{FF2B5EF4-FFF2-40B4-BE49-F238E27FC236}">
                <a16:creationId xmlns:a16="http://schemas.microsoft.com/office/drawing/2014/main" id="{1DDFB3C0-DD82-7E72-F8E3-0B9CFDF239BD}"/>
              </a:ext>
            </a:extLst>
          </p:cNvPr>
          <p:cNvSpPr>
            <a:spLocks noGrp="1"/>
          </p:cNvSpPr>
          <p:nvPr>
            <p:ph type="pic" sz="quarter" idx="20"/>
          </p:nvPr>
        </p:nvSpPr>
        <p:spPr>
          <a:xfrm>
            <a:off x="6208523" y="3048189"/>
            <a:ext cx="1948186" cy="1952473"/>
          </a:xfrm>
          <a:prstGeom prst="ellipse">
            <a:avLst/>
          </a:prstGeom>
          <a:blipFill dpi="0" rotWithShape="1">
            <a:blip r:embed="rId6"/>
            <a:srcRect/>
            <a:stretch>
              <a:fillRect/>
            </a:stretch>
          </a:blipFill>
          <a:ln w="25400">
            <a:solidFill>
              <a:schemeClr val="bg1"/>
            </a:solidFill>
          </a:ln>
        </p:spPr>
        <p:txBody>
          <a:bodyPr>
            <a:noAutofit/>
          </a:bodyPr>
          <a:lstStyle>
            <a:lvl1pPr marL="0" indent="0" algn="ctr">
              <a:buNone/>
              <a:defRPr sz="1200">
                <a:solidFill>
                  <a:schemeClr val="tx1"/>
                </a:solidFill>
              </a:defRPr>
            </a:lvl1pPr>
          </a:lstStyle>
          <a:p>
            <a:endParaRPr lang="en-US" dirty="0"/>
          </a:p>
        </p:txBody>
      </p:sp>
      <p:sp>
        <p:nvSpPr>
          <p:cNvPr id="15" name="Text Placeholder 14"/>
          <p:cNvSpPr>
            <a:spLocks noGrp="1"/>
          </p:cNvSpPr>
          <p:nvPr>
            <p:ph type="body" sz="quarter" idx="10" hasCustomPrompt="1"/>
          </p:nvPr>
        </p:nvSpPr>
        <p:spPr>
          <a:xfrm>
            <a:off x="2241741" y="3545621"/>
            <a:ext cx="3799634" cy="957609"/>
          </a:xfrm>
          <a:prstGeom prst="rect">
            <a:avLst/>
          </a:prstGeom>
        </p:spPr>
        <p:txBody>
          <a:bodyPr vert="horz" lIns="182880" tIns="91440" rIns="91440" bIns="91440" rtlCol="0" anchor="ctr" anchorCtr="0">
            <a:noAutofit/>
          </a:bodyPr>
          <a:lstStyle>
            <a:lvl1pPr marL="457200" indent="-457200" algn="l">
              <a:buNone/>
              <a:defRPr lang="en-US" sz="2400" smtClean="0">
                <a:solidFill>
                  <a:schemeClr val="tx1"/>
                </a:solidFill>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Name</a:t>
            </a:r>
          </a:p>
        </p:txBody>
      </p:sp>
      <p:sp>
        <p:nvSpPr>
          <p:cNvPr id="12" name="Text Placeholder 14"/>
          <p:cNvSpPr>
            <a:spLocks noGrp="1"/>
          </p:cNvSpPr>
          <p:nvPr>
            <p:ph type="body" sz="quarter" idx="11" hasCustomPrompt="1"/>
          </p:nvPr>
        </p:nvSpPr>
        <p:spPr>
          <a:xfrm>
            <a:off x="8156710" y="3545621"/>
            <a:ext cx="3799634" cy="957609"/>
          </a:xfrm>
          <a:prstGeom prst="rect">
            <a:avLst/>
          </a:prstGeom>
        </p:spPr>
        <p:txBody>
          <a:bodyPr vert="horz" lIns="182880" tIns="91440" rIns="91440" bIns="91440" rtlCol="0" anchor="ctr" anchorCtr="0">
            <a:noAutofit/>
          </a:bodyPr>
          <a:lstStyle>
            <a:lvl1pPr marL="457200" indent="-457200" algn="l">
              <a:buNone/>
              <a:defRPr lang="en-US" sz="2400" smtClean="0">
                <a:solidFill>
                  <a:schemeClr val="tx1"/>
                </a:solidFill>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Name</a:t>
            </a:r>
          </a:p>
        </p:txBody>
      </p:sp>
    </p:spTree>
    <p:custDataLst>
      <p:tags r:id="rId1"/>
    </p:custDataLst>
    <p:extLst>
      <p:ext uri="{BB962C8B-B14F-4D97-AF65-F5344CB8AC3E}">
        <p14:creationId xmlns:p14="http://schemas.microsoft.com/office/powerpoint/2010/main" val="24961198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Title Slide Photo 3">
    <p:bg>
      <p:bgPr>
        <a:solidFill>
          <a:schemeClr val="bg1"/>
        </a:solidFill>
        <a:effectLst/>
      </p:bgPr>
    </p:bg>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716EF759-F35D-CD61-16D4-9516D9B72EF3}"/>
              </a:ext>
            </a:extLst>
          </p:cNvPr>
          <p:cNvSpPr>
            <a:spLocks noGrp="1"/>
          </p:cNvSpPr>
          <p:nvPr>
            <p:ph type="ctrTitle"/>
          </p:nvPr>
        </p:nvSpPr>
        <p:spPr>
          <a:xfrm>
            <a:off x="290513" y="1293223"/>
            <a:ext cx="11610974" cy="1578077"/>
          </a:xfrm>
          <a:prstGeom prst="rect">
            <a:avLst/>
          </a:prstGeom>
        </p:spPr>
        <p:txBody>
          <a:bodyPr lIns="91440" anchor="ctr" anchorCtr="0">
            <a:noAutofit/>
          </a:bodyPr>
          <a:lstStyle>
            <a:lvl1pPr algn="ctr">
              <a:defRPr sz="4400" b="0" i="0">
                <a:solidFill>
                  <a:schemeClr val="tx1"/>
                </a:solidFill>
                <a:latin typeface="+mn-lt"/>
              </a:defRPr>
            </a:lvl1pPr>
          </a:lstStyle>
          <a:p>
            <a:r>
              <a:rPr lang="en-US" dirty="0"/>
              <a:t>Click to edit Master title style</a:t>
            </a:r>
          </a:p>
        </p:txBody>
      </p:sp>
      <p:pic>
        <p:nvPicPr>
          <p:cNvPr id="18" name="logo" descr="Tessitura logo">
            <a:extLst>
              <a:ext uri="{FF2B5EF4-FFF2-40B4-BE49-F238E27FC236}">
                <a16:creationId xmlns:a16="http://schemas.microsoft.com/office/drawing/2014/main" id="{E78D7858-E103-41C2-8292-B8B01958F4B7}"/>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453107" y="597984"/>
            <a:ext cx="3285787" cy="794064"/>
          </a:xfrm>
          <a:prstGeom prst="rect">
            <a:avLst/>
          </a:prstGeom>
        </p:spPr>
      </p:pic>
      <p:pic>
        <p:nvPicPr>
          <p:cNvPr id="12" name="arc">
            <a:extLst>
              <a:ext uri="{FF2B5EF4-FFF2-40B4-BE49-F238E27FC236}">
                <a16:creationId xmlns:a16="http://schemas.microsoft.com/office/drawing/2014/main" id="{BCFB28B3-CFE7-10F4-DA75-D68ABDDE1A26}"/>
              </a:ext>
              <a:ext uri="{C183D7F6-B498-43B3-948B-1728B52AA6E4}">
                <adec:decorative xmlns:adec="http://schemas.microsoft.com/office/drawing/2017/decorative" val="1"/>
              </a:ext>
            </a:extLst>
          </p:cNvPr>
          <p:cNvPicPr>
            <a:picLocks noChangeAspect="1"/>
          </p:cNvPicPr>
          <p:nvPr userDrawn="1"/>
        </p:nvPicPr>
        <p:blipFill rotWithShape="1">
          <a:blip r:embed="rId4"/>
          <a:srcRect l="8789" r="1444" b="54197"/>
          <a:stretch/>
        </p:blipFill>
        <p:spPr>
          <a:xfrm>
            <a:off x="0" y="5274868"/>
            <a:ext cx="12192000" cy="1583132"/>
          </a:xfrm>
          <a:prstGeom prst="rect">
            <a:avLst/>
          </a:prstGeom>
        </p:spPr>
      </p:pic>
      <p:pic>
        <p:nvPicPr>
          <p:cNvPr id="19" name="arc">
            <a:extLst>
              <a:ext uri="{FF2B5EF4-FFF2-40B4-BE49-F238E27FC236}">
                <a16:creationId xmlns:a16="http://schemas.microsoft.com/office/drawing/2014/main" id="{3B3A315E-0D72-58F8-D744-3C9155F6CC51}"/>
              </a:ext>
              <a:ext uri="{C183D7F6-B498-43B3-948B-1728B52AA6E4}">
                <adec:decorative xmlns:adec="http://schemas.microsoft.com/office/drawing/2017/decorative" val="1"/>
              </a:ext>
            </a:extLst>
          </p:cNvPr>
          <p:cNvPicPr>
            <a:picLocks noChangeAspect="1"/>
          </p:cNvPicPr>
          <p:nvPr userDrawn="1"/>
        </p:nvPicPr>
        <p:blipFill rotWithShape="1">
          <a:blip r:embed="rId5"/>
          <a:srcRect r="42872" b="32700"/>
          <a:stretch/>
        </p:blipFill>
        <p:spPr>
          <a:xfrm>
            <a:off x="4025898" y="4531800"/>
            <a:ext cx="8180387" cy="2326200"/>
          </a:xfrm>
          <a:prstGeom prst="rect">
            <a:avLst/>
          </a:prstGeom>
        </p:spPr>
      </p:pic>
      <p:sp>
        <p:nvSpPr>
          <p:cNvPr id="15" name="Date">
            <a:extLst>
              <a:ext uri="{FF2B5EF4-FFF2-40B4-BE49-F238E27FC236}">
                <a16:creationId xmlns:a16="http://schemas.microsoft.com/office/drawing/2014/main" id="{EC441BD3-B573-6066-41AB-2570DFB338AE}"/>
              </a:ext>
            </a:extLst>
          </p:cNvPr>
          <p:cNvSpPr>
            <a:spLocks noGrp="1"/>
          </p:cNvSpPr>
          <p:nvPr>
            <p:ph type="body" sz="quarter" idx="11" hasCustomPrompt="1"/>
          </p:nvPr>
        </p:nvSpPr>
        <p:spPr>
          <a:xfrm>
            <a:off x="7010400" y="6052458"/>
            <a:ext cx="4614863" cy="566057"/>
          </a:xfrm>
          <a:prstGeom prst="rect">
            <a:avLst/>
          </a:prstGeom>
        </p:spPr>
        <p:txBody>
          <a:bodyPr anchor="ctr" anchorCtr="0">
            <a:noAutofit/>
          </a:bodyPr>
          <a:lstStyle>
            <a:lvl1pPr marL="0" indent="0" algn="r">
              <a:buNone/>
              <a:defRPr sz="1200">
                <a:solidFill>
                  <a:schemeClr val="tx2"/>
                </a:solidFill>
              </a:defRPr>
            </a:lvl1pPr>
            <a:lvl2pPr marL="457200" indent="0" algn="r">
              <a:buNone/>
              <a:defRPr sz="1200"/>
            </a:lvl2pPr>
            <a:lvl3pPr marL="919163" indent="0" algn="r">
              <a:buFont typeface="Montserrat" panose="00000500000000000000" pitchFamily="2" charset="0"/>
              <a:buNone/>
              <a:defRPr sz="1200"/>
            </a:lvl3pPr>
            <a:lvl4pPr marL="1370012" indent="0" algn="r">
              <a:buNone/>
              <a:defRPr sz="1200"/>
            </a:lvl4pPr>
            <a:lvl5pPr marL="1828800" indent="0" algn="r">
              <a:buNone/>
              <a:defRPr sz="1200"/>
            </a:lvl5pPr>
          </a:lstStyle>
          <a:p>
            <a:pPr lvl="0"/>
            <a:r>
              <a:rPr lang="en-US" dirty="0"/>
              <a:t>Day Name, Month Date, Year</a:t>
            </a:r>
          </a:p>
        </p:txBody>
      </p:sp>
      <p:sp>
        <p:nvSpPr>
          <p:cNvPr id="17" name="Text Placeholder 14">
            <a:extLst>
              <a:ext uri="{FF2B5EF4-FFF2-40B4-BE49-F238E27FC236}">
                <a16:creationId xmlns:a16="http://schemas.microsoft.com/office/drawing/2014/main" id="{0CCA6FB3-4D09-F388-62A5-1606B2F54823}"/>
              </a:ext>
            </a:extLst>
          </p:cNvPr>
          <p:cNvSpPr>
            <a:spLocks noGrp="1"/>
          </p:cNvSpPr>
          <p:nvPr>
            <p:ph type="body" sz="quarter" idx="16" hasCustomPrompt="1"/>
          </p:nvPr>
        </p:nvSpPr>
        <p:spPr>
          <a:xfrm>
            <a:off x="8051070" y="4753393"/>
            <a:ext cx="3745500" cy="1036301"/>
          </a:xfrm>
          <a:prstGeom prst="rect">
            <a:avLst/>
          </a:prstGeom>
        </p:spPr>
        <p:txBody>
          <a:bodyPr vert="horz" lIns="91440" tIns="91440" rIns="91440" bIns="91440" rtlCol="0" anchor="t" anchorCtr="0">
            <a:noAutofit/>
          </a:bodyPr>
          <a:lstStyle>
            <a:lvl1pPr marL="457200" indent="-457200" algn="ctr">
              <a:buNone/>
              <a:defRPr lang="en-US" sz="2400" smtClean="0">
                <a:solidFill>
                  <a:schemeClr val="tx1"/>
                </a:solidFill>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3</a:t>
            </a:r>
          </a:p>
        </p:txBody>
      </p:sp>
      <p:sp>
        <p:nvSpPr>
          <p:cNvPr id="6" name="Presenter Picture">
            <a:extLst>
              <a:ext uri="{FF2B5EF4-FFF2-40B4-BE49-F238E27FC236}">
                <a16:creationId xmlns:a16="http://schemas.microsoft.com/office/drawing/2014/main" id="{5E3A97E9-47CB-8FEA-A33F-DC8CDD66B2CC}"/>
              </a:ext>
            </a:extLst>
          </p:cNvPr>
          <p:cNvSpPr>
            <a:spLocks noGrp="1"/>
          </p:cNvSpPr>
          <p:nvPr>
            <p:ph type="pic" sz="quarter" idx="21"/>
          </p:nvPr>
        </p:nvSpPr>
        <p:spPr>
          <a:xfrm>
            <a:off x="8984838" y="2871300"/>
            <a:ext cx="1877961" cy="1882093"/>
          </a:xfrm>
          <a:prstGeom prst="ellipse">
            <a:avLst/>
          </a:prstGeom>
          <a:blipFill dpi="0" rotWithShape="1">
            <a:blip r:embed="rId6"/>
            <a:srcRect/>
            <a:stretch>
              <a:fillRect/>
            </a:stretch>
          </a:blipFill>
          <a:ln w="25400">
            <a:solidFill>
              <a:schemeClr val="bg1"/>
            </a:solidFill>
          </a:ln>
        </p:spPr>
        <p:txBody>
          <a:bodyPr>
            <a:noAutofit/>
          </a:bodyPr>
          <a:lstStyle>
            <a:lvl1pPr marL="0" indent="0" algn="ctr">
              <a:buNone/>
              <a:defRPr sz="1200">
                <a:solidFill>
                  <a:schemeClr val="tx1"/>
                </a:solidFill>
              </a:defRPr>
            </a:lvl1pPr>
          </a:lstStyle>
          <a:p>
            <a:endParaRPr lang="en-US" dirty="0"/>
          </a:p>
        </p:txBody>
      </p:sp>
      <p:sp>
        <p:nvSpPr>
          <p:cNvPr id="16" name="Text Placeholder 14">
            <a:extLst>
              <a:ext uri="{FF2B5EF4-FFF2-40B4-BE49-F238E27FC236}">
                <a16:creationId xmlns:a16="http://schemas.microsoft.com/office/drawing/2014/main" id="{87232D8D-EE3A-C733-B185-2457C620C99F}"/>
              </a:ext>
            </a:extLst>
          </p:cNvPr>
          <p:cNvSpPr>
            <a:spLocks noGrp="1"/>
          </p:cNvSpPr>
          <p:nvPr>
            <p:ph type="body" sz="quarter" idx="15" hasCustomPrompt="1"/>
          </p:nvPr>
        </p:nvSpPr>
        <p:spPr>
          <a:xfrm>
            <a:off x="4223248" y="4753393"/>
            <a:ext cx="3745500" cy="1036301"/>
          </a:xfrm>
          <a:prstGeom prst="rect">
            <a:avLst/>
          </a:prstGeom>
        </p:spPr>
        <p:txBody>
          <a:bodyPr vert="horz" lIns="91440" tIns="91440" rIns="91440" bIns="91440" rtlCol="0" anchor="t" anchorCtr="0">
            <a:noAutofit/>
          </a:bodyPr>
          <a:lstStyle>
            <a:lvl1pPr marL="457200" indent="-457200" algn="ctr">
              <a:buNone/>
              <a:defRPr lang="en-US" sz="2400" smtClean="0">
                <a:solidFill>
                  <a:schemeClr val="tx1"/>
                </a:solidFill>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2</a:t>
            </a:r>
          </a:p>
        </p:txBody>
      </p:sp>
      <p:sp>
        <p:nvSpPr>
          <p:cNvPr id="7" name="Presenter Picture">
            <a:extLst>
              <a:ext uri="{FF2B5EF4-FFF2-40B4-BE49-F238E27FC236}">
                <a16:creationId xmlns:a16="http://schemas.microsoft.com/office/drawing/2014/main" id="{E4B1C701-8515-2721-6EB3-FE21DE621718}"/>
              </a:ext>
            </a:extLst>
          </p:cNvPr>
          <p:cNvSpPr>
            <a:spLocks noGrp="1"/>
          </p:cNvSpPr>
          <p:nvPr>
            <p:ph type="pic" sz="quarter" idx="22"/>
          </p:nvPr>
        </p:nvSpPr>
        <p:spPr>
          <a:xfrm>
            <a:off x="5157017" y="2871300"/>
            <a:ext cx="1877961" cy="1882093"/>
          </a:xfrm>
          <a:prstGeom prst="ellipse">
            <a:avLst/>
          </a:prstGeom>
          <a:blipFill dpi="0" rotWithShape="1">
            <a:blip r:embed="rId6"/>
            <a:srcRect/>
            <a:stretch>
              <a:fillRect/>
            </a:stretch>
          </a:blipFill>
          <a:ln w="25400">
            <a:solidFill>
              <a:schemeClr val="bg1"/>
            </a:solidFill>
          </a:ln>
        </p:spPr>
        <p:txBody>
          <a:bodyPr>
            <a:noAutofit/>
          </a:bodyPr>
          <a:lstStyle>
            <a:lvl1pPr marL="0" indent="0" algn="ctr">
              <a:buNone/>
              <a:defRPr sz="1200">
                <a:solidFill>
                  <a:schemeClr val="tx1"/>
                </a:solidFill>
              </a:defRPr>
            </a:lvl1pPr>
          </a:lstStyle>
          <a:p>
            <a:endParaRPr lang="en-US" dirty="0"/>
          </a:p>
        </p:txBody>
      </p:sp>
      <p:sp>
        <p:nvSpPr>
          <p:cNvPr id="14" name="Text Placeholder 14">
            <a:extLst>
              <a:ext uri="{FF2B5EF4-FFF2-40B4-BE49-F238E27FC236}">
                <a16:creationId xmlns:a16="http://schemas.microsoft.com/office/drawing/2014/main" id="{C6387ED8-D7DB-EA32-E12D-E06D280DDB46}"/>
              </a:ext>
            </a:extLst>
          </p:cNvPr>
          <p:cNvSpPr>
            <a:spLocks noGrp="1"/>
          </p:cNvSpPr>
          <p:nvPr>
            <p:ph type="body" sz="quarter" idx="10" hasCustomPrompt="1"/>
          </p:nvPr>
        </p:nvSpPr>
        <p:spPr>
          <a:xfrm>
            <a:off x="395426" y="4753393"/>
            <a:ext cx="3745500" cy="1036301"/>
          </a:xfrm>
          <a:prstGeom prst="rect">
            <a:avLst/>
          </a:prstGeom>
        </p:spPr>
        <p:txBody>
          <a:bodyPr vert="horz" lIns="91440" tIns="91440" rIns="91440" bIns="91440" rtlCol="0" anchor="t" anchorCtr="0">
            <a:noAutofit/>
          </a:bodyPr>
          <a:lstStyle>
            <a:lvl1pPr marL="457200" indent="-457200" algn="ctr">
              <a:buNone/>
              <a:defRPr lang="en-US" sz="2400" smtClean="0">
                <a:solidFill>
                  <a:schemeClr val="tx1"/>
                </a:solidFill>
                <a:latin typeface="+mn-lt"/>
              </a:defRPr>
            </a:lvl1pPr>
            <a:lvl2pPr>
              <a:defRPr lang="en-US" smtClean="0"/>
            </a:lvl2pPr>
            <a:lvl3pPr>
              <a:defRPr lang="en-US" smtClean="0"/>
            </a:lvl3pPr>
            <a:lvl4pPr>
              <a:defRPr lang="en-US" smtClean="0"/>
            </a:lvl4pPr>
            <a:lvl5pPr>
              <a:defRPr lang="en-US"/>
            </a:lvl5pPr>
          </a:lstStyle>
          <a:p>
            <a:pPr marL="0" lvl="0" indent="0"/>
            <a:r>
              <a:rPr lang="en-US" dirty="0"/>
              <a:t>Presenter 1</a:t>
            </a:r>
          </a:p>
        </p:txBody>
      </p:sp>
      <p:sp>
        <p:nvSpPr>
          <p:cNvPr id="11" name="Presenter Picture">
            <a:extLst>
              <a:ext uri="{FF2B5EF4-FFF2-40B4-BE49-F238E27FC236}">
                <a16:creationId xmlns:a16="http://schemas.microsoft.com/office/drawing/2014/main" id="{D30BF807-6BA7-B731-1187-C767B085C135}"/>
              </a:ext>
            </a:extLst>
          </p:cNvPr>
          <p:cNvSpPr>
            <a:spLocks noGrp="1"/>
          </p:cNvSpPr>
          <p:nvPr>
            <p:ph type="pic" sz="quarter" idx="23"/>
          </p:nvPr>
        </p:nvSpPr>
        <p:spPr>
          <a:xfrm>
            <a:off x="1329201" y="2871300"/>
            <a:ext cx="1877961" cy="1882093"/>
          </a:xfrm>
          <a:prstGeom prst="ellipse">
            <a:avLst/>
          </a:prstGeom>
          <a:blipFill dpi="0" rotWithShape="1">
            <a:blip r:embed="rId6"/>
            <a:srcRect/>
            <a:stretch>
              <a:fillRect/>
            </a:stretch>
          </a:blipFill>
          <a:ln w="25400">
            <a:solidFill>
              <a:schemeClr val="bg1"/>
            </a:solidFill>
          </a:ln>
        </p:spPr>
        <p:txBody>
          <a:bodyPr>
            <a:noAutofit/>
          </a:bodyPr>
          <a:lstStyle>
            <a:lvl1pPr marL="0" indent="0" algn="ctr">
              <a:buNone/>
              <a:defRPr sz="1200">
                <a:solidFill>
                  <a:schemeClr val="tx1"/>
                </a:solidFill>
              </a:defRPr>
            </a:lvl1pPr>
          </a:lstStyle>
          <a:p>
            <a:endParaRPr lang="en-US" dirty="0"/>
          </a:p>
        </p:txBody>
      </p:sp>
    </p:spTree>
    <p:custDataLst>
      <p:tags r:id="rId1"/>
    </p:custDataLst>
    <p:extLst>
      <p:ext uri="{BB962C8B-B14F-4D97-AF65-F5344CB8AC3E}">
        <p14:creationId xmlns:p14="http://schemas.microsoft.com/office/powerpoint/2010/main" val="13776764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Logo on White">
    <p:bg>
      <p:bgPr>
        <a:solidFill>
          <a:schemeClr val="bg1"/>
        </a:solidFill>
        <a:effectLst/>
      </p:bgPr>
    </p:bg>
    <p:spTree>
      <p:nvGrpSpPr>
        <p:cNvPr id="1" name=""/>
        <p:cNvGrpSpPr/>
        <p:nvPr/>
      </p:nvGrpSpPr>
      <p:grpSpPr>
        <a:xfrm>
          <a:off x="0" y="0"/>
          <a:ext cx="0" cy="0"/>
          <a:chOff x="0" y="0"/>
          <a:chExt cx="0" cy="0"/>
        </a:xfrm>
      </p:grpSpPr>
      <p:pic>
        <p:nvPicPr>
          <p:cNvPr id="3" name="logo" descr="Tessitura logo">
            <a:extLst>
              <a:ext uri="{FF2B5EF4-FFF2-40B4-BE49-F238E27FC236}">
                <a16:creationId xmlns:a16="http://schemas.microsoft.com/office/drawing/2014/main" id="{15F314E5-4AB7-74C6-3A62-A706F4FA8E8B}"/>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3378841" y="2446631"/>
            <a:ext cx="5434317" cy="1608210"/>
          </a:xfrm>
          <a:prstGeom prst="rect">
            <a:avLst/>
          </a:prstGeom>
        </p:spPr>
      </p:pic>
      <p:pic>
        <p:nvPicPr>
          <p:cNvPr id="7" name="arc">
            <a:extLst>
              <a:ext uri="{FF2B5EF4-FFF2-40B4-BE49-F238E27FC236}">
                <a16:creationId xmlns:a16="http://schemas.microsoft.com/office/drawing/2014/main" id="{932FFD60-536E-163F-87B6-90149FA42EB7}"/>
              </a:ext>
              <a:ext uri="{C183D7F6-B498-43B3-948B-1728B52AA6E4}">
                <adec:decorative xmlns:adec="http://schemas.microsoft.com/office/drawing/2017/decorative" val="1"/>
              </a:ext>
            </a:extLst>
          </p:cNvPr>
          <p:cNvPicPr>
            <a:picLocks noChangeAspect="1"/>
          </p:cNvPicPr>
          <p:nvPr userDrawn="1"/>
        </p:nvPicPr>
        <p:blipFill rotWithShape="1">
          <a:blip r:embed="rId4"/>
          <a:srcRect r="42872" b="32700"/>
          <a:stretch/>
        </p:blipFill>
        <p:spPr>
          <a:xfrm>
            <a:off x="4025898" y="4531800"/>
            <a:ext cx="8180387" cy="2326200"/>
          </a:xfrm>
          <a:prstGeom prst="rect">
            <a:avLst/>
          </a:prstGeom>
        </p:spPr>
      </p:pic>
      <p:pic>
        <p:nvPicPr>
          <p:cNvPr id="8" name="arc">
            <a:extLst>
              <a:ext uri="{FF2B5EF4-FFF2-40B4-BE49-F238E27FC236}">
                <a16:creationId xmlns:a16="http://schemas.microsoft.com/office/drawing/2014/main" id="{13FF6E96-7A33-6CCA-6FB7-73E126046117}"/>
              </a:ext>
              <a:ext uri="{C183D7F6-B498-43B3-948B-1728B52AA6E4}">
                <adec:decorative xmlns:adec="http://schemas.microsoft.com/office/drawing/2017/decorative" val="1"/>
              </a:ext>
            </a:extLst>
          </p:cNvPr>
          <p:cNvPicPr>
            <a:picLocks noChangeAspect="1"/>
          </p:cNvPicPr>
          <p:nvPr userDrawn="1"/>
        </p:nvPicPr>
        <p:blipFill rotWithShape="1">
          <a:blip r:embed="rId5"/>
          <a:srcRect l="8789" r="1444" b="54197"/>
          <a:stretch/>
        </p:blipFill>
        <p:spPr>
          <a:xfrm>
            <a:off x="0" y="5274868"/>
            <a:ext cx="12192000" cy="1583132"/>
          </a:xfrm>
          <a:prstGeom prst="rect">
            <a:avLst/>
          </a:prstGeom>
        </p:spPr>
      </p:pic>
    </p:spTree>
    <p:custDataLst>
      <p:tags r:id="rId1"/>
    </p:custDataLst>
    <p:extLst>
      <p:ext uri="{BB962C8B-B14F-4D97-AF65-F5344CB8AC3E}">
        <p14:creationId xmlns:p14="http://schemas.microsoft.com/office/powerpoint/2010/main" val="13798144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Simple Text on Whit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31297" y="558800"/>
            <a:ext cx="10950576" cy="1274223"/>
          </a:xfrm>
          <a:prstGeom prst="rect">
            <a:avLst/>
          </a:prstGeom>
        </p:spPr>
        <p:txBody>
          <a:bodyPr lIns="91440" anchor="ctr" anchorCtr="0">
            <a:noAutofit/>
          </a:bodyPr>
          <a:lstStyle>
            <a:lvl1pPr algn="l">
              <a:defRPr sz="4000" b="0" i="0">
                <a:solidFill>
                  <a:schemeClr val="tx1"/>
                </a:solidFill>
                <a:latin typeface="+mn-lt"/>
              </a:defRPr>
            </a:lvl1pPr>
          </a:lstStyle>
          <a:p>
            <a:r>
              <a:rPr lang="en-US" dirty="0"/>
              <a:t>Content page title </a:t>
            </a:r>
          </a:p>
        </p:txBody>
      </p:sp>
      <p:sp>
        <p:nvSpPr>
          <p:cNvPr id="5" name="Text Placeholder 4">
            <a:extLst>
              <a:ext uri="{FF2B5EF4-FFF2-40B4-BE49-F238E27FC236}">
                <a16:creationId xmlns:a16="http://schemas.microsoft.com/office/drawing/2014/main" id="{734BAE65-A485-6C63-AADC-8547C0A528B6}"/>
              </a:ext>
            </a:extLst>
          </p:cNvPr>
          <p:cNvSpPr>
            <a:spLocks noGrp="1"/>
          </p:cNvSpPr>
          <p:nvPr>
            <p:ph type="body" sz="quarter" idx="12"/>
          </p:nvPr>
        </p:nvSpPr>
        <p:spPr>
          <a:xfrm>
            <a:off x="631297" y="1833023"/>
            <a:ext cx="10950576" cy="4579652"/>
          </a:xfrm>
        </p:spPr>
        <p:txBody>
          <a:bodyPr/>
          <a:lstStyle>
            <a:lvl1pPr>
              <a:defRPr>
                <a:solidFill>
                  <a:schemeClr val="tx1"/>
                </a:solidFill>
              </a:defRPr>
            </a:lvl1pPr>
            <a:lvl2pPr>
              <a:defRPr>
                <a:solidFill>
                  <a:schemeClr val="tx1"/>
                </a:solidFill>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
    </p:custDataLst>
    <p:extLst>
      <p:ext uri="{BB962C8B-B14F-4D97-AF65-F5344CB8AC3E}">
        <p14:creationId xmlns:p14="http://schemas.microsoft.com/office/powerpoint/2010/main" val="23082792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or Divider Blue - Center Justified">
    <p:bg>
      <p:bgPr>
        <a:solidFill>
          <a:srgbClr val="306CB0"/>
        </a:solidFill>
        <a:effectLst/>
      </p:bgPr>
    </p:bg>
    <p:spTree>
      <p:nvGrpSpPr>
        <p:cNvPr id="1" name=""/>
        <p:cNvGrpSpPr/>
        <p:nvPr/>
      </p:nvGrpSpPr>
      <p:grpSpPr>
        <a:xfrm>
          <a:off x="0" y="0"/>
          <a:ext cx="0" cy="0"/>
          <a:chOff x="0" y="0"/>
          <a:chExt cx="0" cy="0"/>
        </a:xfrm>
      </p:grpSpPr>
      <p:pic>
        <p:nvPicPr>
          <p:cNvPr id="3" name="arcs">
            <a:extLst>
              <a:ext uri="{FF2B5EF4-FFF2-40B4-BE49-F238E27FC236}">
                <a16:creationId xmlns:a16="http://schemas.microsoft.com/office/drawing/2014/main" id="{D51E2F17-983E-6FB9-80BA-728B70336147}"/>
              </a:ext>
              <a:ext uri="{C183D7F6-B498-43B3-948B-1728B52AA6E4}">
                <adec:decorative xmlns:adec="http://schemas.microsoft.com/office/drawing/2017/decorative" val="1"/>
              </a:ext>
            </a:extLst>
          </p:cNvPr>
          <p:cNvPicPr>
            <a:picLocks noChangeAspect="1"/>
          </p:cNvPicPr>
          <p:nvPr userDrawn="1"/>
        </p:nvPicPr>
        <p:blipFill>
          <a:blip r:embed="rId3">
            <a:alphaModFix amt="20000"/>
          </a:blip>
          <a:stretch>
            <a:fillRect/>
          </a:stretch>
        </p:blipFill>
        <p:spPr>
          <a:xfrm>
            <a:off x="-129217" y="-121920"/>
            <a:ext cx="12559173" cy="7071360"/>
          </a:xfrm>
          <a:prstGeom prst="rect">
            <a:avLst/>
          </a:prstGeom>
        </p:spPr>
      </p:pic>
      <p:sp>
        <p:nvSpPr>
          <p:cNvPr id="2" name="Title 1"/>
          <p:cNvSpPr>
            <a:spLocks noGrp="1"/>
          </p:cNvSpPr>
          <p:nvPr>
            <p:ph type="title" hasCustomPrompt="1"/>
          </p:nvPr>
        </p:nvSpPr>
        <p:spPr>
          <a:xfrm>
            <a:off x="304800" y="2594844"/>
            <a:ext cx="11582400" cy="1015663"/>
          </a:xfrm>
        </p:spPr>
        <p:txBody>
          <a:bodyPr>
            <a:noAutofit/>
          </a:bodyPr>
          <a:lstStyle>
            <a:lvl1pPr algn="ctr">
              <a:defRPr sz="6000" b="0">
                <a:solidFill>
                  <a:schemeClr val="bg1"/>
                </a:solidFill>
              </a:defRPr>
            </a:lvl1pPr>
          </a:lstStyle>
          <a:p>
            <a:r>
              <a:rPr lang="en-US" dirty="0"/>
              <a:t>Slide title</a:t>
            </a:r>
          </a:p>
        </p:txBody>
      </p:sp>
    </p:spTree>
    <p:custDataLst>
      <p:tags r:id="rId1"/>
    </p:custDataLst>
    <p:extLst>
      <p:ext uri="{BB962C8B-B14F-4D97-AF65-F5344CB8AC3E}">
        <p14:creationId xmlns:p14="http://schemas.microsoft.com/office/powerpoint/2010/main" val="25096994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Color Divider Cyan - Center Justified">
    <p:bg>
      <p:bgPr>
        <a:solidFill>
          <a:srgbClr val="00A0B7"/>
        </a:solidFill>
        <a:effectLst/>
      </p:bgPr>
    </p:bg>
    <p:spTree>
      <p:nvGrpSpPr>
        <p:cNvPr id="1" name=""/>
        <p:cNvGrpSpPr/>
        <p:nvPr/>
      </p:nvGrpSpPr>
      <p:grpSpPr>
        <a:xfrm>
          <a:off x="0" y="0"/>
          <a:ext cx="0" cy="0"/>
          <a:chOff x="0" y="0"/>
          <a:chExt cx="0" cy="0"/>
        </a:xfrm>
      </p:grpSpPr>
      <p:pic>
        <p:nvPicPr>
          <p:cNvPr id="3" name="arcs">
            <a:extLst>
              <a:ext uri="{FF2B5EF4-FFF2-40B4-BE49-F238E27FC236}">
                <a16:creationId xmlns:a16="http://schemas.microsoft.com/office/drawing/2014/main" id="{16589FA5-39D4-E226-FB71-745A15BC321B}"/>
              </a:ext>
              <a:ext uri="{C183D7F6-B498-43B3-948B-1728B52AA6E4}">
                <adec:decorative xmlns:adec="http://schemas.microsoft.com/office/drawing/2017/decorative" val="1"/>
              </a:ext>
            </a:extLst>
          </p:cNvPr>
          <p:cNvPicPr>
            <a:picLocks noChangeAspect="1"/>
          </p:cNvPicPr>
          <p:nvPr userDrawn="1"/>
        </p:nvPicPr>
        <p:blipFill>
          <a:blip r:embed="rId3">
            <a:alphaModFix amt="50000"/>
          </a:blip>
          <a:stretch>
            <a:fillRect/>
          </a:stretch>
        </p:blipFill>
        <p:spPr>
          <a:xfrm>
            <a:off x="-129217" y="-121920"/>
            <a:ext cx="12559173" cy="7071360"/>
          </a:xfrm>
          <a:prstGeom prst="rect">
            <a:avLst/>
          </a:prstGeom>
        </p:spPr>
      </p:pic>
      <p:sp>
        <p:nvSpPr>
          <p:cNvPr id="4" name="Title 1">
            <a:extLst>
              <a:ext uri="{FF2B5EF4-FFF2-40B4-BE49-F238E27FC236}">
                <a16:creationId xmlns:a16="http://schemas.microsoft.com/office/drawing/2014/main" id="{CC4862D4-B897-0E49-3FE4-78B548E5F866}"/>
              </a:ext>
            </a:extLst>
          </p:cNvPr>
          <p:cNvSpPr>
            <a:spLocks noGrp="1"/>
          </p:cNvSpPr>
          <p:nvPr>
            <p:ph type="title" hasCustomPrompt="1"/>
          </p:nvPr>
        </p:nvSpPr>
        <p:spPr>
          <a:xfrm>
            <a:off x="304800" y="2594844"/>
            <a:ext cx="11582400" cy="1015663"/>
          </a:xfrm>
        </p:spPr>
        <p:txBody>
          <a:bodyPr>
            <a:noAutofit/>
          </a:bodyPr>
          <a:lstStyle>
            <a:lvl1pPr algn="ctr">
              <a:defRPr sz="6000" b="0">
                <a:solidFill>
                  <a:schemeClr val="bg1"/>
                </a:solidFill>
              </a:defRPr>
            </a:lvl1pPr>
          </a:lstStyle>
          <a:p>
            <a:r>
              <a:rPr lang="en-US" dirty="0"/>
              <a:t>Slide title</a:t>
            </a:r>
          </a:p>
        </p:txBody>
      </p:sp>
    </p:spTree>
    <p:custDataLst>
      <p:tags r:id="rId1"/>
    </p:custDataLst>
    <p:extLst>
      <p:ext uri="{BB962C8B-B14F-4D97-AF65-F5344CB8AC3E}">
        <p14:creationId xmlns:p14="http://schemas.microsoft.com/office/powerpoint/2010/main" val="34965794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or Divider Purple - Center Justified">
    <p:bg>
      <p:bgPr>
        <a:solidFill>
          <a:schemeClr val="accent3"/>
        </a:solidFill>
        <a:effectLst/>
      </p:bgPr>
    </p:bg>
    <p:spTree>
      <p:nvGrpSpPr>
        <p:cNvPr id="1" name=""/>
        <p:cNvGrpSpPr/>
        <p:nvPr/>
      </p:nvGrpSpPr>
      <p:grpSpPr>
        <a:xfrm>
          <a:off x="0" y="0"/>
          <a:ext cx="0" cy="0"/>
          <a:chOff x="0" y="0"/>
          <a:chExt cx="0" cy="0"/>
        </a:xfrm>
      </p:grpSpPr>
      <p:pic>
        <p:nvPicPr>
          <p:cNvPr id="3" name="arcs">
            <a:extLst>
              <a:ext uri="{FF2B5EF4-FFF2-40B4-BE49-F238E27FC236}">
                <a16:creationId xmlns:a16="http://schemas.microsoft.com/office/drawing/2014/main" id="{979926E0-3F13-6FCF-72E1-20C0BC73B6EE}"/>
              </a:ext>
              <a:ext uri="{C183D7F6-B498-43B3-948B-1728B52AA6E4}">
                <adec:decorative xmlns:adec="http://schemas.microsoft.com/office/drawing/2017/decorative" val="1"/>
              </a:ext>
            </a:extLst>
          </p:cNvPr>
          <p:cNvPicPr>
            <a:picLocks noChangeAspect="1"/>
          </p:cNvPicPr>
          <p:nvPr userDrawn="1"/>
        </p:nvPicPr>
        <p:blipFill>
          <a:blip r:embed="rId3">
            <a:alphaModFix amt="20000"/>
          </a:blip>
          <a:stretch>
            <a:fillRect/>
          </a:stretch>
        </p:blipFill>
        <p:spPr>
          <a:xfrm>
            <a:off x="-129217" y="-121920"/>
            <a:ext cx="12559173" cy="7071360"/>
          </a:xfrm>
          <a:prstGeom prst="rect">
            <a:avLst/>
          </a:prstGeom>
        </p:spPr>
      </p:pic>
      <p:sp>
        <p:nvSpPr>
          <p:cNvPr id="5" name="Title 1">
            <a:extLst>
              <a:ext uri="{FF2B5EF4-FFF2-40B4-BE49-F238E27FC236}">
                <a16:creationId xmlns:a16="http://schemas.microsoft.com/office/drawing/2014/main" id="{DB1C6E04-B8EF-82F4-EF2A-1E18D17A8AEA}"/>
              </a:ext>
            </a:extLst>
          </p:cNvPr>
          <p:cNvSpPr>
            <a:spLocks noGrp="1"/>
          </p:cNvSpPr>
          <p:nvPr>
            <p:ph type="title" hasCustomPrompt="1"/>
          </p:nvPr>
        </p:nvSpPr>
        <p:spPr>
          <a:xfrm>
            <a:off x="304800" y="2594844"/>
            <a:ext cx="11582400" cy="1015663"/>
          </a:xfrm>
        </p:spPr>
        <p:txBody>
          <a:bodyPr>
            <a:noAutofit/>
          </a:bodyPr>
          <a:lstStyle>
            <a:lvl1pPr algn="ctr">
              <a:defRPr sz="6000" b="0">
                <a:solidFill>
                  <a:schemeClr val="bg1"/>
                </a:solidFill>
              </a:defRPr>
            </a:lvl1pPr>
          </a:lstStyle>
          <a:p>
            <a:r>
              <a:rPr lang="en-US" dirty="0"/>
              <a:t>Slide title</a:t>
            </a:r>
          </a:p>
        </p:txBody>
      </p:sp>
    </p:spTree>
    <p:custDataLst>
      <p:tags r:id="rId1"/>
    </p:custDataLst>
    <p:extLst>
      <p:ext uri="{BB962C8B-B14F-4D97-AF65-F5344CB8AC3E}">
        <p14:creationId xmlns:p14="http://schemas.microsoft.com/office/powerpoint/2010/main" val="39079674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Color Divider Black - Center Justified">
    <p:bg>
      <p:bgPr>
        <a:solidFill>
          <a:schemeClr val="accent5"/>
        </a:solidFill>
        <a:effectLst/>
      </p:bgPr>
    </p:bg>
    <p:spTree>
      <p:nvGrpSpPr>
        <p:cNvPr id="1" name=""/>
        <p:cNvGrpSpPr/>
        <p:nvPr/>
      </p:nvGrpSpPr>
      <p:grpSpPr>
        <a:xfrm>
          <a:off x="0" y="0"/>
          <a:ext cx="0" cy="0"/>
          <a:chOff x="0" y="0"/>
          <a:chExt cx="0" cy="0"/>
        </a:xfrm>
      </p:grpSpPr>
      <p:pic>
        <p:nvPicPr>
          <p:cNvPr id="5" name="arcs">
            <a:extLst>
              <a:ext uri="{FF2B5EF4-FFF2-40B4-BE49-F238E27FC236}">
                <a16:creationId xmlns:a16="http://schemas.microsoft.com/office/drawing/2014/main" id="{378BDE47-55B5-8AE5-A878-2C623B38EC17}"/>
              </a:ext>
              <a:ext uri="{C183D7F6-B498-43B3-948B-1728B52AA6E4}">
                <adec:decorative xmlns:adec="http://schemas.microsoft.com/office/drawing/2017/decorative" val="1"/>
              </a:ext>
            </a:extLst>
          </p:cNvPr>
          <p:cNvPicPr>
            <a:picLocks noChangeAspect="1"/>
          </p:cNvPicPr>
          <p:nvPr userDrawn="1"/>
        </p:nvPicPr>
        <p:blipFill>
          <a:blip r:embed="rId3">
            <a:alphaModFix amt="20000"/>
          </a:blip>
          <a:stretch>
            <a:fillRect/>
          </a:stretch>
        </p:blipFill>
        <p:spPr>
          <a:xfrm>
            <a:off x="-129217" y="-121920"/>
            <a:ext cx="12559173" cy="7071360"/>
          </a:xfrm>
          <a:prstGeom prst="rect">
            <a:avLst/>
          </a:prstGeom>
        </p:spPr>
      </p:pic>
      <p:sp>
        <p:nvSpPr>
          <p:cNvPr id="4" name="Title 1">
            <a:extLst>
              <a:ext uri="{FF2B5EF4-FFF2-40B4-BE49-F238E27FC236}">
                <a16:creationId xmlns:a16="http://schemas.microsoft.com/office/drawing/2014/main" id="{08305677-E550-5252-F176-3AB052286288}"/>
              </a:ext>
            </a:extLst>
          </p:cNvPr>
          <p:cNvSpPr>
            <a:spLocks noGrp="1"/>
          </p:cNvSpPr>
          <p:nvPr>
            <p:ph type="title" hasCustomPrompt="1"/>
          </p:nvPr>
        </p:nvSpPr>
        <p:spPr>
          <a:xfrm>
            <a:off x="304800" y="2594844"/>
            <a:ext cx="11582400" cy="1015663"/>
          </a:xfrm>
        </p:spPr>
        <p:txBody>
          <a:bodyPr>
            <a:noAutofit/>
          </a:bodyPr>
          <a:lstStyle>
            <a:lvl1pPr algn="ctr">
              <a:defRPr sz="6000" b="0">
                <a:solidFill>
                  <a:schemeClr val="bg1"/>
                </a:solidFill>
              </a:defRPr>
            </a:lvl1pPr>
          </a:lstStyle>
          <a:p>
            <a:r>
              <a:rPr lang="en-US" dirty="0"/>
              <a:t>Slide title</a:t>
            </a:r>
          </a:p>
        </p:txBody>
      </p:sp>
    </p:spTree>
    <p:custDataLst>
      <p:tags r:id="rId1"/>
    </p:custDataLst>
    <p:extLst>
      <p:ext uri="{BB962C8B-B14F-4D97-AF65-F5344CB8AC3E}">
        <p14:creationId xmlns:p14="http://schemas.microsoft.com/office/powerpoint/2010/main" val="33429316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or Divider Blue - Left Justified">
    <p:bg>
      <p:bgPr>
        <a:solidFill>
          <a:srgbClr val="306CB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98286" y="2413337"/>
            <a:ext cx="11059885" cy="1015663"/>
          </a:xfrm>
        </p:spPr>
        <p:txBody>
          <a:bodyPr>
            <a:noAutofit/>
          </a:bodyPr>
          <a:lstStyle>
            <a:lvl1pPr algn="l">
              <a:defRPr sz="6000" b="0" i="0">
                <a:solidFill>
                  <a:schemeClr val="bg1"/>
                </a:solidFill>
                <a:latin typeface="Montserrat Medium" panose="02000505000000020004" pitchFamily="2" charset="77"/>
              </a:defRPr>
            </a:lvl1pPr>
          </a:lstStyle>
          <a:p>
            <a:r>
              <a:rPr lang="en-US" dirty="0"/>
              <a:t>Slide title</a:t>
            </a:r>
          </a:p>
        </p:txBody>
      </p:sp>
      <p:pic>
        <p:nvPicPr>
          <p:cNvPr id="3" name="arc">
            <a:extLst>
              <a:ext uri="{FF2B5EF4-FFF2-40B4-BE49-F238E27FC236}">
                <a16:creationId xmlns:a16="http://schemas.microsoft.com/office/drawing/2014/main" id="{1BFC479B-BBF2-2A2D-87ED-084E87F33564}"/>
              </a:ext>
              <a:ext uri="{C183D7F6-B498-43B3-948B-1728B52AA6E4}">
                <adec:decorative xmlns:adec="http://schemas.microsoft.com/office/drawing/2017/decorative" val="1"/>
              </a:ext>
            </a:extLst>
          </p:cNvPr>
          <p:cNvPicPr>
            <a:picLocks noChangeAspect="1"/>
          </p:cNvPicPr>
          <p:nvPr userDrawn="1"/>
        </p:nvPicPr>
        <p:blipFill rotWithShape="1">
          <a:blip r:embed="rId3"/>
          <a:srcRect l="18867" b="17801"/>
          <a:stretch/>
        </p:blipFill>
        <p:spPr>
          <a:xfrm>
            <a:off x="0" y="3874057"/>
            <a:ext cx="12192000" cy="2983943"/>
          </a:xfrm>
          <a:prstGeom prst="rect">
            <a:avLst/>
          </a:prstGeom>
        </p:spPr>
      </p:pic>
    </p:spTree>
    <p:custDataLst>
      <p:tags r:id="rId1"/>
    </p:custDataLst>
    <p:extLst>
      <p:ext uri="{BB962C8B-B14F-4D97-AF65-F5344CB8AC3E}">
        <p14:creationId xmlns:p14="http://schemas.microsoft.com/office/powerpoint/2010/main" val="29880166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Color Divider Cyan - Left Justified">
    <p:bg>
      <p:bgPr>
        <a:solidFill>
          <a:srgbClr val="00A0B7"/>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433B968-D249-CC43-C6C8-9C1AC59CA424}"/>
              </a:ext>
            </a:extLst>
          </p:cNvPr>
          <p:cNvSpPr>
            <a:spLocks noGrp="1"/>
          </p:cNvSpPr>
          <p:nvPr>
            <p:ph type="title" hasCustomPrompt="1"/>
          </p:nvPr>
        </p:nvSpPr>
        <p:spPr>
          <a:xfrm>
            <a:off x="794389" y="2304509"/>
            <a:ext cx="10709463" cy="1233318"/>
          </a:xfrm>
        </p:spPr>
        <p:txBody>
          <a:bodyPr/>
          <a:lstStyle>
            <a:lvl1pPr>
              <a:defRPr sz="6000">
                <a:latin typeface="Montserrat Medium" panose="00000600000000000000" pitchFamily="2" charset="0"/>
              </a:defRPr>
            </a:lvl1pPr>
          </a:lstStyle>
          <a:p>
            <a:r>
              <a:rPr lang="en-US" dirty="0"/>
              <a:t>Slide title</a:t>
            </a:r>
          </a:p>
        </p:txBody>
      </p:sp>
      <p:pic>
        <p:nvPicPr>
          <p:cNvPr id="5" name="arc">
            <a:extLst>
              <a:ext uri="{FF2B5EF4-FFF2-40B4-BE49-F238E27FC236}">
                <a16:creationId xmlns:a16="http://schemas.microsoft.com/office/drawing/2014/main" id="{F4A016EC-7EB2-7A4E-10DB-589EBCB9EED8}"/>
              </a:ext>
              <a:ext uri="{C183D7F6-B498-43B3-948B-1728B52AA6E4}">
                <adec:decorative xmlns:adec="http://schemas.microsoft.com/office/drawing/2017/decorative" val="1"/>
              </a:ext>
            </a:extLst>
          </p:cNvPr>
          <p:cNvPicPr>
            <a:picLocks noChangeAspect="1"/>
          </p:cNvPicPr>
          <p:nvPr userDrawn="1"/>
        </p:nvPicPr>
        <p:blipFill rotWithShape="1">
          <a:blip r:embed="rId3"/>
          <a:srcRect l="18867" b="17801"/>
          <a:stretch/>
        </p:blipFill>
        <p:spPr>
          <a:xfrm>
            <a:off x="0" y="3874057"/>
            <a:ext cx="12192000" cy="2983943"/>
          </a:xfrm>
          <a:prstGeom prst="rect">
            <a:avLst/>
          </a:prstGeom>
        </p:spPr>
      </p:pic>
    </p:spTree>
    <p:custDataLst>
      <p:tags r:id="rId1"/>
    </p:custDataLst>
    <p:extLst>
      <p:ext uri="{BB962C8B-B14F-4D97-AF65-F5344CB8AC3E}">
        <p14:creationId xmlns:p14="http://schemas.microsoft.com/office/powerpoint/2010/main" val="37772046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Color Divider Black - Left Justified">
    <p:bg>
      <p:bgPr>
        <a:solidFill>
          <a:srgbClr val="222B2D"/>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1068CC9A-75CD-8A01-5E96-02764E1FD04D}"/>
              </a:ext>
            </a:extLst>
          </p:cNvPr>
          <p:cNvSpPr>
            <a:spLocks noGrp="1"/>
          </p:cNvSpPr>
          <p:nvPr>
            <p:ph type="title" hasCustomPrompt="1"/>
          </p:nvPr>
        </p:nvSpPr>
        <p:spPr>
          <a:xfrm>
            <a:off x="794389" y="2304509"/>
            <a:ext cx="10709463" cy="1233318"/>
          </a:xfrm>
        </p:spPr>
        <p:txBody>
          <a:bodyPr/>
          <a:lstStyle>
            <a:lvl1pPr>
              <a:defRPr sz="6000">
                <a:latin typeface="Montserrat Medium" panose="00000600000000000000" pitchFamily="2" charset="0"/>
              </a:defRPr>
            </a:lvl1pPr>
          </a:lstStyle>
          <a:p>
            <a:r>
              <a:rPr lang="en-US" dirty="0"/>
              <a:t>Slide title</a:t>
            </a:r>
          </a:p>
        </p:txBody>
      </p:sp>
      <p:pic>
        <p:nvPicPr>
          <p:cNvPr id="5" name="arc">
            <a:extLst>
              <a:ext uri="{FF2B5EF4-FFF2-40B4-BE49-F238E27FC236}">
                <a16:creationId xmlns:a16="http://schemas.microsoft.com/office/drawing/2014/main" id="{764B0679-3BF6-7CFE-6910-3F12C57B3B8F}"/>
              </a:ext>
              <a:ext uri="{C183D7F6-B498-43B3-948B-1728B52AA6E4}">
                <adec:decorative xmlns:adec="http://schemas.microsoft.com/office/drawing/2017/decorative" val="1"/>
              </a:ext>
            </a:extLst>
          </p:cNvPr>
          <p:cNvPicPr>
            <a:picLocks noChangeAspect="1"/>
          </p:cNvPicPr>
          <p:nvPr userDrawn="1"/>
        </p:nvPicPr>
        <p:blipFill rotWithShape="1">
          <a:blip r:embed="rId3"/>
          <a:srcRect l="18867" b="17801"/>
          <a:stretch/>
        </p:blipFill>
        <p:spPr>
          <a:xfrm>
            <a:off x="0" y="3874057"/>
            <a:ext cx="12192000" cy="2983943"/>
          </a:xfrm>
          <a:prstGeom prst="rect">
            <a:avLst/>
          </a:prstGeom>
        </p:spPr>
      </p:pic>
    </p:spTree>
    <p:custDataLst>
      <p:tags r:id="rId1"/>
    </p:custDataLst>
    <p:extLst>
      <p:ext uri="{BB962C8B-B14F-4D97-AF65-F5344CB8AC3E}">
        <p14:creationId xmlns:p14="http://schemas.microsoft.com/office/powerpoint/2010/main" val="39784101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Color Divider Purple - Left Justified">
    <p:bg>
      <p:bgPr>
        <a:solidFill>
          <a:srgbClr val="414AA8"/>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156D386-38AA-2D4E-D34F-58C60AFC65B8}"/>
              </a:ext>
            </a:extLst>
          </p:cNvPr>
          <p:cNvSpPr>
            <a:spLocks noGrp="1"/>
          </p:cNvSpPr>
          <p:nvPr>
            <p:ph type="title" hasCustomPrompt="1"/>
          </p:nvPr>
        </p:nvSpPr>
        <p:spPr>
          <a:xfrm>
            <a:off x="794389" y="2304509"/>
            <a:ext cx="10709463" cy="1233318"/>
          </a:xfrm>
        </p:spPr>
        <p:txBody>
          <a:bodyPr/>
          <a:lstStyle>
            <a:lvl1pPr>
              <a:defRPr sz="6000">
                <a:latin typeface="Montserrat Medium" panose="00000600000000000000" pitchFamily="2" charset="0"/>
              </a:defRPr>
            </a:lvl1pPr>
          </a:lstStyle>
          <a:p>
            <a:r>
              <a:rPr lang="en-US" dirty="0"/>
              <a:t>Slide title</a:t>
            </a:r>
          </a:p>
        </p:txBody>
      </p:sp>
      <p:pic>
        <p:nvPicPr>
          <p:cNvPr id="5" name="arc">
            <a:extLst>
              <a:ext uri="{FF2B5EF4-FFF2-40B4-BE49-F238E27FC236}">
                <a16:creationId xmlns:a16="http://schemas.microsoft.com/office/drawing/2014/main" id="{73792101-29C1-B056-1876-849F688097E1}"/>
              </a:ext>
              <a:ext uri="{C183D7F6-B498-43B3-948B-1728B52AA6E4}">
                <adec:decorative xmlns:adec="http://schemas.microsoft.com/office/drawing/2017/decorative" val="1"/>
              </a:ext>
            </a:extLst>
          </p:cNvPr>
          <p:cNvPicPr>
            <a:picLocks noChangeAspect="1"/>
          </p:cNvPicPr>
          <p:nvPr userDrawn="1"/>
        </p:nvPicPr>
        <p:blipFill rotWithShape="1">
          <a:blip r:embed="rId3"/>
          <a:srcRect l="18867" b="17801"/>
          <a:stretch/>
        </p:blipFill>
        <p:spPr>
          <a:xfrm>
            <a:off x="0" y="3874057"/>
            <a:ext cx="12192000" cy="2983943"/>
          </a:xfrm>
          <a:prstGeom prst="rect">
            <a:avLst/>
          </a:prstGeom>
        </p:spPr>
      </p:pic>
    </p:spTree>
    <p:custDataLst>
      <p:tags r:id="rId1"/>
    </p:custDataLst>
    <p:extLst>
      <p:ext uri="{BB962C8B-B14F-4D97-AF65-F5344CB8AC3E}">
        <p14:creationId xmlns:p14="http://schemas.microsoft.com/office/powerpoint/2010/main" val="15674309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Black Gradient Title 1">
    <p:bg>
      <p:bgPr>
        <a:gradFill>
          <a:gsLst>
            <a:gs pos="26000">
              <a:srgbClr val="222B2D"/>
            </a:gs>
            <a:gs pos="100000">
              <a:schemeClr val="accent6">
                <a:lumMod val="10000"/>
              </a:schemeClr>
            </a:gs>
          </a:gsLst>
          <a:lin ang="3600000" scaled="0"/>
        </a:gra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8BDAFDE-42F3-27BD-ABD5-5CED96230DC6}"/>
              </a:ext>
            </a:extLst>
          </p:cNvPr>
          <p:cNvSpPr>
            <a:spLocks noGrp="1"/>
          </p:cNvSpPr>
          <p:nvPr>
            <p:ph type="title" hasCustomPrompt="1"/>
          </p:nvPr>
        </p:nvSpPr>
        <p:spPr>
          <a:xfrm>
            <a:off x="304800" y="2039032"/>
            <a:ext cx="11582400" cy="1015663"/>
          </a:xfrm>
        </p:spPr>
        <p:txBody>
          <a:bodyPr>
            <a:noAutofit/>
          </a:bodyPr>
          <a:lstStyle>
            <a:lvl1pPr algn="ctr">
              <a:defRPr sz="6000" b="0">
                <a:solidFill>
                  <a:schemeClr val="bg1"/>
                </a:solidFill>
              </a:defRPr>
            </a:lvl1pPr>
          </a:lstStyle>
          <a:p>
            <a:r>
              <a:rPr lang="en-US" dirty="0"/>
              <a:t>Slide title</a:t>
            </a:r>
          </a:p>
        </p:txBody>
      </p:sp>
      <p:pic>
        <p:nvPicPr>
          <p:cNvPr id="2" name="arc">
            <a:extLst>
              <a:ext uri="{FF2B5EF4-FFF2-40B4-BE49-F238E27FC236}">
                <a16:creationId xmlns:a16="http://schemas.microsoft.com/office/drawing/2014/main" id="{55B09464-E2D7-872A-3C03-3DBCF5F2EAC5}"/>
              </a:ext>
              <a:ext uri="{C183D7F6-B498-43B3-948B-1728B52AA6E4}">
                <adec:decorative xmlns:adec="http://schemas.microsoft.com/office/drawing/2017/decorative" val="1"/>
              </a:ext>
            </a:extLst>
          </p:cNvPr>
          <p:cNvPicPr>
            <a:picLocks noChangeAspect="1"/>
          </p:cNvPicPr>
          <p:nvPr userDrawn="1"/>
        </p:nvPicPr>
        <p:blipFill rotWithShape="1">
          <a:blip r:embed="rId3"/>
          <a:srcRect l="17781" t="26921" r="3195" b="21106"/>
          <a:stretch/>
        </p:blipFill>
        <p:spPr>
          <a:xfrm>
            <a:off x="-1" y="3803306"/>
            <a:ext cx="12192001" cy="1938994"/>
          </a:xfrm>
          <a:prstGeom prst="rect">
            <a:avLst/>
          </a:prstGeom>
        </p:spPr>
      </p:pic>
      <p:pic>
        <p:nvPicPr>
          <p:cNvPr id="7" name="logo" descr="Tessitura logo">
            <a:extLst>
              <a:ext uri="{FF2B5EF4-FFF2-40B4-BE49-F238E27FC236}">
                <a16:creationId xmlns:a16="http://schemas.microsoft.com/office/drawing/2014/main" id="{A6D4563A-32ED-44FD-0B3E-E4BBBA03167C}"/>
              </a:ext>
            </a:extLst>
          </p:cNvPr>
          <p:cNvPicPr>
            <a:picLocks noChangeAspect="1"/>
          </p:cNvPicPr>
          <p:nvPr userDrawn="1"/>
        </p:nvPicPr>
        <p:blipFill>
          <a:blip r:embed="rId4" cstate="print">
            <a:alphaModFix amt="35000"/>
            <a:extLst>
              <a:ext uri="{28A0092B-C50C-407E-A947-70E740481C1C}">
                <a14:useLocalDpi xmlns:a14="http://schemas.microsoft.com/office/drawing/2010/main" val="0"/>
              </a:ext>
            </a:extLst>
          </a:blip>
          <a:stretch>
            <a:fillRect/>
          </a:stretch>
        </p:blipFill>
        <p:spPr>
          <a:xfrm>
            <a:off x="9144000" y="5742299"/>
            <a:ext cx="3048000" cy="736600"/>
          </a:xfrm>
          <a:prstGeom prst="rect">
            <a:avLst/>
          </a:prstGeom>
        </p:spPr>
      </p:pic>
    </p:spTree>
    <p:custDataLst>
      <p:tags r:id="rId1"/>
    </p:custDataLst>
    <p:extLst>
      <p:ext uri="{BB962C8B-B14F-4D97-AF65-F5344CB8AC3E}">
        <p14:creationId xmlns:p14="http://schemas.microsoft.com/office/powerpoint/2010/main" val="75055494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Black Gradient Title 2">
    <p:bg>
      <p:bgPr>
        <a:gradFill>
          <a:gsLst>
            <a:gs pos="26000">
              <a:srgbClr val="222B2D"/>
            </a:gs>
            <a:gs pos="100000">
              <a:schemeClr val="accent6">
                <a:lumMod val="10000"/>
              </a:schemeClr>
            </a:gs>
          </a:gsLst>
          <a:lin ang="3600000" scaled="0"/>
        </a:grad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95E0B2F-10C5-4B6F-6B87-05D3C5D94A75}"/>
              </a:ext>
            </a:extLst>
          </p:cNvPr>
          <p:cNvSpPr>
            <a:spLocks noGrp="1"/>
          </p:cNvSpPr>
          <p:nvPr>
            <p:ph type="title" hasCustomPrompt="1"/>
          </p:nvPr>
        </p:nvSpPr>
        <p:spPr>
          <a:xfrm>
            <a:off x="765175" y="1480457"/>
            <a:ext cx="10709650" cy="1948543"/>
          </a:xfrm>
          <a:prstGeom prst="rect">
            <a:avLst/>
          </a:prstGeom>
        </p:spPr>
        <p:txBody>
          <a:bodyPr vert="horz" lIns="91440" tIns="91440" rIns="91440" bIns="91440" rtlCol="0" anchor="b" anchorCtr="0">
            <a:noAutofit/>
          </a:bodyPr>
          <a:lstStyle>
            <a:lvl1pPr>
              <a:defRPr/>
            </a:lvl1pPr>
          </a:lstStyle>
          <a:p>
            <a:r>
              <a:rPr lang="en-US" dirty="0"/>
              <a:t>Slide title</a:t>
            </a:r>
          </a:p>
        </p:txBody>
      </p:sp>
      <p:pic>
        <p:nvPicPr>
          <p:cNvPr id="7" name="arc">
            <a:extLst>
              <a:ext uri="{FF2B5EF4-FFF2-40B4-BE49-F238E27FC236}">
                <a16:creationId xmlns:a16="http://schemas.microsoft.com/office/drawing/2014/main" id="{CB13599E-9CF5-ABFF-E8C4-B3ABB08459C7}"/>
              </a:ext>
              <a:ext uri="{C183D7F6-B498-43B3-948B-1728B52AA6E4}">
                <adec:decorative xmlns:adec="http://schemas.microsoft.com/office/drawing/2017/decorative" val="1"/>
              </a:ext>
            </a:extLst>
          </p:cNvPr>
          <p:cNvPicPr>
            <a:picLocks noChangeAspect="1"/>
          </p:cNvPicPr>
          <p:nvPr userDrawn="1"/>
        </p:nvPicPr>
        <p:blipFill rotWithShape="1">
          <a:blip r:embed="rId3"/>
          <a:srcRect l="18973" t="26246" r="2178" b="17468"/>
          <a:stretch/>
        </p:blipFill>
        <p:spPr>
          <a:xfrm>
            <a:off x="0" y="4513943"/>
            <a:ext cx="12192000" cy="2104572"/>
          </a:xfrm>
          <a:prstGeom prst="rect">
            <a:avLst/>
          </a:prstGeom>
        </p:spPr>
      </p:pic>
      <p:pic>
        <p:nvPicPr>
          <p:cNvPr id="8" name="logo" descr="Tessitura logo">
            <a:extLst>
              <a:ext uri="{FF2B5EF4-FFF2-40B4-BE49-F238E27FC236}">
                <a16:creationId xmlns:a16="http://schemas.microsoft.com/office/drawing/2014/main" id="{F8FE4B6B-A03D-279E-A66A-E20D9465F23C}"/>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572000" y="5380510"/>
            <a:ext cx="3048000" cy="736600"/>
          </a:xfrm>
          <a:prstGeom prst="rect">
            <a:avLst/>
          </a:prstGeom>
        </p:spPr>
      </p:pic>
      <p:sp>
        <p:nvSpPr>
          <p:cNvPr id="6" name="Text Placeholder 5">
            <a:extLst>
              <a:ext uri="{FF2B5EF4-FFF2-40B4-BE49-F238E27FC236}">
                <a16:creationId xmlns:a16="http://schemas.microsoft.com/office/drawing/2014/main" id="{05F17638-3231-23F0-CD8F-45193FBF39A4}"/>
              </a:ext>
            </a:extLst>
          </p:cNvPr>
          <p:cNvSpPr>
            <a:spLocks noGrp="1"/>
          </p:cNvSpPr>
          <p:nvPr>
            <p:ph type="body" sz="quarter" idx="10" hasCustomPrompt="1"/>
          </p:nvPr>
        </p:nvSpPr>
        <p:spPr>
          <a:xfrm>
            <a:off x="765174" y="3475193"/>
            <a:ext cx="10709463" cy="1164427"/>
          </a:xfrm>
        </p:spPr>
        <p:txBody>
          <a:bodyPr tIns="91440" bIns="91440"/>
          <a:lstStyle>
            <a:lvl1pPr marL="0" indent="0">
              <a:buClr>
                <a:schemeClr val="bg1"/>
              </a:buClr>
              <a:buFontTx/>
              <a:buNone/>
              <a:defRPr>
                <a:solidFill>
                  <a:schemeClr val="bg1"/>
                </a:solidFill>
                <a:latin typeface="+mn-lt"/>
              </a:defRPr>
            </a:lvl1pPr>
            <a:lvl2pPr marL="457200" indent="0">
              <a:buClr>
                <a:schemeClr val="bg1"/>
              </a:buClr>
              <a:buFontTx/>
              <a:buNone/>
              <a:defRPr>
                <a:solidFill>
                  <a:schemeClr val="bg1"/>
                </a:solidFill>
                <a:latin typeface="+mn-lt"/>
              </a:defRPr>
            </a:lvl2pPr>
            <a:lvl3pPr marL="914400" indent="0">
              <a:buClr>
                <a:schemeClr val="bg1"/>
              </a:buClr>
              <a:buFontTx/>
              <a:buNone/>
              <a:defRPr>
                <a:solidFill>
                  <a:schemeClr val="bg1"/>
                </a:solidFill>
                <a:latin typeface="+mn-lt"/>
              </a:defRPr>
            </a:lvl3pPr>
            <a:lvl4pPr marL="1370012" indent="0">
              <a:buClr>
                <a:schemeClr val="bg1"/>
              </a:buClr>
              <a:buFontTx/>
              <a:buNone/>
              <a:defRPr>
                <a:solidFill>
                  <a:schemeClr val="bg1"/>
                </a:solidFill>
                <a:latin typeface="+mn-lt"/>
              </a:defRPr>
            </a:lvl4pPr>
            <a:lvl5pPr marL="1828800" indent="0">
              <a:buClr>
                <a:schemeClr val="bg1"/>
              </a:buClr>
              <a:buFontTx/>
              <a:buNone/>
              <a:defRPr>
                <a:solidFill>
                  <a:schemeClr val="bg1"/>
                </a:solidFill>
                <a:latin typeface="+mn-lt"/>
              </a:defRPr>
            </a:lvl5pPr>
          </a:lstStyle>
          <a:p>
            <a:pPr lvl="0"/>
            <a:r>
              <a:rPr lang="en-US" dirty="0"/>
              <a:t>Slide subtitle</a:t>
            </a:r>
          </a:p>
        </p:txBody>
      </p:sp>
    </p:spTree>
    <p:custDataLst>
      <p:tags r:id="rId1"/>
    </p:custDataLst>
    <p:extLst>
      <p:ext uri="{BB962C8B-B14F-4D97-AF65-F5344CB8AC3E}">
        <p14:creationId xmlns:p14="http://schemas.microsoft.com/office/powerpoint/2010/main" val="11957498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Blue Gradient Title 1">
    <p:bg>
      <p:bgPr>
        <a:gradFill>
          <a:gsLst>
            <a:gs pos="100000">
              <a:srgbClr val="1F6CDF"/>
            </a:gs>
            <a:gs pos="0">
              <a:srgbClr val="00A0B7"/>
            </a:gs>
            <a:gs pos="70000">
              <a:srgbClr val="306CB0"/>
            </a:gs>
          </a:gsLst>
          <a:lin ang="3600000" scaled="0"/>
        </a:gra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3D357070-DA33-7D91-6F4A-B75251CD05D1}"/>
              </a:ext>
            </a:extLst>
          </p:cNvPr>
          <p:cNvSpPr>
            <a:spLocks noGrp="1"/>
          </p:cNvSpPr>
          <p:nvPr>
            <p:ph type="title" hasCustomPrompt="1"/>
          </p:nvPr>
        </p:nvSpPr>
        <p:spPr>
          <a:xfrm>
            <a:off x="304800" y="2039032"/>
            <a:ext cx="11582400" cy="1015663"/>
          </a:xfrm>
        </p:spPr>
        <p:txBody>
          <a:bodyPr>
            <a:noAutofit/>
          </a:bodyPr>
          <a:lstStyle>
            <a:lvl1pPr algn="ctr">
              <a:defRPr sz="6000" b="0">
                <a:solidFill>
                  <a:schemeClr val="bg1"/>
                </a:solidFill>
              </a:defRPr>
            </a:lvl1pPr>
          </a:lstStyle>
          <a:p>
            <a:r>
              <a:rPr lang="en-US" dirty="0"/>
              <a:t>Slide title</a:t>
            </a:r>
          </a:p>
        </p:txBody>
      </p:sp>
      <p:pic>
        <p:nvPicPr>
          <p:cNvPr id="3" name="arc">
            <a:extLst>
              <a:ext uri="{FF2B5EF4-FFF2-40B4-BE49-F238E27FC236}">
                <a16:creationId xmlns:a16="http://schemas.microsoft.com/office/drawing/2014/main" id="{AEDAD672-1CE8-1569-F656-95CF2F944D9D}"/>
              </a:ext>
              <a:ext uri="{C183D7F6-B498-43B3-948B-1728B52AA6E4}">
                <adec:decorative xmlns:adec="http://schemas.microsoft.com/office/drawing/2017/decorative" val="1"/>
              </a:ext>
            </a:extLst>
          </p:cNvPr>
          <p:cNvPicPr>
            <a:picLocks noChangeAspect="1"/>
          </p:cNvPicPr>
          <p:nvPr userDrawn="1"/>
        </p:nvPicPr>
        <p:blipFill rotWithShape="1">
          <a:blip r:embed="rId3"/>
          <a:srcRect l="17781" t="26921" r="3195" b="21106"/>
          <a:stretch/>
        </p:blipFill>
        <p:spPr>
          <a:xfrm>
            <a:off x="-1" y="3803306"/>
            <a:ext cx="12192001" cy="1938994"/>
          </a:xfrm>
          <a:prstGeom prst="rect">
            <a:avLst/>
          </a:prstGeom>
        </p:spPr>
      </p:pic>
      <p:pic>
        <p:nvPicPr>
          <p:cNvPr id="4" name="logo" descr="Tessitura logo">
            <a:extLst>
              <a:ext uri="{FF2B5EF4-FFF2-40B4-BE49-F238E27FC236}">
                <a16:creationId xmlns:a16="http://schemas.microsoft.com/office/drawing/2014/main" id="{792EB201-1FCD-7C75-FD5A-84DB1687C036}"/>
              </a:ext>
            </a:extLst>
          </p:cNvPr>
          <p:cNvPicPr>
            <a:picLocks noChangeAspect="1"/>
          </p:cNvPicPr>
          <p:nvPr userDrawn="1"/>
        </p:nvPicPr>
        <p:blipFill>
          <a:blip r:embed="rId4" cstate="print">
            <a:alphaModFix amt="35000"/>
            <a:extLst>
              <a:ext uri="{28A0092B-C50C-407E-A947-70E740481C1C}">
                <a14:useLocalDpi xmlns:a14="http://schemas.microsoft.com/office/drawing/2010/main" val="0"/>
              </a:ext>
            </a:extLst>
          </a:blip>
          <a:stretch>
            <a:fillRect/>
          </a:stretch>
        </p:blipFill>
        <p:spPr>
          <a:xfrm>
            <a:off x="9144000" y="5742299"/>
            <a:ext cx="3048000" cy="736600"/>
          </a:xfrm>
          <a:prstGeom prst="rect">
            <a:avLst/>
          </a:prstGeom>
        </p:spPr>
      </p:pic>
    </p:spTree>
    <p:custDataLst>
      <p:tags r:id="rId1"/>
    </p:custDataLst>
    <p:extLst>
      <p:ext uri="{BB962C8B-B14F-4D97-AF65-F5344CB8AC3E}">
        <p14:creationId xmlns:p14="http://schemas.microsoft.com/office/powerpoint/2010/main" val="118944419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Blue Gradient Title 2">
    <p:bg>
      <p:bgPr>
        <a:gradFill>
          <a:gsLst>
            <a:gs pos="100000">
              <a:srgbClr val="1F6CDF"/>
            </a:gs>
            <a:gs pos="0">
              <a:srgbClr val="00A0B7"/>
            </a:gs>
            <a:gs pos="70000">
              <a:srgbClr val="306CB0"/>
            </a:gs>
          </a:gsLst>
          <a:lin ang="3600000" scaled="0"/>
        </a:gradFill>
        <a:effectLst/>
      </p:bgPr>
    </p:bg>
    <p:spTree>
      <p:nvGrpSpPr>
        <p:cNvPr id="1" name=""/>
        <p:cNvGrpSpPr/>
        <p:nvPr/>
      </p:nvGrpSpPr>
      <p:grpSpPr>
        <a:xfrm>
          <a:off x="0" y="0"/>
          <a:ext cx="0" cy="0"/>
          <a:chOff x="0" y="0"/>
          <a:chExt cx="0" cy="0"/>
        </a:xfrm>
      </p:grpSpPr>
      <p:sp>
        <p:nvSpPr>
          <p:cNvPr id="13" name="Title Placeholder 1">
            <a:extLst>
              <a:ext uri="{FF2B5EF4-FFF2-40B4-BE49-F238E27FC236}">
                <a16:creationId xmlns:a16="http://schemas.microsoft.com/office/drawing/2014/main" id="{14E0A795-638A-8711-94AE-B9C2EC24214F}"/>
              </a:ext>
            </a:extLst>
          </p:cNvPr>
          <p:cNvSpPr>
            <a:spLocks noGrp="1"/>
          </p:cNvSpPr>
          <p:nvPr>
            <p:ph type="title" hasCustomPrompt="1"/>
          </p:nvPr>
        </p:nvSpPr>
        <p:spPr>
          <a:xfrm>
            <a:off x="765361" y="1324428"/>
            <a:ext cx="10709463" cy="2104572"/>
          </a:xfrm>
        </p:spPr>
        <p:txBody>
          <a:bodyPr anchor="b" anchorCtr="0"/>
          <a:lstStyle>
            <a:lvl1pPr>
              <a:defRPr/>
            </a:lvl1pPr>
          </a:lstStyle>
          <a:p>
            <a:r>
              <a:rPr lang="en-US" dirty="0"/>
              <a:t>Slide title</a:t>
            </a:r>
          </a:p>
        </p:txBody>
      </p:sp>
      <p:pic>
        <p:nvPicPr>
          <p:cNvPr id="11" name="arc">
            <a:extLst>
              <a:ext uri="{FF2B5EF4-FFF2-40B4-BE49-F238E27FC236}">
                <a16:creationId xmlns:a16="http://schemas.microsoft.com/office/drawing/2014/main" id="{9B68DD06-7B76-8939-0427-7BBAB6F7E4DB}"/>
              </a:ext>
              <a:ext uri="{C183D7F6-B498-43B3-948B-1728B52AA6E4}">
                <adec:decorative xmlns:adec="http://schemas.microsoft.com/office/drawing/2017/decorative" val="1"/>
              </a:ext>
            </a:extLst>
          </p:cNvPr>
          <p:cNvPicPr>
            <a:picLocks noChangeAspect="1"/>
          </p:cNvPicPr>
          <p:nvPr userDrawn="1"/>
        </p:nvPicPr>
        <p:blipFill rotWithShape="1">
          <a:blip r:embed="rId3"/>
          <a:srcRect l="18973" t="26246" r="2178" b="17468"/>
          <a:stretch/>
        </p:blipFill>
        <p:spPr>
          <a:xfrm>
            <a:off x="0" y="4513943"/>
            <a:ext cx="12192000" cy="2104572"/>
          </a:xfrm>
          <a:prstGeom prst="rect">
            <a:avLst/>
          </a:prstGeom>
        </p:spPr>
      </p:pic>
      <p:pic>
        <p:nvPicPr>
          <p:cNvPr id="12" name="logo" descr="Tessitura logo">
            <a:extLst>
              <a:ext uri="{FF2B5EF4-FFF2-40B4-BE49-F238E27FC236}">
                <a16:creationId xmlns:a16="http://schemas.microsoft.com/office/drawing/2014/main" id="{2F39BBC2-DF36-B732-5344-7FBEAE84972F}"/>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572000" y="5380510"/>
            <a:ext cx="3048000" cy="736600"/>
          </a:xfrm>
          <a:prstGeom prst="rect">
            <a:avLst/>
          </a:prstGeom>
        </p:spPr>
      </p:pic>
      <p:sp>
        <p:nvSpPr>
          <p:cNvPr id="7" name="Text Placeholder 5">
            <a:extLst>
              <a:ext uri="{FF2B5EF4-FFF2-40B4-BE49-F238E27FC236}">
                <a16:creationId xmlns:a16="http://schemas.microsoft.com/office/drawing/2014/main" id="{C68C45B9-F894-855B-C734-3D3CA93BC21D}"/>
              </a:ext>
            </a:extLst>
          </p:cNvPr>
          <p:cNvSpPr>
            <a:spLocks noGrp="1"/>
          </p:cNvSpPr>
          <p:nvPr>
            <p:ph type="body" sz="quarter" idx="10" hasCustomPrompt="1"/>
          </p:nvPr>
        </p:nvSpPr>
        <p:spPr>
          <a:xfrm>
            <a:off x="765174" y="3475193"/>
            <a:ext cx="10709463" cy="1164427"/>
          </a:xfrm>
        </p:spPr>
        <p:txBody>
          <a:bodyPr tIns="91440" bIns="91440"/>
          <a:lstStyle>
            <a:lvl1pPr marL="0" indent="0">
              <a:buClr>
                <a:schemeClr val="bg1"/>
              </a:buClr>
              <a:buFontTx/>
              <a:buNone/>
              <a:defRPr>
                <a:solidFill>
                  <a:schemeClr val="bg1"/>
                </a:solidFill>
                <a:latin typeface="+mn-lt"/>
              </a:defRPr>
            </a:lvl1pPr>
            <a:lvl2pPr marL="457200" indent="0">
              <a:buClr>
                <a:schemeClr val="bg1"/>
              </a:buClr>
              <a:buFontTx/>
              <a:buNone/>
              <a:defRPr>
                <a:solidFill>
                  <a:schemeClr val="bg1"/>
                </a:solidFill>
                <a:latin typeface="+mn-lt"/>
              </a:defRPr>
            </a:lvl2pPr>
            <a:lvl3pPr marL="914400" indent="0">
              <a:buClr>
                <a:schemeClr val="bg1"/>
              </a:buClr>
              <a:buFontTx/>
              <a:buNone/>
              <a:defRPr>
                <a:solidFill>
                  <a:schemeClr val="bg1"/>
                </a:solidFill>
                <a:latin typeface="+mn-lt"/>
              </a:defRPr>
            </a:lvl3pPr>
            <a:lvl4pPr marL="1370012" indent="0">
              <a:buClr>
                <a:schemeClr val="bg1"/>
              </a:buClr>
              <a:buFontTx/>
              <a:buNone/>
              <a:defRPr>
                <a:solidFill>
                  <a:schemeClr val="bg1"/>
                </a:solidFill>
                <a:latin typeface="+mn-lt"/>
              </a:defRPr>
            </a:lvl4pPr>
            <a:lvl5pPr marL="1828800" indent="0">
              <a:buClr>
                <a:schemeClr val="bg1"/>
              </a:buClr>
              <a:buFontTx/>
              <a:buNone/>
              <a:defRPr>
                <a:solidFill>
                  <a:schemeClr val="bg1"/>
                </a:solidFill>
                <a:latin typeface="+mn-lt"/>
              </a:defRPr>
            </a:lvl5pPr>
          </a:lstStyle>
          <a:p>
            <a:pPr lvl="0"/>
            <a:r>
              <a:rPr lang="en-US" dirty="0"/>
              <a:t>Slide subtitle</a:t>
            </a:r>
          </a:p>
        </p:txBody>
      </p:sp>
    </p:spTree>
    <p:custDataLst>
      <p:tags r:id="rId1"/>
    </p:custDataLst>
    <p:extLst>
      <p:ext uri="{BB962C8B-B14F-4D97-AF65-F5344CB8AC3E}">
        <p14:creationId xmlns:p14="http://schemas.microsoft.com/office/powerpoint/2010/main" val="233997460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Purple Gradient Title 1">
    <p:bg>
      <p:bgPr>
        <a:gradFill>
          <a:gsLst>
            <a:gs pos="100000">
              <a:srgbClr val="414AA8"/>
            </a:gs>
            <a:gs pos="0">
              <a:srgbClr val="754A99"/>
            </a:gs>
          </a:gsLst>
          <a:lin ang="3600000" scaled="0"/>
        </a:gra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7613DC0-14E5-893D-2D9F-547F20C16500}"/>
              </a:ext>
            </a:extLst>
          </p:cNvPr>
          <p:cNvSpPr>
            <a:spLocks noGrp="1"/>
          </p:cNvSpPr>
          <p:nvPr>
            <p:ph type="title" hasCustomPrompt="1"/>
          </p:nvPr>
        </p:nvSpPr>
        <p:spPr>
          <a:xfrm>
            <a:off x="304800" y="2039032"/>
            <a:ext cx="11582400" cy="1015663"/>
          </a:xfrm>
        </p:spPr>
        <p:txBody>
          <a:bodyPr>
            <a:noAutofit/>
          </a:bodyPr>
          <a:lstStyle>
            <a:lvl1pPr algn="ctr">
              <a:defRPr sz="6000" b="0">
                <a:solidFill>
                  <a:schemeClr val="bg1"/>
                </a:solidFill>
              </a:defRPr>
            </a:lvl1pPr>
          </a:lstStyle>
          <a:p>
            <a:r>
              <a:rPr lang="en-US" dirty="0"/>
              <a:t>Slide title</a:t>
            </a:r>
          </a:p>
        </p:txBody>
      </p:sp>
      <p:pic>
        <p:nvPicPr>
          <p:cNvPr id="4" name="arc">
            <a:extLst>
              <a:ext uri="{FF2B5EF4-FFF2-40B4-BE49-F238E27FC236}">
                <a16:creationId xmlns:a16="http://schemas.microsoft.com/office/drawing/2014/main" id="{E8CCDEB5-BAB6-157E-330D-7BF9868F62CE}"/>
              </a:ext>
              <a:ext uri="{C183D7F6-B498-43B3-948B-1728B52AA6E4}">
                <adec:decorative xmlns:adec="http://schemas.microsoft.com/office/drawing/2017/decorative" val="1"/>
              </a:ext>
            </a:extLst>
          </p:cNvPr>
          <p:cNvPicPr>
            <a:picLocks noChangeAspect="1"/>
          </p:cNvPicPr>
          <p:nvPr userDrawn="1"/>
        </p:nvPicPr>
        <p:blipFill rotWithShape="1">
          <a:blip r:embed="rId3"/>
          <a:srcRect l="17781" t="26921" r="3195" b="21106"/>
          <a:stretch/>
        </p:blipFill>
        <p:spPr>
          <a:xfrm>
            <a:off x="-1" y="3803306"/>
            <a:ext cx="12192001" cy="1938994"/>
          </a:xfrm>
          <a:prstGeom prst="rect">
            <a:avLst/>
          </a:prstGeom>
        </p:spPr>
      </p:pic>
      <p:pic>
        <p:nvPicPr>
          <p:cNvPr id="7" name="logo" descr="Tessitura logo">
            <a:extLst>
              <a:ext uri="{FF2B5EF4-FFF2-40B4-BE49-F238E27FC236}">
                <a16:creationId xmlns:a16="http://schemas.microsoft.com/office/drawing/2014/main" id="{06C32983-7439-155E-4E05-62B8D5EE7BF0}"/>
              </a:ext>
            </a:extLst>
          </p:cNvPr>
          <p:cNvPicPr>
            <a:picLocks noChangeAspect="1"/>
          </p:cNvPicPr>
          <p:nvPr userDrawn="1"/>
        </p:nvPicPr>
        <p:blipFill>
          <a:blip r:embed="rId4" cstate="print">
            <a:alphaModFix amt="35000"/>
            <a:extLst>
              <a:ext uri="{28A0092B-C50C-407E-A947-70E740481C1C}">
                <a14:useLocalDpi xmlns:a14="http://schemas.microsoft.com/office/drawing/2010/main" val="0"/>
              </a:ext>
            </a:extLst>
          </a:blip>
          <a:stretch>
            <a:fillRect/>
          </a:stretch>
        </p:blipFill>
        <p:spPr>
          <a:xfrm>
            <a:off x="9144000" y="5742299"/>
            <a:ext cx="3048000" cy="736600"/>
          </a:xfrm>
          <a:prstGeom prst="rect">
            <a:avLst/>
          </a:prstGeom>
        </p:spPr>
      </p:pic>
    </p:spTree>
    <p:custDataLst>
      <p:tags r:id="rId1"/>
    </p:custDataLst>
    <p:extLst>
      <p:ext uri="{BB962C8B-B14F-4D97-AF65-F5344CB8AC3E}">
        <p14:creationId xmlns:p14="http://schemas.microsoft.com/office/powerpoint/2010/main" val="131495924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Purple Gradient Title 2">
    <p:bg>
      <p:bgPr>
        <a:gradFill>
          <a:gsLst>
            <a:gs pos="100000">
              <a:srgbClr val="414AA8"/>
            </a:gs>
            <a:gs pos="0">
              <a:srgbClr val="754A99"/>
            </a:gs>
          </a:gsLst>
          <a:lin ang="3600000" scaled="0"/>
        </a:gradFill>
        <a:effectLst/>
      </p:bgPr>
    </p:bg>
    <p:spTree>
      <p:nvGrpSpPr>
        <p:cNvPr id="1" name=""/>
        <p:cNvGrpSpPr/>
        <p:nvPr/>
      </p:nvGrpSpPr>
      <p:grpSpPr>
        <a:xfrm>
          <a:off x="0" y="0"/>
          <a:ext cx="0" cy="0"/>
          <a:chOff x="0" y="0"/>
          <a:chExt cx="0" cy="0"/>
        </a:xfrm>
      </p:grpSpPr>
      <p:sp>
        <p:nvSpPr>
          <p:cNvPr id="10" name="Title Placeholder 1">
            <a:extLst>
              <a:ext uri="{FF2B5EF4-FFF2-40B4-BE49-F238E27FC236}">
                <a16:creationId xmlns:a16="http://schemas.microsoft.com/office/drawing/2014/main" id="{EB15EEAE-748C-D7C7-7B67-0F2ACAE90BF9}"/>
              </a:ext>
            </a:extLst>
          </p:cNvPr>
          <p:cNvSpPr>
            <a:spLocks noGrp="1"/>
          </p:cNvSpPr>
          <p:nvPr>
            <p:ph type="title" hasCustomPrompt="1"/>
          </p:nvPr>
        </p:nvSpPr>
        <p:spPr>
          <a:xfrm>
            <a:off x="765361" y="1324428"/>
            <a:ext cx="10709463" cy="2104572"/>
          </a:xfrm>
        </p:spPr>
        <p:txBody>
          <a:bodyPr anchor="b" anchorCtr="0"/>
          <a:lstStyle>
            <a:lvl1pPr>
              <a:defRPr/>
            </a:lvl1pPr>
          </a:lstStyle>
          <a:p>
            <a:r>
              <a:rPr lang="en-US" dirty="0"/>
              <a:t>Slide title</a:t>
            </a:r>
          </a:p>
        </p:txBody>
      </p:sp>
      <p:pic>
        <p:nvPicPr>
          <p:cNvPr id="5" name="arc">
            <a:extLst>
              <a:ext uri="{FF2B5EF4-FFF2-40B4-BE49-F238E27FC236}">
                <a16:creationId xmlns:a16="http://schemas.microsoft.com/office/drawing/2014/main" id="{359FA0AC-7ED5-F3E8-B9DB-A3C5555D5F0C}"/>
              </a:ext>
              <a:ext uri="{C183D7F6-B498-43B3-948B-1728B52AA6E4}">
                <adec:decorative xmlns:adec="http://schemas.microsoft.com/office/drawing/2017/decorative" val="1"/>
              </a:ext>
            </a:extLst>
          </p:cNvPr>
          <p:cNvPicPr>
            <a:picLocks noChangeAspect="1"/>
          </p:cNvPicPr>
          <p:nvPr userDrawn="1"/>
        </p:nvPicPr>
        <p:blipFill rotWithShape="1">
          <a:blip r:embed="rId3"/>
          <a:srcRect l="18973" t="26246" r="2178" b="17468"/>
          <a:stretch/>
        </p:blipFill>
        <p:spPr>
          <a:xfrm>
            <a:off x="0" y="4513943"/>
            <a:ext cx="12192000" cy="2104572"/>
          </a:xfrm>
          <a:prstGeom prst="rect">
            <a:avLst/>
          </a:prstGeom>
        </p:spPr>
      </p:pic>
      <p:pic>
        <p:nvPicPr>
          <p:cNvPr id="2" name="logo" descr="Tessitura logo">
            <a:extLst>
              <a:ext uri="{FF2B5EF4-FFF2-40B4-BE49-F238E27FC236}">
                <a16:creationId xmlns:a16="http://schemas.microsoft.com/office/drawing/2014/main" id="{B8C709E3-61D1-370A-269F-58B3D64360C9}"/>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572000" y="5380510"/>
            <a:ext cx="3048000" cy="736600"/>
          </a:xfrm>
          <a:prstGeom prst="rect">
            <a:avLst/>
          </a:prstGeom>
        </p:spPr>
      </p:pic>
      <p:sp>
        <p:nvSpPr>
          <p:cNvPr id="7" name="Text Placeholder 5">
            <a:extLst>
              <a:ext uri="{FF2B5EF4-FFF2-40B4-BE49-F238E27FC236}">
                <a16:creationId xmlns:a16="http://schemas.microsoft.com/office/drawing/2014/main" id="{4DF256D6-C5C2-161D-D96C-6E43C6562E8C}"/>
              </a:ext>
            </a:extLst>
          </p:cNvPr>
          <p:cNvSpPr>
            <a:spLocks noGrp="1"/>
          </p:cNvSpPr>
          <p:nvPr>
            <p:ph type="body" sz="quarter" idx="10" hasCustomPrompt="1"/>
          </p:nvPr>
        </p:nvSpPr>
        <p:spPr>
          <a:xfrm>
            <a:off x="765174" y="3475193"/>
            <a:ext cx="10709463" cy="1164427"/>
          </a:xfrm>
        </p:spPr>
        <p:txBody>
          <a:bodyPr tIns="91440" bIns="91440"/>
          <a:lstStyle>
            <a:lvl1pPr marL="0" indent="0">
              <a:buClr>
                <a:schemeClr val="bg1"/>
              </a:buClr>
              <a:buFontTx/>
              <a:buNone/>
              <a:defRPr>
                <a:solidFill>
                  <a:schemeClr val="bg1"/>
                </a:solidFill>
                <a:latin typeface="+mn-lt"/>
              </a:defRPr>
            </a:lvl1pPr>
            <a:lvl2pPr marL="457200" indent="0">
              <a:buClr>
                <a:schemeClr val="bg1"/>
              </a:buClr>
              <a:buFontTx/>
              <a:buNone/>
              <a:defRPr>
                <a:solidFill>
                  <a:schemeClr val="bg1"/>
                </a:solidFill>
                <a:latin typeface="+mn-lt"/>
              </a:defRPr>
            </a:lvl2pPr>
            <a:lvl3pPr marL="914400" indent="0">
              <a:buClr>
                <a:schemeClr val="bg1"/>
              </a:buClr>
              <a:buFontTx/>
              <a:buNone/>
              <a:defRPr>
                <a:solidFill>
                  <a:schemeClr val="bg1"/>
                </a:solidFill>
                <a:latin typeface="+mn-lt"/>
              </a:defRPr>
            </a:lvl3pPr>
            <a:lvl4pPr marL="1370012" indent="0">
              <a:buClr>
                <a:schemeClr val="bg1"/>
              </a:buClr>
              <a:buFontTx/>
              <a:buNone/>
              <a:defRPr>
                <a:solidFill>
                  <a:schemeClr val="bg1"/>
                </a:solidFill>
                <a:latin typeface="+mn-lt"/>
              </a:defRPr>
            </a:lvl4pPr>
            <a:lvl5pPr marL="1828800" indent="0">
              <a:buClr>
                <a:schemeClr val="bg1"/>
              </a:buClr>
              <a:buFontTx/>
              <a:buNone/>
              <a:defRPr>
                <a:solidFill>
                  <a:schemeClr val="bg1"/>
                </a:solidFill>
                <a:latin typeface="+mn-lt"/>
              </a:defRPr>
            </a:lvl5pPr>
          </a:lstStyle>
          <a:p>
            <a:pPr lvl="0"/>
            <a:r>
              <a:rPr lang="en-US" dirty="0"/>
              <a:t>Slide subtitle</a:t>
            </a:r>
          </a:p>
        </p:txBody>
      </p:sp>
    </p:spTree>
    <p:custDataLst>
      <p:tags r:id="rId1"/>
    </p:custDataLst>
    <p:extLst>
      <p:ext uri="{BB962C8B-B14F-4D97-AF65-F5344CB8AC3E}">
        <p14:creationId xmlns:p14="http://schemas.microsoft.com/office/powerpoint/2010/main" val="197614001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Black Gradient - Logo">
    <p:bg>
      <p:bgPr>
        <a:gradFill>
          <a:gsLst>
            <a:gs pos="26000">
              <a:srgbClr val="222B2D"/>
            </a:gs>
            <a:gs pos="100000">
              <a:schemeClr val="accent6">
                <a:lumMod val="10000"/>
              </a:schemeClr>
            </a:gs>
          </a:gsLst>
          <a:lin ang="3600000" scaled="0"/>
        </a:gradFill>
        <a:effectLst/>
      </p:bgPr>
    </p:bg>
    <p:spTree>
      <p:nvGrpSpPr>
        <p:cNvPr id="1" name=""/>
        <p:cNvGrpSpPr/>
        <p:nvPr/>
      </p:nvGrpSpPr>
      <p:grpSpPr>
        <a:xfrm>
          <a:off x="0" y="0"/>
          <a:ext cx="0" cy="0"/>
          <a:chOff x="0" y="0"/>
          <a:chExt cx="0" cy="0"/>
        </a:xfrm>
      </p:grpSpPr>
      <p:pic>
        <p:nvPicPr>
          <p:cNvPr id="6" name="logo" descr="Tessitura Logo">
            <a:extLst>
              <a:ext uri="{FF2B5EF4-FFF2-40B4-BE49-F238E27FC236}">
                <a16:creationId xmlns:a16="http://schemas.microsoft.com/office/drawing/2014/main" id="{FBAF3BF4-D9F7-3965-08C8-4104E0380587}"/>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00302" y="2192312"/>
            <a:ext cx="5391397" cy="1595508"/>
          </a:xfrm>
          <a:prstGeom prst="rect">
            <a:avLst/>
          </a:prstGeom>
        </p:spPr>
      </p:pic>
      <p:pic>
        <p:nvPicPr>
          <p:cNvPr id="2" name="arc">
            <a:extLst>
              <a:ext uri="{FF2B5EF4-FFF2-40B4-BE49-F238E27FC236}">
                <a16:creationId xmlns:a16="http://schemas.microsoft.com/office/drawing/2014/main" id="{ACDA7C73-A172-142A-9D44-7ED6A9513D95}"/>
              </a:ext>
              <a:ext uri="{C183D7F6-B498-43B3-948B-1728B52AA6E4}">
                <adec:decorative xmlns:adec="http://schemas.microsoft.com/office/drawing/2017/decorative" val="1"/>
              </a:ext>
            </a:extLst>
          </p:cNvPr>
          <p:cNvPicPr>
            <a:picLocks noChangeAspect="1"/>
          </p:cNvPicPr>
          <p:nvPr userDrawn="1"/>
        </p:nvPicPr>
        <p:blipFill rotWithShape="1">
          <a:blip r:embed="rId4"/>
          <a:srcRect l="19642" r="1463" b="7788"/>
          <a:stretch/>
        </p:blipFill>
        <p:spPr>
          <a:xfrm>
            <a:off x="0" y="3417803"/>
            <a:ext cx="12192000" cy="3440197"/>
          </a:xfrm>
          <a:prstGeom prst="rect">
            <a:avLst/>
          </a:prstGeom>
        </p:spPr>
      </p:pic>
    </p:spTree>
    <p:custDataLst>
      <p:tags r:id="rId1"/>
    </p:custDataLst>
    <p:extLst>
      <p:ext uri="{BB962C8B-B14F-4D97-AF65-F5344CB8AC3E}">
        <p14:creationId xmlns:p14="http://schemas.microsoft.com/office/powerpoint/2010/main" val="248081431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Blue Gradient - Logo">
    <p:bg>
      <p:bgPr>
        <a:gradFill>
          <a:gsLst>
            <a:gs pos="100000">
              <a:srgbClr val="1F6CDF"/>
            </a:gs>
            <a:gs pos="0">
              <a:srgbClr val="00A0B7"/>
            </a:gs>
            <a:gs pos="70000">
              <a:srgbClr val="306CB0"/>
            </a:gs>
          </a:gsLst>
          <a:lin ang="3600000" scaled="0"/>
        </a:gradFill>
        <a:effectLst/>
      </p:bgPr>
    </p:bg>
    <p:spTree>
      <p:nvGrpSpPr>
        <p:cNvPr id="1" name=""/>
        <p:cNvGrpSpPr/>
        <p:nvPr/>
      </p:nvGrpSpPr>
      <p:grpSpPr>
        <a:xfrm>
          <a:off x="0" y="0"/>
          <a:ext cx="0" cy="0"/>
          <a:chOff x="0" y="0"/>
          <a:chExt cx="0" cy="0"/>
        </a:xfrm>
      </p:grpSpPr>
      <p:pic>
        <p:nvPicPr>
          <p:cNvPr id="7" name="logo" descr="Tessitura Logo">
            <a:extLst>
              <a:ext uri="{FF2B5EF4-FFF2-40B4-BE49-F238E27FC236}">
                <a16:creationId xmlns:a16="http://schemas.microsoft.com/office/drawing/2014/main" id="{076B0613-BA2F-187E-6E3C-28D2268C7F1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00302" y="2192312"/>
            <a:ext cx="5391397" cy="1595508"/>
          </a:xfrm>
          <a:prstGeom prst="rect">
            <a:avLst/>
          </a:prstGeom>
        </p:spPr>
      </p:pic>
      <p:pic>
        <p:nvPicPr>
          <p:cNvPr id="8" name="arc">
            <a:extLst>
              <a:ext uri="{FF2B5EF4-FFF2-40B4-BE49-F238E27FC236}">
                <a16:creationId xmlns:a16="http://schemas.microsoft.com/office/drawing/2014/main" id="{90567AF2-94F1-C985-E356-7CB8039258A1}"/>
              </a:ext>
              <a:ext uri="{C183D7F6-B498-43B3-948B-1728B52AA6E4}">
                <adec:decorative xmlns:adec="http://schemas.microsoft.com/office/drawing/2017/decorative" val="1"/>
              </a:ext>
            </a:extLst>
          </p:cNvPr>
          <p:cNvPicPr>
            <a:picLocks noChangeAspect="1"/>
          </p:cNvPicPr>
          <p:nvPr userDrawn="1"/>
        </p:nvPicPr>
        <p:blipFill rotWithShape="1">
          <a:blip r:embed="rId4"/>
          <a:srcRect l="19642" r="1463" b="7788"/>
          <a:stretch/>
        </p:blipFill>
        <p:spPr>
          <a:xfrm>
            <a:off x="0" y="3417803"/>
            <a:ext cx="12192000" cy="3440197"/>
          </a:xfrm>
          <a:prstGeom prst="rect">
            <a:avLst/>
          </a:prstGeom>
        </p:spPr>
      </p:pic>
    </p:spTree>
    <p:custDataLst>
      <p:tags r:id="rId1"/>
    </p:custDataLst>
    <p:extLst>
      <p:ext uri="{BB962C8B-B14F-4D97-AF65-F5344CB8AC3E}">
        <p14:creationId xmlns:p14="http://schemas.microsoft.com/office/powerpoint/2010/main" val="138277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Purple Gradient - Logo">
    <p:bg>
      <p:bgPr>
        <a:gradFill>
          <a:gsLst>
            <a:gs pos="100000">
              <a:srgbClr val="414AA8"/>
            </a:gs>
            <a:gs pos="0">
              <a:srgbClr val="754A99"/>
            </a:gs>
          </a:gsLst>
          <a:lin ang="3600000" scaled="0"/>
        </a:gradFill>
        <a:effectLst/>
      </p:bgPr>
    </p:bg>
    <p:spTree>
      <p:nvGrpSpPr>
        <p:cNvPr id="1" name=""/>
        <p:cNvGrpSpPr/>
        <p:nvPr/>
      </p:nvGrpSpPr>
      <p:grpSpPr>
        <a:xfrm>
          <a:off x="0" y="0"/>
          <a:ext cx="0" cy="0"/>
          <a:chOff x="0" y="0"/>
          <a:chExt cx="0" cy="0"/>
        </a:xfrm>
      </p:grpSpPr>
      <p:pic>
        <p:nvPicPr>
          <p:cNvPr id="5" name="logo" descr="Tessitura Logo">
            <a:extLst>
              <a:ext uri="{FF2B5EF4-FFF2-40B4-BE49-F238E27FC236}">
                <a16:creationId xmlns:a16="http://schemas.microsoft.com/office/drawing/2014/main" id="{8A38DA96-79EA-CCC6-0149-9D68D7A8D8FA}"/>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00302" y="2192312"/>
            <a:ext cx="5391397" cy="1595508"/>
          </a:xfrm>
          <a:prstGeom prst="rect">
            <a:avLst/>
          </a:prstGeom>
        </p:spPr>
      </p:pic>
      <p:pic>
        <p:nvPicPr>
          <p:cNvPr id="6" name="arc">
            <a:extLst>
              <a:ext uri="{FF2B5EF4-FFF2-40B4-BE49-F238E27FC236}">
                <a16:creationId xmlns:a16="http://schemas.microsoft.com/office/drawing/2014/main" id="{DA1B4B0E-5590-F87E-0790-F10017CFF02B}"/>
              </a:ext>
              <a:ext uri="{C183D7F6-B498-43B3-948B-1728B52AA6E4}">
                <adec:decorative xmlns:adec="http://schemas.microsoft.com/office/drawing/2017/decorative" val="1"/>
              </a:ext>
            </a:extLst>
          </p:cNvPr>
          <p:cNvPicPr>
            <a:picLocks noChangeAspect="1"/>
          </p:cNvPicPr>
          <p:nvPr userDrawn="1"/>
        </p:nvPicPr>
        <p:blipFill rotWithShape="1">
          <a:blip r:embed="rId4"/>
          <a:srcRect l="19642" r="1463" b="7788"/>
          <a:stretch/>
        </p:blipFill>
        <p:spPr>
          <a:xfrm>
            <a:off x="0" y="3417803"/>
            <a:ext cx="12192000" cy="3440197"/>
          </a:xfrm>
          <a:prstGeom prst="rect">
            <a:avLst/>
          </a:prstGeom>
        </p:spPr>
      </p:pic>
    </p:spTree>
    <p:custDataLst>
      <p:tags r:id="rId1"/>
    </p:custDataLst>
    <p:extLst>
      <p:ext uri="{BB962C8B-B14F-4D97-AF65-F5344CB8AC3E}">
        <p14:creationId xmlns:p14="http://schemas.microsoft.com/office/powerpoint/2010/main" val="393429014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Blank Slide (For Full-Screen Images)">
    <p:spTree>
      <p:nvGrpSpPr>
        <p:cNvPr id="1" name=""/>
        <p:cNvGrpSpPr/>
        <p:nvPr/>
      </p:nvGrpSpPr>
      <p:grpSpPr>
        <a:xfrm>
          <a:off x="0" y="0"/>
          <a:ext cx="0" cy="0"/>
          <a:chOff x="0" y="0"/>
          <a:chExt cx="0" cy="0"/>
        </a:xfrm>
      </p:grpSpPr>
    </p:spTree>
    <p:extLst>
      <p:ext uri="{BB962C8B-B14F-4D97-AF65-F5344CB8AC3E}">
        <p14:creationId xmlns:p14="http://schemas.microsoft.com/office/powerpoint/2010/main" val="8764227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19388DF-623B-7F62-23F6-75612ADBBA17}"/>
              </a:ext>
            </a:extLst>
          </p:cNvPr>
          <p:cNvSpPr>
            <a:spLocks noGrp="1"/>
          </p:cNvSpPr>
          <p:nvPr>
            <p:ph type="dt" sz="half" idx="10"/>
          </p:nvPr>
        </p:nvSpPr>
        <p:spPr/>
        <p:txBody>
          <a:bodyPr/>
          <a:lstStyle/>
          <a:p>
            <a:fld id="{8BE9109E-3982-4B80-9458-D5471442768A}" type="datetimeFigureOut">
              <a:rPr lang="en-US" smtClean="0"/>
              <a:t>9/25/2023</a:t>
            </a:fld>
            <a:endParaRPr lang="en-US"/>
          </a:p>
        </p:txBody>
      </p:sp>
      <p:sp>
        <p:nvSpPr>
          <p:cNvPr id="3" name="Footer Placeholder 2">
            <a:extLst>
              <a:ext uri="{FF2B5EF4-FFF2-40B4-BE49-F238E27FC236}">
                <a16:creationId xmlns:a16="http://schemas.microsoft.com/office/drawing/2014/main" id="{7C127D3E-5187-B603-1890-FFDD8AF0A8A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7F069EE-5A80-F044-534F-5E6CC17337AF}"/>
              </a:ext>
            </a:extLst>
          </p:cNvPr>
          <p:cNvSpPr>
            <a:spLocks noGrp="1"/>
          </p:cNvSpPr>
          <p:nvPr>
            <p:ph type="sldNum" sz="quarter" idx="12"/>
          </p:nvPr>
        </p:nvSpPr>
        <p:spPr/>
        <p:txBody>
          <a:bodyPr/>
          <a:lstStyle/>
          <a:p>
            <a:fld id="{AF763065-C582-40A6-8AE1-2098758D86ED}" type="slidenum">
              <a:rPr lang="en-US" smtClean="0"/>
              <a:t>‹#›</a:t>
            </a:fld>
            <a:endParaRPr lang="en-US"/>
          </a:p>
        </p:txBody>
      </p:sp>
    </p:spTree>
    <p:extLst>
      <p:ext uri="{BB962C8B-B14F-4D97-AF65-F5344CB8AC3E}">
        <p14:creationId xmlns:p14="http://schemas.microsoft.com/office/powerpoint/2010/main" val="842234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2.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tags" Target="../tags/tag15.xml"/><Relationship Id="rId3" Type="http://schemas.openxmlformats.org/officeDocument/2006/relationships/slideLayout" Target="../slideLayouts/slideLayout16.xml"/><Relationship Id="rId7"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9" Type="http://schemas.openxmlformats.org/officeDocument/2006/relationships/image" Target="../media/image3.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image" Target="../media/image9.png"/><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image" Target="../media/image8.png"/><Relationship Id="rId5" Type="http://schemas.openxmlformats.org/officeDocument/2006/relationships/slideLayout" Target="../slideLayouts/slideLayout24.xml"/><Relationship Id="rId10" Type="http://schemas.openxmlformats.org/officeDocument/2006/relationships/tags" Target="../tags/tag22.xml"/><Relationship Id="rId4" Type="http://schemas.openxmlformats.org/officeDocument/2006/relationships/slideLayout" Target="../slideLayouts/slideLayout23.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image" Target="../media/image9.png"/><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image" Target="../media/image8.png"/><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tags" Target="../tags/tag31.xml"/><Relationship Id="rId5" Type="http://schemas.openxmlformats.org/officeDocument/2006/relationships/slideLayout" Target="../slideLayouts/slideLayout32.xml"/><Relationship Id="rId10" Type="http://schemas.openxmlformats.org/officeDocument/2006/relationships/theme" Target="../theme/theme4.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37.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322464"/>
            <a:ext cx="11430000" cy="1233318"/>
          </a:xfrm>
          <a:prstGeom prst="rect">
            <a:avLst/>
          </a:prstGeom>
        </p:spPr>
        <p:txBody>
          <a:bodyPr vert="horz" lIns="91440" tIns="91440" rIns="91440" bIns="91440" rtlCol="0" anchor="ctr">
            <a:noAutofit/>
          </a:bodyPr>
          <a:lstStyle/>
          <a:p>
            <a:r>
              <a:rPr lang="en-US" dirty="0"/>
              <a:t>Click to edit Master title style</a:t>
            </a:r>
          </a:p>
        </p:txBody>
      </p:sp>
      <p:sp>
        <p:nvSpPr>
          <p:cNvPr id="14" name="white background">
            <a:extLst>
              <a:ext uri="{FF2B5EF4-FFF2-40B4-BE49-F238E27FC236}">
                <a16:creationId xmlns:a16="http://schemas.microsoft.com/office/drawing/2014/main" id="{31D9128F-CF62-6C5D-6B60-527DCE7B25F8}"/>
              </a:ext>
            </a:extLst>
          </p:cNvPr>
          <p:cNvSpPr/>
          <p:nvPr userDrawn="1"/>
        </p:nvSpPr>
        <p:spPr>
          <a:xfrm>
            <a:off x="0" y="1600198"/>
            <a:ext cx="12192000" cy="5257802"/>
          </a:xfrm>
          <a:custGeom>
            <a:avLst/>
            <a:gdLst>
              <a:gd name="connsiteX0" fmla="*/ 6096001 w 12192000"/>
              <a:gd name="connsiteY0" fmla="*/ 0 h 5257802"/>
              <a:gd name="connsiteX1" fmla="*/ 11966654 w 12192000"/>
              <a:gd name="connsiteY1" fmla="*/ 702736 h 5257802"/>
              <a:gd name="connsiteX2" fmla="*/ 12192000 w 12192000"/>
              <a:gd name="connsiteY2" fmla="*/ 769301 h 5257802"/>
              <a:gd name="connsiteX3" fmla="*/ 12192000 w 12192000"/>
              <a:gd name="connsiteY3" fmla="*/ 5257802 h 5257802"/>
              <a:gd name="connsiteX4" fmla="*/ 0 w 12192000"/>
              <a:gd name="connsiteY4" fmla="*/ 5257802 h 5257802"/>
              <a:gd name="connsiteX5" fmla="*/ 0 w 12192000"/>
              <a:gd name="connsiteY5" fmla="*/ 769301 h 5257802"/>
              <a:gd name="connsiteX6" fmla="*/ 225347 w 12192000"/>
              <a:gd name="connsiteY6" fmla="*/ 702736 h 5257802"/>
              <a:gd name="connsiteX7" fmla="*/ 6096001 w 12192000"/>
              <a:gd name="connsiteY7" fmla="*/ 0 h 525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57802">
                <a:moveTo>
                  <a:pt x="6096001" y="0"/>
                </a:moveTo>
                <a:cubicBezTo>
                  <a:pt x="8356361" y="0"/>
                  <a:pt x="10416107" y="266114"/>
                  <a:pt x="11966654" y="702736"/>
                </a:cubicBezTo>
                <a:lnTo>
                  <a:pt x="12192000" y="769301"/>
                </a:lnTo>
                <a:lnTo>
                  <a:pt x="12192000" y="5257802"/>
                </a:lnTo>
                <a:lnTo>
                  <a:pt x="0" y="5257802"/>
                </a:lnTo>
                <a:lnTo>
                  <a:pt x="0" y="769301"/>
                </a:lnTo>
                <a:lnTo>
                  <a:pt x="225347" y="702736"/>
                </a:lnTo>
                <a:cubicBezTo>
                  <a:pt x="1775894" y="266114"/>
                  <a:pt x="3835641" y="0"/>
                  <a:pt x="609600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Text Placeholder 10">
            <a:extLst>
              <a:ext uri="{FF2B5EF4-FFF2-40B4-BE49-F238E27FC236}">
                <a16:creationId xmlns:a16="http://schemas.microsoft.com/office/drawing/2014/main" id="{CFC38202-015D-995E-5EB1-54331C5F3D6A}"/>
              </a:ext>
            </a:extLst>
          </p:cNvPr>
          <p:cNvSpPr>
            <a:spLocks noGrp="1"/>
          </p:cNvSpPr>
          <p:nvPr>
            <p:ph type="body" idx="1"/>
          </p:nvPr>
        </p:nvSpPr>
        <p:spPr>
          <a:xfrm>
            <a:off x="1289304" y="2633472"/>
            <a:ext cx="9601200" cy="3557016"/>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5"/>
    </p:custDataLst>
    <p:extLst>
      <p:ext uri="{BB962C8B-B14F-4D97-AF65-F5344CB8AC3E}">
        <p14:creationId xmlns:p14="http://schemas.microsoft.com/office/powerpoint/2010/main" val="3740275335"/>
      </p:ext>
    </p:extLst>
  </p:cSld>
  <p:clrMap bg1="lt1" tx1="dk1" bg2="lt2" tx2="dk2" accent1="accent1" accent2="accent2" accent3="accent3" accent4="accent4" accent5="accent5" accent6="accent6" hlink="hlink" folHlink="folHlink"/>
  <p:sldLayoutIdLst>
    <p:sldLayoutId id="2147483793" r:id="rId1"/>
    <p:sldLayoutId id="2147483662" r:id="rId2"/>
    <p:sldLayoutId id="2147483664" r:id="rId3"/>
    <p:sldLayoutId id="2147483650" r:id="rId4"/>
    <p:sldLayoutId id="2147483665" r:id="rId5"/>
    <p:sldLayoutId id="2147483666" r:id="rId6"/>
    <p:sldLayoutId id="2147483656" r:id="rId7"/>
    <p:sldLayoutId id="2147483667" r:id="rId8"/>
    <p:sldLayoutId id="2147483660" r:id="rId9"/>
    <p:sldLayoutId id="2147483668" r:id="rId10"/>
    <p:sldLayoutId id="2147483661" r:id="rId11"/>
    <p:sldLayoutId id="2147483663" r:id="rId12"/>
    <p:sldLayoutId id="2147483657" r:id="rId13"/>
  </p:sldLayoutIdLst>
  <p:txStyles>
    <p:titleStyle>
      <a:lvl1pPr algn="ctr" defTabSz="914400" rtl="0" eaLnBrk="1" latinLnBrk="0" hangingPunct="1">
        <a:lnSpc>
          <a:spcPct val="90000"/>
        </a:lnSpc>
        <a:spcBef>
          <a:spcPct val="0"/>
        </a:spcBef>
        <a:buNone/>
        <a:defRPr sz="4000" b="1" i="0" kern="1200">
          <a:solidFill>
            <a:schemeClr val="bg1"/>
          </a:solidFill>
          <a:latin typeface="Montserrat SemiBold" panose="02000505000000020004" pitchFamily="2" charset="77"/>
          <a:ea typeface="+mj-ea"/>
          <a:cs typeface="+mj-cs"/>
        </a:defRPr>
      </a:lvl1pPr>
    </p:titleStyle>
    <p:bodyStyle>
      <a:lvl1pPr marL="457200" indent="-457200" algn="l" defTabSz="914400" rtl="0" eaLnBrk="1" latinLnBrk="0" hangingPunct="1">
        <a:lnSpc>
          <a:spcPct val="110000"/>
        </a:lnSpc>
        <a:spcBef>
          <a:spcPts val="1000"/>
        </a:spcBef>
        <a:spcAft>
          <a:spcPts val="300"/>
        </a:spcAft>
        <a:buClr>
          <a:schemeClr val="tx1"/>
        </a:buClr>
        <a:buSzPct val="100000"/>
        <a:buFont typeface="Montserrat" panose="00000500000000000000" pitchFamily="2" charset="0"/>
        <a:buChar char="●"/>
        <a:defRPr sz="2800" kern="1200">
          <a:solidFill>
            <a:schemeClr val="tx1"/>
          </a:solidFill>
          <a:latin typeface="+mn-lt"/>
          <a:ea typeface="Montserrat" panose="00000500000000000000" pitchFamily="2" charset="0"/>
          <a:cs typeface="Montserrat" panose="00000500000000000000" pitchFamily="2" charset="0"/>
        </a:defRPr>
      </a:lvl1pPr>
      <a:lvl2pPr marL="914400" indent="-457200" algn="l" defTabSz="914400" rtl="0" eaLnBrk="1" latinLnBrk="0" hangingPunct="1">
        <a:lnSpc>
          <a:spcPct val="110000"/>
        </a:lnSpc>
        <a:spcBef>
          <a:spcPts val="500"/>
        </a:spcBef>
        <a:spcAft>
          <a:spcPts val="300"/>
        </a:spcAft>
        <a:buClr>
          <a:schemeClr val="tx1"/>
        </a:buClr>
        <a:buSzPct val="80000"/>
        <a:buFont typeface="Montserrat" panose="00000500000000000000" pitchFamily="2" charset="0"/>
        <a:buChar char="►"/>
        <a:defRPr sz="2400" kern="1200">
          <a:solidFill>
            <a:schemeClr val="tx1"/>
          </a:solidFill>
          <a:latin typeface="+mn-lt"/>
          <a:ea typeface="Montserrat" panose="00000500000000000000" pitchFamily="2" charset="0"/>
          <a:cs typeface="Montserrat" panose="00000500000000000000" pitchFamily="2" charset="0"/>
        </a:defRPr>
      </a:lvl2pPr>
      <a:lvl3pPr marL="1376363" indent="-461963" algn="l" defTabSz="914400" rtl="0" eaLnBrk="1" latinLnBrk="0" hangingPunct="1">
        <a:lnSpc>
          <a:spcPct val="110000"/>
        </a:lnSpc>
        <a:spcBef>
          <a:spcPts val="500"/>
        </a:spcBef>
        <a:spcAft>
          <a:spcPts val="300"/>
        </a:spcAft>
        <a:buClr>
          <a:schemeClr val="tx1"/>
        </a:buClr>
        <a:buSzPct val="100000"/>
        <a:buFont typeface="Wingdings" panose="05000000000000000000" pitchFamily="2" charset="2"/>
        <a:buChar char="§"/>
        <a:defRPr sz="2400" kern="1200">
          <a:solidFill>
            <a:schemeClr val="tx1">
              <a:lumMod val="65000"/>
              <a:lumOff val="35000"/>
            </a:schemeClr>
          </a:solidFill>
          <a:latin typeface="+mn-lt"/>
          <a:ea typeface="Montserrat" panose="00000500000000000000" pitchFamily="2" charset="0"/>
          <a:cs typeface="Montserrat" panose="00000500000000000000" pitchFamily="2" charset="0"/>
        </a:defRPr>
      </a:lvl3pPr>
      <a:lvl4pPr marL="1371600" indent="-458788" algn="l" defTabSz="914400" rtl="0" eaLnBrk="1" latinLnBrk="0" hangingPunct="1">
        <a:lnSpc>
          <a:spcPct val="110000"/>
        </a:lnSpc>
        <a:spcBef>
          <a:spcPts val="500"/>
        </a:spcBef>
        <a:spcAft>
          <a:spcPts val="300"/>
        </a:spcAft>
        <a:buClr>
          <a:schemeClr val="tx1"/>
        </a:buClr>
        <a:buSzPct val="100000"/>
        <a:buFont typeface="Wingdings" panose="05000000000000000000" pitchFamily="2" charset="2"/>
        <a:buChar char="§"/>
        <a:defRPr sz="2400" kern="1200">
          <a:solidFill>
            <a:schemeClr val="tx1">
              <a:lumMod val="65000"/>
              <a:lumOff val="35000"/>
            </a:schemeClr>
          </a:solidFill>
          <a:latin typeface="+mn-lt"/>
          <a:ea typeface="Montserrat" panose="00000500000000000000" pitchFamily="2" charset="0"/>
          <a:cs typeface="Montserrat" panose="00000500000000000000" pitchFamily="2" charset="0"/>
        </a:defRPr>
      </a:lvl4pPr>
      <a:lvl5pPr marL="457200" indent="0" algn="l" defTabSz="914400" rtl="0" eaLnBrk="1" latinLnBrk="0" hangingPunct="1">
        <a:lnSpc>
          <a:spcPct val="110000"/>
        </a:lnSpc>
        <a:spcBef>
          <a:spcPts val="500"/>
        </a:spcBef>
        <a:spcAft>
          <a:spcPts val="300"/>
        </a:spcAft>
        <a:buClr>
          <a:srgbClr val="306CB0"/>
        </a:buClr>
        <a:buSzPct val="100000"/>
        <a:buFont typeface="Montserrat" panose="00000500000000000000" pitchFamily="2" charset="0"/>
        <a:buNone/>
        <a:defRPr sz="2400" b="1" kern="1200" spc="-30" baseline="0">
          <a:solidFill>
            <a:schemeClr val="tx1">
              <a:lumMod val="65000"/>
              <a:lumOff val="35000"/>
            </a:schemeClr>
          </a:solidFill>
          <a:latin typeface="+mn-lt"/>
          <a:ea typeface="Montserrat" panose="00000500000000000000" pitchFamily="2" charset="0"/>
          <a:cs typeface="Montserrat" panose="00000500000000000000" pitchFamily="2" charset="0"/>
        </a:defRPr>
      </a:lvl5pPr>
      <a:lvl6pPr marL="25146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00872" y="2032109"/>
            <a:ext cx="10825069" cy="1233318"/>
          </a:xfrm>
          <a:prstGeom prst="rect">
            <a:avLst/>
          </a:prstGeom>
        </p:spPr>
        <p:txBody>
          <a:bodyPr vert="horz" lIns="91440" tIns="91440" rIns="91440" bIns="91440" rtlCol="0" anchor="ctr">
            <a:noAutofit/>
          </a:bodyPr>
          <a:lstStyle/>
          <a:p>
            <a:r>
              <a:rPr lang="en-US" dirty="0"/>
              <a:t>Click to edit Master title style</a:t>
            </a:r>
          </a:p>
        </p:txBody>
      </p:sp>
      <p:pic>
        <p:nvPicPr>
          <p:cNvPr id="4" name="Picture 3">
            <a:extLst>
              <a:ext uri="{FF2B5EF4-FFF2-40B4-BE49-F238E27FC236}">
                <a16:creationId xmlns:a16="http://schemas.microsoft.com/office/drawing/2014/main" id="{A7777D3C-82B5-D230-CDF0-2E35203C258B}"/>
              </a:ext>
            </a:extLst>
          </p:cNvPr>
          <p:cNvPicPr>
            <a:picLocks noChangeAspect="1"/>
          </p:cNvPicPr>
          <p:nvPr userDrawn="1"/>
        </p:nvPicPr>
        <p:blipFill>
          <a:blip r:embed="rId9" cstate="print">
            <a:extLst>
              <a:ext uri="{28A0092B-C50C-407E-A947-70E740481C1C}">
                <a14:useLocalDpi xmlns:a14="http://schemas.microsoft.com/office/drawing/2010/main" val="0"/>
              </a:ext>
            </a:extLst>
          </a:blip>
          <a:srcRect/>
          <a:stretch/>
        </p:blipFill>
        <p:spPr>
          <a:xfrm>
            <a:off x="4453107" y="597984"/>
            <a:ext cx="3285787" cy="794064"/>
          </a:xfrm>
          <a:prstGeom prst="rect">
            <a:avLst/>
          </a:prstGeom>
        </p:spPr>
      </p:pic>
      <p:sp>
        <p:nvSpPr>
          <p:cNvPr id="5" name="Text Placeholder 4">
            <a:extLst>
              <a:ext uri="{FF2B5EF4-FFF2-40B4-BE49-F238E27FC236}">
                <a16:creationId xmlns:a16="http://schemas.microsoft.com/office/drawing/2014/main" id="{A798BE85-31D4-960C-B928-CA28E66584FD}"/>
              </a:ext>
            </a:extLst>
          </p:cNvPr>
          <p:cNvSpPr>
            <a:spLocks noGrp="1"/>
          </p:cNvSpPr>
          <p:nvPr>
            <p:ph type="body" idx="1"/>
          </p:nvPr>
        </p:nvSpPr>
        <p:spPr>
          <a:xfrm>
            <a:off x="800872" y="3265427"/>
            <a:ext cx="10552928" cy="2911536"/>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8"/>
    </p:custDataLst>
    <p:extLst>
      <p:ext uri="{BB962C8B-B14F-4D97-AF65-F5344CB8AC3E}">
        <p14:creationId xmlns:p14="http://schemas.microsoft.com/office/powerpoint/2010/main" val="4086464577"/>
      </p:ext>
    </p:extLst>
  </p:cSld>
  <p:clrMap bg1="lt1" tx1="dk1" bg2="lt2" tx2="dk2" accent1="accent1" accent2="accent2" accent3="accent3" accent4="accent4" accent5="accent5" accent6="accent6" hlink="hlink" folHlink="folHlink"/>
  <p:sldLayoutIdLst>
    <p:sldLayoutId id="2147483782" r:id="rId1"/>
    <p:sldLayoutId id="2147483734" r:id="rId2"/>
    <p:sldLayoutId id="2147483735" r:id="rId3"/>
    <p:sldLayoutId id="2147483739" r:id="rId4"/>
    <p:sldLayoutId id="2147483745" r:id="rId5"/>
    <p:sldLayoutId id="2147483733" r:id="rId6"/>
  </p:sldLayoutIdLst>
  <p:txStyles>
    <p:titleStyle>
      <a:lvl1pPr algn="l" defTabSz="914400" rtl="0" eaLnBrk="1" latinLnBrk="0" hangingPunct="1">
        <a:lnSpc>
          <a:spcPct val="90000"/>
        </a:lnSpc>
        <a:spcBef>
          <a:spcPct val="0"/>
        </a:spcBef>
        <a:buNone/>
        <a:defRPr sz="4400" b="0" i="0" kern="1200">
          <a:solidFill>
            <a:schemeClr val="tx1"/>
          </a:solidFill>
          <a:latin typeface="+mn-lt"/>
          <a:ea typeface="+mj-ea"/>
          <a:cs typeface="+mj-cs"/>
        </a:defRPr>
      </a:lvl1pPr>
    </p:titleStyle>
    <p:bodyStyle>
      <a:lvl1pPr marL="457200" indent="-457200" algn="l" defTabSz="914400" rtl="0" eaLnBrk="1" latinLnBrk="0" hangingPunct="1">
        <a:lnSpc>
          <a:spcPct val="110000"/>
        </a:lnSpc>
        <a:spcBef>
          <a:spcPts val="1000"/>
        </a:spcBef>
        <a:spcAft>
          <a:spcPts val="1000"/>
        </a:spcAft>
        <a:buClr>
          <a:schemeClr val="tx1"/>
        </a:buClr>
        <a:buSzPct val="100000"/>
        <a:buFont typeface="Montserrat" panose="00000500000000000000" pitchFamily="2" charset="0"/>
        <a:buChar char="●"/>
        <a:defRPr lang="en-US" sz="2800" kern="1200" dirty="0" smtClean="0">
          <a:solidFill>
            <a:schemeClr val="tx1"/>
          </a:solidFill>
          <a:latin typeface="+mn-lt"/>
          <a:ea typeface="Montserrat" panose="00000500000000000000" pitchFamily="2" charset="0"/>
          <a:cs typeface="Montserrat" panose="00000500000000000000" pitchFamily="2" charset="0"/>
        </a:defRPr>
      </a:lvl1pPr>
      <a:lvl2pPr marL="914400" indent="-457200" algn="l" defTabSz="914400" rtl="0" eaLnBrk="1" latinLnBrk="0" hangingPunct="1">
        <a:lnSpc>
          <a:spcPct val="90000"/>
        </a:lnSpc>
        <a:spcBef>
          <a:spcPts val="500"/>
        </a:spcBef>
        <a:spcAft>
          <a:spcPts val="1000"/>
        </a:spcAft>
        <a:buClr>
          <a:schemeClr val="tx1"/>
        </a:buClr>
        <a:buSzPct val="80000"/>
        <a:buFont typeface="Montserrat" panose="00000500000000000000" pitchFamily="2" charset="0"/>
        <a:buChar char="►"/>
        <a:defRPr lang="en-US" sz="2400" kern="1200" dirty="0" smtClean="0">
          <a:solidFill>
            <a:schemeClr val="tx1"/>
          </a:solidFill>
          <a:latin typeface="+mn-lt"/>
          <a:ea typeface="Montserrat" panose="00000500000000000000" pitchFamily="2" charset="0"/>
          <a:cs typeface="Montserrat" panose="00000500000000000000" pitchFamily="2" charset="0"/>
        </a:defRPr>
      </a:lvl2pPr>
      <a:lvl3pPr marL="1262063" indent="-342900" algn="l" defTabSz="914400" rtl="0" eaLnBrk="1" latinLnBrk="0" hangingPunct="1">
        <a:lnSpc>
          <a:spcPct val="90000"/>
        </a:lnSpc>
        <a:spcBef>
          <a:spcPts val="500"/>
        </a:spcBef>
        <a:spcAft>
          <a:spcPts val="1000"/>
        </a:spcAft>
        <a:buClr>
          <a:schemeClr val="tx2">
            <a:lumMod val="75000"/>
            <a:lumOff val="25000"/>
          </a:schemeClr>
        </a:buClr>
        <a:buSzPct val="100000"/>
        <a:buFont typeface="Wingdings" panose="05000000000000000000" pitchFamily="2" charset="2"/>
        <a:buChar char="§"/>
        <a:defRPr lang="en-US" sz="2400" b="0" kern="1200" dirty="0">
          <a:solidFill>
            <a:schemeClr val="tx1">
              <a:lumMod val="65000"/>
              <a:lumOff val="35000"/>
            </a:schemeClr>
          </a:solidFill>
          <a:latin typeface="+mn-lt"/>
          <a:ea typeface="Montserrat" panose="00000500000000000000" pitchFamily="2" charset="0"/>
          <a:cs typeface="Montserrat" panose="00000500000000000000" pitchFamily="2" charset="0"/>
        </a:defRPr>
      </a:lvl3pPr>
      <a:lvl4pPr marL="1262063" indent="-342900" algn="l" defTabSz="914400" rtl="0" eaLnBrk="1" latinLnBrk="0" hangingPunct="1">
        <a:lnSpc>
          <a:spcPct val="90000"/>
        </a:lnSpc>
        <a:spcBef>
          <a:spcPts val="500"/>
        </a:spcBef>
        <a:spcAft>
          <a:spcPts val="1000"/>
        </a:spcAft>
        <a:buClr>
          <a:schemeClr val="tx2">
            <a:lumMod val="75000"/>
            <a:lumOff val="25000"/>
          </a:schemeClr>
        </a:buClr>
        <a:buSzPct val="100000"/>
        <a:buFont typeface="Wingdings" panose="05000000000000000000" pitchFamily="2" charset="2"/>
        <a:buChar char="§"/>
        <a:defRPr lang="en-US" sz="2400" b="0" kern="1200" dirty="0" smtClean="0">
          <a:solidFill>
            <a:schemeClr val="tx1">
              <a:lumMod val="65000"/>
              <a:lumOff val="35000"/>
            </a:schemeClr>
          </a:solidFill>
          <a:latin typeface="+mn-lt"/>
          <a:ea typeface="Montserrat" panose="00000500000000000000" pitchFamily="2" charset="0"/>
          <a:cs typeface="Montserrat" panose="00000500000000000000" pitchFamily="2" charset="0"/>
        </a:defRPr>
      </a:lvl4pPr>
      <a:lvl5pPr marL="463550" indent="0" algn="l" defTabSz="914400" rtl="0" eaLnBrk="1" latinLnBrk="0" hangingPunct="1">
        <a:lnSpc>
          <a:spcPct val="90000"/>
        </a:lnSpc>
        <a:spcBef>
          <a:spcPts val="500"/>
        </a:spcBef>
        <a:spcAft>
          <a:spcPts val="1000"/>
        </a:spcAft>
        <a:buClrTx/>
        <a:buSzPct val="100000"/>
        <a:buFont typeface="Montserrat" panose="00000500000000000000" pitchFamily="2" charset="0"/>
        <a:buNone/>
        <a:defRPr lang="en-US" sz="2400" b="1" kern="1200" dirty="0">
          <a:solidFill>
            <a:schemeClr val="tx1">
              <a:lumMod val="65000"/>
              <a:lumOff val="35000"/>
            </a:schemeClr>
          </a:solidFill>
          <a:latin typeface="+mn-lt"/>
          <a:ea typeface="Montserrat" panose="00000500000000000000" pitchFamily="2" charset="0"/>
          <a:cs typeface="Montserrat" panose="00000500000000000000" pitchFamily="2" charset="0"/>
        </a:defRPr>
      </a:lvl5pPr>
      <a:lvl6pPr marL="2057400" indent="0" algn="l" defTabSz="914400" rtl="0" eaLnBrk="1" latinLnBrk="0" hangingPunct="1">
        <a:lnSpc>
          <a:spcPct val="90000"/>
        </a:lnSpc>
        <a:spcBef>
          <a:spcPts val="500"/>
        </a:spcBef>
        <a:buFont typeface="Montserrat" panose="00000500000000000000" pitchFamily="2" charset="0"/>
        <a:buNone/>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222B2D"/>
        </a:solidFill>
        <a:effectLst/>
      </p:bgPr>
    </p:bg>
    <p:spTree>
      <p:nvGrpSpPr>
        <p:cNvPr id="1" name=""/>
        <p:cNvGrpSpPr/>
        <p:nvPr/>
      </p:nvGrpSpPr>
      <p:grpSpPr>
        <a:xfrm>
          <a:off x="0" y="0"/>
          <a:ext cx="0" cy="0"/>
          <a:chOff x="0" y="0"/>
          <a:chExt cx="0" cy="0"/>
        </a:xfrm>
      </p:grpSpPr>
      <p:pic>
        <p:nvPicPr>
          <p:cNvPr id="4" name="arcs">
            <a:extLst>
              <a:ext uri="{FF2B5EF4-FFF2-40B4-BE49-F238E27FC236}">
                <a16:creationId xmlns:a16="http://schemas.microsoft.com/office/drawing/2014/main" id="{15AD4B97-3BB7-2EC2-00BE-25B035A9442A}"/>
              </a:ext>
              <a:ext uri="{C183D7F6-B498-43B3-948B-1728B52AA6E4}">
                <adec:decorative xmlns:adec="http://schemas.microsoft.com/office/drawing/2017/decorative" val="1"/>
              </a:ext>
            </a:extLst>
          </p:cNvPr>
          <p:cNvPicPr>
            <a:picLocks noChangeAspect="1"/>
          </p:cNvPicPr>
          <p:nvPr userDrawn="1"/>
        </p:nvPicPr>
        <p:blipFill>
          <a:blip r:embed="rId11">
            <a:alphaModFix amt="20000"/>
          </a:blip>
          <a:stretch>
            <a:fillRect/>
          </a:stretch>
        </p:blipFill>
        <p:spPr>
          <a:xfrm>
            <a:off x="-129217" y="-121920"/>
            <a:ext cx="12559173" cy="7071360"/>
          </a:xfrm>
          <a:prstGeom prst="rect">
            <a:avLst/>
          </a:prstGeom>
        </p:spPr>
      </p:pic>
      <p:sp>
        <p:nvSpPr>
          <p:cNvPr id="2" name="Title Placeholder 1"/>
          <p:cNvSpPr>
            <a:spLocks noGrp="1"/>
          </p:cNvSpPr>
          <p:nvPr>
            <p:ph type="title"/>
          </p:nvPr>
        </p:nvSpPr>
        <p:spPr>
          <a:xfrm>
            <a:off x="765361" y="2195682"/>
            <a:ext cx="10709463" cy="1233318"/>
          </a:xfrm>
          <a:prstGeom prst="rect">
            <a:avLst/>
          </a:prstGeom>
        </p:spPr>
        <p:txBody>
          <a:bodyPr vert="horz" lIns="91440" tIns="91440" rIns="91440" bIns="91440" rtlCol="0" anchor="ctr">
            <a:noAutofit/>
          </a:bodyPr>
          <a:lstStyle/>
          <a:p>
            <a:r>
              <a:rPr lang="en-US" dirty="0"/>
              <a:t>Slide title</a:t>
            </a:r>
          </a:p>
        </p:txBody>
      </p:sp>
      <p:sp>
        <p:nvSpPr>
          <p:cNvPr id="3" name="Text Placeholder 2"/>
          <p:cNvSpPr>
            <a:spLocks noGrp="1"/>
          </p:cNvSpPr>
          <p:nvPr>
            <p:ph type="body" idx="1"/>
          </p:nvPr>
        </p:nvSpPr>
        <p:spPr>
          <a:xfrm>
            <a:off x="765362" y="3542113"/>
            <a:ext cx="10709462" cy="895350"/>
          </a:xfrm>
          <a:prstGeom prst="rect">
            <a:avLst/>
          </a:prstGeom>
        </p:spPr>
        <p:txBody>
          <a:bodyPr vert="horz" lIns="91440" tIns="45720" rIns="91440" bIns="45720" rtlCol="0">
            <a:noAutofit/>
          </a:bodyPr>
          <a:lstStyle/>
          <a:p>
            <a:pPr marL="0" lvl="0" indent="0">
              <a:buNone/>
            </a:pPr>
            <a:r>
              <a:rPr lang="en-US" dirty="0"/>
              <a:t>Slide subtitle</a:t>
            </a:r>
          </a:p>
        </p:txBody>
      </p:sp>
      <p:pic>
        <p:nvPicPr>
          <p:cNvPr id="7" name="logo" descr="Tessitura logo">
            <a:extLst>
              <a:ext uri="{FF2B5EF4-FFF2-40B4-BE49-F238E27FC236}">
                <a16:creationId xmlns:a16="http://schemas.microsoft.com/office/drawing/2014/main" id="{B40E7A76-15EA-36C6-7634-9B30F3C3A08E}"/>
              </a:ext>
            </a:extLst>
          </p:cNvPr>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4572000" y="5380510"/>
            <a:ext cx="3048000" cy="736600"/>
          </a:xfrm>
          <a:prstGeom prst="rect">
            <a:avLst/>
          </a:prstGeom>
        </p:spPr>
      </p:pic>
    </p:spTree>
    <p:custDataLst>
      <p:tags r:id="rId10"/>
    </p:custDataLst>
    <p:extLst>
      <p:ext uri="{BB962C8B-B14F-4D97-AF65-F5344CB8AC3E}">
        <p14:creationId xmlns:p14="http://schemas.microsoft.com/office/powerpoint/2010/main" val="3355715079"/>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70" r:id="rId5"/>
    <p:sldLayoutId id="2147483772" r:id="rId6"/>
    <p:sldLayoutId id="2147483771" r:id="rId7"/>
    <p:sldLayoutId id="2147483773" r:id="rId8"/>
  </p:sldLayoutIdLst>
  <p:txStyles>
    <p:titleStyle>
      <a:lvl1pPr algn="l" defTabSz="914400" rtl="0" eaLnBrk="1" latinLnBrk="0" hangingPunct="1">
        <a:lnSpc>
          <a:spcPct val="90000"/>
        </a:lnSpc>
        <a:spcBef>
          <a:spcPct val="0"/>
        </a:spcBef>
        <a:buNone/>
        <a:defRPr sz="5400" b="0" i="0" kern="1200">
          <a:solidFill>
            <a:schemeClr val="bg1"/>
          </a:solidFill>
          <a:latin typeface="+mn-lt"/>
          <a:ea typeface="+mj-ea"/>
          <a:cs typeface="+mj-cs"/>
        </a:defRPr>
      </a:lvl1pPr>
    </p:titleStyle>
    <p:bodyStyle>
      <a:lvl1pPr marL="457200" indent="-457200" algn="l" defTabSz="914400" rtl="0" eaLnBrk="1" latinLnBrk="0" hangingPunct="1">
        <a:lnSpc>
          <a:spcPct val="110000"/>
        </a:lnSpc>
        <a:spcBef>
          <a:spcPts val="1000"/>
        </a:spcBef>
        <a:spcAft>
          <a:spcPts val="1000"/>
        </a:spcAft>
        <a:buClr>
          <a:schemeClr val="accent1"/>
        </a:buClr>
        <a:buSzPct val="100000"/>
        <a:buFont typeface="Montserrat" panose="00000500000000000000" pitchFamily="2" charset="0"/>
        <a:buChar char="●"/>
        <a:defRPr lang="en-US" sz="2800" kern="1200" dirty="0" smtClean="0">
          <a:solidFill>
            <a:schemeClr val="bg1"/>
          </a:solidFill>
          <a:latin typeface="+mn-lt"/>
          <a:ea typeface="Montserrat" panose="00000500000000000000" pitchFamily="2" charset="0"/>
          <a:cs typeface="Montserrat" panose="00000500000000000000" pitchFamily="2" charset="0"/>
        </a:defRPr>
      </a:lvl1pPr>
      <a:lvl2pPr marL="914400" indent="-457200" algn="l" defTabSz="914400" rtl="0" eaLnBrk="1" latinLnBrk="0" hangingPunct="1">
        <a:lnSpc>
          <a:spcPct val="90000"/>
        </a:lnSpc>
        <a:spcBef>
          <a:spcPts val="500"/>
        </a:spcBef>
        <a:spcAft>
          <a:spcPts val="1000"/>
        </a:spcAft>
        <a:buClr>
          <a:schemeClr val="accent1"/>
        </a:buClr>
        <a:buSzPct val="80000"/>
        <a:buFont typeface="Montserrat" panose="00000500000000000000" pitchFamily="2" charset="0"/>
        <a:buChar char="►"/>
        <a:defRPr lang="en-US" sz="2000" kern="1200" dirty="0" smtClean="0">
          <a:solidFill>
            <a:schemeClr val="tx1"/>
          </a:solidFill>
          <a:latin typeface="Montserrat" panose="00000500000000000000" pitchFamily="2" charset="0"/>
          <a:ea typeface="Montserrat" panose="00000500000000000000" pitchFamily="2" charset="0"/>
          <a:cs typeface="Montserrat" panose="00000500000000000000" pitchFamily="2" charset="0"/>
        </a:defRPr>
      </a:lvl2pPr>
      <a:lvl3pPr marL="1376363" indent="-461963" algn="l" defTabSz="914400" rtl="0" eaLnBrk="1" latinLnBrk="0" hangingPunct="1">
        <a:lnSpc>
          <a:spcPct val="90000"/>
        </a:lnSpc>
        <a:spcBef>
          <a:spcPts val="500"/>
        </a:spcBef>
        <a:spcAft>
          <a:spcPts val="1000"/>
        </a:spcAft>
        <a:buClr>
          <a:schemeClr val="accent1">
            <a:lumMod val="60000"/>
            <a:lumOff val="40000"/>
          </a:schemeClr>
        </a:buClr>
        <a:buSzPct val="100000"/>
        <a:buFont typeface="Montserrat" panose="00000500000000000000" pitchFamily="2" charset="0"/>
        <a:buChar char="§"/>
        <a:defRPr lang="en-US" sz="1800" kern="1200" dirty="0" smtClean="0">
          <a:solidFill>
            <a:schemeClr val="tx1">
              <a:lumMod val="50000"/>
              <a:lumOff val="50000"/>
            </a:schemeClr>
          </a:solidFill>
          <a:latin typeface="Montserrat" panose="00000500000000000000" pitchFamily="2" charset="0"/>
          <a:ea typeface="Montserrat" panose="00000500000000000000" pitchFamily="2" charset="0"/>
          <a:cs typeface="Montserrat" panose="00000500000000000000" pitchFamily="2" charset="0"/>
        </a:defRPr>
      </a:lvl3pPr>
      <a:lvl4pPr marL="1828800" indent="-458788" algn="l" defTabSz="914400" rtl="0" eaLnBrk="1" latinLnBrk="0" hangingPunct="1">
        <a:lnSpc>
          <a:spcPct val="90000"/>
        </a:lnSpc>
        <a:spcBef>
          <a:spcPts val="500"/>
        </a:spcBef>
        <a:spcAft>
          <a:spcPts val="1000"/>
        </a:spcAft>
        <a:buClr>
          <a:schemeClr val="accent1">
            <a:lumMod val="60000"/>
            <a:lumOff val="40000"/>
          </a:schemeClr>
        </a:buClr>
        <a:buSzPct val="100000"/>
        <a:buFont typeface="Montserrat" panose="00000500000000000000" pitchFamily="2" charset="0"/>
        <a:buChar char="§"/>
        <a:defRPr lang="en-US" sz="1600" kern="1200" dirty="0" smtClean="0">
          <a:solidFill>
            <a:schemeClr val="tx1">
              <a:lumMod val="50000"/>
              <a:lumOff val="50000"/>
            </a:schemeClr>
          </a:solidFill>
          <a:latin typeface="Montserrat" panose="00000500000000000000" pitchFamily="2" charset="0"/>
          <a:ea typeface="Montserrat" panose="00000500000000000000" pitchFamily="2" charset="0"/>
          <a:cs typeface="Montserrat" panose="00000500000000000000" pitchFamily="2" charset="0"/>
        </a:defRPr>
      </a:lvl4pPr>
      <a:lvl5pPr marL="2290763" indent="-461963" algn="l" defTabSz="914400" rtl="0" eaLnBrk="1" latinLnBrk="0" hangingPunct="1">
        <a:lnSpc>
          <a:spcPct val="90000"/>
        </a:lnSpc>
        <a:spcBef>
          <a:spcPts val="500"/>
        </a:spcBef>
        <a:spcAft>
          <a:spcPts val="1000"/>
        </a:spcAft>
        <a:buClr>
          <a:schemeClr val="accent1">
            <a:lumMod val="60000"/>
            <a:lumOff val="40000"/>
          </a:schemeClr>
        </a:buClr>
        <a:buSzPct val="100000"/>
        <a:buFont typeface="Montserrat" panose="00000500000000000000" pitchFamily="2" charset="0"/>
        <a:buChar char="§"/>
        <a:defRPr lang="en-US" sz="1600" kern="1200" dirty="0">
          <a:solidFill>
            <a:schemeClr val="tx1">
              <a:lumMod val="50000"/>
              <a:lumOff val="50000"/>
            </a:schemeClr>
          </a:solidFill>
          <a:latin typeface="Montserrat" panose="00000500000000000000" pitchFamily="2" charset="0"/>
          <a:ea typeface="Montserrat" panose="00000500000000000000" pitchFamily="2" charset="0"/>
          <a:cs typeface="Montserrat" panose="00000500000000000000" pitchFamily="2" charset="0"/>
        </a:defRPr>
      </a:lvl5pPr>
      <a:lvl6pPr marL="25146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gradFill>
          <a:gsLst>
            <a:gs pos="26000">
              <a:srgbClr val="222B2D"/>
            </a:gs>
            <a:gs pos="100000">
              <a:schemeClr val="accent6">
                <a:lumMod val="10000"/>
              </a:schemeClr>
            </a:gs>
          </a:gsLst>
          <a:lin ang="3600000" scaled="0"/>
        </a:gradFill>
        <a:effectLst/>
      </p:bgPr>
    </p:bg>
    <p:spTree>
      <p:nvGrpSpPr>
        <p:cNvPr id="1" name=""/>
        <p:cNvGrpSpPr/>
        <p:nvPr/>
      </p:nvGrpSpPr>
      <p:grpSpPr>
        <a:xfrm>
          <a:off x="0" y="0"/>
          <a:ext cx="0" cy="0"/>
          <a:chOff x="0" y="0"/>
          <a:chExt cx="0" cy="0"/>
        </a:xfrm>
      </p:grpSpPr>
      <p:pic>
        <p:nvPicPr>
          <p:cNvPr id="4" name="arcs">
            <a:extLst>
              <a:ext uri="{FF2B5EF4-FFF2-40B4-BE49-F238E27FC236}">
                <a16:creationId xmlns:a16="http://schemas.microsoft.com/office/drawing/2014/main" id="{15AD4B97-3BB7-2EC2-00BE-25B035A9442A}"/>
              </a:ext>
              <a:ext uri="{C183D7F6-B498-43B3-948B-1728B52AA6E4}">
                <adec:decorative xmlns:adec="http://schemas.microsoft.com/office/drawing/2017/decorative" val="1"/>
              </a:ext>
            </a:extLst>
          </p:cNvPr>
          <p:cNvPicPr>
            <a:picLocks noChangeAspect="1"/>
          </p:cNvPicPr>
          <p:nvPr userDrawn="1"/>
        </p:nvPicPr>
        <p:blipFill>
          <a:blip r:embed="rId12">
            <a:alphaModFix amt="20000"/>
          </a:blip>
          <a:stretch>
            <a:fillRect/>
          </a:stretch>
        </p:blipFill>
        <p:spPr>
          <a:xfrm>
            <a:off x="-129217" y="-121920"/>
            <a:ext cx="12559173" cy="7071360"/>
          </a:xfrm>
          <a:prstGeom prst="rect">
            <a:avLst/>
          </a:prstGeom>
        </p:spPr>
      </p:pic>
      <p:sp>
        <p:nvSpPr>
          <p:cNvPr id="2" name="Title Placeholder 1"/>
          <p:cNvSpPr>
            <a:spLocks noGrp="1"/>
          </p:cNvSpPr>
          <p:nvPr>
            <p:ph type="title"/>
          </p:nvPr>
        </p:nvSpPr>
        <p:spPr>
          <a:xfrm>
            <a:off x="765361" y="2195682"/>
            <a:ext cx="10709463" cy="1233318"/>
          </a:xfrm>
          <a:prstGeom prst="rect">
            <a:avLst/>
          </a:prstGeom>
        </p:spPr>
        <p:txBody>
          <a:bodyPr vert="horz" lIns="91440" tIns="91440" rIns="91440" bIns="91440" rtlCol="0" anchor="b" anchorCtr="0">
            <a:noAutofit/>
          </a:bodyPr>
          <a:lstStyle/>
          <a:p>
            <a:r>
              <a:rPr lang="en-US" dirty="0"/>
              <a:t>Slide Title</a:t>
            </a:r>
          </a:p>
        </p:txBody>
      </p:sp>
      <p:sp>
        <p:nvSpPr>
          <p:cNvPr id="3" name="Text Placeholder 2"/>
          <p:cNvSpPr>
            <a:spLocks noGrp="1"/>
          </p:cNvSpPr>
          <p:nvPr>
            <p:ph type="body" idx="1"/>
          </p:nvPr>
        </p:nvSpPr>
        <p:spPr>
          <a:xfrm>
            <a:off x="765362" y="3472542"/>
            <a:ext cx="10709462" cy="895350"/>
          </a:xfrm>
          <a:prstGeom prst="rect">
            <a:avLst/>
          </a:prstGeom>
        </p:spPr>
        <p:txBody>
          <a:bodyPr vert="horz" lIns="91440" tIns="91440" rIns="91440" bIns="91440" rtlCol="0">
            <a:noAutofit/>
          </a:bodyPr>
          <a:lstStyle/>
          <a:p>
            <a:pPr marL="457200" lvl="0" indent="-457200"/>
            <a:r>
              <a:rPr lang="en-US" dirty="0"/>
              <a:t>Slide Subtitle</a:t>
            </a:r>
          </a:p>
        </p:txBody>
      </p:sp>
      <p:pic>
        <p:nvPicPr>
          <p:cNvPr id="7" name="Picture 6" descr="Tessitura logo">
            <a:extLst>
              <a:ext uri="{FF2B5EF4-FFF2-40B4-BE49-F238E27FC236}">
                <a16:creationId xmlns:a16="http://schemas.microsoft.com/office/drawing/2014/main" id="{B40E7A76-15EA-36C6-7634-9B30F3C3A08E}"/>
              </a:ext>
            </a:extLst>
          </p:cNvPr>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4572000" y="5380510"/>
            <a:ext cx="3048000" cy="736600"/>
          </a:xfrm>
          <a:prstGeom prst="rect">
            <a:avLst/>
          </a:prstGeom>
        </p:spPr>
      </p:pic>
    </p:spTree>
    <p:custDataLst>
      <p:tags r:id="rId11"/>
    </p:custDataLst>
    <p:extLst>
      <p:ext uri="{BB962C8B-B14F-4D97-AF65-F5344CB8AC3E}">
        <p14:creationId xmlns:p14="http://schemas.microsoft.com/office/powerpoint/2010/main" val="3103341070"/>
      </p:ext>
    </p:extLst>
  </p:cSld>
  <p:clrMap bg1="lt1" tx1="dk1" bg2="lt2" tx2="dk2" accent1="accent1" accent2="accent2" accent3="accent3" accent4="accent4" accent5="accent5" accent6="accent6" hlink="hlink" folHlink="folHlink"/>
  <p:sldLayoutIdLst>
    <p:sldLayoutId id="2147483788" r:id="rId1"/>
    <p:sldLayoutId id="2147483779" r:id="rId2"/>
    <p:sldLayoutId id="2147483783" r:id="rId3"/>
    <p:sldLayoutId id="2147483787" r:id="rId4"/>
    <p:sldLayoutId id="2147483789" r:id="rId5"/>
    <p:sldLayoutId id="2147483780" r:id="rId6"/>
    <p:sldLayoutId id="2147483784" r:id="rId7"/>
    <p:sldLayoutId id="2147483785" r:id="rId8"/>
    <p:sldLayoutId id="2147483786" r:id="rId9"/>
  </p:sldLayoutIdLst>
  <p:txStyles>
    <p:titleStyle>
      <a:lvl1pPr algn="l" defTabSz="914400" rtl="0" eaLnBrk="1" latinLnBrk="0" hangingPunct="1">
        <a:lnSpc>
          <a:spcPct val="90000"/>
        </a:lnSpc>
        <a:spcBef>
          <a:spcPct val="0"/>
        </a:spcBef>
        <a:buNone/>
        <a:defRPr sz="5400" b="0" i="0" kern="1200">
          <a:solidFill>
            <a:schemeClr val="bg1"/>
          </a:solidFill>
          <a:latin typeface="+mn-lt"/>
          <a:ea typeface="+mj-ea"/>
          <a:cs typeface="+mj-cs"/>
        </a:defRPr>
      </a:lvl1pPr>
    </p:titleStyle>
    <p:bodyStyle>
      <a:lvl1pPr marL="0" indent="0" algn="l" defTabSz="914400" rtl="0" eaLnBrk="1" latinLnBrk="0" hangingPunct="1">
        <a:lnSpc>
          <a:spcPct val="110000"/>
        </a:lnSpc>
        <a:spcBef>
          <a:spcPts val="1000"/>
        </a:spcBef>
        <a:spcAft>
          <a:spcPts val="1000"/>
        </a:spcAft>
        <a:buClr>
          <a:schemeClr val="bg1"/>
        </a:buClr>
        <a:buSzPct val="100000"/>
        <a:buFont typeface="Montserrat" panose="00000500000000000000" pitchFamily="2" charset="0"/>
        <a:buNone/>
        <a:defRPr lang="en-US" sz="2800" kern="1200" dirty="0" smtClean="0">
          <a:solidFill>
            <a:schemeClr val="bg1"/>
          </a:solidFill>
          <a:latin typeface="+mn-lt"/>
          <a:ea typeface="Montserrat" panose="00000500000000000000" pitchFamily="2" charset="0"/>
          <a:cs typeface="Montserrat" panose="00000500000000000000" pitchFamily="2" charset="0"/>
        </a:defRPr>
      </a:lvl1pPr>
      <a:lvl2pPr marL="914400" indent="-457200" algn="l" defTabSz="914400" rtl="0" eaLnBrk="1" latinLnBrk="0" hangingPunct="1">
        <a:lnSpc>
          <a:spcPct val="90000"/>
        </a:lnSpc>
        <a:spcBef>
          <a:spcPts val="500"/>
        </a:spcBef>
        <a:spcAft>
          <a:spcPts val="1000"/>
        </a:spcAft>
        <a:buClr>
          <a:schemeClr val="accent1"/>
        </a:buClr>
        <a:buSzPct val="80000"/>
        <a:buFont typeface="Montserrat" panose="00000500000000000000" pitchFamily="2" charset="0"/>
        <a:buChar char="►"/>
        <a:defRPr lang="en-US" sz="2000" kern="1200" dirty="0" smtClean="0">
          <a:solidFill>
            <a:schemeClr val="tx1"/>
          </a:solidFill>
          <a:latin typeface="Montserrat" panose="00000500000000000000" pitchFamily="2" charset="0"/>
          <a:ea typeface="Montserrat" panose="00000500000000000000" pitchFamily="2" charset="0"/>
          <a:cs typeface="Montserrat" panose="00000500000000000000" pitchFamily="2" charset="0"/>
        </a:defRPr>
      </a:lvl2pPr>
      <a:lvl3pPr marL="1376363" indent="-461963" algn="l" defTabSz="914400" rtl="0" eaLnBrk="1" latinLnBrk="0" hangingPunct="1">
        <a:lnSpc>
          <a:spcPct val="90000"/>
        </a:lnSpc>
        <a:spcBef>
          <a:spcPts val="500"/>
        </a:spcBef>
        <a:spcAft>
          <a:spcPts val="1000"/>
        </a:spcAft>
        <a:buClr>
          <a:schemeClr val="accent1">
            <a:lumMod val="60000"/>
            <a:lumOff val="40000"/>
          </a:schemeClr>
        </a:buClr>
        <a:buSzPct val="100000"/>
        <a:buFont typeface="Montserrat" panose="00000500000000000000" pitchFamily="2" charset="0"/>
        <a:buChar char="§"/>
        <a:defRPr lang="en-US" sz="1800" kern="1200" dirty="0" smtClean="0">
          <a:solidFill>
            <a:schemeClr val="tx1">
              <a:lumMod val="50000"/>
              <a:lumOff val="50000"/>
            </a:schemeClr>
          </a:solidFill>
          <a:latin typeface="Montserrat" panose="00000500000000000000" pitchFamily="2" charset="0"/>
          <a:ea typeface="Montserrat" panose="00000500000000000000" pitchFamily="2" charset="0"/>
          <a:cs typeface="Montserrat" panose="00000500000000000000" pitchFamily="2" charset="0"/>
        </a:defRPr>
      </a:lvl3pPr>
      <a:lvl4pPr marL="1828800" indent="-458788" algn="l" defTabSz="914400" rtl="0" eaLnBrk="1" latinLnBrk="0" hangingPunct="1">
        <a:lnSpc>
          <a:spcPct val="90000"/>
        </a:lnSpc>
        <a:spcBef>
          <a:spcPts val="500"/>
        </a:spcBef>
        <a:spcAft>
          <a:spcPts val="1000"/>
        </a:spcAft>
        <a:buClr>
          <a:schemeClr val="accent1">
            <a:lumMod val="60000"/>
            <a:lumOff val="40000"/>
          </a:schemeClr>
        </a:buClr>
        <a:buSzPct val="100000"/>
        <a:buFont typeface="Montserrat" panose="00000500000000000000" pitchFamily="2" charset="0"/>
        <a:buChar char="§"/>
        <a:defRPr lang="en-US" sz="1600" kern="1200" dirty="0" smtClean="0">
          <a:solidFill>
            <a:schemeClr val="tx1">
              <a:lumMod val="50000"/>
              <a:lumOff val="50000"/>
            </a:schemeClr>
          </a:solidFill>
          <a:latin typeface="Montserrat" panose="00000500000000000000" pitchFamily="2" charset="0"/>
          <a:ea typeface="Montserrat" panose="00000500000000000000" pitchFamily="2" charset="0"/>
          <a:cs typeface="Montserrat" panose="00000500000000000000" pitchFamily="2" charset="0"/>
        </a:defRPr>
      </a:lvl4pPr>
      <a:lvl5pPr marL="2290763" indent="-461963" algn="l" defTabSz="914400" rtl="0" eaLnBrk="1" latinLnBrk="0" hangingPunct="1">
        <a:lnSpc>
          <a:spcPct val="90000"/>
        </a:lnSpc>
        <a:spcBef>
          <a:spcPts val="500"/>
        </a:spcBef>
        <a:spcAft>
          <a:spcPts val="1000"/>
        </a:spcAft>
        <a:buClr>
          <a:schemeClr val="accent1">
            <a:lumMod val="60000"/>
            <a:lumOff val="40000"/>
          </a:schemeClr>
        </a:buClr>
        <a:buSzPct val="100000"/>
        <a:buFont typeface="Montserrat" panose="00000500000000000000" pitchFamily="2" charset="0"/>
        <a:buChar char="§"/>
        <a:defRPr lang="en-US" sz="1600" kern="1200" dirty="0">
          <a:solidFill>
            <a:schemeClr val="tx1">
              <a:lumMod val="50000"/>
              <a:lumOff val="50000"/>
            </a:schemeClr>
          </a:solidFill>
          <a:latin typeface="Montserrat" panose="00000500000000000000" pitchFamily="2" charset="0"/>
          <a:ea typeface="Montserrat" panose="00000500000000000000" pitchFamily="2" charset="0"/>
          <a:cs typeface="Montserrat" panose="00000500000000000000" pitchFamily="2" charset="0"/>
        </a:defRPr>
      </a:lvl5pPr>
      <a:lvl6pPr marL="25146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54583415"/>
      </p:ext>
    </p:extLst>
  </p:cSld>
  <p:clrMap bg1="lt1" tx1="dk1" bg2="lt2" tx2="dk2" accent1="accent1" accent2="accent2" accent3="accent3" accent4="accent4" accent5="accent5" accent6="accent6" hlink="hlink" folHlink="folHlink"/>
  <p:sldLayoutIdLst>
    <p:sldLayoutId id="214748379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Montserrat" panose="00000500000000000000" pitchFamily="2"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Montserrat" panose="00000500000000000000" pitchFamily="2"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Montserrat" panose="00000500000000000000" pitchFamily="2"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F6B81F-4F90-902F-BA8F-D3C7F12DCE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6F8A0F5E-F701-EB60-6A2F-C4125D77EEA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F904116-49F5-29E3-AE60-82CAE05287A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Montserrat" panose="00000500000000000000" pitchFamily="2" charset="0"/>
              </a:defRPr>
            </a:lvl1pPr>
          </a:lstStyle>
          <a:p>
            <a:fld id="{8BE9109E-3982-4B80-9458-D5471442768A}" type="datetimeFigureOut">
              <a:rPr lang="en-US" smtClean="0"/>
              <a:pPr/>
              <a:t>9/25/2023</a:t>
            </a:fld>
            <a:endParaRPr lang="en-US" dirty="0"/>
          </a:p>
        </p:txBody>
      </p:sp>
      <p:sp>
        <p:nvSpPr>
          <p:cNvPr id="5" name="Footer Placeholder 4">
            <a:extLst>
              <a:ext uri="{FF2B5EF4-FFF2-40B4-BE49-F238E27FC236}">
                <a16:creationId xmlns:a16="http://schemas.microsoft.com/office/drawing/2014/main" id="{195E335D-B200-8799-BD51-C2B66C6424D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Montserrat" panose="00000500000000000000" pitchFamily="2" charset="0"/>
              </a:defRPr>
            </a:lvl1pPr>
          </a:lstStyle>
          <a:p>
            <a:endParaRPr lang="en-US" dirty="0"/>
          </a:p>
        </p:txBody>
      </p:sp>
      <p:sp>
        <p:nvSpPr>
          <p:cNvPr id="6" name="Slide Number Placeholder 5">
            <a:extLst>
              <a:ext uri="{FF2B5EF4-FFF2-40B4-BE49-F238E27FC236}">
                <a16:creationId xmlns:a16="http://schemas.microsoft.com/office/drawing/2014/main" id="{9A5DDE0A-032B-FE19-594F-270C98E414C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Montserrat" panose="00000500000000000000" pitchFamily="2" charset="0"/>
              </a:defRPr>
            </a:lvl1pPr>
          </a:lstStyle>
          <a:p>
            <a:fld id="{AF763065-C582-40A6-8AE1-2098758D86ED}" type="slidenum">
              <a:rPr lang="en-US" smtClean="0"/>
              <a:pPr/>
              <a:t>‹#›</a:t>
            </a:fld>
            <a:endParaRPr lang="en-US" dirty="0"/>
          </a:p>
        </p:txBody>
      </p:sp>
    </p:spTree>
    <p:extLst>
      <p:ext uri="{BB962C8B-B14F-4D97-AF65-F5344CB8AC3E}">
        <p14:creationId xmlns:p14="http://schemas.microsoft.com/office/powerpoint/2010/main" val="1902182615"/>
      </p:ext>
    </p:extLst>
  </p:cSld>
  <p:clrMap bg1="lt1" tx1="dk1" bg2="lt2" tx2="dk2" accent1="accent1" accent2="accent2" accent3="accent3" accent4="accent4" accent5="accent5" accent6="accent6" hlink="hlink" folHlink="folHlink"/>
  <p:sldLayoutIdLst>
    <p:sldLayoutId id="2147483795" r:id="rId1"/>
  </p:sldLayoutIdLst>
  <p:txStyles>
    <p:titleStyle>
      <a:lvl1pPr algn="l" defTabSz="914400" rtl="0" eaLnBrk="1" latinLnBrk="0" hangingPunct="1">
        <a:lnSpc>
          <a:spcPct val="90000"/>
        </a:lnSpc>
        <a:spcBef>
          <a:spcPct val="0"/>
        </a:spcBef>
        <a:buNone/>
        <a:defRPr sz="4400" kern="1200">
          <a:solidFill>
            <a:schemeClr val="tx1"/>
          </a:solidFill>
          <a:latin typeface="Montserrat" panose="00000500000000000000"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ontserrat" panose="000005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ontserrat" panose="000005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ontserrat" panose="000005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ontserrat" panose="000005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38.xml"/><Relationship Id="rId4" Type="http://schemas.openxmlformats.org/officeDocument/2006/relationships/image" Target="../media/image15.png"/></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38.xml"/><Relationship Id="rId5" Type="http://schemas.openxmlformats.org/officeDocument/2006/relationships/image" Target="../media/image17.emf"/><Relationship Id="rId4" Type="http://schemas.openxmlformats.org/officeDocument/2006/relationships/image" Target="../media/image16.em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2.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9.xml"/><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1.xml"/><Relationship Id="rId1" Type="http://schemas.openxmlformats.org/officeDocument/2006/relationships/slideLayout" Target="../slideLayouts/slideLayout8.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5.xml"/><Relationship Id="rId1" Type="http://schemas.openxmlformats.org/officeDocument/2006/relationships/slideLayout" Target="../slideLayouts/slideLayout8.xml"/><Relationship Id="rId4" Type="http://schemas.openxmlformats.org/officeDocument/2006/relationships/image" Target="../media/image41.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6.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8.xml"/><Relationship Id="rId1" Type="http://schemas.openxmlformats.org/officeDocument/2006/relationships/slideLayout" Target="../slideLayouts/slideLayout11.xml"/><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47.png"/></Relationships>
</file>

<file path=ppt/slides/_rels/slide3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49.png"/></Relationships>
</file>

<file path=ppt/slides/_rels/slide3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2.xml"/><Relationship Id="rId1" Type="http://schemas.openxmlformats.org/officeDocument/2006/relationships/slideLayout" Target="../slideLayouts/slideLayout11.xml"/><Relationship Id="rId4" Type="http://schemas.openxmlformats.org/officeDocument/2006/relationships/image" Target="../media/image51.png"/></Relationships>
</file>

<file path=ppt/slides/_rels/slide3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33.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54.png"/><Relationship Id="rId4" Type="http://schemas.openxmlformats.org/officeDocument/2006/relationships/notesSlide" Target="../notesSlides/notesSlide35.xml"/></Relationships>
</file>

<file path=ppt/slides/_rels/slide3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6.xml"/><Relationship Id="rId1" Type="http://schemas.openxmlformats.org/officeDocument/2006/relationships/slideLayout" Target="../slideLayouts/slideLayout3.xml"/><Relationship Id="rId4" Type="http://schemas.openxmlformats.org/officeDocument/2006/relationships/image" Target="../media/image56.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8" Type="http://schemas.openxmlformats.org/officeDocument/2006/relationships/hyperlink" Target="https://www.tessituranetwork.com/Help_System_v151h/Tessitura.htm#TN-Application/Tessitura-Payments/Essentials/Essentials.htm?" TargetMode="External"/><Relationship Id="rId3" Type="http://schemas.openxmlformats.org/officeDocument/2006/relationships/hyperlink" Target="https://www.tessituranetwork.com/en/Support/Roadmap/Tessitura-Merchant-Services" TargetMode="External"/><Relationship Id="rId7" Type="http://schemas.openxmlformats.org/officeDocument/2006/relationships/hyperlink" Target="https://www.tessituranetwork.com/Help_System_v151h/Tessitura.htm#Reports/Payment-Gateway-Summary-Detail.htm" TargetMode="External"/><Relationship Id="rId2" Type="http://schemas.openxmlformats.org/officeDocument/2006/relationships/notesSlide" Target="../notesSlides/notesSlide38.xml"/><Relationship Id="rId1" Type="http://schemas.openxmlformats.org/officeDocument/2006/relationships/slideLayout" Target="../slideLayouts/slideLayout5.xml"/><Relationship Id="rId6" Type="http://schemas.openxmlformats.org/officeDocument/2006/relationships/hyperlink" Target="https://www.tessituranetwork.com/Help_System_v151h/Tessitura.htm#TN-Application/Tessitura-Payments/Essentials/Settlement-Detail-Report.htm" TargetMode="External"/><Relationship Id="rId5" Type="http://schemas.openxmlformats.org/officeDocument/2006/relationships/hyperlink" Target="https://www.tessituranetwork.com/Help_System_v151h/Tessitura.htm#TN-Application/Finance/Reconciliation.htm" TargetMode="External"/><Relationship Id="rId4" Type="http://schemas.openxmlformats.org/officeDocument/2006/relationships/hyperlink" Target="https://www.tessituranetwork.com/en/Files/Docs/Merchant/Reconciliation-Helper-Tool"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9.xml"/><Relationship Id="rId1" Type="http://schemas.openxmlformats.org/officeDocument/2006/relationships/slideLayout" Target="../slideLayouts/slideLayout38.xml"/><Relationship Id="rId5" Type="http://schemas.openxmlformats.org/officeDocument/2006/relationships/image" Target="../media/image59.png"/><Relationship Id="rId4" Type="http://schemas.openxmlformats.org/officeDocument/2006/relationships/image" Target="../media/image58.sv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7BC3"/>
            </a:gs>
            <a:gs pos="69000">
              <a:srgbClr val="00448E"/>
            </a:gs>
          </a:gsLst>
          <a:lin ang="4200000" scaled="0"/>
        </a:gradFill>
        <a:effectLst/>
      </p:bgPr>
    </p:bg>
    <p:spTree>
      <p:nvGrpSpPr>
        <p:cNvPr id="1" name="Shape 768"/>
        <p:cNvGrpSpPr/>
        <p:nvPr/>
      </p:nvGrpSpPr>
      <p:grpSpPr>
        <a:xfrm>
          <a:off x="0" y="0"/>
          <a:ext cx="0" cy="0"/>
          <a:chOff x="0" y="0"/>
          <a:chExt cx="0" cy="0"/>
        </a:xfrm>
      </p:grpSpPr>
      <p:pic>
        <p:nvPicPr>
          <p:cNvPr id="4" name="TLCC Orlando Logo - White" descr="A black background with white text&#10;&#10;Description automatically generated">
            <a:extLst>
              <a:ext uri="{FF2B5EF4-FFF2-40B4-BE49-F238E27FC236}">
                <a16:creationId xmlns:a16="http://schemas.microsoft.com/office/drawing/2014/main" id="{E999A679-30A3-AD5D-B606-B9FF2C99F5AA}"/>
              </a:ext>
            </a:extLst>
          </p:cNvPr>
          <p:cNvPicPr>
            <a:picLocks noGrp="1" noRot="1" noChangeAspect="1" noMove="1" noResize="1" noEditPoints="1" noAdjustHandles="1" noChangeArrowheads="1" noChangeShapeType="1" noCrop="1"/>
          </p:cNvPicPr>
          <p:nvPr/>
        </p:nvPicPr>
        <p:blipFill rotWithShape="1">
          <a:blip r:embed="rId3" cstate="print">
            <a:alphaModFix amt="50000"/>
            <a:extLst>
              <a:ext uri="{28A0092B-C50C-407E-A947-70E740481C1C}">
                <a14:useLocalDpi xmlns:a14="http://schemas.microsoft.com/office/drawing/2010/main" val="0"/>
              </a:ext>
            </a:extLst>
          </a:blip>
          <a:srcRect r="2958" b="3490"/>
          <a:stretch/>
        </p:blipFill>
        <p:spPr>
          <a:xfrm>
            <a:off x="10018643" y="5391888"/>
            <a:ext cx="2173357" cy="1466112"/>
          </a:xfrm>
          <a:prstGeom prst="rect">
            <a:avLst/>
          </a:prstGeom>
        </p:spPr>
      </p:pic>
      <p:pic>
        <p:nvPicPr>
          <p:cNvPr id="5" name="white arc">
            <a:extLst>
              <a:ext uri="{FF2B5EF4-FFF2-40B4-BE49-F238E27FC236}">
                <a16:creationId xmlns:a16="http://schemas.microsoft.com/office/drawing/2014/main" id="{5AFA59C1-4C10-77D1-F995-D1EDF5C2DBD3}"/>
              </a:ext>
            </a:extLst>
          </p:cNvPr>
          <p:cNvPicPr>
            <a:picLocks noGrp="1" noRot="1" noMove="1" noResize="1" noEditPoints="1" noAdjustHandles="1" noChangeArrowheads="1" noChangeShapeType="1" noCrop="1"/>
          </p:cNvPicPr>
          <p:nvPr/>
        </p:nvPicPr>
        <p:blipFill rotWithShape="1">
          <a:blip r:embed="rId4">
            <a:alphaModFix/>
          </a:blip>
          <a:srcRect l="32084" r="1251"/>
          <a:stretch/>
        </p:blipFill>
        <p:spPr>
          <a:xfrm>
            <a:off x="0" y="2172528"/>
            <a:ext cx="12192000" cy="2247899"/>
          </a:xfrm>
          <a:prstGeom prst="rect">
            <a:avLst/>
          </a:prstGeom>
        </p:spPr>
      </p:pic>
      <p:sp>
        <p:nvSpPr>
          <p:cNvPr id="2" name="Presenter 2-4">
            <a:extLst>
              <a:ext uri="{FF2B5EF4-FFF2-40B4-BE49-F238E27FC236}">
                <a16:creationId xmlns:a16="http://schemas.microsoft.com/office/drawing/2014/main" id="{F566F41A-0B79-0655-5605-92DBA16BFC58}"/>
              </a:ext>
            </a:extLst>
          </p:cNvPr>
          <p:cNvSpPr txBox="1"/>
          <p:nvPr/>
        </p:nvSpPr>
        <p:spPr>
          <a:xfrm>
            <a:off x="5600827" y="4283475"/>
            <a:ext cx="5955382" cy="2216825"/>
          </a:xfrm>
          <a:prstGeom prst="rect">
            <a:avLst/>
          </a:prstGeom>
          <a:no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1000"/>
              </a:spcBef>
              <a:spcAft>
                <a:spcPts val="0"/>
              </a:spcAft>
              <a:buClr>
                <a:srgbClr val="595959"/>
              </a:buClr>
              <a:buSzPts val="2400"/>
              <a:buFont typeface="Arial"/>
              <a:buNone/>
              <a:tabLst>
                <a:tab pos="5314950" algn="l"/>
              </a:tabLst>
              <a:defRPr/>
            </a:pPr>
            <a:endParaRPr kumimoji="0" sz="2400" b="0" i="0" u="none" strike="noStrike" kern="1200" cap="none" spc="0" normalizeH="0" baseline="0" noProof="0" dirty="0">
              <a:ln>
                <a:noFill/>
              </a:ln>
              <a:solidFill>
                <a:prstClr val="white"/>
              </a:solidFill>
              <a:effectLst/>
              <a:uLnTx/>
              <a:uFillTx/>
              <a:latin typeface="Montserrat" panose="00000500000000000000" pitchFamily="2" charset="0"/>
              <a:ea typeface="Arial"/>
              <a:cs typeface="Arial"/>
              <a:sym typeface="Arial"/>
            </a:endParaRPr>
          </a:p>
        </p:txBody>
      </p:sp>
      <p:sp>
        <p:nvSpPr>
          <p:cNvPr id="778" name="Presenter 1-3"/>
          <p:cNvSpPr txBox="1"/>
          <p:nvPr/>
        </p:nvSpPr>
        <p:spPr>
          <a:xfrm>
            <a:off x="455752" y="4101945"/>
            <a:ext cx="5145075" cy="2216825"/>
          </a:xfrm>
          <a:prstGeom prst="rect">
            <a:avLst/>
          </a:prstGeom>
          <a:noFill/>
          <a:ln>
            <a:noFill/>
          </a:ln>
        </p:spPr>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595959"/>
              </a:buClr>
              <a:buSzPts val="2400"/>
              <a:buFont typeface="Arial"/>
              <a:buNone/>
              <a:tabLst/>
              <a:defRPr/>
            </a:pPr>
            <a:r>
              <a:rPr kumimoji="0" lang="en-US" sz="2400" b="1" i="0" u="none" strike="noStrike" kern="1200" cap="none" spc="0" normalizeH="0" baseline="0" noProof="0" dirty="0">
                <a:ln>
                  <a:noFill/>
                </a:ln>
                <a:solidFill>
                  <a:prstClr val="white"/>
                </a:solidFill>
                <a:effectLst/>
                <a:uLnTx/>
                <a:uFillTx/>
                <a:latin typeface="Montserrat"/>
                <a:ea typeface="Montserrat"/>
                <a:cs typeface="Montserrat"/>
                <a:sym typeface="Montserrat"/>
              </a:rPr>
              <a:t>Presenters:</a:t>
            </a:r>
            <a:endParaRPr kumimoji="0" sz="1400" b="0" i="0" u="none" strike="noStrike" kern="1200" cap="none" spc="0" normalizeH="0" baseline="0" noProof="0" dirty="0">
              <a:ln>
                <a:noFill/>
              </a:ln>
              <a:solidFill>
                <a:prstClr val="white"/>
              </a:solidFill>
              <a:effectLst/>
              <a:uLnTx/>
              <a:uFillTx/>
              <a:latin typeface="Montserrat" panose="00000500000000000000" pitchFamily="2" charset="0"/>
              <a:ea typeface="Arial"/>
              <a:cs typeface="Arial"/>
              <a:sym typeface="Arial"/>
            </a:endParaRPr>
          </a:p>
          <a:p>
            <a:pPr marL="0" marR="0" lvl="0" indent="0" algn="l" defTabSz="914400" rtl="0" eaLnBrk="1" fontAlgn="auto" latinLnBrk="0" hangingPunct="1">
              <a:lnSpc>
                <a:spcPct val="100000"/>
              </a:lnSpc>
              <a:spcBef>
                <a:spcPts val="1000"/>
              </a:spcBef>
              <a:spcAft>
                <a:spcPts val="0"/>
              </a:spcAft>
              <a:buClr>
                <a:srgbClr val="595959"/>
              </a:buClr>
              <a:buSzPts val="2400"/>
              <a:buFont typeface="Arial"/>
              <a:buNone/>
              <a:tabLst>
                <a:tab pos="5314950" algn="l"/>
              </a:tabLst>
              <a:defRPr/>
            </a:pPr>
            <a:r>
              <a:rPr kumimoji="0" lang="en-US" sz="2400" b="1" i="0" u="none" strike="noStrike" kern="1200" cap="none" spc="0" normalizeH="0" baseline="0" noProof="0" dirty="0">
                <a:ln>
                  <a:noFill/>
                </a:ln>
                <a:solidFill>
                  <a:prstClr val="white"/>
                </a:solidFill>
                <a:effectLst/>
                <a:uLnTx/>
                <a:uFillTx/>
                <a:latin typeface="Montserrat"/>
                <a:ea typeface="Montserrat"/>
                <a:cs typeface="Montserrat"/>
                <a:sym typeface="Montserrat"/>
              </a:rPr>
              <a:t>Kayla Newton-Willems</a:t>
            </a:r>
            <a:br>
              <a:rPr kumimoji="0" lang="en-US" sz="2400" b="0" i="0" u="none" strike="noStrike" kern="1200" cap="none" spc="0" normalizeH="0" baseline="0" noProof="0" dirty="0">
                <a:ln>
                  <a:noFill/>
                </a:ln>
                <a:solidFill>
                  <a:prstClr val="white"/>
                </a:solidFill>
                <a:effectLst/>
                <a:uLnTx/>
                <a:uFillTx/>
                <a:latin typeface="Montserrat"/>
                <a:ea typeface="Montserrat"/>
                <a:cs typeface="Montserrat"/>
                <a:sym typeface="Montserrat"/>
              </a:rPr>
            </a:br>
            <a:r>
              <a:rPr kumimoji="0" lang="en-US" sz="2400" b="0" i="0" u="none" strike="noStrike" kern="1200" cap="none" spc="0" normalizeH="0" baseline="0" noProof="0" dirty="0">
                <a:ln>
                  <a:noFill/>
                </a:ln>
                <a:solidFill>
                  <a:prstClr val="white"/>
                </a:solidFill>
                <a:effectLst/>
                <a:uLnTx/>
                <a:uFillTx/>
                <a:latin typeface="Montserrat"/>
                <a:ea typeface="Montserrat"/>
                <a:cs typeface="Montserrat"/>
                <a:sym typeface="Montserrat"/>
              </a:rPr>
              <a:t>Tessitura Network</a:t>
            </a:r>
          </a:p>
          <a:p>
            <a:pPr marL="0" marR="0" lvl="0" indent="0" algn="l" defTabSz="914400" rtl="0" eaLnBrk="1" fontAlgn="auto" latinLnBrk="0" hangingPunct="1">
              <a:lnSpc>
                <a:spcPct val="100000"/>
              </a:lnSpc>
              <a:spcBef>
                <a:spcPts val="1000"/>
              </a:spcBef>
              <a:spcAft>
                <a:spcPts val="0"/>
              </a:spcAft>
              <a:buClr>
                <a:srgbClr val="595959"/>
              </a:buClr>
              <a:buSzPts val="2400"/>
              <a:buFont typeface="Arial"/>
              <a:buNone/>
              <a:tabLst>
                <a:tab pos="5314950" algn="l"/>
              </a:tabLst>
              <a:defRPr/>
            </a:pPr>
            <a:endParaRPr kumimoji="0" sz="2400" b="0" i="0" u="none" strike="noStrike" kern="1200" cap="none" spc="0" normalizeH="0" baseline="0" noProof="0" dirty="0">
              <a:ln>
                <a:noFill/>
              </a:ln>
              <a:solidFill>
                <a:prstClr val="white"/>
              </a:solidFill>
              <a:effectLst/>
              <a:uLnTx/>
              <a:uFillTx/>
              <a:latin typeface="Montserrat" panose="00000500000000000000" pitchFamily="2" charset="0"/>
              <a:ea typeface="Arial"/>
              <a:cs typeface="Arial"/>
              <a:sym typeface="Arial"/>
            </a:endParaRPr>
          </a:p>
        </p:txBody>
      </p:sp>
      <p:sp>
        <p:nvSpPr>
          <p:cNvPr id="777" name="Moderator"/>
          <p:cNvSpPr txBox="1"/>
          <p:nvPr/>
        </p:nvSpPr>
        <p:spPr>
          <a:xfrm>
            <a:off x="455748" y="3014286"/>
            <a:ext cx="9562895" cy="954309"/>
          </a:xfrm>
          <a:prstGeom prst="rect">
            <a:avLst/>
          </a:prstGeom>
          <a:noFill/>
          <a:ln>
            <a:noFill/>
          </a:ln>
        </p:spPr>
        <p:txBody>
          <a:bodyPr spcFirstLastPara="1" wrap="square" lIns="91425" tIns="45700" rIns="91425" bIns="45700" anchor="ctr" anchorCtr="0">
            <a:normAutofit/>
          </a:bodyPr>
          <a:lstStyle/>
          <a:p>
            <a:pPr marL="0" marR="0" lvl="0" indent="0" algn="l"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sz="1400" b="0" i="0" u="none" strike="noStrike" kern="1200" cap="none" spc="0" normalizeH="0" baseline="0" noProof="0" dirty="0">
              <a:ln>
                <a:noFill/>
              </a:ln>
              <a:solidFill>
                <a:prstClr val="white"/>
              </a:solidFill>
              <a:effectLst/>
              <a:uLnTx/>
              <a:uFillTx/>
              <a:latin typeface="Montserrat" panose="00000500000000000000" pitchFamily="2" charset="0"/>
              <a:ea typeface="Arial"/>
              <a:cs typeface="Arial"/>
              <a:sym typeface="Arial"/>
            </a:endParaRPr>
          </a:p>
        </p:txBody>
      </p:sp>
      <p:sp>
        <p:nvSpPr>
          <p:cNvPr id="776" name="Title"/>
          <p:cNvSpPr txBox="1">
            <a:spLocks noGrp="1"/>
          </p:cNvSpPr>
          <p:nvPr>
            <p:ph type="ctrTitle" idx="4294967295"/>
          </p:nvPr>
        </p:nvSpPr>
        <p:spPr>
          <a:xfrm>
            <a:off x="455748" y="442366"/>
            <a:ext cx="11280500" cy="1539617"/>
          </a:xfrm>
          <a:prstGeom prst="rect">
            <a:avLst/>
          </a:prstGeom>
          <a:noFill/>
          <a:ln>
            <a:noFill/>
          </a:ln>
        </p:spPr>
        <p:txBody>
          <a:bodyPr spcFirstLastPara="1" wrap="square" lIns="91425" tIns="45700" rIns="91425" bIns="91440" anchor="ctr" anchorCtr="0">
            <a:normAutofit/>
          </a:bodyPr>
          <a:lstStyle/>
          <a:p>
            <a:pPr marL="0" lvl="0" indent="0" algn="l" rtl="0">
              <a:lnSpc>
                <a:spcPct val="90000"/>
              </a:lnSpc>
              <a:spcBef>
                <a:spcPts val="0"/>
              </a:spcBef>
              <a:spcAft>
                <a:spcPts val="0"/>
              </a:spcAft>
              <a:buClr>
                <a:schemeClr val="dk1"/>
              </a:buClr>
              <a:buSzPts val="4000"/>
              <a:buFont typeface="Montserrat"/>
              <a:buNone/>
            </a:pPr>
            <a:r>
              <a:rPr lang="en-US" sz="4000" b="1">
                <a:solidFill>
                  <a:schemeClr val="bg1"/>
                </a:solidFill>
                <a:latin typeface="Montserrat"/>
                <a:ea typeface="Montserrat"/>
                <a:cs typeface="Montserrat"/>
                <a:sym typeface="Montserrat"/>
              </a:rPr>
              <a:t>Getting started with reconciliation for Tessitura Merchant Services</a:t>
            </a:r>
            <a:endParaRPr sz="3600" b="1" dirty="0">
              <a:solidFill>
                <a:schemeClr val="bg1"/>
              </a:solidFill>
              <a:latin typeface="Montserrat"/>
              <a:ea typeface="Montserrat"/>
              <a:cs typeface="Montserrat"/>
              <a:sym typeface="Montserra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7BC3"/>
            </a:gs>
            <a:gs pos="69000">
              <a:srgbClr val="00448E"/>
            </a:gs>
          </a:gsLst>
          <a:lin ang="5400000" scaled="0"/>
        </a:gradFill>
        <a:effectLst/>
      </p:bgPr>
    </p:bg>
    <p:spTree>
      <p:nvGrpSpPr>
        <p:cNvPr id="1" name="Shape 783"/>
        <p:cNvGrpSpPr/>
        <p:nvPr/>
      </p:nvGrpSpPr>
      <p:grpSpPr>
        <a:xfrm>
          <a:off x="0" y="0"/>
          <a:ext cx="0" cy="0"/>
          <a:chOff x="0" y="0"/>
          <a:chExt cx="0" cy="0"/>
        </a:xfrm>
      </p:grpSpPr>
      <p:pic>
        <p:nvPicPr>
          <p:cNvPr id="6" name="TLCC Orlando Logo - White" descr="A black background with white text&#10;&#10;Description automatically generated">
            <a:extLst>
              <a:ext uri="{FF2B5EF4-FFF2-40B4-BE49-F238E27FC236}">
                <a16:creationId xmlns:a16="http://schemas.microsoft.com/office/drawing/2014/main" id="{7B5CF1B0-5C50-FF82-9498-1DE955A3AC3B}"/>
              </a:ext>
            </a:extLst>
          </p:cNvPr>
          <p:cNvPicPr>
            <a:picLocks noGrp="1" noRot="1" noMove="1" noResize="1" noEditPoints="1" noAdjustHandles="1" noChangeArrowheads="1" noChangeShapeType="1" noCrop="1"/>
          </p:cNvPicPr>
          <p:nvPr/>
        </p:nvPicPr>
        <p:blipFill rotWithShape="1">
          <a:blip r:embed="rId3" cstate="print">
            <a:alphaModFix amt="50000"/>
            <a:extLst>
              <a:ext uri="{28A0092B-C50C-407E-A947-70E740481C1C}">
                <a14:useLocalDpi xmlns:a14="http://schemas.microsoft.com/office/drawing/2010/main" val="0"/>
              </a:ext>
            </a:extLst>
          </a:blip>
          <a:srcRect r="2958" b="3490"/>
          <a:stretch/>
        </p:blipFill>
        <p:spPr>
          <a:xfrm>
            <a:off x="10018643" y="5391888"/>
            <a:ext cx="2173357" cy="1466112"/>
          </a:xfrm>
          <a:prstGeom prst="rect">
            <a:avLst/>
          </a:prstGeom>
        </p:spPr>
      </p:pic>
      <p:sp>
        <p:nvSpPr>
          <p:cNvPr id="7" name="text 1">
            <a:extLst>
              <a:ext uri="{FF2B5EF4-FFF2-40B4-BE49-F238E27FC236}">
                <a16:creationId xmlns:a16="http://schemas.microsoft.com/office/drawing/2014/main" id="{DFA9FD84-7B50-F1EB-CDF4-99715FFAB490}"/>
              </a:ext>
            </a:extLst>
          </p:cNvPr>
          <p:cNvSpPr txBox="1">
            <a:spLocks noGrp="1" noRot="1" noMove="1" noResize="1" noEditPoints="1" noAdjustHandles="1" noChangeArrowheads="1" noChangeShapeType="1"/>
          </p:cNvSpPr>
          <p:nvPr/>
        </p:nvSpPr>
        <p:spPr>
          <a:xfrm>
            <a:off x="773525" y="4002957"/>
            <a:ext cx="5240592" cy="959187"/>
          </a:xfrm>
          <a:prstGeom prst="rect">
            <a:avLst/>
          </a:prstGeom>
          <a:noFill/>
          <a:ln>
            <a:noFill/>
          </a:ln>
        </p:spPr>
        <p:txBody>
          <a:bodyPr spcFirstLastPara="1" wrap="square" lIns="91425" tIns="45700" rIns="91425" bIns="45700" anchor="t" anchorCtr="0">
            <a:normAutofit/>
          </a:bodyPr>
          <a:lstStyle/>
          <a:p>
            <a:pPr marL="0" marR="0" lvl="0" indent="0" algn="ctr" defTabSz="914400" rtl="0" eaLnBrk="1" fontAlgn="auto" latinLnBrk="0" hangingPunct="1">
              <a:lnSpc>
                <a:spcPct val="100000"/>
              </a:lnSpc>
              <a:spcBef>
                <a:spcPts val="0"/>
              </a:spcBef>
              <a:spcAft>
                <a:spcPts val="0"/>
              </a:spcAft>
              <a:buClr>
                <a:prstClr val="white"/>
              </a:buClr>
              <a:buSzPts val="2400"/>
              <a:buFont typeface="Arial"/>
              <a:buNone/>
              <a:tabLst/>
              <a:defRPr/>
            </a:pPr>
            <a:r>
              <a:rPr kumimoji="0" lang="en-US" sz="2400" b="0" i="0" u="none" strike="noStrike" kern="1200" cap="none" spc="0" normalizeH="0" baseline="0" noProof="0" dirty="0">
                <a:ln>
                  <a:noFill/>
                </a:ln>
                <a:solidFill>
                  <a:prstClr val="white"/>
                </a:solidFill>
                <a:effectLst/>
                <a:uLnTx/>
                <a:uFillTx/>
                <a:latin typeface="Montserrat"/>
                <a:ea typeface="Montserrat"/>
                <a:cs typeface="Montserrat"/>
                <a:sym typeface="Montserrat"/>
              </a:rPr>
              <a:t>Please keep keyboard and other distractions to a minimum</a:t>
            </a:r>
            <a:endParaRPr kumimoji="0" sz="2800" b="0" i="0" u="none" strike="noStrike" kern="1200" cap="none" spc="0" normalizeH="0" baseline="0" noProof="0" dirty="0">
              <a:ln>
                <a:noFill/>
              </a:ln>
              <a:solidFill>
                <a:prstClr val="white"/>
              </a:solidFill>
              <a:effectLst/>
              <a:uLnTx/>
              <a:uFillTx/>
              <a:latin typeface="Montserrat"/>
              <a:ea typeface="Montserrat"/>
              <a:cs typeface="Montserrat"/>
              <a:sym typeface="Montserrat"/>
            </a:endParaRPr>
          </a:p>
        </p:txBody>
      </p:sp>
      <p:sp>
        <p:nvSpPr>
          <p:cNvPr id="8" name="heading 1">
            <a:extLst>
              <a:ext uri="{FF2B5EF4-FFF2-40B4-BE49-F238E27FC236}">
                <a16:creationId xmlns:a16="http://schemas.microsoft.com/office/drawing/2014/main" id="{769DC8A9-B073-1044-EFC8-0537103A8EA8}"/>
              </a:ext>
            </a:extLst>
          </p:cNvPr>
          <p:cNvSpPr txBox="1">
            <a:spLocks noGrp="1" noRot="1" noMove="1" noResize="1" noEditPoints="1" noAdjustHandles="1" noChangeArrowheads="1" noChangeShapeType="1"/>
          </p:cNvSpPr>
          <p:nvPr/>
        </p:nvSpPr>
        <p:spPr>
          <a:xfrm>
            <a:off x="773525" y="2957798"/>
            <a:ext cx="5240592" cy="1124318"/>
          </a:xfrm>
          <a:prstGeom prst="rect">
            <a:avLst/>
          </a:prstGeom>
          <a:noFill/>
          <a:ln>
            <a:noFill/>
          </a:ln>
        </p:spPr>
        <p:txBody>
          <a:bodyPr spcFirstLastPara="1" wrap="square" lIns="91425" tIns="45700" rIns="91425" bIns="45700" anchor="ctr" anchorCtr="0">
            <a:normAutofit/>
          </a:bodyPr>
          <a:lstStyle/>
          <a:p>
            <a:pPr marL="0" marR="0" lvl="0" indent="0" algn="ctr" defTabSz="914400" rtl="0" eaLnBrk="1" fontAlgn="auto" latinLnBrk="0" hangingPunct="1">
              <a:lnSpc>
                <a:spcPct val="100000"/>
              </a:lnSpc>
              <a:spcBef>
                <a:spcPts val="0"/>
              </a:spcBef>
              <a:spcAft>
                <a:spcPts val="0"/>
              </a:spcAft>
              <a:buClr>
                <a:prstClr val="white"/>
              </a:buClr>
              <a:buSzPts val="3200"/>
              <a:buFont typeface="Montserrat"/>
              <a:buNone/>
              <a:tabLst/>
              <a:defRPr/>
            </a:pPr>
            <a:r>
              <a:rPr kumimoji="0" lang="en-US" sz="3200" b="1" i="0" u="none" strike="noStrike" kern="1200" cap="none" spc="0" normalizeH="0" baseline="0" noProof="0" dirty="0">
                <a:ln>
                  <a:noFill/>
                </a:ln>
                <a:solidFill>
                  <a:prstClr val="white"/>
                </a:solidFill>
                <a:effectLst/>
                <a:uLnTx/>
                <a:uFillTx/>
                <a:latin typeface="Montserrat"/>
                <a:ea typeface="Montserrat"/>
                <a:cs typeface="Montserrat"/>
                <a:sym typeface="Montserrat"/>
              </a:rPr>
              <a:t>Distraction Free Zone</a:t>
            </a:r>
            <a:endParaRPr kumimoji="0" sz="1400" b="0" i="0" u="none" strike="noStrike" kern="1200" cap="none" spc="0" normalizeH="0" baseline="0" noProof="0" dirty="0">
              <a:ln>
                <a:noFill/>
              </a:ln>
              <a:solidFill>
                <a:srgbClr val="000000"/>
              </a:solidFill>
              <a:effectLst/>
              <a:uLnTx/>
              <a:uFillTx/>
              <a:latin typeface="Montserrat" panose="00000500000000000000" pitchFamily="2" charset="0"/>
              <a:ea typeface="Arial"/>
              <a:cs typeface="Arial"/>
              <a:sym typeface="Arial"/>
            </a:endParaRPr>
          </a:p>
        </p:txBody>
      </p:sp>
      <p:pic>
        <p:nvPicPr>
          <p:cNvPr id="5" name="no sound icon">
            <a:extLst>
              <a:ext uri="{FF2B5EF4-FFF2-40B4-BE49-F238E27FC236}">
                <a16:creationId xmlns:a16="http://schemas.microsoft.com/office/drawing/2014/main" id="{4822CCF9-DE58-848F-BCA4-9735CCBA6E4D}"/>
              </a:ext>
            </a:extLst>
          </p:cNvPr>
          <p:cNvPicPr>
            <a:picLocks noGrp="1" noRot="1" noChangeAspect="1" noMove="1" noResize="1" noEditPoints="1" noAdjustHandles="1" noChangeArrowheads="1" noChangeShapeType="1" noCrop="1"/>
          </p:cNvPicPr>
          <p:nvPr/>
        </p:nvPicPr>
        <p:blipFill>
          <a:blip r:embed="rId4" cstate="print">
            <a:extLst>
              <a:ext uri="{28A0092B-C50C-407E-A947-70E740481C1C}">
                <a14:useLocalDpi xmlns:a14="http://schemas.microsoft.com/office/drawing/2010/main" val="0"/>
              </a:ext>
            </a:extLst>
          </a:blip>
          <a:stretch>
            <a:fillRect/>
          </a:stretch>
        </p:blipFill>
        <p:spPr>
          <a:xfrm>
            <a:off x="2543714" y="1195366"/>
            <a:ext cx="1762432" cy="1762432"/>
          </a:xfrm>
          <a:prstGeom prst="rect">
            <a:avLst/>
          </a:prstGeom>
        </p:spPr>
      </p:pic>
      <p:sp>
        <p:nvSpPr>
          <p:cNvPr id="10" name="text 2">
            <a:extLst>
              <a:ext uri="{FF2B5EF4-FFF2-40B4-BE49-F238E27FC236}">
                <a16:creationId xmlns:a16="http://schemas.microsoft.com/office/drawing/2014/main" id="{E61AB188-7EA3-202E-E0A0-41E071B6F186}"/>
              </a:ext>
            </a:extLst>
          </p:cNvPr>
          <p:cNvSpPr txBox="1">
            <a:spLocks noGrp="1" noRot="1" noMove="1" noResize="1" noEditPoints="1" noAdjustHandles="1" noChangeArrowheads="1" noChangeShapeType="1"/>
          </p:cNvSpPr>
          <p:nvPr/>
        </p:nvSpPr>
        <p:spPr>
          <a:xfrm>
            <a:off x="6645497" y="4002957"/>
            <a:ext cx="4511654" cy="959187"/>
          </a:xfrm>
          <a:prstGeom prst="rect">
            <a:avLst/>
          </a:prstGeom>
          <a:noFill/>
          <a:ln>
            <a:noFill/>
          </a:ln>
        </p:spPr>
        <p:txBody>
          <a:bodyPr spcFirstLastPara="1" wrap="square" lIns="91425" tIns="45700" rIns="91425" bIns="45700" anchor="t" anchorCtr="0">
            <a:normAutofit/>
          </a:bodyPr>
          <a:lstStyle/>
          <a:p>
            <a:pPr marL="0" marR="0" lvl="0" indent="0" algn="ctr" defTabSz="914400" rtl="0" eaLnBrk="1" fontAlgn="auto" latinLnBrk="0" hangingPunct="1">
              <a:lnSpc>
                <a:spcPct val="100000"/>
              </a:lnSpc>
              <a:spcBef>
                <a:spcPts val="0"/>
              </a:spcBef>
              <a:spcAft>
                <a:spcPts val="0"/>
              </a:spcAft>
              <a:buClr>
                <a:srgbClr val="C9C9C9"/>
              </a:buClr>
              <a:buSzPts val="2400"/>
              <a:buFont typeface="Arial" panose="020B0604020202020204" pitchFamily="34" charset="0"/>
              <a:buNone/>
              <a:tabLst/>
              <a:defRPr/>
            </a:pPr>
            <a:r>
              <a:rPr kumimoji="0" lang="en-US" sz="2400" b="0" i="0" u="none" strike="noStrike" kern="1200" cap="none" spc="0" normalizeH="0" baseline="0" noProof="0" dirty="0">
                <a:ln>
                  <a:noFill/>
                </a:ln>
                <a:solidFill>
                  <a:prstClr val="white"/>
                </a:solidFill>
                <a:effectLst/>
                <a:uLnTx/>
                <a:uFillTx/>
                <a:latin typeface="Montserrat"/>
                <a:ea typeface="Montserrat"/>
                <a:cs typeface="Montserrat"/>
                <a:sym typeface="Montserrat"/>
              </a:rPr>
              <a:t>No recording or broadcasts of concurrent sessions</a:t>
            </a:r>
            <a:endParaRPr kumimoji="0" sz="2800" b="0" i="0" u="none" strike="noStrike" kern="1200" cap="none" spc="0" normalizeH="0" baseline="0" noProof="0" dirty="0">
              <a:ln>
                <a:noFill/>
              </a:ln>
              <a:solidFill>
                <a:prstClr val="white"/>
              </a:solidFill>
              <a:effectLst/>
              <a:uLnTx/>
              <a:uFillTx/>
              <a:latin typeface="Montserrat"/>
              <a:ea typeface="Montserrat"/>
              <a:cs typeface="Montserrat"/>
              <a:sym typeface="Montserrat"/>
            </a:endParaRPr>
          </a:p>
        </p:txBody>
      </p:sp>
      <p:sp>
        <p:nvSpPr>
          <p:cNvPr id="11" name="heading 2">
            <a:extLst>
              <a:ext uri="{FF2B5EF4-FFF2-40B4-BE49-F238E27FC236}">
                <a16:creationId xmlns:a16="http://schemas.microsoft.com/office/drawing/2014/main" id="{810C6DC6-23CC-9A9A-488D-C031B86B21C9}"/>
              </a:ext>
            </a:extLst>
          </p:cNvPr>
          <p:cNvSpPr txBox="1">
            <a:spLocks noGrp="1" noRot="1" noMove="1" noResize="1" noEditPoints="1" noAdjustHandles="1" noChangeArrowheads="1" noChangeShapeType="1"/>
          </p:cNvSpPr>
          <p:nvPr/>
        </p:nvSpPr>
        <p:spPr>
          <a:xfrm>
            <a:off x="6645496" y="2957798"/>
            <a:ext cx="4511655" cy="1124318"/>
          </a:xfrm>
          <a:prstGeom prst="rect">
            <a:avLst/>
          </a:prstGeom>
          <a:noFill/>
          <a:ln>
            <a:noFill/>
          </a:ln>
        </p:spPr>
        <p:txBody>
          <a:bodyPr spcFirstLastPara="1" wrap="square" lIns="91425" tIns="45700" rIns="91425" bIns="45700" anchor="ctr" anchorCtr="0">
            <a:normAutofit/>
          </a:bodyPr>
          <a:lstStyle/>
          <a:p>
            <a:pPr marL="0" marR="0" lvl="0" indent="0" algn="ctr" defTabSz="914400" rtl="0" eaLnBrk="1" fontAlgn="auto" latinLnBrk="0" hangingPunct="1">
              <a:lnSpc>
                <a:spcPct val="100000"/>
              </a:lnSpc>
              <a:spcBef>
                <a:spcPts val="0"/>
              </a:spcBef>
              <a:spcAft>
                <a:spcPts val="0"/>
              </a:spcAft>
              <a:buClr>
                <a:prstClr val="white"/>
              </a:buClr>
              <a:buSzPts val="3200"/>
              <a:buFont typeface="Montserrat"/>
              <a:buNone/>
              <a:tabLst/>
              <a:defRPr/>
            </a:pPr>
            <a:r>
              <a:rPr kumimoji="0" lang="en-US" sz="3200" b="1" i="0" u="none" strike="noStrike" kern="1200" cap="none" spc="0" normalizeH="0" baseline="0" noProof="0" dirty="0">
                <a:ln>
                  <a:noFill/>
                </a:ln>
                <a:solidFill>
                  <a:prstClr val="white"/>
                </a:solidFill>
                <a:effectLst/>
                <a:uLnTx/>
                <a:uFillTx/>
                <a:latin typeface="Montserrat"/>
                <a:ea typeface="Montserrat"/>
                <a:cs typeface="Montserrat"/>
                <a:sym typeface="Montserrat"/>
              </a:rPr>
              <a:t>No Recording</a:t>
            </a:r>
            <a:endParaRPr kumimoji="0" sz="1400" b="0" i="0" u="none" strike="noStrike" kern="1200" cap="none" spc="0" normalizeH="0" baseline="0" noProof="0" dirty="0">
              <a:ln>
                <a:noFill/>
              </a:ln>
              <a:solidFill>
                <a:srgbClr val="000000"/>
              </a:solidFill>
              <a:effectLst/>
              <a:uLnTx/>
              <a:uFillTx/>
              <a:latin typeface="Montserrat" panose="00000500000000000000" pitchFamily="2" charset="0"/>
              <a:ea typeface="Arial"/>
              <a:cs typeface="Arial"/>
              <a:sym typeface="Arial"/>
            </a:endParaRPr>
          </a:p>
        </p:txBody>
      </p:sp>
      <p:pic>
        <p:nvPicPr>
          <p:cNvPr id="4" name="no recording icon">
            <a:extLst>
              <a:ext uri="{FF2B5EF4-FFF2-40B4-BE49-F238E27FC236}">
                <a16:creationId xmlns:a16="http://schemas.microsoft.com/office/drawing/2014/main" id="{7AED700F-1EB0-1B8D-E697-7230F24D99CA}"/>
              </a:ext>
            </a:extLst>
          </p:cNvPr>
          <p:cNvPicPr>
            <a:picLocks noGrp="1" noRot="1" noChangeAspect="1" noMove="1" noResize="1" noEditPoints="1" noAdjustHandles="1" noChangeArrowheads="1" noChangeShapeType="1" noCrop="1"/>
          </p:cNvPicPr>
          <p:nvPr/>
        </p:nvPicPr>
        <p:blipFill>
          <a:blip r:embed="rId5" cstate="print">
            <a:extLst>
              <a:ext uri="{28A0092B-C50C-407E-A947-70E740481C1C}">
                <a14:useLocalDpi xmlns:a14="http://schemas.microsoft.com/office/drawing/2010/main" val="0"/>
              </a:ext>
            </a:extLst>
          </a:blip>
          <a:stretch>
            <a:fillRect/>
          </a:stretch>
        </p:blipFill>
        <p:spPr>
          <a:xfrm>
            <a:off x="8020108" y="1195366"/>
            <a:ext cx="1762432" cy="176243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51D154-EC34-A8DA-8635-219F85BCE88B}"/>
              </a:ext>
            </a:extLst>
          </p:cNvPr>
          <p:cNvSpPr>
            <a:spLocks noGrp="1"/>
          </p:cNvSpPr>
          <p:nvPr>
            <p:ph type="title"/>
          </p:nvPr>
        </p:nvSpPr>
        <p:spPr/>
        <p:txBody>
          <a:bodyPr/>
          <a:lstStyle/>
          <a:p>
            <a:r>
              <a:rPr lang="en-US" dirty="0"/>
              <a:t>What we will be covering</a:t>
            </a:r>
          </a:p>
        </p:txBody>
      </p:sp>
    </p:spTree>
    <p:extLst>
      <p:ext uri="{BB962C8B-B14F-4D97-AF65-F5344CB8AC3E}">
        <p14:creationId xmlns:p14="http://schemas.microsoft.com/office/powerpoint/2010/main" val="8438369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F392E3-513C-0251-504D-FC99AC7A274B}"/>
              </a:ext>
            </a:extLst>
          </p:cNvPr>
          <p:cNvSpPr>
            <a:spLocks noGrp="1"/>
          </p:cNvSpPr>
          <p:nvPr>
            <p:ph type="title"/>
          </p:nvPr>
        </p:nvSpPr>
        <p:spPr/>
        <p:txBody>
          <a:bodyPr/>
          <a:lstStyle/>
          <a:p>
            <a:r>
              <a:rPr lang="en-US" dirty="0"/>
              <a:t>Best Practices, Tools &amp; Terminology</a:t>
            </a:r>
          </a:p>
        </p:txBody>
      </p:sp>
      <p:sp>
        <p:nvSpPr>
          <p:cNvPr id="3" name="Text Placeholder 2">
            <a:extLst>
              <a:ext uri="{FF2B5EF4-FFF2-40B4-BE49-F238E27FC236}">
                <a16:creationId xmlns:a16="http://schemas.microsoft.com/office/drawing/2014/main" id="{4F32A097-9BCB-73C8-83E5-5D2BD0A3E638}"/>
              </a:ext>
            </a:extLst>
          </p:cNvPr>
          <p:cNvSpPr>
            <a:spLocks noGrp="1"/>
          </p:cNvSpPr>
          <p:nvPr>
            <p:ph type="body" sz="quarter" idx="10"/>
          </p:nvPr>
        </p:nvSpPr>
        <p:spPr>
          <a:xfrm>
            <a:off x="1602740" y="1840230"/>
            <a:ext cx="9829800" cy="5017770"/>
          </a:xfrm>
        </p:spPr>
        <p:txBody>
          <a:bodyPr>
            <a:normAutofit fontScale="92500" lnSpcReduction="10000"/>
          </a:bodyPr>
          <a:lstStyle/>
          <a:p>
            <a:r>
              <a:rPr lang="en-US" sz="2600" dirty="0"/>
              <a:t>Intro: Who is Adyen?</a:t>
            </a:r>
          </a:p>
          <a:p>
            <a:r>
              <a:rPr lang="en-US" sz="2600" dirty="0"/>
              <a:t>Review important best practices</a:t>
            </a:r>
          </a:p>
          <a:p>
            <a:pPr lvl="1"/>
            <a:r>
              <a:rPr lang="en-US" sz="2200" dirty="0"/>
              <a:t>Batch Rollover Time</a:t>
            </a:r>
          </a:p>
          <a:p>
            <a:pPr lvl="1"/>
            <a:r>
              <a:rPr lang="en-US" sz="2200" dirty="0"/>
              <a:t>Order/Contribution Entry and Batch procedures</a:t>
            </a:r>
          </a:p>
          <a:p>
            <a:r>
              <a:rPr lang="en-US" sz="2600" dirty="0"/>
              <a:t>Review Terminology</a:t>
            </a:r>
          </a:p>
          <a:p>
            <a:pPr lvl="1"/>
            <a:r>
              <a:rPr lang="en-US" sz="2200" dirty="0"/>
              <a:t>Adyen Payout Batches</a:t>
            </a:r>
          </a:p>
          <a:p>
            <a:pPr lvl="1"/>
            <a:r>
              <a:rPr lang="en-US" sz="2200" dirty="0"/>
              <a:t>Tessitura Batches</a:t>
            </a:r>
            <a:endParaRPr lang="en-US" sz="2600" dirty="0"/>
          </a:p>
          <a:p>
            <a:r>
              <a:rPr lang="en-US" sz="2600" dirty="0"/>
              <a:t>Review tools for reconciliation</a:t>
            </a:r>
          </a:p>
          <a:p>
            <a:pPr lvl="1"/>
            <a:r>
              <a:rPr lang="en-US" sz="2200" dirty="0"/>
              <a:t>Adyen reports</a:t>
            </a:r>
          </a:p>
          <a:p>
            <a:pPr lvl="1"/>
            <a:r>
              <a:rPr lang="en-US" sz="2200" dirty="0"/>
              <a:t>Tessitura reports</a:t>
            </a:r>
          </a:p>
          <a:p>
            <a:pPr lvl="1"/>
            <a:r>
              <a:rPr lang="en-US" sz="2200" dirty="0"/>
              <a:t>Tessitura Reconciliation Helper Tool</a:t>
            </a:r>
          </a:p>
          <a:p>
            <a:pPr marL="0" indent="0">
              <a:buNone/>
            </a:pPr>
            <a:endParaRPr lang="en-US" sz="2600" dirty="0"/>
          </a:p>
        </p:txBody>
      </p:sp>
    </p:spTree>
    <p:extLst>
      <p:ext uri="{BB962C8B-B14F-4D97-AF65-F5344CB8AC3E}">
        <p14:creationId xmlns:p14="http://schemas.microsoft.com/office/powerpoint/2010/main" val="1883249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91858-CC10-90A7-0C51-3A60B4B3F8D1}"/>
              </a:ext>
            </a:extLst>
          </p:cNvPr>
          <p:cNvSpPr>
            <a:spLocks noGrp="1"/>
          </p:cNvSpPr>
          <p:nvPr>
            <p:ph type="title"/>
          </p:nvPr>
        </p:nvSpPr>
        <p:spPr/>
        <p:txBody>
          <a:bodyPr/>
          <a:lstStyle/>
          <a:p>
            <a:r>
              <a:rPr lang="en-US" dirty="0"/>
              <a:t>Who is Adyen?</a:t>
            </a:r>
          </a:p>
        </p:txBody>
      </p:sp>
      <p:sp>
        <p:nvSpPr>
          <p:cNvPr id="3" name="Text Placeholder 2">
            <a:extLst>
              <a:ext uri="{FF2B5EF4-FFF2-40B4-BE49-F238E27FC236}">
                <a16:creationId xmlns:a16="http://schemas.microsoft.com/office/drawing/2014/main" id="{AA8BA862-5BB2-17C3-8BA3-391ACAD25024}"/>
              </a:ext>
            </a:extLst>
          </p:cNvPr>
          <p:cNvSpPr>
            <a:spLocks noGrp="1"/>
          </p:cNvSpPr>
          <p:nvPr>
            <p:ph type="body" sz="quarter" idx="10"/>
          </p:nvPr>
        </p:nvSpPr>
        <p:spPr>
          <a:xfrm>
            <a:off x="1114868" y="2332989"/>
            <a:ext cx="7876732" cy="4227736"/>
          </a:xfrm>
        </p:spPr>
        <p:txBody>
          <a:bodyPr/>
          <a:lstStyle/>
          <a:p>
            <a:r>
              <a:rPr lang="en-US" dirty="0"/>
              <a:t>Adyen is the </a:t>
            </a:r>
            <a:r>
              <a:rPr lang="en-US" b="1" dirty="0"/>
              <a:t>Payment</a:t>
            </a:r>
            <a:r>
              <a:rPr lang="en-US" dirty="0"/>
              <a:t> or </a:t>
            </a:r>
            <a:r>
              <a:rPr lang="en-US" b="1" dirty="0"/>
              <a:t>Merchant</a:t>
            </a:r>
            <a:r>
              <a:rPr lang="en-US" dirty="0"/>
              <a:t> </a:t>
            </a:r>
            <a:r>
              <a:rPr lang="en-US" b="1" dirty="0"/>
              <a:t>Service Provider </a:t>
            </a:r>
            <a:r>
              <a:rPr lang="en-US" dirty="0"/>
              <a:t>that Tessitura uses to provide transaction processing for Tessitura Merchant Services</a:t>
            </a:r>
          </a:p>
          <a:p>
            <a:r>
              <a:rPr lang="en-US" dirty="0"/>
              <a:t>Adyen provide each credit card transaction and Token creation with a ‘PSP Reference’</a:t>
            </a:r>
          </a:p>
          <a:p>
            <a:endParaRPr lang="en-US" dirty="0"/>
          </a:p>
        </p:txBody>
      </p:sp>
      <p:pic>
        <p:nvPicPr>
          <p:cNvPr id="5" name="Picture 4" descr="A green logo with white text&#10;&#10;Description automatically generated">
            <a:extLst>
              <a:ext uri="{FF2B5EF4-FFF2-40B4-BE49-F238E27FC236}">
                <a16:creationId xmlns:a16="http://schemas.microsoft.com/office/drawing/2014/main" id="{13915221-CA9E-7A0A-720F-9BFF28872A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06291" y="3429000"/>
            <a:ext cx="3200400" cy="1289715"/>
          </a:xfrm>
          <a:prstGeom prst="rect">
            <a:avLst/>
          </a:prstGeom>
        </p:spPr>
      </p:pic>
    </p:spTree>
    <p:extLst>
      <p:ext uri="{BB962C8B-B14F-4D97-AF65-F5344CB8AC3E}">
        <p14:creationId xmlns:p14="http://schemas.microsoft.com/office/powerpoint/2010/main" val="18114787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9CAA13-9D10-EC66-A94C-84B1676AC022}"/>
              </a:ext>
            </a:extLst>
          </p:cNvPr>
          <p:cNvSpPr>
            <a:spLocks noGrp="1"/>
          </p:cNvSpPr>
          <p:nvPr>
            <p:ph type="title"/>
          </p:nvPr>
        </p:nvSpPr>
        <p:spPr/>
        <p:txBody>
          <a:bodyPr/>
          <a:lstStyle/>
          <a:p>
            <a:r>
              <a:rPr lang="en-US" dirty="0"/>
              <a:t>Walkthrough and Questions</a:t>
            </a:r>
          </a:p>
        </p:txBody>
      </p:sp>
      <p:sp>
        <p:nvSpPr>
          <p:cNvPr id="3" name="Text Placeholder 2">
            <a:extLst>
              <a:ext uri="{FF2B5EF4-FFF2-40B4-BE49-F238E27FC236}">
                <a16:creationId xmlns:a16="http://schemas.microsoft.com/office/drawing/2014/main" id="{7F224756-BEFE-927F-A296-4C4931FCAD2A}"/>
              </a:ext>
            </a:extLst>
          </p:cNvPr>
          <p:cNvSpPr>
            <a:spLocks noGrp="1"/>
          </p:cNvSpPr>
          <p:nvPr>
            <p:ph type="body" sz="quarter" idx="10"/>
          </p:nvPr>
        </p:nvSpPr>
        <p:spPr/>
        <p:txBody>
          <a:bodyPr/>
          <a:lstStyle/>
          <a:p>
            <a:r>
              <a:rPr lang="en-US" dirty="0"/>
              <a:t>Reconciliation Walkthrough</a:t>
            </a:r>
          </a:p>
          <a:p>
            <a:r>
              <a:rPr lang="en-US" dirty="0"/>
              <a:t>Resources</a:t>
            </a:r>
          </a:p>
          <a:p>
            <a:r>
              <a:rPr lang="en-US" dirty="0"/>
              <a:t>Q&amp;A</a:t>
            </a:r>
          </a:p>
        </p:txBody>
      </p:sp>
    </p:spTree>
    <p:extLst>
      <p:ext uri="{BB962C8B-B14F-4D97-AF65-F5344CB8AC3E}">
        <p14:creationId xmlns:p14="http://schemas.microsoft.com/office/powerpoint/2010/main" val="33354886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137EE-8A7A-54CB-A063-063BA1E37C59}"/>
              </a:ext>
            </a:extLst>
          </p:cNvPr>
          <p:cNvSpPr>
            <a:spLocks noGrp="1"/>
          </p:cNvSpPr>
          <p:nvPr>
            <p:ph type="title"/>
          </p:nvPr>
        </p:nvSpPr>
        <p:spPr/>
        <p:txBody>
          <a:bodyPr/>
          <a:lstStyle/>
          <a:p>
            <a:r>
              <a:rPr lang="en-US" dirty="0"/>
              <a:t>Important Best Practices</a:t>
            </a:r>
          </a:p>
        </p:txBody>
      </p:sp>
    </p:spTree>
    <p:extLst>
      <p:ext uri="{BB962C8B-B14F-4D97-AF65-F5344CB8AC3E}">
        <p14:creationId xmlns:p14="http://schemas.microsoft.com/office/powerpoint/2010/main" val="1854580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91858-CC10-90A7-0C51-3A60B4B3F8D1}"/>
              </a:ext>
            </a:extLst>
          </p:cNvPr>
          <p:cNvSpPr>
            <a:spLocks noGrp="1"/>
          </p:cNvSpPr>
          <p:nvPr>
            <p:ph type="title"/>
          </p:nvPr>
        </p:nvSpPr>
        <p:spPr/>
        <p:txBody>
          <a:bodyPr/>
          <a:lstStyle/>
          <a:p>
            <a:r>
              <a:rPr lang="en-US" dirty="0"/>
              <a:t>System Defaults</a:t>
            </a:r>
          </a:p>
        </p:txBody>
      </p:sp>
      <p:sp>
        <p:nvSpPr>
          <p:cNvPr id="3" name="Text Placeholder 2">
            <a:extLst>
              <a:ext uri="{FF2B5EF4-FFF2-40B4-BE49-F238E27FC236}">
                <a16:creationId xmlns:a16="http://schemas.microsoft.com/office/drawing/2014/main" id="{AA8BA862-5BB2-17C3-8BA3-391ACAD25024}"/>
              </a:ext>
            </a:extLst>
          </p:cNvPr>
          <p:cNvSpPr>
            <a:spLocks noGrp="1"/>
          </p:cNvSpPr>
          <p:nvPr>
            <p:ph type="body" sz="quarter" idx="10"/>
          </p:nvPr>
        </p:nvSpPr>
        <p:spPr>
          <a:xfrm>
            <a:off x="1114868" y="2332989"/>
            <a:ext cx="3697162" cy="4227736"/>
          </a:xfrm>
        </p:spPr>
        <p:txBody>
          <a:bodyPr/>
          <a:lstStyle/>
          <a:p>
            <a:r>
              <a:rPr lang="en-US" dirty="0"/>
              <a:t>Confirm Batch Rollover time in the Default Settings table (T_DEFAULTS) </a:t>
            </a:r>
          </a:p>
          <a:p>
            <a:r>
              <a:rPr lang="en-US" dirty="0"/>
              <a:t>Must be 00:00 for TNEW or custom website</a:t>
            </a:r>
          </a:p>
          <a:p>
            <a:endParaRPr lang="en-US" dirty="0"/>
          </a:p>
        </p:txBody>
      </p:sp>
      <p:pic>
        <p:nvPicPr>
          <p:cNvPr id="5" name="Picture 4">
            <a:extLst>
              <a:ext uri="{FF2B5EF4-FFF2-40B4-BE49-F238E27FC236}">
                <a16:creationId xmlns:a16="http://schemas.microsoft.com/office/drawing/2014/main" id="{D0BA259E-2FA0-667A-FA4C-6100DF6CE336}"/>
              </a:ext>
            </a:extLst>
          </p:cNvPr>
          <p:cNvPicPr>
            <a:picLocks noChangeAspect="1"/>
          </p:cNvPicPr>
          <p:nvPr/>
        </p:nvPicPr>
        <p:blipFill>
          <a:blip r:embed="rId3"/>
          <a:stretch>
            <a:fillRect/>
          </a:stretch>
        </p:blipFill>
        <p:spPr>
          <a:xfrm>
            <a:off x="4955548" y="2332989"/>
            <a:ext cx="6681832" cy="1848856"/>
          </a:xfrm>
          <a:prstGeom prst="rect">
            <a:avLst/>
          </a:prstGeom>
          <a:ln w="15875">
            <a:solidFill>
              <a:schemeClr val="tx1"/>
            </a:solidFill>
          </a:ln>
        </p:spPr>
      </p:pic>
      <p:pic>
        <p:nvPicPr>
          <p:cNvPr id="9" name="Picture 8">
            <a:extLst>
              <a:ext uri="{FF2B5EF4-FFF2-40B4-BE49-F238E27FC236}">
                <a16:creationId xmlns:a16="http://schemas.microsoft.com/office/drawing/2014/main" id="{C4318557-C929-9FCB-5A25-D88EEB04E99D}"/>
              </a:ext>
            </a:extLst>
          </p:cNvPr>
          <p:cNvPicPr>
            <a:picLocks noChangeAspect="1"/>
          </p:cNvPicPr>
          <p:nvPr/>
        </p:nvPicPr>
        <p:blipFill>
          <a:blip r:embed="rId4"/>
          <a:stretch>
            <a:fillRect/>
          </a:stretch>
        </p:blipFill>
        <p:spPr>
          <a:xfrm>
            <a:off x="4955548" y="4276411"/>
            <a:ext cx="6681832" cy="2180014"/>
          </a:xfrm>
          <a:prstGeom prst="rect">
            <a:avLst/>
          </a:prstGeom>
          <a:ln w="15875">
            <a:solidFill>
              <a:schemeClr val="tx1"/>
            </a:solidFill>
          </a:ln>
        </p:spPr>
      </p:pic>
    </p:spTree>
    <p:extLst>
      <p:ext uri="{BB962C8B-B14F-4D97-AF65-F5344CB8AC3E}">
        <p14:creationId xmlns:p14="http://schemas.microsoft.com/office/powerpoint/2010/main" val="35302036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CD27D-EC46-84C4-7CEE-C190371043BA}"/>
              </a:ext>
            </a:extLst>
          </p:cNvPr>
          <p:cNvSpPr>
            <a:spLocks noGrp="1"/>
          </p:cNvSpPr>
          <p:nvPr>
            <p:ph type="title"/>
          </p:nvPr>
        </p:nvSpPr>
        <p:spPr>
          <a:xfrm>
            <a:off x="381000" y="322464"/>
            <a:ext cx="11430000" cy="1233318"/>
          </a:xfrm>
        </p:spPr>
        <p:txBody>
          <a:bodyPr anchor="ctr">
            <a:normAutofit/>
          </a:bodyPr>
          <a:lstStyle/>
          <a:p>
            <a:r>
              <a:rPr lang="en-US" sz="3700" dirty="0"/>
              <a:t>Order/Contribution Entry and Batch </a:t>
            </a:r>
            <a:br>
              <a:rPr lang="en-US" sz="3700" dirty="0"/>
            </a:br>
            <a:r>
              <a:rPr lang="en-US" sz="3700" dirty="0"/>
              <a:t>Best Practices </a:t>
            </a:r>
          </a:p>
        </p:txBody>
      </p:sp>
      <p:sp>
        <p:nvSpPr>
          <p:cNvPr id="3" name="Content Placeholder 2">
            <a:extLst>
              <a:ext uri="{FF2B5EF4-FFF2-40B4-BE49-F238E27FC236}">
                <a16:creationId xmlns:a16="http://schemas.microsoft.com/office/drawing/2014/main" id="{03F85A07-3F35-6B41-F416-139847CE61F0}"/>
              </a:ext>
            </a:extLst>
          </p:cNvPr>
          <p:cNvSpPr>
            <a:spLocks noGrp="1"/>
          </p:cNvSpPr>
          <p:nvPr>
            <p:ph sz="quarter" idx="10"/>
          </p:nvPr>
        </p:nvSpPr>
        <p:spPr>
          <a:xfrm>
            <a:off x="381000" y="2677672"/>
            <a:ext cx="5577840" cy="3579694"/>
          </a:xfrm>
        </p:spPr>
        <p:txBody>
          <a:bodyPr>
            <a:normAutofit/>
          </a:bodyPr>
          <a:lstStyle/>
          <a:p>
            <a:r>
              <a:rPr lang="en-US" dirty="0"/>
              <a:t>All users should open and close a single batch per day</a:t>
            </a:r>
          </a:p>
          <a:p>
            <a:pPr lvl="1">
              <a:buFont typeface="Courier New" panose="02070309020205020404" pitchFamily="49" charset="0"/>
              <a:buChar char="o"/>
            </a:pPr>
            <a:r>
              <a:rPr lang="en-US" sz="2800" dirty="0"/>
              <a:t>Never include transactions from more than one day in a single batch</a:t>
            </a:r>
          </a:p>
        </p:txBody>
      </p:sp>
      <p:sp>
        <p:nvSpPr>
          <p:cNvPr id="4" name="Content Placeholder 3">
            <a:extLst>
              <a:ext uri="{FF2B5EF4-FFF2-40B4-BE49-F238E27FC236}">
                <a16:creationId xmlns:a16="http://schemas.microsoft.com/office/drawing/2014/main" id="{DD9A8777-3797-50F7-C7B2-3B85183ACC9A}"/>
              </a:ext>
            </a:extLst>
          </p:cNvPr>
          <p:cNvSpPr>
            <a:spLocks noGrp="1"/>
          </p:cNvSpPr>
          <p:nvPr>
            <p:ph sz="quarter" idx="11"/>
          </p:nvPr>
        </p:nvSpPr>
        <p:spPr>
          <a:xfrm>
            <a:off x="6233160" y="2677672"/>
            <a:ext cx="5577840" cy="3579694"/>
          </a:xfrm>
        </p:spPr>
        <p:txBody>
          <a:bodyPr>
            <a:normAutofit/>
          </a:bodyPr>
          <a:lstStyle/>
          <a:p>
            <a:r>
              <a:rPr lang="en-US" dirty="0"/>
              <a:t>Posting date must match the date of the transactions in the batches being posted</a:t>
            </a:r>
          </a:p>
          <a:p>
            <a:r>
              <a:rPr lang="en-US" dirty="0"/>
              <a:t>Batches for transactions on different days need to be posted separately, per day</a:t>
            </a:r>
          </a:p>
        </p:txBody>
      </p:sp>
    </p:spTree>
    <p:extLst>
      <p:ext uri="{BB962C8B-B14F-4D97-AF65-F5344CB8AC3E}">
        <p14:creationId xmlns:p14="http://schemas.microsoft.com/office/powerpoint/2010/main" val="2429189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A7F37-3277-28D5-DCFE-3209538F9238}"/>
              </a:ext>
            </a:extLst>
          </p:cNvPr>
          <p:cNvSpPr>
            <a:spLocks noGrp="1"/>
          </p:cNvSpPr>
          <p:nvPr>
            <p:ph type="title"/>
          </p:nvPr>
        </p:nvSpPr>
        <p:spPr/>
        <p:txBody>
          <a:bodyPr/>
          <a:lstStyle/>
          <a:p>
            <a:r>
              <a:rPr lang="en-US" sz="4000" dirty="0"/>
              <a:t>Order/Contribution Entry and Batch </a:t>
            </a:r>
            <a:br>
              <a:rPr lang="en-US" sz="4000" dirty="0"/>
            </a:br>
            <a:r>
              <a:rPr lang="en-US" sz="4000" dirty="0"/>
              <a:t>Best Practices </a:t>
            </a:r>
            <a:endParaRPr lang="en-US" dirty="0"/>
          </a:p>
        </p:txBody>
      </p:sp>
      <p:pic>
        <p:nvPicPr>
          <p:cNvPr id="5" name="Picture 4">
            <a:extLst>
              <a:ext uri="{FF2B5EF4-FFF2-40B4-BE49-F238E27FC236}">
                <a16:creationId xmlns:a16="http://schemas.microsoft.com/office/drawing/2014/main" id="{3B481768-FC94-375F-1923-7623A698B6C0}"/>
              </a:ext>
            </a:extLst>
          </p:cNvPr>
          <p:cNvPicPr>
            <a:picLocks noChangeAspect="1"/>
          </p:cNvPicPr>
          <p:nvPr/>
        </p:nvPicPr>
        <p:blipFill>
          <a:blip r:embed="rId3"/>
          <a:stretch>
            <a:fillRect/>
          </a:stretch>
        </p:blipFill>
        <p:spPr>
          <a:xfrm>
            <a:off x="807720" y="2326947"/>
            <a:ext cx="5878420" cy="3503215"/>
          </a:xfrm>
          <a:prstGeom prst="rect">
            <a:avLst/>
          </a:prstGeom>
          <a:ln>
            <a:solidFill>
              <a:schemeClr val="accent1"/>
            </a:solidFill>
          </a:ln>
        </p:spPr>
      </p:pic>
      <p:pic>
        <p:nvPicPr>
          <p:cNvPr id="7" name="Picture 6">
            <a:extLst>
              <a:ext uri="{FF2B5EF4-FFF2-40B4-BE49-F238E27FC236}">
                <a16:creationId xmlns:a16="http://schemas.microsoft.com/office/drawing/2014/main" id="{67687732-B0E7-BAB1-664A-BC2DDC52253E}"/>
              </a:ext>
            </a:extLst>
          </p:cNvPr>
          <p:cNvPicPr>
            <a:picLocks noChangeAspect="1"/>
          </p:cNvPicPr>
          <p:nvPr/>
        </p:nvPicPr>
        <p:blipFill>
          <a:blip r:embed="rId4"/>
          <a:stretch>
            <a:fillRect/>
          </a:stretch>
        </p:blipFill>
        <p:spPr>
          <a:xfrm>
            <a:off x="4677925" y="2743200"/>
            <a:ext cx="6440539" cy="3652026"/>
          </a:xfrm>
          <a:prstGeom prst="rect">
            <a:avLst/>
          </a:prstGeom>
          <a:ln>
            <a:solidFill>
              <a:schemeClr val="accent1"/>
            </a:solidFill>
          </a:ln>
        </p:spPr>
      </p:pic>
    </p:spTree>
    <p:extLst>
      <p:ext uri="{BB962C8B-B14F-4D97-AF65-F5344CB8AC3E}">
        <p14:creationId xmlns:p14="http://schemas.microsoft.com/office/powerpoint/2010/main" val="38145190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95C50-E059-9E31-F412-0796A991DCF8}"/>
              </a:ext>
            </a:extLst>
          </p:cNvPr>
          <p:cNvSpPr>
            <a:spLocks noGrp="1"/>
          </p:cNvSpPr>
          <p:nvPr>
            <p:ph type="title"/>
          </p:nvPr>
        </p:nvSpPr>
        <p:spPr/>
        <p:txBody>
          <a:bodyPr/>
          <a:lstStyle/>
          <a:p>
            <a:r>
              <a:rPr lang="en-US" sz="4000" dirty="0"/>
              <a:t>Order/Contribution Entry and Batch </a:t>
            </a:r>
            <a:br>
              <a:rPr lang="en-US" sz="4000" dirty="0"/>
            </a:br>
            <a:r>
              <a:rPr lang="en-US" sz="4000" dirty="0"/>
              <a:t>Best Practices </a:t>
            </a:r>
            <a:endParaRPr lang="en-US" dirty="0"/>
          </a:p>
        </p:txBody>
      </p:sp>
      <p:pic>
        <p:nvPicPr>
          <p:cNvPr id="9" name="Picture 8">
            <a:extLst>
              <a:ext uri="{FF2B5EF4-FFF2-40B4-BE49-F238E27FC236}">
                <a16:creationId xmlns:a16="http://schemas.microsoft.com/office/drawing/2014/main" id="{5E172E9C-C2B3-1BD9-E926-A7EC7181A58B}"/>
              </a:ext>
            </a:extLst>
          </p:cNvPr>
          <p:cNvPicPr>
            <a:picLocks noChangeAspect="1"/>
          </p:cNvPicPr>
          <p:nvPr/>
        </p:nvPicPr>
        <p:blipFill>
          <a:blip r:embed="rId3"/>
          <a:stretch>
            <a:fillRect/>
          </a:stretch>
        </p:blipFill>
        <p:spPr>
          <a:xfrm>
            <a:off x="777240" y="2590663"/>
            <a:ext cx="5056064" cy="3620548"/>
          </a:xfrm>
          <a:prstGeom prst="rect">
            <a:avLst/>
          </a:prstGeom>
        </p:spPr>
      </p:pic>
      <p:pic>
        <p:nvPicPr>
          <p:cNvPr id="15" name="Picture 14">
            <a:extLst>
              <a:ext uri="{FF2B5EF4-FFF2-40B4-BE49-F238E27FC236}">
                <a16:creationId xmlns:a16="http://schemas.microsoft.com/office/drawing/2014/main" id="{29899812-DA3D-A21F-6288-312C6697D11A}"/>
              </a:ext>
            </a:extLst>
          </p:cNvPr>
          <p:cNvPicPr>
            <a:picLocks noChangeAspect="1"/>
          </p:cNvPicPr>
          <p:nvPr/>
        </p:nvPicPr>
        <p:blipFill>
          <a:blip r:embed="rId4"/>
          <a:stretch>
            <a:fillRect/>
          </a:stretch>
        </p:blipFill>
        <p:spPr>
          <a:xfrm>
            <a:off x="6192127" y="2590663"/>
            <a:ext cx="5335544" cy="3620548"/>
          </a:xfrm>
          <a:prstGeom prst="rect">
            <a:avLst/>
          </a:prstGeom>
        </p:spPr>
      </p:pic>
    </p:spTree>
    <p:extLst>
      <p:ext uri="{BB962C8B-B14F-4D97-AF65-F5344CB8AC3E}">
        <p14:creationId xmlns:p14="http://schemas.microsoft.com/office/powerpoint/2010/main" val="34434656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EAD35-BD3C-9912-4BE0-6520208D2962}"/>
              </a:ext>
            </a:extLst>
          </p:cNvPr>
          <p:cNvSpPr>
            <a:spLocks noGrp="1"/>
          </p:cNvSpPr>
          <p:nvPr>
            <p:ph type="title"/>
          </p:nvPr>
        </p:nvSpPr>
        <p:spPr/>
        <p:txBody>
          <a:bodyPr/>
          <a:lstStyle/>
          <a:p>
            <a:r>
              <a:rPr lang="en-US" dirty="0"/>
              <a:t>Terminology</a:t>
            </a:r>
          </a:p>
        </p:txBody>
      </p:sp>
    </p:spTree>
    <p:extLst>
      <p:ext uri="{BB962C8B-B14F-4D97-AF65-F5344CB8AC3E}">
        <p14:creationId xmlns:p14="http://schemas.microsoft.com/office/powerpoint/2010/main" val="28528404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52913-19BF-0897-BB70-EE701430CAB2}"/>
              </a:ext>
            </a:extLst>
          </p:cNvPr>
          <p:cNvSpPr>
            <a:spLocks noGrp="1"/>
          </p:cNvSpPr>
          <p:nvPr>
            <p:ph type="title"/>
          </p:nvPr>
        </p:nvSpPr>
        <p:spPr/>
        <p:txBody>
          <a:bodyPr/>
          <a:lstStyle/>
          <a:p>
            <a:r>
              <a:rPr lang="en-US" dirty="0"/>
              <a:t>Batches</a:t>
            </a:r>
          </a:p>
        </p:txBody>
      </p:sp>
      <p:sp>
        <p:nvSpPr>
          <p:cNvPr id="3" name="Text Placeholder 2">
            <a:extLst>
              <a:ext uri="{FF2B5EF4-FFF2-40B4-BE49-F238E27FC236}">
                <a16:creationId xmlns:a16="http://schemas.microsoft.com/office/drawing/2014/main" id="{FA21EB2F-B0D5-5894-9F03-0E3DD819CC2D}"/>
              </a:ext>
            </a:extLst>
          </p:cNvPr>
          <p:cNvSpPr>
            <a:spLocks noGrp="1"/>
          </p:cNvSpPr>
          <p:nvPr>
            <p:ph type="body" sz="quarter" idx="10"/>
          </p:nvPr>
        </p:nvSpPr>
        <p:spPr>
          <a:xfrm>
            <a:off x="1295400" y="2190750"/>
            <a:ext cx="9601200" cy="4075938"/>
          </a:xfrm>
        </p:spPr>
        <p:txBody>
          <a:bodyPr/>
          <a:lstStyle/>
          <a:p>
            <a:r>
              <a:rPr lang="en-US" dirty="0"/>
              <a:t>Adyen Payout batch is a grouping of transaction for a single day that is paid out in a single bank deposit from Adyen</a:t>
            </a:r>
          </a:p>
          <a:p>
            <a:pPr lvl="1"/>
            <a:r>
              <a:rPr lang="en-US" dirty="0"/>
              <a:t>Adyen Payout batch will include transactions from Tessitura batches for  all users for the date being paid out </a:t>
            </a:r>
          </a:p>
          <a:p>
            <a:r>
              <a:rPr lang="en-US" dirty="0"/>
              <a:t>Tessitura batch is a grouping of transactions by user in the application or on a custom or TNEW website</a:t>
            </a:r>
          </a:p>
        </p:txBody>
      </p:sp>
    </p:spTree>
    <p:extLst>
      <p:ext uri="{BB962C8B-B14F-4D97-AF65-F5344CB8AC3E}">
        <p14:creationId xmlns:p14="http://schemas.microsoft.com/office/powerpoint/2010/main" val="19415078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B8D0C8F-A5FA-77C0-FC13-A5298F33C11E}"/>
              </a:ext>
            </a:extLst>
          </p:cNvPr>
          <p:cNvSpPr>
            <a:spLocks noGrp="1"/>
          </p:cNvSpPr>
          <p:nvPr>
            <p:ph type="title"/>
          </p:nvPr>
        </p:nvSpPr>
        <p:spPr/>
        <p:txBody>
          <a:bodyPr anchor="ctr">
            <a:normAutofit/>
          </a:bodyPr>
          <a:lstStyle/>
          <a:p>
            <a:r>
              <a:rPr lang="en-US" dirty="0"/>
              <a:t>Adyen Reports</a:t>
            </a:r>
          </a:p>
        </p:txBody>
      </p:sp>
    </p:spTree>
    <p:extLst>
      <p:ext uri="{BB962C8B-B14F-4D97-AF65-F5344CB8AC3E}">
        <p14:creationId xmlns:p14="http://schemas.microsoft.com/office/powerpoint/2010/main" val="32156953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87298-2EA2-7600-066A-4B3C6955E147}"/>
              </a:ext>
            </a:extLst>
          </p:cNvPr>
          <p:cNvSpPr>
            <a:spLocks noGrp="1"/>
          </p:cNvSpPr>
          <p:nvPr>
            <p:ph type="title"/>
          </p:nvPr>
        </p:nvSpPr>
        <p:spPr>
          <a:xfrm>
            <a:off x="381000" y="322464"/>
            <a:ext cx="11430000" cy="1233318"/>
          </a:xfrm>
        </p:spPr>
        <p:txBody>
          <a:bodyPr anchor="ctr">
            <a:normAutofit/>
          </a:bodyPr>
          <a:lstStyle/>
          <a:p>
            <a:r>
              <a:rPr lang="en-US" dirty="0"/>
              <a:t>Adyen Settlement Details Report</a:t>
            </a:r>
          </a:p>
        </p:txBody>
      </p:sp>
      <p:pic>
        <p:nvPicPr>
          <p:cNvPr id="5" name="Picture 4">
            <a:extLst>
              <a:ext uri="{FF2B5EF4-FFF2-40B4-BE49-F238E27FC236}">
                <a16:creationId xmlns:a16="http://schemas.microsoft.com/office/drawing/2014/main" id="{48CA09D4-8E15-03D2-D747-4AAA2BA22D5C}"/>
              </a:ext>
            </a:extLst>
          </p:cNvPr>
          <p:cNvPicPr>
            <a:picLocks noChangeAspect="1"/>
          </p:cNvPicPr>
          <p:nvPr/>
        </p:nvPicPr>
        <p:blipFill>
          <a:blip r:embed="rId3"/>
          <a:stretch>
            <a:fillRect/>
          </a:stretch>
        </p:blipFill>
        <p:spPr>
          <a:xfrm>
            <a:off x="526369" y="2671522"/>
            <a:ext cx="11284631" cy="3752138"/>
          </a:xfrm>
          <a:prstGeom prst="rect">
            <a:avLst/>
          </a:prstGeom>
          <a:noFill/>
          <a:ln w="15875">
            <a:solidFill>
              <a:schemeClr val="tx1"/>
            </a:solidFill>
          </a:ln>
        </p:spPr>
      </p:pic>
    </p:spTree>
    <p:extLst>
      <p:ext uri="{BB962C8B-B14F-4D97-AF65-F5344CB8AC3E}">
        <p14:creationId xmlns:p14="http://schemas.microsoft.com/office/powerpoint/2010/main" val="31949834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DBF3F-D5F2-A5FC-0B7B-028DBCCD2283}"/>
              </a:ext>
            </a:extLst>
          </p:cNvPr>
          <p:cNvSpPr>
            <a:spLocks noGrp="1"/>
          </p:cNvSpPr>
          <p:nvPr>
            <p:ph type="title"/>
          </p:nvPr>
        </p:nvSpPr>
        <p:spPr>
          <a:xfrm>
            <a:off x="381000" y="322464"/>
            <a:ext cx="11430000" cy="1233318"/>
          </a:xfrm>
        </p:spPr>
        <p:txBody>
          <a:bodyPr anchor="ctr">
            <a:normAutofit/>
          </a:bodyPr>
          <a:lstStyle/>
          <a:p>
            <a:r>
              <a:rPr lang="en-US" dirty="0"/>
              <a:t>Adyen Settlement Details Report</a:t>
            </a:r>
          </a:p>
        </p:txBody>
      </p:sp>
      <p:pic>
        <p:nvPicPr>
          <p:cNvPr id="19" name="Picture 18" descr="A screenshot of a computer&#10;&#10;Description automatically generated">
            <a:extLst>
              <a:ext uri="{FF2B5EF4-FFF2-40B4-BE49-F238E27FC236}">
                <a16:creationId xmlns:a16="http://schemas.microsoft.com/office/drawing/2014/main" id="{9A455B8E-2249-A517-37BE-F77DA08657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8442" y="2278422"/>
            <a:ext cx="9958168" cy="4257114"/>
          </a:xfrm>
          <a:prstGeom prst="rect">
            <a:avLst/>
          </a:prstGeom>
          <a:noFill/>
          <a:ln w="15875">
            <a:solidFill>
              <a:schemeClr val="tx1"/>
            </a:solidFill>
          </a:ln>
        </p:spPr>
      </p:pic>
    </p:spTree>
    <p:extLst>
      <p:ext uri="{BB962C8B-B14F-4D97-AF65-F5344CB8AC3E}">
        <p14:creationId xmlns:p14="http://schemas.microsoft.com/office/powerpoint/2010/main" val="32275384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E8760-6BD3-8BC1-2628-06DA34007DBD}"/>
              </a:ext>
            </a:extLst>
          </p:cNvPr>
          <p:cNvSpPr>
            <a:spLocks noGrp="1"/>
          </p:cNvSpPr>
          <p:nvPr>
            <p:ph type="title"/>
          </p:nvPr>
        </p:nvSpPr>
        <p:spPr/>
        <p:txBody>
          <a:bodyPr/>
          <a:lstStyle/>
          <a:p>
            <a:r>
              <a:rPr lang="en-US" dirty="0" err="1"/>
              <a:t>CC_reference</a:t>
            </a:r>
            <a:r>
              <a:rPr lang="en-US" dirty="0"/>
              <a:t>/PSP Reference </a:t>
            </a:r>
          </a:p>
        </p:txBody>
      </p:sp>
      <p:pic>
        <p:nvPicPr>
          <p:cNvPr id="2050" name="Picture 2">
            <a:extLst>
              <a:ext uri="{FF2B5EF4-FFF2-40B4-BE49-F238E27FC236}">
                <a16:creationId xmlns:a16="http://schemas.microsoft.com/office/drawing/2014/main" id="{94173573-E6C2-ABBD-57C0-5B60490B6C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750" y="2753383"/>
            <a:ext cx="9680561" cy="178233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0684EFA9-789C-7C33-2E2A-0701DE67B572}"/>
              </a:ext>
            </a:extLst>
          </p:cNvPr>
          <p:cNvSpPr txBox="1"/>
          <p:nvPr/>
        </p:nvSpPr>
        <p:spPr>
          <a:xfrm>
            <a:off x="207747" y="2403534"/>
            <a:ext cx="7983354" cy="369332"/>
          </a:xfrm>
          <a:prstGeom prst="rect">
            <a:avLst/>
          </a:prstGeom>
          <a:noFill/>
        </p:spPr>
        <p:txBody>
          <a:bodyPr wrap="square" rtlCol="0">
            <a:spAutoFit/>
          </a:bodyPr>
          <a:lstStyle/>
          <a:p>
            <a:r>
              <a:rPr lang="en-US" dirty="0"/>
              <a:t>Adyen Settlement Details Report – Batch 1 transactions on 7/12 </a:t>
            </a:r>
          </a:p>
        </p:txBody>
      </p:sp>
      <p:pic>
        <p:nvPicPr>
          <p:cNvPr id="2052" name="Picture 4">
            <a:extLst>
              <a:ext uri="{FF2B5EF4-FFF2-40B4-BE49-F238E27FC236}">
                <a16:creationId xmlns:a16="http://schemas.microsoft.com/office/drawing/2014/main" id="{004FCB0E-0FF4-7612-3753-07956E748F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4747" y="4994763"/>
            <a:ext cx="7488454" cy="1704403"/>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D0FF02C-3C12-60D0-39F8-9BCF22C5C78A}"/>
              </a:ext>
            </a:extLst>
          </p:cNvPr>
          <p:cNvSpPr txBox="1"/>
          <p:nvPr/>
        </p:nvSpPr>
        <p:spPr>
          <a:xfrm>
            <a:off x="207747" y="4622008"/>
            <a:ext cx="7983355" cy="369332"/>
          </a:xfrm>
          <a:prstGeom prst="rect">
            <a:avLst/>
          </a:prstGeom>
          <a:noFill/>
        </p:spPr>
        <p:txBody>
          <a:bodyPr wrap="square" rtlCol="0">
            <a:spAutoFit/>
          </a:bodyPr>
          <a:lstStyle/>
          <a:p>
            <a:r>
              <a:rPr lang="en-US" dirty="0"/>
              <a:t>Tessitura Payment Gateway Summary/Detail transaction on 7/12 </a:t>
            </a:r>
          </a:p>
        </p:txBody>
      </p:sp>
    </p:spTree>
    <p:extLst>
      <p:ext uri="{BB962C8B-B14F-4D97-AF65-F5344CB8AC3E}">
        <p14:creationId xmlns:p14="http://schemas.microsoft.com/office/powerpoint/2010/main" val="37068655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6C834-8472-3450-1743-5C7864E079B0}"/>
              </a:ext>
            </a:extLst>
          </p:cNvPr>
          <p:cNvSpPr>
            <a:spLocks noGrp="1"/>
          </p:cNvSpPr>
          <p:nvPr>
            <p:ph type="title"/>
          </p:nvPr>
        </p:nvSpPr>
        <p:spPr/>
        <p:txBody>
          <a:bodyPr/>
          <a:lstStyle/>
          <a:p>
            <a:r>
              <a:rPr lang="en-US" dirty="0"/>
              <a:t>Payments Radio Button</a:t>
            </a:r>
          </a:p>
        </p:txBody>
      </p:sp>
      <p:pic>
        <p:nvPicPr>
          <p:cNvPr id="6" name="Picture 5">
            <a:extLst>
              <a:ext uri="{FF2B5EF4-FFF2-40B4-BE49-F238E27FC236}">
                <a16:creationId xmlns:a16="http://schemas.microsoft.com/office/drawing/2014/main" id="{FA823D8E-E0F6-15F4-403C-3EA1C3285248}"/>
              </a:ext>
            </a:extLst>
          </p:cNvPr>
          <p:cNvPicPr>
            <a:picLocks noChangeAspect="1"/>
          </p:cNvPicPr>
          <p:nvPr/>
        </p:nvPicPr>
        <p:blipFill>
          <a:blip r:embed="rId3"/>
          <a:stretch>
            <a:fillRect/>
          </a:stretch>
        </p:blipFill>
        <p:spPr>
          <a:xfrm>
            <a:off x="1501126" y="2241134"/>
            <a:ext cx="9189748" cy="3344499"/>
          </a:xfrm>
          <a:prstGeom prst="rect">
            <a:avLst/>
          </a:prstGeom>
        </p:spPr>
      </p:pic>
    </p:spTree>
    <p:extLst>
      <p:ext uri="{BB962C8B-B14F-4D97-AF65-F5344CB8AC3E}">
        <p14:creationId xmlns:p14="http://schemas.microsoft.com/office/powerpoint/2010/main" val="31716322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CCDD8-B50D-EAB0-05B8-B1B404530C70}"/>
              </a:ext>
            </a:extLst>
          </p:cNvPr>
          <p:cNvSpPr>
            <a:spLocks noGrp="1"/>
          </p:cNvSpPr>
          <p:nvPr>
            <p:ph type="title"/>
          </p:nvPr>
        </p:nvSpPr>
        <p:spPr>
          <a:xfrm>
            <a:off x="304800" y="2594844"/>
            <a:ext cx="11582400" cy="1015663"/>
          </a:xfrm>
        </p:spPr>
        <p:txBody>
          <a:bodyPr anchor="ctr">
            <a:normAutofit/>
          </a:bodyPr>
          <a:lstStyle/>
          <a:p>
            <a:r>
              <a:rPr lang="en-US" dirty="0"/>
              <a:t>Tessitura Reports</a:t>
            </a:r>
          </a:p>
        </p:txBody>
      </p:sp>
    </p:spTree>
    <p:extLst>
      <p:ext uri="{BB962C8B-B14F-4D97-AF65-F5344CB8AC3E}">
        <p14:creationId xmlns:p14="http://schemas.microsoft.com/office/powerpoint/2010/main" val="24969946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8B304-EB69-97B0-5A81-264C70C01BF0}"/>
              </a:ext>
            </a:extLst>
          </p:cNvPr>
          <p:cNvSpPr>
            <a:spLocks noGrp="1"/>
          </p:cNvSpPr>
          <p:nvPr>
            <p:ph type="title"/>
          </p:nvPr>
        </p:nvSpPr>
        <p:spPr>
          <a:xfrm>
            <a:off x="381000" y="322464"/>
            <a:ext cx="11430000" cy="1233318"/>
          </a:xfrm>
        </p:spPr>
        <p:txBody>
          <a:bodyPr anchor="ctr">
            <a:normAutofit/>
          </a:bodyPr>
          <a:lstStyle/>
          <a:p>
            <a:r>
              <a:rPr lang="en-US" dirty="0"/>
              <a:t>Payment Gateway Summary/Detail Report</a:t>
            </a:r>
          </a:p>
        </p:txBody>
      </p:sp>
      <p:pic>
        <p:nvPicPr>
          <p:cNvPr id="5" name="Picture 4">
            <a:extLst>
              <a:ext uri="{FF2B5EF4-FFF2-40B4-BE49-F238E27FC236}">
                <a16:creationId xmlns:a16="http://schemas.microsoft.com/office/drawing/2014/main" id="{6544FA8C-2B0C-8556-A6B2-77954051C019}"/>
              </a:ext>
            </a:extLst>
          </p:cNvPr>
          <p:cNvPicPr>
            <a:picLocks noChangeAspect="1"/>
          </p:cNvPicPr>
          <p:nvPr/>
        </p:nvPicPr>
        <p:blipFill>
          <a:blip r:embed="rId3"/>
          <a:stretch>
            <a:fillRect/>
          </a:stretch>
        </p:blipFill>
        <p:spPr>
          <a:xfrm>
            <a:off x="381000" y="3100948"/>
            <a:ext cx="5577840" cy="2733141"/>
          </a:xfrm>
          <a:prstGeom prst="rect">
            <a:avLst/>
          </a:prstGeom>
          <a:noFill/>
          <a:ln w="15875">
            <a:solidFill>
              <a:schemeClr val="tx1"/>
            </a:solidFill>
          </a:ln>
        </p:spPr>
      </p:pic>
      <p:pic>
        <p:nvPicPr>
          <p:cNvPr id="8" name="Picture 7">
            <a:extLst>
              <a:ext uri="{FF2B5EF4-FFF2-40B4-BE49-F238E27FC236}">
                <a16:creationId xmlns:a16="http://schemas.microsoft.com/office/drawing/2014/main" id="{5AE6F120-B920-5B3D-6DF7-A39456B441D9}"/>
              </a:ext>
            </a:extLst>
          </p:cNvPr>
          <p:cNvPicPr>
            <a:picLocks noChangeAspect="1"/>
          </p:cNvPicPr>
          <p:nvPr/>
        </p:nvPicPr>
        <p:blipFill>
          <a:blip r:embed="rId4"/>
          <a:stretch>
            <a:fillRect/>
          </a:stretch>
        </p:blipFill>
        <p:spPr>
          <a:xfrm>
            <a:off x="6233159" y="3121865"/>
            <a:ext cx="5621191" cy="2712224"/>
          </a:xfrm>
          <a:prstGeom prst="rect">
            <a:avLst/>
          </a:prstGeom>
          <a:noFill/>
          <a:ln w="15875">
            <a:solidFill>
              <a:schemeClr val="tx1"/>
            </a:solidFill>
          </a:ln>
        </p:spPr>
      </p:pic>
    </p:spTree>
    <p:extLst>
      <p:ext uri="{BB962C8B-B14F-4D97-AF65-F5344CB8AC3E}">
        <p14:creationId xmlns:p14="http://schemas.microsoft.com/office/powerpoint/2010/main" val="40814387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C3419-70B9-A54E-B833-9A2AA1CAEB0F}"/>
              </a:ext>
            </a:extLst>
          </p:cNvPr>
          <p:cNvSpPr>
            <a:spLocks noGrp="1"/>
          </p:cNvSpPr>
          <p:nvPr>
            <p:ph type="title"/>
          </p:nvPr>
        </p:nvSpPr>
        <p:spPr/>
        <p:txBody>
          <a:bodyPr/>
          <a:lstStyle/>
          <a:p>
            <a:r>
              <a:rPr lang="en-US" dirty="0"/>
              <a:t>Payment Gateway Summary/Detail Report</a:t>
            </a:r>
          </a:p>
        </p:txBody>
      </p:sp>
      <p:pic>
        <p:nvPicPr>
          <p:cNvPr id="6" name="Picture 5">
            <a:extLst>
              <a:ext uri="{FF2B5EF4-FFF2-40B4-BE49-F238E27FC236}">
                <a16:creationId xmlns:a16="http://schemas.microsoft.com/office/drawing/2014/main" id="{125EBA05-C084-E45D-D39C-FCF0BD3495DA}"/>
              </a:ext>
            </a:extLst>
          </p:cNvPr>
          <p:cNvPicPr>
            <a:picLocks noChangeAspect="1"/>
          </p:cNvPicPr>
          <p:nvPr/>
        </p:nvPicPr>
        <p:blipFill>
          <a:blip r:embed="rId3"/>
          <a:stretch>
            <a:fillRect/>
          </a:stretch>
        </p:blipFill>
        <p:spPr>
          <a:xfrm>
            <a:off x="288626" y="2384956"/>
            <a:ext cx="11614747" cy="4038808"/>
          </a:xfrm>
          <a:prstGeom prst="rect">
            <a:avLst/>
          </a:prstGeom>
        </p:spPr>
      </p:pic>
    </p:spTree>
    <p:extLst>
      <p:ext uri="{BB962C8B-B14F-4D97-AF65-F5344CB8AC3E}">
        <p14:creationId xmlns:p14="http://schemas.microsoft.com/office/powerpoint/2010/main" val="15899235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F859FC-613B-64F1-0A1E-1FC95DECE1EF}"/>
              </a:ext>
            </a:extLst>
          </p:cNvPr>
          <p:cNvSpPr>
            <a:spLocks noGrp="1"/>
          </p:cNvSpPr>
          <p:nvPr>
            <p:ph type="title"/>
          </p:nvPr>
        </p:nvSpPr>
        <p:spPr/>
        <p:txBody>
          <a:bodyPr/>
          <a:lstStyle/>
          <a:p>
            <a:r>
              <a:rPr lang="en-US" dirty="0"/>
              <a:t>Posting Report </a:t>
            </a:r>
          </a:p>
        </p:txBody>
      </p:sp>
      <p:pic>
        <p:nvPicPr>
          <p:cNvPr id="5" name="Picture 4">
            <a:extLst>
              <a:ext uri="{FF2B5EF4-FFF2-40B4-BE49-F238E27FC236}">
                <a16:creationId xmlns:a16="http://schemas.microsoft.com/office/drawing/2014/main" id="{F3548404-7603-AAD8-39B0-AC9A3276725E}"/>
              </a:ext>
            </a:extLst>
          </p:cNvPr>
          <p:cNvPicPr>
            <a:picLocks noChangeAspect="1"/>
          </p:cNvPicPr>
          <p:nvPr/>
        </p:nvPicPr>
        <p:blipFill>
          <a:blip r:embed="rId3"/>
          <a:stretch>
            <a:fillRect/>
          </a:stretch>
        </p:blipFill>
        <p:spPr>
          <a:xfrm>
            <a:off x="0" y="1333691"/>
            <a:ext cx="5791060" cy="2690969"/>
          </a:xfrm>
          <a:prstGeom prst="rect">
            <a:avLst/>
          </a:prstGeom>
        </p:spPr>
      </p:pic>
      <p:pic>
        <p:nvPicPr>
          <p:cNvPr id="7" name="Picture 6">
            <a:extLst>
              <a:ext uri="{FF2B5EF4-FFF2-40B4-BE49-F238E27FC236}">
                <a16:creationId xmlns:a16="http://schemas.microsoft.com/office/drawing/2014/main" id="{55F57672-24CB-16CE-5A8C-0893F560CF38}"/>
              </a:ext>
            </a:extLst>
          </p:cNvPr>
          <p:cNvPicPr>
            <a:picLocks noChangeAspect="1"/>
          </p:cNvPicPr>
          <p:nvPr/>
        </p:nvPicPr>
        <p:blipFill>
          <a:blip r:embed="rId4"/>
          <a:stretch>
            <a:fillRect/>
          </a:stretch>
        </p:blipFill>
        <p:spPr>
          <a:xfrm>
            <a:off x="6400947" y="1334553"/>
            <a:ext cx="5791053" cy="2690107"/>
          </a:xfrm>
          <a:prstGeom prst="rect">
            <a:avLst/>
          </a:prstGeom>
        </p:spPr>
      </p:pic>
      <p:pic>
        <p:nvPicPr>
          <p:cNvPr id="9" name="Picture 8">
            <a:extLst>
              <a:ext uri="{FF2B5EF4-FFF2-40B4-BE49-F238E27FC236}">
                <a16:creationId xmlns:a16="http://schemas.microsoft.com/office/drawing/2014/main" id="{08CBF923-4FA2-4693-F2AD-7D834A86A54A}"/>
              </a:ext>
            </a:extLst>
          </p:cNvPr>
          <p:cNvPicPr>
            <a:picLocks noChangeAspect="1"/>
          </p:cNvPicPr>
          <p:nvPr/>
        </p:nvPicPr>
        <p:blipFill>
          <a:blip r:embed="rId5"/>
          <a:stretch>
            <a:fillRect/>
          </a:stretch>
        </p:blipFill>
        <p:spPr>
          <a:xfrm>
            <a:off x="304663" y="4093049"/>
            <a:ext cx="5486397" cy="2287674"/>
          </a:xfrm>
          <a:prstGeom prst="rect">
            <a:avLst/>
          </a:prstGeom>
        </p:spPr>
      </p:pic>
      <p:pic>
        <p:nvPicPr>
          <p:cNvPr id="11" name="Picture 10">
            <a:extLst>
              <a:ext uri="{FF2B5EF4-FFF2-40B4-BE49-F238E27FC236}">
                <a16:creationId xmlns:a16="http://schemas.microsoft.com/office/drawing/2014/main" id="{FE8BB362-C420-6B5E-86B3-8E948FF47D28}"/>
              </a:ext>
            </a:extLst>
          </p:cNvPr>
          <p:cNvPicPr>
            <a:picLocks noChangeAspect="1"/>
          </p:cNvPicPr>
          <p:nvPr/>
        </p:nvPicPr>
        <p:blipFill>
          <a:blip r:embed="rId6"/>
          <a:stretch>
            <a:fillRect/>
          </a:stretch>
        </p:blipFill>
        <p:spPr>
          <a:xfrm>
            <a:off x="6324600" y="4206276"/>
            <a:ext cx="5486400" cy="2301281"/>
          </a:xfrm>
          <a:prstGeom prst="rect">
            <a:avLst/>
          </a:prstGeom>
        </p:spPr>
      </p:pic>
      <p:cxnSp>
        <p:nvCxnSpPr>
          <p:cNvPr id="13" name="Straight Connector 12">
            <a:extLst>
              <a:ext uri="{FF2B5EF4-FFF2-40B4-BE49-F238E27FC236}">
                <a16:creationId xmlns:a16="http://schemas.microsoft.com/office/drawing/2014/main" id="{AC1D88C8-A9AF-A0E3-E792-841DF7D7667F}"/>
              </a:ext>
            </a:extLst>
          </p:cNvPr>
          <p:cNvCxnSpPr/>
          <p:nvPr/>
        </p:nvCxnSpPr>
        <p:spPr>
          <a:xfrm>
            <a:off x="6040315" y="1813334"/>
            <a:ext cx="0" cy="4422652"/>
          </a:xfrm>
          <a:prstGeom prst="line">
            <a:avLst/>
          </a:prstGeom>
        </p:spPr>
        <p:style>
          <a:lnRef idx="1">
            <a:schemeClr val="accent2"/>
          </a:lnRef>
          <a:fillRef idx="0">
            <a:schemeClr val="accent2"/>
          </a:fillRef>
          <a:effectRef idx="0">
            <a:schemeClr val="accent2"/>
          </a:effectRef>
          <a:fontRef idx="minor">
            <a:schemeClr val="tx1"/>
          </a:fontRef>
        </p:style>
      </p:cxnSp>
      <p:cxnSp>
        <p:nvCxnSpPr>
          <p:cNvPr id="15" name="Straight Connector 14">
            <a:extLst>
              <a:ext uri="{FF2B5EF4-FFF2-40B4-BE49-F238E27FC236}">
                <a16:creationId xmlns:a16="http://schemas.microsoft.com/office/drawing/2014/main" id="{60C9AA31-A767-30C9-5361-EDBF3EE103C1}"/>
              </a:ext>
            </a:extLst>
          </p:cNvPr>
          <p:cNvCxnSpPr/>
          <p:nvPr/>
        </p:nvCxnSpPr>
        <p:spPr>
          <a:xfrm>
            <a:off x="381000" y="4160445"/>
            <a:ext cx="11201400" cy="0"/>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0168433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F657B-CAAC-9367-4A3B-3BE6EC0D7FF3}"/>
              </a:ext>
            </a:extLst>
          </p:cNvPr>
          <p:cNvSpPr>
            <a:spLocks noGrp="1"/>
          </p:cNvSpPr>
          <p:nvPr>
            <p:ph type="title"/>
          </p:nvPr>
        </p:nvSpPr>
        <p:spPr/>
        <p:txBody>
          <a:bodyPr/>
          <a:lstStyle/>
          <a:p>
            <a:r>
              <a:rPr lang="en-GB" dirty="0"/>
              <a:t>Adyen Essentials: Sales to Payouts</a:t>
            </a:r>
          </a:p>
        </p:txBody>
      </p:sp>
      <p:pic>
        <p:nvPicPr>
          <p:cNvPr id="7" name="Picture 6" descr="A screenshot of a graph&#10;&#10;Description automatically generated">
            <a:extLst>
              <a:ext uri="{FF2B5EF4-FFF2-40B4-BE49-F238E27FC236}">
                <a16:creationId xmlns:a16="http://schemas.microsoft.com/office/drawing/2014/main" id="{852005EF-8F02-4AA1-000E-1DAA33BA59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4801" y="1555782"/>
            <a:ext cx="9190614" cy="4695274"/>
          </a:xfrm>
          <a:prstGeom prst="rect">
            <a:avLst/>
          </a:prstGeom>
        </p:spPr>
      </p:pic>
    </p:spTree>
    <p:extLst>
      <p:ext uri="{BB962C8B-B14F-4D97-AF65-F5344CB8AC3E}">
        <p14:creationId xmlns:p14="http://schemas.microsoft.com/office/powerpoint/2010/main" val="31249429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F657B-CAAC-9367-4A3B-3BE6EC0D7FF3}"/>
              </a:ext>
            </a:extLst>
          </p:cNvPr>
          <p:cNvSpPr>
            <a:spLocks noGrp="1"/>
          </p:cNvSpPr>
          <p:nvPr>
            <p:ph type="title"/>
          </p:nvPr>
        </p:nvSpPr>
        <p:spPr/>
        <p:txBody>
          <a:bodyPr/>
          <a:lstStyle/>
          <a:p>
            <a:r>
              <a:rPr lang="en-GB" dirty="0"/>
              <a:t>Adyen Essentials: Sales to Payouts</a:t>
            </a:r>
          </a:p>
        </p:txBody>
      </p:sp>
      <p:pic>
        <p:nvPicPr>
          <p:cNvPr id="4" name="Picture 3" descr="A screenshot of a computer">
            <a:extLst>
              <a:ext uri="{FF2B5EF4-FFF2-40B4-BE49-F238E27FC236}">
                <a16:creationId xmlns:a16="http://schemas.microsoft.com/office/drawing/2014/main" id="{DA122413-48C5-C194-3E26-BB85893DF5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4018" y="1555782"/>
            <a:ext cx="10692000" cy="5171437"/>
          </a:xfrm>
          <a:prstGeom prst="rect">
            <a:avLst/>
          </a:prstGeom>
        </p:spPr>
      </p:pic>
    </p:spTree>
    <p:extLst>
      <p:ext uri="{BB962C8B-B14F-4D97-AF65-F5344CB8AC3E}">
        <p14:creationId xmlns:p14="http://schemas.microsoft.com/office/powerpoint/2010/main" val="41320877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524E0-2D7B-7964-7417-BC15B4217AE1}"/>
              </a:ext>
            </a:extLst>
          </p:cNvPr>
          <p:cNvSpPr>
            <a:spLocks noGrp="1"/>
          </p:cNvSpPr>
          <p:nvPr>
            <p:ph type="title"/>
          </p:nvPr>
        </p:nvSpPr>
        <p:spPr/>
        <p:txBody>
          <a:bodyPr/>
          <a:lstStyle/>
          <a:p>
            <a:r>
              <a:rPr lang="en-US" dirty="0"/>
              <a:t>Payment Gateway Summary/Detail Report</a:t>
            </a:r>
          </a:p>
        </p:txBody>
      </p:sp>
      <p:pic>
        <p:nvPicPr>
          <p:cNvPr id="1026" name="Picture 2">
            <a:extLst>
              <a:ext uri="{FF2B5EF4-FFF2-40B4-BE49-F238E27FC236}">
                <a16:creationId xmlns:a16="http://schemas.microsoft.com/office/drawing/2014/main" id="{FD7868D8-2B11-3029-3533-889999A166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555782"/>
            <a:ext cx="11253145" cy="5111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65243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C3419-70B9-A54E-B833-9A2AA1CAEB0F}"/>
              </a:ext>
            </a:extLst>
          </p:cNvPr>
          <p:cNvSpPr>
            <a:spLocks noGrp="1"/>
          </p:cNvSpPr>
          <p:nvPr>
            <p:ph type="title"/>
          </p:nvPr>
        </p:nvSpPr>
        <p:spPr>
          <a:xfrm>
            <a:off x="381000" y="88784"/>
            <a:ext cx="11430000" cy="1233318"/>
          </a:xfrm>
        </p:spPr>
        <p:txBody>
          <a:bodyPr/>
          <a:lstStyle/>
          <a:p>
            <a:r>
              <a:rPr lang="en-US" sz="4000" dirty="0"/>
              <a:t>GL Posting Summary Report by Day</a:t>
            </a:r>
            <a:endParaRPr lang="en-US" dirty="0"/>
          </a:p>
        </p:txBody>
      </p:sp>
      <p:pic>
        <p:nvPicPr>
          <p:cNvPr id="8" name="Picture 7" descr="A screenshot of a computer&#10;&#10;Description automatically generated">
            <a:extLst>
              <a:ext uri="{FF2B5EF4-FFF2-40B4-BE49-F238E27FC236}">
                <a16:creationId xmlns:a16="http://schemas.microsoft.com/office/drawing/2014/main" id="{87D9BA5E-2C10-637D-4FBE-4F465103B7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49426"/>
            <a:ext cx="7670800" cy="3272562"/>
          </a:xfrm>
          <a:prstGeom prst="rect">
            <a:avLst/>
          </a:prstGeom>
        </p:spPr>
      </p:pic>
      <p:pic>
        <p:nvPicPr>
          <p:cNvPr id="4" name="Picture 3">
            <a:extLst>
              <a:ext uri="{FF2B5EF4-FFF2-40B4-BE49-F238E27FC236}">
                <a16:creationId xmlns:a16="http://schemas.microsoft.com/office/drawing/2014/main" id="{601D6BB6-4B5A-6398-34A4-A26A87004707}"/>
              </a:ext>
            </a:extLst>
          </p:cNvPr>
          <p:cNvPicPr>
            <a:picLocks noChangeAspect="1"/>
          </p:cNvPicPr>
          <p:nvPr/>
        </p:nvPicPr>
        <p:blipFill>
          <a:blip r:embed="rId4"/>
          <a:stretch>
            <a:fillRect/>
          </a:stretch>
        </p:blipFill>
        <p:spPr>
          <a:xfrm>
            <a:off x="2773680" y="2629087"/>
            <a:ext cx="9367520" cy="4217130"/>
          </a:xfrm>
          <a:prstGeom prst="rect">
            <a:avLst/>
          </a:prstGeom>
        </p:spPr>
      </p:pic>
    </p:spTree>
    <p:extLst>
      <p:ext uri="{BB962C8B-B14F-4D97-AF65-F5344CB8AC3E}">
        <p14:creationId xmlns:p14="http://schemas.microsoft.com/office/powerpoint/2010/main" val="25766837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C3427-472C-1724-9B11-97DC68F4812C}"/>
              </a:ext>
            </a:extLst>
          </p:cNvPr>
          <p:cNvSpPr>
            <a:spLocks noGrp="1"/>
          </p:cNvSpPr>
          <p:nvPr>
            <p:ph type="title"/>
          </p:nvPr>
        </p:nvSpPr>
        <p:spPr/>
        <p:txBody>
          <a:bodyPr/>
          <a:lstStyle/>
          <a:p>
            <a:r>
              <a:rPr lang="en-US" dirty="0"/>
              <a:t>Tessitura Reconciliation Helper Tool</a:t>
            </a:r>
          </a:p>
        </p:txBody>
      </p:sp>
    </p:spTree>
    <p:extLst>
      <p:ext uri="{BB962C8B-B14F-4D97-AF65-F5344CB8AC3E}">
        <p14:creationId xmlns:p14="http://schemas.microsoft.com/office/powerpoint/2010/main" val="33393852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B14F0-0ECD-93B9-EC8D-7619E6F9C2A5}"/>
              </a:ext>
            </a:extLst>
          </p:cNvPr>
          <p:cNvSpPr>
            <a:spLocks noGrp="1"/>
          </p:cNvSpPr>
          <p:nvPr>
            <p:ph type="title"/>
          </p:nvPr>
        </p:nvSpPr>
        <p:spPr/>
        <p:txBody>
          <a:bodyPr/>
          <a:lstStyle/>
          <a:p>
            <a:r>
              <a:rPr lang="en-US" dirty="0"/>
              <a:t>Tessitura Reconciliation Helper Tool</a:t>
            </a:r>
          </a:p>
        </p:txBody>
      </p:sp>
      <p:sp>
        <p:nvSpPr>
          <p:cNvPr id="3" name="Content Placeholder 2">
            <a:extLst>
              <a:ext uri="{FF2B5EF4-FFF2-40B4-BE49-F238E27FC236}">
                <a16:creationId xmlns:a16="http://schemas.microsoft.com/office/drawing/2014/main" id="{D9FCD6B1-0AC3-F36E-8CFF-160D0DB13C55}"/>
              </a:ext>
            </a:extLst>
          </p:cNvPr>
          <p:cNvSpPr>
            <a:spLocks noGrp="1"/>
          </p:cNvSpPr>
          <p:nvPr>
            <p:ph sz="quarter" idx="10"/>
          </p:nvPr>
        </p:nvSpPr>
        <p:spPr>
          <a:xfrm>
            <a:off x="847798" y="2111022"/>
            <a:ext cx="5577840" cy="4424514"/>
          </a:xfrm>
        </p:spPr>
        <p:txBody>
          <a:bodyPr/>
          <a:lstStyle/>
          <a:p>
            <a:r>
              <a:rPr lang="en-US" dirty="0"/>
              <a:t>Scan this QR code</a:t>
            </a:r>
          </a:p>
          <a:p>
            <a:endParaRPr lang="en-US" dirty="0"/>
          </a:p>
          <a:p>
            <a:endParaRPr lang="en-US" dirty="0"/>
          </a:p>
          <a:p>
            <a:endParaRPr lang="en-US" dirty="0"/>
          </a:p>
          <a:p>
            <a:r>
              <a:rPr lang="en-US" dirty="0"/>
              <a:t>Search for Reconciliation Helper Tool on tessituranetwork.com</a:t>
            </a:r>
          </a:p>
          <a:p>
            <a:r>
              <a:rPr lang="en-US" dirty="0"/>
              <a:t>Open a support ticket </a:t>
            </a:r>
          </a:p>
          <a:p>
            <a:endParaRPr lang="en-US" dirty="0"/>
          </a:p>
        </p:txBody>
      </p:sp>
      <p:sp>
        <p:nvSpPr>
          <p:cNvPr id="4" name="Content Placeholder 3">
            <a:extLst>
              <a:ext uri="{FF2B5EF4-FFF2-40B4-BE49-F238E27FC236}">
                <a16:creationId xmlns:a16="http://schemas.microsoft.com/office/drawing/2014/main" id="{7367373A-1621-7075-023B-88512E94249C}"/>
              </a:ext>
            </a:extLst>
          </p:cNvPr>
          <p:cNvSpPr>
            <a:spLocks noGrp="1"/>
          </p:cNvSpPr>
          <p:nvPr>
            <p:ph sz="quarter" idx="11"/>
          </p:nvPr>
        </p:nvSpPr>
        <p:spPr>
          <a:xfrm>
            <a:off x="6425638" y="2306611"/>
            <a:ext cx="5577840" cy="3579694"/>
          </a:xfrm>
        </p:spPr>
        <p:txBody>
          <a:bodyPr/>
          <a:lstStyle/>
          <a:p>
            <a:r>
              <a:rPr lang="en-US" dirty="0"/>
              <a:t>Check back regularly for updates </a:t>
            </a:r>
          </a:p>
          <a:p>
            <a:r>
              <a:rPr lang="en-US" dirty="0"/>
              <a:t>Review the Instructions-First-Time-Use tab before getting started</a:t>
            </a:r>
          </a:p>
        </p:txBody>
      </p:sp>
      <p:pic>
        <p:nvPicPr>
          <p:cNvPr id="6" name="Picture 5" descr="A qr code with black squares">
            <a:extLst>
              <a:ext uri="{FF2B5EF4-FFF2-40B4-BE49-F238E27FC236}">
                <a16:creationId xmlns:a16="http://schemas.microsoft.com/office/drawing/2014/main" id="{1B632C39-A9A5-76D0-07BD-B487B675C0E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98133" y="2698780"/>
            <a:ext cx="1825978" cy="1825978"/>
          </a:xfrm>
          <a:prstGeom prst="rect">
            <a:avLst/>
          </a:prstGeom>
        </p:spPr>
      </p:pic>
    </p:spTree>
    <p:extLst>
      <p:ext uri="{BB962C8B-B14F-4D97-AF65-F5344CB8AC3E}">
        <p14:creationId xmlns:p14="http://schemas.microsoft.com/office/powerpoint/2010/main" val="2046665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EE80A-3CBF-5578-D95A-E2CA8A217AE2}"/>
              </a:ext>
            </a:extLst>
          </p:cNvPr>
          <p:cNvSpPr>
            <a:spLocks noGrp="1"/>
          </p:cNvSpPr>
          <p:nvPr>
            <p:ph type="title"/>
          </p:nvPr>
        </p:nvSpPr>
        <p:spPr/>
        <p:txBody>
          <a:bodyPr/>
          <a:lstStyle/>
          <a:p>
            <a:r>
              <a:rPr lang="en-US" dirty="0"/>
              <a:t>Instructions-First-Time-Use</a:t>
            </a:r>
          </a:p>
        </p:txBody>
      </p:sp>
      <p:pic>
        <p:nvPicPr>
          <p:cNvPr id="5" name="Picture 4">
            <a:extLst>
              <a:ext uri="{FF2B5EF4-FFF2-40B4-BE49-F238E27FC236}">
                <a16:creationId xmlns:a16="http://schemas.microsoft.com/office/drawing/2014/main" id="{6CA327B7-AEA1-FDCD-1D60-9BBD6ABCA3B5}"/>
              </a:ext>
            </a:extLst>
          </p:cNvPr>
          <p:cNvPicPr>
            <a:picLocks noChangeAspect="1"/>
          </p:cNvPicPr>
          <p:nvPr/>
        </p:nvPicPr>
        <p:blipFill rotWithShape="1">
          <a:blip r:embed="rId3"/>
          <a:srcRect r="26480"/>
          <a:stretch/>
        </p:blipFill>
        <p:spPr>
          <a:xfrm>
            <a:off x="777099" y="2317866"/>
            <a:ext cx="6492946" cy="4114518"/>
          </a:xfrm>
          <a:prstGeom prst="rect">
            <a:avLst/>
          </a:prstGeom>
          <a:ln w="15875">
            <a:solidFill>
              <a:schemeClr val="tx1"/>
            </a:solidFill>
          </a:ln>
        </p:spPr>
      </p:pic>
      <p:pic>
        <p:nvPicPr>
          <p:cNvPr id="3" name="Picture 2">
            <a:extLst>
              <a:ext uri="{FF2B5EF4-FFF2-40B4-BE49-F238E27FC236}">
                <a16:creationId xmlns:a16="http://schemas.microsoft.com/office/drawing/2014/main" id="{DFBE4FB9-342B-F238-1101-526B21A54287}"/>
              </a:ext>
            </a:extLst>
          </p:cNvPr>
          <p:cNvPicPr>
            <a:picLocks noChangeAspect="1"/>
          </p:cNvPicPr>
          <p:nvPr/>
        </p:nvPicPr>
        <p:blipFill>
          <a:blip r:embed="rId4"/>
          <a:stretch>
            <a:fillRect/>
          </a:stretch>
        </p:blipFill>
        <p:spPr>
          <a:xfrm>
            <a:off x="7850259" y="2317866"/>
            <a:ext cx="2931595" cy="4114519"/>
          </a:xfrm>
          <a:prstGeom prst="rect">
            <a:avLst/>
          </a:prstGeom>
          <a:ln w="15875">
            <a:solidFill>
              <a:schemeClr val="tx1"/>
            </a:solidFill>
          </a:ln>
        </p:spPr>
      </p:pic>
    </p:spTree>
    <p:extLst>
      <p:ext uri="{BB962C8B-B14F-4D97-AF65-F5344CB8AC3E}">
        <p14:creationId xmlns:p14="http://schemas.microsoft.com/office/powerpoint/2010/main" val="21357991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B2C1A0D3-D5BD-D52B-0594-1726DB43FFBB}"/>
              </a:ext>
            </a:extLst>
          </p:cNvPr>
          <p:cNvSpPr>
            <a:spLocks noGrp="1"/>
          </p:cNvSpPr>
          <p:nvPr>
            <p:ph type="title"/>
          </p:nvPr>
        </p:nvSpPr>
        <p:spPr>
          <a:xfrm>
            <a:off x="381000" y="322464"/>
            <a:ext cx="11430000" cy="1233318"/>
          </a:xfrm>
        </p:spPr>
        <p:txBody>
          <a:bodyPr/>
          <a:lstStyle/>
          <a:p>
            <a:r>
              <a:rPr lang="en-US" dirty="0"/>
              <a:t>Instructions-Reconciliation</a:t>
            </a:r>
          </a:p>
        </p:txBody>
      </p:sp>
      <p:pic>
        <p:nvPicPr>
          <p:cNvPr id="5" name="Picture 4" descr="A screenshot of a computer&#10;&#10;Description automatically generated">
            <a:extLst>
              <a:ext uri="{FF2B5EF4-FFF2-40B4-BE49-F238E27FC236}">
                <a16:creationId xmlns:a16="http://schemas.microsoft.com/office/drawing/2014/main" id="{35E5743D-C594-E8B5-E59F-0FEC75A5D49B}"/>
              </a:ext>
            </a:extLst>
          </p:cNvPr>
          <p:cNvPicPr>
            <a:picLocks noChangeAspect="1"/>
          </p:cNvPicPr>
          <p:nvPr/>
        </p:nvPicPr>
        <p:blipFill>
          <a:blip r:embed="rId3"/>
          <a:stretch>
            <a:fillRect/>
          </a:stretch>
        </p:blipFill>
        <p:spPr>
          <a:xfrm>
            <a:off x="381000" y="3142782"/>
            <a:ext cx="5577840" cy="2649473"/>
          </a:xfrm>
          <a:prstGeom prst="rect">
            <a:avLst/>
          </a:prstGeom>
          <a:noFill/>
          <a:ln w="15875">
            <a:solidFill>
              <a:schemeClr val="tx1"/>
            </a:solidFill>
          </a:ln>
        </p:spPr>
      </p:pic>
      <p:sp>
        <p:nvSpPr>
          <p:cNvPr id="12" name="Content Placeholder 3">
            <a:extLst>
              <a:ext uri="{FF2B5EF4-FFF2-40B4-BE49-F238E27FC236}">
                <a16:creationId xmlns:a16="http://schemas.microsoft.com/office/drawing/2014/main" id="{A7DB2989-D2C7-FAE2-764E-940BD4F35E92}"/>
              </a:ext>
            </a:extLst>
          </p:cNvPr>
          <p:cNvSpPr>
            <a:spLocks noGrp="1"/>
          </p:cNvSpPr>
          <p:nvPr>
            <p:ph sz="quarter" idx="11"/>
          </p:nvPr>
        </p:nvSpPr>
        <p:spPr>
          <a:xfrm>
            <a:off x="6233160" y="2677672"/>
            <a:ext cx="5577840" cy="3579694"/>
          </a:xfrm>
        </p:spPr>
        <p:txBody>
          <a:bodyPr/>
          <a:lstStyle/>
          <a:p>
            <a:r>
              <a:rPr lang="en-US" dirty="0"/>
              <a:t>Download Adyen Settlement Details report from Adyen Essentials</a:t>
            </a:r>
          </a:p>
          <a:p>
            <a:r>
              <a:rPr lang="en-US" dirty="0"/>
              <a:t>Download Tessitura Payment Gateway Summary/Detail report</a:t>
            </a:r>
          </a:p>
          <a:p>
            <a:r>
              <a:rPr lang="en-US" dirty="0"/>
              <a:t>Save both as .csv files </a:t>
            </a:r>
          </a:p>
        </p:txBody>
      </p:sp>
    </p:spTree>
    <p:extLst>
      <p:ext uri="{BB962C8B-B14F-4D97-AF65-F5344CB8AC3E}">
        <p14:creationId xmlns:p14="http://schemas.microsoft.com/office/powerpoint/2010/main" val="30808908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C15B2-DD83-F432-8B9A-259FDD098C8B}"/>
              </a:ext>
            </a:extLst>
          </p:cNvPr>
          <p:cNvSpPr>
            <a:spLocks noGrp="1"/>
          </p:cNvSpPr>
          <p:nvPr>
            <p:ph type="title"/>
          </p:nvPr>
        </p:nvSpPr>
        <p:spPr/>
        <p:txBody>
          <a:bodyPr/>
          <a:lstStyle/>
          <a:p>
            <a:r>
              <a:rPr lang="en-US" dirty="0"/>
              <a:t>Payment Method Breakdown</a:t>
            </a:r>
          </a:p>
        </p:txBody>
      </p:sp>
      <p:pic>
        <p:nvPicPr>
          <p:cNvPr id="14" name="Picture 13">
            <a:extLst>
              <a:ext uri="{FF2B5EF4-FFF2-40B4-BE49-F238E27FC236}">
                <a16:creationId xmlns:a16="http://schemas.microsoft.com/office/drawing/2014/main" id="{78F45015-C8D2-F4AD-2F99-89AFA24F7BF1}"/>
              </a:ext>
            </a:extLst>
          </p:cNvPr>
          <p:cNvPicPr>
            <a:picLocks noChangeAspect="1"/>
          </p:cNvPicPr>
          <p:nvPr/>
        </p:nvPicPr>
        <p:blipFill>
          <a:blip r:embed="rId3"/>
          <a:stretch>
            <a:fillRect/>
          </a:stretch>
        </p:blipFill>
        <p:spPr>
          <a:xfrm>
            <a:off x="437069" y="2316981"/>
            <a:ext cx="7294501" cy="3709934"/>
          </a:xfrm>
          <a:prstGeom prst="rect">
            <a:avLst/>
          </a:prstGeom>
          <a:ln w="15875">
            <a:solidFill>
              <a:schemeClr val="tx1"/>
            </a:solidFill>
          </a:ln>
        </p:spPr>
      </p:pic>
      <p:pic>
        <p:nvPicPr>
          <p:cNvPr id="12" name="Picture 11">
            <a:extLst>
              <a:ext uri="{FF2B5EF4-FFF2-40B4-BE49-F238E27FC236}">
                <a16:creationId xmlns:a16="http://schemas.microsoft.com/office/drawing/2014/main" id="{458A459C-AB24-66E6-9D60-A19B07FA94F0}"/>
              </a:ext>
            </a:extLst>
          </p:cNvPr>
          <p:cNvPicPr>
            <a:picLocks noChangeAspect="1"/>
          </p:cNvPicPr>
          <p:nvPr/>
        </p:nvPicPr>
        <p:blipFill rotWithShape="1">
          <a:blip r:embed="rId4"/>
          <a:srcRect r="18515"/>
          <a:stretch/>
        </p:blipFill>
        <p:spPr>
          <a:xfrm>
            <a:off x="4185731" y="2669939"/>
            <a:ext cx="7569200" cy="3865597"/>
          </a:xfrm>
          <a:prstGeom prst="rect">
            <a:avLst/>
          </a:prstGeom>
          <a:noFill/>
          <a:ln w="12700">
            <a:solidFill>
              <a:schemeClr val="tx1"/>
            </a:solidFill>
          </a:ln>
        </p:spPr>
      </p:pic>
    </p:spTree>
    <p:extLst>
      <p:ext uri="{BB962C8B-B14F-4D97-AF65-F5344CB8AC3E}">
        <p14:creationId xmlns:p14="http://schemas.microsoft.com/office/powerpoint/2010/main" val="37605629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E2BC58-7F69-54D1-66EF-EEC0D63E085C}"/>
              </a:ext>
            </a:extLst>
          </p:cNvPr>
          <p:cNvSpPr>
            <a:spLocks noGrp="1"/>
          </p:cNvSpPr>
          <p:nvPr>
            <p:ph type="title"/>
          </p:nvPr>
        </p:nvSpPr>
        <p:spPr/>
        <p:txBody>
          <a:bodyPr/>
          <a:lstStyle/>
          <a:p>
            <a:r>
              <a:rPr lang="en-US" dirty="0"/>
              <a:t>Adyen Only Transactions</a:t>
            </a:r>
          </a:p>
        </p:txBody>
      </p:sp>
      <p:pic>
        <p:nvPicPr>
          <p:cNvPr id="5" name="Picture 4">
            <a:extLst>
              <a:ext uri="{FF2B5EF4-FFF2-40B4-BE49-F238E27FC236}">
                <a16:creationId xmlns:a16="http://schemas.microsoft.com/office/drawing/2014/main" id="{160EDAD6-FAF8-4E28-0B9A-7FECE95D3E02}"/>
              </a:ext>
            </a:extLst>
          </p:cNvPr>
          <p:cNvPicPr>
            <a:picLocks noChangeAspect="1"/>
          </p:cNvPicPr>
          <p:nvPr/>
        </p:nvPicPr>
        <p:blipFill>
          <a:blip r:embed="rId3"/>
          <a:stretch>
            <a:fillRect/>
          </a:stretch>
        </p:blipFill>
        <p:spPr>
          <a:xfrm>
            <a:off x="289088" y="2732981"/>
            <a:ext cx="5664672" cy="2689952"/>
          </a:xfrm>
          <a:prstGeom prst="rect">
            <a:avLst/>
          </a:prstGeom>
          <a:ln w="15875">
            <a:solidFill>
              <a:schemeClr val="tx1"/>
            </a:solidFill>
          </a:ln>
        </p:spPr>
      </p:pic>
      <p:pic>
        <p:nvPicPr>
          <p:cNvPr id="6" name="Picture 5">
            <a:extLst>
              <a:ext uri="{FF2B5EF4-FFF2-40B4-BE49-F238E27FC236}">
                <a16:creationId xmlns:a16="http://schemas.microsoft.com/office/drawing/2014/main" id="{AB31F436-5543-DFC3-92A8-DC4B96717642}"/>
              </a:ext>
            </a:extLst>
          </p:cNvPr>
          <p:cNvPicPr>
            <a:picLocks noChangeAspect="1"/>
          </p:cNvPicPr>
          <p:nvPr/>
        </p:nvPicPr>
        <p:blipFill>
          <a:blip r:embed="rId4"/>
          <a:stretch>
            <a:fillRect/>
          </a:stretch>
        </p:blipFill>
        <p:spPr>
          <a:xfrm>
            <a:off x="6370320" y="2651759"/>
            <a:ext cx="5144360" cy="2852395"/>
          </a:xfrm>
          <a:prstGeom prst="rect">
            <a:avLst/>
          </a:prstGeom>
          <a:ln w="15875">
            <a:solidFill>
              <a:schemeClr val="tx1"/>
            </a:solidFill>
          </a:ln>
        </p:spPr>
      </p:pic>
    </p:spTree>
    <p:extLst>
      <p:ext uri="{BB962C8B-B14F-4D97-AF65-F5344CB8AC3E}">
        <p14:creationId xmlns:p14="http://schemas.microsoft.com/office/powerpoint/2010/main" val="34816559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06533-C406-88D3-4EF2-E1552B229504}"/>
              </a:ext>
            </a:extLst>
          </p:cNvPr>
          <p:cNvSpPr>
            <a:spLocks noGrp="1"/>
          </p:cNvSpPr>
          <p:nvPr>
            <p:ph type="title"/>
          </p:nvPr>
        </p:nvSpPr>
        <p:spPr/>
        <p:txBody>
          <a:bodyPr/>
          <a:lstStyle/>
          <a:p>
            <a:r>
              <a:rPr lang="en-US" dirty="0"/>
              <a:t>Tessitura Only Transactions</a:t>
            </a:r>
          </a:p>
        </p:txBody>
      </p:sp>
      <p:pic>
        <p:nvPicPr>
          <p:cNvPr id="4" name="Picture 3">
            <a:extLst>
              <a:ext uri="{FF2B5EF4-FFF2-40B4-BE49-F238E27FC236}">
                <a16:creationId xmlns:a16="http://schemas.microsoft.com/office/drawing/2014/main" id="{DA683BAA-F52E-12E8-AAA1-B77460A76929}"/>
              </a:ext>
            </a:extLst>
          </p:cNvPr>
          <p:cNvPicPr>
            <a:picLocks noChangeAspect="1"/>
          </p:cNvPicPr>
          <p:nvPr/>
        </p:nvPicPr>
        <p:blipFill>
          <a:blip r:embed="rId3"/>
          <a:stretch>
            <a:fillRect/>
          </a:stretch>
        </p:blipFill>
        <p:spPr>
          <a:xfrm>
            <a:off x="565234" y="2326547"/>
            <a:ext cx="7687581" cy="3667853"/>
          </a:xfrm>
          <a:prstGeom prst="rect">
            <a:avLst/>
          </a:prstGeom>
          <a:ln w="15875">
            <a:solidFill>
              <a:schemeClr val="tx1"/>
            </a:solidFill>
          </a:ln>
        </p:spPr>
      </p:pic>
      <p:pic>
        <p:nvPicPr>
          <p:cNvPr id="5" name="Picture 4">
            <a:extLst>
              <a:ext uri="{FF2B5EF4-FFF2-40B4-BE49-F238E27FC236}">
                <a16:creationId xmlns:a16="http://schemas.microsoft.com/office/drawing/2014/main" id="{8A689A36-5989-ABB7-895B-506365E4FE25}"/>
              </a:ext>
            </a:extLst>
          </p:cNvPr>
          <p:cNvPicPr>
            <a:picLocks noChangeAspect="1"/>
          </p:cNvPicPr>
          <p:nvPr/>
        </p:nvPicPr>
        <p:blipFill>
          <a:blip r:embed="rId4"/>
          <a:stretch>
            <a:fillRect/>
          </a:stretch>
        </p:blipFill>
        <p:spPr>
          <a:xfrm>
            <a:off x="3001029" y="3651956"/>
            <a:ext cx="8743710" cy="1403477"/>
          </a:xfrm>
          <a:prstGeom prst="rect">
            <a:avLst/>
          </a:prstGeom>
          <a:ln w="15875">
            <a:solidFill>
              <a:schemeClr val="tx1"/>
            </a:solidFill>
          </a:ln>
        </p:spPr>
      </p:pic>
    </p:spTree>
    <p:extLst>
      <p:ext uri="{BB962C8B-B14F-4D97-AF65-F5344CB8AC3E}">
        <p14:creationId xmlns:p14="http://schemas.microsoft.com/office/powerpoint/2010/main" val="29661952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89884A-C667-7B5C-EF74-1D38583DFED6}"/>
              </a:ext>
            </a:extLst>
          </p:cNvPr>
          <p:cNvSpPr>
            <a:spLocks noGrp="1"/>
          </p:cNvSpPr>
          <p:nvPr>
            <p:ph type="title"/>
          </p:nvPr>
        </p:nvSpPr>
        <p:spPr/>
        <p:txBody>
          <a:bodyPr/>
          <a:lstStyle/>
          <a:p>
            <a:r>
              <a:rPr lang="en-US" dirty="0"/>
              <a:t>Calculations</a:t>
            </a:r>
          </a:p>
        </p:txBody>
      </p:sp>
      <p:pic>
        <p:nvPicPr>
          <p:cNvPr id="13" name="Picture 12">
            <a:extLst>
              <a:ext uri="{FF2B5EF4-FFF2-40B4-BE49-F238E27FC236}">
                <a16:creationId xmlns:a16="http://schemas.microsoft.com/office/drawing/2014/main" id="{70A79FB7-6C24-CD19-CFA0-E58313704E60}"/>
              </a:ext>
            </a:extLst>
          </p:cNvPr>
          <p:cNvPicPr>
            <a:picLocks noChangeAspect="1"/>
          </p:cNvPicPr>
          <p:nvPr/>
        </p:nvPicPr>
        <p:blipFill>
          <a:blip r:embed="rId3"/>
          <a:stretch>
            <a:fillRect/>
          </a:stretch>
        </p:blipFill>
        <p:spPr>
          <a:xfrm>
            <a:off x="1676401" y="2251286"/>
            <a:ext cx="8606018" cy="4100514"/>
          </a:xfrm>
          <a:prstGeom prst="rect">
            <a:avLst/>
          </a:prstGeom>
          <a:ln w="15875">
            <a:solidFill>
              <a:schemeClr val="tx1"/>
            </a:solidFill>
          </a:ln>
        </p:spPr>
      </p:pic>
    </p:spTree>
    <p:extLst>
      <p:ext uri="{BB962C8B-B14F-4D97-AF65-F5344CB8AC3E}">
        <p14:creationId xmlns:p14="http://schemas.microsoft.com/office/powerpoint/2010/main" val="39225542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EF2AA-A217-518F-BDE5-3F69AD39C484}"/>
              </a:ext>
            </a:extLst>
          </p:cNvPr>
          <p:cNvSpPr>
            <a:spLocks noGrp="1"/>
          </p:cNvSpPr>
          <p:nvPr>
            <p:ph type="title"/>
          </p:nvPr>
        </p:nvSpPr>
        <p:spPr>
          <a:xfrm>
            <a:off x="381000" y="322464"/>
            <a:ext cx="11430000" cy="1233318"/>
          </a:xfrm>
        </p:spPr>
        <p:txBody>
          <a:bodyPr anchor="ctr">
            <a:normAutofit/>
          </a:bodyPr>
          <a:lstStyle/>
          <a:p>
            <a:r>
              <a:rPr lang="en-US" dirty="0"/>
              <a:t>Dashboard</a:t>
            </a:r>
          </a:p>
        </p:txBody>
      </p:sp>
      <p:pic>
        <p:nvPicPr>
          <p:cNvPr id="5" name="Picture 4">
            <a:extLst>
              <a:ext uri="{FF2B5EF4-FFF2-40B4-BE49-F238E27FC236}">
                <a16:creationId xmlns:a16="http://schemas.microsoft.com/office/drawing/2014/main" id="{F784AF6F-6D92-2CDC-5D6B-D1E211AEE667}"/>
              </a:ext>
            </a:extLst>
          </p:cNvPr>
          <p:cNvPicPr>
            <a:picLocks noChangeAspect="1"/>
          </p:cNvPicPr>
          <p:nvPr/>
        </p:nvPicPr>
        <p:blipFill>
          <a:blip r:embed="rId3"/>
          <a:stretch>
            <a:fillRect/>
          </a:stretch>
        </p:blipFill>
        <p:spPr>
          <a:xfrm>
            <a:off x="381000" y="3254339"/>
            <a:ext cx="5577840" cy="2426360"/>
          </a:xfrm>
          <a:prstGeom prst="rect">
            <a:avLst/>
          </a:prstGeom>
          <a:noFill/>
          <a:ln w="15875">
            <a:solidFill>
              <a:schemeClr val="tx1"/>
            </a:solidFill>
          </a:ln>
        </p:spPr>
      </p:pic>
      <p:sp>
        <p:nvSpPr>
          <p:cNvPr id="7" name="Content Placeholder 3">
            <a:extLst>
              <a:ext uri="{FF2B5EF4-FFF2-40B4-BE49-F238E27FC236}">
                <a16:creationId xmlns:a16="http://schemas.microsoft.com/office/drawing/2014/main" id="{FE6ABE42-0604-9517-0BB8-0A760795F1F4}"/>
              </a:ext>
            </a:extLst>
          </p:cNvPr>
          <p:cNvSpPr>
            <a:spLocks noGrp="1"/>
          </p:cNvSpPr>
          <p:nvPr>
            <p:ph sz="quarter" idx="11"/>
          </p:nvPr>
        </p:nvSpPr>
        <p:spPr>
          <a:xfrm>
            <a:off x="6233160" y="2677672"/>
            <a:ext cx="5577840" cy="3579694"/>
          </a:xfrm>
        </p:spPr>
        <p:txBody>
          <a:bodyPr/>
          <a:lstStyle/>
          <a:p>
            <a:r>
              <a:rPr lang="en-US" dirty="0"/>
              <a:t>Follow the instructions to upload your reports and click ‘Refresh All Data’</a:t>
            </a:r>
          </a:p>
          <a:p>
            <a:r>
              <a:rPr lang="en-US" dirty="0"/>
              <a:t>If transactions do not reconcile the Adyen-only and Tessitura-only tabs will be populated</a:t>
            </a:r>
          </a:p>
        </p:txBody>
      </p:sp>
    </p:spTree>
    <p:extLst>
      <p:ext uri="{BB962C8B-B14F-4D97-AF65-F5344CB8AC3E}">
        <p14:creationId xmlns:p14="http://schemas.microsoft.com/office/powerpoint/2010/main" val="24484139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236BB-E77E-D8F8-83C0-73DF53EB3FFB}"/>
              </a:ext>
            </a:extLst>
          </p:cNvPr>
          <p:cNvSpPr>
            <a:spLocks noGrp="1"/>
          </p:cNvSpPr>
          <p:nvPr>
            <p:ph type="title"/>
          </p:nvPr>
        </p:nvSpPr>
        <p:spPr/>
        <p:txBody>
          <a:bodyPr/>
          <a:lstStyle/>
          <a:p>
            <a:r>
              <a:rPr lang="en-US" dirty="0"/>
              <a:t>Reconciliation Walkthrough</a:t>
            </a:r>
          </a:p>
        </p:txBody>
      </p:sp>
      <p:pic>
        <p:nvPicPr>
          <p:cNvPr id="3" name="Reconciliation Video">
            <a:hlinkClick r:id="" action="ppaction://media"/>
            <a:extLst>
              <a:ext uri="{FF2B5EF4-FFF2-40B4-BE49-F238E27FC236}">
                <a16:creationId xmlns:a16="http://schemas.microsoft.com/office/drawing/2014/main" id="{4C7CC2CD-D390-CAA2-501A-5DA9B4F2C4B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153160" y="2298910"/>
            <a:ext cx="9885680" cy="4119034"/>
          </a:xfrm>
          <a:prstGeom prst="rect">
            <a:avLst/>
          </a:prstGeom>
          <a:ln w="15875">
            <a:solidFill>
              <a:schemeClr val="tx1"/>
            </a:solidFill>
          </a:ln>
        </p:spPr>
      </p:pic>
    </p:spTree>
    <p:extLst>
      <p:ext uri="{BB962C8B-B14F-4D97-AF65-F5344CB8AC3E}">
        <p14:creationId xmlns:p14="http://schemas.microsoft.com/office/powerpoint/2010/main" val="55850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28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236BB-E77E-D8F8-83C0-73DF53EB3FFB}"/>
              </a:ext>
            </a:extLst>
          </p:cNvPr>
          <p:cNvSpPr>
            <a:spLocks noGrp="1"/>
          </p:cNvSpPr>
          <p:nvPr>
            <p:ph type="title"/>
          </p:nvPr>
        </p:nvSpPr>
        <p:spPr/>
        <p:txBody>
          <a:bodyPr/>
          <a:lstStyle/>
          <a:p>
            <a:r>
              <a:rPr lang="en-US" dirty="0"/>
              <a:t>Reconciliation Walkthrough</a:t>
            </a:r>
          </a:p>
        </p:txBody>
      </p:sp>
      <p:pic>
        <p:nvPicPr>
          <p:cNvPr id="5" name="Picture 4">
            <a:extLst>
              <a:ext uri="{FF2B5EF4-FFF2-40B4-BE49-F238E27FC236}">
                <a16:creationId xmlns:a16="http://schemas.microsoft.com/office/drawing/2014/main" id="{949EDD74-7284-CF44-FDBB-A3A397731FBC}"/>
              </a:ext>
            </a:extLst>
          </p:cNvPr>
          <p:cNvPicPr>
            <a:picLocks noChangeAspect="1"/>
          </p:cNvPicPr>
          <p:nvPr/>
        </p:nvPicPr>
        <p:blipFill>
          <a:blip r:embed="rId3"/>
          <a:stretch>
            <a:fillRect/>
          </a:stretch>
        </p:blipFill>
        <p:spPr>
          <a:xfrm>
            <a:off x="721360" y="2310601"/>
            <a:ext cx="6486805" cy="3044827"/>
          </a:xfrm>
          <a:prstGeom prst="rect">
            <a:avLst/>
          </a:prstGeom>
          <a:ln w="15875">
            <a:solidFill>
              <a:schemeClr val="tx1"/>
            </a:solidFill>
          </a:ln>
        </p:spPr>
      </p:pic>
      <p:pic>
        <p:nvPicPr>
          <p:cNvPr id="4" name="Picture 3">
            <a:extLst>
              <a:ext uri="{FF2B5EF4-FFF2-40B4-BE49-F238E27FC236}">
                <a16:creationId xmlns:a16="http://schemas.microsoft.com/office/drawing/2014/main" id="{48B7F2B4-E59D-D479-5B04-BE3696C8ADAA}"/>
              </a:ext>
            </a:extLst>
          </p:cNvPr>
          <p:cNvPicPr>
            <a:picLocks noChangeAspect="1"/>
          </p:cNvPicPr>
          <p:nvPr/>
        </p:nvPicPr>
        <p:blipFill>
          <a:blip r:embed="rId4"/>
          <a:stretch>
            <a:fillRect/>
          </a:stretch>
        </p:blipFill>
        <p:spPr>
          <a:xfrm>
            <a:off x="4739640" y="5582151"/>
            <a:ext cx="6832600" cy="953385"/>
          </a:xfrm>
          <a:prstGeom prst="rect">
            <a:avLst/>
          </a:prstGeom>
          <a:ln w="19050">
            <a:solidFill>
              <a:schemeClr val="tx1"/>
            </a:solidFill>
          </a:ln>
        </p:spPr>
      </p:pic>
    </p:spTree>
    <p:extLst>
      <p:ext uri="{BB962C8B-B14F-4D97-AF65-F5344CB8AC3E}">
        <p14:creationId xmlns:p14="http://schemas.microsoft.com/office/powerpoint/2010/main" val="570144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05DE9313-33DC-4CD3-8BF5-8BD41C1ABE43}"/>
              </a:ext>
            </a:extLst>
          </p:cNvPr>
          <p:cNvSpPr>
            <a:spLocks noGrp="1"/>
          </p:cNvSpPr>
          <p:nvPr>
            <p:ph type="title"/>
          </p:nvPr>
        </p:nvSpPr>
        <p:spPr>
          <a:xfrm>
            <a:off x="304800" y="2594844"/>
            <a:ext cx="11582400" cy="1015663"/>
          </a:xfrm>
        </p:spPr>
        <p:txBody>
          <a:bodyPr/>
          <a:lstStyle/>
          <a:p>
            <a:r>
              <a:rPr lang="en-US" dirty="0"/>
              <a:t>Resources and Q&amp;A</a:t>
            </a:r>
          </a:p>
        </p:txBody>
      </p:sp>
    </p:spTree>
    <p:extLst>
      <p:ext uri="{BB962C8B-B14F-4D97-AF65-F5344CB8AC3E}">
        <p14:creationId xmlns:p14="http://schemas.microsoft.com/office/powerpoint/2010/main" val="36064257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78475-D7EE-BE63-FE2E-05F5A025850A}"/>
              </a:ext>
            </a:extLst>
          </p:cNvPr>
          <p:cNvSpPr>
            <a:spLocks noGrp="1"/>
          </p:cNvSpPr>
          <p:nvPr>
            <p:ph type="title"/>
          </p:nvPr>
        </p:nvSpPr>
        <p:spPr>
          <a:xfrm>
            <a:off x="381000" y="312304"/>
            <a:ext cx="11430000" cy="1233318"/>
          </a:xfrm>
        </p:spPr>
        <p:txBody>
          <a:bodyPr/>
          <a:lstStyle/>
          <a:p>
            <a:r>
              <a:rPr lang="en-US" dirty="0"/>
              <a:t>Resources</a:t>
            </a:r>
          </a:p>
        </p:txBody>
      </p:sp>
      <p:sp>
        <p:nvSpPr>
          <p:cNvPr id="5" name="Text Placeholder 4">
            <a:extLst>
              <a:ext uri="{FF2B5EF4-FFF2-40B4-BE49-F238E27FC236}">
                <a16:creationId xmlns:a16="http://schemas.microsoft.com/office/drawing/2014/main" id="{A993EC21-E1BF-8D23-1F5D-90C6D621B25B}"/>
              </a:ext>
            </a:extLst>
          </p:cNvPr>
          <p:cNvSpPr>
            <a:spLocks noGrp="1"/>
          </p:cNvSpPr>
          <p:nvPr>
            <p:ph type="body" sz="quarter" idx="10"/>
          </p:nvPr>
        </p:nvSpPr>
        <p:spPr>
          <a:xfrm>
            <a:off x="929640" y="1981200"/>
            <a:ext cx="10754360" cy="4462896"/>
          </a:xfrm>
        </p:spPr>
        <p:txBody>
          <a:bodyPr/>
          <a:lstStyle/>
          <a:p>
            <a:r>
              <a:rPr lang="en-US" sz="1600" b="1" dirty="0"/>
              <a:t>Pipeline</a:t>
            </a:r>
            <a:r>
              <a:rPr lang="en-US" sz="1600" dirty="0"/>
              <a:t>: </a:t>
            </a:r>
            <a:r>
              <a:rPr lang="en-US" sz="1600" dirty="0">
                <a:hlinkClick r:id="rId3"/>
              </a:rPr>
              <a:t>https://www.tessituranetwork.com/en/Support/Roadmap/Tessitura-Merchant-Services</a:t>
            </a:r>
            <a:r>
              <a:rPr lang="en-US" sz="1600" dirty="0"/>
              <a:t>   </a:t>
            </a:r>
          </a:p>
          <a:p>
            <a:r>
              <a:rPr lang="en-US" sz="1600" dirty="0"/>
              <a:t>Tessitura Merchant Services Reconciliation Helper Tool</a:t>
            </a:r>
            <a:br>
              <a:rPr lang="en-US" sz="1600" dirty="0"/>
            </a:br>
            <a:r>
              <a:rPr lang="en-US" sz="1600" dirty="0">
                <a:hlinkClick r:id="rId4"/>
              </a:rPr>
              <a:t>https://www.tessituranetwork.com/en/Files/Docs/Merchant/Reconciliation-Helper-Tool</a:t>
            </a:r>
            <a:r>
              <a:rPr lang="en-US" sz="1600" dirty="0"/>
              <a:t>   </a:t>
            </a:r>
          </a:p>
          <a:p>
            <a:r>
              <a:rPr lang="en-US" sz="1600" dirty="0"/>
              <a:t>Reconciling Credit Cards and Other Payments</a:t>
            </a:r>
            <a:br>
              <a:rPr lang="en-US" sz="1600" dirty="0"/>
            </a:br>
            <a:r>
              <a:rPr lang="en-US" sz="1600" dirty="0">
                <a:hlinkClick r:id="rId5"/>
              </a:rPr>
              <a:t>https://www.tessituranetwork.com/Help_System_v151h/Tessitura.htm#TN-Application/Finance/Reconciliation.htm</a:t>
            </a:r>
            <a:endParaRPr lang="en-US" sz="1600" dirty="0"/>
          </a:p>
          <a:p>
            <a:r>
              <a:rPr lang="en-US" sz="1600" dirty="0"/>
              <a:t>Adyen Settlement Details Report</a:t>
            </a:r>
            <a:br>
              <a:rPr lang="en-US" sz="1600" dirty="0"/>
            </a:br>
            <a:r>
              <a:rPr lang="en-US" sz="1600" dirty="0">
                <a:hlinkClick r:id="rId6"/>
              </a:rPr>
              <a:t>https://www.tessituranetwork.com/Help_System_v151h/Tessitura.htm#TN-Application/Tessitura-Payments/Essentials/Settlement-Detail-Report.htm</a:t>
            </a:r>
            <a:endParaRPr lang="en-US" sz="1600" dirty="0"/>
          </a:p>
          <a:p>
            <a:r>
              <a:rPr lang="en-US" sz="1600" dirty="0"/>
              <a:t>Tessitura Payment Gateway Summary/Detail Report</a:t>
            </a:r>
            <a:br>
              <a:rPr lang="en-US" sz="1600" dirty="0"/>
            </a:br>
            <a:r>
              <a:rPr lang="en-US" sz="1600" dirty="0">
                <a:hlinkClick r:id="rId7"/>
              </a:rPr>
              <a:t>https://www.tessituranetwork.com/Help_System_v151h/Tessitura.htm#Reports/Payment-Gateway-Summary-Detail.htm</a:t>
            </a:r>
            <a:endParaRPr lang="en-US" sz="1600" dirty="0"/>
          </a:p>
          <a:p>
            <a:r>
              <a:rPr lang="fr-FR" sz="1600" dirty="0"/>
              <a:t>Tessitura Merchant Services: Adyen Essentials </a:t>
            </a:r>
            <a:r>
              <a:rPr lang="en-US" sz="1600" dirty="0">
                <a:hlinkClick r:id="rId8"/>
              </a:rPr>
              <a:t>https://www.tessituranetwork.com/Help_System_v151h/Tessitura.htm#TN-Application/Tessitura-Payments/Essentials/Essentials.htm?</a:t>
            </a:r>
            <a:endParaRPr lang="en-US" sz="1600" dirty="0"/>
          </a:p>
        </p:txBody>
      </p:sp>
    </p:spTree>
    <p:extLst>
      <p:ext uri="{BB962C8B-B14F-4D97-AF65-F5344CB8AC3E}">
        <p14:creationId xmlns:p14="http://schemas.microsoft.com/office/powerpoint/2010/main" val="15939502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007BC3"/>
            </a:gs>
            <a:gs pos="69000">
              <a:srgbClr val="00448E"/>
            </a:gs>
          </a:gsLst>
          <a:lin ang="4200000" scaled="0"/>
        </a:gradFill>
        <a:effectLst/>
      </p:bgPr>
    </p:bg>
    <p:spTree>
      <p:nvGrpSpPr>
        <p:cNvPr id="1" name="Shape 1041"/>
        <p:cNvGrpSpPr/>
        <p:nvPr/>
      </p:nvGrpSpPr>
      <p:grpSpPr>
        <a:xfrm>
          <a:off x="0" y="0"/>
          <a:ext cx="0" cy="0"/>
          <a:chOff x="0" y="0"/>
          <a:chExt cx="0" cy="0"/>
        </a:xfrm>
      </p:grpSpPr>
      <p:sp>
        <p:nvSpPr>
          <p:cNvPr id="2" name="white arc background">
            <a:extLst>
              <a:ext uri="{FF2B5EF4-FFF2-40B4-BE49-F238E27FC236}">
                <a16:creationId xmlns:a16="http://schemas.microsoft.com/office/drawing/2014/main" id="{7F4459AE-1233-16D5-123C-C99FA386060A}"/>
              </a:ext>
            </a:extLst>
          </p:cNvPr>
          <p:cNvSpPr>
            <a:spLocks noGrp="1" noRot="1" noMove="1" noResize="1" noEditPoints="1" noAdjustHandles="1" noChangeArrowheads="1" noChangeShapeType="1"/>
          </p:cNvSpPr>
          <p:nvPr/>
        </p:nvSpPr>
        <p:spPr>
          <a:xfrm>
            <a:off x="1" y="3097495"/>
            <a:ext cx="12191999" cy="3760505"/>
          </a:xfrm>
          <a:custGeom>
            <a:avLst/>
            <a:gdLst>
              <a:gd name="connsiteX0" fmla="*/ 6095999 w 12191999"/>
              <a:gd name="connsiteY0" fmla="*/ 0 h 3760505"/>
              <a:gd name="connsiteX1" fmla="*/ 6298554 w 12191999"/>
              <a:gd name="connsiteY1" fmla="*/ 866 h 3760505"/>
              <a:gd name="connsiteX2" fmla="*/ 6499895 w 12191999"/>
              <a:gd name="connsiteY2" fmla="*/ 3449 h 3760505"/>
              <a:gd name="connsiteX3" fmla="*/ 6699965 w 12191999"/>
              <a:gd name="connsiteY3" fmla="*/ 7730 h 3760505"/>
              <a:gd name="connsiteX4" fmla="*/ 6898708 w 12191999"/>
              <a:gd name="connsiteY4" fmla="*/ 13689 h 3760505"/>
              <a:gd name="connsiteX5" fmla="*/ 7096064 w 12191999"/>
              <a:gd name="connsiteY5" fmla="*/ 21307 h 3760505"/>
              <a:gd name="connsiteX6" fmla="*/ 7291979 w 12191999"/>
              <a:gd name="connsiteY6" fmla="*/ 30564 h 3760505"/>
              <a:gd name="connsiteX7" fmla="*/ 7486394 w 12191999"/>
              <a:gd name="connsiteY7" fmla="*/ 41437 h 3760505"/>
              <a:gd name="connsiteX8" fmla="*/ 7679254 w 12191999"/>
              <a:gd name="connsiteY8" fmla="*/ 53910 h 3760505"/>
              <a:gd name="connsiteX9" fmla="*/ 7870500 w 12191999"/>
              <a:gd name="connsiteY9" fmla="*/ 67961 h 3760505"/>
              <a:gd name="connsiteX10" fmla="*/ 8060075 w 12191999"/>
              <a:gd name="connsiteY10" fmla="*/ 83567 h 3760505"/>
              <a:gd name="connsiteX11" fmla="*/ 8247923 w 12191999"/>
              <a:gd name="connsiteY11" fmla="*/ 100713 h 3760505"/>
              <a:gd name="connsiteX12" fmla="*/ 8433985 w 12191999"/>
              <a:gd name="connsiteY12" fmla="*/ 119376 h 3760505"/>
              <a:gd name="connsiteX13" fmla="*/ 8618207 w 12191999"/>
              <a:gd name="connsiteY13" fmla="*/ 139538 h 3760505"/>
              <a:gd name="connsiteX14" fmla="*/ 8800530 w 12191999"/>
              <a:gd name="connsiteY14" fmla="*/ 161174 h 3760505"/>
              <a:gd name="connsiteX15" fmla="*/ 8980896 w 12191999"/>
              <a:gd name="connsiteY15" fmla="*/ 184272 h 3760505"/>
              <a:gd name="connsiteX16" fmla="*/ 9159249 w 12191999"/>
              <a:gd name="connsiteY16" fmla="*/ 208806 h 3760505"/>
              <a:gd name="connsiteX17" fmla="*/ 9335532 w 12191999"/>
              <a:gd name="connsiteY17" fmla="*/ 234757 h 3760505"/>
              <a:gd name="connsiteX18" fmla="*/ 9509688 w 12191999"/>
              <a:gd name="connsiteY18" fmla="*/ 262107 h 3760505"/>
              <a:gd name="connsiteX19" fmla="*/ 9681660 w 12191999"/>
              <a:gd name="connsiteY19" fmla="*/ 290832 h 3760505"/>
              <a:gd name="connsiteX20" fmla="*/ 9851390 w 12191999"/>
              <a:gd name="connsiteY20" fmla="*/ 320917 h 3760505"/>
              <a:gd name="connsiteX21" fmla="*/ 10018822 w 12191999"/>
              <a:gd name="connsiteY21" fmla="*/ 352339 h 3760505"/>
              <a:gd name="connsiteX22" fmla="*/ 10183898 w 12191999"/>
              <a:gd name="connsiteY22" fmla="*/ 385078 h 3760505"/>
              <a:gd name="connsiteX23" fmla="*/ 10346562 w 12191999"/>
              <a:gd name="connsiteY23" fmla="*/ 419115 h 3760505"/>
              <a:gd name="connsiteX24" fmla="*/ 10506756 w 12191999"/>
              <a:gd name="connsiteY24" fmla="*/ 454427 h 3760505"/>
              <a:gd name="connsiteX25" fmla="*/ 10664423 w 12191999"/>
              <a:gd name="connsiteY25" fmla="*/ 491000 h 3760505"/>
              <a:gd name="connsiteX26" fmla="*/ 10819507 w 12191999"/>
              <a:gd name="connsiteY26" fmla="*/ 528807 h 3760505"/>
              <a:gd name="connsiteX27" fmla="*/ 10971949 w 12191999"/>
              <a:gd name="connsiteY27" fmla="*/ 567833 h 3760505"/>
              <a:gd name="connsiteX28" fmla="*/ 11121694 w 12191999"/>
              <a:gd name="connsiteY28" fmla="*/ 608057 h 3760505"/>
              <a:gd name="connsiteX29" fmla="*/ 11268683 w 12191999"/>
              <a:gd name="connsiteY29" fmla="*/ 649457 h 3760505"/>
              <a:gd name="connsiteX30" fmla="*/ 11412860 w 12191999"/>
              <a:gd name="connsiteY30" fmla="*/ 692016 h 3760505"/>
              <a:gd name="connsiteX31" fmla="*/ 11554168 w 12191999"/>
              <a:gd name="connsiteY31" fmla="*/ 735709 h 3760505"/>
              <a:gd name="connsiteX32" fmla="*/ 11692550 w 12191999"/>
              <a:gd name="connsiteY32" fmla="*/ 780522 h 3760505"/>
              <a:gd name="connsiteX33" fmla="*/ 11827948 w 12191999"/>
              <a:gd name="connsiteY33" fmla="*/ 826430 h 3760505"/>
              <a:gd name="connsiteX34" fmla="*/ 11960305 w 12191999"/>
              <a:gd name="connsiteY34" fmla="*/ 873416 h 3760505"/>
              <a:gd name="connsiteX35" fmla="*/ 12089565 w 12191999"/>
              <a:gd name="connsiteY35" fmla="*/ 921461 h 3760505"/>
              <a:gd name="connsiteX36" fmla="*/ 12191999 w 12191999"/>
              <a:gd name="connsiteY36" fmla="*/ 961328 h 3760505"/>
              <a:gd name="connsiteX37" fmla="*/ 12191999 w 12191999"/>
              <a:gd name="connsiteY37" fmla="*/ 3760505 h 3760505"/>
              <a:gd name="connsiteX38" fmla="*/ 0 w 12191999"/>
              <a:gd name="connsiteY38" fmla="*/ 3760505 h 3760505"/>
              <a:gd name="connsiteX39" fmla="*/ 0 w 12191999"/>
              <a:gd name="connsiteY39" fmla="*/ 961327 h 3760505"/>
              <a:gd name="connsiteX40" fmla="*/ 102432 w 12191999"/>
              <a:gd name="connsiteY40" fmla="*/ 921461 h 3760505"/>
              <a:gd name="connsiteX41" fmla="*/ 231692 w 12191999"/>
              <a:gd name="connsiteY41" fmla="*/ 873416 h 3760505"/>
              <a:gd name="connsiteX42" fmla="*/ 364049 w 12191999"/>
              <a:gd name="connsiteY42" fmla="*/ 826430 h 3760505"/>
              <a:gd name="connsiteX43" fmla="*/ 499447 w 12191999"/>
              <a:gd name="connsiteY43" fmla="*/ 780522 h 3760505"/>
              <a:gd name="connsiteX44" fmla="*/ 637829 w 12191999"/>
              <a:gd name="connsiteY44" fmla="*/ 735709 h 3760505"/>
              <a:gd name="connsiteX45" fmla="*/ 779137 w 12191999"/>
              <a:gd name="connsiteY45" fmla="*/ 692016 h 3760505"/>
              <a:gd name="connsiteX46" fmla="*/ 923314 w 12191999"/>
              <a:gd name="connsiteY46" fmla="*/ 649457 h 3760505"/>
              <a:gd name="connsiteX47" fmla="*/ 1070303 w 12191999"/>
              <a:gd name="connsiteY47" fmla="*/ 608057 h 3760505"/>
              <a:gd name="connsiteX48" fmla="*/ 1220048 w 12191999"/>
              <a:gd name="connsiteY48" fmla="*/ 567833 h 3760505"/>
              <a:gd name="connsiteX49" fmla="*/ 1372489 w 12191999"/>
              <a:gd name="connsiteY49" fmla="*/ 528807 h 3760505"/>
              <a:gd name="connsiteX50" fmla="*/ 1527574 w 12191999"/>
              <a:gd name="connsiteY50" fmla="*/ 491000 h 3760505"/>
              <a:gd name="connsiteX51" fmla="*/ 1685241 w 12191999"/>
              <a:gd name="connsiteY51" fmla="*/ 454427 h 3760505"/>
              <a:gd name="connsiteX52" fmla="*/ 1845435 w 12191999"/>
              <a:gd name="connsiteY52" fmla="*/ 419115 h 3760505"/>
              <a:gd name="connsiteX53" fmla="*/ 2008099 w 12191999"/>
              <a:gd name="connsiteY53" fmla="*/ 385078 h 3760505"/>
              <a:gd name="connsiteX54" fmla="*/ 2173175 w 12191999"/>
              <a:gd name="connsiteY54" fmla="*/ 352339 h 3760505"/>
              <a:gd name="connsiteX55" fmla="*/ 2340607 w 12191999"/>
              <a:gd name="connsiteY55" fmla="*/ 320917 h 3760505"/>
              <a:gd name="connsiteX56" fmla="*/ 2510337 w 12191999"/>
              <a:gd name="connsiteY56" fmla="*/ 290832 h 3760505"/>
              <a:gd name="connsiteX57" fmla="*/ 2682309 w 12191999"/>
              <a:gd name="connsiteY57" fmla="*/ 262107 h 3760505"/>
              <a:gd name="connsiteX58" fmla="*/ 2856465 w 12191999"/>
              <a:gd name="connsiteY58" fmla="*/ 234757 h 3760505"/>
              <a:gd name="connsiteX59" fmla="*/ 3032748 w 12191999"/>
              <a:gd name="connsiteY59" fmla="*/ 208806 h 3760505"/>
              <a:gd name="connsiteX60" fmla="*/ 3211101 w 12191999"/>
              <a:gd name="connsiteY60" fmla="*/ 184272 h 3760505"/>
              <a:gd name="connsiteX61" fmla="*/ 3391467 w 12191999"/>
              <a:gd name="connsiteY61" fmla="*/ 161174 h 3760505"/>
              <a:gd name="connsiteX62" fmla="*/ 3573790 w 12191999"/>
              <a:gd name="connsiteY62" fmla="*/ 139538 h 3760505"/>
              <a:gd name="connsiteX63" fmla="*/ 3758012 w 12191999"/>
              <a:gd name="connsiteY63" fmla="*/ 119376 h 3760505"/>
              <a:gd name="connsiteX64" fmla="*/ 3944074 w 12191999"/>
              <a:gd name="connsiteY64" fmla="*/ 100713 h 3760505"/>
              <a:gd name="connsiteX65" fmla="*/ 4131922 w 12191999"/>
              <a:gd name="connsiteY65" fmla="*/ 83567 h 3760505"/>
              <a:gd name="connsiteX66" fmla="*/ 4321497 w 12191999"/>
              <a:gd name="connsiteY66" fmla="*/ 67961 h 3760505"/>
              <a:gd name="connsiteX67" fmla="*/ 4512743 w 12191999"/>
              <a:gd name="connsiteY67" fmla="*/ 53910 h 3760505"/>
              <a:gd name="connsiteX68" fmla="*/ 4705602 w 12191999"/>
              <a:gd name="connsiteY68" fmla="*/ 41437 h 3760505"/>
              <a:gd name="connsiteX69" fmla="*/ 4900017 w 12191999"/>
              <a:gd name="connsiteY69" fmla="*/ 30564 h 3760505"/>
              <a:gd name="connsiteX70" fmla="*/ 5095933 w 12191999"/>
              <a:gd name="connsiteY70" fmla="*/ 21307 h 3760505"/>
              <a:gd name="connsiteX71" fmla="*/ 5293289 w 12191999"/>
              <a:gd name="connsiteY71" fmla="*/ 13689 h 3760505"/>
              <a:gd name="connsiteX72" fmla="*/ 5492032 w 12191999"/>
              <a:gd name="connsiteY72" fmla="*/ 7730 h 3760505"/>
              <a:gd name="connsiteX73" fmla="*/ 5692102 w 12191999"/>
              <a:gd name="connsiteY73" fmla="*/ 3449 h 3760505"/>
              <a:gd name="connsiteX74" fmla="*/ 5893443 w 12191999"/>
              <a:gd name="connsiteY74" fmla="*/ 866 h 3760505"/>
              <a:gd name="connsiteX75" fmla="*/ 6095999 w 12191999"/>
              <a:gd name="connsiteY75" fmla="*/ 0 h 3760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2191999" h="3760505">
                <a:moveTo>
                  <a:pt x="6095999" y="0"/>
                </a:moveTo>
                <a:lnTo>
                  <a:pt x="6298554" y="866"/>
                </a:lnTo>
                <a:lnTo>
                  <a:pt x="6499895" y="3449"/>
                </a:lnTo>
                <a:lnTo>
                  <a:pt x="6699965" y="7730"/>
                </a:lnTo>
                <a:lnTo>
                  <a:pt x="6898708" y="13689"/>
                </a:lnTo>
                <a:lnTo>
                  <a:pt x="7096064" y="21307"/>
                </a:lnTo>
                <a:lnTo>
                  <a:pt x="7291979" y="30564"/>
                </a:lnTo>
                <a:lnTo>
                  <a:pt x="7486394" y="41437"/>
                </a:lnTo>
                <a:lnTo>
                  <a:pt x="7679254" y="53910"/>
                </a:lnTo>
                <a:lnTo>
                  <a:pt x="7870500" y="67961"/>
                </a:lnTo>
                <a:lnTo>
                  <a:pt x="8060075" y="83567"/>
                </a:lnTo>
                <a:lnTo>
                  <a:pt x="8247923" y="100713"/>
                </a:lnTo>
                <a:lnTo>
                  <a:pt x="8433985" y="119376"/>
                </a:lnTo>
                <a:lnTo>
                  <a:pt x="8618207" y="139538"/>
                </a:lnTo>
                <a:lnTo>
                  <a:pt x="8800530" y="161174"/>
                </a:lnTo>
                <a:lnTo>
                  <a:pt x="8980896" y="184272"/>
                </a:lnTo>
                <a:lnTo>
                  <a:pt x="9159249" y="208806"/>
                </a:lnTo>
                <a:lnTo>
                  <a:pt x="9335532" y="234757"/>
                </a:lnTo>
                <a:lnTo>
                  <a:pt x="9509688" y="262107"/>
                </a:lnTo>
                <a:lnTo>
                  <a:pt x="9681660" y="290832"/>
                </a:lnTo>
                <a:lnTo>
                  <a:pt x="9851390" y="320917"/>
                </a:lnTo>
                <a:lnTo>
                  <a:pt x="10018822" y="352339"/>
                </a:lnTo>
                <a:lnTo>
                  <a:pt x="10183898" y="385078"/>
                </a:lnTo>
                <a:lnTo>
                  <a:pt x="10346562" y="419115"/>
                </a:lnTo>
                <a:lnTo>
                  <a:pt x="10506756" y="454427"/>
                </a:lnTo>
                <a:lnTo>
                  <a:pt x="10664423" y="491000"/>
                </a:lnTo>
                <a:lnTo>
                  <a:pt x="10819507" y="528807"/>
                </a:lnTo>
                <a:lnTo>
                  <a:pt x="10971949" y="567833"/>
                </a:lnTo>
                <a:lnTo>
                  <a:pt x="11121694" y="608057"/>
                </a:lnTo>
                <a:lnTo>
                  <a:pt x="11268683" y="649457"/>
                </a:lnTo>
                <a:lnTo>
                  <a:pt x="11412860" y="692016"/>
                </a:lnTo>
                <a:lnTo>
                  <a:pt x="11554168" y="735709"/>
                </a:lnTo>
                <a:lnTo>
                  <a:pt x="11692550" y="780522"/>
                </a:lnTo>
                <a:lnTo>
                  <a:pt x="11827948" y="826430"/>
                </a:lnTo>
                <a:lnTo>
                  <a:pt x="11960305" y="873416"/>
                </a:lnTo>
                <a:lnTo>
                  <a:pt x="12089565" y="921461"/>
                </a:lnTo>
                <a:lnTo>
                  <a:pt x="12191999" y="961328"/>
                </a:lnTo>
                <a:lnTo>
                  <a:pt x="12191999" y="3760505"/>
                </a:lnTo>
                <a:lnTo>
                  <a:pt x="0" y="3760505"/>
                </a:lnTo>
                <a:lnTo>
                  <a:pt x="0" y="961327"/>
                </a:lnTo>
                <a:lnTo>
                  <a:pt x="102432" y="921461"/>
                </a:lnTo>
                <a:lnTo>
                  <a:pt x="231692" y="873416"/>
                </a:lnTo>
                <a:lnTo>
                  <a:pt x="364049" y="826430"/>
                </a:lnTo>
                <a:lnTo>
                  <a:pt x="499447" y="780522"/>
                </a:lnTo>
                <a:lnTo>
                  <a:pt x="637829" y="735709"/>
                </a:lnTo>
                <a:lnTo>
                  <a:pt x="779137" y="692016"/>
                </a:lnTo>
                <a:lnTo>
                  <a:pt x="923314" y="649457"/>
                </a:lnTo>
                <a:lnTo>
                  <a:pt x="1070303" y="608057"/>
                </a:lnTo>
                <a:lnTo>
                  <a:pt x="1220048" y="567833"/>
                </a:lnTo>
                <a:lnTo>
                  <a:pt x="1372489" y="528807"/>
                </a:lnTo>
                <a:lnTo>
                  <a:pt x="1527574" y="491000"/>
                </a:lnTo>
                <a:lnTo>
                  <a:pt x="1685241" y="454427"/>
                </a:lnTo>
                <a:lnTo>
                  <a:pt x="1845435" y="419115"/>
                </a:lnTo>
                <a:lnTo>
                  <a:pt x="2008099" y="385078"/>
                </a:lnTo>
                <a:lnTo>
                  <a:pt x="2173175" y="352339"/>
                </a:lnTo>
                <a:lnTo>
                  <a:pt x="2340607" y="320917"/>
                </a:lnTo>
                <a:lnTo>
                  <a:pt x="2510337" y="290832"/>
                </a:lnTo>
                <a:lnTo>
                  <a:pt x="2682309" y="262107"/>
                </a:lnTo>
                <a:lnTo>
                  <a:pt x="2856465" y="234757"/>
                </a:lnTo>
                <a:lnTo>
                  <a:pt x="3032748" y="208806"/>
                </a:lnTo>
                <a:lnTo>
                  <a:pt x="3211101" y="184272"/>
                </a:lnTo>
                <a:lnTo>
                  <a:pt x="3391467" y="161174"/>
                </a:lnTo>
                <a:lnTo>
                  <a:pt x="3573790" y="139538"/>
                </a:lnTo>
                <a:lnTo>
                  <a:pt x="3758012" y="119376"/>
                </a:lnTo>
                <a:lnTo>
                  <a:pt x="3944074" y="100713"/>
                </a:lnTo>
                <a:lnTo>
                  <a:pt x="4131922" y="83567"/>
                </a:lnTo>
                <a:lnTo>
                  <a:pt x="4321497" y="67961"/>
                </a:lnTo>
                <a:lnTo>
                  <a:pt x="4512743" y="53910"/>
                </a:lnTo>
                <a:lnTo>
                  <a:pt x="4705602" y="41437"/>
                </a:lnTo>
                <a:lnTo>
                  <a:pt x="4900017" y="30564"/>
                </a:lnTo>
                <a:lnTo>
                  <a:pt x="5095933" y="21307"/>
                </a:lnTo>
                <a:lnTo>
                  <a:pt x="5293289" y="13689"/>
                </a:lnTo>
                <a:lnTo>
                  <a:pt x="5492032" y="7730"/>
                </a:lnTo>
                <a:lnTo>
                  <a:pt x="5692102" y="3449"/>
                </a:lnTo>
                <a:lnTo>
                  <a:pt x="5893443" y="866"/>
                </a:lnTo>
                <a:lnTo>
                  <a:pt x="6095999" y="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ontserrat Medium"/>
              <a:ea typeface="+mn-ea"/>
              <a:cs typeface="+mn-cs"/>
            </a:endParaRPr>
          </a:p>
        </p:txBody>
      </p:sp>
      <p:pic>
        <p:nvPicPr>
          <p:cNvPr id="8" name="mic icon">
            <a:extLst>
              <a:ext uri="{FF2B5EF4-FFF2-40B4-BE49-F238E27FC236}">
                <a16:creationId xmlns:a16="http://schemas.microsoft.com/office/drawing/2014/main" id="{9B07D2E8-A7B8-E43F-07D3-27E31D8B2219}"/>
              </a:ext>
            </a:extLst>
          </p:cNvPr>
          <p:cNvPicPr>
            <a:picLocks noGrp="1" noRot="1" noChangeAspect="1" noMove="1" noResize="1" noEditPoints="1" noAdjustHandles="1" noChangeArrowheads="1" noChangeShapeType="1" noCrop="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475835" y="1334437"/>
            <a:ext cx="1240330" cy="1984528"/>
          </a:xfrm>
          <a:prstGeom prst="rect">
            <a:avLst/>
          </a:prstGeom>
        </p:spPr>
      </p:pic>
      <p:pic>
        <p:nvPicPr>
          <p:cNvPr id="4" name="TLCC Orlando Logo - Black" descr="A black background with text&#10;&#10;Description automatically generated">
            <a:extLst>
              <a:ext uri="{FF2B5EF4-FFF2-40B4-BE49-F238E27FC236}">
                <a16:creationId xmlns:a16="http://schemas.microsoft.com/office/drawing/2014/main" id="{676F391A-9192-E24C-F788-41F0DF54E16C}"/>
              </a:ext>
            </a:extLst>
          </p:cNvPr>
          <p:cNvPicPr>
            <a:picLocks noGrp="1" noRot="1" noChangeAspect="1" noMove="1" noResize="1" noEditPoints="1" noAdjustHandles="1" noChangeArrowheads="1" noChangeShapeType="1" noCrop="1"/>
          </p:cNvPicPr>
          <p:nvPr/>
        </p:nvPicPr>
        <p:blipFill rotWithShape="1">
          <a:blip r:embed="rId5" cstate="print">
            <a:alphaModFix amt="50000"/>
            <a:extLst>
              <a:ext uri="{28A0092B-C50C-407E-A947-70E740481C1C}">
                <a14:useLocalDpi xmlns:a14="http://schemas.microsoft.com/office/drawing/2010/main" val="0"/>
              </a:ext>
            </a:extLst>
          </a:blip>
          <a:srcRect r="2958" b="3490"/>
          <a:stretch/>
        </p:blipFill>
        <p:spPr>
          <a:xfrm>
            <a:off x="10018644" y="5391888"/>
            <a:ext cx="2173356" cy="1466112"/>
          </a:xfrm>
          <a:prstGeom prst="rect">
            <a:avLst/>
          </a:prstGeom>
        </p:spPr>
      </p:pic>
      <p:sp>
        <p:nvSpPr>
          <p:cNvPr id="1044" name="text"/>
          <p:cNvSpPr txBox="1">
            <a:spLocks noGrp="1" noRot="1" noMove="1" noResize="1" noEditPoints="1" noAdjustHandles="1" noChangeArrowheads="1" noChangeShapeType="1"/>
          </p:cNvSpPr>
          <p:nvPr/>
        </p:nvSpPr>
        <p:spPr>
          <a:xfrm>
            <a:off x="2173356" y="4920569"/>
            <a:ext cx="7845288" cy="830956"/>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Arial"/>
              <a:buNone/>
              <a:tabLst/>
              <a:defRPr/>
            </a:pPr>
            <a:r>
              <a:rPr kumimoji="0" lang="en-US" sz="2400" b="0" i="0" u="none" strike="noStrike" kern="1200" cap="none" spc="0" normalizeH="0" baseline="0" noProof="0" dirty="0">
                <a:ln>
                  <a:noFill/>
                </a:ln>
                <a:solidFill>
                  <a:prstClr val="black"/>
                </a:solidFill>
                <a:effectLst/>
                <a:uLnTx/>
                <a:uFillTx/>
                <a:latin typeface="Montserrat"/>
                <a:ea typeface="Montserrat"/>
                <a:cs typeface="Montserrat"/>
                <a:sym typeface="Montserrat"/>
              </a:rPr>
              <a:t>Please use a microphone so that everyone in the room can be part of the conversation.</a:t>
            </a:r>
            <a:endParaRPr kumimoji="0" sz="2400" b="0" i="0" u="none" strike="noStrike" kern="1200" cap="none" spc="0" normalizeH="0" baseline="0" noProof="0" dirty="0">
              <a:ln>
                <a:noFill/>
              </a:ln>
              <a:solidFill>
                <a:prstClr val="black"/>
              </a:solidFill>
              <a:effectLst/>
              <a:uLnTx/>
              <a:uFillTx/>
              <a:latin typeface="Montserrat" panose="00000500000000000000" pitchFamily="2" charset="0"/>
              <a:ea typeface="Arial"/>
              <a:cs typeface="Arial"/>
              <a:sym typeface="Arial"/>
            </a:endParaRPr>
          </a:p>
        </p:txBody>
      </p:sp>
      <p:sp>
        <p:nvSpPr>
          <p:cNvPr id="1045" name="Title"/>
          <p:cNvSpPr txBox="1">
            <a:spLocks noGrp="1" noRot="1" noMove="1" noResize="1" noEditPoints="1" noAdjustHandles="1" noChangeArrowheads="1" noChangeShapeType="1"/>
          </p:cNvSpPr>
          <p:nvPr/>
        </p:nvSpPr>
        <p:spPr>
          <a:xfrm>
            <a:off x="1861950" y="3670314"/>
            <a:ext cx="8468100" cy="923289"/>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Arial"/>
              <a:buNone/>
              <a:tabLst/>
              <a:defRPr/>
            </a:pPr>
            <a:r>
              <a:rPr kumimoji="0" lang="en-US" sz="5400" b="1" i="0" u="none" strike="noStrike" kern="1200" cap="none" spc="0" normalizeH="0" baseline="0" noProof="0" dirty="0">
                <a:ln>
                  <a:noFill/>
                </a:ln>
                <a:solidFill>
                  <a:prstClr val="black"/>
                </a:solidFill>
                <a:effectLst/>
                <a:uLnTx/>
                <a:uFillTx/>
                <a:latin typeface="Montserrat" panose="00000500000000000000" pitchFamily="2" charset="0"/>
                <a:ea typeface="Montserrat"/>
                <a:cs typeface="Montserrat"/>
                <a:sym typeface="Montserrat"/>
              </a:rPr>
              <a:t>Q&amp;A</a:t>
            </a:r>
            <a:endParaRPr kumimoji="0" sz="5400" b="0" i="0" u="none" strike="noStrike" kern="1200" cap="none" spc="0" normalizeH="0" baseline="0" noProof="0" dirty="0">
              <a:ln>
                <a:noFill/>
              </a:ln>
              <a:solidFill>
                <a:prstClr val="black"/>
              </a:solidFill>
              <a:effectLst/>
              <a:uLnTx/>
              <a:uFillTx/>
              <a:latin typeface="Montserrat" panose="00000500000000000000" pitchFamily="2" charset="0"/>
              <a:ea typeface="Calibri"/>
              <a:cs typeface="Calibri"/>
              <a:sym typeface="Calibri"/>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 name="DATAFILEFULLNAME" val="C:\Users\Beth\Documents\_MY_FILES_\TLCC\TLCC 2017\Slide Templates\MacroBook1.xlsm"/>
  <p:tag name="DATAFOLDER" val="C:\Users\Beth\Documents\_MY_FILES_\TLCC\TLCC 2017\Slide Templates\"/>
  <p:tag name="DATAFILE" val="MacroBook1.xlsm"/>
  <p:tag name="WORKSHEETINDEX" val="0"/>
  <p:tag name="ROTATEDATA" val="NO"/>
  <p:tag name="OUTPUTFOLDER" val="C:\Users\Beth\Documents\_MY_FILES_\TLCC\TLCC 2017\Slide Templates\"/>
  <p:tag name="MERGEMODE" val="PRESENTATIONS"/>
  <p:tag name="SKIPFEEDBACK" val="NO"/>
  <p:tag name="TESTMODE" val="NO"/>
  <p:tag name="TESTSTARTRECORD" val="1"/>
  <p:tag name="TESTENDRECORD" val="0"/>
  <p:tag name="LASTSAVETOFOLDER" val="C:\Users\Beth\Documents\_MY_FILES_\TLCC\TLCC 2017\Slide Templates\"/>
  <p:tag name="ARTICULATE_SLIDE_COUNT" val="6"/>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Tessitura Color Header Content Slides">
  <a:themeElements>
    <a:clrScheme name="Custom 1">
      <a:dk1>
        <a:srgbClr val="000000"/>
      </a:dk1>
      <a:lt1>
        <a:srgbClr val="FFFFFF"/>
      </a:lt1>
      <a:dk2>
        <a:srgbClr val="242B2D"/>
      </a:dk2>
      <a:lt2>
        <a:srgbClr val="F6F6F6"/>
      </a:lt2>
      <a:accent1>
        <a:srgbClr val="306CB0"/>
      </a:accent1>
      <a:accent2>
        <a:srgbClr val="00A0B7"/>
      </a:accent2>
      <a:accent3>
        <a:srgbClr val="514EA6"/>
      </a:accent3>
      <a:accent4>
        <a:srgbClr val="242B2D"/>
      </a:accent4>
      <a:accent5>
        <a:srgbClr val="242B2D"/>
      </a:accent5>
      <a:accent6>
        <a:srgbClr val="F6F6F6"/>
      </a:accent6>
      <a:hlink>
        <a:srgbClr val="306CB0"/>
      </a:hlink>
      <a:folHlink>
        <a:srgbClr val="306CB0"/>
      </a:folHlink>
    </a:clrScheme>
    <a:fontScheme name="Custom 2">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TLCC2017_Template - Master Slide Deck.pptx" id="{D9DDA543-CF8A-44AE-BD73-08ACB156C1B6}" vid="{1E7EBEE3-3C8A-4FCF-937B-17776BBD870B}"/>
    </a:ext>
  </a:extLst>
</a:theme>
</file>

<file path=ppt/theme/theme2.xml><?xml version="1.0" encoding="utf-8"?>
<a:theme xmlns:a="http://schemas.openxmlformats.org/drawingml/2006/main" name="White Background Slides">
  <a:themeElements>
    <a:clrScheme name="Custom 1">
      <a:dk1>
        <a:srgbClr val="000000"/>
      </a:dk1>
      <a:lt1>
        <a:srgbClr val="FFFFFF"/>
      </a:lt1>
      <a:dk2>
        <a:srgbClr val="242B2D"/>
      </a:dk2>
      <a:lt2>
        <a:srgbClr val="F6F6F6"/>
      </a:lt2>
      <a:accent1>
        <a:srgbClr val="306CB0"/>
      </a:accent1>
      <a:accent2>
        <a:srgbClr val="00A0B7"/>
      </a:accent2>
      <a:accent3>
        <a:srgbClr val="514EA6"/>
      </a:accent3>
      <a:accent4>
        <a:srgbClr val="242B2D"/>
      </a:accent4>
      <a:accent5>
        <a:srgbClr val="242B2D"/>
      </a:accent5>
      <a:accent6>
        <a:srgbClr val="F6F6F6"/>
      </a:accent6>
      <a:hlink>
        <a:srgbClr val="306CB0"/>
      </a:hlink>
      <a:folHlink>
        <a:srgbClr val="306CB0"/>
      </a:folHlink>
    </a:clrScheme>
    <a:fontScheme name="Custom 2">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TLCC2017_Template - Master Slide Deck.pptx" id="{D9DDA543-CF8A-44AE-BD73-08ACB156C1B6}" vid="{49B0C0B6-74E9-4F29-AC90-0522629AEB12}"/>
    </a:ext>
  </a:extLst>
</a:theme>
</file>

<file path=ppt/theme/theme3.xml><?xml version="1.0" encoding="utf-8"?>
<a:theme xmlns:a="http://schemas.openxmlformats.org/drawingml/2006/main" name="Solid Color Section Dividers">
  <a:themeElements>
    <a:clrScheme name="Custom 1">
      <a:dk1>
        <a:srgbClr val="000000"/>
      </a:dk1>
      <a:lt1>
        <a:srgbClr val="FFFFFF"/>
      </a:lt1>
      <a:dk2>
        <a:srgbClr val="242B2D"/>
      </a:dk2>
      <a:lt2>
        <a:srgbClr val="F6F6F6"/>
      </a:lt2>
      <a:accent1>
        <a:srgbClr val="306CB0"/>
      </a:accent1>
      <a:accent2>
        <a:srgbClr val="00A0B7"/>
      </a:accent2>
      <a:accent3>
        <a:srgbClr val="514EA6"/>
      </a:accent3>
      <a:accent4>
        <a:srgbClr val="242B2D"/>
      </a:accent4>
      <a:accent5>
        <a:srgbClr val="242B2D"/>
      </a:accent5>
      <a:accent6>
        <a:srgbClr val="F6F6F6"/>
      </a:accent6>
      <a:hlink>
        <a:srgbClr val="306CB0"/>
      </a:hlink>
      <a:folHlink>
        <a:srgbClr val="306CB0"/>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TLCC2017_Template - Master Slide Deck.pptx" id="{D9DDA543-CF8A-44AE-BD73-08ACB156C1B6}" vid="{49B0C0B6-74E9-4F29-AC90-0522629AEB12}"/>
    </a:ext>
  </a:extLst>
</a:theme>
</file>

<file path=ppt/theme/theme4.xml><?xml version="1.0" encoding="utf-8"?>
<a:theme xmlns:a="http://schemas.openxmlformats.org/drawingml/2006/main" name="Gradient Background Title and Logo Slides">
  <a:themeElements>
    <a:clrScheme name="Custom 1">
      <a:dk1>
        <a:srgbClr val="000000"/>
      </a:dk1>
      <a:lt1>
        <a:srgbClr val="FFFFFF"/>
      </a:lt1>
      <a:dk2>
        <a:srgbClr val="242B2D"/>
      </a:dk2>
      <a:lt2>
        <a:srgbClr val="F6F6F6"/>
      </a:lt2>
      <a:accent1>
        <a:srgbClr val="306CB0"/>
      </a:accent1>
      <a:accent2>
        <a:srgbClr val="00A0B7"/>
      </a:accent2>
      <a:accent3>
        <a:srgbClr val="514EA6"/>
      </a:accent3>
      <a:accent4>
        <a:srgbClr val="242B2D"/>
      </a:accent4>
      <a:accent5>
        <a:srgbClr val="242B2D"/>
      </a:accent5>
      <a:accent6>
        <a:srgbClr val="F6F6F6"/>
      </a:accent6>
      <a:hlink>
        <a:srgbClr val="306CB0"/>
      </a:hlink>
      <a:folHlink>
        <a:srgbClr val="306CB0"/>
      </a:folHlink>
    </a:clrScheme>
    <a:fontScheme name="Tessitura 2023">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TLCC2017_Template - Master Slide Deck.pptx" id="{D9DDA543-CF8A-44AE-BD73-08ACB156C1B6}" vid="{49B0C0B6-74E9-4F29-AC90-0522629AEB12}"/>
    </a:ext>
  </a:extLst>
</a:theme>
</file>

<file path=ppt/theme/theme5.xml><?xml version="1.0" encoding="utf-8"?>
<a:theme xmlns:a="http://schemas.openxmlformats.org/drawingml/2006/main" name="Blank Slide (for Full-Screen Images)">
  <a:themeElements>
    <a:clrScheme name="Custom 1">
      <a:dk1>
        <a:srgbClr val="000000"/>
      </a:dk1>
      <a:lt1>
        <a:srgbClr val="FFFFFF"/>
      </a:lt1>
      <a:dk2>
        <a:srgbClr val="242B2D"/>
      </a:dk2>
      <a:lt2>
        <a:srgbClr val="F6F6F6"/>
      </a:lt2>
      <a:accent1>
        <a:srgbClr val="306CB0"/>
      </a:accent1>
      <a:accent2>
        <a:srgbClr val="00A0B7"/>
      </a:accent2>
      <a:accent3>
        <a:srgbClr val="514EA6"/>
      </a:accent3>
      <a:accent4>
        <a:srgbClr val="242B2D"/>
      </a:accent4>
      <a:accent5>
        <a:srgbClr val="242B2D"/>
      </a:accent5>
      <a:accent6>
        <a:srgbClr val="F6F6F6"/>
      </a:accent6>
      <a:hlink>
        <a:srgbClr val="306CB0"/>
      </a:hlink>
      <a:folHlink>
        <a:srgbClr val="306CB0"/>
      </a:folHlink>
    </a:clrScheme>
    <a:fontScheme name="Tessitura 2023">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ssitura 2">
      <a:majorFont>
        <a:latin typeface="Domine"/>
        <a:ea typeface=""/>
        <a:cs typeface=""/>
      </a:majorFont>
      <a:minorFont>
        <a:latin typeface="Montserrat Medium"/>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Montserrat"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Montserrat"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Tessitura_Network_TLCC2017_Template - Master Slide Deck</Template>
  <TotalTime>0</TotalTime>
  <Words>3911</Words>
  <Application>Microsoft Office PowerPoint</Application>
  <PresentationFormat>Widescreen</PresentationFormat>
  <Paragraphs>212</Paragraphs>
  <Slides>40</Slides>
  <Notes>39</Notes>
  <HiddenSlides>0</HiddenSlides>
  <MMClips>1</MMClips>
  <ScaleCrop>false</ScaleCrop>
  <HeadingPairs>
    <vt:vector size="6" baseType="variant">
      <vt:variant>
        <vt:lpstr>Fonts Used</vt:lpstr>
      </vt:variant>
      <vt:variant>
        <vt:i4>9</vt:i4>
      </vt:variant>
      <vt:variant>
        <vt:lpstr>Theme</vt:lpstr>
      </vt:variant>
      <vt:variant>
        <vt:i4>6</vt:i4>
      </vt:variant>
      <vt:variant>
        <vt:lpstr>Slide Titles</vt:lpstr>
      </vt:variant>
      <vt:variant>
        <vt:i4>40</vt:i4>
      </vt:variant>
    </vt:vector>
  </HeadingPairs>
  <TitlesOfParts>
    <vt:vector size="55" baseType="lpstr">
      <vt:lpstr>Montserrat</vt:lpstr>
      <vt:lpstr>Symbol</vt:lpstr>
      <vt:lpstr>Montserrat Medium</vt:lpstr>
      <vt:lpstr>Courier New</vt:lpstr>
      <vt:lpstr>Arial</vt:lpstr>
      <vt:lpstr>Segoe UI</vt:lpstr>
      <vt:lpstr>Calibri</vt:lpstr>
      <vt:lpstr>Montserrat SemiBold</vt:lpstr>
      <vt:lpstr>Wingdings</vt:lpstr>
      <vt:lpstr>Tessitura Color Header Content Slides</vt:lpstr>
      <vt:lpstr>White Background Slides</vt:lpstr>
      <vt:lpstr>Solid Color Section Dividers</vt:lpstr>
      <vt:lpstr>Gradient Background Title and Logo Slides</vt:lpstr>
      <vt:lpstr>Blank Slide (for Full-Screen Images)</vt:lpstr>
      <vt:lpstr>Office Theme</vt:lpstr>
      <vt:lpstr>Getting started with reconciliation for Tessitura Merchant Services</vt:lpstr>
      <vt:lpstr>PowerPoint Presentation</vt:lpstr>
      <vt:lpstr>What we will be covering</vt:lpstr>
      <vt:lpstr>Best Practices, Tools &amp; Terminology</vt:lpstr>
      <vt:lpstr>Who is Adyen?</vt:lpstr>
      <vt:lpstr>Walkthrough and Questions</vt:lpstr>
      <vt:lpstr>Important Best Practices</vt:lpstr>
      <vt:lpstr>System Defaults</vt:lpstr>
      <vt:lpstr>Order/Contribution Entry and Batch  Best Practices </vt:lpstr>
      <vt:lpstr>Order/Contribution Entry and Batch  Best Practices </vt:lpstr>
      <vt:lpstr>Order/Contribution Entry and Batch  Best Practices </vt:lpstr>
      <vt:lpstr>Terminology</vt:lpstr>
      <vt:lpstr>Batches</vt:lpstr>
      <vt:lpstr>Adyen Reports</vt:lpstr>
      <vt:lpstr>Adyen Settlement Details Report</vt:lpstr>
      <vt:lpstr>Adyen Settlement Details Report</vt:lpstr>
      <vt:lpstr>CC_reference/PSP Reference </vt:lpstr>
      <vt:lpstr>Payments Radio Button</vt:lpstr>
      <vt:lpstr>Tessitura Reports</vt:lpstr>
      <vt:lpstr>Payment Gateway Summary/Detail Report</vt:lpstr>
      <vt:lpstr>Payment Gateway Summary/Detail Report</vt:lpstr>
      <vt:lpstr>Posting Report </vt:lpstr>
      <vt:lpstr>Adyen Essentials: Sales to Payouts</vt:lpstr>
      <vt:lpstr>Adyen Essentials: Sales to Payouts</vt:lpstr>
      <vt:lpstr>Payment Gateway Summary/Detail Report</vt:lpstr>
      <vt:lpstr>GL Posting Summary Report by Day</vt:lpstr>
      <vt:lpstr>Tessitura Reconciliation Helper Tool</vt:lpstr>
      <vt:lpstr>Tessitura Reconciliation Helper Tool</vt:lpstr>
      <vt:lpstr>Instructions-First-Time-Use</vt:lpstr>
      <vt:lpstr>Instructions-Reconciliation</vt:lpstr>
      <vt:lpstr>Payment Method Breakdown</vt:lpstr>
      <vt:lpstr>Adyen Only Transactions</vt:lpstr>
      <vt:lpstr>Tessitura Only Transactions</vt:lpstr>
      <vt:lpstr>Calculations</vt:lpstr>
      <vt:lpstr>Dashboard</vt:lpstr>
      <vt:lpstr>Reconciliation Walkthrough</vt:lpstr>
      <vt:lpstr>Reconciliation Walkthrough</vt:lpstr>
      <vt:lpstr>Resources and Q&amp;A</vt:lpstr>
      <vt:lpstr>Resources</vt:lpstr>
      <vt:lpstr>PowerPoint Presentation</vt:lpstr>
    </vt:vector>
  </TitlesOfParts>
  <Company>Tessitura Network,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Getting started with reconciliation for Tessitura Merchant Services</dc:title>
  <dc:creator>Natalia</dc:creator>
  <cp:lastModifiedBy>Kayla Newton-Willems</cp:lastModifiedBy>
  <cp:revision>154</cp:revision>
  <dcterms:created xsi:type="dcterms:W3CDTF">2017-04-10T19:38:12Z</dcterms:created>
  <dcterms:modified xsi:type="dcterms:W3CDTF">2023-09-25T12:56:52Z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3E25DCD3-4B42-434E-A5D4-EB05CE2BD909</vt:lpwstr>
  </property>
  <property fmtid="{D5CDD505-2E9C-101B-9397-08002B2CF9AE}" pid="3" name="ArticulatePath">
    <vt:lpwstr>Tessitura Template Option5</vt:lpwstr>
  </property>
</Properties>
</file>