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73" r:id="rId2"/>
    <p:sldId id="256" r:id="rId3"/>
    <p:sldId id="274" r:id="rId4"/>
    <p:sldId id="275" r:id="rId5"/>
    <p:sldId id="276" r:id="rId6"/>
    <p:sldId id="278" r:id="rId7"/>
    <p:sldId id="279" r:id="rId8"/>
    <p:sldId id="277" r:id="rId9"/>
    <p:sldId id="281" r:id="rId10"/>
    <p:sldId id="272" r:id="rId11"/>
  </p:sldIdLst>
  <p:sldSz cx="9144000" cy="5143500" type="screen16x9"/>
  <p:notesSz cx="6858000" cy="9239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3" autoAdjust="0"/>
    <p:restoredTop sz="72966" autoAdjust="0"/>
  </p:normalViewPr>
  <p:slideViewPr>
    <p:cSldViewPr>
      <p:cViewPr varScale="1">
        <p:scale>
          <a:sx n="82" d="100"/>
          <a:sy n="82" d="100"/>
        </p:scale>
        <p:origin x="1478" y="4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3197" y="5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9A158-F1F8-4009-B51B-E53282938915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0838" y="693738"/>
            <a:ext cx="61563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88644"/>
            <a:ext cx="5486400" cy="41576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5684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775684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4CB45-D22F-4440-8F47-0A75C77E8EA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603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Talking about cpps in consortium environment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720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Katie Lachance-Duffy</a:t>
            </a:r>
          </a:p>
          <a:p>
            <a:r>
              <a:rPr lang="en-US" dirty="0"/>
              <a:t>Application Systems analyst, dba, tess project director</a:t>
            </a:r>
          </a:p>
          <a:p>
            <a:r>
              <a:rPr lang="en-US" dirty="0"/>
              <a:t>Philadelphia Regional Arts Consortium</a:t>
            </a:r>
          </a:p>
          <a:p>
            <a:r>
              <a:rPr lang="en-US" dirty="0"/>
              <a:t>Been at PRAC for 13 years</a:t>
            </a:r>
          </a:p>
          <a:p>
            <a:r>
              <a:rPr lang="en-US" dirty="0"/>
              <a:t>16 orgs in consortium, mostly in the Philadelphia area but span from Maine to Florida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153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Licensee since 2006</a:t>
            </a:r>
          </a:p>
          <a:p>
            <a:r>
              <a:rPr lang="en-US" dirty="0"/>
              <a:t>Did “I want to receive communications on this” need to be tracked separately from “I don’t want to receive these types of communications”? </a:t>
            </a:r>
          </a:p>
          <a:p>
            <a:r>
              <a:rPr lang="en-US" dirty="0"/>
              <a:t>In 2006, the options to track this information, without just having tons of attributes, was limited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891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mail purposes (pre-v12) to contact point purposes (v12) to permissions (v14), consortium orgs were involved in process of defining how to use the functionality</a:t>
            </a:r>
          </a:p>
          <a:p>
            <a:endParaRPr lang="en-US" dirty="0"/>
          </a:p>
          <a:p>
            <a:r>
              <a:rPr lang="en-US" dirty="0"/>
              <a:t>Ops Committee consists of at least 1 member from each consortium org. </a:t>
            </a:r>
          </a:p>
          <a:p>
            <a:r>
              <a:rPr lang="en-US" dirty="0"/>
              <a:t>Meet every other month to discuss data-related projects and decisions. </a:t>
            </a:r>
          </a:p>
          <a:p>
            <a:r>
              <a:rPr lang="en-US" dirty="0"/>
              <a:t>Power users at their organizations and are charged with representing their organization’s data-related interests.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004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Migrations have all been through custom scripts</a:t>
            </a:r>
          </a:p>
          <a:p>
            <a:r>
              <a:rPr lang="en-US" dirty="0"/>
              <a:t>Wasn’t terribly aware of TN’s migration tool, but moving and consolidating them via script was painless due to uniform naming conventions.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846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~Marketing contact preference removed for phone &amp; email to use built-in fields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86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~Contact pref types don't have to be control-grouped if the underlying data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16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~Consolidated trade restriction</a:t>
            </a:r>
          </a:p>
          <a:p>
            <a:r>
              <a:rPr lang="en-US" dirty="0"/>
              <a:t>~making the assumption that if patron doesn’t want their contact info given out from one org, they probably don’t want it given out from other orgs either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841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~Simplified list building (no longer need suppression lists for each consortium org and nightly rebuilds of those lists)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~All per-org restriction &amp; preference attributes removed and just the canned ones exist now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7154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64CB45-D22F-4440-8F47-0A75C77E8EA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90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640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55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300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546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129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14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38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46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67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287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811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8415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36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91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653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79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484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fld id="{ABC09DE4-A4F6-4582-9426-FD69C20519BF}" type="datetimeFigureOut">
              <a:rPr lang="en-US" smtClean="0"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fld id="{468F0245-8DC6-4EDC-B80B-1B21A2622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18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andy@artsphilly.or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n.wikipedia.org/wiki/file:nuvola_apps_email.svg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3E10248-AF0E-477D-B4D2-47C02CE4E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3010C2-2DA5-460F-A40C-5317F567A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7CB0634-F963-4EC9-A6F6-8EA46BD1F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73C0A186-7444-4460-9C37-532E7671E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1ECA4FE-7D2F-4576-B767-3A5F5ABFE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 useBgFill="1">
          <p:nvSpPr>
            <p:cNvPr id="14" name="Rectangle 13">
              <a:extLst>
                <a:ext uri="{FF2B5EF4-FFF2-40B4-BE49-F238E27FC236}">
                  <a16:creationId xmlns:a16="http://schemas.microsoft.com/office/drawing/2014/main" id="{5969441E-5462-4859-86CD-1737FDE360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596BD4B5-6833-40CC-96FE-EDC6756342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07DA03A-5B32-44CB-8DC5-4E9D5F6B4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378" y="877329"/>
            <a:ext cx="6619243" cy="215262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457200">
              <a:lnSpc>
                <a:spcPct val="90000"/>
              </a:lnSpc>
            </a:pPr>
            <a:r>
              <a:rPr lang="en-US" sz="3800" dirty="0">
                <a:solidFill>
                  <a:schemeClr val="tx1"/>
                </a:solidFill>
              </a:rPr>
              <a:t>Contact Point </a:t>
            </a:r>
            <a:br>
              <a:rPr lang="en-US" sz="3800" dirty="0">
                <a:solidFill>
                  <a:schemeClr val="tx1"/>
                </a:solidFill>
              </a:rPr>
            </a:br>
            <a:r>
              <a:rPr lang="en-US" sz="3800" dirty="0">
                <a:solidFill>
                  <a:schemeClr val="tx1"/>
                </a:solidFill>
              </a:rPr>
              <a:t>Purposes &amp; Permissions </a:t>
            </a:r>
            <a:br>
              <a:rPr lang="en-US" sz="3800" dirty="0">
                <a:solidFill>
                  <a:schemeClr val="tx1"/>
                </a:solidFill>
              </a:rPr>
            </a:br>
            <a:r>
              <a:rPr lang="en-US" sz="3800" dirty="0">
                <a:solidFill>
                  <a:schemeClr val="tx1"/>
                </a:solidFill>
              </a:rPr>
              <a:t>in a Consortium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81F53E2-F556-42FA-8D24-113839EE1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18686" y="3125166"/>
            <a:ext cx="506627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6590899-541E-4C46-8F1D-99E1066299D5}"/>
              </a:ext>
            </a:extLst>
          </p:cNvPr>
          <p:cNvSpPr txBox="1"/>
          <p:nvPr/>
        </p:nvSpPr>
        <p:spPr>
          <a:xfrm>
            <a:off x="1262378" y="3220080"/>
            <a:ext cx="6619243" cy="9256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cap="all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Katie Lachance-Duffy</a:t>
            </a:r>
          </a:p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500" cap="all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Philadelphia Regional Arts Consortium</a:t>
            </a:r>
          </a:p>
        </p:txBody>
      </p:sp>
    </p:spTree>
    <p:extLst>
      <p:ext uri="{BB962C8B-B14F-4D97-AF65-F5344CB8AC3E}">
        <p14:creationId xmlns:p14="http://schemas.microsoft.com/office/powerpoint/2010/main" val="38243806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8" y="246207"/>
            <a:ext cx="4592815" cy="158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FF06616-582D-4BE2-B975-E69C3C7DD137}"/>
              </a:ext>
            </a:extLst>
          </p:cNvPr>
          <p:cNvGrpSpPr/>
          <p:nvPr/>
        </p:nvGrpSpPr>
        <p:grpSpPr>
          <a:xfrm>
            <a:off x="1905000" y="2353367"/>
            <a:ext cx="4390373" cy="2641694"/>
            <a:chOff x="838201" y="1735667"/>
            <a:chExt cx="7766304" cy="352213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A6D49FF-65D8-463D-A461-1E7C3293D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201" y="1735667"/>
              <a:ext cx="7766304" cy="3522133"/>
            </a:xfrm>
            <a:prstGeom prst="rect">
              <a:avLst/>
            </a:prstGeom>
          </p:spPr>
        </p:pic>
        <p:pic>
          <p:nvPicPr>
            <p:cNvPr id="6" name="Picture 2" descr="C:\Users\Andy\Dropbox\TA Support Team\Tessitura Admin\Ticketing Services\11th Hour\Images\11thHour_Logo.jpg">
              <a:extLst>
                <a:ext uri="{FF2B5EF4-FFF2-40B4-BE49-F238E27FC236}">
                  <a16:creationId xmlns:a16="http://schemas.microsoft.com/office/drawing/2014/main" id="{DEBC0921-CDE6-4C4F-9496-E532BE03EC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3962400"/>
              <a:ext cx="1295399" cy="1167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ECAFCC-E2BD-4DE0-96DF-5A149061D55C}"/>
              </a:ext>
            </a:extLst>
          </p:cNvPr>
          <p:cNvCxnSpPr/>
          <p:nvPr/>
        </p:nvCxnSpPr>
        <p:spPr>
          <a:xfrm>
            <a:off x="381000" y="2038350"/>
            <a:ext cx="822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Katie\Dropbox\TA Support Team\Tessitura Admin\TLCC\Conference Presentations\Consortium Logos\OT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57475"/>
            <a:ext cx="120967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tie\Dropbox\TA Support Team\Tessitura Admin\TLCC\Conference Presentations\Consortium Logos\FP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29290"/>
            <a:ext cx="1285875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tie\Dropbox\TA Support Team\Tessitura Admin\TLCC\Conference Presentations\Consortium Logos\EgoP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730" y="3199392"/>
            <a:ext cx="1919183" cy="82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tie\Dropbox\TA Support Team\Tessitura Admin\TLCC\Conference Presentations\Consortium Logos\BACH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59" y="3949963"/>
            <a:ext cx="1165041" cy="98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atie\Dropbox\TA Support Team\Tessitura Admin\TLCC\Conference Presentations\Consortium Logos\ATMTC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60" y="4131667"/>
            <a:ext cx="1797940" cy="84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4826BB-1A92-4338-AA39-1BA7090279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5692" y="2229290"/>
            <a:ext cx="1545908" cy="7600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140643-646A-45E7-BE66-F3DA10054DA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08747" y="2122170"/>
            <a:ext cx="648653" cy="60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4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93"/>
    </mc:Choice>
    <mc:Fallback xmlns="">
      <p:transition spd="slow" advTm="2399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8B755C-3925-4E19-AFFA-87E928468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dirty="0">
                <a:solidFill>
                  <a:srgbClr val="EBEBEB"/>
                </a:solidFill>
              </a:rPr>
              <a:t>In the beginning…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E1B4C-038A-4FD8-91CF-F6D7BF856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Autofit/>
          </a:bodyPr>
          <a:lstStyle/>
          <a:p>
            <a:r>
              <a:rPr lang="en-US" sz="1600" dirty="0">
                <a:solidFill>
                  <a:srgbClr val="FFFFFF"/>
                </a:solidFill>
              </a:rPr>
              <a:t>Complex attributes &amp; mail purposes</a:t>
            </a:r>
          </a:p>
          <a:p>
            <a:r>
              <a:rPr lang="en-US" sz="1750" dirty="0">
                <a:solidFill>
                  <a:srgbClr val="FFFFFF"/>
                </a:solidFill>
              </a:rPr>
              <a:t>Tracked positive &amp; negative global contact permissions, per organization</a:t>
            </a:r>
          </a:p>
          <a:p>
            <a:r>
              <a:rPr lang="en-US" sz="1750" dirty="0">
                <a:solidFill>
                  <a:srgbClr val="FFFFFF"/>
                </a:solidFill>
              </a:rPr>
              <a:t>Eventually streamlined to only tracking restrictions</a:t>
            </a:r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31681B-584A-4FC4-9A85-887367A57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800" y="750790"/>
            <a:ext cx="4651897" cy="387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934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EA8FC14-66B9-4B89-8A1A-B9DD527C4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FACC9E27-5F4A-4983-A2FD-83CFCD069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3B15CE-9B6F-4825-B816-04B43F062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527" y="617838"/>
            <a:ext cx="2479013" cy="3909129"/>
          </a:xfrm>
        </p:spPr>
        <p:txBody>
          <a:bodyPr>
            <a:normAutofit/>
          </a:bodyPr>
          <a:lstStyle/>
          <a:p>
            <a:r>
              <a:rPr lang="en-US" sz="3000" dirty="0">
                <a:solidFill>
                  <a:srgbClr val="FFFFFE"/>
                </a:solidFill>
              </a:rPr>
              <a:t>Migration Process: Planning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3A77EB-D201-42BF-9FF2-6EC0E5C26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676A4-0C14-42B5-B5EC-2C3593BB4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12" y="438150"/>
            <a:ext cx="4930945" cy="2522542"/>
          </a:xfrm>
        </p:spPr>
        <p:txBody>
          <a:bodyPr anchor="ctr">
            <a:normAutofit/>
          </a:bodyPr>
          <a:lstStyle/>
          <a:p>
            <a:r>
              <a:rPr lang="en-US" sz="1400" dirty="0">
                <a:solidFill>
                  <a:srgbClr val="FFFFFE"/>
                </a:solidFill>
              </a:rPr>
              <a:t>Consortium Staff worked with Operations Committee to guide transitions:</a:t>
            </a:r>
          </a:p>
          <a:p>
            <a:pPr lvl="1"/>
            <a:r>
              <a:rPr lang="en-US" sz="1400" dirty="0">
                <a:solidFill>
                  <a:srgbClr val="FFFFFE"/>
                </a:solidFill>
              </a:rPr>
              <a:t>Mail purposes </a:t>
            </a:r>
            <a:r>
              <a:rPr lang="en-US" sz="1400" dirty="0">
                <a:solidFill>
                  <a:srgbClr val="FFFFFE"/>
                </a:solidFill>
                <a:sym typeface="Wingdings" panose="05000000000000000000" pitchFamily="2" charset="2"/>
              </a:rPr>
              <a:t> Contact Point Purposes (v12)</a:t>
            </a:r>
          </a:p>
          <a:p>
            <a:pPr lvl="1"/>
            <a:r>
              <a:rPr lang="en-US" sz="1400" dirty="0">
                <a:solidFill>
                  <a:srgbClr val="FFFFFE"/>
                </a:solidFill>
                <a:sym typeface="Wingdings" panose="05000000000000000000" pitchFamily="2" charset="2"/>
              </a:rPr>
              <a:t>Contact Restriction attributes  Contact Permissions (v14)</a:t>
            </a:r>
          </a:p>
          <a:p>
            <a:pPr lvl="1"/>
            <a:r>
              <a:rPr lang="en-US" sz="1400" dirty="0">
                <a:solidFill>
                  <a:srgbClr val="FFFFFE"/>
                </a:solidFill>
                <a:sym typeface="Wingdings" panose="05000000000000000000" pitchFamily="2" charset="2"/>
              </a:rPr>
              <a:t>Streamlining purposes &amp; permissions</a:t>
            </a:r>
            <a:endParaRPr lang="en-US" sz="1400" dirty="0">
              <a:solidFill>
                <a:srgbClr val="FFFFFE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FD22B7-0DC0-40E3-BA37-4CDC156046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29879"/>
          <a:stretch/>
        </p:blipFill>
        <p:spPr>
          <a:xfrm>
            <a:off x="616085" y="3420468"/>
            <a:ext cx="3651115" cy="1132482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6B1636-CF22-414C-9186-1CDD247DEA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2953"/>
          <a:stretch/>
        </p:blipFill>
        <p:spPr>
          <a:xfrm rot="600000">
            <a:off x="4067576" y="3003356"/>
            <a:ext cx="4391723" cy="1254012"/>
          </a:xfrm>
          <a:prstGeom prst="roundRect">
            <a:avLst>
              <a:gd name="adj" fmla="val 1858"/>
            </a:avLst>
          </a:prstGeom>
          <a:effectLst/>
        </p:spPr>
      </p:pic>
    </p:spTree>
    <p:extLst>
      <p:ext uri="{BB962C8B-B14F-4D97-AF65-F5344CB8AC3E}">
        <p14:creationId xmlns:p14="http://schemas.microsoft.com/office/powerpoint/2010/main" val="34832157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10C9632-BB6F-48EE-AB65-501878BA5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190"/>
            <a:ext cx="9144000" cy="51434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C8AAB6-953B-4D29-9967-3C44D06BB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C89ED458-2326-40DC-9C7B-1A717B655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BEDFF-A523-4F0C-8452-E996A5C3D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tx1"/>
                </a:solidFill>
              </a:rPr>
              <a:t>Migration Process: Implementation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50134-6309-426A-A4F7-684478FD0C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006" b="2"/>
          <a:stretch/>
        </p:blipFill>
        <p:spPr>
          <a:xfrm>
            <a:off x="3895955" y="895350"/>
            <a:ext cx="4793650" cy="393787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F9D1DE6-E368-4F07-85F9-D5B767477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63B1F66-4ACE-4A01-8ADF-F175A9C35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F8448ED-9332-4A9B-8CAB-B1985E596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25E53-5F87-4F82-B9B2-B2EECA602A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Custom script made simple by naming conventions</a:t>
            </a: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ED3A2261-1C75-40FF-8CD6-18C5900C1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109523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F51B2-9186-47F9-97E2-8DCF17D49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After Migration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6E40B-BA1B-4E90-9CA8-189C855A1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Moved marketing preferences to canned fields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974A20-F5A9-4D6D-9454-B551C51B9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744" y="2419350"/>
            <a:ext cx="6624511" cy="252883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242BC10-443D-422B-B857-60D179B8AC76}"/>
              </a:ext>
            </a:extLst>
          </p:cNvPr>
          <p:cNvSpPr/>
          <p:nvPr/>
        </p:nvSpPr>
        <p:spPr>
          <a:xfrm>
            <a:off x="5410200" y="3935730"/>
            <a:ext cx="6858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77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F51B2-9186-47F9-97E2-8DCF17D49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dirty="0">
                <a:solidFill>
                  <a:srgbClr val="EBEBEB"/>
                </a:solidFill>
              </a:rPr>
              <a:t>Life After Migration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A7EF13-7168-4DC4-88AC-65CFB3762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432" y="602813"/>
            <a:ext cx="4268696" cy="393787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6E40B-BA1B-4E90-9CA8-189C855A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Contact data is control-grouped         		</a:t>
            </a:r>
            <a:r>
              <a:rPr lang="en-US" sz="1800" dirty="0">
                <a:solidFill>
                  <a:srgbClr val="FFFFFF"/>
                </a:solidFill>
                <a:sym typeface="Wingdings" panose="05000000000000000000" pitchFamily="2" charset="2"/>
              </a:rPr>
              <a:t>         			</a:t>
            </a:r>
            <a:r>
              <a:rPr lang="en-US" sz="1800" dirty="0">
                <a:solidFill>
                  <a:srgbClr val="FFFFFF"/>
                </a:solidFill>
              </a:rPr>
              <a:t>Global Contact Point Purposes</a:t>
            </a: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542644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F51B2-9186-47F9-97E2-8DCF17D49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After Migration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6E40B-BA1B-4E90-9CA8-189C855A1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Consolidated Trade Restriction across consortium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E9DF7A-F150-467F-9211-4307DD6BD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2495550"/>
            <a:ext cx="4286849" cy="223630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1CAAA5-1978-4D8C-BDB8-FC7FCBCEFA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13" r="413"/>
          <a:stretch/>
        </p:blipFill>
        <p:spPr>
          <a:xfrm>
            <a:off x="4578048" y="2950237"/>
            <a:ext cx="4023360" cy="146301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A2C7E1A0-87D7-4E2B-8FEB-4469FDD93F12}"/>
              </a:ext>
            </a:extLst>
          </p:cNvPr>
          <p:cNvSpPr/>
          <p:nvPr/>
        </p:nvSpPr>
        <p:spPr>
          <a:xfrm>
            <a:off x="4191000" y="3562350"/>
            <a:ext cx="6858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79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0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F51B2-9186-47F9-97E2-8DCF17D49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730251"/>
            <a:ext cx="2206657" cy="76517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dirty="0">
                <a:solidFill>
                  <a:srgbClr val="EBEBEB"/>
                </a:solidFill>
              </a:rPr>
              <a:t>Life After Migration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6C5182-5F8B-485D-AD58-F439DA32A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955" y="1439250"/>
            <a:ext cx="4793650" cy="226499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6E40B-BA1B-4E90-9CA8-189C855A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216" y="1590675"/>
            <a:ext cx="2350294" cy="292417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Simplified list logic</a:t>
            </a:r>
          </a:p>
          <a:p>
            <a:r>
              <a:rPr lang="en-US" sz="1800" dirty="0">
                <a:solidFill>
                  <a:srgbClr val="FFFFFF"/>
                </a:solidFill>
              </a:rPr>
              <a:t>All canned functionality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084660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914650"/>
            <a:ext cx="9144000" cy="131445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/>
              <a:t>Katie Lachance-Duffy</a:t>
            </a:r>
          </a:p>
          <a:p>
            <a:pPr algn="ctr"/>
            <a:r>
              <a:rPr lang="en-US" sz="1800" dirty="0"/>
              <a:t>Tess Project Director/DBA/Application Systems Analyst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  <a:hlinkClick r:id="rId3"/>
              </a:rPr>
              <a:t>catherine@artsphilly.org</a:t>
            </a:r>
            <a:endParaRPr lang="en-US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993"/>
            <a:ext cx="9144000" cy="2129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ED4D4E0-5123-4A6D-88EE-59E48DF837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92373" y="3733800"/>
            <a:ext cx="1200150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69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5"/>
    </mc:Choice>
    <mc:Fallback xmlns="">
      <p:transition spd="slow" advTm="11955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427</Words>
  <Application>Microsoft Office PowerPoint</Application>
  <PresentationFormat>On-screen Show (16:9)</PresentationFormat>
  <Paragraphs>58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Wingdings</vt:lpstr>
      <vt:lpstr>Wingdings 3</vt:lpstr>
      <vt:lpstr>Ion Boardroom</vt:lpstr>
      <vt:lpstr>Contact Point  Purposes &amp; Permissions  in a Consortium</vt:lpstr>
      <vt:lpstr>PowerPoint Presentation</vt:lpstr>
      <vt:lpstr>In the beginning…</vt:lpstr>
      <vt:lpstr>Migration Process: Planning</vt:lpstr>
      <vt:lpstr>Migration Process: Implementation</vt:lpstr>
      <vt:lpstr>Life After Migration</vt:lpstr>
      <vt:lpstr>Life After Migration</vt:lpstr>
      <vt:lpstr>Life After Migration</vt:lpstr>
      <vt:lpstr>Life After Migration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Contact Point  Purposes &amp; Permissions  in a Consortium</dc:title>
  <dc:creator>Catherine Lachance-Duffy</dc:creator>
  <cp:lastModifiedBy>Catherine Lachance-Duffy</cp:lastModifiedBy>
  <cp:revision>2</cp:revision>
  <dcterms:created xsi:type="dcterms:W3CDTF">2019-07-07T19:26:58Z</dcterms:created>
  <dcterms:modified xsi:type="dcterms:W3CDTF">2019-07-08T20:00:10Z</dcterms:modified>
</cp:coreProperties>
</file>