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slideLayouts/slideLayout58.xml" ContentType="application/vnd.openxmlformats-officedocument.presentationml.slideLayout+xml"/>
  <Override PartName="/ppt/theme/theme3.xml" ContentType="application/vnd.openxmlformats-officedocument.theme+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tags/tag61.xml" ContentType="application/vnd.openxmlformats-officedocument.presentationml.tags+xml"/>
  <Override PartName="/ppt/notesSlides/notesSlide2.xml" ContentType="application/vnd.openxmlformats-officedocument.presentationml.notesSlide+xml"/>
  <Override PartName="/ppt/tags/tag62.xml" ContentType="application/vnd.openxmlformats-officedocument.presentationml.tags+xml"/>
  <Override PartName="/ppt/notesSlides/notesSlide3.xml" ContentType="application/vnd.openxmlformats-officedocument.presentationml.notesSlide+xml"/>
  <Override PartName="/ppt/tags/tag63.xml" ContentType="application/vnd.openxmlformats-officedocument.presentationml.tags+xml"/>
  <Override PartName="/ppt/notesSlides/notesSlide4.xml" ContentType="application/vnd.openxmlformats-officedocument.presentationml.notesSlide+xml"/>
  <Override PartName="/ppt/tags/tag64.xml" ContentType="application/vnd.openxmlformats-officedocument.presentationml.tags+xml"/>
  <Override PartName="/ppt/notesSlides/notesSlide5.xml" ContentType="application/vnd.openxmlformats-officedocument.presentationml.notesSlide+xml"/>
  <Override PartName="/ppt/tags/tag65.xml" ContentType="application/vnd.openxmlformats-officedocument.presentationml.tags+xml"/>
  <Override PartName="/ppt/notesSlides/notesSlide6.xml" ContentType="application/vnd.openxmlformats-officedocument.presentationml.notesSlide+xml"/>
  <Override PartName="/ppt/tags/tag66.xml" ContentType="application/vnd.openxmlformats-officedocument.presentationml.tags+xml"/>
  <Override PartName="/ppt/notesSlides/notesSlide7.xml" ContentType="application/vnd.openxmlformats-officedocument.presentationml.notesSlide+xml"/>
  <Override PartName="/ppt/tags/tag67.xml" ContentType="application/vnd.openxmlformats-officedocument.presentationml.tags+xml"/>
  <Override PartName="/ppt/notesSlides/notesSlide8.xml" ContentType="application/vnd.openxmlformats-officedocument.presentationml.notesSlide+xml"/>
  <Override PartName="/ppt/tags/tag68.xml" ContentType="application/vnd.openxmlformats-officedocument.presentationml.tags+xml"/>
  <Override PartName="/ppt/notesSlides/notesSlide9.xml" ContentType="application/vnd.openxmlformats-officedocument.presentationml.notesSlide+xml"/>
  <Override PartName="/ppt/tags/tag69.xml" ContentType="application/vnd.openxmlformats-officedocument.presentationml.tags+xml"/>
  <Override PartName="/ppt/notesSlides/notesSlide10.xml" ContentType="application/vnd.openxmlformats-officedocument.presentationml.notesSlide+xml"/>
  <Override PartName="/ppt/tags/tag70.xml" ContentType="application/vnd.openxmlformats-officedocument.presentationml.tags+xml"/>
  <Override PartName="/ppt/notesSlides/notesSlide11.xml" ContentType="application/vnd.openxmlformats-officedocument.presentationml.notesSlide+xml"/>
  <Override PartName="/ppt/tags/tag71.xml" ContentType="application/vnd.openxmlformats-officedocument.presentationml.tags+xml"/>
  <Override PartName="/ppt/notesSlides/notesSlide12.xml" ContentType="application/vnd.openxmlformats-officedocument.presentationml.notesSlide+xml"/>
  <Override PartName="/ppt/tags/tag72.xml" ContentType="application/vnd.openxmlformats-officedocument.presentationml.tags+xml"/>
  <Override PartName="/ppt/notesSlides/notesSlide13.xml" ContentType="application/vnd.openxmlformats-officedocument.presentationml.notesSlide+xml"/>
  <Override PartName="/ppt/tags/tag73.xml" ContentType="application/vnd.openxmlformats-officedocument.presentationml.tags+xml"/>
  <Override PartName="/ppt/notesSlides/notesSlide14.xml" ContentType="application/vnd.openxmlformats-officedocument.presentationml.notesSlide+xml"/>
  <Override PartName="/ppt/tags/tag74.xml" ContentType="application/vnd.openxmlformats-officedocument.presentationml.tags+xml"/>
  <Override PartName="/ppt/notesSlides/notesSlide15.xml" ContentType="application/vnd.openxmlformats-officedocument.presentationml.notesSlide+xml"/>
  <Override PartName="/ppt/tags/tag75.xml" ContentType="application/vnd.openxmlformats-officedocument.presentationml.tags+xml"/>
  <Override PartName="/ppt/notesSlides/notesSlide16.xml" ContentType="application/vnd.openxmlformats-officedocument.presentationml.notesSlide+xml"/>
  <Override PartName="/ppt/tags/tag76.xml" ContentType="application/vnd.openxmlformats-officedocument.presentationml.tags+xml"/>
  <Override PartName="/ppt/notesSlides/notesSlide17.xml" ContentType="application/vnd.openxmlformats-officedocument.presentationml.notesSlide+xml"/>
  <Override PartName="/ppt/tags/tag77.xml" ContentType="application/vnd.openxmlformats-officedocument.presentationml.tags+xml"/>
  <Override PartName="/ppt/notesSlides/notesSlide18.xml" ContentType="application/vnd.openxmlformats-officedocument.presentationml.notesSlide+xml"/>
  <Override PartName="/ppt/tags/tag78.xml" ContentType="application/vnd.openxmlformats-officedocument.presentationml.tags+xml"/>
  <Override PartName="/ppt/notesSlides/notesSlide19.xml" ContentType="application/vnd.openxmlformats-officedocument.presentationml.notesSlide+xml"/>
  <Override PartName="/ppt/tags/tag79.xml" ContentType="application/vnd.openxmlformats-officedocument.presentationml.tags+xml"/>
  <Override PartName="/ppt/notesSlides/notesSlide20.xml" ContentType="application/vnd.openxmlformats-officedocument.presentationml.notesSlide+xml"/>
  <Override PartName="/ppt/tags/tag80.xml" ContentType="application/vnd.openxmlformats-officedocument.presentationml.tags+xml"/>
  <Override PartName="/ppt/notesSlides/notesSlide21.xml" ContentType="application/vnd.openxmlformats-officedocument.presentationml.notesSlide+xml"/>
  <Override PartName="/ppt/tags/tag81.xml" ContentType="application/vnd.openxmlformats-officedocument.presentationml.tags+xml"/>
  <Override PartName="/ppt/notesSlides/notesSlide22.xml" ContentType="application/vnd.openxmlformats-officedocument.presentationml.notesSlide+xml"/>
  <Override PartName="/ppt/tags/tag82.xml" ContentType="application/vnd.openxmlformats-officedocument.presentationml.tags+xml"/>
  <Override PartName="/ppt/notesSlides/notesSlide23.xml" ContentType="application/vnd.openxmlformats-officedocument.presentationml.notesSlide+xml"/>
  <Override PartName="/ppt/tags/tag83.xml" ContentType="application/vnd.openxmlformats-officedocument.presentationml.tags+xml"/>
  <Override PartName="/ppt/notesSlides/notesSlide24.xml" ContentType="application/vnd.openxmlformats-officedocument.presentationml.notesSlide+xml"/>
  <Override PartName="/ppt/tags/tag84.xml" ContentType="application/vnd.openxmlformats-officedocument.presentationml.tags+xml"/>
  <Override PartName="/ppt/notesSlides/notesSlide25.xml" ContentType="application/vnd.openxmlformats-officedocument.presentationml.notesSlide+xml"/>
  <Override PartName="/ppt/tags/tag85.xml" ContentType="application/vnd.openxmlformats-officedocument.presentationml.tags+xml"/>
  <Override PartName="/ppt/notesSlides/notesSlide26.xml" ContentType="application/vnd.openxmlformats-officedocument.presentationml.notesSlide+xml"/>
  <Override PartName="/ppt/tags/tag86.xml" ContentType="application/vnd.openxmlformats-officedocument.presentationml.tags+xml"/>
  <Override PartName="/ppt/notesSlides/notesSlide27.xml" ContentType="application/vnd.openxmlformats-officedocument.presentationml.notesSlide+xml"/>
  <Override PartName="/ppt/tags/tag87.xml" ContentType="application/vnd.openxmlformats-officedocument.presentationml.tags+xml"/>
  <Override PartName="/ppt/notesSlides/notesSlide28.xml" ContentType="application/vnd.openxmlformats-officedocument.presentationml.notesSlide+xml"/>
  <Override PartName="/ppt/tags/tag88.xml" ContentType="application/vnd.openxmlformats-officedocument.presentationml.tags+xml"/>
  <Override PartName="/ppt/notesSlides/notesSlide29.xml" ContentType="application/vnd.openxmlformats-officedocument.presentationml.notesSlide+xml"/>
  <Override PartName="/ppt/tags/tag89.xml" ContentType="application/vnd.openxmlformats-officedocument.presentationml.tags+xml"/>
  <Override PartName="/ppt/notesSlides/notesSlide30.xml" ContentType="application/vnd.openxmlformats-officedocument.presentationml.notesSlide+xml"/>
  <Override PartName="/ppt/tags/tag90.xml" ContentType="application/vnd.openxmlformats-officedocument.presentationml.tags+xml"/>
  <Override PartName="/ppt/notesSlides/notesSlide31.xml" ContentType="application/vnd.openxmlformats-officedocument.presentationml.notesSlide+xml"/>
  <Override PartName="/ppt/tags/tag91.xml" ContentType="application/vnd.openxmlformats-officedocument.presentationml.tags+xml"/>
  <Override PartName="/ppt/notesSlides/notesSlide32.xml" ContentType="application/vnd.openxmlformats-officedocument.presentationml.notesSlide+xml"/>
  <Override PartName="/ppt/tags/tag92.xml" ContentType="application/vnd.openxmlformats-officedocument.presentationml.tags+xml"/>
  <Override PartName="/ppt/notesSlides/notesSlide33.xml" ContentType="application/vnd.openxmlformats-officedocument.presentationml.notesSlide+xml"/>
  <Override PartName="/ppt/tags/tag93.xml" ContentType="application/vnd.openxmlformats-officedocument.presentationml.tags+xml"/>
  <Override PartName="/ppt/notesSlides/notesSlide34.xml" ContentType="application/vnd.openxmlformats-officedocument.presentationml.notesSlide+xml"/>
  <Override PartName="/ppt/tags/tag94.xml" ContentType="application/vnd.openxmlformats-officedocument.presentationml.tags+xml"/>
  <Override PartName="/ppt/notesSlides/notesSlide35.xml" ContentType="application/vnd.openxmlformats-officedocument.presentationml.notesSlide+xml"/>
  <Override PartName="/ppt/tags/tag95.xml" ContentType="application/vnd.openxmlformats-officedocument.presentationml.tags+xml"/>
  <Override PartName="/ppt/notesSlides/notesSlide36.xml" ContentType="application/vnd.openxmlformats-officedocument.presentationml.notesSlide+xml"/>
  <Override PartName="/ppt/tags/tag96.xml" ContentType="application/vnd.openxmlformats-officedocument.presentationml.tags+xml"/>
  <Override PartName="/ppt/notesSlides/notesSlide37.xml" ContentType="application/vnd.openxmlformats-officedocument.presentationml.notesSlide+xml"/>
  <Override PartName="/ppt/comments/comment1.xml" ContentType="application/vnd.openxmlformats-officedocument.presentationml.comments+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11" r:id="rId1"/>
    <p:sldMasterId id="2147483745" r:id="rId2"/>
    <p:sldMasterId id="2147483775" r:id="rId3"/>
    <p:sldMasterId id="2147483777" r:id="rId4"/>
    <p:sldMasterId id="2147483779" r:id="rId5"/>
  </p:sldMasterIdLst>
  <p:notesMasterIdLst>
    <p:notesMasterId r:id="rId49"/>
  </p:notesMasterIdLst>
  <p:handoutMasterIdLst>
    <p:handoutMasterId r:id="rId50"/>
  </p:handoutMasterIdLst>
  <p:sldIdLst>
    <p:sldId id="443" r:id="rId6"/>
    <p:sldId id="444" r:id="rId7"/>
    <p:sldId id="442" r:id="rId8"/>
    <p:sldId id="440" r:id="rId9"/>
    <p:sldId id="414" r:id="rId10"/>
    <p:sldId id="418" r:id="rId11"/>
    <p:sldId id="419" r:id="rId12"/>
    <p:sldId id="420" r:id="rId13"/>
    <p:sldId id="421" r:id="rId14"/>
    <p:sldId id="423" r:id="rId15"/>
    <p:sldId id="424" r:id="rId16"/>
    <p:sldId id="425" r:id="rId17"/>
    <p:sldId id="426" r:id="rId18"/>
    <p:sldId id="427" r:id="rId19"/>
    <p:sldId id="428" r:id="rId20"/>
    <p:sldId id="429" r:id="rId21"/>
    <p:sldId id="430" r:id="rId22"/>
    <p:sldId id="413" r:id="rId23"/>
    <p:sldId id="372" r:id="rId24"/>
    <p:sldId id="383" r:id="rId25"/>
    <p:sldId id="384" r:id="rId26"/>
    <p:sldId id="385" r:id="rId27"/>
    <p:sldId id="388" r:id="rId28"/>
    <p:sldId id="389" r:id="rId29"/>
    <p:sldId id="392" r:id="rId30"/>
    <p:sldId id="393" r:id="rId31"/>
    <p:sldId id="394" r:id="rId32"/>
    <p:sldId id="395" r:id="rId33"/>
    <p:sldId id="396" r:id="rId34"/>
    <p:sldId id="398" r:id="rId35"/>
    <p:sldId id="399" r:id="rId36"/>
    <p:sldId id="407" r:id="rId37"/>
    <p:sldId id="431" r:id="rId38"/>
    <p:sldId id="441" r:id="rId39"/>
    <p:sldId id="432" r:id="rId40"/>
    <p:sldId id="433" r:id="rId41"/>
    <p:sldId id="434" r:id="rId42"/>
    <p:sldId id="435" r:id="rId43"/>
    <p:sldId id="436" r:id="rId44"/>
    <p:sldId id="437" r:id="rId45"/>
    <p:sldId id="438" r:id="rId46"/>
    <p:sldId id="439" r:id="rId47"/>
    <p:sldId id="445" r:id="rId48"/>
  </p:sldIdLst>
  <p:sldSz cx="9144000" cy="6858000" type="screen4x3"/>
  <p:notesSz cx="6858000" cy="9144000"/>
  <p:embeddedFontLst>
    <p:embeddedFont>
      <p:font typeface="Tahoma" panose="020B0604030504040204" pitchFamily="34" charset="0"/>
      <p:regular r:id="rId51"/>
      <p:bold r:id="rId52"/>
    </p:embeddedFont>
    <p:embeddedFont>
      <p:font typeface="Calibri" panose="020F0502020204030204" pitchFamily="34" charset="0"/>
      <p:regular r:id="rId53"/>
      <p:bold r:id="rId54"/>
      <p:italic r:id="rId55"/>
      <p:boldItalic r:id="rId56"/>
    </p:embeddedFont>
    <p:embeddedFont>
      <p:font typeface="Arial Black" panose="020B0A04020102020204" pitchFamily="34" charset="0"/>
      <p:bold r:id="rId57"/>
    </p:embeddedFont>
    <p:embeddedFont>
      <p:font typeface="Calibri Light" panose="020F0302020204030204" pitchFamily="34" charset="0"/>
      <p:regular r:id="rId58"/>
      <p:italic r:id="rId59"/>
    </p:embeddedFont>
  </p:embeddedFontLst>
  <p:custDataLst>
    <p:tags r:id="rId6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th Gilliland" initials="BG" lastIdx="2" clrIdx="0">
    <p:extLst>
      <p:ext uri="{19B8F6BF-5375-455C-9EA6-DF929625EA0E}">
        <p15:presenceInfo xmlns:p15="http://schemas.microsoft.com/office/powerpoint/2012/main" userId="Beth Gillila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2F84"/>
    <a:srgbClr val="F0583F"/>
    <a:srgbClr val="008E90"/>
    <a:srgbClr val="5B4FA1"/>
    <a:srgbClr val="FF9900"/>
    <a:srgbClr val="678034"/>
    <a:srgbClr val="8FC7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650" autoAdjust="0"/>
    <p:restoredTop sz="66628" autoAdjust="0"/>
  </p:normalViewPr>
  <p:slideViewPr>
    <p:cSldViewPr showGuides="1">
      <p:cViewPr varScale="1">
        <p:scale>
          <a:sx n="49" d="100"/>
          <a:sy n="49" d="100"/>
        </p:scale>
        <p:origin x="894" y="54"/>
      </p:cViewPr>
      <p:guideLst>
        <p:guide orient="horz" pos="2160"/>
        <p:guide pos="2880"/>
      </p:guideLst>
    </p:cSldViewPr>
  </p:slideViewPr>
  <p:notesTextViewPr>
    <p:cViewPr>
      <p:scale>
        <a:sx n="1" d="1"/>
        <a:sy n="1" d="1"/>
      </p:scale>
      <p:origin x="0" y="0"/>
    </p:cViewPr>
  </p:notesTextViewPr>
  <p:notesViewPr>
    <p:cSldViewPr showGuides="1">
      <p:cViewPr varScale="1">
        <p:scale>
          <a:sx n="88" d="100"/>
          <a:sy n="88" d="100"/>
        </p:scale>
        <p:origin x="382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handoutMaster" Target="handoutMasters/handoutMaster1.xml"/><Relationship Id="rId55" Type="http://schemas.openxmlformats.org/officeDocument/2006/relationships/font" Target="fonts/font5.fntdata"/><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font" Target="fonts/font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3.fntdata"/><Relationship Id="rId58" Type="http://schemas.openxmlformats.org/officeDocument/2006/relationships/font" Target="fonts/font8.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 Id="rId57" Type="http://schemas.openxmlformats.org/officeDocument/2006/relationships/font" Target="fonts/font7.fntdata"/><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2.fntdata"/><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6.fntdata"/><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font" Target="fonts/font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9.fntdata"/></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7-07T10:01:03.340" idx="2">
    <p:pos x="6292" y="1188"/>
    <p:text>i trimmed some of the text in here - too much to read on screen; double check that it still makes sense, though :)</p:text>
    <p:extLst>
      <p:ext uri="{C676402C-5697-4E1C-873F-D02D1690AC5C}">
        <p15:threadingInfo xmlns:p15="http://schemas.microsoft.com/office/powerpoint/2012/main" timeZoneBias="24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A89AFD3-578A-488E-A5AE-62326E3F63F4}" type="datetimeFigureOut">
              <a:rPr lang="en-US" smtClean="0"/>
              <a:t>11/11/2016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D0AC50C-4608-4364-8361-506588901E77}" type="slidenum">
              <a:rPr lang="en-US" smtClean="0"/>
              <a:t>‹#›</a:t>
            </a:fld>
            <a:endParaRPr lang="en-US"/>
          </a:p>
        </p:txBody>
      </p:sp>
    </p:spTree>
    <p:extLst>
      <p:ext uri="{BB962C8B-B14F-4D97-AF65-F5344CB8AC3E}">
        <p14:creationId xmlns:p14="http://schemas.microsoft.com/office/powerpoint/2010/main" val="4118330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EAFC54-6D67-4165-8E3C-5C7666CE676E}" type="datetimeFigureOut">
              <a:rPr lang="en-US" smtClean="0"/>
              <a:t>11/11/2016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1F2BB6-8BFE-447A-8126-E3570150BA9F}" type="slidenum">
              <a:rPr lang="en-US" smtClean="0"/>
              <a:t>‹#›</a:t>
            </a:fld>
            <a:endParaRPr lang="en-US"/>
          </a:p>
        </p:txBody>
      </p:sp>
    </p:spTree>
    <p:extLst>
      <p:ext uri="{BB962C8B-B14F-4D97-AF65-F5344CB8AC3E}">
        <p14:creationId xmlns:p14="http://schemas.microsoft.com/office/powerpoint/2010/main" val="1614483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Tessitura</a:t>
            </a:r>
            <a:r>
              <a:rPr lang="en-AU" baseline="0" dirty="0" smtClean="0"/>
              <a:t> has always been quick to sell tickets - using keyboard shortcuts and standard processes you can sell pretty Quickly.</a:t>
            </a:r>
          </a:p>
          <a:p>
            <a:endParaRPr lang="en-AU" baseline="0" dirty="0" smtClean="0"/>
          </a:p>
          <a:p>
            <a:r>
              <a:rPr lang="en-AU" baseline="0" dirty="0" smtClean="0"/>
              <a:t>Quicksale is a graphical interface that allows you to bring together a range of sales options in a single screen.</a:t>
            </a:r>
          </a:p>
          <a:p>
            <a:r>
              <a:rPr lang="en-AU" baseline="0" dirty="0" smtClean="0"/>
              <a:t>So not just conventional ticket sales but also items like memberships, contributions, packages and user defined fees for Merchandise, all available from one screen.</a:t>
            </a:r>
          </a:p>
          <a:p>
            <a:endParaRPr lang="en-AU" baseline="0" dirty="0" smtClean="0"/>
          </a:p>
          <a:p>
            <a:r>
              <a:rPr lang="en-AU" baseline="0" dirty="0" smtClean="0"/>
              <a:t>It is </a:t>
            </a:r>
            <a:r>
              <a:rPr lang="en-AU" b="1" baseline="0" dirty="0" smtClean="0"/>
              <a:t>button</a:t>
            </a:r>
            <a:r>
              <a:rPr lang="en-AU" baseline="0" dirty="0" smtClean="0"/>
              <a:t> based and is touch screen capable, so very similar to POS style interfaces you may see at retail style outlets.</a:t>
            </a:r>
          </a:p>
          <a:p>
            <a:r>
              <a:rPr lang="en-AU" baseline="0" dirty="0" smtClean="0"/>
              <a:t>As its name </a:t>
            </a:r>
            <a:r>
              <a:rPr lang="en-AU" baseline="0" dirty="0" err="1" smtClean="0"/>
              <a:t>suggets</a:t>
            </a:r>
            <a:r>
              <a:rPr lang="en-AU" baseline="0" dirty="0" smtClean="0"/>
              <a:t> it is intended for standard sales functions, so there may be more complex transactions such as exchanges that are not really compatible with the QS screen. In those circumstances its any easy switch back to the main Order Details screen.</a:t>
            </a:r>
            <a:endParaRPr lang="en-AU"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4120183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There are 9 different button types</a:t>
            </a:r>
          </a:p>
          <a:p>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509645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&gt;&gt;</a:t>
            </a:r>
          </a:p>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Navigator button are used to switch from the current sales layout to another sales layout.</a:t>
            </a:r>
          </a:p>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This is most commonly between</a:t>
            </a:r>
            <a:r>
              <a:rPr lang="en-AU" baseline="0" dirty="0" smtClean="0"/>
              <a:t> a primary and secondary layout, but can also be used to navigate between two secondary (non-primary) layouts.</a:t>
            </a:r>
          </a:p>
          <a:p>
            <a:pPr marL="0" marR="0" indent="0" algn="l" defTabSz="914400" rtl="0" eaLnBrk="1" fontAlgn="auto" latinLnBrk="0" hangingPunct="1">
              <a:lnSpc>
                <a:spcPct val="100000"/>
              </a:lnSpc>
              <a:spcBef>
                <a:spcPts val="0"/>
              </a:spcBef>
              <a:spcAft>
                <a:spcPts val="0"/>
              </a:spcAft>
              <a:buClrTx/>
              <a:buSzTx/>
              <a:buFontTx/>
              <a:buNone/>
              <a:tabLst/>
              <a:defRPr/>
            </a:pPr>
            <a:r>
              <a:rPr lang="en-AU" dirty="0" smtClean="0"/>
              <a:t>For example, instead of having separate buttons for all of today's IMAX</a:t>
            </a:r>
            <a:r>
              <a:rPr lang="en-AU" baseline="0" dirty="0" smtClean="0"/>
              <a:t> </a:t>
            </a:r>
            <a:r>
              <a:rPr lang="en-AU" dirty="0" smtClean="0"/>
              <a:t>screenings on your Primary</a:t>
            </a:r>
            <a:r>
              <a:rPr lang="en-AU" baseline="0" dirty="0" smtClean="0"/>
              <a:t> </a:t>
            </a:r>
            <a:r>
              <a:rPr lang="en-AU" dirty="0" smtClean="0"/>
              <a:t>Admissions layout, you could create a secondary layout full of IMAX sessions</a:t>
            </a:r>
            <a:r>
              <a:rPr lang="en-AU" baseline="0" dirty="0" smtClean="0"/>
              <a:t> </a:t>
            </a:r>
            <a:r>
              <a:rPr lang="en-AU" dirty="0" smtClean="0"/>
              <a:t>buttons and use a single IMAX navigator button on the default Primary layout to take operators to the IMAX layout.</a:t>
            </a:r>
            <a:endParaRPr lang="en-US" dirty="0" smtClean="0"/>
          </a:p>
          <a:p>
            <a:endParaRPr lang="en-US" dirty="0" smtClean="0"/>
          </a:p>
          <a:p>
            <a:r>
              <a:rPr lang="en-US" dirty="0" smtClean="0"/>
              <a:t>Navigator</a:t>
            </a:r>
            <a:r>
              <a:rPr lang="en-US" baseline="0" dirty="0" smtClean="0"/>
              <a:t> buttons can also be used as text only buttons. This can be useful to assist with visual structure or logical groupings of buttons on the layout</a:t>
            </a:r>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37976631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sz="1000" dirty="0" smtClean="0">
                <a:latin typeface="Arial" panose="020B0604020202020204" pitchFamily="34" charset="0"/>
              </a:rPr>
              <a:t>The </a:t>
            </a:r>
            <a:r>
              <a:rPr lang="en-AU" sz="1000" b="1" dirty="0" smtClean="0">
                <a:latin typeface="Arial" panose="020B0604020202020204" pitchFamily="34" charset="0"/>
              </a:rPr>
              <a:t>Performance</a:t>
            </a:r>
            <a:r>
              <a:rPr lang="en-AU" sz="1000" dirty="0" smtClean="0">
                <a:latin typeface="Arial" panose="020B0604020202020204" pitchFamily="34" charset="0"/>
              </a:rPr>
              <a:t> button type is used for buttons that add a fixed performance to the order. </a:t>
            </a:r>
          </a:p>
          <a:p>
            <a:r>
              <a:rPr lang="en-AU" sz="1000" dirty="0" smtClean="0">
                <a:latin typeface="Arial" panose="020B0604020202020204" pitchFamily="34" charset="0"/>
              </a:rPr>
              <a:t>Select</a:t>
            </a:r>
            <a:r>
              <a:rPr lang="en-AU" sz="1000" baseline="0" dirty="0" smtClean="0">
                <a:latin typeface="Arial" panose="020B0604020202020204" pitchFamily="34" charset="0"/>
              </a:rPr>
              <a:t> Season, and then Performance</a:t>
            </a:r>
          </a:p>
          <a:p>
            <a:endParaRPr lang="en-US" sz="1000" b="1" i="0" kern="1200" dirty="0" smtClean="0">
              <a:solidFill>
                <a:schemeClr val="tx1"/>
              </a:solidFill>
              <a:effectLst/>
              <a:latin typeface="Arial" panose="020B0604020202020204" pitchFamily="34" charset="0"/>
              <a:ea typeface="+mn-ea"/>
              <a:cs typeface="+mn-cs"/>
            </a:endParaRPr>
          </a:p>
          <a:p>
            <a:endParaRPr lang="en-US" sz="1000" b="1" i="0" kern="1200" dirty="0" smtClean="0">
              <a:solidFill>
                <a:schemeClr val="tx1"/>
              </a:solidFill>
              <a:effectLst/>
              <a:latin typeface="Arial" panose="020B0604020202020204" pitchFamily="34" charset="0"/>
              <a:ea typeface="+mn-ea"/>
              <a:cs typeface="+mn-cs"/>
            </a:endParaRPr>
          </a:p>
          <a:p>
            <a:r>
              <a:rPr lang="en-US" sz="1000" b="0" i="0" kern="1200" dirty="0" smtClean="0">
                <a:solidFill>
                  <a:schemeClr val="tx1"/>
                </a:solidFill>
                <a:effectLst/>
                <a:latin typeface="Arial" panose="020B0604020202020204" pitchFamily="34" charset="0"/>
                <a:ea typeface="+mn-ea"/>
                <a:cs typeface="+mn-cs"/>
              </a:rPr>
              <a:t>[</a:t>
            </a:r>
            <a:r>
              <a:rPr lang="en-US" sz="1000" b="0" i="0" kern="1200" dirty="0" err="1" smtClean="0">
                <a:solidFill>
                  <a:schemeClr val="tx1"/>
                </a:solidFill>
                <a:effectLst/>
                <a:latin typeface="Arial" panose="020B0604020202020204" pitchFamily="34" charset="0"/>
                <a:ea typeface="+mn-ea"/>
                <a:cs typeface="+mn-cs"/>
              </a:rPr>
              <a:t>PerfCode</a:t>
            </a:r>
            <a:r>
              <a:rPr lang="en-US" sz="1000" b="0" i="0" kern="1200" dirty="0" smtClean="0">
                <a:solidFill>
                  <a:schemeClr val="tx1"/>
                </a:solidFill>
                <a:effectLst/>
                <a:latin typeface="Arial" panose="020B0604020202020204" pitchFamily="34" charset="0"/>
                <a:ea typeface="+mn-ea"/>
                <a:cs typeface="+mn-cs"/>
              </a:rPr>
              <a:t>], which is replaced by the performance code of the performance selected for the button</a:t>
            </a:r>
          </a:p>
          <a:p>
            <a:r>
              <a:rPr lang="en-US" sz="1000" b="0" i="0" kern="1200" dirty="0" smtClean="0">
                <a:solidFill>
                  <a:schemeClr val="tx1"/>
                </a:solidFill>
                <a:effectLst/>
                <a:latin typeface="Arial" panose="020B0604020202020204" pitchFamily="34" charset="0"/>
                <a:ea typeface="+mn-ea"/>
                <a:cs typeface="+mn-cs"/>
              </a:rPr>
              <a:t>[PerfDateTime], which is replaced by the performance date and time</a:t>
            </a:r>
          </a:p>
          <a:p>
            <a:r>
              <a:rPr lang="en-US" sz="1000" b="0" i="0" kern="1200" dirty="0" smtClean="0">
                <a:solidFill>
                  <a:schemeClr val="tx1"/>
                </a:solidFill>
                <a:effectLst/>
                <a:latin typeface="Arial" panose="020B0604020202020204" pitchFamily="34" charset="0"/>
                <a:ea typeface="+mn-ea"/>
                <a:cs typeface="+mn-cs"/>
              </a:rPr>
              <a:t>[</a:t>
            </a:r>
            <a:r>
              <a:rPr lang="en-US" sz="1000" b="0" i="0" kern="1200" dirty="0" err="1" smtClean="0">
                <a:solidFill>
                  <a:schemeClr val="tx1"/>
                </a:solidFill>
                <a:effectLst/>
                <a:latin typeface="Arial" panose="020B0604020202020204" pitchFamily="34" charset="0"/>
                <a:ea typeface="+mn-ea"/>
                <a:cs typeface="+mn-cs"/>
              </a:rPr>
              <a:t>ZoneShort</a:t>
            </a:r>
            <a:r>
              <a:rPr lang="en-US" sz="1000" b="0" i="0" kern="1200" dirty="0" smtClean="0">
                <a:solidFill>
                  <a:schemeClr val="tx1"/>
                </a:solidFill>
                <a:effectLst/>
                <a:latin typeface="Arial" panose="020B0604020202020204" pitchFamily="34" charset="0"/>
                <a:ea typeface="+mn-ea"/>
                <a:cs typeface="+mn-cs"/>
              </a:rPr>
              <a:t>], which is replaced by the short description for the price zone selected when the Zone Mode is set to Specific.</a:t>
            </a:r>
          </a:p>
          <a:p>
            <a:r>
              <a:rPr lang="en-US" sz="1000" b="0" i="0" kern="1200" dirty="0" smtClean="0">
                <a:solidFill>
                  <a:schemeClr val="tx1"/>
                </a:solidFill>
                <a:effectLst/>
                <a:latin typeface="Arial" panose="020B0604020202020204" pitchFamily="34" charset="0"/>
                <a:ea typeface="+mn-ea"/>
                <a:cs typeface="+mn-cs"/>
              </a:rPr>
              <a:t>Label 4 – Explain availability, if specific zone</a:t>
            </a:r>
            <a:r>
              <a:rPr lang="en-US" sz="1000" b="0" i="0" kern="1200" baseline="0" dirty="0" smtClean="0">
                <a:solidFill>
                  <a:schemeClr val="tx1"/>
                </a:solidFill>
                <a:effectLst/>
                <a:latin typeface="Arial" panose="020B0604020202020204" pitchFamily="34" charset="0"/>
                <a:ea typeface="+mn-ea"/>
                <a:cs typeface="+mn-cs"/>
              </a:rPr>
              <a:t> selected, only availability in that zone displayed. Not dynamic, need to reload QS to see latest availability</a:t>
            </a:r>
            <a:endParaRPr lang="en-US" sz="1000" dirty="0" smtClean="0">
              <a:latin typeface="Arial" panose="020B0604020202020204" pitchFamily="34" charset="0"/>
            </a:endParaRPr>
          </a:p>
          <a:p>
            <a:endParaRPr lang="en-AU" dirty="0" smtClean="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2147306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Which performance is added to the order is based on relative date settings, so that the performance added by the button can change without having to manually reconfigure the button. </a:t>
            </a:r>
          </a:p>
          <a:p>
            <a:r>
              <a:rPr lang="en-AU" dirty="0" smtClean="0"/>
              <a:t>For example a button could always represent</a:t>
            </a:r>
            <a:r>
              <a:rPr lang="en-AU" baseline="0" dirty="0" smtClean="0"/>
              <a:t> ‘</a:t>
            </a:r>
            <a:r>
              <a:rPr lang="en-AU" baseline="0" dirty="0" err="1" smtClean="0"/>
              <a:t>tonights</a:t>
            </a:r>
            <a:r>
              <a:rPr lang="en-AU" baseline="0" dirty="0" smtClean="0"/>
              <a:t>’ performance without the need to re-set the date each day.</a:t>
            </a:r>
          </a:p>
          <a:p>
            <a:r>
              <a:rPr lang="en-US" baseline="0" dirty="0" smtClean="0"/>
              <a:t>Or maybe you have a timed admissions performance every day with multiple timed Zones</a:t>
            </a:r>
          </a:p>
          <a:p>
            <a:r>
              <a:rPr lang="en-US" baseline="0" dirty="0" smtClean="0"/>
              <a:t>Or a movie showing with a run every night for 2 weeks, </a:t>
            </a:r>
          </a:p>
          <a:p>
            <a:r>
              <a:rPr lang="en-US" baseline="0" dirty="0" smtClean="0"/>
              <a:t>Or an exhibition running for 3 months and you want the Box Office layout to have the current days exhibition entry as the perf button</a:t>
            </a:r>
          </a:p>
          <a:p>
            <a:endParaRPr lang="en-AU" dirty="0" smtClean="0"/>
          </a:p>
          <a:p>
            <a:r>
              <a:rPr lang="en-AU" dirty="0" smtClean="0"/>
              <a:t>Additionally, when working with zone times for timed admission the Zone selected for the performance also has separate controls which can also use relative time settings. For example, a button can be configured to always add the FIRST</a:t>
            </a:r>
            <a:r>
              <a:rPr lang="en-AU" baseline="0" dirty="0" smtClean="0"/>
              <a:t> </a:t>
            </a:r>
            <a:r>
              <a:rPr lang="en-AU" dirty="0" smtClean="0"/>
              <a:t>entry time for today's special exhibit or the NEXT entry time for today's special exhibit.</a:t>
            </a:r>
            <a:endParaRPr lang="en-AU"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2971478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b="0" dirty="0" smtClean="0"/>
              <a:t>I</a:t>
            </a:r>
            <a:r>
              <a:rPr lang="en-AU" b="0" baseline="0" dirty="0" smtClean="0"/>
              <a:t>f a facility has been defined in the package (</a:t>
            </a:r>
            <a:r>
              <a:rPr lang="en-AU" b="0" baseline="0" dirty="0" err="1" smtClean="0"/>
              <a:t>ie</a:t>
            </a:r>
            <a:r>
              <a:rPr lang="en-AU" b="0" baseline="0" dirty="0" smtClean="0"/>
              <a:t> all </a:t>
            </a:r>
            <a:r>
              <a:rPr lang="en-AU" b="0" baseline="0" dirty="0" err="1" smtClean="0"/>
              <a:t>perfs</a:t>
            </a:r>
            <a:r>
              <a:rPr lang="en-AU" b="0" baseline="0" dirty="0" smtClean="0"/>
              <a:t> are in the same facility) then you can select a Zone Mode.</a:t>
            </a:r>
            <a:endParaRPr lang="en-AU" b="0" dirty="0" smtClean="0"/>
          </a:p>
          <a:p>
            <a:endParaRPr lang="en-AU" b="0" dirty="0" smtClean="0"/>
          </a:p>
          <a:p>
            <a:r>
              <a:rPr lang="en-AU" dirty="0" smtClean="0"/>
              <a:t>For non-fixed seat packages and flex packages that don't have a zone map selected (i.e. the performances in the package do not all use the same zone map), the Zone Mode field will not be available and the button will function in Best Available mode.</a:t>
            </a:r>
          </a:p>
          <a:p>
            <a:r>
              <a:rPr lang="en-US" sz="1200" b="1" i="0" kern="1200" dirty="0" smtClean="0">
                <a:solidFill>
                  <a:schemeClr val="tx1"/>
                </a:solidFill>
                <a:effectLst/>
                <a:latin typeface="+mn-lt"/>
                <a:ea typeface="+mn-ea"/>
                <a:cs typeface="+mn-cs"/>
              </a:rPr>
              <a:t>Tokens:</a:t>
            </a:r>
          </a:p>
          <a:p>
            <a:r>
              <a:rPr lang="en-US" sz="1200" b="0" i="0" kern="1200" dirty="0" smtClean="0">
                <a:solidFill>
                  <a:schemeClr val="tx1"/>
                </a:solidFill>
                <a:effectLst/>
                <a:latin typeface="+mn-lt"/>
                <a:ea typeface="+mn-ea"/>
                <a:cs typeface="+mn-cs"/>
              </a:rPr>
              <a:t>[</a:t>
            </a:r>
            <a:r>
              <a:rPr lang="en-US" sz="1200" b="0" i="0" kern="1200" dirty="0" err="1" smtClean="0">
                <a:solidFill>
                  <a:schemeClr val="tx1"/>
                </a:solidFill>
                <a:effectLst/>
                <a:latin typeface="+mn-lt"/>
                <a:ea typeface="+mn-ea"/>
                <a:cs typeface="+mn-cs"/>
              </a:rPr>
              <a:t>pkgCode</a:t>
            </a:r>
            <a:r>
              <a:rPr lang="en-US" sz="1200" b="0" i="0" kern="1200" dirty="0" smtClean="0">
                <a:solidFill>
                  <a:schemeClr val="tx1"/>
                </a:solidFill>
                <a:effectLst/>
                <a:latin typeface="+mn-lt"/>
                <a:ea typeface="+mn-ea"/>
                <a:cs typeface="+mn-cs"/>
              </a:rPr>
              <a:t>], which is replaced by the package code of the package selected for the button.</a:t>
            </a:r>
          </a:p>
          <a:p>
            <a:r>
              <a:rPr lang="en-US" sz="1200" b="0" i="0" kern="1200" dirty="0" smtClean="0">
                <a:solidFill>
                  <a:schemeClr val="tx1"/>
                </a:solidFill>
                <a:effectLst/>
                <a:latin typeface="+mn-lt"/>
                <a:ea typeface="+mn-ea"/>
                <a:cs typeface="+mn-cs"/>
              </a:rPr>
              <a:t>[</a:t>
            </a:r>
            <a:r>
              <a:rPr lang="en-US" sz="1200" b="0" i="0" kern="1200" dirty="0" err="1" smtClean="0">
                <a:solidFill>
                  <a:schemeClr val="tx1"/>
                </a:solidFill>
                <a:effectLst/>
                <a:latin typeface="+mn-lt"/>
                <a:ea typeface="+mn-ea"/>
                <a:cs typeface="+mn-cs"/>
              </a:rPr>
              <a:t>PkgDate</a:t>
            </a:r>
            <a:r>
              <a:rPr lang="en-US" sz="1200" b="0" i="0" kern="1200" dirty="0" smtClean="0">
                <a:solidFill>
                  <a:schemeClr val="tx1"/>
                </a:solidFill>
                <a:effectLst/>
                <a:latin typeface="+mn-lt"/>
                <a:ea typeface="+mn-ea"/>
                <a:cs typeface="+mn-cs"/>
              </a:rPr>
              <a:t>], which is replaced by the package date of the package selected for the button, if one exists.</a:t>
            </a:r>
          </a:p>
          <a:p>
            <a:r>
              <a:rPr lang="en-US" sz="1200" b="0" i="0" kern="1200" dirty="0" smtClean="0">
                <a:solidFill>
                  <a:schemeClr val="tx1"/>
                </a:solidFill>
                <a:effectLst/>
                <a:latin typeface="+mn-lt"/>
                <a:ea typeface="+mn-ea"/>
                <a:cs typeface="+mn-cs"/>
              </a:rPr>
              <a:t>[</a:t>
            </a:r>
            <a:r>
              <a:rPr lang="en-US" sz="1200" b="0" i="0" kern="1200" dirty="0" err="1" smtClean="0">
                <a:solidFill>
                  <a:schemeClr val="tx1"/>
                </a:solidFill>
                <a:effectLst/>
                <a:latin typeface="+mn-lt"/>
                <a:ea typeface="+mn-ea"/>
                <a:cs typeface="+mn-cs"/>
              </a:rPr>
              <a:t>ZoneShort</a:t>
            </a:r>
            <a:r>
              <a:rPr lang="en-US" sz="1200" b="0" i="0" kern="1200" dirty="0" smtClean="0">
                <a:solidFill>
                  <a:schemeClr val="tx1"/>
                </a:solidFill>
                <a:effectLst/>
                <a:latin typeface="+mn-lt"/>
                <a:ea typeface="+mn-ea"/>
                <a:cs typeface="+mn-cs"/>
              </a:rPr>
              <a:t>], which is replaced by the short description for the price zone selected when the Zone Mode is set to Specific</a:t>
            </a:r>
            <a:endParaRPr lang="en-US" dirty="0" smtClean="0"/>
          </a:p>
          <a:p>
            <a:r>
              <a:rPr lang="en-US" dirty="0" smtClean="0"/>
              <a:t>&gt; Label 4 is</a:t>
            </a:r>
            <a:r>
              <a:rPr lang="en-US" baseline="0" dirty="0" smtClean="0"/>
              <a:t> not used</a:t>
            </a:r>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2275876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b="1" dirty="0" smtClean="0"/>
              <a:t>NOTE</a:t>
            </a:r>
            <a:r>
              <a:rPr lang="en-AU" dirty="0" smtClean="0"/>
              <a:t>: This button type can only be used with packages that have a package date defined. The Package Date field was added to packages in v12.1</a:t>
            </a:r>
          </a:p>
          <a:p>
            <a:endParaRPr lang="en-AU" dirty="0" smtClean="0"/>
          </a:p>
          <a:p>
            <a:r>
              <a:rPr lang="en-AU" dirty="0" smtClean="0"/>
              <a:t>If you have packages of this type then which package is added to the order is based on relative date settings.</a:t>
            </a:r>
          </a:p>
          <a:p>
            <a:r>
              <a:rPr lang="en-AU" baseline="0" dirty="0" smtClean="0"/>
              <a:t>So like the Performance (Relative) buttons </a:t>
            </a:r>
            <a:r>
              <a:rPr lang="en-AU" dirty="0" smtClean="0"/>
              <a:t>the package added by the button can change over time without having to manually reconfigure the button. </a:t>
            </a:r>
          </a:p>
          <a:p>
            <a:r>
              <a:rPr lang="en-AU" dirty="0" smtClean="0"/>
              <a:t>EG the button can be configured to always add today's combo ticket package to an order.</a:t>
            </a:r>
          </a:p>
          <a:p>
            <a:r>
              <a:rPr lang="en-AU" dirty="0" smtClean="0"/>
              <a:t>The button functions by finding all packages of the specified package type in the specified season with a package date in the calculated date range</a:t>
            </a:r>
            <a:r>
              <a:rPr lang="en-AU" baseline="0" dirty="0" smtClean="0"/>
              <a:t> </a:t>
            </a:r>
          </a:p>
          <a:p>
            <a:r>
              <a:rPr lang="en-AU" baseline="0" dirty="0" smtClean="0"/>
              <a:t>&gt; </a:t>
            </a:r>
            <a:r>
              <a:rPr lang="en-AU" dirty="0" smtClean="0"/>
              <a:t>and then selecting the n</a:t>
            </a:r>
            <a:r>
              <a:rPr lang="en-AU" baseline="30000" dirty="0" smtClean="0"/>
              <a:t>th</a:t>
            </a:r>
            <a:r>
              <a:rPr lang="en-AU" dirty="0" smtClean="0"/>
              <a:t>(1</a:t>
            </a:r>
            <a:r>
              <a:rPr lang="en-AU" baseline="30000" dirty="0" smtClean="0"/>
              <a:t>st</a:t>
            </a:r>
            <a:r>
              <a:rPr lang="en-AU" dirty="0" smtClean="0"/>
              <a:t>, 2</a:t>
            </a:r>
            <a:r>
              <a:rPr lang="en-AU" baseline="30000" dirty="0" smtClean="0"/>
              <a:t>nd</a:t>
            </a:r>
            <a:r>
              <a:rPr lang="en-AU" dirty="0" smtClean="0"/>
              <a:t>, etc.) package from the list of qualifying packages, based on the ‘Sequence’ setting</a:t>
            </a:r>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425382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The </a:t>
            </a:r>
            <a:r>
              <a:rPr lang="en-AU" b="1" dirty="0" smtClean="0"/>
              <a:t>Contribution</a:t>
            </a:r>
            <a:r>
              <a:rPr lang="en-AU" dirty="0" smtClean="0"/>
              <a:t> button type is used for buttons that add a contribution of a fixed amount to an order using a</a:t>
            </a:r>
            <a:r>
              <a:rPr lang="en-AU" baseline="0" dirty="0" smtClean="0"/>
              <a:t> specific Fund</a:t>
            </a:r>
            <a:r>
              <a:rPr lang="en-AU" dirty="0" smtClean="0"/>
              <a:t>. Contribution buttons have just 2 configuration fields:</a:t>
            </a:r>
          </a:p>
          <a:p>
            <a:r>
              <a:rPr lang="en-AU" b="1" dirty="0" smtClean="0"/>
              <a:t>Fund</a:t>
            </a:r>
            <a:r>
              <a:rPr lang="en-AU" dirty="0" smtClean="0"/>
              <a:t> – The fund to which the contribution will be made.</a:t>
            </a:r>
          </a:p>
          <a:p>
            <a:r>
              <a:rPr lang="en-AU" b="1" dirty="0" smtClean="0"/>
              <a:t>Amount</a:t>
            </a:r>
            <a:r>
              <a:rPr lang="en-AU" dirty="0" smtClean="0"/>
              <a:t> – The amount of the contribution.</a:t>
            </a:r>
          </a:p>
          <a:p>
            <a:r>
              <a:rPr lang="en-AU" b="1" dirty="0" smtClean="0"/>
              <a:t>NOTE</a:t>
            </a:r>
            <a:r>
              <a:rPr lang="en-AU" dirty="0" smtClean="0"/>
              <a:t>: The default contribution campaign, membership rules, and acknowledgement rules associated with the selected fund are used when the contribution is added to a ticket order.</a:t>
            </a:r>
          </a:p>
          <a:p>
            <a:endParaRPr lang="en-AU" dirty="0" smtClean="0"/>
          </a:p>
          <a:p>
            <a:r>
              <a:rPr lang="en-AU" b="1" dirty="0" smtClean="0"/>
              <a:t>Label 1</a:t>
            </a:r>
            <a:r>
              <a:rPr lang="en-AU" dirty="0" smtClean="0"/>
              <a:t> – Defaults to fixed text of </a:t>
            </a:r>
            <a:r>
              <a:rPr lang="en-AU" b="1" dirty="0" smtClean="0"/>
              <a:t>Contribution</a:t>
            </a:r>
            <a:r>
              <a:rPr lang="en-AU" dirty="0" smtClean="0"/>
              <a:t>. Can be replaced with any other fixed text value or left blank.</a:t>
            </a:r>
          </a:p>
          <a:p>
            <a:r>
              <a:rPr lang="en-AU" b="1" dirty="0" smtClean="0"/>
              <a:t>Label 2</a:t>
            </a:r>
            <a:r>
              <a:rPr lang="en-AU" dirty="0" smtClean="0"/>
              <a:t> – Defaults to the token of [</a:t>
            </a:r>
            <a:r>
              <a:rPr lang="en-AU" dirty="0" err="1" smtClean="0"/>
              <a:t>FundDesc</a:t>
            </a:r>
            <a:r>
              <a:rPr lang="en-AU" dirty="0" smtClean="0"/>
              <a:t>], which is replaced by the name of the fund selected for the button. Can be replaced with a fixed text value or left blank.</a:t>
            </a:r>
          </a:p>
          <a:p>
            <a:r>
              <a:rPr lang="en-AU" b="1" dirty="0" smtClean="0"/>
              <a:t>Label 3</a:t>
            </a:r>
            <a:r>
              <a:rPr lang="en-AU" dirty="0" smtClean="0"/>
              <a:t> – No default. A fixed text value can be entered, if desired.</a:t>
            </a:r>
          </a:p>
          <a:p>
            <a:r>
              <a:rPr lang="en-AU" b="1" dirty="0" smtClean="0"/>
              <a:t>Label 4</a:t>
            </a:r>
            <a:r>
              <a:rPr lang="en-AU" dirty="0" smtClean="0"/>
              <a:t> – The fixed contribution amount is displayed.</a:t>
            </a:r>
          </a:p>
          <a:p>
            <a:endParaRPr lang="en-AU" dirty="0" smtClean="0"/>
          </a:p>
          <a:p>
            <a:r>
              <a:rPr lang="en-AU" dirty="0" smtClean="0"/>
              <a:t>To capture a contribution</a:t>
            </a:r>
            <a:r>
              <a:rPr lang="en-AU" baseline="0" dirty="0" smtClean="0"/>
              <a:t> value other than the set values you will need to flip back to the Contributions tab on the main ticket order screen.</a:t>
            </a:r>
            <a:endParaRPr lang="en-AU" dirty="0" smtClean="0"/>
          </a:p>
          <a:p>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979420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The </a:t>
            </a:r>
            <a:r>
              <a:rPr lang="en-AU" b="1" dirty="0" smtClean="0"/>
              <a:t>Contribution Round Up</a:t>
            </a:r>
            <a:r>
              <a:rPr lang="en-AU" dirty="0" smtClean="0"/>
              <a:t> button type is used to add a contribution to the order that will round up the order total to the nearest multiple of the number specified. For example, if a round up contribution was set to $5, and the current order total was $42, a $3 contribution would be added to the order to round the total up to $45. If the round up value was set to $10, and the current order total was $42, an $8 contribution would be added to the order to round the total up to $50.</a:t>
            </a:r>
          </a:p>
          <a:p>
            <a:endParaRPr lang="en-US" dirty="0" smtClean="0"/>
          </a:p>
          <a:p>
            <a:r>
              <a:rPr lang="en-US" sz="1200" b="0" i="0" kern="1200" dirty="0" smtClean="0">
                <a:solidFill>
                  <a:schemeClr val="tx1"/>
                </a:solidFill>
                <a:effectLst/>
                <a:latin typeface="+mn-lt"/>
                <a:ea typeface="+mn-ea"/>
                <a:cs typeface="+mn-cs"/>
              </a:rPr>
              <a:t>Note: Changes to an order </a:t>
            </a:r>
            <a:r>
              <a:rPr lang="en-US" sz="1200" b="0" i="1" kern="1200" dirty="0" smtClean="0">
                <a:solidFill>
                  <a:schemeClr val="tx1"/>
                </a:solidFill>
                <a:effectLst/>
                <a:latin typeface="+mn-lt"/>
                <a:ea typeface="+mn-ea"/>
                <a:cs typeface="+mn-cs"/>
              </a:rPr>
              <a:t>after</a:t>
            </a:r>
            <a:r>
              <a:rPr lang="en-US" sz="1200" b="0" i="0" kern="1200" dirty="0" smtClean="0">
                <a:solidFill>
                  <a:schemeClr val="tx1"/>
                </a:solidFill>
                <a:effectLst/>
                <a:latin typeface="+mn-lt"/>
                <a:ea typeface="+mn-ea"/>
                <a:cs typeface="+mn-cs"/>
              </a:rPr>
              <a:t> a round up contribution is added to</a:t>
            </a:r>
            <a:r>
              <a:rPr lang="en-US" sz="1200" b="0" i="0" kern="1200" baseline="0" dirty="0" smtClean="0">
                <a:solidFill>
                  <a:schemeClr val="tx1"/>
                </a:solidFill>
                <a:effectLst/>
                <a:latin typeface="+mn-lt"/>
                <a:ea typeface="+mn-ea"/>
                <a:cs typeface="+mn-cs"/>
              </a:rPr>
              <a:t> the order</a:t>
            </a:r>
            <a:r>
              <a:rPr lang="en-US" sz="1200" b="0" i="0" kern="1200" dirty="0" smtClean="0">
                <a:solidFill>
                  <a:schemeClr val="tx1"/>
                </a:solidFill>
                <a:effectLst/>
                <a:latin typeface="+mn-lt"/>
                <a:ea typeface="+mn-ea"/>
                <a:cs typeface="+mn-cs"/>
              </a:rPr>
              <a:t> does not recalculate the amount of the existing</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contribution.</a:t>
            </a:r>
          </a:p>
          <a:p>
            <a:r>
              <a:rPr lang="en-US" sz="1200" b="0" i="0" kern="1200" dirty="0" smtClean="0">
                <a:solidFill>
                  <a:schemeClr val="tx1"/>
                </a:solidFill>
                <a:effectLst/>
                <a:latin typeface="+mn-lt"/>
                <a:ea typeface="+mn-ea"/>
                <a:cs typeface="+mn-cs"/>
              </a:rPr>
              <a:t>Fields are:</a:t>
            </a:r>
          </a:p>
          <a:p>
            <a:r>
              <a:rPr lang="en-AU" b="1" dirty="0" smtClean="0"/>
              <a:t>Fund</a:t>
            </a:r>
            <a:r>
              <a:rPr lang="en-AU" dirty="0" smtClean="0"/>
              <a:t> – The fund to which the contribution will be made.</a:t>
            </a:r>
          </a:p>
          <a:p>
            <a:r>
              <a:rPr lang="en-AU" b="1" dirty="0" smtClean="0"/>
              <a:t>Round Up</a:t>
            </a:r>
            <a:r>
              <a:rPr lang="en-AU" dirty="0" smtClean="0"/>
              <a:t>– The contribution amount will be set to a value that will round the current order total up to the nearest multiple of this number.</a:t>
            </a:r>
          </a:p>
          <a:p>
            <a:pPr marL="0" marR="0" indent="0" algn="l" defTabSz="914400" rtl="0" eaLnBrk="1" fontAlgn="auto" latinLnBrk="0" hangingPunct="1">
              <a:lnSpc>
                <a:spcPct val="100000"/>
              </a:lnSpc>
              <a:spcBef>
                <a:spcPts val="0"/>
              </a:spcBef>
              <a:spcAft>
                <a:spcPts val="0"/>
              </a:spcAft>
              <a:buClrTx/>
              <a:buSzTx/>
              <a:buFontTx/>
              <a:buNone/>
              <a:tabLst/>
              <a:defRPr/>
            </a:pPr>
            <a:endParaRPr lang="en-AU"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AU" b="1" dirty="0" smtClean="0"/>
              <a:t>NOTE</a:t>
            </a:r>
            <a:r>
              <a:rPr lang="en-AU" dirty="0" smtClean="0"/>
              <a:t>: The default contribution campaign, membership rules, and acknowledgement rules associated with the selected fund are used when the contribution is added to a ticket order.</a:t>
            </a:r>
          </a:p>
          <a:p>
            <a:endParaRPr lang="en-AU" b="1" dirty="0" smtClean="0"/>
          </a:p>
          <a:p>
            <a:r>
              <a:rPr lang="en-AU" b="1" dirty="0" smtClean="0"/>
              <a:t>Label 1</a:t>
            </a:r>
            <a:r>
              <a:rPr lang="en-AU" dirty="0" smtClean="0"/>
              <a:t> – Defaults to fixed text of </a:t>
            </a:r>
            <a:r>
              <a:rPr lang="en-AU" b="1" dirty="0" smtClean="0"/>
              <a:t>Round Up</a:t>
            </a:r>
            <a:r>
              <a:rPr lang="en-AU" dirty="0" smtClean="0"/>
              <a:t>. Can be replaced with any other fixed text value or left blank.</a:t>
            </a:r>
          </a:p>
          <a:p>
            <a:r>
              <a:rPr lang="en-AU" b="1" dirty="0" smtClean="0"/>
              <a:t>Label 2</a:t>
            </a:r>
            <a:r>
              <a:rPr lang="en-AU" dirty="0" smtClean="0"/>
              <a:t> – Defaults to the token of </a:t>
            </a:r>
            <a:r>
              <a:rPr lang="en-AU" b="1" dirty="0" smtClean="0"/>
              <a:t>[</a:t>
            </a:r>
            <a:r>
              <a:rPr lang="en-AU" b="1" dirty="0" err="1" smtClean="0"/>
              <a:t>FundDesc</a:t>
            </a:r>
            <a:r>
              <a:rPr lang="en-AU" b="1" dirty="0" smtClean="0"/>
              <a:t>]</a:t>
            </a:r>
            <a:r>
              <a:rPr lang="en-AU" dirty="0" smtClean="0"/>
              <a:t>, which is replaced by the name of the fund selected for the button. Can be replaced with a fixed text value or left blank.</a:t>
            </a:r>
          </a:p>
          <a:p>
            <a:r>
              <a:rPr lang="en-AU" b="1" dirty="0" smtClean="0"/>
              <a:t>Label 3</a:t>
            </a:r>
            <a:r>
              <a:rPr lang="en-AU" dirty="0" smtClean="0"/>
              <a:t> – No default. A fixed text value can be entered, if desired.</a:t>
            </a:r>
          </a:p>
          <a:p>
            <a:r>
              <a:rPr lang="en-AU" b="1" dirty="0" smtClean="0"/>
              <a:t>Label 4</a:t>
            </a:r>
            <a:r>
              <a:rPr lang="en-AU" dirty="0" smtClean="0"/>
              <a:t> – The round up multiple is displayed. Note that this is not the amount of the final contribution, but rather the value entered in the Round Up field.</a:t>
            </a:r>
          </a:p>
          <a:p>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28112919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The </a:t>
            </a:r>
            <a:r>
              <a:rPr lang="en-AU" b="1" dirty="0" smtClean="0"/>
              <a:t>Membership</a:t>
            </a:r>
            <a:r>
              <a:rPr lang="en-AU" dirty="0" smtClean="0"/>
              <a:t> button type is used for buttons that add a contribution to the order to create a membership, at a specified level and in the selected membership organization. The contribution amount is set to the starting value for the selected membership level. This button type is ideal for fixed amount, product style membership, common at museums and cultural attractions.</a:t>
            </a:r>
          </a:p>
          <a:p>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Wont become active until a Constituent is selected</a:t>
            </a:r>
          </a:p>
          <a:p>
            <a:endParaRPr lang="en-US" sz="1200" b="0" i="0" kern="1200" dirty="0" smtClean="0">
              <a:solidFill>
                <a:schemeClr val="tx1"/>
              </a:solidFill>
              <a:effectLst/>
              <a:latin typeface="+mn-lt"/>
              <a:ea typeface="+mn-ea"/>
              <a:cs typeface="+mn-cs"/>
            </a:endParaRPr>
          </a:p>
          <a:p>
            <a:endParaRPr lang="en-US" sz="1200" b="0" i="0" kern="1200" dirty="0" smtClean="0">
              <a:solidFill>
                <a:schemeClr val="tx1"/>
              </a:solidFill>
              <a:effectLst/>
              <a:latin typeface="+mn-lt"/>
              <a:ea typeface="+mn-ea"/>
              <a:cs typeface="+mn-cs"/>
            </a:endParaRPr>
          </a:p>
          <a:p>
            <a:r>
              <a:rPr lang="en-AU" dirty="0" smtClean="0"/>
              <a:t>The following configuration fields:</a:t>
            </a:r>
          </a:p>
          <a:p>
            <a:r>
              <a:rPr lang="en-AU" b="1" dirty="0" err="1" smtClean="0"/>
              <a:t>Memb</a:t>
            </a:r>
            <a:r>
              <a:rPr lang="en-AU" b="1" dirty="0" smtClean="0"/>
              <a:t> Org</a:t>
            </a:r>
            <a:r>
              <a:rPr lang="en-AU" dirty="0" smtClean="0"/>
              <a:t> – The membership organization from which to pull membership levels.</a:t>
            </a:r>
          </a:p>
          <a:p>
            <a:r>
              <a:rPr lang="en-AU" b="1" dirty="0" err="1" smtClean="0"/>
              <a:t>Memb</a:t>
            </a:r>
            <a:r>
              <a:rPr lang="en-AU" b="1" dirty="0" smtClean="0"/>
              <a:t> Level</a:t>
            </a:r>
            <a:r>
              <a:rPr lang="en-AU" dirty="0" smtClean="0"/>
              <a:t> – Contributions generated by the button will be for the start amount of the selected membership level, and membership records created or affected by the transaction will be set to the selected level. The dropdown is populated with all levels in the selected membership organization.</a:t>
            </a:r>
          </a:p>
          <a:p>
            <a:r>
              <a:rPr lang="en-AU" b="1" dirty="0" smtClean="0"/>
              <a:t>Fund</a:t>
            </a:r>
            <a:r>
              <a:rPr lang="en-AU" dirty="0" smtClean="0"/>
              <a:t> – The fund for the membership contribution. The dropdown is populated with all funds associated with an active campaign associated with the selected membership organization.</a:t>
            </a:r>
          </a:p>
          <a:p>
            <a:endParaRPr lang="en-AU" dirty="0" smtClean="0"/>
          </a:p>
          <a:p>
            <a:r>
              <a:rPr lang="en-AU" b="1" dirty="0" smtClean="0"/>
              <a:t>Label 1</a:t>
            </a:r>
            <a:r>
              <a:rPr lang="en-AU" dirty="0" smtClean="0"/>
              <a:t> – Defaults to fixed text of </a:t>
            </a:r>
            <a:r>
              <a:rPr lang="en-AU" b="1" dirty="0" smtClean="0"/>
              <a:t>Membership</a:t>
            </a:r>
            <a:r>
              <a:rPr lang="en-AU" dirty="0" smtClean="0"/>
              <a:t>. Can be replaced with any other fixed text value or left blank.</a:t>
            </a:r>
          </a:p>
          <a:p>
            <a:r>
              <a:rPr lang="en-AU" b="1" dirty="0" smtClean="0"/>
              <a:t>Label 2</a:t>
            </a:r>
            <a:r>
              <a:rPr lang="en-AU" dirty="0" smtClean="0"/>
              <a:t> – Defaults to the token of [</a:t>
            </a:r>
            <a:r>
              <a:rPr lang="en-AU" dirty="0" err="1" smtClean="0"/>
              <a:t>LevelDesc</a:t>
            </a:r>
            <a:r>
              <a:rPr lang="en-AU" dirty="0" smtClean="0"/>
              <a:t>], which is replaced by the name of the membership level selected for the button. Can be replaced with a fixed text value or left blank.</a:t>
            </a:r>
          </a:p>
          <a:p>
            <a:r>
              <a:rPr lang="en-AU" b="1" dirty="0" smtClean="0"/>
              <a:t>Label 3</a:t>
            </a:r>
            <a:r>
              <a:rPr lang="en-AU" dirty="0" smtClean="0"/>
              <a:t> – No default. A fixed text value can be entered, if desired.</a:t>
            </a:r>
          </a:p>
          <a:p>
            <a:r>
              <a:rPr lang="en-AU" b="1" dirty="0" smtClean="0"/>
              <a:t>Label 4</a:t>
            </a:r>
            <a:r>
              <a:rPr lang="en-AU" dirty="0" smtClean="0"/>
              <a:t> – The start amount for the selected membership level (which will be the amount of the contribution added to the order).</a:t>
            </a:r>
          </a:p>
          <a:p>
            <a:endParaRPr lang="en-AU"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28660749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The </a:t>
            </a:r>
            <a:r>
              <a:rPr lang="en-AU" b="1" dirty="0" smtClean="0"/>
              <a:t>Fee</a:t>
            </a:r>
            <a:r>
              <a:rPr lang="en-AU" dirty="0" smtClean="0"/>
              <a:t> button type is used to add a specified user-defined fee to the order. </a:t>
            </a:r>
          </a:p>
          <a:p>
            <a:r>
              <a:rPr lang="en-AU" dirty="0" smtClean="0"/>
              <a:t>This button type is generally used when using fees to manage merchandise or services, like a self-guided tour recording.</a:t>
            </a:r>
          </a:p>
          <a:p>
            <a:r>
              <a:rPr lang="en-AU" dirty="0" smtClean="0"/>
              <a:t>Fee buttons have just one</a:t>
            </a:r>
            <a:r>
              <a:rPr lang="en-AU" baseline="0" dirty="0" smtClean="0"/>
              <a:t> </a:t>
            </a:r>
            <a:r>
              <a:rPr lang="en-AU" dirty="0" smtClean="0"/>
              <a:t>configuration</a:t>
            </a:r>
            <a:r>
              <a:rPr lang="en-AU" baseline="0" dirty="0" smtClean="0"/>
              <a:t> field which is t</a:t>
            </a:r>
            <a:r>
              <a:rPr lang="en-AU" dirty="0" smtClean="0"/>
              <a:t>he fee that will be added to the order. </a:t>
            </a:r>
          </a:p>
          <a:p>
            <a:r>
              <a:rPr lang="en-AU" dirty="0" smtClean="0"/>
              <a:t>The dropdown is populated with user-defined fees, grouped by season and fiscal year.</a:t>
            </a:r>
          </a:p>
          <a:p>
            <a:endParaRPr lang="en-AU" b="1" dirty="0" smtClean="0"/>
          </a:p>
          <a:p>
            <a:r>
              <a:rPr lang="en-AU" b="1" dirty="0" smtClean="0"/>
              <a:t>NOTE</a:t>
            </a:r>
            <a:r>
              <a:rPr lang="en-AU" dirty="0" smtClean="0"/>
              <a:t>: If the selected fee is deleted, the button will be automatically deleted from the sales layout.</a:t>
            </a:r>
          </a:p>
          <a:p>
            <a:r>
              <a:rPr lang="en-AU" b="1" dirty="0" smtClean="0"/>
              <a:t>Label 1</a:t>
            </a:r>
            <a:r>
              <a:rPr lang="en-AU" dirty="0" smtClean="0"/>
              <a:t> – Defaults to fixed text of </a:t>
            </a:r>
            <a:r>
              <a:rPr lang="en-AU" b="1" dirty="0" smtClean="0"/>
              <a:t>Fee</a:t>
            </a:r>
            <a:r>
              <a:rPr lang="en-AU" dirty="0" smtClean="0"/>
              <a:t>. Can be replaced with any other fixed text value or left blank.</a:t>
            </a:r>
          </a:p>
          <a:p>
            <a:r>
              <a:rPr lang="en-AU" b="1" dirty="0" smtClean="0"/>
              <a:t>Label 2</a:t>
            </a:r>
            <a:r>
              <a:rPr lang="en-AU" dirty="0" smtClean="0"/>
              <a:t> – Defaults to the token of </a:t>
            </a:r>
            <a:r>
              <a:rPr lang="en-AU" b="1" dirty="0" smtClean="0"/>
              <a:t>[</a:t>
            </a:r>
            <a:r>
              <a:rPr lang="en-AU" b="1" dirty="0" err="1" smtClean="0"/>
              <a:t>FeeDesc</a:t>
            </a:r>
            <a:r>
              <a:rPr lang="en-AU" b="1" dirty="0" smtClean="0"/>
              <a:t>]</a:t>
            </a:r>
            <a:r>
              <a:rPr lang="en-AU" dirty="0" smtClean="0"/>
              <a:t>, which is replaced by the name of the fee selected for the button. Can be replaced with a fixed text value or left blank.</a:t>
            </a:r>
          </a:p>
          <a:p>
            <a:r>
              <a:rPr lang="en-AU" b="1" dirty="0" smtClean="0"/>
              <a:t>Label 3</a:t>
            </a:r>
            <a:r>
              <a:rPr lang="en-AU" dirty="0" smtClean="0"/>
              <a:t> – No default. A fixed text value can be entered, if desired.</a:t>
            </a:r>
          </a:p>
          <a:p>
            <a:r>
              <a:rPr lang="en-AU" b="1" dirty="0" smtClean="0"/>
              <a:t>Label 4</a:t>
            </a:r>
            <a:r>
              <a:rPr lang="en-AU" dirty="0" smtClean="0"/>
              <a:t> – The fee amount.</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23026840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When a sales layout is marked as Primary, price types must be associated with the layout. </a:t>
            </a:r>
          </a:p>
          <a:p>
            <a:endParaRPr lang="en-AU" dirty="0" smtClean="0"/>
          </a:p>
          <a:p>
            <a:r>
              <a:rPr lang="en-AU" dirty="0" smtClean="0"/>
              <a:t>If you are navigating</a:t>
            </a:r>
            <a:r>
              <a:rPr lang="en-AU" baseline="0" dirty="0" smtClean="0"/>
              <a:t> to secondary layouts the Price Types for any performances on  the secondary layouts need to be defined on the Primary layout.</a:t>
            </a:r>
            <a:endParaRPr lang="en-AU" dirty="0" smtClean="0"/>
          </a:p>
          <a:p>
            <a:endParaRPr lang="en-AU" dirty="0" smtClean="0"/>
          </a:p>
          <a:p>
            <a:r>
              <a:rPr lang="en-AU" dirty="0" smtClean="0"/>
              <a:t>When the layout is the default for an order's mode of sale, buttons for the associated price types will be displayed when a performance or package is selected. Associating price types with a sales layout also allows you to control the ordering of the price type buttons. </a:t>
            </a:r>
          </a:p>
          <a:p>
            <a:endParaRPr lang="en-AU" dirty="0" smtClean="0"/>
          </a:p>
          <a:p>
            <a:r>
              <a:rPr lang="en-AU" dirty="0" smtClean="0"/>
              <a:t>If an associated price type is not available (based on the mode of sale, the user's security rights, active dates on the price type, and/or it not existing on the product), the button for that price type is hidden and buttons for other available price types slide left to fill the gap left by the unavailable price type. </a:t>
            </a:r>
            <a:endParaRPr lang="en-AU"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7947886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When a sales layout is marked as primary, payment methods must be associated with the layout. When the layout is the default for an order's mode of sale, buttons for the associated payment methods will be displayed when paying for the order. If an associated payment method is not available (based on the user's security rights and/or the business unit of the current batch), the button for that payment is still displayed but is inactive. </a:t>
            </a:r>
          </a:p>
          <a:p>
            <a:endParaRPr lang="en-AU" dirty="0" smtClean="0"/>
          </a:p>
          <a:p>
            <a:r>
              <a:rPr lang="en-AU" dirty="0" smtClean="0"/>
              <a:t>Associating payment methods with a sales layout also allows you to control the ordering of the payment method buttons.</a:t>
            </a:r>
          </a:p>
          <a:p>
            <a:endParaRPr lang="en-AU" dirty="0" smtClean="0"/>
          </a:p>
          <a:p>
            <a:r>
              <a:rPr lang="en-AU" b="1" dirty="0" smtClean="0"/>
              <a:t>NOTE</a:t>
            </a:r>
            <a:r>
              <a:rPr lang="en-AU" dirty="0" smtClean="0"/>
              <a:t>: Only payment methods with a payment type of Cash, Check, Gift Certificate, or Credit Card can be associated with a sales layout.</a:t>
            </a:r>
          </a:p>
          <a:p>
            <a:endParaRPr lang="en-AU"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14220971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List</a:t>
            </a:r>
            <a:r>
              <a:rPr lang="en-US" baseline="0" dirty="0" smtClean="0"/>
              <a:t> of rules on the left</a:t>
            </a:r>
          </a:p>
          <a:p>
            <a:endParaRPr lang="en-US" baseline="0" dirty="0" smtClean="0"/>
          </a:p>
          <a:p>
            <a:r>
              <a:rPr lang="en-US" baseline="0" dirty="0" smtClean="0"/>
              <a:t>Rule details on the right</a:t>
            </a:r>
          </a:p>
          <a:p>
            <a:endParaRPr lang="en-US" baseline="0" dirty="0" smtClean="0"/>
          </a:p>
          <a:p>
            <a:r>
              <a:rPr lang="en-US" baseline="0" dirty="0" smtClean="0"/>
              <a:t>Rule details are organized into 3 tabs</a:t>
            </a:r>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40110845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Price Change edits price</a:t>
            </a:r>
          </a:p>
          <a:p>
            <a:endParaRPr lang="en-US" dirty="0" smtClean="0"/>
          </a:p>
          <a:p>
            <a:r>
              <a:rPr lang="en-US" dirty="0" smtClean="0"/>
              <a:t>For layered pricing,</a:t>
            </a:r>
            <a:r>
              <a:rPr lang="en-US" baseline="0" dirty="0" smtClean="0"/>
              <a:t> you can set layers to be excluded from rules</a:t>
            </a:r>
          </a:p>
          <a:p>
            <a:endParaRPr lang="en-US" baseline="0" dirty="0" smtClean="0"/>
          </a:p>
          <a:p>
            <a:r>
              <a:rPr lang="en-US" baseline="0" dirty="0" smtClean="0"/>
              <a:t>Percentage discount, for percent of total price, include all layers, respect minimum, set minimum to default for excluded layers</a:t>
            </a:r>
          </a:p>
          <a:p>
            <a:endParaRPr lang="en-US" baseline="0" dirty="0" smtClean="0"/>
          </a:p>
          <a:p>
            <a:r>
              <a:rPr lang="en-US" baseline="0" dirty="0" smtClean="0"/>
              <a:t>Fixed amount discount </a:t>
            </a:r>
            <a:r>
              <a:rPr lang="en-US" sz="1200" b="0" i="0" kern="1200" dirty="0" smtClean="0">
                <a:solidFill>
                  <a:schemeClr val="tx1"/>
                </a:solidFill>
                <a:effectLst/>
                <a:latin typeface="+mn-lt"/>
                <a:ea typeface="+mn-ea"/>
                <a:cs typeface="+mn-cs"/>
              </a:rPr>
              <a:t>deducted from the total ticket price and allocated proportionally across all the price layers included in pricing rules</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20</a:t>
            </a:fld>
            <a:endParaRPr lang="en-US" dirty="0">
              <a:solidFill>
                <a:prstClr val="black"/>
              </a:solidFill>
            </a:endParaRPr>
          </a:p>
        </p:txBody>
      </p:sp>
    </p:spTree>
    <p:extLst>
      <p:ext uri="{BB962C8B-B14F-4D97-AF65-F5344CB8AC3E}">
        <p14:creationId xmlns:p14="http://schemas.microsoft.com/office/powerpoint/2010/main" val="3264827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Price Type Change</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21</a:t>
            </a:fld>
            <a:endParaRPr lang="en-US" dirty="0">
              <a:solidFill>
                <a:prstClr val="black"/>
              </a:solidFill>
            </a:endParaRPr>
          </a:p>
        </p:txBody>
      </p:sp>
    </p:spTree>
    <p:extLst>
      <p:ext uri="{BB962C8B-B14F-4D97-AF65-F5344CB8AC3E}">
        <p14:creationId xmlns:p14="http://schemas.microsoft.com/office/powerpoint/2010/main" val="10312863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Message only</a:t>
            </a:r>
            <a:endParaRPr lang="en-US" dirty="0"/>
          </a:p>
        </p:txBody>
      </p:sp>
      <p:sp>
        <p:nvSpPr>
          <p:cNvPr id="4" name="Slide Number Placeholder 3"/>
          <p:cNvSpPr>
            <a:spLocks noGrp="1"/>
          </p:cNvSpPr>
          <p:nvPr>
            <p:ph type="sldNum" sz="quarter" idx="10"/>
          </p:nvPr>
        </p:nvSpPr>
        <p:spPr/>
        <p:txBody>
          <a:bodyPr/>
          <a:lstStyle/>
          <a:p>
            <a:fld id="{3B0B46A3-6AEE-4B58-9720-DF2B35F1D4B5}" type="slidenum">
              <a:rPr lang="en-US" smtClean="0">
                <a:solidFill>
                  <a:prstClr val="black"/>
                </a:solidFill>
              </a:rPr>
              <a:pPr/>
              <a:t>22</a:t>
            </a:fld>
            <a:endParaRPr lang="en-US" dirty="0">
              <a:solidFill>
                <a:prstClr val="black"/>
              </a:solidFill>
            </a:endParaRPr>
          </a:p>
        </p:txBody>
      </p:sp>
    </p:spTree>
    <p:extLst>
      <p:ext uri="{BB962C8B-B14F-4D97-AF65-F5344CB8AC3E}">
        <p14:creationId xmlns:p14="http://schemas.microsoft.com/office/powerpoint/2010/main" val="16782301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Rule types control the rule criteria</a:t>
            </a:r>
            <a:r>
              <a:rPr lang="en-US" baseline="0" dirty="0" smtClean="0"/>
              <a:t> functionality.  The 6 rule types we have were distilled from the feedback provided by users (through past conference sessions and the MAC) and cover the vast majority of pricing scenarios they provided.</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We’ll start by looking at the simplest rule type, the Product Only rule.</a:t>
            </a:r>
            <a:endParaRPr lang="en-US" dirty="0" smtClean="0"/>
          </a:p>
          <a:p>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23</a:t>
            </a:fld>
            <a:endParaRPr lang="en-US" dirty="0">
              <a:solidFill>
                <a:prstClr val="black"/>
              </a:solidFill>
            </a:endParaRPr>
          </a:p>
        </p:txBody>
      </p:sp>
    </p:spTree>
    <p:extLst>
      <p:ext uri="{BB962C8B-B14F-4D97-AF65-F5344CB8AC3E}">
        <p14:creationId xmlns:p14="http://schemas.microsoft.com/office/powerpoint/2010/main" val="38024519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Product Only rule formula</a:t>
            </a:r>
            <a:r>
              <a:rPr lang="en-US" baseline="0" dirty="0" smtClean="0"/>
              <a:t> is:</a:t>
            </a:r>
          </a:p>
          <a:p>
            <a:endParaRPr lang="en-US" baseline="0" dirty="0" smtClean="0"/>
          </a:p>
          <a:p>
            <a:r>
              <a:rPr lang="en-US" baseline="0" dirty="0" smtClean="0"/>
              <a:t>For each of the selected products at a set of selected price types, apply the rule to a max of N tickets.</a:t>
            </a:r>
          </a:p>
          <a:p>
            <a:endParaRPr lang="en-US" baseline="0" dirty="0" smtClean="0"/>
          </a:p>
          <a:p>
            <a:r>
              <a:rPr lang="en-US" baseline="0" dirty="0" smtClean="0"/>
              <a:t>In other words, if you buy a qualifying product, using a qualifying price type, you get the discount on up to the specified number of tickets.</a:t>
            </a:r>
          </a:p>
          <a:p>
            <a:endParaRPr lang="en-US" baseline="0" dirty="0" smtClean="0"/>
          </a:p>
          <a:p>
            <a:r>
              <a:rPr lang="en-US" baseline="0" dirty="0" smtClean="0"/>
              <a:t>This rule type is good for </a:t>
            </a:r>
          </a:p>
          <a:p>
            <a:pPr marL="171450" indent="-171450">
              <a:buFont typeface="Arial" panose="020B0604020202020204" pitchFamily="34" charset="0"/>
              <a:buChar char="•"/>
            </a:pPr>
            <a:r>
              <a:rPr lang="en-US" baseline="0" dirty="0" smtClean="0"/>
              <a:t>basic discounts triggered by a source, which would be specified in the rule header. </a:t>
            </a:r>
            <a:r>
              <a:rPr lang="en-US" dirty="0" smtClean="0"/>
              <a:t>Source</a:t>
            </a:r>
            <a:r>
              <a:rPr lang="en-US" baseline="0" dirty="0" smtClean="0"/>
              <a:t> based price type changes are very similar to offers, and if you don’t need any of the special offer specific functionality I highlighted earlier, you could start to use Product Only rules instead of offers.  Additionally, this rule type can be used to implement source based price edits on the web, which is something you haven’t been able to do before.</a:t>
            </a:r>
          </a:p>
          <a:p>
            <a:pPr marL="171450" indent="-171450">
              <a:buFont typeface="Arial" panose="020B0604020202020204" pitchFamily="34" charset="0"/>
              <a:buChar char="•"/>
            </a:pPr>
            <a:endParaRPr lang="en-US" baseline="0" dirty="0" smtClean="0"/>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aseline="0" dirty="0" smtClean="0"/>
              <a:t>Product Only rules are also good for basic discounts triggered by constituent criteria, which is how you could set up automatic member or subscriber discounts.</a:t>
            </a:r>
            <a:endParaRPr lang="en-US" dirty="0" smtClean="0"/>
          </a:p>
          <a:p>
            <a:pPr marL="171450" indent="-171450">
              <a:buFont typeface="Arial" panose="020B0604020202020204" pitchFamily="34" charset="0"/>
              <a:buChar char="•"/>
            </a:pPr>
            <a:endParaRPr lang="en-US" baseline="0" dirty="0" smtClean="0"/>
          </a:p>
          <a:p>
            <a:r>
              <a:rPr lang="en-US" dirty="0" smtClean="0"/>
              <a:t>To select products for</a:t>
            </a:r>
            <a:r>
              <a:rPr lang="en-US" baseline="0" dirty="0" smtClean="0"/>
              <a:t> all rule types you open the product chooser by clicking the … button. Alternately, if any product should qualify, you can check the All Products box.</a:t>
            </a:r>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24</a:t>
            </a:fld>
            <a:endParaRPr lang="en-US" dirty="0">
              <a:solidFill>
                <a:prstClr val="black"/>
              </a:solidFill>
            </a:endParaRPr>
          </a:p>
        </p:txBody>
      </p:sp>
    </p:spTree>
    <p:extLst>
      <p:ext uri="{BB962C8B-B14F-4D97-AF65-F5344CB8AC3E}">
        <p14:creationId xmlns:p14="http://schemas.microsoft.com/office/powerpoint/2010/main" val="3897885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Seat Volume rule formula</a:t>
            </a:r>
            <a:r>
              <a:rPr lang="en-US" baseline="0" dirty="0" smtClean="0"/>
              <a:t> is:</a:t>
            </a:r>
          </a:p>
          <a:p>
            <a:endParaRPr lang="en-US" baseline="0" dirty="0" smtClean="0"/>
          </a:p>
          <a:p>
            <a:r>
              <a:rPr lang="en-US" baseline="0" dirty="0" smtClean="0"/>
              <a:t>For each of the selected products, purchase X to Y tickets, at a set of selected price types, and apply the rule to a max of N tickets per product.</a:t>
            </a:r>
          </a:p>
          <a:p>
            <a:endParaRPr lang="en-US" baseline="0" dirty="0" smtClean="0"/>
          </a:p>
          <a:p>
            <a:r>
              <a:rPr lang="en-US" baseline="0" dirty="0" smtClean="0"/>
              <a:t>In other words, if you buy a quantity of tickets in the specified range for a qualifying product, using a qualifying price type, you get the discount on up to the specified number of tickets.</a:t>
            </a:r>
          </a:p>
          <a:p>
            <a:endParaRPr lang="en-US" baseline="0" dirty="0" smtClean="0"/>
          </a:p>
          <a:p>
            <a:endParaRPr lang="en-US" dirty="0" smtClean="0"/>
          </a:p>
          <a:p>
            <a:r>
              <a:rPr lang="en-US" dirty="0" smtClean="0"/>
              <a:t>This rule type is good for group sales types of discounts.</a:t>
            </a:r>
          </a:p>
          <a:p>
            <a:endParaRPr lang="en-US" dirty="0" smtClean="0"/>
          </a:p>
          <a:p>
            <a:r>
              <a:rPr lang="en-US" dirty="0" smtClean="0"/>
              <a:t>Keep</a:t>
            </a:r>
            <a:r>
              <a:rPr lang="en-US" baseline="0" dirty="0" smtClean="0"/>
              <a:t> in mind that the </a:t>
            </a:r>
            <a:r>
              <a:rPr lang="en-US" dirty="0" smtClean="0"/>
              <a:t>purchase range defines when the rule will apply, not how many tickets are discounted.</a:t>
            </a:r>
            <a:r>
              <a:rPr lang="en-US" baseline="0" dirty="0" smtClean="0"/>
              <a:t>  Using the example in the screenshot, if there are only 14 tickets, nothing gets discounted.  But if you cross the upper end of the range, you also get no discount.  So if you purchase 30 tickets, no tickets will be discounted. The maximum setting at the end of the criteria controls how many tickets will be discounted once the rule is applied. So if you wanted a purchase of 30 tickets to give 29 discounted tickets and 1 full price ticket, you would set the upper purchase limit to something greater than 29 (like 999) and the max tickets value to 29.  A reason to cap the qualifying ticket range at a smaller number would be if there is a different discount available when you purchase more than 29 tickets.</a:t>
            </a:r>
            <a:endParaRPr lang="en-US" dirty="0" smtClean="0"/>
          </a:p>
          <a:p>
            <a:endParaRPr lang="en-US" dirty="0" smtClean="0"/>
          </a:p>
          <a:p>
            <a:endParaRPr lang="en-US" baseline="0" dirty="0" smtClean="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25</a:t>
            </a:fld>
            <a:endParaRPr lang="en-US" dirty="0">
              <a:solidFill>
                <a:prstClr val="black"/>
              </a:solidFill>
            </a:endParaRPr>
          </a:p>
        </p:txBody>
      </p:sp>
    </p:spTree>
    <p:extLst>
      <p:ext uri="{BB962C8B-B14F-4D97-AF65-F5344CB8AC3E}">
        <p14:creationId xmlns:p14="http://schemas.microsoft.com/office/powerpoint/2010/main" val="30175091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The Product Volume rule formula</a:t>
            </a:r>
            <a:r>
              <a:rPr lang="en-US" baseline="0" dirty="0" smtClean="0"/>
              <a:t> is:</a:t>
            </a:r>
          </a:p>
          <a:p>
            <a:endParaRPr lang="en-US" dirty="0" smtClean="0"/>
          </a:p>
          <a:p>
            <a:r>
              <a:rPr lang="en-US" dirty="0" smtClean="0"/>
              <a:t>Purchase</a:t>
            </a:r>
            <a:r>
              <a:rPr lang="en-US" baseline="0" dirty="0" smtClean="0"/>
              <a:t> X to Y products from this set of products, at a set of selected price types, and apply the rule to a max of N tickets per product.</a:t>
            </a:r>
          </a:p>
          <a:p>
            <a:endParaRPr lang="en-US" baseline="0" dirty="0" smtClean="0"/>
          </a:p>
          <a:p>
            <a:r>
              <a:rPr lang="en-US" dirty="0" smtClean="0"/>
              <a:t>This rule is good for product bundling style</a:t>
            </a:r>
            <a:r>
              <a:rPr lang="en-US" baseline="0" dirty="0" smtClean="0"/>
              <a:t> </a:t>
            </a:r>
            <a:r>
              <a:rPr lang="en-US" dirty="0" smtClean="0"/>
              <a:t>discounts, which you might also think of as packaging</a:t>
            </a:r>
            <a:r>
              <a:rPr lang="en-US" baseline="0" dirty="0" smtClean="0"/>
              <a:t> on the fly. </a:t>
            </a:r>
          </a:p>
          <a:p>
            <a:endParaRPr lang="en-US" baseline="0" dirty="0" smtClean="0"/>
          </a:p>
          <a:p>
            <a:r>
              <a:rPr lang="en-US" sz="1200" kern="1200" dirty="0" smtClean="0">
                <a:solidFill>
                  <a:schemeClr val="tx1"/>
                </a:solidFill>
                <a:effectLst/>
                <a:latin typeface="+mn-lt"/>
                <a:ea typeface="+mn-ea"/>
                <a:cs typeface="+mn-cs"/>
              </a:rPr>
              <a:t>With Product</a:t>
            </a:r>
            <a:r>
              <a:rPr lang="en-US" sz="1200" kern="1200" baseline="0" dirty="0" smtClean="0">
                <a:solidFill>
                  <a:schemeClr val="tx1"/>
                </a:solidFill>
                <a:effectLst/>
                <a:latin typeface="+mn-lt"/>
                <a:ea typeface="+mn-ea"/>
                <a:cs typeface="+mn-cs"/>
              </a:rPr>
              <a:t> Volume discounts, constituents don’t have to purchase the same number of tickets for each performance (unlike with an actual package), but when the Apply Discount to </a:t>
            </a:r>
            <a:r>
              <a:rPr lang="en-US" sz="1200" kern="1200" dirty="0" smtClean="0">
                <a:solidFill>
                  <a:schemeClr val="tx1"/>
                </a:solidFill>
                <a:effectLst/>
                <a:latin typeface="+mn-lt"/>
                <a:ea typeface="+mn-ea"/>
                <a:cs typeface="+mn-cs"/>
              </a:rPr>
              <a:t>Lowest Common Number of tickets</a:t>
            </a:r>
            <a:r>
              <a:rPr lang="en-US" sz="1200" kern="1200" baseline="0" dirty="0" smtClean="0">
                <a:solidFill>
                  <a:schemeClr val="tx1"/>
                </a:solidFill>
                <a:effectLst/>
                <a:latin typeface="+mn-lt"/>
                <a:ea typeface="+mn-ea"/>
                <a:cs typeface="+mn-cs"/>
              </a:rPr>
              <a:t> box is checked, the same number of tickets will be discounted in each performance. For example, </a:t>
            </a:r>
            <a:r>
              <a:rPr lang="en-US" sz="1200" kern="1200" dirty="0" smtClean="0">
                <a:solidFill>
                  <a:schemeClr val="tx1"/>
                </a:solidFill>
                <a:effectLst/>
                <a:latin typeface="+mn-lt"/>
                <a:ea typeface="+mn-ea"/>
                <a:cs typeface="+mn-cs"/>
              </a:rPr>
              <a:t>if you buy 1 ticket to Prod A, 1 ticket to Prod B, and 6 tickets to Prod C, you only get 1 ticket discounted for Prod C</a:t>
            </a:r>
          </a:p>
          <a:p>
            <a:endParaRPr lang="en-US" sz="1200" kern="1200" baseline="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Once again,</a:t>
            </a:r>
            <a:r>
              <a:rPr lang="en-US" sz="1200" kern="1200" baseline="0" dirty="0" smtClean="0">
                <a:solidFill>
                  <a:schemeClr val="tx1"/>
                </a:solidFill>
                <a:effectLst/>
                <a:latin typeface="+mn-lt"/>
                <a:ea typeface="+mn-ea"/>
                <a:cs typeface="+mn-cs"/>
              </a:rPr>
              <a:t> the purchase ranges define when the rule is applied, not how many tickets can be discounted. So using the example in the screenshot, i</a:t>
            </a:r>
            <a:r>
              <a:rPr lang="en-US" sz="1200" kern="1200" dirty="0" smtClean="0">
                <a:solidFill>
                  <a:schemeClr val="tx1"/>
                </a:solidFill>
                <a:effectLst/>
                <a:latin typeface="+mn-lt"/>
                <a:ea typeface="+mn-ea"/>
                <a:cs typeface="+mn-cs"/>
              </a:rPr>
              <a:t>f</a:t>
            </a:r>
            <a:r>
              <a:rPr lang="en-US" sz="1200" kern="1200" baseline="0" dirty="0" smtClean="0">
                <a:solidFill>
                  <a:schemeClr val="tx1"/>
                </a:solidFill>
                <a:effectLst/>
                <a:latin typeface="+mn-lt"/>
                <a:ea typeface="+mn-ea"/>
                <a:cs typeface="+mn-cs"/>
              </a:rPr>
              <a:t> you buy 6 products, you get no discount just the same as if you only bought 2 products.</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Talk about how you can’t set up a rule that will fire based on which </a:t>
            </a:r>
            <a:r>
              <a:rPr lang="en-US" sz="1200" kern="1200" baseline="0" dirty="0" err="1" smtClean="0">
                <a:solidFill>
                  <a:schemeClr val="tx1"/>
                </a:solidFill>
                <a:effectLst/>
                <a:latin typeface="+mn-lt"/>
                <a:ea typeface="+mn-ea"/>
                <a:cs typeface="+mn-cs"/>
              </a:rPr>
              <a:t>perfs</a:t>
            </a:r>
            <a:r>
              <a:rPr lang="en-US" sz="1200" kern="1200" baseline="0" dirty="0" smtClean="0">
                <a:solidFill>
                  <a:schemeClr val="tx1"/>
                </a:solidFill>
                <a:effectLst/>
                <a:latin typeface="+mn-lt"/>
                <a:ea typeface="+mn-ea"/>
                <a:cs typeface="+mn-cs"/>
              </a:rPr>
              <a:t> you select in a flex package.</a:t>
            </a:r>
          </a:p>
          <a:p>
            <a:endParaRPr lang="en-US" sz="1200" kern="1200" baseline="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26</a:t>
            </a:fld>
            <a:endParaRPr lang="en-US" dirty="0">
              <a:solidFill>
                <a:prstClr val="black"/>
              </a:solidFill>
            </a:endParaRPr>
          </a:p>
        </p:txBody>
      </p:sp>
    </p:spTree>
    <p:extLst>
      <p:ext uri="{BB962C8B-B14F-4D97-AF65-F5344CB8AC3E}">
        <p14:creationId xmlns:p14="http://schemas.microsoft.com/office/powerpoint/2010/main" val="1361878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Buy One Get One rule formula</a:t>
            </a:r>
            <a:r>
              <a:rPr lang="en-US" baseline="0" dirty="0" smtClean="0"/>
              <a:t> is:</a:t>
            </a:r>
          </a:p>
          <a:p>
            <a:endParaRPr lang="en-US" baseline="0" dirty="0" smtClean="0"/>
          </a:p>
          <a:p>
            <a:r>
              <a:rPr lang="en-US" baseline="0" dirty="0" smtClean="0"/>
              <a:t>For each selected product, for every X tickets at the selected price types, apply the rule to Y of those tickets, to a max of N tickets.</a:t>
            </a:r>
          </a:p>
          <a:p>
            <a:endParaRPr lang="en-US" baseline="0" dirty="0" smtClean="0"/>
          </a:p>
          <a:p>
            <a:r>
              <a:rPr lang="en-US" baseline="0" dirty="0" smtClean="0"/>
              <a:t>This rule can be used for buy one get one free offers, or buy 2 get 1 half price offers, or even buy 1 get 3 10% off if you wanted.</a:t>
            </a:r>
          </a:p>
          <a:p>
            <a:endParaRPr lang="en-US" baseline="0" dirty="0" smtClean="0"/>
          </a:p>
          <a:p>
            <a:r>
              <a:rPr lang="en-US" baseline="0" dirty="0" smtClean="0"/>
              <a:t>It’s important to remember that discounted tickets must already be in the cart in order for the rule to fire, and the discounted tickets must be included in the qualifying number.</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When this rule is applied, if the initial price is not the same for all qualifying tickets, the lowest priced SLIs are discounted. Note that this “discount the lowest priced ticket” behavior is limited to Buy One Get One rules at this time.</a:t>
            </a:r>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27</a:t>
            </a:fld>
            <a:endParaRPr lang="en-US" dirty="0">
              <a:solidFill>
                <a:prstClr val="black"/>
              </a:solidFill>
            </a:endParaRPr>
          </a:p>
        </p:txBody>
      </p:sp>
    </p:spTree>
    <p:extLst>
      <p:ext uri="{BB962C8B-B14F-4D97-AF65-F5344CB8AC3E}">
        <p14:creationId xmlns:p14="http://schemas.microsoft.com/office/powerpoint/2010/main" val="1212587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Multiple Price Type rule formula</a:t>
            </a:r>
            <a:r>
              <a:rPr lang="en-US" baseline="0" dirty="0" smtClean="0"/>
              <a:t> is:</a:t>
            </a:r>
          </a:p>
          <a:p>
            <a:endParaRPr lang="en-US" baseline="0" dirty="0" smtClean="0"/>
          </a:p>
          <a:p>
            <a:r>
              <a:rPr lang="en-US" baseline="0" dirty="0" smtClean="0"/>
              <a:t>For each of the selected products, purchase X to Y tickets at a set of selected price types, and also purchase X to Y tickets at a different set of selected price types, then </a:t>
            </a:r>
          </a:p>
          <a:p>
            <a:r>
              <a:rPr lang="en-US" baseline="0" dirty="0" smtClean="0"/>
              <a:t>apply the rule to a max of N tickets at the first set of price types and a max of N tickets at the second set of price types</a:t>
            </a:r>
          </a:p>
          <a:p>
            <a:endParaRPr lang="en-US" baseline="0" dirty="0" smtClean="0"/>
          </a:p>
          <a:p>
            <a:r>
              <a:rPr lang="en-US" baseline="0" dirty="0" smtClean="0"/>
              <a:t>This rule type would be good for family plan style discounts, where if you buy a combination of Adult tickets and Child you get a discount on all of the tickets.</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Note that if you use Price Type Change as the discount mode, all tickets will end up at the same, discounted price type.  For example, Adult tickets and Child tickets</a:t>
            </a:r>
            <a:r>
              <a:rPr lang="en-US" baseline="0" dirty="0" smtClean="0"/>
              <a:t> all become Family tickets.</a:t>
            </a:r>
          </a:p>
          <a:p>
            <a:endParaRPr lang="en-US" baseline="0" dirty="0" smtClean="0"/>
          </a:p>
          <a:p>
            <a:r>
              <a:rPr lang="en-US" dirty="0" smtClean="0"/>
              <a:t>As with the </a:t>
            </a:r>
            <a:r>
              <a:rPr lang="en-US" baseline="0" dirty="0" smtClean="0"/>
              <a:t>Volume rules, the </a:t>
            </a:r>
            <a:r>
              <a:rPr lang="en-US" dirty="0" smtClean="0"/>
              <a:t>purchase ranges define when the rule will apply, not how many tickets can be discounted.  The Maximums</a:t>
            </a:r>
            <a:r>
              <a:rPr lang="en-US" baseline="0" dirty="0" smtClean="0"/>
              <a:t> control how many tickets at each price type can be discounted.</a:t>
            </a:r>
            <a:endParaRPr lang="en-US" dirty="0" smtClean="0"/>
          </a:p>
          <a:p>
            <a:endParaRPr lang="en-US" dirty="0" smtClean="0"/>
          </a:p>
          <a:p>
            <a:r>
              <a:rPr lang="en-US" dirty="0" smtClean="0"/>
              <a:t>So if you wanted to set up a rule</a:t>
            </a:r>
            <a:r>
              <a:rPr lang="en-US" baseline="0" dirty="0" smtClean="0"/>
              <a:t> that would discount 2 Adult tickets and 4 Child tickets while leaving a 3</a:t>
            </a:r>
            <a:r>
              <a:rPr lang="en-US" baseline="30000" dirty="0" smtClean="0"/>
              <a:t>rd</a:t>
            </a:r>
            <a:r>
              <a:rPr lang="en-US" baseline="0" dirty="0" smtClean="0"/>
              <a:t> adult ticket at full price, you would need an upper Adult purchase limit greater than 2 and an Adult max value equal to 2.</a:t>
            </a:r>
            <a:endParaRPr lang="en-US" dirty="0" smtClean="0"/>
          </a:p>
          <a:p>
            <a:endParaRPr lang="en-US" dirty="0" smtClean="0"/>
          </a:p>
          <a:p>
            <a:endParaRPr lang="en-US" baseline="0" dirty="0" smtClean="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28</a:t>
            </a:fld>
            <a:endParaRPr lang="en-US" dirty="0">
              <a:solidFill>
                <a:prstClr val="black"/>
              </a:solidFill>
            </a:endParaRPr>
          </a:p>
        </p:txBody>
      </p:sp>
    </p:spTree>
    <p:extLst>
      <p:ext uri="{BB962C8B-B14F-4D97-AF65-F5344CB8AC3E}">
        <p14:creationId xmlns:p14="http://schemas.microsoft.com/office/powerpoint/2010/main" val="3898621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 final rule type is add</a:t>
            </a:r>
            <a:r>
              <a:rPr lang="en-US" baseline="0" dirty="0" smtClean="0"/>
              <a:t> on</a:t>
            </a:r>
          </a:p>
          <a:p>
            <a:endParaRPr lang="en-US" dirty="0" smtClean="0"/>
          </a:p>
          <a:p>
            <a:r>
              <a:rPr lang="en-US" dirty="0" smtClean="0"/>
              <a:t>The</a:t>
            </a:r>
            <a:r>
              <a:rPr lang="en-US" baseline="0" dirty="0" smtClean="0"/>
              <a:t> Add On rule formula is:</a:t>
            </a:r>
          </a:p>
          <a:p>
            <a:endParaRPr lang="en-US" baseline="0" dirty="0" smtClean="0"/>
          </a:p>
          <a:p>
            <a:r>
              <a:rPr lang="en-US" baseline="0" dirty="0" smtClean="0"/>
              <a:t>For any of the selected products in the first set, purchase X to Y tickets at the selected price types, then apply the rule to any of different set of selected products at the selected price types to a maximum of N tickets per product.</a:t>
            </a:r>
            <a:endParaRPr lang="en-US" dirty="0" smtClean="0"/>
          </a:p>
          <a:p>
            <a:endParaRPr lang="en-US" dirty="0" smtClean="0"/>
          </a:p>
          <a:p>
            <a:r>
              <a:rPr lang="en-US" dirty="0" smtClean="0"/>
              <a:t>This rule can be used for</a:t>
            </a:r>
            <a:r>
              <a:rPr lang="en-US" baseline="0" dirty="0" smtClean="0"/>
              <a:t> add on discounts, such as buy a subscription and get the holiday show at a discount. </a:t>
            </a:r>
            <a:endParaRPr lang="en-US" dirty="0" smtClean="0"/>
          </a:p>
          <a:p>
            <a:endParaRPr lang="en-US" dirty="0" smtClean="0"/>
          </a:p>
          <a:p>
            <a:r>
              <a:rPr lang="en-US" dirty="0" smtClean="0"/>
              <a:t>Remember</a:t>
            </a:r>
            <a:r>
              <a:rPr lang="en-US" baseline="0" dirty="0" smtClean="0"/>
              <a:t> that t</a:t>
            </a:r>
            <a:r>
              <a:rPr lang="en-US" dirty="0" smtClean="0"/>
              <a:t>he add on product</a:t>
            </a:r>
            <a:r>
              <a:rPr lang="en-US" baseline="0" dirty="0" smtClean="0"/>
              <a:t> must already be in the cart; the rule doesn’t add the discounted product</a:t>
            </a:r>
          </a:p>
          <a:p>
            <a:endParaRPr lang="en-US" baseline="0" dirty="0" smtClean="0"/>
          </a:p>
          <a:p>
            <a:r>
              <a:rPr lang="en-US" dirty="0" smtClean="0"/>
              <a:t>Also remember that the purchase range only defines w</a:t>
            </a:r>
            <a:r>
              <a:rPr lang="en-US" baseline="0" dirty="0" smtClean="0"/>
              <a:t>hen the rule applies. Using the example in the screenshot, that would mean i</a:t>
            </a:r>
            <a:r>
              <a:rPr lang="en-US" dirty="0" smtClean="0"/>
              <a:t>f you buy 9 tickets for the package, you don’t get the</a:t>
            </a:r>
            <a:r>
              <a:rPr lang="en-US" baseline="0" dirty="0" smtClean="0"/>
              <a:t> discount on the add on product (the rule doesn’t qualify anymore).</a:t>
            </a:r>
            <a:endParaRPr lang="en-US" dirty="0" smtClean="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29</a:t>
            </a:fld>
            <a:endParaRPr lang="en-US" dirty="0">
              <a:solidFill>
                <a:prstClr val="black"/>
              </a:solidFill>
            </a:endParaRPr>
          </a:p>
        </p:txBody>
      </p:sp>
    </p:spTree>
    <p:extLst>
      <p:ext uri="{BB962C8B-B14F-4D97-AF65-F5344CB8AC3E}">
        <p14:creationId xmlns:p14="http://schemas.microsoft.com/office/powerpoint/2010/main" val="35007113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baseline="0" dirty="0" smtClean="0"/>
          </a:p>
          <a:p>
            <a:r>
              <a:rPr lang="en-US" baseline="0" dirty="0" smtClean="0"/>
              <a:t>This tab is used to add constituent criteria to the rule. Constituent criteria can be used with any rule type.</a:t>
            </a:r>
          </a:p>
          <a:p>
            <a:endParaRPr lang="en-US" dirty="0" smtClean="0"/>
          </a:p>
          <a:p>
            <a:r>
              <a:rPr lang="en-US" dirty="0" smtClean="0"/>
              <a:t>You can add</a:t>
            </a:r>
            <a:r>
              <a:rPr lang="en-US" baseline="0" dirty="0" smtClean="0"/>
              <a:t> multiple constituent criteria to a rule, and if you do a constituent must meet all the criteria in order for the rule to fire.</a:t>
            </a:r>
          </a:p>
          <a:p>
            <a:endParaRPr lang="en-US" baseline="0" dirty="0" smtClean="0"/>
          </a:p>
          <a:p>
            <a:r>
              <a:rPr lang="en-US" baseline="0" dirty="0" smtClean="0"/>
              <a:t>Owner or initiator</a:t>
            </a:r>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30</a:t>
            </a:fld>
            <a:endParaRPr lang="en-US" dirty="0">
              <a:solidFill>
                <a:prstClr val="black"/>
              </a:solidFill>
            </a:endParaRPr>
          </a:p>
        </p:txBody>
      </p:sp>
    </p:spTree>
    <p:extLst>
      <p:ext uri="{BB962C8B-B14F-4D97-AF65-F5344CB8AC3E}">
        <p14:creationId xmlns:p14="http://schemas.microsoft.com/office/powerpoint/2010/main" val="4547768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There are 6 criteria</a:t>
            </a:r>
            <a:r>
              <a:rPr lang="en-US" baseline="0" dirty="0" smtClean="0"/>
              <a:t> available:</a:t>
            </a:r>
          </a:p>
          <a:p>
            <a:endParaRPr lang="en-US" baseline="0" dirty="0" smtClean="0"/>
          </a:p>
          <a:p>
            <a:endParaRPr lang="en-US" dirty="0" smtClean="0"/>
          </a:p>
          <a:p>
            <a:r>
              <a:rPr lang="en-US" dirty="0" smtClean="0"/>
              <a:t>The criteria you can</a:t>
            </a:r>
            <a:r>
              <a:rPr lang="en-US" baseline="0" dirty="0" smtClean="0"/>
              <a:t> use with a rule are limited in order to minimize the processing cost of constituent criteria. </a:t>
            </a:r>
            <a:r>
              <a:rPr lang="en-US" dirty="0" smtClean="0"/>
              <a:t>All of these criteria</a:t>
            </a:r>
            <a:r>
              <a:rPr lang="en-US" baseline="0" dirty="0" smtClean="0"/>
              <a:t> are things you can manage in bulk, including with scheduled utilities, so that the process intensive work can be moved away from when the rules run.</a:t>
            </a:r>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31</a:t>
            </a:fld>
            <a:endParaRPr lang="en-US" dirty="0">
              <a:solidFill>
                <a:prstClr val="black"/>
              </a:solidFill>
            </a:endParaRPr>
          </a:p>
        </p:txBody>
      </p:sp>
    </p:spTree>
    <p:extLst>
      <p:ext uri="{BB962C8B-B14F-4D97-AF65-F5344CB8AC3E}">
        <p14:creationId xmlns:p14="http://schemas.microsoft.com/office/powerpoint/2010/main" val="28971940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baseline="0" dirty="0" smtClean="0"/>
              <a:t>This tab is used to add messages to the rule. The m</a:t>
            </a:r>
            <a:r>
              <a:rPr lang="en-US" dirty="0" smtClean="0"/>
              <a:t>essages are delivered whenever the rule is applied to an order.</a:t>
            </a:r>
          </a:p>
          <a:p>
            <a:endParaRPr lang="en-US" dirty="0" smtClean="0"/>
          </a:p>
          <a:p>
            <a:r>
              <a:rPr lang="en-US" dirty="0" smtClean="0"/>
              <a:t>You</a:t>
            </a:r>
            <a:r>
              <a:rPr lang="en-US" baseline="0" dirty="0" smtClean="0"/>
              <a:t> can have one message per message type, allowing you to set up different messages for different audiences or situations. </a:t>
            </a:r>
          </a:p>
          <a:p>
            <a:endParaRPr lang="en-US" baseline="0" dirty="0" smtClean="0"/>
          </a:p>
          <a:p>
            <a:r>
              <a:rPr lang="en-US" baseline="0" dirty="0" smtClean="0"/>
              <a:t>There are 2 standard message types, one for display to operators in the application and one for printing on tickets. TNEW has 6 message types used to set different messages for display in different parts of the purchase path.  If you have a custom site, you can add as many custom message types as you need for your custom web integration.  </a:t>
            </a:r>
          </a:p>
          <a:p>
            <a:endParaRPr lang="en-US" baseline="0" dirty="0" smtClean="0"/>
          </a:p>
          <a:p>
            <a:r>
              <a:rPr lang="en-US" baseline="0" dirty="0" smtClean="0"/>
              <a:t>HTML can be entered into messages for display on the web, however the application doesn’t have a WYSIWYG editor at this time.</a:t>
            </a:r>
          </a:p>
          <a:p>
            <a:endParaRPr lang="en-US" baseline="0" dirty="0" smtClean="0"/>
          </a:p>
          <a:p>
            <a:r>
              <a:rPr lang="en-US" baseline="0" dirty="0" smtClean="0"/>
              <a:t>8000 characters</a:t>
            </a:r>
          </a:p>
          <a:p>
            <a:endParaRPr lang="en-US" baseline="0" dirty="0" smtClean="0"/>
          </a:p>
          <a:p>
            <a:r>
              <a:rPr lang="en-US" baseline="0" dirty="0" smtClean="0"/>
              <a:t>Up to this point we’ve been talking about rules in the context of changing price, however it is also possible to deliver a message without changing the price using Message Only rules.</a:t>
            </a:r>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32</a:t>
            </a:fld>
            <a:endParaRPr lang="en-US" dirty="0">
              <a:solidFill>
                <a:prstClr val="black"/>
              </a:solidFill>
            </a:endParaRPr>
          </a:p>
        </p:txBody>
      </p:sp>
    </p:spTree>
    <p:extLst>
      <p:ext uri="{BB962C8B-B14F-4D97-AF65-F5344CB8AC3E}">
        <p14:creationId xmlns:p14="http://schemas.microsoft.com/office/powerpoint/2010/main" val="19395927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To</a:t>
            </a:r>
            <a:r>
              <a:rPr lang="en-US" baseline="0" dirty="0" smtClean="0"/>
              <a:t> select a performance, we define a date range and find all performances in that date range.  </a:t>
            </a:r>
          </a:p>
          <a:p>
            <a:r>
              <a:rPr lang="en-US" baseline="0" dirty="0" smtClean="0"/>
              <a:t>The beginning of the date range is set with the Relative To field, which has two relative options</a:t>
            </a:r>
          </a:p>
          <a:p>
            <a:r>
              <a:rPr lang="en-US" baseline="0" dirty="0" smtClean="0"/>
              <a:t>&gt;&gt; </a:t>
            </a:r>
            <a:r>
              <a:rPr lang="en-US" dirty="0" smtClean="0"/>
              <a:t>The</a:t>
            </a:r>
            <a:r>
              <a:rPr lang="en-US" baseline="0" dirty="0" smtClean="0"/>
              <a:t> first parameters you choose are</a:t>
            </a:r>
            <a:r>
              <a:rPr lang="en-US" dirty="0" smtClean="0"/>
              <a:t> -  the season</a:t>
            </a:r>
            <a:r>
              <a:rPr lang="en-US" baseline="0" dirty="0" smtClean="0"/>
              <a:t> then the Production Season to start the set up of the button</a:t>
            </a:r>
          </a:p>
          <a:p>
            <a:endParaRPr lang="en-US" baseline="0" dirty="0" smtClean="0"/>
          </a:p>
          <a:p>
            <a:r>
              <a:rPr lang="en-US" baseline="0" dirty="0" smtClean="0"/>
              <a:t>Then the ‘relative to’ and the ‘stops at’  parameters, indicate what performances to look at in the above season and production season  - basically start looking here and stop looking here for performance in the selected production season.</a:t>
            </a:r>
          </a:p>
          <a:p>
            <a:endParaRPr lang="en-US" baseline="0" dirty="0" smtClean="0"/>
          </a:p>
          <a:p>
            <a:r>
              <a:rPr lang="en-US" baseline="0" dirty="0" smtClean="0"/>
              <a:t>Starting with ‘Relative to’ .. this is the ‘start looking for performances here’ We have the options…</a:t>
            </a:r>
          </a:p>
          <a:p>
            <a:r>
              <a:rPr lang="en-US" dirty="0" smtClean="0">
                <a:solidFill>
                  <a:schemeClr val="bg1"/>
                </a:solidFill>
              </a:rPr>
              <a:t>Relative to…</a:t>
            </a:r>
            <a:r>
              <a:rPr lang="en-US" i="1" dirty="0" smtClean="0">
                <a:solidFill>
                  <a:schemeClr val="bg1"/>
                </a:solidFill>
              </a:rPr>
              <a:t>Start of Day </a:t>
            </a:r>
            <a:r>
              <a:rPr lang="en-US" i="0" dirty="0" smtClean="0">
                <a:solidFill>
                  <a:schemeClr val="bg1"/>
                </a:solidFill>
              </a:rPr>
              <a:t>which means </a:t>
            </a:r>
          </a:p>
          <a:p>
            <a:pPr lvl="1"/>
            <a:r>
              <a:rPr lang="en-US" dirty="0" smtClean="0">
                <a:solidFill>
                  <a:schemeClr val="bg1"/>
                </a:solidFill>
              </a:rPr>
              <a:t>12:00 AM on the day in which</a:t>
            </a:r>
            <a:r>
              <a:rPr lang="en-US" baseline="0" dirty="0" smtClean="0">
                <a:solidFill>
                  <a:schemeClr val="bg1"/>
                </a:solidFill>
              </a:rPr>
              <a:t> the order is placed so 12am today</a:t>
            </a:r>
            <a:endParaRPr lang="en-US" dirty="0" smtClean="0">
              <a:solidFill>
                <a:schemeClr val="bg1"/>
              </a:solidFill>
            </a:endParaRPr>
          </a:p>
          <a:p>
            <a:pPr lvl="1"/>
            <a:r>
              <a:rPr lang="en-US" dirty="0" smtClean="0">
                <a:solidFill>
                  <a:schemeClr val="bg1"/>
                </a:solidFill>
              </a:rPr>
              <a:t>The button’s product WILL NOT change (move) throughout the day</a:t>
            </a:r>
          </a:p>
          <a:p>
            <a:r>
              <a:rPr lang="en-US" dirty="0" smtClean="0">
                <a:solidFill>
                  <a:schemeClr val="bg1"/>
                </a:solidFill>
              </a:rPr>
              <a:t>Relative to…</a:t>
            </a:r>
            <a:r>
              <a:rPr lang="en-US" i="1" dirty="0" smtClean="0">
                <a:solidFill>
                  <a:schemeClr val="bg1"/>
                </a:solidFill>
              </a:rPr>
              <a:t>Order Day Time</a:t>
            </a:r>
          </a:p>
          <a:p>
            <a:pPr lvl="1"/>
            <a:r>
              <a:rPr lang="en-US" dirty="0" smtClean="0">
                <a:solidFill>
                  <a:schemeClr val="bg1"/>
                </a:solidFill>
              </a:rPr>
              <a:t>Which</a:t>
            </a:r>
            <a:r>
              <a:rPr lang="en-US" baseline="0" dirty="0" smtClean="0">
                <a:solidFill>
                  <a:schemeClr val="bg1"/>
                </a:solidFill>
              </a:rPr>
              <a:t> means start looking at </a:t>
            </a:r>
            <a:r>
              <a:rPr lang="en-US" baseline="0" dirty="0" err="1" smtClean="0">
                <a:solidFill>
                  <a:schemeClr val="bg1"/>
                </a:solidFill>
              </a:rPr>
              <a:t>perfs</a:t>
            </a:r>
            <a:r>
              <a:rPr lang="en-US" baseline="0" dirty="0" smtClean="0">
                <a:solidFill>
                  <a:schemeClr val="bg1"/>
                </a:solidFill>
              </a:rPr>
              <a:t> relative to t</a:t>
            </a:r>
            <a:r>
              <a:rPr lang="en-US" dirty="0" smtClean="0">
                <a:solidFill>
                  <a:schemeClr val="bg1"/>
                </a:solidFill>
              </a:rPr>
              <a:t>he order’s date AND time</a:t>
            </a:r>
          </a:p>
          <a:p>
            <a:pPr lvl="1"/>
            <a:r>
              <a:rPr lang="en-US" dirty="0" smtClean="0">
                <a:solidFill>
                  <a:schemeClr val="bg1"/>
                </a:solidFill>
              </a:rPr>
              <a:t>The button’s product WILL change (move) throughout the day</a:t>
            </a:r>
          </a:p>
          <a:p>
            <a:r>
              <a:rPr lang="en-US" dirty="0" smtClean="0">
                <a:solidFill>
                  <a:schemeClr val="bg1"/>
                </a:solidFill>
              </a:rPr>
              <a:t>Relative to…Fixed</a:t>
            </a:r>
          </a:p>
          <a:p>
            <a:pPr lvl="1"/>
            <a:r>
              <a:rPr lang="en-US" dirty="0" smtClean="0">
                <a:solidFill>
                  <a:schemeClr val="bg1"/>
                </a:solidFill>
              </a:rPr>
              <a:t>You define a specific date and time …</a:t>
            </a:r>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28243788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…well……………</a:t>
            </a:r>
            <a:r>
              <a:rPr lang="en-US" baseline="0" dirty="0" smtClean="0"/>
              <a:t>here is a</a:t>
            </a:r>
            <a:r>
              <a:rPr lang="en-US" dirty="0" smtClean="0"/>
              <a:t>nother</a:t>
            </a:r>
            <a:r>
              <a:rPr lang="en-US" baseline="0" dirty="0" smtClean="0"/>
              <a:t> way to look at ‘start of day’ or ‘order date time’ … </a:t>
            </a:r>
          </a:p>
          <a:p>
            <a:endParaRPr lang="en-US" baseline="0" dirty="0" smtClean="0"/>
          </a:p>
          <a:p>
            <a:pPr marL="0" indent="0">
              <a:buNone/>
            </a:pPr>
            <a:r>
              <a:rPr lang="en-US" dirty="0" smtClean="0">
                <a:solidFill>
                  <a:schemeClr val="bg1"/>
                </a:solidFill>
              </a:rPr>
              <a:t>If the ORDER date</a:t>
            </a:r>
            <a:r>
              <a:rPr lang="en-US" baseline="0" dirty="0" smtClean="0">
                <a:solidFill>
                  <a:schemeClr val="bg1"/>
                </a:solidFill>
              </a:rPr>
              <a:t> and </a:t>
            </a:r>
            <a:r>
              <a:rPr lang="en-US" dirty="0" smtClean="0">
                <a:solidFill>
                  <a:schemeClr val="bg1"/>
                </a:solidFill>
              </a:rPr>
              <a:t>time is </a:t>
            </a:r>
            <a:r>
              <a:rPr lang="en-US" baseline="0" dirty="0" smtClean="0">
                <a:solidFill>
                  <a:schemeClr val="bg1"/>
                </a:solidFill>
              </a:rPr>
              <a:t> today </a:t>
            </a:r>
            <a:r>
              <a:rPr lang="en-US" dirty="0" smtClean="0">
                <a:solidFill>
                  <a:schemeClr val="bg1"/>
                </a:solidFill>
              </a:rPr>
              <a:t>12/4/16 10:45am and the PERFORMANCE  is today 12/4/16 at 10:00am, then…</a:t>
            </a:r>
          </a:p>
          <a:p>
            <a:r>
              <a:rPr lang="en-US" i="1" dirty="0" smtClean="0">
                <a:solidFill>
                  <a:schemeClr val="bg1"/>
                </a:solidFill>
              </a:rPr>
              <a:t>Start of Day </a:t>
            </a:r>
            <a:r>
              <a:rPr lang="en-US" dirty="0" smtClean="0">
                <a:solidFill>
                  <a:schemeClr val="bg1"/>
                </a:solidFill>
              </a:rPr>
              <a:t>parameter: ( start looking from 12am) Includes the performance</a:t>
            </a:r>
          </a:p>
          <a:p>
            <a:r>
              <a:rPr lang="en-US" i="1" dirty="0" smtClean="0">
                <a:solidFill>
                  <a:schemeClr val="bg1"/>
                </a:solidFill>
              </a:rPr>
              <a:t>Order Day Time </a:t>
            </a:r>
            <a:r>
              <a:rPr lang="en-US" dirty="0" smtClean="0">
                <a:solidFill>
                  <a:schemeClr val="bg1"/>
                </a:solidFill>
              </a:rPr>
              <a:t>parameter: Excludes performance because its 10.45 am and the perf was at 10am.</a:t>
            </a:r>
          </a:p>
          <a:p>
            <a:endParaRPr lang="en-US" dirty="0" smtClean="0"/>
          </a:p>
          <a:p>
            <a:r>
              <a:rPr lang="en-US" dirty="0" smtClean="0"/>
              <a:t>Order Date on new orders always</a:t>
            </a:r>
            <a:r>
              <a:rPr lang="en-US" baseline="0" dirty="0" smtClean="0"/>
              <a:t> defaults to the current date and time</a:t>
            </a:r>
          </a:p>
          <a:p>
            <a:endParaRPr lang="en-US" baseline="0" dirty="0" smtClean="0"/>
          </a:p>
          <a:p>
            <a:r>
              <a:rPr lang="en-US" baseline="0" dirty="0" smtClean="0"/>
              <a:t>Use </a:t>
            </a:r>
            <a:r>
              <a:rPr lang="en-US" b="1" baseline="0" dirty="0" smtClean="0"/>
              <a:t>Start of Day</a:t>
            </a:r>
            <a:r>
              <a:rPr lang="en-US" baseline="0" dirty="0" smtClean="0"/>
              <a:t> for things like today’s Admissions Performance button (where the perf time is irrelevant)</a:t>
            </a:r>
          </a:p>
          <a:p>
            <a:endParaRPr lang="en-US" baseline="0" dirty="0" smtClean="0"/>
          </a:p>
          <a:p>
            <a:r>
              <a:rPr lang="en-US" baseline="0" dirty="0" smtClean="0"/>
              <a:t>Use Order Day Time for things like the next movie showing (Perf time actually represents a start time)</a:t>
            </a:r>
            <a:endParaRPr lang="en-US" dirty="0" smtClean="0"/>
          </a:p>
          <a:p>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28833097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Here we</a:t>
            </a:r>
            <a:r>
              <a:rPr lang="en-AU" baseline="0" dirty="0" smtClean="0"/>
              <a:t> are a</a:t>
            </a:r>
            <a:r>
              <a:rPr lang="en-AU" dirty="0" smtClean="0"/>
              <a:t>t the start of day before the first sessions - all buttons</a:t>
            </a:r>
            <a:r>
              <a:rPr lang="en-AU" baseline="0" dirty="0" smtClean="0"/>
              <a:t> are active</a:t>
            </a:r>
            <a:endParaRPr lang="en-AU"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38259566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Now its later in the day around 11.15am - the earlier Buttons have become inactive based on Zone time</a:t>
            </a:r>
            <a:endParaRPr lang="en-AU"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5459305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Here we</a:t>
            </a:r>
            <a:r>
              <a:rPr lang="en-AU" baseline="0" dirty="0" smtClean="0"/>
              <a:t> are a</a:t>
            </a:r>
            <a:r>
              <a:rPr lang="en-AU" dirty="0" smtClean="0"/>
              <a:t>t the start of day before I first sessions - all buttons</a:t>
            </a:r>
            <a:r>
              <a:rPr lang="en-AU" baseline="0" dirty="0" smtClean="0"/>
              <a:t> are active – but in this example the Relative to selection was ‘Order/Day Time’</a:t>
            </a:r>
            <a:endParaRPr lang="en-AU"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21258339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Later in the day the buttons have essentially slid</a:t>
            </a:r>
            <a:r>
              <a:rPr lang="en-AU" baseline="0" dirty="0" smtClean="0"/>
              <a:t> up as earlier buttons are in the past</a:t>
            </a:r>
          </a:p>
          <a:p>
            <a:endParaRPr lang="en-AU" baseline="0" dirty="0" smtClean="0"/>
          </a:p>
          <a:p>
            <a:r>
              <a:rPr lang="en-US" baseline="0" dirty="0" smtClean="0"/>
              <a:t>So just to recap that</a:t>
            </a:r>
          </a:p>
          <a:p>
            <a:r>
              <a:rPr lang="en-US" baseline="0" dirty="0" smtClean="0"/>
              <a:t>CLICK</a:t>
            </a:r>
          </a:p>
          <a:p>
            <a:r>
              <a:rPr lang="en-US" baseline="0" dirty="0" smtClean="0"/>
              <a:t>Relative to </a:t>
            </a:r>
            <a:r>
              <a:rPr lang="en-US" i="1" baseline="0" dirty="0" smtClean="0"/>
              <a:t>start of day </a:t>
            </a:r>
            <a:r>
              <a:rPr lang="en-US" baseline="0" dirty="0" smtClean="0"/>
              <a:t>keeps the buttons in the defined location but inactivates them as the current time passes the perf time</a:t>
            </a:r>
          </a:p>
          <a:p>
            <a:r>
              <a:rPr lang="en-US" baseline="0" dirty="0" smtClean="0"/>
              <a:t>Relative to </a:t>
            </a:r>
            <a:r>
              <a:rPr lang="en-US" i="1" baseline="0" dirty="0" smtClean="0"/>
              <a:t>Order day/time </a:t>
            </a:r>
            <a:r>
              <a:rPr lang="en-US" baseline="0" dirty="0" smtClean="0"/>
              <a:t>moves the buttons and removes the inactivated times off the screen</a:t>
            </a:r>
          </a:p>
          <a:p>
            <a:endParaRPr lang="en-AU" dirty="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32677505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smtClean="0"/>
              <a:t>&gt;&gt; Use</a:t>
            </a:r>
            <a:r>
              <a:rPr lang="en-US" baseline="0" dirty="0" smtClean="0"/>
              <a:t> this feature if you want to set a button to automatically select tomorrows performance.</a:t>
            </a:r>
            <a:endParaRPr lang="en-US" dirty="0"/>
          </a:p>
        </p:txBody>
      </p:sp>
      <p:sp>
        <p:nvSpPr>
          <p:cNvPr id="4" name="Slide Number Placeholder 3"/>
          <p:cNvSpPr>
            <a:spLocks noGrp="1"/>
          </p:cNvSpPr>
          <p:nvPr>
            <p:ph type="sldNum" sz="quarter" idx="10"/>
          </p:nvPr>
        </p:nvSpPr>
        <p:spPr/>
        <p:txBody>
          <a:bodyPr/>
          <a:lstStyle/>
          <a:p>
            <a:fld id="{FEB608AC-5A3A-4C0D-941F-07B85DA255BD}"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20363534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&gt;&gt; </a:t>
            </a:r>
            <a:r>
              <a:rPr lang="en-US" dirty="0" smtClean="0"/>
              <a:t>So what is this </a:t>
            </a:r>
            <a:r>
              <a:rPr lang="en-US" baseline="0" dirty="0" smtClean="0"/>
              <a:t>sequence parameter? </a:t>
            </a:r>
          </a:p>
          <a:p>
            <a:endParaRPr lang="en-US" dirty="0" smtClean="0"/>
          </a:p>
          <a:p>
            <a:r>
              <a:rPr lang="en-US" dirty="0" smtClean="0"/>
              <a:t>The sequence controls which performance (the 1</a:t>
            </a:r>
            <a:r>
              <a:rPr lang="en-US" baseline="30000" dirty="0" smtClean="0"/>
              <a:t>st</a:t>
            </a:r>
            <a:r>
              <a:rPr lang="en-US" dirty="0" smtClean="0"/>
              <a:t>,2</a:t>
            </a:r>
            <a:r>
              <a:rPr lang="en-US" baseline="30000" dirty="0" smtClean="0"/>
              <a:t>nd</a:t>
            </a:r>
            <a:r>
              <a:rPr lang="en-US" dirty="0" smtClean="0"/>
              <a:t> 3</a:t>
            </a:r>
            <a:r>
              <a:rPr lang="en-US" baseline="30000" dirty="0" smtClean="0"/>
              <a:t>rd</a:t>
            </a:r>
            <a:r>
              <a:rPr lang="en-US" dirty="0" smtClean="0"/>
              <a:t> </a:t>
            </a:r>
            <a:r>
              <a:rPr lang="en-US" dirty="0" err="1" smtClean="0"/>
              <a:t>etc</a:t>
            </a:r>
            <a:r>
              <a:rPr lang="en-US" dirty="0" smtClean="0"/>
              <a:t>) we are going to consider first</a:t>
            </a:r>
          </a:p>
          <a:p>
            <a:r>
              <a:rPr lang="en-US" dirty="0" smtClean="0"/>
              <a:t>based on the season, production season and the period defined</a:t>
            </a:r>
            <a:r>
              <a:rPr lang="en-US" baseline="0" dirty="0" smtClean="0"/>
              <a:t> by the </a:t>
            </a:r>
            <a:r>
              <a:rPr lang="en-US" dirty="0" smtClean="0"/>
              <a:t>starts at/ends at parameters. </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when all the performances with performance dates and times in the parameter range are found, they are ordered by performance date and time.</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So for this production season, starting at 12am ending at 11.59pm….. we may have 6 performances</a:t>
            </a:r>
            <a:r>
              <a:rPr lang="en-US" sz="1200" b="0" i="0" kern="1200" baseline="0" dirty="0" smtClean="0">
                <a:solidFill>
                  <a:schemeClr val="tx1"/>
                </a:solidFill>
                <a:effectLst/>
                <a:latin typeface="+mn-lt"/>
                <a:ea typeface="+mn-ea"/>
                <a:cs typeface="+mn-cs"/>
              </a:rPr>
              <a:t> in that period</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The sequence</a:t>
            </a:r>
            <a:r>
              <a:rPr lang="en-US" sz="1200" b="0" i="0" kern="1200" baseline="0" dirty="0" smtClean="0">
                <a:solidFill>
                  <a:schemeClr val="tx1"/>
                </a:solidFill>
                <a:effectLst/>
                <a:latin typeface="+mn-lt"/>
                <a:ea typeface="+mn-ea"/>
                <a:cs typeface="+mn-cs"/>
              </a:rPr>
              <a:t> will define</a:t>
            </a:r>
            <a:r>
              <a:rPr lang="en-US" sz="1200" b="0" i="0" kern="1200" dirty="0" smtClean="0">
                <a:solidFill>
                  <a:schemeClr val="tx1"/>
                </a:solidFill>
                <a:effectLst/>
                <a:latin typeface="+mn-lt"/>
                <a:ea typeface="+mn-ea"/>
                <a:cs typeface="+mn-cs"/>
              </a:rPr>
              <a:t> Which performance is used</a:t>
            </a:r>
            <a:r>
              <a:rPr lang="en-US" sz="1200" b="0" i="0" kern="1200" baseline="0" dirty="0" smtClean="0">
                <a:solidFill>
                  <a:schemeClr val="tx1"/>
                </a:solidFill>
                <a:effectLst/>
                <a:latin typeface="+mn-lt"/>
                <a:ea typeface="+mn-ea"/>
                <a:cs typeface="+mn-cs"/>
              </a:rPr>
              <a:t> for the</a:t>
            </a:r>
            <a:r>
              <a:rPr lang="en-US" sz="1200" b="0" i="0" kern="1200" dirty="0" smtClean="0">
                <a:solidFill>
                  <a:schemeClr val="tx1"/>
                </a:solidFill>
                <a:effectLst/>
                <a:latin typeface="+mn-lt"/>
                <a:ea typeface="+mn-ea"/>
                <a:cs typeface="+mn-cs"/>
              </a:rPr>
              <a:t> button –</a:t>
            </a:r>
            <a:r>
              <a:rPr lang="en-US" sz="1200" b="0" i="0" kern="1200" baseline="0" dirty="0" smtClean="0">
                <a:solidFill>
                  <a:schemeClr val="tx1"/>
                </a:solidFill>
                <a:effectLst/>
                <a:latin typeface="+mn-lt"/>
                <a:ea typeface="+mn-ea"/>
                <a:cs typeface="+mn-cs"/>
              </a:rPr>
              <a:t> the default </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sequeunce</a:t>
            </a:r>
            <a:r>
              <a:rPr lang="en-US" sz="1200" b="0" i="0" kern="1200" dirty="0" smtClean="0">
                <a:solidFill>
                  <a:schemeClr val="tx1"/>
                </a:solidFill>
                <a:effectLst/>
                <a:latin typeface="+mn-lt"/>
                <a:ea typeface="+mn-ea"/>
                <a:cs typeface="+mn-cs"/>
              </a:rPr>
              <a:t> of 1 means use the first performance</a:t>
            </a:r>
            <a:r>
              <a:rPr lang="en-US" sz="1200" b="0" i="0" kern="1200" baseline="0" dirty="0" smtClean="0">
                <a:solidFill>
                  <a:schemeClr val="tx1"/>
                </a:solidFill>
                <a:effectLst/>
                <a:latin typeface="+mn-lt"/>
                <a:ea typeface="+mn-ea"/>
                <a:cs typeface="+mn-cs"/>
              </a:rPr>
              <a:t> out of the 6, sequence 2 selects the second performance in the period </a:t>
            </a:r>
            <a:r>
              <a:rPr lang="en-US" sz="1200" b="0" i="0" kern="1200" baseline="0" dirty="0" err="1" smtClean="0">
                <a:solidFill>
                  <a:schemeClr val="tx1"/>
                </a:solidFill>
                <a:effectLst/>
                <a:latin typeface="+mn-lt"/>
                <a:ea typeface="+mn-ea"/>
                <a:cs typeface="+mn-cs"/>
              </a:rPr>
              <a:t>etc</a:t>
            </a:r>
            <a:endParaRPr lang="en-US" dirty="0" smtClean="0"/>
          </a:p>
          <a:p>
            <a:endParaRPr lang="en-US" dirty="0" smtClean="0"/>
          </a:p>
          <a:p>
            <a:r>
              <a:rPr lang="en-US" dirty="0" smtClean="0"/>
              <a:t>And</a:t>
            </a:r>
            <a:r>
              <a:rPr lang="en-US" baseline="0" dirty="0" smtClean="0"/>
              <a:t> extending it into a later date </a:t>
            </a:r>
          </a:p>
          <a:p>
            <a:r>
              <a:rPr lang="en-US" baseline="0" dirty="0" smtClean="0"/>
              <a:t>Setting that </a:t>
            </a:r>
            <a:r>
              <a:rPr lang="en-US" dirty="0" smtClean="0"/>
              <a:t>Start of day “Plus” to 1 (meaning tomorrow morning)  and end of day plus 1 – meaning tomorrow night  </a:t>
            </a:r>
          </a:p>
          <a:p>
            <a:r>
              <a:rPr lang="en-US" baseline="0" dirty="0" smtClean="0"/>
              <a:t>The sequence behaves in the same way except it will select the first performance tomorrow, not today.</a:t>
            </a:r>
          </a:p>
          <a:p>
            <a:endParaRPr lang="en-US" baseline="0" dirty="0" smtClean="0"/>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24841017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AU" dirty="0" smtClean="0"/>
              <a:t>&gt;&gt;</a:t>
            </a:r>
            <a:r>
              <a:rPr lang="en-AU" baseline="0" dirty="0" smtClean="0"/>
              <a:t> </a:t>
            </a:r>
            <a:r>
              <a:rPr lang="en-US" dirty="0" smtClean="0"/>
              <a:t>Now zones</a:t>
            </a:r>
          </a:p>
          <a:p>
            <a:r>
              <a:rPr lang="en-US" dirty="0" smtClean="0"/>
              <a:t>2 options for relative</a:t>
            </a:r>
            <a:r>
              <a:rPr lang="en-US" baseline="0" dirty="0" smtClean="0"/>
              <a:t> zones</a:t>
            </a:r>
          </a:p>
          <a:p>
            <a:r>
              <a:rPr lang="en-US" baseline="0" dirty="0" smtClean="0"/>
              <a:t>1) Relative to perf day</a:t>
            </a:r>
          </a:p>
          <a:p>
            <a:r>
              <a:rPr lang="en-US" baseline="0" dirty="0" smtClean="0"/>
              <a:t>1) Relative to order date</a:t>
            </a:r>
          </a:p>
          <a:p>
            <a:endParaRPr lang="en-US" dirty="0" smtClean="0"/>
          </a:p>
          <a:p>
            <a:pPr lvl="1"/>
            <a:r>
              <a:rPr lang="en-US" dirty="0" smtClean="0"/>
              <a:t>Zones Relative to perf day  - </a:t>
            </a:r>
          </a:p>
          <a:p>
            <a:pPr lvl="1"/>
            <a:r>
              <a:rPr lang="en-US" dirty="0" smtClean="0"/>
              <a:t>Zones for the performance are ordered by zone times, and the Sequence selects what zone you want in that group. </a:t>
            </a:r>
          </a:p>
          <a:p>
            <a:pPr lvl="1"/>
            <a:r>
              <a:rPr lang="en-US" dirty="0" smtClean="0"/>
              <a:t>Good for when you want the Zone used by the button to be fixed (i.e. it does not move) throughout the day.</a:t>
            </a:r>
          </a:p>
          <a:p>
            <a:pPr lvl="1"/>
            <a:endParaRPr lang="en-US" dirty="0" smtClean="0"/>
          </a:p>
          <a:p>
            <a:pPr marL="457200" marR="0" lvl="1" indent="0" algn="l" defTabSz="914400" rtl="0" eaLnBrk="1" fontAlgn="auto" latinLnBrk="0" hangingPunct="1">
              <a:lnSpc>
                <a:spcPct val="100000"/>
              </a:lnSpc>
              <a:spcBef>
                <a:spcPts val="0"/>
              </a:spcBef>
              <a:spcAft>
                <a:spcPts val="0"/>
              </a:spcAft>
              <a:buClrTx/>
              <a:buSzTx/>
              <a:buFontTx/>
              <a:buNone/>
              <a:tabLst/>
              <a:defRPr/>
            </a:pPr>
            <a:r>
              <a:rPr lang="en-US" baseline="0" dirty="0" smtClean="0"/>
              <a:t>&gt; Zones Relative to order date</a:t>
            </a:r>
          </a:p>
          <a:p>
            <a:pPr lvl="1"/>
            <a:r>
              <a:rPr lang="en-US" dirty="0" smtClean="0"/>
              <a:t>This selects</a:t>
            </a:r>
            <a:r>
              <a:rPr lang="en-US" baseline="0" dirty="0" smtClean="0"/>
              <a:t> z</a:t>
            </a:r>
            <a:r>
              <a:rPr lang="en-US" dirty="0" smtClean="0"/>
              <a:t>ones for the performance but</a:t>
            </a:r>
            <a:r>
              <a:rPr lang="en-US" baseline="0" dirty="0" smtClean="0"/>
              <a:t> only </a:t>
            </a:r>
            <a:r>
              <a:rPr lang="en-US" dirty="0" smtClean="0"/>
              <a:t>with zone times on or after the order time, ordered by zone time.  and on top of</a:t>
            </a:r>
            <a:r>
              <a:rPr lang="en-US" baseline="0" dirty="0" smtClean="0"/>
              <a:t> that </a:t>
            </a:r>
            <a:r>
              <a:rPr lang="en-US" dirty="0" smtClean="0"/>
              <a:t>the </a:t>
            </a:r>
            <a:r>
              <a:rPr lang="en-US" i="1" dirty="0" smtClean="0"/>
              <a:t>Sequence</a:t>
            </a:r>
            <a:r>
              <a:rPr lang="en-US" dirty="0" smtClean="0"/>
              <a:t> selects what zone you want in that group</a:t>
            </a:r>
            <a:r>
              <a:rPr lang="en-US" baseline="0" dirty="0" smtClean="0"/>
              <a:t> </a:t>
            </a:r>
            <a:r>
              <a:rPr lang="en-US" baseline="0" dirty="0" err="1" smtClean="0"/>
              <a:t>ie</a:t>
            </a:r>
            <a:r>
              <a:rPr lang="en-US" baseline="0" dirty="0" smtClean="0"/>
              <a:t> do you want the first zone relative to the time right now, or maybe the zone time after the first zone.</a:t>
            </a:r>
            <a:r>
              <a:rPr lang="en-US" dirty="0" smtClean="0"/>
              <a:t> </a:t>
            </a:r>
          </a:p>
          <a:p>
            <a:pPr lvl="1"/>
            <a:r>
              <a:rPr lang="en-US" dirty="0" smtClean="0"/>
              <a:t>For when you want the zone used by the button to change throughout the day.</a:t>
            </a:r>
          </a:p>
        </p:txBody>
      </p:sp>
      <p:sp>
        <p:nvSpPr>
          <p:cNvPr id="4" name="Slide Number Placeholder 3"/>
          <p:cNvSpPr>
            <a:spLocks noGrp="1"/>
          </p:cNvSpPr>
          <p:nvPr>
            <p:ph type="sldNum" sz="quarter" idx="10"/>
          </p:nvPr>
        </p:nvSpPr>
        <p:spPr/>
        <p:txBody>
          <a:bodyPr/>
          <a:lstStyle/>
          <a:p>
            <a:fld id="{091F2BB6-8BFE-447A-8126-E3570150BA9F}"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18695413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43</a:t>
            </a:fld>
            <a:endParaRPr lang="en-US">
              <a:solidFill>
                <a:prstClr val="black"/>
              </a:solidFill>
            </a:endParaRPr>
          </a:p>
        </p:txBody>
      </p:sp>
    </p:spTree>
    <p:extLst>
      <p:ext uri="{BB962C8B-B14F-4D97-AF65-F5344CB8AC3E}">
        <p14:creationId xmlns:p14="http://schemas.microsoft.com/office/powerpoint/2010/main" val="14998064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1.xml"/><Relationship Id="rId1" Type="http://schemas.openxmlformats.org/officeDocument/2006/relationships/tags" Target="../tags/tag16.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1.xml"/><Relationship Id="rId1" Type="http://schemas.openxmlformats.org/officeDocument/2006/relationships/tags" Target="../tags/tag17.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8.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19.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1.xml"/><Relationship Id="rId1" Type="http://schemas.openxmlformats.org/officeDocument/2006/relationships/tags" Target="../tags/tag20.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1.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2.xml"/></Relationships>
</file>

<file path=ppt/slideLayouts/_rels/slideLayout2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3.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4.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5.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6.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7.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8.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1.xml"/><Relationship Id="rId1" Type="http://schemas.openxmlformats.org/officeDocument/2006/relationships/tags" Target="../tags/tag29.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2.xml"/><Relationship Id="rId1" Type="http://schemas.openxmlformats.org/officeDocument/2006/relationships/tags" Target="../tags/tag32.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3.xml"/></Relationships>
</file>

<file path=ppt/slideLayouts/_rels/slideLayout3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4.xml"/></Relationships>
</file>

<file path=ppt/slideLayouts/_rels/slideLayout3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5.xml"/></Relationships>
</file>

<file path=ppt/slideLayouts/_rels/slideLayout3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6.xml"/></Relationships>
</file>

<file path=ppt/slideLayouts/_rels/slideLayout3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7.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8.xml"/></Relationships>
</file>

<file path=ppt/slideLayouts/_rels/slideLayout3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9.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0.xml"/></Relationships>
</file>

<file path=ppt/slideLayouts/_rels/slideLayout3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ags" Target="../tags/tag4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4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2.xml"/><Relationship Id="rId1" Type="http://schemas.openxmlformats.org/officeDocument/2006/relationships/tags" Target="../tags/tag4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Master" Target="../slideMasters/slideMaster2.xml"/><Relationship Id="rId1" Type="http://schemas.openxmlformats.org/officeDocument/2006/relationships/tags" Target="../tags/tag45.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Master" Target="../slideMasters/slideMaster2.xml"/><Relationship Id="rId1" Type="http://schemas.openxmlformats.org/officeDocument/2006/relationships/tags" Target="../tags/tag46.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2.xml"/><Relationship Id="rId1" Type="http://schemas.openxmlformats.org/officeDocument/2006/relationships/tags" Target="../tags/tag47.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48.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Master" Target="../slideMasters/slideMaster2.xml"/><Relationship Id="rId1" Type="http://schemas.openxmlformats.org/officeDocument/2006/relationships/tags" Target="../tags/tag49.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2.xml"/><Relationship Id="rId1" Type="http://schemas.openxmlformats.org/officeDocument/2006/relationships/tags" Target="../tags/tag50.xml"/></Relationships>
</file>

<file path=ppt/slideLayouts/_rels/slideLayout4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1.xml"/></Relationships>
</file>

<file path=ppt/slideLayouts/_rels/slideLayout4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2.xml"/></Relationships>
</file>

<file path=ppt/slideLayouts/_rels/slideLayout5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3.xml"/></Relationships>
</file>

<file path=ppt/slideLayouts/_rels/slideLayout51.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4.xml"/></Relationships>
</file>

<file path=ppt/slideLayouts/_rels/slideLayout5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5.xml"/></Relationships>
</file>

<file path=ppt/slideLayouts/_rels/slideLayout5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6.xml"/></Relationships>
</file>

<file path=ppt/slideLayouts/_rels/slideLayout5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7.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2.xml"/><Relationship Id="rId1" Type="http://schemas.openxmlformats.org/officeDocument/2006/relationships/tags" Target="../tags/tag58.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Master" Target="../slideMasters/slideMaster2.xml"/><Relationship Id="rId1" Type="http://schemas.openxmlformats.org/officeDocument/2006/relationships/tags" Target="../tags/tag59.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Master" Target="../slideMasters/slideMaster2.xml"/><Relationship Id="rId1" Type="http://schemas.openxmlformats.org/officeDocument/2006/relationships/tags" Target="../tags/tag60.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ogo pag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spTree>
    <p:custDataLst>
      <p:tags r:id="rId1"/>
    </p:custDataLst>
    <p:extLst>
      <p:ext uri="{BB962C8B-B14F-4D97-AF65-F5344CB8AC3E}">
        <p14:creationId xmlns:p14="http://schemas.microsoft.com/office/powerpoint/2010/main" val="142490909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86078414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914377"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Presenters</a:t>
            </a:r>
          </a:p>
          <a:p>
            <a:pPr lvl="0"/>
            <a:r>
              <a:rPr lang="en-US" dirty="0" smtClean="0"/>
              <a:t>&lt;Presenter 1&gt;, &lt;Presenter 1 Org&gt;</a:t>
            </a:r>
          </a:p>
          <a:p>
            <a:pPr marL="0" marR="0" lvl="0" indent="0" algn="ctr" defTabSz="914377"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914377"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914377"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lvl="0"/>
            <a:endParaRPr lang="en-US" dirty="0"/>
          </a:p>
        </p:txBody>
      </p:sp>
      <p:sp>
        <p:nvSpPr>
          <p:cNvPr id="8" name="Title 7"/>
          <p:cNvSpPr>
            <a:spLocks noGrp="1"/>
          </p:cNvSpPr>
          <p:nvPr>
            <p:ph type="title" hasCustomPrompt="1"/>
          </p:nvPr>
        </p:nvSpPr>
        <p:spPr>
          <a:xfrm>
            <a:off x="171450" y="1456914"/>
            <a:ext cx="8801100" cy="1021245"/>
          </a:xfrm>
        </p:spPr>
        <p:txBody>
          <a:bodyPr anchor="b">
            <a:normAutofit/>
          </a:bodyPr>
          <a:lstStyle>
            <a:lvl1pPr algn="ctr">
              <a:defRPr/>
            </a:lvl1pPr>
          </a:lstStyle>
          <a:p>
            <a:r>
              <a:rPr lang="en-US" dirty="0" smtClean="0"/>
              <a:t>&lt;</a:t>
            </a:r>
            <a:r>
              <a:rPr lang="en-US" dirty="0" err="1" smtClean="0"/>
              <a:t>Session_Short_Name_c</a:t>
            </a:r>
            <a:r>
              <a:rPr lang="en-US" dirty="0" smtClean="0"/>
              <a:t>&gt;</a:t>
            </a:r>
            <a:endParaRPr lang="en-US" dirty="0"/>
          </a:p>
        </p:txBody>
      </p:sp>
      <p:sp>
        <p:nvSpPr>
          <p:cNvPr id="3" name="TextBox 2"/>
          <p:cNvSpPr txBox="1"/>
          <p:nvPr userDrawn="1"/>
        </p:nvSpPr>
        <p:spPr>
          <a:xfrm>
            <a:off x="7829550" y="381000"/>
            <a:ext cx="1257300" cy="304800"/>
          </a:xfrm>
          <a:prstGeom prst="rect">
            <a:avLst/>
          </a:prstGeom>
          <a:noFill/>
        </p:spPr>
        <p:txBody>
          <a:bodyPr wrap="square" rtlCol="0">
            <a:noAutofit/>
          </a:bodyPr>
          <a:lstStyle/>
          <a:p>
            <a:pPr algn="ctr"/>
            <a:r>
              <a:rPr lang="en-US" sz="1800" i="0" dirty="0" smtClean="0">
                <a:solidFill>
                  <a:srgbClr val="008E90"/>
                </a:solidFill>
                <a:latin typeface="Arial Black" panose="020B0A04020102020204" pitchFamily="34" charset="0"/>
              </a:rPr>
              <a:t>#tlcc2016</a:t>
            </a:r>
          </a:p>
        </p:txBody>
      </p:sp>
    </p:spTree>
    <p:custDataLst>
      <p:tags r:id="rId1"/>
    </p:custDataLst>
    <p:extLst>
      <p:ext uri="{BB962C8B-B14F-4D97-AF65-F5344CB8AC3E}">
        <p14:creationId xmlns:p14="http://schemas.microsoft.com/office/powerpoint/2010/main" val="41170261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841500"/>
            <a:ext cx="8229600" cy="46355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111123721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00050" y="1951041"/>
            <a:ext cx="3977640" cy="4525963"/>
          </a:xfrm>
        </p:spPr>
        <p:txBody>
          <a:bodyPr/>
          <a:lstStyle>
            <a:lvl1pPr>
              <a:defRPr sz="3000"/>
            </a:lvl1pPr>
            <a:lvl2pPr>
              <a:defRPr sz="2800"/>
            </a:lvl2pPr>
            <a:lvl3pPr>
              <a:defRPr sz="2600"/>
            </a:lvl3pPr>
            <a:lvl4pPr>
              <a:defRPr sz="2400"/>
            </a:lvl4pPr>
            <a:lvl5pPr>
              <a:defRPr sz="2200"/>
            </a:lvl5pPr>
            <a:lvl6pPr>
              <a:defRPr sz="1800"/>
            </a:lvl6pPr>
            <a:lvl7pPr>
              <a:defRPr sz="1800"/>
            </a:lvl7pPr>
            <a:lvl8pPr>
              <a:defRPr sz="1800"/>
            </a:lvl8pPr>
            <a:lvl9pPr>
              <a:defRPr sz="180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5" name="Content Placeholder 2"/>
          <p:cNvSpPr>
            <a:spLocks noGrp="1"/>
          </p:cNvSpPr>
          <p:nvPr>
            <p:ph sz="half" idx="10" hasCustomPrompt="1"/>
          </p:nvPr>
        </p:nvSpPr>
        <p:spPr>
          <a:xfrm>
            <a:off x="4743450" y="1951041"/>
            <a:ext cx="3977640" cy="4525963"/>
          </a:xfrm>
        </p:spPr>
        <p:txBody>
          <a:bodyPr/>
          <a:lstStyle>
            <a:lvl1pPr>
              <a:defRPr sz="3000"/>
            </a:lvl1pPr>
            <a:lvl2pPr>
              <a:defRPr sz="2800"/>
            </a:lvl2pPr>
            <a:lvl3pPr>
              <a:defRPr sz="2600"/>
            </a:lvl3pPr>
            <a:lvl4pPr>
              <a:defRPr sz="2400"/>
            </a:lvl4pPr>
            <a:lvl5pPr>
              <a:defRPr sz="2200"/>
            </a:lvl5pPr>
            <a:lvl6pPr>
              <a:defRPr sz="1800"/>
            </a:lvl6pPr>
            <a:lvl7pPr>
              <a:defRPr sz="1800"/>
            </a:lvl7pPr>
            <a:lvl8pPr>
              <a:defRPr sz="1800"/>
            </a:lvl8pPr>
            <a:lvl9pPr>
              <a:defRPr sz="180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109667344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800"/>
            </a:lvl1pPr>
          </a:lstStyle>
          <a:p>
            <a:r>
              <a:rPr lang="en-US" dirty="0" smtClean="0"/>
              <a:t>Click to edit Master title style</a:t>
            </a:r>
            <a:endParaRPr lang="en-US" dirty="0"/>
          </a:p>
        </p:txBody>
      </p:sp>
    </p:spTree>
    <p:custDataLst>
      <p:tags r:id="rId1"/>
    </p:custDataLst>
    <p:extLst>
      <p:ext uri="{BB962C8B-B14F-4D97-AF65-F5344CB8AC3E}">
        <p14:creationId xmlns:p14="http://schemas.microsoft.com/office/powerpoint/2010/main" val="392497216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3"/>
            <a:ext cx="7315200" cy="449580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smtClean="0"/>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410820430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3600" baseline="0">
                <a:solidFill>
                  <a:schemeClr val="tx2"/>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34548773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3600" baseline="0">
                <a:solidFill>
                  <a:schemeClr val="accent1"/>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142314628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63181743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ajor Area Divider Slide">
    <p:spTree>
      <p:nvGrpSpPr>
        <p:cNvPr id="1" name=""/>
        <p:cNvGrpSpPr/>
        <p:nvPr/>
      </p:nvGrpSpPr>
      <p:grpSpPr>
        <a:xfrm>
          <a:off x="0" y="0"/>
          <a:ext cx="0" cy="0"/>
          <a:chOff x="0" y="0"/>
          <a:chExt cx="0" cy="0"/>
        </a:xfrm>
      </p:grpSpPr>
      <p:sp>
        <p:nvSpPr>
          <p:cNvPr id="7" name="Text Placeholder 3"/>
          <p:cNvSpPr>
            <a:spLocks noGrp="1"/>
          </p:cNvSpPr>
          <p:nvPr>
            <p:ph type="body" sz="quarter" idx="14" hasCustomPrompt="1"/>
          </p:nvPr>
        </p:nvSpPr>
        <p:spPr>
          <a:xfrm>
            <a:off x="3886200" y="1766384"/>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1</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769158"/>
            <a:ext cx="3995132" cy="5326842"/>
          </a:xfrm>
          <a:prstGeom prst="rect">
            <a:avLst/>
          </a:prstGeom>
        </p:spPr>
      </p:pic>
    </p:spTree>
    <p:custDataLst>
      <p:tags r:id="rId1"/>
    </p:custDataLst>
    <p:extLst>
      <p:ext uri="{BB962C8B-B14F-4D97-AF65-F5344CB8AC3E}">
        <p14:creationId xmlns:p14="http://schemas.microsoft.com/office/powerpoint/2010/main" val="3659310876"/>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ajor Area Divider Slide 2">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2</a:t>
            </a:r>
          </a:p>
        </p:txBody>
      </p:sp>
    </p:spTree>
    <p:custDataLst>
      <p:tags r:id="rId1"/>
    </p:custDataLst>
    <p:extLst>
      <p:ext uri="{BB962C8B-B14F-4D97-AF65-F5344CB8AC3E}">
        <p14:creationId xmlns:p14="http://schemas.microsoft.com/office/powerpoint/2010/main" val="84547539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ajor Area Divider Slide 3">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762000"/>
            <a:ext cx="3739143" cy="49784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3</a:t>
            </a:r>
          </a:p>
        </p:txBody>
      </p:sp>
    </p:spTree>
    <p:custDataLst>
      <p:tags r:id="rId1"/>
    </p:custDataLst>
    <p:extLst>
      <p:ext uri="{BB962C8B-B14F-4D97-AF65-F5344CB8AC3E}">
        <p14:creationId xmlns:p14="http://schemas.microsoft.com/office/powerpoint/2010/main" val="186759468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ajor Area Divider Slide 4">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24540" y="205464"/>
            <a:ext cx="4996541" cy="6652536"/>
          </a:xfrm>
          <a:prstGeom prst="rect">
            <a:avLst/>
          </a:prstGeom>
        </p:spPr>
      </p:pic>
      <p:sp>
        <p:nvSpPr>
          <p:cNvPr id="4" name="Text Placeholder 3"/>
          <p:cNvSpPr>
            <a:spLocks noGrp="1"/>
          </p:cNvSpPr>
          <p:nvPr>
            <p:ph type="body" sz="quarter" idx="14" hasCustomPrompt="1"/>
          </p:nvPr>
        </p:nvSpPr>
        <p:spPr>
          <a:xfrm>
            <a:off x="3886200" y="1763588"/>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4</a:t>
            </a:r>
          </a:p>
        </p:txBody>
      </p:sp>
    </p:spTree>
    <p:custDataLst>
      <p:tags r:id="rId1"/>
    </p:custDataLst>
    <p:extLst>
      <p:ext uri="{BB962C8B-B14F-4D97-AF65-F5344CB8AC3E}">
        <p14:creationId xmlns:p14="http://schemas.microsoft.com/office/powerpoint/2010/main" val="324058319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ajor Area Divider Slide 5">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5</a:t>
            </a:r>
          </a:p>
        </p:txBody>
      </p:sp>
    </p:spTree>
    <p:custDataLst>
      <p:tags r:id="rId1"/>
    </p:custDataLst>
    <p:extLst>
      <p:ext uri="{BB962C8B-B14F-4D97-AF65-F5344CB8AC3E}">
        <p14:creationId xmlns:p14="http://schemas.microsoft.com/office/powerpoint/2010/main" val="345606860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jor Area Divider Slide 6">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1295403"/>
            <a:ext cx="3362326" cy="4476697"/>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6</a:t>
            </a:r>
          </a:p>
        </p:txBody>
      </p:sp>
    </p:spTree>
    <p:custDataLst>
      <p:tags r:id="rId1"/>
    </p:custDataLst>
    <p:extLst>
      <p:ext uri="{BB962C8B-B14F-4D97-AF65-F5344CB8AC3E}">
        <p14:creationId xmlns:p14="http://schemas.microsoft.com/office/powerpoint/2010/main" val="2610821345"/>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ajor Area Divider Slide 7">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1452" y="1104900"/>
            <a:ext cx="3860129" cy="4648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7</a:t>
            </a:r>
          </a:p>
        </p:txBody>
      </p:sp>
    </p:spTree>
    <p:custDataLst>
      <p:tags r:id="rId1"/>
    </p:custDataLst>
    <p:extLst>
      <p:ext uri="{BB962C8B-B14F-4D97-AF65-F5344CB8AC3E}">
        <p14:creationId xmlns:p14="http://schemas.microsoft.com/office/powerpoint/2010/main" val="181559062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ajor Area Divider Slide 8">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300" y="385357"/>
            <a:ext cx="4572000" cy="6087291"/>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8</a:t>
            </a:r>
          </a:p>
        </p:txBody>
      </p:sp>
    </p:spTree>
    <p:custDataLst>
      <p:tags r:id="rId1"/>
    </p:custDataLst>
    <p:extLst>
      <p:ext uri="{BB962C8B-B14F-4D97-AF65-F5344CB8AC3E}">
        <p14:creationId xmlns:p14="http://schemas.microsoft.com/office/powerpoint/2010/main" val="3269674884"/>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ajor Area Divider Slide 9">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5749" y="457200"/>
            <a:ext cx="4623063" cy="6155278"/>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9</a:t>
            </a:r>
          </a:p>
        </p:txBody>
      </p:sp>
    </p:spTree>
    <p:custDataLst>
      <p:tags r:id="rId1"/>
    </p:custDataLst>
    <p:extLst>
      <p:ext uri="{BB962C8B-B14F-4D97-AF65-F5344CB8AC3E}">
        <p14:creationId xmlns:p14="http://schemas.microsoft.com/office/powerpoint/2010/main" val="286517257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Text White">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2948346143"/>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lank Text Color 1">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381632919"/>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Text Color 2">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4227941191"/>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Text Color 3">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49709316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Blank Text Color 4">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267822385"/>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Text Color 6">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662649178"/>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Text Color 7">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tx1">
                    <a:lumMod val="75000"/>
                    <a:lumOff val="25000"/>
                  </a:schemeClr>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689827021"/>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hone Horizontal">
    <p:spTree>
      <p:nvGrpSpPr>
        <p:cNvPr id="1" name=""/>
        <p:cNvGrpSpPr/>
        <p:nvPr/>
      </p:nvGrpSpPr>
      <p:grpSpPr>
        <a:xfrm>
          <a:off x="0" y="0"/>
          <a:ext cx="0" cy="0"/>
          <a:chOff x="0" y="0"/>
          <a:chExt cx="0" cy="0"/>
        </a:xfrm>
      </p:grpSpPr>
      <p:pic>
        <p:nvPicPr>
          <p:cNvPr id="12" name="Picture 2" descr="http://nailbiting.co.uk/wp-content/themes/nailbiting/images/iphone5-portrait-blank.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9501"/>
          <a:stretch/>
        </p:blipFill>
        <p:spPr bwMode="auto">
          <a:xfrm rot="16200000">
            <a:off x="5494414"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idx="1" hasCustomPrompt="1"/>
          </p:nvPr>
        </p:nvSpPr>
        <p:spPr>
          <a:xfrm>
            <a:off x="457200" y="1828800"/>
            <a:ext cx="4171950" cy="48006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856718400"/>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ablet Vertical">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457200" y="1905000"/>
            <a:ext cx="4800600" cy="45720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pic>
        <p:nvPicPr>
          <p:cNvPr id="13" name="Picture 12" descr="https://assets.akkroo.com/marketing/img/ipad-4/ipad-black-@2x.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657851" y="1600200"/>
            <a:ext cx="2874563" cy="49745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235556781"/>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Logo page">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000250" y="524933"/>
            <a:ext cx="5143500" cy="5808134"/>
          </a:xfrm>
          <a:prstGeom prst="rect">
            <a:avLst/>
          </a:prstGeom>
        </p:spPr>
      </p:pic>
    </p:spTree>
    <p:custDataLst>
      <p:tags r:id="rId1"/>
    </p:custDataLst>
    <p:extLst>
      <p:ext uri="{BB962C8B-B14F-4D97-AF65-F5344CB8AC3E}">
        <p14:creationId xmlns:p14="http://schemas.microsoft.com/office/powerpoint/2010/main" val="3056467926"/>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End Page">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700362536"/>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Text Placeholder 6"/>
          <p:cNvSpPr>
            <a:spLocks noGrp="1"/>
          </p:cNvSpPr>
          <p:nvPr>
            <p:ph type="body" sz="quarter" idx="11" hasCustomPrompt="1"/>
          </p:nvPr>
        </p:nvSpPr>
        <p:spPr>
          <a:xfrm>
            <a:off x="171450" y="3810000"/>
            <a:ext cx="8801100" cy="2743200"/>
          </a:xfrm>
        </p:spPr>
        <p:txBody>
          <a:bodyPr anchor="ctr">
            <a:normAutofit/>
          </a:bodyPr>
          <a:lstStyle>
            <a:lvl1pPr marL="0" marR="0" indent="0" algn="ctr" defTabSz="914377" rtl="0" eaLnBrk="1" fontAlgn="auto" latinLnBrk="0" hangingPunct="1">
              <a:lnSpc>
                <a:spcPct val="100000"/>
              </a:lnSpc>
              <a:spcBef>
                <a:spcPts val="0"/>
              </a:spcBef>
              <a:spcAft>
                <a:spcPts val="0"/>
              </a:spcAft>
              <a:buClr>
                <a:schemeClr val="accent1"/>
              </a:buClr>
              <a:buSzTx/>
              <a:buFontTx/>
              <a:buNone/>
              <a:tabLst/>
              <a:defRPr baseline="0">
                <a:solidFill>
                  <a:schemeClr val="accent2"/>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Presenters</a:t>
            </a:r>
          </a:p>
          <a:p>
            <a:pPr lvl="0"/>
            <a:r>
              <a:rPr lang="en-US" dirty="0" smtClean="0"/>
              <a:t>&lt;Presenter 1&gt;, &lt;Presenter 1 Org&gt;</a:t>
            </a:r>
          </a:p>
          <a:p>
            <a:pPr marL="0" marR="0" lvl="0" indent="0" algn="ctr" defTabSz="914377"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914377"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marL="0" marR="0" lvl="0" indent="0" algn="ctr" defTabSz="914377" rtl="0" eaLnBrk="1" fontAlgn="auto" latinLnBrk="0" hangingPunct="1">
              <a:lnSpc>
                <a:spcPct val="100000"/>
              </a:lnSpc>
              <a:spcBef>
                <a:spcPts val="0"/>
              </a:spcBef>
              <a:spcAft>
                <a:spcPts val="0"/>
              </a:spcAft>
              <a:buClr>
                <a:schemeClr val="accent1"/>
              </a:buClr>
              <a:buSzTx/>
              <a:buFontTx/>
              <a:buNone/>
              <a:tabLst/>
              <a:defRPr/>
            </a:pPr>
            <a:r>
              <a:rPr lang="en-US" dirty="0" smtClean="0"/>
              <a:t>&lt;Presenter 1&gt;, &lt;Presenter 1 Org&gt;</a:t>
            </a:r>
          </a:p>
          <a:p>
            <a:pPr lvl="0"/>
            <a:endParaRPr lang="en-US" dirty="0"/>
          </a:p>
        </p:txBody>
      </p:sp>
      <p:sp>
        <p:nvSpPr>
          <p:cNvPr id="8" name="Title 7"/>
          <p:cNvSpPr>
            <a:spLocks noGrp="1"/>
          </p:cNvSpPr>
          <p:nvPr>
            <p:ph type="title" hasCustomPrompt="1"/>
          </p:nvPr>
        </p:nvSpPr>
        <p:spPr>
          <a:xfrm>
            <a:off x="171450" y="1456914"/>
            <a:ext cx="8801100" cy="1021245"/>
          </a:xfrm>
        </p:spPr>
        <p:txBody>
          <a:bodyPr anchor="b">
            <a:normAutofit/>
          </a:bodyPr>
          <a:lstStyle>
            <a:lvl1pPr algn="ctr">
              <a:defRPr/>
            </a:lvl1pPr>
          </a:lstStyle>
          <a:p>
            <a:r>
              <a:rPr lang="en-US" dirty="0" smtClean="0"/>
              <a:t>&lt;</a:t>
            </a:r>
            <a:r>
              <a:rPr lang="en-US" dirty="0" err="1" smtClean="0"/>
              <a:t>Session_Short_Name_c</a:t>
            </a:r>
            <a:r>
              <a:rPr lang="en-US" dirty="0" smtClean="0"/>
              <a:t>&gt;</a:t>
            </a:r>
            <a:endParaRPr lang="en-US" dirty="0"/>
          </a:p>
        </p:txBody>
      </p:sp>
      <p:sp>
        <p:nvSpPr>
          <p:cNvPr id="3" name="TextBox 2"/>
          <p:cNvSpPr txBox="1"/>
          <p:nvPr/>
        </p:nvSpPr>
        <p:spPr>
          <a:xfrm>
            <a:off x="7829550" y="381000"/>
            <a:ext cx="1257300" cy="304800"/>
          </a:xfrm>
          <a:prstGeom prst="rect">
            <a:avLst/>
          </a:prstGeom>
          <a:noFill/>
        </p:spPr>
        <p:txBody>
          <a:bodyPr wrap="square" rtlCol="0">
            <a:noAutofit/>
          </a:bodyPr>
          <a:lstStyle/>
          <a:p>
            <a:pPr algn="ctr"/>
            <a:r>
              <a:rPr lang="en-US" sz="1800" dirty="0" smtClean="0">
                <a:solidFill>
                  <a:srgbClr val="008E90"/>
                </a:solidFill>
                <a:latin typeface="Arial Black" panose="020B0A04020102020204" pitchFamily="34" charset="0"/>
              </a:rPr>
              <a:t>#tlcc2016</a:t>
            </a:r>
          </a:p>
        </p:txBody>
      </p:sp>
      <p:sp>
        <p:nvSpPr>
          <p:cNvPr id="5" name="TextBox 4"/>
          <p:cNvSpPr txBox="1"/>
          <p:nvPr/>
        </p:nvSpPr>
        <p:spPr>
          <a:xfrm>
            <a:off x="7829550" y="381000"/>
            <a:ext cx="1257300" cy="304800"/>
          </a:xfrm>
          <a:prstGeom prst="rect">
            <a:avLst/>
          </a:prstGeom>
          <a:noFill/>
        </p:spPr>
        <p:txBody>
          <a:bodyPr wrap="square" rtlCol="0">
            <a:noAutofit/>
          </a:bodyPr>
          <a:lstStyle/>
          <a:p>
            <a:pPr algn="ctr"/>
            <a:r>
              <a:rPr lang="en-US" sz="1800" dirty="0" smtClean="0">
                <a:solidFill>
                  <a:srgbClr val="008E90"/>
                </a:solidFill>
                <a:latin typeface="Arial Black" panose="020B0A04020102020204" pitchFamily="34" charset="0"/>
              </a:rPr>
              <a:t>#tlcc2016</a:t>
            </a:r>
          </a:p>
        </p:txBody>
      </p:sp>
      <p:sp>
        <p:nvSpPr>
          <p:cNvPr id="6" name="TextBox 5"/>
          <p:cNvSpPr txBox="1"/>
          <p:nvPr userDrawn="1"/>
        </p:nvSpPr>
        <p:spPr>
          <a:xfrm>
            <a:off x="7829550" y="381000"/>
            <a:ext cx="1257300" cy="304800"/>
          </a:xfrm>
          <a:prstGeom prst="rect">
            <a:avLst/>
          </a:prstGeom>
          <a:noFill/>
        </p:spPr>
        <p:txBody>
          <a:bodyPr wrap="square" rtlCol="0">
            <a:noAutofit/>
          </a:bodyPr>
          <a:lstStyle/>
          <a:p>
            <a:pPr algn="ctr"/>
            <a:r>
              <a:rPr lang="en-US" sz="1800" dirty="0" smtClean="0">
                <a:solidFill>
                  <a:srgbClr val="008E90"/>
                </a:solidFill>
                <a:latin typeface="Arial Black" panose="020B0A04020102020204" pitchFamily="34" charset="0"/>
              </a:rPr>
              <a:t>#tlcc2016</a:t>
            </a:r>
          </a:p>
        </p:txBody>
      </p:sp>
    </p:spTree>
    <p:custDataLst>
      <p:tags r:id="rId1"/>
    </p:custDataLst>
    <p:extLst>
      <p:ext uri="{BB962C8B-B14F-4D97-AF65-F5344CB8AC3E}">
        <p14:creationId xmlns:p14="http://schemas.microsoft.com/office/powerpoint/2010/main" val="2624551294"/>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57200" y="1981200"/>
            <a:ext cx="822960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3006028461"/>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hasCustomPrompt="1"/>
          </p:nvPr>
        </p:nvSpPr>
        <p:spPr>
          <a:xfrm>
            <a:off x="400050" y="1981203"/>
            <a:ext cx="3714750" cy="4495801"/>
          </a:xfrm>
        </p:spPr>
        <p:txBody>
          <a:bodyPr/>
          <a:lstStyle>
            <a:lvl1pPr>
              <a:defRPr sz="3000"/>
            </a:lvl1pPr>
            <a:lvl2pPr>
              <a:defRPr sz="2800"/>
            </a:lvl2pPr>
            <a:lvl3pPr>
              <a:defRPr sz="2600"/>
            </a:lvl3pPr>
            <a:lvl4pPr>
              <a:defRPr sz="2400"/>
            </a:lvl4pPr>
            <a:lvl5pPr>
              <a:defRPr sz="2200"/>
            </a:lvl5pPr>
            <a:lvl6pPr>
              <a:defRPr sz="1800"/>
            </a:lvl6pPr>
            <a:lvl7pPr>
              <a:defRPr sz="1800"/>
            </a:lvl7pPr>
            <a:lvl8pPr>
              <a:defRPr sz="1800"/>
            </a:lvl8pPr>
            <a:lvl9pPr>
              <a:defRPr sz="180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5" name="Content Placeholder 2"/>
          <p:cNvSpPr>
            <a:spLocks noGrp="1"/>
          </p:cNvSpPr>
          <p:nvPr>
            <p:ph sz="half" idx="10" hasCustomPrompt="1"/>
          </p:nvPr>
        </p:nvSpPr>
        <p:spPr>
          <a:xfrm>
            <a:off x="4400550" y="1981203"/>
            <a:ext cx="4320540" cy="4495801"/>
          </a:xfrm>
        </p:spPr>
        <p:txBody>
          <a:bodyPr/>
          <a:lstStyle>
            <a:lvl1pPr>
              <a:defRPr sz="3000"/>
            </a:lvl1pPr>
            <a:lvl2pPr>
              <a:defRPr sz="2800"/>
            </a:lvl2pPr>
            <a:lvl3pPr>
              <a:defRPr sz="2600"/>
            </a:lvl3pPr>
            <a:lvl4pPr>
              <a:defRPr sz="2400"/>
            </a:lvl4pPr>
            <a:lvl5pPr>
              <a:defRPr sz="2200"/>
            </a:lvl5pPr>
            <a:lvl6pPr>
              <a:defRPr sz="1800"/>
            </a:lvl6pPr>
            <a:lvl7pPr>
              <a:defRPr sz="1800"/>
            </a:lvl7pPr>
            <a:lvl8pPr>
              <a:defRPr sz="1800"/>
            </a:lvl8pPr>
            <a:lvl9pPr>
              <a:defRPr sz="1800"/>
            </a:lvl9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Tree>
    <p:custDataLst>
      <p:tags r:id="rId1"/>
    </p:custDataLst>
    <p:extLst>
      <p:ext uri="{BB962C8B-B14F-4D97-AF65-F5344CB8AC3E}">
        <p14:creationId xmlns:p14="http://schemas.microsoft.com/office/powerpoint/2010/main" val="4015744113"/>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vl1pPr>
          </a:lstStyle>
          <a:p>
            <a:r>
              <a:rPr lang="en-US" smtClean="0"/>
              <a:t>Click to edit Master title style</a:t>
            </a:r>
            <a:endParaRPr lang="en-US" dirty="0"/>
          </a:p>
        </p:txBody>
      </p:sp>
    </p:spTree>
    <p:custDataLst>
      <p:tags r:id="rId1"/>
    </p:custDataLst>
    <p:extLst>
      <p:ext uri="{BB962C8B-B14F-4D97-AF65-F5344CB8AC3E}">
        <p14:creationId xmlns:p14="http://schemas.microsoft.com/office/powerpoint/2010/main" val="1354873753"/>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914400" y="924583"/>
            <a:ext cx="7315200" cy="449580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smtClean="0"/>
              <a:t>Click icon to add picture</a:t>
            </a:r>
            <a:endParaRPr lang="en-US" dirty="0"/>
          </a:p>
        </p:txBody>
      </p:sp>
      <p:sp>
        <p:nvSpPr>
          <p:cNvPr id="8" name="Text Placeholder 6"/>
          <p:cNvSpPr>
            <a:spLocks noGrp="1"/>
          </p:cNvSpPr>
          <p:nvPr>
            <p:ph type="body" sz="quarter" idx="11" hasCustomPrompt="1"/>
          </p:nvPr>
        </p:nvSpPr>
        <p:spPr>
          <a:xfrm>
            <a:off x="457200" y="5648980"/>
            <a:ext cx="8229600" cy="523220"/>
          </a:xfrm>
        </p:spPr>
        <p:txBody>
          <a:bodyPr anchor="ctr"/>
          <a:lstStyle>
            <a:lvl1pPr marL="0" indent="0" algn="ctr">
              <a:buFontTx/>
              <a:buNone/>
              <a:defRPr i="1">
                <a:solidFill>
                  <a:schemeClr val="accent1"/>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Caption here</a:t>
            </a:r>
          </a:p>
        </p:txBody>
      </p:sp>
    </p:spTree>
    <p:custDataLst>
      <p:tags r:id="rId1"/>
    </p:custDataLst>
    <p:extLst>
      <p:ext uri="{BB962C8B-B14F-4D97-AF65-F5344CB8AC3E}">
        <p14:creationId xmlns:p14="http://schemas.microsoft.com/office/powerpoint/2010/main" val="2645951474"/>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ext Box Color 1">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3600" baseline="0">
                <a:solidFill>
                  <a:schemeClr val="tx2"/>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Text Box Color 1</a:t>
            </a:r>
            <a:endParaRPr lang="en-US" dirty="0"/>
          </a:p>
        </p:txBody>
      </p:sp>
    </p:spTree>
    <p:custDataLst>
      <p:tags r:id="rId1"/>
    </p:custDataLst>
    <p:extLst>
      <p:ext uri="{BB962C8B-B14F-4D97-AF65-F5344CB8AC3E}">
        <p14:creationId xmlns:p14="http://schemas.microsoft.com/office/powerpoint/2010/main" val="1651397016"/>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ext Box Color 2">
    <p:spTree>
      <p:nvGrpSpPr>
        <p:cNvPr id="1" name=""/>
        <p:cNvGrpSpPr/>
        <p:nvPr/>
      </p:nvGrpSpPr>
      <p:grpSpPr>
        <a:xfrm>
          <a:off x="0" y="0"/>
          <a:ext cx="0" cy="0"/>
          <a:chOff x="0" y="0"/>
          <a:chExt cx="0" cy="0"/>
        </a:xfrm>
      </p:grpSpPr>
      <p:sp>
        <p:nvSpPr>
          <p:cNvPr id="3" name="Text Placeholder 6"/>
          <p:cNvSpPr>
            <a:spLocks noGrp="1"/>
          </p:cNvSpPr>
          <p:nvPr>
            <p:ph type="body" sz="quarter" idx="11" hasCustomPrompt="1"/>
          </p:nvPr>
        </p:nvSpPr>
        <p:spPr>
          <a:xfrm>
            <a:off x="463550" y="5257800"/>
            <a:ext cx="8229600" cy="762000"/>
          </a:xfrm>
        </p:spPr>
        <p:txBody>
          <a:bodyPr anchor="ctr">
            <a:normAutofit/>
          </a:bodyPr>
          <a:lstStyle>
            <a:lvl1pPr marL="0" indent="0" algn="ctr">
              <a:buFontTx/>
              <a:buNone/>
              <a:defRPr sz="3600" baseline="0">
                <a:solidFill>
                  <a:schemeClr val="accent1"/>
                </a:solidFill>
              </a:defRPr>
            </a:lvl1pPr>
            <a:lvl2pPr marL="344479" indent="0" algn="ctr">
              <a:buFontTx/>
              <a:buNone/>
              <a:defRPr>
                <a:solidFill>
                  <a:schemeClr val="accent1"/>
                </a:solidFill>
              </a:defRPr>
            </a:lvl2pPr>
            <a:lvl3pPr marL="687369" indent="0" algn="ctr">
              <a:buFontTx/>
              <a:buNone/>
              <a:defRPr>
                <a:solidFill>
                  <a:schemeClr val="accent1"/>
                </a:solidFill>
              </a:defRPr>
            </a:lvl3pPr>
            <a:lvl4pPr marL="1031849" indent="0" algn="ctr">
              <a:buFontTx/>
              <a:buNone/>
              <a:defRPr>
                <a:solidFill>
                  <a:schemeClr val="accent1"/>
                </a:solidFill>
              </a:defRPr>
            </a:lvl4pPr>
            <a:lvl5pPr marL="1376328" indent="0" algn="ctr">
              <a:buFontTx/>
              <a:buNone/>
              <a:defRPr>
                <a:solidFill>
                  <a:schemeClr val="accent1"/>
                </a:solidFill>
              </a:defRPr>
            </a:lvl5pPr>
          </a:lstStyle>
          <a:p>
            <a:pPr lvl="0"/>
            <a:r>
              <a:rPr lang="en-US" dirty="0" smtClean="0"/>
              <a:t>Text Box Color 2</a:t>
            </a:r>
            <a:endParaRPr lang="en-US" dirty="0"/>
          </a:p>
        </p:txBody>
      </p:sp>
    </p:spTree>
    <p:custDataLst>
      <p:tags r:id="rId1"/>
    </p:custDataLst>
    <p:extLst>
      <p:ext uri="{BB962C8B-B14F-4D97-AF65-F5344CB8AC3E}">
        <p14:creationId xmlns:p14="http://schemas.microsoft.com/office/powerpoint/2010/main" val="222278202"/>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1152252786"/>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Major Area Divider Slide">
    <p:spTree>
      <p:nvGrpSpPr>
        <p:cNvPr id="1" name=""/>
        <p:cNvGrpSpPr/>
        <p:nvPr/>
      </p:nvGrpSpPr>
      <p:grpSpPr>
        <a:xfrm>
          <a:off x="0" y="0"/>
          <a:ext cx="0" cy="0"/>
          <a:chOff x="0" y="0"/>
          <a:chExt cx="0" cy="0"/>
        </a:xfrm>
      </p:grpSpPr>
      <p:sp>
        <p:nvSpPr>
          <p:cNvPr id="7" name="Text Placeholder 3"/>
          <p:cNvSpPr>
            <a:spLocks noGrp="1"/>
          </p:cNvSpPr>
          <p:nvPr>
            <p:ph type="body" sz="quarter" idx="14" hasCustomPrompt="1"/>
          </p:nvPr>
        </p:nvSpPr>
        <p:spPr>
          <a:xfrm>
            <a:off x="3886200" y="1766384"/>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1</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769158"/>
            <a:ext cx="3995132" cy="532684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769158"/>
            <a:ext cx="3995132" cy="5326842"/>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769158"/>
            <a:ext cx="3995132" cy="5326842"/>
          </a:xfrm>
          <a:prstGeom prst="rect">
            <a:avLst/>
          </a:prstGeom>
        </p:spPr>
      </p:pic>
    </p:spTree>
    <p:custDataLst>
      <p:tags r:id="rId1"/>
    </p:custDataLst>
    <p:extLst>
      <p:ext uri="{BB962C8B-B14F-4D97-AF65-F5344CB8AC3E}">
        <p14:creationId xmlns:p14="http://schemas.microsoft.com/office/powerpoint/2010/main" val="1625035650"/>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Major Area Divider Slide 2">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2</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1066801"/>
            <a:ext cx="4063700" cy="5410527"/>
          </a:xfrm>
          <a:prstGeom prst="rect">
            <a:avLst/>
          </a:prstGeom>
          <a:noFill/>
          <a:ln>
            <a:noFill/>
          </a:ln>
        </p:spPr>
      </p:pic>
    </p:spTree>
    <p:custDataLst>
      <p:tags r:id="rId1"/>
    </p:custDataLst>
    <p:extLst>
      <p:ext uri="{BB962C8B-B14F-4D97-AF65-F5344CB8AC3E}">
        <p14:creationId xmlns:p14="http://schemas.microsoft.com/office/powerpoint/2010/main" val="2315792989"/>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Major Area Divider Slide 3">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762000"/>
            <a:ext cx="3739143" cy="49784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3</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762000"/>
            <a:ext cx="3739143" cy="49784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762000"/>
            <a:ext cx="3739143" cy="4978400"/>
          </a:xfrm>
          <a:prstGeom prst="rect">
            <a:avLst/>
          </a:prstGeom>
        </p:spPr>
      </p:pic>
    </p:spTree>
    <p:custDataLst>
      <p:tags r:id="rId1"/>
    </p:custDataLst>
    <p:extLst>
      <p:ext uri="{BB962C8B-B14F-4D97-AF65-F5344CB8AC3E}">
        <p14:creationId xmlns:p14="http://schemas.microsoft.com/office/powerpoint/2010/main" val="2362527606"/>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Major Area Divider Slide 4">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0" y="205464"/>
            <a:ext cx="4996541" cy="6652536"/>
          </a:xfrm>
          <a:prstGeom prst="rect">
            <a:avLst/>
          </a:prstGeom>
        </p:spPr>
      </p:pic>
      <p:sp>
        <p:nvSpPr>
          <p:cNvPr id="4" name="Text Placeholder 3"/>
          <p:cNvSpPr>
            <a:spLocks noGrp="1"/>
          </p:cNvSpPr>
          <p:nvPr>
            <p:ph type="body" sz="quarter" idx="14" hasCustomPrompt="1"/>
          </p:nvPr>
        </p:nvSpPr>
        <p:spPr>
          <a:xfrm>
            <a:off x="3886200" y="1763588"/>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4</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540" y="205464"/>
            <a:ext cx="4996541" cy="6652536"/>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24540" y="205464"/>
            <a:ext cx="4996541" cy="6652536"/>
          </a:xfrm>
          <a:prstGeom prst="rect">
            <a:avLst/>
          </a:prstGeom>
        </p:spPr>
      </p:pic>
    </p:spTree>
    <p:custDataLst>
      <p:tags r:id="rId1"/>
    </p:custDataLst>
    <p:extLst>
      <p:ext uri="{BB962C8B-B14F-4D97-AF65-F5344CB8AC3E}">
        <p14:creationId xmlns:p14="http://schemas.microsoft.com/office/powerpoint/2010/main" val="636759209"/>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Major Area Divider Slide 5">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5</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42901" y="838200"/>
            <a:ext cx="3777296" cy="5029200"/>
          </a:xfrm>
          <a:prstGeom prst="rect">
            <a:avLst/>
          </a:prstGeom>
        </p:spPr>
      </p:pic>
    </p:spTree>
    <p:custDataLst>
      <p:tags r:id="rId1"/>
    </p:custDataLst>
    <p:extLst>
      <p:ext uri="{BB962C8B-B14F-4D97-AF65-F5344CB8AC3E}">
        <p14:creationId xmlns:p14="http://schemas.microsoft.com/office/powerpoint/2010/main" val="1100086157"/>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Major Area Divider Slide 6">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3"/>
            <a:ext cx="3362326" cy="4476697"/>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6</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295403"/>
            <a:ext cx="3362326" cy="4476697"/>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57200" y="1295403"/>
            <a:ext cx="3362326" cy="4476697"/>
          </a:xfrm>
          <a:prstGeom prst="rect">
            <a:avLst/>
          </a:prstGeom>
        </p:spPr>
      </p:pic>
    </p:spTree>
    <p:custDataLst>
      <p:tags r:id="rId1"/>
    </p:custDataLst>
    <p:extLst>
      <p:ext uri="{BB962C8B-B14F-4D97-AF65-F5344CB8AC3E}">
        <p14:creationId xmlns:p14="http://schemas.microsoft.com/office/powerpoint/2010/main" val="2338378498"/>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Major Area Divider Slide 7">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2" y="1104900"/>
            <a:ext cx="3860129" cy="4648200"/>
          </a:xfrm>
          <a:prstGeom prst="rect">
            <a:avLst/>
          </a:prstGeom>
        </p:spPr>
      </p:pic>
      <p:sp>
        <p:nvSpPr>
          <p:cNvPr id="4" name="Text Placeholder 3"/>
          <p:cNvSpPr>
            <a:spLocks noGrp="1"/>
          </p:cNvSpPr>
          <p:nvPr>
            <p:ph type="body" sz="quarter" idx="14" hasCustomPrompt="1"/>
          </p:nvPr>
        </p:nvSpPr>
        <p:spPr>
          <a:xfrm>
            <a:off x="3886200" y="1765852"/>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7</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452" y="1104900"/>
            <a:ext cx="3860129" cy="4648200"/>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71452" y="1104900"/>
            <a:ext cx="3860129" cy="4648200"/>
          </a:xfrm>
          <a:prstGeom prst="rect">
            <a:avLst/>
          </a:prstGeom>
        </p:spPr>
      </p:pic>
    </p:spTree>
    <p:custDataLst>
      <p:tags r:id="rId1"/>
    </p:custDataLst>
    <p:extLst>
      <p:ext uri="{BB962C8B-B14F-4D97-AF65-F5344CB8AC3E}">
        <p14:creationId xmlns:p14="http://schemas.microsoft.com/office/powerpoint/2010/main" val="992760598"/>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Major Area Divider Slide 8">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7"/>
            <a:ext cx="4572000" cy="6087291"/>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8</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385357"/>
            <a:ext cx="4572000" cy="6087291"/>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300" y="385357"/>
            <a:ext cx="4572000" cy="6087291"/>
          </a:xfrm>
          <a:prstGeom prst="rect">
            <a:avLst/>
          </a:prstGeom>
        </p:spPr>
      </p:pic>
    </p:spTree>
    <p:custDataLst>
      <p:tags r:id="rId1"/>
    </p:custDataLst>
    <p:extLst>
      <p:ext uri="{BB962C8B-B14F-4D97-AF65-F5344CB8AC3E}">
        <p14:creationId xmlns:p14="http://schemas.microsoft.com/office/powerpoint/2010/main" val="31063125"/>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Major Area Divider Slide 9">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49" y="457200"/>
            <a:ext cx="4623063" cy="6155278"/>
          </a:xfrm>
          <a:prstGeom prst="rect">
            <a:avLst/>
          </a:prstGeom>
        </p:spPr>
      </p:pic>
      <p:sp>
        <p:nvSpPr>
          <p:cNvPr id="4" name="Text Placeholder 3"/>
          <p:cNvSpPr>
            <a:spLocks noGrp="1"/>
          </p:cNvSpPr>
          <p:nvPr>
            <p:ph type="body" sz="quarter" idx="14" hasCustomPrompt="1"/>
          </p:nvPr>
        </p:nvSpPr>
        <p:spPr>
          <a:xfrm>
            <a:off x="3886200" y="1752600"/>
            <a:ext cx="4800600" cy="3034748"/>
          </a:xfrm>
        </p:spPr>
        <p:txBody>
          <a:bodyPr rIns="0" bIns="0" anchor="ctr">
            <a:normAutofit/>
          </a:bodyPr>
          <a:lstStyle>
            <a:lvl1pPr marL="0" marR="0" indent="0" algn="ctr" defTabSz="914377" rtl="0" eaLnBrk="1" fontAlgn="auto" latinLnBrk="0" hangingPunct="1">
              <a:lnSpc>
                <a:spcPct val="100000"/>
              </a:lnSpc>
              <a:spcBef>
                <a:spcPct val="20000"/>
              </a:spcBef>
              <a:spcAft>
                <a:spcPts val="0"/>
              </a:spcAft>
              <a:buClr>
                <a:schemeClr val="accent1"/>
              </a:buClr>
              <a:buSzTx/>
              <a:buFont typeface="Wingdings" panose="05000000000000000000" pitchFamily="2" charset="2"/>
              <a:buNone/>
              <a:tabLst/>
              <a:defRPr lang="en-US" sz="4800" b="0" i="0" kern="1200" cap="all" baseline="0" dirty="0">
                <a:solidFill>
                  <a:schemeClr val="accent1"/>
                </a:solidFill>
                <a:latin typeface="Arial Black" panose="020B0A04020102020204" pitchFamily="34" charset="0"/>
                <a:ea typeface="+mj-ea"/>
                <a:cs typeface="+mj-cs"/>
              </a:defRPr>
            </a:lvl1pPr>
          </a:lstStyle>
          <a:p>
            <a:r>
              <a:rPr lang="en-US" dirty="0" smtClean="0"/>
              <a:t>Major Area Divider Slide 9</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49" y="457200"/>
            <a:ext cx="4623063" cy="6155278"/>
          </a:xfrm>
          <a:prstGeom prst="rect">
            <a:avLst/>
          </a:prstGeom>
        </p:spPr>
      </p:pic>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5749" y="457200"/>
            <a:ext cx="4623063" cy="6155278"/>
          </a:xfrm>
          <a:prstGeom prst="rect">
            <a:avLst/>
          </a:prstGeom>
        </p:spPr>
      </p:pic>
    </p:spTree>
    <p:custDataLst>
      <p:tags r:id="rId1"/>
    </p:custDataLst>
    <p:extLst>
      <p:ext uri="{BB962C8B-B14F-4D97-AF65-F5344CB8AC3E}">
        <p14:creationId xmlns:p14="http://schemas.microsoft.com/office/powerpoint/2010/main" val="2419216030"/>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Blank Text White">
    <p:spTree>
      <p:nvGrpSpPr>
        <p:cNvPr id="1" name=""/>
        <p:cNvGrpSpPr/>
        <p:nvPr/>
      </p:nvGrpSpPr>
      <p:grpSpPr>
        <a:xfrm>
          <a:off x="0" y="0"/>
          <a:ext cx="0" cy="0"/>
          <a:chOff x="0" y="0"/>
          <a:chExt cx="0" cy="0"/>
        </a:xfrm>
      </p:grpSpPr>
      <p:sp>
        <p:nvSpPr>
          <p:cNvPr id="7"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319384889"/>
      </p:ext>
    </p:extLst>
  </p:cSld>
  <p:clrMapOvr>
    <a:masterClrMapping/>
  </p:clrMapOvr>
  <p:timing>
    <p:tnLst>
      <p:par>
        <p:cTn id="1" dur="indefinite" restart="never" nodeType="tmRoot"/>
      </p:par>
    </p:tn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Blank Text Color 1">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24840922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Blank Text Color 2">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73787479"/>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Blank Text Color 3">
    <p:spTree>
      <p:nvGrpSpPr>
        <p:cNvPr id="1" name=""/>
        <p:cNvGrpSpPr/>
        <p:nvPr/>
      </p:nvGrpSpPr>
      <p:grpSpPr>
        <a:xfrm>
          <a:off x="0" y="0"/>
          <a:ext cx="0" cy="0"/>
          <a:chOff x="0" y="0"/>
          <a:chExt cx="0" cy="0"/>
        </a:xfrm>
      </p:grpSpPr>
      <p:sp>
        <p:nvSpPr>
          <p:cNvPr id="6"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001226729"/>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Blank Text Color 4">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354686942"/>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Blank Text Color 6">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bg1"/>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628601561"/>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Blank Text Color 7">
    <p:spTree>
      <p:nvGrpSpPr>
        <p:cNvPr id="1" name=""/>
        <p:cNvGrpSpPr/>
        <p:nvPr/>
      </p:nvGrpSpPr>
      <p:grpSpPr>
        <a:xfrm>
          <a:off x="0" y="0"/>
          <a:ext cx="0" cy="0"/>
          <a:chOff x="0" y="0"/>
          <a:chExt cx="0" cy="0"/>
        </a:xfrm>
      </p:grpSpPr>
      <p:sp>
        <p:nvSpPr>
          <p:cNvPr id="5" name="Text Placeholder 6"/>
          <p:cNvSpPr>
            <a:spLocks noGrp="1"/>
          </p:cNvSpPr>
          <p:nvPr>
            <p:ph type="body" sz="quarter" idx="14" hasCustomPrompt="1"/>
          </p:nvPr>
        </p:nvSpPr>
        <p:spPr>
          <a:xfrm>
            <a:off x="114300" y="5257800"/>
            <a:ext cx="8915400" cy="914400"/>
          </a:xfrm>
        </p:spPr>
        <p:txBody>
          <a:bodyPr anchor="ctr">
            <a:normAutofit/>
          </a:bodyPr>
          <a:lstStyle>
            <a:lvl1pPr marL="0" indent="0" algn="ctr">
              <a:buNone/>
              <a:defRPr sz="3600">
                <a:solidFill>
                  <a:schemeClr val="tx1">
                    <a:lumMod val="75000"/>
                    <a:lumOff val="25000"/>
                  </a:schemeClr>
                </a:solidFill>
              </a:defRPr>
            </a:lvl1pPr>
            <a:lvl2pPr marL="344479" indent="0">
              <a:buNone/>
              <a:defRPr/>
            </a:lvl2pPr>
            <a:lvl3pPr marL="687369" indent="0">
              <a:buNone/>
              <a:defRPr/>
            </a:lvl3pPr>
            <a:lvl4pPr marL="1031849" indent="0">
              <a:buNone/>
              <a:defRPr/>
            </a:lvl4pPr>
            <a:lvl5pPr marL="1376328" indent="0">
              <a:buNone/>
              <a:defRPr/>
            </a:lvl5pPr>
          </a:lstStyle>
          <a:p>
            <a:pPr lvl="0"/>
            <a:r>
              <a:rPr lang="en-US" dirty="0" smtClean="0"/>
              <a:t>Text Box</a:t>
            </a:r>
          </a:p>
        </p:txBody>
      </p:sp>
    </p:spTree>
    <p:custDataLst>
      <p:tags r:id="rId1"/>
    </p:custDataLst>
    <p:extLst>
      <p:ext uri="{BB962C8B-B14F-4D97-AF65-F5344CB8AC3E}">
        <p14:creationId xmlns:p14="http://schemas.microsoft.com/office/powerpoint/2010/main" val="1068192662"/>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hone Horizontal">
    <p:spTree>
      <p:nvGrpSpPr>
        <p:cNvPr id="1" name=""/>
        <p:cNvGrpSpPr/>
        <p:nvPr/>
      </p:nvGrpSpPr>
      <p:grpSpPr>
        <a:xfrm>
          <a:off x="0" y="0"/>
          <a:ext cx="0" cy="0"/>
          <a:chOff x="0" y="0"/>
          <a:chExt cx="0" cy="0"/>
        </a:xfrm>
      </p:grpSpPr>
      <p:pic>
        <p:nvPicPr>
          <p:cNvPr id="12"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4"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idx="1" hasCustomPrompt="1"/>
          </p:nvPr>
        </p:nvSpPr>
        <p:spPr>
          <a:xfrm>
            <a:off x="457200" y="2133600"/>
            <a:ext cx="4171950" cy="44958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pic>
        <p:nvPicPr>
          <p:cNvPr id="5" name="Picture 2" descr="http://nailbiting.co.uk/wp-content/themes/nailbiting/images/iphone5-portrait-blank.png"/>
          <p:cNvPicPr>
            <a:picLocks noChangeAspect="1" noChangeArrowheads="1"/>
          </p:cNvPicPr>
          <p:nvPr/>
        </p:nvPicPr>
        <p:blipFill rotWithShape="1">
          <a:blip r:embed="rId3">
            <a:extLst>
              <a:ext uri="{28A0092B-C50C-407E-A947-70E740481C1C}">
                <a14:useLocalDpi xmlns:a14="http://schemas.microsoft.com/office/drawing/2010/main" val="0"/>
              </a:ext>
            </a:extLst>
          </a:blip>
          <a:srcRect b="9501"/>
          <a:stretch/>
        </p:blipFill>
        <p:spPr bwMode="auto">
          <a:xfrm rot="16200000">
            <a:off x="5494414"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nailbiting.co.uk/wp-content/themes/nailbiting/images/iphone5-portrait-blank.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b="9501"/>
          <a:stretch/>
        </p:blipFill>
        <p:spPr bwMode="auto">
          <a:xfrm rot="16200000">
            <a:off x="5494414" y="1820788"/>
            <a:ext cx="2683015" cy="407064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83974657"/>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Tablet Vertical">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457200" y="2209800"/>
            <a:ext cx="4800600" cy="4267200"/>
          </a:xfrm>
        </p:spPr>
        <p:txBody>
          <a:bodyPr/>
          <a:lstStyle>
            <a:lvl1pPr>
              <a:defRPr baseline="0"/>
            </a:lvl1pPr>
            <a:lvl2pPr>
              <a:defRPr/>
            </a:lvl2pPr>
            <a:lvl3pPr>
              <a:defRPr baseline="0"/>
            </a:lvl3pPr>
            <a:lvl4pPr>
              <a:defRPr/>
            </a:lvl4pPr>
            <a:lvl5pPr>
              <a:defRPr/>
            </a:lvl5pPr>
          </a:lstStyle>
          <a:p>
            <a:pPr lvl="0"/>
            <a:r>
              <a:rPr lang="en-US" dirty="0" smtClean="0"/>
              <a:t>Level one slide content</a:t>
            </a:r>
          </a:p>
          <a:p>
            <a:pPr lvl="1"/>
            <a:r>
              <a:rPr lang="en-US" dirty="0" smtClean="0"/>
              <a:t>Second level slide content</a:t>
            </a:r>
          </a:p>
          <a:p>
            <a:pPr lvl="2"/>
            <a:r>
              <a:rPr lang="en-US" dirty="0" smtClean="0"/>
              <a:t>Third level slide content</a:t>
            </a:r>
          </a:p>
          <a:p>
            <a:pPr lvl="3"/>
            <a:r>
              <a:rPr lang="en-US" dirty="0" smtClean="0"/>
              <a:t>Fourth level slide content</a:t>
            </a:r>
          </a:p>
          <a:p>
            <a:pPr lvl="4"/>
            <a:r>
              <a:rPr lang="en-US" dirty="0" smtClean="0"/>
              <a:t>Fifth level slide content</a:t>
            </a:r>
            <a:endParaRPr lang="en-US" dirty="0"/>
          </a:p>
        </p:txBody>
      </p:sp>
      <p:sp>
        <p:nvSpPr>
          <p:cNvPr id="2" name="Title 1"/>
          <p:cNvSpPr>
            <a:spLocks noGrp="1"/>
          </p:cNvSpPr>
          <p:nvPr>
            <p:ph type="title"/>
          </p:nvPr>
        </p:nvSpPr>
        <p:spPr>
          <a:xfrm>
            <a:off x="457200" y="685800"/>
            <a:ext cx="5143500" cy="1143000"/>
          </a:xfrm>
        </p:spPr>
        <p:txBody>
          <a:bodyPr/>
          <a:lstStyle/>
          <a:p>
            <a:r>
              <a:rPr lang="en-US" smtClean="0"/>
              <a:t>Click to edit Master title style</a:t>
            </a:r>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4" y="2085405"/>
            <a:ext cx="5993827" cy="302895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4232564" y="2085405"/>
            <a:ext cx="5993827" cy="3028950"/>
          </a:xfrm>
          <a:prstGeom prst="rect">
            <a:avLst/>
          </a:prstGeom>
        </p:spPr>
      </p:pic>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200000">
            <a:off x="4232564" y="2085405"/>
            <a:ext cx="5993827" cy="3028950"/>
          </a:xfrm>
          <a:prstGeom prst="rect">
            <a:avLst/>
          </a:prstGeom>
        </p:spPr>
      </p:pic>
    </p:spTree>
    <p:custDataLst>
      <p:tags r:id="rId1"/>
    </p:custDataLst>
    <p:extLst>
      <p:ext uri="{BB962C8B-B14F-4D97-AF65-F5344CB8AC3E}">
        <p14:creationId xmlns:p14="http://schemas.microsoft.com/office/powerpoint/2010/main" val="1601182436"/>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Tablet Horizontal Full">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1315" y="685800"/>
            <a:ext cx="6361373" cy="5715000"/>
          </a:xfrm>
          <a:prstGeom prst="rect">
            <a:avLst/>
          </a:prstGeom>
          <a:noFill/>
          <a:effectLst>
            <a:reflection blurRad="6350" stA="27000" endPos="35000" dir="5400000" sy="-100000" algn="bl" rotWithShape="0"/>
          </a:effectLst>
        </p:spPr>
      </p:pic>
    </p:spTree>
    <p:custDataLst>
      <p:tags r:id="rId1"/>
    </p:custDataLst>
    <p:extLst>
      <p:ext uri="{BB962C8B-B14F-4D97-AF65-F5344CB8AC3E}">
        <p14:creationId xmlns:p14="http://schemas.microsoft.com/office/powerpoint/2010/main" val="4205634518"/>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11/11/2016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4016722741"/>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11/11/2016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9080992"/>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0D2B3AE-2152-4D21-9F07-919B250A46CB}" type="datetime1">
              <a:rPr lang="en-US" smtClean="0">
                <a:solidFill>
                  <a:prstClr val="black">
                    <a:tint val="75000"/>
                  </a:prstClr>
                </a:solidFill>
              </a:rPr>
              <a:pPr/>
              <a:t>11/11/2016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16666909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tags" Target="../tags/tag31.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58.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5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6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828800"/>
            <a:ext cx="8229600" cy="46482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ustDataLst>
      <p:tags r:id="rId30"/>
    </p:custDataLst>
    <p:extLst>
      <p:ext uri="{BB962C8B-B14F-4D97-AF65-F5344CB8AC3E}">
        <p14:creationId xmlns:p14="http://schemas.microsoft.com/office/powerpoint/2010/main" val="1835821700"/>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 id="2147483729" r:id="rId18"/>
    <p:sldLayoutId id="2147483730" r:id="rId19"/>
    <p:sldLayoutId id="2147483731" r:id="rId20"/>
    <p:sldLayoutId id="2147483732" r:id="rId21"/>
    <p:sldLayoutId id="2147483733" r:id="rId22"/>
    <p:sldLayoutId id="2147483734" r:id="rId23"/>
    <p:sldLayoutId id="2147483735" r:id="rId24"/>
    <p:sldLayoutId id="2147483742" r:id="rId25"/>
    <p:sldLayoutId id="2147483743" r:id="rId26"/>
    <p:sldLayoutId id="2147483737" r:id="rId27"/>
    <p:sldLayoutId id="2147483738" r:id="rId28"/>
  </p:sldLayoutIdLst>
  <p:timing>
    <p:tnLst>
      <p:par>
        <p:cTn id="1" dur="indefinite" restart="never" nodeType="tmRoot"/>
      </p:par>
    </p:tnLst>
  </p:timing>
  <p:txStyles>
    <p:titleStyle>
      <a:lvl1pPr algn="l" defTabSz="914377"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p:titleStyle>
    <p:bodyStyle>
      <a:lvl1pPr marL="344479" indent="-344479" algn="l" defTabSz="914377"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71" indent="-342891" algn="l" defTabSz="914377"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49" indent="-344479" algn="l" defTabSz="914377"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28" indent="-344479" algn="l" defTabSz="914377"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283" indent="-334954" algn="l" defTabSz="914377"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537"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685800"/>
            <a:ext cx="8229600" cy="1143000"/>
          </a:xfrm>
          <a:prstGeom prst="rect">
            <a:avLst/>
          </a:prstGeom>
        </p:spPr>
        <p:txBody>
          <a:bodyPr vert="horz" lIns="91440" tIns="45720" rIns="91440" bIns="4572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2057400"/>
            <a:ext cx="8229600" cy="4419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ustDataLst>
      <p:tags r:id="rId31"/>
    </p:custDataLst>
    <p:extLst>
      <p:ext uri="{BB962C8B-B14F-4D97-AF65-F5344CB8AC3E}">
        <p14:creationId xmlns:p14="http://schemas.microsoft.com/office/powerpoint/2010/main" val="3873958460"/>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 id="2147483763" r:id="rId18"/>
    <p:sldLayoutId id="2147483764" r:id="rId19"/>
    <p:sldLayoutId id="2147483765" r:id="rId20"/>
    <p:sldLayoutId id="2147483766" r:id="rId21"/>
    <p:sldLayoutId id="2147483767" r:id="rId22"/>
    <p:sldLayoutId id="2147483768" r:id="rId23"/>
    <p:sldLayoutId id="2147483769" r:id="rId24"/>
    <p:sldLayoutId id="2147483770" r:id="rId25"/>
    <p:sldLayoutId id="2147483771" r:id="rId26"/>
    <p:sldLayoutId id="2147483772" r:id="rId27"/>
    <p:sldLayoutId id="2147483773" r:id="rId28"/>
    <p:sldLayoutId id="2147483774" r:id="rId29"/>
  </p:sldLayoutIdLst>
  <p:timing>
    <p:tnLst>
      <p:par>
        <p:cTn id="1" dur="indefinite" restart="never" nodeType="tmRoot"/>
      </p:par>
    </p:tnLst>
  </p:timing>
  <p:txStyles>
    <p:titleStyle>
      <a:lvl1pPr algn="l" defTabSz="914377" rtl="0" eaLnBrk="1" latinLnBrk="0" hangingPunct="1">
        <a:lnSpc>
          <a:spcPts val="5000"/>
        </a:lnSpc>
        <a:spcBef>
          <a:spcPct val="0"/>
        </a:spcBef>
        <a:buNone/>
        <a:defRPr sz="4800" b="1" i="0" kern="1200" baseline="0">
          <a:solidFill>
            <a:schemeClr val="tx2"/>
          </a:solidFill>
          <a:latin typeface="Arial Black" panose="020B0A04020102020204" pitchFamily="34" charset="0"/>
          <a:ea typeface="+mj-ea"/>
          <a:cs typeface="+mj-cs"/>
        </a:defRPr>
      </a:lvl1pPr>
    </p:titleStyle>
    <p:bodyStyle>
      <a:lvl1pPr marL="344479" indent="-344479" algn="l" defTabSz="914377" rtl="0" eaLnBrk="1" latinLnBrk="0" hangingPunct="1">
        <a:spcBef>
          <a:spcPct val="20000"/>
        </a:spcBef>
        <a:buClr>
          <a:schemeClr val="accent1"/>
        </a:buClr>
        <a:buFont typeface="Wingdings" panose="05000000000000000000" pitchFamily="2" charset="2"/>
        <a:buChar char="§"/>
        <a:defRPr sz="3000" b="1" i="0" kern="1200" baseline="0">
          <a:solidFill>
            <a:schemeClr val="accent2"/>
          </a:solidFill>
          <a:latin typeface="+mn-lt"/>
          <a:ea typeface="+mn-ea"/>
          <a:cs typeface="+mn-cs"/>
        </a:defRPr>
      </a:lvl1pPr>
      <a:lvl2pPr marL="687371" indent="-342891" algn="l" defTabSz="914377" rtl="0" eaLnBrk="1" latinLnBrk="0" hangingPunct="1">
        <a:spcBef>
          <a:spcPct val="20000"/>
        </a:spcBef>
        <a:buClr>
          <a:schemeClr val="accent1"/>
        </a:buClr>
        <a:buFont typeface="Arial" panose="020B0604020202020204" pitchFamily="34" charset="0"/>
        <a:buChar char="–"/>
        <a:defRPr sz="2800" b="1" i="0" kern="1200" baseline="0">
          <a:solidFill>
            <a:schemeClr val="accent2"/>
          </a:solidFill>
          <a:latin typeface="+mn-lt"/>
          <a:ea typeface="+mn-ea"/>
          <a:cs typeface="+mn-cs"/>
        </a:defRPr>
      </a:lvl2pPr>
      <a:lvl3pPr marL="1031849" indent="-344479" algn="l" defTabSz="914377" rtl="0" eaLnBrk="1" latinLnBrk="0" hangingPunct="1">
        <a:spcBef>
          <a:spcPct val="20000"/>
        </a:spcBef>
        <a:buClr>
          <a:schemeClr val="accent1"/>
        </a:buClr>
        <a:buFont typeface="Wingdings" panose="05000000000000000000" pitchFamily="2" charset="2"/>
        <a:buChar char="§"/>
        <a:defRPr sz="2600" b="1" i="0" kern="1200" baseline="0">
          <a:solidFill>
            <a:schemeClr val="accent2"/>
          </a:solidFill>
          <a:latin typeface="+mn-lt"/>
          <a:ea typeface="+mn-ea"/>
          <a:cs typeface="+mn-cs"/>
        </a:defRPr>
      </a:lvl3pPr>
      <a:lvl4pPr marL="1376328" indent="-344479" algn="l" defTabSz="914377" rtl="0" eaLnBrk="1" latinLnBrk="0" hangingPunct="1">
        <a:spcBef>
          <a:spcPct val="20000"/>
        </a:spcBef>
        <a:buClr>
          <a:schemeClr val="accent1"/>
        </a:buClr>
        <a:buFont typeface="Arial" panose="020B0604020202020204" pitchFamily="34" charset="0"/>
        <a:buChar char="–"/>
        <a:defRPr sz="2400" b="1" i="0" kern="1200" baseline="0">
          <a:solidFill>
            <a:schemeClr val="accent2"/>
          </a:solidFill>
          <a:latin typeface="+mn-lt"/>
          <a:ea typeface="+mn-ea"/>
          <a:cs typeface="+mn-cs"/>
        </a:defRPr>
      </a:lvl4pPr>
      <a:lvl5pPr marL="1711283" indent="-334954" algn="l" defTabSz="914377" rtl="0" eaLnBrk="1" latinLnBrk="0" hangingPunct="1">
        <a:spcBef>
          <a:spcPct val="20000"/>
        </a:spcBef>
        <a:buClr>
          <a:schemeClr val="accent1"/>
        </a:buClr>
        <a:buFont typeface="Wingdings" panose="05000000000000000000" pitchFamily="2" charset="2"/>
        <a:buChar char="§"/>
        <a:defRPr sz="2200" b="1" i="0" kern="1200" baseline="0">
          <a:solidFill>
            <a:schemeClr val="accent2"/>
          </a:solidFill>
          <a:latin typeface="+mn-lt"/>
          <a:ea typeface="+mn-ea"/>
          <a:cs typeface="+mn-cs"/>
        </a:defRPr>
      </a:lvl5pPr>
      <a:lvl6pPr marL="2514537"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11/11/2016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3538241153"/>
      </p:ext>
    </p:extLst>
  </p:cSld>
  <p:clrMap bg1="lt1" tx1="dk1" bg2="lt2" tx2="dk2" accent1="accent1" accent2="accent2" accent3="accent3" accent4="accent4" accent5="accent5" accent6="accent6" hlink="hlink" folHlink="folHlink"/>
  <p:sldLayoutIdLst>
    <p:sldLayoutId id="2147483776"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11/11/2016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4016531873"/>
      </p:ext>
    </p:extLst>
  </p:cSld>
  <p:clrMap bg1="lt1" tx1="dk1" bg2="lt2" tx2="dk2" accent1="accent1" accent2="accent2" accent3="accent3" accent4="accent4" accent5="accent5" accent6="accent6" hlink="hlink" folHlink="folHlink"/>
  <p:sldLayoutIdLst>
    <p:sldLayoutId id="2147483778"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11/11/2016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137025051"/>
      </p:ext>
    </p:extLst>
  </p:cSld>
  <p:clrMap bg1="lt1" tx1="dk1" bg2="lt2" tx2="dk2" accent1="accent1" accent2="accent2" accent3="accent3" accent4="accent4" accent5="accent5" accent6="accent6" hlink="hlink" folHlink="folHlink"/>
  <p:sldLayoutIdLst>
    <p:sldLayoutId id="2147483780"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58.xml"/></Relationships>
</file>

<file path=ppt/slides/_rels/slide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9.xml"/><Relationship Id="rId4" Type="http://schemas.openxmlformats.org/officeDocument/2006/relationships/image" Target="../media/image18.jpg"/></Relationships>
</file>

<file path=ppt/slides/_rels/slide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6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6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63.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xml"/><Relationship Id="rId1" Type="http://schemas.openxmlformats.org/officeDocument/2006/relationships/tags" Target="../tags/tag64.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5.xml"/><Relationship Id="rId1" Type="http://schemas.openxmlformats.org/officeDocument/2006/relationships/tags" Target="../tags/tag65.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5.xml"/><Relationship Id="rId1" Type="http://schemas.openxmlformats.org/officeDocument/2006/relationships/tags" Target="../tags/tag66.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5.xml"/><Relationship Id="rId1" Type="http://schemas.openxmlformats.org/officeDocument/2006/relationships/tags" Target="../tags/tag67.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68.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69.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70.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71.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tags" Target="../tags/tag72.xml"/><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6.xml"/><Relationship Id="rId1" Type="http://schemas.openxmlformats.org/officeDocument/2006/relationships/tags" Target="../tags/tag73.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4.xml"/><Relationship Id="rId1" Type="http://schemas.openxmlformats.org/officeDocument/2006/relationships/tags" Target="../tags/tag74.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2.xml"/><Relationship Id="rId1" Type="http://schemas.openxmlformats.org/officeDocument/2006/relationships/tags" Target="../tags/tag75.xml"/><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2.xml"/><Relationship Id="rId1" Type="http://schemas.openxmlformats.org/officeDocument/2006/relationships/tags" Target="../tags/tag76.xml"/><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2.xml"/><Relationship Id="rId1" Type="http://schemas.openxmlformats.org/officeDocument/2006/relationships/tags" Target="../tags/tag7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2.xml"/><Relationship Id="rId1" Type="http://schemas.openxmlformats.org/officeDocument/2006/relationships/tags" Target="../tags/tag78.xml"/><Relationship Id="rId4" Type="http://schemas.openxmlformats.org/officeDocument/2006/relationships/image" Target="../media/image36.wm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2.xml"/><Relationship Id="rId1" Type="http://schemas.openxmlformats.org/officeDocument/2006/relationships/tags" Target="../tags/tag79.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2.xml"/><Relationship Id="rId1" Type="http://schemas.openxmlformats.org/officeDocument/2006/relationships/tags" Target="../tags/tag80.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2.xml"/><Relationship Id="rId1" Type="http://schemas.openxmlformats.org/officeDocument/2006/relationships/tags" Target="../tags/tag81.xml"/><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2.xml"/><Relationship Id="rId1" Type="http://schemas.openxmlformats.org/officeDocument/2006/relationships/tags" Target="../tags/tag82.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2.xml"/><Relationship Id="rId1" Type="http://schemas.openxmlformats.org/officeDocument/2006/relationships/tags" Target="../tags/tag83.xml"/><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2.xml"/><Relationship Id="rId1" Type="http://schemas.openxmlformats.org/officeDocument/2006/relationships/tags" Target="../tags/tag84.xml"/><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2.xml"/><Relationship Id="rId1" Type="http://schemas.openxmlformats.org/officeDocument/2006/relationships/tags" Target="../tags/tag85.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2.xml"/><Relationship Id="rId1" Type="http://schemas.openxmlformats.org/officeDocument/2006/relationships/tags" Target="../tags/tag86.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2.xml"/><Relationship Id="rId1" Type="http://schemas.openxmlformats.org/officeDocument/2006/relationships/tags" Target="../tags/tag87.xml"/><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2.xml"/><Relationship Id="rId1" Type="http://schemas.openxmlformats.org/officeDocument/2006/relationships/tags" Target="../tags/tag88.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2.xml"/><Relationship Id="rId1" Type="http://schemas.openxmlformats.org/officeDocument/2006/relationships/tags" Target="../tags/tag89.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32.xml"/><Relationship Id="rId1" Type="http://schemas.openxmlformats.org/officeDocument/2006/relationships/tags" Target="../tags/tag90.xml"/><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32.xml"/><Relationship Id="rId1" Type="http://schemas.openxmlformats.org/officeDocument/2006/relationships/tags" Target="../tags/tag91.xml"/><Relationship Id="rId4" Type="http://schemas.openxmlformats.org/officeDocument/2006/relationships/image" Target="../media/image46.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2.xml"/><Relationship Id="rId1" Type="http://schemas.openxmlformats.org/officeDocument/2006/relationships/tags" Target="../tags/tag92.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32.xml"/><Relationship Id="rId1" Type="http://schemas.openxmlformats.org/officeDocument/2006/relationships/tags" Target="../tags/tag93.xml"/><Relationship Id="rId4" Type="http://schemas.openxmlformats.org/officeDocument/2006/relationships/image" Target="../media/image47.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2.xml"/><Relationship Id="rId1" Type="http://schemas.openxmlformats.org/officeDocument/2006/relationships/tags" Target="../tags/tag94.xml"/><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2.xml"/><Relationship Id="rId1" Type="http://schemas.openxmlformats.org/officeDocument/2006/relationships/tags" Target="../tags/tag95.xml"/><Relationship Id="rId4" Type="http://schemas.openxmlformats.org/officeDocument/2006/relationships/image" Target="../media/image49.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32.xml"/><Relationship Id="rId1" Type="http://schemas.openxmlformats.org/officeDocument/2006/relationships/tags" Target="../tags/tag96.xml"/><Relationship Id="rId4" Type="http://schemas.openxmlformats.org/officeDocument/2006/relationships/comments" Target="../comments/comment1.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6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429449" y="3002547"/>
            <a:ext cx="3391743" cy="2262158"/>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QUICK SALE AND PRICING RULES SETUP</a:t>
            </a:r>
            <a:endParaRPr lang="en-GB" sz="4400" b="1" dirty="0" smtClean="0">
              <a:solidFill>
                <a:srgbClr val="F15E4C"/>
              </a:solidFill>
              <a:ea typeface="Tahoma" panose="020B0604030504040204" pitchFamily="34" charset="0"/>
              <a:cs typeface="Arial" panose="020B0604020202020204" pitchFamily="34" charset="0"/>
            </a:endParaRPr>
          </a:p>
          <a:p>
            <a:pPr algn="ctr" defTabSz="457200"/>
            <a:endParaRPr lang="en-GB" sz="900" b="1" dirty="0" smtClean="0">
              <a:solidFill>
                <a:srgbClr val="F15E4C"/>
              </a:solidFill>
              <a:ea typeface="Tahoma" panose="020B0604030504040204" pitchFamily="34" charset="0"/>
              <a:cs typeface="Arial" panose="020B0604020202020204" pitchFamily="34" charset="0"/>
            </a:endParaRPr>
          </a:p>
        </p:txBody>
      </p:sp>
      <p:sp>
        <p:nvSpPr>
          <p:cNvPr id="8" name="TextBox 7"/>
          <p:cNvSpPr txBox="1"/>
          <p:nvPr/>
        </p:nvSpPr>
        <p:spPr>
          <a:xfrm>
            <a:off x="4628063" y="922598"/>
            <a:ext cx="3823479" cy="923330"/>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a:t>
            </a:r>
            <a:endParaRPr lang="en-GB" sz="2800" b="1" dirty="0" smtClean="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Kevin Sheehan </a:t>
            </a:r>
            <a:r>
              <a:rPr lang="en-GB" b="1" dirty="0" smtClean="0">
                <a:solidFill>
                  <a:srgbClr val="F15E4C"/>
                </a:solidFill>
                <a:cs typeface="Arial" panose="020B0604020202020204" pitchFamily="34" charset="0"/>
              </a:rPr>
              <a:t>: </a:t>
            </a:r>
            <a:r>
              <a:rPr lang="en-GB" b="1" dirty="0" smtClean="0">
                <a:solidFill>
                  <a:srgbClr val="F15E4C"/>
                </a:solidFill>
                <a:cs typeface="Arial" panose="020B0604020202020204" pitchFamily="34" charset="0"/>
              </a:rPr>
              <a:t>Tessitura Network</a:t>
            </a:r>
            <a:endParaRPr lang="en-GB"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1600200"/>
            <a:ext cx="8229600" cy="4635500"/>
          </a:xfrm>
        </p:spPr>
        <p:txBody>
          <a:bodyPr/>
          <a:lstStyle/>
          <a:p>
            <a:r>
              <a:rPr lang="en-US" dirty="0" smtClean="0"/>
              <a:t>Quick walkthrough of key setup pieces for </a:t>
            </a:r>
            <a:r>
              <a:rPr lang="en-US" dirty="0" err="1" smtClean="0"/>
              <a:t>QuickSale</a:t>
            </a:r>
            <a:r>
              <a:rPr lang="en-US" dirty="0" smtClean="0"/>
              <a:t> and Pricing Rules</a:t>
            </a:r>
          </a:p>
          <a:p>
            <a:r>
              <a:rPr lang="en-US" dirty="0" smtClean="0"/>
              <a:t>Open the floor to work through your questions and scenarios</a:t>
            </a:r>
          </a:p>
        </p:txBody>
      </p:sp>
      <p:sp>
        <p:nvSpPr>
          <p:cNvPr id="4" name="Title 3"/>
          <p:cNvSpPr>
            <a:spLocks noGrp="1"/>
          </p:cNvSpPr>
          <p:nvPr>
            <p:ph type="title"/>
          </p:nvPr>
        </p:nvSpPr>
        <p:spPr/>
        <p:txBody>
          <a:bodyPr/>
          <a:lstStyle/>
          <a:p>
            <a:r>
              <a:rPr lang="en-US" dirty="0" smtClean="0"/>
              <a:t>The Plan</a:t>
            </a:r>
            <a:endParaRPr lang="en-US" dirty="0"/>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t="9248" b="11561"/>
          <a:stretch/>
        </p:blipFill>
        <p:spPr>
          <a:xfrm>
            <a:off x="1877746" y="3581400"/>
            <a:ext cx="5388508" cy="3200400"/>
          </a:xfrm>
          <a:prstGeom prst="rect">
            <a:avLst/>
          </a:prstGeom>
        </p:spPr>
      </p:pic>
    </p:spTree>
    <p:extLst>
      <p:ext uri="{BB962C8B-B14F-4D97-AF65-F5344CB8AC3E}">
        <p14:creationId xmlns:p14="http://schemas.microsoft.com/office/powerpoint/2010/main" val="1193509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4"/>
          </p:nvPr>
        </p:nvSpPr>
        <p:spPr/>
        <p:txBody>
          <a:bodyPr/>
          <a:lstStyle/>
          <a:p>
            <a:r>
              <a:rPr lang="en-US" dirty="0" err="1" smtClean="0"/>
              <a:t>QuickSale</a:t>
            </a:r>
            <a:endParaRPr lang="en-US" dirty="0"/>
          </a:p>
        </p:txBody>
      </p:sp>
    </p:spTree>
    <p:extLst>
      <p:ext uri="{BB962C8B-B14F-4D97-AF65-F5344CB8AC3E}">
        <p14:creationId xmlns:p14="http://schemas.microsoft.com/office/powerpoint/2010/main" val="30091829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A </a:t>
            </a:r>
            <a:r>
              <a:rPr lang="en-US" dirty="0">
                <a:solidFill>
                  <a:schemeClr val="accent1"/>
                </a:solidFill>
              </a:rPr>
              <a:t>simplified </a:t>
            </a:r>
            <a:r>
              <a:rPr lang="en-US" dirty="0"/>
              <a:t>graphical interface designed for streamlined order processing</a:t>
            </a:r>
            <a:r>
              <a:rPr lang="en-US" dirty="0" smtClean="0"/>
              <a:t>.</a:t>
            </a:r>
          </a:p>
          <a:p>
            <a:r>
              <a:rPr lang="en-US" dirty="0"/>
              <a:t>U</a:t>
            </a:r>
            <a:r>
              <a:rPr lang="en-US" dirty="0" smtClean="0"/>
              <a:t>tilizes sales layouts of buttons to add performances, packages, contributions, memberships, and fees to an order.</a:t>
            </a:r>
          </a:p>
        </p:txBody>
      </p:sp>
      <p:sp>
        <p:nvSpPr>
          <p:cNvPr id="2" name="Title 1"/>
          <p:cNvSpPr>
            <a:spLocks noGrp="1"/>
          </p:cNvSpPr>
          <p:nvPr>
            <p:ph type="title"/>
          </p:nvPr>
        </p:nvSpPr>
        <p:spPr/>
        <p:txBody>
          <a:bodyPr/>
          <a:lstStyle/>
          <a:p>
            <a:r>
              <a:rPr lang="en-US" dirty="0" smtClean="0"/>
              <a:t>What is </a:t>
            </a:r>
            <a:r>
              <a:rPr lang="en-US" dirty="0" err="1" smtClean="0"/>
              <a:t>QuickSale</a:t>
            </a:r>
            <a:r>
              <a:rPr lang="en-US" dirty="0" smtClean="0"/>
              <a:t>?</a:t>
            </a:r>
            <a:endParaRPr lang="en-US" dirty="0"/>
          </a:p>
        </p:txBody>
      </p:sp>
    </p:spTree>
    <p:custDataLst>
      <p:tags r:id="rId1"/>
    </p:custDataLst>
    <p:extLst>
      <p:ext uri="{BB962C8B-B14F-4D97-AF65-F5344CB8AC3E}">
        <p14:creationId xmlns:p14="http://schemas.microsoft.com/office/powerpoint/2010/main" val="2186838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Navigator</a:t>
            </a:r>
          </a:p>
          <a:p>
            <a:r>
              <a:rPr lang="en-US" dirty="0"/>
              <a:t>Performance</a:t>
            </a:r>
          </a:p>
          <a:p>
            <a:r>
              <a:rPr lang="en-US" dirty="0"/>
              <a:t>Performance (Relative</a:t>
            </a:r>
            <a:r>
              <a:rPr lang="en-US" dirty="0" smtClean="0"/>
              <a:t>)</a:t>
            </a:r>
          </a:p>
          <a:p>
            <a:r>
              <a:rPr lang="en-US" dirty="0"/>
              <a:t>Package</a:t>
            </a:r>
          </a:p>
          <a:p>
            <a:r>
              <a:rPr lang="en-US" dirty="0"/>
              <a:t>Package (Relative</a:t>
            </a:r>
            <a:r>
              <a:rPr lang="en-US" dirty="0" smtClean="0"/>
              <a:t>)</a:t>
            </a:r>
            <a:endParaRPr lang="en-US" dirty="0"/>
          </a:p>
          <a:p>
            <a:r>
              <a:rPr lang="en-US" dirty="0" smtClean="0"/>
              <a:t>Contribution</a:t>
            </a:r>
          </a:p>
          <a:p>
            <a:r>
              <a:rPr lang="en-US" dirty="0" smtClean="0"/>
              <a:t>Contribution Round Up</a:t>
            </a:r>
          </a:p>
          <a:p>
            <a:r>
              <a:rPr lang="en-US" dirty="0" smtClean="0"/>
              <a:t>Memberships</a:t>
            </a:r>
            <a:endParaRPr lang="en-US" dirty="0"/>
          </a:p>
          <a:p>
            <a:r>
              <a:rPr lang="en-US" dirty="0" smtClean="0"/>
              <a:t>Fee</a:t>
            </a:r>
            <a:endParaRPr lang="en-US" dirty="0"/>
          </a:p>
          <a:p>
            <a:endParaRPr lang="en-US" dirty="0"/>
          </a:p>
        </p:txBody>
      </p:sp>
      <p:sp>
        <p:nvSpPr>
          <p:cNvPr id="2" name="Title 1"/>
          <p:cNvSpPr>
            <a:spLocks noGrp="1"/>
          </p:cNvSpPr>
          <p:nvPr>
            <p:ph type="title"/>
          </p:nvPr>
        </p:nvSpPr>
        <p:spPr/>
        <p:txBody>
          <a:bodyPr/>
          <a:lstStyle/>
          <a:p>
            <a:r>
              <a:rPr lang="en-US" smtClean="0"/>
              <a:t>Button Types</a:t>
            </a:r>
            <a:endParaRPr lang="en-US"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8800" y="1841500"/>
            <a:ext cx="2805815"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13855436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76400"/>
            <a:ext cx="10972800" cy="4495800"/>
          </a:xfrm>
        </p:spPr>
        <p:txBody>
          <a:bodyPr/>
          <a:lstStyle/>
          <a:p>
            <a:r>
              <a:rPr lang="en-US" dirty="0" smtClean="0"/>
              <a:t>Used to move to another layout</a:t>
            </a:r>
          </a:p>
        </p:txBody>
      </p:sp>
      <p:sp>
        <p:nvSpPr>
          <p:cNvPr id="2" name="Title 1"/>
          <p:cNvSpPr>
            <a:spLocks noGrp="1"/>
          </p:cNvSpPr>
          <p:nvPr>
            <p:ph type="title"/>
          </p:nvPr>
        </p:nvSpPr>
        <p:spPr/>
        <p:txBody>
          <a:bodyPr/>
          <a:lstStyle/>
          <a:p>
            <a:r>
              <a:rPr lang="en-US" dirty="0" smtClean="0"/>
              <a:t>1. Navigator Buttons</a:t>
            </a:r>
            <a:endParaRPr lang="en-US" dirty="0"/>
          </a:p>
        </p:txBody>
      </p:sp>
      <p:pic>
        <p:nvPicPr>
          <p:cNvPr id="6" name="Picture 5"/>
          <p:cNvPicPr>
            <a:picLocks noChangeAspect="1"/>
          </p:cNvPicPr>
          <p:nvPr/>
        </p:nvPicPr>
        <p:blipFill>
          <a:blip r:embed="rId4"/>
          <a:stretch>
            <a:fillRect/>
          </a:stretch>
        </p:blipFill>
        <p:spPr>
          <a:xfrm>
            <a:off x="457200" y="2790173"/>
            <a:ext cx="7764607" cy="2869348"/>
          </a:xfrm>
          <a:prstGeom prst="rect">
            <a:avLst/>
          </a:prstGeom>
        </p:spPr>
      </p:pic>
    </p:spTree>
    <p:custDataLst>
      <p:tags r:id="rId1"/>
    </p:custDataLst>
    <p:extLst>
      <p:ext uri="{BB962C8B-B14F-4D97-AF65-F5344CB8AC3E}">
        <p14:creationId xmlns:p14="http://schemas.microsoft.com/office/powerpoint/2010/main" val="19948402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Performance Buttons</a:t>
            </a:r>
            <a:endParaRPr lang="en-US" dirty="0"/>
          </a:p>
        </p:txBody>
      </p:sp>
      <p:pic>
        <p:nvPicPr>
          <p:cNvPr id="5" name="Picture 4"/>
          <p:cNvPicPr>
            <a:picLocks noChangeAspect="1"/>
          </p:cNvPicPr>
          <p:nvPr/>
        </p:nvPicPr>
        <p:blipFill>
          <a:blip r:embed="rId4"/>
          <a:stretch>
            <a:fillRect/>
          </a:stretch>
        </p:blipFill>
        <p:spPr>
          <a:xfrm>
            <a:off x="457200" y="2133600"/>
            <a:ext cx="8148076" cy="4389419"/>
          </a:xfrm>
          <a:prstGeom prst="rect">
            <a:avLst/>
          </a:prstGeom>
        </p:spPr>
      </p:pic>
      <p:sp>
        <p:nvSpPr>
          <p:cNvPr id="8" name="Rectangle 7"/>
          <p:cNvSpPr/>
          <p:nvPr/>
        </p:nvSpPr>
        <p:spPr>
          <a:xfrm>
            <a:off x="457200" y="1360155"/>
            <a:ext cx="9067800" cy="553998"/>
          </a:xfrm>
          <a:prstGeom prst="rect">
            <a:avLst/>
          </a:prstGeom>
        </p:spPr>
        <p:txBody>
          <a:bodyPr wrap="square">
            <a:spAutoFit/>
          </a:bodyPr>
          <a:lstStyle/>
          <a:p>
            <a:pPr marL="344470" indent="-344470">
              <a:spcBef>
                <a:spcPct val="20000"/>
              </a:spcBef>
              <a:buClr>
                <a:srgbClr val="DB3F2F"/>
              </a:buClr>
              <a:buFont typeface="Wingdings" panose="05000000000000000000" pitchFamily="2" charset="2"/>
              <a:buChar char="§"/>
            </a:pPr>
            <a:r>
              <a:rPr lang="en-US" sz="3000" b="1" dirty="0">
                <a:solidFill>
                  <a:srgbClr val="008F91"/>
                </a:solidFill>
              </a:rPr>
              <a:t>Adds a specific performance to the Order</a:t>
            </a:r>
          </a:p>
        </p:txBody>
      </p:sp>
      <p:cxnSp>
        <p:nvCxnSpPr>
          <p:cNvPr id="9" name="Straight Arrow Connector 8"/>
          <p:cNvCxnSpPr/>
          <p:nvPr/>
        </p:nvCxnSpPr>
        <p:spPr>
          <a:xfrm flipH="1">
            <a:off x="4876802" y="2418080"/>
            <a:ext cx="947420" cy="0"/>
          </a:xfrm>
          <a:prstGeom prst="straightConnector1">
            <a:avLst/>
          </a:prstGeom>
          <a:ln w="63500" cmpd="sng">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3626529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47800"/>
            <a:ext cx="8229600" cy="4495801"/>
          </a:xfrm>
        </p:spPr>
        <p:txBody>
          <a:bodyPr>
            <a:normAutofit/>
          </a:bodyPr>
          <a:lstStyle/>
          <a:p>
            <a:r>
              <a:rPr lang="en-US" dirty="0" smtClean="0"/>
              <a:t>Performance and zone changes over time </a:t>
            </a:r>
          </a:p>
        </p:txBody>
      </p:sp>
      <p:sp>
        <p:nvSpPr>
          <p:cNvPr id="2" name="Title 1"/>
          <p:cNvSpPr>
            <a:spLocks noGrp="1"/>
          </p:cNvSpPr>
          <p:nvPr>
            <p:ph type="title"/>
          </p:nvPr>
        </p:nvSpPr>
        <p:spPr/>
        <p:txBody>
          <a:bodyPr/>
          <a:lstStyle/>
          <a:p>
            <a:r>
              <a:rPr lang="en-US" sz="3600" dirty="0" smtClean="0"/>
              <a:t>3. Performance (Relative)</a:t>
            </a:r>
            <a:endParaRPr lang="en-US" sz="3600" dirty="0"/>
          </a:p>
        </p:txBody>
      </p:sp>
      <p:pic>
        <p:nvPicPr>
          <p:cNvPr id="5" name="Picture 4"/>
          <p:cNvPicPr>
            <a:picLocks noChangeAspect="1"/>
          </p:cNvPicPr>
          <p:nvPr/>
        </p:nvPicPr>
        <p:blipFill rotWithShape="1">
          <a:blip r:embed="rId4"/>
          <a:srcRect r="25931"/>
          <a:stretch/>
        </p:blipFill>
        <p:spPr>
          <a:xfrm>
            <a:off x="2514600" y="2590800"/>
            <a:ext cx="4579432" cy="398068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0627502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10647" y="1600200"/>
            <a:ext cx="10591800" cy="4495801"/>
          </a:xfrm>
        </p:spPr>
        <p:txBody>
          <a:bodyPr>
            <a:normAutofit/>
          </a:bodyPr>
          <a:lstStyle/>
          <a:p>
            <a:r>
              <a:rPr lang="en-US" dirty="0" smtClean="0"/>
              <a:t>Adds specified package to the order</a:t>
            </a:r>
          </a:p>
        </p:txBody>
      </p:sp>
      <p:sp>
        <p:nvSpPr>
          <p:cNvPr id="2" name="Title 1"/>
          <p:cNvSpPr>
            <a:spLocks noGrp="1"/>
          </p:cNvSpPr>
          <p:nvPr>
            <p:ph type="title"/>
          </p:nvPr>
        </p:nvSpPr>
        <p:spPr/>
        <p:txBody>
          <a:bodyPr/>
          <a:lstStyle/>
          <a:p>
            <a:r>
              <a:rPr lang="en-US" dirty="0" smtClean="0"/>
              <a:t>4. Package Buttons</a:t>
            </a:r>
            <a:endParaRPr lang="en-US" dirty="0"/>
          </a:p>
        </p:txBody>
      </p:sp>
      <p:pic>
        <p:nvPicPr>
          <p:cNvPr id="4" name="Picture 3"/>
          <p:cNvPicPr>
            <a:picLocks noChangeAspect="1"/>
          </p:cNvPicPr>
          <p:nvPr/>
        </p:nvPicPr>
        <p:blipFill>
          <a:blip r:embed="rId4"/>
          <a:stretch>
            <a:fillRect/>
          </a:stretch>
        </p:blipFill>
        <p:spPr>
          <a:xfrm>
            <a:off x="838200" y="2438400"/>
            <a:ext cx="7239000" cy="3964215"/>
          </a:xfrm>
          <a:prstGeom prst="rect">
            <a:avLst/>
          </a:prstGeom>
        </p:spPr>
      </p:pic>
    </p:spTree>
    <p:custDataLst>
      <p:tags r:id="rId1"/>
    </p:custDataLst>
    <p:extLst>
      <p:ext uri="{BB962C8B-B14F-4D97-AF65-F5344CB8AC3E}">
        <p14:creationId xmlns:p14="http://schemas.microsoft.com/office/powerpoint/2010/main" val="2865447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0"/>
            <a:ext cx="8305800" cy="4495801"/>
          </a:xfrm>
        </p:spPr>
        <p:txBody>
          <a:bodyPr>
            <a:normAutofit/>
          </a:bodyPr>
          <a:lstStyle/>
          <a:p>
            <a:r>
              <a:rPr lang="en-US" dirty="0" smtClean="0"/>
              <a:t>The Package added by the button changes over time</a:t>
            </a:r>
          </a:p>
          <a:p>
            <a:endParaRPr lang="en-US" dirty="0"/>
          </a:p>
        </p:txBody>
      </p:sp>
      <p:sp>
        <p:nvSpPr>
          <p:cNvPr id="2" name="Title 1"/>
          <p:cNvSpPr>
            <a:spLocks noGrp="1"/>
          </p:cNvSpPr>
          <p:nvPr>
            <p:ph type="title"/>
          </p:nvPr>
        </p:nvSpPr>
        <p:spPr/>
        <p:txBody>
          <a:bodyPr/>
          <a:lstStyle/>
          <a:p>
            <a:r>
              <a:rPr lang="en-US" dirty="0" smtClean="0"/>
              <a:t>5. Package (Relative)</a:t>
            </a:r>
            <a:endParaRPr lang="en-US" dirty="0"/>
          </a:p>
        </p:txBody>
      </p:sp>
      <p:pic>
        <p:nvPicPr>
          <p:cNvPr id="5" name="Picture 4"/>
          <p:cNvPicPr>
            <a:picLocks noChangeAspect="1"/>
          </p:cNvPicPr>
          <p:nvPr/>
        </p:nvPicPr>
        <p:blipFill rotWithShape="1">
          <a:blip r:embed="rId4"/>
          <a:srcRect r="18621" b="5700"/>
          <a:stretch/>
        </p:blipFill>
        <p:spPr>
          <a:xfrm>
            <a:off x="2667000" y="2438400"/>
            <a:ext cx="5048251" cy="4196161"/>
          </a:xfrm>
          <a:prstGeom prst="rect">
            <a:avLst/>
          </a:prstGeom>
        </p:spPr>
      </p:pic>
    </p:spTree>
    <p:custDataLst>
      <p:tags r:id="rId1"/>
    </p:custDataLst>
    <p:extLst>
      <p:ext uri="{BB962C8B-B14F-4D97-AF65-F5344CB8AC3E}">
        <p14:creationId xmlns:p14="http://schemas.microsoft.com/office/powerpoint/2010/main" val="17267117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676400"/>
            <a:ext cx="10058400" cy="4648200"/>
          </a:xfrm>
        </p:spPr>
        <p:txBody>
          <a:bodyPr/>
          <a:lstStyle/>
          <a:p>
            <a:r>
              <a:rPr lang="en-US" dirty="0" smtClean="0"/>
              <a:t>Fixed contribution amount to a fixed Fund</a:t>
            </a:r>
          </a:p>
        </p:txBody>
      </p:sp>
      <p:sp>
        <p:nvSpPr>
          <p:cNvPr id="2" name="Title 1"/>
          <p:cNvSpPr>
            <a:spLocks noGrp="1"/>
          </p:cNvSpPr>
          <p:nvPr>
            <p:ph type="title"/>
          </p:nvPr>
        </p:nvSpPr>
        <p:spPr/>
        <p:txBody>
          <a:bodyPr/>
          <a:lstStyle/>
          <a:p>
            <a:r>
              <a:rPr lang="en-US" dirty="0" smtClean="0"/>
              <a:t>6. Contribution Buttons</a:t>
            </a:r>
            <a:endParaRPr lang="en-US" dirty="0"/>
          </a:p>
        </p:txBody>
      </p:sp>
      <p:pic>
        <p:nvPicPr>
          <p:cNvPr id="4" name="Picture 3"/>
          <p:cNvPicPr>
            <a:picLocks noChangeAspect="1"/>
          </p:cNvPicPr>
          <p:nvPr/>
        </p:nvPicPr>
        <p:blipFill rotWithShape="1">
          <a:blip r:embed="rId4"/>
          <a:srcRect b="49406"/>
          <a:stretch/>
        </p:blipFill>
        <p:spPr>
          <a:xfrm>
            <a:off x="1105554" y="2590800"/>
            <a:ext cx="6932891" cy="35814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4764801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981200"/>
            <a:ext cx="9067800" cy="4495800"/>
          </a:xfrm>
        </p:spPr>
        <p:txBody>
          <a:bodyPr/>
          <a:lstStyle/>
          <a:p>
            <a:r>
              <a:rPr lang="en-US" dirty="0" smtClean="0"/>
              <a:t>Adds a contribution that will round up the order total to the nearest multiple of the number specified</a:t>
            </a:r>
          </a:p>
          <a:p>
            <a:endParaRPr lang="en-US" dirty="0"/>
          </a:p>
        </p:txBody>
      </p:sp>
      <p:sp>
        <p:nvSpPr>
          <p:cNvPr id="2" name="Title 1"/>
          <p:cNvSpPr>
            <a:spLocks noGrp="1"/>
          </p:cNvSpPr>
          <p:nvPr>
            <p:ph type="title"/>
          </p:nvPr>
        </p:nvSpPr>
        <p:spPr/>
        <p:txBody>
          <a:bodyPr>
            <a:normAutofit fontScale="90000"/>
          </a:bodyPr>
          <a:lstStyle/>
          <a:p>
            <a:r>
              <a:rPr lang="en-US" dirty="0" smtClean="0"/>
              <a:t>7. Contribution Round Up Buttons</a:t>
            </a:r>
            <a:endParaRPr lang="en-US" dirty="0"/>
          </a:p>
        </p:txBody>
      </p:sp>
      <p:pic>
        <p:nvPicPr>
          <p:cNvPr id="4" name="Picture 3"/>
          <p:cNvPicPr>
            <a:picLocks noChangeAspect="1"/>
          </p:cNvPicPr>
          <p:nvPr/>
        </p:nvPicPr>
        <p:blipFill rotWithShape="1">
          <a:blip r:embed="rId4"/>
          <a:srcRect b="18688"/>
          <a:stretch/>
        </p:blipFill>
        <p:spPr>
          <a:xfrm>
            <a:off x="1136057" y="3505200"/>
            <a:ext cx="6871885" cy="297180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3227162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828800"/>
            <a:ext cx="8382000" cy="4495800"/>
          </a:xfrm>
        </p:spPr>
        <p:txBody>
          <a:bodyPr/>
          <a:lstStyle/>
          <a:p>
            <a:r>
              <a:rPr lang="en-US" dirty="0" smtClean="0"/>
              <a:t>Adds a contribution and membership at a specified level </a:t>
            </a:r>
          </a:p>
        </p:txBody>
      </p:sp>
      <p:sp>
        <p:nvSpPr>
          <p:cNvPr id="2" name="Title 1"/>
          <p:cNvSpPr>
            <a:spLocks noGrp="1"/>
          </p:cNvSpPr>
          <p:nvPr>
            <p:ph type="title"/>
          </p:nvPr>
        </p:nvSpPr>
        <p:spPr/>
        <p:txBody>
          <a:bodyPr/>
          <a:lstStyle/>
          <a:p>
            <a:r>
              <a:rPr lang="en-US" dirty="0" smtClean="0"/>
              <a:t>8. Membership Buttons</a:t>
            </a:r>
            <a:endParaRPr lang="en-US" dirty="0"/>
          </a:p>
        </p:txBody>
      </p:sp>
      <p:pic>
        <p:nvPicPr>
          <p:cNvPr id="4" name="Picture 3"/>
          <p:cNvPicPr>
            <a:picLocks noChangeAspect="1"/>
          </p:cNvPicPr>
          <p:nvPr/>
        </p:nvPicPr>
        <p:blipFill rotWithShape="1">
          <a:blip r:embed="rId4"/>
          <a:srcRect b="23222"/>
          <a:stretch/>
        </p:blipFill>
        <p:spPr>
          <a:xfrm>
            <a:off x="921873" y="3124200"/>
            <a:ext cx="7300253" cy="3352801"/>
          </a:xfrm>
          <a:prstGeom prst="rect">
            <a:avLst/>
          </a:prstGeom>
        </p:spPr>
      </p:pic>
    </p:spTree>
    <p:custDataLst>
      <p:tags r:id="rId1"/>
    </p:custDataLst>
    <p:extLst>
      <p:ext uri="{BB962C8B-B14F-4D97-AF65-F5344CB8AC3E}">
        <p14:creationId xmlns:p14="http://schemas.microsoft.com/office/powerpoint/2010/main" val="21481239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667876"/>
            <a:ext cx="8915400" cy="4800600"/>
          </a:xfrm>
        </p:spPr>
        <p:txBody>
          <a:bodyPr/>
          <a:lstStyle/>
          <a:p>
            <a:r>
              <a:rPr lang="en-US" dirty="0" smtClean="0"/>
              <a:t>Adds the specified user-defined fee to an Order</a:t>
            </a:r>
            <a:endParaRPr lang="en-US" dirty="0"/>
          </a:p>
        </p:txBody>
      </p:sp>
      <p:sp>
        <p:nvSpPr>
          <p:cNvPr id="2" name="Title 1"/>
          <p:cNvSpPr>
            <a:spLocks noGrp="1"/>
          </p:cNvSpPr>
          <p:nvPr>
            <p:ph type="title"/>
          </p:nvPr>
        </p:nvSpPr>
        <p:spPr/>
        <p:txBody>
          <a:bodyPr/>
          <a:lstStyle/>
          <a:p>
            <a:r>
              <a:rPr lang="en-US" dirty="0" smtClean="0"/>
              <a:t>9. Fee Buttons</a:t>
            </a:r>
            <a:endParaRPr lang="en-US" dirty="0"/>
          </a:p>
        </p:txBody>
      </p:sp>
      <p:pic>
        <p:nvPicPr>
          <p:cNvPr id="4" name="Picture 3"/>
          <p:cNvPicPr>
            <a:picLocks noChangeAspect="1"/>
          </p:cNvPicPr>
          <p:nvPr/>
        </p:nvPicPr>
        <p:blipFill>
          <a:blip r:embed="rId4"/>
          <a:stretch>
            <a:fillRect/>
          </a:stretch>
        </p:blipFill>
        <p:spPr>
          <a:xfrm>
            <a:off x="1066800" y="2810876"/>
            <a:ext cx="7272969" cy="367386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458606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Defining Price Types</a:t>
            </a:r>
            <a:endParaRPr lang="en-US" dirty="0"/>
          </a:p>
        </p:txBody>
      </p:sp>
      <p:pic>
        <p:nvPicPr>
          <p:cNvPr id="5" name="Picture 4"/>
          <p:cNvPicPr>
            <a:picLocks noChangeAspect="1"/>
          </p:cNvPicPr>
          <p:nvPr/>
        </p:nvPicPr>
        <p:blipFill>
          <a:blip r:embed="rId4"/>
          <a:stretch>
            <a:fillRect/>
          </a:stretch>
        </p:blipFill>
        <p:spPr>
          <a:xfrm>
            <a:off x="1471896" y="1534614"/>
            <a:ext cx="6200219" cy="501859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187663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8839200" cy="1143000"/>
          </a:xfrm>
        </p:spPr>
        <p:txBody>
          <a:bodyPr/>
          <a:lstStyle/>
          <a:p>
            <a:r>
              <a:rPr lang="en-US" sz="4400" dirty="0" smtClean="0"/>
              <a:t>Defining Payment Methods</a:t>
            </a:r>
            <a:endParaRPr lang="en-US" sz="4400" dirty="0"/>
          </a:p>
        </p:txBody>
      </p:sp>
      <p:pic>
        <p:nvPicPr>
          <p:cNvPr id="3" name="Picture 2"/>
          <p:cNvPicPr>
            <a:picLocks noChangeAspect="1"/>
          </p:cNvPicPr>
          <p:nvPr/>
        </p:nvPicPr>
        <p:blipFill>
          <a:blip r:embed="rId4"/>
          <a:stretch>
            <a:fillRect/>
          </a:stretch>
        </p:blipFill>
        <p:spPr>
          <a:xfrm>
            <a:off x="1471896" y="1482479"/>
            <a:ext cx="6452909" cy="5223127"/>
          </a:xfrm>
          <a:prstGeom prst="rect">
            <a:avLst/>
          </a:prstGeom>
        </p:spPr>
      </p:pic>
    </p:spTree>
    <p:custDataLst>
      <p:tags r:id="rId1"/>
    </p:custDataLst>
    <p:extLst>
      <p:ext uri="{BB962C8B-B14F-4D97-AF65-F5344CB8AC3E}">
        <p14:creationId xmlns:p14="http://schemas.microsoft.com/office/powerpoint/2010/main" val="22501682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4"/>
          </p:nvPr>
        </p:nvSpPr>
        <p:spPr/>
        <p:txBody>
          <a:bodyPr/>
          <a:lstStyle/>
          <a:p>
            <a:r>
              <a:rPr lang="en-US" dirty="0" smtClean="0"/>
              <a:t>Pricing Rules</a:t>
            </a:r>
            <a:endParaRPr lang="en-US" dirty="0"/>
          </a:p>
        </p:txBody>
      </p:sp>
    </p:spTree>
    <p:extLst>
      <p:ext uri="{BB962C8B-B14F-4D97-AF65-F5344CB8AC3E}">
        <p14:creationId xmlns:p14="http://schemas.microsoft.com/office/powerpoint/2010/main" val="1245289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7239" y="559537"/>
            <a:ext cx="10972800" cy="1143000"/>
          </a:xfrm>
        </p:spPr>
        <p:txBody>
          <a:bodyPr/>
          <a:lstStyle/>
          <a:p>
            <a:r>
              <a:rPr lang="en-US" dirty="0" smtClean="0"/>
              <a:t>Pricing Rules Screen</a:t>
            </a:r>
            <a:endParaRPr lang="en-US" dirty="0"/>
          </a:p>
        </p:txBody>
      </p:sp>
      <p:sp>
        <p:nvSpPr>
          <p:cNvPr id="5" name="Rectangle 4"/>
          <p:cNvSpPr/>
          <p:nvPr/>
        </p:nvSpPr>
        <p:spPr>
          <a:xfrm>
            <a:off x="2423160" y="5596128"/>
            <a:ext cx="1066800" cy="152400"/>
          </a:xfrm>
          <a:prstGeom prst="rect">
            <a:avLst/>
          </a:prstGeom>
          <a:solidFill>
            <a:srgbClr val="F4F7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4" name="Picture 3"/>
          <p:cNvPicPr>
            <a:picLocks noChangeAspect="1"/>
          </p:cNvPicPr>
          <p:nvPr/>
        </p:nvPicPr>
        <p:blipFill>
          <a:blip r:embed="rId4"/>
          <a:stretch>
            <a:fillRect/>
          </a:stretch>
        </p:blipFill>
        <p:spPr>
          <a:xfrm>
            <a:off x="762000" y="1524000"/>
            <a:ext cx="7890866" cy="5129063"/>
          </a:xfrm>
          <a:prstGeom prst="rect">
            <a:avLst/>
          </a:prstGeom>
        </p:spPr>
      </p:pic>
    </p:spTree>
    <p:custDataLst>
      <p:tags r:id="rId1"/>
    </p:custDataLst>
    <p:extLst>
      <p:ext uri="{BB962C8B-B14F-4D97-AF65-F5344CB8AC3E}">
        <p14:creationId xmlns:p14="http://schemas.microsoft.com/office/powerpoint/2010/main" val="1078970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276600"/>
            <a:ext cx="8839200" cy="3200400"/>
          </a:xfrm>
        </p:spPr>
        <p:txBody>
          <a:bodyPr/>
          <a:lstStyle/>
          <a:p>
            <a:r>
              <a:rPr lang="en-US" dirty="0" smtClean="0"/>
              <a:t>Price Change</a:t>
            </a:r>
          </a:p>
          <a:p>
            <a:pPr lvl="1"/>
            <a:r>
              <a:rPr lang="en-US" dirty="0" smtClean="0"/>
              <a:t>Reduces price by a fixed amount or a percentage</a:t>
            </a:r>
          </a:p>
          <a:p>
            <a:pPr lvl="1"/>
            <a:r>
              <a:rPr lang="en-US" dirty="0" smtClean="0"/>
              <a:t>Can set to respect the minimum price</a:t>
            </a:r>
          </a:p>
          <a:p>
            <a:pPr lvl="1"/>
            <a:r>
              <a:rPr lang="en-US" dirty="0" smtClean="0"/>
              <a:t>Rules can edit prices even when users can’t</a:t>
            </a:r>
            <a:endParaRPr lang="en-US" dirty="0"/>
          </a:p>
        </p:txBody>
      </p:sp>
      <p:sp>
        <p:nvSpPr>
          <p:cNvPr id="2" name="Title 1"/>
          <p:cNvSpPr>
            <a:spLocks noGrp="1"/>
          </p:cNvSpPr>
          <p:nvPr>
            <p:ph type="title"/>
          </p:nvPr>
        </p:nvSpPr>
        <p:spPr/>
        <p:txBody>
          <a:bodyPr/>
          <a:lstStyle/>
          <a:p>
            <a:r>
              <a:rPr lang="en-US" smtClean="0"/>
              <a:t>Pricing Rule Tab: Action</a:t>
            </a:r>
            <a:endParaRPr lang="en-US" dirty="0"/>
          </a:p>
        </p:txBody>
      </p:sp>
      <p:pic>
        <p:nvPicPr>
          <p:cNvPr id="4" name="Picture 3"/>
          <p:cNvPicPr>
            <a:picLocks noChangeAspect="1"/>
          </p:cNvPicPr>
          <p:nvPr/>
        </p:nvPicPr>
        <p:blipFill>
          <a:blip r:embed="rId4"/>
          <a:stretch>
            <a:fillRect/>
          </a:stretch>
        </p:blipFill>
        <p:spPr>
          <a:xfrm>
            <a:off x="701952" y="1828800"/>
            <a:ext cx="7740101" cy="1143000"/>
          </a:xfrm>
          <a:prstGeom prst="rect">
            <a:avLst/>
          </a:prstGeom>
        </p:spPr>
      </p:pic>
    </p:spTree>
    <p:custDataLst>
      <p:tags r:id="rId1"/>
    </p:custDataLst>
    <p:extLst>
      <p:ext uri="{BB962C8B-B14F-4D97-AF65-F5344CB8AC3E}">
        <p14:creationId xmlns:p14="http://schemas.microsoft.com/office/powerpoint/2010/main" val="4051117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937" y="3276600"/>
            <a:ext cx="7991116" cy="3352800"/>
          </a:xfrm>
        </p:spPr>
        <p:txBody>
          <a:bodyPr/>
          <a:lstStyle/>
          <a:p>
            <a:r>
              <a:rPr lang="en-US" dirty="0" smtClean="0"/>
              <a:t>Price Type Change</a:t>
            </a:r>
          </a:p>
          <a:p>
            <a:pPr lvl="1"/>
            <a:r>
              <a:rPr lang="en-US" dirty="0" smtClean="0"/>
              <a:t>Changes affected SLIs to specified price type</a:t>
            </a:r>
          </a:p>
          <a:p>
            <a:pPr lvl="1"/>
            <a:r>
              <a:rPr lang="en-US" dirty="0" smtClean="0"/>
              <a:t>Price type must be on product and associated with MOS</a:t>
            </a:r>
          </a:p>
          <a:p>
            <a:pPr lvl="1"/>
            <a:r>
              <a:rPr lang="en-US" dirty="0" smtClean="0"/>
              <a:t>Users don’t need security access to PT</a:t>
            </a:r>
            <a:endParaRPr lang="en-US" dirty="0"/>
          </a:p>
        </p:txBody>
      </p:sp>
      <p:sp>
        <p:nvSpPr>
          <p:cNvPr id="2" name="Title 1"/>
          <p:cNvSpPr>
            <a:spLocks noGrp="1"/>
          </p:cNvSpPr>
          <p:nvPr>
            <p:ph type="title"/>
          </p:nvPr>
        </p:nvSpPr>
        <p:spPr/>
        <p:txBody>
          <a:bodyPr/>
          <a:lstStyle/>
          <a:p>
            <a:r>
              <a:rPr lang="en-US" smtClean="0"/>
              <a:t>Pricing Rule Tab: Action</a:t>
            </a:r>
            <a:endParaRPr lang="en-US" dirty="0"/>
          </a:p>
        </p:txBody>
      </p:sp>
      <p:pic>
        <p:nvPicPr>
          <p:cNvPr id="4" name="Picture 3"/>
          <p:cNvPicPr>
            <a:picLocks noChangeAspect="1"/>
          </p:cNvPicPr>
          <p:nvPr/>
        </p:nvPicPr>
        <p:blipFill>
          <a:blip r:embed="rId4"/>
          <a:stretch>
            <a:fillRect/>
          </a:stretch>
        </p:blipFill>
        <p:spPr>
          <a:xfrm>
            <a:off x="701952" y="1828800"/>
            <a:ext cx="7740101" cy="1143000"/>
          </a:xfrm>
          <a:prstGeom prst="rect">
            <a:avLst/>
          </a:prstGeom>
        </p:spPr>
      </p:pic>
      <p:pic>
        <p:nvPicPr>
          <p:cNvPr id="5" name="Picture 4"/>
          <p:cNvPicPr>
            <a:picLocks noChangeAspect="1"/>
          </p:cNvPicPr>
          <p:nvPr/>
        </p:nvPicPr>
        <p:blipFill>
          <a:blip r:embed="rId5"/>
          <a:stretch>
            <a:fillRect/>
          </a:stretch>
        </p:blipFill>
        <p:spPr>
          <a:xfrm>
            <a:off x="701950" y="1845136"/>
            <a:ext cx="7688572" cy="1126667"/>
          </a:xfrm>
          <a:prstGeom prst="rect">
            <a:avLst/>
          </a:prstGeom>
        </p:spPr>
      </p:pic>
    </p:spTree>
    <p:custDataLst>
      <p:tags r:id="rId1"/>
    </p:custDataLst>
    <p:extLst>
      <p:ext uri="{BB962C8B-B14F-4D97-AF65-F5344CB8AC3E}">
        <p14:creationId xmlns:p14="http://schemas.microsoft.com/office/powerpoint/2010/main" val="1601292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429000"/>
            <a:ext cx="8458200" cy="3124200"/>
          </a:xfrm>
        </p:spPr>
        <p:txBody>
          <a:bodyPr/>
          <a:lstStyle/>
          <a:p>
            <a:r>
              <a:rPr lang="en-US" dirty="0" smtClean="0"/>
              <a:t>Message Only</a:t>
            </a:r>
          </a:p>
          <a:p>
            <a:pPr lvl="1"/>
            <a:r>
              <a:rPr lang="en-US" dirty="0" smtClean="0"/>
              <a:t>Delivers message without any pricing changes</a:t>
            </a:r>
          </a:p>
          <a:p>
            <a:pPr lvl="1"/>
            <a:r>
              <a:rPr lang="en-US" dirty="0" smtClean="0"/>
              <a:t>Hides max/limit fields in General and Criteria sections</a:t>
            </a:r>
            <a:endParaRPr lang="en-US" dirty="0"/>
          </a:p>
        </p:txBody>
      </p:sp>
      <p:sp>
        <p:nvSpPr>
          <p:cNvPr id="2" name="Title 1"/>
          <p:cNvSpPr>
            <a:spLocks noGrp="1"/>
          </p:cNvSpPr>
          <p:nvPr>
            <p:ph type="title"/>
          </p:nvPr>
        </p:nvSpPr>
        <p:spPr/>
        <p:txBody>
          <a:bodyPr/>
          <a:lstStyle/>
          <a:p>
            <a:r>
              <a:rPr lang="en-US" smtClean="0"/>
              <a:t>Pricing Rule Tab: Action</a:t>
            </a:r>
            <a:endParaRPr lang="en-US" dirty="0"/>
          </a:p>
        </p:txBody>
      </p:sp>
      <p:pic>
        <p:nvPicPr>
          <p:cNvPr id="4" name="Picture 3"/>
          <p:cNvPicPr>
            <a:picLocks noChangeAspect="1"/>
          </p:cNvPicPr>
          <p:nvPr/>
        </p:nvPicPr>
        <p:blipFill>
          <a:blip r:embed="rId4"/>
          <a:stretch>
            <a:fillRect/>
          </a:stretch>
        </p:blipFill>
        <p:spPr>
          <a:xfrm>
            <a:off x="701952" y="1828800"/>
            <a:ext cx="7740101" cy="1143000"/>
          </a:xfrm>
          <a:prstGeom prst="rect">
            <a:avLst/>
          </a:prstGeom>
        </p:spPr>
      </p:pic>
      <p:pic>
        <p:nvPicPr>
          <p:cNvPr id="5" name="Picture 4"/>
          <p:cNvPicPr>
            <a:picLocks noChangeAspect="1"/>
          </p:cNvPicPr>
          <p:nvPr/>
        </p:nvPicPr>
        <p:blipFill>
          <a:blip r:embed="rId5"/>
          <a:stretch>
            <a:fillRect/>
          </a:stretch>
        </p:blipFill>
        <p:spPr>
          <a:xfrm>
            <a:off x="701950" y="1845136"/>
            <a:ext cx="7688572" cy="1126667"/>
          </a:xfrm>
          <a:prstGeom prst="rect">
            <a:avLst/>
          </a:prstGeom>
        </p:spPr>
      </p:pic>
      <p:pic>
        <p:nvPicPr>
          <p:cNvPr id="6" name="Picture 5"/>
          <p:cNvPicPr>
            <a:picLocks noChangeAspect="1"/>
          </p:cNvPicPr>
          <p:nvPr/>
        </p:nvPicPr>
        <p:blipFill>
          <a:blip r:embed="rId6"/>
          <a:stretch>
            <a:fillRect/>
          </a:stretch>
        </p:blipFill>
        <p:spPr>
          <a:xfrm>
            <a:off x="682194" y="1869936"/>
            <a:ext cx="7688572" cy="1126667"/>
          </a:xfrm>
          <a:prstGeom prst="rect">
            <a:avLst/>
          </a:prstGeom>
        </p:spPr>
      </p:pic>
    </p:spTree>
    <p:custDataLst>
      <p:tags r:id="rId1"/>
    </p:custDataLst>
    <p:extLst>
      <p:ext uri="{BB962C8B-B14F-4D97-AF65-F5344CB8AC3E}">
        <p14:creationId xmlns:p14="http://schemas.microsoft.com/office/powerpoint/2010/main" val="1431758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Product Only</a:t>
            </a:r>
          </a:p>
          <a:p>
            <a:r>
              <a:rPr lang="en-US" smtClean="0"/>
              <a:t>Seat Volume</a:t>
            </a:r>
          </a:p>
          <a:p>
            <a:r>
              <a:rPr lang="en-US" smtClean="0"/>
              <a:t>Multiple Price Type</a:t>
            </a:r>
          </a:p>
          <a:p>
            <a:r>
              <a:rPr lang="en-US" smtClean="0"/>
              <a:t>Product Volume</a:t>
            </a:r>
          </a:p>
          <a:p>
            <a:r>
              <a:rPr lang="en-US" smtClean="0"/>
              <a:t>Add On</a:t>
            </a:r>
          </a:p>
          <a:p>
            <a:r>
              <a:rPr lang="en-US" smtClean="0"/>
              <a:t>Buy One Get One</a:t>
            </a:r>
          </a:p>
          <a:p>
            <a:endParaRPr lang="en-US" dirty="0"/>
          </a:p>
        </p:txBody>
      </p:sp>
      <p:sp>
        <p:nvSpPr>
          <p:cNvPr id="2" name="Title 1"/>
          <p:cNvSpPr>
            <a:spLocks noGrp="1"/>
          </p:cNvSpPr>
          <p:nvPr>
            <p:ph type="title"/>
          </p:nvPr>
        </p:nvSpPr>
        <p:spPr/>
        <p:txBody>
          <a:bodyPr/>
          <a:lstStyle/>
          <a:p>
            <a:r>
              <a:rPr lang="en-US" smtClean="0"/>
              <a:t>Rule Types</a:t>
            </a:r>
            <a:endParaRPr lang="en-US" dirty="0"/>
          </a:p>
        </p:txBody>
      </p:sp>
      <p:pic>
        <p:nvPicPr>
          <p:cNvPr id="24578" name="Picture 2" descr="C:\Users\Kevin\AppData\Local\Microsoft\Windows\Temporary Internet Files\Content.IE5\4WMDK4OL\MC90005961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5403" y="1548714"/>
            <a:ext cx="3482197" cy="391091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9255961"/>
      </p:ext>
    </p:extLst>
  </p:cSld>
  <p:clrMapOvr>
    <a:masterClrMapping/>
  </p:clrMapOvr>
  <p:transition spd="slow">
    <p:push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962400"/>
            <a:ext cx="9829800" cy="2514600"/>
          </a:xfrm>
        </p:spPr>
        <p:txBody>
          <a:bodyPr/>
          <a:lstStyle/>
          <a:p>
            <a:r>
              <a:rPr lang="en-US" dirty="0" smtClean="0"/>
              <a:t>For basic discounts triggered by a source</a:t>
            </a:r>
          </a:p>
          <a:p>
            <a:r>
              <a:rPr lang="en-US" dirty="0" smtClean="0"/>
              <a:t>For basic discounts triggered by constituent criteria</a:t>
            </a:r>
            <a:endParaRPr lang="en-US" dirty="0"/>
          </a:p>
        </p:txBody>
      </p:sp>
      <p:sp>
        <p:nvSpPr>
          <p:cNvPr id="2" name="Title 1"/>
          <p:cNvSpPr>
            <a:spLocks noGrp="1"/>
          </p:cNvSpPr>
          <p:nvPr>
            <p:ph type="title"/>
          </p:nvPr>
        </p:nvSpPr>
        <p:spPr/>
        <p:txBody>
          <a:bodyPr/>
          <a:lstStyle/>
          <a:p>
            <a:r>
              <a:rPr lang="en-US" smtClean="0"/>
              <a:t>Product Only</a:t>
            </a:r>
            <a:endParaRPr lang="en-US" dirty="0"/>
          </a:p>
        </p:txBody>
      </p:sp>
      <p:pic>
        <p:nvPicPr>
          <p:cNvPr id="4" name="Picture 3"/>
          <p:cNvPicPr>
            <a:picLocks noChangeAspect="1"/>
          </p:cNvPicPr>
          <p:nvPr/>
        </p:nvPicPr>
        <p:blipFill>
          <a:blip r:embed="rId4"/>
          <a:stretch>
            <a:fillRect/>
          </a:stretch>
        </p:blipFill>
        <p:spPr>
          <a:xfrm>
            <a:off x="1371603" y="1828800"/>
            <a:ext cx="6407021" cy="1828800"/>
          </a:xfrm>
          <a:prstGeom prst="rect">
            <a:avLst/>
          </a:prstGeom>
        </p:spPr>
      </p:pic>
    </p:spTree>
    <p:custDataLst>
      <p:tags r:id="rId1"/>
    </p:custDataLst>
    <p:extLst>
      <p:ext uri="{BB962C8B-B14F-4D97-AF65-F5344CB8AC3E}">
        <p14:creationId xmlns:p14="http://schemas.microsoft.com/office/powerpoint/2010/main" val="15932217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38600"/>
            <a:ext cx="9601200" cy="2438400"/>
          </a:xfrm>
        </p:spPr>
        <p:txBody>
          <a:bodyPr/>
          <a:lstStyle/>
          <a:p>
            <a:r>
              <a:rPr lang="en-US" dirty="0" smtClean="0"/>
              <a:t>For group sales discounts</a:t>
            </a:r>
          </a:p>
          <a:p>
            <a:r>
              <a:rPr lang="en-US" dirty="0" smtClean="0"/>
              <a:t>Will discount all qualifying tickets</a:t>
            </a:r>
            <a:endParaRPr lang="en-US" dirty="0"/>
          </a:p>
        </p:txBody>
      </p:sp>
      <p:sp>
        <p:nvSpPr>
          <p:cNvPr id="2" name="Title 1"/>
          <p:cNvSpPr>
            <a:spLocks noGrp="1"/>
          </p:cNvSpPr>
          <p:nvPr>
            <p:ph type="title"/>
          </p:nvPr>
        </p:nvSpPr>
        <p:spPr/>
        <p:txBody>
          <a:bodyPr/>
          <a:lstStyle/>
          <a:p>
            <a:r>
              <a:rPr lang="en-US" smtClean="0"/>
              <a:t>Seat Volume</a:t>
            </a:r>
            <a:endParaRPr lang="en-US" dirty="0"/>
          </a:p>
        </p:txBody>
      </p:sp>
      <p:pic>
        <p:nvPicPr>
          <p:cNvPr id="4" name="Picture 3"/>
          <p:cNvPicPr>
            <a:picLocks noChangeAspect="1"/>
          </p:cNvPicPr>
          <p:nvPr/>
        </p:nvPicPr>
        <p:blipFill>
          <a:blip r:embed="rId4"/>
          <a:stretch>
            <a:fillRect/>
          </a:stretch>
        </p:blipFill>
        <p:spPr>
          <a:xfrm>
            <a:off x="961255" y="1752600"/>
            <a:ext cx="6840495" cy="1981200"/>
          </a:xfrm>
          <a:prstGeom prst="rect">
            <a:avLst/>
          </a:prstGeom>
        </p:spPr>
      </p:pic>
    </p:spTree>
    <p:custDataLst>
      <p:tags r:id="rId1"/>
    </p:custDataLst>
    <p:extLst>
      <p:ext uri="{BB962C8B-B14F-4D97-AF65-F5344CB8AC3E}">
        <p14:creationId xmlns:p14="http://schemas.microsoft.com/office/powerpoint/2010/main" val="1341858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3886200"/>
            <a:ext cx="9906000" cy="2590800"/>
          </a:xfrm>
        </p:spPr>
        <p:txBody>
          <a:bodyPr/>
          <a:lstStyle/>
          <a:p>
            <a:r>
              <a:rPr lang="en-US" dirty="0" smtClean="0"/>
              <a:t>For bundling or faux-packages</a:t>
            </a:r>
          </a:p>
          <a:p>
            <a:r>
              <a:rPr lang="en-US" dirty="0" smtClean="0"/>
              <a:t>Don’t need the same number of tickets for each performance</a:t>
            </a:r>
          </a:p>
          <a:p>
            <a:r>
              <a:rPr lang="en-US" dirty="0" smtClean="0"/>
              <a:t>Performances added to an order as part of a package are NOT counted as performances</a:t>
            </a:r>
            <a:endParaRPr lang="en-US" dirty="0"/>
          </a:p>
        </p:txBody>
      </p:sp>
      <p:sp>
        <p:nvSpPr>
          <p:cNvPr id="2" name="Title 1"/>
          <p:cNvSpPr>
            <a:spLocks noGrp="1"/>
          </p:cNvSpPr>
          <p:nvPr>
            <p:ph type="title"/>
          </p:nvPr>
        </p:nvSpPr>
        <p:spPr/>
        <p:txBody>
          <a:bodyPr/>
          <a:lstStyle/>
          <a:p>
            <a:r>
              <a:rPr lang="en-US" smtClean="0"/>
              <a:t>Product Volume</a:t>
            </a:r>
            <a:endParaRPr lang="en-US" dirty="0"/>
          </a:p>
        </p:txBody>
      </p:sp>
      <p:pic>
        <p:nvPicPr>
          <p:cNvPr id="4" name="Picture 3"/>
          <p:cNvPicPr>
            <a:picLocks noChangeAspect="1"/>
          </p:cNvPicPr>
          <p:nvPr/>
        </p:nvPicPr>
        <p:blipFill>
          <a:blip r:embed="rId4"/>
          <a:stretch>
            <a:fillRect/>
          </a:stretch>
        </p:blipFill>
        <p:spPr>
          <a:xfrm>
            <a:off x="1143003" y="1447800"/>
            <a:ext cx="5868537" cy="2286000"/>
          </a:xfrm>
          <a:prstGeom prst="rect">
            <a:avLst/>
          </a:prstGeom>
        </p:spPr>
      </p:pic>
    </p:spTree>
    <p:custDataLst>
      <p:tags r:id="rId1"/>
    </p:custDataLst>
    <p:extLst>
      <p:ext uri="{BB962C8B-B14F-4D97-AF65-F5344CB8AC3E}">
        <p14:creationId xmlns:p14="http://schemas.microsoft.com/office/powerpoint/2010/main" val="29174944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endParaRPr lang="en-US" smtClean="0"/>
          </a:p>
          <a:p>
            <a:endParaRPr lang="en-US" smtClean="0"/>
          </a:p>
          <a:p>
            <a:endParaRPr lang="en-US" smtClean="0"/>
          </a:p>
          <a:p>
            <a:endParaRPr lang="en-US" smtClean="0"/>
          </a:p>
          <a:p>
            <a:r>
              <a:rPr lang="en-US" smtClean="0"/>
              <a:t>For buy one get one style discounts</a:t>
            </a:r>
          </a:p>
          <a:p>
            <a:r>
              <a:rPr lang="en-US" smtClean="0"/>
              <a:t>The discounted ticket(s) must already be in the cart</a:t>
            </a:r>
          </a:p>
          <a:p>
            <a:r>
              <a:rPr lang="en-US" smtClean="0"/>
              <a:t>The discounted ticket(s) must be included in the qualifying number</a:t>
            </a:r>
            <a:endParaRPr lang="en-US" dirty="0"/>
          </a:p>
        </p:txBody>
      </p:sp>
      <p:sp>
        <p:nvSpPr>
          <p:cNvPr id="2" name="Title 1"/>
          <p:cNvSpPr>
            <a:spLocks noGrp="1"/>
          </p:cNvSpPr>
          <p:nvPr>
            <p:ph type="title"/>
          </p:nvPr>
        </p:nvSpPr>
        <p:spPr/>
        <p:txBody>
          <a:bodyPr/>
          <a:lstStyle/>
          <a:p>
            <a:r>
              <a:rPr lang="en-US" smtClean="0"/>
              <a:t>Buy One Get One</a:t>
            </a:r>
            <a:endParaRPr lang="en-US" dirty="0"/>
          </a:p>
        </p:txBody>
      </p:sp>
      <p:pic>
        <p:nvPicPr>
          <p:cNvPr id="4" name="Picture 3"/>
          <p:cNvPicPr>
            <a:picLocks noChangeAspect="1"/>
          </p:cNvPicPr>
          <p:nvPr/>
        </p:nvPicPr>
        <p:blipFill>
          <a:blip r:embed="rId4"/>
          <a:stretch>
            <a:fillRect/>
          </a:stretch>
        </p:blipFill>
        <p:spPr>
          <a:xfrm>
            <a:off x="1371600" y="1676402"/>
            <a:ext cx="6096000" cy="2102883"/>
          </a:xfrm>
          <a:prstGeom prst="rect">
            <a:avLst/>
          </a:prstGeom>
        </p:spPr>
      </p:pic>
    </p:spTree>
    <p:custDataLst>
      <p:tags r:id="rId1"/>
    </p:custDataLst>
    <p:extLst>
      <p:ext uri="{BB962C8B-B14F-4D97-AF65-F5344CB8AC3E}">
        <p14:creationId xmlns:p14="http://schemas.microsoft.com/office/powerpoint/2010/main" val="4334527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29200"/>
            <a:ext cx="10972800" cy="1600200"/>
          </a:xfrm>
        </p:spPr>
        <p:txBody>
          <a:bodyPr/>
          <a:lstStyle/>
          <a:p>
            <a:r>
              <a:rPr lang="en-US" dirty="0" smtClean="0"/>
              <a:t>For family plan discounts</a:t>
            </a:r>
          </a:p>
          <a:p>
            <a:r>
              <a:rPr lang="en-US" dirty="0" smtClean="0"/>
              <a:t>Will discount all qualifying tickets</a:t>
            </a:r>
          </a:p>
        </p:txBody>
      </p:sp>
      <p:sp>
        <p:nvSpPr>
          <p:cNvPr id="2" name="Title 1"/>
          <p:cNvSpPr>
            <a:spLocks noGrp="1"/>
          </p:cNvSpPr>
          <p:nvPr>
            <p:ph type="title"/>
          </p:nvPr>
        </p:nvSpPr>
        <p:spPr/>
        <p:txBody>
          <a:bodyPr/>
          <a:lstStyle/>
          <a:p>
            <a:r>
              <a:rPr lang="en-US" smtClean="0"/>
              <a:t>Multiple Price Type</a:t>
            </a:r>
            <a:endParaRPr lang="en-US" dirty="0"/>
          </a:p>
        </p:txBody>
      </p:sp>
      <p:pic>
        <p:nvPicPr>
          <p:cNvPr id="6" name="Picture 5"/>
          <p:cNvPicPr>
            <a:picLocks noChangeAspect="1"/>
          </p:cNvPicPr>
          <p:nvPr/>
        </p:nvPicPr>
        <p:blipFill>
          <a:blip r:embed="rId4"/>
          <a:stretch>
            <a:fillRect/>
          </a:stretch>
        </p:blipFill>
        <p:spPr>
          <a:xfrm>
            <a:off x="1371603" y="1622781"/>
            <a:ext cx="6317623" cy="3014133"/>
          </a:xfrm>
          <a:prstGeom prst="rect">
            <a:avLst/>
          </a:prstGeom>
        </p:spPr>
      </p:pic>
    </p:spTree>
    <p:custDataLst>
      <p:tags r:id="rId1"/>
    </p:custDataLst>
    <p:extLst>
      <p:ext uri="{BB962C8B-B14F-4D97-AF65-F5344CB8AC3E}">
        <p14:creationId xmlns:p14="http://schemas.microsoft.com/office/powerpoint/2010/main" val="3466972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114800"/>
            <a:ext cx="8534400" cy="2362200"/>
          </a:xfrm>
        </p:spPr>
        <p:txBody>
          <a:bodyPr>
            <a:normAutofit lnSpcReduction="10000"/>
          </a:bodyPr>
          <a:lstStyle/>
          <a:p>
            <a:r>
              <a:rPr lang="en-US" dirty="0" smtClean="0"/>
              <a:t>For add on discounts, like buy a subscription get the holiday show at a discount</a:t>
            </a:r>
          </a:p>
          <a:p>
            <a:r>
              <a:rPr lang="en-US" dirty="0" smtClean="0"/>
              <a:t>The additional product must already be in the cart</a:t>
            </a:r>
            <a:endParaRPr lang="en-US" dirty="0"/>
          </a:p>
        </p:txBody>
      </p:sp>
      <p:sp>
        <p:nvSpPr>
          <p:cNvPr id="2" name="Title 1"/>
          <p:cNvSpPr>
            <a:spLocks noGrp="1"/>
          </p:cNvSpPr>
          <p:nvPr>
            <p:ph type="title"/>
          </p:nvPr>
        </p:nvSpPr>
        <p:spPr/>
        <p:txBody>
          <a:bodyPr/>
          <a:lstStyle/>
          <a:p>
            <a:r>
              <a:rPr lang="en-US" smtClean="0"/>
              <a:t>Add On</a:t>
            </a:r>
            <a:endParaRPr lang="en-US" dirty="0"/>
          </a:p>
        </p:txBody>
      </p:sp>
      <p:pic>
        <p:nvPicPr>
          <p:cNvPr id="4" name="Picture 3"/>
          <p:cNvPicPr>
            <a:picLocks noChangeAspect="1"/>
          </p:cNvPicPr>
          <p:nvPr/>
        </p:nvPicPr>
        <p:blipFill>
          <a:blip r:embed="rId4"/>
          <a:stretch>
            <a:fillRect/>
          </a:stretch>
        </p:blipFill>
        <p:spPr>
          <a:xfrm>
            <a:off x="1698172" y="1524000"/>
            <a:ext cx="5747659" cy="2209800"/>
          </a:xfrm>
          <a:prstGeom prst="rect">
            <a:avLst/>
          </a:prstGeom>
        </p:spPr>
      </p:pic>
    </p:spTree>
    <p:custDataLst>
      <p:tags r:id="rId1"/>
    </p:custDataLst>
    <p:extLst>
      <p:ext uri="{BB962C8B-B14F-4D97-AF65-F5344CB8AC3E}">
        <p14:creationId xmlns:p14="http://schemas.microsoft.com/office/powerpoint/2010/main" val="41493210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733800"/>
            <a:ext cx="10972800" cy="2743200"/>
          </a:xfrm>
        </p:spPr>
        <p:txBody>
          <a:bodyPr/>
          <a:lstStyle/>
          <a:p>
            <a:r>
              <a:rPr lang="en-US" dirty="0" smtClean="0"/>
              <a:t>Can be used with any rule type</a:t>
            </a:r>
          </a:p>
          <a:p>
            <a:r>
              <a:rPr lang="en-US" dirty="0" smtClean="0"/>
              <a:t>Most likely use with Product Only rules</a:t>
            </a:r>
          </a:p>
          <a:p>
            <a:r>
              <a:rPr lang="en-US" dirty="0" smtClean="0"/>
              <a:t>Constituent must meet all criteria</a:t>
            </a:r>
          </a:p>
          <a:p>
            <a:endParaRPr lang="en-US" dirty="0" smtClean="0"/>
          </a:p>
          <a:p>
            <a:endParaRPr lang="en-US" dirty="0"/>
          </a:p>
        </p:txBody>
      </p:sp>
      <p:sp>
        <p:nvSpPr>
          <p:cNvPr id="2" name="Title 1"/>
          <p:cNvSpPr>
            <a:spLocks noGrp="1"/>
          </p:cNvSpPr>
          <p:nvPr>
            <p:ph type="title"/>
          </p:nvPr>
        </p:nvSpPr>
        <p:spPr/>
        <p:txBody>
          <a:bodyPr/>
          <a:lstStyle/>
          <a:p>
            <a:r>
              <a:rPr lang="en-US" smtClean="0"/>
              <a:t>Constituent Criteria</a:t>
            </a:r>
            <a:endParaRPr lang="en-US" dirty="0"/>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1" y="1676400"/>
            <a:ext cx="7832460"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3037683401"/>
      </p:ext>
    </p:extLst>
  </p:cSld>
  <p:clrMapOvr>
    <a:masterClrMapping/>
  </p:clrMapOvr>
  <p:transition spd="slow">
    <p:push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smtClean="0"/>
              <a:t>Attribute</a:t>
            </a:r>
          </a:p>
          <a:p>
            <a:r>
              <a:rPr lang="en-US" smtClean="0"/>
              <a:t>Constituency</a:t>
            </a:r>
          </a:p>
          <a:p>
            <a:r>
              <a:rPr lang="en-US" smtClean="0"/>
              <a:t>List</a:t>
            </a:r>
          </a:p>
          <a:p>
            <a:r>
              <a:rPr lang="en-US" smtClean="0"/>
              <a:t>Exclusion List</a:t>
            </a:r>
          </a:p>
          <a:p>
            <a:r>
              <a:rPr lang="en-US" smtClean="0"/>
              <a:t>Promoted Appeal and Source</a:t>
            </a:r>
          </a:p>
          <a:p>
            <a:r>
              <a:rPr lang="en-US" smtClean="0"/>
              <a:t>Ranking</a:t>
            </a:r>
            <a:endParaRPr lang="en-US" dirty="0"/>
          </a:p>
        </p:txBody>
      </p:sp>
      <p:sp>
        <p:nvSpPr>
          <p:cNvPr id="2" name="Title 1"/>
          <p:cNvSpPr>
            <a:spLocks noGrp="1"/>
          </p:cNvSpPr>
          <p:nvPr>
            <p:ph type="title"/>
          </p:nvPr>
        </p:nvSpPr>
        <p:spPr/>
        <p:txBody>
          <a:bodyPr/>
          <a:lstStyle/>
          <a:p>
            <a:r>
              <a:rPr lang="en-US" smtClean="0"/>
              <a:t>Available Criteria</a:t>
            </a:r>
            <a:endParaRPr lang="en-US" dirty="0"/>
          </a:p>
        </p:txBody>
      </p:sp>
      <p:pic>
        <p:nvPicPr>
          <p:cNvPr id="4098" name="Picture 2" descr="C:\Users\Kevin\AppData\Local\Microsoft\Windows\Temporary Internet Files\Content.IE5\4WMDK4OL\MC900434929[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3600" y="14478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7258638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581400"/>
            <a:ext cx="8763000" cy="2895600"/>
          </a:xfrm>
        </p:spPr>
        <p:txBody>
          <a:bodyPr/>
          <a:lstStyle/>
          <a:p>
            <a:r>
              <a:rPr lang="en-US" dirty="0" smtClean="0"/>
              <a:t>Delivered whenever the rule qualifications are met</a:t>
            </a:r>
          </a:p>
          <a:p>
            <a:r>
              <a:rPr lang="en-US" dirty="0" smtClean="0"/>
              <a:t>2 standard message types, can add additional custom types</a:t>
            </a:r>
          </a:p>
          <a:p>
            <a:r>
              <a:rPr lang="en-US" dirty="0" smtClean="0"/>
              <a:t>Only one message per type</a:t>
            </a:r>
            <a:endParaRPr lang="en-US" dirty="0"/>
          </a:p>
        </p:txBody>
      </p:sp>
      <p:sp>
        <p:nvSpPr>
          <p:cNvPr id="2" name="Title 1"/>
          <p:cNvSpPr>
            <a:spLocks noGrp="1"/>
          </p:cNvSpPr>
          <p:nvPr>
            <p:ph type="title"/>
          </p:nvPr>
        </p:nvSpPr>
        <p:spPr/>
        <p:txBody>
          <a:bodyPr/>
          <a:lstStyle/>
          <a:p>
            <a:r>
              <a:rPr lang="en-US" smtClean="0"/>
              <a:t>Messaging</a:t>
            </a:r>
            <a:endParaRPr lang="en-US" dirty="0"/>
          </a:p>
        </p:txBody>
      </p:sp>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1" y="1981200"/>
            <a:ext cx="7803771" cy="129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1450669158"/>
      </p:ext>
    </p:extLst>
  </p:cSld>
  <p:clrMapOvr>
    <a:masterClrMapping/>
  </p:clrMapOvr>
  <p:transition spd="slow">
    <p:pu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p:txBody>
          <a:bodyPr/>
          <a:lstStyle/>
          <a:p>
            <a:r>
              <a:rPr lang="en-US" dirty="0" smtClean="0"/>
              <a:t>Bonus Slides</a:t>
            </a:r>
            <a:endParaRPr lang="en-US" dirty="0"/>
          </a:p>
        </p:txBody>
      </p:sp>
    </p:spTree>
    <p:extLst>
      <p:ext uri="{BB962C8B-B14F-4D97-AF65-F5344CB8AC3E}">
        <p14:creationId xmlns:p14="http://schemas.microsoft.com/office/powerpoint/2010/main" val="32032679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133600"/>
            <a:ext cx="8839200" cy="4343400"/>
          </a:xfrm>
        </p:spPr>
        <p:txBody>
          <a:bodyPr>
            <a:normAutofit/>
          </a:bodyPr>
          <a:lstStyle/>
          <a:p>
            <a:r>
              <a:rPr lang="en-US" dirty="0" smtClean="0">
                <a:solidFill>
                  <a:srgbClr val="F0583F"/>
                </a:solidFill>
              </a:rPr>
              <a:t>Start of Day</a:t>
            </a:r>
          </a:p>
          <a:p>
            <a:pPr lvl="1"/>
            <a:r>
              <a:rPr lang="en-US" dirty="0" smtClean="0"/>
              <a:t>12:00 AM on the order date </a:t>
            </a:r>
          </a:p>
          <a:p>
            <a:pPr lvl="1"/>
            <a:r>
              <a:rPr lang="en-US" dirty="0"/>
              <a:t>T</a:t>
            </a:r>
            <a:r>
              <a:rPr lang="en-US" dirty="0" smtClean="0"/>
              <a:t>he button’s product WILL NOT change throughout the day</a:t>
            </a:r>
          </a:p>
          <a:p>
            <a:r>
              <a:rPr lang="en-US" sz="3100" dirty="0">
                <a:solidFill>
                  <a:srgbClr val="F0583F"/>
                </a:solidFill>
              </a:rPr>
              <a:t>Order Day Time</a:t>
            </a:r>
          </a:p>
          <a:p>
            <a:pPr lvl="1"/>
            <a:r>
              <a:rPr lang="en-US" dirty="0" smtClean="0"/>
              <a:t>The order date and time</a:t>
            </a:r>
          </a:p>
          <a:p>
            <a:pPr lvl="1"/>
            <a:r>
              <a:rPr lang="en-US" dirty="0" smtClean="0"/>
              <a:t>The button’s product WILL change throughout the day</a:t>
            </a:r>
          </a:p>
        </p:txBody>
      </p:sp>
      <p:sp>
        <p:nvSpPr>
          <p:cNvPr id="2" name="Title 1"/>
          <p:cNvSpPr>
            <a:spLocks noGrp="1"/>
          </p:cNvSpPr>
          <p:nvPr>
            <p:ph type="title"/>
          </p:nvPr>
        </p:nvSpPr>
        <p:spPr/>
        <p:txBody>
          <a:bodyPr>
            <a:normAutofit fontScale="90000"/>
          </a:bodyPr>
          <a:lstStyle/>
          <a:p>
            <a:r>
              <a:rPr lang="en-US" dirty="0"/>
              <a:t>Performance (Relative): </a:t>
            </a:r>
            <a:r>
              <a:rPr lang="en-US" dirty="0" smtClean="0"/>
              <a:t>Relative To</a:t>
            </a:r>
            <a:endParaRPr lang="en-US" dirty="0"/>
          </a:p>
        </p:txBody>
      </p:sp>
    </p:spTree>
    <p:custDataLst>
      <p:tags r:id="rId1"/>
    </p:custDataLst>
    <p:extLst>
      <p:ext uri="{BB962C8B-B14F-4D97-AF65-F5344CB8AC3E}">
        <p14:creationId xmlns:p14="http://schemas.microsoft.com/office/powerpoint/2010/main" val="36133438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dirty="0" smtClean="0"/>
              <a:t>If ORDER date/time = 08/11/2016 10:45 </a:t>
            </a:r>
            <a:br>
              <a:rPr lang="en-US" dirty="0" smtClean="0"/>
            </a:br>
            <a:r>
              <a:rPr lang="en-US" dirty="0" smtClean="0"/>
              <a:t>      and</a:t>
            </a:r>
            <a:br>
              <a:rPr lang="en-US" dirty="0" smtClean="0"/>
            </a:br>
            <a:r>
              <a:rPr lang="en-US" dirty="0" smtClean="0"/>
              <a:t>PERFORMANCE date/time = 08/11/2016 10:00</a:t>
            </a:r>
          </a:p>
          <a:p>
            <a:pPr marL="0" indent="0">
              <a:buNone/>
            </a:pPr>
            <a:r>
              <a:rPr lang="en-US" dirty="0"/>
              <a:t> </a:t>
            </a:r>
            <a:r>
              <a:rPr lang="en-US" dirty="0" smtClean="0"/>
              <a:t>     then…</a:t>
            </a:r>
          </a:p>
          <a:p>
            <a:pPr marL="0" indent="0">
              <a:buNone/>
            </a:pPr>
            <a:endParaRPr lang="en-US" dirty="0" smtClean="0"/>
          </a:p>
          <a:p>
            <a:r>
              <a:rPr lang="en-US" sz="2900" dirty="0">
                <a:solidFill>
                  <a:srgbClr val="F0583F"/>
                </a:solidFill>
              </a:rPr>
              <a:t>Start of Day</a:t>
            </a:r>
            <a:r>
              <a:rPr lang="en-US" dirty="0" smtClean="0"/>
              <a:t>: </a:t>
            </a:r>
            <a:r>
              <a:rPr lang="en-US" i="1" dirty="0" smtClean="0"/>
              <a:t>Includes</a:t>
            </a:r>
            <a:r>
              <a:rPr lang="en-US" dirty="0" smtClean="0"/>
              <a:t> the performance</a:t>
            </a:r>
          </a:p>
          <a:p>
            <a:r>
              <a:rPr lang="en-US" sz="2900" dirty="0">
                <a:solidFill>
                  <a:srgbClr val="F0583F"/>
                </a:solidFill>
              </a:rPr>
              <a:t>Order Day Time</a:t>
            </a:r>
            <a:r>
              <a:rPr lang="en-US" dirty="0" smtClean="0"/>
              <a:t>: </a:t>
            </a:r>
            <a:r>
              <a:rPr lang="en-US" i="1" dirty="0" smtClean="0"/>
              <a:t>Excludes</a:t>
            </a:r>
            <a:r>
              <a:rPr lang="en-US" dirty="0" smtClean="0"/>
              <a:t> the performance</a:t>
            </a:r>
          </a:p>
          <a:p>
            <a:endParaRPr lang="en-US" dirty="0"/>
          </a:p>
        </p:txBody>
      </p:sp>
      <p:sp>
        <p:nvSpPr>
          <p:cNvPr id="2" name="Title 1"/>
          <p:cNvSpPr>
            <a:spLocks noGrp="1"/>
          </p:cNvSpPr>
          <p:nvPr>
            <p:ph type="title"/>
          </p:nvPr>
        </p:nvSpPr>
        <p:spPr/>
        <p:txBody>
          <a:bodyPr>
            <a:normAutofit fontScale="90000"/>
          </a:bodyPr>
          <a:lstStyle/>
          <a:p>
            <a:r>
              <a:rPr lang="en-US" dirty="0"/>
              <a:t>Performance (Relative): </a:t>
            </a:r>
            <a:r>
              <a:rPr lang="en-US" dirty="0" smtClean="0"/>
              <a:t>Relative To</a:t>
            </a:r>
            <a:endParaRPr lang="en-US" dirty="0"/>
          </a:p>
        </p:txBody>
      </p:sp>
    </p:spTree>
    <p:custDataLst>
      <p:tags r:id="rId1"/>
    </p:custDataLst>
    <p:extLst>
      <p:ext uri="{BB962C8B-B14F-4D97-AF65-F5344CB8AC3E}">
        <p14:creationId xmlns:p14="http://schemas.microsoft.com/office/powerpoint/2010/main" val="224586785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533400"/>
            <a:ext cx="10972800" cy="1143000"/>
          </a:xfrm>
        </p:spPr>
        <p:txBody>
          <a:bodyPr/>
          <a:lstStyle/>
          <a:p>
            <a:r>
              <a:rPr lang="en-US" dirty="0" smtClean="0"/>
              <a:t>Relative to Start of Day</a:t>
            </a:r>
            <a:endParaRPr lang="en-US" dirty="0"/>
          </a:p>
        </p:txBody>
      </p:sp>
      <p:pic>
        <p:nvPicPr>
          <p:cNvPr id="5" name="Picture 4"/>
          <p:cNvPicPr>
            <a:picLocks noChangeAspect="1"/>
          </p:cNvPicPr>
          <p:nvPr/>
        </p:nvPicPr>
        <p:blipFill>
          <a:blip r:embed="rId4"/>
          <a:stretch>
            <a:fillRect/>
          </a:stretch>
        </p:blipFill>
        <p:spPr>
          <a:xfrm>
            <a:off x="1245596" y="1295404"/>
            <a:ext cx="6652819" cy="5505435"/>
          </a:xfrm>
          <a:prstGeom prst="rect">
            <a:avLst/>
          </a:prstGeom>
        </p:spPr>
      </p:pic>
    </p:spTree>
    <p:custDataLst>
      <p:tags r:id="rId1"/>
    </p:custDataLst>
    <p:extLst>
      <p:ext uri="{BB962C8B-B14F-4D97-AF65-F5344CB8AC3E}">
        <p14:creationId xmlns:p14="http://schemas.microsoft.com/office/powerpoint/2010/main" val="29226451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33400" y="533400"/>
            <a:ext cx="9525000" cy="1143000"/>
          </a:xfrm>
        </p:spPr>
        <p:txBody>
          <a:bodyPr/>
          <a:lstStyle/>
          <a:p>
            <a:r>
              <a:rPr lang="en-US" dirty="0" smtClean="0"/>
              <a:t>Relative to Start of Day</a:t>
            </a:r>
            <a:endParaRPr lang="en-US" dirty="0"/>
          </a:p>
        </p:txBody>
      </p:sp>
      <p:pic>
        <p:nvPicPr>
          <p:cNvPr id="5" name="Picture 4"/>
          <p:cNvPicPr>
            <a:picLocks noChangeAspect="1"/>
          </p:cNvPicPr>
          <p:nvPr/>
        </p:nvPicPr>
        <p:blipFill>
          <a:blip r:embed="rId4"/>
          <a:stretch>
            <a:fillRect/>
          </a:stretch>
        </p:blipFill>
        <p:spPr>
          <a:xfrm>
            <a:off x="1245596" y="1295404"/>
            <a:ext cx="6652819" cy="5505435"/>
          </a:xfrm>
          <a:prstGeom prst="rect">
            <a:avLst/>
          </a:prstGeom>
        </p:spPr>
      </p:pic>
      <p:sp>
        <p:nvSpPr>
          <p:cNvPr id="6" name="Rectangle 5"/>
          <p:cNvSpPr/>
          <p:nvPr/>
        </p:nvSpPr>
        <p:spPr>
          <a:xfrm>
            <a:off x="3886206" y="2362200"/>
            <a:ext cx="4012209" cy="220980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custDataLst>
      <p:tags r:id="rId1"/>
    </p:custDataLst>
    <p:extLst>
      <p:ext uri="{BB962C8B-B14F-4D97-AF65-F5344CB8AC3E}">
        <p14:creationId xmlns:p14="http://schemas.microsoft.com/office/powerpoint/2010/main" val="2739728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052" y="457200"/>
            <a:ext cx="10972800" cy="1143000"/>
          </a:xfrm>
        </p:spPr>
        <p:txBody>
          <a:bodyPr/>
          <a:lstStyle/>
          <a:p>
            <a:r>
              <a:rPr lang="en-US" dirty="0" smtClean="0"/>
              <a:t>Relative to Order/Day Time</a:t>
            </a:r>
            <a:endParaRPr lang="en-US" dirty="0"/>
          </a:p>
        </p:txBody>
      </p:sp>
      <p:pic>
        <p:nvPicPr>
          <p:cNvPr id="5" name="Picture 4"/>
          <p:cNvPicPr>
            <a:picLocks noChangeAspect="1"/>
          </p:cNvPicPr>
          <p:nvPr/>
        </p:nvPicPr>
        <p:blipFill>
          <a:blip r:embed="rId4"/>
          <a:stretch>
            <a:fillRect/>
          </a:stretch>
        </p:blipFill>
        <p:spPr>
          <a:xfrm>
            <a:off x="1245596" y="1295404"/>
            <a:ext cx="6652819" cy="5505435"/>
          </a:xfrm>
          <a:prstGeom prst="rect">
            <a:avLst/>
          </a:prstGeom>
        </p:spPr>
      </p:pic>
    </p:spTree>
    <p:custDataLst>
      <p:tags r:id="rId1"/>
    </p:custDataLst>
    <p:extLst>
      <p:ext uri="{BB962C8B-B14F-4D97-AF65-F5344CB8AC3E}">
        <p14:creationId xmlns:p14="http://schemas.microsoft.com/office/powerpoint/2010/main" val="7820050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Nick\AppData\Local\Temp\SNAGHTML197c8066.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5594" y="1292945"/>
            <a:ext cx="6652819" cy="5505435"/>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a:xfrm>
            <a:off x="0" y="533400"/>
            <a:ext cx="10972800" cy="1143000"/>
          </a:xfrm>
        </p:spPr>
        <p:txBody>
          <a:bodyPr/>
          <a:lstStyle/>
          <a:p>
            <a:r>
              <a:rPr lang="en-US" dirty="0" smtClean="0"/>
              <a:t>Relative to Order/Day Time</a:t>
            </a:r>
            <a:endParaRPr lang="en-US" dirty="0"/>
          </a:p>
        </p:txBody>
      </p:sp>
    </p:spTree>
    <p:custDataLst>
      <p:tags r:id="rId1"/>
    </p:custDataLst>
    <p:extLst>
      <p:ext uri="{BB962C8B-B14F-4D97-AF65-F5344CB8AC3E}">
        <p14:creationId xmlns:p14="http://schemas.microsoft.com/office/powerpoint/2010/main" val="27977973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solidFill>
                  <a:srgbClr val="F0583F"/>
                </a:solidFill>
              </a:rPr>
              <a:t>Start of Day </a:t>
            </a:r>
            <a:r>
              <a:rPr lang="en-US" dirty="0" smtClean="0"/>
              <a:t>includes the </a:t>
            </a:r>
            <a:r>
              <a:rPr lang="en-US" dirty="0" smtClean="0">
                <a:solidFill>
                  <a:srgbClr val="F0583F"/>
                </a:solidFill>
              </a:rPr>
              <a:t>Plus</a:t>
            </a:r>
            <a:r>
              <a:rPr lang="en-US" dirty="0" smtClean="0"/>
              <a:t> field, which is used to add days to the order date</a:t>
            </a:r>
          </a:p>
        </p:txBody>
      </p:sp>
      <p:sp>
        <p:nvSpPr>
          <p:cNvPr id="2" name="Title 1"/>
          <p:cNvSpPr>
            <a:spLocks noGrp="1"/>
          </p:cNvSpPr>
          <p:nvPr>
            <p:ph type="title"/>
          </p:nvPr>
        </p:nvSpPr>
        <p:spPr>
          <a:xfrm>
            <a:off x="228600" y="609600"/>
            <a:ext cx="10210800" cy="1143000"/>
          </a:xfrm>
        </p:spPr>
        <p:txBody>
          <a:bodyPr>
            <a:noAutofit/>
          </a:bodyPr>
          <a:lstStyle/>
          <a:p>
            <a:r>
              <a:rPr lang="en-US" sz="4000" dirty="0" smtClean="0"/>
              <a:t>Performance (Relative): Future Dates</a:t>
            </a:r>
            <a:endParaRPr lang="en-US" sz="4000" dirty="0"/>
          </a:p>
        </p:txBody>
      </p:sp>
      <p:pic>
        <p:nvPicPr>
          <p:cNvPr id="1229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5" y="3429000"/>
            <a:ext cx="8213651" cy="137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42480206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133600"/>
            <a:ext cx="8839200" cy="4343400"/>
          </a:xfrm>
        </p:spPr>
        <p:txBody>
          <a:bodyPr>
            <a:normAutofit/>
          </a:bodyPr>
          <a:lstStyle/>
          <a:p>
            <a:r>
              <a:rPr lang="en-US" sz="2800" dirty="0" smtClean="0"/>
              <a:t>If multiple performances (or timed zones) exist within the </a:t>
            </a:r>
            <a:r>
              <a:rPr lang="en-US" sz="2800" i="1" dirty="0" smtClean="0"/>
              <a:t>Relative To/Stops At</a:t>
            </a:r>
            <a:r>
              <a:rPr lang="en-US" sz="2800" dirty="0" smtClean="0"/>
              <a:t> range, the exact product is defined by selecting the Sequence</a:t>
            </a:r>
          </a:p>
          <a:p>
            <a:r>
              <a:rPr lang="en-US" sz="2800" dirty="0" smtClean="0">
                <a:solidFill>
                  <a:srgbClr val="F0583F"/>
                </a:solidFill>
              </a:rPr>
              <a:t>Sequence 1 </a:t>
            </a:r>
            <a:r>
              <a:rPr lang="en-US" sz="2800" dirty="0" smtClean="0"/>
              <a:t>is the first performance within the defined range</a:t>
            </a:r>
          </a:p>
        </p:txBody>
      </p:sp>
      <p:sp>
        <p:nvSpPr>
          <p:cNvPr id="2" name="Title 1"/>
          <p:cNvSpPr>
            <a:spLocks noGrp="1"/>
          </p:cNvSpPr>
          <p:nvPr>
            <p:ph type="title"/>
          </p:nvPr>
        </p:nvSpPr>
        <p:spPr/>
        <p:txBody>
          <a:bodyPr>
            <a:normAutofit fontScale="90000"/>
          </a:bodyPr>
          <a:lstStyle/>
          <a:p>
            <a:r>
              <a:rPr lang="en-US" dirty="0"/>
              <a:t>Performance (Relative): Sequence</a:t>
            </a:r>
          </a:p>
        </p:txBody>
      </p:sp>
      <p:pic>
        <p:nvPicPr>
          <p:cNvPr id="4" name="Picture 3"/>
          <p:cNvPicPr>
            <a:picLocks noChangeAspect="1"/>
          </p:cNvPicPr>
          <p:nvPr/>
        </p:nvPicPr>
        <p:blipFill>
          <a:blip r:embed="rId4"/>
          <a:stretch>
            <a:fillRect/>
          </a:stretch>
        </p:blipFill>
        <p:spPr>
          <a:xfrm>
            <a:off x="1219200" y="4570775"/>
            <a:ext cx="6705600" cy="2058631"/>
          </a:xfrm>
          <a:prstGeom prst="rect">
            <a:avLst/>
          </a:prstGeom>
        </p:spPr>
      </p:pic>
    </p:spTree>
    <p:custDataLst>
      <p:tags r:id="rId1"/>
    </p:custDataLst>
    <p:extLst>
      <p:ext uri="{BB962C8B-B14F-4D97-AF65-F5344CB8AC3E}">
        <p14:creationId xmlns:p14="http://schemas.microsoft.com/office/powerpoint/2010/main" val="7979657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09800"/>
            <a:ext cx="9067800" cy="3886200"/>
          </a:xfrm>
        </p:spPr>
        <p:txBody>
          <a:bodyPr>
            <a:normAutofit fontScale="77500" lnSpcReduction="20000"/>
          </a:bodyPr>
          <a:lstStyle/>
          <a:p>
            <a:r>
              <a:rPr lang="en-US" dirty="0" smtClean="0">
                <a:solidFill>
                  <a:srgbClr val="F0583F"/>
                </a:solidFill>
              </a:rPr>
              <a:t>Relative to Perf Day</a:t>
            </a:r>
          </a:p>
          <a:p>
            <a:pPr lvl="1"/>
            <a:r>
              <a:rPr lang="en-US" dirty="0" smtClean="0"/>
              <a:t>Zones ordered by zone times; the </a:t>
            </a:r>
            <a:r>
              <a:rPr lang="en-US" i="1" dirty="0" smtClean="0"/>
              <a:t>nth</a:t>
            </a:r>
            <a:r>
              <a:rPr lang="en-US" dirty="0" smtClean="0"/>
              <a:t> zone is selected</a:t>
            </a:r>
            <a:br>
              <a:rPr lang="en-US" dirty="0" smtClean="0"/>
            </a:br>
            <a:r>
              <a:rPr lang="en-US" sz="2600" b="0" i="1" dirty="0"/>
              <a:t>(specified by the Zone Mode Sequence value)</a:t>
            </a:r>
            <a:endParaRPr lang="en-US" b="0" i="1" dirty="0" smtClean="0"/>
          </a:p>
          <a:p>
            <a:pPr lvl="1"/>
            <a:r>
              <a:rPr lang="en-US" dirty="0" smtClean="0"/>
              <a:t>Used when the button’s zone should be </a:t>
            </a:r>
            <a:r>
              <a:rPr lang="en-US" u="sng" dirty="0" smtClean="0"/>
              <a:t>fixed</a:t>
            </a:r>
            <a:r>
              <a:rPr lang="en-US" dirty="0" smtClean="0"/>
              <a:t> the entire day</a:t>
            </a:r>
          </a:p>
          <a:p>
            <a:r>
              <a:rPr lang="en-US" dirty="0" smtClean="0">
                <a:solidFill>
                  <a:srgbClr val="F0583F"/>
                </a:solidFill>
              </a:rPr>
              <a:t>Relative to Order Date</a:t>
            </a:r>
          </a:p>
          <a:p>
            <a:pPr lvl="1"/>
            <a:r>
              <a:rPr lang="en-US" dirty="0" smtClean="0"/>
              <a:t>Only uses zone times on/after order time, ordered </a:t>
            </a:r>
            <a:r>
              <a:rPr lang="en-US" dirty="0"/>
              <a:t>by zone </a:t>
            </a:r>
            <a:r>
              <a:rPr lang="en-US" dirty="0" smtClean="0"/>
              <a:t>time; the </a:t>
            </a:r>
            <a:r>
              <a:rPr lang="en-US" i="1" dirty="0"/>
              <a:t>nth</a:t>
            </a:r>
            <a:r>
              <a:rPr lang="en-US" dirty="0"/>
              <a:t> </a:t>
            </a:r>
            <a:r>
              <a:rPr lang="en-US" dirty="0" smtClean="0"/>
              <a:t>zone is selected </a:t>
            </a:r>
            <a:r>
              <a:rPr lang="en-US" sz="2600" b="0" i="1" dirty="0"/>
              <a:t>(specified by the Sequence value)</a:t>
            </a:r>
            <a:endParaRPr lang="en-US" dirty="0"/>
          </a:p>
          <a:p>
            <a:pPr lvl="1"/>
            <a:r>
              <a:rPr lang="en-US" dirty="0" smtClean="0"/>
              <a:t>Used when button’s zone </a:t>
            </a:r>
            <a:br>
              <a:rPr lang="en-US" dirty="0" smtClean="0"/>
            </a:br>
            <a:r>
              <a:rPr lang="en-US" dirty="0" smtClean="0"/>
              <a:t>should </a:t>
            </a:r>
            <a:r>
              <a:rPr lang="en-US" u="sng" dirty="0" smtClean="0"/>
              <a:t>change</a:t>
            </a:r>
            <a:r>
              <a:rPr lang="en-US" dirty="0" smtClean="0"/>
              <a:t> </a:t>
            </a:r>
            <a:r>
              <a:rPr lang="en-US" dirty="0"/>
              <a:t>throughout </a:t>
            </a:r>
            <a:r>
              <a:rPr lang="en-US" dirty="0" smtClean="0"/>
              <a:t/>
            </a:r>
            <a:br>
              <a:rPr lang="en-US" dirty="0" smtClean="0"/>
            </a:br>
            <a:r>
              <a:rPr lang="en-US" dirty="0" smtClean="0"/>
              <a:t>the day</a:t>
            </a:r>
            <a:endParaRPr lang="en-US" dirty="0"/>
          </a:p>
        </p:txBody>
      </p:sp>
      <p:sp>
        <p:nvSpPr>
          <p:cNvPr id="2" name="Title 1"/>
          <p:cNvSpPr>
            <a:spLocks noGrp="1"/>
          </p:cNvSpPr>
          <p:nvPr>
            <p:ph type="title"/>
          </p:nvPr>
        </p:nvSpPr>
        <p:spPr/>
        <p:txBody>
          <a:bodyPr>
            <a:normAutofit fontScale="90000"/>
          </a:bodyPr>
          <a:lstStyle/>
          <a:p>
            <a:r>
              <a:rPr lang="en-US" dirty="0"/>
              <a:t>Performance (Relative): </a:t>
            </a:r>
            <a:r>
              <a:rPr lang="en-US" dirty="0" smtClean="0"/>
              <a:t>Zone Mode</a:t>
            </a:r>
            <a:endParaRPr lang="en-US" dirty="0"/>
          </a:p>
        </p:txBody>
      </p:sp>
    </p:spTree>
    <p:custDataLst>
      <p:tags r:id="rId1"/>
    </p:custDataLst>
    <p:extLst>
      <p:ext uri="{BB962C8B-B14F-4D97-AF65-F5344CB8AC3E}">
        <p14:creationId xmlns:p14="http://schemas.microsoft.com/office/powerpoint/2010/main" val="23857055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19596" y="2745468"/>
            <a:ext cx="7886700" cy="2852737"/>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400" dirty="0" smtClean="0">
                <a:solidFill>
                  <a:srgbClr val="FFFFFF">
                    <a:lumMod val="95000"/>
                  </a:srgbClr>
                </a:solidFill>
              </a:rPr>
              <a:t>“</a:t>
            </a:r>
            <a:r>
              <a:rPr lang="en-US" sz="2000" dirty="0">
                <a:solidFill>
                  <a:srgbClr val="FFFFFF">
                    <a:lumMod val="95000"/>
                  </a:srgbClr>
                </a:solidFill>
              </a:rPr>
              <a:t>Impermanence - anonymity - that’s what I’m looking for; a vast restless place that doesn’t give a damn about the past.</a:t>
            </a:r>
            <a:r>
              <a:rPr lang="en-US" sz="2400" dirty="0" smtClean="0">
                <a:solidFill>
                  <a:srgbClr val="FFFFFF">
                    <a:lumMod val="95000"/>
                  </a:srgbClr>
                </a:solidFill>
              </a:rPr>
              <a:t>.”</a:t>
            </a:r>
            <a:endParaRPr lang="en-US" sz="2400" dirty="0">
              <a:solidFill>
                <a:srgbClr val="FFFFFF">
                  <a:lumMod val="95000"/>
                </a:srgbClr>
              </a:solidFill>
            </a:endParaRPr>
          </a:p>
        </p:txBody>
      </p:sp>
      <p:sp>
        <p:nvSpPr>
          <p:cNvPr id="7" name="Text Placeholder 2"/>
          <p:cNvSpPr txBox="1">
            <a:spLocks/>
          </p:cNvSpPr>
          <p:nvPr/>
        </p:nvSpPr>
        <p:spPr>
          <a:xfrm>
            <a:off x="619596" y="5566426"/>
            <a:ext cx="7886700" cy="349754"/>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dirty="0">
                <a:solidFill>
                  <a:prstClr val="black"/>
                </a:solidFill>
              </a:rPr>
              <a:t>Brian </a:t>
            </a:r>
            <a:r>
              <a:rPr lang="en-US" dirty="0" err="1">
                <a:solidFill>
                  <a:prstClr val="black"/>
                </a:solidFill>
              </a:rPr>
              <a:t>Friel</a:t>
            </a:r>
            <a:r>
              <a:rPr lang="en-US" dirty="0">
                <a:solidFill>
                  <a:prstClr val="black"/>
                </a:solidFill>
              </a:rPr>
              <a:t>, </a:t>
            </a:r>
            <a:r>
              <a:rPr lang="en-US" i="1" dirty="0">
                <a:solidFill>
                  <a:prstClr val="black"/>
                </a:solidFill>
              </a:rPr>
              <a:t>Philadelphia Here I Come</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10" name="Straight Connector 9"/>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6643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ARTICULATE_PROJECT_OPEN" val="0"/>
  <p:tag name="ARTICULATE_SLIDE_COUNT" val="32"/>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FE3A266A-441F-48F8-80B9-124F0297F669}" vid="{AB2F01B6-A4C3-4F3E-9219-763169BD5CD3}"/>
    </a:ext>
  </a:extLst>
</a:theme>
</file>

<file path=ppt/theme/theme2.xml><?xml version="1.0" encoding="utf-8"?>
<a:theme xmlns:a="http://schemas.openxmlformats.org/drawingml/2006/main" name="1_TLCC2016">
  <a:themeElements>
    <a:clrScheme name="TLCC2016">
      <a:dk1>
        <a:sysClr val="windowText" lastClr="000000"/>
      </a:dk1>
      <a:lt1>
        <a:sysClr val="window" lastClr="FFFFFF"/>
      </a:lt1>
      <a:dk2>
        <a:srgbClr val="382F84"/>
      </a:dk2>
      <a:lt2>
        <a:srgbClr val="EEECE1"/>
      </a:lt2>
      <a:accent1>
        <a:srgbClr val="DB3F2F"/>
      </a:accent1>
      <a:accent2>
        <a:srgbClr val="008F91"/>
      </a:accent2>
      <a:accent3>
        <a:srgbClr val="39853F"/>
      </a:accent3>
      <a:accent4>
        <a:srgbClr val="3B688E"/>
      </a:accent4>
      <a:accent5>
        <a:srgbClr val="F68B34"/>
      </a:accent5>
      <a:accent6>
        <a:srgbClr val="E4B522"/>
      </a:accent6>
      <a:hlink>
        <a:srgbClr val="0000FF"/>
      </a:hlink>
      <a:folHlink>
        <a:srgbClr val="7030A0"/>
      </a:folHlink>
    </a:clrScheme>
    <a:fontScheme name="TLCC2016">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oAutofit/>
      </a:bodyPr>
      <a:lstStyle>
        <a:defPPr algn="ctr">
          <a:defRPr sz="3600" b="1" i="0" kern="1200" baseline="0" dirty="0" smtClean="0">
            <a:solidFill>
              <a:srgbClr val="F0583F"/>
            </a:solidFill>
            <a:latin typeface="+mj-lt"/>
            <a:ea typeface="+mj-ea"/>
            <a:cs typeface="+mj-cs"/>
          </a:defRPr>
        </a:defPPr>
      </a:lstStyle>
    </a:txDef>
  </a:objectDefaults>
  <a:extraClrSchemeLst/>
  <a:extLst>
    <a:ext uri="{05A4C25C-085E-4340-85A3-A5531E510DB2}">
      <thm15:themeFamily xmlns:thm15="http://schemas.microsoft.com/office/thememl/2012/main" name="TLCC2016" id="{874EE049-4643-45E8-8772-90199CCD4713}" vid="{5459AC6F-C1F1-48CB-82D8-32F56C194282}"/>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8395</TotalTime>
  <Words>5099</Words>
  <Application>Microsoft Office PowerPoint</Application>
  <PresentationFormat>On-screen Show (4:3)</PresentationFormat>
  <Paragraphs>448</Paragraphs>
  <Slides>43</Slides>
  <Notes>38</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43</vt:i4>
      </vt:variant>
    </vt:vector>
  </HeadingPairs>
  <TitlesOfParts>
    <vt:vector size="54" baseType="lpstr">
      <vt:lpstr>Arial</vt:lpstr>
      <vt:lpstr>Wingdings</vt:lpstr>
      <vt:lpstr>Tahoma</vt:lpstr>
      <vt:lpstr>Calibri</vt:lpstr>
      <vt:lpstr>Arial Black</vt:lpstr>
      <vt:lpstr>Calibri Light</vt:lpstr>
      <vt:lpstr>TLCC2016</vt:lpstr>
      <vt:lpstr>1_TLCC2016</vt:lpstr>
      <vt:lpstr>1_Office Theme</vt:lpstr>
      <vt:lpstr>Office Theme</vt:lpstr>
      <vt:lpstr>2_Office Theme</vt:lpstr>
      <vt:lpstr>PowerPoint Presentation</vt:lpstr>
      <vt:lpstr>PowerPoint Presentation</vt:lpstr>
      <vt:lpstr>The Plan</vt:lpstr>
      <vt:lpstr>PowerPoint Presentation</vt:lpstr>
      <vt:lpstr>What is QuickSale?</vt:lpstr>
      <vt:lpstr>Button Types</vt:lpstr>
      <vt:lpstr>1. Navigator Buttons</vt:lpstr>
      <vt:lpstr>2. Performance Buttons</vt:lpstr>
      <vt:lpstr>3. Performance (Relative)</vt:lpstr>
      <vt:lpstr>4. Package Buttons</vt:lpstr>
      <vt:lpstr>5. Package (Relative)</vt:lpstr>
      <vt:lpstr>6. Contribution Buttons</vt:lpstr>
      <vt:lpstr>7. Contribution Round Up Buttons</vt:lpstr>
      <vt:lpstr>8. Membership Buttons</vt:lpstr>
      <vt:lpstr>9. Fee Buttons</vt:lpstr>
      <vt:lpstr>Defining Price Types</vt:lpstr>
      <vt:lpstr>Defining Payment Methods</vt:lpstr>
      <vt:lpstr>PowerPoint Presentation</vt:lpstr>
      <vt:lpstr>Pricing Rules Screen</vt:lpstr>
      <vt:lpstr>Pricing Rule Tab: Action</vt:lpstr>
      <vt:lpstr>Pricing Rule Tab: Action</vt:lpstr>
      <vt:lpstr>Pricing Rule Tab: Action</vt:lpstr>
      <vt:lpstr>Rule Types</vt:lpstr>
      <vt:lpstr>Product Only</vt:lpstr>
      <vt:lpstr>Seat Volume</vt:lpstr>
      <vt:lpstr>Product Volume</vt:lpstr>
      <vt:lpstr>Buy One Get One</vt:lpstr>
      <vt:lpstr>Multiple Price Type</vt:lpstr>
      <vt:lpstr>Add On</vt:lpstr>
      <vt:lpstr>Constituent Criteria</vt:lpstr>
      <vt:lpstr>Available Criteria</vt:lpstr>
      <vt:lpstr>Messaging</vt:lpstr>
      <vt:lpstr>PowerPoint Presentation</vt:lpstr>
      <vt:lpstr>Performance (Relative): Relative To</vt:lpstr>
      <vt:lpstr>Performance (Relative): Relative To</vt:lpstr>
      <vt:lpstr>Relative to Start of Day</vt:lpstr>
      <vt:lpstr>Relative to Start of Day</vt:lpstr>
      <vt:lpstr>Relative to Order/Day Time</vt:lpstr>
      <vt:lpstr>Relative to Order/Day Time</vt:lpstr>
      <vt:lpstr>Performance (Relative): Future Dates</vt:lpstr>
      <vt:lpstr>Performance (Relative): Sequence</vt:lpstr>
      <vt:lpstr>Performance (Relative): Zone Mode</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dc:creator>
  <cp:lastModifiedBy>Dara Hogan</cp:lastModifiedBy>
  <cp:revision>261</cp:revision>
  <cp:lastPrinted>2016-07-22T23:54:10Z</cp:lastPrinted>
  <dcterms:created xsi:type="dcterms:W3CDTF">2014-12-29T02:34:02Z</dcterms:created>
  <dcterms:modified xsi:type="dcterms:W3CDTF">2016-11-11T00:36:19Z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5673E57B-EBC8-43C2-BE56-4BA55762F4B9</vt:lpwstr>
  </property>
  <property fmtid="{D5CDD505-2E9C-101B-9397-08002B2CF9AE}" pid="3" name="ArticulatePath">
    <vt:lpwstr>TLCC2015_template_v02</vt:lpwstr>
  </property>
</Properties>
</file>