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5.xml" ContentType="application/vnd.openxmlformats-officedocument.theme+xml"/>
  <Override PartName="/ppt/slideLayouts/slideLayout18.xml" ContentType="application/vnd.openxmlformats-officedocument.presentationml.slideLayout+xml"/>
  <Override PartName="/ppt/theme/theme6.xml" ContentType="application/vnd.openxmlformats-officedocument.theme+xml"/>
  <Override PartName="/ppt/slideLayouts/slideLayout19.xml" ContentType="application/vnd.openxmlformats-officedocument.presentationml.slideLayout+xml"/>
  <Override PartName="/ppt/theme/theme7.xml" ContentType="application/vnd.openxmlformats-officedocument.theme+xml"/>
  <Override PartName="/ppt/slideLayouts/slideLayout20.xml" ContentType="application/vnd.openxmlformats-officedocument.presentationml.slideLayout+xml"/>
  <Override PartName="/ppt/theme/theme8.xml" ContentType="application/vnd.openxmlformats-officedocument.theme+xml"/>
  <Override PartName="/ppt/slideLayouts/slideLayout21.xml" ContentType="application/vnd.openxmlformats-officedocument.presentationml.slideLayout+xml"/>
  <Override PartName="/ppt/theme/theme9.xml" ContentType="application/vnd.openxmlformats-officedocument.theme+xml"/>
  <Override PartName="/ppt/slideLayouts/slideLayout22.xml" ContentType="application/vnd.openxmlformats-officedocument.presentationml.slideLayout+xml"/>
  <Override PartName="/ppt/theme/theme10.xml" ContentType="application/vnd.openxmlformats-officedocument.theme+xml"/>
  <Override PartName="/ppt/slideLayouts/slideLayout23.xml" ContentType="application/vnd.openxmlformats-officedocument.presentationml.slideLayout+xml"/>
  <Override PartName="/ppt/theme/theme11.xml" ContentType="application/vnd.openxmlformats-officedocument.theme+xml"/>
  <Override PartName="/ppt/slideLayouts/slideLayout24.xml" ContentType="application/vnd.openxmlformats-officedocument.presentationml.slideLayout+xml"/>
  <Override PartName="/ppt/theme/theme12.xml" ContentType="application/vnd.openxmlformats-officedocument.theme+xml"/>
  <Override PartName="/ppt/slideLayouts/slideLayout25.xml" ContentType="application/vnd.openxmlformats-officedocument.presentationml.slideLayout+xml"/>
  <Override PartName="/ppt/theme/theme13.xml" ContentType="application/vnd.openxmlformats-officedocument.theme+xml"/>
  <Override PartName="/ppt/slideLayouts/slideLayout26.xml" ContentType="application/vnd.openxmlformats-officedocument.presentationml.slideLayout+xml"/>
  <Override PartName="/ppt/theme/theme14.xml" ContentType="application/vnd.openxmlformats-officedocument.theme+xml"/>
  <Override PartName="/ppt/slideLayouts/slideLayout27.xml" ContentType="application/vnd.openxmlformats-officedocument.presentationml.slideLayout+xml"/>
  <Override PartName="/ppt/theme/theme15.xml" ContentType="application/vnd.openxmlformats-officedocument.theme+xml"/>
  <Override PartName="/ppt/slideLayouts/slideLayout28.xml" ContentType="application/vnd.openxmlformats-officedocument.presentationml.slideLayout+xml"/>
  <Override PartName="/ppt/theme/theme16.xml" ContentType="application/vnd.openxmlformats-officedocument.theme+xml"/>
  <Override PartName="/ppt/slideLayouts/slideLayout29.xml" ContentType="application/vnd.openxmlformats-officedocument.presentationml.slideLayout+xml"/>
  <Override PartName="/ppt/theme/theme17.xml" ContentType="application/vnd.openxmlformats-officedocument.theme+xml"/>
  <Override PartName="/ppt/slideLayouts/slideLayout30.xml" ContentType="application/vnd.openxmlformats-officedocument.presentationml.slideLayout+xml"/>
  <Override PartName="/ppt/theme/theme18.xml" ContentType="application/vnd.openxmlformats-officedocument.theme+xml"/>
  <Override PartName="/ppt/slideLayouts/slideLayout31.xml" ContentType="application/vnd.openxmlformats-officedocument.presentationml.slideLayout+xml"/>
  <Override PartName="/ppt/theme/theme19.xml" ContentType="application/vnd.openxmlformats-officedocument.theme+xml"/>
  <Override PartName="/ppt/slideLayouts/slideLayout32.xml" ContentType="application/vnd.openxmlformats-officedocument.presentationml.slideLayout+xml"/>
  <Override PartName="/ppt/theme/theme20.xml" ContentType="application/vnd.openxmlformats-officedocument.theme+xml"/>
  <Override PartName="/ppt/slideLayouts/slideLayout33.xml" ContentType="application/vnd.openxmlformats-officedocument.presentationml.slideLayout+xml"/>
  <Override PartName="/ppt/theme/theme21.xml" ContentType="application/vnd.openxmlformats-officedocument.theme+xml"/>
  <Override PartName="/ppt/slideLayouts/slideLayout34.xml" ContentType="application/vnd.openxmlformats-officedocument.presentationml.slideLayout+xml"/>
  <Override PartName="/ppt/theme/theme22.xml" ContentType="application/vnd.openxmlformats-officedocument.theme+xml"/>
  <Override PartName="/ppt/slideLayouts/slideLayout35.xml" ContentType="application/vnd.openxmlformats-officedocument.presentationml.slideLayout+xml"/>
  <Override PartName="/ppt/theme/theme23.xml" ContentType="application/vnd.openxmlformats-officedocument.theme+xml"/>
  <Override PartName="/ppt/slideLayouts/slideLayout36.xml" ContentType="application/vnd.openxmlformats-officedocument.presentationml.slideLayout+xml"/>
  <Override PartName="/ppt/theme/theme24.xml" ContentType="application/vnd.openxmlformats-officedocument.theme+xml"/>
  <Override PartName="/ppt/slideLayouts/slideLayout37.xml" ContentType="application/vnd.openxmlformats-officedocument.presentationml.slideLayout+xml"/>
  <Override PartName="/ppt/theme/theme25.xml" ContentType="application/vnd.openxmlformats-officedocument.theme+xml"/>
  <Override PartName="/ppt/slideLayouts/slideLayout38.xml" ContentType="application/vnd.openxmlformats-officedocument.presentationml.slideLayout+xml"/>
  <Override PartName="/ppt/theme/theme26.xml" ContentType="application/vnd.openxmlformats-officedocument.theme+xml"/>
  <Override PartName="/ppt/slideLayouts/slideLayout39.xml" ContentType="application/vnd.openxmlformats-officedocument.presentationml.slideLayout+xml"/>
  <Override PartName="/ppt/theme/theme27.xml" ContentType="application/vnd.openxmlformats-officedocument.theme+xml"/>
  <Override PartName="/ppt/slideLayouts/slideLayout40.xml" ContentType="application/vnd.openxmlformats-officedocument.presentationml.slideLayout+xml"/>
  <Override PartName="/ppt/theme/theme28.xml" ContentType="application/vnd.openxmlformats-officedocument.theme+xml"/>
  <Override PartName="/ppt/slideLayouts/slideLayout41.xml" ContentType="application/vnd.openxmlformats-officedocument.presentationml.slideLayout+xml"/>
  <Override PartName="/ppt/theme/theme29.xml" ContentType="application/vnd.openxmlformats-officedocument.theme+xml"/>
  <Override PartName="/ppt/theme/theme3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rts/chart1.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rts/chart2.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74" r:id="rId3"/>
    <p:sldMasterId id="2147483676" r:id="rId4"/>
    <p:sldMasterId id="2147483678" r:id="rId5"/>
    <p:sldMasterId id="2147483682" r:id="rId6"/>
    <p:sldMasterId id="2147483684" r:id="rId7"/>
    <p:sldMasterId id="2147483686" r:id="rId8"/>
    <p:sldMasterId id="2147483688" r:id="rId9"/>
    <p:sldMasterId id="2147483690" r:id="rId10"/>
    <p:sldMasterId id="2147483692" r:id="rId11"/>
    <p:sldMasterId id="2147483694" r:id="rId12"/>
    <p:sldMasterId id="2147483696" r:id="rId13"/>
    <p:sldMasterId id="2147483698" r:id="rId14"/>
    <p:sldMasterId id="2147483700" r:id="rId15"/>
    <p:sldMasterId id="2147483702" r:id="rId16"/>
    <p:sldMasterId id="2147483704" r:id="rId17"/>
    <p:sldMasterId id="2147483706" r:id="rId18"/>
    <p:sldMasterId id="2147483708" r:id="rId19"/>
    <p:sldMasterId id="2147483710" r:id="rId20"/>
    <p:sldMasterId id="2147483712" r:id="rId21"/>
    <p:sldMasterId id="2147483714" r:id="rId22"/>
    <p:sldMasterId id="2147483716" r:id="rId23"/>
    <p:sldMasterId id="2147483718" r:id="rId24"/>
    <p:sldMasterId id="2147483720" r:id="rId25"/>
    <p:sldMasterId id="2147483722" r:id="rId26"/>
    <p:sldMasterId id="2147483724" r:id="rId27"/>
    <p:sldMasterId id="2147483726" r:id="rId28"/>
    <p:sldMasterId id="2147483728" r:id="rId29"/>
  </p:sldMasterIdLst>
  <p:notesMasterIdLst>
    <p:notesMasterId r:id="rId94"/>
  </p:notesMasterIdLst>
  <p:sldIdLst>
    <p:sldId id="275" r:id="rId30"/>
    <p:sldId id="276" r:id="rId31"/>
    <p:sldId id="260" r:id="rId32"/>
    <p:sldId id="261" r:id="rId33"/>
    <p:sldId id="262" r:id="rId34"/>
    <p:sldId id="264" r:id="rId35"/>
    <p:sldId id="265" r:id="rId36"/>
    <p:sldId id="266" r:id="rId37"/>
    <p:sldId id="267" r:id="rId38"/>
    <p:sldId id="270" r:id="rId39"/>
    <p:sldId id="268" r:id="rId40"/>
    <p:sldId id="271" r:id="rId41"/>
    <p:sldId id="269" r:id="rId42"/>
    <p:sldId id="272" r:id="rId43"/>
    <p:sldId id="258" r:id="rId44"/>
    <p:sldId id="263" r:id="rId45"/>
    <p:sldId id="273" r:id="rId46"/>
    <p:sldId id="274" r:id="rId47"/>
    <p:sldId id="278" r:id="rId48"/>
    <p:sldId id="279" r:id="rId49"/>
    <p:sldId id="280" r:id="rId50"/>
    <p:sldId id="281" r:id="rId51"/>
    <p:sldId id="282" r:id="rId52"/>
    <p:sldId id="283" r:id="rId53"/>
    <p:sldId id="284" r:id="rId54"/>
    <p:sldId id="285" r:id="rId55"/>
    <p:sldId id="286" r:id="rId56"/>
    <p:sldId id="287" r:id="rId57"/>
    <p:sldId id="288" r:id="rId58"/>
    <p:sldId id="289" r:id="rId59"/>
    <p:sldId id="290" r:id="rId60"/>
    <p:sldId id="291" r:id="rId61"/>
    <p:sldId id="292" r:id="rId62"/>
    <p:sldId id="293" r:id="rId63"/>
    <p:sldId id="294" r:id="rId64"/>
    <p:sldId id="295" r:id="rId65"/>
    <p:sldId id="296" r:id="rId66"/>
    <p:sldId id="297" r:id="rId67"/>
    <p:sldId id="298" r:id="rId68"/>
    <p:sldId id="299" r:id="rId69"/>
    <p:sldId id="300" r:id="rId70"/>
    <p:sldId id="301" r:id="rId71"/>
    <p:sldId id="302" r:id="rId72"/>
    <p:sldId id="303" r:id="rId73"/>
    <p:sldId id="304" r:id="rId74"/>
    <p:sldId id="305" r:id="rId75"/>
    <p:sldId id="306" r:id="rId76"/>
    <p:sldId id="307" r:id="rId77"/>
    <p:sldId id="308" r:id="rId78"/>
    <p:sldId id="309" r:id="rId79"/>
    <p:sldId id="310" r:id="rId80"/>
    <p:sldId id="311" r:id="rId81"/>
    <p:sldId id="312" r:id="rId82"/>
    <p:sldId id="313" r:id="rId83"/>
    <p:sldId id="314" r:id="rId84"/>
    <p:sldId id="315" r:id="rId85"/>
    <p:sldId id="316" r:id="rId86"/>
    <p:sldId id="317" r:id="rId87"/>
    <p:sldId id="318" r:id="rId88"/>
    <p:sldId id="319" r:id="rId89"/>
    <p:sldId id="320" r:id="rId90"/>
    <p:sldId id="321" r:id="rId91"/>
    <p:sldId id="322" r:id="rId92"/>
    <p:sldId id="277" r:id="rId93"/>
  </p:sldIdLst>
  <p:sldSz cx="9144000" cy="6858000" type="screen4x3"/>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56">
          <p15:clr>
            <a:srgbClr val="A4A3A4"/>
          </p15:clr>
        </p15:guide>
        <p15:guide id="2" pos="217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2076"/>
    <a:srgbClr val="C9C7EF"/>
    <a:srgbClr val="7671D9"/>
    <a:srgbClr val="A7A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68206" autoAdjust="0"/>
  </p:normalViewPr>
  <p:slideViewPr>
    <p:cSldViewPr snapToGrid="0">
      <p:cViewPr varScale="1">
        <p:scale>
          <a:sx n="76" d="100"/>
          <a:sy n="76" d="100"/>
        </p:scale>
        <p:origin x="1356"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6" d="100"/>
          <a:sy n="56" d="100"/>
        </p:scale>
        <p:origin x="-2820" y="-84"/>
      </p:cViewPr>
      <p:guideLst>
        <p:guide orient="horz" pos="3156"/>
        <p:guide pos="217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21" Type="http://schemas.openxmlformats.org/officeDocument/2006/relationships/slideMaster" Target="slideMasters/slideMaster21.xml"/><Relationship Id="rId34" Type="http://schemas.openxmlformats.org/officeDocument/2006/relationships/slide" Target="slides/slide5.xml"/><Relationship Id="rId42" Type="http://schemas.openxmlformats.org/officeDocument/2006/relationships/slide" Target="slides/slide13.xml"/><Relationship Id="rId47" Type="http://schemas.openxmlformats.org/officeDocument/2006/relationships/slide" Target="slides/slide18.xml"/><Relationship Id="rId50" Type="http://schemas.openxmlformats.org/officeDocument/2006/relationships/slide" Target="slides/slide21.xml"/><Relationship Id="rId55" Type="http://schemas.openxmlformats.org/officeDocument/2006/relationships/slide" Target="slides/slide26.xml"/><Relationship Id="rId63" Type="http://schemas.openxmlformats.org/officeDocument/2006/relationships/slide" Target="slides/slide34.xml"/><Relationship Id="rId68" Type="http://schemas.openxmlformats.org/officeDocument/2006/relationships/slide" Target="slides/slide39.xml"/><Relationship Id="rId76" Type="http://schemas.openxmlformats.org/officeDocument/2006/relationships/slide" Target="slides/slide47.xml"/><Relationship Id="rId84" Type="http://schemas.openxmlformats.org/officeDocument/2006/relationships/slide" Target="slides/slide55.xml"/><Relationship Id="rId89" Type="http://schemas.openxmlformats.org/officeDocument/2006/relationships/slide" Target="slides/slide60.xml"/><Relationship Id="rId97"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slide" Target="slides/slide42.xml"/><Relationship Id="rId92"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Master" Target="slideMasters/slideMaster29.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3.xml"/><Relationship Id="rId37" Type="http://schemas.openxmlformats.org/officeDocument/2006/relationships/slide" Target="slides/slide8.xml"/><Relationship Id="rId40" Type="http://schemas.openxmlformats.org/officeDocument/2006/relationships/slide" Target="slides/slide11.xml"/><Relationship Id="rId45" Type="http://schemas.openxmlformats.org/officeDocument/2006/relationships/slide" Target="slides/slide16.xml"/><Relationship Id="rId53" Type="http://schemas.openxmlformats.org/officeDocument/2006/relationships/slide" Target="slides/slide24.xml"/><Relationship Id="rId58" Type="http://schemas.openxmlformats.org/officeDocument/2006/relationships/slide" Target="slides/slide29.xml"/><Relationship Id="rId66" Type="http://schemas.openxmlformats.org/officeDocument/2006/relationships/slide" Target="slides/slide37.xml"/><Relationship Id="rId74" Type="http://schemas.openxmlformats.org/officeDocument/2006/relationships/slide" Target="slides/slide45.xml"/><Relationship Id="rId79" Type="http://schemas.openxmlformats.org/officeDocument/2006/relationships/slide" Target="slides/slide50.xml"/><Relationship Id="rId87" Type="http://schemas.openxmlformats.org/officeDocument/2006/relationships/slide" Target="slides/slide58.xml"/><Relationship Id="rId5" Type="http://schemas.openxmlformats.org/officeDocument/2006/relationships/slideMaster" Target="slideMasters/slideMaster5.xml"/><Relationship Id="rId61" Type="http://schemas.openxmlformats.org/officeDocument/2006/relationships/slide" Target="slides/slide32.xml"/><Relationship Id="rId82" Type="http://schemas.openxmlformats.org/officeDocument/2006/relationships/slide" Target="slides/slide53.xml"/><Relationship Id="rId90" Type="http://schemas.openxmlformats.org/officeDocument/2006/relationships/slide" Target="slides/slide61.xml"/><Relationship Id="rId95" Type="http://schemas.openxmlformats.org/officeDocument/2006/relationships/presProps" Target="presProps.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 Target="slides/slide1.xml"/><Relationship Id="rId35" Type="http://schemas.openxmlformats.org/officeDocument/2006/relationships/slide" Target="slides/slide6.xml"/><Relationship Id="rId43" Type="http://schemas.openxmlformats.org/officeDocument/2006/relationships/slide" Target="slides/slide14.xml"/><Relationship Id="rId48" Type="http://schemas.openxmlformats.org/officeDocument/2006/relationships/slide" Target="slides/slide19.xml"/><Relationship Id="rId56" Type="http://schemas.openxmlformats.org/officeDocument/2006/relationships/slide" Target="slides/slide27.xml"/><Relationship Id="rId64" Type="http://schemas.openxmlformats.org/officeDocument/2006/relationships/slide" Target="slides/slide35.xml"/><Relationship Id="rId69" Type="http://schemas.openxmlformats.org/officeDocument/2006/relationships/slide" Target="slides/slide40.xml"/><Relationship Id="rId77" Type="http://schemas.openxmlformats.org/officeDocument/2006/relationships/slide" Target="slides/slide48.xml"/><Relationship Id="rId8" Type="http://schemas.openxmlformats.org/officeDocument/2006/relationships/slideMaster" Target="slideMasters/slideMaster8.xml"/><Relationship Id="rId51" Type="http://schemas.openxmlformats.org/officeDocument/2006/relationships/slide" Target="slides/slide22.xml"/><Relationship Id="rId72" Type="http://schemas.openxmlformats.org/officeDocument/2006/relationships/slide" Target="slides/slide43.xml"/><Relationship Id="rId80" Type="http://schemas.openxmlformats.org/officeDocument/2006/relationships/slide" Target="slides/slide51.xml"/><Relationship Id="rId85" Type="http://schemas.openxmlformats.org/officeDocument/2006/relationships/slide" Target="slides/slide56.xml"/><Relationship Id="rId93" Type="http://schemas.openxmlformats.org/officeDocument/2006/relationships/slide" Target="slides/slide64.xml"/><Relationship Id="rId98"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4.xml"/><Relationship Id="rId38" Type="http://schemas.openxmlformats.org/officeDocument/2006/relationships/slide" Target="slides/slide9.xml"/><Relationship Id="rId46" Type="http://schemas.openxmlformats.org/officeDocument/2006/relationships/slide" Target="slides/slide17.xml"/><Relationship Id="rId59" Type="http://schemas.openxmlformats.org/officeDocument/2006/relationships/slide" Target="slides/slide30.xml"/><Relationship Id="rId67" Type="http://schemas.openxmlformats.org/officeDocument/2006/relationships/slide" Target="slides/slide38.xml"/><Relationship Id="rId20" Type="http://schemas.openxmlformats.org/officeDocument/2006/relationships/slideMaster" Target="slideMasters/slideMaster20.xml"/><Relationship Id="rId41" Type="http://schemas.openxmlformats.org/officeDocument/2006/relationships/slide" Target="slides/slide12.xml"/><Relationship Id="rId54" Type="http://schemas.openxmlformats.org/officeDocument/2006/relationships/slide" Target="slides/slide25.xml"/><Relationship Id="rId62" Type="http://schemas.openxmlformats.org/officeDocument/2006/relationships/slide" Target="slides/slide33.xml"/><Relationship Id="rId70" Type="http://schemas.openxmlformats.org/officeDocument/2006/relationships/slide" Target="slides/slide41.xml"/><Relationship Id="rId75" Type="http://schemas.openxmlformats.org/officeDocument/2006/relationships/slide" Target="slides/slide46.xml"/><Relationship Id="rId83" Type="http://schemas.openxmlformats.org/officeDocument/2006/relationships/slide" Target="slides/slide54.xml"/><Relationship Id="rId88" Type="http://schemas.openxmlformats.org/officeDocument/2006/relationships/slide" Target="slides/slide59.xml"/><Relationship Id="rId91" Type="http://schemas.openxmlformats.org/officeDocument/2006/relationships/slide" Target="slides/slide62.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7.xml"/><Relationship Id="rId49" Type="http://schemas.openxmlformats.org/officeDocument/2006/relationships/slide" Target="slides/slide20.xml"/><Relationship Id="rId57" Type="http://schemas.openxmlformats.org/officeDocument/2006/relationships/slide" Target="slides/slide28.xml"/><Relationship Id="rId10" Type="http://schemas.openxmlformats.org/officeDocument/2006/relationships/slideMaster" Target="slideMasters/slideMaster10.xml"/><Relationship Id="rId31" Type="http://schemas.openxmlformats.org/officeDocument/2006/relationships/slide" Target="slides/slide2.xml"/><Relationship Id="rId44" Type="http://schemas.openxmlformats.org/officeDocument/2006/relationships/slide" Target="slides/slide15.xml"/><Relationship Id="rId52" Type="http://schemas.openxmlformats.org/officeDocument/2006/relationships/slide" Target="slides/slide23.xml"/><Relationship Id="rId60" Type="http://schemas.openxmlformats.org/officeDocument/2006/relationships/slide" Target="slides/slide31.xml"/><Relationship Id="rId65" Type="http://schemas.openxmlformats.org/officeDocument/2006/relationships/slide" Target="slides/slide36.xml"/><Relationship Id="rId73" Type="http://schemas.openxmlformats.org/officeDocument/2006/relationships/slide" Target="slides/slide44.xml"/><Relationship Id="rId78" Type="http://schemas.openxmlformats.org/officeDocument/2006/relationships/slide" Target="slides/slide49.xml"/><Relationship Id="rId81" Type="http://schemas.openxmlformats.org/officeDocument/2006/relationships/slide" Target="slides/slide52.xml"/><Relationship Id="rId86" Type="http://schemas.openxmlformats.org/officeDocument/2006/relationships/slide" Target="slides/slide57.xml"/><Relationship Id="rId9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0.xml"/></Relationships>
</file>

<file path=ppt/charts/_rels/chart1.xml.rels><?xml version="1.0" encoding="UTF-8" standalone="yes"?>
<Relationships xmlns="http://schemas.openxmlformats.org/package/2006/relationships"><Relationship Id="rId1" Type="http://schemas.openxmlformats.org/officeDocument/2006/relationships/oleObject" Target="file:///\\CBSOFP\SHARED\Marketing,%20PR%20and%20Digital\Restricted\3.%20Customer%20Relationship%20Management\Insight\Board%20Reporting%20Annual%20Audience%20Trends\Audience%20Analysis%202016-17\5.%201617%20Web%20Sales%20Overview.xlsx"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GB"/>
              <a:t>Number of Bookers by channel (mid Oct15 - mid Oct16)</a:t>
            </a:r>
          </a:p>
        </c:rich>
      </c:tx>
      <c:layout>
        <c:manualLayout>
          <c:xMode val="edge"/>
          <c:yMode val="edge"/>
          <c:x val="0.12533333333333332"/>
          <c:y val="1.815431597420181E-2"/>
        </c:manualLayout>
      </c:layout>
      <c:overlay val="0"/>
    </c:title>
    <c:autoTitleDeleted val="0"/>
    <c:plotArea>
      <c:layout/>
      <c:barChart>
        <c:barDir val="col"/>
        <c:grouping val="stacked"/>
        <c:varyColors val="0"/>
        <c:ser>
          <c:idx val="0"/>
          <c:order val="0"/>
          <c:tx>
            <c:strRef>
              <c:f>'DO NOT USE WorkingsData&amp;Charts'!$B$30</c:f>
              <c:strCache>
                <c:ptCount val="1"/>
                <c:pt idx="0">
                  <c:v>In Person/Back Office</c:v>
                </c:pt>
              </c:strCache>
            </c:strRef>
          </c:tx>
          <c:invertIfNegative val="0"/>
          <c:cat>
            <c:strRef>
              <c:f>'DO NOT USE WorkingsData&amp;Charts'!$A$31:$A$42</c:f>
              <c:strCache>
                <c:ptCount val="12"/>
                <c:pt idx="0">
                  <c:v>Rovers</c:v>
                </c:pt>
                <c:pt idx="1">
                  <c:v>Tempted by Something Else</c:v>
                </c:pt>
                <c:pt idx="2">
                  <c:v>Committed Classicals</c:v>
                </c:pt>
                <c:pt idx="3">
                  <c:v>Occasional Classicals</c:v>
                </c:pt>
                <c:pt idx="4">
                  <c:v>New Classical</c:v>
                </c:pt>
                <c:pt idx="5">
                  <c:v>Committed Populists</c:v>
                </c:pt>
                <c:pt idx="6">
                  <c:v>Good Nights Out</c:v>
                </c:pt>
                <c:pt idx="7">
                  <c:v>New Populist</c:v>
                </c:pt>
                <c:pt idx="8">
                  <c:v>Involved Families</c:v>
                </c:pt>
                <c:pt idx="9">
                  <c:v>New Families</c:v>
                </c:pt>
                <c:pt idx="10">
                  <c:v>Frequent Other</c:v>
                </c:pt>
                <c:pt idx="11">
                  <c:v>New Other</c:v>
                </c:pt>
              </c:strCache>
            </c:strRef>
          </c:cat>
          <c:val>
            <c:numRef>
              <c:f>'DO NOT USE WorkingsData&amp;Charts'!$B$31:$B$42</c:f>
              <c:numCache>
                <c:formatCode>General</c:formatCode>
                <c:ptCount val="12"/>
                <c:pt idx="0">
                  <c:v>741</c:v>
                </c:pt>
                <c:pt idx="1">
                  <c:v>231</c:v>
                </c:pt>
                <c:pt idx="2">
                  <c:v>1596</c:v>
                </c:pt>
                <c:pt idx="3">
                  <c:v>226</c:v>
                </c:pt>
                <c:pt idx="4">
                  <c:v>476</c:v>
                </c:pt>
                <c:pt idx="5">
                  <c:v>157</c:v>
                </c:pt>
                <c:pt idx="6">
                  <c:v>116</c:v>
                </c:pt>
                <c:pt idx="7">
                  <c:v>305</c:v>
                </c:pt>
                <c:pt idx="8">
                  <c:v>41</c:v>
                </c:pt>
                <c:pt idx="9">
                  <c:v>81</c:v>
                </c:pt>
                <c:pt idx="10">
                  <c:v>45</c:v>
                </c:pt>
                <c:pt idx="11">
                  <c:v>150</c:v>
                </c:pt>
              </c:numCache>
            </c:numRef>
          </c:val>
        </c:ser>
        <c:ser>
          <c:idx val="1"/>
          <c:order val="1"/>
          <c:tx>
            <c:strRef>
              <c:f>'DO NOT USE WorkingsData&amp;Charts'!$C$30</c:f>
              <c:strCache>
                <c:ptCount val="1"/>
                <c:pt idx="0">
                  <c:v>Phone</c:v>
                </c:pt>
              </c:strCache>
            </c:strRef>
          </c:tx>
          <c:invertIfNegative val="0"/>
          <c:cat>
            <c:strRef>
              <c:f>'DO NOT USE WorkingsData&amp;Charts'!$A$31:$A$42</c:f>
              <c:strCache>
                <c:ptCount val="12"/>
                <c:pt idx="0">
                  <c:v>Rovers</c:v>
                </c:pt>
                <c:pt idx="1">
                  <c:v>Tempted by Something Else</c:v>
                </c:pt>
                <c:pt idx="2">
                  <c:v>Committed Classicals</c:v>
                </c:pt>
                <c:pt idx="3">
                  <c:v>Occasional Classicals</c:v>
                </c:pt>
                <c:pt idx="4">
                  <c:v>New Classical</c:v>
                </c:pt>
                <c:pt idx="5">
                  <c:v>Committed Populists</c:v>
                </c:pt>
                <c:pt idx="6">
                  <c:v>Good Nights Out</c:v>
                </c:pt>
                <c:pt idx="7">
                  <c:v>New Populist</c:v>
                </c:pt>
                <c:pt idx="8">
                  <c:v>Involved Families</c:v>
                </c:pt>
                <c:pt idx="9">
                  <c:v>New Families</c:v>
                </c:pt>
                <c:pt idx="10">
                  <c:v>Frequent Other</c:v>
                </c:pt>
                <c:pt idx="11">
                  <c:v>New Other</c:v>
                </c:pt>
              </c:strCache>
            </c:strRef>
          </c:cat>
          <c:val>
            <c:numRef>
              <c:f>'DO NOT USE WorkingsData&amp;Charts'!$C$31:$C$42</c:f>
              <c:numCache>
                <c:formatCode>General</c:formatCode>
                <c:ptCount val="12"/>
                <c:pt idx="0">
                  <c:v>622</c:v>
                </c:pt>
                <c:pt idx="1">
                  <c:v>174</c:v>
                </c:pt>
                <c:pt idx="2">
                  <c:v>1329</c:v>
                </c:pt>
                <c:pt idx="3">
                  <c:v>200</c:v>
                </c:pt>
                <c:pt idx="4">
                  <c:v>429</c:v>
                </c:pt>
                <c:pt idx="5">
                  <c:v>152</c:v>
                </c:pt>
                <c:pt idx="6">
                  <c:v>110</c:v>
                </c:pt>
                <c:pt idx="7">
                  <c:v>309</c:v>
                </c:pt>
                <c:pt idx="8">
                  <c:v>54</c:v>
                </c:pt>
                <c:pt idx="9">
                  <c:v>135</c:v>
                </c:pt>
                <c:pt idx="10">
                  <c:v>61</c:v>
                </c:pt>
                <c:pt idx="11">
                  <c:v>103</c:v>
                </c:pt>
              </c:numCache>
            </c:numRef>
          </c:val>
        </c:ser>
        <c:ser>
          <c:idx val="2"/>
          <c:order val="2"/>
          <c:tx>
            <c:strRef>
              <c:f>'DO NOT USE WorkingsData&amp;Charts'!$D$30</c:f>
              <c:strCache>
                <c:ptCount val="1"/>
                <c:pt idx="0">
                  <c:v>Web</c:v>
                </c:pt>
              </c:strCache>
            </c:strRef>
          </c:tx>
          <c:invertIfNegative val="0"/>
          <c:cat>
            <c:strRef>
              <c:f>'DO NOT USE WorkingsData&amp;Charts'!$A$31:$A$42</c:f>
              <c:strCache>
                <c:ptCount val="12"/>
                <c:pt idx="0">
                  <c:v>Rovers</c:v>
                </c:pt>
                <c:pt idx="1">
                  <c:v>Tempted by Something Else</c:v>
                </c:pt>
                <c:pt idx="2">
                  <c:v>Committed Classicals</c:v>
                </c:pt>
                <c:pt idx="3">
                  <c:v>Occasional Classicals</c:v>
                </c:pt>
                <c:pt idx="4">
                  <c:v>New Classical</c:v>
                </c:pt>
                <c:pt idx="5">
                  <c:v>Committed Populists</c:v>
                </c:pt>
                <c:pt idx="6">
                  <c:v>Good Nights Out</c:v>
                </c:pt>
                <c:pt idx="7">
                  <c:v>New Populist</c:v>
                </c:pt>
                <c:pt idx="8">
                  <c:v>Involved Families</c:v>
                </c:pt>
                <c:pt idx="9">
                  <c:v>New Families</c:v>
                </c:pt>
                <c:pt idx="10">
                  <c:v>Frequent Other</c:v>
                </c:pt>
                <c:pt idx="11">
                  <c:v>New Other</c:v>
                </c:pt>
              </c:strCache>
            </c:strRef>
          </c:cat>
          <c:val>
            <c:numRef>
              <c:f>'DO NOT USE WorkingsData&amp;Charts'!$D$31:$D$42</c:f>
              <c:numCache>
                <c:formatCode>General</c:formatCode>
                <c:ptCount val="12"/>
                <c:pt idx="0">
                  <c:v>1124</c:v>
                </c:pt>
                <c:pt idx="1">
                  <c:v>701</c:v>
                </c:pt>
                <c:pt idx="2">
                  <c:v>1411</c:v>
                </c:pt>
                <c:pt idx="3">
                  <c:v>568</c:v>
                </c:pt>
                <c:pt idx="4">
                  <c:v>2055</c:v>
                </c:pt>
                <c:pt idx="5">
                  <c:v>342</c:v>
                </c:pt>
                <c:pt idx="6">
                  <c:v>422</c:v>
                </c:pt>
                <c:pt idx="7">
                  <c:v>1595</c:v>
                </c:pt>
                <c:pt idx="8">
                  <c:v>249</c:v>
                </c:pt>
                <c:pt idx="9">
                  <c:v>678</c:v>
                </c:pt>
                <c:pt idx="10">
                  <c:v>72</c:v>
                </c:pt>
                <c:pt idx="11">
                  <c:v>564</c:v>
                </c:pt>
              </c:numCache>
            </c:numRef>
          </c:val>
        </c:ser>
        <c:dLbls>
          <c:showLegendKey val="0"/>
          <c:showVal val="0"/>
          <c:showCatName val="0"/>
          <c:showSerName val="0"/>
          <c:showPercent val="0"/>
          <c:showBubbleSize val="0"/>
        </c:dLbls>
        <c:gapWidth val="55"/>
        <c:overlap val="100"/>
        <c:axId val="462472232"/>
        <c:axId val="462448600"/>
      </c:barChart>
      <c:catAx>
        <c:axId val="462472232"/>
        <c:scaling>
          <c:orientation val="minMax"/>
        </c:scaling>
        <c:delete val="0"/>
        <c:axPos val="b"/>
        <c:numFmt formatCode="General" sourceLinked="0"/>
        <c:majorTickMark val="none"/>
        <c:minorTickMark val="none"/>
        <c:tickLblPos val="nextTo"/>
        <c:crossAx val="462448600"/>
        <c:crosses val="autoZero"/>
        <c:auto val="1"/>
        <c:lblAlgn val="ctr"/>
        <c:lblOffset val="100"/>
        <c:noMultiLvlLbl val="0"/>
      </c:catAx>
      <c:valAx>
        <c:axId val="462448600"/>
        <c:scaling>
          <c:orientation val="minMax"/>
        </c:scaling>
        <c:delete val="0"/>
        <c:axPos val="l"/>
        <c:majorGridlines/>
        <c:numFmt formatCode="General" sourceLinked="1"/>
        <c:majorTickMark val="none"/>
        <c:minorTickMark val="none"/>
        <c:tickLblPos val="nextTo"/>
        <c:crossAx val="462472232"/>
        <c:crosses val="autoZero"/>
        <c:crossBetween val="between"/>
      </c:valAx>
    </c:plotArea>
    <c:legend>
      <c:legendPos val="r"/>
      <c:overlay val="0"/>
    </c:legend>
    <c:plotVisOnly val="1"/>
    <c:dispBlanksAs val="gap"/>
    <c:showDLblsOverMax val="0"/>
  </c:chart>
  <c:txPr>
    <a:bodyPr/>
    <a:lstStyle/>
    <a:p>
      <a:pPr>
        <a:defRPr>
          <a:latin typeface="InterFace" panose="020B0503030203020204" pitchFamily="34"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cat>
            <c:strRef>
              <c:f>Sheet1!$A$2:$A$5</c:f>
              <c:strCache>
                <c:ptCount val="4"/>
                <c:pt idx="0">
                  <c:v>1</c:v>
                </c:pt>
                <c:pt idx="1">
                  <c:v>2-5</c:v>
                </c:pt>
                <c:pt idx="2">
                  <c:v>6-10</c:v>
                </c:pt>
                <c:pt idx="3">
                  <c:v>10+</c:v>
                </c:pt>
              </c:strCache>
            </c:strRef>
          </c:cat>
          <c:val>
            <c:numRef>
              <c:f>Sheet1!$B$2:$B$5</c:f>
              <c:numCache>
                <c:formatCode>0%</c:formatCode>
                <c:ptCount val="4"/>
                <c:pt idx="0">
                  <c:v>0.79</c:v>
                </c:pt>
                <c:pt idx="1">
                  <c:v>0.18</c:v>
                </c:pt>
                <c:pt idx="2">
                  <c:v>2.1999999999999999E-2</c:v>
                </c:pt>
                <c:pt idx="3" formatCode="0.00%">
                  <c:v>8.0000000000000002E-3</c:v>
                </c:pt>
              </c:numCache>
            </c:numRef>
          </c:val>
        </c:ser>
        <c:dLbls>
          <c:showLegendKey val="0"/>
          <c:showVal val="0"/>
          <c:showCatName val="0"/>
          <c:showSerName val="0"/>
          <c:showPercent val="0"/>
          <c:showBubbleSize val="0"/>
          <c:showLeaderLines val="1"/>
        </c:dLbls>
        <c:firstSliceAng val="0"/>
      </c:pieChart>
    </c:plotArea>
    <c:legend>
      <c:legendPos val="b"/>
      <c:layout/>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0936"/>
          </a:xfrm>
          <a:prstGeom prst="rect">
            <a:avLst/>
          </a:prstGeom>
        </p:spPr>
        <p:txBody>
          <a:bodyPr vert="horz" lIns="96606" tIns="48303" rIns="96606" bIns="48303" rtlCol="0"/>
          <a:lstStyle>
            <a:lvl1pPr algn="l">
              <a:defRPr sz="1300"/>
            </a:lvl1pPr>
          </a:lstStyle>
          <a:p>
            <a:endParaRPr lang="en-GB"/>
          </a:p>
        </p:txBody>
      </p:sp>
      <p:sp>
        <p:nvSpPr>
          <p:cNvPr id="3" name="Date Placeholder 2"/>
          <p:cNvSpPr>
            <a:spLocks noGrp="1"/>
          </p:cNvSpPr>
          <p:nvPr>
            <p:ph type="dt" idx="1"/>
          </p:nvPr>
        </p:nvSpPr>
        <p:spPr>
          <a:xfrm>
            <a:off x="3901698" y="0"/>
            <a:ext cx="2984871" cy="500936"/>
          </a:xfrm>
          <a:prstGeom prst="rect">
            <a:avLst/>
          </a:prstGeom>
        </p:spPr>
        <p:txBody>
          <a:bodyPr vert="horz" lIns="96606" tIns="48303" rIns="96606" bIns="48303" rtlCol="0"/>
          <a:lstStyle>
            <a:lvl1pPr algn="r">
              <a:defRPr sz="1300"/>
            </a:lvl1pPr>
          </a:lstStyle>
          <a:p>
            <a:fld id="{AAD70DDD-1FC2-4B89-872A-C6D0DEFB003C}" type="datetimeFigureOut">
              <a:rPr lang="en-GB" smtClean="0"/>
              <a:t>14/11/2016</a:t>
            </a:fld>
            <a:endParaRPr lang="en-GB"/>
          </a:p>
        </p:txBody>
      </p:sp>
      <p:sp>
        <p:nvSpPr>
          <p:cNvPr id="4" name="Slide Image Placeholder 3"/>
          <p:cNvSpPr>
            <a:spLocks noGrp="1" noRot="1" noChangeAspect="1"/>
          </p:cNvSpPr>
          <p:nvPr>
            <p:ph type="sldImg" idx="2"/>
          </p:nvPr>
        </p:nvSpPr>
        <p:spPr>
          <a:xfrm>
            <a:off x="939800" y="750888"/>
            <a:ext cx="5008563" cy="3757612"/>
          </a:xfrm>
          <a:prstGeom prst="rect">
            <a:avLst/>
          </a:prstGeom>
          <a:noFill/>
          <a:ln w="12700">
            <a:solidFill>
              <a:prstClr val="black"/>
            </a:solidFill>
          </a:ln>
        </p:spPr>
        <p:txBody>
          <a:bodyPr vert="horz" lIns="96606" tIns="48303" rIns="96606" bIns="48303" rtlCol="0" anchor="ctr"/>
          <a:lstStyle/>
          <a:p>
            <a:endParaRPr lang="en-GB"/>
          </a:p>
        </p:txBody>
      </p:sp>
      <p:sp>
        <p:nvSpPr>
          <p:cNvPr id="5" name="Notes Placeholder 4"/>
          <p:cNvSpPr>
            <a:spLocks noGrp="1"/>
          </p:cNvSpPr>
          <p:nvPr>
            <p:ph type="body" sz="quarter" idx="3"/>
          </p:nvPr>
        </p:nvSpPr>
        <p:spPr>
          <a:xfrm>
            <a:off x="688817" y="4758889"/>
            <a:ext cx="5510530" cy="4508421"/>
          </a:xfrm>
          <a:prstGeom prst="rect">
            <a:avLst/>
          </a:prstGeom>
        </p:spPr>
        <p:txBody>
          <a:bodyPr vert="horz" lIns="96606" tIns="48303" rIns="96606" bIns="4830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16038"/>
            <a:ext cx="2984871" cy="500936"/>
          </a:xfrm>
          <a:prstGeom prst="rect">
            <a:avLst/>
          </a:prstGeom>
        </p:spPr>
        <p:txBody>
          <a:bodyPr vert="horz" lIns="96606" tIns="48303" rIns="96606" bIns="48303"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6038"/>
            <a:ext cx="2984871" cy="500936"/>
          </a:xfrm>
          <a:prstGeom prst="rect">
            <a:avLst/>
          </a:prstGeom>
        </p:spPr>
        <p:txBody>
          <a:bodyPr vert="horz" lIns="96606" tIns="48303" rIns="96606" bIns="48303" rtlCol="0" anchor="b"/>
          <a:lstStyle>
            <a:lvl1pPr algn="r">
              <a:defRPr sz="1300"/>
            </a:lvl1pPr>
          </a:lstStyle>
          <a:p>
            <a:fld id="{2627B252-0230-44A8-840A-E0671A0E938B}" type="slidenum">
              <a:rPr lang="en-GB" smtClean="0"/>
              <a:t>‹#›</a:t>
            </a:fld>
            <a:endParaRPr lang="en-GB"/>
          </a:p>
        </p:txBody>
      </p:sp>
    </p:spTree>
    <p:extLst>
      <p:ext uri="{BB962C8B-B14F-4D97-AF65-F5344CB8AC3E}">
        <p14:creationId xmlns:p14="http://schemas.microsoft.com/office/powerpoint/2010/main" val="3793675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defTabSz="966064"/>
            <a:r>
              <a:rPr lang="en-GB" sz="1300" dirty="0"/>
              <a:t>Thank you.</a:t>
            </a:r>
          </a:p>
          <a:p>
            <a:pPr marL="0" lvl="1" defTabSz="966064"/>
            <a:endParaRPr lang="en-GB" sz="1300" dirty="0"/>
          </a:p>
          <a:p>
            <a:pPr marL="0" lvl="1" defTabSz="966064"/>
            <a:r>
              <a:rPr lang="en-GB" sz="1300" dirty="0"/>
              <a:t>I’m here to tell you about Nottingham Playhouse’s segmentation journey</a:t>
            </a:r>
          </a:p>
        </p:txBody>
      </p:sp>
      <p:sp>
        <p:nvSpPr>
          <p:cNvPr id="4" name="Slide Number Placeholder 3"/>
          <p:cNvSpPr>
            <a:spLocks noGrp="1"/>
          </p:cNvSpPr>
          <p:nvPr>
            <p:ph type="sldNum" sz="quarter" idx="10"/>
          </p:nvPr>
        </p:nvSpPr>
        <p:spPr/>
        <p:txBody>
          <a:bodyPr/>
          <a:lstStyle/>
          <a:p>
            <a:fld id="{2627B252-0230-44A8-840A-E0671A0E938B}" type="slidenum">
              <a:rPr lang="en-GB" smtClean="0"/>
              <a:t>3</a:t>
            </a:fld>
            <a:endParaRPr lang="en-GB"/>
          </a:p>
        </p:txBody>
      </p:sp>
    </p:spTree>
    <p:extLst>
      <p:ext uri="{BB962C8B-B14F-4D97-AF65-F5344CB8AC3E}">
        <p14:creationId xmlns:p14="http://schemas.microsoft.com/office/powerpoint/2010/main" val="1095314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First some introductions..</a:t>
            </a:r>
          </a:p>
          <a:p>
            <a:endParaRPr lang="en-GB" dirty="0" smtClean="0"/>
          </a:p>
          <a:p>
            <a:pPr marL="241516" indent="-241516">
              <a:buFont typeface="+mj-lt"/>
              <a:buAutoNum type="arabicPeriod"/>
            </a:pPr>
            <a:r>
              <a:rPr lang="en-GB" dirty="0" smtClean="0"/>
              <a:t>I’m Joanna Sigsworth, Head of Marketing and</a:t>
            </a:r>
            <a:r>
              <a:rPr lang="en-GB" baseline="0" dirty="0" smtClean="0"/>
              <a:t> Communications at Nottingham Playhouse, and I joined the team in January this year. I’ve worked in Arts Marketing for more years than I care to remember, including roles with Northern Ballet, the BBC, Town Hall Symphony Hall in Birmingham and Curve Theatre in Leicester.</a:t>
            </a:r>
          </a:p>
          <a:p>
            <a:pPr marL="241516" indent="-241516">
              <a:buFont typeface="+mj-lt"/>
              <a:buAutoNum type="arabicPeriod"/>
            </a:pPr>
            <a:r>
              <a:rPr lang="en-GB" baseline="0" dirty="0" smtClean="0"/>
              <a:t>At THSH I developed their segmentation model with Indigo Ltd, reducing costs and increasing Return On Investment</a:t>
            </a:r>
          </a:p>
          <a:p>
            <a:pPr marL="241516" indent="-241516">
              <a:buFont typeface="+mj-lt"/>
              <a:buAutoNum type="arabicPeriod"/>
            </a:pPr>
            <a:r>
              <a:rPr lang="en-GB" baseline="0" dirty="0" smtClean="0"/>
              <a:t>You can read more about that project online at culturehive.co.uk</a:t>
            </a:r>
            <a:endParaRPr lang="en-GB" dirty="0" smtClean="0"/>
          </a:p>
          <a:p>
            <a:endParaRPr lang="en-GB" dirty="0" smtClean="0"/>
          </a:p>
        </p:txBody>
      </p:sp>
      <p:sp>
        <p:nvSpPr>
          <p:cNvPr id="4" name="Slide Number Placeholder 3"/>
          <p:cNvSpPr>
            <a:spLocks noGrp="1"/>
          </p:cNvSpPr>
          <p:nvPr>
            <p:ph type="sldNum" sz="quarter" idx="10"/>
          </p:nvPr>
        </p:nvSpPr>
        <p:spPr/>
        <p:txBody>
          <a:bodyPr/>
          <a:lstStyle/>
          <a:p>
            <a:fld id="{2627B252-0230-44A8-840A-E0671A0E938B}" type="slidenum">
              <a:rPr lang="en-GB" smtClean="0"/>
              <a:t>4</a:t>
            </a:fld>
            <a:endParaRPr lang="en-GB"/>
          </a:p>
        </p:txBody>
      </p:sp>
    </p:spTree>
    <p:extLst>
      <p:ext uri="{BB962C8B-B14F-4D97-AF65-F5344CB8AC3E}">
        <p14:creationId xmlns:p14="http://schemas.microsoft.com/office/powerpoint/2010/main" val="11769297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41516" indent="-241516">
              <a:buFont typeface="+mj-lt"/>
              <a:buAutoNum type="arabicPeriod"/>
            </a:pPr>
            <a:r>
              <a:rPr lang="en-GB" dirty="0" smtClean="0"/>
              <a:t>And</a:t>
            </a:r>
            <a:r>
              <a:rPr lang="en-GB" baseline="0" dirty="0" smtClean="0"/>
              <a:t> now to introduce Nottingham Playhouse to you. Here’s a photo of o</a:t>
            </a:r>
            <a:r>
              <a:rPr lang="en-GB" dirty="0" smtClean="0"/>
              <a:t>ur spectacular Grade 2* listed building, designed by Peter Moro, and home also to Anish Kapoor’s Sky Mirror</a:t>
            </a:r>
          </a:p>
          <a:p>
            <a:pPr marL="241516" indent="-241516">
              <a:buFont typeface="+mj-lt"/>
              <a:buAutoNum type="arabicPeriod"/>
            </a:pPr>
            <a:r>
              <a:rPr lang="en-GB" dirty="0" smtClean="0"/>
              <a:t>We create between 9 and 13 theatre pieces annually encompassing 20th century drama, classics and new writing as</a:t>
            </a:r>
            <a:r>
              <a:rPr lang="en-GB" baseline="0" dirty="0" smtClean="0"/>
              <a:t> well as our legendary </a:t>
            </a:r>
            <a:r>
              <a:rPr lang="en-GB" dirty="0" smtClean="0"/>
              <a:t>panto. </a:t>
            </a:r>
          </a:p>
          <a:p>
            <a:pPr marL="241516" indent="-241516">
              <a:buFont typeface="+mj-lt"/>
              <a:buAutoNum type="arabicPeriod"/>
            </a:pPr>
            <a:r>
              <a:rPr lang="en-GB" dirty="0" smtClean="0"/>
              <a:t>And we also receive a range of visiting work including comedy, dance, music, family shows, musicals</a:t>
            </a:r>
          </a:p>
          <a:p>
            <a:pPr marL="241516" indent="-241516">
              <a:buFont typeface="+mj-lt"/>
              <a:buAutoNum type="arabicPeriod"/>
            </a:pPr>
            <a:r>
              <a:rPr lang="en-GB" dirty="0" smtClean="0"/>
              <a:t>To give you an idea of the scale</a:t>
            </a:r>
            <a:r>
              <a:rPr lang="en-GB" baseline="0" dirty="0" smtClean="0"/>
              <a:t> of our organisation, last year we sold over </a:t>
            </a:r>
            <a:r>
              <a:rPr lang="en-GB" dirty="0" smtClean="0"/>
              <a:t>122k tickets taking over £2.04m at box office </a:t>
            </a:r>
          </a:p>
          <a:p>
            <a:pPr marL="241516" indent="-241516">
              <a:buFont typeface="+mj-lt"/>
              <a:buAutoNum type="arabicPeriod"/>
            </a:pPr>
            <a:r>
              <a:rPr lang="en-GB" dirty="0" smtClean="0"/>
              <a:t>We’re a not-for-profit</a:t>
            </a:r>
            <a:r>
              <a:rPr lang="en-GB" baseline="0" dirty="0" smtClean="0"/>
              <a:t> organisation and registered charity</a:t>
            </a:r>
            <a:endParaRPr lang="en-GB" dirty="0" smtClean="0"/>
          </a:p>
          <a:p>
            <a:pPr marL="241516" indent="-241516">
              <a:buFont typeface="+mj-lt"/>
              <a:buAutoNum type="arabicPeriod"/>
            </a:pPr>
            <a:r>
              <a:rPr lang="en-GB" dirty="0" smtClean="0"/>
              <a:t>We’re also an Arts Council England National Portfolio Organisation and also receive subsidy from Nottingham City Council.</a:t>
            </a:r>
          </a:p>
          <a:p>
            <a:pPr marL="241516" indent="-241516">
              <a:buFont typeface="+mj-lt"/>
              <a:buAutoNum type="arabicPeriod"/>
            </a:pPr>
            <a:r>
              <a:rPr lang="en-GB" dirty="0" smtClean="0"/>
              <a:t>We’re also a founder partner of the Ticketing Network East Midlands consortium - the first of its kind in the UK.</a:t>
            </a:r>
          </a:p>
          <a:p>
            <a:pPr marL="241516" indent="-241516">
              <a:buFont typeface="+mj-lt"/>
              <a:buAutoNum type="arabicPeriod"/>
            </a:pPr>
            <a:r>
              <a:rPr lang="en-GB" dirty="0" smtClean="0"/>
              <a:t>And here’s our Twitter handle</a:t>
            </a:r>
          </a:p>
          <a:p>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5</a:t>
            </a:fld>
            <a:endParaRPr lang="en-GB"/>
          </a:p>
        </p:txBody>
      </p:sp>
    </p:spTree>
    <p:extLst>
      <p:ext uri="{BB962C8B-B14F-4D97-AF65-F5344CB8AC3E}">
        <p14:creationId xmlns:p14="http://schemas.microsoft.com/office/powerpoint/2010/main" val="3686445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I’m beginning our segmentation journey with an analogy</a:t>
            </a:r>
            <a:r>
              <a:rPr lang="en-GB" baseline="0" dirty="0" smtClean="0"/>
              <a:t> from our Wardrobe department:</a:t>
            </a:r>
          </a:p>
          <a:p>
            <a:endParaRPr lang="en-GB" baseline="0" dirty="0" smtClean="0"/>
          </a:p>
          <a:p>
            <a:pPr marL="241516" indent="-241516">
              <a:buFont typeface="+mj-lt"/>
              <a:buAutoNum type="arabicPeriod"/>
            </a:pPr>
            <a:r>
              <a:rPr lang="en-GB" baseline="0" dirty="0" smtClean="0"/>
              <a:t>Here are some buttons. You can sort of see what’s going on there, spotting some yellow, green and blue ones. </a:t>
            </a:r>
          </a:p>
          <a:p>
            <a:pPr marL="241516" indent="-241516">
              <a:buFont typeface="+mj-lt"/>
              <a:buAutoNum type="arabicPeriod"/>
            </a:pPr>
            <a:r>
              <a:rPr lang="en-GB" baseline="0" dirty="0" smtClean="0"/>
              <a:t>But to really lay your hands quickly on exactly the buttons you want, you sort them out into useful groups. If the buttons were audience members instead, then the Playhouse’s starting point is more like the photo on the left.</a:t>
            </a:r>
          </a:p>
          <a:p>
            <a:pPr marL="241516" indent="-241516">
              <a:buFont typeface="+mj-lt"/>
              <a:buAutoNum type="arabicPeriod"/>
            </a:pPr>
            <a:r>
              <a:rPr lang="en-GB" baseline="0" dirty="0" smtClean="0"/>
              <a:t>In January this year, when I joined the company</a:t>
            </a:r>
          </a:p>
          <a:p>
            <a:pPr marL="241516" indent="-241516">
              <a:buFont typeface="+mj-lt"/>
              <a:buAutoNum type="arabicPeriod"/>
            </a:pPr>
            <a:r>
              <a:rPr lang="en-GB" baseline="0" dirty="0" smtClean="0"/>
              <a:t>Audiences were defined by the show they attended and whether they were currently attending or not</a:t>
            </a:r>
          </a:p>
          <a:p>
            <a:pPr marL="241516" indent="-241516">
              <a:buFont typeface="+mj-lt"/>
              <a:buAutoNum type="arabicPeriod"/>
            </a:pPr>
            <a:r>
              <a:rPr lang="en-GB" baseline="0" dirty="0" smtClean="0"/>
              <a:t>Direct marketing lists were created looking at who had attended previous similar shows and whether customers had asked to join the mailing list</a:t>
            </a:r>
          </a:p>
          <a:p>
            <a:pPr marL="241516" indent="-241516">
              <a:buFont typeface="+mj-lt"/>
              <a:buAutoNum type="arabicPeriod"/>
            </a:pPr>
            <a:r>
              <a:rPr lang="en-GB" baseline="0" dirty="0" smtClean="0"/>
              <a:t>However, we had fantastic CRM tools available that we weren’t using to our full potential</a:t>
            </a: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6</a:t>
            </a:fld>
            <a:endParaRPr lang="en-GB"/>
          </a:p>
        </p:txBody>
      </p:sp>
    </p:spTree>
    <p:extLst>
      <p:ext uri="{BB962C8B-B14F-4D97-AF65-F5344CB8AC3E}">
        <p14:creationId xmlns:p14="http://schemas.microsoft.com/office/powerpoint/2010/main" val="2062183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When embarking on a segmentation journey,</a:t>
            </a:r>
            <a:r>
              <a:rPr lang="en-GB" baseline="0" dirty="0" smtClean="0"/>
              <a:t> you’re facing a couple of options. Do you start with an intrinsic approach or extrinsic approach? I should say that I’ve borrowed the terms intrinsic and extrinsic from the RSC – they’re not technical jargon, but useful descriptions of the 2 choices available. To explain the difference:</a:t>
            </a:r>
          </a:p>
          <a:p>
            <a:endParaRPr lang="en-GB" baseline="0" dirty="0" smtClean="0"/>
          </a:p>
          <a:p>
            <a:pPr marL="241516" indent="-241516">
              <a:buFont typeface="+mj-lt"/>
              <a:buAutoNum type="arabicPeriod"/>
            </a:pPr>
            <a:r>
              <a:rPr lang="en-GB" baseline="0" dirty="0" smtClean="0"/>
              <a:t>Intrinsic models are built with the individual organisation’s data, so they are highly bespoke and give you a fantastic depth of insight into current and past customers. BUT because they’re built from your data, they don’t tell you anything about customers not on your database, so can’t be applied in customer acquisition campaigns for example.</a:t>
            </a:r>
          </a:p>
          <a:p>
            <a:pPr marL="241516" indent="-241516">
              <a:buFont typeface="+mj-lt"/>
              <a:buAutoNum type="arabicPeriod"/>
            </a:pPr>
            <a:r>
              <a:rPr lang="en-GB" baseline="0" dirty="0" smtClean="0"/>
              <a:t>Extrinsic models are the opposite. They are built on data from outside the organisation so they can offer some insight into existing customers, but come into their own for campaigns aimed at non-attenders and first-time customers</a:t>
            </a:r>
          </a:p>
          <a:p>
            <a:pPr marL="0" indent="0">
              <a:buFont typeface="+mj-lt"/>
              <a:buNone/>
            </a:pPr>
            <a:endParaRPr lang="en-GB" baseline="0" dirty="0" smtClean="0"/>
          </a:p>
        </p:txBody>
      </p:sp>
      <p:sp>
        <p:nvSpPr>
          <p:cNvPr id="4" name="Slide Number Placeholder 3"/>
          <p:cNvSpPr>
            <a:spLocks noGrp="1"/>
          </p:cNvSpPr>
          <p:nvPr>
            <p:ph type="sldNum" sz="quarter" idx="10"/>
          </p:nvPr>
        </p:nvSpPr>
        <p:spPr/>
        <p:txBody>
          <a:bodyPr/>
          <a:lstStyle/>
          <a:p>
            <a:fld id="{2627B252-0230-44A8-840A-E0671A0E938B}" type="slidenum">
              <a:rPr lang="en-GB" smtClean="0"/>
              <a:t>7</a:t>
            </a:fld>
            <a:endParaRPr lang="en-GB"/>
          </a:p>
        </p:txBody>
      </p:sp>
    </p:spTree>
    <p:extLst>
      <p:ext uri="{BB962C8B-B14F-4D97-AF65-F5344CB8AC3E}">
        <p14:creationId xmlns:p14="http://schemas.microsoft.com/office/powerpoint/2010/main" val="309469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Nottingham Playhouse started our journey with an Extrinsic model: The Audience Agency’s Audience Spectrum</a:t>
            </a:r>
            <a:r>
              <a:rPr lang="en-GB" baseline="0" dirty="0" smtClean="0"/>
              <a:t> model.</a:t>
            </a:r>
          </a:p>
          <a:p>
            <a:endParaRPr lang="en-GB" baseline="0" dirty="0" smtClean="0"/>
          </a:p>
          <a:p>
            <a:r>
              <a:rPr lang="en-GB" baseline="0" dirty="0" smtClean="0"/>
              <a:t>You might ask why?</a:t>
            </a:r>
          </a:p>
          <a:p>
            <a:endParaRPr lang="en-GB" baseline="0" dirty="0" smtClean="0"/>
          </a:p>
          <a:p>
            <a:pPr marL="241516" indent="-241516">
              <a:buFont typeface="+mj-lt"/>
              <a:buAutoNum type="arabicPeriod"/>
            </a:pPr>
            <a:r>
              <a:rPr lang="en-GB" baseline="0" dirty="0" smtClean="0"/>
              <a:t>For completely pragmatic reasons.</a:t>
            </a:r>
          </a:p>
          <a:p>
            <a:pPr marL="241516" indent="-241516">
              <a:buFont typeface="+mj-lt"/>
              <a:buAutoNum type="arabicPeriod"/>
            </a:pPr>
            <a:r>
              <a:rPr lang="en-GB" baseline="0" dirty="0" smtClean="0"/>
              <a:t>Firstly, use of the model is a requirement of our ACE NPO funding agreement. The extent to which we adopt the model is up to us, but we are required to supply data and support it’s development at the very least.</a:t>
            </a:r>
          </a:p>
          <a:p>
            <a:pPr marL="241516" indent="-241516">
              <a:buFont typeface="+mj-lt"/>
              <a:buAutoNum type="arabicPeriod"/>
            </a:pPr>
            <a:r>
              <a:rPr lang="en-GB" baseline="0" dirty="0" smtClean="0"/>
              <a:t>Access to the model is free of charge (I’ll come back to that later)</a:t>
            </a:r>
          </a:p>
          <a:p>
            <a:pPr marL="241516" indent="-241516">
              <a:buFont typeface="+mj-lt"/>
              <a:buAutoNum type="arabicPeriod"/>
            </a:pPr>
            <a:r>
              <a:rPr lang="en-GB" baseline="0" dirty="0" smtClean="0"/>
              <a:t>It provides a common marketing language for all NPOs and in a world of increased partnership working, e.g. co-productions &amp; visiting companies, that common language is important</a:t>
            </a:r>
          </a:p>
          <a:p>
            <a:pPr marL="241516" indent="-241516">
              <a:buFont typeface="+mj-lt"/>
              <a:buAutoNum type="arabicPeriod"/>
            </a:pPr>
            <a:r>
              <a:rPr lang="en-GB" baseline="0" dirty="0" smtClean="0"/>
              <a:t>It comes with the Audience Finder tool – I’ll come back to that later too</a:t>
            </a:r>
          </a:p>
          <a:p>
            <a:pPr marL="241516" indent="-241516">
              <a:buFont typeface="+mj-lt"/>
              <a:buAutoNum type="arabicPeriod"/>
            </a:pPr>
            <a:r>
              <a:rPr lang="en-GB" baseline="0" dirty="0" smtClean="0"/>
              <a:t>Finally, we need further time to develop our own intrinsic model</a:t>
            </a:r>
          </a:p>
          <a:p>
            <a:pPr marL="241516" indent="-241516">
              <a:buFont typeface="+mj-lt"/>
              <a:buAutoNum type="arabicPeriod"/>
            </a:pP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8</a:t>
            </a:fld>
            <a:endParaRPr lang="en-GB"/>
          </a:p>
        </p:txBody>
      </p:sp>
    </p:spTree>
    <p:extLst>
      <p:ext uri="{BB962C8B-B14F-4D97-AF65-F5344CB8AC3E}">
        <p14:creationId xmlns:p14="http://schemas.microsoft.com/office/powerpoint/2010/main" val="17954969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Could</a:t>
            </a:r>
            <a:r>
              <a:rPr lang="en-GB" baseline="0" dirty="0" smtClean="0"/>
              <a:t> you give me a show of hands as to who is also using Audience Spectrum?</a:t>
            </a:r>
          </a:p>
          <a:p>
            <a:endParaRPr lang="en-GB" baseline="0" dirty="0" smtClean="0"/>
          </a:p>
          <a:p>
            <a:r>
              <a:rPr lang="en-GB" baseline="0" dirty="0" smtClean="0"/>
              <a:t>OK, to give you a very brief overview:</a:t>
            </a:r>
          </a:p>
          <a:p>
            <a:endParaRPr lang="en-GB" baseline="0" dirty="0" smtClean="0"/>
          </a:p>
          <a:p>
            <a:pPr marL="241516" indent="-241516">
              <a:buFont typeface="+mj-lt"/>
              <a:buAutoNum type="arabicPeriod"/>
            </a:pPr>
            <a:r>
              <a:rPr lang="en-GB" sz="1300" dirty="0"/>
              <a:t>Audience Spectrum segments the whole UK population, to household level, by their attitudes towards culture, and by what they like to see and do. There are 10 segments. There’s a vast amount of detail in the model, but in brief…</a:t>
            </a:r>
          </a:p>
          <a:p>
            <a:pPr marL="241516" indent="-241516">
              <a:buFont typeface="+mj-lt"/>
              <a:buAutoNum type="arabicPeriod"/>
            </a:pPr>
            <a:r>
              <a:rPr lang="en-GB" sz="1300" dirty="0"/>
              <a:t>Starting with the segment most engaged with arts and culture, we have the </a:t>
            </a:r>
            <a:r>
              <a:rPr lang="en-GB" sz="1300" dirty="0" err="1"/>
              <a:t>Metroculturals</a:t>
            </a:r>
            <a:r>
              <a:rPr lang="en-GB" sz="1300" dirty="0"/>
              <a:t>, prosperous city dwellers, interested in a wide range of culture and about 5% of English households</a:t>
            </a:r>
          </a:p>
          <a:p>
            <a:pPr marL="241516" indent="-241516">
              <a:buFont typeface="+mj-lt"/>
              <a:buAutoNum type="arabicPeriod"/>
            </a:pPr>
            <a:r>
              <a:rPr lang="en-GB" sz="1300" dirty="0"/>
              <a:t>Then the </a:t>
            </a:r>
            <a:r>
              <a:rPr lang="en-GB" sz="1300" dirty="0" err="1"/>
              <a:t>Commuterland</a:t>
            </a:r>
            <a:r>
              <a:rPr lang="en-GB" sz="1300" dirty="0"/>
              <a:t> </a:t>
            </a:r>
            <a:r>
              <a:rPr lang="en-GB" sz="1300" dirty="0" err="1"/>
              <a:t>Culturebuffs</a:t>
            </a:r>
            <a:r>
              <a:rPr lang="en-GB" sz="1300" dirty="0"/>
              <a:t>, affluent professionals in the suburbs, about 12% of English households</a:t>
            </a:r>
          </a:p>
          <a:p>
            <a:pPr marL="241516" indent="-241516">
              <a:buFont typeface="+mj-lt"/>
              <a:buAutoNum type="arabicPeriod"/>
            </a:pPr>
            <a:r>
              <a:rPr lang="en-GB" sz="1300" dirty="0"/>
              <a:t>Experience Seekers are city dwellers, though of a younger age range than the </a:t>
            </a:r>
            <a:r>
              <a:rPr lang="en-GB" sz="1300" dirty="0" err="1"/>
              <a:t>Metroculturals</a:t>
            </a:r>
            <a:r>
              <a:rPr lang="en-GB" sz="1300" dirty="0"/>
              <a:t>, around 8% of English households</a:t>
            </a:r>
            <a:endParaRPr lang="en-GB" baseline="0" dirty="0" smtClean="0"/>
          </a:p>
          <a:p>
            <a:pPr marL="241516" indent="-241516">
              <a:buFont typeface="+mj-lt"/>
              <a:buAutoNum type="arabicPeriod"/>
            </a:pP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9</a:t>
            </a:fld>
            <a:endParaRPr lang="en-GB"/>
          </a:p>
        </p:txBody>
      </p:sp>
    </p:spTree>
    <p:extLst>
      <p:ext uri="{BB962C8B-B14F-4D97-AF65-F5344CB8AC3E}">
        <p14:creationId xmlns:p14="http://schemas.microsoft.com/office/powerpoint/2010/main" val="2433074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Next we have segments</a:t>
            </a:r>
            <a:r>
              <a:rPr lang="en-GB" baseline="0" dirty="0" smtClean="0"/>
              <a:t> that are less engaged with the arts, though still have some engagement:</a:t>
            </a:r>
          </a:p>
          <a:p>
            <a:endParaRPr lang="en-GB" baseline="0" dirty="0" smtClean="0"/>
          </a:p>
          <a:p>
            <a:pPr marL="241516" indent="-241516">
              <a:buFont typeface="+mj-lt"/>
              <a:buAutoNum type="arabicPeriod"/>
            </a:pPr>
            <a:r>
              <a:rPr lang="en-GB" baseline="0" dirty="0" smtClean="0"/>
              <a:t>Dormitory </a:t>
            </a:r>
            <a:r>
              <a:rPr lang="en-GB" baseline="0" dirty="0" err="1" smtClean="0"/>
              <a:t>Dependables</a:t>
            </a:r>
            <a:r>
              <a:rPr lang="en-GB" baseline="0" dirty="0" smtClean="0"/>
              <a:t> live in suburbia and smaller towns, with a mainstream interest in the arts, representing 16% of English households</a:t>
            </a:r>
          </a:p>
          <a:p>
            <a:pPr marL="241516" indent="-241516">
              <a:buFont typeface="+mj-lt"/>
              <a:buAutoNum type="arabicPeriod"/>
            </a:pPr>
            <a:r>
              <a:rPr lang="en-GB" baseline="0" dirty="0" smtClean="0"/>
              <a:t>Trips and Treats are again interested in mainstream and popular culture, heavily influenced by their kids, family and friends, around 17% of English households</a:t>
            </a:r>
          </a:p>
          <a:p>
            <a:pPr marL="241516" indent="-241516">
              <a:buFont typeface="+mj-lt"/>
              <a:buAutoNum type="arabicPeriod"/>
            </a:pPr>
            <a:r>
              <a:rPr lang="en-GB" baseline="0" dirty="0" smtClean="0"/>
              <a:t>Home and Heritage are more rural households and older people, around 10% of households</a:t>
            </a: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10</a:t>
            </a:fld>
            <a:endParaRPr lang="en-GB"/>
          </a:p>
        </p:txBody>
      </p:sp>
    </p:spTree>
    <p:extLst>
      <p:ext uri="{BB962C8B-B14F-4D97-AF65-F5344CB8AC3E}">
        <p14:creationId xmlns:p14="http://schemas.microsoft.com/office/powerpoint/2010/main" val="872235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Finally the least engaged</a:t>
            </a:r>
            <a:r>
              <a:rPr lang="en-GB" baseline="0" dirty="0" smtClean="0"/>
              <a:t> segments, </a:t>
            </a:r>
          </a:p>
          <a:p>
            <a:endParaRPr lang="en-GB" baseline="0" dirty="0" smtClean="0"/>
          </a:p>
          <a:p>
            <a:pPr marL="241516" indent="-241516">
              <a:buFont typeface="+mj-lt"/>
              <a:buAutoNum type="arabicPeriod"/>
            </a:pPr>
            <a:r>
              <a:rPr lang="en-GB" baseline="0" dirty="0" smtClean="0"/>
              <a:t>Up Our Street, with less disposable income, their interest is in popular culture and entertainment, around 8% of English households</a:t>
            </a:r>
          </a:p>
          <a:p>
            <a:pPr marL="241516" indent="-241516">
              <a:buFont typeface="+mj-lt"/>
              <a:buAutoNum type="arabicPeriod"/>
            </a:pPr>
            <a:r>
              <a:rPr lang="en-GB" baseline="0" dirty="0" smtClean="0"/>
              <a:t>Facebook Families, younger, </a:t>
            </a:r>
            <a:r>
              <a:rPr lang="en-GB" baseline="0" dirty="0" err="1" smtClean="0"/>
              <a:t>suburbians</a:t>
            </a:r>
            <a:r>
              <a:rPr lang="en-GB" baseline="0" dirty="0" smtClean="0"/>
              <a:t> with an interest in live music and, if the attend the theatre, go to pantomime, around 12% of households</a:t>
            </a:r>
          </a:p>
          <a:p>
            <a:pPr marL="241516" indent="-241516">
              <a:buFont typeface="+mj-lt"/>
              <a:buAutoNum type="arabicPeriod"/>
            </a:pPr>
            <a:r>
              <a:rPr lang="en-GB" baseline="0" dirty="0" smtClean="0"/>
              <a:t>Kaleidoscope Creativity, a mixed age group, but with limited means would be interested in attending free, local events, around 10% of English households.</a:t>
            </a:r>
          </a:p>
          <a:p>
            <a:pPr marL="241516" indent="-241516">
              <a:buFont typeface="+mj-lt"/>
              <a:buAutoNum type="arabicPeriod"/>
            </a:pPr>
            <a:r>
              <a:rPr lang="en-GB" baseline="0" dirty="0" smtClean="0"/>
              <a:t>The final segment is Heydays, the oldest group and least engaged. Around 4% of English households</a:t>
            </a: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11</a:t>
            </a:fld>
            <a:endParaRPr lang="en-GB"/>
          </a:p>
        </p:txBody>
      </p:sp>
    </p:spTree>
    <p:extLst>
      <p:ext uri="{BB962C8B-B14F-4D97-AF65-F5344CB8AC3E}">
        <p14:creationId xmlns:p14="http://schemas.microsoft.com/office/powerpoint/2010/main" val="3246077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 I mentioned, part of the Audience Spectrum package is the Audience</a:t>
            </a:r>
            <a:r>
              <a:rPr lang="en-GB" baseline="0" dirty="0" smtClean="0"/>
              <a:t> Finder online tool</a:t>
            </a:r>
          </a:p>
          <a:p>
            <a:endParaRPr lang="en-GB" baseline="0" dirty="0" smtClean="0"/>
          </a:p>
          <a:p>
            <a:pPr marL="241516" indent="-241516">
              <a:buFont typeface="+mj-lt"/>
              <a:buAutoNum type="arabicPeriod"/>
            </a:pPr>
            <a:r>
              <a:rPr lang="en-GB" baseline="0" dirty="0" smtClean="0"/>
              <a:t>A database containing data from across the UK, as well as survey data from ACE funded organisations</a:t>
            </a:r>
          </a:p>
          <a:p>
            <a:pPr marL="241516" indent="-241516">
              <a:buFont typeface="+mj-lt"/>
              <a:buAutoNum type="arabicPeriod"/>
            </a:pPr>
            <a:r>
              <a:rPr lang="en-GB" baseline="0" dirty="0" smtClean="0"/>
              <a:t>It’s an online tool, with various dashboards and a mapping tool</a:t>
            </a:r>
          </a:p>
          <a:p>
            <a:pPr marL="241516" indent="-241516">
              <a:buFont typeface="+mj-lt"/>
              <a:buAutoNum type="arabicPeriod"/>
            </a:pPr>
            <a:r>
              <a:rPr lang="en-GB" baseline="0" dirty="0" smtClean="0"/>
              <a:t>TNEM data has been automatically uploaded from Tessitura since February 2016 and we have historic data going back 5 years in the system</a:t>
            </a:r>
          </a:p>
          <a:p>
            <a:pPr marL="241516" indent="-241516">
              <a:buFont typeface="+mj-lt"/>
              <a:buAutoNum type="arabicPeriod"/>
            </a:pPr>
            <a:r>
              <a:rPr lang="en-GB" baseline="0" dirty="0" smtClean="0"/>
              <a:t>As an NPO, the Playhouse has undertaken Audience Finder audience surveys quarterly since April</a:t>
            </a:r>
          </a:p>
          <a:p>
            <a:pPr marL="241516" indent="-241516">
              <a:buFont typeface="+mj-lt"/>
              <a:buAutoNum type="arabicPeriod"/>
            </a:pPr>
            <a:r>
              <a:rPr lang="en-GB" baseline="0" dirty="0" smtClean="0"/>
              <a:t>We have free of charge access to annual summary level data and are able to benchmark at a regional and national level</a:t>
            </a: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12</a:t>
            </a:fld>
            <a:endParaRPr lang="en-GB"/>
          </a:p>
        </p:txBody>
      </p:sp>
    </p:spTree>
    <p:extLst>
      <p:ext uri="{BB962C8B-B14F-4D97-AF65-F5344CB8AC3E}">
        <p14:creationId xmlns:p14="http://schemas.microsoft.com/office/powerpoint/2010/main" val="20669147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how have</a:t>
            </a:r>
            <a:r>
              <a:rPr lang="en-GB" baseline="0" dirty="0" smtClean="0"/>
              <a:t> we used these tools in practice?</a:t>
            </a:r>
          </a:p>
          <a:p>
            <a:endParaRPr lang="en-GB" baseline="0" dirty="0" smtClean="0"/>
          </a:p>
          <a:p>
            <a:r>
              <a:rPr lang="en-GB" baseline="0" dirty="0" smtClean="0"/>
              <a:t>To date we’ve been using the segmentation for indirect marketing.</a:t>
            </a:r>
          </a:p>
          <a:p>
            <a:endParaRPr lang="en-GB" baseline="0" dirty="0" smtClean="0"/>
          </a:p>
          <a:p>
            <a:pPr marL="241516" indent="-241516">
              <a:buFont typeface="+mj-lt"/>
              <a:buAutoNum type="arabicPeriod"/>
            </a:pPr>
            <a:r>
              <a:rPr lang="en-GB" baseline="0" dirty="0" smtClean="0"/>
              <a:t>Here’s an example of this Autumn’s Sweet Vengeance season, which was a season of 3 plays, Anthony Schaffer’s classic Sleuth, a new play by John Harvey based on his novel Darkness Darkness and the Jacobean play The Revenger’s Tragedy by Thomas Middleton</a:t>
            </a: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13</a:t>
            </a:fld>
            <a:endParaRPr lang="en-GB"/>
          </a:p>
        </p:txBody>
      </p:sp>
    </p:spTree>
    <p:extLst>
      <p:ext uri="{BB962C8B-B14F-4D97-AF65-F5344CB8AC3E}">
        <p14:creationId xmlns:p14="http://schemas.microsoft.com/office/powerpoint/2010/main" val="13981093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a:t>
            </a:r>
            <a:r>
              <a:rPr lang="en-GB" baseline="0" dirty="0" smtClean="0"/>
              <a:t> set targets for each segment within our overall show targets, but for the purposes of today I’ll focus in on the Experience Seekers segment.</a:t>
            </a:r>
          </a:p>
          <a:p>
            <a:endParaRPr lang="en-GB" baseline="0" dirty="0" smtClean="0"/>
          </a:p>
          <a:p>
            <a:pPr marL="241516" indent="-241516">
              <a:buFont typeface="+mj-lt"/>
              <a:buAutoNum type="arabicPeriod"/>
            </a:pPr>
            <a:r>
              <a:rPr lang="en-GB" baseline="0" dirty="0" smtClean="0"/>
              <a:t>Giving you a little more information on who the Experience Seekers are, as I mentioned before:</a:t>
            </a:r>
          </a:p>
          <a:p>
            <a:pPr marL="241516" indent="-241516">
              <a:buFont typeface="+mj-lt"/>
              <a:buAutoNum type="arabicPeriod"/>
            </a:pPr>
            <a:r>
              <a:rPr lang="en-GB" dirty="0" smtClean="0"/>
              <a:t>Highly active, diverse, social and ambitious</a:t>
            </a:r>
          </a:p>
          <a:p>
            <a:pPr marL="241516" indent="-241516">
              <a:buFont typeface="+mj-lt"/>
              <a:buAutoNum type="arabicPeriod"/>
            </a:pPr>
            <a:r>
              <a:rPr lang="en-GB" dirty="0" smtClean="0"/>
              <a:t>Important and significant part of urban arts audiences</a:t>
            </a:r>
          </a:p>
          <a:p>
            <a:pPr marL="241516" indent="-241516">
              <a:buFont typeface="+mj-lt"/>
              <a:buAutoNum type="arabicPeriod"/>
            </a:pPr>
            <a:r>
              <a:rPr lang="en-GB" dirty="0" smtClean="0"/>
              <a:t>Younger singles and couples</a:t>
            </a:r>
          </a:p>
          <a:p>
            <a:pPr marL="241516" indent="-241516">
              <a:buFont typeface="+mj-lt"/>
              <a:buAutoNum type="arabicPeriod"/>
            </a:pPr>
            <a:r>
              <a:rPr lang="en-GB" dirty="0" smtClean="0"/>
              <a:t>Students, recent graduates and in those in early-mid career stages</a:t>
            </a:r>
          </a:p>
          <a:p>
            <a:pPr marL="241516" indent="-241516">
              <a:buFont typeface="+mj-lt"/>
              <a:buAutoNum type="arabicPeriod"/>
            </a:pPr>
            <a:r>
              <a:rPr lang="en-GB" dirty="0" smtClean="0"/>
              <a:t>Interests cover mainstream, contemporary and culturally diverse offers </a:t>
            </a:r>
          </a:p>
          <a:p>
            <a:pPr marL="241516" indent="-241516">
              <a:buFont typeface="+mj-lt"/>
              <a:buAutoNum type="arabicPeriod"/>
            </a:pPr>
            <a:r>
              <a:rPr lang="en-GB" dirty="0" smtClean="0"/>
              <a:t>Search for new things to do with disposable income for leisure activities </a:t>
            </a:r>
          </a:p>
          <a:p>
            <a:pPr marL="241516" indent="-241516">
              <a:buFont typeface="+mj-lt"/>
              <a:buAutoNum type="arabicPeriod"/>
            </a:pPr>
            <a:r>
              <a:rPr lang="en-GB" dirty="0" smtClean="0"/>
              <a:t>Digitally savvy</a:t>
            </a:r>
          </a:p>
          <a:p>
            <a:pPr marL="241516" indent="-241516">
              <a:buFont typeface="+mj-lt"/>
              <a:buAutoNum type="arabicPeriod"/>
            </a:pPr>
            <a:r>
              <a:rPr lang="en-GB" dirty="0" smtClean="0"/>
              <a:t>They represent 8% of English households</a:t>
            </a:r>
          </a:p>
          <a:p>
            <a:pPr marL="241516" indent="-241516">
              <a:buFont typeface="+mj-lt"/>
              <a:buAutoNum type="arabicPeriod"/>
            </a:pPr>
            <a:r>
              <a:rPr lang="en-GB" dirty="0" smtClean="0"/>
              <a:t>Only 5% of households</a:t>
            </a:r>
            <a:r>
              <a:rPr lang="en-GB" baseline="0" dirty="0" smtClean="0"/>
              <a:t> in our region, the East Midlands</a:t>
            </a:r>
          </a:p>
          <a:p>
            <a:pPr marL="241516" indent="-241516">
              <a:buFont typeface="+mj-lt"/>
              <a:buAutoNum type="arabicPeriod"/>
            </a:pPr>
            <a:r>
              <a:rPr lang="en-GB" baseline="0" dirty="0" smtClean="0"/>
              <a:t>On average they are 11% of audience members at Nottingham Playhouse</a:t>
            </a: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14</a:t>
            </a:fld>
            <a:endParaRPr lang="en-GB"/>
          </a:p>
        </p:txBody>
      </p:sp>
    </p:spTree>
    <p:extLst>
      <p:ext uri="{BB962C8B-B14F-4D97-AF65-F5344CB8AC3E}">
        <p14:creationId xmlns:p14="http://schemas.microsoft.com/office/powerpoint/2010/main" val="3614363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practical</a:t>
            </a:r>
            <a:r>
              <a:rPr lang="en-GB" baseline="0" dirty="0" smtClean="0"/>
              <a:t> terms, this Autumn we used Audience Finder’s mapping tool to locate Experience Seekers</a:t>
            </a:r>
          </a:p>
          <a:p>
            <a:endParaRPr lang="en-GB" baseline="0" dirty="0" smtClean="0"/>
          </a:p>
          <a:p>
            <a:pPr marL="241516" indent="-241516">
              <a:buFont typeface="+mj-lt"/>
              <a:buAutoNum type="arabicPeriod"/>
            </a:pPr>
            <a:r>
              <a:rPr lang="en-GB" baseline="0" dirty="0" smtClean="0"/>
              <a:t>Using the software gives us postcode sectors to concentrate our indirect marketing efforts, including distribution, door drops, outdoor, advertising and press and media. You can see on the map, the clear areas (in the darker colours) where Experience Seekers are found in the city of Nottingham.</a:t>
            </a: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15</a:t>
            </a:fld>
            <a:endParaRPr lang="en-GB"/>
          </a:p>
        </p:txBody>
      </p:sp>
    </p:spTree>
    <p:extLst>
      <p:ext uri="{BB962C8B-B14F-4D97-AF65-F5344CB8AC3E}">
        <p14:creationId xmlns:p14="http://schemas.microsoft.com/office/powerpoint/2010/main" val="18831783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Audience Spectrum has more power</a:t>
            </a:r>
            <a:r>
              <a:rPr lang="en-GB" baseline="0" dirty="0" smtClean="0"/>
              <a:t> when applied to direct marketing, which involves tagging our customer base. I should state that this phase is not part of the free of charge service from the Audience Agency.</a:t>
            </a:r>
          </a:p>
          <a:p>
            <a:endParaRPr lang="en-GB" baseline="0" dirty="0" smtClean="0"/>
          </a:p>
          <a:p>
            <a:pPr marL="241516" indent="-241516">
              <a:buFont typeface="+mj-lt"/>
              <a:buAutoNum type="arabicPeriod"/>
            </a:pPr>
            <a:r>
              <a:rPr lang="en-GB" dirty="0" smtClean="0"/>
              <a:t>The import of Audience Spectrum coding at customer level complete by November 2016</a:t>
            </a:r>
          </a:p>
          <a:p>
            <a:pPr marL="241516" indent="-241516">
              <a:buFont typeface="+mj-lt"/>
              <a:buAutoNum type="arabicPeriod"/>
            </a:pPr>
            <a:r>
              <a:rPr lang="en-GB" dirty="0" smtClean="0"/>
              <a:t>Every customer in the TNEM database who has booked in the last 3 years is tagged. </a:t>
            </a:r>
          </a:p>
          <a:p>
            <a:pPr marL="241516" indent="-241516">
              <a:buFont typeface="+mj-lt"/>
              <a:buAutoNum type="arabicPeriod"/>
            </a:pPr>
            <a:r>
              <a:rPr lang="en-GB" dirty="0" smtClean="0"/>
              <a:t>Tagging our database enables:</a:t>
            </a:r>
          </a:p>
          <a:p>
            <a:pPr marL="241516" indent="-241516">
              <a:buFont typeface="+mj-lt"/>
              <a:buAutoNum type="arabicPeriod"/>
            </a:pPr>
            <a:r>
              <a:rPr lang="en-GB" dirty="0" smtClean="0"/>
              <a:t>Deeper understanding of our audiences across a wider range of KPIs</a:t>
            </a:r>
          </a:p>
          <a:p>
            <a:pPr marL="241516" indent="-241516">
              <a:buFont typeface="+mj-lt"/>
              <a:buAutoNum type="arabicPeriod"/>
            </a:pPr>
            <a:r>
              <a:rPr lang="en-GB" dirty="0" smtClean="0"/>
              <a:t>Ability to analyse data against multiple criteria</a:t>
            </a:r>
          </a:p>
          <a:p>
            <a:pPr marL="241516" indent="-241516">
              <a:buFont typeface="+mj-lt"/>
              <a:buAutoNum type="arabicPeriod"/>
            </a:pPr>
            <a:r>
              <a:rPr lang="en-GB" dirty="0" smtClean="0"/>
              <a:t>Use as criteria for extracting direct marketing data</a:t>
            </a:r>
          </a:p>
          <a:p>
            <a:pPr marL="241516" indent="-241516">
              <a:buFont typeface="+mj-lt"/>
              <a:buAutoNum type="arabicPeriod"/>
            </a:pPr>
            <a:r>
              <a:rPr lang="en-GB" dirty="0" smtClean="0"/>
              <a:t>Improved ability to tailor messaging for audience segments</a:t>
            </a:r>
          </a:p>
          <a:p>
            <a:pPr marL="241516" indent="-241516">
              <a:buFont typeface="+mj-lt"/>
              <a:buAutoNum type="arabicPeriod"/>
            </a:pPr>
            <a:r>
              <a:rPr lang="en-GB" dirty="0" smtClean="0"/>
              <a:t>Enhanced monitoring of campaign effectiveness and ROI</a:t>
            </a:r>
          </a:p>
          <a:p>
            <a:pPr marL="241516" indent="-241516">
              <a:buFont typeface="+mj-lt"/>
              <a:buAutoNum type="arabicPeriod"/>
            </a:pPr>
            <a:r>
              <a:rPr lang="en-GB" dirty="0" smtClean="0"/>
              <a:t>To put it in a very </a:t>
            </a:r>
            <a:r>
              <a:rPr lang="en-GB" baseline="0" dirty="0" smtClean="0"/>
              <a:t>Nottingham way, with the help of Robin Hood, the city’s most famous son here, it allows us to hit the target bullseye</a:t>
            </a:r>
            <a:endParaRPr lang="en-GB" dirty="0" smtClean="0"/>
          </a:p>
          <a:p>
            <a:pPr marL="241516" indent="-241516">
              <a:buFont typeface="+mj-lt"/>
              <a:buAutoNum type="arabicPeriod"/>
            </a:pP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16</a:t>
            </a:fld>
            <a:endParaRPr lang="en-GB"/>
          </a:p>
        </p:txBody>
      </p:sp>
    </p:spTree>
    <p:extLst>
      <p:ext uri="{BB962C8B-B14F-4D97-AF65-F5344CB8AC3E}">
        <p14:creationId xmlns:p14="http://schemas.microsoft.com/office/powerpoint/2010/main" val="2754698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next? Our Segmentation journey</a:t>
            </a:r>
            <a:r>
              <a:rPr lang="en-GB" baseline="0" dirty="0" smtClean="0"/>
              <a:t> is really only just beginning</a:t>
            </a:r>
          </a:p>
          <a:p>
            <a:endParaRPr lang="en-GB" dirty="0" smtClean="0"/>
          </a:p>
          <a:p>
            <a:pPr marL="241516" indent="-241516">
              <a:buFont typeface="+mj-lt"/>
              <a:buAutoNum type="arabicPeriod"/>
            </a:pPr>
            <a:r>
              <a:rPr lang="en-GB" dirty="0" smtClean="0"/>
              <a:t>Our</a:t>
            </a:r>
            <a:r>
              <a:rPr lang="en-GB" baseline="0" dirty="0" smtClean="0"/>
              <a:t> next step will be to c</a:t>
            </a:r>
            <a:r>
              <a:rPr lang="en-GB" dirty="0" smtClean="0"/>
              <a:t>reate our own intrinsic segmentation model so that we can further refine our direct and indirect marketing</a:t>
            </a:r>
          </a:p>
          <a:p>
            <a:pPr marL="241516" indent="-241516">
              <a:buFont typeface="+mj-lt"/>
              <a:buAutoNum type="arabicPeriod"/>
            </a:pPr>
            <a:r>
              <a:rPr lang="en-GB" dirty="0" smtClean="0"/>
              <a:t>We’ll use the Audience Spectrum intelligence as part of that process</a:t>
            </a:r>
          </a:p>
          <a:p>
            <a:pPr marL="241516" indent="-241516">
              <a:buFont typeface="+mj-lt"/>
              <a:buAutoNum type="arabicPeriod"/>
            </a:pPr>
            <a:r>
              <a:rPr lang="en-GB" dirty="0" smtClean="0"/>
              <a:t>And having both models together will help us to develop our marketing approach across the whole customer life cycle,</a:t>
            </a:r>
            <a:r>
              <a:rPr lang="en-GB" baseline="0" dirty="0" smtClean="0"/>
              <a:t> from </a:t>
            </a:r>
            <a:r>
              <a:rPr lang="en-GB" dirty="0" smtClean="0"/>
              <a:t>Non-attenders to First timers to Regular attenders.</a:t>
            </a:r>
          </a:p>
          <a:p>
            <a:pPr marL="241516" indent="-241516">
              <a:buFont typeface="+mj-lt"/>
              <a:buAutoNum type="arabicPeriod"/>
            </a:pPr>
            <a:endParaRPr lang="en-GB" dirty="0" smtClean="0"/>
          </a:p>
          <a:p>
            <a:r>
              <a:rPr lang="en-GB" dirty="0" smtClean="0"/>
              <a:t>It’s exciting times.</a:t>
            </a:r>
          </a:p>
          <a:p>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17</a:t>
            </a:fld>
            <a:endParaRPr lang="en-GB"/>
          </a:p>
        </p:txBody>
      </p:sp>
    </p:spTree>
    <p:extLst>
      <p:ext uri="{BB962C8B-B14F-4D97-AF65-F5344CB8AC3E}">
        <p14:creationId xmlns:p14="http://schemas.microsoft.com/office/powerpoint/2010/main" val="17440272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Thank you</a:t>
            </a:r>
            <a:endParaRPr lang="en-GB" dirty="0"/>
          </a:p>
        </p:txBody>
      </p:sp>
      <p:sp>
        <p:nvSpPr>
          <p:cNvPr id="4" name="Slide Number Placeholder 3"/>
          <p:cNvSpPr>
            <a:spLocks noGrp="1"/>
          </p:cNvSpPr>
          <p:nvPr>
            <p:ph type="sldNum" sz="quarter" idx="10"/>
          </p:nvPr>
        </p:nvSpPr>
        <p:spPr/>
        <p:txBody>
          <a:bodyPr/>
          <a:lstStyle/>
          <a:p>
            <a:fld id="{2627B252-0230-44A8-840A-E0671A0E938B}" type="slidenum">
              <a:rPr lang="en-GB" smtClean="0"/>
              <a:t>18</a:t>
            </a:fld>
            <a:endParaRPr lang="en-GB"/>
          </a:p>
        </p:txBody>
      </p:sp>
    </p:spTree>
    <p:extLst>
      <p:ext uri="{BB962C8B-B14F-4D97-AF65-F5344CB8AC3E}">
        <p14:creationId xmlns:p14="http://schemas.microsoft.com/office/powerpoint/2010/main" val="30317424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14719809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smtClean="0">
              <a:solidFill>
                <a:schemeClr val="tx1"/>
              </a:solidFill>
              <a:effectLst/>
              <a:latin typeface="+mn-lt"/>
              <a:ea typeface="+mn-ea"/>
              <a:cs typeface="+mn-cs"/>
            </a:endParaRPr>
          </a:p>
          <a:p>
            <a:r>
              <a:rPr lang="en-GB" sz="1200" dirty="0" smtClean="0"/>
              <a:t>Resident Orchestra at Symphony Hall</a:t>
            </a:r>
            <a:br>
              <a:rPr lang="en-GB" sz="1200" dirty="0" smtClean="0"/>
            </a:br>
            <a:r>
              <a:rPr lang="en-GB" sz="1200" dirty="0" smtClean="0"/>
              <a:t>Global reputation, international</a:t>
            </a:r>
            <a:r>
              <a:rPr lang="en-GB" sz="1200" baseline="0" dirty="0" smtClean="0"/>
              <a:t> touring, regularly on Radio 3/ Classic FM</a:t>
            </a:r>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solidFill>
                  <a:prstClr val="black"/>
                </a:solidFill>
              </a:rPr>
              <a:pPr/>
              <a:t>20</a:t>
            </a:fld>
            <a:endParaRPr lang="en-GB">
              <a:solidFill>
                <a:prstClr val="black"/>
              </a:solidFill>
            </a:endParaRPr>
          </a:p>
        </p:txBody>
      </p:sp>
    </p:spTree>
    <p:extLst>
      <p:ext uri="{BB962C8B-B14F-4D97-AF65-F5344CB8AC3E}">
        <p14:creationId xmlns:p14="http://schemas.microsoft.com/office/powerpoint/2010/main" val="18957164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Needed a CRM system for </a:t>
            </a:r>
            <a:r>
              <a:rPr lang="en-GB" dirty="0" err="1" smtClean="0"/>
              <a:t>mkting</a:t>
            </a:r>
            <a:r>
              <a:rPr lang="en-GB" dirty="0" smtClean="0"/>
              <a:t> (ticket bookers, stakeholders) and development (members, donors, corporates, trusts)</a:t>
            </a:r>
          </a:p>
          <a:p>
            <a:endParaRPr lang="en-GB" dirty="0" smtClean="0"/>
          </a:p>
          <a:p>
            <a:r>
              <a:rPr lang="en-GB" dirty="0" smtClean="0"/>
              <a:t>We promote our own season, but tix</a:t>
            </a:r>
            <a:r>
              <a:rPr lang="en-GB" baseline="0" dirty="0" smtClean="0"/>
              <a:t> sales managed through THSH box office.</a:t>
            </a:r>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solidFill>
                  <a:prstClr val="black"/>
                </a:solidFill>
              </a:rPr>
              <a:pPr/>
              <a:t>21</a:t>
            </a:fld>
            <a:endParaRPr lang="en-GB">
              <a:solidFill>
                <a:prstClr val="black"/>
              </a:solidFill>
            </a:endParaRPr>
          </a:p>
        </p:txBody>
      </p:sp>
    </p:spTree>
    <p:extLst>
      <p:ext uri="{BB962C8B-B14F-4D97-AF65-F5344CB8AC3E}">
        <p14:creationId xmlns:p14="http://schemas.microsoft.com/office/powerpoint/2010/main" val="35334565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a:t>
            </a:r>
            <a:r>
              <a:rPr lang="en-GB" baseline="0" dirty="0" smtClean="0"/>
              <a:t> going to talk about the development segmenting, but just to note we can take elements of both when building marketing lists &amp; development prospects</a:t>
            </a:r>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22</a:t>
            </a:fld>
            <a:endParaRPr lang="en-GB">
              <a:solidFill>
                <a:prstClr val="black"/>
              </a:solidFill>
            </a:endParaRPr>
          </a:p>
        </p:txBody>
      </p:sp>
    </p:spTree>
    <p:extLst>
      <p:ext uri="{BB962C8B-B14F-4D97-AF65-F5344CB8AC3E}">
        <p14:creationId xmlns:p14="http://schemas.microsoft.com/office/powerpoint/2010/main" val="5690111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r>
              <a:rPr lang="en-GB" dirty="0" smtClean="0"/>
              <a:t>Strongest variables in cluster analysis looking at whole range of variables = Frequency &amp; Product/Repertoire choices</a:t>
            </a:r>
          </a:p>
          <a:p>
            <a:endParaRPr lang="en-GB" dirty="0" smtClean="0"/>
          </a:p>
          <a:p>
            <a:r>
              <a:rPr lang="en-GB" dirty="0" err="1" smtClean="0"/>
              <a:t>Qual</a:t>
            </a:r>
            <a:r>
              <a:rPr lang="en-GB" dirty="0" smtClean="0"/>
              <a:t> questionnaire asking about</a:t>
            </a:r>
            <a:r>
              <a:rPr lang="en-GB" baseline="0" dirty="0" smtClean="0"/>
              <a:t> wider attitudes to attending, to music, and media consumption, digital engagement. Survey data tied back to database</a:t>
            </a:r>
            <a:endParaRPr lang="en-GB" dirty="0" smtClean="0"/>
          </a:p>
          <a:p>
            <a:endParaRPr lang="en-GB" dirty="0" smtClean="0"/>
          </a:p>
          <a:p>
            <a:r>
              <a:rPr lang="en-GB" dirty="0" smtClean="0"/>
              <a:t>Because 2/3 of our </a:t>
            </a:r>
            <a:r>
              <a:rPr lang="en-GB" baseline="0" dirty="0" smtClean="0"/>
              <a:t>performances are traditional classical performances, it was helpful to break this product group down further, so we d</a:t>
            </a:r>
            <a:r>
              <a:rPr lang="en-GB" dirty="0" smtClean="0"/>
              <a:t>eveloped and tested a way of scoring core classical performances by</a:t>
            </a:r>
            <a:r>
              <a:rPr lang="en-GB" baseline="0" dirty="0" smtClean="0"/>
              <a:t> their ‘accessibility’ to middle market – how familiar and popular the pieces and soloists/conductors were.</a:t>
            </a:r>
            <a:endParaRPr lang="en-GB" dirty="0" smtClean="0"/>
          </a:p>
          <a:p>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23</a:t>
            </a:fld>
            <a:endParaRPr lang="en-GB">
              <a:solidFill>
                <a:prstClr val="black"/>
              </a:solidFill>
            </a:endParaRPr>
          </a:p>
        </p:txBody>
      </p:sp>
    </p:spTree>
    <p:extLst>
      <p:ext uri="{BB962C8B-B14F-4D97-AF65-F5344CB8AC3E}">
        <p14:creationId xmlns:p14="http://schemas.microsoft.com/office/powerpoint/2010/main" val="14666210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Strongest clusters around Frequency and Product preferences.</a:t>
            </a:r>
          </a:p>
          <a:p>
            <a:endParaRPr lang="en-GB" baseline="0" dirty="0" smtClean="0"/>
          </a:p>
          <a:p>
            <a:r>
              <a:rPr lang="en-GB" baseline="0" dirty="0" smtClean="0"/>
              <a:t>Frequency we’ll come onto shortly. Our products are split into four main groupings:</a:t>
            </a:r>
          </a:p>
          <a:p>
            <a:endParaRPr lang="en-GB" baseline="0" dirty="0" smtClean="0"/>
          </a:p>
          <a:p>
            <a:r>
              <a:rPr lang="en-GB" baseline="0" dirty="0" smtClean="0"/>
              <a:t>Core Classical</a:t>
            </a:r>
          </a:p>
          <a:p>
            <a:r>
              <a:rPr lang="en-GB" baseline="0" dirty="0" smtClean="0"/>
              <a:t>Populist</a:t>
            </a:r>
          </a:p>
          <a:p>
            <a:r>
              <a:rPr lang="en-GB" baseline="0" dirty="0" smtClean="0"/>
              <a:t>Family</a:t>
            </a:r>
          </a:p>
          <a:p>
            <a:r>
              <a:rPr lang="en-GB" baseline="0" dirty="0" smtClean="0"/>
              <a:t>Other</a:t>
            </a:r>
          </a:p>
          <a:p>
            <a:endParaRPr lang="en-GB" baseline="0" dirty="0" smtClean="0"/>
          </a:p>
          <a:p>
            <a:r>
              <a:rPr lang="en-GB" baseline="0" dirty="0" err="1" smtClean="0"/>
              <a:t>Eg</a:t>
            </a:r>
            <a:r>
              <a:rPr lang="en-GB" baseline="0" dirty="0" smtClean="0"/>
              <a:t> Benedetti scored as Rep Score 5 – very popular artist playing well-loved repertoire</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24</a:t>
            </a:fld>
            <a:endParaRPr lang="en-GB">
              <a:solidFill>
                <a:prstClr val="black"/>
              </a:solidFill>
            </a:endParaRPr>
          </a:p>
        </p:txBody>
      </p:sp>
    </p:spTree>
    <p:extLst>
      <p:ext uri="{BB962C8B-B14F-4D97-AF65-F5344CB8AC3E}">
        <p14:creationId xmlns:p14="http://schemas.microsoft.com/office/powerpoint/2010/main" val="5690111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a:p>
            <a:r>
              <a:rPr lang="en-GB" dirty="0" smtClean="0"/>
              <a:t>Other is a catch-all for the</a:t>
            </a:r>
            <a:r>
              <a:rPr lang="en-GB" baseline="0" dirty="0" smtClean="0"/>
              <a:t> smaller strands</a:t>
            </a:r>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25</a:t>
            </a:fld>
            <a:endParaRPr lang="en-GB">
              <a:solidFill>
                <a:prstClr val="black"/>
              </a:solidFill>
            </a:endParaRPr>
          </a:p>
        </p:txBody>
      </p:sp>
    </p:spTree>
    <p:extLst>
      <p:ext uri="{BB962C8B-B14F-4D97-AF65-F5344CB8AC3E}">
        <p14:creationId xmlns:p14="http://schemas.microsoft.com/office/powerpoint/2010/main" val="5690111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Developed with Baker Richards (prior to Segmentation Engine)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r>
              <a:rPr lang="en-GB" sz="1200" dirty="0" smtClean="0"/>
              <a:t>Quick recap - most</a:t>
            </a:r>
            <a:r>
              <a:rPr lang="en-GB" sz="1200" baseline="0" dirty="0" smtClean="0"/>
              <a:t> significant clusters of customers when looking at a variety of </a:t>
            </a:r>
            <a:r>
              <a:rPr lang="en-GB" sz="1200" baseline="0" dirty="0" err="1" smtClean="0"/>
              <a:t>behaviourable</a:t>
            </a:r>
            <a:r>
              <a:rPr lang="en-GB" sz="1200" baseline="0" dirty="0" smtClean="0"/>
              <a:t> variables came out around Frequency and product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smtClean="0"/>
          </a:p>
          <a:p>
            <a:r>
              <a:rPr lang="en-GB" sz="1200" baseline="0" dirty="0" smtClean="0"/>
              <a:t>Frequency groupings – we (like lots of arts organisations) have lots of ‘</a:t>
            </a:r>
            <a:r>
              <a:rPr lang="en-GB" sz="1200" baseline="0" dirty="0" err="1" smtClean="0"/>
              <a:t>oncers</a:t>
            </a:r>
            <a:r>
              <a:rPr lang="en-GB" sz="1200" baseline="0" dirty="0" smtClean="0"/>
              <a:t>’, so there’s a ‘New’ category for all apart from those people who crossover between strands. Largest %s of our customer base fall into the Classical and Populist, so we have 3 categories (regular, occasional and new). Within our Committed </a:t>
            </a:r>
            <a:r>
              <a:rPr lang="en-GB" sz="1200" baseline="0" dirty="0" err="1" smtClean="0"/>
              <a:t>Classicals</a:t>
            </a:r>
            <a:r>
              <a:rPr lang="en-GB" sz="1200" baseline="0" dirty="0" smtClean="0"/>
              <a:t> and Committed Populists we have super frequent attenders who are our package bookers.</a:t>
            </a:r>
          </a:p>
          <a:p>
            <a:endParaRPr lang="en-GB" sz="1200" baseline="0" dirty="0" smtClean="0"/>
          </a:p>
          <a:p>
            <a:r>
              <a:rPr lang="en-GB" sz="1200" baseline="0" dirty="0" smtClean="0"/>
              <a:t>In order to have useable amounts of data in each segment, the calculations are based on 80% of what people attend (</a:t>
            </a:r>
            <a:r>
              <a:rPr lang="en-GB" sz="1200" baseline="0" dirty="0" err="1" smtClean="0"/>
              <a:t>ie</a:t>
            </a:r>
            <a:r>
              <a:rPr lang="en-GB" sz="1200" baseline="0" dirty="0" smtClean="0"/>
              <a:t> what they usually attend)</a:t>
            </a:r>
          </a:p>
          <a:p>
            <a:endParaRPr lang="en-GB" sz="1200" dirty="0" smtClean="0"/>
          </a:p>
          <a:p>
            <a:r>
              <a:rPr lang="en-GB" sz="1200" dirty="0" smtClean="0"/>
              <a:t>Intrinsic  - based on existing customer base,</a:t>
            </a:r>
            <a:r>
              <a:rPr lang="en-GB" sz="1200" baseline="0" dirty="0" smtClean="0"/>
              <a:t> live picture as it updates nightly</a:t>
            </a:r>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26</a:t>
            </a:fld>
            <a:endParaRPr lang="en-GB">
              <a:solidFill>
                <a:prstClr val="black"/>
              </a:solidFill>
            </a:endParaRPr>
          </a:p>
        </p:txBody>
      </p:sp>
    </p:spTree>
    <p:extLst>
      <p:ext uri="{BB962C8B-B14F-4D97-AF65-F5344CB8AC3E}">
        <p14:creationId xmlns:p14="http://schemas.microsoft.com/office/powerpoint/2010/main" val="3292633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smtClean="0"/>
              <a:t>Developed Prose profiles, and also have typical behavioural</a:t>
            </a:r>
            <a:r>
              <a:rPr lang="en-GB" sz="1200" baseline="0" dirty="0" smtClean="0"/>
              <a:t> stats in a table form, so we can quickly compare behaviour differences between segments.</a:t>
            </a:r>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27</a:t>
            </a:fld>
            <a:endParaRPr lang="en-GB">
              <a:solidFill>
                <a:prstClr val="black"/>
              </a:solidFill>
            </a:endParaRPr>
          </a:p>
        </p:txBody>
      </p:sp>
    </p:spTree>
    <p:extLst>
      <p:ext uri="{BB962C8B-B14F-4D97-AF65-F5344CB8AC3E}">
        <p14:creationId xmlns:p14="http://schemas.microsoft.com/office/powerpoint/2010/main" val="32926334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Depending on the nature of campaigns, and what and when we’re trying to communicate, it’s really useful to have extra factors we can filter down on. So for example, if a mailing is going by post rather than email, we would be more concerned on costs, and perhaps limit the segments further by </a:t>
            </a:r>
            <a:r>
              <a:rPr lang="en-GB" baseline="0" dirty="0" err="1" smtClean="0"/>
              <a:t>recency</a:t>
            </a:r>
            <a:r>
              <a:rPr lang="en-GB" baseline="0" dirty="0" smtClean="0"/>
              <a:t>.  </a:t>
            </a:r>
          </a:p>
          <a:p>
            <a:endParaRPr lang="en-GB" baseline="0" dirty="0" smtClean="0"/>
          </a:p>
          <a:p>
            <a:r>
              <a:rPr lang="en-GB" baseline="0" dirty="0" smtClean="0"/>
              <a:t>Or if we have a particularly tricky concert of unfamiliar music, we may choose to hone our targeting further by choosing only Classical segments  with a preference for niche classical repertoire.</a:t>
            </a:r>
          </a:p>
          <a:p>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28</a:t>
            </a:fld>
            <a:endParaRPr lang="en-GB">
              <a:solidFill>
                <a:prstClr val="black"/>
              </a:solidFill>
            </a:endParaRPr>
          </a:p>
        </p:txBody>
      </p:sp>
    </p:spTree>
    <p:extLst>
      <p:ext uri="{BB962C8B-B14F-4D97-AF65-F5344CB8AC3E}">
        <p14:creationId xmlns:p14="http://schemas.microsoft.com/office/powerpoint/2010/main" val="5690111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smtClean="0"/>
              <a:t>Managed as dropdown cohorts in Attributes, actual numerical value held in Interests</a:t>
            </a:r>
          </a:p>
          <a:p>
            <a:endParaRPr lang="en-GB" dirty="0" smtClean="0"/>
          </a:p>
          <a:p>
            <a:r>
              <a:rPr lang="en-GB" dirty="0" smtClean="0"/>
              <a:t>Some variables can be used in </a:t>
            </a:r>
            <a:r>
              <a:rPr lang="en-GB" dirty="0" err="1" smtClean="0"/>
              <a:t>T-stats</a:t>
            </a:r>
            <a:r>
              <a:rPr lang="en-GB" dirty="0" smtClean="0"/>
              <a:t> </a:t>
            </a:r>
            <a:r>
              <a:rPr lang="en-GB" dirty="0" err="1" smtClean="0"/>
              <a:t>anaylsis</a:t>
            </a:r>
            <a:endParaRPr lang="en-GB" dirty="0" smtClean="0"/>
          </a:p>
          <a:p>
            <a:endParaRPr lang="en-GB" dirty="0" smtClean="0"/>
          </a:p>
          <a:p>
            <a:r>
              <a:rPr lang="en-GB" dirty="0" smtClean="0"/>
              <a:t>Based on up-to-date purchasing</a:t>
            </a:r>
          </a:p>
          <a:p>
            <a:endParaRPr lang="en-GB" dirty="0" smtClean="0"/>
          </a:p>
          <a:p>
            <a:r>
              <a:rPr lang="en-GB" dirty="0" smtClean="0"/>
              <a:t>Segment and the other variables are written back to Attributes and Interests overnight at Household level.</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29</a:t>
            </a:fld>
            <a:endParaRPr lang="en-GB">
              <a:solidFill>
                <a:prstClr val="black"/>
              </a:solidFill>
            </a:endParaRPr>
          </a:p>
        </p:txBody>
      </p:sp>
    </p:spTree>
    <p:extLst>
      <p:ext uri="{BB962C8B-B14F-4D97-AF65-F5344CB8AC3E}">
        <p14:creationId xmlns:p14="http://schemas.microsoft.com/office/powerpoint/2010/main" val="25153969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Shared with Artistic team,</a:t>
            </a:r>
            <a:r>
              <a:rPr lang="en-GB" baseline="0" dirty="0" smtClean="0"/>
              <a:t> g</a:t>
            </a:r>
            <a:r>
              <a:rPr lang="en-GB" dirty="0" smtClean="0"/>
              <a:t>ood</a:t>
            </a:r>
            <a:r>
              <a:rPr lang="en-GB" baseline="0" dirty="0" smtClean="0"/>
              <a:t>will and interest is there – but marketing needs to drive this into the process of artistic thinking, as audience champions within the organisation</a:t>
            </a:r>
            <a:endParaRPr lang="en-GB" dirty="0" smtClean="0"/>
          </a:p>
          <a:p>
            <a:r>
              <a:rPr lang="en-GB" dirty="0" smtClean="0"/>
              <a:t> </a:t>
            </a:r>
          </a:p>
          <a:p>
            <a:r>
              <a:rPr lang="en-GB" dirty="0" smtClean="0"/>
              <a:t>Also the scoring</a:t>
            </a:r>
            <a:r>
              <a:rPr lang="en-GB" baseline="0" dirty="0" smtClean="0"/>
              <a:t> of concerts by their repertoire</a:t>
            </a:r>
            <a:r>
              <a:rPr lang="en-GB" dirty="0" smtClean="0"/>
              <a:t> is used to inform target</a:t>
            </a:r>
            <a:r>
              <a:rPr lang="en-GB" baseline="0" dirty="0" smtClean="0"/>
              <a:t> setting</a:t>
            </a:r>
            <a:r>
              <a:rPr lang="en-GB" dirty="0" smtClean="0"/>
              <a:t> for concerts (</a:t>
            </a:r>
            <a:r>
              <a:rPr lang="en-GB" dirty="0" err="1" smtClean="0"/>
              <a:t>eg</a:t>
            </a:r>
            <a:r>
              <a:rPr lang="en-GB" dirty="0" smtClean="0"/>
              <a:t> niche – lower £s than mid-rep)</a:t>
            </a:r>
          </a:p>
          <a:p>
            <a:endParaRPr lang="en-GB" dirty="0" smtClean="0"/>
          </a:p>
          <a:p>
            <a:r>
              <a:rPr lang="en-GB" dirty="0" smtClean="0"/>
              <a:t>Can also </a:t>
            </a:r>
            <a:r>
              <a:rPr lang="en-GB" dirty="0" err="1" smtClean="0"/>
              <a:t>eg</a:t>
            </a:r>
            <a:r>
              <a:rPr lang="en-GB" dirty="0" smtClean="0"/>
              <a:t> look at postcodes to inform door drops </a:t>
            </a:r>
            <a:r>
              <a:rPr lang="en-GB" dirty="0" err="1" smtClean="0"/>
              <a:t>etc</a:t>
            </a:r>
            <a:r>
              <a:rPr lang="en-GB" dirty="0" smtClean="0"/>
              <a:t>; bu</a:t>
            </a:r>
            <a:r>
              <a:rPr lang="en-GB" baseline="0" dirty="0" smtClean="0"/>
              <a:t>t would </a:t>
            </a:r>
            <a:r>
              <a:rPr lang="en-GB" dirty="0" smtClean="0"/>
              <a:t>also use Audience Finder for media consumption </a:t>
            </a:r>
            <a:r>
              <a:rPr lang="en-GB" dirty="0" err="1" smtClean="0"/>
              <a:t>etc</a:t>
            </a:r>
            <a:endParaRPr lang="en-GB" dirty="0" smtClean="0"/>
          </a:p>
          <a:p>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30</a:t>
            </a:fld>
            <a:endParaRPr lang="en-GB">
              <a:solidFill>
                <a:prstClr val="black"/>
              </a:solidFill>
            </a:endParaRPr>
          </a:p>
        </p:txBody>
      </p:sp>
    </p:spTree>
    <p:extLst>
      <p:ext uri="{BB962C8B-B14F-4D97-AF65-F5344CB8AC3E}">
        <p14:creationId xmlns:p14="http://schemas.microsoft.com/office/powerpoint/2010/main" val="25466883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Next step – using this to inform printed programme content </a:t>
            </a:r>
            <a:r>
              <a:rPr lang="en-GB" baseline="0" dirty="0" err="1" smtClean="0"/>
              <a:t>etc</a:t>
            </a:r>
            <a:endParaRPr lang="en-GB" baseline="0" dirty="0" smtClean="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13621524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Because each</a:t>
            </a:r>
            <a:r>
              <a:rPr lang="en-GB" baseline="0" dirty="0" smtClean="0"/>
              <a:t> of our concerts has been segmented into product strand and further still by accessibility rating, we can track customer journeys.</a:t>
            </a:r>
          </a:p>
          <a:p>
            <a:endParaRPr lang="en-GB" baseline="0" dirty="0" smtClean="0"/>
          </a:p>
          <a:p>
            <a:r>
              <a:rPr lang="en-GB" baseline="0" dirty="0" smtClean="0"/>
              <a:t>Looking at new attenders from our 1415 season and what those who re-attended (24%) came to next we can see traditional ‘drug dealer’ view of Audience Dev (get them in on soft stuff and move onto the harder stuff) doesn’t hold true for these bookers.</a:t>
            </a:r>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32</a:t>
            </a:fld>
            <a:endParaRPr lang="en-GB">
              <a:solidFill>
                <a:prstClr val="black"/>
              </a:solidFill>
            </a:endParaRPr>
          </a:p>
        </p:txBody>
      </p:sp>
    </p:spTree>
    <p:extLst>
      <p:ext uri="{BB962C8B-B14F-4D97-AF65-F5344CB8AC3E}">
        <p14:creationId xmlns:p14="http://schemas.microsoft.com/office/powerpoint/2010/main" val="40895552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When</a:t>
            </a:r>
            <a:r>
              <a:rPr lang="en-GB" baseline="0" dirty="0" smtClean="0"/>
              <a:t> we’re looking at trends, we can also break down by segments to enhance our understanding of what’s going on.   </a:t>
            </a:r>
          </a:p>
          <a:p>
            <a:endParaRPr lang="en-GB" baseline="0" dirty="0" smtClean="0"/>
          </a:p>
          <a:p>
            <a:r>
              <a:rPr lang="en-GB" baseline="0" dirty="0" smtClean="0"/>
              <a:t>So here we can see </a:t>
            </a:r>
            <a:r>
              <a:rPr lang="en-GB" dirty="0" smtClean="0"/>
              <a:t>New segments much more likely</a:t>
            </a:r>
            <a:r>
              <a:rPr lang="en-GB" baseline="0" dirty="0" smtClean="0"/>
              <a:t> to book online than the most frequently attending segments.</a:t>
            </a:r>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33</a:t>
            </a:fld>
            <a:endParaRPr lang="en-GB">
              <a:solidFill>
                <a:prstClr val="black"/>
              </a:solidFill>
            </a:endParaRPr>
          </a:p>
        </p:txBody>
      </p:sp>
    </p:spTree>
    <p:extLst>
      <p:ext uri="{BB962C8B-B14F-4D97-AF65-F5344CB8AC3E}">
        <p14:creationId xmlns:p14="http://schemas.microsoft.com/office/powerpoint/2010/main" val="27061551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smtClean="0">
                <a:solidFill>
                  <a:schemeClr val="tx1"/>
                </a:solidFill>
                <a:effectLst/>
                <a:latin typeface="+mn-lt"/>
                <a:ea typeface="+mn-ea"/>
                <a:cs typeface="+mn-cs"/>
              </a:rPr>
              <a:t>And here we can deduce Rovers are very sociable / Committed </a:t>
            </a:r>
            <a:r>
              <a:rPr lang="en-GB" sz="1200" b="0" i="0" u="none" strike="noStrike" kern="1200" dirty="0" err="1" smtClean="0">
                <a:solidFill>
                  <a:schemeClr val="tx1"/>
                </a:solidFill>
                <a:effectLst/>
                <a:latin typeface="+mn-lt"/>
                <a:ea typeface="+mn-ea"/>
                <a:cs typeface="+mn-cs"/>
              </a:rPr>
              <a:t>Classicals</a:t>
            </a:r>
            <a:r>
              <a:rPr lang="en-GB" sz="1200" b="0" i="0" u="none" strike="noStrike" kern="1200" dirty="0" smtClean="0">
                <a:solidFill>
                  <a:schemeClr val="tx1"/>
                </a:solidFill>
                <a:effectLst/>
                <a:latin typeface="+mn-lt"/>
                <a:ea typeface="+mn-ea"/>
                <a:cs typeface="+mn-cs"/>
              </a:rPr>
              <a:t> are not very sociable</a:t>
            </a:r>
            <a:r>
              <a:rPr lang="en-GB" dirty="0" smtClean="0"/>
              <a:t> – this</a:t>
            </a:r>
            <a:r>
              <a:rPr lang="en-GB" baseline="0" dirty="0" smtClean="0"/>
              <a:t> fits the anecdotal evidence we have of some regular attenders at classical concerts wanting to introduce friends to classical music, and using our populist Friday Night Classics strands to do this.</a:t>
            </a:r>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34</a:t>
            </a:fld>
            <a:endParaRPr lang="en-GB">
              <a:solidFill>
                <a:prstClr val="black"/>
              </a:solidFill>
            </a:endParaRPr>
          </a:p>
        </p:txBody>
      </p:sp>
    </p:spTree>
    <p:extLst>
      <p:ext uri="{BB962C8B-B14F-4D97-AF65-F5344CB8AC3E}">
        <p14:creationId xmlns:p14="http://schemas.microsoft.com/office/powerpoint/2010/main" val="28327036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56</a:t>
            </a:r>
            <a:r>
              <a:rPr lang="en-GB" baseline="0" dirty="0" smtClean="0"/>
              <a:t> page brochure – expensive to produce and send, overwhelming to digest for infrequent customer</a:t>
            </a:r>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35</a:t>
            </a:fld>
            <a:endParaRPr lang="en-GB">
              <a:solidFill>
                <a:prstClr val="black"/>
              </a:solidFill>
            </a:endParaRPr>
          </a:p>
        </p:txBody>
      </p:sp>
    </p:spTree>
    <p:extLst>
      <p:ext uri="{BB962C8B-B14F-4D97-AF65-F5344CB8AC3E}">
        <p14:creationId xmlns:p14="http://schemas.microsoft.com/office/powerpoint/2010/main" val="28480683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Next season</a:t>
            </a:r>
            <a:r>
              <a:rPr lang="en-GB" baseline="0" dirty="0" smtClean="0"/>
              <a:t> we’ll probably cut </a:t>
            </a:r>
            <a:r>
              <a:rPr lang="en-GB" baseline="0" dirty="0" err="1" smtClean="0"/>
              <a:t>recency</a:t>
            </a:r>
            <a:r>
              <a:rPr lang="en-GB" baseline="0" dirty="0" smtClean="0"/>
              <a:t> cut-off back to 18 months (rather than 36) for this mailing, and approach these people differently.</a:t>
            </a:r>
            <a:endParaRPr lang="en-GB" dirty="0" smtClean="0"/>
          </a:p>
          <a:p>
            <a:endParaRPr lang="en-GB" dirty="0" smtClean="0"/>
          </a:p>
          <a:p>
            <a:r>
              <a:rPr lang="en-GB" dirty="0" smtClean="0"/>
              <a:t>Season launch is not the best way to contact</a:t>
            </a:r>
            <a:r>
              <a:rPr lang="en-GB" baseline="0" dirty="0" smtClean="0"/>
              <a:t> infrequent, new and late bookers.</a:t>
            </a:r>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36</a:t>
            </a:fld>
            <a:endParaRPr lang="en-GB">
              <a:solidFill>
                <a:prstClr val="black"/>
              </a:solidFill>
            </a:endParaRPr>
          </a:p>
        </p:txBody>
      </p:sp>
    </p:spTree>
    <p:extLst>
      <p:ext uri="{BB962C8B-B14F-4D97-AF65-F5344CB8AC3E}">
        <p14:creationId xmlns:p14="http://schemas.microsoft.com/office/powerpoint/2010/main" val="22872628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Marketing team use the segmentation in their daily</a:t>
            </a:r>
            <a:r>
              <a:rPr lang="en-GB" baseline="0" dirty="0" smtClean="0"/>
              <a:t> campaign tactics within Extraction manager.</a:t>
            </a:r>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37</a:t>
            </a:fld>
            <a:endParaRPr lang="en-GB">
              <a:solidFill>
                <a:prstClr val="black"/>
              </a:solidFill>
            </a:endParaRPr>
          </a:p>
        </p:txBody>
      </p:sp>
    </p:spTree>
    <p:extLst>
      <p:ext uri="{BB962C8B-B14F-4D97-AF65-F5344CB8AC3E}">
        <p14:creationId xmlns:p14="http://schemas.microsoft.com/office/powerpoint/2010/main" val="36092272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Without making</a:t>
            </a:r>
            <a:r>
              <a:rPr lang="en-GB" baseline="0" dirty="0" smtClean="0"/>
              <a:t> LOTS of static lists</a:t>
            </a:r>
            <a:endParaRPr lang="en-GB" dirty="0"/>
          </a:p>
        </p:txBody>
      </p:sp>
      <p:sp>
        <p:nvSpPr>
          <p:cNvPr id="4" name="Slide Number Placeholder 3"/>
          <p:cNvSpPr>
            <a:spLocks noGrp="1"/>
          </p:cNvSpPr>
          <p:nvPr>
            <p:ph type="sldNum" sz="quarter" idx="10"/>
          </p:nvPr>
        </p:nvSpPr>
        <p:spPr/>
        <p:txBody>
          <a:bodyPr/>
          <a:lstStyle/>
          <a:p>
            <a:fld id="{614BEDBC-0327-4316-A597-7ADEA75714FB}" type="slidenum">
              <a:rPr lang="en-GB" smtClean="0">
                <a:solidFill>
                  <a:prstClr val="black"/>
                </a:solidFill>
              </a:rPr>
              <a:pPr/>
              <a:t>38</a:t>
            </a:fld>
            <a:endParaRPr lang="en-GB">
              <a:solidFill>
                <a:prstClr val="black"/>
              </a:solidFill>
            </a:endParaRPr>
          </a:p>
        </p:txBody>
      </p:sp>
    </p:spTree>
    <p:extLst>
      <p:ext uri="{BB962C8B-B14F-4D97-AF65-F5344CB8AC3E}">
        <p14:creationId xmlns:p14="http://schemas.microsoft.com/office/powerpoint/2010/main" val="11033862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bit about me…</a:t>
            </a:r>
          </a:p>
          <a:p>
            <a:endParaRPr lang="en-GB" dirty="0" smtClean="0"/>
          </a:p>
          <a:p>
            <a:r>
              <a:rPr lang="en-GB" dirty="0" smtClean="0"/>
              <a:t>Worked</a:t>
            </a:r>
            <a:r>
              <a:rPr lang="en-GB" baseline="0" dirty="0" smtClean="0"/>
              <a:t> in international festivals, university-based theatres, galleries, producing theatre companies</a:t>
            </a:r>
          </a:p>
          <a:p>
            <a:endParaRPr lang="en-GB" baseline="0" dirty="0" smtClean="0"/>
          </a:p>
          <a:p>
            <a:r>
              <a:rPr lang="en-GB" baseline="0" dirty="0" smtClean="0"/>
              <a:t>Many </a:t>
            </a:r>
            <a:r>
              <a:rPr lang="en-GB" baseline="0" dirty="0" err="1" smtClean="0"/>
              <a:t>artforms</a:t>
            </a:r>
            <a:r>
              <a:rPr lang="en-GB" baseline="0" dirty="0" smtClean="0"/>
              <a:t> – visual arts, film, theatre, music, </a:t>
            </a:r>
            <a:r>
              <a:rPr lang="en-GB" baseline="0" dirty="0" err="1" smtClean="0"/>
              <a:t>etc</a:t>
            </a:r>
            <a:endParaRPr lang="en-GB" baseline="0" dirty="0" smtClean="0"/>
          </a:p>
          <a:p>
            <a:endParaRPr lang="en-GB" baseline="0" dirty="0" smtClean="0"/>
          </a:p>
          <a:p>
            <a:r>
              <a:rPr lang="en-GB" baseline="0" dirty="0" smtClean="0"/>
              <a:t>Worked in Sydney, Australia for 8 years, including 3 years at Sydney Theatre Company, where I oversaw their CRM strategy implementation and was on the organising committee of ANZTRUC, the </a:t>
            </a:r>
            <a:r>
              <a:rPr lang="en-GB" baseline="0" dirty="0" err="1" smtClean="0"/>
              <a:t>Aus</a:t>
            </a:r>
            <a:r>
              <a:rPr lang="en-GB" baseline="0" dirty="0" smtClean="0"/>
              <a:t>/NZ Tessitura Regional Users’ Conference</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41</a:t>
            </a:fld>
            <a:endParaRPr lang="en-GB">
              <a:solidFill>
                <a:prstClr val="black"/>
              </a:solidFill>
            </a:endParaRPr>
          </a:p>
        </p:txBody>
      </p:sp>
    </p:spTree>
    <p:extLst>
      <p:ext uri="{BB962C8B-B14F-4D97-AF65-F5344CB8AC3E}">
        <p14:creationId xmlns:p14="http://schemas.microsoft.com/office/powerpoint/2010/main" val="37726395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We’ve heard about</a:t>
            </a:r>
            <a:r>
              <a:rPr lang="en-GB" baseline="0" dirty="0" smtClean="0"/>
              <a:t> specific segmentations in Nottingham and Birmingham</a:t>
            </a:r>
          </a:p>
          <a:p>
            <a:endParaRPr lang="en-GB" baseline="0" dirty="0" smtClean="0"/>
          </a:p>
          <a:p>
            <a:r>
              <a:rPr lang="en-GB" baseline="0" dirty="0" smtClean="0"/>
              <a:t>Going to take a step back and talk a bit about our project methodology rather than the segmentation itself (partly because half way through!)</a:t>
            </a:r>
          </a:p>
          <a:p>
            <a:endParaRPr lang="en-GB" baseline="0" dirty="0" smtClean="0"/>
          </a:p>
          <a:p>
            <a:r>
              <a:rPr lang="en-GB" baseline="0" dirty="0" smtClean="0"/>
              <a:t>Then I will briefly use STC as a case study of post-project implementation/Tessitura integration</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42</a:t>
            </a:fld>
            <a:endParaRPr lang="en-GB">
              <a:solidFill>
                <a:prstClr val="black"/>
              </a:solidFill>
            </a:endParaRPr>
          </a:p>
        </p:txBody>
      </p:sp>
    </p:spTree>
    <p:extLst>
      <p:ext uri="{BB962C8B-B14F-4D97-AF65-F5344CB8AC3E}">
        <p14:creationId xmlns:p14="http://schemas.microsoft.com/office/powerpoint/2010/main" val="37726395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Diverse business model</a:t>
            </a:r>
          </a:p>
          <a:p>
            <a:endParaRPr lang="en-GB" dirty="0" smtClean="0"/>
          </a:p>
          <a:p>
            <a:r>
              <a:rPr lang="en-GB" dirty="0" smtClean="0"/>
              <a:t>Multiple</a:t>
            </a:r>
            <a:r>
              <a:rPr lang="en-GB" baseline="0" dirty="0" smtClean="0"/>
              <a:t> revenue streams</a:t>
            </a:r>
          </a:p>
          <a:p>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43</a:t>
            </a:fld>
            <a:endParaRPr lang="en-GB">
              <a:solidFill>
                <a:prstClr val="black"/>
              </a:solidFill>
            </a:endParaRPr>
          </a:p>
        </p:txBody>
      </p:sp>
    </p:spTree>
    <p:extLst>
      <p:ext uri="{BB962C8B-B14F-4D97-AF65-F5344CB8AC3E}">
        <p14:creationId xmlns:p14="http://schemas.microsoft.com/office/powerpoint/2010/main" val="35598588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1847 we looked like this</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44</a:t>
            </a:fld>
            <a:endParaRPr lang="en-GB">
              <a:solidFill>
                <a:prstClr val="black"/>
              </a:solidFill>
            </a:endParaRPr>
          </a:p>
        </p:txBody>
      </p:sp>
    </p:spTree>
    <p:extLst>
      <p:ext uri="{BB962C8B-B14F-4D97-AF65-F5344CB8AC3E}">
        <p14:creationId xmlns:p14="http://schemas.microsoft.com/office/powerpoint/2010/main" val="376205174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2016 we look like this</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45</a:t>
            </a:fld>
            <a:endParaRPr lang="en-GB">
              <a:solidFill>
                <a:prstClr val="black"/>
              </a:solidFill>
            </a:endParaRPr>
          </a:p>
        </p:txBody>
      </p:sp>
    </p:spTree>
    <p:extLst>
      <p:ext uri="{BB962C8B-B14F-4D97-AF65-F5344CB8AC3E}">
        <p14:creationId xmlns:p14="http://schemas.microsoft.com/office/powerpoint/2010/main" val="362180592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a:p>
            <a:r>
              <a:rPr lang="en-GB" baseline="0" dirty="0" smtClean="0"/>
              <a:t>Primarily exist because of the charitable work we do with young people, the rest of our business is about fuelling this</a:t>
            </a:r>
          </a:p>
          <a:p>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Balance</a:t>
            </a:r>
            <a:r>
              <a:rPr lang="en-GB" baseline="0" dirty="0" smtClean="0"/>
              <a:t> creative, cultural, charitable</a:t>
            </a:r>
          </a:p>
          <a:p>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50</a:t>
            </a:fld>
            <a:endParaRPr lang="en-GB">
              <a:solidFill>
                <a:prstClr val="black"/>
              </a:solidFill>
            </a:endParaRPr>
          </a:p>
        </p:txBody>
      </p:sp>
    </p:spTree>
    <p:extLst>
      <p:ext uri="{BB962C8B-B14F-4D97-AF65-F5344CB8AC3E}">
        <p14:creationId xmlns:p14="http://schemas.microsoft.com/office/powerpoint/2010/main" val="124856034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 started as Head of Marketing in August</a:t>
            </a:r>
            <a:r>
              <a:rPr lang="en-GB" baseline="0" dirty="0" smtClean="0"/>
              <a:t> 2015 and with my background in CRM, was keen to see where the org was at with this. </a:t>
            </a:r>
          </a:p>
          <a:p>
            <a:endParaRPr lang="en-GB" baseline="0" dirty="0" smtClean="0"/>
          </a:p>
          <a:p>
            <a:r>
              <a:rPr lang="en-GB" baseline="0" dirty="0" smtClean="0"/>
              <a:t>First priority = rebrand and prep for 50</a:t>
            </a:r>
            <a:r>
              <a:rPr lang="en-GB" baseline="30000" dirty="0" smtClean="0"/>
              <a:t>th</a:t>
            </a:r>
            <a:r>
              <a:rPr lang="en-GB" baseline="0" dirty="0" smtClean="0"/>
              <a:t> anniversary, then turned my </a:t>
            </a:r>
            <a:r>
              <a:rPr lang="en-GB" baseline="0" dirty="0" err="1" smtClean="0"/>
              <a:t>attn</a:t>
            </a:r>
            <a:r>
              <a:rPr lang="en-GB" baseline="0" dirty="0" smtClean="0"/>
              <a:t> to CRM</a:t>
            </a:r>
          </a:p>
          <a:p>
            <a:endParaRPr lang="en-GB" baseline="0" dirty="0" smtClean="0"/>
          </a:p>
          <a:p>
            <a:r>
              <a:rPr lang="en-GB" baseline="0" dirty="0" smtClean="0"/>
              <a:t>Org needed to better understand its audiences before embarking on a truly CRM approach</a:t>
            </a:r>
          </a:p>
          <a:p>
            <a:endParaRPr lang="en-GB" baseline="0" dirty="0" smtClean="0"/>
          </a:p>
          <a:p>
            <a:r>
              <a:rPr lang="en-GB" baseline="0" dirty="0" smtClean="0"/>
              <a:t>Desire to improve customer perspective</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51</a:t>
            </a:fld>
            <a:endParaRPr lang="en-GB">
              <a:solidFill>
                <a:prstClr val="black"/>
              </a:solidFill>
            </a:endParaRPr>
          </a:p>
        </p:txBody>
      </p:sp>
    </p:spTree>
    <p:extLst>
      <p:ext uri="{BB962C8B-B14F-4D97-AF65-F5344CB8AC3E}">
        <p14:creationId xmlns:p14="http://schemas.microsoft.com/office/powerpoint/2010/main" val="414228157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where we </a:t>
            </a:r>
            <a:r>
              <a:rPr lang="en-GB" dirty="0" err="1" smtClean="0"/>
              <a:t>we</a:t>
            </a:r>
            <a:r>
              <a:rPr lang="en-GB" dirty="0" smtClean="0"/>
              <a:t> at? </a:t>
            </a:r>
          </a:p>
          <a:p>
            <a:r>
              <a:rPr lang="en-GB" dirty="0" smtClean="0"/>
              <a:t>Dot points here</a:t>
            </a:r>
          </a:p>
          <a:p>
            <a:r>
              <a:rPr lang="en-GB" dirty="0" smtClean="0"/>
              <a:t>Assumptions across org – not </a:t>
            </a:r>
            <a:r>
              <a:rPr lang="en-GB" dirty="0" err="1" smtClean="0"/>
              <a:t>necc</a:t>
            </a:r>
            <a:r>
              <a:rPr lang="en-GB" dirty="0" smtClean="0"/>
              <a:t> same</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52</a:t>
            </a:fld>
            <a:endParaRPr lang="en-GB">
              <a:solidFill>
                <a:prstClr val="black"/>
              </a:solidFill>
            </a:endParaRPr>
          </a:p>
        </p:txBody>
      </p:sp>
    </p:spTree>
    <p:extLst>
      <p:ext uri="{BB962C8B-B14F-4D97-AF65-F5344CB8AC3E}">
        <p14:creationId xmlns:p14="http://schemas.microsoft.com/office/powerpoint/2010/main" val="13524625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Worked with Insights</a:t>
            </a:r>
            <a:r>
              <a:rPr lang="en-GB" baseline="0" dirty="0" smtClean="0"/>
              <a:t> and Data Manager to build a business case for investment</a:t>
            </a:r>
          </a:p>
          <a:p>
            <a:endParaRPr lang="en-GB" baseline="0" dirty="0" smtClean="0"/>
          </a:p>
          <a:p>
            <a:r>
              <a:rPr lang="en-GB" baseline="0" dirty="0" smtClean="0"/>
              <a:t>Wanted to lay some solid foundations for what will undoubtedly be a long term, multi-staged project</a:t>
            </a:r>
          </a:p>
          <a:p>
            <a:endParaRPr lang="en-GB" baseline="0" dirty="0" smtClean="0"/>
          </a:p>
          <a:p>
            <a:r>
              <a:rPr lang="en-GB" baseline="0" dirty="0" smtClean="0"/>
              <a:t>Knew that true success would only come if this was embraced by the whole organisation</a:t>
            </a:r>
          </a:p>
          <a:p>
            <a:endParaRPr lang="en-GB" baseline="0" dirty="0" smtClean="0"/>
          </a:p>
          <a:p>
            <a:r>
              <a:rPr lang="en-GB" baseline="0" dirty="0" smtClean="0"/>
              <a:t>Had just implemented new brand with successful pan-organisational involvement and buy-in so wanted to build on this</a:t>
            </a:r>
          </a:p>
          <a:p>
            <a:endParaRPr lang="en-GB" baseline="0" dirty="0" smtClean="0"/>
          </a:p>
          <a:p>
            <a:r>
              <a:rPr lang="en-GB" baseline="0" dirty="0" smtClean="0"/>
              <a:t>Needed to have £ to invest in project</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53</a:t>
            </a:fld>
            <a:endParaRPr lang="en-GB">
              <a:solidFill>
                <a:prstClr val="black"/>
              </a:solidFill>
            </a:endParaRPr>
          </a:p>
        </p:txBody>
      </p:sp>
    </p:spTree>
    <p:extLst>
      <p:ext uri="{BB962C8B-B14F-4D97-AF65-F5344CB8AC3E}">
        <p14:creationId xmlns:p14="http://schemas.microsoft.com/office/powerpoint/2010/main" val="205764783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Demonstrated benefits across entire org</a:t>
            </a:r>
          </a:p>
          <a:p>
            <a:r>
              <a:rPr lang="en-GB" dirty="0" smtClean="0"/>
              <a:t>Included</a:t>
            </a:r>
            <a:r>
              <a:rPr lang="en-GB" baseline="0" dirty="0" smtClean="0"/>
              <a:t> overarching vision for project</a:t>
            </a:r>
          </a:p>
          <a:p>
            <a:r>
              <a:rPr lang="en-GB" baseline="0" dirty="0" smtClean="0"/>
              <a:t>A basic explanation of what segmentation is</a:t>
            </a:r>
          </a:p>
          <a:p>
            <a:r>
              <a:rPr lang="en-GB" baseline="0" dirty="0" smtClean="0"/>
              <a:t>What we were planning to do</a:t>
            </a:r>
          </a:p>
          <a:p>
            <a:r>
              <a:rPr lang="en-GB" baseline="0" dirty="0" smtClean="0"/>
              <a:t>The project goals</a:t>
            </a:r>
          </a:p>
          <a:p>
            <a:r>
              <a:rPr lang="en-GB" baseline="0" dirty="0" smtClean="0"/>
              <a:t>Links with Business Plan</a:t>
            </a:r>
          </a:p>
          <a:p>
            <a:r>
              <a:rPr lang="en-GB" baseline="0" dirty="0" smtClean="0"/>
              <a:t>The longer term road map</a:t>
            </a:r>
          </a:p>
          <a:p>
            <a:r>
              <a:rPr lang="en-GB" baseline="0" dirty="0" smtClean="0"/>
              <a:t>Practical outcomes</a:t>
            </a:r>
          </a:p>
          <a:p>
            <a:r>
              <a:rPr lang="en-GB" baseline="0" dirty="0" smtClean="0"/>
              <a:t>Risks of not doing the project</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54</a:t>
            </a:fld>
            <a:endParaRPr lang="en-GB">
              <a:solidFill>
                <a:prstClr val="black"/>
              </a:solidFill>
            </a:endParaRPr>
          </a:p>
        </p:txBody>
      </p:sp>
    </p:spTree>
    <p:extLst>
      <p:ext uri="{BB962C8B-B14F-4D97-AF65-F5344CB8AC3E}">
        <p14:creationId xmlns:p14="http://schemas.microsoft.com/office/powerpoint/2010/main" val="258497638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From the beginning of the project wanted to inform</a:t>
            </a:r>
            <a:r>
              <a:rPr lang="en-GB" baseline="0" dirty="0" smtClean="0"/>
              <a:t> the direction and priorities of the project from across org</a:t>
            </a:r>
          </a:p>
          <a:p>
            <a:endParaRPr lang="en-GB" baseline="0" dirty="0" smtClean="0"/>
          </a:p>
          <a:p>
            <a:r>
              <a:rPr lang="en-GB" baseline="0" dirty="0" smtClean="0"/>
              <a:t>This will also ensure adoption and use when the project’s first phase is complete</a:t>
            </a:r>
          </a:p>
          <a:p>
            <a:endParaRPr lang="en-GB" baseline="0" dirty="0" smtClean="0"/>
          </a:p>
          <a:p>
            <a:r>
              <a:rPr lang="en-GB" baseline="0" dirty="0" smtClean="0"/>
              <a:t>Talk through these dot points</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55</a:t>
            </a:fld>
            <a:endParaRPr lang="en-GB">
              <a:solidFill>
                <a:prstClr val="black"/>
              </a:solidFill>
            </a:endParaRPr>
          </a:p>
        </p:txBody>
      </p:sp>
    </p:spTree>
    <p:extLst>
      <p:ext uri="{BB962C8B-B14F-4D97-AF65-F5344CB8AC3E}">
        <p14:creationId xmlns:p14="http://schemas.microsoft.com/office/powerpoint/2010/main" val="20576478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Haven’t yet completed</a:t>
            </a:r>
            <a:r>
              <a:rPr lang="en-GB" baseline="0" dirty="0" smtClean="0"/>
              <a:t> project (hope to present at TLCC!)</a:t>
            </a:r>
          </a:p>
          <a:p>
            <a:endParaRPr lang="en-GB" baseline="0" dirty="0" smtClean="0"/>
          </a:p>
          <a:p>
            <a:r>
              <a:rPr lang="en-GB" baseline="0" dirty="0" smtClean="0"/>
              <a:t>But going really well</a:t>
            </a:r>
          </a:p>
          <a:p>
            <a:endParaRPr lang="en-GB" baseline="0" dirty="0" smtClean="0"/>
          </a:p>
          <a:p>
            <a:r>
              <a:rPr lang="en-GB" baseline="0" dirty="0" smtClean="0"/>
              <a:t>Appointed AA/BR – with an extrinsic/intrinsic approach, so can use our own data and do deep analysis of our audience’s </a:t>
            </a:r>
            <a:r>
              <a:rPr lang="en-GB" baseline="0" dirty="0" err="1" smtClean="0"/>
              <a:t>rel</a:t>
            </a:r>
            <a:r>
              <a:rPr lang="en-GB" baseline="0" dirty="0" smtClean="0"/>
              <a:t> with us, as well as understand who they are in the wider market (</a:t>
            </a:r>
            <a:r>
              <a:rPr lang="en-GB" baseline="0" dirty="0" err="1" smtClean="0"/>
              <a:t>esp</a:t>
            </a:r>
            <a:r>
              <a:rPr lang="en-GB" baseline="0" dirty="0" smtClean="0"/>
              <a:t> the 80% </a:t>
            </a:r>
            <a:r>
              <a:rPr lang="en-GB" baseline="0" dirty="0" err="1" smtClean="0"/>
              <a:t>oncers</a:t>
            </a:r>
            <a:r>
              <a:rPr lang="en-GB" baseline="0" dirty="0" smtClean="0"/>
              <a:t>)</a:t>
            </a:r>
          </a:p>
          <a:p>
            <a:endParaRPr lang="en-GB" baseline="0" dirty="0" smtClean="0"/>
          </a:p>
          <a:p>
            <a:r>
              <a:rPr lang="en-GB" baseline="0" dirty="0" smtClean="0"/>
              <a:t>Stakeholders across organisation already looking forward to having and using it, considering it in their planning</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56</a:t>
            </a:fld>
            <a:endParaRPr lang="en-GB">
              <a:solidFill>
                <a:prstClr val="black"/>
              </a:solidFill>
            </a:endParaRPr>
          </a:p>
        </p:txBody>
      </p:sp>
    </p:spTree>
    <p:extLst>
      <p:ext uri="{BB962C8B-B14F-4D97-AF65-F5344CB8AC3E}">
        <p14:creationId xmlns:p14="http://schemas.microsoft.com/office/powerpoint/2010/main" val="386755830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60</a:t>
            </a:fld>
            <a:endParaRPr lang="en-GB">
              <a:solidFill>
                <a:prstClr val="black"/>
              </a:solidFill>
            </a:endParaRPr>
          </a:p>
        </p:txBody>
      </p:sp>
    </p:spTree>
    <p:extLst>
      <p:ext uri="{BB962C8B-B14F-4D97-AF65-F5344CB8AC3E}">
        <p14:creationId xmlns:p14="http://schemas.microsoft.com/office/powerpoint/2010/main" val="377263958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4 Subscriber ticket segments,</a:t>
            </a:r>
            <a:r>
              <a:rPr lang="en-GB" baseline="0" dirty="0" smtClean="0"/>
              <a:t> </a:t>
            </a:r>
            <a:r>
              <a:rPr lang="en-GB" dirty="0" smtClean="0"/>
              <a:t>4</a:t>
            </a:r>
            <a:r>
              <a:rPr lang="en-GB" baseline="0" dirty="0" smtClean="0"/>
              <a:t> Casual ticket segments</a:t>
            </a:r>
          </a:p>
          <a:p>
            <a:endParaRPr lang="en-GB" baseline="0" dirty="0" smtClean="0"/>
          </a:p>
          <a:p>
            <a:r>
              <a:rPr lang="en-GB" baseline="0" dirty="0" smtClean="0"/>
              <a:t>Strategy by segment over time</a:t>
            </a:r>
          </a:p>
          <a:p>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Some to move along journey, some to increase yield, some to decrease churn, some to surprise and delight, reward loyalty, encourage advocacy, strategies for ‘volatile’ segments</a:t>
            </a:r>
          </a:p>
          <a:p>
            <a:endParaRPr lang="en-GB" dirty="0" smtClean="0"/>
          </a:p>
          <a:p>
            <a:r>
              <a:rPr lang="en-GB" dirty="0" smtClean="0"/>
              <a:t>Use ready reckoner and speak to specific segment</a:t>
            </a:r>
            <a:r>
              <a:rPr lang="en-GB" baseline="0" dirty="0" smtClean="0"/>
              <a:t> strategies (just go through inner circle)</a:t>
            </a:r>
          </a:p>
          <a:p>
            <a:endParaRPr lang="en-GB" baseline="0" dirty="0" smtClean="0"/>
          </a:p>
          <a:p>
            <a:r>
              <a:rPr lang="en-GB" baseline="0" dirty="0" smtClean="0"/>
              <a:t>End with STD and Storm Boy </a:t>
            </a:r>
            <a:r>
              <a:rPr lang="en-GB" baseline="0" dirty="0" err="1" smtClean="0"/>
              <a:t>eg</a:t>
            </a:r>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61</a:t>
            </a:fld>
            <a:endParaRPr lang="en-GB">
              <a:solidFill>
                <a:prstClr val="black"/>
              </a:solidFill>
            </a:endParaRPr>
          </a:p>
        </p:txBody>
      </p:sp>
    </p:spTree>
    <p:extLst>
      <p:ext uri="{BB962C8B-B14F-4D97-AF65-F5344CB8AC3E}">
        <p14:creationId xmlns:p14="http://schemas.microsoft.com/office/powerpoint/2010/main" val="377263958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Talk through how it integrated with Tessitura</a:t>
            </a:r>
          </a:p>
          <a:p>
            <a:endParaRPr lang="en-GB" dirty="0"/>
          </a:p>
        </p:txBody>
      </p:sp>
      <p:sp>
        <p:nvSpPr>
          <p:cNvPr id="4" name="Slide Number Placeholder 3"/>
          <p:cNvSpPr>
            <a:spLocks noGrp="1"/>
          </p:cNvSpPr>
          <p:nvPr>
            <p:ph type="sldNum" sz="quarter" idx="10"/>
          </p:nvPr>
        </p:nvSpPr>
        <p:spPr/>
        <p:txBody>
          <a:bodyPr/>
          <a:lstStyle/>
          <a:p>
            <a:fld id="{0C12F4C8-BBB2-405F-A799-14C27B81E77F}" type="slidenum">
              <a:rPr lang="en-GB" smtClean="0">
                <a:solidFill>
                  <a:prstClr val="black"/>
                </a:solidFill>
              </a:rPr>
              <a:pPr/>
              <a:t>62</a:t>
            </a:fld>
            <a:endParaRPr lang="en-GB">
              <a:solidFill>
                <a:prstClr val="black"/>
              </a:solidFill>
            </a:endParaRPr>
          </a:p>
        </p:txBody>
      </p:sp>
    </p:spTree>
    <p:extLst>
      <p:ext uri="{BB962C8B-B14F-4D97-AF65-F5344CB8AC3E}">
        <p14:creationId xmlns:p14="http://schemas.microsoft.com/office/powerpoint/2010/main" val="180961897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64</a:t>
            </a:fld>
            <a:endParaRPr lang="en-US">
              <a:solidFill>
                <a:prstClr val="black"/>
              </a:solidFill>
            </a:endParaRPr>
          </a:p>
        </p:txBody>
      </p:sp>
    </p:spTree>
    <p:extLst>
      <p:ext uri="{BB962C8B-B14F-4D97-AF65-F5344CB8AC3E}">
        <p14:creationId xmlns:p14="http://schemas.microsoft.com/office/powerpoint/2010/main" val="1499806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5.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6.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8.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9.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0.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5.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6.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7.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8.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E1390B5-72A8-4E5C-92FE-EF44DC402B28}" type="datetimeFigureOut">
              <a:rPr lang="en-GB" smtClean="0"/>
              <a:t>14/11/2016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805616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E1390B5-72A8-4E5C-92FE-EF44DC402B28}" type="datetimeFigureOut">
              <a:rPr lang="en-GB" smtClean="0"/>
              <a:t>14/11/2016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1489976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E1390B5-72A8-4E5C-92FE-EF44DC402B28}" type="datetimeFigureOut">
              <a:rPr lang="en-GB" smtClean="0"/>
              <a:t>14/11/2016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4168038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E1390B5-72A8-4E5C-92FE-EF44DC402B28}" type="datetimeFigureOut">
              <a:rPr lang="en-GB" smtClean="0"/>
              <a:t>14/11/2016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4037374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E1390B5-72A8-4E5C-92FE-EF44DC402B28}" type="datetimeFigureOut">
              <a:rPr lang="en-GB" smtClean="0"/>
              <a:t>14/11/2016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2514023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E1390B5-72A8-4E5C-92FE-EF44DC402B28}" type="datetimeFigureOut">
              <a:rPr lang="en-GB" smtClean="0"/>
              <a:t>14/11/2016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3206340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1390B5-72A8-4E5C-92FE-EF44DC402B28}" type="datetimeFigureOut">
              <a:rPr lang="en-GB" smtClean="0"/>
              <a:t>14/11/2016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4073214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1390B5-72A8-4E5C-92FE-EF44DC402B28}" type="datetimeFigureOut">
              <a:rPr lang="en-GB" smtClean="0"/>
              <a:t>14/11/2016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610592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1390B5-72A8-4E5C-92FE-EF44DC402B28}" type="datetimeFigureOut">
              <a:rPr lang="en-GB" smtClean="0"/>
              <a:t>14/11/2016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2737374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E1390B5-72A8-4E5C-92FE-EF44DC402B28}" type="datetimeFigureOut">
              <a:rPr lang="en-GB" smtClean="0"/>
              <a:t>14/11/2016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3261626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E1390B5-72A8-4E5C-92FE-EF44DC402B28}" type="datetimeFigureOut">
              <a:rPr lang="en-GB" smtClean="0"/>
              <a:t>14/11/2016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F47C0-B305-4A94-B8F4-E80411567545}" type="slidenum">
              <a:rPr lang="en-GB" smtClean="0"/>
              <a:t>‹#›</a:t>
            </a:fld>
            <a:endParaRPr lang="en-GB"/>
          </a:p>
        </p:txBody>
      </p:sp>
    </p:spTree>
    <p:extLst>
      <p:ext uri="{BB962C8B-B14F-4D97-AF65-F5344CB8AC3E}">
        <p14:creationId xmlns:p14="http://schemas.microsoft.com/office/powerpoint/2010/main" val="1408404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229728834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367632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0D2B3AE-2152-4D21-9F07-919B250A46CB}" type="datetime1">
              <a:rPr lang="en-US" smtClean="0">
                <a:solidFill>
                  <a:prstClr val="black">
                    <a:tint val="75000"/>
                  </a:prstClr>
                </a:solidFill>
              </a:rPr>
              <a:pPr/>
              <a:t>11/14/2016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341404216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2130425"/>
            <a:ext cx="7772400" cy="1470025"/>
          </a:xfrm>
        </p:spPr>
        <p:txBody>
          <a:bodyPr/>
          <a:lstStyle>
            <a:lvl1pPr>
              <a:defRPr>
                <a:solidFill>
                  <a:srgbClr val="DC3970"/>
                </a:solidFill>
                <a:latin typeface="InterFace Black" panose="020B0A03030203020204" pitchFamily="34" charset="0"/>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dirty="0"/>
          </a:p>
        </p:txBody>
      </p:sp>
    </p:spTree>
    <p:extLst>
      <p:ext uri="{BB962C8B-B14F-4D97-AF65-F5344CB8AC3E}">
        <p14:creationId xmlns:p14="http://schemas.microsoft.com/office/powerpoint/2010/main" val="421406848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724AB194-90AC-4FA5-9A6C-24AD0B42D65F}" type="datetimeFigureOut">
              <a:rPr lang="en-GB" smtClean="0">
                <a:solidFill>
                  <a:prstClr val="black"/>
                </a:solidFill>
              </a:rPr>
              <a:pPr/>
              <a:t>14/11/2016</a:t>
            </a:fld>
            <a:endParaRPr lang="en-GB">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FCEABF17-46DA-4CE8-8C92-A4C8A65ED768}"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4060940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780165457"/>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6205923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0119036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4284984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367723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399231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9464304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5875509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2190850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6671973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5891735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7442234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98291505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7707926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8513145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1242144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2789734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5461904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7821308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4420039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761605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22941334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30579517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72053890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6128"/>
          <a:stretch/>
        </p:blipFill>
        <p:spPr bwMode="auto">
          <a:xfrm>
            <a:off x="0" y="-29765"/>
            <a:ext cx="9180512" cy="6915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txBox="1">
            <a:spLocks/>
          </p:cNvSpPr>
          <p:nvPr userDrawn="1"/>
        </p:nvSpPr>
        <p:spPr>
          <a:xfrm>
            <a:off x="539552" y="764704"/>
            <a:ext cx="8229600" cy="21602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a:lstStyle>
          <a:p>
            <a:r>
              <a:rPr lang="en-GB" sz="5400" dirty="0" smtClean="0">
                <a:solidFill>
                  <a:prstClr val="white"/>
                </a:solidFill>
              </a:rPr>
              <a:t>Headline set in Arial Bold, 54pt</a:t>
            </a:r>
            <a:endParaRPr lang="en-GB" sz="5400" dirty="0">
              <a:solidFill>
                <a:prstClr val="white"/>
              </a:solidFill>
            </a:endParaRPr>
          </a:p>
        </p:txBody>
      </p:sp>
      <p:sp>
        <p:nvSpPr>
          <p:cNvPr id="9" name="Title 1"/>
          <p:cNvSpPr txBox="1">
            <a:spLocks/>
          </p:cNvSpPr>
          <p:nvPr userDrawn="1"/>
        </p:nvSpPr>
        <p:spPr>
          <a:xfrm>
            <a:off x="539552" y="2924944"/>
            <a:ext cx="4032448"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smtClean="0">
                <a:solidFill>
                  <a:prstClr val="white"/>
                </a:solidFill>
                <a:latin typeface="Arial" panose="020B0604020202020204" pitchFamily="34" charset="0"/>
                <a:cs typeface="Arial" panose="020B0604020202020204" pitchFamily="34" charset="0"/>
              </a:rPr>
              <a:t>Sub-headings are smaller and set in Arial, 28pt</a:t>
            </a:r>
            <a:endParaRPr lang="en-GB" sz="2800"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0697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5" Type="http://schemas.openxmlformats.org/officeDocument/2006/relationships/image" Target="../media/image1.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6.xml"/><Relationship Id="rId1" Type="http://schemas.openxmlformats.org/officeDocument/2006/relationships/slideLayout" Target="../slideLayouts/slideLayout18.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7.xml"/><Relationship Id="rId1" Type="http://schemas.openxmlformats.org/officeDocument/2006/relationships/slideLayout" Target="../slideLayouts/slideLayout19.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8.xml"/><Relationship Id="rId1" Type="http://schemas.openxmlformats.org/officeDocument/2006/relationships/slideLayout" Target="../slideLayouts/slideLayout20.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9.xml"/><Relationship Id="rId1" Type="http://schemas.openxmlformats.org/officeDocument/2006/relationships/slideLayout" Target="../slideLayouts/slideLayout21.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0.xml"/><Relationship Id="rId1" Type="http://schemas.openxmlformats.org/officeDocument/2006/relationships/slideLayout" Target="../slideLayouts/slideLayout22.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1.xml"/><Relationship Id="rId1" Type="http://schemas.openxmlformats.org/officeDocument/2006/relationships/slideLayout" Target="../slideLayouts/slideLayout23.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2.xml"/><Relationship Id="rId1" Type="http://schemas.openxmlformats.org/officeDocument/2006/relationships/slideLayout" Target="../slideLayouts/slideLayout24.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3.xml"/><Relationship Id="rId1" Type="http://schemas.openxmlformats.org/officeDocument/2006/relationships/slideLayout" Target="../slideLayouts/slideLayout25.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4.xml"/><Relationship Id="rId1" Type="http://schemas.openxmlformats.org/officeDocument/2006/relationships/slideLayout" Target="../slideLayouts/slideLayout26.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5.xml"/><Relationship Id="rId1" Type="http://schemas.openxmlformats.org/officeDocument/2006/relationships/slideLayout" Target="../slideLayouts/slideLayout27.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6.xml"/><Relationship Id="rId1" Type="http://schemas.openxmlformats.org/officeDocument/2006/relationships/slideLayout" Target="../slideLayouts/slideLayout28.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7.xml"/><Relationship Id="rId1" Type="http://schemas.openxmlformats.org/officeDocument/2006/relationships/slideLayout" Target="../slideLayouts/slideLayout29.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8.xml"/><Relationship Id="rId1" Type="http://schemas.openxmlformats.org/officeDocument/2006/relationships/slideLayout" Target="../slideLayouts/slideLayout30.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9.xml"/><Relationship Id="rId1" Type="http://schemas.openxmlformats.org/officeDocument/2006/relationships/slideLayout" Target="../slideLayouts/slideLayout31.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0.xml"/><Relationship Id="rId1" Type="http://schemas.openxmlformats.org/officeDocument/2006/relationships/slideLayout" Target="../slideLayouts/slideLayout32.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1.xml"/><Relationship Id="rId1" Type="http://schemas.openxmlformats.org/officeDocument/2006/relationships/slideLayout" Target="../slideLayouts/slideLayout33.xml"/></Relationships>
</file>

<file path=ppt/slideMasters/_rels/slideMaster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2.xml"/><Relationship Id="rId1" Type="http://schemas.openxmlformats.org/officeDocument/2006/relationships/slideLayout" Target="../slideLayouts/slideLayout34.xml"/></Relationships>
</file>

<file path=ppt/slideMasters/_rels/slideMaster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3.xml"/><Relationship Id="rId1" Type="http://schemas.openxmlformats.org/officeDocument/2006/relationships/slideLayout" Target="../slideLayouts/slideLayout35.xml"/></Relationships>
</file>

<file path=ppt/slideMasters/_rels/slideMaster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4.xml"/><Relationship Id="rId1" Type="http://schemas.openxmlformats.org/officeDocument/2006/relationships/slideLayout" Target="../slideLayouts/slideLayout36.xml"/></Relationships>
</file>

<file path=ppt/slideMasters/_rels/slideMaster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5.xml"/><Relationship Id="rId1" Type="http://schemas.openxmlformats.org/officeDocument/2006/relationships/slideLayout" Target="../slideLayouts/slideLayout37.xml"/></Relationships>
</file>

<file path=ppt/slideMasters/_rels/slideMaster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6.xml"/><Relationship Id="rId1" Type="http://schemas.openxmlformats.org/officeDocument/2006/relationships/slideLayout" Target="../slideLayouts/slideLayout38.xml"/></Relationships>
</file>

<file path=ppt/slideMasters/_rels/slideMaster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7.xml"/><Relationship Id="rId1" Type="http://schemas.openxmlformats.org/officeDocument/2006/relationships/slideLayout" Target="../slideLayouts/slideLayout39.xml"/></Relationships>
</file>

<file path=ppt/slideMasters/_rels/slideMaster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8.xml"/><Relationship Id="rId1" Type="http://schemas.openxmlformats.org/officeDocument/2006/relationships/slideLayout" Target="../slideLayouts/slideLayout40.xml"/></Relationships>
</file>

<file path=ppt/slideMasters/_rels/slideMaster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9.xml"/><Relationship Id="rId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1390B5-72A8-4E5C-92FE-EF44DC402B28}" type="datetimeFigureOut">
              <a:rPr lang="en-GB" smtClean="0"/>
              <a:t>14/11/2016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8F47C0-B305-4A94-B8F4-E80411567545}" type="slidenum">
              <a:rPr lang="en-GB" smtClean="0"/>
              <a:t>‹#›</a:t>
            </a:fld>
            <a:endParaRPr lang="en-GB"/>
          </a:p>
        </p:txBody>
      </p:sp>
    </p:spTree>
    <p:extLst>
      <p:ext uri="{BB962C8B-B14F-4D97-AF65-F5344CB8AC3E}">
        <p14:creationId xmlns:p14="http://schemas.microsoft.com/office/powerpoint/2010/main" val="41604738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2923818899"/>
      </p:ext>
    </p:extLst>
  </p:cSld>
  <p:clrMap bg1="lt1" tx1="dk1" bg2="lt2" tx2="dk2" accent1="accent1" accent2="accent2" accent3="accent3" accent4="accent4" accent5="accent5" accent6="accent6" hlink="hlink" folHlink="folHlink"/>
  <p:sldLayoutIdLst>
    <p:sldLayoutId id="2147483673"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935108030"/>
      </p:ext>
    </p:extLst>
  </p:cSld>
  <p:clrMap bg1="lt1" tx1="dk1" bg2="lt2" tx2="dk2" accent1="accent1" accent2="accent2" accent3="accent3" accent4="accent4" accent5="accent5" accent6="accent6" hlink="hlink" folHlink="folHlink"/>
  <p:sldLayoutIdLst>
    <p:sldLayoutId id="2147483675"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431927072"/>
      </p:ext>
    </p:extLst>
  </p:cSld>
  <p:clrMap bg1="lt1" tx1="dk1" bg2="lt2" tx2="dk2" accent1="accent1" accent2="accent2" accent3="accent3" accent4="accent4" accent5="accent5" accent6="accent6" hlink="hlink" folHlink="folHlink"/>
  <p:sldLayoutIdLst>
    <p:sldLayoutId id="2147483677"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Rectangle 6"/>
          <p:cNvSpPr/>
          <p:nvPr/>
        </p:nvSpPr>
        <p:spPr>
          <a:xfrm rot="120000">
            <a:off x="-111325" y="6399298"/>
            <a:ext cx="9358939" cy="172819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101" y="6309320"/>
            <a:ext cx="1553159" cy="488757"/>
          </a:xfrm>
          <a:prstGeom prst="rect">
            <a:avLst/>
          </a:prstGeom>
        </p:spPr>
      </p:pic>
    </p:spTree>
    <p:extLst>
      <p:ext uri="{BB962C8B-B14F-4D97-AF65-F5344CB8AC3E}">
        <p14:creationId xmlns:p14="http://schemas.microsoft.com/office/powerpoint/2010/main" val="292329833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rgbClr val="DC3970"/>
          </a:solidFill>
          <a:latin typeface="InterFace" panose="020B050303020302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rgbClr val="4A4A49"/>
          </a:solidFill>
          <a:latin typeface="InterFace Bold" panose="020B0803030203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4A4A49"/>
          </a:solidFill>
          <a:latin typeface="InterFace" panose="020B0503030203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rgbClr val="4A4A49"/>
          </a:solidFill>
          <a:latin typeface="InterFace" panose="020B0503030203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rgbClr val="4A4A49"/>
          </a:solidFill>
          <a:latin typeface="InterFace" panose="020B0503030203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rgbClr val="4A4A49"/>
          </a:solidFill>
          <a:latin typeface="InterFace" panose="020B0503030203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6498499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926209046"/>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409360316"/>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926616840"/>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157562438"/>
      </p:ext>
    </p:extLst>
  </p:cSld>
  <p:clrMap bg1="lt1" tx1="dk1" bg2="lt2" tx2="dk2" accent1="accent1" accent2="accent2" accent3="accent3" accent4="accent4" accent5="accent5" accent6="accent6" hlink="hlink" folHlink="folHlink"/>
  <p:sldLayoutIdLst>
    <p:sldLayoutId id="2147483691"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967929772"/>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625407687"/>
      </p:ext>
    </p:extLst>
  </p:cSld>
  <p:clrMap bg1="lt1" tx1="dk1" bg2="lt2" tx2="dk2" accent1="accent1" accent2="accent2" accent3="accent3" accent4="accent4" accent5="accent5" accent6="accent6" hlink="hlink" folHlink="folHlink"/>
  <p:sldLayoutIdLst>
    <p:sldLayoutId id="2147483695"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920776331"/>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117617465"/>
      </p:ext>
    </p:extLst>
  </p:cSld>
  <p:clrMap bg1="lt1" tx1="dk1" bg2="lt2" tx2="dk2" accent1="accent1" accent2="accent2" accent3="accent3" accent4="accent4" accent5="accent5" accent6="accent6" hlink="hlink" folHlink="folHlink"/>
  <p:sldLayoutIdLst>
    <p:sldLayoutId id="2147483699"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4187880872"/>
      </p:ext>
    </p:extLst>
  </p:cSld>
  <p:clrMap bg1="lt1" tx1="dk1" bg2="lt2" tx2="dk2" accent1="accent1" accent2="accent2" accent3="accent3" accent4="accent4" accent5="accent5" accent6="accent6" hlink="hlink" folHlink="folHlink"/>
  <p:sldLayoutIdLst>
    <p:sldLayoutId id="2147483701"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20592639"/>
      </p:ext>
    </p:extLst>
  </p:cSld>
  <p:clrMap bg1="lt1" tx1="dk1" bg2="lt2" tx2="dk2" accent1="accent1" accent2="accent2" accent3="accent3" accent4="accent4" accent5="accent5" accent6="accent6" hlink="hlink" folHlink="folHlink"/>
  <p:sldLayoutIdLst>
    <p:sldLayoutId id="2147483703"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895801725"/>
      </p:ext>
    </p:extLst>
  </p:cSld>
  <p:clrMap bg1="lt1" tx1="dk1" bg2="lt2" tx2="dk2" accent1="accent1" accent2="accent2" accent3="accent3" accent4="accent4" accent5="accent5" accent6="accent6" hlink="hlink" folHlink="folHlink"/>
  <p:sldLayoutIdLst>
    <p:sldLayoutId id="2147483705"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213598218"/>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392003563"/>
      </p:ext>
    </p:extLst>
  </p:cSld>
  <p:clrMap bg1="lt1" tx1="dk1" bg2="lt2" tx2="dk2" accent1="accent1" accent2="accent2" accent3="accent3" accent4="accent4" accent5="accent5" accent6="accent6" hlink="hlink" folHlink="folHlink"/>
  <p:sldLayoutIdLst>
    <p:sldLayoutId id="2147483709"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652469371"/>
      </p:ext>
    </p:extLst>
  </p:cSld>
  <p:clrMap bg1="lt1" tx1="dk1" bg2="lt2" tx2="dk2" accent1="accent1" accent2="accent2" accent3="accent3" accent4="accent4" accent5="accent5" accent6="accent6" hlink="hlink" folHlink="folHlink"/>
  <p:sldLayoutIdLst>
    <p:sldLayoutId id="2147483711"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865197454"/>
      </p:ext>
    </p:extLst>
  </p:cSld>
  <p:clrMap bg1="lt1" tx1="dk1" bg2="lt2" tx2="dk2" accent1="accent1" accent2="accent2" accent3="accent3" accent4="accent4" accent5="accent5" accent6="accent6" hlink="hlink" folHlink="folHlink"/>
  <p:sldLayoutIdLst>
    <p:sldLayoutId id="2147483713"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300033999"/>
      </p:ext>
    </p:extLst>
  </p:cSld>
  <p:clrMap bg1="lt1" tx1="dk1" bg2="lt2" tx2="dk2" accent1="accent1" accent2="accent2" accent3="accent3" accent4="accent4" accent5="accent5" accent6="accent6" hlink="hlink" folHlink="folHlink"/>
  <p:sldLayoutIdLst>
    <p:sldLayoutId id="2147483715"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770806500"/>
      </p:ext>
    </p:extLst>
  </p:cSld>
  <p:clrMap bg1="lt1" tx1="dk1" bg2="lt2" tx2="dk2" accent1="accent1" accent2="accent2" accent3="accent3" accent4="accent4" accent5="accent5" accent6="accent6" hlink="hlink" folHlink="folHlink"/>
  <p:sldLayoutIdLst>
    <p:sldLayoutId id="2147483717"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833613780"/>
      </p:ext>
    </p:extLst>
  </p:cSld>
  <p:clrMap bg1="lt1" tx1="dk1" bg2="lt2" tx2="dk2" accent1="accent1" accent2="accent2" accent3="accent3" accent4="accent4" accent5="accent5" accent6="accent6" hlink="hlink" folHlink="folHlink"/>
  <p:sldLayoutIdLst>
    <p:sldLayoutId id="2147483719"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494484795"/>
      </p:ext>
    </p:extLst>
  </p:cSld>
  <p:clrMap bg1="lt1" tx1="dk1" bg2="lt2" tx2="dk2" accent1="accent1" accent2="accent2" accent3="accent3" accent4="accent4" accent5="accent5" accent6="accent6" hlink="hlink" folHlink="folHlink"/>
  <p:sldLayoutIdLst>
    <p:sldLayoutId id="2147483721"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781718952"/>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689492520"/>
      </p:ext>
    </p:extLst>
  </p:cSld>
  <p:clrMap bg1="lt1" tx1="dk1" bg2="lt2" tx2="dk2" accent1="accent1" accent2="accent2" accent3="accent3" accent4="accent4" accent5="accent5" accent6="accent6" hlink="hlink" folHlink="folHlink"/>
  <p:sldLayoutIdLst>
    <p:sldLayoutId id="2147483725"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246204117"/>
      </p:ext>
    </p:extLst>
  </p:cSld>
  <p:clrMap bg1="lt1" tx1="dk1" bg2="lt2" tx2="dk2" accent1="accent1" accent2="accent2" accent3="accent3" accent4="accent4" accent5="accent5" accent6="accent6" hlink="hlink" folHlink="folHlink"/>
  <p:sldLayoutIdLst>
    <p:sldLayoutId id="2147483727"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14/11/2016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838534219"/>
      </p:ext>
    </p:extLst>
  </p:cSld>
  <p:clrMap bg1="lt1" tx1="dk1" bg2="lt2" tx2="dk2" accent1="accent1" accent2="accent2" accent3="accent3" accent4="accent4" accent5="accent5" accent6="accent6" hlink="hlink" folHlink="folHlink"/>
  <p:sldLayoutIdLst>
    <p:sldLayoutId id="2147483729"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9.jpeg"/><Relationship Id="rId7"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1.png"/><Relationship Id="rId4" Type="http://schemas.openxmlformats.org/officeDocument/2006/relationships/image" Target="../media/image12.jpeg"/><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21.emf"/><Relationship Id="rId4" Type="http://schemas.openxmlformats.org/officeDocument/2006/relationships/image" Target="../media/image20.emf"/></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5.emf"/><Relationship Id="rId5" Type="http://schemas.openxmlformats.org/officeDocument/2006/relationships/image" Target="../media/image24.emf"/><Relationship Id="rId4" Type="http://schemas.openxmlformats.org/officeDocument/2006/relationships/image" Target="../media/image23.emf"/></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29.em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8.emf"/><Relationship Id="rId5" Type="http://schemas.openxmlformats.org/officeDocument/2006/relationships/image" Target="../media/image27.emf"/><Relationship Id="rId4" Type="http://schemas.openxmlformats.org/officeDocument/2006/relationships/image" Target="../media/image26.emf"/></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33.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jpeg"/></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microsoft.com/office/2007/relationships/hdphoto" Target="../media/hdphoto2.wdp"/></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16.xml"/><Relationship Id="rId4" Type="http://schemas.openxmlformats.org/officeDocument/2006/relationships/image" Target="../media/image43.jpeg"/></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51.tiff"/><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hyperlink" Target="mailto:carmel.england@roundhouse.org.uk" TargetMode="External"/><Relationship Id="rId2" Type="http://schemas.openxmlformats.org/officeDocument/2006/relationships/notesSlide" Target="../notesSlides/notesSlide38.xml"/><Relationship Id="rId1" Type="http://schemas.openxmlformats.org/officeDocument/2006/relationships/slideLayout" Target="../slideLayouts/slideLayout19.xml"/><Relationship Id="rId5" Type="http://schemas.openxmlformats.org/officeDocument/2006/relationships/image" Target="../media/image52.jpg"/><Relationship Id="rId4" Type="http://schemas.openxmlformats.org/officeDocument/2006/relationships/image" Target="../media/image2.jpeg"/></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9.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0.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5.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6.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3.xml"/><Relationship Id="rId1" Type="http://schemas.openxmlformats.org/officeDocument/2006/relationships/slideLayout" Target="../slideLayouts/slideLayout28.xml"/><Relationship Id="rId4" Type="http://schemas.openxmlformats.org/officeDocument/2006/relationships/image" Target="../media/image59.PNG"/></Relationships>
</file>

<file path=ppt/slides/_rels/slide5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4.xml"/><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5.xml"/><Relationship Id="rId1" Type="http://schemas.openxmlformats.org/officeDocument/2006/relationships/slideLayout" Target="../slideLayouts/slideLayout30.xml"/><Relationship Id="rId4" Type="http://schemas.openxmlformats.org/officeDocument/2006/relationships/chart" Target="../charts/chart2.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6.xml"/><Relationship Id="rId1" Type="http://schemas.openxmlformats.org/officeDocument/2006/relationships/slideLayout" Target="../slideLayouts/slideLayout31.xml"/></Relationships>
</file>

<file path=ppt/slides/_rels/slide5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7.xml"/><Relationship Id="rId1" Type="http://schemas.openxmlformats.org/officeDocument/2006/relationships/slideLayout" Target="../slideLayouts/slideLayout32.xml"/></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8.xml"/><Relationship Id="rId1" Type="http://schemas.openxmlformats.org/officeDocument/2006/relationships/slideLayout" Target="../slideLayouts/slideLayout33.xml"/></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9.xml"/><Relationship Id="rId1" Type="http://schemas.openxmlformats.org/officeDocument/2006/relationships/slideLayout" Target="../slideLayouts/slideLayout34.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35.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36.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37.xml"/></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0.xml"/><Relationship Id="rId1" Type="http://schemas.openxmlformats.org/officeDocument/2006/relationships/slideLayout" Target="../slideLayouts/slideLayout38.xml"/></Relationships>
</file>

<file path=ppt/slides/_rels/slide6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1.xml"/><Relationship Id="rId1" Type="http://schemas.openxmlformats.org/officeDocument/2006/relationships/slideLayout" Target="../slideLayouts/slideLayout39.xml"/><Relationship Id="rId4" Type="http://schemas.openxmlformats.org/officeDocument/2006/relationships/image" Target="../media/image65.jpeg"/></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2.xml"/><Relationship Id="rId1" Type="http://schemas.openxmlformats.org/officeDocument/2006/relationships/slideLayout" Target="../slideLayouts/slideLayout40.xml"/></Relationships>
</file>

<file path=ppt/slides/_rels/slide6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41.xml"/></Relationships>
</file>

<file path=ppt/slides/_rels/slide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266700" y="3002547"/>
            <a:ext cx="3951377" cy="1892826"/>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SEGMENTATION</a:t>
            </a:r>
            <a:endParaRPr lang="en-GB" sz="4400" b="1" dirty="0" smtClean="0">
              <a:solidFill>
                <a:srgbClr val="F15E4C"/>
              </a:solidFill>
              <a:ea typeface="Tahoma" panose="020B0604030504040204" pitchFamily="34" charset="0"/>
              <a:cs typeface="Arial" panose="020B0604020202020204" pitchFamily="34" charset="0"/>
            </a:endParaRPr>
          </a:p>
          <a:p>
            <a:pPr algn="ctr" defTabSz="457200"/>
            <a:endParaRPr lang="en-GB" sz="900" b="1" dirty="0" smtClean="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DIVIDE AND CONQUER</a:t>
            </a:r>
            <a:endParaRPr lang="en-GB" sz="32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628063" y="3205950"/>
            <a:ext cx="3593082" cy="1631216"/>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rPr>
              <a:t>CONTENT PLANNER</a:t>
            </a:r>
          </a:p>
          <a:p>
            <a:pPr defTabSz="457200"/>
            <a:r>
              <a:rPr lang="en-GB" b="1" dirty="0" smtClean="0">
                <a:solidFill>
                  <a:srgbClr val="F15E4C"/>
                </a:solidFill>
                <a:cs typeface="Arial" panose="020B0604020202020204" pitchFamily="34" charset="0"/>
              </a:rPr>
              <a:t>Kyle Jarvis : National Theatre</a:t>
            </a:r>
            <a:endParaRPr lang="en-GB" b="1" dirty="0">
              <a:solidFill>
                <a:srgbClr val="F15E4C"/>
              </a:solidFill>
              <a:cs typeface="Arial" panose="020B0604020202020204" pitchFamily="34" charset="0"/>
            </a:endParaRPr>
          </a:p>
          <a:p>
            <a:pPr defTabSz="457200"/>
            <a:r>
              <a:rPr lang="en-GB" b="1" dirty="0">
                <a:solidFill>
                  <a:srgbClr val="F15E4C"/>
                </a:solidFill>
                <a:cs typeface="Arial" panose="020B0604020202020204" pitchFamily="34" charset="0"/>
              </a:rPr>
              <a:t>Melanie Ryan : City of Birmingham Symphony Orchestra</a:t>
            </a:r>
          </a:p>
          <a:p>
            <a:pPr defTabSz="457200"/>
            <a:endParaRPr lang="en-GB" b="1" dirty="0" smtClean="0">
              <a:solidFill>
                <a:srgbClr val="F15E4C"/>
              </a:solidFill>
            </a:endParaRPr>
          </a:p>
        </p:txBody>
      </p:sp>
      <p:sp>
        <p:nvSpPr>
          <p:cNvPr id="8" name="TextBox 7"/>
          <p:cNvSpPr txBox="1"/>
          <p:nvPr/>
        </p:nvSpPr>
        <p:spPr>
          <a:xfrm>
            <a:off x="4628063" y="922598"/>
            <a:ext cx="4198437" cy="1754326"/>
          </a:xfrm>
          <a:prstGeom prst="rect">
            <a:avLst/>
          </a:prstGeom>
          <a:noFill/>
        </p:spPr>
        <p:txBody>
          <a:bodyPr wrap="square" rtlCol="0">
            <a:spAutoFit/>
          </a:bodyPr>
          <a:lstStyle/>
          <a:p>
            <a:pPr defTabSz="457200"/>
            <a:endParaRPr lang="en-GB" sz="800" b="1" dirty="0" smtClean="0">
              <a:solidFill>
                <a:srgbClr val="F15E4C"/>
              </a:solidFill>
              <a:cs typeface="Arial" panose="020B0604020202020204" pitchFamily="34" charset="0"/>
            </a:endParaRPr>
          </a:p>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PRESENTERS</a:t>
            </a:r>
            <a:endParaRPr lang="en-GB" sz="2800" b="1" dirty="0">
              <a:solidFill>
                <a:srgbClr val="0B9D48"/>
              </a:solidFill>
              <a:cs typeface="Arial" panose="020B0604020202020204" pitchFamily="34" charset="0"/>
            </a:endParaRPr>
          </a:p>
          <a:p>
            <a:pPr defTabSz="457200"/>
            <a:r>
              <a:rPr lang="en-GB" b="1" dirty="0" smtClean="0">
                <a:solidFill>
                  <a:srgbClr val="F15E4C"/>
                </a:solidFill>
                <a:cs typeface="Arial" panose="020B0604020202020204" pitchFamily="34" charset="0"/>
              </a:rPr>
              <a:t>Joanna Sigsworth </a:t>
            </a:r>
            <a:r>
              <a:rPr lang="en-GB" b="1" dirty="0" smtClean="0">
                <a:solidFill>
                  <a:srgbClr val="F15E4C"/>
                </a:solidFill>
                <a:cs typeface="Arial" panose="020B0604020202020204" pitchFamily="34" charset="0"/>
              </a:rPr>
              <a:t>: </a:t>
            </a:r>
            <a:r>
              <a:rPr lang="en-GB" b="1" dirty="0" smtClean="0">
                <a:solidFill>
                  <a:srgbClr val="F15E4C"/>
                </a:solidFill>
                <a:cs typeface="Arial" panose="020B0604020202020204" pitchFamily="34" charset="0"/>
              </a:rPr>
              <a:t>Nottingham Playhouse</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Melanie Ryan : City of Birmingham Symphony Orchestra</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Carmel England : Roundhouse</a:t>
            </a:r>
            <a:endParaRPr lang="en-GB"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40145" y="524999"/>
            <a:ext cx="3868126" cy="1210203"/>
          </a:xfrm>
          <a:prstGeom prst="rect">
            <a:avLst/>
          </a:prstGeom>
        </p:spPr>
      </p:pic>
      <p:sp>
        <p:nvSpPr>
          <p:cNvPr id="4" name="Rectangle 3"/>
          <p:cNvSpPr/>
          <p:nvPr/>
        </p:nvSpPr>
        <p:spPr>
          <a:xfrm>
            <a:off x="-108284" y="2249905"/>
            <a:ext cx="9360568" cy="2526632"/>
          </a:xfrm>
          <a:prstGeom prst="rect">
            <a:avLst/>
          </a:prstGeom>
          <a:solidFill>
            <a:srgbClr val="C9C7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30005" y="2296744"/>
            <a:ext cx="7888406" cy="3847207"/>
          </a:xfrm>
          <a:prstGeom prst="rect">
            <a:avLst/>
          </a:prstGeom>
          <a:noFill/>
        </p:spPr>
        <p:txBody>
          <a:bodyPr wrap="square" rtlCol="0">
            <a:spAutoFit/>
          </a:bodyPr>
          <a:lstStyle/>
          <a:p>
            <a:r>
              <a:rPr lang="en-GB" sz="5400" b="1" spc="-150" dirty="0" smtClean="0">
                <a:solidFill>
                  <a:srgbClr val="242076"/>
                </a:solidFill>
                <a:latin typeface="Trebuchet MS" panose="020B0603020202020204" pitchFamily="34" charset="0"/>
              </a:rPr>
              <a:t>SEGMENTATION: </a:t>
            </a:r>
          </a:p>
          <a:p>
            <a:r>
              <a:rPr lang="en-GB" sz="5400" b="1" spc="-150" dirty="0" smtClean="0">
                <a:solidFill>
                  <a:srgbClr val="242076"/>
                </a:solidFill>
                <a:latin typeface="Trebuchet MS" panose="020B0603020202020204" pitchFamily="34" charset="0"/>
              </a:rPr>
              <a:t>DIVIDE AND CONQUER</a:t>
            </a:r>
          </a:p>
          <a:p>
            <a:r>
              <a:rPr lang="en-GB" sz="4400" dirty="0" smtClean="0">
                <a:solidFill>
                  <a:srgbClr val="242076"/>
                </a:solidFill>
              </a:rPr>
              <a:t>An Extrinsic Approach</a:t>
            </a:r>
          </a:p>
          <a:p>
            <a:endParaRPr lang="en-GB" sz="3200" dirty="0"/>
          </a:p>
          <a:p>
            <a:r>
              <a:rPr lang="en-GB" sz="3200" b="1" dirty="0" smtClean="0">
                <a:solidFill>
                  <a:srgbClr val="242076"/>
                </a:solidFill>
              </a:rPr>
              <a:t>Joanna Sigsworth</a:t>
            </a:r>
            <a:endParaRPr lang="en-GB" sz="3200" dirty="0">
              <a:solidFill>
                <a:srgbClr val="242076"/>
              </a:solidFill>
            </a:endParaRPr>
          </a:p>
          <a:p>
            <a:r>
              <a:rPr lang="en-GB" sz="2800" dirty="0" smtClean="0">
                <a:solidFill>
                  <a:srgbClr val="242076"/>
                </a:solidFill>
              </a:rPr>
              <a:t>Head of Marketing &amp; Communications</a:t>
            </a:r>
            <a:endParaRPr lang="en-GB" sz="2400" dirty="0" smtClean="0">
              <a:solidFill>
                <a:srgbClr val="242076"/>
              </a:solidFill>
            </a:endParaRPr>
          </a:p>
        </p:txBody>
      </p:sp>
    </p:spTree>
    <p:extLst>
      <p:ext uri="{BB962C8B-B14F-4D97-AF65-F5344CB8AC3E}">
        <p14:creationId xmlns:p14="http://schemas.microsoft.com/office/powerpoint/2010/main" val="36644995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3" name="TextBox 2"/>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INTRODUCING…</a:t>
            </a:r>
          </a:p>
        </p:txBody>
      </p:sp>
      <p:pic>
        <p:nvPicPr>
          <p:cNvPr id="8" name="Picture 7"/>
          <p:cNvPicPr>
            <a:picLocks noChangeAspect="1"/>
          </p:cNvPicPr>
          <p:nvPr/>
        </p:nvPicPr>
        <p:blipFill rotWithShape="1">
          <a:blip r:embed="rId4"/>
          <a:srcRect l="27672" t="17839" r="28989" b="16173"/>
          <a:stretch/>
        </p:blipFill>
        <p:spPr>
          <a:xfrm>
            <a:off x="5247502" y="1477058"/>
            <a:ext cx="3687178" cy="3156458"/>
          </a:xfrm>
          <a:prstGeom prst="rect">
            <a:avLst/>
          </a:prstGeom>
          <a:ln>
            <a:solidFill>
              <a:schemeClr val="bg1">
                <a:lumMod val="50000"/>
              </a:schemeClr>
            </a:solidFill>
          </a:ln>
        </p:spPr>
      </p:pic>
      <p:sp>
        <p:nvSpPr>
          <p:cNvPr id="5" name="TextBox 4"/>
          <p:cNvSpPr txBox="1"/>
          <p:nvPr/>
        </p:nvSpPr>
        <p:spPr>
          <a:xfrm>
            <a:off x="381416" y="1489001"/>
            <a:ext cx="4565157" cy="3754874"/>
          </a:xfrm>
          <a:prstGeom prst="rect">
            <a:avLst/>
          </a:prstGeom>
          <a:noFill/>
        </p:spPr>
        <p:txBody>
          <a:bodyPr wrap="square" rtlCol="0">
            <a:spAutoFit/>
          </a:bodyPr>
          <a:lstStyle/>
          <a:p>
            <a:r>
              <a:rPr lang="en-GB" sz="2000" dirty="0" smtClean="0"/>
              <a:t>     </a:t>
            </a:r>
            <a:endParaRPr lang="en-GB" sz="2000" b="1" dirty="0" smtClean="0"/>
          </a:p>
          <a:p>
            <a:endParaRPr lang="en-GB" sz="2000" dirty="0" smtClean="0"/>
          </a:p>
          <a:p>
            <a:r>
              <a:rPr lang="en-GB" sz="2000" dirty="0" smtClean="0"/>
              <a:t>Developed segmentation model at Town Hall Symphony Hall, Birmingham, with Indigo Ltd</a:t>
            </a:r>
          </a:p>
          <a:p>
            <a:endParaRPr lang="en-GB" sz="2000" dirty="0" smtClean="0"/>
          </a:p>
          <a:p>
            <a:pPr marL="285750" indent="-285750">
              <a:buFont typeface="Arial" panose="020B0604020202020204" pitchFamily="34" charset="0"/>
              <a:buChar char="•"/>
            </a:pPr>
            <a:r>
              <a:rPr lang="en-GB" sz="2000" dirty="0" smtClean="0"/>
              <a:t>Brochure costs reduced by 23% in 12 months</a:t>
            </a:r>
          </a:p>
          <a:p>
            <a:pPr marL="285750" indent="-285750">
              <a:buFont typeface="Arial" panose="020B0604020202020204" pitchFamily="34" charset="0"/>
              <a:buChar char="•"/>
            </a:pPr>
            <a:r>
              <a:rPr lang="en-GB" sz="2000" dirty="0" smtClean="0"/>
              <a:t>ROI doubled</a:t>
            </a:r>
          </a:p>
          <a:p>
            <a:endParaRPr lang="en-GB" sz="2000" dirty="0" smtClean="0"/>
          </a:p>
          <a:p>
            <a:endParaRPr lang="en-GB" sz="2000" dirty="0"/>
          </a:p>
          <a:p>
            <a:endParaRPr lang="en-GB" dirty="0" smtClean="0"/>
          </a:p>
        </p:txBody>
      </p:sp>
      <p:sp>
        <p:nvSpPr>
          <p:cNvPr id="10" name="Rectangle 9"/>
          <p:cNvSpPr/>
          <p:nvPr/>
        </p:nvSpPr>
        <p:spPr>
          <a:xfrm>
            <a:off x="3393195" y="4715059"/>
            <a:ext cx="5541485" cy="369332"/>
          </a:xfrm>
          <a:prstGeom prst="rect">
            <a:avLst/>
          </a:prstGeom>
        </p:spPr>
        <p:txBody>
          <a:bodyPr wrap="square">
            <a:spAutoFit/>
          </a:bodyPr>
          <a:lstStyle/>
          <a:p>
            <a:r>
              <a:rPr lang="en-GB" dirty="0" smtClean="0"/>
              <a:t>culturehive.co.uk/resources/segmentation-in-practice</a:t>
            </a:r>
          </a:p>
        </p:txBody>
      </p:sp>
      <p:grpSp>
        <p:nvGrpSpPr>
          <p:cNvPr id="7" name="Group 6"/>
          <p:cNvGrpSpPr/>
          <p:nvPr/>
        </p:nvGrpSpPr>
        <p:grpSpPr>
          <a:xfrm>
            <a:off x="297195" y="1414513"/>
            <a:ext cx="3018108" cy="605009"/>
            <a:chOff x="297195" y="1414513"/>
            <a:chExt cx="3018108" cy="605009"/>
          </a:xfrm>
        </p:grpSpPr>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7195" y="1414513"/>
              <a:ext cx="605009" cy="605009"/>
            </a:xfrm>
            <a:prstGeom prst="rect">
              <a:avLst/>
            </a:prstGeom>
          </p:spPr>
        </p:pic>
        <p:sp>
          <p:nvSpPr>
            <p:cNvPr id="6" name="Rectangle 5"/>
            <p:cNvSpPr/>
            <p:nvPr/>
          </p:nvSpPr>
          <p:spPr>
            <a:xfrm>
              <a:off x="742163" y="1518703"/>
              <a:ext cx="2573140" cy="400110"/>
            </a:xfrm>
            <a:prstGeom prst="rect">
              <a:avLst/>
            </a:prstGeom>
          </p:spPr>
          <p:txBody>
            <a:bodyPr wrap="none">
              <a:spAutoFit/>
            </a:bodyPr>
            <a:lstStyle/>
            <a:p>
              <a:r>
                <a:rPr lang="en-GB" sz="2000" b="1" dirty="0"/>
                <a:t>@</a:t>
              </a:r>
              <a:r>
                <a:rPr lang="en-GB" sz="2000" b="1" dirty="0" err="1"/>
                <a:t>JoannaSigsworth</a:t>
              </a:r>
              <a:endParaRPr lang="en-GB" sz="2000" b="1" dirty="0"/>
            </a:p>
          </p:txBody>
        </p:sp>
      </p:grpSp>
    </p:spTree>
    <p:extLst>
      <p:ext uri="{BB962C8B-B14F-4D97-AF65-F5344CB8AC3E}">
        <p14:creationId xmlns:p14="http://schemas.microsoft.com/office/powerpoint/2010/main" val="2808756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3" name="TextBox 2"/>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INTRODUCING…</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52281"/>
          <a:stretch/>
        </p:blipFill>
        <p:spPr>
          <a:xfrm>
            <a:off x="5238369" y="181346"/>
            <a:ext cx="3693459" cy="2643739"/>
          </a:xfrm>
          <a:prstGeom prst="rect">
            <a:avLst/>
          </a:prstGeom>
        </p:spPr>
      </p:pic>
      <p:sp>
        <p:nvSpPr>
          <p:cNvPr id="5" name="TextBox 4"/>
          <p:cNvSpPr txBox="1"/>
          <p:nvPr/>
        </p:nvSpPr>
        <p:spPr>
          <a:xfrm>
            <a:off x="296392" y="1564986"/>
            <a:ext cx="4902602" cy="3477875"/>
          </a:xfrm>
          <a:prstGeom prst="rect">
            <a:avLst/>
          </a:prstGeom>
          <a:noFill/>
        </p:spPr>
        <p:txBody>
          <a:bodyPr wrap="square" rtlCol="0">
            <a:spAutoFit/>
          </a:bodyPr>
          <a:lstStyle/>
          <a:p>
            <a:pPr marL="342900" indent="-342900">
              <a:buFont typeface="Arial" panose="020B0604020202020204" pitchFamily="34" charset="0"/>
              <a:buChar char="•"/>
            </a:pPr>
            <a:r>
              <a:rPr lang="en-GB" sz="2000" dirty="0" smtClean="0"/>
              <a:t>Producing theatre</a:t>
            </a:r>
            <a:endParaRPr lang="en-GB" sz="2000" dirty="0"/>
          </a:p>
          <a:p>
            <a:pPr marL="342900" indent="-342900">
              <a:buFont typeface="Arial" panose="020B0604020202020204" pitchFamily="34" charset="0"/>
              <a:buChar char="•"/>
            </a:pPr>
            <a:r>
              <a:rPr lang="en-GB" sz="2000" dirty="0" smtClean="0"/>
              <a:t>In house and visiting work</a:t>
            </a:r>
          </a:p>
          <a:p>
            <a:pPr marL="342900" indent="-342900">
              <a:buFont typeface="Arial" panose="020B0604020202020204" pitchFamily="34" charset="0"/>
              <a:buChar char="•"/>
            </a:pPr>
            <a:r>
              <a:rPr lang="en-GB" sz="2000" dirty="0" smtClean="0"/>
              <a:t>Over 122,000 tickets sold, generating over £2m at the box office in 2015/16</a:t>
            </a:r>
          </a:p>
          <a:p>
            <a:pPr marL="342900" indent="-342900">
              <a:buFont typeface="Arial" panose="020B0604020202020204" pitchFamily="34" charset="0"/>
              <a:buChar char="•"/>
            </a:pPr>
            <a:r>
              <a:rPr lang="en-GB" sz="2000" dirty="0" smtClean="0"/>
              <a:t>Registered charity </a:t>
            </a:r>
          </a:p>
          <a:p>
            <a:pPr marL="342900" indent="-342900">
              <a:buFont typeface="Arial" panose="020B0604020202020204" pitchFamily="34" charset="0"/>
              <a:buChar char="•"/>
            </a:pPr>
            <a:r>
              <a:rPr lang="en-GB" sz="2000" dirty="0" smtClean="0"/>
              <a:t>ACE National Portfolio Organisation (NPO)</a:t>
            </a:r>
          </a:p>
          <a:p>
            <a:pPr marL="342900" indent="-342900">
              <a:buFont typeface="Arial" panose="020B0604020202020204" pitchFamily="34" charset="0"/>
              <a:buChar char="•"/>
            </a:pPr>
            <a:r>
              <a:rPr lang="en-GB" sz="2000" dirty="0" smtClean="0"/>
              <a:t>Founder partner of Ticketing Network East Midlands (TNEM)</a:t>
            </a:r>
          </a:p>
          <a:p>
            <a:endParaRPr lang="en-GB" sz="2000" dirty="0"/>
          </a:p>
          <a:p>
            <a:r>
              <a:rPr lang="en-GB" sz="2000" dirty="0" smtClean="0"/>
              <a:t>       @</a:t>
            </a:r>
            <a:r>
              <a:rPr lang="en-GB" sz="2000" dirty="0" err="1" smtClean="0"/>
              <a:t>NottmPlayhouse</a:t>
            </a:r>
            <a:endParaRPr lang="en-GB" sz="2000" dirty="0" smtClean="0">
              <a:solidFill>
                <a:srgbClr val="FF0000"/>
              </a:solidFill>
            </a:endParaRP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7195" y="4446427"/>
            <a:ext cx="605009" cy="605009"/>
          </a:xfrm>
          <a:prstGeom prst="rect">
            <a:avLst/>
          </a:prstGeom>
        </p:spPr>
      </p:pic>
      <p:pic>
        <p:nvPicPr>
          <p:cNvPr id="12" name="Picture 11" descr="Image result for the kite runner west end"/>
          <p:cNvPicPr/>
          <p:nvPr/>
        </p:nvPicPr>
        <p:blipFill>
          <a:blip r:embed="rId6">
            <a:extLst>
              <a:ext uri="{28A0092B-C50C-407E-A947-70E740481C1C}">
                <a14:useLocalDpi xmlns:a14="http://schemas.microsoft.com/office/drawing/2010/main" val="0"/>
              </a:ext>
            </a:extLst>
          </a:blip>
          <a:srcRect/>
          <a:stretch>
            <a:fillRect/>
          </a:stretch>
        </p:blipFill>
        <p:spPr bwMode="auto">
          <a:xfrm>
            <a:off x="5238370" y="3204320"/>
            <a:ext cx="2109134" cy="1242107"/>
          </a:xfrm>
          <a:prstGeom prst="rect">
            <a:avLst/>
          </a:prstGeom>
          <a:noFill/>
          <a:ln>
            <a:noFill/>
          </a:ln>
        </p:spPr>
      </p:pic>
      <p:sp>
        <p:nvSpPr>
          <p:cNvPr id="9" name="Rectangle 8"/>
          <p:cNvSpPr/>
          <p:nvPr/>
        </p:nvSpPr>
        <p:spPr>
          <a:xfrm>
            <a:off x="4233140" y="6134236"/>
            <a:ext cx="4596961" cy="369332"/>
          </a:xfrm>
          <a:prstGeom prst="rect">
            <a:avLst/>
          </a:prstGeom>
        </p:spPr>
        <p:txBody>
          <a:bodyPr wrap="square">
            <a:spAutoFit/>
          </a:bodyPr>
          <a:lstStyle/>
          <a:p>
            <a:pPr algn="r"/>
            <a:r>
              <a:rPr lang="en-GB" dirty="0"/>
              <a:t>n</a:t>
            </a:r>
            <a:r>
              <a:rPr lang="en-GB" dirty="0" smtClean="0"/>
              <a:t>ottinghamplayhouse.co.uk</a:t>
            </a:r>
            <a:endParaRPr lang="en-GB" dirty="0"/>
          </a:p>
        </p:txBody>
      </p:sp>
      <p:sp>
        <p:nvSpPr>
          <p:cNvPr id="7" name="Rectangle 6"/>
          <p:cNvSpPr/>
          <p:nvPr/>
        </p:nvSpPr>
        <p:spPr>
          <a:xfrm>
            <a:off x="297194" y="951513"/>
            <a:ext cx="2964273" cy="400110"/>
          </a:xfrm>
          <a:prstGeom prst="rect">
            <a:avLst/>
          </a:prstGeom>
        </p:spPr>
        <p:txBody>
          <a:bodyPr wrap="none">
            <a:spAutoFit/>
          </a:bodyPr>
          <a:lstStyle/>
          <a:p>
            <a:r>
              <a:rPr lang="en-GB" sz="2000" b="1" dirty="0"/>
              <a:t>Nottingham Playhouse</a:t>
            </a:r>
          </a:p>
        </p:txBody>
      </p:sp>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21980" y="4618584"/>
            <a:ext cx="3026443" cy="1433212"/>
          </a:xfrm>
          <a:prstGeom prst="rect">
            <a:avLst/>
          </a:prstGeom>
        </p:spPr>
      </p:pic>
      <p:pic>
        <p:nvPicPr>
          <p:cNvPr id="14" name="Picture 13"/>
          <p:cNvPicPr>
            <a:picLocks noChangeAspect="1"/>
          </p:cNvPicPr>
          <p:nvPr/>
        </p:nvPicPr>
        <p:blipFill rotWithShape="1">
          <a:blip r:embed="rId8" cstate="print">
            <a:extLst>
              <a:ext uri="{28A0092B-C50C-407E-A947-70E740481C1C}">
                <a14:useLocalDpi xmlns:a14="http://schemas.microsoft.com/office/drawing/2010/main" val="0"/>
              </a:ext>
            </a:extLst>
          </a:blip>
          <a:srcRect b="7861"/>
          <a:stretch/>
        </p:blipFill>
        <p:spPr>
          <a:xfrm>
            <a:off x="7482515" y="3208688"/>
            <a:ext cx="1449313" cy="1894596"/>
          </a:xfrm>
          <a:prstGeom prst="rect">
            <a:avLst/>
          </a:prstGeom>
          <a:ln>
            <a:solidFill>
              <a:schemeClr val="bg1">
                <a:lumMod val="50000"/>
              </a:schemeClr>
            </a:solidFill>
          </a:ln>
        </p:spPr>
      </p:pic>
      <p:pic>
        <p:nvPicPr>
          <p:cNvPr id="15" name="Picture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06194" y="5208872"/>
            <a:ext cx="2125634" cy="842924"/>
          </a:xfrm>
          <a:prstGeom prst="rect">
            <a:avLst/>
          </a:prstGeom>
        </p:spPr>
      </p:pic>
    </p:spTree>
    <p:extLst>
      <p:ext uri="{BB962C8B-B14F-4D97-AF65-F5344CB8AC3E}">
        <p14:creationId xmlns:p14="http://schemas.microsoft.com/office/powerpoint/2010/main" val="3283392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nodeType="afterEffect">
                                  <p:stCondLst>
                                    <p:cond delay="1000"/>
                                  </p:stCondLst>
                                  <p:childTnLst>
                                    <p:set>
                                      <p:cBhvr>
                                        <p:cTn id="17" dur="1" fill="hold">
                                          <p:stCondLst>
                                            <p:cond delay="0"/>
                                          </p:stCondLst>
                                        </p:cTn>
                                        <p:tgtEl>
                                          <p:spTgt spid="14"/>
                                        </p:tgtEl>
                                        <p:attrNameLst>
                                          <p:attrName>style.visibility</p:attrName>
                                        </p:attrNameLst>
                                      </p:cBhvr>
                                      <p:to>
                                        <p:strVal val="visible"/>
                                      </p:to>
                                    </p:set>
                                  </p:childTnLst>
                                </p:cTn>
                              </p:par>
                            </p:childTnLst>
                          </p:cTn>
                        </p:par>
                        <p:par>
                          <p:cTn id="18" fill="hold">
                            <p:stCondLst>
                              <p:cond delay="1000"/>
                            </p:stCondLst>
                            <p:childTnLst>
                              <p:par>
                                <p:cTn id="19" presetID="1" presetClass="entr" presetSubtype="0" fill="hold" nodeType="afterEffect">
                                  <p:stCondLst>
                                    <p:cond delay="1000"/>
                                  </p:stCondLst>
                                  <p:childTnLst>
                                    <p:set>
                                      <p:cBhvr>
                                        <p:cTn id="20" dur="1" fill="hold">
                                          <p:stCondLst>
                                            <p:cond delay="0"/>
                                          </p:stCondLst>
                                        </p:cTn>
                                        <p:tgtEl>
                                          <p:spTgt spid="8"/>
                                        </p:tgtEl>
                                        <p:attrNameLst>
                                          <p:attrName>style.visibility</p:attrName>
                                        </p:attrNameLst>
                                      </p:cBhvr>
                                      <p:to>
                                        <p:strVal val="visible"/>
                                      </p:to>
                                    </p:set>
                                  </p:childTnLst>
                                </p:cTn>
                              </p:par>
                            </p:childTnLst>
                          </p:cTn>
                        </p:par>
                        <p:par>
                          <p:cTn id="21" fill="hold">
                            <p:stCondLst>
                              <p:cond delay="2000"/>
                            </p:stCondLst>
                            <p:childTnLst>
                              <p:par>
                                <p:cTn id="22" presetID="1" presetClass="entr" presetSubtype="0" fill="hold" nodeType="afterEffect">
                                  <p:stCondLst>
                                    <p:cond delay="1000"/>
                                  </p:stCondLst>
                                  <p:childTnLst>
                                    <p:set>
                                      <p:cBhvr>
                                        <p:cTn id="23" dur="1" fill="hold">
                                          <p:stCondLst>
                                            <p:cond delay="0"/>
                                          </p:stCondLst>
                                        </p:cTn>
                                        <p:tgtEl>
                                          <p:spTgt spid="1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5">
                                            <p:txEl>
                                              <p:pRg st="7" end="7"/>
                                            </p:txEl>
                                          </p:spTgt>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3" name="TextBox 2"/>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OUR SEGMENTATION JOURNEY</a:t>
            </a:r>
          </a:p>
        </p:txBody>
      </p:sp>
      <p:sp>
        <p:nvSpPr>
          <p:cNvPr id="5" name="TextBox 4"/>
          <p:cNvSpPr txBox="1"/>
          <p:nvPr/>
        </p:nvSpPr>
        <p:spPr>
          <a:xfrm>
            <a:off x="297195" y="3190455"/>
            <a:ext cx="8448685" cy="2862322"/>
          </a:xfrm>
          <a:prstGeom prst="rect">
            <a:avLst/>
          </a:prstGeom>
          <a:noFill/>
        </p:spPr>
        <p:txBody>
          <a:bodyPr wrap="square" rtlCol="0">
            <a:spAutoFit/>
          </a:bodyPr>
          <a:lstStyle/>
          <a:p>
            <a:r>
              <a:rPr lang="en-GB" sz="2000" dirty="0" smtClean="0"/>
              <a:t>At January 2016:</a:t>
            </a:r>
          </a:p>
          <a:p>
            <a:pPr marL="342900" indent="-342900">
              <a:buFont typeface="Arial" panose="020B0604020202020204" pitchFamily="34" charset="0"/>
              <a:buChar char="•"/>
            </a:pPr>
            <a:r>
              <a:rPr lang="en-GB" sz="2000" dirty="0" smtClean="0"/>
              <a:t>Audiences defined by:</a:t>
            </a:r>
          </a:p>
          <a:p>
            <a:pPr marL="800100" lvl="1" indent="-342900">
              <a:buFont typeface="Arial" panose="020B0604020202020204" pitchFamily="34" charset="0"/>
              <a:buChar char="•"/>
            </a:pPr>
            <a:r>
              <a:rPr lang="en-GB" sz="2000" dirty="0" smtClean="0"/>
              <a:t>Show genre, title and performers </a:t>
            </a:r>
          </a:p>
          <a:p>
            <a:pPr marL="800100" lvl="1" indent="-342900">
              <a:buFont typeface="Arial" panose="020B0604020202020204" pitchFamily="34" charset="0"/>
              <a:buChar char="•"/>
            </a:pPr>
            <a:r>
              <a:rPr lang="en-GB" sz="2000" dirty="0" smtClean="0"/>
              <a:t>Current vs lapsed</a:t>
            </a:r>
          </a:p>
          <a:p>
            <a:pPr marL="342900" indent="-342900">
              <a:buFont typeface="Arial" panose="020B0604020202020204" pitchFamily="34" charset="0"/>
              <a:buChar char="•"/>
            </a:pPr>
            <a:r>
              <a:rPr lang="en-GB" sz="2000" dirty="0" smtClean="0"/>
              <a:t>Traditional approach to creating lists for direct marketing:</a:t>
            </a:r>
          </a:p>
          <a:p>
            <a:pPr marL="800100" lvl="1" indent="-342900">
              <a:buFont typeface="Arial" panose="020B0604020202020204" pitchFamily="34" charset="0"/>
              <a:buChar char="•"/>
            </a:pPr>
            <a:r>
              <a:rPr lang="en-GB" sz="2000" dirty="0" smtClean="0"/>
              <a:t>Attenders of previous similar shows</a:t>
            </a:r>
          </a:p>
          <a:p>
            <a:pPr marL="800100" lvl="1" indent="-342900">
              <a:buFont typeface="Arial" panose="020B0604020202020204" pitchFamily="34" charset="0"/>
              <a:buChar char="•"/>
            </a:pPr>
            <a:r>
              <a:rPr lang="en-GB" sz="2000" dirty="0" smtClean="0"/>
              <a:t>Brochure requesters</a:t>
            </a:r>
          </a:p>
          <a:p>
            <a:pPr marL="800100" lvl="1" indent="-342900">
              <a:buFont typeface="Arial" panose="020B0604020202020204" pitchFamily="34" charset="0"/>
              <a:buChar char="•"/>
            </a:pPr>
            <a:r>
              <a:rPr lang="en-GB" sz="2000" dirty="0" smtClean="0"/>
              <a:t>Email list joiners</a:t>
            </a:r>
          </a:p>
          <a:p>
            <a:pPr marL="342900" indent="-342900">
              <a:buFont typeface="Arial" panose="020B0604020202020204" pitchFamily="34" charset="0"/>
              <a:buChar char="•"/>
            </a:pPr>
            <a:r>
              <a:rPr lang="en-GB" sz="2000" dirty="0" smtClean="0"/>
              <a:t>Excellent CRM tools available: systems and data</a:t>
            </a:r>
          </a:p>
        </p:txBody>
      </p:sp>
      <p:pic>
        <p:nvPicPr>
          <p:cNvPr id="6" name="Picture 2" descr="Image result for buttons"/>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8361" b="14992"/>
          <a:stretch/>
        </p:blipFill>
        <p:spPr bwMode="auto">
          <a:xfrm>
            <a:off x="297195" y="950824"/>
            <a:ext cx="3164400" cy="2109015"/>
          </a:xfrm>
          <a:prstGeom prst="rect">
            <a:avLst/>
          </a:prstGeom>
          <a:noFill/>
          <a:ln>
            <a:solidFill>
              <a:schemeClr val="bg1">
                <a:lumMod val="50000"/>
              </a:schemeClr>
            </a:solidFill>
          </a:ln>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cstate="print">
            <a:extLst>
              <a:ext uri="{BEBA8EAE-BF5A-486C-A8C5-ECC9F3942E4B}">
                <a14:imgProps xmlns:a14="http://schemas.microsoft.com/office/drawing/2010/main">
                  <a14:imgLayer r:embed="rId6">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5665343" y="950302"/>
            <a:ext cx="3164758" cy="2109537"/>
          </a:xfrm>
          <a:prstGeom prst="rect">
            <a:avLst/>
          </a:prstGeom>
          <a:ln>
            <a:solidFill>
              <a:schemeClr val="bg1">
                <a:lumMod val="50000"/>
              </a:schemeClr>
            </a:solidFill>
          </a:ln>
        </p:spPr>
      </p:pic>
      <p:sp>
        <p:nvSpPr>
          <p:cNvPr id="7" name="Right Arrow 6"/>
          <p:cNvSpPr/>
          <p:nvPr/>
        </p:nvSpPr>
        <p:spPr>
          <a:xfrm>
            <a:off x="3657600" y="1608028"/>
            <a:ext cx="1838495" cy="794084"/>
          </a:xfrm>
          <a:prstGeom prst="rightArrow">
            <a:avLst/>
          </a:prstGeom>
          <a:solidFill>
            <a:srgbClr val="242076"/>
          </a:solidFill>
          <a:ln>
            <a:solidFill>
              <a:srgbClr val="2420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603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4" end="4"/>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3" name="TextBox 2"/>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INTRINSIC VS EXTRINSIC APPROACHES</a:t>
            </a:r>
          </a:p>
        </p:txBody>
      </p:sp>
      <p:sp>
        <p:nvSpPr>
          <p:cNvPr id="5" name="TextBox 4"/>
          <p:cNvSpPr txBox="1"/>
          <p:nvPr/>
        </p:nvSpPr>
        <p:spPr>
          <a:xfrm>
            <a:off x="339305" y="1280355"/>
            <a:ext cx="8448685" cy="4401205"/>
          </a:xfrm>
          <a:prstGeom prst="rect">
            <a:avLst/>
          </a:prstGeom>
          <a:noFill/>
        </p:spPr>
        <p:txBody>
          <a:bodyPr wrap="square" rtlCol="0">
            <a:spAutoFit/>
          </a:bodyPr>
          <a:lstStyle/>
          <a:p>
            <a:r>
              <a:rPr lang="en-GB" sz="2000" b="1" dirty="0" smtClean="0"/>
              <a:t>Intrinsic Models</a:t>
            </a:r>
          </a:p>
          <a:p>
            <a:pPr marL="342900" indent="-342900">
              <a:buFont typeface="Arial" panose="020B0604020202020204" pitchFamily="34" charset="0"/>
              <a:buChar char="•"/>
            </a:pPr>
            <a:r>
              <a:rPr lang="en-GB" sz="2000" dirty="0" smtClean="0"/>
              <a:t>Belongs naturally and uniquely to the organisation</a:t>
            </a:r>
          </a:p>
          <a:p>
            <a:pPr marL="342900" indent="-342900">
              <a:buFont typeface="Arial" panose="020B0604020202020204" pitchFamily="34" charset="0"/>
              <a:buChar char="•"/>
            </a:pPr>
            <a:r>
              <a:rPr lang="en-GB" sz="2000" dirty="0" smtClean="0"/>
              <a:t>Enables highly tailored communications with existing audience members</a:t>
            </a:r>
          </a:p>
          <a:p>
            <a:pPr marL="342900" indent="-342900">
              <a:buFont typeface="Arial" panose="020B0604020202020204" pitchFamily="34" charset="0"/>
              <a:buChar char="•"/>
            </a:pPr>
            <a:r>
              <a:rPr lang="en-GB" sz="2000" dirty="0" smtClean="0"/>
              <a:t>Offers no insight to non-attenders and limited understanding of first time attenders</a:t>
            </a:r>
          </a:p>
          <a:p>
            <a:pPr marL="342900" indent="-342900">
              <a:buFont typeface="Arial" panose="020B0604020202020204" pitchFamily="34" charset="0"/>
              <a:buChar char="•"/>
            </a:pPr>
            <a:r>
              <a:rPr lang="en-GB" sz="2000" dirty="0" smtClean="0"/>
              <a:t>Cannot be applied in customer acquisition campaigns</a:t>
            </a:r>
          </a:p>
          <a:p>
            <a:endParaRPr lang="en-GB" sz="2000" dirty="0" smtClean="0"/>
          </a:p>
          <a:p>
            <a:r>
              <a:rPr lang="en-GB" sz="2000" b="1" dirty="0" smtClean="0"/>
              <a:t>Extrinsic Models</a:t>
            </a:r>
          </a:p>
          <a:p>
            <a:pPr marL="342900" indent="-342900">
              <a:buFont typeface="Arial" panose="020B0604020202020204" pitchFamily="34" charset="0"/>
              <a:buChar char="•"/>
            </a:pPr>
            <a:r>
              <a:rPr lang="en-GB" sz="2000" dirty="0" smtClean="0"/>
              <a:t>Built from outside the organisation</a:t>
            </a:r>
          </a:p>
          <a:p>
            <a:pPr marL="342900" indent="-342900">
              <a:buFont typeface="Arial" panose="020B0604020202020204" pitchFamily="34" charset="0"/>
              <a:buChar char="•"/>
            </a:pPr>
            <a:r>
              <a:rPr lang="en-GB" sz="2000" dirty="0" smtClean="0"/>
              <a:t>Enables some tailoring of communications with existing audience members</a:t>
            </a:r>
          </a:p>
          <a:p>
            <a:pPr marL="342900" indent="-342900">
              <a:buFont typeface="Arial" panose="020B0604020202020204" pitchFamily="34" charset="0"/>
              <a:buChar char="•"/>
            </a:pPr>
            <a:r>
              <a:rPr lang="en-GB" sz="2000" dirty="0" smtClean="0"/>
              <a:t>Allows understanding of non-attenders and first time attenders</a:t>
            </a:r>
          </a:p>
          <a:p>
            <a:pPr marL="342900" indent="-342900">
              <a:buFont typeface="Arial" panose="020B0604020202020204" pitchFamily="34" charset="0"/>
              <a:buChar char="•"/>
            </a:pPr>
            <a:r>
              <a:rPr lang="en-GB" sz="2000" dirty="0" smtClean="0"/>
              <a:t>Can be applied in acquisition programmes</a:t>
            </a:r>
          </a:p>
        </p:txBody>
      </p:sp>
    </p:spTree>
    <p:extLst>
      <p:ext uri="{BB962C8B-B14F-4D97-AF65-F5344CB8AC3E}">
        <p14:creationId xmlns:p14="http://schemas.microsoft.com/office/powerpoint/2010/main" val="141818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3" name="TextBox 2"/>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EXTRINSIC FIRST STEP</a:t>
            </a:r>
          </a:p>
        </p:txBody>
      </p:sp>
      <p:sp>
        <p:nvSpPr>
          <p:cNvPr id="5" name="TextBox 4"/>
          <p:cNvSpPr txBox="1"/>
          <p:nvPr/>
        </p:nvSpPr>
        <p:spPr>
          <a:xfrm>
            <a:off x="4769817" y="1883040"/>
            <a:ext cx="4064339" cy="2862322"/>
          </a:xfrm>
          <a:prstGeom prst="rect">
            <a:avLst/>
          </a:prstGeom>
          <a:noFill/>
        </p:spPr>
        <p:txBody>
          <a:bodyPr wrap="square" rtlCol="0">
            <a:spAutoFit/>
          </a:bodyPr>
          <a:lstStyle/>
          <a:p>
            <a:pPr marL="342900" indent="-342900">
              <a:buFont typeface="Arial" panose="020B0604020202020204" pitchFamily="34" charset="0"/>
              <a:buChar char="•"/>
            </a:pPr>
            <a:r>
              <a:rPr lang="en-GB" sz="2000" dirty="0" smtClean="0"/>
              <a:t>Requirement of ACE NPO agreement </a:t>
            </a:r>
          </a:p>
          <a:p>
            <a:pPr marL="342900" indent="-342900">
              <a:buFont typeface="Arial" panose="020B0604020202020204" pitchFamily="34" charset="0"/>
              <a:buChar char="•"/>
            </a:pPr>
            <a:r>
              <a:rPr lang="en-GB" sz="2000" dirty="0" smtClean="0"/>
              <a:t>Free of charge access</a:t>
            </a:r>
          </a:p>
          <a:p>
            <a:pPr marL="342900" indent="-342900">
              <a:buFont typeface="Arial" panose="020B0604020202020204" pitchFamily="34" charset="0"/>
              <a:buChar char="•"/>
            </a:pPr>
            <a:r>
              <a:rPr lang="en-GB" sz="2000" dirty="0" smtClean="0"/>
              <a:t>Provides a common marketing language for different organisations</a:t>
            </a:r>
          </a:p>
          <a:p>
            <a:pPr marL="342900" indent="-342900">
              <a:buFont typeface="Arial" panose="020B0604020202020204" pitchFamily="34" charset="0"/>
              <a:buChar char="•"/>
            </a:pPr>
            <a:r>
              <a:rPr lang="en-GB" sz="2000" dirty="0" smtClean="0"/>
              <a:t>Audience Finder tool</a:t>
            </a:r>
          </a:p>
          <a:p>
            <a:pPr marL="342900" indent="-342900">
              <a:buFont typeface="Arial" panose="020B0604020202020204" pitchFamily="34" charset="0"/>
              <a:buChar char="•"/>
            </a:pPr>
            <a:r>
              <a:rPr lang="en-GB" sz="2000" dirty="0" smtClean="0"/>
              <a:t>Need further time to create an intrinsic model</a:t>
            </a:r>
          </a:p>
        </p:txBody>
      </p:sp>
      <p:sp>
        <p:nvSpPr>
          <p:cNvPr id="4" name="Rectangle 3"/>
          <p:cNvSpPr/>
          <p:nvPr/>
        </p:nvSpPr>
        <p:spPr>
          <a:xfrm>
            <a:off x="297195" y="827679"/>
            <a:ext cx="8425700" cy="369332"/>
          </a:xfrm>
          <a:prstGeom prst="rect">
            <a:avLst/>
          </a:prstGeom>
        </p:spPr>
        <p:txBody>
          <a:bodyPr wrap="square">
            <a:spAutoFit/>
          </a:bodyPr>
          <a:lstStyle/>
          <a:p>
            <a:r>
              <a:rPr lang="en-GB" b="1" dirty="0" smtClean="0"/>
              <a:t>The Audience Agency’s Audience Spectrum Model </a:t>
            </a:r>
          </a:p>
        </p:txBody>
      </p:sp>
      <p:grpSp>
        <p:nvGrpSpPr>
          <p:cNvPr id="13" name="Group 12"/>
          <p:cNvGrpSpPr/>
          <p:nvPr/>
        </p:nvGrpSpPr>
        <p:grpSpPr>
          <a:xfrm>
            <a:off x="194163" y="1832266"/>
            <a:ext cx="4472622" cy="3200677"/>
            <a:chOff x="4141989" y="1168703"/>
            <a:chExt cx="4472622" cy="3200677"/>
          </a:xfrm>
        </p:grpSpPr>
        <p:grpSp>
          <p:nvGrpSpPr>
            <p:cNvPr id="8" name="Group 7"/>
            <p:cNvGrpSpPr/>
            <p:nvPr/>
          </p:nvGrpSpPr>
          <p:grpSpPr>
            <a:xfrm>
              <a:off x="4141989" y="1984886"/>
              <a:ext cx="2593974" cy="935356"/>
              <a:chOff x="0" y="0"/>
              <a:chExt cx="2594108" cy="935576"/>
            </a:xfrm>
          </p:grpSpPr>
          <p:sp>
            <p:nvSpPr>
              <p:cNvPr id="9" name="Text Box 2"/>
              <p:cNvSpPr txBox="1">
                <a:spLocks noChangeArrowheads="1"/>
              </p:cNvSpPr>
              <p:nvPr/>
            </p:nvSpPr>
            <p:spPr bwMode="auto">
              <a:xfrm>
                <a:off x="0" y="0"/>
                <a:ext cx="1435100" cy="365760"/>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07000"/>
                  </a:lnSpc>
                  <a:spcAft>
                    <a:spcPts val="0"/>
                  </a:spcAft>
                </a:pPr>
                <a:r>
                  <a:rPr lang="en-GB" sz="1800" b="1" dirty="0">
                    <a:solidFill>
                      <a:srgbClr val="242076"/>
                    </a:solidFill>
                    <a:effectLst/>
                    <a:latin typeface="Trebuchet MS" panose="020B0603020202020204" pitchFamily="34" charset="0"/>
                    <a:ea typeface="Calibri" panose="020F0502020204030204" pitchFamily="34" charset="0"/>
                    <a:cs typeface="Times New Roman" panose="02020603050405020304" pitchFamily="18" charset="0"/>
                  </a:rPr>
                  <a:t>PRAGMATIC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0" name="Straight Arrow Connector 9"/>
              <p:cNvCxnSpPr/>
              <p:nvPr/>
            </p:nvCxnSpPr>
            <p:spPr>
              <a:xfrm>
                <a:off x="882502" y="318977"/>
                <a:ext cx="1711606" cy="616599"/>
              </a:xfrm>
              <a:prstGeom prst="straightConnector1">
                <a:avLst/>
              </a:prstGeom>
              <a:ln w="38100">
                <a:solidFill>
                  <a:srgbClr val="242076"/>
                </a:solidFill>
                <a:tailEnd type="triangle"/>
              </a:ln>
            </p:spPr>
            <p:style>
              <a:lnRef idx="1">
                <a:schemeClr val="accent1"/>
              </a:lnRef>
              <a:fillRef idx="0">
                <a:schemeClr val="accent1"/>
              </a:fillRef>
              <a:effectRef idx="0">
                <a:schemeClr val="accent1"/>
              </a:effectRef>
              <a:fontRef idx="minor">
                <a:schemeClr val="tx1"/>
              </a:fontRef>
            </p:style>
          </p:cxnSp>
        </p:grpSp>
        <p:pic>
          <p:nvPicPr>
            <p:cNvPr id="7" name="Picture 6"/>
            <p:cNvPicPr>
              <a:picLocks noChangeAspect="1"/>
            </p:cNvPicPr>
            <p:nvPr/>
          </p:nvPicPr>
          <p:blipFill rotWithShape="1">
            <a:blip r:embed="rId4"/>
            <a:srcRect l="16263" r="15761"/>
            <a:stretch/>
          </p:blipFill>
          <p:spPr>
            <a:xfrm>
              <a:off x="4884821" y="1168703"/>
              <a:ext cx="3729790" cy="3200677"/>
            </a:xfrm>
            <a:prstGeom prst="rect">
              <a:avLst/>
            </a:prstGeom>
          </p:spPr>
        </p:pic>
      </p:grpSp>
    </p:spTree>
    <p:extLst>
      <p:ext uri="{BB962C8B-B14F-4D97-AF65-F5344CB8AC3E}">
        <p14:creationId xmlns:p14="http://schemas.microsoft.com/office/powerpoint/2010/main" val="310631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3" name="TextBox 2"/>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AUDIENCE SPECTRUM</a:t>
            </a:r>
          </a:p>
        </p:txBody>
      </p:sp>
      <p:sp>
        <p:nvSpPr>
          <p:cNvPr id="5" name="TextBox 4"/>
          <p:cNvSpPr txBox="1"/>
          <p:nvPr/>
        </p:nvSpPr>
        <p:spPr>
          <a:xfrm>
            <a:off x="339305" y="935549"/>
            <a:ext cx="8448685" cy="1015663"/>
          </a:xfrm>
          <a:prstGeom prst="rect">
            <a:avLst/>
          </a:prstGeom>
          <a:noFill/>
        </p:spPr>
        <p:txBody>
          <a:bodyPr wrap="square" rtlCol="0">
            <a:spAutoFit/>
          </a:bodyPr>
          <a:lstStyle/>
          <a:p>
            <a:r>
              <a:rPr lang="en-GB" sz="2000" dirty="0" smtClean="0"/>
              <a:t>Audience Spectrum segments the UK population by their attitudes towards culture, and by what they like to see and do. There are 10 segments.</a:t>
            </a:r>
          </a:p>
        </p:txBody>
      </p:sp>
      <p:sp>
        <p:nvSpPr>
          <p:cNvPr id="10" name="Rectangle 9"/>
          <p:cNvSpPr/>
          <p:nvPr/>
        </p:nvSpPr>
        <p:spPr>
          <a:xfrm>
            <a:off x="4233140" y="6134236"/>
            <a:ext cx="4596961" cy="369332"/>
          </a:xfrm>
          <a:prstGeom prst="rect">
            <a:avLst/>
          </a:prstGeom>
        </p:spPr>
        <p:txBody>
          <a:bodyPr wrap="square">
            <a:spAutoFit/>
          </a:bodyPr>
          <a:lstStyle/>
          <a:p>
            <a:r>
              <a:rPr lang="en-GB" dirty="0" smtClean="0"/>
              <a:t>theaudienceagency.org/audience-spectrum</a:t>
            </a:r>
            <a:endParaRPr lang="en-GB" dirty="0"/>
          </a:p>
        </p:txBody>
      </p:sp>
      <p:grpSp>
        <p:nvGrpSpPr>
          <p:cNvPr id="7" name="Group 6"/>
          <p:cNvGrpSpPr/>
          <p:nvPr/>
        </p:nvGrpSpPr>
        <p:grpSpPr>
          <a:xfrm>
            <a:off x="3223481" y="2486273"/>
            <a:ext cx="3079111" cy="2031578"/>
            <a:chOff x="455024" y="1687131"/>
            <a:chExt cx="3079111" cy="2031578"/>
          </a:xfrm>
        </p:grpSpPr>
        <p:pic>
          <p:nvPicPr>
            <p:cNvPr id="9" name="Picture 8"/>
            <p:cNvPicPr>
              <a:picLocks noChangeAspect="1"/>
            </p:cNvPicPr>
            <p:nvPr/>
          </p:nvPicPr>
          <p:blipFill>
            <a:blip r:embed="rId4"/>
            <a:stretch>
              <a:fillRect/>
            </a:stretch>
          </p:blipFill>
          <p:spPr>
            <a:xfrm>
              <a:off x="519419" y="1687131"/>
              <a:ext cx="2497374" cy="1084813"/>
            </a:xfrm>
            <a:prstGeom prst="rect">
              <a:avLst/>
            </a:prstGeom>
          </p:spPr>
        </p:pic>
        <p:sp>
          <p:nvSpPr>
            <p:cNvPr id="11" name="Rectangle 10"/>
            <p:cNvSpPr/>
            <p:nvPr/>
          </p:nvSpPr>
          <p:spPr>
            <a:xfrm>
              <a:off x="455024" y="2733824"/>
              <a:ext cx="3079111" cy="984885"/>
            </a:xfrm>
            <a:prstGeom prst="rect">
              <a:avLst/>
            </a:prstGeom>
          </p:spPr>
          <p:txBody>
            <a:bodyPr wrap="square">
              <a:spAutoFit/>
            </a:bodyPr>
            <a:lstStyle/>
            <a:p>
              <a:r>
                <a:rPr lang="en-GB" sz="1600" b="1" dirty="0" err="1"/>
                <a:t>Commuterland</a:t>
              </a:r>
              <a:r>
                <a:rPr lang="en-GB" sz="1600" b="1" dirty="0"/>
                <a:t> </a:t>
              </a:r>
              <a:r>
                <a:rPr lang="en-GB" sz="1600" b="1" dirty="0" err="1"/>
                <a:t>Culturebuffs</a:t>
              </a:r>
              <a:endParaRPr lang="en-GB" sz="1600" b="1" dirty="0"/>
            </a:p>
            <a:p>
              <a:r>
                <a:rPr lang="en-GB" sz="1400" dirty="0"/>
                <a:t>Affluent and professional consumers of </a:t>
              </a:r>
              <a:r>
                <a:rPr lang="en-GB" sz="1400" dirty="0" smtClean="0"/>
                <a:t>culture</a:t>
              </a:r>
            </a:p>
            <a:p>
              <a:r>
                <a:rPr lang="en-GB" sz="1400" b="1" dirty="0" smtClean="0"/>
                <a:t>12% </a:t>
              </a:r>
              <a:r>
                <a:rPr lang="en-GB" sz="1400" b="1" dirty="0"/>
                <a:t>of English </a:t>
              </a:r>
              <a:r>
                <a:rPr lang="en-GB" sz="1400" b="1" dirty="0" smtClean="0"/>
                <a:t>Households</a:t>
              </a:r>
              <a:endParaRPr lang="en-GB" sz="1400" b="1" dirty="0"/>
            </a:p>
          </p:txBody>
        </p:sp>
      </p:grpSp>
      <p:grpSp>
        <p:nvGrpSpPr>
          <p:cNvPr id="12" name="Group 11"/>
          <p:cNvGrpSpPr/>
          <p:nvPr/>
        </p:nvGrpSpPr>
        <p:grpSpPr>
          <a:xfrm>
            <a:off x="6411776" y="2470910"/>
            <a:ext cx="2418325" cy="2585632"/>
            <a:chOff x="455024" y="3665225"/>
            <a:chExt cx="2185145" cy="2585632"/>
          </a:xfrm>
        </p:grpSpPr>
        <p:pic>
          <p:nvPicPr>
            <p:cNvPr id="13" name="Picture 12"/>
            <p:cNvPicPr>
              <a:picLocks noChangeAspect="1"/>
            </p:cNvPicPr>
            <p:nvPr/>
          </p:nvPicPr>
          <p:blipFill>
            <a:blip r:embed="rId5"/>
            <a:stretch>
              <a:fillRect/>
            </a:stretch>
          </p:blipFill>
          <p:spPr>
            <a:xfrm>
              <a:off x="525439" y="3665225"/>
              <a:ext cx="1269224" cy="1402266"/>
            </a:xfrm>
            <a:prstGeom prst="rect">
              <a:avLst/>
            </a:prstGeom>
          </p:spPr>
        </p:pic>
        <p:sp>
          <p:nvSpPr>
            <p:cNvPr id="14" name="Rectangle 13"/>
            <p:cNvSpPr/>
            <p:nvPr/>
          </p:nvSpPr>
          <p:spPr>
            <a:xfrm>
              <a:off x="455024" y="5050528"/>
              <a:ext cx="2185145" cy="1200329"/>
            </a:xfrm>
            <a:prstGeom prst="rect">
              <a:avLst/>
            </a:prstGeom>
          </p:spPr>
          <p:txBody>
            <a:bodyPr wrap="square">
              <a:spAutoFit/>
            </a:bodyPr>
            <a:lstStyle/>
            <a:p>
              <a:r>
                <a:rPr lang="en-GB" sz="1600" b="1" dirty="0"/>
                <a:t>Experience Seekers</a:t>
              </a:r>
            </a:p>
            <a:p>
              <a:r>
                <a:rPr lang="en-GB" sz="1400" dirty="0"/>
                <a:t>Highly active, diverse, social and ambitious, engaging with arts on a regular </a:t>
              </a:r>
              <a:r>
                <a:rPr lang="en-GB" sz="1400" dirty="0" smtClean="0"/>
                <a:t>basis</a:t>
              </a:r>
            </a:p>
            <a:p>
              <a:r>
                <a:rPr lang="en-GB" sz="1400" b="1" dirty="0"/>
                <a:t>8</a:t>
              </a:r>
              <a:r>
                <a:rPr lang="en-GB" sz="1400" b="1" dirty="0" smtClean="0"/>
                <a:t>% </a:t>
              </a:r>
              <a:r>
                <a:rPr lang="en-GB" sz="1400" b="1" dirty="0"/>
                <a:t>of English </a:t>
              </a:r>
              <a:r>
                <a:rPr lang="en-GB" sz="1400" b="1" dirty="0" smtClean="0"/>
                <a:t>Households</a:t>
              </a:r>
              <a:endParaRPr lang="en-GB" sz="1400" b="1" dirty="0"/>
            </a:p>
          </p:txBody>
        </p:sp>
      </p:grpSp>
      <p:grpSp>
        <p:nvGrpSpPr>
          <p:cNvPr id="15" name="Group 14"/>
          <p:cNvGrpSpPr/>
          <p:nvPr/>
        </p:nvGrpSpPr>
        <p:grpSpPr>
          <a:xfrm>
            <a:off x="433765" y="2470910"/>
            <a:ext cx="2627291" cy="2593548"/>
            <a:chOff x="4060731" y="1025251"/>
            <a:chExt cx="2627291" cy="2593548"/>
          </a:xfrm>
        </p:grpSpPr>
        <p:sp>
          <p:nvSpPr>
            <p:cNvPr id="16" name="Rectangle 15"/>
            <p:cNvSpPr/>
            <p:nvPr/>
          </p:nvSpPr>
          <p:spPr>
            <a:xfrm>
              <a:off x="4060731" y="2418470"/>
              <a:ext cx="2627291" cy="1200329"/>
            </a:xfrm>
            <a:prstGeom prst="rect">
              <a:avLst/>
            </a:prstGeom>
          </p:spPr>
          <p:txBody>
            <a:bodyPr wrap="square">
              <a:spAutoFit/>
            </a:bodyPr>
            <a:lstStyle/>
            <a:p>
              <a:r>
                <a:rPr lang="en-GB" sz="1600" b="1" dirty="0" err="1"/>
                <a:t>Metroculturals</a:t>
              </a:r>
              <a:endParaRPr lang="en-GB" sz="1400" b="1" dirty="0"/>
            </a:p>
            <a:p>
              <a:r>
                <a:rPr lang="en-GB" sz="1400" dirty="0"/>
                <a:t>Prosperous, liberal, urbanites interested in a very wide cultural </a:t>
              </a:r>
              <a:r>
                <a:rPr lang="en-GB" sz="1400" dirty="0" smtClean="0"/>
                <a:t>spectrum</a:t>
              </a:r>
            </a:p>
            <a:p>
              <a:r>
                <a:rPr lang="en-GB" sz="1400" b="1" dirty="0" smtClean="0"/>
                <a:t>5% of English Households</a:t>
              </a:r>
              <a:endParaRPr lang="en-GB" sz="1400" b="1" dirty="0"/>
            </a:p>
          </p:txBody>
        </p:sp>
        <p:pic>
          <p:nvPicPr>
            <p:cNvPr id="17" name="Picture 16"/>
            <p:cNvPicPr>
              <a:picLocks noChangeAspect="1"/>
            </p:cNvPicPr>
            <p:nvPr/>
          </p:nvPicPr>
          <p:blipFill>
            <a:blip r:embed="rId6"/>
            <a:stretch>
              <a:fillRect/>
            </a:stretch>
          </p:blipFill>
          <p:spPr>
            <a:xfrm>
              <a:off x="4112246" y="1025251"/>
              <a:ext cx="2357131" cy="1393219"/>
            </a:xfrm>
            <a:prstGeom prst="rect">
              <a:avLst/>
            </a:prstGeom>
          </p:spPr>
        </p:pic>
      </p:grpSp>
    </p:spTree>
    <p:extLst>
      <p:ext uri="{BB962C8B-B14F-4D97-AF65-F5344CB8AC3E}">
        <p14:creationId xmlns:p14="http://schemas.microsoft.com/office/powerpoint/2010/main" val="1716743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3" name="TextBox 2"/>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AUDIENCE SPECTRUM</a:t>
            </a:r>
          </a:p>
        </p:txBody>
      </p:sp>
      <p:grpSp>
        <p:nvGrpSpPr>
          <p:cNvPr id="18" name="Group 17"/>
          <p:cNvGrpSpPr/>
          <p:nvPr/>
        </p:nvGrpSpPr>
        <p:grpSpPr>
          <a:xfrm>
            <a:off x="6037546" y="2062594"/>
            <a:ext cx="2505953" cy="2585324"/>
            <a:chOff x="3644305" y="3472488"/>
            <a:chExt cx="2505953" cy="2585324"/>
          </a:xfrm>
        </p:grpSpPr>
        <p:pic>
          <p:nvPicPr>
            <p:cNvPr id="16" name="Picture 15"/>
            <p:cNvPicPr>
              <a:picLocks noChangeAspect="1"/>
            </p:cNvPicPr>
            <p:nvPr/>
          </p:nvPicPr>
          <p:blipFill>
            <a:blip r:embed="rId4"/>
            <a:stretch>
              <a:fillRect/>
            </a:stretch>
          </p:blipFill>
          <p:spPr>
            <a:xfrm>
              <a:off x="3708287" y="3472488"/>
              <a:ext cx="2139549" cy="1375125"/>
            </a:xfrm>
            <a:prstGeom prst="rect">
              <a:avLst/>
            </a:prstGeom>
          </p:spPr>
        </p:pic>
        <p:sp>
          <p:nvSpPr>
            <p:cNvPr id="17" name="Rectangle 16"/>
            <p:cNvSpPr/>
            <p:nvPr/>
          </p:nvSpPr>
          <p:spPr>
            <a:xfrm>
              <a:off x="3644305" y="4857483"/>
              <a:ext cx="2505953" cy="1200329"/>
            </a:xfrm>
            <a:prstGeom prst="rect">
              <a:avLst/>
            </a:prstGeom>
          </p:spPr>
          <p:txBody>
            <a:bodyPr wrap="square">
              <a:spAutoFit/>
            </a:bodyPr>
            <a:lstStyle/>
            <a:p>
              <a:r>
                <a:rPr lang="en-GB" sz="1600" b="1" dirty="0"/>
                <a:t>Home and Heritage</a:t>
              </a:r>
            </a:p>
            <a:p>
              <a:r>
                <a:rPr lang="en-GB" sz="1400" dirty="0"/>
                <a:t>Rural areas and small town, day-time activities and historical </a:t>
              </a:r>
              <a:r>
                <a:rPr lang="en-GB" sz="1400" dirty="0" smtClean="0"/>
                <a:t>events</a:t>
              </a:r>
            </a:p>
            <a:p>
              <a:r>
                <a:rPr lang="en-GB" sz="1400" b="1" dirty="0" smtClean="0"/>
                <a:t>10% </a:t>
              </a:r>
              <a:r>
                <a:rPr lang="en-GB" sz="1400" b="1" dirty="0"/>
                <a:t>of English Households</a:t>
              </a:r>
              <a:endParaRPr lang="en-GB" sz="1400" dirty="0"/>
            </a:p>
          </p:txBody>
        </p:sp>
      </p:grpSp>
      <p:grpSp>
        <p:nvGrpSpPr>
          <p:cNvPr id="21" name="Group 20"/>
          <p:cNvGrpSpPr/>
          <p:nvPr/>
        </p:nvGrpSpPr>
        <p:grpSpPr>
          <a:xfrm>
            <a:off x="297195" y="2073305"/>
            <a:ext cx="2527892" cy="2574613"/>
            <a:chOff x="3032975" y="1044843"/>
            <a:chExt cx="2527892" cy="2574613"/>
          </a:xfrm>
        </p:grpSpPr>
        <p:pic>
          <p:nvPicPr>
            <p:cNvPr id="22" name="Picture 21"/>
            <p:cNvPicPr>
              <a:picLocks noChangeAspect="1"/>
            </p:cNvPicPr>
            <p:nvPr/>
          </p:nvPicPr>
          <p:blipFill>
            <a:blip r:embed="rId5"/>
            <a:stretch>
              <a:fillRect/>
            </a:stretch>
          </p:blipFill>
          <p:spPr>
            <a:xfrm>
              <a:off x="3129245" y="1044843"/>
              <a:ext cx="1958232" cy="1366078"/>
            </a:xfrm>
            <a:prstGeom prst="rect">
              <a:avLst/>
            </a:prstGeom>
          </p:spPr>
        </p:pic>
        <p:sp>
          <p:nvSpPr>
            <p:cNvPr id="23" name="Rectangle 22"/>
            <p:cNvSpPr/>
            <p:nvPr/>
          </p:nvSpPr>
          <p:spPr>
            <a:xfrm>
              <a:off x="3032975" y="2419127"/>
              <a:ext cx="2527892" cy="1200329"/>
            </a:xfrm>
            <a:prstGeom prst="rect">
              <a:avLst/>
            </a:prstGeom>
          </p:spPr>
          <p:txBody>
            <a:bodyPr wrap="square">
              <a:spAutoFit/>
            </a:bodyPr>
            <a:lstStyle/>
            <a:p>
              <a:r>
                <a:rPr lang="en-GB" sz="1600" b="1" dirty="0"/>
                <a:t>Dormitory </a:t>
              </a:r>
              <a:r>
                <a:rPr lang="en-GB" sz="1600" b="1" dirty="0" err="1"/>
                <a:t>Dependables</a:t>
              </a:r>
              <a:endParaRPr lang="en-GB" sz="1600" b="1" dirty="0"/>
            </a:p>
            <a:p>
              <a:r>
                <a:rPr lang="en-GB" sz="1400" dirty="0"/>
                <a:t>Suburban and small towns interest in heritage activities and mainstream </a:t>
              </a:r>
              <a:r>
                <a:rPr lang="en-GB" sz="1400" dirty="0" smtClean="0"/>
                <a:t>arts</a:t>
              </a:r>
            </a:p>
            <a:p>
              <a:r>
                <a:rPr lang="en-GB" sz="1400" b="1" dirty="0" smtClean="0"/>
                <a:t>16% </a:t>
              </a:r>
              <a:r>
                <a:rPr lang="en-GB" sz="1400" b="1" dirty="0"/>
                <a:t>of English </a:t>
              </a:r>
              <a:r>
                <a:rPr lang="en-GB" sz="1400" b="1" dirty="0" smtClean="0"/>
                <a:t>Households</a:t>
              </a:r>
              <a:endParaRPr lang="en-GB" sz="1400" b="1" dirty="0"/>
            </a:p>
          </p:txBody>
        </p:sp>
      </p:grpSp>
      <p:grpSp>
        <p:nvGrpSpPr>
          <p:cNvPr id="24" name="Group 23"/>
          <p:cNvGrpSpPr/>
          <p:nvPr/>
        </p:nvGrpSpPr>
        <p:grpSpPr>
          <a:xfrm>
            <a:off x="3076063" y="2062594"/>
            <a:ext cx="2521204" cy="2132157"/>
            <a:chOff x="5544354" y="1044843"/>
            <a:chExt cx="2521204" cy="2132157"/>
          </a:xfrm>
        </p:grpSpPr>
        <p:pic>
          <p:nvPicPr>
            <p:cNvPr id="25" name="Picture 24"/>
            <p:cNvPicPr>
              <a:picLocks noChangeAspect="1"/>
            </p:cNvPicPr>
            <p:nvPr/>
          </p:nvPicPr>
          <p:blipFill>
            <a:blip r:embed="rId6"/>
            <a:stretch>
              <a:fillRect/>
            </a:stretch>
          </p:blipFill>
          <p:spPr>
            <a:xfrm>
              <a:off x="5672164" y="1044843"/>
              <a:ext cx="2393394" cy="931828"/>
            </a:xfrm>
            <a:prstGeom prst="rect">
              <a:avLst/>
            </a:prstGeom>
          </p:spPr>
        </p:pic>
        <p:sp>
          <p:nvSpPr>
            <p:cNvPr id="26" name="Rectangle 25"/>
            <p:cNvSpPr/>
            <p:nvPr/>
          </p:nvSpPr>
          <p:spPr>
            <a:xfrm>
              <a:off x="5544354" y="1976671"/>
              <a:ext cx="2521204" cy="1200329"/>
            </a:xfrm>
            <a:prstGeom prst="rect">
              <a:avLst/>
            </a:prstGeom>
          </p:spPr>
          <p:txBody>
            <a:bodyPr wrap="square">
              <a:spAutoFit/>
            </a:bodyPr>
            <a:lstStyle/>
            <a:p>
              <a:r>
                <a:rPr lang="en-GB" sz="1600" b="1" dirty="0"/>
                <a:t>Trips and Treats</a:t>
              </a:r>
            </a:p>
            <a:p>
              <a:r>
                <a:rPr lang="en-GB" sz="1400" dirty="0"/>
                <a:t>Mainstream arts and popular culture influenced by children, family and </a:t>
              </a:r>
              <a:r>
                <a:rPr lang="en-GB" sz="1400" dirty="0" smtClean="0"/>
                <a:t>friends</a:t>
              </a:r>
            </a:p>
            <a:p>
              <a:r>
                <a:rPr lang="en-GB" sz="1400" b="1" dirty="0" smtClean="0"/>
                <a:t>17% </a:t>
              </a:r>
              <a:r>
                <a:rPr lang="en-GB" sz="1400" b="1" dirty="0"/>
                <a:t>of English Households</a:t>
              </a:r>
              <a:endParaRPr lang="en-GB" sz="1400" dirty="0"/>
            </a:p>
          </p:txBody>
        </p:sp>
      </p:grpSp>
      <p:sp>
        <p:nvSpPr>
          <p:cNvPr id="28" name="Rectangle 27"/>
          <p:cNvSpPr/>
          <p:nvPr/>
        </p:nvSpPr>
        <p:spPr>
          <a:xfrm>
            <a:off x="4233140" y="6134236"/>
            <a:ext cx="4596961" cy="369332"/>
          </a:xfrm>
          <a:prstGeom prst="rect">
            <a:avLst/>
          </a:prstGeom>
        </p:spPr>
        <p:txBody>
          <a:bodyPr wrap="square">
            <a:spAutoFit/>
          </a:bodyPr>
          <a:lstStyle/>
          <a:p>
            <a:r>
              <a:rPr lang="en-GB" dirty="0" smtClean="0"/>
              <a:t>theaudienceagency.org/audience-spectrum</a:t>
            </a:r>
            <a:endParaRPr lang="en-GB" dirty="0"/>
          </a:p>
        </p:txBody>
      </p:sp>
    </p:spTree>
    <p:extLst>
      <p:ext uri="{BB962C8B-B14F-4D97-AF65-F5344CB8AC3E}">
        <p14:creationId xmlns:p14="http://schemas.microsoft.com/office/powerpoint/2010/main" val="3771558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grpSp>
        <p:nvGrpSpPr>
          <p:cNvPr id="7" name="Group 6"/>
          <p:cNvGrpSpPr/>
          <p:nvPr/>
        </p:nvGrpSpPr>
        <p:grpSpPr>
          <a:xfrm>
            <a:off x="648941" y="3570050"/>
            <a:ext cx="3254319" cy="2220670"/>
            <a:chOff x="3483736" y="2795718"/>
            <a:chExt cx="3254319" cy="2220670"/>
          </a:xfrm>
        </p:grpSpPr>
        <p:pic>
          <p:nvPicPr>
            <p:cNvPr id="4" name="Picture 3"/>
            <p:cNvPicPr>
              <a:picLocks noChangeAspect="1"/>
            </p:cNvPicPr>
            <p:nvPr/>
          </p:nvPicPr>
          <p:blipFill>
            <a:blip r:embed="rId4"/>
            <a:stretch>
              <a:fillRect/>
            </a:stretch>
          </p:blipFill>
          <p:spPr>
            <a:xfrm>
              <a:off x="3574752" y="2795718"/>
              <a:ext cx="1994495" cy="1266563"/>
            </a:xfrm>
            <a:prstGeom prst="rect">
              <a:avLst/>
            </a:prstGeom>
          </p:spPr>
        </p:pic>
        <p:sp>
          <p:nvSpPr>
            <p:cNvPr id="6" name="Rectangle 5"/>
            <p:cNvSpPr/>
            <p:nvPr/>
          </p:nvSpPr>
          <p:spPr>
            <a:xfrm>
              <a:off x="3483736" y="4062281"/>
              <a:ext cx="3254319" cy="954107"/>
            </a:xfrm>
            <a:prstGeom prst="rect">
              <a:avLst/>
            </a:prstGeom>
          </p:spPr>
          <p:txBody>
            <a:bodyPr wrap="square">
              <a:spAutoFit/>
            </a:bodyPr>
            <a:lstStyle/>
            <a:p>
              <a:r>
                <a:rPr lang="en-GB" sz="1400" b="1" dirty="0"/>
                <a:t>Kaleidoscope Creativity</a:t>
              </a:r>
            </a:p>
            <a:p>
              <a:r>
                <a:rPr lang="en-GB" sz="1400" dirty="0"/>
                <a:t>Mixed age, low level engagement, free local events, outdoor arts and </a:t>
              </a:r>
              <a:r>
                <a:rPr lang="en-GB" sz="1400" dirty="0" smtClean="0"/>
                <a:t>festivals</a:t>
              </a:r>
            </a:p>
            <a:p>
              <a:r>
                <a:rPr lang="en-GB" sz="1400" b="1" dirty="0" smtClean="0"/>
                <a:t>10% </a:t>
              </a:r>
              <a:r>
                <a:rPr lang="en-GB" sz="1400" b="1" dirty="0"/>
                <a:t>of English Households</a:t>
              </a:r>
              <a:endParaRPr lang="en-GB" sz="1400" dirty="0"/>
            </a:p>
          </p:txBody>
        </p:sp>
      </p:grpSp>
      <p:grpSp>
        <p:nvGrpSpPr>
          <p:cNvPr id="16" name="Group 15"/>
          <p:cNvGrpSpPr/>
          <p:nvPr/>
        </p:nvGrpSpPr>
        <p:grpSpPr>
          <a:xfrm>
            <a:off x="4563648" y="3570050"/>
            <a:ext cx="3051803" cy="2556264"/>
            <a:chOff x="297195" y="3577969"/>
            <a:chExt cx="3051803" cy="2556264"/>
          </a:xfrm>
        </p:grpSpPr>
        <p:pic>
          <p:nvPicPr>
            <p:cNvPr id="14" name="Picture 13"/>
            <p:cNvPicPr>
              <a:picLocks noChangeAspect="1"/>
            </p:cNvPicPr>
            <p:nvPr/>
          </p:nvPicPr>
          <p:blipFill>
            <a:blip r:embed="rId5"/>
            <a:stretch>
              <a:fillRect/>
            </a:stretch>
          </p:blipFill>
          <p:spPr>
            <a:xfrm>
              <a:off x="390172" y="3577969"/>
              <a:ext cx="1523069" cy="1393219"/>
            </a:xfrm>
            <a:prstGeom prst="rect">
              <a:avLst/>
            </a:prstGeom>
          </p:spPr>
        </p:pic>
        <p:sp>
          <p:nvSpPr>
            <p:cNvPr id="15" name="Rectangle 14"/>
            <p:cNvSpPr/>
            <p:nvPr/>
          </p:nvSpPr>
          <p:spPr>
            <a:xfrm>
              <a:off x="297195" y="4964682"/>
              <a:ext cx="3051803" cy="1169551"/>
            </a:xfrm>
            <a:prstGeom prst="rect">
              <a:avLst/>
            </a:prstGeom>
          </p:spPr>
          <p:txBody>
            <a:bodyPr wrap="square">
              <a:spAutoFit/>
            </a:bodyPr>
            <a:lstStyle/>
            <a:p>
              <a:r>
                <a:rPr lang="en-GB" sz="1400" b="1" dirty="0"/>
                <a:t>Heydays</a:t>
              </a:r>
            </a:p>
            <a:p>
              <a:r>
                <a:rPr lang="en-GB" sz="1400" dirty="0"/>
                <a:t>Older, less engaged, crafts, knitting, painting, sheltered housing, church group or community </a:t>
              </a:r>
              <a:r>
                <a:rPr lang="en-GB" sz="1400" dirty="0" smtClean="0"/>
                <a:t>library</a:t>
              </a:r>
            </a:p>
            <a:p>
              <a:r>
                <a:rPr lang="en-GB" sz="1400" b="1" dirty="0" smtClean="0"/>
                <a:t>4% </a:t>
              </a:r>
              <a:r>
                <a:rPr lang="en-GB" sz="1400" b="1" dirty="0"/>
                <a:t>of English Households</a:t>
              </a:r>
              <a:endParaRPr lang="en-GB" sz="1400" dirty="0"/>
            </a:p>
          </p:txBody>
        </p:sp>
      </p:grpSp>
      <p:grpSp>
        <p:nvGrpSpPr>
          <p:cNvPr id="19" name="Group 18"/>
          <p:cNvGrpSpPr/>
          <p:nvPr/>
        </p:nvGrpSpPr>
        <p:grpSpPr>
          <a:xfrm>
            <a:off x="633030" y="1011996"/>
            <a:ext cx="3127698" cy="2450479"/>
            <a:chOff x="3032974" y="3577969"/>
            <a:chExt cx="3127698" cy="2450479"/>
          </a:xfrm>
        </p:grpSpPr>
        <p:pic>
          <p:nvPicPr>
            <p:cNvPr id="17" name="Picture 16"/>
            <p:cNvPicPr>
              <a:picLocks noChangeAspect="1"/>
            </p:cNvPicPr>
            <p:nvPr/>
          </p:nvPicPr>
          <p:blipFill>
            <a:blip r:embed="rId6"/>
            <a:stretch>
              <a:fillRect/>
            </a:stretch>
          </p:blipFill>
          <p:spPr>
            <a:xfrm>
              <a:off x="3129245" y="3577969"/>
              <a:ext cx="1668123" cy="1465594"/>
            </a:xfrm>
            <a:prstGeom prst="rect">
              <a:avLst/>
            </a:prstGeom>
          </p:spPr>
        </p:pic>
        <p:sp>
          <p:nvSpPr>
            <p:cNvPr id="18" name="Rectangle 17"/>
            <p:cNvSpPr/>
            <p:nvPr/>
          </p:nvSpPr>
          <p:spPr>
            <a:xfrm>
              <a:off x="3032974" y="5043563"/>
              <a:ext cx="3127698" cy="984885"/>
            </a:xfrm>
            <a:prstGeom prst="rect">
              <a:avLst/>
            </a:prstGeom>
          </p:spPr>
          <p:txBody>
            <a:bodyPr wrap="square">
              <a:spAutoFit/>
            </a:bodyPr>
            <a:lstStyle/>
            <a:p>
              <a:r>
                <a:rPr lang="en-GB" sz="1600" b="1" dirty="0"/>
                <a:t>Up Our Street</a:t>
              </a:r>
            </a:p>
            <a:p>
              <a:r>
                <a:rPr lang="en-GB" sz="1400" dirty="0"/>
                <a:t>Modest in habits and means, popular arts, entertainment and </a:t>
              </a:r>
              <a:r>
                <a:rPr lang="en-GB" sz="1400" dirty="0" smtClean="0"/>
                <a:t>museums</a:t>
              </a:r>
            </a:p>
            <a:p>
              <a:r>
                <a:rPr lang="en-GB" sz="1400" b="1" dirty="0" smtClean="0"/>
                <a:t>8% </a:t>
              </a:r>
              <a:r>
                <a:rPr lang="en-GB" sz="1400" b="1" dirty="0"/>
                <a:t>of English Households</a:t>
              </a:r>
              <a:endParaRPr lang="en-GB" sz="1400" dirty="0"/>
            </a:p>
          </p:txBody>
        </p:sp>
      </p:grpSp>
      <p:grpSp>
        <p:nvGrpSpPr>
          <p:cNvPr id="23" name="Group 22"/>
          <p:cNvGrpSpPr/>
          <p:nvPr/>
        </p:nvGrpSpPr>
        <p:grpSpPr>
          <a:xfrm>
            <a:off x="4563648" y="1011996"/>
            <a:ext cx="3188280" cy="2384574"/>
            <a:chOff x="5686228" y="3577969"/>
            <a:chExt cx="3188280" cy="2384574"/>
          </a:xfrm>
        </p:grpSpPr>
        <p:pic>
          <p:nvPicPr>
            <p:cNvPr id="21" name="Picture 20"/>
            <p:cNvPicPr>
              <a:picLocks noChangeAspect="1"/>
            </p:cNvPicPr>
            <p:nvPr/>
          </p:nvPicPr>
          <p:blipFill>
            <a:blip r:embed="rId7"/>
            <a:stretch>
              <a:fillRect/>
            </a:stretch>
          </p:blipFill>
          <p:spPr>
            <a:xfrm>
              <a:off x="5788073" y="3577969"/>
              <a:ext cx="1801573" cy="1465594"/>
            </a:xfrm>
            <a:prstGeom prst="rect">
              <a:avLst/>
            </a:prstGeom>
          </p:spPr>
        </p:pic>
        <p:sp>
          <p:nvSpPr>
            <p:cNvPr id="22" name="Rectangle 21"/>
            <p:cNvSpPr/>
            <p:nvPr/>
          </p:nvSpPr>
          <p:spPr>
            <a:xfrm>
              <a:off x="5686228" y="5008436"/>
              <a:ext cx="3188280" cy="954107"/>
            </a:xfrm>
            <a:prstGeom prst="rect">
              <a:avLst/>
            </a:prstGeom>
          </p:spPr>
          <p:txBody>
            <a:bodyPr wrap="square">
              <a:spAutoFit/>
            </a:bodyPr>
            <a:lstStyle/>
            <a:p>
              <a:r>
                <a:rPr lang="en-GB" sz="1400" b="1" dirty="0"/>
                <a:t>Facebook Families</a:t>
              </a:r>
            </a:p>
            <a:p>
              <a:r>
                <a:rPr lang="en-GB" sz="1400" dirty="0"/>
                <a:t>Younger suburban and semi-urban, live music, eating out and </a:t>
              </a:r>
              <a:r>
                <a:rPr lang="en-GB" sz="1400" dirty="0" smtClean="0"/>
                <a:t>pantomime</a:t>
              </a:r>
            </a:p>
            <a:p>
              <a:r>
                <a:rPr lang="en-GB" sz="1400" b="1" dirty="0" smtClean="0"/>
                <a:t>12% </a:t>
              </a:r>
              <a:r>
                <a:rPr lang="en-GB" sz="1400" b="1" dirty="0"/>
                <a:t>of English Households</a:t>
              </a:r>
              <a:endParaRPr lang="en-GB" sz="1400" dirty="0"/>
            </a:p>
          </p:txBody>
        </p:sp>
      </p:grpSp>
      <p:sp>
        <p:nvSpPr>
          <p:cNvPr id="24" name="TextBox 23"/>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AUDIENCE SPECTRUM</a:t>
            </a:r>
          </a:p>
        </p:txBody>
      </p:sp>
      <p:sp>
        <p:nvSpPr>
          <p:cNvPr id="26" name="Rectangle 25"/>
          <p:cNvSpPr/>
          <p:nvPr/>
        </p:nvSpPr>
        <p:spPr>
          <a:xfrm>
            <a:off x="4233140" y="6134236"/>
            <a:ext cx="4596961" cy="369332"/>
          </a:xfrm>
          <a:prstGeom prst="rect">
            <a:avLst/>
          </a:prstGeom>
        </p:spPr>
        <p:txBody>
          <a:bodyPr wrap="square">
            <a:spAutoFit/>
          </a:bodyPr>
          <a:lstStyle/>
          <a:p>
            <a:r>
              <a:rPr lang="en-GB" dirty="0" smtClean="0"/>
              <a:t>theaudienceagency.org/audience-spectrum</a:t>
            </a:r>
            <a:endParaRPr lang="en-GB" dirty="0"/>
          </a:p>
        </p:txBody>
      </p:sp>
    </p:spTree>
    <p:extLst>
      <p:ext uri="{BB962C8B-B14F-4D97-AF65-F5344CB8AC3E}">
        <p14:creationId xmlns:p14="http://schemas.microsoft.com/office/powerpoint/2010/main" val="44408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3" name="TextBox 2"/>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AUDIENCE FINDER</a:t>
            </a:r>
          </a:p>
        </p:txBody>
      </p:sp>
      <p:sp>
        <p:nvSpPr>
          <p:cNvPr id="5" name="TextBox 4"/>
          <p:cNvSpPr txBox="1"/>
          <p:nvPr/>
        </p:nvSpPr>
        <p:spPr>
          <a:xfrm>
            <a:off x="297195" y="922670"/>
            <a:ext cx="8448685" cy="5016758"/>
          </a:xfrm>
          <a:prstGeom prst="rect">
            <a:avLst/>
          </a:prstGeom>
          <a:noFill/>
        </p:spPr>
        <p:txBody>
          <a:bodyPr wrap="square" rtlCol="0">
            <a:spAutoFit/>
          </a:bodyPr>
          <a:lstStyle/>
          <a:p>
            <a:r>
              <a:rPr lang="en-GB" sz="2000" dirty="0" smtClean="0"/>
              <a:t>Database containing </a:t>
            </a:r>
            <a:r>
              <a:rPr lang="en-GB" sz="2000" dirty="0"/>
              <a:t>data from over 100 million tickets, 34 million transactions and over 180,000 surveys from across </a:t>
            </a:r>
            <a:r>
              <a:rPr lang="en-GB" sz="2000" dirty="0" smtClean="0"/>
              <a:t>England.</a:t>
            </a:r>
          </a:p>
          <a:p>
            <a:pPr marL="342900" indent="-342900">
              <a:buFont typeface="Arial" panose="020B0604020202020204" pitchFamily="34" charset="0"/>
              <a:buChar char="•"/>
            </a:pPr>
            <a:r>
              <a:rPr lang="en-GB" sz="2000" dirty="0" smtClean="0"/>
              <a:t>Box Office Dashboard</a:t>
            </a:r>
          </a:p>
          <a:p>
            <a:pPr marL="342900" indent="-342900">
              <a:buFont typeface="Arial" panose="020B0604020202020204" pitchFamily="34" charset="0"/>
              <a:buChar char="•"/>
            </a:pPr>
            <a:r>
              <a:rPr lang="en-GB" sz="2000" dirty="0" smtClean="0"/>
              <a:t>Survey Dashboard</a:t>
            </a:r>
          </a:p>
          <a:p>
            <a:pPr marL="342900" indent="-342900">
              <a:buFont typeface="Arial" panose="020B0604020202020204" pitchFamily="34" charset="0"/>
              <a:buChar char="•"/>
            </a:pPr>
            <a:r>
              <a:rPr lang="en-GB" sz="2000" dirty="0" err="1" smtClean="0"/>
              <a:t>Hitwise</a:t>
            </a:r>
            <a:r>
              <a:rPr lang="en-GB" sz="2000" dirty="0" smtClean="0"/>
              <a:t> Dashboard</a:t>
            </a:r>
          </a:p>
          <a:p>
            <a:pPr marL="342900" indent="-342900">
              <a:buFont typeface="Arial" panose="020B0604020202020204" pitchFamily="34" charset="0"/>
              <a:buChar char="•"/>
            </a:pPr>
            <a:r>
              <a:rPr lang="en-GB" sz="2000" dirty="0" smtClean="0"/>
              <a:t>Mapping Tool</a:t>
            </a:r>
          </a:p>
          <a:p>
            <a:pPr marL="342900" indent="-342900">
              <a:buFont typeface="Arial" panose="020B0604020202020204" pitchFamily="34" charset="0"/>
              <a:buChar char="•"/>
            </a:pPr>
            <a:endParaRPr lang="en-GB" sz="2000" dirty="0"/>
          </a:p>
          <a:p>
            <a:r>
              <a:rPr lang="en-GB" sz="2000" dirty="0" smtClean="0"/>
              <a:t>TNEM data automatically uploaded from Tessitura system into Audience Finder since February 2016.</a:t>
            </a:r>
          </a:p>
          <a:p>
            <a:endParaRPr lang="en-GB" sz="2000" dirty="0"/>
          </a:p>
          <a:p>
            <a:r>
              <a:rPr lang="en-GB" sz="2000" dirty="0" smtClean="0"/>
              <a:t>Nottingham Playhouse audience surveys undertaken quarterly since April 2016.</a:t>
            </a:r>
          </a:p>
          <a:p>
            <a:endParaRPr lang="en-GB" sz="2000" dirty="0"/>
          </a:p>
          <a:p>
            <a:r>
              <a:rPr lang="en-GB" sz="2000" dirty="0" smtClean="0"/>
              <a:t>Access free of charge via online portal:</a:t>
            </a:r>
          </a:p>
          <a:p>
            <a:pPr marL="342900" indent="-342900">
              <a:buFont typeface="Arial" panose="020B0604020202020204" pitchFamily="34" charset="0"/>
              <a:buChar char="•"/>
            </a:pPr>
            <a:r>
              <a:rPr lang="en-GB" sz="2000" dirty="0" smtClean="0"/>
              <a:t>Annual summary level data</a:t>
            </a:r>
          </a:p>
          <a:p>
            <a:pPr marL="342900" indent="-342900">
              <a:buFont typeface="Arial" panose="020B0604020202020204" pitchFamily="34" charset="0"/>
              <a:buChar char="•"/>
            </a:pPr>
            <a:r>
              <a:rPr lang="en-GB" sz="2000" dirty="0" smtClean="0"/>
              <a:t>Benchmark against regional and national level data</a:t>
            </a:r>
          </a:p>
        </p:txBody>
      </p:sp>
      <p:sp>
        <p:nvSpPr>
          <p:cNvPr id="10" name="Rectangle 9"/>
          <p:cNvSpPr/>
          <p:nvPr/>
        </p:nvSpPr>
        <p:spPr>
          <a:xfrm>
            <a:off x="4597758" y="6286320"/>
            <a:ext cx="4232343" cy="369332"/>
          </a:xfrm>
          <a:prstGeom prst="rect">
            <a:avLst/>
          </a:prstGeom>
        </p:spPr>
        <p:txBody>
          <a:bodyPr wrap="square">
            <a:spAutoFit/>
          </a:bodyPr>
          <a:lstStyle/>
          <a:p>
            <a:r>
              <a:rPr lang="en-GB" dirty="0" smtClean="0"/>
              <a:t>theaudienceagency.org/audience-finder</a:t>
            </a:r>
            <a:endParaRPr lang="en-GB" dirty="0"/>
          </a:p>
        </p:txBody>
      </p:sp>
    </p:spTree>
    <p:extLst>
      <p:ext uri="{BB962C8B-B14F-4D97-AF65-F5344CB8AC3E}">
        <p14:creationId xmlns:p14="http://schemas.microsoft.com/office/powerpoint/2010/main" val="67115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11" end="1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5" name="TextBox 4"/>
          <p:cNvSpPr txBox="1"/>
          <p:nvPr/>
        </p:nvSpPr>
        <p:spPr>
          <a:xfrm>
            <a:off x="297195" y="855627"/>
            <a:ext cx="8448685" cy="400110"/>
          </a:xfrm>
          <a:prstGeom prst="rect">
            <a:avLst/>
          </a:prstGeom>
          <a:noFill/>
        </p:spPr>
        <p:txBody>
          <a:bodyPr wrap="square" rtlCol="0">
            <a:spAutoFit/>
          </a:bodyPr>
          <a:lstStyle/>
          <a:p>
            <a:r>
              <a:rPr lang="en-GB" sz="2000" b="1" dirty="0" smtClean="0"/>
              <a:t>Experience Seekers &amp; The Sweet Vengeance Season Example</a:t>
            </a:r>
          </a:p>
        </p:txBody>
      </p:sp>
      <p:sp>
        <p:nvSpPr>
          <p:cNvPr id="6" name="TextBox 5"/>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SEGMENTATION AND INDIRECT MARKETING</a:t>
            </a: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33837" b="28226"/>
          <a:stretch/>
        </p:blipFill>
        <p:spPr>
          <a:xfrm>
            <a:off x="750330" y="1311838"/>
            <a:ext cx="7542409" cy="1460310"/>
          </a:xfrm>
          <a:prstGeom prst="rect">
            <a:avLst/>
          </a:prstGeom>
          <a:ln>
            <a:solidFill>
              <a:schemeClr val="bg1">
                <a:lumMod val="50000"/>
              </a:schemeClr>
            </a:solidFill>
          </a:ln>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0330" y="2880252"/>
            <a:ext cx="2156642" cy="3049736"/>
          </a:xfrm>
          <a:prstGeom prst="rect">
            <a:avLst/>
          </a:prstGeom>
          <a:ln>
            <a:solidFill>
              <a:schemeClr val="bg1">
                <a:lumMod val="50000"/>
              </a:schemeClr>
            </a:solidFill>
          </a:ln>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53777" y="2910132"/>
            <a:ext cx="2135513" cy="3019856"/>
          </a:xfrm>
          <a:prstGeom prst="rect">
            <a:avLst/>
          </a:prstGeom>
          <a:ln>
            <a:solidFill>
              <a:schemeClr val="bg1">
                <a:lumMod val="50000"/>
              </a:schemeClr>
            </a:solidFill>
          </a:ln>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57225" y="2908623"/>
            <a:ext cx="2135513" cy="3019857"/>
          </a:xfrm>
          <a:prstGeom prst="rect">
            <a:avLst/>
          </a:prstGeom>
          <a:ln>
            <a:solidFill>
              <a:schemeClr val="bg1">
                <a:lumMod val="50000"/>
              </a:schemeClr>
            </a:solidFill>
          </a:ln>
        </p:spPr>
      </p:pic>
    </p:spTree>
    <p:extLst>
      <p:ext uri="{BB962C8B-B14F-4D97-AF65-F5344CB8AC3E}">
        <p14:creationId xmlns:p14="http://schemas.microsoft.com/office/powerpoint/2010/main" val="668953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par>
                          <p:cTn id="9" fill="hold">
                            <p:stCondLst>
                              <p:cond delay="0"/>
                            </p:stCondLst>
                            <p:childTnLst>
                              <p:par>
                                <p:cTn id="10" presetID="1" presetClass="entr" presetSubtype="0" fill="hold" nodeType="afterEffect">
                                  <p:stCondLst>
                                    <p:cond delay="1000"/>
                                  </p:stCondLst>
                                  <p:childTnLst>
                                    <p:set>
                                      <p:cBhvr>
                                        <p:cTn id="11" dur="1" fill="hold">
                                          <p:stCondLst>
                                            <p:cond delay="0"/>
                                          </p:stCondLst>
                                        </p:cTn>
                                        <p:tgtEl>
                                          <p:spTgt spid="4"/>
                                        </p:tgtEl>
                                        <p:attrNameLst>
                                          <p:attrName>style.visibility</p:attrName>
                                        </p:attrNameLst>
                                      </p:cBhvr>
                                      <p:to>
                                        <p:strVal val="visible"/>
                                      </p:to>
                                    </p:set>
                                  </p:childTnLst>
                                </p:cTn>
                              </p:par>
                            </p:childTnLst>
                          </p:cTn>
                        </p:par>
                        <p:par>
                          <p:cTn id="12" fill="hold">
                            <p:stCondLst>
                              <p:cond delay="1000"/>
                            </p:stCondLst>
                            <p:childTnLst>
                              <p:par>
                                <p:cTn id="13" presetID="1" presetClass="entr" presetSubtype="0" fill="hold" nodeType="afterEffect">
                                  <p:stCondLst>
                                    <p:cond delay="1000"/>
                                  </p:stCondLst>
                                  <p:childTnLst>
                                    <p:set>
                                      <p:cBhvr>
                                        <p:cTn id="14" dur="1" fill="hold">
                                          <p:stCondLst>
                                            <p:cond delay="0"/>
                                          </p:stCondLst>
                                        </p:cTn>
                                        <p:tgtEl>
                                          <p:spTgt spid="7"/>
                                        </p:tgtEl>
                                        <p:attrNameLst>
                                          <p:attrName>style.visibility</p:attrName>
                                        </p:attrNameLst>
                                      </p:cBhvr>
                                      <p:to>
                                        <p:strVal val="visible"/>
                                      </p:to>
                                    </p:set>
                                  </p:childTnLst>
                                </p:cTn>
                              </p:par>
                            </p:childTnLst>
                          </p:cTn>
                        </p:par>
                        <p:par>
                          <p:cTn id="15" fill="hold">
                            <p:stCondLst>
                              <p:cond delay="2000"/>
                            </p:stCondLst>
                            <p:childTnLst>
                              <p:par>
                                <p:cTn id="16" presetID="1" presetClass="entr" presetSubtype="0" fill="hold" nodeType="afterEffect">
                                  <p:stCondLst>
                                    <p:cond delay="1000"/>
                                  </p:stCondLst>
                                  <p:childTnLst>
                                    <p:set>
                                      <p:cBhvr>
                                        <p:cTn id="1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5" name="TextBox 4"/>
          <p:cNvSpPr txBox="1"/>
          <p:nvPr/>
        </p:nvSpPr>
        <p:spPr>
          <a:xfrm>
            <a:off x="297194" y="855627"/>
            <a:ext cx="8642089" cy="3170099"/>
          </a:xfrm>
          <a:prstGeom prst="rect">
            <a:avLst/>
          </a:prstGeom>
          <a:noFill/>
        </p:spPr>
        <p:txBody>
          <a:bodyPr wrap="square" rtlCol="0">
            <a:spAutoFit/>
          </a:bodyPr>
          <a:lstStyle/>
          <a:p>
            <a:r>
              <a:rPr lang="en-GB" sz="2000" b="1" dirty="0" smtClean="0"/>
              <a:t>Experience Seekers &amp; The Sweet Vengeance Season Example</a:t>
            </a:r>
          </a:p>
          <a:p>
            <a:endParaRPr lang="en-GB" sz="2000" dirty="0" smtClean="0"/>
          </a:p>
          <a:p>
            <a:r>
              <a:rPr lang="en-GB" sz="2000" dirty="0" smtClean="0"/>
              <a:t>Experience Seekers are:</a:t>
            </a:r>
          </a:p>
          <a:p>
            <a:pPr marL="342900" indent="-342900">
              <a:buFont typeface="Arial" panose="020B0604020202020204" pitchFamily="34" charset="0"/>
              <a:buChar char="•"/>
            </a:pPr>
            <a:r>
              <a:rPr lang="en-GB" sz="2000" dirty="0" smtClean="0"/>
              <a:t>Highly </a:t>
            </a:r>
            <a:r>
              <a:rPr lang="en-GB" sz="2000" dirty="0"/>
              <a:t>active, diverse, social and </a:t>
            </a:r>
            <a:r>
              <a:rPr lang="en-GB" sz="2000" dirty="0" smtClean="0"/>
              <a:t>ambitious</a:t>
            </a:r>
          </a:p>
          <a:p>
            <a:pPr marL="342900" indent="-342900">
              <a:buFont typeface="Arial" panose="020B0604020202020204" pitchFamily="34" charset="0"/>
              <a:buChar char="•"/>
            </a:pPr>
            <a:r>
              <a:rPr lang="en-GB" sz="2000" dirty="0" smtClean="0"/>
              <a:t>Important </a:t>
            </a:r>
            <a:r>
              <a:rPr lang="en-GB" sz="2000" dirty="0"/>
              <a:t>and significant part of urban arts audiences</a:t>
            </a:r>
          </a:p>
          <a:p>
            <a:pPr marL="342900" indent="-342900">
              <a:buFont typeface="Arial" panose="020B0604020202020204" pitchFamily="34" charset="0"/>
              <a:buChar char="•"/>
            </a:pPr>
            <a:r>
              <a:rPr lang="en-GB" sz="2000" dirty="0" smtClean="0"/>
              <a:t>Younger singles </a:t>
            </a:r>
            <a:r>
              <a:rPr lang="en-GB" sz="2000" dirty="0"/>
              <a:t>and </a:t>
            </a:r>
            <a:r>
              <a:rPr lang="en-GB" sz="2000" dirty="0" smtClean="0"/>
              <a:t>couples</a:t>
            </a:r>
          </a:p>
          <a:p>
            <a:pPr marL="342900" indent="-342900">
              <a:buFont typeface="Arial" panose="020B0604020202020204" pitchFamily="34" charset="0"/>
              <a:buChar char="•"/>
            </a:pPr>
            <a:r>
              <a:rPr lang="en-GB" sz="2000" dirty="0" smtClean="0"/>
              <a:t>Students</a:t>
            </a:r>
            <a:r>
              <a:rPr lang="en-GB" sz="2000" dirty="0"/>
              <a:t>, recent graduates and in </a:t>
            </a:r>
            <a:r>
              <a:rPr lang="en-GB" sz="2000" dirty="0" smtClean="0"/>
              <a:t>those in early-mid career stages</a:t>
            </a:r>
            <a:endParaRPr lang="en-GB" sz="2000" dirty="0"/>
          </a:p>
          <a:p>
            <a:pPr marL="342900" indent="-342900">
              <a:buFont typeface="Arial" panose="020B0604020202020204" pitchFamily="34" charset="0"/>
              <a:buChar char="•"/>
            </a:pPr>
            <a:r>
              <a:rPr lang="en-GB" sz="2000" dirty="0" smtClean="0"/>
              <a:t>Interests </a:t>
            </a:r>
            <a:r>
              <a:rPr lang="en-GB" sz="2000" dirty="0"/>
              <a:t>cover mainstream, contemporary and culturally diverse offers </a:t>
            </a:r>
            <a:endParaRPr lang="en-GB" sz="2000" dirty="0" smtClean="0"/>
          </a:p>
          <a:p>
            <a:pPr marL="342900" indent="-342900">
              <a:buFont typeface="Arial" panose="020B0604020202020204" pitchFamily="34" charset="0"/>
              <a:buChar char="•"/>
            </a:pPr>
            <a:r>
              <a:rPr lang="en-GB" sz="2000" dirty="0" smtClean="0"/>
              <a:t>Search for new things to do with disposable </a:t>
            </a:r>
            <a:r>
              <a:rPr lang="en-GB" sz="2000" dirty="0"/>
              <a:t>income </a:t>
            </a:r>
            <a:r>
              <a:rPr lang="en-GB" sz="2000" dirty="0" smtClean="0"/>
              <a:t>for leisure </a:t>
            </a:r>
            <a:r>
              <a:rPr lang="en-GB" sz="2000" dirty="0"/>
              <a:t>activities </a:t>
            </a:r>
            <a:endParaRPr lang="en-GB" sz="2000" dirty="0" smtClean="0"/>
          </a:p>
          <a:p>
            <a:pPr marL="342900" indent="-342900">
              <a:buFont typeface="Arial" panose="020B0604020202020204" pitchFamily="34" charset="0"/>
              <a:buChar char="•"/>
            </a:pPr>
            <a:r>
              <a:rPr lang="en-GB" sz="2000" dirty="0" smtClean="0"/>
              <a:t>Digitally savvy</a:t>
            </a:r>
          </a:p>
        </p:txBody>
      </p:sp>
      <p:sp>
        <p:nvSpPr>
          <p:cNvPr id="6" name="TextBox 5"/>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SEGMENTATION AND INDIRECT MARKETING</a:t>
            </a:r>
          </a:p>
        </p:txBody>
      </p:sp>
      <p:grpSp>
        <p:nvGrpSpPr>
          <p:cNvPr id="12" name="Group 11"/>
          <p:cNvGrpSpPr/>
          <p:nvPr/>
        </p:nvGrpSpPr>
        <p:grpSpPr>
          <a:xfrm>
            <a:off x="5734087" y="4128787"/>
            <a:ext cx="2493178" cy="1866283"/>
            <a:chOff x="6252702" y="4135562"/>
            <a:chExt cx="2493178" cy="1866283"/>
          </a:xfrm>
        </p:grpSpPr>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r="10952"/>
            <a:stretch/>
          </p:blipFill>
          <p:spPr>
            <a:xfrm>
              <a:off x="6252702" y="4135562"/>
              <a:ext cx="2493178" cy="1866283"/>
            </a:xfrm>
            <a:prstGeom prst="rect">
              <a:avLst/>
            </a:prstGeom>
          </p:spPr>
        </p:pic>
        <p:sp>
          <p:nvSpPr>
            <p:cNvPr id="7" name="TextBox 6"/>
            <p:cNvSpPr txBox="1"/>
            <p:nvPr/>
          </p:nvSpPr>
          <p:spPr>
            <a:xfrm>
              <a:off x="6543592" y="4566863"/>
              <a:ext cx="1892070" cy="1015663"/>
            </a:xfrm>
            <a:prstGeom prst="rect">
              <a:avLst/>
            </a:prstGeom>
            <a:noFill/>
          </p:spPr>
          <p:txBody>
            <a:bodyPr wrap="square" rtlCol="0">
              <a:spAutoFit/>
            </a:bodyPr>
            <a:lstStyle/>
            <a:p>
              <a:pPr algn="ctr"/>
              <a:r>
                <a:rPr lang="en-GB" sz="6000" dirty="0" smtClean="0">
                  <a:solidFill>
                    <a:srgbClr val="C9C7EF"/>
                  </a:solidFill>
                </a:rPr>
                <a:t>11%</a:t>
              </a:r>
              <a:endParaRPr lang="en-GB" sz="6000" dirty="0">
                <a:solidFill>
                  <a:srgbClr val="C9C7EF"/>
                </a:solidFill>
              </a:endParaRPr>
            </a:p>
          </p:txBody>
        </p:sp>
      </p:grpSp>
      <p:grpSp>
        <p:nvGrpSpPr>
          <p:cNvPr id="11" name="Group 10"/>
          <p:cNvGrpSpPr/>
          <p:nvPr/>
        </p:nvGrpSpPr>
        <p:grpSpPr>
          <a:xfrm>
            <a:off x="752029" y="4128787"/>
            <a:ext cx="1892070" cy="1876010"/>
            <a:chOff x="3920234" y="4128787"/>
            <a:chExt cx="1892070" cy="1876010"/>
          </a:xfrm>
        </p:grpSpPr>
        <p:pic>
          <p:nvPicPr>
            <p:cNvPr id="9" name="Picture 8"/>
            <p:cNvPicPr>
              <a:picLocks noChangeAspect="1"/>
            </p:cNvPicPr>
            <p:nvPr/>
          </p:nvPicPr>
          <p:blipFill>
            <a:blip r:embed="rId5"/>
            <a:stretch>
              <a:fillRect/>
            </a:stretch>
          </p:blipFill>
          <p:spPr>
            <a:xfrm>
              <a:off x="4108361" y="4128787"/>
              <a:ext cx="1515816" cy="1876010"/>
            </a:xfrm>
            <a:prstGeom prst="rect">
              <a:avLst/>
            </a:prstGeom>
          </p:spPr>
        </p:pic>
        <p:sp>
          <p:nvSpPr>
            <p:cNvPr id="10" name="TextBox 9"/>
            <p:cNvSpPr txBox="1"/>
            <p:nvPr/>
          </p:nvSpPr>
          <p:spPr>
            <a:xfrm>
              <a:off x="3920234" y="4500061"/>
              <a:ext cx="1892070" cy="1015663"/>
            </a:xfrm>
            <a:prstGeom prst="rect">
              <a:avLst/>
            </a:prstGeom>
            <a:noFill/>
          </p:spPr>
          <p:txBody>
            <a:bodyPr wrap="square" rtlCol="0">
              <a:spAutoFit/>
            </a:bodyPr>
            <a:lstStyle/>
            <a:p>
              <a:pPr algn="ctr"/>
              <a:r>
                <a:rPr lang="en-GB" sz="6000" dirty="0" smtClean="0">
                  <a:solidFill>
                    <a:srgbClr val="242076"/>
                  </a:solidFill>
                </a:rPr>
                <a:t>8%</a:t>
              </a:r>
              <a:endParaRPr lang="en-GB" sz="6000" dirty="0">
                <a:solidFill>
                  <a:srgbClr val="242076"/>
                </a:solidFill>
              </a:endParaRPr>
            </a:p>
          </p:txBody>
        </p:sp>
      </p:grpSp>
      <p:grpSp>
        <p:nvGrpSpPr>
          <p:cNvPr id="17" name="Group 16"/>
          <p:cNvGrpSpPr/>
          <p:nvPr/>
        </p:nvGrpSpPr>
        <p:grpSpPr>
          <a:xfrm>
            <a:off x="2851855" y="4128786"/>
            <a:ext cx="2486348" cy="1866283"/>
            <a:chOff x="3135316" y="4135562"/>
            <a:chExt cx="2486348" cy="1866283"/>
          </a:xfrm>
        </p:grpSpPr>
        <p:pic>
          <p:nvPicPr>
            <p:cNvPr id="15" name="Picture 14"/>
            <p:cNvPicPr>
              <a:picLocks noChangeAspect="1"/>
            </p:cNvPicPr>
            <p:nvPr/>
          </p:nvPicPr>
          <p:blipFill rotWithShape="1">
            <a:blip r:embed="rId6"/>
            <a:srcRect l="46211" t="36506" r="6800" b="34452"/>
            <a:stretch/>
          </p:blipFill>
          <p:spPr>
            <a:xfrm>
              <a:off x="3135316" y="4135562"/>
              <a:ext cx="2486348" cy="1866283"/>
            </a:xfrm>
            <a:prstGeom prst="rect">
              <a:avLst/>
            </a:prstGeom>
            <a:ln>
              <a:solidFill>
                <a:schemeClr val="bg1">
                  <a:lumMod val="50000"/>
                </a:schemeClr>
              </a:solidFill>
            </a:ln>
          </p:spPr>
        </p:pic>
        <p:sp>
          <p:nvSpPr>
            <p:cNvPr id="16" name="TextBox 15"/>
            <p:cNvSpPr txBox="1"/>
            <p:nvPr/>
          </p:nvSpPr>
          <p:spPr>
            <a:xfrm>
              <a:off x="3408302" y="4500061"/>
              <a:ext cx="1892070" cy="1015663"/>
            </a:xfrm>
            <a:prstGeom prst="rect">
              <a:avLst/>
            </a:prstGeom>
            <a:noFill/>
          </p:spPr>
          <p:txBody>
            <a:bodyPr wrap="square" rtlCol="0">
              <a:spAutoFit/>
            </a:bodyPr>
            <a:lstStyle/>
            <a:p>
              <a:pPr algn="ctr"/>
              <a:r>
                <a:rPr lang="en-GB" sz="6000" dirty="0" smtClean="0">
                  <a:solidFill>
                    <a:srgbClr val="242076"/>
                  </a:solidFill>
                </a:rPr>
                <a:t>5%</a:t>
              </a:r>
              <a:endParaRPr lang="en-GB" sz="6000" dirty="0">
                <a:solidFill>
                  <a:srgbClr val="242076"/>
                </a:solidFill>
              </a:endParaRPr>
            </a:p>
          </p:txBody>
        </p:sp>
      </p:grpSp>
    </p:spTree>
    <p:extLst>
      <p:ext uri="{BB962C8B-B14F-4D97-AF65-F5344CB8AC3E}">
        <p14:creationId xmlns:p14="http://schemas.microsoft.com/office/powerpoint/2010/main" val="3150958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4258" t="24397" r="1545" b="6743"/>
          <a:stretch/>
        </p:blipFill>
        <p:spPr>
          <a:xfrm>
            <a:off x="517215" y="2388360"/>
            <a:ext cx="7880467" cy="3238830"/>
          </a:xfrm>
          <a:prstGeom prst="rect">
            <a:avLst/>
          </a:prstGeom>
          <a:ln>
            <a:solidFill>
              <a:schemeClr val="bg1">
                <a:lumMod val="50000"/>
              </a:schemeClr>
            </a:solidFill>
          </a:ln>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8" name="TextBox 7"/>
          <p:cNvSpPr txBox="1"/>
          <p:nvPr/>
        </p:nvSpPr>
        <p:spPr>
          <a:xfrm>
            <a:off x="297195" y="855627"/>
            <a:ext cx="8448685" cy="1323439"/>
          </a:xfrm>
          <a:prstGeom prst="rect">
            <a:avLst/>
          </a:prstGeom>
          <a:noFill/>
        </p:spPr>
        <p:txBody>
          <a:bodyPr wrap="square" rtlCol="0">
            <a:spAutoFit/>
          </a:bodyPr>
          <a:lstStyle/>
          <a:p>
            <a:r>
              <a:rPr lang="en-GB" sz="2000" b="1" dirty="0" smtClean="0"/>
              <a:t>Experience Seekers &amp; The Sweet Vengeance Season Example</a:t>
            </a:r>
          </a:p>
          <a:p>
            <a:endParaRPr lang="en-GB" sz="2000" dirty="0" smtClean="0"/>
          </a:p>
          <a:p>
            <a:pPr marL="342900" indent="-342900">
              <a:buFont typeface="Arial" panose="020B0604020202020204" pitchFamily="34" charset="0"/>
              <a:buChar char="•"/>
            </a:pPr>
            <a:r>
              <a:rPr lang="en-GB" sz="2000" dirty="0" smtClean="0"/>
              <a:t>Target areas for door drops, distribution, outdoor, advertising and media</a:t>
            </a:r>
          </a:p>
        </p:txBody>
      </p:sp>
      <p:sp>
        <p:nvSpPr>
          <p:cNvPr id="9" name="TextBox 8"/>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SEGMENTATION AND INDIRECT MARKETING</a:t>
            </a:r>
          </a:p>
        </p:txBody>
      </p:sp>
    </p:spTree>
    <p:extLst>
      <p:ext uri="{BB962C8B-B14F-4D97-AF65-F5344CB8AC3E}">
        <p14:creationId xmlns:p14="http://schemas.microsoft.com/office/powerpoint/2010/main" val="1296041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6" name="TextBox 5"/>
          <p:cNvSpPr txBox="1"/>
          <p:nvPr/>
        </p:nvSpPr>
        <p:spPr>
          <a:xfrm>
            <a:off x="297195" y="1029274"/>
            <a:ext cx="8448685" cy="5016758"/>
          </a:xfrm>
          <a:prstGeom prst="rect">
            <a:avLst/>
          </a:prstGeom>
          <a:noFill/>
        </p:spPr>
        <p:txBody>
          <a:bodyPr wrap="square" rtlCol="0">
            <a:spAutoFit/>
          </a:bodyPr>
          <a:lstStyle/>
          <a:p>
            <a:r>
              <a:rPr lang="en-GB" sz="2000" b="1" dirty="0" smtClean="0"/>
              <a:t>Audience Spectrum Database Tagging</a:t>
            </a:r>
          </a:p>
          <a:p>
            <a:endParaRPr lang="en-GB" sz="2000" dirty="0" smtClean="0"/>
          </a:p>
          <a:p>
            <a:pPr marL="342900" indent="-342900">
              <a:buFont typeface="Arial" panose="020B0604020202020204" pitchFamily="34" charset="0"/>
              <a:buChar char="•"/>
            </a:pPr>
            <a:r>
              <a:rPr lang="en-GB" sz="2000" dirty="0" smtClean="0"/>
              <a:t>Import of Audience Spectrum coding at customer level complete by November 2016</a:t>
            </a:r>
          </a:p>
          <a:p>
            <a:pPr marL="342900" indent="-342900">
              <a:buFont typeface="Arial" panose="020B0604020202020204" pitchFamily="34" charset="0"/>
              <a:buChar char="•"/>
            </a:pPr>
            <a:r>
              <a:rPr lang="en-GB" sz="2000" dirty="0" smtClean="0"/>
              <a:t>Every customer in the TNEM database who </a:t>
            </a:r>
            <a:r>
              <a:rPr lang="en-GB" sz="2000" dirty="0"/>
              <a:t>has booked in the last 3 years  </a:t>
            </a:r>
            <a:r>
              <a:rPr lang="en-GB" sz="2000" dirty="0" smtClean="0"/>
              <a:t>is tagged</a:t>
            </a:r>
          </a:p>
          <a:p>
            <a:pPr marL="342900" indent="-342900">
              <a:buFont typeface="Arial" panose="020B0604020202020204" pitchFamily="34" charset="0"/>
              <a:buChar char="•"/>
            </a:pPr>
            <a:r>
              <a:rPr lang="en-GB" sz="2000" dirty="0" smtClean="0"/>
              <a:t>Tagging </a:t>
            </a:r>
            <a:r>
              <a:rPr lang="en-GB" sz="2000" dirty="0"/>
              <a:t>our database </a:t>
            </a:r>
            <a:r>
              <a:rPr lang="en-GB" sz="2000" dirty="0" smtClean="0"/>
              <a:t>enables:</a:t>
            </a:r>
          </a:p>
          <a:p>
            <a:pPr marL="800100" lvl="1" indent="-342900">
              <a:buFont typeface="Arial" panose="020B0604020202020204" pitchFamily="34" charset="0"/>
              <a:buChar char="•"/>
            </a:pPr>
            <a:r>
              <a:rPr lang="en-GB" sz="2000" dirty="0" smtClean="0"/>
              <a:t>Deeper </a:t>
            </a:r>
            <a:r>
              <a:rPr lang="en-GB" sz="2000" dirty="0"/>
              <a:t>understanding of our </a:t>
            </a:r>
            <a:r>
              <a:rPr lang="en-GB" sz="2000" dirty="0" smtClean="0"/>
              <a:t>audiences                                  across a wider </a:t>
            </a:r>
            <a:r>
              <a:rPr lang="en-GB" sz="2000" dirty="0"/>
              <a:t>range of </a:t>
            </a:r>
            <a:r>
              <a:rPr lang="en-GB" sz="2000" dirty="0" smtClean="0"/>
              <a:t>KPIs</a:t>
            </a:r>
          </a:p>
          <a:p>
            <a:pPr marL="800100" lvl="1" indent="-342900">
              <a:buFont typeface="Arial" panose="020B0604020202020204" pitchFamily="34" charset="0"/>
              <a:buChar char="•"/>
            </a:pPr>
            <a:r>
              <a:rPr lang="en-GB" sz="2000" dirty="0" smtClean="0"/>
              <a:t>Ability to analyse data against multiple criteria</a:t>
            </a:r>
          </a:p>
          <a:p>
            <a:pPr marL="800100" lvl="1" indent="-342900">
              <a:buFont typeface="Arial" panose="020B0604020202020204" pitchFamily="34" charset="0"/>
              <a:buChar char="•"/>
            </a:pPr>
            <a:r>
              <a:rPr lang="en-GB" sz="2000" dirty="0" smtClean="0"/>
              <a:t>Use </a:t>
            </a:r>
            <a:r>
              <a:rPr lang="en-GB" sz="2000" dirty="0"/>
              <a:t>as criteria for extracting </a:t>
            </a:r>
            <a:r>
              <a:rPr lang="en-GB" sz="2000" dirty="0" smtClean="0"/>
              <a:t>direct marketing                            data</a:t>
            </a:r>
          </a:p>
          <a:p>
            <a:pPr marL="800100" lvl="1" indent="-342900">
              <a:buFont typeface="Arial" panose="020B0604020202020204" pitchFamily="34" charset="0"/>
              <a:buChar char="•"/>
            </a:pPr>
            <a:r>
              <a:rPr lang="en-GB" sz="2000" dirty="0" smtClean="0"/>
              <a:t>Improved ability to tailor messaging for                                audience segments</a:t>
            </a:r>
          </a:p>
          <a:p>
            <a:pPr marL="800100" lvl="1" indent="-342900">
              <a:buFont typeface="Arial" panose="020B0604020202020204" pitchFamily="34" charset="0"/>
              <a:buChar char="•"/>
            </a:pPr>
            <a:r>
              <a:rPr lang="en-GB" sz="2000" dirty="0" smtClean="0"/>
              <a:t>Enhanced monitoring of campaign                                effectiveness and ROI</a:t>
            </a:r>
          </a:p>
        </p:txBody>
      </p:sp>
      <p:sp>
        <p:nvSpPr>
          <p:cNvPr id="7" name="TextBox 6"/>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SEGMENTATION AND DIRECT MARKETING</a:t>
            </a:r>
          </a:p>
        </p:txBody>
      </p:sp>
      <p:pic>
        <p:nvPicPr>
          <p:cNvPr id="1026" name="Picture 2" descr="Image result for robin hood nottingham"/>
          <p:cNvPicPr>
            <a:picLocks noChangeAspect="1" noChangeArrowheads="1"/>
          </p:cNvPicPr>
          <p:nvPr/>
        </p:nvPicPr>
        <p:blipFill rotWithShape="1">
          <a:blip r:embed="rId4">
            <a:extLst>
              <a:ext uri="{28A0092B-C50C-407E-A947-70E740481C1C}">
                <a14:useLocalDpi xmlns:a14="http://schemas.microsoft.com/office/drawing/2010/main" val="0"/>
              </a:ext>
            </a:extLst>
          </a:blip>
          <a:srcRect l="2039" t="2030" r="3173" b="1340"/>
          <a:stretch/>
        </p:blipFill>
        <p:spPr bwMode="auto">
          <a:xfrm>
            <a:off x="6788291" y="3039225"/>
            <a:ext cx="1957589" cy="3065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5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6" name="TextBox 5"/>
          <p:cNvSpPr txBox="1"/>
          <p:nvPr/>
        </p:nvSpPr>
        <p:spPr>
          <a:xfrm>
            <a:off x="297195" y="1087639"/>
            <a:ext cx="8448685" cy="2862322"/>
          </a:xfrm>
          <a:prstGeom prst="rect">
            <a:avLst/>
          </a:prstGeom>
          <a:noFill/>
        </p:spPr>
        <p:txBody>
          <a:bodyPr wrap="square" rtlCol="0">
            <a:spAutoFit/>
          </a:bodyPr>
          <a:lstStyle/>
          <a:p>
            <a:pPr marL="342900" indent="-342900">
              <a:buFont typeface="Arial" panose="020B0604020202020204" pitchFamily="34" charset="0"/>
              <a:buChar char="•"/>
            </a:pPr>
            <a:r>
              <a:rPr lang="en-GB" sz="2000" dirty="0" smtClean="0"/>
              <a:t>Creation </a:t>
            </a:r>
            <a:r>
              <a:rPr lang="en-GB" sz="2000" dirty="0"/>
              <a:t>of intrinsic segmentation model to </a:t>
            </a:r>
            <a:r>
              <a:rPr lang="en-GB" sz="2000" dirty="0" smtClean="0"/>
              <a:t>allow </a:t>
            </a:r>
            <a:r>
              <a:rPr lang="en-GB" sz="2000" dirty="0"/>
              <a:t>us to further </a:t>
            </a:r>
            <a:r>
              <a:rPr lang="en-GB" sz="2000" dirty="0" smtClean="0"/>
              <a:t>refine our </a:t>
            </a:r>
            <a:r>
              <a:rPr lang="en-GB" sz="2000" dirty="0"/>
              <a:t>direct and indirect </a:t>
            </a:r>
            <a:r>
              <a:rPr lang="en-GB" sz="2000" dirty="0" smtClean="0"/>
              <a:t>marketing</a:t>
            </a:r>
            <a:endParaRPr lang="en-GB" sz="2000" dirty="0"/>
          </a:p>
          <a:p>
            <a:pPr marL="342900" indent="-342900">
              <a:buFont typeface="Arial" panose="020B0604020202020204" pitchFamily="34" charset="0"/>
              <a:buChar char="•"/>
            </a:pPr>
            <a:r>
              <a:rPr lang="en-GB" sz="2000" dirty="0" smtClean="0"/>
              <a:t>Use </a:t>
            </a:r>
            <a:r>
              <a:rPr lang="en-GB" sz="2000" dirty="0"/>
              <a:t>of Audience Spectrum intelligence to aid </a:t>
            </a:r>
            <a:r>
              <a:rPr lang="en-GB" sz="2000" dirty="0" smtClean="0"/>
              <a:t>the creation </a:t>
            </a:r>
            <a:r>
              <a:rPr lang="en-GB" sz="2000" dirty="0"/>
              <a:t>of </a:t>
            </a:r>
            <a:r>
              <a:rPr lang="en-GB" sz="2000" dirty="0" smtClean="0"/>
              <a:t>our intrinsic </a:t>
            </a:r>
            <a:r>
              <a:rPr lang="en-GB" sz="2000" dirty="0"/>
              <a:t>model</a:t>
            </a:r>
          </a:p>
          <a:p>
            <a:pPr marL="342900" indent="-342900">
              <a:buFont typeface="Arial" panose="020B0604020202020204" pitchFamily="34" charset="0"/>
              <a:buChar char="•"/>
            </a:pPr>
            <a:r>
              <a:rPr lang="en-GB" sz="2000" dirty="0" smtClean="0"/>
              <a:t>Using intrinsic and extrinsic models together to develop marketing approach to the whole customer life cycle </a:t>
            </a:r>
          </a:p>
          <a:p>
            <a:pPr marL="800100" lvl="1" indent="-342900">
              <a:buFont typeface="Arial" panose="020B0604020202020204" pitchFamily="34" charset="0"/>
              <a:buChar char="•"/>
            </a:pPr>
            <a:r>
              <a:rPr lang="en-GB" sz="2000" dirty="0"/>
              <a:t>N</a:t>
            </a:r>
            <a:r>
              <a:rPr lang="en-GB" sz="2000" dirty="0" smtClean="0"/>
              <a:t>on-attenders </a:t>
            </a:r>
          </a:p>
          <a:p>
            <a:pPr marL="800100" lvl="1" indent="-342900">
              <a:buFont typeface="Arial" panose="020B0604020202020204" pitchFamily="34" charset="0"/>
              <a:buChar char="•"/>
            </a:pPr>
            <a:r>
              <a:rPr lang="en-GB" sz="2000" dirty="0"/>
              <a:t>F</a:t>
            </a:r>
            <a:r>
              <a:rPr lang="en-GB" sz="2000" dirty="0" smtClean="0"/>
              <a:t>irst timers </a:t>
            </a:r>
          </a:p>
          <a:p>
            <a:pPr marL="800100" lvl="1" indent="-342900">
              <a:buFont typeface="Arial" panose="020B0604020202020204" pitchFamily="34" charset="0"/>
              <a:buChar char="•"/>
            </a:pPr>
            <a:r>
              <a:rPr lang="en-GB" sz="2000" dirty="0" smtClean="0"/>
              <a:t>Regular attenders</a:t>
            </a:r>
          </a:p>
        </p:txBody>
      </p:sp>
      <p:sp>
        <p:nvSpPr>
          <p:cNvPr id="7" name="TextBox 6"/>
          <p:cNvSpPr txBox="1"/>
          <p:nvPr/>
        </p:nvSpPr>
        <p:spPr>
          <a:xfrm>
            <a:off x="297195" y="181348"/>
            <a:ext cx="8532906" cy="646331"/>
          </a:xfrm>
          <a:prstGeom prst="rect">
            <a:avLst/>
          </a:prstGeom>
          <a:noFill/>
        </p:spPr>
        <p:txBody>
          <a:bodyPr wrap="square" rtlCol="0">
            <a:spAutoFit/>
          </a:bodyPr>
          <a:lstStyle/>
          <a:p>
            <a:r>
              <a:rPr lang="en-GB" sz="3600" b="1" spc="-150" dirty="0" smtClean="0">
                <a:solidFill>
                  <a:srgbClr val="242076"/>
                </a:solidFill>
                <a:latin typeface="Trebuchet MS" panose="020B0603020202020204" pitchFamily="34" charset="0"/>
              </a:rPr>
              <a:t>NEXT STEPS…</a:t>
            </a:r>
          </a:p>
        </p:txBody>
      </p:sp>
    </p:spTree>
    <p:extLst>
      <p:ext uri="{BB962C8B-B14F-4D97-AF65-F5344CB8AC3E}">
        <p14:creationId xmlns:p14="http://schemas.microsoft.com/office/powerpoint/2010/main" val="2682155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08284" y="2249905"/>
            <a:ext cx="9360568" cy="2526632"/>
          </a:xfrm>
          <a:prstGeom prst="rect">
            <a:avLst/>
          </a:prstGeom>
          <a:solidFill>
            <a:srgbClr val="C9C7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95" y="6134236"/>
            <a:ext cx="1709025" cy="534695"/>
          </a:xfrm>
          <a:prstGeom prst="rect">
            <a:avLst/>
          </a:prstGeom>
        </p:spPr>
      </p:pic>
      <p:sp>
        <p:nvSpPr>
          <p:cNvPr id="7" name="TextBox 6"/>
          <p:cNvSpPr txBox="1"/>
          <p:nvPr/>
        </p:nvSpPr>
        <p:spPr>
          <a:xfrm>
            <a:off x="297195" y="2236240"/>
            <a:ext cx="8532906" cy="923330"/>
          </a:xfrm>
          <a:prstGeom prst="rect">
            <a:avLst/>
          </a:prstGeom>
          <a:noFill/>
        </p:spPr>
        <p:txBody>
          <a:bodyPr wrap="square" rtlCol="0">
            <a:spAutoFit/>
          </a:bodyPr>
          <a:lstStyle/>
          <a:p>
            <a:pPr algn="ctr"/>
            <a:r>
              <a:rPr lang="en-GB" sz="5400" b="1" spc="-150" dirty="0" smtClean="0">
                <a:solidFill>
                  <a:srgbClr val="242076"/>
                </a:solidFill>
                <a:latin typeface="Trebuchet MS" panose="020B0603020202020204" pitchFamily="34" charset="0"/>
              </a:rPr>
              <a:t>THANK YOU</a:t>
            </a:r>
          </a:p>
        </p:txBody>
      </p:sp>
      <p:grpSp>
        <p:nvGrpSpPr>
          <p:cNvPr id="8" name="Group 7"/>
          <p:cNvGrpSpPr/>
          <p:nvPr/>
        </p:nvGrpSpPr>
        <p:grpSpPr>
          <a:xfrm>
            <a:off x="2714376" y="3159570"/>
            <a:ext cx="4572000" cy="1593111"/>
            <a:chOff x="2277648" y="3205112"/>
            <a:chExt cx="4572000" cy="1593111"/>
          </a:xfrm>
        </p:grpSpPr>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17066" y="4193214"/>
              <a:ext cx="605009" cy="605009"/>
            </a:xfrm>
            <a:prstGeom prst="rect">
              <a:avLst/>
            </a:prstGeom>
          </p:spPr>
        </p:pic>
        <p:sp>
          <p:nvSpPr>
            <p:cNvPr id="4" name="Rectangle 3"/>
            <p:cNvSpPr/>
            <p:nvPr/>
          </p:nvSpPr>
          <p:spPr>
            <a:xfrm>
              <a:off x="2277648" y="3205112"/>
              <a:ext cx="4572000" cy="1477328"/>
            </a:xfrm>
            <a:prstGeom prst="rect">
              <a:avLst/>
            </a:prstGeom>
          </p:spPr>
          <p:txBody>
            <a:bodyPr>
              <a:spAutoFit/>
            </a:bodyPr>
            <a:lstStyle/>
            <a:p>
              <a:r>
                <a:rPr lang="en-GB" b="1" dirty="0"/>
                <a:t>Joanna Sigsworth</a:t>
              </a:r>
            </a:p>
            <a:p>
              <a:r>
                <a:rPr lang="en-GB" dirty="0"/>
                <a:t>Head of Marketing &amp; </a:t>
              </a:r>
              <a:r>
                <a:rPr lang="en-GB" dirty="0" smtClean="0"/>
                <a:t>Communications</a:t>
              </a:r>
            </a:p>
            <a:p>
              <a:r>
                <a:rPr lang="en-GB" dirty="0" smtClean="0"/>
                <a:t>Nottingham Playhouse</a:t>
              </a:r>
            </a:p>
            <a:p>
              <a:endParaRPr lang="en-GB" dirty="0"/>
            </a:p>
            <a:p>
              <a:r>
                <a:rPr lang="en-GB" dirty="0" smtClean="0"/>
                <a:t>       @</a:t>
              </a:r>
              <a:r>
                <a:rPr lang="en-GB" dirty="0" err="1" smtClean="0"/>
                <a:t>JoannaSigsworth</a:t>
              </a:r>
              <a:endParaRPr lang="en-GB" dirty="0"/>
            </a:p>
          </p:txBody>
        </p:sp>
      </p:grpSp>
    </p:spTree>
    <p:extLst>
      <p:ext uri="{BB962C8B-B14F-4D97-AF65-F5344CB8AC3E}">
        <p14:creationId xmlns:p14="http://schemas.microsoft.com/office/powerpoint/2010/main" val="36057695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463031"/>
            <a:ext cx="7772400" cy="1830065"/>
          </a:xfrm>
        </p:spPr>
        <p:txBody>
          <a:bodyPr>
            <a:normAutofit fontScale="90000"/>
          </a:bodyPr>
          <a:lstStyle/>
          <a:p>
            <a:r>
              <a:rPr lang="en-GB" dirty="0" smtClean="0">
                <a:latin typeface="InterFace Black" panose="020B0A03030203020204" pitchFamily="34" charset="0"/>
              </a:rPr>
              <a:t/>
            </a:r>
            <a:br>
              <a:rPr lang="en-GB" dirty="0" smtClean="0">
                <a:latin typeface="InterFace Black" panose="020B0A03030203020204" pitchFamily="34" charset="0"/>
              </a:rPr>
            </a:br>
            <a:r>
              <a:rPr lang="en-GB" sz="6000" spc="-110" dirty="0" smtClean="0"/>
              <a:t>SEGMENTATION</a:t>
            </a:r>
            <a:r>
              <a:rPr lang="en-GB" spc="-110" dirty="0" smtClean="0"/>
              <a:t/>
            </a:r>
            <a:br>
              <a:rPr lang="en-GB" spc="-110" dirty="0" smtClean="0"/>
            </a:br>
            <a:r>
              <a:rPr lang="en-GB" spc="-110" dirty="0" smtClean="0">
                <a:solidFill>
                  <a:srgbClr val="4A4A49"/>
                </a:solidFill>
                <a:latin typeface="InterFace Bold" panose="020B0803030203020204" pitchFamily="34" charset="0"/>
              </a:rPr>
              <a:t>DIVIDE AND CONQUER</a:t>
            </a:r>
            <a:endParaRPr lang="en-GB" spc="-110" dirty="0">
              <a:solidFill>
                <a:srgbClr val="4A4A49"/>
              </a:solidFill>
              <a:latin typeface="InterFace Bold" panose="020B0803030203020204" pitchFamily="34" charset="0"/>
            </a:endParaRP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02024" y="829780"/>
            <a:ext cx="4139952" cy="1303076"/>
          </a:xfrm>
          <a:prstGeom prst="rect">
            <a:avLst/>
          </a:prstGeom>
        </p:spPr>
      </p:pic>
      <p:sp>
        <p:nvSpPr>
          <p:cNvPr id="3" name="TextBox 2"/>
          <p:cNvSpPr txBox="1"/>
          <p:nvPr/>
        </p:nvSpPr>
        <p:spPr>
          <a:xfrm>
            <a:off x="395536" y="4509120"/>
            <a:ext cx="8568952" cy="1815882"/>
          </a:xfrm>
          <a:prstGeom prst="rect">
            <a:avLst/>
          </a:prstGeom>
          <a:noFill/>
        </p:spPr>
        <p:txBody>
          <a:bodyPr wrap="square" rtlCol="0">
            <a:spAutoFit/>
          </a:bodyPr>
          <a:lstStyle/>
          <a:p>
            <a:pPr algn="r"/>
            <a:endParaRPr lang="en-GB" sz="2400" dirty="0" smtClean="0">
              <a:solidFill>
                <a:srgbClr val="8E8E8E"/>
              </a:solidFill>
              <a:latin typeface="InterFace Bold" panose="020B0803030203020204" pitchFamily="34" charset="0"/>
            </a:endParaRPr>
          </a:p>
          <a:p>
            <a:pPr algn="ctr"/>
            <a:r>
              <a:rPr lang="en-GB" sz="2400" dirty="0" smtClean="0">
                <a:solidFill>
                  <a:srgbClr val="8E8E8E"/>
                </a:solidFill>
                <a:latin typeface="InterFace Bold" panose="020B0803030203020204" pitchFamily="34" charset="0"/>
              </a:rPr>
              <a:t>Melanie Ryan</a:t>
            </a:r>
          </a:p>
          <a:p>
            <a:pPr algn="ctr"/>
            <a:r>
              <a:rPr lang="en-GB" sz="2000" dirty="0" smtClean="0">
                <a:solidFill>
                  <a:srgbClr val="8E8E8E"/>
                </a:solidFill>
                <a:latin typeface="InterFace" panose="020B0503030203020204" pitchFamily="34" charset="0"/>
              </a:rPr>
              <a:t>CRM &amp; Insight Manager</a:t>
            </a:r>
          </a:p>
          <a:p>
            <a:endParaRPr lang="en-GB" sz="2400" dirty="0" smtClean="0">
              <a:solidFill>
                <a:srgbClr val="4A4A49"/>
              </a:solidFill>
              <a:latin typeface="InterFace Bold" panose="020B0803030203020204" pitchFamily="34" charset="0"/>
            </a:endParaRPr>
          </a:p>
          <a:p>
            <a:pPr algn="r"/>
            <a:endParaRPr lang="en-GB" sz="2000" dirty="0" smtClean="0">
              <a:solidFill>
                <a:srgbClr val="4A4A49"/>
              </a:solidFill>
              <a:latin typeface="InterFace Bold" panose="020B0803030203020204" pitchFamily="34" charset="0"/>
            </a:endParaRPr>
          </a:p>
        </p:txBody>
      </p:sp>
      <p:sp>
        <p:nvSpPr>
          <p:cNvPr id="5" name="Rectangle 4"/>
          <p:cNvSpPr/>
          <p:nvPr/>
        </p:nvSpPr>
        <p:spPr>
          <a:xfrm>
            <a:off x="-324544" y="6021288"/>
            <a:ext cx="11953328" cy="2664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34143933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48680"/>
            <a:ext cx="7772400" cy="1152128"/>
          </a:xfrm>
        </p:spPr>
        <p:txBody>
          <a:bodyPr>
            <a:normAutofit fontScale="90000"/>
          </a:bodyPr>
          <a:lstStyle/>
          <a:p>
            <a:r>
              <a:rPr lang="en-GB" sz="3200" dirty="0" smtClean="0"/>
              <a:t/>
            </a:r>
            <a:br>
              <a:rPr lang="en-GB" sz="3200" dirty="0" smtClean="0"/>
            </a:br>
            <a:r>
              <a:rPr lang="en-GB" sz="3200" dirty="0" smtClean="0"/>
              <a:t/>
            </a:r>
            <a:br>
              <a:rPr lang="en-GB" sz="3200" dirty="0" smtClean="0"/>
            </a:br>
            <a:r>
              <a:rPr lang="en-GB" sz="3200" dirty="0"/>
              <a:t/>
            </a:r>
            <a:br>
              <a:rPr lang="en-GB" sz="3200" dirty="0"/>
            </a:br>
            <a:r>
              <a:rPr lang="en-GB" dirty="0" smtClean="0"/>
              <a:t>WHO WE ARE</a:t>
            </a:r>
            <a:br>
              <a:rPr lang="en-GB" dirty="0" smtClean="0"/>
            </a:br>
            <a:r>
              <a:rPr lang="en-GB" dirty="0"/>
              <a:t/>
            </a:r>
            <a:br>
              <a:rPr lang="en-GB" dirty="0"/>
            </a:br>
            <a:endParaRPr lang="en-GB" dirty="0"/>
          </a:p>
        </p:txBody>
      </p:sp>
      <p:pic>
        <p:nvPicPr>
          <p:cNvPr id="1026" name="Picture 2" descr="S:\Marketing, PR and Digital\Images\Orchestra\Full orch Dec 15 c.Upstream Photography\20151201_FullCBSO-6.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3936" y="2349500"/>
            <a:ext cx="7656129" cy="3167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42603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normAutofit/>
          </a:bodyPr>
          <a:lstStyle/>
          <a:p>
            <a:r>
              <a:rPr lang="en-GB" sz="4000" dirty="0" smtClean="0"/>
              <a:t>OUR TESS JOURNEY SO FAR</a:t>
            </a:r>
            <a:endParaRPr lang="en-GB" sz="4000" dirty="0"/>
          </a:p>
        </p:txBody>
      </p:sp>
      <p:sp>
        <p:nvSpPr>
          <p:cNvPr id="3" name="TextBox 2"/>
          <p:cNvSpPr txBox="1"/>
          <p:nvPr/>
        </p:nvSpPr>
        <p:spPr>
          <a:xfrm>
            <a:off x="539552" y="1628800"/>
            <a:ext cx="8352928" cy="4524315"/>
          </a:xfrm>
          <a:prstGeom prst="rect">
            <a:avLst/>
          </a:prstGeom>
          <a:noFill/>
        </p:spPr>
        <p:txBody>
          <a:bodyPr wrap="square" rtlCol="0">
            <a:spAutoFit/>
          </a:bodyPr>
          <a:lstStyle/>
          <a:p>
            <a:endParaRPr lang="en-GB" sz="2800" dirty="0">
              <a:solidFill>
                <a:srgbClr val="4A4A49"/>
              </a:solidFill>
              <a:latin typeface="InterFace Bold" panose="020B0803030203020204" pitchFamily="34" charset="0"/>
            </a:endParaRPr>
          </a:p>
          <a:p>
            <a:r>
              <a:rPr lang="en-GB" sz="2800" dirty="0" smtClean="0">
                <a:solidFill>
                  <a:srgbClr val="4A4A49"/>
                </a:solidFill>
                <a:latin typeface="InterFace Bold" panose="020B0803030203020204" pitchFamily="34" charset="0"/>
              </a:rPr>
              <a:t>CRM for marketing, development and insight</a:t>
            </a:r>
          </a:p>
          <a:p>
            <a:endParaRPr lang="en-GB" sz="2800" dirty="0" smtClean="0">
              <a:solidFill>
                <a:srgbClr val="4A4A49"/>
              </a:solidFill>
              <a:latin typeface="InterFace Bold" panose="020B0803030203020204" pitchFamily="34" charset="0"/>
            </a:endParaRPr>
          </a:p>
          <a:p>
            <a:pPr marL="342900" indent="-342900">
              <a:buFont typeface="Arial" panose="020B0604020202020204" pitchFamily="34" charset="0"/>
              <a:buChar char="•"/>
            </a:pPr>
            <a:r>
              <a:rPr lang="en-GB" sz="2800" dirty="0" smtClean="0">
                <a:solidFill>
                  <a:srgbClr val="4A4A49"/>
                </a:solidFill>
                <a:latin typeface="InterFace Bold" panose="020B0803030203020204" pitchFamily="34" charset="0"/>
              </a:rPr>
              <a:t>Tickets sold on </a:t>
            </a:r>
            <a:r>
              <a:rPr lang="en-GB" sz="2800" dirty="0" err="1" smtClean="0">
                <a:solidFill>
                  <a:srgbClr val="4A4A49"/>
                </a:solidFill>
                <a:latin typeface="InterFace Bold" panose="020B0803030203020204" pitchFamily="34" charset="0"/>
              </a:rPr>
              <a:t>Spektrix</a:t>
            </a:r>
            <a:r>
              <a:rPr lang="en-GB" sz="2800" dirty="0" smtClean="0">
                <a:solidFill>
                  <a:srgbClr val="4A4A49"/>
                </a:solidFill>
                <a:latin typeface="InterFace Bold" panose="020B0803030203020204" pitchFamily="34" charset="0"/>
              </a:rPr>
              <a:t> at Symphony Hall</a:t>
            </a:r>
          </a:p>
          <a:p>
            <a:endParaRPr lang="en-GB" sz="2800" dirty="0" smtClean="0">
              <a:solidFill>
                <a:srgbClr val="4A4A49"/>
              </a:solidFill>
              <a:latin typeface="InterFace Bold" panose="020B0803030203020204" pitchFamily="34" charset="0"/>
            </a:endParaRPr>
          </a:p>
          <a:p>
            <a:pPr marL="342900" indent="-342900">
              <a:buFont typeface="Arial" panose="020B0604020202020204" pitchFamily="34" charset="0"/>
              <a:buChar char="•"/>
            </a:pPr>
            <a:r>
              <a:rPr lang="en-GB" sz="2800" dirty="0" smtClean="0">
                <a:solidFill>
                  <a:srgbClr val="4A4A49"/>
                </a:solidFill>
                <a:latin typeface="InterFace Bold" panose="020B0803030203020204" pitchFamily="34" charset="0"/>
              </a:rPr>
              <a:t>Import tix sales daily into Tess</a:t>
            </a:r>
          </a:p>
          <a:p>
            <a:pPr marL="342900" indent="-342900">
              <a:buFont typeface="Arial" panose="020B0604020202020204" pitchFamily="34" charset="0"/>
              <a:buChar char="•"/>
            </a:pPr>
            <a:endParaRPr lang="en-GB" sz="2800" dirty="0" smtClean="0">
              <a:solidFill>
                <a:srgbClr val="4A4A49"/>
              </a:solidFill>
              <a:latin typeface="InterFace Bold" panose="020B0803030203020204" pitchFamily="34" charset="0"/>
            </a:endParaRPr>
          </a:p>
          <a:p>
            <a:r>
              <a:rPr lang="en-GB" sz="2800" dirty="0">
                <a:solidFill>
                  <a:srgbClr val="4A4A49"/>
                </a:solidFill>
                <a:latin typeface="InterFace Bold" panose="020B0803030203020204" pitchFamily="34" charset="0"/>
              </a:rPr>
              <a:t>W</a:t>
            </a:r>
            <a:r>
              <a:rPr lang="en-GB" sz="2800" dirty="0" smtClean="0">
                <a:solidFill>
                  <a:srgbClr val="4A4A49"/>
                </a:solidFill>
                <a:latin typeface="InterFace Bold" panose="020B0803030203020204" pitchFamily="34" charset="0"/>
              </a:rPr>
              <a:t>ent </a:t>
            </a:r>
            <a:r>
              <a:rPr lang="en-GB" sz="2800" dirty="0">
                <a:solidFill>
                  <a:srgbClr val="4A4A49"/>
                </a:solidFill>
                <a:latin typeface="InterFace Bold" panose="020B0803030203020204" pitchFamily="34" charset="0"/>
              </a:rPr>
              <a:t>live 1 </a:t>
            </a:r>
            <a:r>
              <a:rPr lang="en-GB" sz="2800" dirty="0" smtClean="0">
                <a:solidFill>
                  <a:srgbClr val="4A4A49"/>
                </a:solidFill>
                <a:latin typeface="InterFace Bold" panose="020B0803030203020204" pitchFamily="34" charset="0"/>
              </a:rPr>
              <a:t>December 2014</a:t>
            </a:r>
            <a:endParaRPr lang="en-GB" sz="2800" dirty="0">
              <a:solidFill>
                <a:srgbClr val="4A4A49"/>
              </a:solidFill>
              <a:latin typeface="InterFace Bold" panose="020B0803030203020204" pitchFamily="34" charset="0"/>
            </a:endParaRPr>
          </a:p>
          <a:p>
            <a:pPr marL="342900" indent="-342900">
              <a:buFont typeface="Arial" panose="020B0604020202020204" pitchFamily="34" charset="0"/>
              <a:buChar char="•"/>
            </a:pPr>
            <a:endParaRPr lang="en-GB" sz="2800" dirty="0" smtClean="0">
              <a:solidFill>
                <a:srgbClr val="4A4A49"/>
              </a:solidFill>
              <a:latin typeface="InterFace Bold" panose="020B0803030203020204" pitchFamily="34" charset="0"/>
            </a:endParaRPr>
          </a:p>
          <a:p>
            <a:endParaRPr lang="en-GB" dirty="0" smtClean="0">
              <a:solidFill>
                <a:prstClr val="black"/>
              </a:solidFill>
              <a:latin typeface="InterFace Bold" panose="020B0803030203020204" pitchFamily="34" charset="0"/>
            </a:endParaRPr>
          </a:p>
          <a:p>
            <a:pPr marL="285750" indent="-285750">
              <a:buFont typeface="Arial" panose="020B0604020202020204" pitchFamily="34" charset="0"/>
              <a:buChar char="•"/>
            </a:pPr>
            <a:endParaRPr lang="en-GB" dirty="0">
              <a:solidFill>
                <a:prstClr val="black"/>
              </a:solidFill>
            </a:endParaRPr>
          </a:p>
        </p:txBody>
      </p:sp>
    </p:spTree>
    <p:extLst>
      <p:ext uri="{BB962C8B-B14F-4D97-AF65-F5344CB8AC3E}">
        <p14:creationId xmlns:p14="http://schemas.microsoft.com/office/powerpoint/2010/main" val="61727795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010346"/>
          </a:xfrm>
        </p:spPr>
        <p:txBody>
          <a:bodyPr anchor="t">
            <a:normAutofit/>
          </a:bodyPr>
          <a:lstStyle/>
          <a:p>
            <a:r>
              <a:rPr lang="en-GB" sz="4200" dirty="0" smtClean="0">
                <a:solidFill>
                  <a:srgbClr val="DC3970"/>
                </a:solidFill>
                <a:latin typeface="InterFace Black" panose="020B0A03030203020204" pitchFamily="34" charset="0"/>
              </a:rPr>
              <a:t>SEGMENTING AT THE CBSO</a:t>
            </a:r>
            <a:r>
              <a:rPr lang="en-GB" sz="3200" dirty="0" smtClean="0">
                <a:solidFill>
                  <a:srgbClr val="DC3970"/>
                </a:solidFill>
                <a:latin typeface="InterFace Black" panose="020B0A03030203020204" pitchFamily="34" charset="0"/>
              </a:rPr>
              <a:t/>
            </a:r>
            <a:br>
              <a:rPr lang="en-GB" sz="3200" dirty="0" smtClean="0">
                <a:solidFill>
                  <a:srgbClr val="DC3970"/>
                </a:solidFill>
                <a:latin typeface="InterFace Black" panose="020B0A03030203020204" pitchFamily="34" charset="0"/>
              </a:rPr>
            </a:br>
            <a:endParaRPr lang="en-GB" dirty="0"/>
          </a:p>
        </p:txBody>
      </p:sp>
      <p:sp>
        <p:nvSpPr>
          <p:cNvPr id="3" name="Text Placeholder 2"/>
          <p:cNvSpPr>
            <a:spLocks noGrp="1"/>
          </p:cNvSpPr>
          <p:nvPr>
            <p:ph type="body" idx="1"/>
          </p:nvPr>
        </p:nvSpPr>
        <p:spPr>
          <a:xfrm>
            <a:off x="395536" y="3140968"/>
            <a:ext cx="4040188" cy="639762"/>
          </a:xfrm>
        </p:spPr>
        <p:txBody>
          <a:bodyPr/>
          <a:lstStyle/>
          <a:p>
            <a:r>
              <a:rPr lang="en-GB" sz="3200" b="0" dirty="0" smtClean="0">
                <a:latin typeface="InterFace Black" panose="020B0A03030203020204" pitchFamily="34" charset="0"/>
                <a:ea typeface="+mj-ea"/>
                <a:cs typeface="+mj-cs"/>
              </a:rPr>
              <a:t>MARKETING</a:t>
            </a:r>
            <a:endParaRPr lang="en-GB" dirty="0">
              <a:latin typeface="InterFace Black" panose="020B0A03030203020204" pitchFamily="34" charset="0"/>
            </a:endParaRPr>
          </a:p>
        </p:txBody>
      </p:sp>
      <p:sp>
        <p:nvSpPr>
          <p:cNvPr id="4" name="Content Placeholder 3"/>
          <p:cNvSpPr>
            <a:spLocks noGrp="1"/>
          </p:cNvSpPr>
          <p:nvPr>
            <p:ph sz="half" idx="2"/>
          </p:nvPr>
        </p:nvSpPr>
        <p:spPr>
          <a:xfrm>
            <a:off x="457200" y="3789041"/>
            <a:ext cx="4040188" cy="2337122"/>
          </a:xfrm>
        </p:spPr>
        <p:txBody>
          <a:bodyPr>
            <a:normAutofit/>
          </a:bodyPr>
          <a:lstStyle/>
          <a:p>
            <a:r>
              <a:rPr lang="en-GB" sz="2800" dirty="0" smtClean="0">
                <a:solidFill>
                  <a:srgbClr val="4A4A49"/>
                </a:solidFill>
                <a:latin typeface="InterFace Bold" panose="020B0803030203020204" pitchFamily="34" charset="0"/>
              </a:rPr>
              <a:t>Bespoke </a:t>
            </a:r>
          </a:p>
          <a:p>
            <a:r>
              <a:rPr lang="en-GB" sz="2800" dirty="0" smtClean="0">
                <a:solidFill>
                  <a:srgbClr val="4A4A49"/>
                </a:solidFill>
                <a:latin typeface="InterFace Bold" panose="020B0803030203020204" pitchFamily="34" charset="0"/>
              </a:rPr>
              <a:t>Based on existing attenders - intrinsic</a:t>
            </a:r>
          </a:p>
          <a:p>
            <a:r>
              <a:rPr lang="en-GB" sz="2800" dirty="0" smtClean="0">
                <a:solidFill>
                  <a:srgbClr val="4A4A49"/>
                </a:solidFill>
                <a:latin typeface="InterFace Bold" panose="020B0803030203020204" pitchFamily="34" charset="0"/>
              </a:rPr>
              <a:t>Live picture</a:t>
            </a:r>
            <a:endParaRPr lang="en-GB" dirty="0"/>
          </a:p>
        </p:txBody>
      </p:sp>
      <p:sp>
        <p:nvSpPr>
          <p:cNvPr id="5" name="Text Placeholder 4"/>
          <p:cNvSpPr>
            <a:spLocks noGrp="1"/>
          </p:cNvSpPr>
          <p:nvPr>
            <p:ph type="body" sz="quarter" idx="3"/>
          </p:nvPr>
        </p:nvSpPr>
        <p:spPr>
          <a:xfrm>
            <a:off x="4572000" y="3140968"/>
            <a:ext cx="4041775" cy="639762"/>
          </a:xfrm>
        </p:spPr>
        <p:txBody>
          <a:bodyPr/>
          <a:lstStyle/>
          <a:p>
            <a:r>
              <a:rPr lang="en-GB" sz="3200" b="0" dirty="0" smtClean="0">
                <a:latin typeface="InterFace Black" panose="020B0A03030203020204" pitchFamily="34" charset="0"/>
                <a:ea typeface="+mj-ea"/>
                <a:cs typeface="+mj-cs"/>
              </a:rPr>
              <a:t>DEVELOPMENT</a:t>
            </a:r>
            <a:endParaRPr lang="en-GB" dirty="0"/>
          </a:p>
        </p:txBody>
      </p:sp>
      <p:sp>
        <p:nvSpPr>
          <p:cNvPr id="6" name="Content Placeholder 5"/>
          <p:cNvSpPr>
            <a:spLocks noGrp="1"/>
          </p:cNvSpPr>
          <p:nvPr>
            <p:ph sz="quarter" idx="4"/>
          </p:nvPr>
        </p:nvSpPr>
        <p:spPr>
          <a:xfrm>
            <a:off x="4645025" y="3789040"/>
            <a:ext cx="4041775" cy="2337123"/>
          </a:xfrm>
        </p:spPr>
        <p:txBody>
          <a:bodyPr/>
          <a:lstStyle/>
          <a:p>
            <a:r>
              <a:rPr lang="en-GB" sz="2800" dirty="0" smtClean="0">
                <a:solidFill>
                  <a:srgbClr val="4A4A49"/>
                </a:solidFill>
                <a:latin typeface="InterFace Bold" panose="020B0803030203020204" pitchFamily="34" charset="0"/>
              </a:rPr>
              <a:t>Wealth screening</a:t>
            </a:r>
          </a:p>
          <a:p>
            <a:r>
              <a:rPr lang="en-GB" sz="2800" dirty="0" smtClean="0">
                <a:solidFill>
                  <a:srgbClr val="4A4A49"/>
                </a:solidFill>
                <a:latin typeface="InterFace Bold" panose="020B0803030203020204" pitchFamily="34" charset="0"/>
              </a:rPr>
              <a:t>Snapshot - static tags</a:t>
            </a:r>
            <a:endParaRPr lang="en-GB" dirty="0"/>
          </a:p>
        </p:txBody>
      </p:sp>
      <p:pic>
        <p:nvPicPr>
          <p:cNvPr id="12" name="Picture 2" descr="Image result for cake slices images"/>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contrast="43000"/>
                    </a14:imgEffect>
                  </a14:imgLayer>
                </a14:imgProps>
              </a:ext>
              <a:ext uri="{28A0092B-C50C-407E-A947-70E740481C1C}">
                <a14:useLocalDpi xmlns:a14="http://schemas.microsoft.com/office/drawing/2010/main" val="0"/>
              </a:ext>
            </a:extLst>
          </a:blip>
          <a:srcRect/>
          <a:stretch>
            <a:fillRect/>
          </a:stretch>
        </p:blipFill>
        <p:spPr bwMode="auto">
          <a:xfrm>
            <a:off x="3275856" y="1052737"/>
            <a:ext cx="1944216" cy="1952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5317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200" dirty="0" smtClean="0">
                <a:solidFill>
                  <a:srgbClr val="DC3970"/>
                </a:solidFill>
                <a:latin typeface="InterFace Black" panose="020B0A03030203020204" pitchFamily="34" charset="0"/>
              </a:rPr>
              <a:t>INITIAL RESEARCH</a:t>
            </a:r>
            <a:endParaRPr lang="en-GB" dirty="0"/>
          </a:p>
        </p:txBody>
      </p:sp>
      <p:sp>
        <p:nvSpPr>
          <p:cNvPr id="3" name="Content Placeholder 2"/>
          <p:cNvSpPr>
            <a:spLocks noGrp="1"/>
          </p:cNvSpPr>
          <p:nvPr>
            <p:ph idx="1"/>
          </p:nvPr>
        </p:nvSpPr>
        <p:spPr/>
        <p:txBody>
          <a:bodyPr>
            <a:normAutofit lnSpcReduction="10000"/>
          </a:bodyPr>
          <a:lstStyle/>
          <a:p>
            <a:pPr lvl="0"/>
            <a:r>
              <a:rPr lang="en-GB" sz="2800" dirty="0" smtClean="0">
                <a:solidFill>
                  <a:srgbClr val="4A4A49"/>
                </a:solidFill>
                <a:latin typeface="InterFace Bold" panose="020B0803030203020204" pitchFamily="34" charset="0"/>
              </a:rPr>
              <a:t>Classical attenders at Town Hall Symphony Hall (THSH)</a:t>
            </a:r>
          </a:p>
          <a:p>
            <a:pPr lvl="0"/>
            <a:r>
              <a:rPr lang="en-GB" sz="2800" dirty="0" smtClean="0">
                <a:solidFill>
                  <a:srgbClr val="4A4A49"/>
                </a:solidFill>
                <a:latin typeface="InterFace Bold" panose="020B0803030203020204" pitchFamily="34" charset="0"/>
              </a:rPr>
              <a:t>Carried out by Baker Richards</a:t>
            </a:r>
          </a:p>
          <a:p>
            <a:pPr lvl="0"/>
            <a:r>
              <a:rPr lang="en-GB" sz="2800" dirty="0" smtClean="0">
                <a:solidFill>
                  <a:srgbClr val="4A4A49"/>
                </a:solidFill>
                <a:latin typeface="InterFace Bold" panose="020B0803030203020204" pitchFamily="34" charset="0"/>
              </a:rPr>
              <a:t>Attender Behavioural Variables with strong clusters around</a:t>
            </a:r>
          </a:p>
          <a:p>
            <a:pPr lvl="1"/>
            <a:r>
              <a:rPr lang="en-GB" dirty="0" smtClean="0">
                <a:solidFill>
                  <a:srgbClr val="DC3970"/>
                </a:solidFill>
                <a:latin typeface="InterFace Bold" panose="020B0803030203020204" pitchFamily="34" charset="0"/>
              </a:rPr>
              <a:t>Frequency</a:t>
            </a:r>
          </a:p>
          <a:p>
            <a:pPr lvl="1"/>
            <a:r>
              <a:rPr lang="en-GB" dirty="0" smtClean="0">
                <a:solidFill>
                  <a:srgbClr val="DC3970"/>
                </a:solidFill>
                <a:latin typeface="InterFace Bold" panose="020B0803030203020204" pitchFamily="34" charset="0"/>
              </a:rPr>
              <a:t>Product preferences</a:t>
            </a:r>
            <a:endParaRPr lang="en-GB" dirty="0" smtClean="0">
              <a:solidFill>
                <a:srgbClr val="4A4A49"/>
              </a:solidFill>
              <a:latin typeface="InterFace Bold" panose="020B0803030203020204" pitchFamily="34" charset="0"/>
            </a:endParaRPr>
          </a:p>
          <a:p>
            <a:r>
              <a:rPr lang="en-GB" sz="2800" dirty="0" smtClean="0">
                <a:solidFill>
                  <a:srgbClr val="4A4A49"/>
                </a:solidFill>
                <a:latin typeface="InterFace Bold" panose="020B0803030203020204" pitchFamily="34" charset="0"/>
              </a:rPr>
              <a:t>Overlaying </a:t>
            </a:r>
            <a:r>
              <a:rPr lang="en-GB" sz="2800" dirty="0">
                <a:solidFill>
                  <a:srgbClr val="4A4A49"/>
                </a:solidFill>
                <a:latin typeface="InterFace Bold" panose="020B0803030203020204" pitchFamily="34" charset="0"/>
              </a:rPr>
              <a:t>with </a:t>
            </a:r>
            <a:r>
              <a:rPr lang="en-GB" sz="2800" dirty="0" smtClean="0">
                <a:solidFill>
                  <a:srgbClr val="4A4A49"/>
                </a:solidFill>
                <a:latin typeface="InterFace Bold" panose="020B0803030203020204" pitchFamily="34" charset="0"/>
              </a:rPr>
              <a:t>qualitative survey data</a:t>
            </a:r>
          </a:p>
          <a:p>
            <a:r>
              <a:rPr lang="en-GB" sz="2800" dirty="0" smtClean="0">
                <a:solidFill>
                  <a:srgbClr val="4A4A49"/>
                </a:solidFill>
                <a:latin typeface="InterFace Bold" panose="020B0803030203020204" pitchFamily="34" charset="0"/>
              </a:rPr>
              <a:t>Classical concerts rated by programme accessibility</a:t>
            </a:r>
          </a:p>
          <a:p>
            <a:pPr marL="0" indent="0">
              <a:buNone/>
            </a:pPr>
            <a:endParaRPr lang="en-GB" sz="2800" dirty="0">
              <a:solidFill>
                <a:srgbClr val="4A4A49"/>
              </a:solidFill>
              <a:latin typeface="InterFace Bold" panose="020B0803030203020204" pitchFamily="34" charset="0"/>
            </a:endParaRPr>
          </a:p>
          <a:p>
            <a:endParaRPr lang="en-GB" dirty="0"/>
          </a:p>
        </p:txBody>
      </p:sp>
    </p:spTree>
    <p:extLst>
      <p:ext uri="{BB962C8B-B14F-4D97-AF65-F5344CB8AC3E}">
        <p14:creationId xmlns:p14="http://schemas.microsoft.com/office/powerpoint/2010/main" val="15714652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42194"/>
          </a:xfrm>
        </p:spPr>
        <p:txBody>
          <a:bodyPr anchor="t">
            <a:normAutofit/>
          </a:bodyPr>
          <a:lstStyle/>
          <a:p>
            <a:r>
              <a:rPr lang="en-GB" sz="4200" dirty="0" smtClean="0">
                <a:solidFill>
                  <a:srgbClr val="DC3970"/>
                </a:solidFill>
                <a:latin typeface="InterFace Black" panose="020B0A03030203020204" pitchFamily="34" charset="0"/>
              </a:rPr>
              <a:t>CBSO PRODUCTS</a:t>
            </a:r>
            <a:r>
              <a:rPr lang="en-GB" sz="3200" dirty="0" smtClean="0">
                <a:solidFill>
                  <a:srgbClr val="DC3970"/>
                </a:solidFill>
                <a:latin typeface="InterFace Black" panose="020B0A03030203020204" pitchFamily="34" charset="0"/>
              </a:rPr>
              <a:t/>
            </a:r>
            <a:br>
              <a:rPr lang="en-GB" sz="3200" dirty="0" smtClean="0">
                <a:solidFill>
                  <a:srgbClr val="DC3970"/>
                </a:solidFill>
                <a:latin typeface="InterFace Black" panose="020B0A03030203020204" pitchFamily="34" charset="0"/>
              </a:rPr>
            </a:br>
            <a:endParaRPr lang="en-GB" dirty="0"/>
          </a:p>
        </p:txBody>
      </p:sp>
      <p:sp>
        <p:nvSpPr>
          <p:cNvPr id="3" name="Text Placeholder 2"/>
          <p:cNvSpPr>
            <a:spLocks noGrp="1"/>
          </p:cNvSpPr>
          <p:nvPr>
            <p:ph type="body" idx="1"/>
          </p:nvPr>
        </p:nvSpPr>
        <p:spPr>
          <a:xfrm>
            <a:off x="395536" y="1268760"/>
            <a:ext cx="4040188" cy="639762"/>
          </a:xfrm>
        </p:spPr>
        <p:txBody>
          <a:bodyPr>
            <a:normAutofit/>
          </a:bodyPr>
          <a:lstStyle/>
          <a:p>
            <a:r>
              <a:rPr lang="en-GB" sz="2800" b="0" dirty="0" smtClean="0">
                <a:latin typeface="InterFace Black" panose="020B0A03030203020204" pitchFamily="34" charset="0"/>
                <a:ea typeface="+mj-ea"/>
                <a:cs typeface="+mj-cs"/>
              </a:rPr>
              <a:t>CORE CLASSICAL</a:t>
            </a:r>
            <a:endParaRPr lang="en-GB" sz="2000" dirty="0"/>
          </a:p>
        </p:txBody>
      </p:sp>
      <p:sp>
        <p:nvSpPr>
          <p:cNvPr id="4" name="Content Placeholder 3"/>
          <p:cNvSpPr>
            <a:spLocks noGrp="1"/>
          </p:cNvSpPr>
          <p:nvPr>
            <p:ph sz="half" idx="2"/>
          </p:nvPr>
        </p:nvSpPr>
        <p:spPr>
          <a:xfrm>
            <a:off x="467544" y="1916832"/>
            <a:ext cx="4040188" cy="4032448"/>
          </a:xfrm>
        </p:spPr>
        <p:txBody>
          <a:bodyPr>
            <a:normAutofit/>
          </a:bodyPr>
          <a:lstStyle/>
          <a:p>
            <a:r>
              <a:rPr lang="en-GB" sz="2800" dirty="0" smtClean="0">
                <a:solidFill>
                  <a:srgbClr val="4A4A49"/>
                </a:solidFill>
                <a:latin typeface="InterFace Bold" panose="020B0803030203020204" pitchFamily="34" charset="0"/>
              </a:rPr>
              <a:t>Evening &amp; Matinee</a:t>
            </a:r>
          </a:p>
          <a:p>
            <a:r>
              <a:rPr lang="en-GB" sz="2800" dirty="0" smtClean="0"/>
              <a:t>Rated niche </a:t>
            </a:r>
            <a:r>
              <a:rPr lang="en-GB" sz="2800" dirty="0"/>
              <a:t>to </a:t>
            </a:r>
            <a:r>
              <a:rPr lang="en-GB" sz="2800" dirty="0" smtClean="0"/>
              <a:t>popular (0-5)</a:t>
            </a:r>
            <a:endParaRPr lang="en-GB" sz="2800" dirty="0" smtClean="0">
              <a:solidFill>
                <a:srgbClr val="4A4A49"/>
              </a:solidFill>
            </a:endParaRPr>
          </a:p>
          <a:p>
            <a:pPr marL="0" indent="0">
              <a:buNone/>
            </a:pPr>
            <a:r>
              <a:rPr lang="en-GB" sz="2600" dirty="0" smtClean="0">
                <a:solidFill>
                  <a:srgbClr val="DC3970"/>
                </a:solidFill>
              </a:rPr>
              <a:t>Nicola Benedetti: Tchaikovsky</a:t>
            </a:r>
          </a:p>
          <a:p>
            <a:pPr marL="0" indent="0">
              <a:buNone/>
            </a:pPr>
            <a:endParaRPr lang="en-GB" sz="2600" dirty="0"/>
          </a:p>
        </p:txBody>
      </p:sp>
      <p:sp>
        <p:nvSpPr>
          <p:cNvPr id="5" name="Text Placeholder 4"/>
          <p:cNvSpPr>
            <a:spLocks noGrp="1"/>
          </p:cNvSpPr>
          <p:nvPr>
            <p:ph type="body" sz="quarter" idx="3"/>
          </p:nvPr>
        </p:nvSpPr>
        <p:spPr>
          <a:xfrm>
            <a:off x="4499992" y="1268760"/>
            <a:ext cx="4041775" cy="639762"/>
          </a:xfrm>
        </p:spPr>
        <p:txBody>
          <a:bodyPr>
            <a:normAutofit/>
          </a:bodyPr>
          <a:lstStyle/>
          <a:p>
            <a:r>
              <a:rPr lang="en-GB" sz="2800" b="0" dirty="0" smtClean="0">
                <a:latin typeface="InterFace Black" panose="020B0A03030203020204" pitchFamily="34" charset="0"/>
                <a:ea typeface="+mj-ea"/>
                <a:cs typeface="+mj-cs"/>
              </a:rPr>
              <a:t>POPULIST</a:t>
            </a:r>
            <a:endParaRPr lang="en-GB" sz="2000" dirty="0"/>
          </a:p>
        </p:txBody>
      </p:sp>
      <p:sp>
        <p:nvSpPr>
          <p:cNvPr id="6" name="Content Placeholder 5"/>
          <p:cNvSpPr>
            <a:spLocks noGrp="1"/>
          </p:cNvSpPr>
          <p:nvPr>
            <p:ph sz="quarter" idx="4"/>
          </p:nvPr>
        </p:nvSpPr>
        <p:spPr>
          <a:xfrm>
            <a:off x="4716016" y="1916832"/>
            <a:ext cx="3969767" cy="4248472"/>
          </a:xfrm>
        </p:spPr>
        <p:txBody>
          <a:bodyPr/>
          <a:lstStyle/>
          <a:p>
            <a:r>
              <a:rPr lang="en-GB" sz="2800" dirty="0" smtClean="0">
                <a:solidFill>
                  <a:srgbClr val="4A4A49"/>
                </a:solidFill>
                <a:latin typeface="InterFace Bold" panose="020B0803030203020204" pitchFamily="34" charset="0"/>
              </a:rPr>
              <a:t>Friday Night Classics</a:t>
            </a:r>
          </a:p>
          <a:p>
            <a:pPr algn="r"/>
            <a:r>
              <a:rPr lang="en-GB" sz="2800" dirty="0" smtClean="0">
                <a:solidFill>
                  <a:srgbClr val="4A4A49"/>
                </a:solidFill>
                <a:latin typeface="InterFace Bold" panose="020B0803030203020204" pitchFamily="34" charset="0"/>
              </a:rPr>
              <a:t>Christmas &amp; New Year</a:t>
            </a:r>
          </a:p>
          <a:p>
            <a:pPr marL="0" indent="0" algn="r">
              <a:buNone/>
            </a:pPr>
            <a:endParaRPr lang="en-GB" sz="2600" dirty="0" smtClean="0">
              <a:solidFill>
                <a:srgbClr val="DC3970"/>
              </a:solidFill>
              <a:latin typeface="InterFace Black" panose="020B0A03030203020204" pitchFamily="34" charset="0"/>
            </a:endParaRPr>
          </a:p>
          <a:p>
            <a:pPr marL="0" indent="0" algn="r">
              <a:buNone/>
            </a:pPr>
            <a:r>
              <a:rPr lang="en-GB" sz="2600" dirty="0" smtClean="0">
                <a:solidFill>
                  <a:srgbClr val="DC3970"/>
                </a:solidFill>
              </a:rPr>
              <a:t>Classic FM Hall of Fame</a:t>
            </a:r>
            <a:endParaRPr lang="en-GB" sz="2600" dirty="0"/>
          </a:p>
          <a:p>
            <a:pPr marL="0" indent="0" algn="r">
              <a:buNone/>
            </a:pPr>
            <a:endParaRPr lang="en-GB" dirty="0"/>
          </a:p>
        </p:txBody>
      </p:sp>
      <p:pic>
        <p:nvPicPr>
          <p:cNvPr id="8" name="Picture 7"/>
          <p:cNvPicPr/>
          <p:nvPr/>
        </p:nvPicPr>
        <p:blipFill>
          <a:blip r:embed="rId3"/>
          <a:stretch>
            <a:fillRect/>
          </a:stretch>
        </p:blipFill>
        <p:spPr>
          <a:xfrm>
            <a:off x="755576" y="4221088"/>
            <a:ext cx="2400300" cy="1773555"/>
          </a:xfrm>
          <a:prstGeom prst="rect">
            <a:avLst/>
          </a:prstGeom>
        </p:spPr>
      </p:pic>
      <p:pic>
        <p:nvPicPr>
          <p:cNvPr id="9" name="Picture 8" descr="C:\Users\mryan\AppData\Local\Microsoft\Windows\Temporary Internet Files\Content.Outlook\CUQHJJ2C\hall-of-fame.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36462" y="4318243"/>
            <a:ext cx="1676400" cy="1676400"/>
          </a:xfrm>
          <a:prstGeom prst="rect">
            <a:avLst/>
          </a:prstGeom>
          <a:noFill/>
          <a:ln>
            <a:noFill/>
          </a:ln>
        </p:spPr>
      </p:pic>
    </p:spTree>
    <p:extLst>
      <p:ext uri="{BB962C8B-B14F-4D97-AF65-F5344CB8AC3E}">
        <p14:creationId xmlns:p14="http://schemas.microsoft.com/office/powerpoint/2010/main" val="38839088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42194"/>
          </a:xfrm>
        </p:spPr>
        <p:txBody>
          <a:bodyPr anchor="t">
            <a:normAutofit/>
          </a:bodyPr>
          <a:lstStyle/>
          <a:p>
            <a:r>
              <a:rPr lang="en-GB" sz="4200" dirty="0" smtClean="0">
                <a:solidFill>
                  <a:srgbClr val="DC3970"/>
                </a:solidFill>
                <a:latin typeface="InterFace Black" panose="020B0A03030203020204" pitchFamily="34" charset="0"/>
              </a:rPr>
              <a:t>CBSO PRODUCTS</a:t>
            </a:r>
            <a:r>
              <a:rPr lang="en-GB" sz="3200" dirty="0" smtClean="0">
                <a:solidFill>
                  <a:srgbClr val="DC3970"/>
                </a:solidFill>
                <a:latin typeface="InterFace Black" panose="020B0A03030203020204" pitchFamily="34" charset="0"/>
              </a:rPr>
              <a:t/>
            </a:r>
            <a:br>
              <a:rPr lang="en-GB" sz="3200" dirty="0" smtClean="0">
                <a:solidFill>
                  <a:srgbClr val="DC3970"/>
                </a:solidFill>
                <a:latin typeface="InterFace Black" panose="020B0A03030203020204" pitchFamily="34" charset="0"/>
              </a:rPr>
            </a:br>
            <a:endParaRPr lang="en-GB" dirty="0"/>
          </a:p>
        </p:txBody>
      </p:sp>
      <p:sp>
        <p:nvSpPr>
          <p:cNvPr id="3" name="Text Placeholder 2"/>
          <p:cNvSpPr>
            <a:spLocks noGrp="1"/>
          </p:cNvSpPr>
          <p:nvPr>
            <p:ph type="body" idx="1"/>
          </p:nvPr>
        </p:nvSpPr>
        <p:spPr>
          <a:xfrm>
            <a:off x="395536" y="1268760"/>
            <a:ext cx="4040188" cy="639762"/>
          </a:xfrm>
        </p:spPr>
        <p:txBody>
          <a:bodyPr>
            <a:normAutofit/>
          </a:bodyPr>
          <a:lstStyle/>
          <a:p>
            <a:r>
              <a:rPr lang="en-GB" sz="2800" b="0" dirty="0" smtClean="0">
                <a:latin typeface="InterFace Black" panose="020B0A03030203020204" pitchFamily="34" charset="0"/>
                <a:ea typeface="+mj-ea"/>
                <a:cs typeface="+mj-cs"/>
              </a:rPr>
              <a:t>FAMILY EVENTS</a:t>
            </a:r>
            <a:endParaRPr lang="en-GB" sz="2000" dirty="0"/>
          </a:p>
        </p:txBody>
      </p:sp>
      <p:sp>
        <p:nvSpPr>
          <p:cNvPr id="4" name="Content Placeholder 3"/>
          <p:cNvSpPr>
            <a:spLocks noGrp="1"/>
          </p:cNvSpPr>
          <p:nvPr>
            <p:ph sz="half" idx="2"/>
          </p:nvPr>
        </p:nvSpPr>
        <p:spPr>
          <a:xfrm>
            <a:off x="467544" y="1916832"/>
            <a:ext cx="4040188" cy="4032448"/>
          </a:xfrm>
        </p:spPr>
        <p:txBody>
          <a:bodyPr>
            <a:normAutofit/>
          </a:bodyPr>
          <a:lstStyle/>
          <a:p>
            <a:r>
              <a:rPr lang="en-GB" sz="2800" dirty="0" smtClean="0">
                <a:solidFill>
                  <a:srgbClr val="4A4A49"/>
                </a:solidFill>
                <a:latin typeface="InterFace Bold" panose="020B0803030203020204" pitchFamily="34" charset="0"/>
              </a:rPr>
              <a:t>Family Concerts</a:t>
            </a:r>
          </a:p>
          <a:p>
            <a:r>
              <a:rPr lang="en-GB" sz="2800" dirty="0" smtClean="0">
                <a:solidFill>
                  <a:srgbClr val="4A4A49"/>
                </a:solidFill>
                <a:latin typeface="InterFace Bold" panose="020B0803030203020204" pitchFamily="34" charset="0"/>
              </a:rPr>
              <a:t>Notelets (pre-school)</a:t>
            </a:r>
          </a:p>
          <a:p>
            <a:r>
              <a:rPr lang="en-GB" sz="2800" dirty="0" smtClean="0"/>
              <a:t>Frozen In Concert</a:t>
            </a:r>
            <a:endParaRPr lang="en-GB" dirty="0" smtClean="0">
              <a:solidFill>
                <a:srgbClr val="4A4A49"/>
              </a:solidFill>
            </a:endParaRPr>
          </a:p>
          <a:p>
            <a:pPr marL="0" indent="0">
              <a:buNone/>
            </a:pPr>
            <a:endParaRPr lang="en-GB" sz="800" dirty="0" smtClean="0"/>
          </a:p>
        </p:txBody>
      </p:sp>
      <p:sp>
        <p:nvSpPr>
          <p:cNvPr id="5" name="Text Placeholder 4"/>
          <p:cNvSpPr>
            <a:spLocks noGrp="1"/>
          </p:cNvSpPr>
          <p:nvPr>
            <p:ph type="body" sz="quarter" idx="3"/>
          </p:nvPr>
        </p:nvSpPr>
        <p:spPr>
          <a:xfrm>
            <a:off x="4211960" y="1268760"/>
            <a:ext cx="4329807" cy="639762"/>
          </a:xfrm>
        </p:spPr>
        <p:txBody>
          <a:bodyPr>
            <a:noAutofit/>
          </a:bodyPr>
          <a:lstStyle/>
          <a:p>
            <a:pPr algn="r"/>
            <a:r>
              <a:rPr lang="en-GB" sz="2800" b="0" dirty="0" smtClean="0">
                <a:latin typeface="InterFace Black" panose="020B0A03030203020204" pitchFamily="34" charset="0"/>
                <a:ea typeface="+mj-ea"/>
                <a:cs typeface="+mj-cs"/>
              </a:rPr>
              <a:t>OTHER PERFORMANCES</a:t>
            </a:r>
            <a:endParaRPr lang="en-GB" dirty="0"/>
          </a:p>
        </p:txBody>
      </p:sp>
      <p:sp>
        <p:nvSpPr>
          <p:cNvPr id="6" name="Content Placeholder 5"/>
          <p:cNvSpPr>
            <a:spLocks noGrp="1"/>
          </p:cNvSpPr>
          <p:nvPr>
            <p:ph sz="quarter" idx="4"/>
          </p:nvPr>
        </p:nvSpPr>
        <p:spPr>
          <a:xfrm>
            <a:off x="4716016" y="1916832"/>
            <a:ext cx="3969767" cy="4248472"/>
          </a:xfrm>
        </p:spPr>
        <p:txBody>
          <a:bodyPr/>
          <a:lstStyle/>
          <a:p>
            <a:r>
              <a:rPr lang="en-GB" sz="2800" dirty="0" smtClean="0">
                <a:solidFill>
                  <a:srgbClr val="4A4A49"/>
                </a:solidFill>
                <a:latin typeface="InterFace Bold" panose="020B0803030203020204" pitchFamily="34" charset="0"/>
              </a:rPr>
              <a:t>Schools concerts</a:t>
            </a:r>
          </a:p>
          <a:p>
            <a:r>
              <a:rPr lang="en-GB" sz="2800" dirty="0" smtClean="0">
                <a:solidFill>
                  <a:srgbClr val="4A4A49"/>
                </a:solidFill>
                <a:latin typeface="InterFace Bold" panose="020B0803030203020204" pitchFamily="34" charset="0"/>
              </a:rPr>
              <a:t>Singalong with the CBSO</a:t>
            </a:r>
          </a:p>
          <a:p>
            <a:r>
              <a:rPr lang="en-GB" sz="2800" dirty="0" smtClean="0"/>
              <a:t>CBSO Youth Orchestra</a:t>
            </a:r>
          </a:p>
          <a:p>
            <a:r>
              <a:rPr lang="en-GB" sz="2800" dirty="0" smtClean="0">
                <a:solidFill>
                  <a:srgbClr val="4A4A49"/>
                </a:solidFill>
                <a:latin typeface="InterFace Bold" panose="020B0803030203020204" pitchFamily="34" charset="0"/>
              </a:rPr>
              <a:t>Chamber music at CBSO Centre</a:t>
            </a:r>
            <a:endParaRPr lang="en-GB" sz="2600" dirty="0"/>
          </a:p>
          <a:p>
            <a:pPr marL="0" indent="0">
              <a:buNone/>
            </a:pPr>
            <a:endParaRPr lang="en-GB" dirty="0"/>
          </a:p>
        </p:txBody>
      </p:sp>
      <p:pic>
        <p:nvPicPr>
          <p:cNvPr id="9" name="Picture 8"/>
          <p:cNvPicPr/>
          <p:nvPr/>
        </p:nvPicPr>
        <p:blipFill>
          <a:blip r:embed="rId3"/>
          <a:stretch>
            <a:fillRect/>
          </a:stretch>
        </p:blipFill>
        <p:spPr>
          <a:xfrm>
            <a:off x="827584" y="3645024"/>
            <a:ext cx="2905125" cy="1973580"/>
          </a:xfrm>
          <a:prstGeom prst="rect">
            <a:avLst/>
          </a:prstGeom>
        </p:spPr>
      </p:pic>
    </p:spTree>
    <p:extLst>
      <p:ext uri="{BB962C8B-B14F-4D97-AF65-F5344CB8AC3E}">
        <p14:creationId xmlns:p14="http://schemas.microsoft.com/office/powerpoint/2010/main" val="33918519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en-GB" sz="3200" dirty="0" smtClean="0">
                <a:latin typeface="InterFace Black" panose="020B0A03030203020204" pitchFamily="34" charset="0"/>
              </a:rPr>
              <a:t>OUR SEGMENTS</a:t>
            </a:r>
            <a:endParaRPr lang="en-GB" sz="3200" dirty="0"/>
          </a:p>
        </p:txBody>
      </p:sp>
      <p:sp>
        <p:nvSpPr>
          <p:cNvPr id="3" name="Content Placeholder 2"/>
          <p:cNvSpPr>
            <a:spLocks noGrp="1"/>
          </p:cNvSpPr>
          <p:nvPr>
            <p:ph idx="1"/>
          </p:nvPr>
        </p:nvSpPr>
        <p:spPr>
          <a:xfrm>
            <a:off x="467544" y="980728"/>
            <a:ext cx="8229600" cy="5544616"/>
          </a:xfrm>
        </p:spPr>
        <p:txBody>
          <a:bodyPr>
            <a:normAutofit/>
          </a:bodyPr>
          <a:lstStyle/>
          <a:p>
            <a:pPr marL="0" indent="0">
              <a:buNone/>
            </a:pPr>
            <a:endParaRPr lang="en-GB" sz="2400" dirty="0" smtClean="0"/>
          </a:p>
          <a:p>
            <a:pPr marL="0" indent="0">
              <a:buNone/>
            </a:pPr>
            <a:r>
              <a:rPr lang="en-GB" sz="2000" dirty="0" smtClean="0"/>
              <a:t>Derived from</a:t>
            </a:r>
          </a:p>
          <a:p>
            <a:pPr marL="0" indent="0">
              <a:buNone/>
            </a:pPr>
            <a:r>
              <a:rPr lang="en-GB" sz="2000" dirty="0"/>
              <a:t>c</a:t>
            </a:r>
            <a:r>
              <a:rPr lang="en-GB" sz="2000" dirty="0" smtClean="0"/>
              <a:t>ustomer </a:t>
            </a:r>
          </a:p>
          <a:p>
            <a:pPr marL="0" indent="0">
              <a:buNone/>
            </a:pPr>
            <a:r>
              <a:rPr lang="en-GB" sz="2000" dirty="0" smtClean="0"/>
              <a:t>frequency &amp; </a:t>
            </a:r>
          </a:p>
          <a:p>
            <a:pPr marL="0" indent="0">
              <a:buNone/>
            </a:pPr>
            <a:r>
              <a:rPr lang="en-GB" sz="2000" dirty="0" smtClean="0"/>
              <a:t>product</a:t>
            </a:r>
          </a:p>
          <a:p>
            <a:pPr marL="0" indent="0">
              <a:buNone/>
            </a:pPr>
            <a:r>
              <a:rPr lang="en-GB" sz="2000" dirty="0" smtClean="0"/>
              <a:t>choices</a:t>
            </a:r>
            <a:endParaRPr lang="en-GB" sz="2000" dirty="0"/>
          </a:p>
          <a:p>
            <a:pPr marL="0" indent="0">
              <a:buNone/>
            </a:pPr>
            <a:endParaRPr lang="en-GB" sz="2400" dirty="0"/>
          </a:p>
          <a:p>
            <a:r>
              <a:rPr lang="en-GB" sz="2000" dirty="0" smtClean="0">
                <a:solidFill>
                  <a:srgbClr val="DC3970"/>
                </a:solidFill>
                <a:ea typeface="+mj-ea"/>
                <a:cs typeface="+mj-cs"/>
              </a:rPr>
              <a:t>Segments to</a:t>
            </a:r>
          </a:p>
          <a:p>
            <a:pPr marL="0" indent="0">
              <a:buNone/>
            </a:pPr>
            <a:r>
              <a:rPr lang="en-GB" sz="2000" dirty="0" smtClean="0">
                <a:solidFill>
                  <a:srgbClr val="DC3970"/>
                </a:solidFill>
                <a:ea typeface="+mj-ea"/>
                <a:cs typeface="+mj-cs"/>
              </a:rPr>
              <a:t>match Products</a:t>
            </a:r>
          </a:p>
          <a:p>
            <a:pPr marL="0" indent="0">
              <a:buNone/>
            </a:pPr>
            <a:endParaRPr lang="en-GB" sz="2400" dirty="0" smtClean="0">
              <a:solidFill>
                <a:srgbClr val="DC3970"/>
              </a:solidFill>
              <a:ea typeface="+mj-ea"/>
              <a:cs typeface="+mj-cs"/>
            </a:endParaRPr>
          </a:p>
          <a:p>
            <a:r>
              <a:rPr lang="en-GB" sz="2000" dirty="0" smtClean="0">
                <a:solidFill>
                  <a:srgbClr val="DC3970"/>
                </a:solidFill>
                <a:ea typeface="+mj-ea"/>
                <a:cs typeface="+mj-cs"/>
              </a:rPr>
              <a:t>Split further</a:t>
            </a:r>
          </a:p>
          <a:p>
            <a:pPr marL="0" indent="0">
              <a:buNone/>
            </a:pPr>
            <a:r>
              <a:rPr lang="en-GB" sz="2000" dirty="0" smtClean="0">
                <a:solidFill>
                  <a:srgbClr val="DC3970"/>
                </a:solidFill>
                <a:ea typeface="+mj-ea"/>
                <a:cs typeface="+mj-cs"/>
              </a:rPr>
              <a:t>by frequency</a:t>
            </a:r>
          </a:p>
          <a:p>
            <a:pPr marL="0" indent="0">
              <a:buNone/>
            </a:pPr>
            <a:endParaRPr lang="en-GB" sz="2400" dirty="0" smtClean="0"/>
          </a:p>
          <a:p>
            <a:pPr marL="0" indent="0">
              <a:buNone/>
            </a:pPr>
            <a:endParaRPr lang="en-GB" sz="2400" dirty="0" smtClean="0"/>
          </a:p>
        </p:txBody>
      </p:sp>
      <p:graphicFrame>
        <p:nvGraphicFramePr>
          <p:cNvPr id="5" name="Table 4"/>
          <p:cNvGraphicFramePr>
            <a:graphicFrameLocks noGrp="1"/>
          </p:cNvGraphicFramePr>
          <p:nvPr>
            <p:extLst>
              <p:ext uri="{D42A27DB-BD31-4B8C-83A1-F6EECF244321}">
                <p14:modId xmlns:p14="http://schemas.microsoft.com/office/powerpoint/2010/main" val="4139605551"/>
              </p:ext>
            </p:extLst>
          </p:nvPr>
        </p:nvGraphicFramePr>
        <p:xfrm>
          <a:off x="2483768" y="1196752"/>
          <a:ext cx="6192689" cy="4729467"/>
        </p:xfrm>
        <a:graphic>
          <a:graphicData uri="http://schemas.openxmlformats.org/drawingml/2006/table">
            <a:tbl>
              <a:tblPr firstRow="1" firstCol="1" bandRow="1"/>
              <a:tblGrid>
                <a:gridCol w="1684223"/>
                <a:gridCol w="1773883"/>
                <a:gridCol w="1773883"/>
                <a:gridCol w="960700"/>
              </a:tblGrid>
              <a:tr h="675633">
                <a:tc>
                  <a:txBody>
                    <a:bodyPr/>
                    <a:lstStyle/>
                    <a:p>
                      <a:pPr algn="ctr">
                        <a:lnSpc>
                          <a:spcPct val="115000"/>
                        </a:lnSpc>
                        <a:spcAft>
                          <a:spcPts val="0"/>
                        </a:spcAft>
                      </a:pPr>
                      <a:r>
                        <a:rPr lang="en-GB" sz="1100" b="1" dirty="0" smtClean="0">
                          <a:effectLst/>
                          <a:latin typeface="InterFace" panose="020B0503030203020204" pitchFamily="34" charset="0"/>
                          <a:ea typeface="Calibri"/>
                          <a:cs typeface="Times New Roman"/>
                        </a:rPr>
                        <a:t>Concert Strand</a:t>
                      </a:r>
                      <a:endParaRPr lang="en-GB" sz="1100" dirty="0">
                        <a:effectLst/>
                        <a:latin typeface="InterFace" panose="020B0503030203020204"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a:lnSpc>
                          <a:spcPct val="115000"/>
                        </a:lnSpc>
                        <a:spcAft>
                          <a:spcPts val="0"/>
                        </a:spcAft>
                      </a:pPr>
                      <a:r>
                        <a:rPr lang="en-GB" sz="1100" b="1" dirty="0" smtClean="0">
                          <a:effectLst/>
                          <a:latin typeface="InterFace" panose="020B0503030203020204" pitchFamily="34" charset="0"/>
                          <a:ea typeface="Calibri"/>
                          <a:cs typeface="Times New Roman"/>
                        </a:rPr>
                        <a:t>Concerts Attended </a:t>
                      </a:r>
                      <a:r>
                        <a:rPr lang="en-GB" sz="1100" b="1" dirty="0">
                          <a:effectLst/>
                          <a:latin typeface="InterFace" panose="020B0503030203020204" pitchFamily="34" charset="0"/>
                          <a:ea typeface="Calibri"/>
                          <a:cs typeface="Times New Roman"/>
                        </a:rPr>
                        <a:t>Ever</a:t>
                      </a:r>
                      <a:endParaRPr lang="en-GB" sz="1100" dirty="0">
                        <a:effectLst/>
                        <a:latin typeface="InterFace" panose="020B0503030203020204"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a:lnSpc>
                          <a:spcPct val="115000"/>
                        </a:lnSpc>
                        <a:spcAft>
                          <a:spcPts val="0"/>
                        </a:spcAft>
                      </a:pPr>
                      <a:r>
                        <a:rPr lang="en-GB" sz="1100" b="1" dirty="0">
                          <a:effectLst/>
                          <a:latin typeface="InterFace" panose="020B0503030203020204" pitchFamily="34" charset="0"/>
                          <a:ea typeface="Calibri"/>
                          <a:cs typeface="Times New Roman"/>
                        </a:rPr>
                        <a:t>Segment</a:t>
                      </a:r>
                      <a:endParaRPr lang="en-GB" sz="1100" dirty="0">
                        <a:effectLst/>
                        <a:latin typeface="InterFace" panose="020B0503030203020204"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a:lnSpc>
                          <a:spcPct val="115000"/>
                        </a:lnSpc>
                        <a:spcAft>
                          <a:spcPts val="0"/>
                        </a:spcAft>
                      </a:pPr>
                      <a:r>
                        <a:rPr lang="en-GB" sz="1100" b="1" dirty="0">
                          <a:effectLst/>
                          <a:latin typeface="InterFace" panose="020B0503030203020204" pitchFamily="34" charset="0"/>
                          <a:ea typeface="Calibri"/>
                          <a:cs typeface="Times New Roman"/>
                        </a:rPr>
                        <a:t>% </a:t>
                      </a:r>
                      <a:r>
                        <a:rPr lang="en-GB" sz="1100" b="1" dirty="0" smtClean="0">
                          <a:effectLst/>
                          <a:latin typeface="InterFace" panose="020B0503030203020204" pitchFamily="34" charset="0"/>
                          <a:ea typeface="Calibri"/>
                          <a:cs typeface="Times New Roman"/>
                        </a:rPr>
                        <a:t>Constituent</a:t>
                      </a:r>
                      <a:endParaRPr lang="en-GB" sz="1100" dirty="0">
                        <a:effectLst/>
                        <a:latin typeface="InterFace" panose="020B0503030203020204"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r>
              <a:tr h="225213">
                <a:tc rowSpan="2">
                  <a:txBody>
                    <a:bodyPr/>
                    <a:lstStyle/>
                    <a:p>
                      <a:pPr algn="ctr">
                        <a:lnSpc>
                          <a:spcPct val="115000"/>
                        </a:lnSpc>
                        <a:spcAft>
                          <a:spcPts val="0"/>
                        </a:spcAft>
                      </a:pPr>
                      <a:r>
                        <a:rPr lang="en-GB" sz="1100" b="1" dirty="0">
                          <a:effectLst/>
                          <a:latin typeface="InterFace" panose="020B0503030203020204" pitchFamily="34" charset="0"/>
                          <a:ea typeface="Calibri"/>
                          <a:cs typeface="Times New Roman"/>
                        </a:rPr>
                        <a:t>Crossover</a:t>
                      </a:r>
                      <a:endParaRPr lang="en-GB" sz="1100" dirty="0">
                        <a:effectLst/>
                        <a:latin typeface="InterFace" panose="020B0503030203020204"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Regular (4+)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01. Rovers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rowSpan="2">
                  <a:txBody>
                    <a:bodyPr/>
                    <a:lstStyle/>
                    <a:p>
                      <a:pPr algn="ctr">
                        <a:lnSpc>
                          <a:spcPct val="115000"/>
                        </a:lnSpc>
                        <a:spcAft>
                          <a:spcPts val="0"/>
                        </a:spcAft>
                      </a:pPr>
                      <a:r>
                        <a:rPr lang="en-GB" sz="1100" dirty="0">
                          <a:effectLst/>
                          <a:latin typeface="InterFace" panose="020B0503030203020204" pitchFamily="34" charset="0"/>
                          <a:ea typeface="Calibri"/>
                          <a:cs typeface="Times New Roman"/>
                        </a:rPr>
                        <a:t>13%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r>
              <a:tr h="450426">
                <a:tc vMerge="1">
                  <a:txBody>
                    <a:bodyPr/>
                    <a:lstStyle/>
                    <a:p>
                      <a:endParaRPr lang="en-GB"/>
                    </a:p>
                  </a:txBody>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Occasional (2–3)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02. Tempted by Something Else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vMerge="1">
                  <a:txBody>
                    <a:bodyPr/>
                    <a:lstStyle/>
                    <a:p>
                      <a:endParaRPr lang="en-GB"/>
                    </a:p>
                  </a:txBody>
                  <a:tcPr/>
                </a:tc>
              </a:tr>
              <a:tr h="450426">
                <a:tc rowSpan="3">
                  <a:txBody>
                    <a:bodyPr/>
                    <a:lstStyle/>
                    <a:p>
                      <a:pPr indent="35560" algn="ctr">
                        <a:lnSpc>
                          <a:spcPct val="115000"/>
                        </a:lnSpc>
                        <a:spcAft>
                          <a:spcPts val="0"/>
                        </a:spcAft>
                      </a:pPr>
                      <a:r>
                        <a:rPr lang="en-GB" sz="1100" b="1">
                          <a:effectLst/>
                          <a:latin typeface="InterFace" panose="020B0503030203020204" pitchFamily="34" charset="0"/>
                          <a:ea typeface="Calibri"/>
                          <a:cs typeface="Times New Roman"/>
                        </a:rPr>
                        <a:t>Classical</a:t>
                      </a:r>
                      <a:endParaRPr lang="en-GB" sz="1100">
                        <a:effectLst/>
                        <a:latin typeface="InterFace" panose="020B0503030203020204"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5B3D7"/>
                    </a:solidFill>
                  </a:tcPr>
                </a:tc>
                <a:tc>
                  <a:txBody>
                    <a:bodyPr/>
                    <a:lstStyle/>
                    <a:p>
                      <a:pPr>
                        <a:lnSpc>
                          <a:spcPct val="115000"/>
                        </a:lnSpc>
                        <a:spcAft>
                          <a:spcPts val="0"/>
                        </a:spcAft>
                      </a:pPr>
                      <a:r>
                        <a:rPr lang="en-GB" sz="1100">
                          <a:effectLst/>
                          <a:latin typeface="InterFace" panose="020B0503030203020204" pitchFamily="34" charset="0"/>
                          <a:ea typeface="Calibri"/>
                          <a:cs typeface="Times New Roman"/>
                        </a:rPr>
                        <a:t>Regular (4+ with 80% at core or matinee)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5B3D7"/>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03. Committed </a:t>
                      </a:r>
                      <a:r>
                        <a:rPr lang="en-GB" sz="1100" dirty="0" err="1">
                          <a:effectLst/>
                          <a:latin typeface="InterFace" panose="020B0503030203020204" pitchFamily="34" charset="0"/>
                          <a:ea typeface="Calibri"/>
                          <a:cs typeface="Times New Roman"/>
                        </a:rPr>
                        <a:t>Classicals</a:t>
                      </a:r>
                      <a:r>
                        <a:rPr lang="en-GB" sz="1100" dirty="0">
                          <a:effectLst/>
                          <a:latin typeface="InterFace" panose="020B0503030203020204" pitchFamily="34" charset="0"/>
                          <a:ea typeface="Calibri"/>
                          <a:cs typeface="Times New Roman"/>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5B3D7"/>
                    </a:solidFill>
                  </a:tcPr>
                </a:tc>
                <a:tc rowSpan="3">
                  <a:txBody>
                    <a:bodyPr/>
                    <a:lstStyle/>
                    <a:p>
                      <a:pPr algn="ctr">
                        <a:lnSpc>
                          <a:spcPct val="115000"/>
                        </a:lnSpc>
                        <a:spcAft>
                          <a:spcPts val="0"/>
                        </a:spcAft>
                      </a:pPr>
                      <a:r>
                        <a:rPr lang="en-GB" sz="1100">
                          <a:effectLst/>
                          <a:latin typeface="InterFace" panose="020B0503030203020204" pitchFamily="34" charset="0"/>
                          <a:ea typeface="Calibri"/>
                          <a:cs typeface="Times New Roman"/>
                        </a:rPr>
                        <a:t>48%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5B3D7"/>
                    </a:solidFill>
                  </a:tcPr>
                </a:tc>
              </a:tr>
              <a:tr h="450426">
                <a:tc vMerge="1">
                  <a:txBody>
                    <a:bodyPr/>
                    <a:lstStyle/>
                    <a:p>
                      <a:endParaRPr lang="en-GB"/>
                    </a:p>
                  </a:txBody>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Occasional (2–3)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5B3D7"/>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04. Occasional </a:t>
                      </a:r>
                      <a:r>
                        <a:rPr lang="en-GB" sz="1100" dirty="0" err="1">
                          <a:effectLst/>
                          <a:latin typeface="InterFace" panose="020B0503030203020204" pitchFamily="34" charset="0"/>
                          <a:ea typeface="Calibri"/>
                          <a:cs typeface="Times New Roman"/>
                        </a:rPr>
                        <a:t>Classicals</a:t>
                      </a:r>
                      <a:endParaRPr lang="en-GB" sz="1100" dirty="0">
                        <a:effectLst/>
                        <a:latin typeface="InterFace" panose="020B0503030203020204"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5B3D7"/>
                    </a:solidFill>
                  </a:tcPr>
                </a:tc>
                <a:tc vMerge="1">
                  <a:txBody>
                    <a:bodyPr/>
                    <a:lstStyle/>
                    <a:p>
                      <a:endParaRPr lang="en-GB"/>
                    </a:p>
                  </a:txBody>
                  <a:tcPr/>
                </a:tc>
              </a:tr>
              <a:tr h="225213">
                <a:tc vMerge="1">
                  <a:txBody>
                    <a:bodyPr/>
                    <a:lstStyle/>
                    <a:p>
                      <a:endParaRPr lang="en-GB"/>
                    </a:p>
                  </a:txBody>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Once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5B3D7"/>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05. New Classical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5B3D7"/>
                    </a:solidFill>
                  </a:tcPr>
                </a:tc>
                <a:tc vMerge="1">
                  <a:txBody>
                    <a:bodyPr/>
                    <a:lstStyle/>
                    <a:p>
                      <a:endParaRPr lang="en-GB"/>
                    </a:p>
                  </a:txBody>
                  <a:tcPr/>
                </a:tc>
              </a:tr>
              <a:tr h="450426">
                <a:tc rowSpan="3">
                  <a:txBody>
                    <a:bodyPr/>
                    <a:lstStyle/>
                    <a:p>
                      <a:pPr algn="ctr">
                        <a:lnSpc>
                          <a:spcPct val="115000"/>
                        </a:lnSpc>
                        <a:spcAft>
                          <a:spcPts val="0"/>
                        </a:spcAft>
                      </a:pPr>
                      <a:r>
                        <a:rPr lang="en-GB" sz="1100" b="1" dirty="0">
                          <a:effectLst/>
                          <a:latin typeface="InterFace" panose="020B0503030203020204" pitchFamily="34" charset="0"/>
                          <a:ea typeface="Calibri"/>
                          <a:cs typeface="Times New Roman"/>
                        </a:rPr>
                        <a:t>Populist</a:t>
                      </a:r>
                      <a:endParaRPr lang="en-GB" sz="1100" dirty="0">
                        <a:effectLst/>
                        <a:latin typeface="InterFace" panose="020B0503030203020204"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nSpc>
                          <a:spcPct val="115000"/>
                        </a:lnSpc>
                        <a:spcAft>
                          <a:spcPts val="0"/>
                        </a:spcAft>
                      </a:pPr>
                      <a:r>
                        <a:rPr lang="en-GB" sz="1100">
                          <a:effectLst/>
                          <a:latin typeface="InterFace" panose="020B0503030203020204" pitchFamily="34" charset="0"/>
                          <a:ea typeface="Calibri"/>
                          <a:cs typeface="Times New Roman"/>
                        </a:rPr>
                        <a:t>Regular (4+ with 80% at FNC or Christmas)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nSpc>
                          <a:spcPct val="115000"/>
                        </a:lnSpc>
                        <a:spcAft>
                          <a:spcPts val="0"/>
                        </a:spcAft>
                      </a:pPr>
                      <a:r>
                        <a:rPr lang="en-GB" sz="1100">
                          <a:effectLst/>
                          <a:latin typeface="InterFace" panose="020B0503030203020204" pitchFamily="34" charset="0"/>
                          <a:ea typeface="Calibri"/>
                          <a:cs typeface="Times New Roman"/>
                        </a:rPr>
                        <a:t>06. Committed Populists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rowSpan="3">
                  <a:txBody>
                    <a:bodyPr/>
                    <a:lstStyle/>
                    <a:p>
                      <a:pPr algn="ctr">
                        <a:lnSpc>
                          <a:spcPct val="115000"/>
                        </a:lnSpc>
                        <a:spcAft>
                          <a:spcPts val="0"/>
                        </a:spcAft>
                      </a:pPr>
                      <a:r>
                        <a:rPr lang="en-GB" sz="1100" dirty="0">
                          <a:effectLst/>
                          <a:latin typeface="InterFace" panose="020B0503030203020204" pitchFamily="34" charset="0"/>
                          <a:ea typeface="Calibri"/>
                          <a:cs typeface="Times New Roman"/>
                        </a:rPr>
                        <a:t>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r>
              <a:tr h="225213">
                <a:tc vMerge="1">
                  <a:txBody>
                    <a:bodyPr/>
                    <a:lstStyle/>
                    <a:p>
                      <a:endParaRPr lang="en-GB"/>
                    </a:p>
                  </a:txBody>
                  <a:tcPr/>
                </a:tc>
                <a:tc>
                  <a:txBody>
                    <a:bodyPr/>
                    <a:lstStyle/>
                    <a:p>
                      <a:pPr>
                        <a:lnSpc>
                          <a:spcPct val="115000"/>
                        </a:lnSpc>
                        <a:spcAft>
                          <a:spcPts val="0"/>
                        </a:spcAft>
                      </a:pPr>
                      <a:r>
                        <a:rPr lang="en-GB" sz="1100">
                          <a:effectLst/>
                          <a:latin typeface="InterFace" panose="020B0503030203020204" pitchFamily="34" charset="0"/>
                          <a:ea typeface="Calibri"/>
                          <a:cs typeface="Times New Roman"/>
                        </a:rPr>
                        <a:t>Occasional (2–3)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07. Good Nights Out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vMerge="1">
                  <a:txBody>
                    <a:bodyPr/>
                    <a:lstStyle/>
                    <a:p>
                      <a:endParaRPr lang="en-GB"/>
                    </a:p>
                  </a:txBody>
                  <a:tcPr/>
                </a:tc>
              </a:tr>
              <a:tr h="225213">
                <a:tc vMerge="1">
                  <a:txBody>
                    <a:bodyPr/>
                    <a:lstStyle/>
                    <a:p>
                      <a:endParaRPr lang="en-GB"/>
                    </a:p>
                  </a:txBody>
                  <a:tcPr/>
                </a:tc>
                <a:tc>
                  <a:txBody>
                    <a:bodyPr/>
                    <a:lstStyle/>
                    <a:p>
                      <a:pPr>
                        <a:lnSpc>
                          <a:spcPct val="115000"/>
                        </a:lnSpc>
                        <a:spcAft>
                          <a:spcPts val="0"/>
                        </a:spcAft>
                      </a:pPr>
                      <a:r>
                        <a:rPr lang="en-GB" sz="1100">
                          <a:effectLst/>
                          <a:latin typeface="InterFace" panose="020B0503030203020204" pitchFamily="34" charset="0"/>
                          <a:ea typeface="Calibri"/>
                          <a:cs typeface="Times New Roman"/>
                        </a:rPr>
                        <a:t>Once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08. New Populist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vMerge="1">
                  <a:txBody>
                    <a:bodyPr/>
                    <a:lstStyle/>
                    <a:p>
                      <a:endParaRPr lang="en-GB"/>
                    </a:p>
                  </a:txBody>
                  <a:tcPr/>
                </a:tc>
              </a:tr>
              <a:tr h="450426">
                <a:tc rowSpan="2">
                  <a:txBody>
                    <a:bodyPr/>
                    <a:lstStyle/>
                    <a:p>
                      <a:pPr algn="ctr">
                        <a:lnSpc>
                          <a:spcPct val="115000"/>
                        </a:lnSpc>
                        <a:spcAft>
                          <a:spcPts val="0"/>
                        </a:spcAft>
                      </a:pPr>
                      <a:r>
                        <a:rPr lang="en-GB" sz="1100" b="1" dirty="0">
                          <a:effectLst/>
                          <a:latin typeface="InterFace" panose="020B0503030203020204" pitchFamily="34" charset="0"/>
                          <a:ea typeface="Calibri"/>
                          <a:cs typeface="Times New Roman"/>
                        </a:rPr>
                        <a:t>Family</a:t>
                      </a:r>
                      <a:endParaRPr lang="en-GB" sz="1100" dirty="0">
                        <a:effectLst/>
                        <a:latin typeface="InterFace" panose="020B0503030203020204"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Regular (2+ with 80% at Family)</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nSpc>
                          <a:spcPct val="115000"/>
                        </a:lnSpc>
                        <a:spcAft>
                          <a:spcPts val="0"/>
                        </a:spcAft>
                      </a:pPr>
                      <a:r>
                        <a:rPr lang="en-GB" sz="1100">
                          <a:effectLst/>
                          <a:latin typeface="InterFace" panose="020B0503030203020204" pitchFamily="34" charset="0"/>
                          <a:ea typeface="Calibri"/>
                          <a:cs typeface="Times New Roman"/>
                        </a:rPr>
                        <a:t>09. Involved Families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rowSpan="2">
                  <a:txBody>
                    <a:bodyPr/>
                    <a:lstStyle/>
                    <a:p>
                      <a:pPr algn="ctr">
                        <a:lnSpc>
                          <a:spcPct val="115000"/>
                        </a:lnSpc>
                        <a:spcAft>
                          <a:spcPts val="0"/>
                        </a:spcAft>
                      </a:pPr>
                      <a:r>
                        <a:rPr lang="en-GB" sz="1100" dirty="0">
                          <a:effectLst/>
                          <a:latin typeface="InterFace" panose="020B0503030203020204" pitchFamily="34" charset="0"/>
                          <a:ea typeface="Calibri"/>
                          <a:cs typeface="Times New Roman"/>
                        </a:rPr>
                        <a:t>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r>
              <a:tr h="225213">
                <a:tc vMerge="1">
                  <a:txBody>
                    <a:bodyPr/>
                    <a:lstStyle/>
                    <a:p>
                      <a:endParaRPr lang="en-GB"/>
                    </a:p>
                  </a:txBody>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Once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10. New Family</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vMerge="1">
                  <a:txBody>
                    <a:bodyPr/>
                    <a:lstStyle/>
                    <a:p>
                      <a:endParaRPr lang="en-GB"/>
                    </a:p>
                  </a:txBody>
                  <a:tcPr/>
                </a:tc>
              </a:tr>
              <a:tr h="450426">
                <a:tc rowSpan="2">
                  <a:txBody>
                    <a:bodyPr/>
                    <a:lstStyle/>
                    <a:p>
                      <a:pPr algn="ctr">
                        <a:lnSpc>
                          <a:spcPct val="115000"/>
                        </a:lnSpc>
                        <a:spcAft>
                          <a:spcPts val="0"/>
                        </a:spcAft>
                      </a:pPr>
                      <a:r>
                        <a:rPr lang="en-GB" sz="1100" b="1" dirty="0">
                          <a:effectLst/>
                          <a:latin typeface="InterFace" panose="020B0503030203020204" pitchFamily="34" charset="0"/>
                          <a:ea typeface="Calibri"/>
                          <a:cs typeface="Times New Roman"/>
                        </a:rPr>
                        <a:t>Other</a:t>
                      </a:r>
                      <a:endParaRPr lang="en-GB" sz="1100" dirty="0">
                        <a:effectLst/>
                        <a:latin typeface="InterFace" panose="020B0503030203020204"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Regular (2+ with 80% at Other)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11. Frequent Other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rowSpan="2">
                  <a:txBody>
                    <a:bodyPr/>
                    <a:lstStyle/>
                    <a:p>
                      <a:pPr algn="ctr">
                        <a:lnSpc>
                          <a:spcPct val="115000"/>
                        </a:lnSpc>
                        <a:spcAft>
                          <a:spcPts val="0"/>
                        </a:spcAft>
                      </a:pPr>
                      <a:r>
                        <a:rPr lang="en-GB" sz="1100" dirty="0">
                          <a:effectLst/>
                          <a:latin typeface="InterFace" panose="020B0503030203020204" pitchFamily="34" charset="0"/>
                          <a:ea typeface="Calibri"/>
                          <a:cs typeface="Times New Roman"/>
                        </a:rPr>
                        <a:t>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r>
              <a:tr h="225213">
                <a:tc vMerge="1">
                  <a:txBody>
                    <a:bodyPr/>
                    <a:lstStyle/>
                    <a:p>
                      <a:endParaRPr lang="en-GB"/>
                    </a:p>
                  </a:txBody>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Once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nSpc>
                          <a:spcPct val="115000"/>
                        </a:lnSpc>
                        <a:spcAft>
                          <a:spcPts val="0"/>
                        </a:spcAft>
                      </a:pPr>
                      <a:r>
                        <a:rPr lang="en-GB" sz="1100" dirty="0">
                          <a:effectLst/>
                          <a:latin typeface="InterFace" panose="020B0503030203020204" pitchFamily="34" charset="0"/>
                          <a:ea typeface="Calibri"/>
                          <a:cs typeface="Times New Roman"/>
                        </a:rPr>
                        <a:t>12. New Other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vMerge="1">
                  <a:txBody>
                    <a:bodyPr/>
                    <a:lstStyle/>
                    <a:p>
                      <a:endParaRPr lang="en-GB"/>
                    </a:p>
                  </a:txBody>
                  <a:tcPr/>
                </a:tc>
              </a:tr>
            </a:tbl>
          </a:graphicData>
        </a:graphic>
      </p:graphicFrame>
    </p:spTree>
    <p:extLst>
      <p:ext uri="{BB962C8B-B14F-4D97-AF65-F5344CB8AC3E}">
        <p14:creationId xmlns:p14="http://schemas.microsoft.com/office/powerpoint/2010/main" val="26122782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en-GB" sz="3200" dirty="0" smtClean="0">
                <a:latin typeface="InterFace Black" panose="020B0A03030203020204" pitchFamily="34" charset="0"/>
              </a:rPr>
              <a:t>PROFILES OF SEGMENTS</a:t>
            </a:r>
            <a:endParaRPr lang="en-GB" sz="3200" dirty="0"/>
          </a:p>
        </p:txBody>
      </p:sp>
      <p:sp>
        <p:nvSpPr>
          <p:cNvPr id="3" name="Content Placeholder 2"/>
          <p:cNvSpPr>
            <a:spLocks noGrp="1"/>
          </p:cNvSpPr>
          <p:nvPr>
            <p:ph idx="1"/>
          </p:nvPr>
        </p:nvSpPr>
        <p:spPr>
          <a:xfrm>
            <a:off x="467544" y="980728"/>
            <a:ext cx="8229600" cy="5544616"/>
          </a:xfrm>
        </p:spPr>
        <p:txBody>
          <a:bodyPr/>
          <a:lstStyle/>
          <a:p>
            <a:pPr marL="0" indent="0">
              <a:buNone/>
            </a:pPr>
            <a:endParaRPr lang="en-GB" sz="2400" dirty="0" smtClean="0"/>
          </a:p>
          <a:p>
            <a:pPr marL="0" indent="0">
              <a:buNone/>
            </a:pPr>
            <a:endParaRPr lang="en-GB" sz="2400" dirty="0"/>
          </a:p>
          <a:p>
            <a:pPr marL="0" indent="0">
              <a:buNone/>
            </a:pPr>
            <a:r>
              <a:rPr lang="en-GB" sz="2000" dirty="0" smtClean="0">
                <a:solidFill>
                  <a:srgbClr val="DC3970"/>
                </a:solidFill>
                <a:ea typeface="+mj-ea"/>
                <a:cs typeface="+mj-cs"/>
              </a:rPr>
              <a:t>Enrich</a:t>
            </a:r>
          </a:p>
          <a:p>
            <a:pPr marL="0" indent="0">
              <a:buNone/>
            </a:pPr>
            <a:r>
              <a:rPr lang="en-GB" sz="2000" dirty="0" smtClean="0">
                <a:solidFill>
                  <a:srgbClr val="DC3970"/>
                </a:solidFill>
                <a:ea typeface="+mj-ea"/>
                <a:cs typeface="+mj-cs"/>
              </a:rPr>
              <a:t>Box Office</a:t>
            </a:r>
          </a:p>
          <a:p>
            <a:pPr marL="0" indent="0">
              <a:buNone/>
            </a:pPr>
            <a:r>
              <a:rPr lang="en-GB" sz="2000" dirty="0" smtClean="0">
                <a:solidFill>
                  <a:srgbClr val="DC3970"/>
                </a:solidFill>
                <a:ea typeface="+mj-ea"/>
                <a:cs typeface="+mj-cs"/>
              </a:rPr>
              <a:t>data by</a:t>
            </a:r>
          </a:p>
          <a:p>
            <a:pPr marL="0" indent="0">
              <a:buNone/>
            </a:pPr>
            <a:r>
              <a:rPr lang="en-GB" sz="2000" dirty="0" smtClean="0">
                <a:solidFill>
                  <a:srgbClr val="DC3970"/>
                </a:solidFill>
                <a:ea typeface="+mj-ea"/>
                <a:cs typeface="+mj-cs"/>
              </a:rPr>
              <a:t>overlaying</a:t>
            </a:r>
          </a:p>
          <a:p>
            <a:pPr marL="0" indent="0">
              <a:buNone/>
            </a:pPr>
            <a:r>
              <a:rPr lang="en-GB" sz="2000" dirty="0">
                <a:solidFill>
                  <a:srgbClr val="DC3970"/>
                </a:solidFill>
                <a:ea typeface="+mj-ea"/>
                <a:cs typeface="+mj-cs"/>
              </a:rPr>
              <a:t>s</a:t>
            </a:r>
            <a:r>
              <a:rPr lang="en-GB" sz="2000" dirty="0" smtClean="0">
                <a:solidFill>
                  <a:srgbClr val="DC3970"/>
                </a:solidFill>
                <a:ea typeface="+mj-ea"/>
                <a:cs typeface="+mj-cs"/>
              </a:rPr>
              <a:t>urvey </a:t>
            </a:r>
          </a:p>
          <a:p>
            <a:pPr marL="0" indent="0">
              <a:buNone/>
            </a:pPr>
            <a:r>
              <a:rPr lang="en-GB" sz="2000" dirty="0" smtClean="0">
                <a:solidFill>
                  <a:srgbClr val="DC3970"/>
                </a:solidFill>
                <a:ea typeface="+mj-ea"/>
                <a:cs typeface="+mj-cs"/>
              </a:rPr>
              <a:t>data</a:t>
            </a:r>
          </a:p>
          <a:p>
            <a:pPr marL="0" indent="0">
              <a:buNone/>
            </a:pPr>
            <a:endParaRPr lang="en-GB" sz="2000" dirty="0">
              <a:solidFill>
                <a:srgbClr val="DC3970"/>
              </a:solidFill>
              <a:latin typeface="InterFace Black" panose="020B0A03030203020204" pitchFamily="34" charset="0"/>
              <a:ea typeface="+mj-ea"/>
              <a:cs typeface="+mj-cs"/>
            </a:endParaRPr>
          </a:p>
          <a:p>
            <a:pPr marL="0" indent="0">
              <a:buNone/>
            </a:pPr>
            <a:endParaRPr lang="en-GB" sz="2400" dirty="0" smtClean="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1397585"/>
            <a:ext cx="6771075" cy="3960440"/>
          </a:xfrm>
          <a:prstGeom prst="rect">
            <a:avLst/>
          </a:prstGeom>
          <a:solidFill>
            <a:schemeClr val="accent4">
              <a:lumMod val="60000"/>
              <a:lumOff val="40000"/>
              <a:alpha val="0"/>
            </a:schemeClr>
          </a:solidFill>
          <a:ln>
            <a:solidFill>
              <a:schemeClr val="tx1"/>
            </a:solidFill>
          </a:ln>
          <a:extLst/>
        </p:spPr>
      </p:pic>
    </p:spTree>
    <p:extLst>
      <p:ext uri="{BB962C8B-B14F-4D97-AF65-F5344CB8AC3E}">
        <p14:creationId xmlns:p14="http://schemas.microsoft.com/office/powerpoint/2010/main" val="195044475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74242"/>
          </a:xfrm>
        </p:spPr>
        <p:txBody>
          <a:bodyPr anchor="t">
            <a:normAutofit fontScale="90000"/>
          </a:bodyPr>
          <a:lstStyle/>
          <a:p>
            <a:r>
              <a:rPr lang="en-GB" sz="4200" dirty="0" smtClean="0">
                <a:solidFill>
                  <a:srgbClr val="DC3970"/>
                </a:solidFill>
                <a:latin typeface="InterFace Black" panose="020B0A03030203020204" pitchFamily="34" charset="0"/>
              </a:rPr>
              <a:t>MORE SLICING AND DICING</a:t>
            </a:r>
            <a:br>
              <a:rPr lang="en-GB" sz="4200" dirty="0" smtClean="0">
                <a:solidFill>
                  <a:srgbClr val="DC3970"/>
                </a:solidFill>
                <a:latin typeface="InterFace Black" panose="020B0A03030203020204" pitchFamily="34" charset="0"/>
              </a:rPr>
            </a:br>
            <a:r>
              <a:rPr lang="en-GB" sz="4200" dirty="0">
                <a:latin typeface="InterFace Black" panose="020B0A03030203020204" pitchFamily="34" charset="0"/>
              </a:rPr>
              <a:t/>
            </a:r>
            <a:br>
              <a:rPr lang="en-GB" sz="4200" dirty="0">
                <a:latin typeface="InterFace Black" panose="020B0A03030203020204" pitchFamily="34" charset="0"/>
              </a:rPr>
            </a:br>
            <a:r>
              <a:rPr lang="en-GB" sz="4200" dirty="0" smtClean="0">
                <a:latin typeface="InterFace Black" panose="020B0A03030203020204" pitchFamily="34" charset="0"/>
              </a:rPr>
              <a:t/>
            </a:r>
            <a:br>
              <a:rPr lang="en-GB" sz="4200" dirty="0" smtClean="0">
                <a:latin typeface="InterFace Black" panose="020B0A03030203020204" pitchFamily="34" charset="0"/>
              </a:rPr>
            </a:br>
            <a:r>
              <a:rPr lang="en-GB" sz="3200" dirty="0" smtClean="0">
                <a:solidFill>
                  <a:srgbClr val="DC3970"/>
                </a:solidFill>
                <a:latin typeface="InterFace Black" panose="020B0A03030203020204" pitchFamily="34" charset="0"/>
              </a:rPr>
              <a:t/>
            </a:r>
            <a:br>
              <a:rPr lang="en-GB" sz="3200" dirty="0" smtClean="0">
                <a:solidFill>
                  <a:srgbClr val="DC3970"/>
                </a:solidFill>
                <a:latin typeface="InterFace Black" panose="020B0A03030203020204" pitchFamily="34" charset="0"/>
              </a:rPr>
            </a:br>
            <a:endParaRPr lang="en-GB" dirty="0"/>
          </a:p>
        </p:txBody>
      </p:sp>
      <p:sp>
        <p:nvSpPr>
          <p:cNvPr id="4" name="Content Placeholder 3"/>
          <p:cNvSpPr>
            <a:spLocks noGrp="1"/>
          </p:cNvSpPr>
          <p:nvPr>
            <p:ph sz="half" idx="2"/>
          </p:nvPr>
        </p:nvSpPr>
        <p:spPr>
          <a:xfrm>
            <a:off x="531812" y="3068960"/>
            <a:ext cx="4184204" cy="3096344"/>
          </a:xfrm>
        </p:spPr>
        <p:txBody>
          <a:bodyPr>
            <a:normAutofit/>
          </a:bodyPr>
          <a:lstStyle/>
          <a:p>
            <a:r>
              <a:rPr lang="en-GB" sz="2800" dirty="0" err="1" smtClean="0">
                <a:solidFill>
                  <a:srgbClr val="4A4A49"/>
                </a:solidFill>
                <a:latin typeface="InterFace Bold" panose="020B0803030203020204" pitchFamily="34" charset="0"/>
              </a:rPr>
              <a:t>Recency</a:t>
            </a:r>
            <a:endParaRPr lang="en-GB" sz="2800" dirty="0" smtClean="0">
              <a:solidFill>
                <a:srgbClr val="4A4A49"/>
              </a:solidFill>
              <a:latin typeface="InterFace Bold" panose="020B0803030203020204" pitchFamily="34" charset="0"/>
            </a:endParaRPr>
          </a:p>
          <a:p>
            <a:endParaRPr lang="en-GB" sz="1400" dirty="0" smtClean="0">
              <a:solidFill>
                <a:srgbClr val="4A4A49"/>
              </a:solidFill>
              <a:latin typeface="InterFace Bold" panose="020B0803030203020204" pitchFamily="34" charset="0"/>
            </a:endParaRPr>
          </a:p>
          <a:p>
            <a:r>
              <a:rPr lang="en-GB" sz="2800" dirty="0" smtClean="0">
                <a:solidFill>
                  <a:srgbClr val="4A4A49"/>
                </a:solidFill>
                <a:latin typeface="InterFace Bold" panose="020B0803030203020204" pitchFamily="34" charset="0"/>
              </a:rPr>
              <a:t>Annual Frequency</a:t>
            </a:r>
          </a:p>
          <a:p>
            <a:endParaRPr lang="en-GB" sz="1400" dirty="0" smtClean="0">
              <a:solidFill>
                <a:srgbClr val="4A4A49"/>
              </a:solidFill>
              <a:latin typeface="InterFace Bold" panose="020B0803030203020204" pitchFamily="34" charset="0"/>
            </a:endParaRPr>
          </a:p>
          <a:p>
            <a:r>
              <a:rPr lang="en-GB" sz="2800" dirty="0" smtClean="0">
                <a:solidFill>
                  <a:srgbClr val="4A4A49"/>
                </a:solidFill>
                <a:latin typeface="InterFace Bold" panose="020B0803030203020204" pitchFamily="34" charset="0"/>
              </a:rPr>
              <a:t>Repertoire </a:t>
            </a:r>
            <a:r>
              <a:rPr lang="en-GB" sz="2800" dirty="0" smtClean="0"/>
              <a:t>score</a:t>
            </a:r>
            <a:r>
              <a:rPr lang="en-GB" sz="2800" dirty="0" smtClean="0">
                <a:solidFill>
                  <a:srgbClr val="4A4A49"/>
                </a:solidFill>
                <a:latin typeface="InterFace Bold" panose="020B0803030203020204" pitchFamily="34" charset="0"/>
              </a:rPr>
              <a:t> </a:t>
            </a:r>
            <a:endParaRPr lang="en-GB" dirty="0" smtClean="0">
              <a:solidFill>
                <a:srgbClr val="4A4A49"/>
              </a:solidFill>
            </a:endParaRPr>
          </a:p>
          <a:p>
            <a:pPr marL="0" indent="0">
              <a:buNone/>
            </a:pPr>
            <a:endParaRPr lang="en-GB" sz="800" dirty="0" smtClean="0"/>
          </a:p>
          <a:p>
            <a:pPr marL="0" indent="0">
              <a:buNone/>
            </a:pPr>
            <a:endParaRPr lang="en-GB" sz="2600" dirty="0"/>
          </a:p>
        </p:txBody>
      </p:sp>
      <p:sp>
        <p:nvSpPr>
          <p:cNvPr id="6" name="Content Placeholder 5"/>
          <p:cNvSpPr>
            <a:spLocks noGrp="1"/>
          </p:cNvSpPr>
          <p:nvPr>
            <p:ph sz="quarter" idx="4"/>
          </p:nvPr>
        </p:nvSpPr>
        <p:spPr>
          <a:xfrm>
            <a:off x="4716016" y="3068960"/>
            <a:ext cx="3969767" cy="3312368"/>
          </a:xfrm>
        </p:spPr>
        <p:txBody>
          <a:bodyPr/>
          <a:lstStyle/>
          <a:p>
            <a:r>
              <a:rPr lang="en-GB" sz="2800" dirty="0" smtClean="0">
                <a:solidFill>
                  <a:srgbClr val="4A4A49"/>
                </a:solidFill>
                <a:latin typeface="InterFace Bold" panose="020B0803030203020204" pitchFamily="34" charset="0"/>
              </a:rPr>
              <a:t>When do they book?</a:t>
            </a:r>
          </a:p>
          <a:p>
            <a:endParaRPr lang="en-GB" sz="1400" dirty="0" smtClean="0">
              <a:solidFill>
                <a:srgbClr val="4A4A49"/>
              </a:solidFill>
              <a:latin typeface="InterFace Bold" panose="020B0803030203020204" pitchFamily="34" charset="0"/>
            </a:endParaRPr>
          </a:p>
          <a:p>
            <a:r>
              <a:rPr lang="en-GB" sz="2800" dirty="0" smtClean="0">
                <a:solidFill>
                  <a:srgbClr val="4A4A49"/>
                </a:solidFill>
                <a:latin typeface="InterFace Bold" panose="020B0803030203020204" pitchFamily="34" charset="0"/>
              </a:rPr>
              <a:t>Tix yield</a:t>
            </a:r>
          </a:p>
          <a:p>
            <a:endParaRPr lang="en-GB" sz="1400" dirty="0" smtClean="0">
              <a:solidFill>
                <a:srgbClr val="4A4A49"/>
              </a:solidFill>
              <a:latin typeface="InterFace Bold" panose="020B0803030203020204" pitchFamily="34" charset="0"/>
            </a:endParaRPr>
          </a:p>
          <a:p>
            <a:r>
              <a:rPr lang="en-GB" sz="2800" dirty="0" smtClean="0"/>
              <a:t>Member, Subscriber or Group</a:t>
            </a:r>
            <a:endParaRPr lang="en-GB" sz="2800" dirty="0" smtClean="0">
              <a:solidFill>
                <a:srgbClr val="4A4A49"/>
              </a:solidFill>
              <a:latin typeface="InterFace Bold" panose="020B0803030203020204" pitchFamily="34" charset="0"/>
            </a:endParaRPr>
          </a:p>
          <a:p>
            <a:pPr marL="0" indent="0">
              <a:buNone/>
            </a:pPr>
            <a:endParaRPr lang="en-GB" sz="2800" dirty="0"/>
          </a:p>
          <a:p>
            <a:pPr marL="0" indent="0">
              <a:buNone/>
            </a:pP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8889" y="1052736"/>
            <a:ext cx="3424953"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758169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792088"/>
          </a:xfrm>
        </p:spPr>
        <p:txBody>
          <a:bodyPr>
            <a:normAutofit fontScale="90000"/>
          </a:bodyPr>
          <a:lstStyle/>
          <a:p>
            <a:r>
              <a:rPr lang="en-GB" sz="4200" dirty="0" smtClean="0">
                <a:latin typeface="InterFace Black" panose="020B0A03030203020204" pitchFamily="34" charset="0"/>
              </a:rPr>
              <a:t>IN TESSITURA</a:t>
            </a:r>
            <a:r>
              <a:rPr lang="en-GB" sz="3200" dirty="0" smtClean="0"/>
              <a:t/>
            </a:r>
            <a:br>
              <a:rPr lang="en-GB" sz="3200" dirty="0" smtClean="0"/>
            </a:br>
            <a:endParaRPr lang="en-GB" sz="3200" dirty="0"/>
          </a:p>
        </p:txBody>
      </p:sp>
      <p:sp>
        <p:nvSpPr>
          <p:cNvPr id="5" name="Content Placeholder 2"/>
          <p:cNvSpPr txBox="1">
            <a:spLocks/>
          </p:cNvSpPr>
          <p:nvPr/>
        </p:nvSpPr>
        <p:spPr>
          <a:xfrm>
            <a:off x="467544" y="980728"/>
            <a:ext cx="8229600" cy="55446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rgbClr val="4A4A49"/>
                </a:solidFill>
                <a:latin typeface="InterFace Bold" panose="020B0803030203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4A4A49"/>
                </a:solidFill>
                <a:latin typeface="InterFace" panose="020B0503030203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rgbClr val="4A4A49"/>
                </a:solidFill>
                <a:latin typeface="InterFace" panose="020B0503030203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rgbClr val="4A4A49"/>
                </a:solidFill>
                <a:latin typeface="InterFace" panose="020B0503030203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rgbClr val="4A4A49"/>
                </a:solidFill>
                <a:latin typeface="InterFace" panose="020B0503030203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endParaRPr lang="en-GB" sz="2400" dirty="0" smtClean="0"/>
          </a:p>
          <a:p>
            <a:pPr marL="0" indent="0">
              <a:buFont typeface="Arial" panose="020B0604020202020204" pitchFamily="34" charset="0"/>
              <a:buNone/>
            </a:pPr>
            <a:endParaRPr lang="en-GB" sz="2400" dirty="0" smtClean="0"/>
          </a:p>
          <a:p>
            <a:pPr marL="0" indent="0">
              <a:buFont typeface="Arial" panose="020B0604020202020204" pitchFamily="34" charset="0"/>
              <a:buNone/>
            </a:pPr>
            <a:endParaRPr lang="en-GB" sz="2400" dirty="0" smtClean="0"/>
          </a:p>
          <a:p>
            <a:pPr marL="0" indent="0">
              <a:buFont typeface="Arial" panose="020B0604020202020204" pitchFamily="34" charset="0"/>
              <a:buNone/>
            </a:pPr>
            <a:endParaRPr lang="en-GB" sz="2400" dirty="0" smtClean="0"/>
          </a:p>
        </p:txBody>
      </p:sp>
      <p:pic>
        <p:nvPicPr>
          <p:cNvPr id="10" name="Picture 9"/>
          <p:cNvPicPr/>
          <p:nvPr/>
        </p:nvPicPr>
        <p:blipFill>
          <a:blip r:embed="rId3"/>
          <a:stretch>
            <a:fillRect/>
          </a:stretch>
        </p:blipFill>
        <p:spPr>
          <a:xfrm>
            <a:off x="899592" y="1122386"/>
            <a:ext cx="5472608" cy="5042917"/>
          </a:xfrm>
          <a:prstGeom prst="rect">
            <a:avLst/>
          </a:prstGeom>
        </p:spPr>
      </p:pic>
      <p:sp>
        <p:nvSpPr>
          <p:cNvPr id="12" name="Content Placeholder 5"/>
          <p:cNvSpPr txBox="1">
            <a:spLocks/>
          </p:cNvSpPr>
          <p:nvPr/>
        </p:nvSpPr>
        <p:spPr>
          <a:xfrm>
            <a:off x="611560" y="1122387"/>
            <a:ext cx="8095928" cy="492941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rgbClr val="4A4A49"/>
                </a:solidFill>
                <a:latin typeface="InterFace Bold" panose="020B0803030203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4A4A49"/>
                </a:solidFill>
                <a:latin typeface="InterFace" panose="020B0503030203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rgbClr val="4A4A49"/>
                </a:solidFill>
                <a:latin typeface="InterFace" panose="020B0503030203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rgbClr val="4A4A49"/>
                </a:solidFill>
                <a:latin typeface="InterFace" panose="020B0503030203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rgbClr val="4A4A49"/>
                </a:solidFill>
                <a:latin typeface="InterFace" panose="020B0503030203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en-GB" sz="2400" dirty="0" smtClean="0"/>
          </a:p>
          <a:p>
            <a:endParaRPr lang="en-GB" sz="2400" dirty="0"/>
          </a:p>
        </p:txBody>
      </p:sp>
    </p:spTree>
    <p:extLst>
      <p:ext uri="{BB962C8B-B14F-4D97-AF65-F5344CB8AC3E}">
        <p14:creationId xmlns:p14="http://schemas.microsoft.com/office/powerpoint/2010/main" val="82283996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terFace Black" panose="020B0A03030203020204" pitchFamily="34" charset="0"/>
              </a:rPr>
              <a:t>USING THE SEGMENTATION</a:t>
            </a:r>
            <a:endParaRPr lang="en-GB" dirty="0"/>
          </a:p>
        </p:txBody>
      </p:sp>
      <p:sp>
        <p:nvSpPr>
          <p:cNvPr id="3" name="Content Placeholder 2"/>
          <p:cNvSpPr>
            <a:spLocks noGrp="1"/>
          </p:cNvSpPr>
          <p:nvPr>
            <p:ph idx="1"/>
          </p:nvPr>
        </p:nvSpPr>
        <p:spPr/>
        <p:txBody>
          <a:bodyPr>
            <a:normAutofit lnSpcReduction="10000"/>
          </a:bodyPr>
          <a:lstStyle/>
          <a:p>
            <a:r>
              <a:rPr lang="en-GB" dirty="0" smtClean="0"/>
              <a:t>Artistic team – understanding audiences</a:t>
            </a:r>
          </a:p>
          <a:p>
            <a:endParaRPr lang="en-GB" dirty="0" smtClean="0"/>
          </a:p>
          <a:p>
            <a:r>
              <a:rPr lang="en-GB" dirty="0" smtClean="0"/>
              <a:t>Marketing team – understanding behaviours</a:t>
            </a:r>
          </a:p>
          <a:p>
            <a:endParaRPr lang="en-GB" dirty="0" smtClean="0"/>
          </a:p>
          <a:p>
            <a:r>
              <a:rPr lang="en-GB" dirty="0" smtClean="0"/>
              <a:t>Planning large seasonal campaigns</a:t>
            </a:r>
          </a:p>
          <a:p>
            <a:endParaRPr lang="en-GB" dirty="0" smtClean="0"/>
          </a:p>
          <a:p>
            <a:r>
              <a:rPr lang="en-GB" dirty="0" smtClean="0"/>
              <a:t>Smaller marketing campaigns</a:t>
            </a:r>
            <a:endParaRPr lang="en-GB" dirty="0"/>
          </a:p>
        </p:txBody>
      </p:sp>
    </p:spTree>
    <p:extLst>
      <p:ext uri="{BB962C8B-B14F-4D97-AF65-F5344CB8AC3E}">
        <p14:creationId xmlns:p14="http://schemas.microsoft.com/office/powerpoint/2010/main" val="38631400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InterFace Black" panose="020B0A03030203020204" pitchFamily="34" charset="0"/>
              </a:rPr>
              <a:t>WHO’LL BE AT THE CONCERT?</a:t>
            </a:r>
            <a:endParaRPr lang="en-GB" dirty="0">
              <a:latin typeface="InterFace Black" panose="020B0A03030203020204" pitchFamily="34" charset="0"/>
            </a:endParaRPr>
          </a:p>
        </p:txBody>
      </p:sp>
      <p:sp>
        <p:nvSpPr>
          <p:cNvPr id="4" name="Content Placeholder 3"/>
          <p:cNvSpPr>
            <a:spLocks noGrp="1"/>
          </p:cNvSpPr>
          <p:nvPr>
            <p:ph idx="1"/>
          </p:nvPr>
        </p:nvSpPr>
        <p:spPr>
          <a:xfrm>
            <a:off x="457200" y="1340768"/>
            <a:ext cx="8229600" cy="4785395"/>
          </a:xfrm>
        </p:spPr>
        <p:txBody>
          <a:bodyPr>
            <a:normAutofit/>
          </a:bodyPr>
          <a:lstStyle/>
          <a:p>
            <a:pPr marL="0" indent="0">
              <a:buNone/>
            </a:pPr>
            <a:r>
              <a:rPr lang="en-GB" sz="2800" dirty="0" smtClean="0"/>
              <a:t>Festive Favourites with Hugh Dennis</a:t>
            </a:r>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2276872"/>
            <a:ext cx="6767513"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16126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InterFace Black" panose="020B0A03030203020204" pitchFamily="34" charset="0"/>
              </a:rPr>
              <a:t>CUSTOMER JOURNEYS</a:t>
            </a:r>
            <a:endParaRPr lang="en-GB" dirty="0"/>
          </a:p>
        </p:txBody>
      </p:sp>
      <p:sp>
        <p:nvSpPr>
          <p:cNvPr id="3" name="Content Placeholder 2"/>
          <p:cNvSpPr>
            <a:spLocks noGrp="1"/>
          </p:cNvSpPr>
          <p:nvPr>
            <p:ph idx="1"/>
          </p:nvPr>
        </p:nvSpPr>
        <p:spPr>
          <a:xfrm>
            <a:off x="457200" y="1268760"/>
            <a:ext cx="8229600" cy="4857403"/>
          </a:xfrm>
        </p:spPr>
        <p:txBody>
          <a:bodyPr>
            <a:normAutofit fontScale="85000" lnSpcReduction="10000"/>
          </a:bodyPr>
          <a:lstStyle/>
          <a:p>
            <a:pPr marL="0" indent="0">
              <a:buNone/>
            </a:pPr>
            <a:r>
              <a:rPr lang="en-GB" dirty="0" smtClean="0"/>
              <a:t>Audience Development</a:t>
            </a:r>
          </a:p>
          <a:p>
            <a:pPr marL="0" indent="0">
              <a:buNone/>
            </a:pPr>
            <a:r>
              <a:rPr lang="en-GB" sz="2800" dirty="0" smtClean="0"/>
              <a:t>	product ladder = ‘easy’ to ‘harder’ repertoire</a:t>
            </a:r>
          </a:p>
          <a:p>
            <a:pPr marL="0" indent="0">
              <a:buNone/>
            </a:pPr>
            <a:endParaRPr lang="en-GB" sz="1800" dirty="0" smtClean="0"/>
          </a:p>
          <a:p>
            <a:pPr marL="0" indent="0">
              <a:buNone/>
            </a:pPr>
            <a:r>
              <a:rPr lang="en-GB" dirty="0" smtClean="0"/>
              <a:t>Who rebooks? </a:t>
            </a:r>
          </a:p>
          <a:p>
            <a:r>
              <a:rPr lang="en-GB" sz="2800" dirty="0" smtClean="0"/>
              <a:t>slight </a:t>
            </a:r>
            <a:r>
              <a:rPr lang="en-GB" sz="2800" dirty="0"/>
              <a:t>bias towards those who had 1</a:t>
            </a:r>
            <a:r>
              <a:rPr lang="en-GB" sz="2800" baseline="30000" dirty="0"/>
              <a:t>st</a:t>
            </a:r>
            <a:r>
              <a:rPr lang="en-GB" sz="2800" dirty="0"/>
              <a:t> attended low rep score (more ‘niche’), and against Friday Night Classics &amp; Festive</a:t>
            </a:r>
          </a:p>
          <a:p>
            <a:pPr marL="0" indent="0">
              <a:buNone/>
            </a:pPr>
            <a:endParaRPr lang="en-GB" sz="1700" dirty="0" smtClean="0"/>
          </a:p>
          <a:p>
            <a:pPr marL="0" indent="0">
              <a:buNone/>
            </a:pPr>
            <a:r>
              <a:rPr lang="en-GB" dirty="0" smtClean="0"/>
              <a:t>And what do new attenders </a:t>
            </a:r>
            <a:r>
              <a:rPr lang="en-GB" i="1" dirty="0" smtClean="0"/>
              <a:t>actually </a:t>
            </a:r>
            <a:r>
              <a:rPr lang="en-GB" dirty="0" smtClean="0"/>
              <a:t>come to next?</a:t>
            </a:r>
            <a:endParaRPr lang="en-GB" dirty="0"/>
          </a:p>
          <a:p>
            <a:r>
              <a:rPr lang="en-GB" sz="2800" dirty="0" smtClean="0"/>
              <a:t>2</a:t>
            </a:r>
            <a:r>
              <a:rPr lang="en-GB" sz="2800" baseline="30000" dirty="0" smtClean="0"/>
              <a:t>nd</a:t>
            </a:r>
            <a:r>
              <a:rPr lang="en-GB" sz="2800" dirty="0" smtClean="0"/>
              <a:t> concert more likely to be FNC and Festive</a:t>
            </a:r>
          </a:p>
          <a:p>
            <a:r>
              <a:rPr lang="en-GB" sz="2800" dirty="0" smtClean="0"/>
              <a:t>New Populists tend to come back to same</a:t>
            </a:r>
          </a:p>
          <a:p>
            <a:r>
              <a:rPr lang="en-GB" sz="2800" dirty="0" smtClean="0"/>
              <a:t>New </a:t>
            </a:r>
            <a:r>
              <a:rPr lang="en-GB" sz="2800" dirty="0" err="1" smtClean="0"/>
              <a:t>Classicals</a:t>
            </a:r>
            <a:r>
              <a:rPr lang="en-GB" sz="2800" dirty="0" smtClean="0"/>
              <a:t> tend to gravitate to middle grade of repertoire</a:t>
            </a:r>
            <a:endParaRPr lang="en-GB" sz="2800" dirty="0"/>
          </a:p>
          <a:p>
            <a:endParaRPr lang="en-GB" dirty="0"/>
          </a:p>
          <a:p>
            <a:endParaRPr lang="en-GB" dirty="0"/>
          </a:p>
        </p:txBody>
      </p:sp>
    </p:spTree>
    <p:extLst>
      <p:ext uri="{BB962C8B-B14F-4D97-AF65-F5344CB8AC3E}">
        <p14:creationId xmlns:p14="http://schemas.microsoft.com/office/powerpoint/2010/main" val="406377710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terFace Black" panose="020B0A03030203020204" pitchFamily="34" charset="0"/>
              </a:rPr>
              <a:t>TRENDS BY SEGMENTS</a:t>
            </a:r>
            <a:endParaRPr lang="en-GB" dirty="0">
              <a:latin typeface="InterFace Black" panose="020B0A03030203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72787547"/>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9627898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Concerts and Segments </a:t>
            </a:r>
            <a:br>
              <a:rPr lang="en-GB" dirty="0" smtClean="0"/>
            </a:br>
            <a:r>
              <a:rPr lang="en-GB" dirty="0" smtClean="0">
                <a:latin typeface="InterFace Black" panose="020B0A03030203020204" pitchFamily="34" charset="0"/>
              </a:rPr>
              <a:t>AVERAGE GROUP SIZE</a:t>
            </a:r>
            <a:endParaRPr lang="en-GB" dirty="0">
              <a:latin typeface="InterFace Black" panose="020B0A03030203020204" pitchFamily="34" charset="0"/>
            </a:endParaRPr>
          </a:p>
        </p:txBody>
      </p:sp>
      <p:pic>
        <p:nvPicPr>
          <p:cNvPr id="2051"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29279" y="1600200"/>
            <a:ext cx="7285441"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332332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930226"/>
          </a:xfrm>
        </p:spPr>
        <p:txBody>
          <a:bodyPr/>
          <a:lstStyle/>
          <a:p>
            <a:pPr algn="r"/>
            <a:r>
              <a:rPr lang="en-GB" sz="4000" dirty="0" smtClean="0">
                <a:latin typeface="InterFace Black" panose="020B0A03030203020204" pitchFamily="34" charset="0"/>
              </a:rPr>
              <a:t>2016-17</a:t>
            </a:r>
            <a:br>
              <a:rPr lang="en-GB" sz="4000" dirty="0" smtClean="0">
                <a:latin typeface="InterFace Black" panose="020B0A03030203020204" pitchFamily="34" charset="0"/>
              </a:rPr>
            </a:br>
            <a:r>
              <a:rPr lang="en-GB" dirty="0" smtClean="0">
                <a:latin typeface="InterFace Black" panose="020B0A03030203020204" pitchFamily="34" charset="0"/>
              </a:rPr>
              <a:t>SEASON LAUNCH</a:t>
            </a:r>
            <a:endParaRPr lang="en-GB" dirty="0">
              <a:latin typeface="InterFace Black" panose="020B0A03030203020204" pitchFamily="34" charset="0"/>
            </a:endParaRPr>
          </a:p>
        </p:txBody>
      </p:sp>
      <p:sp>
        <p:nvSpPr>
          <p:cNvPr id="3" name="Content Placeholder 2"/>
          <p:cNvSpPr>
            <a:spLocks noGrp="1"/>
          </p:cNvSpPr>
          <p:nvPr>
            <p:ph idx="1"/>
          </p:nvPr>
        </p:nvSpPr>
        <p:spPr>
          <a:xfrm>
            <a:off x="457200" y="2276872"/>
            <a:ext cx="8147248" cy="3849291"/>
          </a:xfrm>
        </p:spPr>
        <p:txBody>
          <a:bodyPr>
            <a:normAutofit fontScale="92500" lnSpcReduction="20000"/>
          </a:bodyPr>
          <a:lstStyle/>
          <a:p>
            <a:r>
              <a:rPr lang="en-GB" sz="2800" dirty="0" smtClean="0"/>
              <a:t>Top targets – Package bookers &amp; Members</a:t>
            </a:r>
          </a:p>
          <a:p>
            <a:pPr marL="0" indent="0">
              <a:buNone/>
            </a:pPr>
            <a:r>
              <a:rPr lang="en-GB" sz="2800" i="1" dirty="0" smtClean="0"/>
              <a:t>after that...</a:t>
            </a:r>
          </a:p>
          <a:p>
            <a:r>
              <a:rPr lang="en-GB" sz="2800" dirty="0" smtClean="0"/>
              <a:t>Targeted segments who responded best to 15-16 launch</a:t>
            </a:r>
          </a:p>
          <a:p>
            <a:r>
              <a:rPr lang="en-GB" sz="2800" dirty="0" smtClean="0"/>
              <a:t>Plus ‘New’ segments who were recent</a:t>
            </a:r>
          </a:p>
          <a:p>
            <a:r>
              <a:rPr lang="en-GB" sz="2800" dirty="0" smtClean="0"/>
              <a:t>Excluded Late bookers</a:t>
            </a:r>
          </a:p>
          <a:p>
            <a:r>
              <a:rPr lang="en-GB" sz="2800" dirty="0" smtClean="0"/>
              <a:t>Mailed 9k brochures to past attenders (non-member/packages) = reduction of 6k items mailed, saving £4k</a:t>
            </a:r>
          </a:p>
          <a:p>
            <a:r>
              <a:rPr lang="en-GB" sz="2800" dirty="0" smtClean="0"/>
              <a:t>Response rate doubled to 7%</a:t>
            </a:r>
          </a:p>
          <a:p>
            <a:endParaRPr lang="en-GB" sz="2800" dirty="0"/>
          </a:p>
          <a:p>
            <a:endParaRPr lang="en-GB"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1640" y="225242"/>
            <a:ext cx="1872208" cy="1874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90604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16832"/>
            <a:ext cx="8229600" cy="4320480"/>
          </a:xfrm>
        </p:spPr>
        <p:txBody>
          <a:bodyPr>
            <a:normAutofit fontScale="62500" lnSpcReduction="20000"/>
          </a:bodyPr>
          <a:lstStyle/>
          <a:p>
            <a:endParaRPr lang="en-GB" dirty="0" smtClean="0"/>
          </a:p>
          <a:p>
            <a:r>
              <a:rPr lang="en-GB" sz="3500" dirty="0" smtClean="0"/>
              <a:t>Early bookers % responded = 2 x that of Mid bookers</a:t>
            </a:r>
          </a:p>
          <a:p>
            <a:pPr marL="0" indent="0">
              <a:buNone/>
            </a:pPr>
            <a:endParaRPr lang="en-GB" sz="1400" dirty="0" smtClean="0"/>
          </a:p>
          <a:p>
            <a:r>
              <a:rPr lang="en-GB" sz="3500" dirty="0" smtClean="0"/>
              <a:t>Committed segments % responded = 2 x that of Occasional segments</a:t>
            </a:r>
          </a:p>
          <a:p>
            <a:pPr marL="0" indent="0">
              <a:buNone/>
            </a:pPr>
            <a:endParaRPr lang="en-GB" sz="1400" dirty="0" smtClean="0"/>
          </a:p>
          <a:p>
            <a:r>
              <a:rPr lang="en-GB" sz="3500" dirty="0" smtClean="0"/>
              <a:t>% responded in direct correlation with customer </a:t>
            </a:r>
            <a:r>
              <a:rPr lang="en-GB" sz="3500" dirty="0" err="1" smtClean="0"/>
              <a:t>recency</a:t>
            </a:r>
            <a:r>
              <a:rPr lang="en-GB" sz="3500" dirty="0" smtClean="0"/>
              <a:t> category</a:t>
            </a:r>
            <a:endParaRPr lang="en-GB" sz="3500" dirty="0"/>
          </a:p>
          <a:p>
            <a:pPr marL="0" indent="0">
              <a:buNone/>
            </a:pPr>
            <a:r>
              <a:rPr lang="en-GB" sz="3100" dirty="0" smtClean="0"/>
              <a:t>	- </a:t>
            </a:r>
            <a:r>
              <a:rPr lang="en-GB" dirty="0" smtClean="0"/>
              <a:t>from 19% for Future Bookings, to 1% for 18-36 months</a:t>
            </a:r>
          </a:p>
          <a:p>
            <a:pPr marL="457200" lvl="1" indent="0">
              <a:buNone/>
            </a:pPr>
            <a:endParaRPr lang="en-GB" sz="1400" dirty="0" smtClean="0"/>
          </a:p>
          <a:p>
            <a:r>
              <a:rPr lang="en-GB" sz="3500" dirty="0" smtClean="0"/>
              <a:t>Cost almost as much to mail as income brought in for those who last attended 18-36 months </a:t>
            </a:r>
            <a:endParaRPr lang="en-GB" sz="3500" dirty="0"/>
          </a:p>
          <a:p>
            <a:endParaRPr lang="en-GB" sz="1400" dirty="0" smtClean="0"/>
          </a:p>
          <a:p>
            <a:r>
              <a:rPr lang="en-GB" sz="3500" dirty="0" smtClean="0"/>
              <a:t>Those excluded from brochure mailing and non-responders, received our Termly </a:t>
            </a:r>
            <a:r>
              <a:rPr lang="en-GB" sz="3500" dirty="0"/>
              <a:t>guide </a:t>
            </a:r>
            <a:endParaRPr lang="en-GB" sz="3500" dirty="0" smtClean="0"/>
          </a:p>
          <a:p>
            <a:pPr marL="0" indent="0">
              <a:buNone/>
            </a:pPr>
            <a:r>
              <a:rPr lang="en-GB" dirty="0" smtClean="0"/>
              <a:t>	- sent closer to events taking place, </a:t>
            </a:r>
            <a:r>
              <a:rPr lang="en-GB" dirty="0"/>
              <a:t>less </a:t>
            </a:r>
            <a:r>
              <a:rPr lang="en-GB" dirty="0" smtClean="0"/>
              <a:t>overwhelming</a:t>
            </a:r>
            <a:endParaRPr lang="en-GB" dirty="0"/>
          </a:p>
          <a:p>
            <a:endParaRPr lang="en-GB" dirty="0"/>
          </a:p>
        </p:txBody>
      </p:sp>
      <p:sp>
        <p:nvSpPr>
          <p:cNvPr id="6" name="Title 1"/>
          <p:cNvSpPr>
            <a:spLocks noGrp="1"/>
          </p:cNvSpPr>
          <p:nvPr>
            <p:ph type="title"/>
          </p:nvPr>
        </p:nvSpPr>
        <p:spPr>
          <a:xfrm>
            <a:off x="457200" y="274638"/>
            <a:ext cx="8229600" cy="1930226"/>
          </a:xfrm>
        </p:spPr>
        <p:txBody>
          <a:bodyPr/>
          <a:lstStyle/>
          <a:p>
            <a:pPr algn="r"/>
            <a:r>
              <a:rPr lang="en-GB" sz="4000" dirty="0" smtClean="0">
                <a:latin typeface="InterFace Black" panose="020B0A03030203020204" pitchFamily="34" charset="0"/>
              </a:rPr>
              <a:t>2016-17</a:t>
            </a:r>
            <a:br>
              <a:rPr lang="en-GB" sz="4000" dirty="0" smtClean="0">
                <a:latin typeface="InterFace Black" panose="020B0A03030203020204" pitchFamily="34" charset="0"/>
              </a:rPr>
            </a:br>
            <a:r>
              <a:rPr lang="en-GB" dirty="0" smtClean="0">
                <a:latin typeface="InterFace Black" panose="020B0A03030203020204" pitchFamily="34" charset="0"/>
              </a:rPr>
              <a:t>SEASON LAUNCH</a:t>
            </a:r>
            <a:endParaRPr lang="en-GB" dirty="0">
              <a:latin typeface="InterFace Black" panose="020B0A03030203020204" pitchFamily="34" charset="0"/>
            </a:endParaRPr>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1640" y="225242"/>
            <a:ext cx="1872208" cy="1874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716458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InterFace Black" panose="020B0A03030203020204" pitchFamily="34" charset="0"/>
              </a:rPr>
              <a:t>A-Z OF THE CBSO </a:t>
            </a:r>
            <a:r>
              <a:rPr lang="en-GB" dirty="0" smtClean="0"/>
              <a:t>CONCERT</a:t>
            </a:r>
            <a:endParaRPr lang="en-GB" dirty="0"/>
          </a:p>
        </p:txBody>
      </p:sp>
      <p:sp>
        <p:nvSpPr>
          <p:cNvPr id="3" name="Content Placeholder 2"/>
          <p:cNvSpPr>
            <a:spLocks noGrp="1"/>
          </p:cNvSpPr>
          <p:nvPr>
            <p:ph idx="1"/>
          </p:nvPr>
        </p:nvSpPr>
        <p:spPr/>
        <p:txBody>
          <a:bodyPr/>
          <a:lstStyle/>
          <a:p>
            <a:r>
              <a:rPr lang="en-GB" dirty="0" smtClean="0"/>
              <a:t>Tighter targeting works for smaller campaigns too</a:t>
            </a:r>
          </a:p>
          <a:p>
            <a:r>
              <a:rPr lang="en-GB" dirty="0" smtClean="0"/>
              <a:t>A/B testing for emails for this concert </a:t>
            </a:r>
          </a:p>
          <a:p>
            <a:pPr marL="0" indent="0">
              <a:buNone/>
            </a:pPr>
            <a:r>
              <a:rPr lang="en-GB" dirty="0"/>
              <a:t>	</a:t>
            </a:r>
            <a:r>
              <a:rPr lang="en-GB" dirty="0" smtClean="0"/>
              <a:t>- best segments to target v second tier 	of targets</a:t>
            </a:r>
          </a:p>
          <a:p>
            <a:r>
              <a:rPr lang="en-GB" dirty="0" smtClean="0"/>
              <a:t>Best segments </a:t>
            </a:r>
          </a:p>
          <a:p>
            <a:pPr marL="0" indent="0">
              <a:buNone/>
            </a:pPr>
            <a:r>
              <a:rPr lang="en-GB" dirty="0"/>
              <a:t>	</a:t>
            </a:r>
            <a:r>
              <a:rPr lang="en-GB" dirty="0" smtClean="0"/>
              <a:t>– double % constituents responded</a:t>
            </a:r>
            <a:r>
              <a:rPr lang="en-GB" dirty="0"/>
              <a:t>	</a:t>
            </a:r>
            <a:endParaRPr lang="en-GB" dirty="0" smtClean="0"/>
          </a:p>
          <a:p>
            <a:pPr marL="0" indent="0">
              <a:buNone/>
            </a:pPr>
            <a:r>
              <a:rPr lang="en-GB" dirty="0"/>
              <a:t>	– </a:t>
            </a:r>
            <a:r>
              <a:rPr lang="en-GB" dirty="0" smtClean="0"/>
              <a:t>spend per constituent 3x larger</a:t>
            </a:r>
            <a:r>
              <a:rPr lang="en-GB" dirty="0"/>
              <a:t>	</a:t>
            </a:r>
          </a:p>
          <a:p>
            <a:pPr marL="0" indent="0">
              <a:buNone/>
            </a:pPr>
            <a:endParaRPr lang="en-GB" dirty="0" smtClean="0"/>
          </a:p>
        </p:txBody>
      </p:sp>
    </p:spTree>
    <p:extLst>
      <p:ext uri="{BB962C8B-B14F-4D97-AF65-F5344CB8AC3E}">
        <p14:creationId xmlns:p14="http://schemas.microsoft.com/office/powerpoint/2010/main" val="284868244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terFace Black" panose="020B0A03030203020204" pitchFamily="34" charset="0"/>
              </a:rPr>
              <a:t>WE LEARNT…</a:t>
            </a:r>
            <a:endParaRPr lang="en-GB" dirty="0">
              <a:latin typeface="InterFace Black" panose="020B0A03030203020204" pitchFamily="34" charset="0"/>
            </a:endParaRPr>
          </a:p>
        </p:txBody>
      </p:sp>
      <p:sp>
        <p:nvSpPr>
          <p:cNvPr id="3" name="Content Placeholder 2"/>
          <p:cNvSpPr>
            <a:spLocks noGrp="1"/>
          </p:cNvSpPr>
          <p:nvPr>
            <p:ph idx="1"/>
          </p:nvPr>
        </p:nvSpPr>
        <p:spPr/>
        <p:txBody>
          <a:bodyPr>
            <a:normAutofit/>
          </a:bodyPr>
          <a:lstStyle/>
          <a:p>
            <a:r>
              <a:rPr lang="en-GB" dirty="0" smtClean="0"/>
              <a:t>Hard to track people’s journeys through Segments as they attend more concerts</a:t>
            </a:r>
          </a:p>
          <a:p>
            <a:pPr marL="0" indent="0">
              <a:buNone/>
            </a:pPr>
            <a:endParaRPr lang="en-GB" sz="2400" dirty="0" smtClean="0"/>
          </a:p>
          <a:p>
            <a:r>
              <a:rPr lang="en-GB" dirty="0" smtClean="0"/>
              <a:t>Go Live + Segmentation model = hard! </a:t>
            </a:r>
          </a:p>
          <a:p>
            <a:pPr marL="0" indent="0">
              <a:buNone/>
            </a:pPr>
            <a:r>
              <a:rPr lang="en-GB" dirty="0" smtClean="0"/>
              <a:t> 	…but helped to configure correctly</a:t>
            </a:r>
          </a:p>
          <a:p>
            <a:endParaRPr lang="en-GB" sz="2400" dirty="0" smtClean="0"/>
          </a:p>
          <a:p>
            <a:r>
              <a:rPr lang="en-GB" dirty="0" smtClean="0"/>
              <a:t>As customer history builds, we need a cut-off point (past 4 years)</a:t>
            </a:r>
            <a:endParaRPr lang="en-GB" dirty="0"/>
          </a:p>
        </p:txBody>
      </p:sp>
    </p:spTree>
    <p:extLst>
      <p:ext uri="{BB962C8B-B14F-4D97-AF65-F5344CB8AC3E}">
        <p14:creationId xmlns:p14="http://schemas.microsoft.com/office/powerpoint/2010/main" val="37691920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terFace Black" panose="020B0A03030203020204" pitchFamily="34" charset="0"/>
              </a:rPr>
              <a:t>WHERE WE GO NEXT</a:t>
            </a:r>
            <a:endParaRPr lang="en-GB" dirty="0">
              <a:latin typeface="InterFace Black" panose="020B0A03030203020204" pitchFamily="34" charset="0"/>
            </a:endParaRPr>
          </a:p>
        </p:txBody>
      </p:sp>
      <p:sp>
        <p:nvSpPr>
          <p:cNvPr id="3" name="Content Placeholder 2"/>
          <p:cNvSpPr>
            <a:spLocks noGrp="1"/>
          </p:cNvSpPr>
          <p:nvPr>
            <p:ph idx="1"/>
          </p:nvPr>
        </p:nvSpPr>
        <p:spPr/>
        <p:txBody>
          <a:bodyPr>
            <a:normAutofit fontScale="92500" lnSpcReduction="20000"/>
          </a:bodyPr>
          <a:lstStyle/>
          <a:p>
            <a:r>
              <a:rPr lang="en-GB" dirty="0" smtClean="0"/>
              <a:t>more monitoring and experimenting</a:t>
            </a:r>
          </a:p>
          <a:p>
            <a:pPr marL="0" indent="0">
              <a:buNone/>
            </a:pPr>
            <a:r>
              <a:rPr lang="en-GB" dirty="0" smtClean="0"/>
              <a:t>	- some A/B testing of emails</a:t>
            </a:r>
          </a:p>
          <a:p>
            <a:pPr marL="0" indent="0">
              <a:buNone/>
            </a:pPr>
            <a:endParaRPr lang="en-GB" dirty="0" smtClean="0"/>
          </a:p>
          <a:p>
            <a:r>
              <a:rPr lang="en-GB" dirty="0" smtClean="0"/>
              <a:t>how </a:t>
            </a:r>
            <a:r>
              <a:rPr lang="en-GB" dirty="0"/>
              <a:t>we can take easier </a:t>
            </a:r>
            <a:r>
              <a:rPr lang="en-GB" dirty="0" smtClean="0"/>
              <a:t>snapshots, to track journeys?</a:t>
            </a:r>
            <a:endParaRPr lang="en-GB" dirty="0"/>
          </a:p>
          <a:p>
            <a:endParaRPr lang="en-GB" dirty="0" smtClean="0"/>
          </a:p>
          <a:p>
            <a:r>
              <a:rPr lang="en-GB" dirty="0" smtClean="0"/>
              <a:t>using Segments in Output Sets to make email content dynamic</a:t>
            </a:r>
          </a:p>
          <a:p>
            <a:endParaRPr lang="en-GB" dirty="0" smtClean="0"/>
          </a:p>
          <a:p>
            <a:pPr marL="0" indent="0" algn="ctr">
              <a:buNone/>
            </a:pPr>
            <a:r>
              <a:rPr lang="en-GB" sz="3000" dirty="0" smtClean="0">
                <a:solidFill>
                  <a:srgbClr val="DC3970"/>
                </a:solidFill>
                <a:latin typeface="InterFace" panose="020B0503030203020204" pitchFamily="34" charset="0"/>
                <a:ea typeface="+mj-ea"/>
                <a:cs typeface="+mj-cs"/>
              </a:rPr>
              <a:t>mryan@cbso.co.uk                   baker-richards.com</a:t>
            </a:r>
          </a:p>
          <a:p>
            <a:pPr marL="0" indent="0" algn="ctr">
              <a:buNone/>
            </a:pPr>
            <a:endParaRPr lang="en-GB" sz="30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5094276"/>
            <a:ext cx="3275409" cy="47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43249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128"/>
          <a:stretch/>
        </p:blipFill>
        <p:spPr bwMode="auto">
          <a:xfrm>
            <a:off x="0" y="-29765"/>
            <a:ext cx="9180512" cy="6915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539552" y="764704"/>
            <a:ext cx="8229600" cy="2160240"/>
          </a:xfrm>
        </p:spPr>
        <p:txBody>
          <a:bodyPr>
            <a:noAutofit/>
          </a:bodyPr>
          <a:lstStyle/>
          <a:p>
            <a:pPr algn="l"/>
            <a:r>
              <a:rPr lang="en-GB" sz="5400" b="1" dirty="0" smtClean="0">
                <a:solidFill>
                  <a:schemeClr val="bg1"/>
                </a:solidFill>
                <a:latin typeface="Arial" panose="020B0604020202020204" pitchFamily="34" charset="0"/>
                <a:cs typeface="Arial" panose="020B0604020202020204" pitchFamily="34" charset="0"/>
              </a:rPr>
              <a:t>Segmentation</a:t>
            </a:r>
            <a:endParaRPr lang="en-GB" sz="5400" b="1" dirty="0">
              <a:solidFill>
                <a:schemeClr val="bg1"/>
              </a:solidFill>
              <a:latin typeface="Arial" panose="020B0604020202020204" pitchFamily="34" charset="0"/>
              <a:cs typeface="Arial" panose="020B0604020202020204" pitchFamily="34" charset="0"/>
            </a:endParaRPr>
          </a:p>
        </p:txBody>
      </p:sp>
      <p:sp>
        <p:nvSpPr>
          <p:cNvPr id="4" name="Title 1"/>
          <p:cNvSpPr txBox="1">
            <a:spLocks/>
          </p:cNvSpPr>
          <p:nvPr/>
        </p:nvSpPr>
        <p:spPr>
          <a:xfrm>
            <a:off x="539552" y="2924944"/>
            <a:ext cx="4032448"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smtClean="0">
                <a:solidFill>
                  <a:prstClr val="white"/>
                </a:solidFill>
                <a:latin typeface="Arial" panose="020B0604020202020204" pitchFamily="34" charset="0"/>
                <a:cs typeface="Arial" panose="020B0604020202020204" pitchFamily="34" charset="0"/>
              </a:rPr>
              <a:t>Carmel England</a:t>
            </a:r>
          </a:p>
          <a:p>
            <a:pPr algn="l"/>
            <a:r>
              <a:rPr lang="en-GB" sz="2800" dirty="0" smtClean="0">
                <a:solidFill>
                  <a:prstClr val="white"/>
                </a:solidFill>
                <a:latin typeface="Arial" panose="020B0604020202020204" pitchFamily="34" charset="0"/>
                <a:cs typeface="Arial" panose="020B0604020202020204" pitchFamily="34" charset="0"/>
              </a:rPr>
              <a:t>TEC Dublin</a:t>
            </a:r>
          </a:p>
          <a:p>
            <a:pPr algn="l"/>
            <a:r>
              <a:rPr lang="en-GB" sz="2800" dirty="0" smtClean="0">
                <a:solidFill>
                  <a:prstClr val="white"/>
                </a:solidFill>
                <a:latin typeface="Arial" panose="020B0604020202020204" pitchFamily="34" charset="0"/>
                <a:cs typeface="Arial" panose="020B0604020202020204" pitchFamily="34" charset="0"/>
              </a:rPr>
              <a:t>November 2016</a:t>
            </a:r>
            <a:endParaRPr lang="en-GB" sz="2800"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60136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Introducing…</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nSpc>
                <a:spcPct val="150000"/>
              </a:lnSpc>
              <a:buClr>
                <a:srgbClr val="ED1B2F"/>
              </a:buClr>
            </a:pPr>
            <a:r>
              <a:rPr lang="en-GB" sz="2000" b="1" dirty="0" smtClean="0">
                <a:solidFill>
                  <a:srgbClr val="350457"/>
                </a:solidFill>
                <a:latin typeface="Arial" panose="020B0604020202020204" pitchFamily="34" charset="0"/>
                <a:cs typeface="Arial" panose="020B0604020202020204" pitchFamily="34" charset="0"/>
              </a:rPr>
              <a:t>Carmel England</a:t>
            </a:r>
          </a:p>
          <a:p>
            <a:pPr>
              <a:lnSpc>
                <a:spcPct val="150000"/>
              </a:lnSpc>
              <a:buClr>
                <a:srgbClr val="ED1B2F"/>
              </a:buClr>
            </a:pPr>
            <a:r>
              <a:rPr lang="en-GB" dirty="0" smtClean="0">
                <a:hlinkClick r:id="rId3"/>
              </a:rPr>
              <a:t>carmel.england@roundhouse.org.uk</a:t>
            </a:r>
            <a:endParaRPr lang="en-GB" dirty="0" smtClean="0"/>
          </a:p>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a:t>
            </a:r>
            <a:r>
              <a:rPr lang="en-GB" sz="2000" dirty="0" err="1" smtClean="0">
                <a:solidFill>
                  <a:srgbClr val="350457"/>
                </a:solidFill>
                <a:latin typeface="Arial" panose="020B0604020202020204" pitchFamily="34" charset="0"/>
                <a:cs typeface="Arial" panose="020B0604020202020204" pitchFamily="34" charset="0"/>
              </a:rPr>
              <a:t>hellocarmel</a:t>
            </a:r>
            <a:endParaRPr lang="en-GB" dirty="0"/>
          </a:p>
          <a:p>
            <a:pPr>
              <a:lnSpc>
                <a:spcPct val="150000"/>
              </a:lnSpc>
              <a:buClr>
                <a:srgbClr val="ED1B2F"/>
              </a:buClr>
            </a:pPr>
            <a:r>
              <a:rPr lang="en-GB" sz="2000" b="1" dirty="0" smtClean="0">
                <a:solidFill>
                  <a:srgbClr val="350457"/>
                </a:solidFill>
                <a:latin typeface="Arial" panose="020B0604020202020204" pitchFamily="34" charset="0"/>
                <a:cs typeface="Arial" panose="020B0604020202020204" pitchFamily="34" charset="0"/>
              </a:rPr>
              <a:t>Roundhouse Head of Marketing</a:t>
            </a:r>
          </a:p>
          <a:p>
            <a:pPr>
              <a:lnSpc>
                <a:spcPct val="150000"/>
              </a:lnSpc>
              <a:buClr>
                <a:srgbClr val="ED1B2F"/>
              </a:buClr>
            </a:pPr>
            <a:r>
              <a:rPr lang="en-GB" dirty="0" smtClean="0"/>
              <a:t>CRM, Project Manager, Creative Producer, Audience Developer, Social Galvaniser</a:t>
            </a:r>
          </a:p>
          <a:p>
            <a:pPr>
              <a:lnSpc>
                <a:spcPct val="150000"/>
              </a:lnSpc>
              <a:buClr>
                <a:srgbClr val="ED1B2F"/>
              </a:buClr>
            </a:pPr>
            <a:r>
              <a:rPr lang="en-GB" dirty="0" smtClean="0"/>
              <a:t>Sydney Theatre Company</a:t>
            </a:r>
          </a:p>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ANZTRUC</a:t>
            </a:r>
          </a:p>
          <a:p>
            <a:pPr>
              <a:lnSpc>
                <a:spcPct val="150000"/>
              </a:lnSpc>
              <a:buClr>
                <a:srgbClr val="ED1B2F"/>
              </a:buClr>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43754" y="620688"/>
            <a:ext cx="2143125" cy="2143125"/>
          </a:xfrm>
          <a:prstGeom prst="rect">
            <a:avLst/>
          </a:prstGeom>
        </p:spPr>
      </p:pic>
    </p:spTree>
    <p:extLst>
      <p:ext uri="{BB962C8B-B14F-4D97-AF65-F5344CB8AC3E}">
        <p14:creationId xmlns:p14="http://schemas.microsoft.com/office/powerpoint/2010/main" val="240560541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b="1" dirty="0" smtClean="0">
                <a:solidFill>
                  <a:srgbClr val="350457"/>
                </a:solidFill>
                <a:latin typeface="Arial" panose="020B0604020202020204" pitchFamily="34" charset="0"/>
                <a:cs typeface="Arial" panose="020B0604020202020204" pitchFamily="34" charset="0"/>
              </a:rPr>
              <a:t>Segmentation: divide &amp; conquer</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nSpc>
                <a:spcPct val="150000"/>
              </a:lnSpc>
              <a:buClr>
                <a:srgbClr val="ED1B2F"/>
              </a:buClr>
            </a:pPr>
            <a:r>
              <a:rPr lang="en-GB" sz="2000" b="1" dirty="0" smtClean="0">
                <a:solidFill>
                  <a:srgbClr val="350457"/>
                </a:solidFill>
                <a:latin typeface="Arial" panose="020B0604020202020204" pitchFamily="34" charset="0"/>
                <a:cs typeface="Arial" panose="020B0604020202020204" pitchFamily="34" charset="0"/>
              </a:rPr>
              <a:t>Roundhouse</a:t>
            </a:r>
          </a:p>
          <a:p>
            <a:pPr>
              <a:lnSpc>
                <a:spcPct val="150000"/>
              </a:lnSpc>
              <a:buClr>
                <a:srgbClr val="ED1B2F"/>
              </a:buClr>
            </a:pPr>
            <a:r>
              <a:rPr lang="en-GB" dirty="0" smtClean="0"/>
              <a:t>Segmentation project methodology</a:t>
            </a:r>
          </a:p>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Ensuring cross-functional buy-in</a:t>
            </a:r>
          </a:p>
          <a:p>
            <a:pPr>
              <a:lnSpc>
                <a:spcPct val="150000"/>
              </a:lnSpc>
              <a:buClr>
                <a:srgbClr val="ED1B2F"/>
              </a:buClr>
            </a:pPr>
            <a:endParaRPr lang="en-GB" dirty="0"/>
          </a:p>
          <a:p>
            <a:pPr>
              <a:lnSpc>
                <a:spcPct val="150000"/>
              </a:lnSpc>
              <a:buClr>
                <a:srgbClr val="ED1B2F"/>
              </a:buClr>
            </a:pPr>
            <a:r>
              <a:rPr lang="en-GB" sz="2000" b="1" dirty="0" smtClean="0">
                <a:solidFill>
                  <a:srgbClr val="350457"/>
                </a:solidFill>
                <a:latin typeface="Arial" panose="020B0604020202020204" pitchFamily="34" charset="0"/>
                <a:cs typeface="Arial" panose="020B0604020202020204" pitchFamily="34" charset="0"/>
              </a:rPr>
              <a:t>Sydney Theatre Company</a:t>
            </a:r>
          </a:p>
          <a:p>
            <a:pPr>
              <a:lnSpc>
                <a:spcPct val="150000"/>
              </a:lnSpc>
              <a:buClr>
                <a:srgbClr val="ED1B2F"/>
              </a:buClr>
            </a:pPr>
            <a:r>
              <a:rPr lang="en-GB" dirty="0" smtClean="0"/>
              <a:t>Segmentation as a foundation for a CRM strategy</a:t>
            </a:r>
          </a:p>
          <a:p>
            <a:pPr>
              <a:lnSpc>
                <a:spcPct val="150000"/>
              </a:lnSpc>
              <a:buClr>
                <a:srgbClr val="ED1B2F"/>
              </a:buClr>
            </a:pPr>
            <a:r>
              <a:rPr lang="en-GB" dirty="0" smtClean="0"/>
              <a:t>Tessitura integration</a:t>
            </a: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193998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Roundhouse</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600200"/>
            <a:ext cx="6275040" cy="4525963"/>
          </a:xfrm>
        </p:spPr>
        <p:txBody>
          <a:bodyPr>
            <a:normAutofit lnSpcReduction="10000"/>
          </a:bodyPr>
          <a:lstStyle/>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Camden, London</a:t>
            </a:r>
          </a:p>
          <a:p>
            <a:pPr>
              <a:lnSpc>
                <a:spcPct val="150000"/>
              </a:lnSpc>
              <a:buClr>
                <a:srgbClr val="ED1B2F"/>
              </a:buClr>
            </a:pPr>
            <a:r>
              <a:rPr lang="en-GB" dirty="0" smtClean="0"/>
              <a:t>Former train repair shed, Gin warehouse</a:t>
            </a:r>
            <a:endParaRPr lang="en-GB" sz="2000" dirty="0" smtClean="0">
              <a:solidFill>
                <a:srgbClr val="350457"/>
              </a:solidFill>
              <a:latin typeface="Arial" panose="020B0604020202020204" pitchFamily="34" charset="0"/>
              <a:cs typeface="Arial" panose="020B0604020202020204" pitchFamily="34" charset="0"/>
            </a:endParaRPr>
          </a:p>
          <a:p>
            <a:pPr>
              <a:lnSpc>
                <a:spcPct val="150000"/>
              </a:lnSpc>
              <a:buClr>
                <a:srgbClr val="ED1B2F"/>
              </a:buClr>
            </a:pPr>
            <a:r>
              <a:rPr lang="en-GB" dirty="0" smtClean="0"/>
              <a:t>50 years as performing arts venue</a:t>
            </a:r>
          </a:p>
          <a:p>
            <a:r>
              <a:rPr lang="en-GB" dirty="0"/>
              <a:t>Live </a:t>
            </a:r>
            <a:r>
              <a:rPr lang="en-GB" dirty="0" smtClean="0"/>
              <a:t>music, circus, dance, theatre, events</a:t>
            </a:r>
          </a:p>
          <a:p>
            <a:pPr>
              <a:lnSpc>
                <a:spcPct val="150000"/>
              </a:lnSpc>
              <a:buClr>
                <a:srgbClr val="ED1B2F"/>
              </a:buClr>
            </a:pPr>
            <a:r>
              <a:rPr lang="en-GB" sz="2000" dirty="0" err="1" smtClean="0">
                <a:solidFill>
                  <a:srgbClr val="350457"/>
                </a:solidFill>
                <a:latin typeface="Arial" panose="020B0604020202020204" pitchFamily="34" charset="0"/>
                <a:cs typeface="Arial" panose="020B0604020202020204" pitchFamily="34" charset="0"/>
              </a:rPr>
              <a:t>Sackler</a:t>
            </a:r>
            <a:r>
              <a:rPr lang="en-GB" sz="2000" dirty="0" smtClean="0">
                <a:solidFill>
                  <a:srgbClr val="350457"/>
                </a:solidFill>
                <a:latin typeface="Arial" panose="020B0604020202020204" pitchFamily="34" charset="0"/>
                <a:cs typeface="Arial" panose="020B0604020202020204" pitchFamily="34" charset="0"/>
              </a:rPr>
              <a:t> Space R&amp;D</a:t>
            </a:r>
          </a:p>
          <a:p>
            <a:r>
              <a:rPr lang="en-GB" dirty="0"/>
              <a:t>Youth </a:t>
            </a:r>
            <a:r>
              <a:rPr lang="en-GB" dirty="0" smtClean="0"/>
              <a:t>charity: Creative Projects for 11-25s</a:t>
            </a:r>
          </a:p>
          <a:p>
            <a:pPr>
              <a:lnSpc>
                <a:spcPct val="150000"/>
              </a:lnSpc>
              <a:buClr>
                <a:srgbClr val="ED1B2F"/>
              </a:buClr>
            </a:pPr>
            <a:r>
              <a:rPr lang="en-GB" dirty="0" smtClean="0"/>
              <a:t>Camden Beach</a:t>
            </a:r>
          </a:p>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Apple Festival</a:t>
            </a:r>
          </a:p>
          <a:p>
            <a:pPr>
              <a:lnSpc>
                <a:spcPct val="150000"/>
              </a:lnSpc>
              <a:buClr>
                <a:srgbClr val="ED1B2F"/>
              </a:buClr>
            </a:pPr>
            <a:r>
              <a:rPr lang="en-GB" dirty="0" smtClean="0"/>
              <a:t>Roundhouse Radio</a:t>
            </a:r>
          </a:p>
          <a:p>
            <a:pPr marL="0" indent="0">
              <a:lnSpc>
                <a:spcPct val="150000"/>
              </a:lnSpc>
              <a:buClr>
                <a:srgbClr val="ED1B2F"/>
              </a:buClr>
              <a:buNone/>
            </a:pPr>
            <a:endParaRPr lang="en-GB" sz="2000" dirty="0" smtClean="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15439202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B</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086" y="0"/>
            <a:ext cx="9169085" cy="6876814"/>
          </a:xfrm>
        </p:spPr>
      </p:pic>
      <p:sp>
        <p:nvSpPr>
          <p:cNvPr id="5" name="Title 1"/>
          <p:cNvSpPr txBox="1">
            <a:spLocks/>
          </p:cNvSpPr>
          <p:nvPr/>
        </p:nvSpPr>
        <p:spPr>
          <a:xfrm>
            <a:off x="429766" y="188640"/>
            <a:ext cx="8229600"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5400" b="1"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40558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B</a:t>
            </a:r>
            <a:endParaRPr lang="en-GB"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12576" y="0"/>
            <a:ext cx="10286999" cy="6858000"/>
          </a:xfrm>
        </p:spPr>
      </p:pic>
      <p:sp>
        <p:nvSpPr>
          <p:cNvPr id="5" name="Title 1"/>
          <p:cNvSpPr txBox="1">
            <a:spLocks/>
          </p:cNvSpPr>
          <p:nvPr/>
        </p:nvSpPr>
        <p:spPr>
          <a:xfrm>
            <a:off x="429766" y="188640"/>
            <a:ext cx="8229600"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5400" b="1"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477222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B</a:t>
            </a:r>
            <a:endParaRPr lang="en-GB" dirty="0"/>
          </a:p>
        </p:txBody>
      </p:sp>
      <p:sp>
        <p:nvSpPr>
          <p:cNvPr id="3" name="Content Placeholder 2"/>
          <p:cNvSpPr>
            <a:spLocks noGrp="1"/>
          </p:cNvSpPr>
          <p:nvPr>
            <p:ph idx="1"/>
          </p:nvPr>
        </p:nvSpPr>
        <p:spPr/>
        <p:txBody>
          <a:bodyPr/>
          <a:lstStyle/>
          <a:p>
            <a:endParaRPr lang="en-GB"/>
          </a:p>
        </p:txBody>
      </p:sp>
      <p:pic>
        <p:nvPicPr>
          <p:cNvPr id="3074" name="Picture 2" descr="S:\Marketing\images\great building images\Flaming Lips live at the Roundhouse_ credit Stuart Leech.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0756"/>
          <a:stretch/>
        </p:blipFill>
        <p:spPr bwMode="auto">
          <a:xfrm>
            <a:off x="-36512" y="-2434"/>
            <a:ext cx="9180512"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429766" y="188640"/>
            <a:ext cx="8229600"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5400" b="1"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874724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B</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40568" y="-13140"/>
            <a:ext cx="10455797" cy="6970531"/>
          </a:xfrm>
        </p:spPr>
      </p:pic>
      <p:sp>
        <p:nvSpPr>
          <p:cNvPr id="5" name="Title 1"/>
          <p:cNvSpPr txBox="1">
            <a:spLocks/>
          </p:cNvSpPr>
          <p:nvPr/>
        </p:nvSpPr>
        <p:spPr>
          <a:xfrm>
            <a:off x="429766" y="188640"/>
            <a:ext cx="8229600"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5400" b="1"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29202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B</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2576" y="-45977"/>
            <a:ext cx="10356976" cy="6903977"/>
          </a:xfrm>
        </p:spPr>
      </p:pic>
      <p:sp>
        <p:nvSpPr>
          <p:cNvPr id="5" name="Title 1"/>
          <p:cNvSpPr txBox="1">
            <a:spLocks/>
          </p:cNvSpPr>
          <p:nvPr/>
        </p:nvSpPr>
        <p:spPr>
          <a:xfrm>
            <a:off x="429766" y="188640"/>
            <a:ext cx="8229600"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5400" b="1"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835666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B</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56592" y="0"/>
            <a:ext cx="11126071" cy="7029400"/>
          </a:xfrm>
        </p:spPr>
      </p:pic>
      <p:sp>
        <p:nvSpPr>
          <p:cNvPr id="5" name="Title 1"/>
          <p:cNvSpPr txBox="1">
            <a:spLocks/>
          </p:cNvSpPr>
          <p:nvPr/>
        </p:nvSpPr>
        <p:spPr>
          <a:xfrm>
            <a:off x="429766" y="188640"/>
            <a:ext cx="8229600"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5400" b="1"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107369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dirty="0" smtClean="0"/>
              <a:t>Vision/Mission</a:t>
            </a:r>
            <a:endParaRPr lang="en-GB" b="1"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pic>
        <p:nvPicPr>
          <p:cNvPr id="7" name="Content Placeholder 6"/>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331640" y="1268760"/>
            <a:ext cx="6174263" cy="5112568"/>
          </a:xfrm>
        </p:spPr>
      </p:pic>
    </p:spTree>
    <p:extLst>
      <p:ext uri="{BB962C8B-B14F-4D97-AF65-F5344CB8AC3E}">
        <p14:creationId xmlns:p14="http://schemas.microsoft.com/office/powerpoint/2010/main" val="117428944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0" y="0"/>
            <a:ext cx="9144000" cy="68580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6" name="Content Placeholder 5"/>
          <p:cNvSpPr>
            <a:spLocks noGrp="1"/>
          </p:cNvSpPr>
          <p:nvPr>
            <p:ph idx="1"/>
          </p:nvPr>
        </p:nvSpPr>
        <p:spPr/>
        <p:txBody>
          <a:bodyPr/>
          <a:lstStyle/>
          <a:p>
            <a:endParaRPr lang="en-GB" dirty="0"/>
          </a:p>
        </p:txBody>
      </p:sp>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593681" y="0"/>
            <a:ext cx="9737681" cy="6885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itle 1"/>
          <p:cNvSpPr txBox="1">
            <a:spLocks/>
          </p:cNvSpPr>
          <p:nvPr/>
        </p:nvSpPr>
        <p:spPr>
          <a:xfrm>
            <a:off x="429766" y="188640"/>
            <a:ext cx="8229600" cy="244827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400" b="1" dirty="0" smtClean="0">
                <a:solidFill>
                  <a:prstClr val="white"/>
                </a:solidFill>
                <a:latin typeface="Arial" panose="020B0604020202020204" pitchFamily="34" charset="0"/>
                <a:cs typeface="Arial" panose="020B0604020202020204" pitchFamily="34" charset="0"/>
              </a:rPr>
              <a:t>Our audience segmentation journey</a:t>
            </a:r>
            <a:endParaRPr lang="en-GB" sz="5400" b="1" dirty="0">
              <a:solidFill>
                <a:prstClr val="white"/>
              </a:solidFill>
              <a:latin typeface="Arial" panose="020B0604020202020204" pitchFamily="34" charset="0"/>
              <a:cs typeface="Arial" panose="020B0604020202020204" pitchFamily="34" charset="0"/>
            </a:endParaRPr>
          </a:p>
        </p:txBody>
      </p:sp>
      <p:sp>
        <p:nvSpPr>
          <p:cNvPr id="7" name="Content Placeholder 2"/>
          <p:cNvSpPr txBox="1">
            <a:spLocks/>
          </p:cNvSpPr>
          <p:nvPr/>
        </p:nvSpPr>
        <p:spPr>
          <a:xfrm>
            <a:off x="609600" y="2780928"/>
            <a:ext cx="7490792" cy="3528392"/>
          </a:xfrm>
          <a:prstGeom prst="rect">
            <a:avLst/>
          </a:prstGeom>
        </p:spPr>
        <p:txBody>
          <a:bodyPr vert="horz" lIns="91440" tIns="45720" rIns="91440" bIns="45720" rtlCol="0">
            <a:normAutofit/>
          </a:bodyPr>
          <a:lst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prstClr val="white"/>
              </a:buClr>
            </a:pPr>
            <a:r>
              <a:rPr lang="en-GB" dirty="0" smtClean="0">
                <a:solidFill>
                  <a:prstClr val="white"/>
                </a:solidFill>
              </a:rPr>
              <a:t>Basis for a CRM Strategy. Truly pan-organisational</a:t>
            </a:r>
          </a:p>
          <a:p>
            <a:pPr>
              <a:buClr>
                <a:prstClr val="white"/>
              </a:buClr>
            </a:pPr>
            <a:r>
              <a:rPr lang="en-GB" dirty="0" smtClean="0">
                <a:solidFill>
                  <a:prstClr val="white"/>
                </a:solidFill>
              </a:rPr>
              <a:t>To deliver the following customer perspective: </a:t>
            </a:r>
          </a:p>
          <a:p>
            <a:pPr lvl="1">
              <a:buClr>
                <a:prstClr val="white"/>
              </a:buClr>
            </a:pPr>
            <a:r>
              <a:rPr lang="en-GB" i="1" dirty="0" smtClean="0">
                <a:solidFill>
                  <a:prstClr val="white"/>
                </a:solidFill>
              </a:rPr>
              <a:t>“Roundhouse knows who I am, what I am interested in, recognises my commitment, enriches my experience and treats me like an individual.”</a:t>
            </a:r>
          </a:p>
          <a:p>
            <a:pPr marL="0" indent="0">
              <a:buFont typeface="Arial" panose="020B0604020202020204" pitchFamily="34" charset="0"/>
              <a:buNone/>
            </a:pPr>
            <a:endParaRPr lang="en-GB" sz="2400" dirty="0"/>
          </a:p>
        </p:txBody>
      </p:sp>
    </p:spTree>
    <p:extLst>
      <p:ext uri="{BB962C8B-B14F-4D97-AF65-F5344CB8AC3E}">
        <p14:creationId xmlns:p14="http://schemas.microsoft.com/office/powerpoint/2010/main" val="396676263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Situation analysis</a:t>
            </a:r>
            <a:endParaRPr lang="en-GB" b="1"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graphicFrame>
        <p:nvGraphicFramePr>
          <p:cNvPr id="11" name="Chart 10"/>
          <p:cNvGraphicFramePr>
            <a:graphicFrameLocks/>
          </p:cNvGraphicFramePr>
          <p:nvPr>
            <p:extLst>
              <p:ext uri="{D42A27DB-BD31-4B8C-83A1-F6EECF244321}">
                <p14:modId xmlns:p14="http://schemas.microsoft.com/office/powerpoint/2010/main" val="180211796"/>
              </p:ext>
            </p:extLst>
          </p:nvPr>
        </p:nvGraphicFramePr>
        <p:xfrm>
          <a:off x="4175450" y="1412776"/>
          <a:ext cx="4572000" cy="3816424"/>
        </p:xfrm>
        <a:graphic>
          <a:graphicData uri="http://schemas.openxmlformats.org/drawingml/2006/chart">
            <c:chart xmlns:c="http://schemas.openxmlformats.org/drawingml/2006/chart" xmlns:r="http://schemas.openxmlformats.org/officeDocument/2006/relationships" r:id="rId4"/>
          </a:graphicData>
        </a:graphic>
      </p:graphicFrame>
      <p:sp>
        <p:nvSpPr>
          <p:cNvPr id="12" name="Content Placeholder 2"/>
          <p:cNvSpPr>
            <a:spLocks noGrp="1"/>
          </p:cNvSpPr>
          <p:nvPr>
            <p:ph idx="1"/>
          </p:nvPr>
        </p:nvSpPr>
        <p:spPr>
          <a:xfrm>
            <a:off x="457200" y="1600200"/>
            <a:ext cx="3970784" cy="4525963"/>
          </a:xfrm>
        </p:spPr>
        <p:txBody>
          <a:bodyPr>
            <a:normAutofit/>
          </a:bodyPr>
          <a:lstStyle/>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10 years’ worth of data</a:t>
            </a:r>
          </a:p>
          <a:p>
            <a:pPr>
              <a:lnSpc>
                <a:spcPct val="150000"/>
              </a:lnSpc>
              <a:buClr>
                <a:srgbClr val="ED1B2F"/>
              </a:buClr>
            </a:pPr>
            <a:r>
              <a:rPr lang="en-GB" dirty="0" smtClean="0"/>
              <a:t>Half a million individual records</a:t>
            </a:r>
          </a:p>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Almost 80% of bookers have been only once</a:t>
            </a:r>
          </a:p>
          <a:p>
            <a:pPr>
              <a:lnSpc>
                <a:spcPct val="150000"/>
              </a:lnSpc>
              <a:buClr>
                <a:srgbClr val="ED1B2F"/>
              </a:buClr>
            </a:pPr>
            <a:r>
              <a:rPr lang="en-GB" dirty="0" err="1" smtClean="0"/>
              <a:t>Aud</a:t>
            </a:r>
            <a:r>
              <a:rPr lang="en-GB" dirty="0" smtClean="0"/>
              <a:t> understanding = behavioural</a:t>
            </a:r>
          </a:p>
          <a:p>
            <a:pPr>
              <a:lnSpc>
                <a:spcPct val="150000"/>
              </a:lnSpc>
              <a:buClr>
                <a:srgbClr val="ED1B2F"/>
              </a:buClr>
            </a:pPr>
            <a:r>
              <a:rPr lang="en-GB" dirty="0" smtClean="0"/>
              <a:t>Many assumptions</a:t>
            </a: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557318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January 2016</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Deep understanding of Roundhouse audiences across all our activity, to inform the organisation’s strategic direction</a:t>
            </a:r>
          </a:p>
          <a:p>
            <a:pPr>
              <a:lnSpc>
                <a:spcPct val="150000"/>
              </a:lnSpc>
              <a:buClr>
                <a:srgbClr val="ED1B2F"/>
              </a:buClr>
            </a:pPr>
            <a:r>
              <a:rPr lang="en-GB" dirty="0" smtClean="0"/>
              <a:t>Strong, communicable, understood lexicon with which we talk about and evaluate our audiences across the organisation</a:t>
            </a:r>
          </a:p>
          <a:p>
            <a:pPr>
              <a:lnSpc>
                <a:spcPct val="150000"/>
              </a:lnSpc>
              <a:buClr>
                <a:srgbClr val="ED1B2F"/>
              </a:buClr>
            </a:pPr>
            <a:r>
              <a:rPr lang="en-GB" dirty="0" smtClean="0"/>
              <a:t>Audience segments considered in everything we do</a:t>
            </a:r>
          </a:p>
          <a:p>
            <a:pPr>
              <a:lnSpc>
                <a:spcPct val="150000"/>
              </a:lnSpc>
              <a:buClr>
                <a:srgbClr val="ED1B2F"/>
              </a:buClr>
            </a:pPr>
            <a:r>
              <a:rPr lang="en-GB" dirty="0" smtClean="0"/>
              <a:t>Foundations for a CRM Strategy to increase loyalty, retention, personalisation of communications, to ensure we provide the best customer experience and service to our audiences</a:t>
            </a:r>
          </a:p>
          <a:p>
            <a:pPr>
              <a:lnSpc>
                <a:spcPct val="150000"/>
              </a:lnSpc>
              <a:buClr>
                <a:srgbClr val="ED1B2F"/>
              </a:buClr>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89974920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83568" y="476672"/>
            <a:ext cx="6552728" cy="6289038"/>
          </a:xfrm>
        </p:spPr>
      </p:pic>
    </p:spTree>
    <p:extLst>
      <p:ext uri="{BB962C8B-B14F-4D97-AF65-F5344CB8AC3E}">
        <p14:creationId xmlns:p14="http://schemas.microsoft.com/office/powerpoint/2010/main" val="225177035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dirty="0" smtClean="0"/>
              <a:t>Inclusion and governance</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Created Core Project Group to guide project (with representatives from Marketing, Data and Insights, Visitor Services, Youth Strategy, Development)</a:t>
            </a:r>
          </a:p>
          <a:p>
            <a:pPr>
              <a:lnSpc>
                <a:spcPct val="150000"/>
              </a:lnSpc>
              <a:buClr>
                <a:srgbClr val="ED1B2F"/>
              </a:buClr>
            </a:pPr>
            <a:r>
              <a:rPr lang="en-GB" dirty="0" smtClean="0"/>
              <a:t>Created three Steering Groups</a:t>
            </a:r>
          </a:p>
          <a:p>
            <a:pPr lvl="1"/>
            <a:r>
              <a:rPr lang="en-GB" dirty="0" smtClean="0"/>
              <a:t>Artistic Programming/Youth Strategy</a:t>
            </a:r>
          </a:p>
          <a:p>
            <a:pPr lvl="1"/>
            <a:r>
              <a:rPr lang="en-GB" dirty="0" smtClean="0"/>
              <a:t>Operations/Finance/Bars &amp; Kitchen</a:t>
            </a:r>
          </a:p>
          <a:p>
            <a:pPr lvl="1"/>
            <a:r>
              <a:rPr lang="en-GB" dirty="0" smtClean="0"/>
              <a:t>Development/Ticketing/Marketing/Visitor Services</a:t>
            </a:r>
          </a:p>
          <a:p>
            <a:r>
              <a:rPr lang="en-GB" dirty="0" smtClean="0"/>
              <a:t>Involved at commencement stage, interim and completion</a:t>
            </a:r>
            <a:endParaRPr lang="en-GB" dirty="0"/>
          </a:p>
          <a:p>
            <a:pPr lvl="1"/>
            <a:endParaRPr lang="en-GB" dirty="0" smtClean="0"/>
          </a:p>
          <a:p>
            <a:pPr>
              <a:lnSpc>
                <a:spcPct val="150000"/>
              </a:lnSpc>
              <a:buClr>
                <a:srgbClr val="ED1B2F"/>
              </a:buClr>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83599059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Project in progress</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600200"/>
            <a:ext cx="5266928" cy="4525963"/>
          </a:xfrm>
        </p:spPr>
        <p:txBody>
          <a:bodyPr>
            <a:normAutofit/>
          </a:bodyPr>
          <a:lstStyle/>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Appointed supplier – joint pitch by The Audience Agency and Baker Richards</a:t>
            </a:r>
          </a:p>
          <a:p>
            <a:pPr>
              <a:lnSpc>
                <a:spcPct val="150000"/>
              </a:lnSpc>
              <a:buClr>
                <a:srgbClr val="ED1B2F"/>
              </a:buClr>
            </a:pPr>
            <a:r>
              <a:rPr lang="en-GB" dirty="0" smtClean="0"/>
              <a:t>Intrinsic/Extrinsic approach</a:t>
            </a:r>
          </a:p>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Steering Groups have fed into project goals</a:t>
            </a:r>
          </a:p>
          <a:p>
            <a:pPr>
              <a:lnSpc>
                <a:spcPct val="150000"/>
              </a:lnSpc>
              <a:buClr>
                <a:srgbClr val="ED1B2F"/>
              </a:buClr>
            </a:pPr>
            <a:r>
              <a:rPr lang="en-GB" dirty="0" smtClean="0"/>
              <a:t>First phase of data mining complete</a:t>
            </a:r>
          </a:p>
          <a:p>
            <a:pPr>
              <a:lnSpc>
                <a:spcPct val="150000"/>
              </a:lnSpc>
              <a:buClr>
                <a:srgbClr val="ED1B2F"/>
              </a:buClr>
            </a:pPr>
            <a:r>
              <a:rPr lang="en-GB" dirty="0" smtClean="0"/>
              <a:t>Draft segments to come on 24 November</a:t>
            </a:r>
          </a:p>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Tessitura integratio</a:t>
            </a:r>
            <a:r>
              <a:rPr lang="en-GB" dirty="0" smtClean="0"/>
              <a:t>n planned Jan 2017</a:t>
            </a:r>
            <a:endParaRPr lang="en-GB" sz="20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42379732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B</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Title 1"/>
          <p:cNvSpPr txBox="1">
            <a:spLocks/>
          </p:cNvSpPr>
          <p:nvPr/>
        </p:nvSpPr>
        <p:spPr>
          <a:xfrm>
            <a:off x="429766" y="188640"/>
            <a:ext cx="8229600" cy="115212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000" b="1" dirty="0" smtClean="0">
                <a:solidFill>
                  <a:prstClr val="white"/>
                </a:solidFill>
                <a:latin typeface="Arial" panose="020B0604020202020204" pitchFamily="34" charset="0"/>
                <a:cs typeface="Arial" panose="020B0604020202020204" pitchFamily="34" charset="0"/>
              </a:rPr>
              <a:t>Sydney Theatre Company</a:t>
            </a:r>
          </a:p>
        </p:txBody>
      </p:sp>
    </p:spTree>
    <p:extLst>
      <p:ext uri="{BB962C8B-B14F-4D97-AF65-F5344CB8AC3E}">
        <p14:creationId xmlns:p14="http://schemas.microsoft.com/office/powerpoint/2010/main" val="196432910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B</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0540" y="0"/>
            <a:ext cx="9184540" cy="6884712"/>
          </a:xfrm>
        </p:spPr>
      </p:pic>
      <p:sp>
        <p:nvSpPr>
          <p:cNvPr id="5" name="Title 1"/>
          <p:cNvSpPr txBox="1">
            <a:spLocks/>
          </p:cNvSpPr>
          <p:nvPr/>
        </p:nvSpPr>
        <p:spPr>
          <a:xfrm>
            <a:off x="429766" y="188640"/>
            <a:ext cx="8229600"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5400" b="1"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447826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B</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15001" y="0"/>
            <a:ext cx="12179509" cy="6858000"/>
          </a:xfrm>
        </p:spPr>
      </p:pic>
      <p:sp>
        <p:nvSpPr>
          <p:cNvPr id="5" name="Title 1"/>
          <p:cNvSpPr txBox="1">
            <a:spLocks/>
          </p:cNvSpPr>
          <p:nvPr/>
        </p:nvSpPr>
        <p:spPr>
          <a:xfrm>
            <a:off x="429766" y="188640"/>
            <a:ext cx="8229600"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5400" b="1"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447826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Producing theatre company</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nSpc>
                <a:spcPct val="150000"/>
              </a:lnSpc>
              <a:buClr>
                <a:srgbClr val="ED1B2F"/>
              </a:buClr>
            </a:pPr>
            <a:r>
              <a:rPr lang="en-GB" sz="2400" dirty="0" smtClean="0">
                <a:solidFill>
                  <a:srgbClr val="350457"/>
                </a:solidFill>
              </a:rPr>
              <a:t>16 plays per year, 4 venues</a:t>
            </a:r>
          </a:p>
          <a:p>
            <a:pPr>
              <a:lnSpc>
                <a:spcPct val="150000"/>
              </a:lnSpc>
              <a:buClr>
                <a:srgbClr val="ED1B2F"/>
              </a:buClr>
            </a:pPr>
            <a:r>
              <a:rPr lang="en-GB" sz="2400" dirty="0" smtClean="0"/>
              <a:t>Created on site at The Wharf</a:t>
            </a:r>
          </a:p>
          <a:p>
            <a:pPr>
              <a:lnSpc>
                <a:spcPct val="150000"/>
              </a:lnSpc>
              <a:buClr>
                <a:srgbClr val="ED1B2F"/>
              </a:buClr>
            </a:pPr>
            <a:r>
              <a:rPr lang="en-GB" sz="2400" dirty="0" smtClean="0">
                <a:solidFill>
                  <a:srgbClr val="350457"/>
                </a:solidFill>
              </a:rPr>
              <a:t>Subscription packages, casual tickets</a:t>
            </a:r>
          </a:p>
          <a:p>
            <a:pPr>
              <a:lnSpc>
                <a:spcPct val="150000"/>
              </a:lnSpc>
              <a:buClr>
                <a:srgbClr val="ED1B2F"/>
              </a:buClr>
            </a:pPr>
            <a:r>
              <a:rPr lang="en-GB" sz="2400" dirty="0" smtClean="0"/>
              <a:t>Loyal audiences</a:t>
            </a:r>
          </a:p>
          <a:p>
            <a:pPr>
              <a:lnSpc>
                <a:spcPct val="150000"/>
              </a:lnSpc>
              <a:buClr>
                <a:srgbClr val="ED1B2F"/>
              </a:buClr>
            </a:pPr>
            <a:r>
              <a:rPr lang="en-GB" sz="2400" dirty="0" smtClean="0">
                <a:solidFill>
                  <a:srgbClr val="350457"/>
                </a:solidFill>
              </a:rPr>
              <a:t>Sydney = 4 million, less competition culturally</a:t>
            </a:r>
          </a:p>
          <a:p>
            <a:pPr>
              <a:lnSpc>
                <a:spcPct val="150000"/>
              </a:lnSpc>
              <a:buClr>
                <a:srgbClr val="ED1B2F"/>
              </a:buClr>
            </a:pPr>
            <a:r>
              <a:rPr lang="en-GB" sz="2400" i="1" dirty="0" smtClean="0"/>
              <a:t>The</a:t>
            </a:r>
            <a:r>
              <a:rPr lang="en-GB" sz="2400" dirty="0" smtClean="0"/>
              <a:t> Main Stage Theatre Company</a:t>
            </a:r>
            <a:endParaRPr lang="en-GB" sz="2400" dirty="0" smtClean="0">
              <a:solidFill>
                <a:srgbClr val="350457"/>
              </a:solidFill>
            </a:endParaRPr>
          </a:p>
          <a:p>
            <a:pPr>
              <a:lnSpc>
                <a:spcPct val="150000"/>
              </a:lnSpc>
              <a:buClr>
                <a:srgbClr val="ED1B2F"/>
              </a:buClr>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87309349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8 customer segments</a:t>
            </a:r>
            <a:endParaRPr lang="en-GB" b="1"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pic>
        <p:nvPicPr>
          <p:cNvPr id="7" name="Content Placeholder 6" descr="Customer Segmentation Map.jpg"/>
          <p:cNvPicPr>
            <a:picLocks noGrp="1" noChangeAspect="1"/>
          </p:cNvPicPr>
          <p:nvPr>
            <p:ph idx="1"/>
          </p:nvPr>
        </p:nvPicPr>
        <p:blipFill>
          <a:blip r:embed="rId4" cstate="print"/>
          <a:stretch>
            <a:fillRect/>
          </a:stretch>
        </p:blipFill>
        <p:spPr>
          <a:xfrm>
            <a:off x="596871" y="1268760"/>
            <a:ext cx="5199265" cy="5199265"/>
          </a:xfrm>
          <a:prstGeom prst="rect">
            <a:avLst/>
          </a:prstGeom>
        </p:spPr>
      </p:pic>
    </p:spTree>
    <p:extLst>
      <p:ext uri="{BB962C8B-B14F-4D97-AF65-F5344CB8AC3E}">
        <p14:creationId xmlns:p14="http://schemas.microsoft.com/office/powerpoint/2010/main" val="233928067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Tessitura integration</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11560" y="1572759"/>
            <a:ext cx="4834880" cy="4525963"/>
          </a:xfrm>
        </p:spPr>
        <p:txBody>
          <a:bodyPr>
            <a:normAutofit/>
          </a:bodyPr>
          <a:lstStyle/>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Segmentation stored in custom table</a:t>
            </a:r>
          </a:p>
          <a:p>
            <a:pPr>
              <a:lnSpc>
                <a:spcPct val="150000"/>
              </a:lnSpc>
              <a:buClr>
                <a:srgbClr val="ED1B2F"/>
              </a:buClr>
            </a:pPr>
            <a:r>
              <a:rPr lang="en-GB" dirty="0" smtClean="0"/>
              <a:t>Available as list parameter</a:t>
            </a:r>
          </a:p>
          <a:p>
            <a:pPr>
              <a:lnSpc>
                <a:spcPct val="150000"/>
              </a:lnSpc>
              <a:buClr>
                <a:srgbClr val="ED1B2F"/>
              </a:buClr>
            </a:pPr>
            <a:r>
              <a:rPr lang="en-GB" sz="2000" dirty="0" smtClean="0">
                <a:solidFill>
                  <a:srgbClr val="350457"/>
                </a:solidFill>
                <a:latin typeface="Arial" panose="020B0604020202020204" pitchFamily="34" charset="0"/>
                <a:cs typeface="Arial" panose="020B0604020202020204" pitchFamily="34" charset="0"/>
              </a:rPr>
              <a:t>Segments updated nightly via scripts</a:t>
            </a:r>
          </a:p>
          <a:p>
            <a:pPr>
              <a:lnSpc>
                <a:spcPct val="150000"/>
              </a:lnSpc>
              <a:buClr>
                <a:srgbClr val="ED1B2F"/>
              </a:buClr>
            </a:pPr>
            <a:r>
              <a:rPr lang="en-GB" dirty="0" smtClean="0"/>
              <a:t>Stored monthly so can do longitudinal analysis</a:t>
            </a:r>
          </a:p>
          <a:p>
            <a:pPr>
              <a:lnSpc>
                <a:spcPct val="150000"/>
              </a:lnSpc>
              <a:buClr>
                <a:srgbClr val="ED1B2F"/>
              </a:buClr>
            </a:pPr>
            <a:r>
              <a:rPr lang="en-GB" dirty="0" smtClean="0"/>
              <a:t>Practically – used in planning, extractions, T-Stats, evaluation</a:t>
            </a:r>
            <a:endParaRPr lang="en-GB" sz="2000" dirty="0" smtClean="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67442360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End slide</a:t>
            </a:r>
            <a:endParaRPr lang="en-GB" dirty="0"/>
          </a:p>
        </p:txBody>
      </p:sp>
      <p:sp>
        <p:nvSpPr>
          <p:cNvPr id="3" name="Subtitle 2"/>
          <p:cNvSpPr>
            <a:spLocks noGrp="1"/>
          </p:cNvSpPr>
          <p:nvPr>
            <p:ph type="subTitle" idx="1"/>
          </p:nvPr>
        </p:nvSpPr>
        <p:spPr/>
        <p:txBody>
          <a:bodyPr/>
          <a:lstStyle/>
          <a:p>
            <a:endParaRPr lang="en-GB" dirty="0"/>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765" t="7066"/>
          <a:stretch/>
        </p:blipFill>
        <p:spPr bwMode="auto">
          <a:xfrm>
            <a:off x="-4642" y="0"/>
            <a:ext cx="920854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p:cNvSpPr txBox="1">
            <a:spLocks/>
          </p:cNvSpPr>
          <p:nvPr/>
        </p:nvSpPr>
        <p:spPr>
          <a:xfrm>
            <a:off x="429766" y="476672"/>
            <a:ext cx="8229600" cy="590465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6000" b="1" dirty="0" smtClean="0">
                <a:solidFill>
                  <a:prstClr val="white"/>
                </a:solidFill>
                <a:latin typeface="Arial" panose="020B0604020202020204" pitchFamily="34" charset="0"/>
                <a:cs typeface="Arial" panose="020B0604020202020204" pitchFamily="34" charset="0"/>
              </a:rPr>
              <a:t>Thank You!</a:t>
            </a:r>
          </a:p>
          <a:p>
            <a:endParaRPr lang="en-GB" sz="6000" b="1" dirty="0">
              <a:solidFill>
                <a:prstClr val="white"/>
              </a:solidFill>
              <a:latin typeface="Arial" panose="020B0604020202020204" pitchFamily="34" charset="0"/>
              <a:cs typeface="Arial" panose="020B0604020202020204" pitchFamily="34" charset="0"/>
            </a:endParaRPr>
          </a:p>
          <a:p>
            <a:r>
              <a:rPr lang="en-GB" sz="2000" dirty="0" smtClean="0">
                <a:solidFill>
                  <a:prstClr val="white"/>
                </a:solidFill>
                <a:latin typeface="Arial" panose="020B0604020202020204" pitchFamily="34" charset="0"/>
                <a:cs typeface="Arial" panose="020B0604020202020204" pitchFamily="34" charset="0"/>
              </a:rPr>
              <a:t>www.roundhouse.org.uk</a:t>
            </a:r>
          </a:p>
          <a:p>
            <a:r>
              <a:rPr lang="en-GB" sz="2000" dirty="0" smtClean="0">
                <a:solidFill>
                  <a:prstClr val="white"/>
                </a:solidFill>
                <a:latin typeface="Arial" panose="020B0604020202020204" pitchFamily="34" charset="0"/>
                <a:cs typeface="Arial" panose="020B0604020202020204" pitchFamily="34" charset="0"/>
              </a:rPr>
              <a:t>carmel.england@roundhouse.org.uk</a:t>
            </a:r>
            <a:endParaRPr lang="en-GB" sz="2000"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017368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619596" y="2745468"/>
            <a:ext cx="7886700" cy="2852737"/>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US" sz="2400" dirty="0" smtClean="0">
                <a:solidFill>
                  <a:srgbClr val="FFFFFF">
                    <a:lumMod val="95000"/>
                  </a:srgbClr>
                </a:solidFill>
              </a:rPr>
              <a:t>“</a:t>
            </a:r>
            <a:r>
              <a:rPr lang="en-US" sz="2000" dirty="0">
                <a:solidFill>
                  <a:srgbClr val="FFFFFF">
                    <a:lumMod val="95000"/>
                  </a:srgbClr>
                </a:solidFill>
              </a:rPr>
              <a:t>Impermanence - anonymity - that’s what I’m looking for; a vast restless place that doesn’t give a damn about the past.</a:t>
            </a:r>
            <a:r>
              <a:rPr lang="en-US" sz="2400" dirty="0" smtClean="0">
                <a:solidFill>
                  <a:srgbClr val="FFFFFF">
                    <a:lumMod val="95000"/>
                  </a:srgbClr>
                </a:solidFill>
              </a:rPr>
              <a:t>.”</a:t>
            </a:r>
            <a:endParaRPr lang="en-US" sz="2400" dirty="0">
              <a:solidFill>
                <a:srgbClr val="FFFFFF">
                  <a:lumMod val="95000"/>
                </a:srgbClr>
              </a:solidFill>
            </a:endParaRPr>
          </a:p>
        </p:txBody>
      </p:sp>
      <p:sp>
        <p:nvSpPr>
          <p:cNvPr id="7" name="Text Placeholder 2"/>
          <p:cNvSpPr txBox="1">
            <a:spLocks/>
          </p:cNvSpPr>
          <p:nvPr/>
        </p:nvSpPr>
        <p:spPr>
          <a:xfrm>
            <a:off x="619596" y="5566426"/>
            <a:ext cx="7886700" cy="349754"/>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US" dirty="0">
                <a:solidFill>
                  <a:prstClr val="black"/>
                </a:solidFill>
              </a:rPr>
              <a:t>Brian </a:t>
            </a:r>
            <a:r>
              <a:rPr lang="en-US" dirty="0" err="1">
                <a:solidFill>
                  <a:prstClr val="black"/>
                </a:solidFill>
              </a:rPr>
              <a:t>Friel</a:t>
            </a:r>
            <a:r>
              <a:rPr lang="en-US" dirty="0">
                <a:solidFill>
                  <a:prstClr val="black"/>
                </a:solidFill>
              </a:rPr>
              <a:t>, </a:t>
            </a:r>
            <a:r>
              <a:rPr lang="en-US" i="1" dirty="0">
                <a:solidFill>
                  <a:prstClr val="black"/>
                </a:solidFill>
              </a:rPr>
              <a:t>Philadelphia Here I Come</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srgbClr val="FFFFFF"/>
                </a:solidFill>
                <a:cs typeface="Arial" panose="020B0604020202020204" pitchFamily="34" charset="0"/>
              </a:rPr>
              <a:t>QUESTIONS?</a:t>
            </a:r>
          </a:p>
        </p:txBody>
      </p:sp>
      <p:cxnSp>
        <p:nvCxnSpPr>
          <p:cNvPr id="10" name="Straight Connector 9"/>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6643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ustom 2">
      <a:majorFont>
        <a:latin typeface="Trebuchet MS"/>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CBSO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1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1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1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1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1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2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2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2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2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2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2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8.xml><?xml version="1.0" encoding="utf-8"?>
<a:theme xmlns:a="http://schemas.openxmlformats.org/drawingml/2006/main" name="2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9.xml><?xml version="1.0" encoding="utf-8"?>
<a:theme xmlns:a="http://schemas.openxmlformats.org/drawingml/2006/main" name="2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1372</TotalTime>
  <Words>5036</Words>
  <Application>Microsoft Office PowerPoint</Application>
  <PresentationFormat>On-screen Show (4:3)</PresentationFormat>
  <Paragraphs>761</Paragraphs>
  <Slides>64</Slides>
  <Notes>53</Notes>
  <HiddenSlides>0</HiddenSlides>
  <MMClips>0</MMClips>
  <ScaleCrop>false</ScaleCrop>
  <HeadingPairs>
    <vt:vector size="6" baseType="variant">
      <vt:variant>
        <vt:lpstr>Fonts Used</vt:lpstr>
      </vt:variant>
      <vt:variant>
        <vt:i4>9</vt:i4>
      </vt:variant>
      <vt:variant>
        <vt:lpstr>Theme</vt:lpstr>
      </vt:variant>
      <vt:variant>
        <vt:i4>29</vt:i4>
      </vt:variant>
      <vt:variant>
        <vt:lpstr>Slide Titles</vt:lpstr>
      </vt:variant>
      <vt:variant>
        <vt:i4>64</vt:i4>
      </vt:variant>
    </vt:vector>
  </HeadingPairs>
  <TitlesOfParts>
    <vt:vector size="102" baseType="lpstr">
      <vt:lpstr>Arial</vt:lpstr>
      <vt:lpstr>Calibri</vt:lpstr>
      <vt:lpstr>Calibri Light</vt:lpstr>
      <vt:lpstr>InterFace</vt:lpstr>
      <vt:lpstr>InterFace Black</vt:lpstr>
      <vt:lpstr>InterFace Bold</vt:lpstr>
      <vt:lpstr>Tahoma</vt:lpstr>
      <vt:lpstr>Times New Roman</vt:lpstr>
      <vt:lpstr>Trebuchet MS</vt:lpstr>
      <vt:lpstr>Office Theme</vt:lpstr>
      <vt:lpstr>1_Office Theme</vt:lpstr>
      <vt:lpstr>2_Office Theme</vt:lpstr>
      <vt:lpstr>3_Office Theme</vt:lpstr>
      <vt:lpstr>CBSO_template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16_Office Theme</vt:lpstr>
      <vt:lpstr>17_Office Theme</vt:lpstr>
      <vt:lpstr>18_Office Theme</vt:lpstr>
      <vt:lpstr>19_Office Theme</vt:lpstr>
      <vt:lpstr>20_Office Theme</vt:lpstr>
      <vt:lpstr>21_Office Theme</vt:lpstr>
      <vt:lpstr>22_Office Theme</vt:lpstr>
      <vt:lpstr>23_Office Theme</vt:lpstr>
      <vt:lpstr>24_Office Theme</vt:lpstr>
      <vt:lpstr>25_Office Theme</vt:lpstr>
      <vt:lpstr>26_Office Theme</vt:lpstr>
      <vt:lpstr>27_Office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SEGMENTATION DIVIDE AND CONQUER</vt:lpstr>
      <vt:lpstr>   WHO WE ARE  </vt:lpstr>
      <vt:lpstr>OUR TESS JOURNEY SO FAR</vt:lpstr>
      <vt:lpstr>SEGMENTING AT THE CBSO </vt:lpstr>
      <vt:lpstr>INITIAL RESEARCH</vt:lpstr>
      <vt:lpstr>CBSO PRODUCTS </vt:lpstr>
      <vt:lpstr>CBSO PRODUCTS </vt:lpstr>
      <vt:lpstr>OUR SEGMENTS</vt:lpstr>
      <vt:lpstr>PROFILES OF SEGMENTS</vt:lpstr>
      <vt:lpstr>MORE SLICING AND DICING    </vt:lpstr>
      <vt:lpstr>IN TESSITURA </vt:lpstr>
      <vt:lpstr>USING THE SEGMENTATION</vt:lpstr>
      <vt:lpstr>WHO’LL BE AT THE CONCERT?</vt:lpstr>
      <vt:lpstr>CUSTOMER JOURNEYS</vt:lpstr>
      <vt:lpstr>TRENDS BY SEGMENTS</vt:lpstr>
      <vt:lpstr>Concerts and Segments  AVERAGE GROUP SIZE</vt:lpstr>
      <vt:lpstr>2016-17 SEASON LAUNCH</vt:lpstr>
      <vt:lpstr>2016-17 SEASON LAUNCH</vt:lpstr>
      <vt:lpstr>A-Z OF THE CBSO CONCERT</vt:lpstr>
      <vt:lpstr>WE LEARNT…</vt:lpstr>
      <vt:lpstr>WHERE WE GO NEXT</vt:lpstr>
      <vt:lpstr>Segmentation</vt:lpstr>
      <vt:lpstr>Introducing…</vt:lpstr>
      <vt:lpstr>Segmentation: divide &amp; conquer</vt:lpstr>
      <vt:lpstr>Roundhouse</vt:lpstr>
      <vt:lpstr>Section title option B</vt:lpstr>
      <vt:lpstr>Section title option B</vt:lpstr>
      <vt:lpstr>Section title option B</vt:lpstr>
      <vt:lpstr>Section title option B</vt:lpstr>
      <vt:lpstr>Section title option B</vt:lpstr>
      <vt:lpstr>Section title option B</vt:lpstr>
      <vt:lpstr>Vision/Mission</vt:lpstr>
      <vt:lpstr>Section title Option A</vt:lpstr>
      <vt:lpstr>Situation analysis</vt:lpstr>
      <vt:lpstr>January 2016</vt:lpstr>
      <vt:lpstr>PowerPoint Presentation</vt:lpstr>
      <vt:lpstr>Inclusion and governance</vt:lpstr>
      <vt:lpstr>Project in progress</vt:lpstr>
      <vt:lpstr>Section title option B</vt:lpstr>
      <vt:lpstr>Section title option B</vt:lpstr>
      <vt:lpstr>Section title option B</vt:lpstr>
      <vt:lpstr>Producing theatre company</vt:lpstr>
      <vt:lpstr>8 customer segments</vt:lpstr>
      <vt:lpstr>Tessitura integration</vt:lpstr>
      <vt:lpstr>End slide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Sigsworth</dc:creator>
  <cp:lastModifiedBy>Dara Hogan</cp:lastModifiedBy>
  <cp:revision>80</cp:revision>
  <dcterms:created xsi:type="dcterms:W3CDTF">2016-10-20T10:25:07Z</dcterms:created>
  <dcterms:modified xsi:type="dcterms:W3CDTF">2016-11-14T13:19:00Z</dcterms:modified>
</cp:coreProperties>
</file>