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theme/theme18.xml" ContentType="application/vnd.openxmlformats-officedocument.theme+xml"/>
  <Override PartName="/ppt/slideLayouts/slideLayout19.xml" ContentType="application/vnd.openxmlformats-officedocument.presentationml.slideLayout+xml"/>
  <Override PartName="/ppt/theme/theme19.xml" ContentType="application/vnd.openxmlformats-officedocument.theme+xml"/>
  <Override PartName="/ppt/slideLayouts/slideLayout20.xml" ContentType="application/vnd.openxmlformats-officedocument.presentationml.slideLayout+xml"/>
  <Override PartName="/ppt/theme/theme20.xml" ContentType="application/vnd.openxmlformats-officedocument.theme+xml"/>
  <Override PartName="/ppt/slideLayouts/slideLayout21.xml" ContentType="application/vnd.openxmlformats-officedocument.presentationml.slideLayout+xml"/>
  <Override PartName="/ppt/theme/theme21.xml" ContentType="application/vnd.openxmlformats-officedocument.theme+xml"/>
  <Override PartName="/ppt/slideLayouts/slideLayout22.xml" ContentType="application/vnd.openxmlformats-officedocument.presentationml.slideLayout+xml"/>
  <Override PartName="/ppt/theme/theme22.xml" ContentType="application/vnd.openxmlformats-officedocument.theme+xml"/>
  <Override PartName="/ppt/slideLayouts/slideLayout23.xml" ContentType="application/vnd.openxmlformats-officedocument.presentationml.slideLayout+xml"/>
  <Override PartName="/ppt/theme/theme23.xml" ContentType="application/vnd.openxmlformats-officedocument.theme+xml"/>
  <Override PartName="/ppt/slideLayouts/slideLayout24.xml" ContentType="application/vnd.openxmlformats-officedocument.presentationml.slideLayout+xml"/>
  <Override PartName="/ppt/theme/theme24.xml" ContentType="application/vnd.openxmlformats-officedocument.theme+xml"/>
  <Override PartName="/ppt/slideLayouts/slideLayout25.xml" ContentType="application/vnd.openxmlformats-officedocument.presentationml.slideLayout+xml"/>
  <Override PartName="/ppt/theme/theme25.xml" ContentType="application/vnd.openxmlformats-officedocument.theme+xml"/>
  <Override PartName="/ppt/slideLayouts/slideLayout26.xml" ContentType="application/vnd.openxmlformats-officedocument.presentationml.slideLayout+xml"/>
  <Override PartName="/ppt/theme/theme26.xml" ContentType="application/vnd.openxmlformats-officedocument.theme+xml"/>
  <Override PartName="/ppt/slideLayouts/slideLayout27.xml" ContentType="application/vnd.openxmlformats-officedocument.presentationml.slideLayout+xml"/>
  <Override PartName="/ppt/theme/theme27.xml" ContentType="application/vnd.openxmlformats-officedocument.theme+xml"/>
  <Override PartName="/ppt/slideLayouts/slideLayout28.xml" ContentType="application/vnd.openxmlformats-officedocument.presentationml.slideLayout+xml"/>
  <Override PartName="/ppt/theme/theme28.xml" ContentType="application/vnd.openxmlformats-officedocument.theme+xml"/>
  <Override PartName="/ppt/slideLayouts/slideLayout29.xml" ContentType="application/vnd.openxmlformats-officedocument.presentationml.slideLayout+xml"/>
  <Override PartName="/ppt/theme/theme29.xml" ContentType="application/vnd.openxmlformats-officedocument.theme+xml"/>
  <Override PartName="/ppt/slideLayouts/slideLayout30.xml" ContentType="application/vnd.openxmlformats-officedocument.presentationml.slideLayout+xml"/>
  <Override PartName="/ppt/theme/theme30.xml" ContentType="application/vnd.openxmlformats-officedocument.theme+xml"/>
  <Override PartName="/ppt/slideLayouts/slideLayout31.xml" ContentType="application/vnd.openxmlformats-officedocument.presentationml.slideLayout+xml"/>
  <Override PartName="/ppt/theme/theme31.xml" ContentType="application/vnd.openxmlformats-officedocument.theme+xml"/>
  <Override PartName="/ppt/slideLayouts/slideLayout32.xml" ContentType="application/vnd.openxmlformats-officedocument.presentationml.slideLayout+xml"/>
  <Override PartName="/ppt/theme/theme32.xml" ContentType="application/vnd.openxmlformats-officedocument.theme+xml"/>
  <Override PartName="/ppt/slideLayouts/slideLayout33.xml" ContentType="application/vnd.openxmlformats-officedocument.presentationml.slideLayout+xml"/>
  <Override PartName="/ppt/theme/theme33.xml" ContentType="application/vnd.openxmlformats-officedocument.theme+xml"/>
  <Override PartName="/ppt/slideLayouts/slideLayout34.xml" ContentType="application/vnd.openxmlformats-officedocument.presentationml.slideLayout+xml"/>
  <Override PartName="/ppt/theme/theme34.xml" ContentType="application/vnd.openxmlformats-officedocument.theme+xml"/>
  <Override PartName="/ppt/theme/theme3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74" r:id="rId2"/>
    <p:sldMasterId id="2147483676" r:id="rId3"/>
    <p:sldMasterId id="2147483678" r:id="rId4"/>
    <p:sldMasterId id="2147483680" r:id="rId5"/>
    <p:sldMasterId id="2147483682" r:id="rId6"/>
    <p:sldMasterId id="2147483684" r:id="rId7"/>
    <p:sldMasterId id="2147483686" r:id="rId8"/>
    <p:sldMasterId id="2147483688" r:id="rId9"/>
    <p:sldMasterId id="2147483690" r:id="rId10"/>
    <p:sldMasterId id="2147483692" r:id="rId11"/>
    <p:sldMasterId id="2147483694" r:id="rId12"/>
    <p:sldMasterId id="2147483696" r:id="rId13"/>
    <p:sldMasterId id="2147483698" r:id="rId14"/>
    <p:sldMasterId id="2147483700" r:id="rId15"/>
    <p:sldMasterId id="2147483702" r:id="rId16"/>
    <p:sldMasterId id="2147483704" r:id="rId17"/>
    <p:sldMasterId id="2147483706" r:id="rId18"/>
    <p:sldMasterId id="2147483708" r:id="rId19"/>
    <p:sldMasterId id="2147483710" r:id="rId20"/>
    <p:sldMasterId id="2147483712" r:id="rId21"/>
    <p:sldMasterId id="2147483714" r:id="rId22"/>
    <p:sldMasterId id="2147483716" r:id="rId23"/>
    <p:sldMasterId id="2147483718" r:id="rId24"/>
    <p:sldMasterId id="2147483720" r:id="rId25"/>
    <p:sldMasterId id="2147483722" r:id="rId26"/>
    <p:sldMasterId id="2147483724" r:id="rId27"/>
    <p:sldMasterId id="2147483726" r:id="rId28"/>
    <p:sldMasterId id="2147483728" r:id="rId29"/>
    <p:sldMasterId id="2147483730" r:id="rId30"/>
    <p:sldMasterId id="2147483732" r:id="rId31"/>
    <p:sldMasterId id="2147483734" r:id="rId32"/>
    <p:sldMasterId id="2147483736" r:id="rId33"/>
    <p:sldMasterId id="2147483738" r:id="rId34"/>
  </p:sldMasterIdLst>
  <p:notesMasterIdLst>
    <p:notesMasterId r:id="rId69"/>
  </p:notesMasterIdLst>
  <p:sldIdLst>
    <p:sldId id="257" r:id="rId35"/>
    <p:sldId id="258" r:id="rId36"/>
    <p:sldId id="260" r:id="rId37"/>
    <p:sldId id="261" r:id="rId38"/>
    <p:sldId id="262" r:id="rId39"/>
    <p:sldId id="263" r:id="rId40"/>
    <p:sldId id="264" r:id="rId41"/>
    <p:sldId id="265" r:id="rId42"/>
    <p:sldId id="266" r:id="rId43"/>
    <p:sldId id="267" r:id="rId44"/>
    <p:sldId id="268" r:id="rId45"/>
    <p:sldId id="269" r:id="rId46"/>
    <p:sldId id="270" r:id="rId47"/>
    <p:sldId id="271" r:id="rId48"/>
    <p:sldId id="272" r:id="rId49"/>
    <p:sldId id="273" r:id="rId50"/>
    <p:sldId id="274" r:id="rId51"/>
    <p:sldId id="275" r:id="rId52"/>
    <p:sldId id="276" r:id="rId53"/>
    <p:sldId id="277" r:id="rId54"/>
    <p:sldId id="278" r:id="rId55"/>
    <p:sldId id="279" r:id="rId56"/>
    <p:sldId id="280" r:id="rId57"/>
    <p:sldId id="281" r:id="rId58"/>
    <p:sldId id="282" r:id="rId59"/>
    <p:sldId id="283" r:id="rId60"/>
    <p:sldId id="284" r:id="rId61"/>
    <p:sldId id="285" r:id="rId62"/>
    <p:sldId id="286" r:id="rId63"/>
    <p:sldId id="287" r:id="rId64"/>
    <p:sldId id="288" r:id="rId65"/>
    <p:sldId id="289" r:id="rId66"/>
    <p:sldId id="290" r:id="rId67"/>
    <p:sldId id="259" r:id="rId6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6" d="100"/>
          <a:sy n="106" d="100"/>
        </p:scale>
        <p:origin x="46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Master" Target="slideMasters/slideMaster26.xml"/><Relationship Id="rId39" Type="http://schemas.openxmlformats.org/officeDocument/2006/relationships/slide" Target="slides/slide5.xml"/><Relationship Id="rId21" Type="http://schemas.openxmlformats.org/officeDocument/2006/relationships/slideMaster" Target="slideMasters/slideMaster21.xml"/><Relationship Id="rId34" Type="http://schemas.openxmlformats.org/officeDocument/2006/relationships/slideMaster" Target="slideMasters/slideMaster34.xml"/><Relationship Id="rId42" Type="http://schemas.openxmlformats.org/officeDocument/2006/relationships/slide" Target="slides/slide8.xml"/><Relationship Id="rId47" Type="http://schemas.openxmlformats.org/officeDocument/2006/relationships/slide" Target="slides/slide13.xml"/><Relationship Id="rId50" Type="http://schemas.openxmlformats.org/officeDocument/2006/relationships/slide" Target="slides/slide16.xml"/><Relationship Id="rId55" Type="http://schemas.openxmlformats.org/officeDocument/2006/relationships/slide" Target="slides/slide21.xml"/><Relationship Id="rId63" Type="http://schemas.openxmlformats.org/officeDocument/2006/relationships/slide" Target="slides/slide29.xml"/><Relationship Id="rId68" Type="http://schemas.openxmlformats.org/officeDocument/2006/relationships/slide" Target="slides/slide34.xml"/><Relationship Id="rId7" Type="http://schemas.openxmlformats.org/officeDocument/2006/relationships/slideMaster" Target="slideMasters/slideMaster7.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Master" Target="slideMasters/slideMaster29.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 Target="slides/slide3.xml"/><Relationship Id="rId40" Type="http://schemas.openxmlformats.org/officeDocument/2006/relationships/slide" Target="slides/slide6.xml"/><Relationship Id="rId45" Type="http://schemas.openxmlformats.org/officeDocument/2006/relationships/slide" Target="slides/slide11.xml"/><Relationship Id="rId53" Type="http://schemas.openxmlformats.org/officeDocument/2006/relationships/slide" Target="slides/slide19.xml"/><Relationship Id="rId58" Type="http://schemas.openxmlformats.org/officeDocument/2006/relationships/slide" Target="slides/slide24.xml"/><Relationship Id="rId66" Type="http://schemas.openxmlformats.org/officeDocument/2006/relationships/slide" Target="slides/slide32.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 Target="slides/slide2.xml"/><Relationship Id="rId49" Type="http://schemas.openxmlformats.org/officeDocument/2006/relationships/slide" Target="slides/slide15.xml"/><Relationship Id="rId57" Type="http://schemas.openxmlformats.org/officeDocument/2006/relationships/slide" Target="slides/slide23.xml"/><Relationship Id="rId61" Type="http://schemas.openxmlformats.org/officeDocument/2006/relationships/slide" Target="slides/slide27.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Master" Target="slideMasters/slideMaster31.xml"/><Relationship Id="rId44" Type="http://schemas.openxmlformats.org/officeDocument/2006/relationships/slide" Target="slides/slide10.xml"/><Relationship Id="rId52" Type="http://schemas.openxmlformats.org/officeDocument/2006/relationships/slide" Target="slides/slide18.xml"/><Relationship Id="rId60" Type="http://schemas.openxmlformats.org/officeDocument/2006/relationships/slide" Target="slides/slide26.xml"/><Relationship Id="rId65" Type="http://schemas.openxmlformats.org/officeDocument/2006/relationships/slide" Target="slides/slide31.xml"/><Relationship Id="rId73"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 Target="slides/slide1.xml"/><Relationship Id="rId43" Type="http://schemas.openxmlformats.org/officeDocument/2006/relationships/slide" Target="slides/slide9.xml"/><Relationship Id="rId48" Type="http://schemas.openxmlformats.org/officeDocument/2006/relationships/slide" Target="slides/slide14.xml"/><Relationship Id="rId56" Type="http://schemas.openxmlformats.org/officeDocument/2006/relationships/slide" Target="slides/slide22.xml"/><Relationship Id="rId64" Type="http://schemas.openxmlformats.org/officeDocument/2006/relationships/slide" Target="slides/slide30.xml"/><Relationship Id="rId69"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17.xml"/><Relationship Id="rId72"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 Target="slides/slide4.xml"/><Relationship Id="rId46" Type="http://schemas.openxmlformats.org/officeDocument/2006/relationships/slide" Target="slides/slide12.xml"/><Relationship Id="rId59" Type="http://schemas.openxmlformats.org/officeDocument/2006/relationships/slide" Target="slides/slide25.xml"/><Relationship Id="rId67" Type="http://schemas.openxmlformats.org/officeDocument/2006/relationships/slide" Target="slides/slide33.xml"/><Relationship Id="rId20" Type="http://schemas.openxmlformats.org/officeDocument/2006/relationships/slideMaster" Target="slideMasters/slideMaster20.xml"/><Relationship Id="rId41" Type="http://schemas.openxmlformats.org/officeDocument/2006/relationships/slide" Target="slides/slide7.xml"/><Relationship Id="rId54" Type="http://schemas.openxmlformats.org/officeDocument/2006/relationships/slide" Target="slides/slide20.xml"/><Relationship Id="rId62" Type="http://schemas.openxmlformats.org/officeDocument/2006/relationships/slide" Target="slides/slide28.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467A4B-B4BC-4100-8C13-5A6CD82F7D9F}" type="datetimeFigureOut">
              <a:rPr lang="en-IE" smtClean="0"/>
              <a:t>15/11/2016</a:t>
            </a:fld>
            <a:endParaRPr lang="en-IE"/>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7E6D43-E59A-4CC8-805E-21B984C20CB5}" type="slidenum">
              <a:rPr lang="en-IE" smtClean="0"/>
              <a:t>‹#›</a:t>
            </a:fld>
            <a:endParaRPr lang="en-IE"/>
          </a:p>
        </p:txBody>
      </p:sp>
    </p:spTree>
    <p:extLst>
      <p:ext uri="{BB962C8B-B14F-4D97-AF65-F5344CB8AC3E}">
        <p14:creationId xmlns:p14="http://schemas.microsoft.com/office/powerpoint/2010/main" val="22455667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997DE5A-77D6-400B-BF40-B4AD9FB757B7}" type="slidenum">
              <a:rPr lang="en-GB" smtClean="0">
                <a:solidFill>
                  <a:prstClr val="black"/>
                </a:solidFill>
              </a:rPr>
              <a:pPr/>
              <a:t>6</a:t>
            </a:fld>
            <a:endParaRPr lang="en-GB">
              <a:solidFill>
                <a:prstClr val="black"/>
              </a:solidFill>
            </a:endParaRPr>
          </a:p>
        </p:txBody>
      </p:sp>
    </p:spTree>
    <p:extLst>
      <p:ext uri="{BB962C8B-B14F-4D97-AF65-F5344CB8AC3E}">
        <p14:creationId xmlns:p14="http://schemas.microsoft.com/office/powerpoint/2010/main" val="2803643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5D0106DD-2A5E-4446-A2C9-B1D4CC2841EC}" type="slidenum">
              <a:rPr lang="en-GB" altLang="en-US">
                <a:solidFill>
                  <a:prstClr val="black"/>
                </a:solidFill>
                <a:latin typeface="Arial" panose="020B0604020202020204" pitchFamily="34" charset="0"/>
              </a:rPr>
              <a:pPr>
                <a:spcBef>
                  <a:spcPct val="0"/>
                </a:spcBef>
              </a:pPr>
              <a:t>16</a:t>
            </a:fld>
            <a:endParaRPr lang="en-GB" altLang="en-US">
              <a:solidFill>
                <a:prstClr val="black"/>
              </a:solidFill>
              <a:latin typeface="Arial" panose="020B0604020202020204" pitchFamily="34" charset="0"/>
            </a:endParaRPr>
          </a:p>
        </p:txBody>
      </p:sp>
    </p:spTree>
    <p:extLst>
      <p:ext uri="{BB962C8B-B14F-4D97-AF65-F5344CB8AC3E}">
        <p14:creationId xmlns:p14="http://schemas.microsoft.com/office/powerpoint/2010/main" val="21130082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843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7CB47B36-6B4E-4D29-9806-F61740A60CA0}" type="slidenum">
              <a:rPr lang="en-GB" altLang="en-US">
                <a:solidFill>
                  <a:prstClr val="black"/>
                </a:solidFill>
                <a:latin typeface="Arial" panose="020B0604020202020204" pitchFamily="34" charset="0"/>
              </a:rPr>
              <a:pPr>
                <a:spcBef>
                  <a:spcPct val="0"/>
                </a:spcBef>
              </a:pPr>
              <a:t>17</a:t>
            </a:fld>
            <a:endParaRPr lang="en-GB" altLang="en-US">
              <a:solidFill>
                <a:prstClr val="black"/>
              </a:solidFill>
              <a:latin typeface="Arial" panose="020B0604020202020204" pitchFamily="34" charset="0"/>
            </a:endParaRPr>
          </a:p>
        </p:txBody>
      </p:sp>
    </p:spTree>
    <p:extLst>
      <p:ext uri="{BB962C8B-B14F-4D97-AF65-F5344CB8AC3E}">
        <p14:creationId xmlns:p14="http://schemas.microsoft.com/office/powerpoint/2010/main" val="17512551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1946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B3CB373B-3BBE-4DD1-A7AA-98CF3E2E0E71}" type="slidenum">
              <a:rPr lang="en-GB" altLang="en-US">
                <a:solidFill>
                  <a:prstClr val="black"/>
                </a:solidFill>
                <a:latin typeface="Arial" panose="020B0604020202020204" pitchFamily="34" charset="0"/>
              </a:rPr>
              <a:pPr>
                <a:spcBef>
                  <a:spcPct val="0"/>
                </a:spcBef>
              </a:pPr>
              <a:t>18</a:t>
            </a:fld>
            <a:endParaRPr lang="en-GB" altLang="en-US">
              <a:solidFill>
                <a:prstClr val="black"/>
              </a:solidFill>
              <a:latin typeface="Arial" panose="020B0604020202020204" pitchFamily="34" charset="0"/>
            </a:endParaRPr>
          </a:p>
        </p:txBody>
      </p:sp>
    </p:spTree>
    <p:extLst>
      <p:ext uri="{BB962C8B-B14F-4D97-AF65-F5344CB8AC3E}">
        <p14:creationId xmlns:p14="http://schemas.microsoft.com/office/powerpoint/2010/main" val="29787677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34</a:t>
            </a:fld>
            <a:endParaRPr lang="en-US">
              <a:solidFill>
                <a:prstClr val="black"/>
              </a:solidFill>
            </a:endParaRPr>
          </a:p>
        </p:txBody>
      </p:sp>
    </p:spTree>
    <p:extLst>
      <p:ext uri="{BB962C8B-B14F-4D97-AF65-F5344CB8AC3E}">
        <p14:creationId xmlns:p14="http://schemas.microsoft.com/office/powerpoint/2010/main" val="1499806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11/15/2016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8778162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11/15/2016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87962172"/>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0D2B3AE-2152-4D21-9F07-919B250A46CB}" type="datetime1">
              <a:rPr lang="en-US" smtClean="0">
                <a:solidFill>
                  <a:prstClr val="black">
                    <a:tint val="75000"/>
                  </a:prstClr>
                </a:solidFill>
              </a:rPr>
              <a:pPr/>
              <a:t>11/15/2016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171298076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0092395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10836579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3622834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5791507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745339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277610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266463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9979534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525852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7740761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813414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6373828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11"/>
          </p:nvPr>
        </p:nvSpPr>
        <p:spPr/>
        <p:txBody>
          <a:bodyPr/>
          <a:lstStyle/>
          <a:p>
            <a:endParaRPr lang="en-GB">
              <a:solidFill>
                <a:prstClr val="white">
                  <a:tint val="75000"/>
                </a:prstClr>
              </a:solidFill>
            </a:endParaRPr>
          </a:p>
        </p:txBody>
      </p:sp>
      <p:sp>
        <p:nvSpPr>
          <p:cNvPr id="6" name="Slide Number Placeholder 5"/>
          <p:cNvSpPr>
            <a:spLocks noGrp="1"/>
          </p:cNvSpPr>
          <p:nvPr>
            <p:ph type="sldNum" sz="quarter" idx="12"/>
          </p:nvPr>
        </p:nvSpPr>
        <p:spPr/>
        <p:txBody>
          <a:body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0443027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4" name="Rectangle 3"/>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5" name="Rectangle 4"/>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6" name="Rectangle 5"/>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7" name="Rectangle 6"/>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 name="Straight Connector 9"/>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1" name="Straight Connector 10"/>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2" name="Straight Connector 11"/>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3" name="Straight Connector 12"/>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4" name="Straight Connector 13"/>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5" name="Straight Connector 14"/>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6" name="Rectangle 15"/>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7" name="Oval 16"/>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8" name="Oval 17"/>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9" name="Oval 18"/>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0" name="Oval 19"/>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1" name="Oval 20"/>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8" name="Title 7"/>
          <p:cNvSpPr>
            <a:spLocks noGrp="1"/>
          </p:cNvSpPr>
          <p:nvPr>
            <p:ph type="ctrTitle"/>
          </p:nvPr>
        </p:nvSpPr>
        <p:spPr>
          <a:xfrm>
            <a:off x="2286000" y="3124200"/>
            <a:ext cx="6172200" cy="1894362"/>
          </a:xfrm>
        </p:spPr>
        <p:txBody>
          <a:bodyPr/>
          <a:lstStyle>
            <a:lvl1pPr>
              <a:defRPr b="1"/>
            </a:lvl1pPr>
          </a:lstStyle>
          <a:p>
            <a:r>
              <a:rPr lang="en-US" smtClean="0"/>
              <a:t>Click to edit Master title style</a:t>
            </a:r>
            <a:endParaRPr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22" name="Date Placeholder 27"/>
          <p:cNvSpPr>
            <a:spLocks noGrp="1"/>
          </p:cNvSpPr>
          <p:nvPr>
            <p:ph type="dt" sz="half" idx="10"/>
          </p:nvPr>
        </p:nvSpPr>
        <p:spPr bwMode="auto">
          <a:xfrm rot="5400000">
            <a:off x="7764463" y="1174750"/>
            <a:ext cx="2286000" cy="381000"/>
          </a:xfrm>
        </p:spPr>
        <p:txBody>
          <a:bodyPr/>
          <a:lstStyle>
            <a:lvl1pPr>
              <a:defRPr/>
            </a:lvl1pPr>
          </a:lstStyle>
          <a:p>
            <a:pPr>
              <a:defRPr/>
            </a:pPr>
            <a:fld id="{29846317-9B26-4C5B-A406-BF3663445BC0}" type="datetimeFigureOut">
              <a:rPr lang="en-GB">
                <a:solidFill>
                  <a:srgbClr val="575F6D"/>
                </a:solidFill>
              </a:rPr>
              <a:pPr>
                <a:defRPr/>
              </a:pPr>
              <a:t>15/11/2016</a:t>
            </a:fld>
            <a:endParaRPr lang="en-GB" dirty="0">
              <a:solidFill>
                <a:srgbClr val="575F6D"/>
              </a:solidFill>
            </a:endParaRPr>
          </a:p>
        </p:txBody>
      </p:sp>
      <p:sp>
        <p:nvSpPr>
          <p:cNvPr id="23" name="Footer Placeholder 16"/>
          <p:cNvSpPr>
            <a:spLocks noGrp="1"/>
          </p:cNvSpPr>
          <p:nvPr>
            <p:ph type="ftr" sz="quarter" idx="11"/>
          </p:nvPr>
        </p:nvSpPr>
        <p:spPr bwMode="auto">
          <a:xfrm rot="5400000">
            <a:off x="7077076" y="4181475"/>
            <a:ext cx="3657600" cy="384175"/>
          </a:xfrm>
        </p:spPr>
        <p:txBody>
          <a:bodyPr/>
          <a:lstStyle>
            <a:lvl1pPr>
              <a:defRPr/>
            </a:lvl1pPr>
          </a:lstStyle>
          <a:p>
            <a:pPr>
              <a:defRPr/>
            </a:pPr>
            <a:endParaRPr lang="en-GB">
              <a:solidFill>
                <a:srgbClr val="575F6D"/>
              </a:solidFill>
            </a:endParaRPr>
          </a:p>
        </p:txBody>
      </p:sp>
      <p:sp>
        <p:nvSpPr>
          <p:cNvPr id="24" name="Slide Number Placeholder 28"/>
          <p:cNvSpPr>
            <a:spLocks noGrp="1"/>
          </p:cNvSpPr>
          <p:nvPr>
            <p:ph type="sldNum" sz="quarter" idx="12"/>
          </p:nvPr>
        </p:nvSpPr>
        <p:spPr bwMode="auto">
          <a:xfrm>
            <a:off x="1325563" y="4929188"/>
            <a:ext cx="609600" cy="517525"/>
          </a:xfrm>
        </p:spPr>
        <p:txBody>
          <a:bodyPr/>
          <a:lstStyle>
            <a:lvl1pPr>
              <a:defRPr/>
            </a:lvl1pPr>
          </a:lstStyle>
          <a:p>
            <a:fld id="{D8326722-9D8E-4247-86B1-59870D1D9861}" type="slidenum">
              <a:rPr lang="en-GB" altLang="en-US"/>
              <a:pPr/>
              <a:t>‹#›</a:t>
            </a:fld>
            <a:endParaRPr lang="en-GB" altLang="en-US"/>
          </a:p>
        </p:txBody>
      </p:sp>
    </p:spTree>
    <p:extLst>
      <p:ext uri="{BB962C8B-B14F-4D97-AF65-F5344CB8AC3E}">
        <p14:creationId xmlns:p14="http://schemas.microsoft.com/office/powerpoint/2010/main" val="3001530091"/>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22164955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15857947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364313295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384353892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118152552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2490684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457200" y="1600200"/>
            <a:ext cx="7467600" cy="487375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6"/>
          <p:cNvSpPr>
            <a:spLocks noGrp="1"/>
          </p:cNvSpPr>
          <p:nvPr>
            <p:ph type="dt" sz="half" idx="10"/>
          </p:nvPr>
        </p:nvSpPr>
        <p:spPr/>
        <p:txBody>
          <a:bodyPr rtlCol="0"/>
          <a:lstStyle>
            <a:lvl1pPr>
              <a:defRPr/>
            </a:lvl1pPr>
          </a:lstStyle>
          <a:p>
            <a:pPr>
              <a:defRPr/>
            </a:pPr>
            <a:fld id="{32CDA02A-7558-45E9-9D78-A64825B2BCA9}" type="datetimeFigureOut">
              <a:rPr lang="en-GB">
                <a:solidFill>
                  <a:srgbClr val="575F6D"/>
                </a:solidFill>
              </a:rPr>
              <a:pPr>
                <a:defRPr/>
              </a:pPr>
              <a:t>15/11/2016</a:t>
            </a:fld>
            <a:endParaRPr lang="en-GB" dirty="0">
              <a:solidFill>
                <a:srgbClr val="575F6D"/>
              </a:solidFill>
            </a:endParaRPr>
          </a:p>
        </p:txBody>
      </p:sp>
      <p:sp>
        <p:nvSpPr>
          <p:cNvPr id="5" name="Slide Number Placeholder 8"/>
          <p:cNvSpPr>
            <a:spLocks noGrp="1"/>
          </p:cNvSpPr>
          <p:nvPr>
            <p:ph type="sldNum" sz="quarter" idx="11"/>
          </p:nvPr>
        </p:nvSpPr>
        <p:spPr/>
        <p:txBody>
          <a:bodyPr/>
          <a:lstStyle>
            <a:lvl1pPr>
              <a:defRPr/>
            </a:lvl1pPr>
          </a:lstStyle>
          <a:p>
            <a:fld id="{1EF73B7C-5FDB-47F5-B0AE-72A5D048E9DE}" type="slidenum">
              <a:rPr lang="en-GB" altLang="en-US"/>
              <a:pPr/>
              <a:t>‹#›</a:t>
            </a:fld>
            <a:endParaRPr lang="en-GB" altLang="en-US"/>
          </a:p>
        </p:txBody>
      </p:sp>
      <p:sp>
        <p:nvSpPr>
          <p:cNvPr id="6" name="Footer Placeholder 9"/>
          <p:cNvSpPr>
            <a:spLocks noGrp="1"/>
          </p:cNvSpPr>
          <p:nvPr>
            <p:ph type="ftr" sz="quarter" idx="12"/>
          </p:nvPr>
        </p:nvSpPr>
        <p:spPr/>
        <p:txBody>
          <a:bodyPr rtlCol="0"/>
          <a:lstStyle>
            <a:lvl1pPr>
              <a:defRPr/>
            </a:lvl1pPr>
          </a:lstStyle>
          <a:p>
            <a:pPr>
              <a:defRPr/>
            </a:pPr>
            <a:endParaRPr lang="en-GB">
              <a:solidFill>
                <a:srgbClr val="575F6D"/>
              </a:solidFill>
            </a:endParaRPr>
          </a:p>
        </p:txBody>
      </p:sp>
    </p:spTree>
    <p:extLst>
      <p:ext uri="{BB962C8B-B14F-4D97-AF65-F5344CB8AC3E}">
        <p14:creationId xmlns:p14="http://schemas.microsoft.com/office/powerpoint/2010/main" val="429415581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2259178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91485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162488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6295673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77260066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92248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0793089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5285736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0345929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98345216"/>
      </p:ext>
    </p:extLst>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1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1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2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2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2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2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24.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25.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26.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27.xml"/></Relationships>
</file>

<file path=ppt/slideMasters/_rels/slideMaster28.xml.rels><?xml version="1.0" encoding="UTF-8" standalone="yes"?>
<Relationships xmlns="http://schemas.openxmlformats.org/package/2006/relationships"><Relationship Id="rId2" Type="http://schemas.openxmlformats.org/officeDocument/2006/relationships/theme" Target="../theme/theme28.xml"/><Relationship Id="rId1" Type="http://schemas.openxmlformats.org/officeDocument/2006/relationships/slideLayout" Target="../slideLayouts/slideLayout28.xml"/></Relationships>
</file>

<file path=ppt/slideMasters/_rels/slideMaster29.xml.rels><?xml version="1.0" encoding="UTF-8" standalone="yes"?>
<Relationships xmlns="http://schemas.openxmlformats.org/package/2006/relationships"><Relationship Id="rId2" Type="http://schemas.openxmlformats.org/officeDocument/2006/relationships/theme" Target="../theme/theme29.xml"/><Relationship Id="rId1" Type="http://schemas.openxmlformats.org/officeDocument/2006/relationships/slideLayout" Target="../slideLayouts/slideLayout29.xml"/></Relationships>
</file>

<file path=ppt/slideMasters/_rels/slideMaster30.xml.rels><?xml version="1.0" encoding="UTF-8" standalone="yes"?>
<Relationships xmlns="http://schemas.openxmlformats.org/package/2006/relationships"><Relationship Id="rId2" Type="http://schemas.openxmlformats.org/officeDocument/2006/relationships/theme" Target="../theme/theme30.xml"/><Relationship Id="rId1" Type="http://schemas.openxmlformats.org/officeDocument/2006/relationships/slideLayout" Target="../slideLayouts/slideLayout30.xml"/></Relationships>
</file>

<file path=ppt/slideMasters/_rels/slideMaster31.xml.rels><?xml version="1.0" encoding="UTF-8" standalone="yes"?>
<Relationships xmlns="http://schemas.openxmlformats.org/package/2006/relationships"><Relationship Id="rId2" Type="http://schemas.openxmlformats.org/officeDocument/2006/relationships/theme" Target="../theme/theme31.xml"/><Relationship Id="rId1" Type="http://schemas.openxmlformats.org/officeDocument/2006/relationships/slideLayout" Target="../slideLayouts/slideLayout31.xml"/></Relationships>
</file>

<file path=ppt/slideMasters/_rels/slideMaster32.xml.rels><?xml version="1.0" encoding="UTF-8" standalone="yes"?>
<Relationships xmlns="http://schemas.openxmlformats.org/package/2006/relationships"><Relationship Id="rId2" Type="http://schemas.openxmlformats.org/officeDocument/2006/relationships/theme" Target="../theme/theme32.xml"/><Relationship Id="rId1" Type="http://schemas.openxmlformats.org/officeDocument/2006/relationships/slideLayout" Target="../slideLayouts/slideLayout32.xml"/></Relationships>
</file>

<file path=ppt/slideMasters/_rels/slideMaster33.xml.rels><?xml version="1.0" encoding="UTF-8" standalone="yes"?>
<Relationships xmlns="http://schemas.openxmlformats.org/package/2006/relationships"><Relationship Id="rId2" Type="http://schemas.openxmlformats.org/officeDocument/2006/relationships/theme" Target="../theme/theme33.xml"/><Relationship Id="rId1" Type="http://schemas.openxmlformats.org/officeDocument/2006/relationships/slideLayout" Target="../slideLayouts/slideLayout33.xml"/></Relationships>
</file>

<file path=ppt/slideMasters/_rels/slideMaster34.xml.rels><?xml version="1.0" encoding="UTF-8" standalone="yes"?>
<Relationships xmlns="http://schemas.openxmlformats.org/package/2006/relationships"><Relationship Id="rId2" Type="http://schemas.openxmlformats.org/officeDocument/2006/relationships/theme" Target="../theme/theme34.xml"/><Relationship Id="rId1"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3370414332"/>
      </p:ext>
    </p:extLst>
  </p:cSld>
  <p:clrMap bg1="lt1" tx1="dk1" bg2="lt2" tx2="dk2" accent1="accent1" accent2="accent2" accent3="accent3" accent4="accent4" accent5="accent5" accent6="accent6" hlink="hlink" folHlink="folHlink"/>
  <p:sldLayoutIdLst>
    <p:sldLayoutId id="2147483673"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2986650179"/>
      </p:ext>
    </p:extLst>
  </p:cSld>
  <p:clrMap bg1="lt1" tx1="dk1" bg2="lt2" tx2="dk2" accent1="accent1" accent2="accent2" accent3="accent3" accent4="accent4" accent5="accent5" accent6="accent6" hlink="hlink" folHlink="folHlink"/>
  <p:sldLayoutIdLst>
    <p:sldLayoutId id="2147483675"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11/15/2016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200057701"/>
      </p:ext>
    </p:extLst>
  </p:cSld>
  <p:clrMap bg1="lt1" tx1="dk1" bg2="lt2" tx2="dk2" accent1="accent1" accent2="accent2" accent3="accent3" accent4="accent4" accent5="accent5" accent6="accent6" hlink="hlink" folHlink="folHlink"/>
  <p:sldLayoutIdLst>
    <p:sldLayoutId id="2147483677"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921664518"/>
      </p:ext>
    </p:extLst>
  </p:cSld>
  <p:clrMap bg1="dk1" tx1="lt1" bg2="dk2" tx2="lt2" accent1="accent1" accent2="accent2" accent3="accent3" accent4="accent4" accent5="accent5" accent6="accent6" hlink="hlink" folHlink="folHlink"/>
  <p:sldLayoutIdLst>
    <p:sldLayoutId id="214748367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1499598502"/>
      </p:ext>
    </p:extLst>
  </p:cSld>
  <p:clrMap bg1="dk1" tx1="lt1" bg2="dk2" tx2="lt2" accent1="accent1" accent2="accent2" accent3="accent3" accent4="accent4" accent5="accent5" accent6="accent6" hlink="hlink" folHlink="folHlink"/>
  <p:sldLayoutIdLst>
    <p:sldLayoutId id="214748368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164181520"/>
      </p:ext>
    </p:extLst>
  </p:cSld>
  <p:clrMap bg1="dk1" tx1="lt1" bg2="dk2" tx2="lt2" accent1="accent1" accent2="accent2" accent3="accent3" accent4="accent4" accent5="accent5" accent6="accent6" hlink="hlink" folHlink="folHlink"/>
  <p:sldLayoutIdLst>
    <p:sldLayoutId id="214748368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915735763"/>
      </p:ext>
    </p:extLst>
  </p:cSld>
  <p:clrMap bg1="dk1" tx1="lt1" bg2="dk2" tx2="lt2" accent1="accent1" accent2="accent2" accent3="accent3" accent4="accent4" accent5="accent5" accent6="accent6" hlink="hlink" folHlink="folHlink"/>
  <p:sldLayoutIdLst>
    <p:sldLayoutId id="2147483685"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1499914052"/>
      </p:ext>
    </p:extLst>
  </p:cSld>
  <p:clrMap bg1="dk1" tx1="lt1" bg2="dk2" tx2="lt2" accent1="accent1" accent2="accent2" accent3="accent3" accent4="accent4" accent5="accent5" accent6="accent6" hlink="hlink" folHlink="folHlink"/>
  <p:sldLayoutIdLst>
    <p:sldLayoutId id="2147483687"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4133035800"/>
      </p:ext>
    </p:extLst>
  </p:cSld>
  <p:clrMap bg1="dk1" tx1="lt1" bg2="dk2" tx2="lt2" accent1="accent1" accent2="accent2" accent3="accent3" accent4="accent4" accent5="accent5" accent6="accent6" hlink="hlink" folHlink="folHlink"/>
  <p:sldLayoutIdLst>
    <p:sldLayoutId id="214748368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188883778"/>
      </p:ext>
    </p:extLst>
  </p:cSld>
  <p:clrMap bg1="dk1" tx1="lt1" bg2="dk2" tx2="lt2" accent1="accent1" accent2="accent2" accent3="accent3" accent4="accent4" accent5="accent5" accent6="accent6" hlink="hlink" folHlink="folHlink"/>
  <p:sldLayoutIdLst>
    <p:sldLayoutId id="214748369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625426521"/>
      </p:ext>
    </p:extLst>
  </p:cSld>
  <p:clrMap bg1="dk1" tx1="lt1" bg2="dk2" tx2="lt2" accent1="accent1" accent2="accent2" accent3="accent3" accent4="accent4" accent5="accent5" accent6="accent6" hlink="hlink" folHlink="folHlink"/>
  <p:sldLayoutIdLst>
    <p:sldLayoutId id="214748369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300940822"/>
      </p:ext>
    </p:extLst>
  </p:cSld>
  <p:clrMap bg1="dk1" tx1="lt1" bg2="dk2" tx2="lt2" accent1="accent1" accent2="accent2" accent3="accent3" accent4="accent4" accent5="accent5" accent6="accent6" hlink="hlink" folHlink="folHlink"/>
  <p:sldLayoutIdLst>
    <p:sldLayoutId id="2147483695"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698032998"/>
      </p:ext>
    </p:extLst>
  </p:cSld>
  <p:clrMap bg1="dk1" tx1="lt1" bg2="dk2" tx2="lt2" accent1="accent1" accent2="accent2" accent3="accent3" accent4="accent4" accent5="accent5" accent6="accent6" hlink="hlink" folHlink="folHlink"/>
  <p:sldLayoutIdLst>
    <p:sldLayoutId id="2147483697"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2335386222"/>
      </p:ext>
    </p:extLst>
  </p:cSld>
  <p:clrMap bg1="dk1" tx1="lt1" bg2="dk2" tx2="lt2" accent1="accent1" accent2="accent2" accent3="accent3" accent4="accent4" accent5="accent5" accent6="accent6" hlink="hlink" folHlink="folHlink"/>
  <p:sldLayoutIdLst>
    <p:sldLayoutId id="2147483699"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929899823"/>
      </p:ext>
    </p:extLst>
  </p:cSld>
  <p:clrMap bg1="dk1" tx1="lt1" bg2="dk2" tx2="lt2" accent1="accent1" accent2="accent2" accent3="accent3" accent4="accent4" accent5="accent5" accent6="accent6" hlink="hlink" folHlink="folHlink"/>
  <p:sldLayoutIdLst>
    <p:sldLayoutId id="214748370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6B1579-9375-499C-AF25-4081F0953C45}" type="datetimeFigureOut">
              <a:rPr lang="en-GB" smtClean="0">
                <a:solidFill>
                  <a:prstClr val="white">
                    <a:tint val="75000"/>
                  </a:prstClr>
                </a:solidFill>
              </a:rPr>
              <a:pPr/>
              <a:t>15/11/2016</a:t>
            </a:fld>
            <a:endParaRPr lang="en-GB">
              <a:solidFill>
                <a:prstClr val="white">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white">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9E77D36-8C00-4C06-849F-C1B4190705DF}" type="slidenum">
              <a:rPr lang="en-GB" smtClean="0">
                <a:solidFill>
                  <a:prstClr val="white">
                    <a:tint val="75000"/>
                  </a:prstClr>
                </a:solidFill>
              </a:rPr>
              <a:pPr/>
              <a:t>‹#›</a:t>
            </a:fld>
            <a:endParaRPr lang="en-GB">
              <a:solidFill>
                <a:prstClr val="white">
                  <a:tint val="75000"/>
                </a:prstClr>
              </a:solidFill>
            </a:endParaRPr>
          </a:p>
        </p:txBody>
      </p:sp>
    </p:spTree>
    <p:extLst>
      <p:ext uri="{BB962C8B-B14F-4D97-AF65-F5344CB8AC3E}">
        <p14:creationId xmlns:p14="http://schemas.microsoft.com/office/powerpoint/2010/main" val="3242412591"/>
      </p:ext>
    </p:extLst>
  </p:cSld>
  <p:clrMap bg1="dk1" tx1="lt1" bg2="dk2" tx2="lt2" accent1="accent1" accent2="accent2" accent3="accent3" accent4="accent4" accent5="accent5" accent6="accent6" hlink="hlink" folHlink="folHlink"/>
  <p:sldLayoutIdLst>
    <p:sldLayoutId id="2147483703"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40500688"/>
      </p:ext>
    </p:extLst>
  </p:cSld>
  <p:clrMap bg1="lt1" tx1="dk1" bg2="lt2" tx2="dk2" accent1="accent1" accent2="accent2" accent3="accent3" accent4="accent4" accent5="accent5" accent6="accent6" hlink="hlink" folHlink="folHlink"/>
  <p:sldLayoutIdLst>
    <p:sldLayoutId id="2147483705"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3541207"/>
      </p:ext>
    </p:extLst>
  </p:cSld>
  <p:clrMap bg1="lt1" tx1="dk1" bg2="lt2" tx2="dk2" accent1="accent1" accent2="accent2" accent3="accent3" accent4="accent4" accent5="accent5" accent6="accent6" hlink="hlink" folHlink="folHlink"/>
  <p:sldLayoutIdLst>
    <p:sldLayoutId id="2147483707"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30944182"/>
      </p:ext>
    </p:extLst>
  </p:cSld>
  <p:clrMap bg1="lt1" tx1="dk1" bg2="lt2" tx2="dk2" accent1="accent1" accent2="accent2" accent3="accent3" accent4="accent4" accent5="accent5" accent6="accent6" hlink="hlink" folHlink="folHlink"/>
  <p:sldLayoutIdLst>
    <p:sldLayoutId id="2147483709"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73140774"/>
      </p:ext>
    </p:extLst>
  </p:cSld>
  <p:clrMap bg1="lt1" tx1="dk1" bg2="lt2" tx2="dk2" accent1="accent1" accent2="accent2" accent3="accent3" accent4="accent4" accent5="accent5" accent6="accent6" hlink="hlink" folHlink="folHlink"/>
  <p:sldLayoutIdLst>
    <p:sldLayoutId id="2147483711"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86673249"/>
      </p:ext>
    </p:extLst>
  </p:cSld>
  <p:clrMap bg1="lt1" tx1="dk1" bg2="lt2" tx2="dk2" accent1="accent1" accent2="accent2" accent3="accent3" accent4="accent4" accent5="accent5" accent6="accent6" hlink="hlink" folHlink="folHlink"/>
  <p:sldLayoutIdLst>
    <p:sldLayoutId id="2147483713"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07754732"/>
      </p:ext>
    </p:extLst>
  </p:cSld>
  <p:clrMap bg1="lt1" tx1="dk1" bg2="lt2" tx2="dk2" accent1="accent1" accent2="accent2" accent3="accent3" accent4="accent4" accent5="accent5" accent6="accent6" hlink="hlink" folHlink="folHlink"/>
  <p:sldLayoutIdLst>
    <p:sldLayoutId id="2147483715"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42537278"/>
      </p:ext>
    </p:extLst>
  </p:cSld>
  <p:clrMap bg1="lt1" tx1="dk1" bg2="lt2" tx2="dk2" accent1="accent1" accent2="accent2" accent3="accent3" accent4="accent4" accent5="accent5" accent6="accent6" hlink="hlink" folHlink="folHlink"/>
  <p:sldLayoutIdLst>
    <p:sldLayoutId id="2147483717"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lang="en-US" smtClean="0"/>
              <a:t>Click to edit Master title style</a:t>
            </a:r>
            <a:endParaRPr lang="en-US"/>
          </a:p>
        </p:txBody>
      </p:sp>
      <p:sp>
        <p:nvSpPr>
          <p:cNvPr id="1028" name="Text Placeholder 12"/>
          <p:cNvSpPr>
            <a:spLocks noGrp="1"/>
          </p:cNvSpPr>
          <p:nvPr>
            <p:ph type="body" idx="1"/>
          </p:nvPr>
        </p:nvSpPr>
        <p:spPr bwMode="auto">
          <a:xfrm>
            <a:off x="457200" y="1600200"/>
            <a:ext cx="7467600" cy="487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rot="5400000">
            <a:off x="7589045" y="1081881"/>
            <a:ext cx="2011362" cy="384175"/>
          </a:xfrm>
          <a:prstGeom prst="rect">
            <a:avLst/>
          </a:prstGeom>
        </p:spPr>
        <p:txBody>
          <a:bodyPr vert="horz" anchor="ctr" anchorCtr="0"/>
          <a:lstStyle>
            <a:lvl1pPr algn="r" eaLnBrk="1" latinLnBrk="0" hangingPunct="1">
              <a:defRPr kumimoji="0" sz="1200">
                <a:solidFill>
                  <a:schemeClr val="tx2"/>
                </a:solidFill>
                <a:latin typeface="Arial" charset="0"/>
                <a:cs typeface="Arial" charset="0"/>
              </a:defRPr>
            </a:lvl1pPr>
          </a:lstStyle>
          <a:p>
            <a:pPr fontAlgn="base">
              <a:spcBef>
                <a:spcPct val="0"/>
              </a:spcBef>
              <a:spcAft>
                <a:spcPct val="0"/>
              </a:spcAft>
              <a:defRPr/>
            </a:pPr>
            <a:fld id="{F93125A8-21B2-48FE-B4E4-673032457975}" type="datetimeFigureOut">
              <a:rPr lang="en-GB">
                <a:solidFill>
                  <a:srgbClr val="575F6D"/>
                </a:solidFill>
              </a:rPr>
              <a:pPr fontAlgn="base">
                <a:spcBef>
                  <a:spcPct val="0"/>
                </a:spcBef>
                <a:spcAft>
                  <a:spcPct val="0"/>
                </a:spcAft>
                <a:defRPr/>
              </a:pPr>
              <a:t>15/11/2016</a:t>
            </a:fld>
            <a:endParaRPr lang="en-GB" dirty="0">
              <a:solidFill>
                <a:srgbClr val="575F6D"/>
              </a:solidFill>
            </a:endParaRPr>
          </a:p>
        </p:txBody>
      </p:sp>
      <p:sp>
        <p:nvSpPr>
          <p:cNvPr id="3" name="Footer Placeholder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latinLnBrk="0" hangingPunct="1">
              <a:defRPr kumimoji="0" sz="1200">
                <a:solidFill>
                  <a:schemeClr val="tx2"/>
                </a:solidFill>
                <a:latin typeface="Arial" charset="0"/>
                <a:cs typeface="Arial" charset="0"/>
              </a:defRPr>
            </a:lvl1pPr>
          </a:lstStyle>
          <a:p>
            <a:pPr fontAlgn="base">
              <a:spcBef>
                <a:spcPct val="0"/>
              </a:spcBef>
              <a:spcAft>
                <a:spcPct val="0"/>
              </a:spcAft>
              <a:defRPr/>
            </a:pPr>
            <a:endParaRPr lang="en-GB">
              <a:solidFill>
                <a:srgbClr val="575F6D"/>
              </a:solidFill>
            </a:endParaRPr>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base">
              <a:spcBef>
                <a:spcPct val="0"/>
              </a:spcBef>
              <a:spcAft>
                <a:spcPct val="0"/>
              </a:spcAft>
              <a:defRPr/>
            </a:pPr>
            <a:endParaRPr lang="en-US" dirty="0">
              <a:solidFill>
                <a:prstClr val="black"/>
              </a:solidFill>
              <a:latin typeface="Arial" charset="0"/>
              <a:cs typeface="Arial" charset="0"/>
            </a:endParaRPr>
          </a:p>
        </p:txBody>
      </p:sp>
      <p:sp>
        <p:nvSpPr>
          <p:cNvPr id="1032" name="Straight Connector 8"/>
          <p:cNvSpPr>
            <a:spLocks noChangeShapeType="1"/>
          </p:cNvSpPr>
          <p:nvPr/>
        </p:nvSpPr>
        <p:spPr bwMode="auto">
          <a:xfrm>
            <a:off x="8991600" y="0"/>
            <a:ext cx="0" cy="6858000"/>
          </a:xfrm>
          <a:prstGeom prst="line">
            <a:avLst/>
          </a:prstGeom>
          <a:noFill/>
          <a:ln w="19050"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1034" name="Straight Connector 10"/>
          <p:cNvSpPr>
            <a:spLocks noChangeShapeType="1"/>
          </p:cNvSpPr>
          <p:nvPr/>
        </p:nvSpPr>
        <p:spPr bwMode="auto">
          <a:xfrm>
            <a:off x="8915400" y="0"/>
            <a:ext cx="0" cy="6858000"/>
          </a:xfrm>
          <a:prstGeom prst="line">
            <a:avLst/>
          </a:prstGeom>
          <a:noFill/>
          <a:ln w="9525" algn="ctr">
            <a:solidFill>
              <a:schemeClr val="accent1"/>
            </a:solidFill>
            <a:round/>
            <a:headEnd/>
            <a:tailEnd/>
          </a:ln>
          <a:extLst>
            <a:ext uri="{909E8E84-426E-40DD-AFC4-6F175D3DCCD1}">
              <a14:hiddenFill xmlns:a14="http://schemas.microsoft.com/office/drawing/2010/main">
                <a:noFill/>
              </a14:hiddenFill>
            </a:ext>
          </a:extLst>
        </p:spPr>
        <p:txBody>
          <a:bodyPr/>
          <a:lstStyle/>
          <a:p>
            <a:pPr eaLnBrk="0" fontAlgn="base" hangingPunct="0">
              <a:spcBef>
                <a:spcPct val="0"/>
              </a:spcBef>
              <a:spcAft>
                <a:spcPct val="0"/>
              </a:spcAft>
            </a:pPr>
            <a:endParaRPr lang="en-IE" smtClean="0">
              <a:solidFill>
                <a:prstClr val="black"/>
              </a:solidFill>
              <a:latin typeface="Arial" panose="020B0604020202020204" pitchFamily="34" charset="0"/>
              <a:cs typeface="Arial" panose="020B0604020202020204" pitchFamily="34" charset="0"/>
            </a:endParaRPr>
          </a:p>
        </p:txBody>
      </p:sp>
      <p:sp>
        <p:nvSpPr>
          <p:cNvPr id="12" name="Oval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base">
              <a:spcBef>
                <a:spcPct val="0"/>
              </a:spcBef>
              <a:spcAft>
                <a:spcPct val="0"/>
              </a:spcAft>
              <a:defRPr/>
            </a:pPr>
            <a:endParaRPr lang="en-US" dirty="0">
              <a:solidFill>
                <a:prstClr val="white"/>
              </a:solidFill>
            </a:endParaRPr>
          </a:p>
        </p:txBody>
      </p:sp>
      <p:sp>
        <p:nvSpPr>
          <p:cNvPr id="23" name="Slide Number Placeholder 22"/>
          <p:cNvSpPr>
            <a:spLocks noGrp="1"/>
          </p:cNvSpPr>
          <p:nvPr>
            <p:ph type="sldNum" sz="quarter" idx="4"/>
          </p:nvPr>
        </p:nvSpPr>
        <p:spPr>
          <a:xfrm>
            <a:off x="8129588" y="5734050"/>
            <a:ext cx="609600" cy="520700"/>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400" b="1">
                <a:solidFill>
                  <a:srgbClr val="FFFFFF"/>
                </a:solidFill>
              </a:defRPr>
            </a:lvl1pPr>
          </a:lstStyle>
          <a:p>
            <a:pPr fontAlgn="base">
              <a:spcBef>
                <a:spcPct val="0"/>
              </a:spcBef>
              <a:spcAft>
                <a:spcPct val="0"/>
              </a:spcAft>
            </a:pPr>
            <a:fld id="{6A8F5124-5848-40ED-A717-C875C324809B}" type="slidenum">
              <a:rPr lang="en-GB" altLang="en-US" smtClean="0">
                <a:latin typeface="Arial" panose="020B0604020202020204" pitchFamily="34" charset="0"/>
                <a:cs typeface="Arial" panose="020B0604020202020204" pitchFamily="34" charset="0"/>
              </a:rPr>
              <a:pPr fontAlgn="base">
                <a:spcBef>
                  <a:spcPct val="0"/>
                </a:spcBef>
                <a:spcAft>
                  <a:spcPct val="0"/>
                </a:spcAft>
              </a:pPr>
              <a:t>‹#›</a:t>
            </a:fld>
            <a:endParaRPr lang="en-GB" altLang="en-US"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54756182"/>
      </p:ext>
    </p:extLst>
  </p:cSld>
  <p:clrMap bg1="lt1" tx1="dk1" bg2="lt2" tx2="dk2" accent1="accent1" accent2="accent2" accent3="accent3" accent4="accent4" accent5="accent5" accent6="accent6" hlink="hlink" folHlink="folHlink"/>
  <p:sldLayoutIdLst>
    <p:sldLayoutId id="2147483719" r:id="rId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pitchFamily="18" charset="0"/>
        </a:defRPr>
      </a:lvl2pPr>
      <a:lvl3pPr algn="l" rtl="0" eaLnBrk="0" fontAlgn="base" hangingPunct="0">
        <a:spcBef>
          <a:spcPct val="0"/>
        </a:spcBef>
        <a:spcAft>
          <a:spcPct val="0"/>
        </a:spcAft>
        <a:defRPr sz="3000">
          <a:solidFill>
            <a:schemeClr val="tx2"/>
          </a:solidFill>
          <a:latin typeface="Century Schoolbook" pitchFamily="18" charset="0"/>
        </a:defRPr>
      </a:lvl3pPr>
      <a:lvl4pPr algn="l" rtl="0" eaLnBrk="0" fontAlgn="base" hangingPunct="0">
        <a:spcBef>
          <a:spcPct val="0"/>
        </a:spcBef>
        <a:spcAft>
          <a:spcPct val="0"/>
        </a:spcAft>
        <a:defRPr sz="3000">
          <a:solidFill>
            <a:schemeClr val="tx2"/>
          </a:solidFill>
          <a:latin typeface="Century Schoolbook" pitchFamily="18" charset="0"/>
        </a:defRPr>
      </a:lvl4pPr>
      <a:lvl5pPr algn="l" rtl="0" eaLnBrk="0" fontAlgn="base" hangingPunct="0">
        <a:spcBef>
          <a:spcPct val="0"/>
        </a:spcBef>
        <a:spcAft>
          <a:spcPct val="0"/>
        </a:spcAft>
        <a:defRPr sz="3000">
          <a:solidFill>
            <a:schemeClr val="tx2"/>
          </a:solidFill>
          <a:latin typeface="Century Schoolbook" pitchFamily="18" charset="0"/>
        </a:defRPr>
      </a:lvl5pPr>
      <a:lvl6pPr marL="457200" algn="l" rtl="0" fontAlgn="base">
        <a:spcBef>
          <a:spcPct val="0"/>
        </a:spcBef>
        <a:spcAft>
          <a:spcPct val="0"/>
        </a:spcAft>
        <a:defRPr sz="3000">
          <a:solidFill>
            <a:schemeClr val="tx2"/>
          </a:solidFill>
          <a:latin typeface="Century Schoolbook" pitchFamily="18" charset="0"/>
        </a:defRPr>
      </a:lvl6pPr>
      <a:lvl7pPr marL="914400" algn="l" rtl="0" fontAlgn="base">
        <a:spcBef>
          <a:spcPct val="0"/>
        </a:spcBef>
        <a:spcAft>
          <a:spcPct val="0"/>
        </a:spcAft>
        <a:defRPr sz="3000">
          <a:solidFill>
            <a:schemeClr val="tx2"/>
          </a:solidFill>
          <a:latin typeface="Century Schoolbook" pitchFamily="18" charset="0"/>
        </a:defRPr>
      </a:lvl7pPr>
      <a:lvl8pPr marL="1371600" algn="l" rtl="0" fontAlgn="base">
        <a:spcBef>
          <a:spcPct val="0"/>
        </a:spcBef>
        <a:spcAft>
          <a:spcPct val="0"/>
        </a:spcAft>
        <a:defRPr sz="3000">
          <a:solidFill>
            <a:schemeClr val="tx2"/>
          </a:solidFill>
          <a:latin typeface="Century Schoolbook" pitchFamily="18" charset="0"/>
        </a:defRPr>
      </a:lvl8pPr>
      <a:lvl9pPr marL="1828800" algn="l" rtl="0" fontAlgn="base">
        <a:spcBef>
          <a:spcPct val="0"/>
        </a:spcBef>
        <a:spcAft>
          <a:spcPct val="0"/>
        </a:spcAft>
        <a:defRPr sz="3000">
          <a:solidFill>
            <a:schemeClr val="tx2"/>
          </a:solidFill>
          <a:latin typeface="Century Schoolbook" pitchFamily="18" charset="0"/>
        </a:defRPr>
      </a:lvl9pPr>
    </p:titleStyle>
    <p:bodyStyle>
      <a:lvl1pPr marL="273050" indent="-273050" algn="l" rtl="0" eaLnBrk="0" fontAlgn="base" hangingPunct="0">
        <a:spcBef>
          <a:spcPts val="600"/>
        </a:spcBef>
        <a:spcAft>
          <a:spcPct val="0"/>
        </a:spcAft>
        <a:buClr>
          <a:schemeClr val="accent1"/>
        </a:buClr>
        <a:buSzPct val="70000"/>
        <a:buFont typeface="Wingdings" panose="05000000000000000000"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anose="05020102010507070707"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anose="05000000000000000000"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anose="05000000000000000000"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anose="05020102010507070707"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98792861"/>
      </p:ext>
    </p:extLst>
  </p:cSld>
  <p:clrMap bg1="lt1" tx1="dk1" bg2="lt2" tx2="dk2" accent1="accent1" accent2="accent2" accent3="accent3" accent4="accent4" accent5="accent5" accent6="accent6" hlink="hlink" folHlink="folHlink"/>
  <p:sldLayoutIdLst>
    <p:sldLayoutId id="214748372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52422018"/>
      </p:ext>
    </p:extLst>
  </p:cSld>
  <p:clrMap bg1="lt1" tx1="dk1" bg2="lt2" tx2="dk2" accent1="accent1" accent2="accent2" accent3="accent3" accent4="accent4" accent5="accent5" accent6="accent6" hlink="hlink" folHlink="folHlink"/>
  <p:sldLayoutIdLst>
    <p:sldLayoutId id="214748372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963467949"/>
      </p:ext>
    </p:extLst>
  </p:cSld>
  <p:clrMap bg1="lt1" tx1="dk1" bg2="lt2" tx2="dk2" accent1="accent1" accent2="accent2" accent3="accent3" accent4="accent4" accent5="accent5" accent6="accent6" hlink="hlink" folHlink="folHlink"/>
  <p:sldLayoutIdLst>
    <p:sldLayoutId id="214748372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6098196"/>
      </p:ext>
    </p:extLst>
  </p:cSld>
  <p:clrMap bg1="lt1" tx1="dk1" bg2="lt2" tx2="dk2" accent1="accent1" accent2="accent2" accent3="accent3" accent4="accent4" accent5="accent5" accent6="accent6" hlink="hlink" folHlink="folHlink"/>
  <p:sldLayoutIdLst>
    <p:sldLayoutId id="214748372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88623510"/>
      </p:ext>
    </p:extLst>
  </p:cSld>
  <p:clrMap bg1="lt1" tx1="dk1" bg2="lt2" tx2="dk2" accent1="accent1" accent2="accent2" accent3="accent3" accent4="accent4" accent5="accent5" accent6="accent6" hlink="hlink" folHlink="folHlink"/>
  <p:sldLayoutIdLst>
    <p:sldLayoutId id="214748372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8753196"/>
      </p:ext>
    </p:extLst>
  </p:cSld>
  <p:clrMap bg1="lt1" tx1="dk1" bg2="lt2" tx2="dk2" accent1="accent1" accent2="accent2" accent3="accent3" accent4="accent4" accent5="accent5" accent6="accent6" hlink="hlink" folHlink="folHlink"/>
  <p:sldLayoutIdLst>
    <p:sldLayoutId id="214748373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81120113"/>
      </p:ext>
    </p:extLst>
  </p:cSld>
  <p:clrMap bg1="lt1" tx1="dk1" bg2="lt2" tx2="dk2" accent1="accent1" accent2="accent2" accent3="accent3" accent4="accent4" accent5="accent5" accent6="accent6" hlink="hlink" folHlink="folHlink"/>
  <p:sldLayoutIdLst>
    <p:sldLayoutId id="214748373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18407107"/>
      </p:ext>
    </p:extLst>
  </p:cSld>
  <p:clrMap bg1="lt1" tx1="dk1" bg2="lt2" tx2="dk2" accent1="accent1" accent2="accent2" accent3="accent3" accent4="accent4" accent5="accent5" accent6="accent6" hlink="hlink" folHlink="folHlink"/>
  <p:sldLayoutIdLst>
    <p:sldLayoutId id="214748373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01408834"/>
      </p:ext>
    </p:extLst>
  </p:cSld>
  <p:clrMap bg1="lt1" tx1="dk1" bg2="lt2" tx2="dk2" accent1="accent1" accent2="accent2" accent3="accent3" accent4="accent4" accent5="accent5" accent6="accent6" hlink="hlink" folHlink="folHlink"/>
  <p:sldLayoutIdLst>
    <p:sldLayoutId id="214748373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tx1">
                <a:lumMod val="95000"/>
                <a:lumOff val="5000"/>
              </a:schemeClr>
            </a:gs>
            <a:gs pos="97000">
              <a:schemeClr val="tx1">
                <a:alpha val="68000"/>
              </a:schemeClr>
            </a:gs>
          </a:gsLst>
          <a:lin ang="162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78707-86E2-4595-9B22-8AB505D265A1}" type="datetimeFigureOut">
              <a:rPr lang="en-GB" smtClean="0">
                <a:solidFill>
                  <a:prstClr val="black">
                    <a:tint val="75000"/>
                  </a:prstClr>
                </a:solidFill>
              </a:rPr>
              <a:pPr/>
              <a:t>15/11/2016</a:t>
            </a:fld>
            <a:endParaRPr lang="en-GB">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517F3D-BB62-4BF1-A59F-83E80C18F1EA}"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20381303"/>
      </p:ext>
    </p:extLst>
  </p:cSld>
  <p:clrMap bg1="lt1" tx1="dk1" bg2="lt2" tx2="dk2" accent1="accent1" accent2="accent2" accent3="accent3" accent4="accent4" accent5="accent5" accent6="accent6" hlink="hlink" folHlink="folHlink"/>
  <p:sldLayoutIdLst>
    <p:sldLayoutId id="214748373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5.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12.pn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ww.bacs.co.uk/Pages/Home.aspx" TargetMode="Externa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pcapredict.com/en-gb/index/" TargetMode="Externa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9.png"/><Relationship Id="rId1" Type="http://schemas.openxmlformats.org/officeDocument/2006/relationships/slideLayout" Target="../slideLayouts/slideLayout14.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png"/><Relationship Id="rId1" Type="http://schemas.openxmlformats.org/officeDocument/2006/relationships/slideLayout" Target="../slideLayouts/slideLayout16.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hyperlink" Target="mailto:Laura.scott@southbankcentre.co.uk" TargetMode="External"/><Relationship Id="rId2" Type="http://schemas.openxmlformats.org/officeDocument/2006/relationships/image" Target="../media/image21.jpeg"/><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5.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6.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4.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4.png"/><Relationship Id="rId1" Type="http://schemas.openxmlformats.org/officeDocument/2006/relationships/slideLayout" Target="../slideLayouts/slideLayout28.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4.png"/><Relationship Id="rId1" Type="http://schemas.openxmlformats.org/officeDocument/2006/relationships/slideLayout" Target="../slideLayouts/slideLayout29.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4.png"/><Relationship Id="rId1" Type="http://schemas.openxmlformats.org/officeDocument/2006/relationships/slideLayout" Target="../slideLayouts/slideLayout30.xml"/><Relationship Id="rId4" Type="http://schemas.openxmlformats.org/officeDocument/2006/relationships/image" Target="../media/image30.jpeg"/></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4.png"/><Relationship Id="rId1" Type="http://schemas.openxmlformats.org/officeDocument/2006/relationships/slideLayout" Target="../slideLayouts/slideLayout3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24.png"/><Relationship Id="rId1" Type="http://schemas.openxmlformats.org/officeDocument/2006/relationships/slideLayout" Target="../slideLayouts/slideLayout3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4.png"/><Relationship Id="rId1" Type="http://schemas.openxmlformats.org/officeDocument/2006/relationships/slideLayout" Target="../slideLayouts/slideLayout33.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24.pn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a:solidFill>
                  <a:srgbClr val="E7E6E6"/>
                </a:solidFill>
                <a:cs typeface="Arial" panose="020B0604020202020204" pitchFamily="34" charset="0"/>
              </a:rPr>
              <a:t>TESSITURA </a:t>
            </a:r>
          </a:p>
          <a:p>
            <a:pPr defTabSz="457200"/>
            <a:r>
              <a:rPr lang="en-GB" sz="4000" b="1" dirty="0">
                <a:solidFill>
                  <a:srgbClr val="E7E6E6"/>
                </a:solidFill>
                <a:cs typeface="Arial" panose="020B0604020202020204" pitchFamily="34" charset="0"/>
              </a:rPr>
              <a:t>EUROPEAN </a:t>
            </a:r>
          </a:p>
          <a:p>
            <a:pPr defTabSz="457200"/>
            <a:r>
              <a:rPr lang="en-GB" sz="4000" b="1" dirty="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162963" y="3002547"/>
            <a:ext cx="3926170" cy="2200602"/>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PAPERLESS DIRECT DEBITS</a:t>
            </a:r>
          </a:p>
          <a:p>
            <a:pPr algn="ctr" defTabSz="457200"/>
            <a:r>
              <a:rPr lang="en-GB" sz="3600" b="1" dirty="0" smtClean="0">
                <a:solidFill>
                  <a:srgbClr val="0B9D48"/>
                </a:solidFill>
                <a:cs typeface="Arial" panose="020B0604020202020204" pitchFamily="34" charset="0"/>
              </a:rPr>
              <a:t>Watch you BACS!</a:t>
            </a:r>
            <a:endParaRPr lang="en-GB" sz="3600" b="1" dirty="0">
              <a:solidFill>
                <a:srgbClr val="F15E4C"/>
              </a:solidFill>
              <a:ea typeface="Tahoma" panose="020B0604030504040204" pitchFamily="34" charset="0"/>
              <a:cs typeface="Arial" panose="020B0604020202020204" pitchFamily="34" charset="0"/>
            </a:endParaRPr>
          </a:p>
          <a:p>
            <a:pPr algn="ctr" defTabSz="457200"/>
            <a:endParaRPr lang="en-GB" sz="900" b="1" dirty="0">
              <a:solidFill>
                <a:srgbClr val="F15E4C"/>
              </a:solidFill>
              <a:ea typeface="Tahoma" panose="020B0604030504040204" pitchFamily="34" charset="0"/>
              <a:cs typeface="Arial" panose="020B0604020202020204" pitchFamily="34" charset="0"/>
            </a:endParaRPr>
          </a:p>
        </p:txBody>
      </p:sp>
      <p:sp>
        <p:nvSpPr>
          <p:cNvPr id="7" name="TextBox 6"/>
          <p:cNvSpPr txBox="1"/>
          <p:nvPr/>
        </p:nvSpPr>
        <p:spPr>
          <a:xfrm>
            <a:off x="4628063" y="3141447"/>
            <a:ext cx="4162852" cy="1354217"/>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a:solidFill>
                  <a:srgbClr val="0B9D48"/>
                </a:solidFill>
              </a:rPr>
              <a:t>CONTENT </a:t>
            </a:r>
            <a:r>
              <a:rPr lang="en-GB" sz="2800" b="1" dirty="0" smtClean="0">
                <a:solidFill>
                  <a:srgbClr val="0B9D48"/>
                </a:solidFill>
              </a:rPr>
              <a:t>PLANNERS</a:t>
            </a:r>
            <a:endParaRPr lang="en-GB" sz="2800" b="1" dirty="0">
              <a:solidFill>
                <a:srgbClr val="0B9D48"/>
              </a:solidFill>
            </a:endParaRPr>
          </a:p>
          <a:p>
            <a:pPr defTabSz="457200"/>
            <a:r>
              <a:rPr lang="en-GB" b="1" dirty="0">
                <a:solidFill>
                  <a:srgbClr val="F15E4C"/>
                </a:solidFill>
                <a:cs typeface="Arial" panose="020B0604020202020204" pitchFamily="34" charset="0"/>
              </a:rPr>
              <a:t>Laura Scott : Southbank Centre</a:t>
            </a:r>
          </a:p>
          <a:p>
            <a:pPr defTabSz="457200"/>
            <a:r>
              <a:rPr lang="en-GB" b="1" dirty="0" smtClean="0">
                <a:solidFill>
                  <a:srgbClr val="F15E4C"/>
                </a:solidFill>
                <a:cs typeface="Arial" panose="020B0604020202020204" pitchFamily="34" charset="0"/>
              </a:rPr>
              <a:t>Ben Dart : Sadler’s Wells</a:t>
            </a:r>
            <a:endParaRPr lang="en-GB" b="1" dirty="0">
              <a:solidFill>
                <a:srgbClr val="F15E4C"/>
              </a:solidFill>
            </a:endParaRPr>
          </a:p>
          <a:p>
            <a:pPr defTabSz="457200"/>
            <a:endParaRPr lang="en-GB" b="1" dirty="0">
              <a:solidFill>
                <a:srgbClr val="F15E4C"/>
              </a:solidFill>
            </a:endParaRPr>
          </a:p>
        </p:txBody>
      </p:sp>
      <p:sp>
        <p:nvSpPr>
          <p:cNvPr id="8" name="TextBox 7"/>
          <p:cNvSpPr txBox="1"/>
          <p:nvPr/>
        </p:nvSpPr>
        <p:spPr>
          <a:xfrm>
            <a:off x="4628063" y="605727"/>
            <a:ext cx="4235280" cy="1631216"/>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Gemma Hall : Glyndebourne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Karen McCarthy </a:t>
            </a:r>
            <a:r>
              <a:rPr lang="en-GB" b="1" dirty="0">
                <a:solidFill>
                  <a:srgbClr val="F15E4C"/>
                </a:solidFill>
                <a:cs typeface="Arial" panose="020B0604020202020204" pitchFamily="34" charset="0"/>
              </a:rPr>
              <a:t>: </a:t>
            </a:r>
            <a:r>
              <a:rPr lang="en-GB" b="1" dirty="0" smtClean="0">
                <a:solidFill>
                  <a:srgbClr val="F15E4C"/>
                </a:solidFill>
                <a:cs typeface="Arial" panose="020B0604020202020204" pitchFamily="34" charset="0"/>
              </a:rPr>
              <a:t>Glyndebourne</a:t>
            </a:r>
          </a:p>
          <a:p>
            <a:pPr defTabSz="457200"/>
            <a:r>
              <a:rPr lang="en-GB" b="1" dirty="0">
                <a:solidFill>
                  <a:srgbClr val="F15E4C"/>
                </a:solidFill>
                <a:cs typeface="Arial" panose="020B0604020202020204" pitchFamily="34" charset="0"/>
              </a:rPr>
              <a:t>Laura Scott : Southbank Centre</a:t>
            </a:r>
          </a:p>
          <a:p>
            <a:pPr defTabSz="457200"/>
            <a:r>
              <a:rPr lang="en-GB" b="1" dirty="0">
                <a:solidFill>
                  <a:srgbClr val="F15E4C"/>
                </a:solidFill>
                <a:cs typeface="Arial" panose="020B0604020202020204" pitchFamily="34" charset="0"/>
              </a:rPr>
              <a:t>Mark Steel : Tessitura </a:t>
            </a:r>
            <a:r>
              <a:rPr lang="en-GB" b="1" dirty="0" smtClean="0">
                <a:solidFill>
                  <a:srgbClr val="F15E4C"/>
                </a:solidFill>
                <a:cs typeface="Arial" panose="020B0604020202020204" pitchFamily="34" charset="0"/>
              </a:rPr>
              <a:t>Network</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a:solidFill>
                  <a:prstClr val="black"/>
                </a:solidFill>
              </a:rPr>
              <a:t>Share your </a:t>
            </a:r>
            <a:r>
              <a:rPr lang="en-US" b="1" dirty="0" err="1">
                <a:solidFill>
                  <a:prstClr val="black"/>
                </a:solidFill>
              </a:rPr>
              <a:t>favourite</a:t>
            </a:r>
            <a:r>
              <a:rPr lang="en-US" b="1" dirty="0">
                <a:solidFill>
                  <a:prstClr val="black"/>
                </a:solidFill>
              </a:rPr>
              <a:t> content and photos! #TECDublin16</a:t>
            </a:r>
          </a:p>
          <a:p>
            <a:pPr algn="ctr" defTabSz="457200"/>
            <a:endParaRPr lang="en-US" b="1" dirty="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ctrTitle"/>
          </p:nvPr>
        </p:nvSpPr>
        <p:spPr/>
        <p:txBody>
          <a:bodyPr/>
          <a:lstStyle/>
          <a:p>
            <a:r>
              <a:rPr lang="en-GB" dirty="0" smtClean="0">
                <a:latin typeface="Georgia" panose="02040502050405020303" pitchFamily="18" charset="0"/>
              </a:rPr>
              <a:t>Karen McCarthy</a:t>
            </a:r>
            <a:endParaRPr lang="en-GB" dirty="0">
              <a:latin typeface="Georgia" panose="02040502050405020303" pitchFamily="18" charset="0"/>
            </a:endParaRPr>
          </a:p>
        </p:txBody>
      </p:sp>
      <p:sp>
        <p:nvSpPr>
          <p:cNvPr id="14" name="Subtitle 13"/>
          <p:cNvSpPr>
            <a:spLocks noGrp="1"/>
          </p:cNvSpPr>
          <p:nvPr>
            <p:ph type="subTitle" idx="1"/>
          </p:nvPr>
        </p:nvSpPr>
        <p:spPr/>
        <p:txBody>
          <a:bodyPr/>
          <a:lstStyle/>
          <a:p>
            <a:r>
              <a:rPr lang="en-GB" dirty="0" smtClean="0">
                <a:latin typeface="Georgia" panose="02040502050405020303" pitchFamily="18" charset="0"/>
              </a:rPr>
              <a:t>Operations Manager</a:t>
            </a:r>
            <a:endParaRPr lang="en-GB" dirty="0">
              <a:latin typeface="Georgia" panose="02040502050405020303" pitchFamily="18" charset="0"/>
            </a:endParaRPr>
          </a:p>
        </p:txBody>
      </p:sp>
      <p:pic>
        <p:nvPicPr>
          <p:cNvPr id="1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980728"/>
            <a:ext cx="7620000" cy="882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806046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6" descr="http://res.cloudinary.com/glyndebourne/image/upload/v1472121173/shop_box_oyn8t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51920" y="3748285"/>
            <a:ext cx="4681713" cy="263346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458118"/>
            <a:ext cx="7620000" cy="882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bwMode="auto">
          <a:xfrm>
            <a:off x="899592" y="1340768"/>
            <a:ext cx="4464496" cy="297633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5283374" y="1562016"/>
            <a:ext cx="3753122" cy="1938992"/>
          </a:xfrm>
          <a:prstGeom prst="rect">
            <a:avLst/>
          </a:prstGeom>
          <a:noFill/>
        </p:spPr>
        <p:txBody>
          <a:bodyPr wrap="square" rtlCol="0">
            <a:spAutoFit/>
          </a:bodyPr>
          <a:lstStyle/>
          <a:p>
            <a:pPr algn="ctr"/>
            <a:r>
              <a:rPr lang="en-GB" sz="2400" dirty="0" smtClean="0">
                <a:solidFill>
                  <a:prstClr val="white"/>
                </a:solidFill>
                <a:latin typeface="Georgia" panose="02040502050405020303" pitchFamily="18" charset="0"/>
              </a:rPr>
              <a:t>Founded in 1934</a:t>
            </a:r>
          </a:p>
          <a:p>
            <a:pPr algn="ctr"/>
            <a:endParaRPr lang="en-GB" sz="2400" dirty="0" smtClean="0">
              <a:solidFill>
                <a:prstClr val="white"/>
              </a:solidFill>
              <a:latin typeface="Georgia" panose="02040502050405020303" pitchFamily="18" charset="0"/>
            </a:endParaRPr>
          </a:p>
          <a:p>
            <a:pPr algn="ctr"/>
            <a:r>
              <a:rPr lang="en-GB" sz="2400" dirty="0" smtClean="0">
                <a:solidFill>
                  <a:prstClr val="white"/>
                </a:solidFill>
                <a:latin typeface="Georgia" panose="02040502050405020303" pitchFamily="18" charset="0"/>
              </a:rPr>
              <a:t>New house opened in 1994</a:t>
            </a:r>
            <a:endParaRPr lang="en-GB" sz="2400" dirty="0" smtClean="0">
              <a:solidFill>
                <a:prstClr val="white"/>
              </a:solidFill>
            </a:endParaRPr>
          </a:p>
          <a:p>
            <a:pPr algn="ctr"/>
            <a:endParaRPr lang="en-GB" sz="2400" dirty="0" smtClean="0">
              <a:solidFill>
                <a:prstClr val="white"/>
              </a:solidFill>
            </a:endParaRPr>
          </a:p>
        </p:txBody>
      </p:sp>
      <p:sp>
        <p:nvSpPr>
          <p:cNvPr id="10" name="TextBox 9"/>
          <p:cNvSpPr txBox="1"/>
          <p:nvPr/>
        </p:nvSpPr>
        <p:spPr>
          <a:xfrm>
            <a:off x="232915" y="4523636"/>
            <a:ext cx="3753122" cy="1569660"/>
          </a:xfrm>
          <a:prstGeom prst="rect">
            <a:avLst/>
          </a:prstGeom>
          <a:noFill/>
        </p:spPr>
        <p:txBody>
          <a:bodyPr wrap="square" rtlCol="0">
            <a:spAutoFit/>
          </a:bodyPr>
          <a:lstStyle/>
          <a:p>
            <a:pPr algn="ctr"/>
            <a:r>
              <a:rPr lang="en-GB" sz="2400" dirty="0" smtClean="0">
                <a:solidFill>
                  <a:prstClr val="white"/>
                </a:solidFill>
                <a:latin typeface="Georgia" panose="02040502050405020303" pitchFamily="18" charset="0"/>
              </a:rPr>
              <a:t>1294 Seat Auditorium</a:t>
            </a:r>
          </a:p>
          <a:p>
            <a:pPr algn="ctr"/>
            <a:endParaRPr lang="en-GB" sz="2400" dirty="0">
              <a:solidFill>
                <a:prstClr val="white"/>
              </a:solidFill>
              <a:latin typeface="Georgia" panose="02040502050405020303" pitchFamily="18" charset="0"/>
            </a:endParaRPr>
          </a:p>
          <a:p>
            <a:pPr algn="ctr"/>
            <a:r>
              <a:rPr lang="en-GB" sz="2400" dirty="0" smtClean="0">
                <a:solidFill>
                  <a:prstClr val="white"/>
                </a:solidFill>
                <a:latin typeface="Georgia" panose="02040502050405020303" pitchFamily="18" charset="0"/>
              </a:rPr>
              <a:t>123,368 tickets sold in 2016</a:t>
            </a:r>
            <a:endParaRPr lang="en-GB" sz="2400" dirty="0" smtClean="0">
              <a:solidFill>
                <a:prstClr val="white"/>
              </a:solidFill>
            </a:endParaRPr>
          </a:p>
        </p:txBody>
      </p:sp>
    </p:spTree>
    <p:extLst>
      <p:ext uri="{BB962C8B-B14F-4D97-AF65-F5344CB8AC3E}">
        <p14:creationId xmlns:p14="http://schemas.microsoft.com/office/powerpoint/2010/main" val="3196428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wipe(down)">
                                      <p:cBhvr>
                                        <p:cTn id="7" dur="1000"/>
                                        <p:tgtEl>
                                          <p:spTgt spid="2054"/>
                                        </p:tgtEl>
                                      </p:cBhvr>
                                    </p:animEffect>
                                  </p:childTnLst>
                                </p:cTn>
                              </p:par>
                            </p:childTnLst>
                          </p:cTn>
                        </p:par>
                        <p:par>
                          <p:cTn id="8" fill="hold">
                            <p:stCondLst>
                              <p:cond delay="1000"/>
                            </p:stCondLst>
                            <p:childTnLst>
                              <p:par>
                                <p:cTn id="9" presetID="42" presetClass="entr" presetSubtype="0" fill="hold" nodeType="afterEffect">
                                  <p:stCondLst>
                                    <p:cond delay="0"/>
                                  </p:stCondLst>
                                  <p:childTnLst>
                                    <p:set>
                                      <p:cBhvr>
                                        <p:cTn id="10" dur="1" fill="hold">
                                          <p:stCondLst>
                                            <p:cond delay="0"/>
                                          </p:stCondLst>
                                        </p:cTn>
                                        <p:tgtEl>
                                          <p:spTgt spid="2052"/>
                                        </p:tgtEl>
                                        <p:attrNameLst>
                                          <p:attrName>style.visibility</p:attrName>
                                        </p:attrNameLst>
                                      </p:cBhvr>
                                      <p:to>
                                        <p:strVal val="visible"/>
                                      </p:to>
                                    </p:set>
                                    <p:animEffect transition="in" filter="fade">
                                      <p:cBhvr>
                                        <p:cTn id="11" dur="1000"/>
                                        <p:tgtEl>
                                          <p:spTgt spid="2052"/>
                                        </p:tgtEl>
                                      </p:cBhvr>
                                    </p:animEffect>
                                    <p:anim calcmode="lin" valueType="num">
                                      <p:cBhvr>
                                        <p:cTn id="12" dur="1000" fill="hold"/>
                                        <p:tgtEl>
                                          <p:spTgt spid="2052"/>
                                        </p:tgtEl>
                                        <p:attrNameLst>
                                          <p:attrName>ppt_x</p:attrName>
                                        </p:attrNameLst>
                                      </p:cBhvr>
                                      <p:tavLst>
                                        <p:tav tm="0">
                                          <p:val>
                                            <p:strVal val="#ppt_x"/>
                                          </p:val>
                                        </p:tav>
                                        <p:tav tm="100000">
                                          <p:val>
                                            <p:strVal val="#ppt_x"/>
                                          </p:val>
                                        </p:tav>
                                      </p:tavLst>
                                    </p:anim>
                                    <p:anim calcmode="lin" valueType="num">
                                      <p:cBhvr>
                                        <p:cTn id="13" dur="1000" fill="hold"/>
                                        <p:tgtEl>
                                          <p:spTgt spid="2052"/>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53" presetClass="entr" presetSubtype="16"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1000" fill="hold"/>
                                        <p:tgtEl>
                                          <p:spTgt spid="2"/>
                                        </p:tgtEl>
                                        <p:attrNameLst>
                                          <p:attrName>ppt_w</p:attrName>
                                        </p:attrNameLst>
                                      </p:cBhvr>
                                      <p:tavLst>
                                        <p:tav tm="0">
                                          <p:val>
                                            <p:fltVal val="0"/>
                                          </p:val>
                                        </p:tav>
                                        <p:tav tm="100000">
                                          <p:val>
                                            <p:strVal val="#ppt_w"/>
                                          </p:val>
                                        </p:tav>
                                      </p:tavLst>
                                    </p:anim>
                                    <p:anim calcmode="lin" valueType="num">
                                      <p:cBhvr>
                                        <p:cTn id="18" dur="1000" fill="hold"/>
                                        <p:tgtEl>
                                          <p:spTgt spid="2"/>
                                        </p:tgtEl>
                                        <p:attrNameLst>
                                          <p:attrName>ppt_h</p:attrName>
                                        </p:attrNameLst>
                                      </p:cBhvr>
                                      <p:tavLst>
                                        <p:tav tm="0">
                                          <p:val>
                                            <p:fltVal val="0"/>
                                          </p:val>
                                        </p:tav>
                                        <p:tav tm="100000">
                                          <p:val>
                                            <p:strVal val="#ppt_h"/>
                                          </p:val>
                                        </p:tav>
                                      </p:tavLst>
                                    </p:anim>
                                    <p:animEffect transition="in" filter="fade">
                                      <p:cBhvr>
                                        <p:cTn id="19" dur="1000"/>
                                        <p:tgtEl>
                                          <p:spTgt spid="2"/>
                                        </p:tgtEl>
                                      </p:cBhvr>
                                    </p:animEffect>
                                  </p:childTnLst>
                                </p:cTn>
                              </p:par>
                            </p:childTnLst>
                          </p:cTn>
                        </p:par>
                        <p:par>
                          <p:cTn id="20" fill="hold">
                            <p:stCondLst>
                              <p:cond delay="3000"/>
                            </p:stCondLst>
                            <p:childTnLst>
                              <p:par>
                                <p:cTn id="21" presetID="5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1000" fill="hold"/>
                                        <p:tgtEl>
                                          <p:spTgt spid="10"/>
                                        </p:tgtEl>
                                        <p:attrNameLst>
                                          <p:attrName>ppt_w</p:attrName>
                                        </p:attrNameLst>
                                      </p:cBhvr>
                                      <p:tavLst>
                                        <p:tav tm="0">
                                          <p:val>
                                            <p:fltVal val="0"/>
                                          </p:val>
                                        </p:tav>
                                        <p:tav tm="100000">
                                          <p:val>
                                            <p:strVal val="#ppt_w"/>
                                          </p:val>
                                        </p:tav>
                                      </p:tavLst>
                                    </p:anim>
                                    <p:anim calcmode="lin" valueType="num">
                                      <p:cBhvr>
                                        <p:cTn id="24" dur="1000" fill="hold"/>
                                        <p:tgtEl>
                                          <p:spTgt spid="10"/>
                                        </p:tgtEl>
                                        <p:attrNameLst>
                                          <p:attrName>ppt_h</p:attrName>
                                        </p:attrNameLst>
                                      </p:cBhvr>
                                      <p:tavLst>
                                        <p:tav tm="0">
                                          <p:val>
                                            <p:fltVal val="0"/>
                                          </p:val>
                                        </p:tav>
                                        <p:tav tm="100000">
                                          <p:val>
                                            <p:strVal val="#ppt_h"/>
                                          </p:val>
                                        </p:tav>
                                      </p:tavLst>
                                    </p:anim>
                                    <p:animEffect transition="in" filter="fade">
                                      <p:cBhvr>
                                        <p:cTn id="25"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58118"/>
            <a:ext cx="7620000" cy="882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281" y="1608458"/>
            <a:ext cx="3889687" cy="218058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4" name="Picture 10" descr="http://res.cloudinary.com/glyndebourne/image/upload/v1472225152/SJS_0089_yayjfn.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397403" y="1308721"/>
            <a:ext cx="3949684" cy="26325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027" name="Picture 3"/>
          <p:cNvPicPr>
            <a:picLocks noGrp="1" noChangeAspect="1" noChangeArrowheads="1"/>
          </p:cNvPicPr>
          <p:nvPr>
            <p:ph idx="1"/>
          </p:nvPr>
        </p:nvPicPr>
        <p:blipFill>
          <a:blip r:embed="rId5" cstate="print">
            <a:extLst>
              <a:ext uri="{28A0092B-C50C-407E-A947-70E740481C1C}">
                <a14:useLocalDpi xmlns:a14="http://schemas.microsoft.com/office/drawing/2010/main" val="0"/>
              </a:ext>
            </a:extLst>
          </a:blip>
          <a:srcRect/>
          <a:stretch>
            <a:fillRect/>
          </a:stretch>
        </p:blipFill>
        <p:spPr bwMode="auto">
          <a:xfrm>
            <a:off x="521863" y="3789040"/>
            <a:ext cx="8100274" cy="263258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8376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1000"/>
                                        <p:tgtEl>
                                          <p:spTgt spid="1027"/>
                                        </p:tgtEl>
                                      </p:cBhvr>
                                    </p:animEffect>
                                    <p:anim calcmode="lin" valueType="num">
                                      <p:cBhvr>
                                        <p:cTn id="8" dur="1000" fill="hold"/>
                                        <p:tgtEl>
                                          <p:spTgt spid="1027"/>
                                        </p:tgtEl>
                                        <p:attrNameLst>
                                          <p:attrName>ppt_x</p:attrName>
                                        </p:attrNameLst>
                                      </p:cBhvr>
                                      <p:tavLst>
                                        <p:tav tm="0">
                                          <p:val>
                                            <p:strVal val="#ppt_x"/>
                                          </p:val>
                                        </p:tav>
                                        <p:tav tm="100000">
                                          <p:val>
                                            <p:strVal val="#ppt_x"/>
                                          </p:val>
                                        </p:tav>
                                      </p:tavLst>
                                    </p:anim>
                                    <p:anim calcmode="lin" valueType="num">
                                      <p:cBhvr>
                                        <p:cTn id="9" dur="1000" fill="hold"/>
                                        <p:tgtEl>
                                          <p:spTgt spid="102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p:cTn id="13" dur="1000" fill="hold"/>
                                        <p:tgtEl>
                                          <p:spTgt spid="1028"/>
                                        </p:tgtEl>
                                        <p:attrNameLst>
                                          <p:attrName>ppt_w</p:attrName>
                                        </p:attrNameLst>
                                      </p:cBhvr>
                                      <p:tavLst>
                                        <p:tav tm="0">
                                          <p:val>
                                            <p:fltVal val="0"/>
                                          </p:val>
                                        </p:tav>
                                        <p:tav tm="100000">
                                          <p:val>
                                            <p:strVal val="#ppt_w"/>
                                          </p:val>
                                        </p:tav>
                                      </p:tavLst>
                                    </p:anim>
                                    <p:anim calcmode="lin" valueType="num">
                                      <p:cBhvr>
                                        <p:cTn id="14" dur="1000" fill="hold"/>
                                        <p:tgtEl>
                                          <p:spTgt spid="1028"/>
                                        </p:tgtEl>
                                        <p:attrNameLst>
                                          <p:attrName>ppt_h</p:attrName>
                                        </p:attrNameLst>
                                      </p:cBhvr>
                                      <p:tavLst>
                                        <p:tav tm="0">
                                          <p:val>
                                            <p:fltVal val="0"/>
                                          </p:val>
                                        </p:tav>
                                        <p:tav tm="100000">
                                          <p:val>
                                            <p:strVal val="#ppt_h"/>
                                          </p:val>
                                        </p:tav>
                                      </p:tavLst>
                                    </p:anim>
                                    <p:animEffect transition="in" filter="fade">
                                      <p:cBhvr>
                                        <p:cTn id="15" dur="1000"/>
                                        <p:tgtEl>
                                          <p:spTgt spid="1028"/>
                                        </p:tgtEl>
                                      </p:cBhvr>
                                    </p:animEffect>
                                  </p:childTnLst>
                                </p:cTn>
                              </p:par>
                            </p:childTnLst>
                          </p:cTn>
                        </p:par>
                        <p:par>
                          <p:cTn id="16" fill="hold">
                            <p:stCondLst>
                              <p:cond delay="2000"/>
                            </p:stCondLst>
                            <p:childTnLst>
                              <p:par>
                                <p:cTn id="17" presetID="31" presetClass="entr" presetSubtype="0" fill="hold" nodeType="afterEffect">
                                  <p:stCondLst>
                                    <p:cond delay="0"/>
                                  </p:stCondLst>
                                  <p:childTnLst>
                                    <p:set>
                                      <p:cBhvr>
                                        <p:cTn id="18" dur="1" fill="hold">
                                          <p:stCondLst>
                                            <p:cond delay="0"/>
                                          </p:stCondLst>
                                        </p:cTn>
                                        <p:tgtEl>
                                          <p:spTgt spid="1034"/>
                                        </p:tgtEl>
                                        <p:attrNameLst>
                                          <p:attrName>style.visibility</p:attrName>
                                        </p:attrNameLst>
                                      </p:cBhvr>
                                      <p:to>
                                        <p:strVal val="visible"/>
                                      </p:to>
                                    </p:set>
                                    <p:anim calcmode="lin" valueType="num">
                                      <p:cBhvr>
                                        <p:cTn id="19" dur="1000" fill="hold"/>
                                        <p:tgtEl>
                                          <p:spTgt spid="1034"/>
                                        </p:tgtEl>
                                        <p:attrNameLst>
                                          <p:attrName>ppt_w</p:attrName>
                                        </p:attrNameLst>
                                      </p:cBhvr>
                                      <p:tavLst>
                                        <p:tav tm="0">
                                          <p:val>
                                            <p:fltVal val="0"/>
                                          </p:val>
                                        </p:tav>
                                        <p:tav tm="100000">
                                          <p:val>
                                            <p:strVal val="#ppt_w"/>
                                          </p:val>
                                        </p:tav>
                                      </p:tavLst>
                                    </p:anim>
                                    <p:anim calcmode="lin" valueType="num">
                                      <p:cBhvr>
                                        <p:cTn id="20" dur="1000" fill="hold"/>
                                        <p:tgtEl>
                                          <p:spTgt spid="1034"/>
                                        </p:tgtEl>
                                        <p:attrNameLst>
                                          <p:attrName>ppt_h</p:attrName>
                                        </p:attrNameLst>
                                      </p:cBhvr>
                                      <p:tavLst>
                                        <p:tav tm="0">
                                          <p:val>
                                            <p:fltVal val="0"/>
                                          </p:val>
                                        </p:tav>
                                        <p:tav tm="100000">
                                          <p:val>
                                            <p:strVal val="#ppt_h"/>
                                          </p:val>
                                        </p:tav>
                                      </p:tavLst>
                                    </p:anim>
                                    <p:anim calcmode="lin" valueType="num">
                                      <p:cBhvr>
                                        <p:cTn id="21" dur="1000" fill="hold"/>
                                        <p:tgtEl>
                                          <p:spTgt spid="1034"/>
                                        </p:tgtEl>
                                        <p:attrNameLst>
                                          <p:attrName>style.rotation</p:attrName>
                                        </p:attrNameLst>
                                      </p:cBhvr>
                                      <p:tavLst>
                                        <p:tav tm="0">
                                          <p:val>
                                            <p:fltVal val="90"/>
                                          </p:val>
                                        </p:tav>
                                        <p:tav tm="100000">
                                          <p:val>
                                            <p:fltVal val="0"/>
                                          </p:val>
                                        </p:tav>
                                      </p:tavLst>
                                    </p:anim>
                                    <p:animEffect transition="in" filter="fade">
                                      <p:cBhvr>
                                        <p:cTn id="22" dur="1000"/>
                                        <p:tgtEl>
                                          <p:spTgt spid="1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Georgia" panose="02040502050405020303" pitchFamily="18" charset="0"/>
              </a:rPr>
              <a:t>Glyndebourne Membership Scheme</a:t>
            </a:r>
            <a:endParaRPr lang="en-GB" dirty="0">
              <a:latin typeface="Georgia" panose="02040502050405020303" pitchFamily="18" charset="0"/>
            </a:endParaRPr>
          </a:p>
        </p:txBody>
      </p:sp>
      <p:sp>
        <p:nvSpPr>
          <p:cNvPr id="3" name="Content Placeholder 2"/>
          <p:cNvSpPr>
            <a:spLocks noGrp="1"/>
          </p:cNvSpPr>
          <p:nvPr>
            <p:ph idx="1"/>
          </p:nvPr>
        </p:nvSpPr>
        <p:spPr>
          <a:xfrm>
            <a:off x="179512" y="2132856"/>
            <a:ext cx="8856984" cy="4525963"/>
          </a:xfrm>
        </p:spPr>
        <p:txBody>
          <a:bodyPr>
            <a:normAutofit fontScale="92500" lnSpcReduction="20000"/>
          </a:bodyPr>
          <a:lstStyle/>
          <a:p>
            <a:r>
              <a:rPr lang="en-GB" dirty="0" smtClean="0">
                <a:latin typeface="Georgia" panose="02040502050405020303" pitchFamily="18" charset="0"/>
              </a:rPr>
              <a:t>9,000 Glyndebourne Festival Society Members</a:t>
            </a:r>
          </a:p>
          <a:p>
            <a:pPr marL="0" indent="0">
              <a:buNone/>
            </a:pPr>
            <a:endParaRPr lang="en-GB" dirty="0" smtClean="0">
              <a:latin typeface="Georgia" panose="02040502050405020303" pitchFamily="18" charset="0"/>
            </a:endParaRPr>
          </a:p>
          <a:p>
            <a:r>
              <a:rPr lang="en-GB" dirty="0" smtClean="0">
                <a:latin typeface="Georgia" panose="02040502050405020303" pitchFamily="18" charset="0"/>
              </a:rPr>
              <a:t>4,500 Associate Members</a:t>
            </a:r>
          </a:p>
          <a:p>
            <a:pPr marL="0" indent="0">
              <a:buNone/>
            </a:pPr>
            <a:endParaRPr lang="en-GB" dirty="0" smtClean="0">
              <a:latin typeface="Georgia" panose="02040502050405020303" pitchFamily="18" charset="0"/>
            </a:endParaRPr>
          </a:p>
          <a:p>
            <a:r>
              <a:rPr lang="en-GB" dirty="0" smtClean="0">
                <a:latin typeface="Georgia" panose="02040502050405020303" pitchFamily="18" charset="0"/>
              </a:rPr>
              <a:t>10 – 12 Year Waiting List</a:t>
            </a:r>
          </a:p>
          <a:p>
            <a:pPr marL="0" indent="0">
              <a:buNone/>
            </a:pPr>
            <a:endParaRPr lang="en-GB" dirty="0" smtClean="0">
              <a:latin typeface="Georgia" panose="02040502050405020303" pitchFamily="18" charset="0"/>
            </a:endParaRPr>
          </a:p>
          <a:p>
            <a:r>
              <a:rPr lang="en-GB" dirty="0" smtClean="0">
                <a:latin typeface="Georgia" panose="02040502050405020303" pitchFamily="18" charset="0"/>
              </a:rPr>
              <a:t>12,010 Direct Debits </a:t>
            </a:r>
          </a:p>
          <a:p>
            <a:pPr marL="0" indent="0">
              <a:buNone/>
            </a:pPr>
            <a:endParaRPr lang="en-GB" dirty="0" smtClean="0">
              <a:latin typeface="Georgia" panose="02040502050405020303" pitchFamily="18" charset="0"/>
            </a:endParaRPr>
          </a:p>
          <a:p>
            <a:r>
              <a:rPr lang="en-GB" dirty="0" smtClean="0">
                <a:latin typeface="Georgia" panose="02040502050405020303" pitchFamily="18" charset="0"/>
              </a:rPr>
              <a:t>537 New Direct Debits in 2016</a:t>
            </a:r>
          </a:p>
          <a:p>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033231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999"/>
                                          </p:stCondLst>
                                        </p:cTn>
                                        <p:tgtEl>
                                          <p:spTgt spid="3">
                                            <p:txEl>
                                              <p:pRg st="0" end="0"/>
                                            </p:txEl>
                                          </p:spTgt>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nodeType="afterEffect">
                                  <p:stCondLst>
                                    <p:cond delay="0"/>
                                  </p:stCondLst>
                                  <p:childTnLst>
                                    <p:set>
                                      <p:cBhvr>
                                        <p:cTn id="9" dur="1" fill="hold">
                                          <p:stCondLst>
                                            <p:cond delay="999"/>
                                          </p:stCondLst>
                                        </p:cTn>
                                        <p:tgtEl>
                                          <p:spTgt spid="3">
                                            <p:txEl>
                                              <p:pRg st="2" end="2"/>
                                            </p:txEl>
                                          </p:spTgt>
                                        </p:tgtEl>
                                        <p:attrNameLst>
                                          <p:attrName>style.visibility</p:attrName>
                                        </p:attrNameLst>
                                      </p:cBhvr>
                                      <p:to>
                                        <p:strVal val="visible"/>
                                      </p:to>
                                    </p:set>
                                  </p:childTnLst>
                                </p:cTn>
                              </p:par>
                            </p:childTnLst>
                          </p:cTn>
                        </p:par>
                        <p:par>
                          <p:cTn id="10" fill="hold">
                            <p:stCondLst>
                              <p:cond delay="2000"/>
                            </p:stCondLst>
                            <p:childTnLst>
                              <p:par>
                                <p:cTn id="11" presetID="1" presetClass="entr" presetSubtype="0" fill="hold" nodeType="afterEffect">
                                  <p:stCondLst>
                                    <p:cond delay="0"/>
                                  </p:stCondLst>
                                  <p:childTnLst>
                                    <p:set>
                                      <p:cBhvr>
                                        <p:cTn id="12" dur="1" fill="hold">
                                          <p:stCondLst>
                                            <p:cond delay="999"/>
                                          </p:stCondLst>
                                        </p:cTn>
                                        <p:tgtEl>
                                          <p:spTgt spid="3">
                                            <p:txEl>
                                              <p:pRg st="4" end="4"/>
                                            </p:txEl>
                                          </p:spTgt>
                                        </p:tgtEl>
                                        <p:attrNameLst>
                                          <p:attrName>style.visibility</p:attrName>
                                        </p:attrNameLst>
                                      </p:cBhvr>
                                      <p:to>
                                        <p:strVal val="visible"/>
                                      </p:to>
                                    </p:set>
                                  </p:childTnLst>
                                </p:cTn>
                              </p:par>
                            </p:childTnLst>
                          </p:cTn>
                        </p:par>
                        <p:par>
                          <p:cTn id="13" fill="hold">
                            <p:stCondLst>
                              <p:cond delay="3000"/>
                            </p:stCondLst>
                            <p:childTnLst>
                              <p:par>
                                <p:cTn id="14" presetID="1" presetClass="entr" presetSubtype="0" fill="hold" nodeType="afterEffect">
                                  <p:stCondLst>
                                    <p:cond delay="0"/>
                                  </p:stCondLst>
                                  <p:childTnLst>
                                    <p:set>
                                      <p:cBhvr>
                                        <p:cTn id="15" dur="1" fill="hold">
                                          <p:stCondLst>
                                            <p:cond delay="999"/>
                                          </p:stCondLst>
                                        </p:cTn>
                                        <p:tgtEl>
                                          <p:spTgt spid="3">
                                            <p:txEl>
                                              <p:pRg st="6" end="6"/>
                                            </p:txEl>
                                          </p:spTgt>
                                        </p:tgtEl>
                                        <p:attrNameLst>
                                          <p:attrName>style.visibility</p:attrName>
                                        </p:attrNameLst>
                                      </p:cBhvr>
                                      <p:to>
                                        <p:strVal val="visible"/>
                                      </p:to>
                                    </p:set>
                                  </p:childTnLst>
                                </p:cTn>
                              </p:par>
                            </p:childTnLst>
                          </p:cTn>
                        </p:par>
                        <p:par>
                          <p:cTn id="16" fill="hold">
                            <p:stCondLst>
                              <p:cond delay="4000"/>
                            </p:stCondLst>
                            <p:childTnLst>
                              <p:par>
                                <p:cTn id="17" presetID="1" presetClass="entr" presetSubtype="0" fill="hold" nodeType="afterEffect">
                                  <p:stCondLst>
                                    <p:cond delay="0"/>
                                  </p:stCondLst>
                                  <p:childTnLst>
                                    <p:set>
                                      <p:cBhvr>
                                        <p:cTn id="18" dur="1" fill="hold">
                                          <p:stCondLst>
                                            <p:cond delay="999"/>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Direct Debit Glossary</a:t>
            </a:r>
            <a:endParaRPr lang="en-GB" dirty="0">
              <a:latin typeface="Georgia" panose="02040502050405020303" pitchFamily="18" charset="0"/>
            </a:endParaRPr>
          </a:p>
        </p:txBody>
      </p:sp>
      <p:sp>
        <p:nvSpPr>
          <p:cNvPr id="3" name="Content Placeholder 2"/>
          <p:cNvSpPr>
            <a:spLocks noGrp="1"/>
          </p:cNvSpPr>
          <p:nvPr>
            <p:ph idx="1"/>
          </p:nvPr>
        </p:nvSpPr>
        <p:spPr>
          <a:xfrm>
            <a:off x="457200" y="1600200"/>
            <a:ext cx="8229600" cy="4637112"/>
          </a:xfrm>
        </p:spPr>
        <p:txBody>
          <a:bodyPr>
            <a:normAutofit fontScale="62500" lnSpcReduction="20000"/>
          </a:bodyPr>
          <a:lstStyle/>
          <a:p>
            <a:pPr marL="0" indent="0" algn="ctr">
              <a:buNone/>
            </a:pPr>
            <a:r>
              <a:rPr lang="en-GB" b="1" dirty="0" smtClean="0">
                <a:latin typeface="Georgia" panose="02040502050405020303" pitchFamily="18" charset="0"/>
              </a:rPr>
              <a:t>Direct Debit </a:t>
            </a:r>
            <a:endParaRPr lang="en-GB" dirty="0">
              <a:latin typeface="Georgia" panose="02040502050405020303" pitchFamily="18" charset="0"/>
            </a:endParaRPr>
          </a:p>
          <a:p>
            <a:pPr marL="0" indent="0" algn="ctr">
              <a:buNone/>
            </a:pPr>
            <a:r>
              <a:rPr lang="en-GB" i="1" dirty="0" smtClean="0">
                <a:latin typeface="Georgia" panose="02040502050405020303" pitchFamily="18" charset="0"/>
              </a:rPr>
              <a:t>an </a:t>
            </a:r>
            <a:r>
              <a:rPr lang="en-GB" i="1" dirty="0">
                <a:latin typeface="Georgia" panose="02040502050405020303" pitchFamily="18" charset="0"/>
              </a:rPr>
              <a:t>arrangement made with a bank that allows a </a:t>
            </a:r>
            <a:r>
              <a:rPr lang="en-GB" i="1" dirty="0" smtClean="0">
                <a:latin typeface="Georgia" panose="02040502050405020303" pitchFamily="18" charset="0"/>
              </a:rPr>
              <a:t>third party to </a:t>
            </a:r>
            <a:r>
              <a:rPr lang="en-GB" i="1" dirty="0">
                <a:latin typeface="Georgia" panose="02040502050405020303" pitchFamily="18" charset="0"/>
              </a:rPr>
              <a:t>transfer money from a person's account on </a:t>
            </a:r>
            <a:r>
              <a:rPr lang="en-GB" i="1" dirty="0" smtClean="0">
                <a:latin typeface="Georgia" panose="02040502050405020303" pitchFamily="18" charset="0"/>
              </a:rPr>
              <a:t>agreed </a:t>
            </a:r>
            <a:r>
              <a:rPr lang="en-GB" i="1" dirty="0">
                <a:latin typeface="Georgia" panose="02040502050405020303" pitchFamily="18" charset="0"/>
              </a:rPr>
              <a:t>dates, </a:t>
            </a:r>
            <a:r>
              <a:rPr lang="en-GB" i="1" dirty="0" smtClean="0">
                <a:latin typeface="Georgia" panose="02040502050405020303" pitchFamily="18" charset="0"/>
              </a:rPr>
              <a:t>typically </a:t>
            </a:r>
            <a:r>
              <a:rPr lang="en-GB" i="1" dirty="0">
                <a:latin typeface="Georgia" panose="02040502050405020303" pitchFamily="18" charset="0"/>
              </a:rPr>
              <a:t>in order to pay bills</a:t>
            </a:r>
            <a:r>
              <a:rPr lang="en-GB" i="1" dirty="0" smtClean="0">
                <a:latin typeface="Georgia" panose="02040502050405020303" pitchFamily="18" charset="0"/>
              </a:rPr>
              <a:t>.</a:t>
            </a:r>
          </a:p>
          <a:p>
            <a:pPr marL="0" indent="0" algn="ctr">
              <a:buNone/>
            </a:pPr>
            <a:endParaRPr lang="en-GB" i="1" dirty="0" smtClean="0">
              <a:latin typeface="Georgia" panose="02040502050405020303" pitchFamily="18" charset="0"/>
            </a:endParaRPr>
          </a:p>
          <a:p>
            <a:pPr marL="0" indent="0" algn="ctr">
              <a:buNone/>
            </a:pPr>
            <a:r>
              <a:rPr lang="en-GB" b="1" dirty="0" smtClean="0">
                <a:latin typeface="Georgia" panose="02040502050405020303" pitchFamily="18" charset="0"/>
              </a:rPr>
              <a:t>AUDDIS</a:t>
            </a:r>
            <a:r>
              <a:rPr lang="en-GB" dirty="0" smtClean="0">
                <a:latin typeface="Georgia" panose="02040502050405020303" pitchFamily="18" charset="0"/>
              </a:rPr>
              <a:t> </a:t>
            </a:r>
          </a:p>
          <a:p>
            <a:pPr marL="0" indent="0" algn="ctr">
              <a:buNone/>
            </a:pPr>
            <a:r>
              <a:rPr lang="en-GB" i="1" dirty="0" smtClean="0">
                <a:latin typeface="Georgia" panose="02040502050405020303" pitchFamily="18" charset="0"/>
              </a:rPr>
              <a:t>stands </a:t>
            </a:r>
            <a:r>
              <a:rPr lang="en-GB" i="1" dirty="0">
                <a:latin typeface="Georgia" panose="02040502050405020303" pitchFamily="18" charset="0"/>
              </a:rPr>
              <a:t>for Automated Direct Debit Instruction Service. </a:t>
            </a:r>
            <a:r>
              <a:rPr lang="en-GB" i="1" dirty="0" smtClean="0">
                <a:latin typeface="Georgia" panose="02040502050405020303" pitchFamily="18" charset="0"/>
              </a:rPr>
              <a:t>Utilising</a:t>
            </a:r>
            <a:r>
              <a:rPr lang="en-GB" i="1" dirty="0">
                <a:latin typeface="Georgia" panose="02040502050405020303" pitchFamily="18" charset="0"/>
              </a:rPr>
              <a:t> </a:t>
            </a:r>
            <a:r>
              <a:rPr lang="en-GB" b="1" i="1" dirty="0" smtClean="0">
                <a:latin typeface="Georgia" panose="02040502050405020303" pitchFamily="18" charset="0"/>
              </a:rPr>
              <a:t>AUDDIS </a:t>
            </a:r>
            <a:r>
              <a:rPr lang="en-GB" i="1" dirty="0" smtClean="0">
                <a:latin typeface="Georgia" panose="02040502050405020303" pitchFamily="18" charset="0"/>
              </a:rPr>
              <a:t>allows </a:t>
            </a:r>
            <a:r>
              <a:rPr lang="en-GB" i="1" dirty="0">
                <a:latin typeface="Georgia" panose="02040502050405020303" pitchFamily="18" charset="0"/>
              </a:rPr>
              <a:t>an organisation to submit </a:t>
            </a:r>
            <a:r>
              <a:rPr lang="en-GB" i="1" dirty="0" smtClean="0">
                <a:latin typeface="Georgia" panose="02040502050405020303" pitchFamily="18" charset="0"/>
              </a:rPr>
              <a:t>Direct </a:t>
            </a:r>
            <a:r>
              <a:rPr lang="en-GB" i="1" dirty="0">
                <a:latin typeface="Georgia" panose="02040502050405020303" pitchFamily="18" charset="0"/>
              </a:rPr>
              <a:t>Debit Instructions to Bacs electronically </a:t>
            </a:r>
            <a:r>
              <a:rPr lang="en-GB" i="1" dirty="0" smtClean="0">
                <a:latin typeface="Georgia" panose="02040502050405020303" pitchFamily="18" charset="0"/>
              </a:rPr>
              <a:t>rather than sending </a:t>
            </a:r>
            <a:r>
              <a:rPr lang="en-GB" i="1" dirty="0">
                <a:latin typeface="Georgia" panose="02040502050405020303" pitchFamily="18" charset="0"/>
              </a:rPr>
              <a:t>them by post</a:t>
            </a:r>
            <a:r>
              <a:rPr lang="en-GB" i="1" dirty="0" smtClean="0">
                <a:latin typeface="Georgia" panose="02040502050405020303" pitchFamily="18" charset="0"/>
              </a:rPr>
              <a:t>.</a:t>
            </a:r>
          </a:p>
          <a:p>
            <a:pPr marL="0" indent="0" algn="ctr">
              <a:buNone/>
            </a:pPr>
            <a:endParaRPr lang="en-GB" i="1" dirty="0" smtClean="0">
              <a:latin typeface="Georgia" panose="02040502050405020303" pitchFamily="18" charset="0"/>
            </a:endParaRPr>
          </a:p>
          <a:p>
            <a:pPr marL="0" indent="0" algn="ctr">
              <a:buNone/>
            </a:pPr>
            <a:r>
              <a:rPr lang="en-GB" b="1" dirty="0" smtClean="0">
                <a:latin typeface="Georgia" panose="02040502050405020303" pitchFamily="18" charset="0"/>
              </a:rPr>
              <a:t>Paperless</a:t>
            </a:r>
            <a:r>
              <a:rPr lang="en-GB" dirty="0" smtClean="0">
                <a:latin typeface="Georgia" panose="02040502050405020303" pitchFamily="18" charset="0"/>
              </a:rPr>
              <a:t> </a:t>
            </a:r>
          </a:p>
          <a:p>
            <a:pPr marL="0" indent="0" algn="ctr">
              <a:buNone/>
            </a:pPr>
            <a:r>
              <a:rPr lang="en-GB" i="1" dirty="0" smtClean="0">
                <a:latin typeface="Georgia" panose="02040502050405020303" pitchFamily="18" charset="0"/>
              </a:rPr>
              <a:t>Paperless </a:t>
            </a:r>
            <a:r>
              <a:rPr lang="en-GB" i="1" dirty="0">
                <a:latin typeface="Georgia" panose="02040502050405020303" pitchFamily="18" charset="0"/>
              </a:rPr>
              <a:t>Direct Debit (PDD) is a service that allows </a:t>
            </a:r>
            <a:r>
              <a:rPr lang="en-GB" i="1" dirty="0" smtClean="0">
                <a:latin typeface="Georgia" panose="02040502050405020303" pitchFamily="18" charset="0"/>
              </a:rPr>
              <a:t>an organisation </a:t>
            </a:r>
            <a:r>
              <a:rPr lang="en-GB" i="1" dirty="0">
                <a:latin typeface="Georgia" panose="02040502050405020303" pitchFamily="18" charset="0"/>
              </a:rPr>
              <a:t>to </a:t>
            </a:r>
            <a:r>
              <a:rPr lang="en-GB" i="1" dirty="0" smtClean="0">
                <a:latin typeface="Georgia" panose="02040502050405020303" pitchFamily="18" charset="0"/>
              </a:rPr>
              <a:t>set up a Direct Debit instruction and collect payments without customers </a:t>
            </a:r>
            <a:r>
              <a:rPr lang="en-GB" i="1" dirty="0">
                <a:latin typeface="Georgia" panose="02040502050405020303" pitchFamily="18" charset="0"/>
              </a:rPr>
              <a:t>having to fill out and sign </a:t>
            </a:r>
            <a:r>
              <a:rPr lang="en-GB" i="1" dirty="0" smtClean="0">
                <a:latin typeface="Georgia" panose="02040502050405020303" pitchFamily="18" charset="0"/>
              </a:rPr>
              <a:t>a paper mandate.</a:t>
            </a:r>
          </a:p>
          <a:p>
            <a:pPr marL="0" indent="0" algn="ctr">
              <a:buNone/>
            </a:pPr>
            <a:endParaRPr lang="en-GB" i="1" dirty="0" smtClean="0">
              <a:latin typeface="Georgia" panose="02040502050405020303" pitchFamily="18" charset="0"/>
            </a:endParaRPr>
          </a:p>
          <a:p>
            <a:pPr marL="0" indent="0" algn="ctr">
              <a:buNone/>
            </a:pPr>
            <a:r>
              <a:rPr lang="en-GB" sz="3800" b="1" i="1" dirty="0" smtClean="0">
                <a:latin typeface="Georgia" panose="02040502050405020303" pitchFamily="18" charset="0"/>
                <a:hlinkClick r:id="rId2"/>
              </a:rPr>
              <a:t>bacs.co.uk</a:t>
            </a:r>
            <a:endParaRPr lang="en-GB" sz="3800" b="1" i="1" dirty="0">
              <a:latin typeface="Georgia" panose="02040502050405020303" pitchFamily="18" charset="0"/>
            </a:endParaRPr>
          </a:p>
        </p:txBody>
      </p:sp>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421112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2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2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2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2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2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2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2000"/>
                                        <p:tgtEl>
                                          <p:spTgt spid="3">
                                            <p:txEl>
                                              <p:pRg st="1" end="1"/>
                                            </p:txEl>
                                          </p:spTgt>
                                        </p:tgtEl>
                                      </p:cBhvr>
                                    </p:animEffect>
                                  </p:childTnLst>
                                </p:cTn>
                              </p:par>
                            </p:childTnLst>
                          </p:cTn>
                        </p:par>
                        <p:par>
                          <p:cTn id="17" fill="hold">
                            <p:stCondLst>
                              <p:cond delay="2000"/>
                            </p:stCondLst>
                            <p:childTnLst>
                              <p:par>
                                <p:cTn id="18" presetID="31" presetClass="entr" presetSubtype="0" fill="hold" nodeType="afterEffect">
                                  <p:stCondLst>
                                    <p:cond delay="500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p:cTn id="20" dur="2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1" dur="2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2" dur="2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3" dur="2000"/>
                                        <p:tgtEl>
                                          <p:spTgt spid="3">
                                            <p:txEl>
                                              <p:pRg st="3" end="3"/>
                                            </p:txEl>
                                          </p:spTgt>
                                        </p:tgtEl>
                                      </p:cBhvr>
                                    </p:animEffect>
                                  </p:childTnLst>
                                </p:cTn>
                              </p:par>
                              <p:par>
                                <p:cTn id="24" presetID="31" presetClass="entr" presetSubtype="0" fill="hold" nodeType="withEffect">
                                  <p:stCondLst>
                                    <p:cond delay="5000"/>
                                  </p:stCondLst>
                                  <p:childTnLst>
                                    <p:set>
                                      <p:cBhvr>
                                        <p:cTn id="25" dur="1" fill="hold">
                                          <p:stCondLst>
                                            <p:cond delay="0"/>
                                          </p:stCondLst>
                                        </p:cTn>
                                        <p:tgtEl>
                                          <p:spTgt spid="3">
                                            <p:txEl>
                                              <p:pRg st="4" end="4"/>
                                            </p:txEl>
                                          </p:spTgt>
                                        </p:tgtEl>
                                        <p:attrNameLst>
                                          <p:attrName>style.visibility</p:attrName>
                                        </p:attrNameLst>
                                      </p:cBhvr>
                                      <p:to>
                                        <p:strVal val="visible"/>
                                      </p:to>
                                    </p:set>
                                    <p:anim calcmode="lin" valueType="num">
                                      <p:cBhvr>
                                        <p:cTn id="26" dur="2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7" dur="2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28" dur="2000" fill="hold"/>
                                        <p:tgtEl>
                                          <p:spTgt spid="3">
                                            <p:txEl>
                                              <p:pRg st="4" end="4"/>
                                            </p:txEl>
                                          </p:spTgt>
                                        </p:tgtEl>
                                        <p:attrNameLst>
                                          <p:attrName>style.rotation</p:attrName>
                                        </p:attrNameLst>
                                      </p:cBhvr>
                                      <p:tavLst>
                                        <p:tav tm="0">
                                          <p:val>
                                            <p:fltVal val="90"/>
                                          </p:val>
                                        </p:tav>
                                        <p:tav tm="100000">
                                          <p:val>
                                            <p:fltVal val="0"/>
                                          </p:val>
                                        </p:tav>
                                      </p:tavLst>
                                    </p:anim>
                                    <p:animEffect transition="in" filter="fade">
                                      <p:cBhvr>
                                        <p:cTn id="29" dur="2000"/>
                                        <p:tgtEl>
                                          <p:spTgt spid="3">
                                            <p:txEl>
                                              <p:pRg st="4" end="4"/>
                                            </p:txEl>
                                          </p:spTgt>
                                        </p:tgtEl>
                                      </p:cBhvr>
                                    </p:animEffect>
                                  </p:childTnLst>
                                </p:cTn>
                              </p:par>
                            </p:childTnLst>
                          </p:cTn>
                        </p:par>
                        <p:par>
                          <p:cTn id="30" fill="hold">
                            <p:stCondLst>
                              <p:cond delay="9000"/>
                            </p:stCondLst>
                            <p:childTnLst>
                              <p:par>
                                <p:cTn id="31" presetID="31" presetClass="entr" presetSubtype="0" fill="hold" nodeType="afterEffect">
                                  <p:stCondLst>
                                    <p:cond delay="5000"/>
                                  </p:stCondLst>
                                  <p:childTnLst>
                                    <p:set>
                                      <p:cBhvr>
                                        <p:cTn id="32" dur="1" fill="hold">
                                          <p:stCondLst>
                                            <p:cond delay="0"/>
                                          </p:stCondLst>
                                        </p:cTn>
                                        <p:tgtEl>
                                          <p:spTgt spid="3">
                                            <p:txEl>
                                              <p:pRg st="6" end="6"/>
                                            </p:txEl>
                                          </p:spTgt>
                                        </p:tgtEl>
                                        <p:attrNameLst>
                                          <p:attrName>style.visibility</p:attrName>
                                        </p:attrNameLst>
                                      </p:cBhvr>
                                      <p:to>
                                        <p:strVal val="visible"/>
                                      </p:to>
                                    </p:set>
                                    <p:anim calcmode="lin" valueType="num">
                                      <p:cBhvr>
                                        <p:cTn id="33" dur="2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34" dur="2000" fill="hold"/>
                                        <p:tgtEl>
                                          <p:spTgt spid="3">
                                            <p:txEl>
                                              <p:pRg st="6" end="6"/>
                                            </p:txEl>
                                          </p:spTgt>
                                        </p:tgtEl>
                                        <p:attrNameLst>
                                          <p:attrName>ppt_h</p:attrName>
                                        </p:attrNameLst>
                                      </p:cBhvr>
                                      <p:tavLst>
                                        <p:tav tm="0">
                                          <p:val>
                                            <p:fltVal val="0"/>
                                          </p:val>
                                        </p:tav>
                                        <p:tav tm="100000">
                                          <p:val>
                                            <p:strVal val="#ppt_h"/>
                                          </p:val>
                                        </p:tav>
                                      </p:tavLst>
                                    </p:anim>
                                    <p:anim calcmode="lin" valueType="num">
                                      <p:cBhvr>
                                        <p:cTn id="35" dur="2000" fill="hold"/>
                                        <p:tgtEl>
                                          <p:spTgt spid="3">
                                            <p:txEl>
                                              <p:pRg st="6" end="6"/>
                                            </p:txEl>
                                          </p:spTgt>
                                        </p:tgtEl>
                                        <p:attrNameLst>
                                          <p:attrName>style.rotation</p:attrName>
                                        </p:attrNameLst>
                                      </p:cBhvr>
                                      <p:tavLst>
                                        <p:tav tm="0">
                                          <p:val>
                                            <p:fltVal val="90"/>
                                          </p:val>
                                        </p:tav>
                                        <p:tav tm="100000">
                                          <p:val>
                                            <p:fltVal val="0"/>
                                          </p:val>
                                        </p:tav>
                                      </p:tavLst>
                                    </p:anim>
                                    <p:animEffect transition="in" filter="fade">
                                      <p:cBhvr>
                                        <p:cTn id="36" dur="2000"/>
                                        <p:tgtEl>
                                          <p:spTgt spid="3">
                                            <p:txEl>
                                              <p:pRg st="6" end="6"/>
                                            </p:txEl>
                                          </p:spTgt>
                                        </p:tgtEl>
                                      </p:cBhvr>
                                    </p:animEffect>
                                  </p:childTnLst>
                                </p:cTn>
                              </p:par>
                              <p:par>
                                <p:cTn id="37" presetID="31" presetClass="entr" presetSubtype="0" fill="hold" nodeType="withEffect">
                                  <p:stCondLst>
                                    <p:cond delay="5000"/>
                                  </p:stCondLst>
                                  <p:childTnLst>
                                    <p:set>
                                      <p:cBhvr>
                                        <p:cTn id="38" dur="1" fill="hold">
                                          <p:stCondLst>
                                            <p:cond delay="0"/>
                                          </p:stCondLst>
                                        </p:cTn>
                                        <p:tgtEl>
                                          <p:spTgt spid="3">
                                            <p:txEl>
                                              <p:pRg st="7" end="7"/>
                                            </p:txEl>
                                          </p:spTgt>
                                        </p:tgtEl>
                                        <p:attrNameLst>
                                          <p:attrName>style.visibility</p:attrName>
                                        </p:attrNameLst>
                                      </p:cBhvr>
                                      <p:to>
                                        <p:strVal val="visible"/>
                                      </p:to>
                                    </p:set>
                                    <p:anim calcmode="lin" valueType="num">
                                      <p:cBhvr>
                                        <p:cTn id="39" dur="2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40" dur="2000" fill="hold"/>
                                        <p:tgtEl>
                                          <p:spTgt spid="3">
                                            <p:txEl>
                                              <p:pRg st="7" end="7"/>
                                            </p:txEl>
                                          </p:spTgt>
                                        </p:tgtEl>
                                        <p:attrNameLst>
                                          <p:attrName>ppt_h</p:attrName>
                                        </p:attrNameLst>
                                      </p:cBhvr>
                                      <p:tavLst>
                                        <p:tav tm="0">
                                          <p:val>
                                            <p:fltVal val="0"/>
                                          </p:val>
                                        </p:tav>
                                        <p:tav tm="100000">
                                          <p:val>
                                            <p:strVal val="#ppt_h"/>
                                          </p:val>
                                        </p:tav>
                                      </p:tavLst>
                                    </p:anim>
                                    <p:anim calcmode="lin" valueType="num">
                                      <p:cBhvr>
                                        <p:cTn id="41" dur="2000" fill="hold"/>
                                        <p:tgtEl>
                                          <p:spTgt spid="3">
                                            <p:txEl>
                                              <p:pRg st="7" end="7"/>
                                            </p:txEl>
                                          </p:spTgt>
                                        </p:tgtEl>
                                        <p:attrNameLst>
                                          <p:attrName>style.rotation</p:attrName>
                                        </p:attrNameLst>
                                      </p:cBhvr>
                                      <p:tavLst>
                                        <p:tav tm="0">
                                          <p:val>
                                            <p:fltVal val="90"/>
                                          </p:val>
                                        </p:tav>
                                        <p:tav tm="100000">
                                          <p:val>
                                            <p:fltVal val="0"/>
                                          </p:val>
                                        </p:tav>
                                      </p:tavLst>
                                    </p:anim>
                                    <p:animEffect transition="in" filter="fade">
                                      <p:cBhvr>
                                        <p:cTn id="42" dur="2000"/>
                                        <p:tgtEl>
                                          <p:spTgt spid="3">
                                            <p:txEl>
                                              <p:pRg st="7" end="7"/>
                                            </p:txEl>
                                          </p:spTgt>
                                        </p:tgtEl>
                                      </p:cBhvr>
                                    </p:animEffect>
                                  </p:childTnLst>
                                </p:cTn>
                              </p:par>
                              <p:par>
                                <p:cTn id="43" presetID="31" presetClass="entr" presetSubtype="0" fill="hold" nodeType="withEffect">
                                  <p:stCondLst>
                                    <p:cond delay="5000"/>
                                  </p:stCondLst>
                                  <p:childTnLst>
                                    <p:set>
                                      <p:cBhvr>
                                        <p:cTn id="44" dur="1" fill="hold">
                                          <p:stCondLst>
                                            <p:cond delay="0"/>
                                          </p:stCondLst>
                                        </p:cTn>
                                        <p:tgtEl>
                                          <p:spTgt spid="3">
                                            <p:txEl>
                                              <p:pRg st="9" end="9"/>
                                            </p:txEl>
                                          </p:spTgt>
                                        </p:tgtEl>
                                        <p:attrNameLst>
                                          <p:attrName>style.visibility</p:attrName>
                                        </p:attrNameLst>
                                      </p:cBhvr>
                                      <p:to>
                                        <p:strVal val="visible"/>
                                      </p:to>
                                    </p:set>
                                    <p:anim calcmode="lin" valueType="num">
                                      <p:cBhvr>
                                        <p:cTn id="45" dur="2000" fill="hold"/>
                                        <p:tgtEl>
                                          <p:spTgt spid="3">
                                            <p:txEl>
                                              <p:pRg st="9" end="9"/>
                                            </p:txEl>
                                          </p:spTgt>
                                        </p:tgtEl>
                                        <p:attrNameLst>
                                          <p:attrName>ppt_w</p:attrName>
                                        </p:attrNameLst>
                                      </p:cBhvr>
                                      <p:tavLst>
                                        <p:tav tm="0">
                                          <p:val>
                                            <p:fltVal val="0"/>
                                          </p:val>
                                        </p:tav>
                                        <p:tav tm="100000">
                                          <p:val>
                                            <p:strVal val="#ppt_w"/>
                                          </p:val>
                                        </p:tav>
                                      </p:tavLst>
                                    </p:anim>
                                    <p:anim calcmode="lin" valueType="num">
                                      <p:cBhvr>
                                        <p:cTn id="46" dur="2000" fill="hold"/>
                                        <p:tgtEl>
                                          <p:spTgt spid="3">
                                            <p:txEl>
                                              <p:pRg st="9" end="9"/>
                                            </p:txEl>
                                          </p:spTgt>
                                        </p:tgtEl>
                                        <p:attrNameLst>
                                          <p:attrName>ppt_h</p:attrName>
                                        </p:attrNameLst>
                                      </p:cBhvr>
                                      <p:tavLst>
                                        <p:tav tm="0">
                                          <p:val>
                                            <p:fltVal val="0"/>
                                          </p:val>
                                        </p:tav>
                                        <p:tav tm="100000">
                                          <p:val>
                                            <p:strVal val="#ppt_h"/>
                                          </p:val>
                                        </p:tav>
                                      </p:tavLst>
                                    </p:anim>
                                    <p:anim calcmode="lin" valueType="num">
                                      <p:cBhvr>
                                        <p:cTn id="47" dur="2000" fill="hold"/>
                                        <p:tgtEl>
                                          <p:spTgt spid="3">
                                            <p:txEl>
                                              <p:pRg st="9" end="9"/>
                                            </p:txEl>
                                          </p:spTgt>
                                        </p:tgtEl>
                                        <p:attrNameLst>
                                          <p:attrName>style.rotation</p:attrName>
                                        </p:attrNameLst>
                                      </p:cBhvr>
                                      <p:tavLst>
                                        <p:tav tm="0">
                                          <p:val>
                                            <p:fltVal val="90"/>
                                          </p:val>
                                        </p:tav>
                                        <p:tav tm="100000">
                                          <p:val>
                                            <p:fltVal val="0"/>
                                          </p:val>
                                        </p:tav>
                                      </p:tavLst>
                                    </p:anim>
                                    <p:animEffect transition="in" filter="fade">
                                      <p:cBhvr>
                                        <p:cTn id="48"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Timeline</a:t>
            </a:r>
            <a:endParaRPr lang="en-GB" dirty="0">
              <a:latin typeface="Georgia" panose="020405020504050203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8"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57200" y="2050945"/>
            <a:ext cx="8229600" cy="289022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45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1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latin typeface="Georgia" panose="02040502050405020303" pitchFamily="18" charset="0"/>
              </a:rPr>
              <a:t>Paperless Direct Debit </a:t>
            </a:r>
            <a:br>
              <a:rPr lang="en-GB" dirty="0" smtClean="0">
                <a:latin typeface="Georgia" panose="02040502050405020303" pitchFamily="18" charset="0"/>
              </a:rPr>
            </a:br>
            <a:r>
              <a:rPr lang="en-GB" dirty="0" smtClean="0">
                <a:latin typeface="Georgia" panose="02040502050405020303" pitchFamily="18" charset="0"/>
              </a:rPr>
              <a:t>Application Form</a:t>
            </a:r>
            <a:r>
              <a:rPr lang="en-GB" dirty="0" smtClean="0"/>
              <a:t>	</a:t>
            </a:r>
            <a:endParaRPr lang="en-GB" dirty="0"/>
          </a:p>
        </p:txBody>
      </p:sp>
      <p:sp>
        <p:nvSpPr>
          <p:cNvPr id="3" name="Content Placeholder 2"/>
          <p:cNvSpPr>
            <a:spLocks noGrp="1"/>
          </p:cNvSpPr>
          <p:nvPr>
            <p:ph idx="1"/>
          </p:nvPr>
        </p:nvSpPr>
        <p:spPr>
          <a:xfrm>
            <a:off x="457200" y="1855365"/>
            <a:ext cx="8229600" cy="4525963"/>
          </a:xfrm>
        </p:spPr>
        <p:txBody>
          <a:bodyPr>
            <a:normAutofit lnSpcReduction="10000"/>
          </a:bodyPr>
          <a:lstStyle/>
          <a:p>
            <a:r>
              <a:rPr lang="en-GB" dirty="0" smtClean="0">
                <a:latin typeface="Georgia" panose="02040502050405020303" pitchFamily="18" charset="0"/>
              </a:rPr>
              <a:t>Signed by 2 authorised signatures from your bank account</a:t>
            </a:r>
          </a:p>
          <a:p>
            <a:r>
              <a:rPr lang="en-GB" dirty="0" smtClean="0">
                <a:latin typeface="Georgia" panose="02040502050405020303" pitchFamily="18" charset="0"/>
              </a:rPr>
              <a:t>To be approved by sponsor bank</a:t>
            </a:r>
          </a:p>
          <a:p>
            <a:pPr lvl="1"/>
            <a:r>
              <a:rPr lang="en-GB" dirty="0" smtClean="0">
                <a:latin typeface="Georgia" panose="02040502050405020303" pitchFamily="18" charset="0"/>
              </a:rPr>
              <a:t>Scripts for Telephone and Face-to-Face</a:t>
            </a:r>
          </a:p>
          <a:p>
            <a:pPr lvl="1"/>
            <a:r>
              <a:rPr lang="en-GB" dirty="0" smtClean="0">
                <a:latin typeface="Georgia" panose="02040502050405020303" pitchFamily="18" charset="0"/>
              </a:rPr>
              <a:t>Web Pages</a:t>
            </a:r>
          </a:p>
          <a:p>
            <a:pPr lvl="1"/>
            <a:r>
              <a:rPr lang="en-GB" dirty="0" smtClean="0">
                <a:latin typeface="Georgia" panose="02040502050405020303" pitchFamily="18" charset="0"/>
              </a:rPr>
              <a:t>Confirmation Letters</a:t>
            </a:r>
          </a:p>
          <a:p>
            <a:pPr lvl="1"/>
            <a:r>
              <a:rPr lang="en-GB" dirty="0" smtClean="0">
                <a:latin typeface="Georgia" panose="02040502050405020303" pitchFamily="18" charset="0"/>
              </a:rPr>
              <a:t>2 Members of staff must successfully complete the mandatory BACS PDD Online Training Course</a:t>
            </a:r>
            <a:endParaRPr lang="en-GB" dirty="0">
              <a:latin typeface="Georgia" panose="020405020504050203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62627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par>
                          <p:cTn id="8" fill="hold">
                            <p:stCondLst>
                              <p:cond delay="2000"/>
                            </p:stCondLst>
                            <p:childTnLst>
                              <p:par>
                                <p:cTn id="9" presetID="10" presetClass="entr" presetSubtype="0" fill="hold" nodeType="afterEffect">
                                  <p:stCondLst>
                                    <p:cond delay="5000"/>
                                  </p:stCondLst>
                                  <p:childTnLst>
                                    <p:set>
                                      <p:cBhvr>
                                        <p:cTn id="10" dur="1" fill="hold">
                                          <p:stCondLst>
                                            <p:cond delay="0"/>
                                          </p:stCondLst>
                                        </p:cTn>
                                        <p:tgtEl>
                                          <p:spTgt spid="3">
                                            <p:txEl>
                                              <p:pRg st="1" end="1"/>
                                            </p:txEl>
                                          </p:spTgt>
                                        </p:tgtEl>
                                        <p:attrNameLst>
                                          <p:attrName>style.visibility</p:attrName>
                                        </p:attrNameLst>
                                      </p:cBhvr>
                                      <p:to>
                                        <p:strVal val="visible"/>
                                      </p:to>
                                    </p:set>
                                    <p:animEffect transition="in" filter="fade">
                                      <p:cBhvr>
                                        <p:cTn id="11" dur="2000"/>
                                        <p:tgtEl>
                                          <p:spTgt spid="3">
                                            <p:txEl>
                                              <p:pRg st="1" end="1"/>
                                            </p:txEl>
                                          </p:spTgt>
                                        </p:tgtEl>
                                      </p:cBhvr>
                                    </p:animEffect>
                                  </p:childTnLst>
                                </p:cTn>
                              </p:par>
                            </p:childTnLst>
                          </p:cTn>
                        </p:par>
                        <p:par>
                          <p:cTn id="12" fill="hold">
                            <p:stCondLst>
                              <p:cond delay="9000"/>
                            </p:stCondLst>
                            <p:childTnLst>
                              <p:par>
                                <p:cTn id="13" presetID="2" presetClass="entr" presetSubtype="4" fill="hold" nodeType="after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1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17" fill="hold">
                            <p:stCondLst>
                              <p:cond delay="10000"/>
                            </p:stCondLst>
                            <p:childTnLst>
                              <p:par>
                                <p:cTn id="18" presetID="2" presetClass="entr" presetSubtype="4" fill="hold" nodeType="afterEffect">
                                  <p:stCondLst>
                                    <p:cond delay="5000"/>
                                  </p:stCondLst>
                                  <p:childTnLst>
                                    <p:set>
                                      <p:cBhvr>
                                        <p:cTn id="19" dur="1" fill="hold">
                                          <p:stCondLst>
                                            <p:cond delay="0"/>
                                          </p:stCondLst>
                                        </p:cTn>
                                        <p:tgtEl>
                                          <p:spTgt spid="3">
                                            <p:txEl>
                                              <p:pRg st="3" end="3"/>
                                            </p:txEl>
                                          </p:spTgt>
                                        </p:tgtEl>
                                        <p:attrNameLst>
                                          <p:attrName>style.visibility</p:attrName>
                                        </p:attrNameLst>
                                      </p:cBhvr>
                                      <p:to>
                                        <p:strVal val="visible"/>
                                      </p:to>
                                    </p:set>
                                    <p:anim calcmode="lin" valueType="num">
                                      <p:cBhvr additive="base">
                                        <p:cTn id="20"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1" dur="1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par>
                          <p:cTn id="22" fill="hold">
                            <p:stCondLst>
                              <p:cond delay="16000"/>
                            </p:stCondLst>
                            <p:childTnLst>
                              <p:par>
                                <p:cTn id="23" presetID="2" presetClass="entr" presetSubtype="4" fill="hold" nodeType="afterEffect">
                                  <p:stCondLst>
                                    <p:cond delay="500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par>
                          <p:cTn id="27" fill="hold">
                            <p:stCondLst>
                              <p:cond delay="22000"/>
                            </p:stCondLst>
                            <p:childTnLst>
                              <p:par>
                                <p:cTn id="28" presetID="2" presetClass="entr" presetSubtype="4" fill="hold" nodeType="afterEffect">
                                  <p:stCondLst>
                                    <p:cond delay="5000"/>
                                  </p:stCondLst>
                                  <p:childTnLst>
                                    <p:set>
                                      <p:cBhvr>
                                        <p:cTn id="29" dur="1" fill="hold">
                                          <p:stCondLst>
                                            <p:cond delay="0"/>
                                          </p:stCondLst>
                                        </p:cTn>
                                        <p:tgtEl>
                                          <p:spTgt spid="3">
                                            <p:txEl>
                                              <p:pRg st="5" end="5"/>
                                            </p:txEl>
                                          </p:spTgt>
                                        </p:tgtEl>
                                        <p:attrNameLst>
                                          <p:attrName>style.visibility</p:attrName>
                                        </p:attrNameLst>
                                      </p:cBhvr>
                                      <p:to>
                                        <p:strVal val="visible"/>
                                      </p:to>
                                    </p:set>
                                    <p:anim calcmode="lin" valueType="num">
                                      <p:cBhvr additive="base">
                                        <p:cTn id="30"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1" dur="10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What is Modulus Checking?</a:t>
            </a:r>
            <a:endParaRPr lang="en-GB" dirty="0">
              <a:latin typeface="Georgia" panose="02040502050405020303" pitchFamily="18" charset="0"/>
            </a:endParaRPr>
          </a:p>
        </p:txBody>
      </p:sp>
      <p:sp>
        <p:nvSpPr>
          <p:cNvPr id="3" name="Content Placeholder 2"/>
          <p:cNvSpPr>
            <a:spLocks noGrp="1"/>
          </p:cNvSpPr>
          <p:nvPr>
            <p:ph idx="1"/>
          </p:nvPr>
        </p:nvSpPr>
        <p:spPr/>
        <p:txBody>
          <a:bodyPr>
            <a:normAutofit fontScale="92500" lnSpcReduction="10000"/>
          </a:bodyPr>
          <a:lstStyle/>
          <a:p>
            <a:r>
              <a:rPr lang="en-GB" sz="2400" dirty="0">
                <a:latin typeface="Georgia" panose="02040502050405020303" pitchFamily="18" charset="0"/>
              </a:rPr>
              <a:t>Modulus checking is a validation check of sort code and account number combinations using a mathematical </a:t>
            </a:r>
            <a:r>
              <a:rPr lang="en-GB" sz="2400" dirty="0" smtClean="0">
                <a:latin typeface="Georgia" panose="02040502050405020303" pitchFamily="18" charset="0"/>
              </a:rPr>
              <a:t>algorithm.  </a:t>
            </a:r>
            <a:r>
              <a:rPr lang="en-GB" sz="2400" dirty="0">
                <a:latin typeface="Georgia" panose="02040502050405020303" pitchFamily="18" charset="0"/>
              </a:rPr>
              <a:t>It confirms that the account number that a customer has given you can validly be paired with the sort code that they have provided</a:t>
            </a:r>
            <a:r>
              <a:rPr lang="en-GB" sz="2400" dirty="0" smtClean="0">
                <a:latin typeface="Georgia" panose="02040502050405020303" pitchFamily="18" charset="0"/>
              </a:rPr>
              <a:t>.</a:t>
            </a:r>
          </a:p>
          <a:p>
            <a:endParaRPr lang="en-GB" sz="2400" dirty="0" smtClean="0">
              <a:latin typeface="Georgia" panose="02040502050405020303" pitchFamily="18" charset="0"/>
            </a:endParaRPr>
          </a:p>
          <a:p>
            <a:r>
              <a:rPr lang="en-GB" sz="2400" dirty="0" smtClean="0">
                <a:latin typeface="Georgia" panose="02040502050405020303" pitchFamily="18" charset="0"/>
              </a:rPr>
              <a:t>Reduces the number of rejections and improves customer service</a:t>
            </a:r>
          </a:p>
          <a:p>
            <a:endParaRPr lang="en-GB" sz="2400" dirty="0" smtClean="0">
              <a:latin typeface="Georgia" panose="02040502050405020303" pitchFamily="18" charset="0"/>
            </a:endParaRPr>
          </a:p>
          <a:p>
            <a:r>
              <a:rPr lang="en-GB" sz="2400" dirty="0" smtClean="0">
                <a:latin typeface="Georgia" panose="02040502050405020303" pitchFamily="18" charset="0"/>
              </a:rPr>
              <a:t>Mandatory requirement for Paperless DD to be done at the Point of Sale and not subsequently re-keyed</a:t>
            </a:r>
          </a:p>
          <a:p>
            <a:endParaRPr lang="en-GB" sz="2400" dirty="0" smtClean="0">
              <a:latin typeface="Georgia" panose="02040502050405020303" pitchFamily="18" charset="0"/>
            </a:endParaRPr>
          </a:p>
          <a:p>
            <a:r>
              <a:rPr lang="en-GB" sz="2400" b="1" dirty="0" smtClean="0">
                <a:latin typeface="Georgia" panose="02040502050405020303" pitchFamily="18" charset="0"/>
                <a:hlinkClick r:id="rId2"/>
              </a:rPr>
              <a:t>PCA Predict Payment Validation cloud-based service </a:t>
            </a:r>
            <a:endParaRPr lang="en-GB" sz="2400" b="1" dirty="0" smtClean="0">
              <a:latin typeface="Georgia" panose="02040502050405020303" pitchFamily="18" charset="0"/>
            </a:endParaRPr>
          </a:p>
          <a:p>
            <a:pPr marL="0" indent="0">
              <a:buNone/>
            </a:pPr>
            <a:endParaRPr lang="en-GB" dirty="0"/>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1496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500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1000"/>
                                        <p:tgtEl>
                                          <p:spTgt spid="3">
                                            <p:txEl>
                                              <p:pRg st="2" end="2"/>
                                            </p:txEl>
                                          </p:spTgt>
                                        </p:tgtEl>
                                      </p:cBhvr>
                                    </p:animEffect>
                                    <p:anim calcmode="lin" valueType="num">
                                      <p:cBhvr>
                                        <p:cTn id="1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par>
                          <p:cTn id="16" fill="hold">
                            <p:stCondLst>
                              <p:cond delay="7000"/>
                            </p:stCondLst>
                            <p:childTnLst>
                              <p:par>
                                <p:cTn id="17" presetID="42" presetClass="entr" presetSubtype="0" fill="hold" nodeType="afterEffect">
                                  <p:stCondLst>
                                    <p:cond delay="500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par>
                          <p:cTn id="22" fill="hold">
                            <p:stCondLst>
                              <p:cond delay="13000"/>
                            </p:stCondLst>
                            <p:childTnLst>
                              <p:par>
                                <p:cTn id="23" presetID="42" presetClass="entr" presetSubtype="0" fill="hold" nodeType="afterEffect">
                                  <p:stCondLst>
                                    <p:cond delay="500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1000"/>
                                        <p:tgtEl>
                                          <p:spTgt spid="3">
                                            <p:txEl>
                                              <p:pRg st="6" end="6"/>
                                            </p:txEl>
                                          </p:spTgt>
                                        </p:tgtEl>
                                      </p:cBhvr>
                                    </p:animEffect>
                                    <p:anim calcmode="lin" valueType="num">
                                      <p:cBhvr>
                                        <p:cTn id="2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Our Application</a:t>
            </a:r>
            <a:endParaRPr lang="en-GB" dirty="0">
              <a:latin typeface="Georgia" panose="020405020504050203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22459" y="1600200"/>
            <a:ext cx="5899082" cy="4525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771991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1000" fill="hold"/>
                                        <p:tgtEl>
                                          <p:spTgt spid="1026"/>
                                        </p:tgtEl>
                                        <p:attrNameLst>
                                          <p:attrName>ppt_x</p:attrName>
                                        </p:attrNameLst>
                                      </p:cBhvr>
                                      <p:tavLst>
                                        <p:tav tm="0">
                                          <p:val>
                                            <p:strVal val="#ppt_x"/>
                                          </p:val>
                                        </p:tav>
                                        <p:tav tm="100000">
                                          <p:val>
                                            <p:strVal val="#ppt_x"/>
                                          </p:val>
                                        </p:tav>
                                      </p:tavLst>
                                    </p:anim>
                                    <p:anim calcmode="lin" valueType="num">
                                      <p:cBhvr additive="base">
                                        <p:cTn id="8" dur="1000" fill="hold"/>
                                        <p:tgtEl>
                                          <p:spTgt spid="10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Our Application</a:t>
            </a:r>
            <a:endParaRPr lang="en-GB" dirty="0">
              <a:latin typeface="Georgia" panose="020405020504050203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619126" y="1600200"/>
            <a:ext cx="5905748" cy="45259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59854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051"/>
                                        </p:tgtEl>
                                        <p:attrNameLst>
                                          <p:attrName>style.visibility</p:attrName>
                                        </p:attrNameLst>
                                      </p:cBhvr>
                                      <p:to>
                                        <p:strVal val="visible"/>
                                      </p:to>
                                    </p:set>
                                    <p:anim calcmode="lin" valueType="num">
                                      <p:cBhvr additive="base">
                                        <p:cTn id="7" dur="1000" fill="hold"/>
                                        <p:tgtEl>
                                          <p:spTgt spid="2051"/>
                                        </p:tgtEl>
                                        <p:attrNameLst>
                                          <p:attrName>ppt_x</p:attrName>
                                        </p:attrNameLst>
                                      </p:cBhvr>
                                      <p:tavLst>
                                        <p:tav tm="0">
                                          <p:val>
                                            <p:strVal val="#ppt_x"/>
                                          </p:val>
                                        </p:tav>
                                        <p:tav tm="100000">
                                          <p:val>
                                            <p:strVal val="#ppt_x"/>
                                          </p:val>
                                        </p:tav>
                                      </p:tavLst>
                                    </p:anim>
                                    <p:anim calcmode="lin" valueType="num">
                                      <p:cBhvr additive="base">
                                        <p:cTn id="8" dur="1000" fill="hold"/>
                                        <p:tgtEl>
                                          <p:spTgt spid="205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Our Application</a:t>
            </a:r>
            <a:endParaRPr lang="en-GB" dirty="0">
              <a:latin typeface="Georgia" panose="02040502050405020303" pitchFamily="18"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81050" y="1412776"/>
            <a:ext cx="7581900" cy="138112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6521" y="2995613"/>
            <a:ext cx="1019175" cy="866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pic>
        <p:nvPicPr>
          <p:cNvPr id="3076"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6521" y="4002385"/>
            <a:ext cx="1019175" cy="8667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3945" y="5013176"/>
            <a:ext cx="1031751" cy="8763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2411760" y="3068960"/>
            <a:ext cx="3456384" cy="646331"/>
          </a:xfrm>
          <a:prstGeom prst="rect">
            <a:avLst/>
          </a:prstGeom>
          <a:noFill/>
        </p:spPr>
        <p:txBody>
          <a:bodyPr wrap="square" rtlCol="0">
            <a:spAutoFit/>
          </a:bodyPr>
          <a:lstStyle/>
          <a:p>
            <a:r>
              <a:rPr lang="en-GB" dirty="0" smtClean="0">
                <a:solidFill>
                  <a:prstClr val="white"/>
                </a:solidFill>
              </a:rPr>
              <a:t>Bank Account </a:t>
            </a:r>
            <a:r>
              <a:rPr lang="en-GB" b="1" dirty="0" smtClean="0">
                <a:solidFill>
                  <a:prstClr val="white"/>
                </a:solidFill>
              </a:rPr>
              <a:t>VALID</a:t>
            </a:r>
          </a:p>
          <a:p>
            <a:r>
              <a:rPr lang="en-GB" dirty="0" smtClean="0">
                <a:solidFill>
                  <a:prstClr val="white"/>
                </a:solidFill>
              </a:rPr>
              <a:t>Direct Debits </a:t>
            </a:r>
            <a:r>
              <a:rPr lang="en-GB" b="1" dirty="0" smtClean="0">
                <a:solidFill>
                  <a:prstClr val="white"/>
                </a:solidFill>
              </a:rPr>
              <a:t>ACCEPTED</a:t>
            </a:r>
          </a:p>
        </p:txBody>
      </p:sp>
      <p:sp>
        <p:nvSpPr>
          <p:cNvPr id="11" name="TextBox 10"/>
          <p:cNvSpPr txBox="1"/>
          <p:nvPr/>
        </p:nvSpPr>
        <p:spPr>
          <a:xfrm>
            <a:off x="2411760" y="4078813"/>
            <a:ext cx="3456384" cy="646331"/>
          </a:xfrm>
          <a:prstGeom prst="rect">
            <a:avLst/>
          </a:prstGeom>
          <a:noFill/>
        </p:spPr>
        <p:txBody>
          <a:bodyPr wrap="square" rtlCol="0">
            <a:spAutoFit/>
          </a:bodyPr>
          <a:lstStyle/>
          <a:p>
            <a:r>
              <a:rPr lang="en-GB" dirty="0" smtClean="0">
                <a:solidFill>
                  <a:prstClr val="white"/>
                </a:solidFill>
              </a:rPr>
              <a:t>Bank Account </a:t>
            </a:r>
            <a:r>
              <a:rPr lang="en-GB" b="1" dirty="0" smtClean="0">
                <a:solidFill>
                  <a:prstClr val="white"/>
                </a:solidFill>
              </a:rPr>
              <a:t>INVALID</a:t>
            </a:r>
          </a:p>
          <a:p>
            <a:r>
              <a:rPr lang="en-GB" dirty="0" smtClean="0">
                <a:solidFill>
                  <a:prstClr val="white"/>
                </a:solidFill>
              </a:rPr>
              <a:t>Direct Debits </a:t>
            </a:r>
            <a:r>
              <a:rPr lang="en-GB" b="1" dirty="0" smtClean="0">
                <a:solidFill>
                  <a:prstClr val="white"/>
                </a:solidFill>
              </a:rPr>
              <a:t>NOT ACCEPTED</a:t>
            </a:r>
            <a:endParaRPr lang="en-GB" dirty="0">
              <a:solidFill>
                <a:prstClr val="white"/>
              </a:solidFill>
            </a:endParaRPr>
          </a:p>
        </p:txBody>
      </p:sp>
      <p:sp>
        <p:nvSpPr>
          <p:cNvPr id="12" name="TextBox 11"/>
          <p:cNvSpPr txBox="1"/>
          <p:nvPr/>
        </p:nvSpPr>
        <p:spPr>
          <a:xfrm>
            <a:off x="2411760" y="5086925"/>
            <a:ext cx="3456384" cy="646331"/>
          </a:xfrm>
          <a:prstGeom prst="rect">
            <a:avLst/>
          </a:prstGeom>
          <a:noFill/>
        </p:spPr>
        <p:txBody>
          <a:bodyPr wrap="square" rtlCol="0">
            <a:spAutoFit/>
          </a:bodyPr>
          <a:lstStyle/>
          <a:p>
            <a:r>
              <a:rPr lang="en-GB" dirty="0" smtClean="0">
                <a:solidFill>
                  <a:prstClr val="white"/>
                </a:solidFill>
              </a:rPr>
              <a:t>Bank Account </a:t>
            </a:r>
            <a:r>
              <a:rPr lang="en-GB" b="1" dirty="0" smtClean="0">
                <a:solidFill>
                  <a:prstClr val="white"/>
                </a:solidFill>
              </a:rPr>
              <a:t>VALID</a:t>
            </a:r>
          </a:p>
          <a:p>
            <a:r>
              <a:rPr lang="en-GB" dirty="0" smtClean="0">
                <a:solidFill>
                  <a:prstClr val="white"/>
                </a:solidFill>
              </a:rPr>
              <a:t>Direct Debits </a:t>
            </a:r>
            <a:r>
              <a:rPr lang="en-GB" b="1" dirty="0" smtClean="0">
                <a:solidFill>
                  <a:prstClr val="white"/>
                </a:solidFill>
              </a:rPr>
              <a:t>NOT ACCEPTED</a:t>
            </a:r>
            <a:endParaRPr lang="en-GB" dirty="0">
              <a:solidFill>
                <a:prstClr val="white"/>
              </a:solidFill>
            </a:endParaRPr>
          </a:p>
        </p:txBody>
      </p:sp>
    </p:spTree>
    <p:extLst>
      <p:ext uri="{BB962C8B-B14F-4D97-AF65-F5344CB8AC3E}">
        <p14:creationId xmlns:p14="http://schemas.microsoft.com/office/powerpoint/2010/main" val="1740519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Effect transition="in" filter="fade">
                                      <p:cBhvr>
                                        <p:cTn id="9" dur="1000"/>
                                        <p:tgtEl>
                                          <p:spTgt spid="3074"/>
                                        </p:tgtEl>
                                      </p:cBhvr>
                                    </p:animEffect>
                                  </p:childTnLst>
                                </p:cTn>
                              </p:par>
                            </p:childTnLst>
                          </p:cTn>
                        </p:par>
                        <p:par>
                          <p:cTn id="10" fill="hold">
                            <p:stCondLst>
                              <p:cond delay="1000"/>
                            </p:stCondLst>
                            <p:childTnLst>
                              <p:par>
                                <p:cTn id="11" presetID="53" presetClass="entr" presetSubtype="16" fill="hold" nodeType="afterEffect">
                                  <p:stCondLst>
                                    <p:cond delay="5000"/>
                                  </p:stCondLst>
                                  <p:childTnLst>
                                    <p:set>
                                      <p:cBhvr>
                                        <p:cTn id="12" dur="1" fill="hold">
                                          <p:stCondLst>
                                            <p:cond delay="0"/>
                                          </p:stCondLst>
                                        </p:cTn>
                                        <p:tgtEl>
                                          <p:spTgt spid="3075"/>
                                        </p:tgtEl>
                                        <p:attrNameLst>
                                          <p:attrName>style.visibility</p:attrName>
                                        </p:attrNameLst>
                                      </p:cBhvr>
                                      <p:to>
                                        <p:strVal val="visible"/>
                                      </p:to>
                                    </p:set>
                                    <p:anim calcmode="lin" valueType="num">
                                      <p:cBhvr>
                                        <p:cTn id="13" dur="2000" fill="hold"/>
                                        <p:tgtEl>
                                          <p:spTgt spid="3075"/>
                                        </p:tgtEl>
                                        <p:attrNameLst>
                                          <p:attrName>ppt_w</p:attrName>
                                        </p:attrNameLst>
                                      </p:cBhvr>
                                      <p:tavLst>
                                        <p:tav tm="0">
                                          <p:val>
                                            <p:fltVal val="0"/>
                                          </p:val>
                                        </p:tav>
                                        <p:tav tm="100000">
                                          <p:val>
                                            <p:strVal val="#ppt_w"/>
                                          </p:val>
                                        </p:tav>
                                      </p:tavLst>
                                    </p:anim>
                                    <p:anim calcmode="lin" valueType="num">
                                      <p:cBhvr>
                                        <p:cTn id="14" dur="2000" fill="hold"/>
                                        <p:tgtEl>
                                          <p:spTgt spid="3075"/>
                                        </p:tgtEl>
                                        <p:attrNameLst>
                                          <p:attrName>ppt_h</p:attrName>
                                        </p:attrNameLst>
                                      </p:cBhvr>
                                      <p:tavLst>
                                        <p:tav tm="0">
                                          <p:val>
                                            <p:fltVal val="0"/>
                                          </p:val>
                                        </p:tav>
                                        <p:tav tm="100000">
                                          <p:val>
                                            <p:strVal val="#ppt_h"/>
                                          </p:val>
                                        </p:tav>
                                      </p:tavLst>
                                    </p:anim>
                                    <p:animEffect transition="in" filter="fade">
                                      <p:cBhvr>
                                        <p:cTn id="15" dur="2000"/>
                                        <p:tgtEl>
                                          <p:spTgt spid="3075"/>
                                        </p:tgtEl>
                                      </p:cBhvr>
                                    </p:animEffect>
                                  </p:childTnLst>
                                </p:cTn>
                              </p:par>
                              <p:par>
                                <p:cTn id="16" presetID="53" presetClass="entr" presetSubtype="16" fill="hold" grpId="0" nodeType="withEffect">
                                  <p:stCondLst>
                                    <p:cond delay="5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2000" fill="hold"/>
                                        <p:tgtEl>
                                          <p:spTgt spid="5"/>
                                        </p:tgtEl>
                                        <p:attrNameLst>
                                          <p:attrName>ppt_w</p:attrName>
                                        </p:attrNameLst>
                                      </p:cBhvr>
                                      <p:tavLst>
                                        <p:tav tm="0">
                                          <p:val>
                                            <p:fltVal val="0"/>
                                          </p:val>
                                        </p:tav>
                                        <p:tav tm="100000">
                                          <p:val>
                                            <p:strVal val="#ppt_w"/>
                                          </p:val>
                                        </p:tav>
                                      </p:tavLst>
                                    </p:anim>
                                    <p:anim calcmode="lin" valueType="num">
                                      <p:cBhvr>
                                        <p:cTn id="19" dur="2000" fill="hold"/>
                                        <p:tgtEl>
                                          <p:spTgt spid="5"/>
                                        </p:tgtEl>
                                        <p:attrNameLst>
                                          <p:attrName>ppt_h</p:attrName>
                                        </p:attrNameLst>
                                      </p:cBhvr>
                                      <p:tavLst>
                                        <p:tav tm="0">
                                          <p:val>
                                            <p:fltVal val="0"/>
                                          </p:val>
                                        </p:tav>
                                        <p:tav tm="100000">
                                          <p:val>
                                            <p:strVal val="#ppt_h"/>
                                          </p:val>
                                        </p:tav>
                                      </p:tavLst>
                                    </p:anim>
                                    <p:animEffect transition="in" filter="fade">
                                      <p:cBhvr>
                                        <p:cTn id="20" dur="2000"/>
                                        <p:tgtEl>
                                          <p:spTgt spid="5"/>
                                        </p:tgtEl>
                                      </p:cBhvr>
                                    </p:animEffect>
                                  </p:childTnLst>
                                </p:cTn>
                              </p:par>
                            </p:childTnLst>
                          </p:cTn>
                        </p:par>
                        <p:par>
                          <p:cTn id="21" fill="hold">
                            <p:stCondLst>
                              <p:cond delay="8000"/>
                            </p:stCondLst>
                            <p:childTnLst>
                              <p:par>
                                <p:cTn id="22" presetID="53" presetClass="entr" presetSubtype="16" fill="hold" nodeType="afterEffect">
                                  <p:stCondLst>
                                    <p:cond delay="5000"/>
                                  </p:stCondLst>
                                  <p:childTnLst>
                                    <p:set>
                                      <p:cBhvr>
                                        <p:cTn id="23" dur="1" fill="hold">
                                          <p:stCondLst>
                                            <p:cond delay="0"/>
                                          </p:stCondLst>
                                        </p:cTn>
                                        <p:tgtEl>
                                          <p:spTgt spid="3076"/>
                                        </p:tgtEl>
                                        <p:attrNameLst>
                                          <p:attrName>style.visibility</p:attrName>
                                        </p:attrNameLst>
                                      </p:cBhvr>
                                      <p:to>
                                        <p:strVal val="visible"/>
                                      </p:to>
                                    </p:set>
                                    <p:anim calcmode="lin" valueType="num">
                                      <p:cBhvr>
                                        <p:cTn id="24" dur="2000" fill="hold"/>
                                        <p:tgtEl>
                                          <p:spTgt spid="3076"/>
                                        </p:tgtEl>
                                        <p:attrNameLst>
                                          <p:attrName>ppt_w</p:attrName>
                                        </p:attrNameLst>
                                      </p:cBhvr>
                                      <p:tavLst>
                                        <p:tav tm="0">
                                          <p:val>
                                            <p:fltVal val="0"/>
                                          </p:val>
                                        </p:tav>
                                        <p:tav tm="100000">
                                          <p:val>
                                            <p:strVal val="#ppt_w"/>
                                          </p:val>
                                        </p:tav>
                                      </p:tavLst>
                                    </p:anim>
                                    <p:anim calcmode="lin" valueType="num">
                                      <p:cBhvr>
                                        <p:cTn id="25" dur="2000" fill="hold"/>
                                        <p:tgtEl>
                                          <p:spTgt spid="3076"/>
                                        </p:tgtEl>
                                        <p:attrNameLst>
                                          <p:attrName>ppt_h</p:attrName>
                                        </p:attrNameLst>
                                      </p:cBhvr>
                                      <p:tavLst>
                                        <p:tav tm="0">
                                          <p:val>
                                            <p:fltVal val="0"/>
                                          </p:val>
                                        </p:tav>
                                        <p:tav tm="100000">
                                          <p:val>
                                            <p:strVal val="#ppt_h"/>
                                          </p:val>
                                        </p:tav>
                                      </p:tavLst>
                                    </p:anim>
                                    <p:animEffect transition="in" filter="fade">
                                      <p:cBhvr>
                                        <p:cTn id="26" dur="2000"/>
                                        <p:tgtEl>
                                          <p:spTgt spid="3076"/>
                                        </p:tgtEl>
                                      </p:cBhvr>
                                    </p:animEffect>
                                  </p:childTnLst>
                                </p:cTn>
                              </p:par>
                              <p:par>
                                <p:cTn id="27" presetID="53" presetClass="entr" presetSubtype="16" fill="hold" grpId="0" nodeType="withEffect">
                                  <p:stCondLst>
                                    <p:cond delay="5000"/>
                                  </p:stCondLst>
                                  <p:childTnLst>
                                    <p:set>
                                      <p:cBhvr>
                                        <p:cTn id="28" dur="1" fill="hold">
                                          <p:stCondLst>
                                            <p:cond delay="0"/>
                                          </p:stCondLst>
                                        </p:cTn>
                                        <p:tgtEl>
                                          <p:spTgt spid="11"/>
                                        </p:tgtEl>
                                        <p:attrNameLst>
                                          <p:attrName>style.visibility</p:attrName>
                                        </p:attrNameLst>
                                      </p:cBhvr>
                                      <p:to>
                                        <p:strVal val="visible"/>
                                      </p:to>
                                    </p:set>
                                    <p:anim calcmode="lin" valueType="num">
                                      <p:cBhvr>
                                        <p:cTn id="29" dur="2000" fill="hold"/>
                                        <p:tgtEl>
                                          <p:spTgt spid="11"/>
                                        </p:tgtEl>
                                        <p:attrNameLst>
                                          <p:attrName>ppt_w</p:attrName>
                                        </p:attrNameLst>
                                      </p:cBhvr>
                                      <p:tavLst>
                                        <p:tav tm="0">
                                          <p:val>
                                            <p:fltVal val="0"/>
                                          </p:val>
                                        </p:tav>
                                        <p:tav tm="100000">
                                          <p:val>
                                            <p:strVal val="#ppt_w"/>
                                          </p:val>
                                        </p:tav>
                                      </p:tavLst>
                                    </p:anim>
                                    <p:anim calcmode="lin" valueType="num">
                                      <p:cBhvr>
                                        <p:cTn id="30" dur="2000" fill="hold"/>
                                        <p:tgtEl>
                                          <p:spTgt spid="11"/>
                                        </p:tgtEl>
                                        <p:attrNameLst>
                                          <p:attrName>ppt_h</p:attrName>
                                        </p:attrNameLst>
                                      </p:cBhvr>
                                      <p:tavLst>
                                        <p:tav tm="0">
                                          <p:val>
                                            <p:fltVal val="0"/>
                                          </p:val>
                                        </p:tav>
                                        <p:tav tm="100000">
                                          <p:val>
                                            <p:strVal val="#ppt_h"/>
                                          </p:val>
                                        </p:tav>
                                      </p:tavLst>
                                    </p:anim>
                                    <p:animEffect transition="in" filter="fade">
                                      <p:cBhvr>
                                        <p:cTn id="31" dur="2000"/>
                                        <p:tgtEl>
                                          <p:spTgt spid="11"/>
                                        </p:tgtEl>
                                      </p:cBhvr>
                                    </p:animEffect>
                                  </p:childTnLst>
                                </p:cTn>
                              </p:par>
                            </p:childTnLst>
                          </p:cTn>
                        </p:par>
                        <p:par>
                          <p:cTn id="32" fill="hold">
                            <p:stCondLst>
                              <p:cond delay="15000"/>
                            </p:stCondLst>
                            <p:childTnLst>
                              <p:par>
                                <p:cTn id="33" presetID="53" presetClass="entr" presetSubtype="16" fill="hold" nodeType="afterEffect">
                                  <p:stCondLst>
                                    <p:cond delay="5000"/>
                                  </p:stCondLst>
                                  <p:childTnLst>
                                    <p:set>
                                      <p:cBhvr>
                                        <p:cTn id="34" dur="1" fill="hold">
                                          <p:stCondLst>
                                            <p:cond delay="0"/>
                                          </p:stCondLst>
                                        </p:cTn>
                                        <p:tgtEl>
                                          <p:spTgt spid="3077"/>
                                        </p:tgtEl>
                                        <p:attrNameLst>
                                          <p:attrName>style.visibility</p:attrName>
                                        </p:attrNameLst>
                                      </p:cBhvr>
                                      <p:to>
                                        <p:strVal val="visible"/>
                                      </p:to>
                                    </p:set>
                                    <p:anim calcmode="lin" valueType="num">
                                      <p:cBhvr>
                                        <p:cTn id="35" dur="2000" fill="hold"/>
                                        <p:tgtEl>
                                          <p:spTgt spid="3077"/>
                                        </p:tgtEl>
                                        <p:attrNameLst>
                                          <p:attrName>ppt_w</p:attrName>
                                        </p:attrNameLst>
                                      </p:cBhvr>
                                      <p:tavLst>
                                        <p:tav tm="0">
                                          <p:val>
                                            <p:fltVal val="0"/>
                                          </p:val>
                                        </p:tav>
                                        <p:tav tm="100000">
                                          <p:val>
                                            <p:strVal val="#ppt_w"/>
                                          </p:val>
                                        </p:tav>
                                      </p:tavLst>
                                    </p:anim>
                                    <p:anim calcmode="lin" valueType="num">
                                      <p:cBhvr>
                                        <p:cTn id="36" dur="2000" fill="hold"/>
                                        <p:tgtEl>
                                          <p:spTgt spid="3077"/>
                                        </p:tgtEl>
                                        <p:attrNameLst>
                                          <p:attrName>ppt_h</p:attrName>
                                        </p:attrNameLst>
                                      </p:cBhvr>
                                      <p:tavLst>
                                        <p:tav tm="0">
                                          <p:val>
                                            <p:fltVal val="0"/>
                                          </p:val>
                                        </p:tav>
                                        <p:tav tm="100000">
                                          <p:val>
                                            <p:strVal val="#ppt_h"/>
                                          </p:val>
                                        </p:tav>
                                      </p:tavLst>
                                    </p:anim>
                                    <p:animEffect transition="in" filter="fade">
                                      <p:cBhvr>
                                        <p:cTn id="37" dur="2000"/>
                                        <p:tgtEl>
                                          <p:spTgt spid="3077"/>
                                        </p:tgtEl>
                                      </p:cBhvr>
                                    </p:animEffect>
                                  </p:childTnLst>
                                </p:cTn>
                              </p:par>
                              <p:par>
                                <p:cTn id="38" presetID="53" presetClass="entr" presetSubtype="16" fill="hold" grpId="0" nodeType="withEffect">
                                  <p:stCondLst>
                                    <p:cond delay="5000"/>
                                  </p:stCondLst>
                                  <p:childTnLst>
                                    <p:set>
                                      <p:cBhvr>
                                        <p:cTn id="39" dur="1" fill="hold">
                                          <p:stCondLst>
                                            <p:cond delay="0"/>
                                          </p:stCondLst>
                                        </p:cTn>
                                        <p:tgtEl>
                                          <p:spTgt spid="12"/>
                                        </p:tgtEl>
                                        <p:attrNameLst>
                                          <p:attrName>style.visibility</p:attrName>
                                        </p:attrNameLst>
                                      </p:cBhvr>
                                      <p:to>
                                        <p:strVal val="visible"/>
                                      </p:to>
                                    </p:set>
                                    <p:anim calcmode="lin" valueType="num">
                                      <p:cBhvr>
                                        <p:cTn id="40" dur="2000" fill="hold"/>
                                        <p:tgtEl>
                                          <p:spTgt spid="12"/>
                                        </p:tgtEl>
                                        <p:attrNameLst>
                                          <p:attrName>ppt_w</p:attrName>
                                        </p:attrNameLst>
                                      </p:cBhvr>
                                      <p:tavLst>
                                        <p:tav tm="0">
                                          <p:val>
                                            <p:fltVal val="0"/>
                                          </p:val>
                                        </p:tav>
                                        <p:tav tm="100000">
                                          <p:val>
                                            <p:strVal val="#ppt_w"/>
                                          </p:val>
                                        </p:tav>
                                      </p:tavLst>
                                    </p:anim>
                                    <p:anim calcmode="lin" valueType="num">
                                      <p:cBhvr>
                                        <p:cTn id="41" dur="2000" fill="hold"/>
                                        <p:tgtEl>
                                          <p:spTgt spid="12"/>
                                        </p:tgtEl>
                                        <p:attrNameLst>
                                          <p:attrName>ppt_h</p:attrName>
                                        </p:attrNameLst>
                                      </p:cBhvr>
                                      <p:tavLst>
                                        <p:tav tm="0">
                                          <p:val>
                                            <p:fltVal val="0"/>
                                          </p:val>
                                        </p:tav>
                                        <p:tav tm="100000">
                                          <p:val>
                                            <p:strVal val="#ppt_h"/>
                                          </p:val>
                                        </p:tav>
                                      </p:tavLst>
                                    </p:anim>
                                    <p:animEffect transition="in" filter="fade">
                                      <p:cBhvr>
                                        <p:cTn id="4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Georgia" panose="02040502050405020303" pitchFamily="18" charset="0"/>
              </a:rPr>
              <a:t>Still to Solve</a:t>
            </a:r>
            <a:endParaRPr lang="en-GB" dirty="0">
              <a:latin typeface="Georgia" panose="02040502050405020303" pitchFamily="18" charset="0"/>
            </a:endParaRPr>
          </a:p>
        </p:txBody>
      </p:sp>
      <p:sp>
        <p:nvSpPr>
          <p:cNvPr id="3" name="Content Placeholder 2"/>
          <p:cNvSpPr>
            <a:spLocks noGrp="1"/>
          </p:cNvSpPr>
          <p:nvPr>
            <p:ph idx="1"/>
          </p:nvPr>
        </p:nvSpPr>
        <p:spPr/>
        <p:txBody>
          <a:bodyPr/>
          <a:lstStyle/>
          <a:p>
            <a:r>
              <a:rPr lang="en-GB" dirty="0" smtClean="0">
                <a:latin typeface="Georgia" panose="02040502050405020303" pitchFamily="18" charset="0"/>
              </a:rPr>
              <a:t>Adding an incremental prefix to the Direct Debit details to create a unique suffix for reference number.</a:t>
            </a:r>
          </a:p>
          <a:p>
            <a:pPr marL="0" indent="0">
              <a:buNone/>
            </a:pPr>
            <a:endParaRPr lang="en-GB" dirty="0" smtClean="0">
              <a:latin typeface="Georgia" panose="02040502050405020303" pitchFamily="18" charset="0"/>
            </a:endParaRPr>
          </a:p>
          <a:p>
            <a:r>
              <a:rPr lang="en-GB" dirty="0" smtClean="0">
                <a:latin typeface="Georgia" panose="02040502050405020303" pitchFamily="18" charset="0"/>
              </a:rPr>
              <a:t>Merging partly masked bank details into the confirmation DDI</a:t>
            </a:r>
          </a:p>
          <a:p>
            <a:pPr marL="0" indent="0">
              <a:buNone/>
            </a:pPr>
            <a:endParaRPr lang="en-GB" dirty="0" smtClean="0">
              <a:latin typeface="Georgia" panose="02040502050405020303" pitchFamily="18" charset="0"/>
            </a:endParaRPr>
          </a:p>
          <a:p>
            <a:r>
              <a:rPr lang="en-GB" dirty="0" smtClean="0">
                <a:latin typeface="Georgia" panose="02040502050405020303" pitchFamily="18" charset="0"/>
              </a:rPr>
              <a:t>Website – One day!!</a:t>
            </a: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611888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999"/>
                                          </p:stCondLst>
                                        </p:cTn>
                                        <p:tgtEl>
                                          <p:spTgt spid="3">
                                            <p:txEl>
                                              <p:pRg st="0" end="0"/>
                                            </p:txEl>
                                          </p:spTgt>
                                        </p:tgtEl>
                                        <p:attrNameLst>
                                          <p:attrName>style.visibility</p:attrName>
                                        </p:attrNameLst>
                                      </p:cBhvr>
                                      <p:to>
                                        <p:strVal val="visible"/>
                                      </p:to>
                                    </p:set>
                                  </p:childTnLst>
                                </p:cTn>
                              </p:par>
                            </p:childTnLst>
                          </p:cTn>
                        </p:par>
                        <p:par>
                          <p:cTn id="7" fill="hold">
                            <p:stCondLst>
                              <p:cond delay="1000"/>
                            </p:stCondLst>
                            <p:childTnLst>
                              <p:par>
                                <p:cTn id="8" presetID="1" presetClass="entr" presetSubtype="0" fill="hold" nodeType="afterEffect">
                                  <p:stCondLst>
                                    <p:cond delay="5000"/>
                                  </p:stCondLst>
                                  <p:childTnLst>
                                    <p:set>
                                      <p:cBhvr>
                                        <p:cTn id="9" dur="1" fill="hold">
                                          <p:stCondLst>
                                            <p:cond delay="999"/>
                                          </p:stCondLst>
                                        </p:cTn>
                                        <p:tgtEl>
                                          <p:spTgt spid="3">
                                            <p:txEl>
                                              <p:pRg st="2" end="2"/>
                                            </p:txEl>
                                          </p:spTgt>
                                        </p:tgtEl>
                                        <p:attrNameLst>
                                          <p:attrName>style.visibility</p:attrName>
                                        </p:attrNameLst>
                                      </p:cBhvr>
                                      <p:to>
                                        <p:strVal val="visible"/>
                                      </p:to>
                                    </p:set>
                                  </p:childTnLst>
                                </p:cTn>
                              </p:par>
                            </p:childTnLst>
                          </p:cTn>
                        </p:par>
                        <p:par>
                          <p:cTn id="10" fill="hold">
                            <p:stCondLst>
                              <p:cond delay="7000"/>
                            </p:stCondLst>
                            <p:childTnLst>
                              <p:par>
                                <p:cTn id="11" presetID="1" presetClass="entr" presetSubtype="0" fill="hold" nodeType="afterEffect">
                                  <p:stCondLst>
                                    <p:cond delay="5000"/>
                                  </p:stCondLst>
                                  <p:childTnLst>
                                    <p:set>
                                      <p:cBhvr>
                                        <p:cTn id="12" dur="1" fill="hold">
                                          <p:stCondLst>
                                            <p:cond delay="999"/>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ctr">
              <a:buNone/>
            </a:pPr>
            <a:endParaRPr lang="en-GB" sz="4400" dirty="0">
              <a:latin typeface="Georgia" panose="02040502050405020303" pitchFamily="18" charset="0"/>
            </a:endParaRPr>
          </a:p>
          <a:p>
            <a:pPr marL="0" indent="0" algn="ctr">
              <a:buNone/>
            </a:pPr>
            <a:endParaRPr lang="en-GB" sz="4400" dirty="0">
              <a:latin typeface="Georgia" panose="02040502050405020303" pitchFamily="18" charset="0"/>
            </a:endParaRPr>
          </a:p>
          <a:p>
            <a:pPr marL="0" indent="0" algn="ctr">
              <a:buNone/>
            </a:pPr>
            <a:endParaRPr lang="en-GB" sz="4400" dirty="0" smtClean="0">
              <a:latin typeface="Georgia" panose="02040502050405020303" pitchFamily="18" charset="0"/>
            </a:endParaRPr>
          </a:p>
          <a:p>
            <a:pPr marL="0" indent="0" algn="ctr">
              <a:buNone/>
            </a:pPr>
            <a:r>
              <a:rPr lang="en-GB" dirty="0" smtClean="0">
                <a:latin typeface="Georgia" panose="02040502050405020303" pitchFamily="18" charset="0"/>
              </a:rPr>
              <a:t>Karen McCarthy</a:t>
            </a:r>
            <a:endParaRPr lang="en-GB" dirty="0">
              <a:latin typeface="Georgia" panose="02040502050405020303" pitchFamily="18" charset="0"/>
            </a:endParaRPr>
          </a:p>
          <a:p>
            <a:pPr marL="400050" lvl="1" indent="0" algn="ctr">
              <a:buNone/>
            </a:pPr>
            <a:r>
              <a:rPr lang="en-GB" dirty="0" smtClean="0">
                <a:latin typeface="Georgia" panose="02040502050405020303" pitchFamily="18" charset="0"/>
              </a:rPr>
              <a:t>Operations Manager</a:t>
            </a:r>
            <a:endParaRPr lang="en-GB" dirty="0">
              <a:latin typeface="Georgia" panose="02040502050405020303" pitchFamily="18" charset="0"/>
            </a:endParaRPr>
          </a:p>
          <a:p>
            <a:pPr marL="0" indent="0" algn="ctr">
              <a:buNone/>
            </a:pPr>
            <a:r>
              <a:rPr lang="en-GB" dirty="0" smtClean="0">
                <a:latin typeface="Georgia" panose="02040502050405020303" pitchFamily="18" charset="0"/>
              </a:rPr>
              <a:t>karen.mccarthy@glyndebourne.com</a:t>
            </a:r>
            <a:endParaRPr lang="en-GB" dirty="0">
              <a:latin typeface="Georgia" panose="02040502050405020303" pitchFamily="18" charset="0"/>
            </a:endParaRPr>
          </a:p>
          <a:p>
            <a:endParaRPr lang="en-GB"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91500" y="5905500"/>
            <a:ext cx="952500" cy="95250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14102"/>
            <a:ext cx="7620000" cy="8826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6" name="Picture 8" descr="C:\Users\gemma.hall\AppData\Local\Microsoft\Windows\Temporary Internet Files\Content.IE5\HV3R1L7R\thank_you[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66760" y="1700808"/>
            <a:ext cx="3610479" cy="21910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2355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056"/>
                                        </p:tgtEl>
                                        <p:attrNameLst>
                                          <p:attrName>style.visibility</p:attrName>
                                        </p:attrNameLst>
                                      </p:cBhvr>
                                      <p:to>
                                        <p:strVal val="visible"/>
                                      </p:to>
                                    </p:set>
                                    <p:animEffect transition="in" filter="wipe(down)">
                                      <p:cBhvr>
                                        <p:cTn id="7" dur="290">
                                          <p:stCondLst>
                                            <p:cond delay="0"/>
                                          </p:stCondLst>
                                        </p:cTn>
                                        <p:tgtEl>
                                          <p:spTgt spid="2056"/>
                                        </p:tgtEl>
                                      </p:cBhvr>
                                    </p:animEffect>
                                    <p:anim calcmode="lin" valueType="num">
                                      <p:cBhvr>
                                        <p:cTn id="8" dur="911" tmFilter="0,0; 0.14,0.36; 0.43,0.73; 0.71,0.91; 1.0,1.0">
                                          <p:stCondLst>
                                            <p:cond delay="0"/>
                                          </p:stCondLst>
                                        </p:cTn>
                                        <p:tgtEl>
                                          <p:spTgt spid="2056"/>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2056"/>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2056"/>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2056"/>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2056"/>
                                        </p:tgtEl>
                                        <p:attrNameLst>
                                          <p:attrName>ppt_y</p:attrName>
                                        </p:attrNameLst>
                                      </p:cBhvr>
                                      <p:tavLst>
                                        <p:tav tm="0" fmla="#ppt_y-sin(pi*$)/81">
                                          <p:val>
                                            <p:fltVal val="0"/>
                                          </p:val>
                                        </p:tav>
                                        <p:tav tm="100000">
                                          <p:val>
                                            <p:fltVal val="1"/>
                                          </p:val>
                                        </p:tav>
                                      </p:tavLst>
                                    </p:anim>
                                    <p:animScale>
                                      <p:cBhvr>
                                        <p:cTn id="13" dur="13">
                                          <p:stCondLst>
                                            <p:cond delay="325"/>
                                          </p:stCondLst>
                                        </p:cTn>
                                        <p:tgtEl>
                                          <p:spTgt spid="2056"/>
                                        </p:tgtEl>
                                      </p:cBhvr>
                                      <p:to x="100000" y="60000"/>
                                    </p:animScale>
                                    <p:animScale>
                                      <p:cBhvr>
                                        <p:cTn id="14" dur="83" decel="50000">
                                          <p:stCondLst>
                                            <p:cond delay="338"/>
                                          </p:stCondLst>
                                        </p:cTn>
                                        <p:tgtEl>
                                          <p:spTgt spid="2056"/>
                                        </p:tgtEl>
                                      </p:cBhvr>
                                      <p:to x="100000" y="100000"/>
                                    </p:animScale>
                                    <p:animScale>
                                      <p:cBhvr>
                                        <p:cTn id="15" dur="13">
                                          <p:stCondLst>
                                            <p:cond delay="656"/>
                                          </p:stCondLst>
                                        </p:cTn>
                                        <p:tgtEl>
                                          <p:spTgt spid="2056"/>
                                        </p:tgtEl>
                                      </p:cBhvr>
                                      <p:to x="100000" y="80000"/>
                                    </p:animScale>
                                    <p:animScale>
                                      <p:cBhvr>
                                        <p:cTn id="16" dur="83" decel="50000">
                                          <p:stCondLst>
                                            <p:cond delay="669"/>
                                          </p:stCondLst>
                                        </p:cTn>
                                        <p:tgtEl>
                                          <p:spTgt spid="2056"/>
                                        </p:tgtEl>
                                      </p:cBhvr>
                                      <p:to x="100000" y="100000"/>
                                    </p:animScale>
                                    <p:animScale>
                                      <p:cBhvr>
                                        <p:cTn id="17" dur="13">
                                          <p:stCondLst>
                                            <p:cond delay="821"/>
                                          </p:stCondLst>
                                        </p:cTn>
                                        <p:tgtEl>
                                          <p:spTgt spid="2056"/>
                                        </p:tgtEl>
                                      </p:cBhvr>
                                      <p:to x="100000" y="90000"/>
                                    </p:animScale>
                                    <p:animScale>
                                      <p:cBhvr>
                                        <p:cTn id="18" dur="83" decel="50000">
                                          <p:stCondLst>
                                            <p:cond delay="834"/>
                                          </p:stCondLst>
                                        </p:cTn>
                                        <p:tgtEl>
                                          <p:spTgt spid="2056"/>
                                        </p:tgtEl>
                                      </p:cBhvr>
                                      <p:to x="100000" y="100000"/>
                                    </p:animScale>
                                    <p:animScale>
                                      <p:cBhvr>
                                        <p:cTn id="19" dur="13">
                                          <p:stCondLst>
                                            <p:cond delay="904"/>
                                          </p:stCondLst>
                                        </p:cTn>
                                        <p:tgtEl>
                                          <p:spTgt spid="2056"/>
                                        </p:tgtEl>
                                      </p:cBhvr>
                                      <p:to x="100000" y="95000"/>
                                    </p:animScale>
                                    <p:animScale>
                                      <p:cBhvr>
                                        <p:cTn id="20" dur="83" decel="50000">
                                          <p:stCondLst>
                                            <p:cond delay="917"/>
                                          </p:stCondLst>
                                        </p:cTn>
                                        <p:tgtEl>
                                          <p:spTgt spid="205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2286000" y="3124200"/>
            <a:ext cx="6172200" cy="1893888"/>
          </a:xfrm>
        </p:spPr>
        <p:txBody>
          <a:bodyPr/>
          <a:lstStyle/>
          <a:p>
            <a:pPr eaLnBrk="1" fontAlgn="auto" hangingPunct="1">
              <a:spcAft>
                <a:spcPts val="0"/>
              </a:spcAft>
              <a:defRPr/>
            </a:pPr>
            <a:r>
              <a:rPr lang="en-GB" dirty="0" smtClean="0"/>
              <a:t>Paperless direct debits</a:t>
            </a:r>
          </a:p>
        </p:txBody>
      </p:sp>
      <p:sp>
        <p:nvSpPr>
          <p:cNvPr id="8195" name="Subtitle 2"/>
          <p:cNvSpPr>
            <a:spLocks noGrp="1"/>
          </p:cNvSpPr>
          <p:nvPr>
            <p:ph type="subTitle" idx="1"/>
          </p:nvPr>
        </p:nvSpPr>
        <p:spPr>
          <a:xfrm>
            <a:off x="2286000" y="5003800"/>
            <a:ext cx="6172200" cy="1371600"/>
          </a:xfrm>
        </p:spPr>
        <p:txBody>
          <a:bodyPr/>
          <a:lstStyle/>
          <a:p>
            <a:pPr eaLnBrk="1" hangingPunct="1">
              <a:buFont typeface="Arial" panose="020B0604020202020204" pitchFamily="34" charset="0"/>
              <a:buNone/>
            </a:pPr>
            <a:r>
              <a:rPr lang="en-GB" altLang="en-US" smtClean="0"/>
              <a:t>Getting started and Testing </a:t>
            </a:r>
          </a:p>
        </p:txBody>
      </p:sp>
    </p:spTree>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GB" dirty="0" smtClean="0"/>
              <a:t>Southbank Centre</a:t>
            </a:r>
            <a:br>
              <a:rPr lang="en-GB" dirty="0" smtClean="0"/>
            </a:br>
            <a:endParaRPr lang="en-GB" dirty="0"/>
          </a:p>
        </p:txBody>
      </p:sp>
      <p:sp>
        <p:nvSpPr>
          <p:cNvPr id="9219" name="Content Placeholder 2"/>
          <p:cNvSpPr>
            <a:spLocks noGrp="1"/>
          </p:cNvSpPr>
          <p:nvPr>
            <p:ph sz="quarter" idx="1"/>
          </p:nvPr>
        </p:nvSpPr>
        <p:spPr>
          <a:xfrm>
            <a:off x="457200" y="1600200"/>
            <a:ext cx="7467600" cy="4873625"/>
          </a:xfrm>
        </p:spPr>
        <p:txBody>
          <a:bodyPr/>
          <a:lstStyle/>
          <a:p>
            <a:pPr eaLnBrk="1" hangingPunct="1">
              <a:buFont typeface="Arial" panose="020B0604020202020204" pitchFamily="34" charset="0"/>
              <a:buNone/>
            </a:pPr>
            <a:endParaRPr lang="en-GB" altLang="en-US" smtClean="0"/>
          </a:p>
          <a:p>
            <a:pPr eaLnBrk="1" hangingPunct="1">
              <a:lnSpc>
                <a:spcPct val="90000"/>
              </a:lnSpc>
            </a:pPr>
            <a:r>
              <a:rPr lang="en-GB" altLang="en-US" smtClean="0"/>
              <a:t>Performing Arts Centre in central London</a:t>
            </a:r>
          </a:p>
          <a:p>
            <a:pPr eaLnBrk="1" hangingPunct="1">
              <a:lnSpc>
                <a:spcPct val="90000"/>
              </a:lnSpc>
              <a:buFont typeface="Arial" panose="020B0604020202020204" pitchFamily="34" charset="0"/>
              <a:buNone/>
            </a:pPr>
            <a:endParaRPr lang="en-GB" altLang="en-US" smtClean="0"/>
          </a:p>
          <a:p>
            <a:pPr eaLnBrk="1" hangingPunct="1">
              <a:lnSpc>
                <a:spcPct val="90000"/>
              </a:lnSpc>
            </a:pPr>
            <a:r>
              <a:rPr lang="en-GB" altLang="en-US" smtClean="0"/>
              <a:t>21 acres, 4 primary venues incl. Royal Festival Hall &amp; Hayward Gallery</a:t>
            </a:r>
          </a:p>
          <a:p>
            <a:pPr eaLnBrk="1" hangingPunct="1">
              <a:lnSpc>
                <a:spcPct val="90000"/>
              </a:lnSpc>
              <a:buFont typeface="Arial" panose="020B0604020202020204" pitchFamily="34" charset="0"/>
              <a:buNone/>
            </a:pPr>
            <a:endParaRPr lang="en-GB" altLang="en-US" smtClean="0"/>
          </a:p>
          <a:p>
            <a:pPr eaLnBrk="1" hangingPunct="1">
              <a:lnSpc>
                <a:spcPct val="90000"/>
              </a:lnSpc>
            </a:pPr>
            <a:r>
              <a:rPr lang="en-GB" altLang="en-US" smtClean="0"/>
              <a:t>Tessitura implemented Jan 2007</a:t>
            </a:r>
          </a:p>
          <a:p>
            <a:pPr eaLnBrk="1" hangingPunct="1">
              <a:lnSpc>
                <a:spcPct val="90000"/>
              </a:lnSpc>
            </a:pPr>
            <a:endParaRPr lang="en-GB" altLang="en-US" smtClean="0"/>
          </a:p>
          <a:p>
            <a:pPr eaLnBrk="1" hangingPunct="1">
              <a:lnSpc>
                <a:spcPct val="90000"/>
              </a:lnSpc>
            </a:pPr>
            <a:r>
              <a:rPr lang="en-GB" altLang="en-US" smtClean="0"/>
              <a:t>Currently on version 12.5.1</a:t>
            </a:r>
          </a:p>
          <a:p>
            <a:pPr eaLnBrk="1" hangingPunct="1">
              <a:buFont typeface="Arial" panose="020B0604020202020204" pitchFamily="34" charset="0"/>
              <a:buNone/>
            </a:pPr>
            <a:endParaRPr lang="en-GB" altLang="en-US" smtClean="0"/>
          </a:p>
          <a:p>
            <a:pPr eaLnBrk="1" hangingPunct="1"/>
            <a:endParaRPr lang="en-GB" altLang="en-US"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eaLnBrk="1" fontAlgn="auto" hangingPunct="1">
              <a:spcAft>
                <a:spcPts val="0"/>
              </a:spcAft>
              <a:defRPr/>
            </a:pPr>
            <a:r>
              <a:rPr lang="en-GB" dirty="0" smtClean="0"/>
              <a:t>Laura Scott</a:t>
            </a:r>
            <a:br>
              <a:rPr lang="en-GB" dirty="0" smtClean="0"/>
            </a:br>
            <a:endParaRPr lang="en-GB" dirty="0"/>
          </a:p>
        </p:txBody>
      </p:sp>
      <p:sp>
        <p:nvSpPr>
          <p:cNvPr id="10243" name="Content Placeholder 2"/>
          <p:cNvSpPr>
            <a:spLocks noGrp="1"/>
          </p:cNvSpPr>
          <p:nvPr>
            <p:ph sz="quarter" idx="1"/>
          </p:nvPr>
        </p:nvSpPr>
        <p:spPr>
          <a:xfrm>
            <a:off x="457200" y="1600200"/>
            <a:ext cx="7467600" cy="4873625"/>
          </a:xfrm>
        </p:spPr>
        <p:txBody>
          <a:bodyPr/>
          <a:lstStyle/>
          <a:p>
            <a:pPr eaLnBrk="1" hangingPunct="1">
              <a:buFont typeface="Arial" panose="020B0604020202020204" pitchFamily="34" charset="0"/>
              <a:buNone/>
            </a:pPr>
            <a:endParaRPr lang="en-GB" altLang="en-US" smtClean="0"/>
          </a:p>
          <a:p>
            <a:pPr eaLnBrk="1" hangingPunct="1">
              <a:lnSpc>
                <a:spcPct val="90000"/>
              </a:lnSpc>
            </a:pPr>
            <a:r>
              <a:rPr lang="en-GB" altLang="en-US" smtClean="0"/>
              <a:t>Receivables and Cash Manager, Southbank Centre</a:t>
            </a:r>
          </a:p>
          <a:p>
            <a:pPr eaLnBrk="1" hangingPunct="1">
              <a:lnSpc>
                <a:spcPct val="90000"/>
              </a:lnSpc>
            </a:pPr>
            <a:endParaRPr lang="en-GB" altLang="en-US" smtClean="0"/>
          </a:p>
          <a:p>
            <a:pPr eaLnBrk="1" hangingPunct="1">
              <a:lnSpc>
                <a:spcPct val="90000"/>
              </a:lnSpc>
            </a:pPr>
            <a:r>
              <a:rPr lang="en-GB" altLang="en-US" smtClean="0"/>
              <a:t>Joined in June 2005 </a:t>
            </a:r>
          </a:p>
          <a:p>
            <a:pPr eaLnBrk="1" hangingPunct="1">
              <a:lnSpc>
                <a:spcPct val="90000"/>
              </a:lnSpc>
            </a:pPr>
            <a:endParaRPr lang="en-GB" altLang="en-US" smtClean="0"/>
          </a:p>
          <a:p>
            <a:pPr eaLnBrk="1" hangingPunct="1">
              <a:lnSpc>
                <a:spcPct val="90000"/>
              </a:lnSpc>
            </a:pPr>
            <a:r>
              <a:rPr lang="en-GB" altLang="en-US" smtClean="0"/>
              <a:t>Finance representative at TBUG (Tessitura Business User Group)</a:t>
            </a:r>
          </a:p>
          <a:p>
            <a:pPr eaLnBrk="1" hangingPunct="1">
              <a:lnSpc>
                <a:spcPct val="90000"/>
              </a:lnSpc>
            </a:pPr>
            <a:endParaRPr lang="en-GB" altLang="en-US" smtClean="0"/>
          </a:p>
          <a:p>
            <a:pPr eaLnBrk="1" hangingPunct="1">
              <a:lnSpc>
                <a:spcPct val="90000"/>
              </a:lnSpc>
            </a:pPr>
            <a:r>
              <a:rPr lang="en-GB" altLang="en-US" smtClean="0"/>
              <a:t>Chair of EU Finance Tessitura User Group  </a:t>
            </a:r>
          </a:p>
          <a:p>
            <a:pPr eaLnBrk="1" hangingPunct="1">
              <a:lnSpc>
                <a:spcPct val="90000"/>
              </a:lnSpc>
            </a:pPr>
            <a:endParaRPr lang="en-GB" altLang="en-US" smtClean="0"/>
          </a:p>
          <a:p>
            <a:pPr eaLnBrk="1" hangingPunct="1">
              <a:lnSpc>
                <a:spcPct val="90000"/>
              </a:lnSpc>
              <a:buFont typeface="Wingdings" panose="05000000000000000000" pitchFamily="2" charset="2"/>
              <a:buNone/>
            </a:pPr>
            <a:endParaRPr lang="en-GB" altLang="en-US" smtClean="0"/>
          </a:p>
          <a:p>
            <a:pPr eaLnBrk="1" hangingPunct="1">
              <a:lnSpc>
                <a:spcPct val="90000"/>
              </a:lnSpc>
              <a:buFont typeface="Wingdings" panose="05000000000000000000" pitchFamily="2" charset="2"/>
              <a:buNone/>
            </a:pPr>
            <a:endParaRPr lang="en-GB" altLang="en-US" smtClean="0"/>
          </a:p>
          <a:p>
            <a:pPr eaLnBrk="1" hangingPunct="1">
              <a:lnSpc>
                <a:spcPct val="90000"/>
              </a:lnSpc>
              <a:buFont typeface="Wingdings" panose="05000000000000000000" pitchFamily="2" charset="2"/>
              <a:buNone/>
            </a:pPr>
            <a:endParaRPr lang="en-GB" altLang="en-US" smtClean="0"/>
          </a:p>
          <a:p>
            <a:pPr eaLnBrk="1" hangingPunct="1">
              <a:lnSpc>
                <a:spcPct val="90000"/>
              </a:lnSpc>
              <a:buFont typeface="Arial" panose="020B0604020202020204" pitchFamily="34" charset="0"/>
              <a:buNone/>
            </a:pPr>
            <a:endParaRPr lang="en-GB" altLang="en-US" smtClean="0"/>
          </a:p>
          <a:p>
            <a:pPr eaLnBrk="1" hangingPunct="1">
              <a:lnSpc>
                <a:spcPct val="90000"/>
              </a:lnSpc>
              <a:buFont typeface="Arial" panose="020B0604020202020204" pitchFamily="34" charset="0"/>
              <a:buNone/>
            </a:pPr>
            <a:endParaRPr lang="en-GB" altLang="en-US" smtClean="0"/>
          </a:p>
          <a:p>
            <a:pPr eaLnBrk="1" hangingPunct="1">
              <a:buFont typeface="Arial" panose="020B0604020202020204" pitchFamily="34" charset="0"/>
              <a:buNone/>
            </a:pPr>
            <a:endParaRPr lang="en-GB" altLang="en-US" smtClean="0"/>
          </a:p>
          <a:p>
            <a:pPr eaLnBrk="1" hangingPunct="1"/>
            <a:endParaRPr lang="en-GB" altLang="en-US" smtClean="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Back to basics</a:t>
            </a:r>
            <a:endParaRPr lang="en-GB" dirty="0"/>
          </a:p>
        </p:txBody>
      </p:sp>
      <p:sp>
        <p:nvSpPr>
          <p:cNvPr id="15363" name="Content Placeholder 2"/>
          <p:cNvSpPr>
            <a:spLocks noGrp="1"/>
          </p:cNvSpPr>
          <p:nvPr>
            <p:ph sz="quarter" idx="1"/>
          </p:nvPr>
        </p:nvSpPr>
        <p:spPr>
          <a:xfrm>
            <a:off x="457200" y="1600200"/>
            <a:ext cx="7467600" cy="4873625"/>
          </a:xfrm>
        </p:spPr>
        <p:txBody>
          <a:bodyPr/>
          <a:lstStyle/>
          <a:p>
            <a:pPr marL="0" indent="0">
              <a:buFont typeface="Wingdings" panose="05000000000000000000" pitchFamily="2" charset="2"/>
              <a:buNone/>
              <a:defRPr/>
            </a:pPr>
            <a:r>
              <a:rPr lang="en-GB" altLang="en-US" dirty="0" smtClean="0"/>
              <a:t>Check out the BACS service user guide</a:t>
            </a:r>
          </a:p>
          <a:p>
            <a:pPr marL="0" indent="0">
              <a:buFont typeface="Wingdings" panose="05000000000000000000" pitchFamily="2" charset="2"/>
              <a:buNone/>
              <a:defRPr/>
            </a:pPr>
            <a:r>
              <a:rPr lang="en-GB" altLang="en-US" dirty="0" smtClean="0"/>
              <a:t>www.bacs.co.uk</a:t>
            </a:r>
          </a:p>
          <a:p>
            <a:pPr>
              <a:defRPr/>
            </a:pPr>
            <a:endParaRPr lang="en-GB" altLang="en-US" dirty="0" smtClean="0"/>
          </a:p>
          <a:p>
            <a:pPr marL="0" indent="0">
              <a:buFont typeface="Wingdings" panose="05000000000000000000" pitchFamily="2" charset="2"/>
              <a:buNone/>
              <a:defRPr/>
            </a:pPr>
            <a:r>
              <a:rPr lang="en-GB" altLang="en-US" dirty="0" smtClean="0"/>
              <a:t>Make contact with your bank, they are usually very helpful and they have to sponsor your application.</a:t>
            </a:r>
            <a:endParaRPr lang="en-GB" altLang="en-US" dirty="0"/>
          </a:p>
          <a:p>
            <a:pPr marL="0" indent="0">
              <a:buFont typeface="Wingdings" panose="05000000000000000000" pitchFamily="2" charset="2"/>
              <a:buNone/>
              <a:defRPr/>
            </a:pPr>
            <a:endParaRPr lang="en-GB" altLang="en-US" dirty="0" smtClean="0"/>
          </a:p>
          <a:p>
            <a:pPr marL="0" indent="0">
              <a:buFont typeface="Wingdings" panose="05000000000000000000" pitchFamily="2" charset="2"/>
              <a:buNone/>
              <a:defRPr/>
            </a:pPr>
            <a:r>
              <a:rPr lang="en-GB" altLang="en-US" dirty="0" smtClean="0"/>
              <a:t>GRPBACSDD@lloydsbanking.com</a:t>
            </a:r>
          </a:p>
          <a:p>
            <a:pPr marL="0" indent="0">
              <a:buFont typeface="Wingdings" panose="05000000000000000000" pitchFamily="2" charset="2"/>
              <a:buNone/>
              <a:defRPr/>
            </a:pPr>
            <a:r>
              <a:rPr lang="nl-NL" altLang="en-US" dirty="0" smtClean="0"/>
              <a:t>Tel: 0345 9825 325 opt 2</a:t>
            </a:r>
          </a:p>
          <a:p>
            <a:pPr>
              <a:defRPr/>
            </a:pPr>
            <a:endParaRPr lang="en-GB" altLang="en-US" dirty="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Content Placeholder 2"/>
          <p:cNvSpPr>
            <a:spLocks noGrp="1"/>
          </p:cNvSpPr>
          <p:nvPr>
            <p:ph sz="quarter" idx="1"/>
          </p:nvPr>
        </p:nvSpPr>
        <p:spPr>
          <a:xfrm>
            <a:off x="457200" y="1600200"/>
            <a:ext cx="7467600" cy="4873625"/>
          </a:xfrm>
        </p:spPr>
        <p:txBody>
          <a:bodyPr/>
          <a:lstStyle/>
          <a:p>
            <a:pPr eaLnBrk="1" hangingPunct="1">
              <a:defRPr/>
            </a:pPr>
            <a:endParaRPr lang="en-GB" altLang="en-US" dirty="0" smtClean="0"/>
          </a:p>
          <a:p>
            <a:pPr>
              <a:defRPr/>
            </a:pPr>
            <a:r>
              <a:rPr lang="en-GB" sz="2000" dirty="0" smtClean="0"/>
              <a:t>You must have live AUDDIS status before using the paperless Direct Debit service and must have completed both an AUDDIS and separate paperless Direct Debit application form issued by your bank.</a:t>
            </a:r>
          </a:p>
          <a:p>
            <a:pPr marL="0" indent="0">
              <a:buFont typeface="Wingdings" panose="05000000000000000000" pitchFamily="2" charset="2"/>
              <a:buNone/>
              <a:defRPr/>
            </a:pPr>
            <a:endParaRPr lang="en-GB" sz="2000" dirty="0" smtClean="0"/>
          </a:p>
          <a:p>
            <a:pPr>
              <a:defRPr/>
            </a:pPr>
            <a:r>
              <a:rPr lang="en-GB" sz="2000" dirty="0" smtClean="0"/>
              <a:t>Your bank must approve all paperless Direct Debit material, including scripts, confirmation letters, internet screens and any other material prior to use.  Any subsequent changes to documentation or scripts must be approved by your bank prior to use.</a:t>
            </a:r>
          </a:p>
          <a:p>
            <a:pPr eaLnBrk="1" hangingPunct="1">
              <a:defRPr/>
            </a:pPr>
            <a:endParaRPr lang="en-GB" altLang="en-US" dirty="0" smtClean="0"/>
          </a:p>
          <a:p>
            <a:pPr eaLnBrk="1" hangingPunct="1">
              <a:defRPr/>
            </a:pPr>
            <a:endParaRPr lang="en-GB" altLang="en-US" dirty="0" smtClean="0"/>
          </a:p>
        </p:txBody>
      </p:sp>
      <p:sp>
        <p:nvSpPr>
          <p:cNvPr id="3" name="Title 2"/>
          <p:cNvSpPr>
            <a:spLocks noGrp="1"/>
          </p:cNvSpPr>
          <p:nvPr>
            <p:ph type="title"/>
          </p:nvPr>
        </p:nvSpPr>
        <p:spPr>
          <a:xfrm>
            <a:off x="457200" y="274638"/>
            <a:ext cx="7467600" cy="1138237"/>
          </a:xfrm>
        </p:spPr>
        <p:txBody>
          <a:bodyPr>
            <a:normAutofit fontScale="90000"/>
          </a:bodyPr>
          <a:lstStyle/>
          <a:p>
            <a:pPr>
              <a:defRPr/>
            </a:pPr>
            <a:r>
              <a:rPr lang="en-GB" dirty="0" smtClean="0"/>
              <a:t/>
            </a:r>
            <a:br>
              <a:rPr lang="en-GB" dirty="0" smtClean="0"/>
            </a:br>
            <a:r>
              <a:rPr lang="en-GB" dirty="0"/>
              <a:t/>
            </a:r>
            <a:br>
              <a:rPr lang="en-GB" dirty="0"/>
            </a:br>
            <a:r>
              <a:rPr lang="en-GB" dirty="0" smtClean="0"/>
              <a:t/>
            </a:r>
            <a:br>
              <a:rPr lang="en-GB" dirty="0" smtClean="0"/>
            </a:br>
            <a:r>
              <a:rPr lang="en-GB" dirty="0" smtClean="0"/>
              <a:t/>
            </a:r>
            <a:br>
              <a:rPr lang="en-GB" dirty="0" smtClean="0"/>
            </a:br>
            <a:r>
              <a:rPr lang="en-GB" dirty="0" smtClean="0"/>
              <a:t>Getting started</a:t>
            </a:r>
            <a:endParaRPr lang="en-GB"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dirty="0" smtClean="0"/>
              <a:t>Tessitura Set up 	</a:t>
            </a:r>
            <a:endParaRPr lang="en-GB" dirty="0"/>
          </a:p>
        </p:txBody>
      </p:sp>
      <p:sp>
        <p:nvSpPr>
          <p:cNvPr id="13315" name="Content Placeholder 2"/>
          <p:cNvSpPr>
            <a:spLocks noGrp="1"/>
          </p:cNvSpPr>
          <p:nvPr>
            <p:ph sz="quarter" idx="1"/>
          </p:nvPr>
        </p:nvSpPr>
        <p:spPr>
          <a:xfrm>
            <a:off x="457200" y="1600200"/>
            <a:ext cx="7467600" cy="4873625"/>
          </a:xfrm>
        </p:spPr>
        <p:txBody>
          <a:bodyPr/>
          <a:lstStyle/>
          <a:p>
            <a:pPr marL="0" indent="0">
              <a:buFont typeface="Wingdings" panose="05000000000000000000" pitchFamily="2" charset="2"/>
              <a:buNone/>
            </a:pPr>
            <a:r>
              <a:rPr lang="en-GB" altLang="en-US" sz="2000" smtClean="0"/>
              <a:t>TR_DIRECT_DEBIT_TYPE  =  Links your bank details to the payment method used for the instruction and payment files</a:t>
            </a:r>
          </a:p>
          <a:p>
            <a:pPr marL="0" indent="0">
              <a:buFont typeface="Wingdings" panose="05000000000000000000" pitchFamily="2" charset="2"/>
              <a:buNone/>
            </a:pPr>
            <a:endParaRPr lang="en-GB" altLang="en-US" sz="2000" smtClean="0"/>
          </a:p>
          <a:p>
            <a:pPr marL="0" indent="0">
              <a:buFont typeface="Wingdings" panose="05000000000000000000" pitchFamily="2" charset="2"/>
              <a:buNone/>
            </a:pPr>
            <a:r>
              <a:rPr lang="en-GB" altLang="en-US" sz="2000" smtClean="0"/>
              <a:t>Set up Account type “Direct Debit” = This will be needed to add the bank mandate to the constituent record</a:t>
            </a:r>
          </a:p>
          <a:p>
            <a:pPr marL="0" indent="0">
              <a:buFont typeface="Wingdings" panose="05000000000000000000" pitchFamily="2" charset="2"/>
              <a:buNone/>
            </a:pPr>
            <a:endParaRPr lang="en-GB" altLang="en-US" sz="2000" smtClean="0"/>
          </a:p>
          <a:p>
            <a:pPr marL="0" indent="0">
              <a:buFont typeface="Wingdings" panose="05000000000000000000" pitchFamily="2" charset="2"/>
              <a:buNone/>
            </a:pPr>
            <a:r>
              <a:rPr lang="en-GB" altLang="en-US" sz="2000" smtClean="0"/>
              <a:t>Set up Billing type “Direct Debit” = This will be needed to run the Direct Debit Electronic Setup report (used for submitting instructions to the bank) and also for running the Pledge Billing and Direct Debit Pledge Bills reports (both used for extracting the payment file)</a:t>
            </a:r>
          </a:p>
          <a:p>
            <a:pPr marL="0" indent="0">
              <a:buFont typeface="Wingdings" panose="05000000000000000000" pitchFamily="2" charset="2"/>
              <a:buNone/>
            </a:pPr>
            <a:endParaRPr lang="en-GB" altLang="en-US" smtClean="0"/>
          </a:p>
          <a:p>
            <a:pPr marL="0" indent="0">
              <a:buFont typeface="Wingdings" panose="05000000000000000000" pitchFamily="2" charset="2"/>
              <a:buNone/>
            </a:pPr>
            <a:endParaRPr lang="en-GB" altLang="en-US" smtClean="0"/>
          </a:p>
          <a:p>
            <a:pPr marL="0" indent="0">
              <a:buFont typeface="Wingdings" panose="05000000000000000000" pitchFamily="2" charset="2"/>
              <a:buNone/>
            </a:pPr>
            <a:endParaRPr lang="en-GB" altLang="en-US" smtClean="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GB" sz="3200" dirty="0" smtClean="0"/>
              <a:t>Things to consider when testing</a:t>
            </a:r>
            <a:br>
              <a:rPr lang="en-GB" sz="3200" dirty="0" smtClean="0"/>
            </a:br>
            <a:endParaRPr lang="en-GB" dirty="0"/>
          </a:p>
        </p:txBody>
      </p:sp>
      <p:sp>
        <p:nvSpPr>
          <p:cNvPr id="14339" name="Content Placeholder 2"/>
          <p:cNvSpPr>
            <a:spLocks noGrp="1"/>
          </p:cNvSpPr>
          <p:nvPr>
            <p:ph sz="quarter" idx="1"/>
          </p:nvPr>
        </p:nvSpPr>
        <p:spPr>
          <a:xfrm>
            <a:off x="457200" y="1600200"/>
            <a:ext cx="7467600" cy="4873625"/>
          </a:xfrm>
        </p:spPr>
        <p:txBody>
          <a:bodyPr/>
          <a:lstStyle/>
          <a:p>
            <a:pPr eaLnBrk="1" hangingPunct="1">
              <a:buFontTx/>
              <a:buChar char="•"/>
            </a:pPr>
            <a:r>
              <a:rPr lang="en-GB" altLang="en-US" smtClean="0"/>
              <a:t>Make sure all teams are fully aware of the processes and impacts (e.g. best practice v compliance)</a:t>
            </a:r>
          </a:p>
          <a:p>
            <a:pPr eaLnBrk="1" hangingPunct="1">
              <a:buFontTx/>
              <a:buChar char="•"/>
            </a:pPr>
            <a:endParaRPr lang="en-GB" altLang="en-US" smtClean="0"/>
          </a:p>
          <a:p>
            <a:pPr eaLnBrk="1" hangingPunct="1">
              <a:buFontTx/>
              <a:buChar char="•"/>
            </a:pPr>
            <a:r>
              <a:rPr lang="en-GB" altLang="en-US" smtClean="0"/>
              <a:t>Double check all associated software is compatible with your process (e.g. bank validation and verification)</a:t>
            </a:r>
          </a:p>
          <a:p>
            <a:pPr eaLnBrk="1" hangingPunct="1">
              <a:buFontTx/>
              <a:buChar char="•"/>
            </a:pPr>
            <a:endParaRPr lang="en-GB" altLang="en-US"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eaLnBrk="1" fontAlgn="auto" hangingPunct="1">
              <a:spcAft>
                <a:spcPts val="0"/>
              </a:spcAft>
              <a:defRPr/>
            </a:pPr>
            <a:endParaRPr lang="en-US" dirty="0" smtClean="0"/>
          </a:p>
        </p:txBody>
      </p:sp>
      <p:sp>
        <p:nvSpPr>
          <p:cNvPr id="15363" name="Rectangle 6"/>
          <p:cNvSpPr>
            <a:spLocks noGrp="1" noChangeArrowheads="1"/>
          </p:cNvSpPr>
          <p:nvPr>
            <p:ph sz="quarter" idx="1"/>
          </p:nvPr>
        </p:nvSpPr>
        <p:spPr>
          <a:xfrm>
            <a:off x="457200" y="1600200"/>
            <a:ext cx="7467600" cy="4873625"/>
          </a:xfrm>
        </p:spPr>
        <p:txBody>
          <a:bodyPr/>
          <a:lstStyle/>
          <a:p>
            <a:pPr eaLnBrk="1" hangingPunct="1"/>
            <a:endParaRPr lang="en-US" altLang="en-US" smtClean="0"/>
          </a:p>
        </p:txBody>
      </p:sp>
      <p:pic>
        <p:nvPicPr>
          <p:cNvPr id="15364" name="Picture 7" descr="_VON1981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988"/>
            <a:ext cx="9144000" cy="683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 Box 8"/>
          <p:cNvSpPr txBox="1">
            <a:spLocks noChangeArrowheads="1"/>
          </p:cNvSpPr>
          <p:nvPr/>
        </p:nvSpPr>
        <p:spPr bwMode="auto">
          <a:xfrm>
            <a:off x="685800" y="1931988"/>
            <a:ext cx="7275513" cy="3538537"/>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ts val="600"/>
              </a:spcBef>
              <a:buClr>
                <a:schemeClr val="accent1"/>
              </a:buClr>
              <a:buSzPct val="70000"/>
              <a:buFont typeface="Wingdings" panose="05000000000000000000" pitchFamily="2" charset="2"/>
              <a:buChar char=""/>
              <a:defRPr sz="2400">
                <a:solidFill>
                  <a:schemeClr val="tx1"/>
                </a:solidFill>
                <a:latin typeface="Century Schoolbook" panose="02040604050505020304"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anose="02040604050505020304" pitchFamily="18" charset="0"/>
              </a:defRPr>
            </a:lvl2pPr>
            <a:lvl3pPr marL="1143000" indent="-228600">
              <a:spcBef>
                <a:spcPct val="20000"/>
              </a:spcBef>
              <a:buClr>
                <a:srgbClr val="E0752F"/>
              </a:buClr>
              <a:buSzPct val="60000"/>
              <a:buFont typeface="Wingdings" panose="05000000000000000000" pitchFamily="2" charset="2"/>
              <a:buChar char=""/>
              <a:defRPr>
                <a:solidFill>
                  <a:schemeClr val="tx1"/>
                </a:solidFill>
                <a:latin typeface="Century Schoolbook" panose="02040604050505020304" pitchFamily="18" charset="0"/>
              </a:defRPr>
            </a:lvl3pPr>
            <a:lvl4pPr marL="1600200" indent="-228600">
              <a:spcBef>
                <a:spcPct val="20000"/>
              </a:spcBef>
              <a:buClr>
                <a:srgbClr val="FEC3AE"/>
              </a:buClr>
              <a:buSzPct val="60000"/>
              <a:buFont typeface="Wingdings" panose="05000000000000000000" pitchFamily="2" charset="2"/>
              <a:buChar char=""/>
              <a:defRPr>
                <a:solidFill>
                  <a:schemeClr val="tx1"/>
                </a:solidFill>
                <a:latin typeface="Century Schoolbook" panose="02040604050505020304" pitchFamily="18"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Century Schoolbook" panose="02040604050505020304" pitchFamily="18" charset="0"/>
              </a:defRPr>
            </a:lvl9pPr>
          </a:lstStyle>
          <a:p>
            <a:pPr algn="ctr" fontAlgn="base">
              <a:spcBef>
                <a:spcPct val="0"/>
              </a:spcBef>
              <a:spcAft>
                <a:spcPct val="0"/>
              </a:spcAft>
              <a:buClrTx/>
              <a:buSzTx/>
              <a:buFontTx/>
              <a:buNone/>
            </a:pPr>
            <a:endParaRPr lang="en-GB" altLang="en-US" sz="3200" b="1" smtClean="0">
              <a:solidFill>
                <a:srgbClr val="FF0441"/>
              </a:solidFill>
              <a:latin typeface="Arial" panose="020B0604020202020204" pitchFamily="34" charset="0"/>
              <a:cs typeface="Arial" panose="020B0604020202020204" pitchFamily="34" charset="0"/>
            </a:endParaRPr>
          </a:p>
          <a:p>
            <a:pPr algn="ctr" fontAlgn="base">
              <a:spcBef>
                <a:spcPct val="0"/>
              </a:spcBef>
              <a:spcAft>
                <a:spcPct val="0"/>
              </a:spcAft>
              <a:buClrTx/>
              <a:buSzTx/>
              <a:buFontTx/>
              <a:buNone/>
            </a:pPr>
            <a:r>
              <a:rPr lang="en-GB" altLang="en-US" sz="3200" b="1" smtClean="0">
                <a:solidFill>
                  <a:prstClr val="white"/>
                </a:solidFill>
                <a:latin typeface="Arial" panose="020B0604020202020204" pitchFamily="34" charset="0"/>
                <a:cs typeface="Arial" panose="020B0604020202020204" pitchFamily="34" charset="0"/>
              </a:rPr>
              <a:t>Any Questions?</a:t>
            </a:r>
          </a:p>
          <a:p>
            <a:pPr algn="ctr" fontAlgn="base">
              <a:spcBef>
                <a:spcPct val="0"/>
              </a:spcBef>
              <a:spcAft>
                <a:spcPct val="0"/>
              </a:spcAft>
              <a:buClrTx/>
              <a:buSzTx/>
              <a:buFontTx/>
              <a:buNone/>
            </a:pPr>
            <a:endParaRPr lang="en-GB" altLang="en-US" sz="3200" b="1" smtClean="0">
              <a:solidFill>
                <a:prstClr val="white"/>
              </a:solidFill>
              <a:latin typeface="Arial" panose="020B0604020202020204" pitchFamily="34" charset="0"/>
              <a:cs typeface="Arial" panose="020B0604020202020204" pitchFamily="34" charset="0"/>
            </a:endParaRPr>
          </a:p>
          <a:p>
            <a:pPr algn="ctr" fontAlgn="base">
              <a:spcBef>
                <a:spcPct val="0"/>
              </a:spcBef>
              <a:spcAft>
                <a:spcPct val="0"/>
              </a:spcAft>
              <a:buClrTx/>
              <a:buSzTx/>
              <a:buFontTx/>
              <a:buNone/>
            </a:pPr>
            <a:r>
              <a:rPr lang="en-GB" altLang="en-US" sz="3200" b="1" smtClean="0">
                <a:solidFill>
                  <a:prstClr val="white"/>
                </a:solidFill>
                <a:latin typeface="Arial" panose="020B0604020202020204" pitchFamily="34" charset="0"/>
                <a:cs typeface="Arial" panose="020B0604020202020204" pitchFamily="34" charset="0"/>
              </a:rPr>
              <a:t>020 7921 0696</a:t>
            </a:r>
          </a:p>
          <a:p>
            <a:pPr algn="ctr" fontAlgn="base">
              <a:spcBef>
                <a:spcPct val="0"/>
              </a:spcBef>
              <a:spcAft>
                <a:spcPct val="0"/>
              </a:spcAft>
              <a:buClrTx/>
              <a:buSzTx/>
              <a:buFontTx/>
              <a:buNone/>
            </a:pPr>
            <a:r>
              <a:rPr lang="en-GB" altLang="en-US" sz="3200" b="1" smtClean="0">
                <a:solidFill>
                  <a:prstClr val="white"/>
                </a:solidFill>
                <a:latin typeface="Arial" panose="020B0604020202020204" pitchFamily="34" charset="0"/>
                <a:cs typeface="Arial" panose="020B0604020202020204" pitchFamily="34" charset="0"/>
                <a:hlinkClick r:id="rId3"/>
              </a:rPr>
              <a:t>Laura.scott@southbankcentre.co.uk</a:t>
            </a:r>
            <a:endParaRPr lang="en-GB" altLang="en-US" sz="3200" b="1" smtClean="0">
              <a:solidFill>
                <a:prstClr val="white"/>
              </a:solidFill>
              <a:latin typeface="Arial" panose="020B0604020202020204" pitchFamily="34" charset="0"/>
              <a:cs typeface="Arial" panose="020B0604020202020204" pitchFamily="34" charset="0"/>
            </a:endParaRPr>
          </a:p>
          <a:p>
            <a:pPr algn="ctr" fontAlgn="base">
              <a:spcBef>
                <a:spcPct val="0"/>
              </a:spcBef>
              <a:spcAft>
                <a:spcPct val="0"/>
              </a:spcAft>
              <a:buClrTx/>
              <a:buSzTx/>
              <a:buFontTx/>
              <a:buNone/>
            </a:pPr>
            <a:endParaRPr lang="en-GB" altLang="en-US" sz="3200" b="1" smtClean="0">
              <a:solidFill>
                <a:prstClr val="white"/>
              </a:solidFill>
              <a:latin typeface="Arial" panose="020B0604020202020204" pitchFamily="34" charset="0"/>
              <a:cs typeface="Arial" panose="020B0604020202020204" pitchFamily="34" charset="0"/>
            </a:endParaRPr>
          </a:p>
          <a:p>
            <a:pPr algn="ctr" fontAlgn="base">
              <a:spcBef>
                <a:spcPct val="0"/>
              </a:spcBef>
              <a:spcAft>
                <a:spcPct val="0"/>
              </a:spcAft>
              <a:buClrTx/>
              <a:buSzTx/>
              <a:buFontTx/>
              <a:buNone/>
            </a:pPr>
            <a:endParaRPr lang="en-GB" altLang="en-US" sz="3200" b="1" smtClean="0">
              <a:solidFill>
                <a:prstClr val="white"/>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78527" y="1203258"/>
            <a:ext cx="6393873" cy="602060"/>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6564" y="2275386"/>
            <a:ext cx="5257800" cy="2153161"/>
          </a:xfrm>
          <a:prstGeom prst="rect">
            <a:avLst/>
          </a:prstGeom>
        </p:spPr>
      </p:pic>
      <p:sp>
        <p:nvSpPr>
          <p:cNvPr id="6" name="TextBox 5"/>
          <p:cNvSpPr txBox="1"/>
          <p:nvPr/>
        </p:nvSpPr>
        <p:spPr>
          <a:xfrm>
            <a:off x="1575955" y="5058642"/>
            <a:ext cx="5999018" cy="715581"/>
          </a:xfrm>
          <a:prstGeom prst="rect">
            <a:avLst/>
          </a:prstGeom>
          <a:noFill/>
        </p:spPr>
        <p:txBody>
          <a:bodyPr wrap="square" rtlCol="0">
            <a:spAutoFit/>
          </a:bodyPr>
          <a:lstStyle/>
          <a:p>
            <a:pPr algn="ctr">
              <a:lnSpc>
                <a:spcPct val="150000"/>
              </a:lnSpc>
            </a:pPr>
            <a:r>
              <a:rPr lang="en-US" sz="1500" b="1" dirty="0">
                <a:solidFill>
                  <a:prstClr val="white"/>
                </a:solidFill>
                <a:latin typeface="Arial" pitchFamily="34" charset="0"/>
                <a:cs typeface="Arial" panose="020B0604020202020204" pitchFamily="34" charset="0"/>
              </a:rPr>
              <a:t>Others transact. Tessitura transforms.</a:t>
            </a:r>
          </a:p>
          <a:p>
            <a:pPr algn="ctr">
              <a:lnSpc>
                <a:spcPct val="150000"/>
              </a:lnSpc>
            </a:pPr>
            <a:r>
              <a:rPr lang="en-US" sz="1200" b="1" dirty="0">
                <a:solidFill>
                  <a:prstClr val="white"/>
                </a:solidFill>
                <a:latin typeface="Arial" pitchFamily="34" charset="0"/>
                <a:cs typeface="Arial" panose="020B0604020202020204" pitchFamily="34" charset="0"/>
              </a:rPr>
              <a:t>www.tessituranetwork.com</a:t>
            </a:r>
          </a:p>
        </p:txBody>
      </p:sp>
    </p:spTree>
    <p:extLst>
      <p:ext uri="{BB962C8B-B14F-4D97-AF65-F5344CB8AC3E}">
        <p14:creationId xmlns:p14="http://schemas.microsoft.com/office/powerpoint/2010/main" val="29415389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1453958" y="4194485"/>
            <a:ext cx="6231466" cy="982513"/>
          </a:xfrm>
          <a:prstGeom prst="rect">
            <a:avLst/>
          </a:prstGeom>
          <a:noFill/>
        </p:spPr>
        <p:txBody>
          <a:bodyPr wrap="square" rtlCol="0">
            <a:spAutoFit/>
          </a:bodyPr>
          <a:lstStyle/>
          <a:p>
            <a:pPr algn="ctr">
              <a:lnSpc>
                <a:spcPct val="150000"/>
              </a:lnSpc>
            </a:pPr>
            <a:r>
              <a:rPr lang="en-US" sz="4400" b="1" dirty="0" smtClean="0">
                <a:solidFill>
                  <a:prstClr val="white"/>
                </a:solidFill>
                <a:latin typeface="Arial" pitchFamily="34" charset="0"/>
                <a:cs typeface="Arial" panose="020B0604020202020204" pitchFamily="34" charset="0"/>
              </a:rPr>
              <a:t>Direct Debits Online</a:t>
            </a:r>
            <a:endParaRPr lang="en-US" sz="44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1026" name="Picture 2" descr="Image result for direct debi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83791" y="952354"/>
            <a:ext cx="2971800" cy="29718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249778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568228" y="1316375"/>
            <a:ext cx="4621839" cy="1708160"/>
          </a:xfrm>
          <a:prstGeom prst="rect">
            <a:avLst/>
          </a:prstGeom>
          <a:noFill/>
        </p:spPr>
        <p:txBody>
          <a:bodyPr wrap="square" rtlCol="0">
            <a:spAutoFit/>
          </a:bodyPr>
          <a:lstStyle/>
          <a:p>
            <a:pPr algn="ctr">
              <a:lnSpc>
                <a:spcPct val="150000"/>
              </a:lnSpc>
            </a:pPr>
            <a:r>
              <a:rPr lang="en-US" sz="3200" b="1" dirty="0" smtClean="0">
                <a:solidFill>
                  <a:prstClr val="white"/>
                </a:solidFill>
                <a:latin typeface="Arial" pitchFamily="34" charset="0"/>
                <a:cs typeface="Arial" panose="020B0604020202020204" pitchFamily="34" charset="0"/>
              </a:rPr>
              <a:t>Mark Steel</a:t>
            </a:r>
            <a:br>
              <a:rPr lang="en-US" sz="3200" b="1" dirty="0" smtClean="0">
                <a:solidFill>
                  <a:prstClr val="white"/>
                </a:solidFill>
                <a:latin typeface="Arial" pitchFamily="34" charset="0"/>
                <a:cs typeface="Arial" panose="020B0604020202020204" pitchFamily="34" charset="0"/>
              </a:rPr>
            </a:br>
            <a:r>
              <a:rPr lang="en-US" sz="2000" b="1" dirty="0" smtClean="0">
                <a:solidFill>
                  <a:prstClr val="white"/>
                </a:solidFill>
                <a:latin typeface="Arial" pitchFamily="34" charset="0"/>
                <a:cs typeface="Arial" panose="020B0604020202020204" pitchFamily="34" charset="0"/>
              </a:rPr>
              <a:t>Application &amp; Support Consultant</a:t>
            </a:r>
          </a:p>
          <a:p>
            <a:pPr algn="ctr">
              <a:lnSpc>
                <a:spcPct val="150000"/>
              </a:lnSpc>
            </a:pPr>
            <a:r>
              <a:rPr lang="en-US" sz="1600" b="1" dirty="0" smtClean="0">
                <a:solidFill>
                  <a:prstClr val="white"/>
                </a:solidFill>
                <a:latin typeface="Arial" pitchFamily="34" charset="0"/>
                <a:cs typeface="Arial" panose="020B0604020202020204" pitchFamily="34" charset="0"/>
              </a:rPr>
              <a:t>Sutton </a:t>
            </a:r>
            <a:r>
              <a:rPr lang="en-US" sz="1600" b="1" dirty="0" err="1" smtClean="0">
                <a:solidFill>
                  <a:prstClr val="white"/>
                </a:solidFill>
                <a:latin typeface="Arial" pitchFamily="34" charset="0"/>
                <a:cs typeface="Arial" panose="020B0604020202020204" pitchFamily="34" charset="0"/>
              </a:rPr>
              <a:t>Coldfield</a:t>
            </a:r>
            <a:r>
              <a:rPr lang="en-US" sz="1600" b="1" dirty="0" smtClean="0">
                <a:solidFill>
                  <a:prstClr val="white"/>
                </a:solidFill>
                <a:latin typeface="Arial" pitchFamily="34" charset="0"/>
                <a:cs typeface="Arial" panose="020B0604020202020204" pitchFamily="34" charset="0"/>
              </a:rPr>
              <a:t>, West Midlands</a:t>
            </a:r>
            <a:endParaRPr lang="en-US" sz="2400" b="1" dirty="0" smtClean="0">
              <a:solidFill>
                <a:prstClr val="white"/>
              </a:solidFill>
              <a:latin typeface="Arial" pitchFamily="34" charset="0"/>
              <a:cs typeface="Arial" panose="020B0604020202020204" pitchFamily="34" charset="0"/>
            </a:endParaRP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73953" y="1309212"/>
            <a:ext cx="2870200" cy="3587750"/>
          </a:xfrm>
          <a:prstGeom prst="rect">
            <a:avLst/>
          </a:prstGeom>
        </p:spPr>
      </p:pic>
    </p:spTree>
    <p:extLst>
      <p:ext uri="{BB962C8B-B14F-4D97-AF65-F5344CB8AC3E}">
        <p14:creationId xmlns:p14="http://schemas.microsoft.com/office/powerpoint/2010/main" val="172155447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381000" y="1317639"/>
            <a:ext cx="8210935" cy="147732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Understanding the Web API</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Limitations for pledges and unpaid orders</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Capturing Direct Debit details online</a:t>
            </a:r>
            <a:endParaRPr lang="en-US" sz="2000" b="1" dirty="0">
              <a:solidFill>
                <a:prstClr val="white"/>
              </a:solidFill>
              <a:latin typeface="Arial" pitchFamily="34" charset="0"/>
              <a:cs typeface="Arial" panose="020B0604020202020204" pitchFamily="34" charset="0"/>
            </a:endParaRP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Agenda</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2050" name="Picture 2" descr="http://theproductivitypro.com/wp/wp-content/uploads/2012/09/to_do_list_toda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1666" y="2884375"/>
            <a:ext cx="3440641" cy="23009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60980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381000" y="1317639"/>
            <a:ext cx="8210935" cy="2862322"/>
          </a:xfrm>
          <a:prstGeom prst="rect">
            <a:avLst/>
          </a:prstGeom>
          <a:noFill/>
        </p:spPr>
        <p:txBody>
          <a:bodyPr wrap="square" rtlCol="0">
            <a:spAutoFit/>
          </a:bodyPr>
          <a:lstStyle/>
          <a:p>
            <a:pPr>
              <a:lnSpc>
                <a:spcPct val="150000"/>
              </a:lnSpc>
            </a:pPr>
            <a:r>
              <a:rPr lang="en-GB" sz="2000" b="1" dirty="0" smtClean="0">
                <a:solidFill>
                  <a:prstClr val="white"/>
                </a:solidFill>
                <a:latin typeface="Arial" pitchFamily="34" charset="0"/>
                <a:cs typeface="Arial" panose="020B0604020202020204" pitchFamily="34" charset="0"/>
              </a:rPr>
              <a:t>“A </a:t>
            </a:r>
            <a:r>
              <a:rPr lang="en-GB" sz="2000" b="1" dirty="0">
                <a:solidFill>
                  <a:prstClr val="white"/>
                </a:solidFill>
                <a:latin typeface="Arial" pitchFamily="34" charset="0"/>
                <a:cs typeface="Arial" panose="020B0604020202020204" pitchFamily="34" charset="0"/>
              </a:rPr>
              <a:t>server-side web API is a programmatic interface consisting of one or more publicly exposed endpoints to a defined request–response message system, typically expressed in JSON or XML, which is exposed via the web—most commonly by means of an HTTP-based web server</a:t>
            </a:r>
            <a:r>
              <a:rPr lang="en-GB" sz="2000" b="1" dirty="0" smtClean="0">
                <a:solidFill>
                  <a:prstClr val="white"/>
                </a:solidFill>
                <a:latin typeface="Arial" pitchFamily="34" charset="0"/>
                <a:cs typeface="Arial" panose="020B0604020202020204" pitchFamily="34" charset="0"/>
              </a:rPr>
              <a:t>.</a:t>
            </a:r>
            <a:r>
              <a:rPr lang="en-US" sz="2000" b="1" dirty="0" smtClean="0">
                <a:solidFill>
                  <a:prstClr val="white"/>
                </a:solidFill>
                <a:latin typeface="Arial" pitchFamily="34" charset="0"/>
                <a:cs typeface="Arial" panose="020B0604020202020204" pitchFamily="34" charset="0"/>
              </a:rPr>
              <a:t>”</a:t>
            </a:r>
          </a:p>
          <a:p>
            <a:pPr>
              <a:lnSpc>
                <a:spcPct val="150000"/>
              </a:lnSpc>
            </a:pPr>
            <a:r>
              <a:rPr lang="en-US" sz="2000" b="1" dirty="0" smtClean="0">
                <a:solidFill>
                  <a:prstClr val="white"/>
                </a:solidFill>
                <a:latin typeface="Arial" pitchFamily="34" charset="0"/>
                <a:cs typeface="Arial" panose="020B0604020202020204" pitchFamily="34" charset="0"/>
              </a:rPr>
              <a:t>Wikipedia</a:t>
            </a:r>
            <a:endParaRPr lang="en-US" sz="2000" b="1" dirty="0">
              <a:solidFill>
                <a:prstClr val="white"/>
              </a:solidFill>
              <a:latin typeface="Arial" pitchFamily="34" charset="0"/>
              <a:cs typeface="Arial" panose="020B0604020202020204" pitchFamily="34" charset="0"/>
            </a:endParaRP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Web API</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2052" name="Picture 4" descr="Image result for server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9733" y="3426955"/>
            <a:ext cx="3863974" cy="20092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486740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381000" y="1317639"/>
            <a:ext cx="8210935" cy="147732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Handles conversation between your SQL server and applications</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Makes sure everything is above board</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Maintains security</a:t>
            </a:r>
            <a:endParaRPr lang="en-US" sz="2000" b="1" dirty="0">
              <a:solidFill>
                <a:prstClr val="white"/>
              </a:solidFill>
              <a:latin typeface="Arial" pitchFamily="34" charset="0"/>
              <a:cs typeface="Arial" panose="020B0604020202020204" pitchFamily="34" charset="0"/>
            </a:endParaRP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Web API</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3074" name="Picture 2" descr="Image result for arguing neighbor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0748" y="2958360"/>
            <a:ext cx="3772959" cy="246373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5641" y="3640914"/>
            <a:ext cx="2857500" cy="17811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902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fade">
                                      <p:cBhvr>
                                        <p:cTn id="7" dur="500"/>
                                        <p:tgtEl>
                                          <p:spTgt spid="307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5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Web API</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4098" name="Picture 2" descr="Image resul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1915" y="1866608"/>
            <a:ext cx="4546759" cy="2452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43626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381000" y="1317639"/>
            <a:ext cx="8210935" cy="147732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Fully paid items</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Payment schedules in Ticket Orders</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TNEW requires the first payment and only handles CC data</a:t>
            </a: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Limitations</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1026" name="Picture 2" descr="Image resul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3175" y="2855446"/>
            <a:ext cx="2330894" cy="2801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094472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381000" y="1317639"/>
            <a:ext cx="8210935" cy="1477328"/>
          </a:xfrm>
          <a:prstGeom prst="rect">
            <a:avLst/>
          </a:prstGeom>
          <a:noFill/>
        </p:spPr>
        <p:txBody>
          <a:bodyPr wrap="square" rtlCol="0">
            <a:spAutoFit/>
          </a:bodyPr>
          <a:lstStyle/>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Imports pledges and gifts</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Setup billing schedules</a:t>
            </a:r>
          </a:p>
          <a:p>
            <a:pPr marL="171450" indent="-171450">
              <a:lnSpc>
                <a:spcPct val="150000"/>
              </a:lnSpc>
              <a:buFont typeface="Arial" panose="020B0604020202020204" pitchFamily="34" charset="0"/>
              <a:buChar char="•"/>
            </a:pPr>
            <a:r>
              <a:rPr lang="en-US" sz="2000" b="1" dirty="0" smtClean="0">
                <a:solidFill>
                  <a:prstClr val="white"/>
                </a:solidFill>
                <a:latin typeface="Arial" pitchFamily="34" charset="0"/>
                <a:cs typeface="Arial" panose="020B0604020202020204" pitchFamily="34" charset="0"/>
              </a:rPr>
              <a:t>Used for data conversions</a:t>
            </a: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Contribution Import Utility</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7170" name="Picture 2" descr="Image result for imp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88734" y="2884563"/>
            <a:ext cx="5686569" cy="2497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603535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99934" y="5717480"/>
            <a:ext cx="1739515" cy="712362"/>
          </a:xfrm>
          <a:prstGeom prst="rect">
            <a:avLst/>
          </a:prstGeom>
        </p:spPr>
      </p:pic>
      <p:sp>
        <p:nvSpPr>
          <p:cNvPr id="6" name="TextBox 5"/>
          <p:cNvSpPr txBox="1"/>
          <p:nvPr/>
        </p:nvSpPr>
        <p:spPr>
          <a:xfrm>
            <a:off x="381000" y="1317639"/>
            <a:ext cx="8210935" cy="2400657"/>
          </a:xfrm>
          <a:prstGeom prst="rect">
            <a:avLst/>
          </a:prstGeom>
          <a:noFill/>
        </p:spPr>
        <p:txBody>
          <a:bodyPr wrap="square" rtlCol="0">
            <a:spAutoFit/>
          </a:bodyPr>
          <a:lstStyle/>
          <a:p>
            <a:pPr>
              <a:lnSpc>
                <a:spcPct val="150000"/>
              </a:lnSpc>
            </a:pPr>
            <a:r>
              <a:rPr lang="en-US" sz="2000" b="1" dirty="0" smtClean="0">
                <a:solidFill>
                  <a:prstClr val="white"/>
                </a:solidFill>
                <a:latin typeface="Arial" pitchFamily="34" charset="0"/>
                <a:cs typeface="Arial" panose="020B0604020202020204" pitchFamily="34" charset="0"/>
              </a:rPr>
              <a:t>Using custom procedures….</a:t>
            </a:r>
          </a:p>
          <a:p>
            <a:pPr marL="457200" indent="-457200">
              <a:lnSpc>
                <a:spcPct val="150000"/>
              </a:lnSpc>
              <a:buFont typeface="+mj-lt"/>
              <a:buAutoNum type="arabicPeriod"/>
            </a:pPr>
            <a:r>
              <a:rPr lang="en-US" sz="2000" b="1" dirty="0" smtClean="0">
                <a:solidFill>
                  <a:prstClr val="white"/>
                </a:solidFill>
                <a:latin typeface="Arial" pitchFamily="34" charset="0"/>
                <a:cs typeface="Arial" panose="020B0604020202020204" pitchFamily="34" charset="0"/>
              </a:rPr>
              <a:t>Record account data into T_ACCOUNT_DATA</a:t>
            </a:r>
          </a:p>
          <a:p>
            <a:pPr marL="457200" indent="-457200">
              <a:lnSpc>
                <a:spcPct val="150000"/>
              </a:lnSpc>
              <a:buFont typeface="+mj-lt"/>
              <a:buAutoNum type="arabicPeriod"/>
            </a:pPr>
            <a:r>
              <a:rPr lang="en-US" sz="2000" b="1" dirty="0" smtClean="0">
                <a:solidFill>
                  <a:prstClr val="white"/>
                </a:solidFill>
                <a:latin typeface="Arial" pitchFamily="34" charset="0"/>
                <a:cs typeface="Arial" panose="020B0604020202020204" pitchFamily="34" charset="0"/>
              </a:rPr>
              <a:t>Create an entry in TW_CONTRIBUTION_IMPORT</a:t>
            </a:r>
          </a:p>
          <a:p>
            <a:pPr marL="457200" indent="-457200">
              <a:lnSpc>
                <a:spcPct val="150000"/>
              </a:lnSpc>
              <a:buFont typeface="+mj-lt"/>
              <a:buAutoNum type="arabicPeriod"/>
            </a:pPr>
            <a:r>
              <a:rPr lang="en-US" sz="2000" b="1" dirty="0" smtClean="0">
                <a:solidFill>
                  <a:prstClr val="white"/>
                </a:solidFill>
                <a:latin typeface="Arial" pitchFamily="34" charset="0"/>
                <a:cs typeface="Arial" panose="020B0604020202020204" pitchFamily="34" charset="0"/>
              </a:rPr>
              <a:t>Trick the web into thinking the customer is a member</a:t>
            </a:r>
          </a:p>
          <a:p>
            <a:pPr marL="457200" indent="-457200">
              <a:lnSpc>
                <a:spcPct val="150000"/>
              </a:lnSpc>
              <a:buFont typeface="+mj-lt"/>
              <a:buAutoNum type="arabicPeriod"/>
            </a:pPr>
            <a:r>
              <a:rPr lang="en-US" sz="2000" b="1" dirty="0" smtClean="0">
                <a:solidFill>
                  <a:prstClr val="white"/>
                </a:solidFill>
                <a:latin typeface="Arial" pitchFamily="34" charset="0"/>
                <a:cs typeface="Arial" panose="020B0604020202020204" pitchFamily="34" charset="0"/>
              </a:rPr>
              <a:t>Overnight import the contributions</a:t>
            </a:r>
          </a:p>
        </p:txBody>
      </p:sp>
      <p:sp>
        <p:nvSpPr>
          <p:cNvPr id="7" name="TextBox 6"/>
          <p:cNvSpPr txBox="1"/>
          <p:nvPr/>
        </p:nvSpPr>
        <p:spPr>
          <a:xfrm>
            <a:off x="0" y="6429842"/>
            <a:ext cx="9144000" cy="335156"/>
          </a:xfrm>
          <a:prstGeom prst="rect">
            <a:avLst/>
          </a:prstGeom>
          <a:noFill/>
        </p:spPr>
        <p:txBody>
          <a:bodyPr wrap="square" rtlCol="0">
            <a:spAutoFit/>
          </a:bodyPr>
          <a:lstStyle/>
          <a:p>
            <a:pPr algn="ctr">
              <a:lnSpc>
                <a:spcPct val="150000"/>
              </a:lnSpc>
            </a:pPr>
            <a:r>
              <a:rPr lang="en-US" sz="1200" b="1" dirty="0" smtClean="0">
                <a:solidFill>
                  <a:prstClr val="white"/>
                </a:solidFill>
                <a:latin typeface="Arial" pitchFamily="34" charset="0"/>
                <a:cs typeface="Arial" panose="020B0604020202020204" pitchFamily="34" charset="0"/>
              </a:rPr>
              <a:t>www.tessituranetwork.com</a:t>
            </a:r>
            <a:endParaRPr lang="en-US" sz="1200" b="1" dirty="0">
              <a:solidFill>
                <a:prstClr val="white"/>
              </a:solidFill>
              <a:latin typeface="Arial" pitchFamily="34" charset="0"/>
              <a:cs typeface="Arial" panose="020B0604020202020204" pitchFamily="34" charset="0"/>
            </a:endParaRPr>
          </a:p>
        </p:txBody>
      </p:sp>
      <p:sp>
        <p:nvSpPr>
          <p:cNvPr id="8" name="TextBox 7"/>
          <p:cNvSpPr txBox="1"/>
          <p:nvPr/>
        </p:nvSpPr>
        <p:spPr>
          <a:xfrm>
            <a:off x="459227" y="252653"/>
            <a:ext cx="8054480" cy="901593"/>
          </a:xfrm>
          <a:prstGeom prst="rect">
            <a:avLst/>
          </a:prstGeom>
          <a:noFill/>
        </p:spPr>
        <p:txBody>
          <a:bodyPr wrap="square" rtlCol="0">
            <a:spAutoFit/>
          </a:bodyPr>
          <a:lstStyle/>
          <a:p>
            <a:pPr algn="ctr">
              <a:lnSpc>
                <a:spcPct val="150000"/>
              </a:lnSpc>
            </a:pPr>
            <a:r>
              <a:rPr lang="en-US" sz="4000" b="1" dirty="0" smtClean="0">
                <a:solidFill>
                  <a:prstClr val="white"/>
                </a:solidFill>
                <a:latin typeface="Arial" pitchFamily="34" charset="0"/>
                <a:cs typeface="Arial" panose="020B0604020202020204" pitchFamily="34" charset="0"/>
              </a:rPr>
              <a:t>Online Direct Debits</a:t>
            </a:r>
            <a:endParaRPr lang="en-US" sz="4000" b="1" dirty="0">
              <a:solidFill>
                <a:prstClr val="white"/>
              </a:solidFill>
              <a:latin typeface="Arial" pitchFamily="34" charset="0"/>
              <a:cs typeface="Arial" panose="020B0604020202020204" pitchFamily="34" charset="0"/>
            </a:endParaRPr>
          </a:p>
        </p:txBody>
      </p:sp>
      <p:sp>
        <p:nvSpPr>
          <p:cNvPr id="9" name="AutoShape 6" descr="https://www.tessituranetwork.com/Help_System_v125/Content/Resources/Images/Individual%20Icon.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solidFill>
                <a:prstClr val="black"/>
              </a:solidFill>
            </a:endParaRPr>
          </a:p>
        </p:txBody>
      </p:sp>
      <p:pic>
        <p:nvPicPr>
          <p:cNvPr id="8196" name="Picture 4" descr="Image result for import harbo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74150" y="3605475"/>
            <a:ext cx="3239557" cy="18217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3678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6" name="Title 1"/>
          <p:cNvSpPr txBox="1">
            <a:spLocks/>
          </p:cNvSpPr>
          <p:nvPr/>
        </p:nvSpPr>
        <p:spPr>
          <a:xfrm>
            <a:off x="619596" y="2745468"/>
            <a:ext cx="7886700" cy="2852737"/>
          </a:xfrm>
          <a:prstGeom prst="rect">
            <a:avLst/>
          </a:prstGeom>
        </p:spPr>
        <p:txBody>
          <a:bodyPr vert="horz" lIns="91440" tIns="45720" rIns="91440" bIns="45720" rtlCol="0" anchor="b">
            <a:normAutofit fontScale="97500"/>
          </a:bodyPr>
          <a:lstStyle>
            <a:lvl1pPr algn="ctr" defTabSz="685800" rtl="0" eaLnBrk="1" latinLnBrk="0" hangingPunct="1">
              <a:lnSpc>
                <a:spcPct val="90000"/>
              </a:lnSpc>
              <a:spcBef>
                <a:spcPct val="0"/>
              </a:spcBef>
              <a:buNone/>
              <a:defRPr sz="4500" kern="1200">
                <a:solidFill>
                  <a:schemeClr val="tx1"/>
                </a:solidFill>
                <a:latin typeface="+mj-lt"/>
                <a:ea typeface="+mj-ea"/>
                <a:cs typeface="+mj-cs"/>
              </a:defRPr>
            </a:lvl1pPr>
          </a:lstStyle>
          <a:p>
            <a:pPr algn="l"/>
            <a:r>
              <a:rPr lang="en-US" sz="2400" dirty="0" smtClean="0">
                <a:solidFill>
                  <a:srgbClr val="FFFFFF">
                    <a:lumMod val="95000"/>
                  </a:srgbClr>
                </a:solidFill>
              </a:rPr>
              <a:t>“</a:t>
            </a:r>
            <a:r>
              <a:rPr lang="en-US" sz="2000" dirty="0">
                <a:solidFill>
                  <a:srgbClr val="FFFFFF">
                    <a:lumMod val="95000"/>
                  </a:srgbClr>
                </a:solidFill>
              </a:rPr>
              <a:t>Impermanence - anonymity - that’s what I’m looking for; a vast restless place that doesn’t give a damn about the past.</a:t>
            </a:r>
            <a:r>
              <a:rPr lang="en-US" sz="2400" dirty="0" smtClean="0">
                <a:solidFill>
                  <a:srgbClr val="FFFFFF">
                    <a:lumMod val="95000"/>
                  </a:srgbClr>
                </a:solidFill>
              </a:rPr>
              <a:t>.”</a:t>
            </a:r>
            <a:endParaRPr lang="en-US" sz="2400" dirty="0">
              <a:solidFill>
                <a:srgbClr val="FFFFFF">
                  <a:lumMod val="95000"/>
                </a:srgbClr>
              </a:solidFill>
            </a:endParaRPr>
          </a:p>
        </p:txBody>
      </p:sp>
      <p:sp>
        <p:nvSpPr>
          <p:cNvPr id="7" name="Text Placeholder 2"/>
          <p:cNvSpPr txBox="1">
            <a:spLocks/>
          </p:cNvSpPr>
          <p:nvPr/>
        </p:nvSpPr>
        <p:spPr>
          <a:xfrm>
            <a:off x="619596" y="5566426"/>
            <a:ext cx="7886700" cy="349754"/>
          </a:xfrm>
          <a:prstGeom prst="rect">
            <a:avLst/>
          </a:prstGeom>
        </p:spPr>
        <p:txBody>
          <a:bodyPr vert="horz" lIns="91440" tIns="45720" rIns="91440" bIns="45720" rtlCol="0">
            <a:normAutofit/>
          </a:bodyPr>
          <a:lstStyle>
            <a:lvl1pPr marL="0" indent="0" algn="ctr" defTabSz="685800" rtl="0" eaLnBrk="1" latinLnBrk="0" hangingPunct="1">
              <a:lnSpc>
                <a:spcPct val="90000"/>
              </a:lnSpc>
              <a:spcBef>
                <a:spcPts val="750"/>
              </a:spcBef>
              <a:buFont typeface="Arial" panose="020B0604020202020204" pitchFamily="34" charset="0"/>
              <a:buNone/>
              <a:defRPr sz="1800" kern="1200">
                <a:solidFill>
                  <a:schemeClr val="tx1"/>
                </a:solidFill>
                <a:latin typeface="+mn-lt"/>
                <a:ea typeface="+mn-ea"/>
                <a:cs typeface="+mn-cs"/>
              </a:defRPr>
            </a:lvl1pPr>
            <a:lvl2pPr marL="342900" indent="0" algn="ctr" defTabSz="685800" rtl="0" eaLnBrk="1" latinLnBrk="0" hangingPunct="1">
              <a:lnSpc>
                <a:spcPct val="90000"/>
              </a:lnSpc>
              <a:spcBef>
                <a:spcPts val="375"/>
              </a:spcBef>
              <a:buFont typeface="Arial" panose="020B0604020202020204" pitchFamily="34" charset="0"/>
              <a:buNone/>
              <a:defRPr sz="1500" kern="1200">
                <a:solidFill>
                  <a:schemeClr val="tx1"/>
                </a:solidFill>
                <a:latin typeface="+mn-lt"/>
                <a:ea typeface="+mn-ea"/>
                <a:cs typeface="+mn-cs"/>
              </a:defRPr>
            </a:lvl2pPr>
            <a:lvl3pPr marL="685800" indent="0" algn="ctr" defTabSz="685800" rtl="0" eaLnBrk="1" latinLnBrk="0" hangingPunct="1">
              <a:lnSpc>
                <a:spcPct val="90000"/>
              </a:lnSpc>
              <a:spcBef>
                <a:spcPts val="375"/>
              </a:spcBef>
              <a:buFont typeface="Arial" panose="020B0604020202020204" pitchFamily="34" charset="0"/>
              <a:buNone/>
              <a:defRPr sz="1350" kern="1200">
                <a:solidFill>
                  <a:schemeClr val="tx1"/>
                </a:solidFill>
                <a:latin typeface="+mn-lt"/>
                <a:ea typeface="+mn-ea"/>
                <a:cs typeface="+mn-cs"/>
              </a:defRPr>
            </a:lvl3pPr>
            <a:lvl4pPr marL="10287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4pPr>
            <a:lvl5pPr marL="13716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pPr algn="l"/>
            <a:r>
              <a:rPr lang="en-US" dirty="0">
                <a:solidFill>
                  <a:prstClr val="black"/>
                </a:solidFill>
              </a:rPr>
              <a:t>Brian </a:t>
            </a:r>
            <a:r>
              <a:rPr lang="en-US" dirty="0" err="1">
                <a:solidFill>
                  <a:prstClr val="black"/>
                </a:solidFill>
              </a:rPr>
              <a:t>Friel</a:t>
            </a:r>
            <a:r>
              <a:rPr lang="en-US" dirty="0">
                <a:solidFill>
                  <a:prstClr val="black"/>
                </a:solidFill>
              </a:rPr>
              <a:t>, </a:t>
            </a:r>
            <a:r>
              <a:rPr lang="en-US" i="1" dirty="0">
                <a:solidFill>
                  <a:prstClr val="black"/>
                </a:solidFill>
              </a:rPr>
              <a:t>Philadelphia Here I Come</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9" name="TextBox 8"/>
          <p:cNvSpPr txBox="1"/>
          <p:nvPr/>
        </p:nvSpPr>
        <p:spPr>
          <a:xfrm>
            <a:off x="619596" y="158722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 ?</a:t>
            </a:r>
            <a:endParaRPr lang="en-GB" sz="4000" b="1" dirty="0">
              <a:solidFill>
                <a:srgbClr val="FFFFFF"/>
              </a:solidFill>
              <a:cs typeface="Arial" panose="020B0604020202020204" pitchFamily="34" charset="0"/>
            </a:endParaRPr>
          </a:p>
        </p:txBody>
      </p:sp>
      <p:cxnSp>
        <p:nvCxnSpPr>
          <p:cNvPr id="10" name="Straight Connector 9"/>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66431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_rels/theme17.xml.rels><?xml version="1.0" encoding="UTF-8" standalone="yes"?>
<Relationships xmlns="http://schemas.openxmlformats.org/package/2006/relationships"><Relationship Id="rId1" Type="http://schemas.openxmlformats.org/officeDocument/2006/relationships/image" Target="../media/image1.jpeg"/></Relationships>
</file>

<file path=ppt/theme/_rels/theme18.xml.rels><?xml version="1.0" encoding="UTF-8" standalone="yes"?>
<Relationships xmlns="http://schemas.openxmlformats.org/package/2006/relationships"><Relationship Id="rId1" Type="http://schemas.openxmlformats.org/officeDocument/2006/relationships/image" Target="../media/image1.jpeg"/></Relationships>
</file>

<file path=ppt/theme/_rels/theme19.xml.rels><?xml version="1.0" encoding="UTF-8" standalone="yes"?>
<Relationships xmlns="http://schemas.openxmlformats.org/package/2006/relationships"><Relationship Id="rId1" Type="http://schemas.openxmlformats.org/officeDocument/2006/relationships/image" Target="../media/image1.jpeg"/></Relationships>
</file>

<file path=ppt/theme/_rels/theme20.xml.rels><?xml version="1.0" encoding="UTF-8" standalone="yes"?>
<Relationships xmlns="http://schemas.openxmlformats.org/package/2006/relationships"><Relationship Id="rId1" Type="http://schemas.openxmlformats.org/officeDocument/2006/relationships/image" Target="../media/image1.jpeg"/></Relationships>
</file>

<file path=ppt/theme/_rels/theme21.xml.rels><?xml version="1.0" encoding="UTF-8" standalone="yes"?>
<Relationships xmlns="http://schemas.openxmlformats.org/package/2006/relationships"><Relationship Id="rId1" Type="http://schemas.openxmlformats.org/officeDocument/2006/relationships/image" Target="../media/image1.jpeg"/></Relationships>
</file>

<file path=ppt/theme/_rels/theme22.xml.rels><?xml version="1.0" encoding="UTF-8" standalone="yes"?>
<Relationships xmlns="http://schemas.openxmlformats.org/package/2006/relationships"><Relationship Id="rId1" Type="http://schemas.openxmlformats.org/officeDocument/2006/relationships/image" Target="../media/image1.jpeg"/></Relationships>
</file>

<file path=ppt/theme/_rels/theme23.xml.rels><?xml version="1.0" encoding="UTF-8" standalone="yes"?>
<Relationships xmlns="http://schemas.openxmlformats.org/package/2006/relationships"><Relationship Id="rId1" Type="http://schemas.openxmlformats.org/officeDocument/2006/relationships/image" Target="../media/image1.jpeg"/></Relationships>
</file>

<file path=ppt/theme/_rels/theme24.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7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8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9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10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11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12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4.xml><?xml version="1.0" encoding="utf-8"?>
<a:theme xmlns:a="http://schemas.openxmlformats.org/drawingml/2006/main" name="13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14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6.xml><?xml version="1.0" encoding="utf-8"?>
<a:theme xmlns:a="http://schemas.openxmlformats.org/drawingml/2006/main" name="15_Office Theme">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7.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18.xml><?xml version="1.0" encoding="utf-8"?>
<a:theme xmlns:a="http://schemas.openxmlformats.org/drawingml/2006/main" name="1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19.xml><?xml version="1.0" encoding="utf-8"?>
<a:theme xmlns:a="http://schemas.openxmlformats.org/drawingml/2006/main" name="2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0.xml><?xml version="1.0" encoding="utf-8"?>
<a:theme xmlns:a="http://schemas.openxmlformats.org/drawingml/2006/main" name="3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1.xml><?xml version="1.0" encoding="utf-8"?>
<a:theme xmlns:a="http://schemas.openxmlformats.org/drawingml/2006/main" name="4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2.xml><?xml version="1.0" encoding="utf-8"?>
<a:theme xmlns:a="http://schemas.openxmlformats.org/drawingml/2006/main" name="5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3.xml><?xml version="1.0" encoding="utf-8"?>
<a:theme xmlns:a="http://schemas.openxmlformats.org/drawingml/2006/main" name="6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4.xml><?xml version="1.0" encoding="utf-8"?>
<a:theme xmlns:a="http://schemas.openxmlformats.org/drawingml/2006/main" name="7_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5.xml><?xml version="1.0" encoding="utf-8"?>
<a:theme xmlns:a="http://schemas.openxmlformats.org/drawingml/2006/main" name="16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6.xml><?xml version="1.0" encoding="utf-8"?>
<a:theme xmlns:a="http://schemas.openxmlformats.org/drawingml/2006/main" name="17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7.xml><?xml version="1.0" encoding="utf-8"?>
<a:theme xmlns:a="http://schemas.openxmlformats.org/drawingml/2006/main" name="18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8.xml><?xml version="1.0" encoding="utf-8"?>
<a:theme xmlns:a="http://schemas.openxmlformats.org/drawingml/2006/main" name="19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9.xml><?xml version="1.0" encoding="utf-8"?>
<a:theme xmlns:a="http://schemas.openxmlformats.org/drawingml/2006/main" name="20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0.xml><?xml version="1.0" encoding="utf-8"?>
<a:theme xmlns:a="http://schemas.openxmlformats.org/drawingml/2006/main" name="21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1.xml><?xml version="1.0" encoding="utf-8"?>
<a:theme xmlns:a="http://schemas.openxmlformats.org/drawingml/2006/main" name="22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2.xml><?xml version="1.0" encoding="utf-8"?>
<a:theme xmlns:a="http://schemas.openxmlformats.org/drawingml/2006/main" name="23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3.xml><?xml version="1.0" encoding="utf-8"?>
<a:theme xmlns:a="http://schemas.openxmlformats.org/drawingml/2006/main" name="24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4.xml><?xml version="1.0" encoding="utf-8"?>
<a:theme xmlns:a="http://schemas.openxmlformats.org/drawingml/2006/main" name="25_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29</TotalTime>
  <Words>804</Words>
  <Application>Microsoft Office PowerPoint</Application>
  <PresentationFormat>On-screen Show (4:3)</PresentationFormat>
  <Paragraphs>188</Paragraphs>
  <Slides>34</Slides>
  <Notes>6</Notes>
  <HiddenSlides>0</HiddenSlides>
  <MMClips>0</MMClips>
  <ScaleCrop>false</ScaleCrop>
  <HeadingPairs>
    <vt:vector size="6" baseType="variant">
      <vt:variant>
        <vt:lpstr>Fonts Used</vt:lpstr>
      </vt:variant>
      <vt:variant>
        <vt:i4>8</vt:i4>
      </vt:variant>
      <vt:variant>
        <vt:lpstr>Theme</vt:lpstr>
      </vt:variant>
      <vt:variant>
        <vt:i4>34</vt:i4>
      </vt:variant>
      <vt:variant>
        <vt:lpstr>Slide Titles</vt:lpstr>
      </vt:variant>
      <vt:variant>
        <vt:i4>34</vt:i4>
      </vt:variant>
    </vt:vector>
  </HeadingPairs>
  <TitlesOfParts>
    <vt:vector size="76" baseType="lpstr">
      <vt:lpstr>Arial</vt:lpstr>
      <vt:lpstr>Calibri</vt:lpstr>
      <vt:lpstr>Calibri Light</vt:lpstr>
      <vt:lpstr>Century Schoolbook</vt:lpstr>
      <vt:lpstr>Georgia</vt:lpstr>
      <vt:lpstr>Tahoma</vt:lpstr>
      <vt:lpstr>Wingdings</vt:lpstr>
      <vt:lpstr>Wingdings 2</vt:lpstr>
      <vt:lpstr>1_Office Theme</vt:lpstr>
      <vt:lpstr>2_Office Theme</vt:lpstr>
      <vt:lpstr>3_Office Theme</vt:lpstr>
      <vt:lpstr>Office Theme</vt:lpstr>
      <vt:lpstr>4_Office Theme</vt:lpstr>
      <vt:lpstr>5_Office Theme</vt:lpstr>
      <vt:lpstr>6_Office Theme</vt:lpstr>
      <vt:lpstr>7_Office Theme</vt:lpstr>
      <vt:lpstr>8_Office Theme</vt:lpstr>
      <vt:lpstr>9_Office Theme</vt:lpstr>
      <vt:lpstr>10_Office Theme</vt:lpstr>
      <vt:lpstr>11_Office Theme</vt:lpstr>
      <vt:lpstr>12_Office Theme</vt:lpstr>
      <vt:lpstr>13_Office Theme</vt:lpstr>
      <vt:lpstr>14_Office Theme</vt:lpstr>
      <vt:lpstr>15_Office Theme</vt:lpstr>
      <vt:lpstr>Oriel</vt:lpstr>
      <vt:lpstr>1_Oriel</vt:lpstr>
      <vt:lpstr>2_Oriel</vt:lpstr>
      <vt:lpstr>3_Oriel</vt:lpstr>
      <vt:lpstr>4_Oriel</vt:lpstr>
      <vt:lpstr>5_Oriel</vt:lpstr>
      <vt:lpstr>6_Oriel</vt:lpstr>
      <vt:lpstr>7_Oriel</vt:lpstr>
      <vt:lpstr>16_Office Theme</vt:lpstr>
      <vt:lpstr>17_Office Theme</vt:lpstr>
      <vt:lpstr>18_Office Theme</vt:lpstr>
      <vt:lpstr>19_Office Theme</vt:lpstr>
      <vt:lpstr>20_Office Theme</vt:lpstr>
      <vt:lpstr>21_Office Theme</vt:lpstr>
      <vt:lpstr>22_Office Theme</vt:lpstr>
      <vt:lpstr>23_Office Theme</vt:lpstr>
      <vt:lpstr>24_Office Theme</vt:lpstr>
      <vt:lpstr>25_Office Theme</vt:lpstr>
      <vt:lpstr>PowerPoint Presentation</vt:lpstr>
      <vt:lpstr>PowerPoint Presentation</vt:lpstr>
      <vt:lpstr>Karen McCarthy</vt:lpstr>
      <vt:lpstr>PowerPoint Presentation</vt:lpstr>
      <vt:lpstr>PowerPoint Presentation</vt:lpstr>
      <vt:lpstr>Glyndebourne Membership Scheme</vt:lpstr>
      <vt:lpstr>Direct Debit Glossary</vt:lpstr>
      <vt:lpstr>Timeline</vt:lpstr>
      <vt:lpstr>Paperless Direct Debit  Application Form </vt:lpstr>
      <vt:lpstr>What is Modulus Checking?</vt:lpstr>
      <vt:lpstr>Our Application</vt:lpstr>
      <vt:lpstr>Our Application</vt:lpstr>
      <vt:lpstr>Our Application</vt:lpstr>
      <vt:lpstr>Still to Solve</vt:lpstr>
      <vt:lpstr>PowerPoint Presentation</vt:lpstr>
      <vt:lpstr>Paperless direct debits</vt:lpstr>
      <vt:lpstr>Southbank Centre </vt:lpstr>
      <vt:lpstr>Laura Scott </vt:lpstr>
      <vt:lpstr>Back to basics</vt:lpstr>
      <vt:lpstr>    Getting started</vt:lpstr>
      <vt:lpstr>Tessitura Set up  </vt:lpstr>
      <vt:lpstr>Things to consider when testing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Dara Hogan</dc:creator>
  <cp:lastModifiedBy>Dara Hogan</cp:lastModifiedBy>
  <cp:revision>5</cp:revision>
  <dcterms:created xsi:type="dcterms:W3CDTF">2016-11-14T14:39:29Z</dcterms:created>
  <dcterms:modified xsi:type="dcterms:W3CDTF">2016-11-15T11:30:19Z</dcterms:modified>
</cp:coreProperties>
</file>