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slideLayouts/slideLayout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  <p:sldMasterId id="2147483674" r:id="rId2"/>
    <p:sldMasterId id="2147483676" r:id="rId3"/>
  </p:sldMasterIdLst>
  <p:notesMasterIdLst>
    <p:notesMasterId r:id="rId7"/>
  </p:notesMasterIdLst>
  <p:sldIdLst>
    <p:sldId id="257" r:id="rId4"/>
    <p:sldId id="258" r:id="rId5"/>
    <p:sldId id="259" r:id="rId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6" d="100"/>
          <a:sy n="106" d="100"/>
        </p:scale>
        <p:origin x="462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7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tableStyles" Target="tableStyles.xml"/><Relationship Id="rId5" Type="http://schemas.openxmlformats.org/officeDocument/2006/relationships/slide" Target="slides/slide2.xml"/><Relationship Id="rId10" Type="http://schemas.openxmlformats.org/officeDocument/2006/relationships/theme" Target="theme/theme1.xml"/><Relationship Id="rId4" Type="http://schemas.openxmlformats.org/officeDocument/2006/relationships/slide" Target="slides/slide1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IE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467A4B-B4BC-4100-8C13-5A6CD82F7D9F}" type="datetimeFigureOut">
              <a:rPr lang="en-IE" smtClean="0"/>
              <a:t>14/11/2016</a:t>
            </a:fld>
            <a:endParaRPr lang="en-IE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IE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I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7E6D43-E59A-4CC8-805E-21B984C20CB5}" type="slidenum">
              <a:rPr lang="en-IE" smtClean="0"/>
              <a:t>‹#›</a:t>
            </a:fld>
            <a:endParaRPr lang="en-IE"/>
          </a:p>
        </p:txBody>
      </p:sp>
    </p:spTree>
    <p:extLst>
      <p:ext uri="{BB962C8B-B14F-4D97-AF65-F5344CB8AC3E}">
        <p14:creationId xmlns:p14="http://schemas.microsoft.com/office/powerpoint/2010/main" val="224556674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Welcome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defTabSz="914400">
              <a:defRPr/>
            </a:pPr>
            <a:fld id="{07AEDEC6-D07E-4D36-A7EB-AB06A8A3C0DE}" type="slidenum">
              <a:rPr lang="en-US" smtClean="0">
                <a:solidFill>
                  <a:prstClr val="black"/>
                </a:solidFill>
              </a:rPr>
              <a:pPr defTabSz="914400">
                <a:defRPr/>
              </a:pPr>
              <a:t>1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568200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Welcome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defTabSz="914400">
              <a:defRPr/>
            </a:pPr>
            <a:fld id="{07AEDEC6-D07E-4D36-A7EB-AB06A8A3C0DE}" type="slidenum">
              <a:rPr lang="en-US" smtClean="0">
                <a:solidFill>
                  <a:prstClr val="black"/>
                </a:solidFill>
              </a:rPr>
              <a:pPr defTabSz="914400">
                <a:defRPr/>
              </a:pPr>
              <a:t>3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980648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911D73-B80A-48E2-8E63-37386415167F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11/14/2016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#TECDublin16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b="1"/>
            </a:lvl1pPr>
          </a:lstStyle>
          <a:p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#TECDublin16</a:t>
            </a:r>
          </a:p>
        </p:txBody>
      </p:sp>
    </p:spTree>
    <p:extLst>
      <p:ext uri="{BB962C8B-B14F-4D97-AF65-F5344CB8AC3E}">
        <p14:creationId xmlns:p14="http://schemas.microsoft.com/office/powerpoint/2010/main" val="287781625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4DF92F-F9FD-4FA6-89D7-FA1CEED561F2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11/14/2016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#TECDublin16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928A99-6D55-4CAF-98F7-AD30A9E57DA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8796217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D2B3AE-2152-4D21-9F07-919B250A46CB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11/14/2016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#TECDublin16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#TECDublin16</a:t>
            </a:r>
          </a:p>
        </p:txBody>
      </p:sp>
    </p:spTree>
    <p:extLst>
      <p:ext uri="{BB962C8B-B14F-4D97-AF65-F5344CB8AC3E}">
        <p14:creationId xmlns:p14="http://schemas.microsoft.com/office/powerpoint/2010/main" val="171298076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2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57200"/>
            <a:fld id="{6E8AC5F1-3AEA-43F3-80F9-620F033E9689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457200"/>
              <a:t>11/14/2016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57200"/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#TECDublin16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57200"/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#TECDublin16</a:t>
            </a:r>
          </a:p>
        </p:txBody>
      </p:sp>
    </p:spTree>
    <p:extLst>
      <p:ext uri="{BB962C8B-B14F-4D97-AF65-F5344CB8AC3E}">
        <p14:creationId xmlns:p14="http://schemas.microsoft.com/office/powerpoint/2010/main" val="33704143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57200"/>
            <a:fld id="{D0E22C87-1B4A-4370-BD11-1396021D827E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457200"/>
              <a:t>11/14/2016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57200"/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#TECDublin16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57200"/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#TECDublin16</a:t>
            </a:r>
          </a:p>
          <a:p>
            <a:pPr defTabSz="457200"/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866501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57200"/>
            <a:fld id="{D0E22C87-1B4A-4370-BD11-1396021D827E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457200"/>
              <a:t>11/14/2016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57200"/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#TECDublin16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57200"/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#TECDublin16</a:t>
            </a:r>
          </a:p>
          <a:p>
            <a:pPr defTabSz="457200"/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000577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7" r:id="rId1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773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4105049" y="990567"/>
            <a:ext cx="4835063" cy="4809868"/>
            <a:chOff x="5473398" y="177756"/>
            <a:chExt cx="6446751" cy="6413157"/>
          </a:xfrm>
        </p:grpSpPr>
        <p:sp>
          <p:nvSpPr>
            <p:cNvPr id="17" name="Oval 16"/>
            <p:cNvSpPr/>
            <p:nvPr/>
          </p:nvSpPr>
          <p:spPr>
            <a:xfrm>
              <a:off x="5975299" y="638614"/>
              <a:ext cx="5944850" cy="5944850"/>
            </a:xfrm>
            <a:prstGeom prst="ellipse">
              <a:avLst/>
            </a:prstGeom>
            <a:noFill/>
            <a:ln w="762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800"/>
              <a:endParaRPr lang="en-US" sz="1350">
                <a:solidFill>
                  <a:prstClr val="white"/>
                </a:solidFill>
              </a:endParaRPr>
            </a:p>
          </p:txBody>
        </p:sp>
        <p:pic>
          <p:nvPicPr>
            <p:cNvPr id="16" name="Picture 15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473398" y="177756"/>
              <a:ext cx="6439878" cy="6413157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5" name="TextBox 4"/>
          <p:cNvSpPr txBox="1"/>
          <p:nvPr/>
        </p:nvSpPr>
        <p:spPr>
          <a:xfrm>
            <a:off x="601170" y="1585708"/>
            <a:ext cx="5465103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4000" b="1" dirty="0">
                <a:solidFill>
                  <a:srgbClr val="E7E6E6"/>
                </a:solidFill>
                <a:cs typeface="Arial" panose="020B0604020202020204" pitchFamily="34" charset="0"/>
              </a:rPr>
              <a:t>TESSITURA </a:t>
            </a:r>
          </a:p>
          <a:p>
            <a:pPr defTabSz="457200"/>
            <a:r>
              <a:rPr lang="en-GB" sz="4000" b="1" dirty="0">
                <a:solidFill>
                  <a:srgbClr val="E7E6E6"/>
                </a:solidFill>
                <a:cs typeface="Arial" panose="020B0604020202020204" pitchFamily="34" charset="0"/>
              </a:rPr>
              <a:t>EUROPEAN </a:t>
            </a:r>
          </a:p>
          <a:p>
            <a:pPr defTabSz="457200"/>
            <a:r>
              <a:rPr lang="en-GB" sz="4000" b="1" dirty="0">
                <a:solidFill>
                  <a:srgbClr val="E7E6E6"/>
                </a:solidFill>
                <a:cs typeface="Arial" panose="020B0604020202020204" pitchFamily="34" charset="0"/>
              </a:rPr>
              <a:t>CONFERENCE</a:t>
            </a:r>
          </a:p>
          <a:p>
            <a:pPr defTabSz="457200"/>
            <a:endParaRPr lang="en-GB" sz="4000" b="1" dirty="0">
              <a:solidFill>
                <a:srgbClr val="E7E6E6"/>
              </a:solidFill>
              <a:cs typeface="Arial" panose="020B0604020202020204" pitchFamily="34" charset="0"/>
            </a:endParaRPr>
          </a:p>
          <a:p>
            <a:pPr defTabSz="457200"/>
            <a:r>
              <a:rPr lang="en-GB" sz="4000" b="1" dirty="0">
                <a:solidFill>
                  <a:srgbClr val="E7E6E6"/>
                </a:solidFill>
                <a:cs typeface="Arial" panose="020B0604020202020204" pitchFamily="34" charset="0"/>
              </a:rPr>
              <a:t>DUBLIN 2016</a:t>
            </a:r>
          </a:p>
        </p:txBody>
      </p:sp>
    </p:spTree>
    <p:extLst>
      <p:ext uri="{BB962C8B-B14F-4D97-AF65-F5344CB8AC3E}">
        <p14:creationId xmlns:p14="http://schemas.microsoft.com/office/powerpoint/2010/main" val="3913669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1427" y="286794"/>
            <a:ext cx="2453210" cy="2442345"/>
          </a:xfrm>
        </p:spPr>
      </p:pic>
      <p:sp>
        <p:nvSpPr>
          <p:cNvPr id="6" name="TextBox 5"/>
          <p:cNvSpPr txBox="1"/>
          <p:nvPr/>
        </p:nvSpPr>
        <p:spPr>
          <a:xfrm>
            <a:off x="162963" y="3002547"/>
            <a:ext cx="3926170" cy="32470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457200"/>
            <a:r>
              <a:rPr lang="en-GB" sz="4400" b="1" dirty="0" smtClean="0">
                <a:solidFill>
                  <a:srgbClr val="F15E4C"/>
                </a:solidFill>
                <a:ea typeface="Tahoma" panose="020B0604030504040204" pitchFamily="34" charset="0"/>
                <a:cs typeface="Arial" panose="020B0604020202020204" pitchFamily="34" charset="0"/>
              </a:rPr>
              <a:t>YOUR WEBSITE IN-HOUSE vs OUTSOURCE</a:t>
            </a:r>
            <a:endParaRPr lang="en-GB" sz="4400" b="1" dirty="0">
              <a:solidFill>
                <a:srgbClr val="F15E4C"/>
              </a:solidFill>
              <a:ea typeface="Tahoma" panose="020B0604030504040204" pitchFamily="34" charset="0"/>
              <a:cs typeface="Arial" panose="020B0604020202020204" pitchFamily="34" charset="0"/>
            </a:endParaRPr>
          </a:p>
          <a:p>
            <a:pPr algn="ctr" defTabSz="457200"/>
            <a:endParaRPr lang="en-GB" sz="900" b="1" dirty="0">
              <a:solidFill>
                <a:srgbClr val="F15E4C"/>
              </a:solidFill>
              <a:ea typeface="Tahoma" panose="020B0604030504040204" pitchFamily="34" charset="0"/>
              <a:cs typeface="Arial" panose="020B0604020202020204" pitchFamily="34" charset="0"/>
            </a:endParaRPr>
          </a:p>
          <a:p>
            <a:pPr algn="ctr" defTabSz="457200"/>
            <a:r>
              <a:rPr lang="en-GB" sz="3200" b="1" dirty="0" smtClean="0">
                <a:solidFill>
                  <a:srgbClr val="0B9D48"/>
                </a:solidFill>
                <a:ea typeface="Tahoma" panose="020B0604030504040204" pitchFamily="34" charset="0"/>
                <a:cs typeface="Arial" panose="020B0604020202020204" pitchFamily="34" charset="0"/>
              </a:rPr>
              <a:t>Two Sides of the Same Coin</a:t>
            </a:r>
            <a:endParaRPr lang="en-GB" sz="3200" b="1" dirty="0">
              <a:solidFill>
                <a:srgbClr val="0B9D48"/>
              </a:solidFill>
              <a:ea typeface="Tahoma" panose="020B0604030504040204" pitchFamily="34" charset="0"/>
              <a:cs typeface="Arial" panose="020B0604020202020204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628063" y="3141447"/>
            <a:ext cx="4162852" cy="21852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defTabSz="457200">
              <a:buFont typeface="Arial" panose="020B0604020202020204" pitchFamily="34" charset="0"/>
              <a:buChar char="•"/>
            </a:pPr>
            <a:r>
              <a:rPr lang="en-GB" sz="2800" b="1" dirty="0">
                <a:solidFill>
                  <a:srgbClr val="0B9D48"/>
                </a:solidFill>
              </a:rPr>
              <a:t>CONTENT </a:t>
            </a:r>
            <a:r>
              <a:rPr lang="en-GB" sz="2800" b="1" dirty="0" smtClean="0">
                <a:solidFill>
                  <a:srgbClr val="0B9D48"/>
                </a:solidFill>
              </a:rPr>
              <a:t>PLANNERS</a:t>
            </a:r>
            <a:endParaRPr lang="en-GB" sz="2800" b="1" dirty="0">
              <a:solidFill>
                <a:srgbClr val="0B9D48"/>
              </a:solidFill>
            </a:endParaRPr>
          </a:p>
          <a:p>
            <a:pPr defTabSz="457200"/>
            <a:r>
              <a:rPr lang="en-GB" b="1" dirty="0" smtClean="0">
                <a:solidFill>
                  <a:srgbClr val="F15E4C"/>
                </a:solidFill>
              </a:rPr>
              <a:t>Ruth Harris </a:t>
            </a:r>
            <a:r>
              <a:rPr lang="en-GB" b="1" dirty="0">
                <a:solidFill>
                  <a:srgbClr val="F15E4C"/>
                </a:solidFill>
              </a:rPr>
              <a:t>: </a:t>
            </a:r>
            <a:r>
              <a:rPr lang="en-GB" b="1" dirty="0" smtClean="0">
                <a:solidFill>
                  <a:srgbClr val="F15E4C"/>
                </a:solidFill>
                <a:cs typeface="Arial" panose="020B0604020202020204" pitchFamily="34" charset="0"/>
              </a:rPr>
              <a:t>Royal Shakespeare Company</a:t>
            </a:r>
          </a:p>
          <a:p>
            <a:pPr defTabSz="457200"/>
            <a:r>
              <a:rPr lang="en-GB" b="1" dirty="0" smtClean="0">
                <a:solidFill>
                  <a:srgbClr val="F15E4C"/>
                </a:solidFill>
                <a:cs typeface="Arial" panose="020B0604020202020204" pitchFamily="34" charset="0"/>
              </a:rPr>
              <a:t>Lloyd Stringer : </a:t>
            </a:r>
            <a:r>
              <a:rPr lang="en-GB" b="1" dirty="0" err="1" smtClean="0">
                <a:solidFill>
                  <a:srgbClr val="F15E4C"/>
                </a:solidFill>
                <a:cs typeface="Arial" panose="020B0604020202020204" pitchFamily="34" charset="0"/>
              </a:rPr>
              <a:t>Donmar</a:t>
            </a:r>
            <a:r>
              <a:rPr lang="en-GB" b="1" dirty="0" smtClean="0">
                <a:solidFill>
                  <a:srgbClr val="F15E4C"/>
                </a:solidFill>
                <a:cs typeface="Arial" panose="020B0604020202020204" pitchFamily="34" charset="0"/>
              </a:rPr>
              <a:t> Warehouse</a:t>
            </a:r>
          </a:p>
          <a:p>
            <a:pPr defTabSz="457200"/>
            <a:r>
              <a:rPr lang="en-GB" b="1" dirty="0" smtClean="0">
                <a:solidFill>
                  <a:srgbClr val="F15E4C"/>
                </a:solidFill>
                <a:cs typeface="Arial" panose="020B0604020202020204" pitchFamily="34" charset="0"/>
              </a:rPr>
              <a:t>William Gregg : </a:t>
            </a:r>
            <a:r>
              <a:rPr lang="en-GB" b="1" dirty="0" err="1" smtClean="0">
                <a:solidFill>
                  <a:srgbClr val="F15E4C"/>
                </a:solidFill>
                <a:cs typeface="Arial" panose="020B0604020202020204" pitchFamily="34" charset="0"/>
              </a:rPr>
              <a:t>Philharmonia</a:t>
            </a:r>
            <a:r>
              <a:rPr lang="en-GB" b="1" dirty="0" smtClean="0">
                <a:solidFill>
                  <a:srgbClr val="F15E4C"/>
                </a:solidFill>
                <a:cs typeface="Arial" panose="020B0604020202020204" pitchFamily="34" charset="0"/>
              </a:rPr>
              <a:t> Orchestra</a:t>
            </a:r>
          </a:p>
          <a:p>
            <a:pPr defTabSz="457200"/>
            <a:endParaRPr lang="en-GB" b="1" dirty="0" smtClean="0">
              <a:solidFill>
                <a:srgbClr val="F15E4C"/>
              </a:solidFill>
              <a:cs typeface="Arial" panose="020B0604020202020204" pitchFamily="34" charset="0"/>
            </a:endParaRPr>
          </a:p>
          <a:p>
            <a:pPr defTabSz="457200"/>
            <a:endParaRPr lang="en-GB" b="1" dirty="0">
              <a:solidFill>
                <a:srgbClr val="F15E4C"/>
              </a:solidFill>
            </a:endParaRPr>
          </a:p>
          <a:p>
            <a:pPr defTabSz="457200"/>
            <a:endParaRPr lang="en-GB" b="1" dirty="0">
              <a:solidFill>
                <a:srgbClr val="F15E4C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628063" y="605727"/>
            <a:ext cx="4235280" cy="24622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defTabSz="457200">
              <a:buFont typeface="Arial" panose="020B0604020202020204" pitchFamily="34" charset="0"/>
              <a:buChar char="•"/>
            </a:pPr>
            <a:r>
              <a:rPr lang="en-GB" sz="2800" b="1" dirty="0">
                <a:solidFill>
                  <a:srgbClr val="0B9D48"/>
                </a:solidFill>
                <a:cs typeface="Arial" panose="020B0604020202020204" pitchFamily="34" charset="0"/>
              </a:rPr>
              <a:t>MODERATOR</a:t>
            </a:r>
          </a:p>
          <a:p>
            <a:pPr defTabSz="457200"/>
            <a:r>
              <a:rPr lang="en-GB" b="1" dirty="0" smtClean="0">
                <a:solidFill>
                  <a:srgbClr val="F15E4C"/>
                </a:solidFill>
                <a:cs typeface="Arial" panose="020B0604020202020204" pitchFamily="34" charset="0"/>
              </a:rPr>
              <a:t>Caspian Turner </a:t>
            </a:r>
            <a:r>
              <a:rPr lang="en-GB" b="1" dirty="0">
                <a:solidFill>
                  <a:srgbClr val="F15E4C"/>
                </a:solidFill>
                <a:cs typeface="Arial" panose="020B0604020202020204" pitchFamily="34" charset="0"/>
              </a:rPr>
              <a:t>: </a:t>
            </a:r>
            <a:r>
              <a:rPr lang="en-GB" b="1" dirty="0" smtClean="0">
                <a:solidFill>
                  <a:srgbClr val="F15E4C"/>
                </a:solidFill>
                <a:cs typeface="Arial" panose="020B0604020202020204" pitchFamily="34" charset="0"/>
              </a:rPr>
              <a:t>Tessitura Network</a:t>
            </a:r>
            <a:endParaRPr lang="en-GB" b="1" dirty="0">
              <a:solidFill>
                <a:srgbClr val="F15E4C"/>
              </a:solidFill>
              <a:cs typeface="Arial" panose="020B0604020202020204" pitchFamily="34" charset="0"/>
            </a:endParaRPr>
          </a:p>
          <a:p>
            <a:pPr defTabSz="457200"/>
            <a:endParaRPr lang="en-GB" sz="800" b="1" dirty="0">
              <a:solidFill>
                <a:srgbClr val="F15E4C"/>
              </a:solidFill>
              <a:cs typeface="Arial" panose="020B0604020202020204" pitchFamily="34" charset="0"/>
            </a:endParaRPr>
          </a:p>
          <a:p>
            <a:pPr marL="457200" indent="-457200" defTabSz="457200">
              <a:buFont typeface="Arial" panose="020B0604020202020204" pitchFamily="34" charset="0"/>
              <a:buChar char="•"/>
            </a:pPr>
            <a:r>
              <a:rPr lang="en-GB" sz="2800" b="1" dirty="0" smtClean="0">
                <a:solidFill>
                  <a:srgbClr val="0B9D48"/>
                </a:solidFill>
                <a:cs typeface="Arial" panose="020B0604020202020204" pitchFamily="34" charset="0"/>
              </a:rPr>
              <a:t>PANEL</a:t>
            </a:r>
            <a:endParaRPr lang="en-GB" sz="2800" b="1" dirty="0">
              <a:solidFill>
                <a:srgbClr val="0B9D48"/>
              </a:solidFill>
              <a:cs typeface="Arial" panose="020B0604020202020204" pitchFamily="34" charset="0"/>
            </a:endParaRPr>
          </a:p>
          <a:p>
            <a:pPr defTabSz="457200"/>
            <a:r>
              <a:rPr lang="en-GB" b="1" dirty="0" smtClean="0">
                <a:solidFill>
                  <a:srgbClr val="F15E4C"/>
                </a:solidFill>
                <a:cs typeface="Arial" panose="020B0604020202020204" pitchFamily="34" charset="0"/>
              </a:rPr>
              <a:t>Sarah Stratton : Birmingham Hippodrome</a:t>
            </a:r>
            <a:endParaRPr lang="en-GB" b="1" dirty="0">
              <a:solidFill>
                <a:srgbClr val="F15E4C"/>
              </a:solidFill>
              <a:cs typeface="Arial" panose="020B0604020202020204" pitchFamily="34" charset="0"/>
            </a:endParaRPr>
          </a:p>
          <a:p>
            <a:pPr defTabSz="457200"/>
            <a:r>
              <a:rPr lang="en-GB" b="1" dirty="0" smtClean="0">
                <a:solidFill>
                  <a:srgbClr val="F15E4C"/>
                </a:solidFill>
                <a:cs typeface="Arial" panose="020B0604020202020204" pitchFamily="34" charset="0"/>
              </a:rPr>
              <a:t>Alison Atkinson : </a:t>
            </a:r>
            <a:r>
              <a:rPr lang="en-GB" b="1" dirty="0" err="1" smtClean="0">
                <a:solidFill>
                  <a:srgbClr val="F15E4C"/>
                </a:solidFill>
                <a:cs typeface="Arial" panose="020B0604020202020204" pitchFamily="34" charset="0"/>
              </a:rPr>
              <a:t>Donmar</a:t>
            </a:r>
            <a:r>
              <a:rPr lang="en-GB" b="1" dirty="0" smtClean="0">
                <a:solidFill>
                  <a:srgbClr val="F15E4C"/>
                </a:solidFill>
                <a:cs typeface="Arial" panose="020B0604020202020204" pitchFamily="34" charset="0"/>
              </a:rPr>
              <a:t> Warehouse</a:t>
            </a:r>
            <a:endParaRPr lang="en-GB" b="1" dirty="0">
              <a:solidFill>
                <a:srgbClr val="F15E4C"/>
              </a:solidFill>
              <a:cs typeface="Arial" panose="020B0604020202020204" pitchFamily="34" charset="0"/>
            </a:endParaRPr>
          </a:p>
          <a:p>
            <a:pPr defTabSz="457200"/>
            <a:r>
              <a:rPr lang="en-GB" b="1" dirty="0" smtClean="0">
                <a:solidFill>
                  <a:srgbClr val="F15E4C"/>
                </a:solidFill>
                <a:cs typeface="Arial" panose="020B0604020202020204" pitchFamily="34" charset="0"/>
              </a:rPr>
              <a:t>William Gregg </a:t>
            </a:r>
            <a:r>
              <a:rPr lang="en-GB" b="1" dirty="0">
                <a:solidFill>
                  <a:srgbClr val="F15E4C"/>
                </a:solidFill>
                <a:cs typeface="Arial" panose="020B0604020202020204" pitchFamily="34" charset="0"/>
              </a:rPr>
              <a:t>: </a:t>
            </a:r>
            <a:r>
              <a:rPr lang="en-GB" b="1" dirty="0" err="1" smtClean="0">
                <a:solidFill>
                  <a:srgbClr val="F15E4C"/>
                </a:solidFill>
                <a:cs typeface="Arial" panose="020B0604020202020204" pitchFamily="34" charset="0"/>
              </a:rPr>
              <a:t>Philharmonia</a:t>
            </a:r>
            <a:r>
              <a:rPr lang="en-GB" b="1" dirty="0" smtClean="0">
                <a:solidFill>
                  <a:srgbClr val="F15E4C"/>
                </a:solidFill>
                <a:cs typeface="Arial" panose="020B0604020202020204" pitchFamily="34" charset="0"/>
              </a:rPr>
              <a:t> Orchestra</a:t>
            </a:r>
            <a:endParaRPr lang="en-GB" b="1" dirty="0">
              <a:solidFill>
                <a:srgbClr val="F15E4C"/>
              </a:solidFill>
              <a:cs typeface="Arial" panose="020B0604020202020204" pitchFamily="34" charset="0"/>
            </a:endParaRPr>
          </a:p>
          <a:p>
            <a:pPr defTabSz="457200"/>
            <a:r>
              <a:rPr lang="en-GB" b="1" dirty="0" smtClean="0">
                <a:solidFill>
                  <a:srgbClr val="F15E4C"/>
                </a:solidFill>
                <a:cs typeface="Arial" panose="020B0604020202020204" pitchFamily="34" charset="0"/>
              </a:rPr>
              <a:t>Steve Willis </a:t>
            </a:r>
            <a:r>
              <a:rPr lang="en-GB" b="1" dirty="0">
                <a:solidFill>
                  <a:srgbClr val="F15E4C"/>
                </a:solidFill>
                <a:cs typeface="Arial" panose="020B0604020202020204" pitchFamily="34" charset="0"/>
              </a:rPr>
              <a:t>: </a:t>
            </a:r>
            <a:r>
              <a:rPr lang="en-GB" b="1" dirty="0" smtClean="0">
                <a:solidFill>
                  <a:srgbClr val="F15E4C"/>
                </a:solidFill>
                <a:cs typeface="Arial" panose="020B0604020202020204" pitchFamily="34" charset="0"/>
              </a:rPr>
              <a:t>Royal Shakespeare Company</a:t>
            </a:r>
            <a:endParaRPr lang="en-GB" b="1" dirty="0">
              <a:solidFill>
                <a:srgbClr val="F15E4C"/>
              </a:solidFill>
              <a:cs typeface="Arial" panose="020B0604020202020204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838329" y="4626068"/>
            <a:ext cx="2762565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457200"/>
            <a:r>
              <a:rPr lang="en-US" b="1" dirty="0">
                <a:solidFill>
                  <a:prstClr val="black"/>
                </a:solidFill>
              </a:rPr>
              <a:t>Share your </a:t>
            </a:r>
            <a:r>
              <a:rPr lang="en-US" b="1" dirty="0" err="1">
                <a:solidFill>
                  <a:prstClr val="black"/>
                </a:solidFill>
              </a:rPr>
              <a:t>favourite</a:t>
            </a:r>
            <a:r>
              <a:rPr lang="en-US" b="1" dirty="0">
                <a:solidFill>
                  <a:prstClr val="black"/>
                </a:solidFill>
              </a:rPr>
              <a:t> content and photos! #TECDublin16</a:t>
            </a:r>
          </a:p>
          <a:p>
            <a:pPr algn="ctr" defTabSz="457200"/>
            <a:endParaRPr lang="en-US" b="1" dirty="0">
              <a:solidFill>
                <a:prstClr val="black"/>
              </a:solidFill>
            </a:endParaRPr>
          </a:p>
          <a:p>
            <a:pPr algn="ctr" defTabSz="457200"/>
            <a:endParaRPr lang="en-US" b="1" dirty="0">
              <a:solidFill>
                <a:prstClr val="black"/>
              </a:solidFill>
            </a:endParaRP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8487" y="5462775"/>
            <a:ext cx="733053" cy="733053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>
            <a:clrChange>
              <a:clrFrom>
                <a:srgbClr val="FBFFFF"/>
              </a:clrFrom>
              <a:clrTo>
                <a:srgbClr val="FB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19612" y="5555208"/>
            <a:ext cx="548188" cy="5481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84162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773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 txBox="1">
            <a:spLocks/>
          </p:cNvSpPr>
          <p:nvPr/>
        </p:nvSpPr>
        <p:spPr>
          <a:xfrm>
            <a:off x="619596" y="2745468"/>
            <a:ext cx="7886700" cy="2852737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7500"/>
          </a:bodyPr>
          <a:lstStyle>
            <a:lvl1pPr algn="ctr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2400" dirty="0" smtClean="0">
                <a:solidFill>
                  <a:srgbClr val="FFFFFF">
                    <a:lumMod val="95000"/>
                  </a:srgbClr>
                </a:solidFill>
              </a:rPr>
              <a:t>“</a:t>
            </a:r>
            <a:r>
              <a:rPr lang="en-US" sz="2000" dirty="0">
                <a:solidFill>
                  <a:srgbClr val="FFFFFF">
                    <a:lumMod val="95000"/>
                  </a:srgbClr>
                </a:solidFill>
              </a:rPr>
              <a:t>Impermanence - anonymity - that’s what I’m looking for; a vast restless place that doesn’t give a damn about the past.</a:t>
            </a:r>
            <a:r>
              <a:rPr lang="en-US" sz="2400" dirty="0" smtClean="0">
                <a:solidFill>
                  <a:srgbClr val="FFFFFF">
                    <a:lumMod val="95000"/>
                  </a:srgbClr>
                </a:solidFill>
              </a:rPr>
              <a:t>.”</a:t>
            </a:r>
            <a:endParaRPr lang="en-US" sz="2400" dirty="0">
              <a:solidFill>
                <a:srgbClr val="FFFFFF">
                  <a:lumMod val="95000"/>
                </a:srgbClr>
              </a:solidFill>
            </a:endParaRPr>
          </a:p>
        </p:txBody>
      </p:sp>
      <p:sp>
        <p:nvSpPr>
          <p:cNvPr id="7" name="Text Placeholder 2"/>
          <p:cNvSpPr txBox="1">
            <a:spLocks/>
          </p:cNvSpPr>
          <p:nvPr/>
        </p:nvSpPr>
        <p:spPr>
          <a:xfrm>
            <a:off x="619596" y="5566426"/>
            <a:ext cx="7886700" cy="34975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dirty="0">
                <a:solidFill>
                  <a:prstClr val="black"/>
                </a:solidFill>
              </a:rPr>
              <a:t>Brian </a:t>
            </a:r>
            <a:r>
              <a:rPr lang="en-US" dirty="0" err="1">
                <a:solidFill>
                  <a:prstClr val="black"/>
                </a:solidFill>
              </a:rPr>
              <a:t>Friel</a:t>
            </a:r>
            <a:r>
              <a:rPr lang="en-US" dirty="0">
                <a:solidFill>
                  <a:prstClr val="black"/>
                </a:solidFill>
              </a:rPr>
              <a:t>, </a:t>
            </a:r>
            <a:r>
              <a:rPr lang="en-US" i="1" dirty="0">
                <a:solidFill>
                  <a:prstClr val="black"/>
                </a:solidFill>
              </a:rPr>
              <a:t>Philadelphia Here I Come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5278170" y="990567"/>
            <a:ext cx="3661942" cy="3554273"/>
            <a:chOff x="5473398" y="177756"/>
            <a:chExt cx="6446751" cy="6413157"/>
          </a:xfrm>
        </p:grpSpPr>
        <p:sp>
          <p:nvSpPr>
            <p:cNvPr id="5" name="Oval 4"/>
            <p:cNvSpPr/>
            <p:nvPr/>
          </p:nvSpPr>
          <p:spPr>
            <a:xfrm>
              <a:off x="5975299" y="638614"/>
              <a:ext cx="5944850" cy="5944850"/>
            </a:xfrm>
            <a:prstGeom prst="ellipse">
              <a:avLst/>
            </a:prstGeom>
            <a:noFill/>
            <a:ln w="762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800"/>
              <a:endParaRPr lang="en-US" sz="1350">
                <a:solidFill>
                  <a:prstClr val="white"/>
                </a:solidFill>
              </a:endParaRPr>
            </a:p>
          </p:txBody>
        </p:sp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473398" y="177756"/>
              <a:ext cx="6439878" cy="6413157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9" name="TextBox 8"/>
          <p:cNvSpPr txBox="1"/>
          <p:nvPr/>
        </p:nvSpPr>
        <p:spPr>
          <a:xfrm>
            <a:off x="460224" y="3234756"/>
            <a:ext cx="546510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4000" b="1" dirty="0" smtClean="0">
                <a:solidFill>
                  <a:srgbClr val="FFFFFF"/>
                </a:solidFill>
                <a:cs typeface="Arial" panose="020B0604020202020204" pitchFamily="34" charset="0"/>
              </a:rPr>
              <a:t>PANEL DISCUSSION</a:t>
            </a:r>
            <a:endParaRPr lang="en-GB" sz="4000" b="1" dirty="0">
              <a:solidFill>
                <a:srgbClr val="FFFFFF"/>
              </a:solidFill>
              <a:cs typeface="Arial" panose="020B0604020202020204" pitchFamily="34" charset="0"/>
            </a:endParaRPr>
          </a:p>
        </p:txBody>
      </p:sp>
      <p:cxnSp>
        <p:nvCxnSpPr>
          <p:cNvPr id="10" name="Straight Connector 9"/>
          <p:cNvCxnSpPr/>
          <p:nvPr/>
        </p:nvCxnSpPr>
        <p:spPr>
          <a:xfrm flipV="1">
            <a:off x="724277" y="4753069"/>
            <a:ext cx="7677339" cy="9054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258207" y="708393"/>
            <a:ext cx="3926170" cy="22621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457200"/>
            <a:r>
              <a:rPr lang="en-GB" sz="4400" b="1" dirty="0" smtClean="0">
                <a:solidFill>
                  <a:srgbClr val="F15E4C"/>
                </a:solidFill>
                <a:ea typeface="Tahoma" panose="020B0604030504040204" pitchFamily="34" charset="0"/>
                <a:cs typeface="Arial" panose="020B0604020202020204" pitchFamily="34" charset="0"/>
              </a:rPr>
              <a:t>YOUR WEBSITE IN-HOUSE vs OUTSOURCE</a:t>
            </a:r>
            <a:endParaRPr lang="en-GB" sz="4400" b="1" dirty="0">
              <a:solidFill>
                <a:srgbClr val="F15E4C"/>
              </a:solidFill>
              <a:ea typeface="Tahoma" panose="020B0604030504040204" pitchFamily="34" charset="0"/>
              <a:cs typeface="Arial" panose="020B0604020202020204" pitchFamily="34" charset="0"/>
            </a:endParaRPr>
          </a:p>
          <a:p>
            <a:pPr algn="ctr" defTabSz="457200"/>
            <a:endParaRPr lang="en-GB" sz="900" b="1" dirty="0">
              <a:solidFill>
                <a:srgbClr val="F15E4C"/>
              </a:solidFill>
              <a:ea typeface="Tahoma" panose="020B060403050404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366431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_Office Theme">
  <a:themeElements>
    <a:clrScheme name="TEC16 colors">
      <a:dk1>
        <a:sysClr val="windowText" lastClr="000000"/>
      </a:dk1>
      <a:lt1>
        <a:srgbClr val="FFFFFF"/>
      </a:lt1>
      <a:dk2>
        <a:srgbClr val="0B9D48"/>
      </a:dk2>
      <a:lt2>
        <a:srgbClr val="F15E4C"/>
      </a:lt2>
      <a:accent1>
        <a:srgbClr val="E7E6E6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3_Office Theme">
  <a:themeElements>
    <a:clrScheme name="TEC16 colors">
      <a:dk1>
        <a:sysClr val="windowText" lastClr="000000"/>
      </a:dk1>
      <a:lt1>
        <a:srgbClr val="FFFFFF"/>
      </a:lt1>
      <a:dk2>
        <a:srgbClr val="0B9D48"/>
      </a:dk2>
      <a:lt2>
        <a:srgbClr val="F15E4C"/>
      </a:lt2>
      <a:accent1>
        <a:srgbClr val="E7E6E6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9</TotalTime>
  <Words>113</Words>
  <Application>Microsoft Office PowerPoint</Application>
  <PresentationFormat>On-screen Show (4:3)</PresentationFormat>
  <Paragraphs>30</Paragraphs>
  <Slides>3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3</vt:i4>
      </vt:variant>
    </vt:vector>
  </HeadingPairs>
  <TitlesOfParts>
    <vt:vector size="10" baseType="lpstr">
      <vt:lpstr>Arial</vt:lpstr>
      <vt:lpstr>Calibri</vt:lpstr>
      <vt:lpstr>Calibri Light</vt:lpstr>
      <vt:lpstr>Tahoma</vt:lpstr>
      <vt:lpstr>1_Office Theme</vt:lpstr>
      <vt:lpstr>2_Office Theme</vt:lpstr>
      <vt:lpstr>3_Office Theme</vt:lpstr>
      <vt:lpstr>PowerPoint Presentation</vt:lpstr>
      <vt:lpstr>PowerPoint Presentation</vt:lpstr>
      <vt:lpstr>PowerPoint Presentation</vt:lpstr>
    </vt:vector>
  </TitlesOfParts>
  <Company>Microsoft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Dara Hogan</dc:creator>
  <cp:lastModifiedBy>Dara Hogan</cp:lastModifiedBy>
  <cp:revision>2</cp:revision>
  <dcterms:created xsi:type="dcterms:W3CDTF">2016-11-14T14:39:29Z</dcterms:created>
  <dcterms:modified xsi:type="dcterms:W3CDTF">2016-11-14T14:48:29Z</dcterms:modified>
</cp:coreProperties>
</file>