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  <p:sldMasterId id="2147483720" r:id="rId3"/>
    <p:sldMasterId id="2147483732" r:id="rId4"/>
    <p:sldMasterId id="2147483770" r:id="rId5"/>
    <p:sldMasterId id="2147483772" r:id="rId6"/>
  </p:sldMasterIdLst>
  <p:notesMasterIdLst>
    <p:notesMasterId r:id="rId59"/>
  </p:notesMasterIdLst>
  <p:sldIdLst>
    <p:sldId id="303" r:id="rId7"/>
    <p:sldId id="257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327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8" r:id="rId32"/>
    <p:sldId id="339" r:id="rId33"/>
    <p:sldId id="340" r:id="rId34"/>
    <p:sldId id="341" r:id="rId35"/>
    <p:sldId id="342" r:id="rId36"/>
    <p:sldId id="343" r:id="rId37"/>
    <p:sldId id="344" r:id="rId38"/>
    <p:sldId id="345" r:id="rId39"/>
    <p:sldId id="346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47" r:id="rId55"/>
    <p:sldId id="302" r:id="rId56"/>
    <p:sldId id="326" r:id="rId57"/>
    <p:sldId id="304" r:id="rId5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2944" autoAdjust="0"/>
  </p:normalViewPr>
  <p:slideViewPr>
    <p:cSldViewPr snapToGrid="0">
      <p:cViewPr varScale="1">
        <p:scale>
          <a:sx n="82" d="100"/>
          <a:sy n="82" d="100"/>
        </p:scale>
        <p:origin x="183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20A8A4-EB59-4474-A97B-1007BF929296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3F88-9E3C-4F6F-BFDE-CF1BB292E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535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10 day festival in June 2016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Local, national &amp; global singers &amp; artists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Over 12,000 participants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78 Performances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38 Concerts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13 Venues across the city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7 World premieres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3F88-9E3C-4F6F-BFDE-CF1BB292E97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15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Central hub for Festival of Voice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Stand alone project repeated every 2 years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ensure no confusion over performance venues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Opportunity to test out new web providers for our main site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3F88-9E3C-4F6F-BFDE-CF1BB292E97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8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3F88-9E3C-4F6F-BFDE-CF1BB292E97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215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fld id="{C80F6F68-8B1C-4D9F-8C11-44D527B76012}" type="slidenum">
              <a:rPr lang="en-US" altLang="en-US" sz="1200" smtClean="0">
                <a:solidFill>
                  <a:srgbClr val="000000"/>
                </a:solidFill>
              </a:rPr>
              <a:pPr/>
              <a:t>15</a:t>
            </a:fld>
            <a:endParaRPr lang="en-US" altLang="en-US" sz="1200" smtClean="0">
              <a:solidFill>
                <a:srgbClr val="000000"/>
              </a:solidFill>
            </a:endParaRPr>
          </a:p>
        </p:txBody>
      </p:sp>
      <p:sp>
        <p:nvSpPr>
          <p:cNvPr id="3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855285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Introduce self.</a:t>
            </a:r>
          </a:p>
          <a:p>
            <a:r>
              <a:rPr lang="en-IE" dirty="0" smtClean="0"/>
              <a:t>Abbey</a:t>
            </a:r>
            <a:r>
              <a:rPr lang="en-IE" baseline="0" dirty="0" smtClean="0"/>
              <a:t> since 2008. Before that RSC.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35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162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Firstly, a quick background on the Abbey</a:t>
            </a:r>
            <a:r>
              <a:rPr lang="en-IE" baseline="0" dirty="0" smtClean="0"/>
              <a:t>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36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0297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Our TNEW Pages. – Banded to match main site. </a:t>
            </a:r>
            <a:r>
              <a:rPr lang="en-IE" baseline="0" dirty="0" smtClean="0"/>
              <a:t>Styled in CSS. By our web developers. 3</a:t>
            </a:r>
            <a:r>
              <a:rPr lang="en-IE" baseline="30000" dirty="0" smtClean="0"/>
              <a:t>rd</a:t>
            </a:r>
            <a:r>
              <a:rPr lang="en-IE" baseline="0" dirty="0" smtClean="0"/>
              <a:t> Party.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E" dirty="0" smtClean="0"/>
              <a:t>SELF Hosted TNEW</a:t>
            </a:r>
            <a:r>
              <a:rPr lang="en-IE" baseline="0" dirty="0" smtClean="0"/>
              <a:t> template to make customisations easier to manage.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E" baseline="0" dirty="0" smtClean="0"/>
              <a:t>Explain Template.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37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358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Not about TNEW as a product, but about </a:t>
            </a:r>
            <a:r>
              <a:rPr lang="en-IE" dirty="0" err="1" smtClean="0"/>
              <a:t>customisaing</a:t>
            </a:r>
            <a:r>
              <a:rPr lang="en-IE" dirty="0" smtClean="0"/>
              <a:t>.</a:t>
            </a:r>
          </a:p>
          <a:p>
            <a:r>
              <a:rPr lang="en-IE" dirty="0" smtClean="0"/>
              <a:t>Two</a:t>
            </a:r>
            <a:r>
              <a:rPr lang="en-IE" baseline="0" dirty="0" smtClean="0"/>
              <a:t> customisations I’m going to show today.</a:t>
            </a:r>
          </a:p>
          <a:p>
            <a:r>
              <a:rPr lang="en-IE" baseline="0" dirty="0" smtClean="0"/>
              <a:t>Set these up during implementation of TNEW. Had these features on previous site and were critical to business, but not supported by TNEW out of the box.</a:t>
            </a:r>
          </a:p>
          <a:p>
            <a:r>
              <a:rPr lang="en-IE" baseline="0" dirty="0" smtClean="0"/>
              <a:t>Cross selling page…for programmes &amp; restaurant. By Mark Steel from Network during our implementation. Pre Cart Page.</a:t>
            </a:r>
          </a:p>
          <a:p>
            <a:r>
              <a:rPr lang="en-IE" baseline="0" dirty="0" smtClean="0"/>
              <a:t>Gift Vouchers page… by our Web Developers using </a:t>
            </a:r>
            <a:r>
              <a:rPr lang="en-IE" baseline="0" dirty="0" err="1" smtClean="0"/>
              <a:t>Javascript</a:t>
            </a:r>
            <a:r>
              <a:rPr lang="en-IE" baseline="0" dirty="0" smtClean="0"/>
              <a:t> &amp; CSS and custom form functionality.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38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8310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1</a:t>
            </a:r>
            <a:r>
              <a:rPr lang="en-IE" baseline="30000" dirty="0" smtClean="0"/>
              <a:t>st</a:t>
            </a:r>
            <a:r>
              <a:rPr lang="en-IE" baseline="0" dirty="0" smtClean="0"/>
              <a:t> Example:  Cross Selling Page.</a:t>
            </a:r>
            <a:endParaRPr lang="en-IE" dirty="0" smtClean="0"/>
          </a:p>
          <a:p>
            <a:r>
              <a:rPr lang="en-IE" dirty="0" smtClean="0"/>
              <a:t>Show Live Example. Donegal</a:t>
            </a:r>
            <a:r>
              <a:rPr lang="en-IE" baseline="0" dirty="0" smtClean="0"/>
              <a:t> Sat 19</a:t>
            </a:r>
            <a:r>
              <a:rPr lang="en-IE" baseline="30000" dirty="0" smtClean="0"/>
              <a:t>th</a:t>
            </a:r>
            <a:r>
              <a:rPr lang="en-IE" baseline="0" dirty="0" smtClean="0"/>
              <a:t>.</a:t>
            </a:r>
          </a:p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39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341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Setup with</a:t>
            </a:r>
            <a:r>
              <a:rPr lang="en-IE" baseline="0" dirty="0" smtClean="0"/>
              <a:t> flexibility. Using System Tables. </a:t>
            </a:r>
          </a:p>
          <a:p>
            <a:r>
              <a:rPr lang="en-IE" baseline="0" dirty="0" smtClean="0"/>
              <a:t>To Manage Configuration &amp; Content.</a:t>
            </a:r>
          </a:p>
          <a:p>
            <a:r>
              <a:rPr lang="en-IE" baseline="0" dirty="0" smtClean="0"/>
              <a:t>Example here for Donegal Play script cross sell item. </a:t>
            </a:r>
          </a:p>
          <a:p>
            <a:r>
              <a:rPr lang="en-IE" baseline="0" dirty="0" smtClean="0"/>
              <a:t>Can have up to 5 items on sale on once. We keep it to max 2.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40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683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All content</a:t>
            </a:r>
            <a:r>
              <a:rPr lang="en-IE" baseline="0" dirty="0" smtClean="0"/>
              <a:t> text in system table, so very easy to change. E.g. Title, Skip Button.</a:t>
            </a:r>
          </a:p>
          <a:p>
            <a:r>
              <a:rPr lang="en-IE" baseline="0" dirty="0" smtClean="0"/>
              <a:t>Café setup by production id. Logic for this bit in Stored Procedure. Quite specific to Abbey.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41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6092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Not aimed</a:t>
            </a:r>
            <a:r>
              <a:rPr lang="en-IE" baseline="0" dirty="0" smtClean="0"/>
              <a:t> as a technical presentation, so just </a:t>
            </a:r>
            <a:r>
              <a:rPr lang="en-IE" baseline="0" dirty="0" err="1" smtClean="0"/>
              <a:t>quicky</a:t>
            </a:r>
            <a:r>
              <a:rPr lang="en-IE" baseline="0" dirty="0" smtClean="0"/>
              <a:t> going to show behind the scenes.  Don’t worry if makes no sense.</a:t>
            </a:r>
          </a:p>
          <a:p>
            <a:r>
              <a:rPr lang="en-IE" baseline="0" dirty="0" smtClean="0"/>
              <a:t>This is what Mark did. Showing you as it’s easy to change HTML on page if needs. This is in SQL SP.</a:t>
            </a:r>
          </a:p>
          <a:p>
            <a:r>
              <a:rPr lang="en-IE" baseline="0" dirty="0" smtClean="0"/>
              <a:t>E.g. Upsell image and title here in html, and the numbers in the choose dropdown.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42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42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Recap.</a:t>
            </a:r>
            <a:r>
              <a:rPr lang="en-IE" baseline="0" dirty="0" smtClean="0"/>
              <a:t> Some code in the SP that Mark did. System Table entries.</a:t>
            </a:r>
          </a:p>
          <a:p>
            <a:r>
              <a:rPr lang="en-IE" baseline="0" dirty="0" smtClean="0"/>
              <a:t>And we have this page promoting products.</a:t>
            </a:r>
          </a:p>
          <a:p>
            <a:r>
              <a:rPr lang="en-IE" baseline="0" smtClean="0"/>
              <a:t>Results.</a:t>
            </a:r>
            <a:endParaRPr lang="en-IE" baseline="0" dirty="0" smtClean="0"/>
          </a:p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43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3941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2</a:t>
            </a:r>
            <a:r>
              <a:rPr lang="en-IE" baseline="30000" dirty="0" smtClean="0"/>
              <a:t>nd</a:t>
            </a:r>
            <a:r>
              <a:rPr lang="en-IE" baseline="0" dirty="0" smtClean="0"/>
              <a:t> Example:  Customised Gift Voucher Page.</a:t>
            </a:r>
          </a:p>
          <a:p>
            <a:r>
              <a:rPr lang="en-IE" baseline="0" dirty="0" smtClean="0"/>
              <a:t>Live Example. </a:t>
            </a:r>
          </a:p>
          <a:p>
            <a:r>
              <a:rPr lang="en-IE" baseline="0" dirty="0" smtClean="0"/>
              <a:t>Part at top not ideal. Could not change this in customisation.</a:t>
            </a:r>
          </a:p>
          <a:p>
            <a:r>
              <a:rPr lang="en-IE" baseline="0" dirty="0" smtClean="0"/>
              <a:t>Used the TNEW Custom Form feature to add fields.</a:t>
            </a:r>
          </a:p>
          <a:p>
            <a:r>
              <a:rPr lang="en-IE" baseline="0" dirty="0" smtClean="0"/>
              <a:t>Java script to show and hide fields.</a:t>
            </a:r>
          </a:p>
          <a:p>
            <a:r>
              <a:rPr lang="en-IE" baseline="0" dirty="0" smtClean="0"/>
              <a:t>Fields change depending on choices.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44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09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That page created, again from a system</a:t>
            </a:r>
            <a:r>
              <a:rPr lang="en-IE" baseline="0" dirty="0" smtClean="0"/>
              <a:t> table. Custom form table.</a:t>
            </a:r>
          </a:p>
          <a:p>
            <a:r>
              <a:rPr lang="en-IE" baseline="0" dirty="0" smtClean="0"/>
              <a:t>Add a row for each field you want. </a:t>
            </a:r>
          </a:p>
          <a:p>
            <a:r>
              <a:rPr lang="en-IE" baseline="0" dirty="0" smtClean="0"/>
              <a:t>E.g. Email / Post radio button.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45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188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Saves a CSI to Tessitura,</a:t>
            </a:r>
            <a:r>
              <a:rPr lang="en-IE" baseline="0" dirty="0" smtClean="0"/>
              <a:t> that </a:t>
            </a:r>
            <a:r>
              <a:rPr lang="en-IE" baseline="0" dirty="0" err="1" smtClean="0"/>
              <a:t>triggeres</a:t>
            </a:r>
            <a:r>
              <a:rPr lang="en-IE" baseline="0" dirty="0" smtClean="0"/>
              <a:t> a manual processing for Postal ones.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46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5716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For Email</a:t>
            </a:r>
            <a:r>
              <a:rPr lang="en-IE" baseline="0" dirty="0" smtClean="0"/>
              <a:t> ones, we use a custom SP to Auto generate and attach a PDF voucher to an Email.</a:t>
            </a:r>
          </a:p>
          <a:p>
            <a:r>
              <a:rPr lang="en-IE" baseline="0" dirty="0" smtClean="0"/>
              <a:t>Also creates this CSI with the data, but a closed CSI.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47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891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Results in this PDF attached to an email. (Much like PAHT).</a:t>
            </a:r>
          </a:p>
          <a:p>
            <a:r>
              <a:rPr lang="en-IE" dirty="0" smtClean="0"/>
              <a:t>Previously</a:t>
            </a:r>
            <a:r>
              <a:rPr lang="en-IE" baseline="0" dirty="0" smtClean="0"/>
              <a:t> on Tessitura, it needed a phone order, manual generation of a PDF, and manually attached to an email for Gift Vouchers.</a:t>
            </a:r>
          </a:p>
          <a:p>
            <a:r>
              <a:rPr lang="en-IE" baseline="0" dirty="0" smtClean="0"/>
              <a:t>At Christmas time this is impossible with the workload.</a:t>
            </a:r>
          </a:p>
          <a:p>
            <a:r>
              <a:rPr lang="en-IE" baseline="0" dirty="0" smtClean="0"/>
              <a:t>Since TNEW, this is all now automatic. </a:t>
            </a:r>
          </a:p>
          <a:p>
            <a:r>
              <a:rPr lang="en-IE" baseline="0" dirty="0" smtClean="0"/>
              <a:t>A customer can go onto our website on Xmas morning, Buy a voucher, receive it to email, print it out, and put it under the tree.</a:t>
            </a:r>
          </a:p>
          <a:p>
            <a:r>
              <a:rPr lang="en-IE" baseline="0" dirty="0" smtClean="0"/>
              <a:t>Results.</a:t>
            </a:r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48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We</a:t>
            </a:r>
            <a:r>
              <a:rPr lang="en-IE" baseline="0" dirty="0" smtClean="0"/>
              <a:t> have some custom code to go from the CSI to the Emailed Voucher.</a:t>
            </a:r>
          </a:p>
          <a:p>
            <a:r>
              <a:rPr lang="en-IE" baseline="0" dirty="0" smtClean="0"/>
              <a:t>Shared up on my profile on tessituranetwork.com</a:t>
            </a:r>
          </a:p>
          <a:p>
            <a:endParaRPr lang="en-I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3F88-9E3C-4F6F-BFDE-CF1BB292E97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3938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E" dirty="0" smtClean="0"/>
              <a:t>Summary.</a:t>
            </a:r>
          </a:p>
          <a:p>
            <a:r>
              <a:rPr lang="en-IE" dirty="0" smtClean="0"/>
              <a:t>2</a:t>
            </a:r>
            <a:r>
              <a:rPr lang="en-IE" baseline="0" dirty="0" smtClean="0"/>
              <a:t> Customisations. Cross selling pre cart.  With code in a stored procedure.</a:t>
            </a:r>
          </a:p>
          <a:p>
            <a:r>
              <a:rPr lang="en-IE" baseline="0" dirty="0" smtClean="0"/>
              <a:t>Gift Vouchers &amp; Membership. Using Custom Form System Table.</a:t>
            </a:r>
          </a:p>
          <a:p>
            <a:r>
              <a:rPr lang="en-IE" baseline="0" dirty="0" smtClean="0"/>
              <a:t>To conclude. – TNEW is a great product out of the box,</a:t>
            </a:r>
          </a:p>
          <a:p>
            <a:r>
              <a:rPr lang="en-IE" baseline="0" dirty="0" smtClean="0"/>
              <a:t>Also, by lifting the lid and doing some work behind the scenes, you can.</a:t>
            </a:r>
          </a:p>
          <a:p>
            <a:r>
              <a:rPr lang="en-IE" baseline="0" dirty="0" smtClean="0"/>
              <a:t>Enhance TNEW for your own specific business requirements.</a:t>
            </a:r>
          </a:p>
          <a:p>
            <a:r>
              <a:rPr lang="en-IE" baseline="0" dirty="0" smtClean="0"/>
              <a:t>Contact me if any questions: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097C9-6502-4B12-9C75-AFB6F5BF4CEC}" type="slidenum">
              <a:rPr lang="en-IE" smtClean="0">
                <a:solidFill>
                  <a:prstClr val="black"/>
                </a:solidFill>
              </a:rPr>
              <a:pPr/>
              <a:t>50</a:t>
            </a:fld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9685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51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0935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7</a:t>
            </a:r>
            <a:r>
              <a:rPr lang="en-US" baseline="0" dirty="0" smtClean="0"/>
              <a:t> </a:t>
            </a:r>
            <a:r>
              <a:rPr lang="en-US" dirty="0" smtClean="0"/>
              <a:t>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52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438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354378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553277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821252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120845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612252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854435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8117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15469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209503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696940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21508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8140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7533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089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9465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202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1944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941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0478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6761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9302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3076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2746346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2449-76FE-4E9B-B54D-F36C61DDE37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105424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9780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B2673-E189-4C61-9E4E-390B6FAB6F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0248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A61D-EE97-4985-96BF-829FDED3B54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041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3D18F-3312-4052-9F76-ECBFD326475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7055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0B44-D11B-4CAD-B757-8BB827A579E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5217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85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E97A-80D4-465D-8DA3-F811388B7E0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8265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E2B7C-6AAF-4A63-8E34-2CC71303BC3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03441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0F63F-500D-4D16-9883-91665AF245E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580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11223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2449-76FE-4E9B-B54D-F36C61DDE37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779756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048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B2673-E189-4C61-9E4E-390B6FAB6F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6313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A61D-EE97-4985-96BF-829FDED3B54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052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3D18F-3312-4052-9F76-ECBFD326475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8288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0B44-D11B-4CAD-B757-8BB827A579E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7446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842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E97A-80D4-465D-8DA3-F811388B7E0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0179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E2B7C-6AAF-4A63-8E34-2CC71303BC3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31409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0F63F-500D-4D16-9883-91665AF245E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4925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731100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8572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07583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6887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1.jpeg"/><Relationship Id="rId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80365-1CCC-40E8-BCA6-4D248DA3507B}" type="datetimeFigureOut">
              <a:rPr lang="en-GB" smtClean="0"/>
              <a:t>15/11/2016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0BF62-7A7F-42CF-9199-F19FFBAFE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729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D8AFD050-D56A-406C-9D67-E7DDD33D7F13}" type="datetimeFigureOut">
              <a:rPr lang="en-IE" smtClean="0">
                <a:solidFill>
                  <a:prstClr val="black">
                    <a:tint val="75000"/>
                  </a:prstClr>
                </a:solidFill>
              </a:rPr>
              <a:pPr defTabSz="914400"/>
              <a:t>15/11/2016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55F4E39A-FB8A-4BE1-8927-20EDFADCDECA}" type="slidenum">
              <a:rPr lang="en-IE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I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87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581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82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47137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737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Arial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Arial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Arial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Arial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2100">
          <a:solidFill>
            <a:schemeClr val="bg2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defRPr>
          <a:solidFill>
            <a:schemeClr val="bg2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Times" pitchFamily="18" charset="0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Times" pitchFamily="18" charset="0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Times" pitchFamily="18" charset="0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Times" pitchFamily="18" charset="0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Times" pitchFamily="18" charset="0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Times" pitchFamily="18" charset="0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Times" pitchFamily="18" charset="0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Times" pitchFamily="18" charset="0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jp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anna.coles@wmc.org.uk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tickets.rncm.ac.uk/single/SelectSeating.aspx?p=10827&amp;promo=SUHILTONBALL" TargetMode="External"/><Relationship Id="rId2" Type="http://schemas.openxmlformats.org/officeDocument/2006/relationships/hyperlink" Target="http://tickets.rncm.ac.uk/single/SelectSeating.aspx?p=10827" TargetMode="Externa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36" y="320349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303614" y="3002546"/>
            <a:ext cx="373149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TN Express Web: </a:t>
            </a:r>
            <a:r>
              <a:rPr lang="en-GB" sz="36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From Out-of-the-box to Innovation</a:t>
            </a:r>
          </a:p>
          <a:p>
            <a:pPr algn="ctr"/>
            <a:r>
              <a:rPr lang="en-GB" sz="3200" b="1" dirty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Teaching an old dog TNEW tricks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86776" y="3255775"/>
            <a:ext cx="457199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</a:rPr>
              <a:t>CONTENT </a:t>
            </a:r>
            <a:r>
              <a:rPr lang="en-GB" sz="2800" b="1" dirty="0" smtClean="0">
                <a:solidFill>
                  <a:srgbClr val="0B9D48"/>
                </a:solidFill>
              </a:rPr>
              <a:t>PLANNERS</a:t>
            </a:r>
            <a:endParaRPr lang="en-GB" sz="2800" b="1" dirty="0" smtClean="0">
              <a:solidFill>
                <a:srgbClr val="0B9D48"/>
              </a:solidFill>
            </a:endParaRPr>
          </a:p>
          <a:p>
            <a:r>
              <a:rPr lang="en-GB" b="1" dirty="0">
                <a:solidFill>
                  <a:srgbClr val="F15E4C"/>
                </a:solidFill>
              </a:rPr>
              <a:t>Ruth </a:t>
            </a:r>
            <a:r>
              <a:rPr lang="en-GB" b="1" dirty="0" smtClean="0">
                <a:solidFill>
                  <a:srgbClr val="F15E4C"/>
                </a:solidFill>
              </a:rPr>
              <a:t>Harris : Royal Shakespeare </a:t>
            </a:r>
            <a:r>
              <a:rPr lang="en-GB" b="1" dirty="0" smtClean="0">
                <a:solidFill>
                  <a:srgbClr val="F15E4C"/>
                </a:solidFill>
              </a:rPr>
              <a:t>Company</a:t>
            </a:r>
          </a:p>
          <a:p>
            <a:r>
              <a:rPr lang="en-GB" b="1" dirty="0" smtClean="0">
                <a:solidFill>
                  <a:srgbClr val="F15E4C"/>
                </a:solidFill>
              </a:rPr>
              <a:t>Lloyd Stringer : </a:t>
            </a:r>
            <a:r>
              <a:rPr lang="en-GB" b="1" dirty="0" err="1" smtClean="0">
                <a:solidFill>
                  <a:srgbClr val="F15E4C"/>
                </a:solidFill>
              </a:rPr>
              <a:t>Donmar</a:t>
            </a:r>
            <a:r>
              <a:rPr lang="en-GB" b="1" dirty="0" smtClean="0">
                <a:solidFill>
                  <a:srgbClr val="F15E4C"/>
                </a:solidFill>
              </a:rPr>
              <a:t> Warehouse</a:t>
            </a:r>
          </a:p>
          <a:p>
            <a:r>
              <a:rPr lang="en-GB" b="1" dirty="0" smtClean="0">
                <a:solidFill>
                  <a:srgbClr val="F15E4C"/>
                </a:solidFill>
              </a:rPr>
              <a:t>William Gregg: </a:t>
            </a:r>
            <a:r>
              <a:rPr lang="en-GB" b="1" dirty="0" err="1" smtClean="0">
                <a:solidFill>
                  <a:srgbClr val="F15E4C"/>
                </a:solidFill>
              </a:rPr>
              <a:t>Philharmonia</a:t>
            </a:r>
            <a:r>
              <a:rPr lang="en-GB" b="1" dirty="0" smtClean="0">
                <a:solidFill>
                  <a:srgbClr val="F15E4C"/>
                </a:solidFill>
              </a:rPr>
              <a:t> Orchestra</a:t>
            </a:r>
            <a:endParaRPr lang="en-GB" b="1" dirty="0" smtClean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6775" y="547462"/>
            <a:ext cx="470622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PRESENTERS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Anna Coles : Wales Millennium Centre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Rog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Hildreth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: Royal Northern College of Music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Dara Hogan : Abbey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Theatre</a:t>
            </a:r>
          </a:p>
          <a:p>
            <a:endParaRPr lang="en-GB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Mark Steel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Tessitura Network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prstClr val="black"/>
                </a:solidFill>
              </a:rPr>
              <a:t>Share your </a:t>
            </a:r>
            <a:r>
              <a:rPr lang="en-US" b="1" dirty="0" err="1" smtClean="0">
                <a:solidFill>
                  <a:prstClr val="black"/>
                </a:solidFill>
              </a:rPr>
              <a:t>favourite</a:t>
            </a:r>
            <a:r>
              <a:rPr lang="en-US" b="1" dirty="0" smtClean="0">
                <a:solidFill>
                  <a:prstClr val="black"/>
                </a:solidFill>
              </a:rPr>
              <a:t> content and photos! #TECDublin16</a:t>
            </a:r>
          </a:p>
          <a:p>
            <a:pPr algn="ctr"/>
            <a:endParaRPr lang="en-US" b="1" dirty="0" smtClean="0">
              <a:solidFill>
                <a:prstClr val="black"/>
              </a:solidFill>
            </a:endParaRPr>
          </a:p>
          <a:p>
            <a:pPr algn="ctr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9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67944" cy="22882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5459" y="5313557"/>
            <a:ext cx="4217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Anna Coles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Database Team Leader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" y="2807087"/>
            <a:ext cx="8808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1730108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686300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Session Outline</a:t>
            </a:r>
          </a:p>
        </p:txBody>
      </p:sp>
      <p:sp>
        <p:nvSpPr>
          <p:cNvPr id="6" name="Oval 5"/>
          <p:cNvSpPr/>
          <p:nvPr/>
        </p:nvSpPr>
        <p:spPr>
          <a:xfrm>
            <a:off x="522373" y="2858220"/>
            <a:ext cx="1670158" cy="167015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8840" y="3395300"/>
            <a:ext cx="1493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Festival of Voice</a:t>
            </a:r>
          </a:p>
        </p:txBody>
      </p:sp>
      <p:sp>
        <p:nvSpPr>
          <p:cNvPr id="10" name="Oval 9"/>
          <p:cNvSpPr/>
          <p:nvPr/>
        </p:nvSpPr>
        <p:spPr>
          <a:xfrm>
            <a:off x="3446201" y="2858219"/>
            <a:ext cx="1670158" cy="167015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381506" y="3297024"/>
            <a:ext cx="1790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Bilingual Customizations</a:t>
            </a:r>
          </a:p>
        </p:txBody>
      </p:sp>
      <p:sp>
        <p:nvSpPr>
          <p:cNvPr id="12" name="Oval 11"/>
          <p:cNvSpPr/>
          <p:nvPr/>
        </p:nvSpPr>
        <p:spPr>
          <a:xfrm>
            <a:off x="6370029" y="2849830"/>
            <a:ext cx="1670158" cy="167015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361640" y="3272942"/>
            <a:ext cx="1605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Staff Ticketing </a:t>
            </a:r>
          </a:p>
        </p:txBody>
      </p:sp>
    </p:spTree>
    <p:extLst>
      <p:ext uri="{BB962C8B-B14F-4D97-AF65-F5344CB8AC3E}">
        <p14:creationId xmlns:p14="http://schemas.microsoft.com/office/powerpoint/2010/main" val="22538382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0" grpId="0" animBg="1"/>
      <p:bldP spid="11" grpId="0"/>
      <p:bldP spid="12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frankcornfield.com/site/wp-content/uploads/2013/03/Wales-Millennium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772919"/>
            <a:ext cx="4686300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Wales Millennium Centre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243036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760576"/>
            <a:ext cx="4686300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Consortium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63319"/>
            <a:ext cx="4381500" cy="2476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683" y="852694"/>
            <a:ext cx="4234934" cy="12948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10" y="2260430"/>
            <a:ext cx="4239516" cy="23847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865" y="2466242"/>
            <a:ext cx="1973104" cy="19731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869" y="2241802"/>
            <a:ext cx="2153536" cy="215353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770746"/>
            <a:ext cx="5091558" cy="20426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569" y="4042113"/>
            <a:ext cx="3203858" cy="320385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21132922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9000"/>
            <a:lum/>
          </a:blip>
          <a:srcRect/>
          <a:stretch>
            <a:fillRect l="-5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686300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Festival of Voice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9502" y="2129882"/>
            <a:ext cx="58766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day festival in June 2016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 12,000 participants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78 Performances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 Concerts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Venues across the city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World premieres </a:t>
            </a:r>
          </a:p>
        </p:txBody>
      </p:sp>
    </p:spTree>
    <p:extLst>
      <p:ext uri="{BB962C8B-B14F-4D97-AF65-F5344CB8AC3E}">
        <p14:creationId xmlns:p14="http://schemas.microsoft.com/office/powerpoint/2010/main" val="12305851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995746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</a:p>
        </p:txBody>
      </p:sp>
      <p:sp>
        <p:nvSpPr>
          <p:cNvPr id="2" name="Oval 1"/>
          <p:cNvSpPr/>
          <p:nvPr/>
        </p:nvSpPr>
        <p:spPr>
          <a:xfrm>
            <a:off x="990600" y="1743880"/>
            <a:ext cx="2133600" cy="20701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5096417" y="4374562"/>
            <a:ext cx="2133600" cy="20701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990600" y="4374562"/>
            <a:ext cx="2133600" cy="20701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096417" y="1743880"/>
            <a:ext cx="2133600" cy="20701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108075" y="2171700"/>
            <a:ext cx="18986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</a:rPr>
              <a:t>Central Hub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59917" y="2214921"/>
            <a:ext cx="19901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</a:rPr>
              <a:t>Biennial Project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08075" y="4871003"/>
            <a:ext cx="1898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</a:rPr>
              <a:t>No venue confusion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37563" y="4871003"/>
            <a:ext cx="22441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</a:rPr>
              <a:t>Testing Opportunity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27799559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3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995746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Main Requirements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69072" y="3491980"/>
            <a:ext cx="7649737" cy="59101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735980" y="3525877"/>
            <a:ext cx="714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Fully bilingual due to ACW policies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69071" y="5133889"/>
            <a:ext cx="7649737" cy="59101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35979" y="5167786"/>
            <a:ext cx="714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Time frame delivery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62723" y="3492202"/>
            <a:ext cx="7731509" cy="594729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729630" y="3526099"/>
            <a:ext cx="714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Fully bilingual due to ACW policies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12697" y="5130175"/>
            <a:ext cx="7731511" cy="594729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9605" y="5164072"/>
            <a:ext cx="714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Time frame delivery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3314" y="1779620"/>
            <a:ext cx="7649737" cy="591015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65357" y="1813517"/>
            <a:ext cx="714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Ability to integrate with Tessitura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09947" y="1779523"/>
            <a:ext cx="7761250" cy="591015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3139" y="1820414"/>
            <a:ext cx="7147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Ability to integrate with Tessitura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31860622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 animBg="1"/>
      <p:bldP spid="12" grpId="0"/>
      <p:bldP spid="15" grpId="0" animBg="1"/>
      <p:bldP spid="16" grpId="0"/>
      <p:bldP spid="19" grpId="0" animBg="1"/>
      <p:bldP spid="20" grpId="0"/>
      <p:bldP spid="7" grpId="0" animBg="1"/>
      <p:bldP spid="22" grpId="0"/>
      <p:bldP spid="13" grpId="0" animBg="1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2862" y="1556896"/>
            <a:ext cx="3321775" cy="39551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995746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Making the site bilingual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862" y="1569477"/>
            <a:ext cx="4652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Most things achieved in Tessitura! 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8074" y="1396392"/>
            <a:ext cx="5495925" cy="10858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" y="4743450"/>
            <a:ext cx="9058275" cy="21145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263" y="2482242"/>
            <a:ext cx="5286375" cy="20574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1387924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995746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Bilingual Stumbling Blocks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49" y="3429853"/>
            <a:ext cx="6324604" cy="29018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1051" y="878567"/>
            <a:ext cx="4038600" cy="5972175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1482571" y="2512381"/>
            <a:ext cx="651029" cy="84994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016452" y="3986709"/>
            <a:ext cx="1111096" cy="148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62143" y="1834755"/>
            <a:ext cx="5273335" cy="3906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0" y="1899905"/>
            <a:ext cx="5646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Not all labels on the account page could be edited within Tessitura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13569753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784411" y="1783687"/>
            <a:ext cx="4936308" cy="36933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995746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Staff Ticketing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84412" y="1783687"/>
            <a:ext cx="5122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Manage &amp; maintain Staff records through Tessitura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516" y="2722024"/>
            <a:ext cx="7877175" cy="338137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4371641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85262" y="4563037"/>
            <a:ext cx="5773999" cy="36933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5263" y="1521152"/>
            <a:ext cx="4910483" cy="36933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482" y="2125739"/>
            <a:ext cx="6896100" cy="203835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760576"/>
            <a:ext cx="4995746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Staff Ticketing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615" y="1510450"/>
            <a:ext cx="50931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Mass added WMC Staff rank onto everyone’s record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548" y="5331318"/>
            <a:ext cx="7753350" cy="9715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756" y="4560089"/>
            <a:ext cx="61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Which changed the users MOS when logged into the website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873420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75460" y="4114865"/>
            <a:ext cx="7439487" cy="36933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60" y="1521152"/>
            <a:ext cx="8828843" cy="36933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995746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Staff Ticketing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78" y="2032336"/>
            <a:ext cx="9048844" cy="179903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7578" y="1521152"/>
            <a:ext cx="8993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Allowed our staff members to book their tickets online and still get the staff offer applied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5460" y="4114865"/>
            <a:ext cx="7723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Which meant our Contact Centre had more time to sell general public tickets!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2077" y="4639492"/>
            <a:ext cx="2716568" cy="2142208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24025036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760576"/>
            <a:ext cx="4995746" cy="422722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listening!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2531655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Anna Coles </a:t>
            </a:r>
          </a:p>
          <a:p>
            <a:pPr algn="ctr"/>
            <a:r>
              <a:rPr lang="en-GB" sz="4000" i="1" dirty="0">
                <a:latin typeface="Arial" panose="020B0604020202020204" pitchFamily="34" charset="0"/>
                <a:cs typeface="Arial" panose="020B0604020202020204" pitchFamily="34" charset="0"/>
              </a:rPr>
              <a:t>Database Team Leader</a:t>
            </a: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anna.coles@wmc.org.uk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7605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TNEW: Mostly Out-of-the-Box </a:t>
            </a:r>
          </a:p>
        </p:txBody>
      </p:sp>
    </p:spTree>
    <p:extLst>
      <p:ext uri="{BB962C8B-B14F-4D97-AF65-F5344CB8AC3E}">
        <p14:creationId xmlns:p14="http://schemas.microsoft.com/office/powerpoint/2010/main" val="480423420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ubtitle 1"/>
          <p:cNvSpPr>
            <a:spLocks noGrp="1"/>
          </p:cNvSpPr>
          <p:nvPr>
            <p:ph type="subTitle" idx="1"/>
          </p:nvPr>
        </p:nvSpPr>
        <p:spPr bwMode="auto">
          <a:xfrm>
            <a:off x="2171700" y="4508500"/>
            <a:ext cx="4800600" cy="1314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z="1500" smtClean="0">
                <a:solidFill>
                  <a:srgbClr val="98002E"/>
                </a:solidFill>
              </a:rPr>
              <a:t>TNEW FUN WITHOUT CODE </a:t>
            </a:r>
          </a:p>
        </p:txBody>
      </p:sp>
      <p:sp>
        <p:nvSpPr>
          <p:cNvPr id="2051" name="Title 2"/>
          <p:cNvSpPr>
            <a:spLocks noGrp="1"/>
          </p:cNvSpPr>
          <p:nvPr>
            <p:ph type="ctrTitle"/>
          </p:nvPr>
        </p:nvSpPr>
        <p:spPr bwMode="auto">
          <a:xfrm>
            <a:off x="1657350" y="1646238"/>
            <a:ext cx="5829300" cy="2486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GB" altLang="en-US" sz="3000" smtClean="0">
                <a:solidFill>
                  <a:srgbClr val="98002E"/>
                </a:solidFill>
              </a:rPr>
              <a:t>Rog Hildreth</a:t>
            </a:r>
            <a:br>
              <a:rPr lang="en-GB" altLang="en-US" sz="3000" smtClean="0">
                <a:solidFill>
                  <a:srgbClr val="98002E"/>
                </a:solidFill>
              </a:rPr>
            </a:br>
            <a:r>
              <a:rPr lang="en-GB" altLang="en-US" sz="1500" smtClean="0">
                <a:solidFill>
                  <a:srgbClr val="98002E"/>
                </a:solidFill>
              </a:rPr>
              <a:t> </a:t>
            </a:r>
            <a:r>
              <a:rPr lang="en-GB" altLang="en-US" sz="3000" smtClean="0">
                <a:solidFill>
                  <a:srgbClr val="98002E"/>
                </a:solidFill>
              </a:rPr>
              <a:t/>
            </a:r>
            <a:br>
              <a:rPr lang="en-GB" altLang="en-US" sz="3000" smtClean="0">
                <a:solidFill>
                  <a:srgbClr val="98002E"/>
                </a:solidFill>
              </a:rPr>
            </a:br>
            <a:r>
              <a:rPr lang="en-GB" altLang="en-US" sz="3000" smtClean="0">
                <a:solidFill>
                  <a:srgbClr val="98002E"/>
                </a:solidFill>
              </a:rPr>
              <a:t>Marketing &amp; Customer Services Data Officer</a:t>
            </a:r>
            <a:br>
              <a:rPr lang="en-GB" altLang="en-US" sz="3000" smtClean="0">
                <a:solidFill>
                  <a:srgbClr val="98002E"/>
                </a:solidFill>
              </a:rPr>
            </a:br>
            <a:r>
              <a:rPr lang="en-GB" altLang="en-US" sz="1500" smtClean="0">
                <a:solidFill>
                  <a:srgbClr val="98002E"/>
                </a:solidFill>
              </a:rPr>
              <a:t> </a:t>
            </a:r>
            <a:r>
              <a:rPr lang="en-GB" altLang="en-US" sz="3000" smtClean="0">
                <a:solidFill>
                  <a:srgbClr val="98002E"/>
                </a:solidFill>
              </a:rPr>
              <a:t/>
            </a:r>
            <a:br>
              <a:rPr lang="en-GB" altLang="en-US" sz="3000" smtClean="0">
                <a:solidFill>
                  <a:srgbClr val="98002E"/>
                </a:solidFill>
              </a:rPr>
            </a:br>
            <a:r>
              <a:rPr lang="en-GB" altLang="en-US" sz="3000" smtClean="0">
                <a:solidFill>
                  <a:srgbClr val="98002E"/>
                </a:solidFill>
              </a:rPr>
              <a:t>RNCM, Manchester, UK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4"/>
          <p:cNvSpPr txBox="1">
            <a:spLocks noChangeArrowheads="1"/>
          </p:cNvSpPr>
          <p:nvPr/>
        </p:nvSpPr>
        <p:spPr bwMode="auto">
          <a:xfrm>
            <a:off x="1601788" y="1484313"/>
            <a:ext cx="4697412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800" dirty="0">
              <a:solidFill>
                <a:srgbClr val="000000"/>
              </a:solidFill>
              <a:latin typeface="Arial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800" dirty="0">
                <a:solidFill>
                  <a:srgbClr val="000000"/>
                </a:solidFill>
                <a:latin typeface="Arial"/>
              </a:rPr>
              <a:t>The following examples are all things you can already do in TNEW, no customisations or code-writing required!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800" dirty="0">
              <a:solidFill>
                <a:srgbClr val="000000"/>
              </a:solidFill>
              <a:latin typeface="Arial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8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41538" y="3267075"/>
            <a:ext cx="44291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</a:rPr>
              <a:t>1. Unusual Event Set-Up in TNEW</a:t>
            </a:r>
            <a:r>
              <a:rPr lang="en-GB" altLang="en-US" dirty="0">
                <a:solidFill>
                  <a:srgbClr val="000000"/>
                </a:solidFill>
                <a:latin typeface="Times" panose="02020603050405020304" pitchFamily="18" charset="0"/>
              </a:rPr>
              <a:t/>
            </a:r>
            <a:br>
              <a:rPr lang="en-GB" altLang="en-US" dirty="0">
                <a:solidFill>
                  <a:srgbClr val="000000"/>
                </a:solidFill>
                <a:latin typeface="Times" panose="02020603050405020304" pitchFamily="18" charset="0"/>
              </a:rPr>
            </a:br>
            <a:endParaRPr lang="en-GB" dirty="0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1538" y="3698875"/>
            <a:ext cx="44291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dirty="0">
                <a:solidFill>
                  <a:srgbClr val="000000"/>
                </a:solidFill>
                <a:latin typeface="Times" panose="02020603050405020304" pitchFamily="18" charset="0"/>
              </a:rPr>
              <a:t/>
            </a:r>
            <a:br>
              <a:rPr lang="en-GB" altLang="en-US" dirty="0">
                <a:solidFill>
                  <a:srgbClr val="000000"/>
                </a:solidFill>
                <a:latin typeface="Times" panose="02020603050405020304" pitchFamily="18" charset="0"/>
              </a:rPr>
            </a:br>
            <a:r>
              <a:rPr lang="en-GB" altLang="en-US" dirty="0">
                <a:solidFill>
                  <a:srgbClr val="000000"/>
                </a:solidFill>
              </a:rPr>
              <a:t>2. Online Donation Set-Up in TNEW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Event Example: RNCM Student Ball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2057400"/>
            <a:ext cx="3736975" cy="3394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Requirements for online sale:</a:t>
            </a:r>
          </a:p>
          <a:p>
            <a:endParaRPr lang="en-GB" altLang="en-US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Hidden from public events calendar</a:t>
            </a:r>
            <a:br>
              <a:rPr lang="en-GB" altLang="en-US" smtClean="0">
                <a:solidFill>
                  <a:schemeClr val="tx1"/>
                </a:solidFill>
              </a:rPr>
            </a:br>
            <a:endParaRPr lang="en-GB" altLang="en-US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No booking fees</a:t>
            </a:r>
            <a:br>
              <a:rPr lang="en-GB" altLang="en-US" smtClean="0">
                <a:solidFill>
                  <a:schemeClr val="tx1"/>
                </a:solidFill>
              </a:rPr>
            </a:br>
            <a:endParaRPr lang="en-GB" altLang="en-US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Bookable meal options</a:t>
            </a:r>
            <a:br>
              <a:rPr lang="en-GB" altLang="en-US" smtClean="0">
                <a:solidFill>
                  <a:schemeClr val="tx1"/>
                </a:solidFill>
              </a:rPr>
            </a:br>
            <a:endParaRPr lang="en-GB" altLang="en-US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Further info on dietary requirements</a:t>
            </a:r>
            <a:br>
              <a:rPr lang="en-GB" altLang="en-US" smtClean="0">
                <a:solidFill>
                  <a:schemeClr val="tx1"/>
                </a:solidFill>
              </a:rPr>
            </a:br>
            <a:endParaRPr lang="en-GB" altLang="en-US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Remove postage option</a:t>
            </a:r>
            <a:br>
              <a:rPr lang="en-GB" altLang="en-US" smtClean="0">
                <a:solidFill>
                  <a:schemeClr val="tx1"/>
                </a:solidFill>
              </a:rPr>
            </a:br>
            <a:endParaRPr lang="en-GB" altLang="en-US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Limit of tickets per order</a:t>
            </a:r>
          </a:p>
        </p:txBody>
      </p:sp>
      <p:pic>
        <p:nvPicPr>
          <p:cNvPr id="5124" name="Picture 7" descr="https://i.guim.co.uk/img/static/sys-images/Education/Pix/pictures/2011/4/18/1303142168470/Not-all-students-get-drun-006.jpg?w=620&amp;q=55&amp;auto=format&amp;usm=12&amp;fit=max&amp;s=c5f09cc993dce02b2177c5324e3a4db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2293938"/>
            <a:ext cx="3286125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Hide An Event From Your Calendar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7813" y="1646238"/>
            <a:ext cx="6172200" cy="3395662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solidFill>
                  <a:schemeClr val="tx1"/>
                </a:solidFill>
              </a:rPr>
              <a:t>Easy!</a:t>
            </a:r>
          </a:p>
          <a:p>
            <a:pPr>
              <a:buFontTx/>
              <a:buChar char="-"/>
              <a:defRPr/>
            </a:pPr>
            <a:r>
              <a:rPr lang="en-GB" dirty="0" smtClean="0">
                <a:solidFill>
                  <a:schemeClr val="tx1"/>
                </a:solidFill>
              </a:rPr>
              <a:t>Publish it</a:t>
            </a:r>
          </a:p>
          <a:p>
            <a:pPr>
              <a:buFontTx/>
              <a:buChar char="-"/>
              <a:defRPr/>
            </a:pPr>
            <a:r>
              <a:rPr lang="en-GB" dirty="0" smtClean="0">
                <a:solidFill>
                  <a:schemeClr val="tx1"/>
                </a:solidFill>
              </a:rPr>
              <a:t>Copy and save the link to the event from your web browser</a:t>
            </a:r>
          </a:p>
          <a:p>
            <a:pPr>
              <a:buFontTx/>
              <a:buChar char="-"/>
              <a:defRPr/>
            </a:pPr>
            <a:r>
              <a:rPr lang="en-GB" dirty="0" smtClean="0">
                <a:solidFill>
                  <a:schemeClr val="tx1"/>
                </a:solidFill>
              </a:rPr>
              <a:t>Change the </a:t>
            </a:r>
            <a:r>
              <a:rPr lang="en-GB" dirty="0" smtClean="0">
                <a:solidFill>
                  <a:srgbClr val="00B0F0"/>
                </a:solidFill>
              </a:rPr>
              <a:t>Publish Web Dates</a:t>
            </a:r>
            <a:r>
              <a:rPr lang="en-GB" dirty="0" smtClean="0">
                <a:solidFill>
                  <a:schemeClr val="tx1"/>
                </a:solidFill>
              </a:rPr>
              <a:t> into the past</a:t>
            </a:r>
          </a:p>
          <a:p>
            <a:pPr marL="0" indent="0">
              <a:defRPr/>
            </a:pPr>
            <a:endParaRPr lang="en-GB" dirty="0"/>
          </a:p>
          <a:p>
            <a:pPr marL="0" indent="0">
              <a:defRPr/>
            </a:pPr>
            <a:endParaRPr lang="en-GB" dirty="0"/>
          </a:p>
        </p:txBody>
      </p:sp>
      <p:sp>
        <p:nvSpPr>
          <p:cNvPr id="10244" name="Down Arrow 4"/>
          <p:cNvSpPr>
            <a:spLocks noChangeArrowheads="1"/>
          </p:cNvSpPr>
          <p:nvPr/>
        </p:nvSpPr>
        <p:spPr bwMode="auto">
          <a:xfrm>
            <a:off x="6678613" y="1920875"/>
            <a:ext cx="363537" cy="733425"/>
          </a:xfrm>
          <a:prstGeom prst="downArrow">
            <a:avLst>
              <a:gd name="adj1" fmla="val 50000"/>
              <a:gd name="adj2" fmla="val 4997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800" smtClean="0">
              <a:solidFill>
                <a:srgbClr val="000000"/>
              </a:solidFill>
            </a:endParaRPr>
          </a:p>
        </p:txBody>
      </p:sp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6908800" y="2032000"/>
            <a:ext cx="6159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050" dirty="0">
                <a:solidFill>
                  <a:srgbClr val="98002E"/>
                </a:solidFill>
                <a:latin typeface="Arial"/>
              </a:rPr>
              <a:t>V.11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050" dirty="0">
                <a:solidFill>
                  <a:srgbClr val="98002E"/>
                </a:solidFill>
                <a:latin typeface="Arial"/>
              </a:rPr>
              <a:t>(sorry)</a:t>
            </a:r>
          </a:p>
        </p:txBody>
      </p:sp>
      <p:pic>
        <p:nvPicPr>
          <p:cNvPr id="1024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2687638"/>
            <a:ext cx="6210300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Fees, Price Types, and Meal Options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 bwMode="auto">
          <a:xfrm>
            <a:off x="1485900" y="2057400"/>
            <a:ext cx="6172200" cy="1155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Make some new Price Types</a:t>
            </a: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Enable online, but don’t apply fee rules (check for any “All Price Type” rules)</a:t>
            </a: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Use </a:t>
            </a:r>
            <a:r>
              <a:rPr lang="en-GB" altLang="en-US" smtClean="0">
                <a:solidFill>
                  <a:srgbClr val="00B0F0"/>
                </a:solidFill>
              </a:rPr>
              <a:t>LTR_TNEW_ALIAS_PRICE_TYPE</a:t>
            </a:r>
            <a:r>
              <a:rPr lang="en-GB" altLang="en-US" smtClean="0">
                <a:solidFill>
                  <a:schemeClr val="tx1"/>
                </a:solidFill>
              </a:rPr>
              <a:t> System Table to give your price options more detailed names</a:t>
            </a:r>
          </a:p>
        </p:txBody>
      </p:sp>
      <p:pic>
        <p:nvPicPr>
          <p:cNvPr id="11268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3351213"/>
            <a:ext cx="6265862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8" descr="http://www.gippygourmet.com.au/online_store/store/images/Biscuits_GingerbreadMan9591Masterchef%20(Small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113" y="4508500"/>
            <a:ext cx="1895475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Further info on Dietary Requirements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 bwMode="auto">
          <a:xfrm>
            <a:off x="1485900" y="2057400"/>
            <a:ext cx="6172200" cy="723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Add dynamic text to </a:t>
            </a:r>
            <a:r>
              <a:rPr lang="en-GB" altLang="en-US" smtClean="0">
                <a:solidFill>
                  <a:srgbClr val="00B0F0"/>
                </a:solidFill>
              </a:rPr>
              <a:t>LTR_TNEW_DYN_EMAIL_CONTENT</a:t>
            </a:r>
            <a:r>
              <a:rPr lang="en-GB" altLang="en-US" smtClean="0">
                <a:solidFill>
                  <a:schemeClr val="tx1"/>
                </a:solidFill>
              </a:rPr>
              <a:t>, tied to the specific Internet Dietary (aka “I have dietary requirements”) Price Type</a:t>
            </a:r>
          </a:p>
          <a:p>
            <a:pPr>
              <a:buFontTx/>
              <a:buChar char="-"/>
            </a:pPr>
            <a:r>
              <a:rPr lang="en-GB" altLang="en-US" smtClean="0">
                <a:solidFill>
                  <a:schemeClr val="tx1"/>
                </a:solidFill>
              </a:rPr>
              <a:t>This will appear on the Booking Confirmation page and Email Confirmation</a:t>
            </a:r>
          </a:p>
        </p:txBody>
      </p:sp>
      <p:pic>
        <p:nvPicPr>
          <p:cNvPr id="1229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338" y="3049588"/>
            <a:ext cx="6535737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60575" y="4941888"/>
            <a:ext cx="5022850" cy="784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350" dirty="0">
                <a:solidFill>
                  <a:srgbClr val="005480"/>
                </a:solidFill>
              </a:rPr>
              <a:t>*Doesn’t have to be tied to Price Type, can be an entire performance, package or contribution fund! (More on that later)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Remove the Postage Option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5900" y="2057400"/>
            <a:ext cx="6172200" cy="615950"/>
          </a:xfrm>
        </p:spPr>
        <p:txBody>
          <a:bodyPr/>
          <a:lstStyle/>
          <a:p>
            <a:pPr>
              <a:buFontTx/>
              <a:buChar char="-"/>
              <a:defRPr/>
            </a:pPr>
            <a:r>
              <a:rPr lang="en-GB" dirty="0" smtClean="0">
                <a:solidFill>
                  <a:schemeClr val="tx1"/>
                </a:solidFill>
              </a:rPr>
              <a:t>Use </a:t>
            </a:r>
            <a:r>
              <a:rPr lang="en-GB" dirty="0">
                <a:solidFill>
                  <a:srgbClr val="00B0F0"/>
                </a:solidFill>
              </a:rPr>
              <a:t>LTR_TNEW_DYN_SHIPPING_METHOD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to specify tickets bought for a particular event can only be held at Box Office</a:t>
            </a:r>
          </a:p>
          <a:p>
            <a:pPr marL="0" indent="0">
              <a:defRPr/>
            </a:pPr>
            <a:endParaRPr lang="en-GB" dirty="0"/>
          </a:p>
          <a:p>
            <a:pPr marL="0" indent="0">
              <a:defRPr/>
            </a:pP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485900" y="4679950"/>
            <a:ext cx="6450013" cy="61595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 marL="0" indent="0" defTabSz="914400">
              <a:defRPr/>
            </a:pPr>
            <a:r>
              <a:rPr lang="en-GB" sz="1350" kern="0" dirty="0">
                <a:solidFill>
                  <a:srgbClr val="005480"/>
                </a:solidFill>
              </a:rPr>
              <a:t>*Also useful for discount Price Types where ID is always required on collection!</a:t>
            </a:r>
          </a:p>
          <a:p>
            <a:pPr marL="0" indent="0" defTabSz="914400">
              <a:defRPr/>
            </a:pPr>
            <a:endParaRPr lang="en-GB" sz="1350" kern="0" dirty="0">
              <a:solidFill>
                <a:srgbClr val="808080"/>
              </a:solidFill>
            </a:endParaRPr>
          </a:p>
          <a:p>
            <a:pPr marL="0" indent="0" defTabSz="914400">
              <a:defRPr/>
            </a:pPr>
            <a:endParaRPr lang="en-GB" sz="1350" kern="0" dirty="0">
              <a:solidFill>
                <a:srgbClr val="808080"/>
              </a:solidFill>
            </a:endParaRPr>
          </a:p>
        </p:txBody>
      </p:sp>
      <p:pic>
        <p:nvPicPr>
          <p:cNvPr id="1331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3051175"/>
            <a:ext cx="6615112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Using Promo Codes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2884488"/>
          </a:xfrm>
        </p:spPr>
        <p:txBody>
          <a:bodyPr/>
          <a:lstStyle/>
          <a:p>
            <a:pPr>
              <a:buFontTx/>
              <a:buChar char="-"/>
              <a:defRPr/>
            </a:pPr>
            <a:r>
              <a:rPr lang="en-GB" dirty="0" smtClean="0">
                <a:solidFill>
                  <a:schemeClr val="tx1"/>
                </a:solidFill>
              </a:rPr>
              <a:t>This particular event was already hidden from the calendar, but Promo Codes made it </a:t>
            </a:r>
            <a:r>
              <a:rPr lang="en-GB" i="1" dirty="0" smtClean="0">
                <a:solidFill>
                  <a:schemeClr val="tx1"/>
                </a:solidFill>
              </a:rPr>
              <a:t>extra secure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and allowed me to impose a stricter 2-ticket limit on these Price Types (as RNCM default is 9 per order).</a:t>
            </a:r>
            <a:br>
              <a:rPr lang="en-GB" dirty="0" smtClean="0">
                <a:solidFill>
                  <a:schemeClr val="tx1"/>
                </a:solidFill>
              </a:rPr>
            </a:br>
            <a:endParaRPr lang="en-GB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  <a:defRPr/>
            </a:pPr>
            <a:r>
              <a:rPr lang="en-GB" dirty="0" smtClean="0">
                <a:solidFill>
                  <a:schemeClr val="tx1"/>
                </a:solidFill>
              </a:rPr>
              <a:t>To hide a price behind a Promo Code:</a:t>
            </a:r>
          </a:p>
          <a:p>
            <a:pPr lvl="1">
              <a:buFontTx/>
              <a:buChar char="-"/>
              <a:defRPr/>
            </a:pPr>
            <a:r>
              <a:rPr lang="en-GB" sz="1350" dirty="0">
                <a:solidFill>
                  <a:srgbClr val="00B0F0"/>
                </a:solidFill>
                <a:latin typeface="+mn-lt"/>
              </a:rPr>
              <a:t>Campaigns&gt;Appeals</a:t>
            </a:r>
            <a:r>
              <a:rPr lang="en-GB" sz="1350" dirty="0">
                <a:latin typeface="+mn-lt"/>
              </a:rPr>
              <a:t> add a source and note the number</a:t>
            </a:r>
          </a:p>
          <a:p>
            <a:pPr lvl="1">
              <a:buFontTx/>
              <a:buChar char="-"/>
              <a:defRPr/>
            </a:pPr>
            <a:r>
              <a:rPr lang="en-GB" sz="1350" dirty="0">
                <a:latin typeface="+mn-lt"/>
              </a:rPr>
              <a:t>Go to </a:t>
            </a:r>
            <a:r>
              <a:rPr lang="en-GB" sz="1350" dirty="0">
                <a:solidFill>
                  <a:srgbClr val="00B0F0"/>
                </a:solidFill>
                <a:latin typeface="+mn-lt"/>
              </a:rPr>
              <a:t>TR_WEB_SOURCE_NUMBER</a:t>
            </a:r>
            <a:r>
              <a:rPr lang="en-GB" sz="1350" dirty="0">
                <a:latin typeface="+mn-lt"/>
              </a:rPr>
              <a:t> table, input the source number and a “</a:t>
            </a:r>
            <a:r>
              <a:rPr lang="en-GB" sz="1350" dirty="0" err="1">
                <a:latin typeface="+mn-lt"/>
              </a:rPr>
              <a:t>codeword</a:t>
            </a:r>
            <a:r>
              <a:rPr lang="en-GB" sz="1350" dirty="0">
                <a:latin typeface="+mn-lt"/>
              </a:rPr>
              <a:t>” of your choosing</a:t>
            </a:r>
          </a:p>
          <a:p>
            <a:pPr lvl="1">
              <a:buFontTx/>
              <a:buChar char="-"/>
              <a:defRPr/>
            </a:pPr>
            <a:r>
              <a:rPr lang="en-GB" sz="1350" dirty="0">
                <a:latin typeface="+mn-lt"/>
              </a:rPr>
              <a:t>Add an Internet-Enabled Price Type to the performance</a:t>
            </a:r>
          </a:p>
          <a:p>
            <a:pPr lvl="1">
              <a:buFontTx/>
              <a:buChar char="-"/>
              <a:defRPr/>
            </a:pPr>
            <a:r>
              <a:rPr lang="en-GB" sz="1350" dirty="0">
                <a:latin typeface="+mn-lt"/>
              </a:rPr>
              <a:t>On your </a:t>
            </a:r>
            <a:r>
              <a:rPr lang="en-GB" sz="1350" dirty="0">
                <a:solidFill>
                  <a:srgbClr val="00B0F0"/>
                </a:solidFill>
                <a:latin typeface="+mn-lt"/>
              </a:rPr>
              <a:t>Mode Of Sale</a:t>
            </a:r>
            <a:r>
              <a:rPr lang="en-GB" sz="1350" dirty="0">
                <a:latin typeface="+mn-lt"/>
              </a:rPr>
              <a:t> tab in the performance, select “Offers” and link the source to the Price Type and maximum tickets per transaction if applicable</a:t>
            </a:r>
          </a:p>
          <a:p>
            <a:pPr marL="342900" lvl="1" indent="0">
              <a:buFontTx/>
              <a:buNone/>
              <a:defRPr/>
            </a:pPr>
            <a:endParaRPr lang="en-GB" sz="1350" dirty="0">
              <a:latin typeface="+mn-lt"/>
            </a:endParaRPr>
          </a:p>
          <a:p>
            <a:pPr marL="342900" lvl="1" indent="0">
              <a:buFontTx/>
              <a:buNone/>
              <a:defRPr/>
            </a:pPr>
            <a:r>
              <a:rPr lang="en-GB" sz="1350" dirty="0">
                <a:latin typeface="+mn-lt"/>
              </a:rPr>
              <a:t>DONE! Price will only appear with Promo Code entered…</a:t>
            </a:r>
          </a:p>
        </p:txBody>
      </p:sp>
      <p:pic>
        <p:nvPicPr>
          <p:cNvPr id="10244" name="Picture 5" descr="http://previews.123rf.com/images/ylivdesign/ylivdesign1502/ylivdesign150200216/36600512-Promo-rubber-stamp-Stock-Vect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965700"/>
            <a:ext cx="102552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…BUT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 bwMode="auto">
          <a:xfrm>
            <a:off x="965200" y="1701800"/>
            <a:ext cx="6588125" cy="36718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GB" altLang="en-US" smtClean="0">
                <a:solidFill>
                  <a:schemeClr val="tx1"/>
                </a:solidFill>
              </a:rPr>
              <a:t>If you want to email customers the link with the Price Types already active, add &amp;promo=</a:t>
            </a:r>
            <a:r>
              <a:rPr lang="en-GB" altLang="en-US" i="1" smtClean="0">
                <a:solidFill>
                  <a:schemeClr val="tx1"/>
                </a:solidFill>
              </a:rPr>
              <a:t>yourpromocode</a:t>
            </a:r>
            <a:r>
              <a:rPr lang="en-GB" altLang="en-US" smtClean="0">
                <a:solidFill>
                  <a:schemeClr val="tx1"/>
                </a:solidFill>
              </a:rPr>
              <a:t> to the link!</a:t>
            </a:r>
          </a:p>
          <a:p>
            <a:pPr>
              <a:defRPr/>
            </a:pPr>
            <a:endParaRPr lang="en-GB" altLang="en-US" smtClean="0"/>
          </a:p>
          <a:p>
            <a:pPr>
              <a:defRPr/>
            </a:pPr>
            <a:endParaRPr lang="en-GB" altLang="en-US" smtClean="0"/>
          </a:p>
          <a:p>
            <a:pPr>
              <a:defRPr/>
            </a:pPr>
            <a:r>
              <a:rPr lang="en-GB" altLang="en-US" smtClean="0">
                <a:solidFill>
                  <a:schemeClr val="tx1"/>
                </a:solidFill>
              </a:rPr>
              <a:t>so</a:t>
            </a:r>
            <a:r>
              <a:rPr lang="en-GB" altLang="en-US" u="sng" smtClean="0">
                <a:solidFill>
                  <a:schemeClr val="tx1"/>
                </a:solidFill>
                <a:hlinkClick r:id="rId2"/>
              </a:rPr>
              <a:t> </a:t>
            </a:r>
            <a:endParaRPr lang="en-GB" altLang="en-US" u="sng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altLang="en-US" sz="1275" u="sng">
                <a:solidFill>
                  <a:srgbClr val="005480"/>
                </a:solidFill>
                <a:hlinkClick r:id="rId2"/>
              </a:rPr>
              <a:t>http://tickets.rncm.ac.uk/single/SelectSeating.aspx?p=10827</a:t>
            </a:r>
            <a:endParaRPr lang="en-GB" altLang="en-US" sz="1275" u="sng">
              <a:solidFill>
                <a:srgbClr val="005480"/>
              </a:solidFill>
            </a:endParaRPr>
          </a:p>
          <a:p>
            <a:pPr>
              <a:defRPr/>
            </a:pPr>
            <a:r>
              <a:rPr lang="en-GB" altLang="en-US" smtClean="0">
                <a:solidFill>
                  <a:schemeClr val="tx1"/>
                </a:solidFill>
              </a:rPr>
              <a:t>becomes</a:t>
            </a:r>
          </a:p>
          <a:p>
            <a:pPr>
              <a:defRPr/>
            </a:pPr>
            <a:r>
              <a:rPr lang="en-GB" altLang="en-US" sz="1275" u="sng">
                <a:solidFill>
                  <a:srgbClr val="005480"/>
                </a:solidFill>
                <a:hlinkClick r:id="rId3"/>
              </a:rPr>
              <a:t>http://tickets.rncm.ac.uk/single/SelectSeating.aspx?p=10827&amp;promo=SUHILTONBALL</a:t>
            </a:r>
            <a:endParaRPr lang="en-GB" altLang="en-US" sz="1275" u="sng">
              <a:solidFill>
                <a:srgbClr val="005480"/>
              </a:solidFill>
            </a:endParaRPr>
          </a:p>
          <a:p>
            <a:pPr>
              <a:defRPr/>
            </a:pPr>
            <a:endParaRPr lang="en-GB" altLang="en-US" sz="1275" u="sng"/>
          </a:p>
          <a:p>
            <a:pPr>
              <a:defRPr/>
            </a:pPr>
            <a:endParaRPr lang="en-GB" altLang="en-US" sz="1275" u="sng"/>
          </a:p>
          <a:p>
            <a:pPr>
              <a:defRPr/>
            </a:pPr>
            <a:r>
              <a:rPr lang="en-GB" altLang="en-US" sz="1275">
                <a:solidFill>
                  <a:srgbClr val="005480"/>
                </a:solidFill>
              </a:rPr>
              <a:t>	*</a:t>
            </a:r>
            <a:r>
              <a:rPr lang="en-GB" altLang="en-US" sz="1200">
                <a:solidFill>
                  <a:srgbClr val="005480"/>
                </a:solidFill>
              </a:rPr>
              <a:t>If it’s an internet-only offer, you might want to put the Appeal&gt;Source Code in a Control Group which your frontline staff can’t see, so as not to fill their sources with codes they won’t be using.</a:t>
            </a:r>
            <a:endParaRPr lang="en-GB" altLang="en-US" sz="1275">
              <a:solidFill>
                <a:srgbClr val="005480"/>
              </a:solidFill>
            </a:endParaRPr>
          </a:p>
        </p:txBody>
      </p:sp>
      <p:pic>
        <p:nvPicPr>
          <p:cNvPr id="11268" name="Picture 5" descr="http://previews.123rf.com/images/ylivdesign/ylivdesign1502/ylivdesign150200216/36600512-Promo-rubber-stamp-Stock-Vect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581525"/>
            <a:ext cx="1027112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3" y="998538"/>
            <a:ext cx="6834187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Examples of other uses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113" y="620713"/>
            <a:ext cx="7073900" cy="3697287"/>
          </a:xfrm>
        </p:spPr>
        <p:txBody>
          <a:bodyPr/>
          <a:lstStyle/>
          <a:p>
            <a:pPr>
              <a:buFontTx/>
              <a:buChar char="-"/>
              <a:defRPr/>
            </a:pPr>
            <a:r>
              <a:rPr lang="en-GB" sz="1600" dirty="0" smtClean="0">
                <a:solidFill>
                  <a:schemeClr val="tx1"/>
                </a:solidFill>
              </a:rPr>
              <a:t>Promo Codes for one-off special offers and pre-sales</a:t>
            </a:r>
          </a:p>
          <a:p>
            <a:pPr>
              <a:buFontTx/>
              <a:buChar char="-"/>
              <a:defRPr/>
            </a:pPr>
            <a:r>
              <a:rPr lang="en-GB" sz="1600" dirty="0" smtClean="0">
                <a:solidFill>
                  <a:schemeClr val="tx1"/>
                </a:solidFill>
              </a:rPr>
              <a:t>If emailed, usually embed code in link</a:t>
            </a:r>
          </a:p>
          <a:p>
            <a:pPr>
              <a:buFontTx/>
              <a:buChar char="-"/>
              <a:defRPr/>
            </a:pPr>
            <a:r>
              <a:rPr lang="en-GB" sz="1600" dirty="0" smtClean="0">
                <a:solidFill>
                  <a:schemeClr val="tx1"/>
                </a:solidFill>
              </a:rPr>
              <a:t>Promo Codes can be used to trigger a Mode Of Sale change online, which could then leave only the Promo Price available*</a:t>
            </a:r>
            <a:br>
              <a:rPr lang="en-GB" sz="1600" dirty="0" smtClean="0">
                <a:solidFill>
                  <a:schemeClr val="tx1"/>
                </a:solidFill>
              </a:rPr>
            </a:br>
            <a:r>
              <a:rPr lang="en-GB" sz="1600" dirty="0" smtClean="0">
                <a:solidFill>
                  <a:schemeClr val="tx1"/>
                </a:solidFill>
              </a:rPr>
              <a:t>	*However, this may prohibit other items from being added in the same transaction</a:t>
            </a:r>
          </a:p>
          <a:p>
            <a:pPr marL="0" indent="0">
              <a:defRPr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0" indent="0">
              <a:defRPr/>
            </a:pPr>
            <a:r>
              <a:rPr lang="en-GB" sz="1600" dirty="0" smtClean="0">
                <a:solidFill>
                  <a:srgbClr val="005480"/>
                </a:solidFill>
              </a:rPr>
              <a:t>*If more than one offer in same email USE THE SAME PROMO CODE! </a:t>
            </a:r>
            <a:br>
              <a:rPr lang="en-GB" sz="1600" dirty="0" smtClean="0">
                <a:solidFill>
                  <a:srgbClr val="005480"/>
                </a:solidFill>
              </a:rPr>
            </a:br>
            <a:r>
              <a:rPr lang="en-GB" sz="1600" dirty="0" smtClean="0">
                <a:solidFill>
                  <a:srgbClr val="005480"/>
                </a:solidFill>
              </a:rPr>
              <a:t>(In order for TNEW to accept a new Promo Code, the customer would have to “reset” the code in their browser)</a:t>
            </a:r>
          </a:p>
          <a:p>
            <a:pPr marL="0" indent="0">
              <a:defRPr/>
            </a:pPr>
            <a:endParaRPr lang="en-GB" dirty="0" smtClean="0">
              <a:solidFill>
                <a:schemeClr val="tx1"/>
              </a:solidFill>
            </a:endParaRPr>
          </a:p>
          <a:p>
            <a:pPr marL="214313" indent="-214313">
              <a:buFontTx/>
              <a:buChar char="-"/>
              <a:defRPr/>
            </a:pPr>
            <a:r>
              <a:rPr lang="en-GB" sz="1600" dirty="0" smtClean="0">
                <a:solidFill>
                  <a:schemeClr val="tx1"/>
                </a:solidFill>
              </a:rPr>
              <a:t>Hide all Price Types on members-only events with a Promo Code, so can still advertise event as a membership recruitment tool</a:t>
            </a:r>
          </a:p>
          <a:p>
            <a:pPr marL="214313" indent="-214313">
              <a:buFontTx/>
              <a:buChar char="-"/>
              <a:defRPr/>
            </a:pPr>
            <a:r>
              <a:rPr lang="en-GB" sz="1600" dirty="0" smtClean="0">
                <a:solidFill>
                  <a:schemeClr val="tx1"/>
                </a:solidFill>
              </a:rPr>
              <a:t>Added-Value Ticket. For a book launch, if there is a </a:t>
            </a:r>
            <a:r>
              <a:rPr lang="en-GB" sz="1600" dirty="0" err="1" smtClean="0">
                <a:solidFill>
                  <a:schemeClr val="tx1"/>
                </a:solidFill>
              </a:rPr>
              <a:t>Ticket+Book</a:t>
            </a:r>
            <a:r>
              <a:rPr lang="en-GB" sz="1600" dirty="0" smtClean="0">
                <a:solidFill>
                  <a:schemeClr val="tx1"/>
                </a:solidFill>
              </a:rPr>
              <a:t> option, use a new Price Type, with an alias, Dynamic Text to explain where to collect the book, and a different ticket design to repeat this info</a:t>
            </a:r>
          </a:p>
          <a:p>
            <a:pPr marL="214313" indent="-214313">
              <a:buFontTx/>
              <a:buChar char="-"/>
              <a:defRPr/>
            </a:pPr>
            <a:r>
              <a:rPr lang="en-GB" sz="1600" dirty="0" smtClean="0">
                <a:solidFill>
                  <a:schemeClr val="tx1"/>
                </a:solidFill>
              </a:rPr>
              <a:t>Seating area which only has a Promo Code price available. </a:t>
            </a:r>
            <a:r>
              <a:rPr lang="en-GB" sz="1600" dirty="0">
                <a:solidFill>
                  <a:schemeClr val="tx1"/>
                </a:solidFill>
              </a:rPr>
              <a:t>H</a:t>
            </a:r>
            <a:r>
              <a:rPr lang="en-GB" sz="1600" dirty="0" smtClean="0">
                <a:solidFill>
                  <a:schemeClr val="tx1"/>
                </a:solidFill>
              </a:rPr>
              <a:t>ave this area as the default first zone choice, then send a Promo Code link to the “best available” booking page</a:t>
            </a:r>
          </a:p>
          <a:p>
            <a:pPr marL="214313" indent="-214313">
              <a:buFontTx/>
              <a:buChar char="-"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Online Donation Example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 bwMode="auto">
          <a:xfrm>
            <a:off x="457200" y="2057400"/>
            <a:ext cx="8229600" cy="2506663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GB" altLang="en-US" dirty="0" smtClean="0">
                <a:solidFill>
                  <a:schemeClr val="tx1"/>
                </a:solidFill>
              </a:rPr>
              <a:t>For a fundraising campaign, I was asked to set up multiple fund options, each selectable by the customer, each with slightly different requirements.</a:t>
            </a:r>
            <a:br>
              <a:rPr lang="en-GB" altLang="en-US" dirty="0" smtClean="0">
                <a:solidFill>
                  <a:schemeClr val="tx1"/>
                </a:solidFill>
              </a:rPr>
            </a:br>
            <a:endParaRPr lang="en-GB" altLang="en-US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  <a:defRPr/>
            </a:pPr>
            <a:r>
              <a:rPr lang="en-GB" altLang="en-US" dirty="0" smtClean="0">
                <a:solidFill>
                  <a:schemeClr val="tx1"/>
                </a:solidFill>
              </a:rPr>
              <a:t>Different descriptions for each fund</a:t>
            </a:r>
            <a:br>
              <a:rPr lang="en-GB" altLang="en-US" dirty="0" smtClean="0">
                <a:solidFill>
                  <a:schemeClr val="tx1"/>
                </a:solidFill>
              </a:rPr>
            </a:br>
            <a:endParaRPr lang="en-GB" altLang="en-US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  <a:defRPr/>
            </a:pPr>
            <a:r>
              <a:rPr lang="en-GB" altLang="en-US" dirty="0" smtClean="0">
                <a:solidFill>
                  <a:schemeClr val="tx1"/>
                </a:solidFill>
              </a:rPr>
              <a:t>Fixed or editable amounts</a:t>
            </a:r>
            <a:br>
              <a:rPr lang="en-GB" altLang="en-US" dirty="0" smtClean="0">
                <a:solidFill>
                  <a:schemeClr val="tx1"/>
                </a:solidFill>
              </a:rPr>
            </a:br>
            <a:endParaRPr lang="en-GB" altLang="en-US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  <a:defRPr/>
            </a:pPr>
            <a:r>
              <a:rPr lang="en-GB" altLang="en-US" dirty="0" smtClean="0">
                <a:solidFill>
                  <a:schemeClr val="tx1"/>
                </a:solidFill>
              </a:rPr>
              <a:t>Requests for information from the customer</a:t>
            </a:r>
          </a:p>
          <a:p>
            <a:pPr marL="0" indent="0">
              <a:defRPr/>
            </a:pPr>
            <a:endParaRPr lang="en-GB" altLang="en-US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  <a:defRPr/>
            </a:pPr>
            <a:r>
              <a:rPr lang="en-GB" altLang="en-US" dirty="0" smtClean="0">
                <a:solidFill>
                  <a:schemeClr val="tx1"/>
                </a:solidFill>
              </a:rPr>
              <a:t>Different “Thank You” messages</a:t>
            </a:r>
            <a:br>
              <a:rPr lang="en-GB" altLang="en-US" dirty="0" smtClean="0">
                <a:solidFill>
                  <a:schemeClr val="tx1"/>
                </a:solidFill>
              </a:rPr>
            </a:br>
            <a:endParaRPr lang="en-GB" altLang="en-US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  <a:defRPr/>
            </a:pPr>
            <a:endParaRPr lang="en-GB" altLang="en-US" dirty="0" smtClean="0">
              <a:solidFill>
                <a:schemeClr val="tx1"/>
              </a:solidFill>
            </a:endParaRPr>
          </a:p>
        </p:txBody>
      </p:sp>
      <p:pic>
        <p:nvPicPr>
          <p:cNvPr id="14340" name="Picture 5" descr="https://pixabay.com/static/uploads/photo/2015/10/03/20/47/piggy-bank-970340_960_7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50" y="4400550"/>
            <a:ext cx="2019300" cy="131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5900" y="1701800"/>
            <a:ext cx="6172200" cy="2430463"/>
          </a:xfrm>
        </p:spPr>
        <p:txBody>
          <a:bodyPr/>
          <a:lstStyle/>
          <a:p>
            <a:pPr>
              <a:buFontTx/>
              <a:buAutoNum type="arabicPeriod"/>
              <a:defRPr/>
            </a:pPr>
            <a:r>
              <a:rPr lang="en-GB" dirty="0" smtClean="0">
                <a:solidFill>
                  <a:schemeClr val="tx1"/>
                </a:solidFill>
              </a:rPr>
              <a:t>Set up Funds</a:t>
            </a:r>
          </a:p>
          <a:p>
            <a:pPr marL="0" indent="0">
              <a:defRPr/>
            </a:pP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	- GL in </a:t>
            </a:r>
            <a:r>
              <a:rPr lang="en-GB" dirty="0" smtClean="0">
                <a:solidFill>
                  <a:srgbClr val="00B0F0"/>
                </a:solidFill>
              </a:rPr>
              <a:t>Campaigns&gt;References&gt;GL Accounts</a:t>
            </a:r>
          </a:p>
          <a:p>
            <a:pPr marL="0" indent="0">
              <a:defRPr/>
            </a:pPr>
            <a:r>
              <a:rPr lang="en-GB" dirty="0" smtClean="0">
                <a:solidFill>
                  <a:schemeClr val="tx1"/>
                </a:solidFill>
              </a:rPr>
              <a:t>	- Fund in </a:t>
            </a:r>
            <a:r>
              <a:rPr lang="en-GB" dirty="0" smtClean="0">
                <a:solidFill>
                  <a:srgbClr val="00B0F0"/>
                </a:solidFill>
              </a:rPr>
              <a:t>Campaigns&gt;References&gt;Fund</a:t>
            </a:r>
          </a:p>
          <a:p>
            <a:pPr marL="0" indent="0">
              <a:defRPr/>
            </a:pPr>
            <a:r>
              <a:rPr lang="en-GB" dirty="0">
                <a:solidFill>
                  <a:schemeClr val="tx1"/>
                </a:solidFill>
              </a:rPr>
              <a:t>	</a:t>
            </a:r>
            <a:r>
              <a:rPr lang="en-GB" dirty="0" smtClean="0">
                <a:solidFill>
                  <a:schemeClr val="tx1"/>
                </a:solidFill>
              </a:rPr>
              <a:t>- Attach to a </a:t>
            </a:r>
            <a:r>
              <a:rPr lang="en-GB" dirty="0" smtClean="0">
                <a:solidFill>
                  <a:srgbClr val="00B0F0"/>
                </a:solidFill>
              </a:rPr>
              <a:t>Campaign</a:t>
            </a:r>
            <a:br>
              <a:rPr lang="en-GB" dirty="0" smtClean="0">
                <a:solidFill>
                  <a:srgbClr val="00B0F0"/>
                </a:solidFill>
              </a:rPr>
            </a:br>
            <a:endParaRPr lang="en-GB" dirty="0" smtClean="0">
              <a:solidFill>
                <a:srgbClr val="00B0F0"/>
              </a:solidFill>
            </a:endParaRPr>
          </a:p>
          <a:p>
            <a:pPr marL="0" indent="0">
              <a:defRPr/>
            </a:pPr>
            <a:r>
              <a:rPr lang="en-GB" dirty="0" smtClean="0">
                <a:solidFill>
                  <a:schemeClr val="tx1"/>
                </a:solidFill>
              </a:rPr>
              <a:t>2. Create an entry for each fund in </a:t>
            </a:r>
            <a:r>
              <a:rPr lang="en-GB" dirty="0" smtClean="0">
                <a:solidFill>
                  <a:srgbClr val="00B0F0"/>
                </a:solidFill>
              </a:rPr>
              <a:t>LTR_TNEW_CONTRIB_TYPE</a:t>
            </a:r>
          </a:p>
          <a:p>
            <a:pPr marL="0" indent="0">
              <a:defRPr/>
            </a:pPr>
            <a:r>
              <a:rPr lang="en-GB" dirty="0" smtClean="0">
                <a:solidFill>
                  <a:schemeClr val="tx1"/>
                </a:solidFill>
              </a:rPr>
              <a:t>	- Add text to describe each fund</a:t>
            </a:r>
          </a:p>
          <a:p>
            <a:pPr marL="0" indent="0">
              <a:defRPr/>
            </a:pPr>
            <a:r>
              <a:rPr lang="en-GB" dirty="0" smtClean="0">
                <a:solidFill>
                  <a:schemeClr val="tx1"/>
                </a:solidFill>
              </a:rPr>
              <a:t>	- Enter suggested amounts and if these are editable by the customer</a:t>
            </a:r>
          </a:p>
          <a:p>
            <a:pPr marL="0" indent="0">
              <a:defRPr/>
            </a:pPr>
            <a:r>
              <a:rPr lang="en-GB" dirty="0">
                <a:solidFill>
                  <a:schemeClr val="tx1"/>
                </a:solidFill>
              </a:rPr>
              <a:t>	</a:t>
            </a:r>
            <a:r>
              <a:rPr lang="en-GB" dirty="0" smtClean="0">
                <a:solidFill>
                  <a:schemeClr val="tx1"/>
                </a:solidFill>
              </a:rPr>
              <a:t>- Connect a CSI to each fund (you might want a new CSI type for this)</a:t>
            </a:r>
          </a:p>
          <a:p>
            <a:pPr marL="0" indent="0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46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184650"/>
            <a:ext cx="6858000" cy="1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 bwMode="auto">
          <a:xfrm>
            <a:off x="1258888" y="188913"/>
            <a:ext cx="5689600" cy="892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3. </a:t>
            </a:r>
            <a:r>
              <a:rPr lang="en-GB" altLang="en-US" sz="1600" smtClean="0">
                <a:solidFill>
                  <a:schemeClr val="tx1"/>
                </a:solidFill>
              </a:rPr>
              <a:t>In </a:t>
            </a:r>
            <a:r>
              <a:rPr lang="en-GB" altLang="en-US" sz="1600" smtClean="0">
                <a:solidFill>
                  <a:srgbClr val="00B0F0"/>
                </a:solidFill>
              </a:rPr>
              <a:t>LTR_TNEW_CONTRIB_TYPE_CONTROLS</a:t>
            </a:r>
            <a:r>
              <a:rPr lang="en-GB" altLang="en-US" sz="1600" smtClean="0">
                <a:solidFill>
                  <a:schemeClr val="tx1"/>
                </a:solidFill>
              </a:rPr>
              <a:t> set up Checkboxes and Notes Panels (text boxes) against each fund as required.</a:t>
            </a:r>
          </a:p>
          <a:p>
            <a:r>
              <a:rPr lang="en-GB" altLang="en-US" sz="1600" smtClean="0">
                <a:solidFill>
                  <a:schemeClr val="tx1"/>
                </a:solidFill>
              </a:rPr>
              <a:t>	- This is space for the customer to tell us what we need to know    (eg. seat dedication or consider donation anonymous) </a:t>
            </a:r>
          </a:p>
          <a:p>
            <a:endParaRPr lang="en-GB" altLang="en-US" smtClean="0">
              <a:solidFill>
                <a:schemeClr val="tx1"/>
              </a:solidFill>
            </a:endParaRPr>
          </a:p>
          <a:p>
            <a:endParaRPr lang="en-GB" altLang="en-US" smtClean="0">
              <a:solidFill>
                <a:schemeClr val="tx1"/>
              </a:solidFill>
            </a:endParaRPr>
          </a:p>
        </p:txBody>
      </p:sp>
      <p:pic>
        <p:nvPicPr>
          <p:cNvPr id="2048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997200"/>
            <a:ext cx="6858000" cy="165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55763" y="1758950"/>
            <a:ext cx="5832475" cy="785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350" dirty="0">
                <a:solidFill>
                  <a:srgbClr val="000000"/>
                </a:solidFill>
              </a:rPr>
              <a:t>- This will fire straight into a CSI when the donation is completed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srgbClr val="00548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dirty="0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62088" y="4941888"/>
            <a:ext cx="6218237" cy="506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000000"/>
                </a:solidFill>
              </a:rPr>
              <a:t>4. As before, use </a:t>
            </a:r>
            <a:r>
              <a:rPr lang="en-GB" altLang="en-US" sz="1350" dirty="0">
                <a:solidFill>
                  <a:srgbClr val="00B0F0"/>
                </a:solidFill>
              </a:rPr>
              <a:t>LTR_TNEW_DYN_EMAIL_CONTENT </a:t>
            </a:r>
            <a:r>
              <a:rPr lang="en-GB" altLang="en-US" sz="1350" dirty="0">
                <a:solidFill>
                  <a:srgbClr val="000000"/>
                </a:solidFill>
              </a:rPr>
              <a:t>for a “Thank You” message, with a different message for each Fund. (Use “Contribution” column.)</a:t>
            </a:r>
            <a:endParaRPr lang="en-GB" sz="1350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85888" y="2293938"/>
            <a:ext cx="6615112" cy="506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350" dirty="0">
                <a:solidFill>
                  <a:srgbClr val="005480"/>
                </a:solidFill>
              </a:rPr>
              <a:t>*SHORTCUT* For UK Organisations, a Gift Aid Customisation is available from Tessitura, but for my purposes I asked customers to declare Y/N in a text box.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8027988" cy="557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1"/>
          <p:cNvSpPr txBox="1">
            <a:spLocks noChangeArrowheads="1"/>
          </p:cNvSpPr>
          <p:nvPr/>
        </p:nvSpPr>
        <p:spPr bwMode="auto">
          <a:xfrm>
            <a:off x="2251075" y="5535613"/>
            <a:ext cx="1997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800" smtClean="0">
              <a:solidFill>
                <a:srgbClr val="D7226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056562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8913"/>
            <a:ext cx="7859712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88" y="4400550"/>
            <a:ext cx="655002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6858000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1890713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 bwMode="auto">
          <a:xfrm>
            <a:off x="2627313" y="1758950"/>
            <a:ext cx="4645025" cy="622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GB" altLang="en-US" smtClean="0">
                <a:solidFill>
                  <a:schemeClr val="tx1"/>
                </a:solidFill>
              </a:rPr>
              <a:t>View all your TNEW wording in: </a:t>
            </a:r>
            <a:r>
              <a:rPr lang="en-GB" altLang="en-US" smtClean="0">
                <a:solidFill>
                  <a:srgbClr val="00B0F0"/>
                </a:solidFill>
              </a:rPr>
              <a:t>LTR_TN_EXPRESS_WEB_CONTENT</a:t>
            </a:r>
            <a:endParaRPr lang="en-GB" altLang="en-US" smtClean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6600" y="3321050"/>
            <a:ext cx="7129463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350" dirty="0">
                <a:solidFill>
                  <a:srgbClr val="000000"/>
                </a:solidFill>
              </a:rPr>
              <a:t>A few examples: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srgbClr val="00B0F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350" dirty="0">
                <a:solidFill>
                  <a:srgbClr val="00B0F0"/>
                </a:solidFill>
              </a:rPr>
              <a:t>Shipping/</a:t>
            </a:r>
            <a:r>
              <a:rPr lang="en-GB" altLang="en-US" sz="1350" dirty="0" err="1">
                <a:solidFill>
                  <a:srgbClr val="00B0F0"/>
                </a:solidFill>
              </a:rPr>
              <a:t>DonationAsk</a:t>
            </a:r>
            <a:r>
              <a:rPr lang="en-GB" altLang="en-US" sz="1350" dirty="0">
                <a:solidFill>
                  <a:srgbClr val="00B0F0"/>
                </a:solidFill>
              </a:rPr>
              <a:t> </a:t>
            </a:r>
            <a:r>
              <a:rPr lang="en-GB" altLang="en-US" sz="1350" dirty="0">
                <a:solidFill>
                  <a:srgbClr val="000000"/>
                </a:solidFill>
              </a:rPr>
              <a:t>= Message for your suggested contribution at checkout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srgbClr val="00B0F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350" dirty="0">
                <a:solidFill>
                  <a:srgbClr val="00B0F0"/>
                </a:solidFill>
              </a:rPr>
              <a:t>Confirmation.aspx</a:t>
            </a:r>
            <a:r>
              <a:rPr lang="en-GB" altLang="en-US" sz="1350" dirty="0">
                <a:solidFill>
                  <a:srgbClr val="000000"/>
                </a:solidFill>
              </a:rPr>
              <a:t> = Order Confirmation text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srgbClr val="00B0F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350" dirty="0">
                <a:solidFill>
                  <a:srgbClr val="00B0F0"/>
                </a:solidFill>
              </a:rPr>
              <a:t>Login.aspx/</a:t>
            </a:r>
            <a:r>
              <a:rPr lang="en-GB" altLang="en-US" sz="1350" dirty="0" err="1">
                <a:solidFill>
                  <a:srgbClr val="00B0F0"/>
                </a:solidFill>
              </a:rPr>
              <a:t>ShortRegTab</a:t>
            </a:r>
            <a:r>
              <a:rPr lang="en-GB" altLang="en-US" sz="1350" dirty="0">
                <a:solidFill>
                  <a:srgbClr val="000000"/>
                </a:solidFill>
              </a:rPr>
              <a:t> = Mailing List sign-up heading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srgbClr val="00B0F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1350" dirty="0" err="1">
                <a:solidFill>
                  <a:srgbClr val="00B0F0"/>
                </a:solidFill>
              </a:rPr>
              <a:t>SoldOut_Text</a:t>
            </a:r>
            <a:r>
              <a:rPr lang="en-GB" altLang="en-US" sz="1350" dirty="0">
                <a:solidFill>
                  <a:srgbClr val="00B0F0"/>
                </a:solidFill>
              </a:rPr>
              <a:t> </a:t>
            </a:r>
            <a:r>
              <a:rPr lang="en-GB" altLang="en-US" sz="1350" dirty="0">
                <a:solidFill>
                  <a:srgbClr val="000000"/>
                </a:solidFill>
              </a:rPr>
              <a:t>= Text in TNEW Calendar when </a:t>
            </a:r>
            <a:r>
              <a:rPr lang="en-GB" altLang="en-US" sz="1350" i="1" dirty="0">
                <a:solidFill>
                  <a:srgbClr val="000000"/>
                </a:solidFill>
              </a:rPr>
              <a:t>On Sale</a:t>
            </a:r>
            <a:r>
              <a:rPr lang="en-GB" altLang="en-US" sz="1350" dirty="0">
                <a:solidFill>
                  <a:srgbClr val="000000"/>
                </a:solidFill>
              </a:rPr>
              <a:t> is not ticked for a performance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srgbClr val="00000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000000"/>
                </a:solidFill>
              </a:rPr>
              <a:t>Plus the wording for </a:t>
            </a:r>
            <a:r>
              <a:rPr lang="en-GB" sz="1350" u="sng" dirty="0">
                <a:solidFill>
                  <a:srgbClr val="000000"/>
                </a:solidFill>
              </a:rPr>
              <a:t>any</a:t>
            </a:r>
            <a:r>
              <a:rPr lang="en-GB" sz="1350" dirty="0">
                <a:solidFill>
                  <a:srgbClr val="000000"/>
                </a:solidFill>
              </a:rPr>
              <a:t> statement, question, button or content on your TNEW page.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350" dirty="0">
              <a:solidFill>
                <a:srgbClr val="00000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350" dirty="0">
              <a:solidFill>
                <a:srgbClr val="00000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350" dirty="0">
              <a:solidFill>
                <a:srgbClr val="00000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350" dirty="0">
              <a:solidFill>
                <a:srgbClr val="000000"/>
              </a:solidFill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35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5900" y="2673350"/>
            <a:ext cx="6172200" cy="3240088"/>
          </a:xfrm>
        </p:spPr>
        <p:txBody>
          <a:bodyPr/>
          <a:lstStyle/>
          <a:p>
            <a:pPr algn="ctr">
              <a:defRPr/>
            </a:pPr>
            <a:endParaRPr lang="en-GB" altLang="en-US" sz="3000" dirty="0"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r>
              <a:rPr lang="en-GB" altLang="en-US" sz="3000" dirty="0">
                <a:solidFill>
                  <a:srgbClr val="98002E"/>
                </a:solidFill>
                <a:latin typeface="+mj-lt"/>
              </a:rPr>
              <a:t>roger.hildreth@rncm.ac.uk</a:t>
            </a:r>
            <a:r>
              <a:rPr lang="en-GB" altLang="en-US" sz="3000" dirty="0">
                <a:solidFill>
                  <a:srgbClr val="FF0000"/>
                </a:solidFill>
                <a:latin typeface="+mj-lt"/>
              </a:rPr>
              <a:t/>
            </a:r>
            <a:br>
              <a:rPr lang="en-GB" altLang="en-US" sz="3000" dirty="0">
                <a:solidFill>
                  <a:srgbClr val="FF0000"/>
                </a:solidFill>
                <a:latin typeface="+mj-lt"/>
              </a:rPr>
            </a:br>
            <a:endParaRPr lang="en-GB" altLang="en-US" sz="3000" dirty="0">
              <a:solidFill>
                <a:srgbClr val="FF0000"/>
              </a:solidFill>
              <a:latin typeface="+mj-lt"/>
            </a:endParaRPr>
          </a:p>
          <a:p>
            <a:pPr algn="ctr">
              <a:defRPr/>
            </a:pPr>
            <a:r>
              <a:rPr lang="en-GB" altLang="en-US" sz="2100" dirty="0">
                <a:solidFill>
                  <a:srgbClr val="98002E"/>
                </a:solidFill>
                <a:latin typeface="+mj-lt"/>
              </a:rPr>
              <a:t>Rog Hildreth</a:t>
            </a:r>
            <a:br>
              <a:rPr lang="en-GB" altLang="en-US" sz="2100" dirty="0">
                <a:solidFill>
                  <a:srgbClr val="98002E"/>
                </a:solidFill>
                <a:latin typeface="+mj-lt"/>
              </a:rPr>
            </a:br>
            <a:r>
              <a:rPr lang="en-GB" altLang="en-US" sz="2100" dirty="0">
                <a:solidFill>
                  <a:srgbClr val="98002E"/>
                </a:solidFill>
                <a:latin typeface="+mj-lt"/>
              </a:rPr>
              <a:t>Marketing &amp; Customer Services Data Officer</a:t>
            </a:r>
            <a:br>
              <a:rPr lang="en-GB" altLang="en-US" sz="2100" dirty="0">
                <a:solidFill>
                  <a:srgbClr val="98002E"/>
                </a:solidFill>
                <a:latin typeface="+mj-lt"/>
              </a:rPr>
            </a:br>
            <a:r>
              <a:rPr lang="en-GB" altLang="en-US" sz="2100" dirty="0">
                <a:solidFill>
                  <a:srgbClr val="98002E"/>
                </a:solidFill>
                <a:latin typeface="+mj-lt"/>
              </a:rPr>
              <a:t>RNCM</a:t>
            </a:r>
            <a:endParaRPr lang="en-GB" sz="2100" dirty="0">
              <a:solidFill>
                <a:srgbClr val="98002E"/>
              </a:solidFill>
              <a:latin typeface="+mj-lt"/>
            </a:endParaRPr>
          </a:p>
        </p:txBody>
      </p:sp>
      <p:pic>
        <p:nvPicPr>
          <p:cNvPr id="2253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288" y="1052513"/>
            <a:ext cx="3649662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E" dirty="0" smtClean="0"/>
              <a:t>Abbey Theatre</a:t>
            </a:r>
            <a:endParaRPr lang="en-I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E" dirty="0" smtClean="0"/>
              <a:t>TNEW Customisations</a:t>
            </a:r>
          </a:p>
          <a:p>
            <a:endParaRPr lang="en-IE" dirty="0"/>
          </a:p>
          <a:p>
            <a:r>
              <a:rPr lang="en-IE" dirty="0" smtClean="0"/>
              <a:t>Dara Hogan – Database Systems Manager</a:t>
            </a:r>
            <a:endParaRPr lang="en-IE" dirty="0"/>
          </a:p>
        </p:txBody>
      </p:sp>
      <p:pic>
        <p:nvPicPr>
          <p:cNvPr id="1026" name="Picture 2" descr="https://www.abbeytheatre.ie/images/logo_abbe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4" y="251360"/>
            <a:ext cx="3193675" cy="1742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67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06745"/>
            <a:ext cx="9144000" cy="45203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"/>
            <a:ext cx="9144001" cy="1406745"/>
          </a:xfrm>
        </p:spPr>
        <p:txBody>
          <a:bodyPr>
            <a:normAutofit/>
          </a:bodyPr>
          <a:lstStyle/>
          <a:p>
            <a:r>
              <a:rPr lang="en-IE" dirty="0" smtClean="0"/>
              <a:t>Abbey Theatre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809" y="1409352"/>
            <a:ext cx="5615069" cy="2353843"/>
          </a:xfrm>
          <a:gradFill flip="none" rotWithShape="1">
            <a:gsLst>
              <a:gs pos="0">
                <a:schemeClr val="accent5">
                  <a:lumMod val="5000"/>
                  <a:lumOff val="95000"/>
                  <a:alpha val="29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en-IE" dirty="0" smtClean="0"/>
              <a:t>National Theatre of Ireland</a:t>
            </a:r>
          </a:p>
          <a:p>
            <a:r>
              <a:rPr lang="en-IE" dirty="0" smtClean="0"/>
              <a:t>2 Spaces: 492 seats and 100 seats</a:t>
            </a:r>
          </a:p>
          <a:p>
            <a:r>
              <a:rPr lang="en-IE" dirty="0" smtClean="0"/>
              <a:t>Tessitura since 2008</a:t>
            </a:r>
          </a:p>
          <a:p>
            <a:r>
              <a:rPr lang="en-IE" dirty="0" smtClean="0"/>
              <a:t>Went Live with TNEW in May 2016.</a:t>
            </a:r>
          </a:p>
          <a:p>
            <a:r>
              <a:rPr lang="en-IE" dirty="0" smtClean="0"/>
              <a:t>49% </a:t>
            </a:r>
            <a:r>
              <a:rPr lang="en-IE" dirty="0"/>
              <a:t>sales are online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74404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75" y="-11018"/>
            <a:ext cx="8709799" cy="690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17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804" y="873457"/>
            <a:ext cx="8106937" cy="5303506"/>
          </a:xfrm>
        </p:spPr>
        <p:txBody>
          <a:bodyPr>
            <a:normAutofit/>
          </a:bodyPr>
          <a:lstStyle/>
          <a:p>
            <a:endParaRPr lang="en-IE" sz="4800" dirty="0"/>
          </a:p>
          <a:p>
            <a:pPr marL="0" indent="0">
              <a:buNone/>
            </a:pPr>
            <a:r>
              <a:rPr lang="en-IE" sz="4800" dirty="0" smtClean="0"/>
              <a:t>1.</a:t>
            </a:r>
            <a:r>
              <a:rPr lang="en-IE" sz="4800" dirty="0"/>
              <a:t>	Cross Selling Page</a:t>
            </a:r>
          </a:p>
          <a:p>
            <a:pPr marL="0" indent="0">
              <a:buNone/>
            </a:pPr>
            <a:endParaRPr lang="en-IE" sz="4800" dirty="0"/>
          </a:p>
          <a:p>
            <a:pPr marL="0" indent="0">
              <a:buNone/>
            </a:pPr>
            <a:r>
              <a:rPr lang="en-IE" sz="4800" dirty="0" smtClean="0"/>
              <a:t>2.</a:t>
            </a:r>
            <a:r>
              <a:rPr lang="en-IE" sz="4800" dirty="0"/>
              <a:t>	Gift Vouchers</a:t>
            </a:r>
          </a:p>
        </p:txBody>
      </p:sp>
    </p:spTree>
    <p:extLst>
      <p:ext uri="{BB962C8B-B14F-4D97-AF65-F5344CB8AC3E}">
        <p14:creationId xmlns:p14="http://schemas.microsoft.com/office/powerpoint/2010/main" val="272595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9" y="412595"/>
            <a:ext cx="9133461" cy="6021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4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251450"/>
            <a:ext cx="9144001" cy="35097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3462" y="2369218"/>
            <a:ext cx="6264322" cy="28660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I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98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91665"/>
            <a:ext cx="9160321" cy="326852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2213049" y="3123447"/>
            <a:ext cx="6840415" cy="66995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I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47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9732"/>
            <a:ext cx="9148541" cy="470768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5965404" y="3021648"/>
            <a:ext cx="2877513" cy="17192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IE">
              <a:solidFill>
                <a:prstClr val="white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41394" y="3193577"/>
            <a:ext cx="3536157" cy="17409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IE">
              <a:solidFill>
                <a:prstClr val="white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08974" y="4373072"/>
            <a:ext cx="2090743" cy="11743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I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00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52706"/>
            <a:ext cx="9144000" cy="514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54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74000">
              <a:schemeClr val="bg2">
                <a:lumMod val="75000"/>
              </a:schemeClr>
            </a:gs>
            <a:gs pos="83000">
              <a:schemeClr val="bg2">
                <a:lumMod val="75000"/>
              </a:schemeClr>
            </a:gs>
            <a:gs pos="100000">
              <a:schemeClr val="bg2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027" y="0"/>
            <a:ext cx="7636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177170"/>
            <a:ext cx="9144000" cy="1787611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290798" y="1977234"/>
            <a:ext cx="7640472" cy="18748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IE">
              <a:solidFill>
                <a:prstClr val="white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141" y="4178654"/>
            <a:ext cx="7273812" cy="1426583"/>
          </a:xfrm>
          <a:prstGeom prst="rect">
            <a:avLst/>
          </a:prstGeom>
        </p:spPr>
      </p:pic>
      <p:sp>
        <p:nvSpPr>
          <p:cNvPr id="2" name="Down Arrow 1"/>
          <p:cNvSpPr/>
          <p:nvPr/>
        </p:nvSpPr>
        <p:spPr>
          <a:xfrm>
            <a:off x="3685479" y="3476440"/>
            <a:ext cx="1773044" cy="576810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endParaRPr lang="en-I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61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0" y="600075"/>
            <a:ext cx="8724900" cy="565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57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581025"/>
            <a:ext cx="8915400" cy="569595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494164" y="2806205"/>
            <a:ext cx="2121883" cy="24207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I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16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382" y="0"/>
            <a:ext cx="4924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97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46" y="394323"/>
            <a:ext cx="8804031" cy="611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11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69" y="1232079"/>
            <a:ext cx="8976731" cy="4747733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167269" y="886391"/>
            <a:ext cx="4744700" cy="1901414"/>
          </a:xfrm>
          <a:prstGeom prst="roundRect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chemeClr val="accent3">
                  <a:satMod val="110000"/>
                  <a:lumMod val="100000"/>
                  <a:shade val="100000"/>
                </a:schemeClr>
              </a:gs>
              <a:gs pos="100000">
                <a:schemeClr val="accent3">
                  <a:lumMod val="99000"/>
                  <a:satMod val="120000"/>
                  <a:shade val="78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IE" dirty="0">
              <a:solidFill>
                <a:prstClr val="white"/>
              </a:solidFill>
            </a:endParaRPr>
          </a:p>
          <a:p>
            <a:pPr defTabSz="914400"/>
            <a:endParaRPr lang="en-IE" dirty="0">
              <a:solidFill>
                <a:prstClr val="white"/>
              </a:solidFill>
            </a:endParaRPr>
          </a:p>
          <a:p>
            <a:pPr defTabSz="914400"/>
            <a:endParaRPr lang="en-IE" b="1" dirty="0">
              <a:solidFill>
                <a:prstClr val="white"/>
              </a:solidFill>
            </a:endParaRPr>
          </a:p>
          <a:p>
            <a:pPr defTabSz="914400"/>
            <a:r>
              <a:rPr lang="en-IE" sz="2000" b="1" dirty="0">
                <a:solidFill>
                  <a:prstClr val="white"/>
                </a:solidFill>
              </a:rPr>
              <a:t>Contact:</a:t>
            </a:r>
            <a:r>
              <a:rPr lang="en-IE" sz="2000" dirty="0">
                <a:solidFill>
                  <a:prstClr val="white"/>
                </a:solidFill>
              </a:rPr>
              <a:t>	   Dara Hogan</a:t>
            </a:r>
          </a:p>
          <a:p>
            <a:pPr defTabSz="914400"/>
            <a:r>
              <a:rPr lang="en-IE" sz="2000" dirty="0">
                <a:solidFill>
                  <a:prstClr val="white"/>
                </a:solidFill>
              </a:rPr>
              <a:t>	   </a:t>
            </a:r>
            <a:r>
              <a:rPr lang="en-IE" sz="2000" dirty="0" smtClean="0">
                <a:solidFill>
                  <a:prstClr val="white"/>
                </a:solidFill>
              </a:rPr>
              <a:t>Database Systems Manager</a:t>
            </a:r>
          </a:p>
          <a:p>
            <a:pPr defTabSz="914400"/>
            <a:r>
              <a:rPr lang="en-IE" sz="2000" dirty="0">
                <a:solidFill>
                  <a:prstClr val="white"/>
                </a:solidFill>
              </a:rPr>
              <a:t>	 </a:t>
            </a:r>
            <a:r>
              <a:rPr lang="en-IE" sz="2000" dirty="0" smtClean="0">
                <a:solidFill>
                  <a:prstClr val="white"/>
                </a:solidFill>
              </a:rPr>
              <a:t>  </a:t>
            </a:r>
            <a:r>
              <a:rPr lang="en-IE" sz="2000" u="sng" dirty="0" smtClean="0">
                <a:solidFill>
                  <a:prstClr val="white"/>
                </a:solidFill>
              </a:rPr>
              <a:t>dara.hogan@abbeytheatre.ie</a:t>
            </a:r>
            <a:endParaRPr lang="en-IE" sz="2000" u="sng" dirty="0">
              <a:solidFill>
                <a:prstClr val="white"/>
              </a:solidFill>
            </a:endParaRPr>
          </a:p>
          <a:p>
            <a:pPr algn="ctr" defTabSz="914400"/>
            <a:endParaRPr lang="en-IE" dirty="0">
              <a:solidFill>
                <a:prstClr val="white"/>
              </a:solidFill>
            </a:endParaRPr>
          </a:p>
          <a:p>
            <a:pPr algn="ctr" defTabSz="914400"/>
            <a:endParaRPr lang="en-IE" dirty="0">
              <a:solidFill>
                <a:prstClr val="white"/>
              </a:solidFill>
            </a:endParaRPr>
          </a:p>
          <a:p>
            <a:pPr algn="ctr" defTabSz="914400"/>
            <a:endParaRPr lang="en-I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91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23888" y="2443940"/>
            <a:ext cx="7886700" cy="285273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smtClean="0">
                <a:solidFill>
                  <a:srgbClr val="E7E6E6"/>
                </a:solidFill>
              </a:rPr>
              <a:t>“Compliments </a:t>
            </a:r>
            <a:r>
              <a:rPr lang="en-US" sz="2400" dirty="0">
                <a:solidFill>
                  <a:srgbClr val="E7E6E6"/>
                </a:solidFill>
              </a:rPr>
              <a:t>pass when the quality meet</a:t>
            </a:r>
            <a:r>
              <a:rPr lang="en-US" sz="2400" dirty="0" smtClean="0">
                <a:solidFill>
                  <a:srgbClr val="E7E6E6"/>
                </a:solidFill>
              </a:rPr>
              <a:t>.”</a:t>
            </a:r>
            <a:endParaRPr lang="en-US" sz="2400" dirty="0">
              <a:solidFill>
                <a:srgbClr val="E7E6E6"/>
              </a:solidFill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623888" y="5216900"/>
            <a:ext cx="7886700" cy="5217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 smtClean="0">
                <a:solidFill>
                  <a:prstClr val="black"/>
                </a:solidFill>
              </a:rPr>
              <a:t>Brendan Behan, </a:t>
            </a:r>
            <a:r>
              <a:rPr lang="en-US" i="1" dirty="0" err="1" smtClean="0">
                <a:solidFill>
                  <a:prstClr val="black"/>
                </a:solidFill>
              </a:rPr>
              <a:t>Borstal</a:t>
            </a:r>
            <a:r>
              <a:rPr lang="en-US" i="1" dirty="0" smtClean="0">
                <a:solidFill>
                  <a:prstClr val="black"/>
                </a:solidFill>
              </a:rPr>
              <a:t> Boy</a:t>
            </a:r>
            <a:endParaRPr lang="en-US" dirty="0" smtClean="0">
              <a:solidFill>
                <a:prstClr val="black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TextBox 8"/>
          <p:cNvSpPr txBox="1"/>
          <p:nvPr/>
        </p:nvSpPr>
        <p:spPr>
          <a:xfrm>
            <a:off x="483723" y="2139382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prstClr val="white"/>
                </a:solidFill>
                <a:cs typeface="Arial" panose="020B0604020202020204" pitchFamily="34" charset="0"/>
              </a:rPr>
              <a:t>QUESTIONS?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339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15550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 15.30-15.45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BREAKOUT SESSION EIGHT</a:t>
            </a:r>
          </a:p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15.45-16.45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65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2270</TotalTime>
  <Words>1647</Words>
  <Application>Microsoft Office PowerPoint</Application>
  <PresentationFormat>On-screen Show (4:3)</PresentationFormat>
  <Paragraphs>288</Paragraphs>
  <Slides>52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52</vt:i4>
      </vt:variant>
    </vt:vector>
  </HeadingPairs>
  <TitlesOfParts>
    <vt:vector size="63" baseType="lpstr">
      <vt:lpstr>Arial</vt:lpstr>
      <vt:lpstr>Calibri</vt:lpstr>
      <vt:lpstr>Calibri Light</vt:lpstr>
      <vt:lpstr>Tahoma</vt:lpstr>
      <vt:lpstr>Times</vt:lpstr>
      <vt:lpstr>Office Theme</vt:lpstr>
      <vt:lpstr>2_Office Theme</vt:lpstr>
      <vt:lpstr>3_Office Theme</vt:lpstr>
      <vt:lpstr>4_Office Theme</vt:lpstr>
      <vt:lpstr>6_Office Theme</vt:lpstr>
      <vt:lpstr>Blank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Rog Hildreth   Marketing &amp; Customer Services Data Officer   RNCM, Manchester, UK</vt:lpstr>
      <vt:lpstr>PowerPoint Presentation</vt:lpstr>
      <vt:lpstr>Event Example: RNCM Student Ball</vt:lpstr>
      <vt:lpstr>Hide An Event From Your Calendar</vt:lpstr>
      <vt:lpstr>Fees, Price Types, and Meal Options</vt:lpstr>
      <vt:lpstr>Further info on Dietary Requirements</vt:lpstr>
      <vt:lpstr>Remove the Postage Option</vt:lpstr>
      <vt:lpstr>Using Promo Codes</vt:lpstr>
      <vt:lpstr>…BUT</vt:lpstr>
      <vt:lpstr>PowerPoint Presentation</vt:lpstr>
      <vt:lpstr>Examples of other uses</vt:lpstr>
      <vt:lpstr>Online Donation Example</vt:lpstr>
      <vt:lpstr>Steps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Abbey Theatre</vt:lpstr>
      <vt:lpstr>Abbey Theatre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WHAT’S NEXT?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Coles</dc:creator>
  <cp:lastModifiedBy>Dara Hogan</cp:lastModifiedBy>
  <cp:revision>48</cp:revision>
  <dcterms:created xsi:type="dcterms:W3CDTF">2016-10-03T13:23:51Z</dcterms:created>
  <dcterms:modified xsi:type="dcterms:W3CDTF">2016-11-15T21:29:29Z</dcterms:modified>
</cp:coreProperties>
</file>