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theme/theme3.xml" ContentType="application/vnd.openxmlformats-officedocument.theme+xml"/>
  <Override PartName="/ppt/slideLayouts/slideLayout16.xml" ContentType="application/vnd.openxmlformats-officedocument.presentationml.slideLayout+xml"/>
  <Override PartName="/ppt/theme/theme4.xml" ContentType="application/vnd.openxmlformats-officedocument.theme+xml"/>
  <Override PartName="/ppt/slideLayouts/slideLayout17.xml" ContentType="application/vnd.openxmlformats-officedocument.presentationml.slideLayout+xml"/>
  <Override PartName="/ppt/theme/theme5.xml" ContentType="application/vnd.openxmlformats-officedocument.theme+xml"/>
  <Override PartName="/ppt/slideLayouts/slideLayout18.xml" ContentType="application/vnd.openxmlformats-officedocument.presentationml.slideLayout+xml"/>
  <Override PartName="/ppt/theme/theme6.xml" ContentType="application/vnd.openxmlformats-officedocument.theme+xml"/>
  <Override PartName="/ppt/slideLayouts/slideLayout19.xml" ContentType="application/vnd.openxmlformats-officedocument.presentationml.slideLayout+xml"/>
  <Override PartName="/ppt/theme/theme7.xml" ContentType="application/vnd.openxmlformats-officedocument.theme+xml"/>
  <Override PartName="/ppt/slideLayouts/slideLayout20.xml" ContentType="application/vnd.openxmlformats-officedocument.presentationml.slideLayout+xml"/>
  <Override PartName="/ppt/theme/theme8.xml" ContentType="application/vnd.openxmlformats-officedocument.theme+xml"/>
  <Override PartName="/ppt/slideLayouts/slideLayout21.xml" ContentType="application/vnd.openxmlformats-officedocument.presentationml.slideLayout+xml"/>
  <Override PartName="/ppt/theme/theme9.xml" ContentType="application/vnd.openxmlformats-officedocument.theme+xml"/>
  <Override PartName="/ppt/slideLayouts/slideLayout22.xml" ContentType="application/vnd.openxmlformats-officedocument.presentationml.slideLayout+xml"/>
  <Override PartName="/ppt/theme/theme10.xml" ContentType="application/vnd.openxmlformats-officedocument.theme+xml"/>
  <Override PartName="/ppt/slideLayouts/slideLayout23.xml" ContentType="application/vnd.openxmlformats-officedocument.presentationml.slideLayout+xml"/>
  <Override PartName="/ppt/theme/theme11.xml" ContentType="application/vnd.openxmlformats-officedocument.theme+xml"/>
  <Override PartName="/ppt/slideLayouts/slideLayout24.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9" r:id="rId1"/>
    <p:sldMasterId id="2147484041" r:id="rId2"/>
    <p:sldMasterId id="2147484043" r:id="rId3"/>
    <p:sldMasterId id="2147484053" r:id="rId4"/>
    <p:sldMasterId id="2147484055" r:id="rId5"/>
    <p:sldMasterId id="2147484057" r:id="rId6"/>
    <p:sldMasterId id="2147484059" r:id="rId7"/>
    <p:sldMasterId id="2147484061" r:id="rId8"/>
    <p:sldMasterId id="2147484063" r:id="rId9"/>
    <p:sldMasterId id="2147484065" r:id="rId10"/>
    <p:sldMasterId id="2147484067" r:id="rId11"/>
    <p:sldMasterId id="2147484069" r:id="rId12"/>
  </p:sldMasterIdLst>
  <p:notesMasterIdLst>
    <p:notesMasterId r:id="rId52"/>
  </p:notesMasterIdLst>
  <p:handoutMasterIdLst>
    <p:handoutMasterId r:id="rId53"/>
  </p:handoutMasterIdLst>
  <p:sldIdLst>
    <p:sldId id="367" r:id="rId13"/>
    <p:sldId id="368" r:id="rId14"/>
    <p:sldId id="256" r:id="rId15"/>
    <p:sldId id="366" r:id="rId16"/>
    <p:sldId id="337" r:id="rId17"/>
    <p:sldId id="338" r:id="rId18"/>
    <p:sldId id="339" r:id="rId19"/>
    <p:sldId id="340" r:id="rId20"/>
    <p:sldId id="341" r:id="rId21"/>
    <p:sldId id="342" r:id="rId22"/>
    <p:sldId id="343" r:id="rId23"/>
    <p:sldId id="358" r:id="rId24"/>
    <p:sldId id="344" r:id="rId25"/>
    <p:sldId id="345" r:id="rId26"/>
    <p:sldId id="346" r:id="rId27"/>
    <p:sldId id="347" r:id="rId28"/>
    <p:sldId id="357" r:id="rId29"/>
    <p:sldId id="353" r:id="rId30"/>
    <p:sldId id="354" r:id="rId31"/>
    <p:sldId id="355" r:id="rId32"/>
    <p:sldId id="356" r:id="rId33"/>
    <p:sldId id="359" r:id="rId34"/>
    <p:sldId id="360" r:id="rId35"/>
    <p:sldId id="361" r:id="rId36"/>
    <p:sldId id="364" r:id="rId37"/>
    <p:sldId id="365" r:id="rId38"/>
    <p:sldId id="362" r:id="rId39"/>
    <p:sldId id="363" r:id="rId40"/>
    <p:sldId id="352" r:id="rId41"/>
    <p:sldId id="335" r:id="rId42"/>
    <p:sldId id="375" r:id="rId43"/>
    <p:sldId id="376" r:id="rId44"/>
    <p:sldId id="377" r:id="rId45"/>
    <p:sldId id="378" r:id="rId46"/>
    <p:sldId id="379" r:id="rId47"/>
    <p:sldId id="380" r:id="rId48"/>
    <p:sldId id="381" r:id="rId49"/>
    <p:sldId id="373" r:id="rId50"/>
    <p:sldId id="374" r:id="rId51"/>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9">
          <p15:clr>
            <a:srgbClr val="A4A3A4"/>
          </p15:clr>
        </p15:guide>
        <p15:guide id="2" pos="70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0000"/>
    <a:srgbClr val="E80000"/>
    <a:srgbClr val="990000"/>
    <a:srgbClr val="D82310"/>
    <a:srgbClr val="9F1F05"/>
    <a:srgbClr val="C0C0C0"/>
    <a:srgbClr val="F44A2E"/>
    <a:srgbClr val="39AB7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29" autoAdjust="0"/>
    <p:restoredTop sz="73642" autoAdjust="0"/>
  </p:normalViewPr>
  <p:slideViewPr>
    <p:cSldViewPr snapToGrid="0">
      <p:cViewPr varScale="1">
        <p:scale>
          <a:sx n="83" d="100"/>
          <a:sy n="83" d="100"/>
        </p:scale>
        <p:origin x="1146" y="78"/>
      </p:cViewPr>
      <p:guideLst>
        <p:guide orient="horz" pos="1629"/>
        <p:guide pos="703"/>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varScale="1">
      <p:scale>
        <a:sx n="1" d="1"/>
        <a:sy n="1" d="1"/>
      </p:scale>
      <p:origin x="0" y="0"/>
    </p:cViewPr>
  </p:sorterViewPr>
  <p:notesViewPr>
    <p:cSldViewPr snapToGrid="0">
      <p:cViewPr varScale="1">
        <p:scale>
          <a:sx n="90" d="100"/>
          <a:sy n="90" d="100"/>
        </p:scale>
        <p:origin x="-369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slide" Target="slides/slide2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handoutMaster" Target="handoutMasters/handoutMaster1.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tableStyles" Target="tableStyles.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notesMaster" Target="notesMasters/notesMaster1.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theme" Target="theme/theme1.xml"/><Relationship Id="rId8" Type="http://schemas.openxmlformats.org/officeDocument/2006/relationships/slideMaster" Target="slideMasters/slideMaster8.xml"/><Relationship Id="rId51" Type="http://schemas.openxmlformats.org/officeDocument/2006/relationships/slide" Target="slides/slide39.xml"/><Relationship Id="rId3" Type="http://schemas.openxmlformats.org/officeDocument/2006/relationships/slideMaster" Target="slideMasters/slideMaster3.xml"/></Relationships>
</file>

<file path=ppt/_rels/viewProps.xml.rels><?xml version="1.0" encoding="UTF-8" standalone="yes"?>
<Relationships xmlns="http://schemas.openxmlformats.org/package/2006/relationships"><Relationship Id="rId1" Type="http://schemas.openxmlformats.org/officeDocument/2006/relationships/slide" Target="slides/slide3.xml"/></Relationships>
</file>

<file path=ppt/diagrams/_rels/data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image" Target="../media/image12.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DA24BC4-3B7D-4724-BE32-276A4CD1B525}" type="doc">
      <dgm:prSet loTypeId="urn:microsoft.com/office/officeart/2005/8/layout/StepDownProcess" loCatId="process" qsTypeId="urn:microsoft.com/office/officeart/2005/8/quickstyle/3d7" qsCatId="3D" csTypeId="urn:microsoft.com/office/officeart/2005/8/colors/accent1_2" csCatId="accent1" phldr="1"/>
      <dgm:spPr/>
      <dgm:t>
        <a:bodyPr/>
        <a:lstStyle/>
        <a:p>
          <a:endParaRPr lang="en-GB"/>
        </a:p>
      </dgm:t>
    </dgm:pt>
    <dgm:pt modelId="{57817521-1C76-4589-9272-2D1C884A1189}">
      <dgm:prSet phldrT="[Text]"/>
      <dgm:spPr/>
      <dgm:t>
        <a:bodyPr/>
        <a:lstStyle/>
        <a:p>
          <a:r>
            <a:rPr lang="en-GB" dirty="0" smtClean="0"/>
            <a:t>Payment Brands</a:t>
          </a:r>
          <a:endParaRPr lang="en-GB" dirty="0"/>
        </a:p>
      </dgm:t>
    </dgm:pt>
    <dgm:pt modelId="{015A79B7-E667-427F-B794-925084ABF016}" type="parTrans" cxnId="{FDC550D3-EFBF-4360-B54A-5218B352509B}">
      <dgm:prSet/>
      <dgm:spPr/>
      <dgm:t>
        <a:bodyPr/>
        <a:lstStyle/>
        <a:p>
          <a:endParaRPr lang="en-GB"/>
        </a:p>
      </dgm:t>
    </dgm:pt>
    <dgm:pt modelId="{509A0C8E-CAB2-4BDB-BEE4-DF46A6357AEF}" type="sibTrans" cxnId="{FDC550D3-EFBF-4360-B54A-5218B352509B}">
      <dgm:prSet/>
      <dgm:spPr/>
      <dgm:t>
        <a:bodyPr/>
        <a:lstStyle/>
        <a:p>
          <a:endParaRPr lang="en-GB"/>
        </a:p>
      </dgm:t>
    </dgm:pt>
    <dgm:pt modelId="{CD61C869-500F-49D6-8213-38D9ADF99784}">
      <dgm:prSet phldrT="[Text]"/>
      <dgm:spPr/>
      <dgm:t>
        <a:bodyPr/>
        <a:lstStyle/>
        <a:p>
          <a:r>
            <a:rPr lang="en-GB" dirty="0" smtClean="0"/>
            <a:t>Require the Acquirers to be compliant by making all their merchants compliant</a:t>
          </a:r>
          <a:endParaRPr lang="en-GB" dirty="0"/>
        </a:p>
      </dgm:t>
    </dgm:pt>
    <dgm:pt modelId="{76BD18DF-5669-4A03-AFF9-6DCBEF643798}" type="parTrans" cxnId="{DB8BCD87-5F73-4AC7-B21E-D3220AFDD3DC}">
      <dgm:prSet/>
      <dgm:spPr/>
      <dgm:t>
        <a:bodyPr/>
        <a:lstStyle/>
        <a:p>
          <a:endParaRPr lang="en-GB"/>
        </a:p>
      </dgm:t>
    </dgm:pt>
    <dgm:pt modelId="{50FAA234-A523-47A3-8693-8D5D7F91C12B}" type="sibTrans" cxnId="{DB8BCD87-5F73-4AC7-B21E-D3220AFDD3DC}">
      <dgm:prSet/>
      <dgm:spPr/>
      <dgm:t>
        <a:bodyPr/>
        <a:lstStyle/>
        <a:p>
          <a:endParaRPr lang="en-GB"/>
        </a:p>
      </dgm:t>
    </dgm:pt>
    <dgm:pt modelId="{805FB0A1-7FE1-4F7B-A6C2-E18C68598387}">
      <dgm:prSet phldrT="[Text]"/>
      <dgm:spPr/>
      <dgm:t>
        <a:bodyPr/>
        <a:lstStyle/>
        <a:p>
          <a:r>
            <a:rPr lang="en-GB" dirty="0" smtClean="0"/>
            <a:t>Acquirers</a:t>
          </a:r>
          <a:endParaRPr lang="en-GB" dirty="0"/>
        </a:p>
      </dgm:t>
    </dgm:pt>
    <dgm:pt modelId="{0FB465F8-81D7-4F6D-BAB3-2D3E5F0BE568}" type="parTrans" cxnId="{C2A890CC-0628-47F2-BADF-6056B00D29CD}">
      <dgm:prSet/>
      <dgm:spPr/>
      <dgm:t>
        <a:bodyPr/>
        <a:lstStyle/>
        <a:p>
          <a:endParaRPr lang="en-GB"/>
        </a:p>
      </dgm:t>
    </dgm:pt>
    <dgm:pt modelId="{8987CA05-F5D9-4FD7-8D9B-8EE7F3E2DAEB}" type="sibTrans" cxnId="{C2A890CC-0628-47F2-BADF-6056B00D29CD}">
      <dgm:prSet/>
      <dgm:spPr/>
      <dgm:t>
        <a:bodyPr/>
        <a:lstStyle/>
        <a:p>
          <a:endParaRPr lang="en-GB"/>
        </a:p>
      </dgm:t>
    </dgm:pt>
    <dgm:pt modelId="{832517BA-404D-4174-B718-1FEC6F67F443}">
      <dgm:prSet phldrT="[Text]"/>
      <dgm:spPr/>
      <dgm:t>
        <a:bodyPr/>
        <a:lstStyle/>
        <a:p>
          <a:r>
            <a:rPr lang="en-GB" dirty="0" smtClean="0"/>
            <a:t>Need all their merchants to be compliant in order to become compliant themselves</a:t>
          </a:r>
          <a:endParaRPr lang="en-GB" dirty="0"/>
        </a:p>
      </dgm:t>
    </dgm:pt>
    <dgm:pt modelId="{6C9F5747-B344-49E6-9699-22A95F095DEB}" type="parTrans" cxnId="{98DB50D0-BCA8-4180-B75E-F3741DC041DD}">
      <dgm:prSet/>
      <dgm:spPr/>
      <dgm:t>
        <a:bodyPr/>
        <a:lstStyle/>
        <a:p>
          <a:endParaRPr lang="en-GB"/>
        </a:p>
      </dgm:t>
    </dgm:pt>
    <dgm:pt modelId="{0EFF3A7A-5DEC-4C84-BDCD-6ECD7EED5F1F}" type="sibTrans" cxnId="{98DB50D0-BCA8-4180-B75E-F3741DC041DD}">
      <dgm:prSet/>
      <dgm:spPr/>
      <dgm:t>
        <a:bodyPr/>
        <a:lstStyle/>
        <a:p>
          <a:endParaRPr lang="en-GB"/>
        </a:p>
      </dgm:t>
    </dgm:pt>
    <dgm:pt modelId="{F44A6A93-731E-4B26-BBB0-7C77D17F8CC8}">
      <dgm:prSet phldrT="[Text]"/>
      <dgm:spPr/>
      <dgm:t>
        <a:bodyPr/>
        <a:lstStyle/>
        <a:p>
          <a:r>
            <a:rPr lang="en-GB" dirty="0" smtClean="0"/>
            <a:t>Merchants</a:t>
          </a:r>
          <a:endParaRPr lang="en-GB" dirty="0"/>
        </a:p>
      </dgm:t>
    </dgm:pt>
    <dgm:pt modelId="{7DCC3680-A8AB-4367-BC4E-BBBD84022621}" type="parTrans" cxnId="{0213580E-07E3-4C45-886D-817B4285E77B}">
      <dgm:prSet/>
      <dgm:spPr/>
      <dgm:t>
        <a:bodyPr/>
        <a:lstStyle/>
        <a:p>
          <a:endParaRPr lang="en-GB"/>
        </a:p>
      </dgm:t>
    </dgm:pt>
    <dgm:pt modelId="{FAE69930-645B-4A53-B3FC-052DE8037BBA}" type="sibTrans" cxnId="{0213580E-07E3-4C45-886D-817B4285E77B}">
      <dgm:prSet/>
      <dgm:spPr/>
      <dgm:t>
        <a:bodyPr/>
        <a:lstStyle/>
        <a:p>
          <a:endParaRPr lang="en-GB"/>
        </a:p>
      </dgm:t>
    </dgm:pt>
    <dgm:pt modelId="{95A4B4B0-2645-4086-8C68-C17844424DF5}">
      <dgm:prSet phldrT="[Text]"/>
      <dgm:spPr/>
      <dgm:t>
        <a:bodyPr/>
        <a:lstStyle/>
        <a:p>
          <a:r>
            <a:rPr lang="en-GB" dirty="0" smtClean="0"/>
            <a:t>Need all their service providers to be compliant to achieve compliance</a:t>
          </a:r>
          <a:endParaRPr lang="en-GB" dirty="0"/>
        </a:p>
      </dgm:t>
    </dgm:pt>
    <dgm:pt modelId="{CFEB8078-E0BE-41EC-A187-D7AA7BFBA3CA}" type="parTrans" cxnId="{59291FC0-1772-4272-9992-6AFEC63906CC}">
      <dgm:prSet/>
      <dgm:spPr/>
      <dgm:t>
        <a:bodyPr/>
        <a:lstStyle/>
        <a:p>
          <a:endParaRPr lang="en-GB"/>
        </a:p>
      </dgm:t>
    </dgm:pt>
    <dgm:pt modelId="{F0E31920-4E22-4BB8-BF9A-38B2CD238C4A}" type="sibTrans" cxnId="{59291FC0-1772-4272-9992-6AFEC63906CC}">
      <dgm:prSet/>
      <dgm:spPr/>
      <dgm:t>
        <a:bodyPr/>
        <a:lstStyle/>
        <a:p>
          <a:endParaRPr lang="en-GB"/>
        </a:p>
      </dgm:t>
    </dgm:pt>
    <dgm:pt modelId="{327BB3EC-3A82-4582-A047-BC6A723F8BB9}">
      <dgm:prSet phldrT="[Text]"/>
      <dgm:spPr/>
      <dgm:t>
        <a:bodyPr/>
        <a:lstStyle/>
        <a:p>
          <a:r>
            <a:rPr lang="en-GB" dirty="0" smtClean="0"/>
            <a:t>Service Providers</a:t>
          </a:r>
          <a:endParaRPr lang="en-GB" dirty="0"/>
        </a:p>
      </dgm:t>
    </dgm:pt>
    <dgm:pt modelId="{BFF045B7-0246-4A90-A35D-6A44C7781FB6}" type="parTrans" cxnId="{760B1C8B-0E00-44BB-A534-B801B230F7D9}">
      <dgm:prSet/>
      <dgm:spPr/>
      <dgm:t>
        <a:bodyPr/>
        <a:lstStyle/>
        <a:p>
          <a:endParaRPr lang="en-GB"/>
        </a:p>
      </dgm:t>
    </dgm:pt>
    <dgm:pt modelId="{E92531EF-1562-4DB2-8E2D-0148850C9BCC}" type="sibTrans" cxnId="{760B1C8B-0E00-44BB-A534-B801B230F7D9}">
      <dgm:prSet/>
      <dgm:spPr/>
      <dgm:t>
        <a:bodyPr/>
        <a:lstStyle/>
        <a:p>
          <a:endParaRPr lang="en-GB"/>
        </a:p>
      </dgm:t>
    </dgm:pt>
    <dgm:pt modelId="{C204FB29-896F-41F4-A589-2076618AA3D5}">
      <dgm:prSet phldrT="[Text]"/>
      <dgm:spPr/>
      <dgm:t>
        <a:bodyPr/>
        <a:lstStyle/>
        <a:p>
          <a:r>
            <a:rPr lang="en-GB" dirty="0" smtClean="0"/>
            <a:t>Enforced by fining the Acquirers</a:t>
          </a:r>
          <a:endParaRPr lang="en-GB" dirty="0"/>
        </a:p>
      </dgm:t>
    </dgm:pt>
    <dgm:pt modelId="{0D64DBF1-7B0C-4C24-9D6A-ADC72D94C521}" type="parTrans" cxnId="{4E03D62E-86FF-4C10-B7E8-B99D265A4449}">
      <dgm:prSet/>
      <dgm:spPr/>
      <dgm:t>
        <a:bodyPr/>
        <a:lstStyle/>
        <a:p>
          <a:endParaRPr lang="en-GB"/>
        </a:p>
      </dgm:t>
    </dgm:pt>
    <dgm:pt modelId="{838A7789-3C62-45AC-990F-C34F503D79AB}" type="sibTrans" cxnId="{4E03D62E-86FF-4C10-B7E8-B99D265A4449}">
      <dgm:prSet/>
      <dgm:spPr/>
      <dgm:t>
        <a:bodyPr/>
        <a:lstStyle/>
        <a:p>
          <a:endParaRPr lang="en-GB"/>
        </a:p>
      </dgm:t>
    </dgm:pt>
    <dgm:pt modelId="{58ED0AD2-F1F3-405C-A490-1B4D39CAA1B5}">
      <dgm:prSet phldrT="[Text]"/>
      <dgm:spPr/>
      <dgm:t>
        <a:bodyPr/>
        <a:lstStyle/>
        <a:p>
          <a:r>
            <a:rPr lang="en-GB" dirty="0" smtClean="0"/>
            <a:t>Enforced by fining the merchants</a:t>
          </a:r>
          <a:endParaRPr lang="en-GB" dirty="0"/>
        </a:p>
      </dgm:t>
    </dgm:pt>
    <dgm:pt modelId="{A28A5CED-CDA3-4308-8336-E2E0AB74DF39}" type="parTrans" cxnId="{ED893B85-1958-4565-B564-396B51D1D586}">
      <dgm:prSet/>
      <dgm:spPr/>
      <dgm:t>
        <a:bodyPr/>
        <a:lstStyle/>
        <a:p>
          <a:endParaRPr lang="en-GB"/>
        </a:p>
      </dgm:t>
    </dgm:pt>
    <dgm:pt modelId="{D88E6DC9-EC3D-4330-8DCF-D17905ED24E7}" type="sibTrans" cxnId="{ED893B85-1958-4565-B564-396B51D1D586}">
      <dgm:prSet/>
      <dgm:spPr/>
      <dgm:t>
        <a:bodyPr/>
        <a:lstStyle/>
        <a:p>
          <a:endParaRPr lang="en-GB"/>
        </a:p>
      </dgm:t>
    </dgm:pt>
    <dgm:pt modelId="{16F12158-42DC-4611-B71D-603AB0C03A6F}">
      <dgm:prSet phldrT="[Text]"/>
      <dgm:spPr/>
      <dgm:t>
        <a:bodyPr/>
        <a:lstStyle/>
        <a:p>
          <a:r>
            <a:rPr lang="en-GB" dirty="0" smtClean="0"/>
            <a:t>Enforcement depends on contracts</a:t>
          </a:r>
          <a:endParaRPr lang="en-GB" dirty="0"/>
        </a:p>
      </dgm:t>
    </dgm:pt>
    <dgm:pt modelId="{BD6BC273-8CF2-4C65-A4D1-8F084E1FCBBE}" type="parTrans" cxnId="{462ED49E-B52E-4C05-ABE7-0E66D8CAA390}">
      <dgm:prSet/>
      <dgm:spPr/>
      <dgm:t>
        <a:bodyPr/>
        <a:lstStyle/>
        <a:p>
          <a:endParaRPr lang="en-GB"/>
        </a:p>
      </dgm:t>
    </dgm:pt>
    <dgm:pt modelId="{12B3232A-0233-448B-854E-D3CFBB317498}" type="sibTrans" cxnId="{462ED49E-B52E-4C05-ABE7-0E66D8CAA390}">
      <dgm:prSet/>
      <dgm:spPr/>
      <dgm:t>
        <a:bodyPr/>
        <a:lstStyle/>
        <a:p>
          <a:endParaRPr lang="en-GB"/>
        </a:p>
      </dgm:t>
    </dgm:pt>
    <dgm:pt modelId="{9AA3FA0A-7728-4ACF-85BB-7A4B007ACCB8}" type="pres">
      <dgm:prSet presAssocID="{8DA24BC4-3B7D-4724-BE32-276A4CD1B525}" presName="rootnode" presStyleCnt="0">
        <dgm:presLayoutVars>
          <dgm:chMax/>
          <dgm:chPref/>
          <dgm:dir/>
          <dgm:animLvl val="lvl"/>
        </dgm:presLayoutVars>
      </dgm:prSet>
      <dgm:spPr/>
      <dgm:t>
        <a:bodyPr/>
        <a:lstStyle/>
        <a:p>
          <a:endParaRPr lang="en-GB"/>
        </a:p>
      </dgm:t>
    </dgm:pt>
    <dgm:pt modelId="{3E7D6751-2666-4611-9C0F-42F883CD9BAA}" type="pres">
      <dgm:prSet presAssocID="{57817521-1C76-4589-9272-2D1C884A1189}" presName="composite" presStyleCnt="0"/>
      <dgm:spPr/>
      <dgm:t>
        <a:bodyPr/>
        <a:lstStyle/>
        <a:p>
          <a:endParaRPr lang="en-GB"/>
        </a:p>
      </dgm:t>
    </dgm:pt>
    <dgm:pt modelId="{CAD5721B-2D00-4CBB-9524-0976D9FEE390}" type="pres">
      <dgm:prSet presAssocID="{57817521-1C76-4589-9272-2D1C884A1189}" presName="bentUpArrow1" presStyleLbl="alignImgPlace1" presStyleIdx="0" presStyleCnt="3" custLinFactNeighborX="18264" custLinFactNeighborY="-2384"/>
      <dgm:spPr/>
      <dgm:t>
        <a:bodyPr/>
        <a:lstStyle/>
        <a:p>
          <a:endParaRPr lang="en-GB"/>
        </a:p>
      </dgm:t>
    </dgm:pt>
    <dgm:pt modelId="{4C04209B-8F13-4BA1-A55F-760C41E32AB8}" type="pres">
      <dgm:prSet presAssocID="{57817521-1C76-4589-9272-2D1C884A1189}" presName="ParentText" presStyleLbl="node1" presStyleIdx="0" presStyleCnt="4">
        <dgm:presLayoutVars>
          <dgm:chMax val="1"/>
          <dgm:chPref val="1"/>
          <dgm:bulletEnabled val="1"/>
        </dgm:presLayoutVars>
      </dgm:prSet>
      <dgm:spPr/>
      <dgm:t>
        <a:bodyPr/>
        <a:lstStyle/>
        <a:p>
          <a:endParaRPr lang="en-GB"/>
        </a:p>
      </dgm:t>
    </dgm:pt>
    <dgm:pt modelId="{6E31FD75-5DF4-44C2-8770-6981EF4EA3C7}" type="pres">
      <dgm:prSet presAssocID="{57817521-1C76-4589-9272-2D1C884A1189}" presName="ChildText" presStyleLbl="revTx" presStyleIdx="0" presStyleCnt="3" custScaleX="389514" custLinFactX="78740" custLinFactNeighborX="100000" custLinFactNeighborY="-5756">
        <dgm:presLayoutVars>
          <dgm:chMax val="0"/>
          <dgm:chPref val="0"/>
          <dgm:bulletEnabled val="1"/>
        </dgm:presLayoutVars>
      </dgm:prSet>
      <dgm:spPr/>
      <dgm:t>
        <a:bodyPr/>
        <a:lstStyle/>
        <a:p>
          <a:endParaRPr lang="en-GB"/>
        </a:p>
      </dgm:t>
    </dgm:pt>
    <dgm:pt modelId="{64AB6ECA-9EE1-4989-961C-A229D89C3848}" type="pres">
      <dgm:prSet presAssocID="{509A0C8E-CAB2-4BDB-BEE4-DF46A6357AEF}" presName="sibTrans" presStyleCnt="0"/>
      <dgm:spPr/>
      <dgm:t>
        <a:bodyPr/>
        <a:lstStyle/>
        <a:p>
          <a:endParaRPr lang="en-GB"/>
        </a:p>
      </dgm:t>
    </dgm:pt>
    <dgm:pt modelId="{5F77EF42-A84D-4992-8AAD-B898DA2A033F}" type="pres">
      <dgm:prSet presAssocID="{805FB0A1-7FE1-4F7B-A6C2-E18C68598387}" presName="composite" presStyleCnt="0"/>
      <dgm:spPr/>
      <dgm:t>
        <a:bodyPr/>
        <a:lstStyle/>
        <a:p>
          <a:endParaRPr lang="en-GB"/>
        </a:p>
      </dgm:t>
    </dgm:pt>
    <dgm:pt modelId="{798EFB5C-9BDF-4636-8EC3-7D0183F1739C}" type="pres">
      <dgm:prSet presAssocID="{805FB0A1-7FE1-4F7B-A6C2-E18C68598387}" presName="bentUpArrow1" presStyleLbl="alignImgPlace1" presStyleIdx="1" presStyleCnt="3" custLinFactNeighborX="-54097" custLinFactNeighborY="-2572"/>
      <dgm:spPr/>
      <dgm:t>
        <a:bodyPr/>
        <a:lstStyle/>
        <a:p>
          <a:endParaRPr lang="en-GB"/>
        </a:p>
      </dgm:t>
    </dgm:pt>
    <dgm:pt modelId="{A5078E01-248E-414B-A4C2-F3EA431451BB}" type="pres">
      <dgm:prSet presAssocID="{805FB0A1-7FE1-4F7B-A6C2-E18C68598387}" presName="ParentText" presStyleLbl="node1" presStyleIdx="1" presStyleCnt="4" custLinFactNeighborX="-54404" custLinFactNeighborY="-384">
        <dgm:presLayoutVars>
          <dgm:chMax val="1"/>
          <dgm:chPref val="1"/>
          <dgm:bulletEnabled val="1"/>
        </dgm:presLayoutVars>
      </dgm:prSet>
      <dgm:spPr/>
      <dgm:t>
        <a:bodyPr/>
        <a:lstStyle/>
        <a:p>
          <a:endParaRPr lang="en-GB"/>
        </a:p>
      </dgm:t>
    </dgm:pt>
    <dgm:pt modelId="{5C569E3C-30BC-420F-9A60-ED74DB30586B}" type="pres">
      <dgm:prSet presAssocID="{805FB0A1-7FE1-4F7B-A6C2-E18C68598387}" presName="ChildText" presStyleLbl="revTx" presStyleIdx="1" presStyleCnt="3" custScaleX="420045" custLinFactX="2196" custLinFactNeighborX="100000" custLinFactNeighborY="-4783">
        <dgm:presLayoutVars>
          <dgm:chMax val="0"/>
          <dgm:chPref val="0"/>
          <dgm:bulletEnabled val="1"/>
        </dgm:presLayoutVars>
      </dgm:prSet>
      <dgm:spPr/>
      <dgm:t>
        <a:bodyPr/>
        <a:lstStyle/>
        <a:p>
          <a:endParaRPr lang="en-GB"/>
        </a:p>
      </dgm:t>
    </dgm:pt>
    <dgm:pt modelId="{07E4D831-0651-4244-989E-760547E9607A}" type="pres">
      <dgm:prSet presAssocID="{8987CA05-F5D9-4FD7-8D9B-8EE7F3E2DAEB}" presName="sibTrans" presStyleCnt="0"/>
      <dgm:spPr/>
      <dgm:t>
        <a:bodyPr/>
        <a:lstStyle/>
        <a:p>
          <a:endParaRPr lang="en-GB"/>
        </a:p>
      </dgm:t>
    </dgm:pt>
    <dgm:pt modelId="{A4D559CE-40EA-4A88-BEF5-79C35199F666}" type="pres">
      <dgm:prSet presAssocID="{F44A6A93-731E-4B26-BBB0-7C77D17F8CC8}" presName="composite" presStyleCnt="0"/>
      <dgm:spPr/>
      <dgm:t>
        <a:bodyPr/>
        <a:lstStyle/>
        <a:p>
          <a:endParaRPr lang="en-GB"/>
        </a:p>
      </dgm:t>
    </dgm:pt>
    <dgm:pt modelId="{1B8CF4B0-5FF3-4CAB-884C-60D1A10604FB}" type="pres">
      <dgm:prSet presAssocID="{F44A6A93-731E-4B26-BBB0-7C77D17F8CC8}" presName="bentUpArrow1" presStyleLbl="alignImgPlace1" presStyleIdx="2" presStyleCnt="3" custLinFactNeighborX="-81042" custLinFactNeighborY="-6202"/>
      <dgm:spPr/>
      <dgm:t>
        <a:bodyPr/>
        <a:lstStyle/>
        <a:p>
          <a:endParaRPr lang="en-GB"/>
        </a:p>
      </dgm:t>
    </dgm:pt>
    <dgm:pt modelId="{D3FB8CA9-3640-4E42-9DD3-F2FE6D7CD76A}" type="pres">
      <dgm:prSet presAssocID="{F44A6A93-731E-4B26-BBB0-7C77D17F8CC8}" presName="ParentText" presStyleLbl="node1" presStyleIdx="2" presStyleCnt="4" custLinFactNeighborX="-76566" custLinFactNeighborY="-7515">
        <dgm:presLayoutVars>
          <dgm:chMax val="1"/>
          <dgm:chPref val="1"/>
          <dgm:bulletEnabled val="1"/>
        </dgm:presLayoutVars>
      </dgm:prSet>
      <dgm:spPr/>
      <dgm:t>
        <a:bodyPr/>
        <a:lstStyle/>
        <a:p>
          <a:endParaRPr lang="en-GB"/>
        </a:p>
      </dgm:t>
    </dgm:pt>
    <dgm:pt modelId="{27F586E0-35A0-43CB-90A7-1B6661768E29}" type="pres">
      <dgm:prSet presAssocID="{F44A6A93-731E-4B26-BBB0-7C77D17F8CC8}" presName="ChildText" presStyleLbl="revTx" presStyleIdx="2" presStyleCnt="3" custScaleX="300691" custLinFactNeighborX="50685" custLinFactNeighborY="-5590">
        <dgm:presLayoutVars>
          <dgm:chMax val="0"/>
          <dgm:chPref val="0"/>
          <dgm:bulletEnabled val="1"/>
        </dgm:presLayoutVars>
      </dgm:prSet>
      <dgm:spPr/>
      <dgm:t>
        <a:bodyPr/>
        <a:lstStyle/>
        <a:p>
          <a:endParaRPr lang="en-GB"/>
        </a:p>
      </dgm:t>
    </dgm:pt>
    <dgm:pt modelId="{4375143F-342F-43AC-8372-90BF2B51AE86}" type="pres">
      <dgm:prSet presAssocID="{FAE69930-645B-4A53-B3FC-052DE8037BBA}" presName="sibTrans" presStyleCnt="0"/>
      <dgm:spPr/>
      <dgm:t>
        <a:bodyPr/>
        <a:lstStyle/>
        <a:p>
          <a:endParaRPr lang="en-GB"/>
        </a:p>
      </dgm:t>
    </dgm:pt>
    <dgm:pt modelId="{304AED30-6612-478A-A4B4-0B915FE52182}" type="pres">
      <dgm:prSet presAssocID="{327BB3EC-3A82-4582-A047-BC6A723F8BB9}" presName="composite" presStyleCnt="0"/>
      <dgm:spPr/>
      <dgm:t>
        <a:bodyPr/>
        <a:lstStyle/>
        <a:p>
          <a:endParaRPr lang="en-GB"/>
        </a:p>
      </dgm:t>
    </dgm:pt>
    <dgm:pt modelId="{93CFE4E2-F115-4E82-8C5B-F56DA0238220}" type="pres">
      <dgm:prSet presAssocID="{327BB3EC-3A82-4582-A047-BC6A723F8BB9}" presName="ParentText" presStyleLbl="node1" presStyleIdx="3" presStyleCnt="4" custLinFactX="-12394" custLinFactNeighborX="-100000" custLinFactNeighborY="-4019">
        <dgm:presLayoutVars>
          <dgm:chMax val="1"/>
          <dgm:chPref val="1"/>
          <dgm:bulletEnabled val="1"/>
        </dgm:presLayoutVars>
      </dgm:prSet>
      <dgm:spPr/>
      <dgm:t>
        <a:bodyPr/>
        <a:lstStyle/>
        <a:p>
          <a:endParaRPr lang="en-GB"/>
        </a:p>
      </dgm:t>
    </dgm:pt>
  </dgm:ptLst>
  <dgm:cxnLst>
    <dgm:cxn modelId="{CAE908FE-D347-400C-9E93-48B5152E16BA}" type="presOf" srcId="{CD61C869-500F-49D6-8213-38D9ADF99784}" destId="{6E31FD75-5DF4-44C2-8770-6981EF4EA3C7}" srcOrd="0" destOrd="0" presId="urn:microsoft.com/office/officeart/2005/8/layout/StepDownProcess"/>
    <dgm:cxn modelId="{28AAA8F2-55E3-4C7C-A207-E3787475F373}" type="presOf" srcId="{16F12158-42DC-4611-B71D-603AB0C03A6F}" destId="{27F586E0-35A0-43CB-90A7-1B6661768E29}" srcOrd="0" destOrd="1" presId="urn:microsoft.com/office/officeart/2005/8/layout/StepDownProcess"/>
    <dgm:cxn modelId="{FDC550D3-EFBF-4360-B54A-5218B352509B}" srcId="{8DA24BC4-3B7D-4724-BE32-276A4CD1B525}" destId="{57817521-1C76-4589-9272-2D1C884A1189}" srcOrd="0" destOrd="0" parTransId="{015A79B7-E667-427F-B794-925084ABF016}" sibTransId="{509A0C8E-CAB2-4BDB-BEE4-DF46A6357AEF}"/>
    <dgm:cxn modelId="{E6C201BB-4725-4B72-A47C-495406A36AD4}" type="presOf" srcId="{95A4B4B0-2645-4086-8C68-C17844424DF5}" destId="{27F586E0-35A0-43CB-90A7-1B6661768E29}" srcOrd="0" destOrd="0" presId="urn:microsoft.com/office/officeart/2005/8/layout/StepDownProcess"/>
    <dgm:cxn modelId="{EE455F6D-4D4F-4FC3-AAEC-09ADB0D855D8}" type="presOf" srcId="{F44A6A93-731E-4B26-BBB0-7C77D17F8CC8}" destId="{D3FB8CA9-3640-4E42-9DD3-F2FE6D7CD76A}" srcOrd="0" destOrd="0" presId="urn:microsoft.com/office/officeart/2005/8/layout/StepDownProcess"/>
    <dgm:cxn modelId="{DB8BCD87-5F73-4AC7-B21E-D3220AFDD3DC}" srcId="{57817521-1C76-4589-9272-2D1C884A1189}" destId="{CD61C869-500F-49D6-8213-38D9ADF99784}" srcOrd="0" destOrd="0" parTransId="{76BD18DF-5669-4A03-AFF9-6DCBEF643798}" sibTransId="{50FAA234-A523-47A3-8693-8D5D7F91C12B}"/>
    <dgm:cxn modelId="{59291FC0-1772-4272-9992-6AFEC63906CC}" srcId="{F44A6A93-731E-4B26-BBB0-7C77D17F8CC8}" destId="{95A4B4B0-2645-4086-8C68-C17844424DF5}" srcOrd="0" destOrd="0" parTransId="{CFEB8078-E0BE-41EC-A187-D7AA7BFBA3CA}" sibTransId="{F0E31920-4E22-4BB8-BF9A-38B2CD238C4A}"/>
    <dgm:cxn modelId="{C2A890CC-0628-47F2-BADF-6056B00D29CD}" srcId="{8DA24BC4-3B7D-4724-BE32-276A4CD1B525}" destId="{805FB0A1-7FE1-4F7B-A6C2-E18C68598387}" srcOrd="1" destOrd="0" parTransId="{0FB465F8-81D7-4F6D-BAB3-2D3E5F0BE568}" sibTransId="{8987CA05-F5D9-4FD7-8D9B-8EE7F3E2DAEB}"/>
    <dgm:cxn modelId="{607BECDC-6150-4594-B087-3A25C7CECF7A}" type="presOf" srcId="{58ED0AD2-F1F3-405C-A490-1B4D39CAA1B5}" destId="{5C569E3C-30BC-420F-9A60-ED74DB30586B}" srcOrd="0" destOrd="1" presId="urn:microsoft.com/office/officeart/2005/8/layout/StepDownProcess"/>
    <dgm:cxn modelId="{0EC9FAC4-405E-4527-AB89-70919BB188E4}" type="presOf" srcId="{8DA24BC4-3B7D-4724-BE32-276A4CD1B525}" destId="{9AA3FA0A-7728-4ACF-85BB-7A4B007ACCB8}" srcOrd="0" destOrd="0" presId="urn:microsoft.com/office/officeart/2005/8/layout/StepDownProcess"/>
    <dgm:cxn modelId="{4FB51B03-FC2D-45F9-AE82-7FEEAEF56383}" type="presOf" srcId="{832517BA-404D-4174-B718-1FEC6F67F443}" destId="{5C569E3C-30BC-420F-9A60-ED74DB30586B}" srcOrd="0" destOrd="0" presId="urn:microsoft.com/office/officeart/2005/8/layout/StepDownProcess"/>
    <dgm:cxn modelId="{C8A3343B-4076-4D79-8F0D-D882D7465162}" type="presOf" srcId="{805FB0A1-7FE1-4F7B-A6C2-E18C68598387}" destId="{A5078E01-248E-414B-A4C2-F3EA431451BB}" srcOrd="0" destOrd="0" presId="urn:microsoft.com/office/officeart/2005/8/layout/StepDownProcess"/>
    <dgm:cxn modelId="{98DB50D0-BCA8-4180-B75E-F3741DC041DD}" srcId="{805FB0A1-7FE1-4F7B-A6C2-E18C68598387}" destId="{832517BA-404D-4174-B718-1FEC6F67F443}" srcOrd="0" destOrd="0" parTransId="{6C9F5747-B344-49E6-9699-22A95F095DEB}" sibTransId="{0EFF3A7A-5DEC-4C84-BDCD-6ECD7EED5F1F}"/>
    <dgm:cxn modelId="{462ED49E-B52E-4C05-ABE7-0E66D8CAA390}" srcId="{F44A6A93-731E-4B26-BBB0-7C77D17F8CC8}" destId="{16F12158-42DC-4611-B71D-603AB0C03A6F}" srcOrd="1" destOrd="0" parTransId="{BD6BC273-8CF2-4C65-A4D1-8F084E1FCBBE}" sibTransId="{12B3232A-0233-448B-854E-D3CFBB317498}"/>
    <dgm:cxn modelId="{0213580E-07E3-4C45-886D-817B4285E77B}" srcId="{8DA24BC4-3B7D-4724-BE32-276A4CD1B525}" destId="{F44A6A93-731E-4B26-BBB0-7C77D17F8CC8}" srcOrd="2" destOrd="0" parTransId="{7DCC3680-A8AB-4367-BC4E-BBBD84022621}" sibTransId="{FAE69930-645B-4A53-B3FC-052DE8037BBA}"/>
    <dgm:cxn modelId="{760B1C8B-0E00-44BB-A534-B801B230F7D9}" srcId="{8DA24BC4-3B7D-4724-BE32-276A4CD1B525}" destId="{327BB3EC-3A82-4582-A047-BC6A723F8BB9}" srcOrd="3" destOrd="0" parTransId="{BFF045B7-0246-4A90-A35D-6A44C7781FB6}" sibTransId="{E92531EF-1562-4DB2-8E2D-0148850C9BCC}"/>
    <dgm:cxn modelId="{D8E437F0-99AD-42BA-941D-6597C64816D2}" type="presOf" srcId="{327BB3EC-3A82-4582-A047-BC6A723F8BB9}" destId="{93CFE4E2-F115-4E82-8C5B-F56DA0238220}" srcOrd="0" destOrd="0" presId="urn:microsoft.com/office/officeart/2005/8/layout/StepDownProcess"/>
    <dgm:cxn modelId="{CA276EED-FB7C-4C62-8A38-603BAD410858}" type="presOf" srcId="{57817521-1C76-4589-9272-2D1C884A1189}" destId="{4C04209B-8F13-4BA1-A55F-760C41E32AB8}" srcOrd="0" destOrd="0" presId="urn:microsoft.com/office/officeart/2005/8/layout/StepDownProcess"/>
    <dgm:cxn modelId="{ED893B85-1958-4565-B564-396B51D1D586}" srcId="{805FB0A1-7FE1-4F7B-A6C2-E18C68598387}" destId="{58ED0AD2-F1F3-405C-A490-1B4D39CAA1B5}" srcOrd="1" destOrd="0" parTransId="{A28A5CED-CDA3-4308-8336-E2E0AB74DF39}" sibTransId="{D88E6DC9-EC3D-4330-8DCF-D17905ED24E7}"/>
    <dgm:cxn modelId="{4E03D62E-86FF-4C10-B7E8-B99D265A4449}" srcId="{57817521-1C76-4589-9272-2D1C884A1189}" destId="{C204FB29-896F-41F4-A589-2076618AA3D5}" srcOrd="1" destOrd="0" parTransId="{0D64DBF1-7B0C-4C24-9D6A-ADC72D94C521}" sibTransId="{838A7789-3C62-45AC-990F-C34F503D79AB}"/>
    <dgm:cxn modelId="{12186EF0-328B-4300-A7B2-CF659963951E}" type="presOf" srcId="{C204FB29-896F-41F4-A589-2076618AA3D5}" destId="{6E31FD75-5DF4-44C2-8770-6981EF4EA3C7}" srcOrd="0" destOrd="1" presId="urn:microsoft.com/office/officeart/2005/8/layout/StepDownProcess"/>
    <dgm:cxn modelId="{A97DF11E-3A0A-432E-8C9A-266FA391CB2C}" type="presParOf" srcId="{9AA3FA0A-7728-4ACF-85BB-7A4B007ACCB8}" destId="{3E7D6751-2666-4611-9C0F-42F883CD9BAA}" srcOrd="0" destOrd="0" presId="urn:microsoft.com/office/officeart/2005/8/layout/StepDownProcess"/>
    <dgm:cxn modelId="{BA151147-4CC1-424F-8A20-70D5FE7B39F0}" type="presParOf" srcId="{3E7D6751-2666-4611-9C0F-42F883CD9BAA}" destId="{CAD5721B-2D00-4CBB-9524-0976D9FEE390}" srcOrd="0" destOrd="0" presId="urn:microsoft.com/office/officeart/2005/8/layout/StepDownProcess"/>
    <dgm:cxn modelId="{16F86934-54A6-4148-9AA2-9022AD659C70}" type="presParOf" srcId="{3E7D6751-2666-4611-9C0F-42F883CD9BAA}" destId="{4C04209B-8F13-4BA1-A55F-760C41E32AB8}" srcOrd="1" destOrd="0" presId="urn:microsoft.com/office/officeart/2005/8/layout/StepDownProcess"/>
    <dgm:cxn modelId="{624DD7E9-7022-40A1-94BD-212E28F96B8F}" type="presParOf" srcId="{3E7D6751-2666-4611-9C0F-42F883CD9BAA}" destId="{6E31FD75-5DF4-44C2-8770-6981EF4EA3C7}" srcOrd="2" destOrd="0" presId="urn:microsoft.com/office/officeart/2005/8/layout/StepDownProcess"/>
    <dgm:cxn modelId="{500EFF68-5756-4671-ADED-46122E530DC1}" type="presParOf" srcId="{9AA3FA0A-7728-4ACF-85BB-7A4B007ACCB8}" destId="{64AB6ECA-9EE1-4989-961C-A229D89C3848}" srcOrd="1" destOrd="0" presId="urn:microsoft.com/office/officeart/2005/8/layout/StepDownProcess"/>
    <dgm:cxn modelId="{890AEAD9-CA7F-4D0D-87BC-9D6584800E85}" type="presParOf" srcId="{9AA3FA0A-7728-4ACF-85BB-7A4B007ACCB8}" destId="{5F77EF42-A84D-4992-8AAD-B898DA2A033F}" srcOrd="2" destOrd="0" presId="urn:microsoft.com/office/officeart/2005/8/layout/StepDownProcess"/>
    <dgm:cxn modelId="{5FFF1057-6021-4080-AA9C-7D436CBB29BE}" type="presParOf" srcId="{5F77EF42-A84D-4992-8AAD-B898DA2A033F}" destId="{798EFB5C-9BDF-4636-8EC3-7D0183F1739C}" srcOrd="0" destOrd="0" presId="urn:microsoft.com/office/officeart/2005/8/layout/StepDownProcess"/>
    <dgm:cxn modelId="{D7B9C59E-1DF6-42AF-8877-0792FE210B13}" type="presParOf" srcId="{5F77EF42-A84D-4992-8AAD-B898DA2A033F}" destId="{A5078E01-248E-414B-A4C2-F3EA431451BB}" srcOrd="1" destOrd="0" presId="urn:microsoft.com/office/officeart/2005/8/layout/StepDownProcess"/>
    <dgm:cxn modelId="{7A09E81A-C45C-4B06-9F6E-AD55B887AF44}" type="presParOf" srcId="{5F77EF42-A84D-4992-8AAD-B898DA2A033F}" destId="{5C569E3C-30BC-420F-9A60-ED74DB30586B}" srcOrd="2" destOrd="0" presId="urn:microsoft.com/office/officeart/2005/8/layout/StepDownProcess"/>
    <dgm:cxn modelId="{059A31E3-A658-4BED-A247-1CDC6634520D}" type="presParOf" srcId="{9AA3FA0A-7728-4ACF-85BB-7A4B007ACCB8}" destId="{07E4D831-0651-4244-989E-760547E9607A}" srcOrd="3" destOrd="0" presId="urn:microsoft.com/office/officeart/2005/8/layout/StepDownProcess"/>
    <dgm:cxn modelId="{C320ACDC-9C66-43DA-9334-BF17EFCFE241}" type="presParOf" srcId="{9AA3FA0A-7728-4ACF-85BB-7A4B007ACCB8}" destId="{A4D559CE-40EA-4A88-BEF5-79C35199F666}" srcOrd="4" destOrd="0" presId="urn:microsoft.com/office/officeart/2005/8/layout/StepDownProcess"/>
    <dgm:cxn modelId="{5C0A5970-151A-41B7-B065-1868825E1F9E}" type="presParOf" srcId="{A4D559CE-40EA-4A88-BEF5-79C35199F666}" destId="{1B8CF4B0-5FF3-4CAB-884C-60D1A10604FB}" srcOrd="0" destOrd="0" presId="urn:microsoft.com/office/officeart/2005/8/layout/StepDownProcess"/>
    <dgm:cxn modelId="{26A5D81D-201F-48CF-B68B-F583AF23CEFF}" type="presParOf" srcId="{A4D559CE-40EA-4A88-BEF5-79C35199F666}" destId="{D3FB8CA9-3640-4E42-9DD3-F2FE6D7CD76A}" srcOrd="1" destOrd="0" presId="urn:microsoft.com/office/officeart/2005/8/layout/StepDownProcess"/>
    <dgm:cxn modelId="{953F49CE-D78B-46E9-8BF2-79EC0F2276C4}" type="presParOf" srcId="{A4D559CE-40EA-4A88-BEF5-79C35199F666}" destId="{27F586E0-35A0-43CB-90A7-1B6661768E29}" srcOrd="2" destOrd="0" presId="urn:microsoft.com/office/officeart/2005/8/layout/StepDownProcess"/>
    <dgm:cxn modelId="{D89E9AE0-FCC3-4746-B21B-29A9551FECD5}" type="presParOf" srcId="{9AA3FA0A-7728-4ACF-85BB-7A4B007ACCB8}" destId="{4375143F-342F-43AC-8372-90BF2B51AE86}" srcOrd="5" destOrd="0" presId="urn:microsoft.com/office/officeart/2005/8/layout/StepDownProcess"/>
    <dgm:cxn modelId="{8F4ACA98-4852-43C9-B2A5-1D10044B3F18}" type="presParOf" srcId="{9AA3FA0A-7728-4ACF-85BB-7A4B007ACCB8}" destId="{304AED30-6612-478A-A4B4-0B915FE52182}" srcOrd="6" destOrd="0" presId="urn:microsoft.com/office/officeart/2005/8/layout/StepDownProcess"/>
    <dgm:cxn modelId="{BEBF14AF-20F2-45D7-A48B-28D497503A6A}" type="presParOf" srcId="{304AED30-6612-478A-A4B4-0B915FE52182}" destId="{93CFE4E2-F115-4E82-8C5B-F56DA0238220}"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7842027-CBDD-462B-8F78-457726E71AF1}"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GB"/>
        </a:p>
      </dgm:t>
    </dgm:pt>
    <dgm:pt modelId="{CDEF81B0-BFD5-4774-A93B-E26084ACB078}">
      <dgm:prSet phldrT="[Text]"/>
      <dgm:spPr/>
      <dgm:t>
        <a:bodyPr/>
        <a:lstStyle/>
        <a:p>
          <a:r>
            <a:rPr lang="en-GB" dirty="0" smtClean="0"/>
            <a:t>Build compliance in from the start</a:t>
          </a:r>
          <a:endParaRPr lang="en-GB" dirty="0"/>
        </a:p>
      </dgm:t>
    </dgm:pt>
    <dgm:pt modelId="{B0D17F9A-D939-48FC-A7E4-06A57DCA3AD6}" type="parTrans" cxnId="{CCF87ADA-2E79-444A-A7EF-DF6E162A0AB2}">
      <dgm:prSet/>
      <dgm:spPr/>
      <dgm:t>
        <a:bodyPr/>
        <a:lstStyle/>
        <a:p>
          <a:endParaRPr lang="en-GB"/>
        </a:p>
      </dgm:t>
    </dgm:pt>
    <dgm:pt modelId="{4FC60047-9844-46C1-B9C7-6B9E37D93255}" type="sibTrans" cxnId="{CCF87ADA-2E79-444A-A7EF-DF6E162A0AB2}">
      <dgm:prSet/>
      <dgm:spPr/>
      <dgm:t>
        <a:bodyPr/>
        <a:lstStyle/>
        <a:p>
          <a:endParaRPr lang="en-GB"/>
        </a:p>
      </dgm:t>
    </dgm:pt>
    <dgm:pt modelId="{9394C995-73C9-4D2F-91FD-B2201C19510C}">
      <dgm:prSet phldrT="[Text]"/>
      <dgm:spPr/>
      <dgm:t>
        <a:bodyPr/>
        <a:lstStyle/>
        <a:p>
          <a:r>
            <a:rPr lang="en-GB" dirty="0" smtClean="0"/>
            <a:t>Less expensive</a:t>
          </a:r>
          <a:endParaRPr lang="en-GB" dirty="0"/>
        </a:p>
      </dgm:t>
    </dgm:pt>
    <dgm:pt modelId="{8CBA7583-5F47-41B7-8BC2-F181C68E6C8A}" type="parTrans" cxnId="{070BDA10-463A-4E05-9684-FB1E47AE9269}">
      <dgm:prSet/>
      <dgm:spPr/>
      <dgm:t>
        <a:bodyPr/>
        <a:lstStyle/>
        <a:p>
          <a:endParaRPr lang="en-GB"/>
        </a:p>
      </dgm:t>
    </dgm:pt>
    <dgm:pt modelId="{CE7672C7-A9E4-4CF9-A328-E1A97D3553C1}" type="sibTrans" cxnId="{070BDA10-463A-4E05-9684-FB1E47AE9269}">
      <dgm:prSet/>
      <dgm:spPr/>
      <dgm:t>
        <a:bodyPr/>
        <a:lstStyle/>
        <a:p>
          <a:endParaRPr lang="en-GB"/>
        </a:p>
      </dgm:t>
    </dgm:pt>
    <dgm:pt modelId="{1EE6A050-4991-4633-9602-3784EBA9A9F9}">
      <dgm:prSet phldrT="[Text]"/>
      <dgm:spPr/>
      <dgm:t>
        <a:bodyPr/>
        <a:lstStyle/>
        <a:p>
          <a:r>
            <a:rPr lang="en-GB" dirty="0" smtClean="0"/>
            <a:t>Easier to achieve</a:t>
          </a:r>
          <a:endParaRPr lang="en-GB" dirty="0"/>
        </a:p>
      </dgm:t>
    </dgm:pt>
    <dgm:pt modelId="{94FE1974-81A9-4BC0-83F7-0A24BB5F1444}" type="parTrans" cxnId="{A02266A3-7F34-4534-9E46-A180A726658F}">
      <dgm:prSet/>
      <dgm:spPr/>
      <dgm:t>
        <a:bodyPr/>
        <a:lstStyle/>
        <a:p>
          <a:endParaRPr lang="en-GB"/>
        </a:p>
      </dgm:t>
    </dgm:pt>
    <dgm:pt modelId="{C104330C-A993-417D-8034-7C0DBFB2CE41}" type="sibTrans" cxnId="{A02266A3-7F34-4534-9E46-A180A726658F}">
      <dgm:prSet/>
      <dgm:spPr/>
      <dgm:t>
        <a:bodyPr/>
        <a:lstStyle/>
        <a:p>
          <a:endParaRPr lang="en-GB"/>
        </a:p>
      </dgm:t>
    </dgm:pt>
    <dgm:pt modelId="{D1C8940E-2EF9-4755-A5AD-E3AD23D2C9E5}">
      <dgm:prSet phldrT="[Text]"/>
      <dgm:spPr/>
      <dgm:t>
        <a:bodyPr/>
        <a:lstStyle/>
        <a:p>
          <a:r>
            <a:rPr lang="en-GB" dirty="0" smtClean="0"/>
            <a:t>Add compliance afterwards</a:t>
          </a:r>
          <a:endParaRPr lang="en-GB" dirty="0"/>
        </a:p>
      </dgm:t>
    </dgm:pt>
    <dgm:pt modelId="{82B29263-C67A-49D9-B0E4-597DC09D2905}" type="parTrans" cxnId="{53C3F3ED-63D4-4883-8EFF-395CF761D8AD}">
      <dgm:prSet/>
      <dgm:spPr/>
      <dgm:t>
        <a:bodyPr/>
        <a:lstStyle/>
        <a:p>
          <a:endParaRPr lang="en-GB"/>
        </a:p>
      </dgm:t>
    </dgm:pt>
    <dgm:pt modelId="{68D60F5E-44B7-4003-BBB0-3A991A46D880}" type="sibTrans" cxnId="{53C3F3ED-63D4-4883-8EFF-395CF761D8AD}">
      <dgm:prSet/>
      <dgm:spPr/>
      <dgm:t>
        <a:bodyPr/>
        <a:lstStyle/>
        <a:p>
          <a:endParaRPr lang="en-GB"/>
        </a:p>
      </dgm:t>
    </dgm:pt>
    <dgm:pt modelId="{FC59D3F8-2616-43EA-A3CF-73A1CBB56D65}">
      <dgm:prSet phldrT="[Text]"/>
      <dgm:spPr/>
      <dgm:t>
        <a:bodyPr/>
        <a:lstStyle/>
        <a:p>
          <a:r>
            <a:rPr lang="en-GB" dirty="0" smtClean="0"/>
            <a:t>Can be very expensive</a:t>
          </a:r>
          <a:endParaRPr lang="en-GB" dirty="0"/>
        </a:p>
      </dgm:t>
    </dgm:pt>
    <dgm:pt modelId="{2C9B6C40-2AEB-4BF4-B0D6-2893E19DF852}" type="parTrans" cxnId="{8804AEBA-9269-4410-BB51-257C11C1CD7B}">
      <dgm:prSet/>
      <dgm:spPr/>
      <dgm:t>
        <a:bodyPr/>
        <a:lstStyle/>
        <a:p>
          <a:endParaRPr lang="en-GB"/>
        </a:p>
      </dgm:t>
    </dgm:pt>
    <dgm:pt modelId="{8831D688-2543-4D0A-B8D9-02E5B6E22AC8}" type="sibTrans" cxnId="{8804AEBA-9269-4410-BB51-257C11C1CD7B}">
      <dgm:prSet/>
      <dgm:spPr/>
      <dgm:t>
        <a:bodyPr/>
        <a:lstStyle/>
        <a:p>
          <a:endParaRPr lang="en-GB"/>
        </a:p>
      </dgm:t>
    </dgm:pt>
    <dgm:pt modelId="{66445C3B-B69B-46E0-B939-4C7EAE977A22}">
      <dgm:prSet phldrT="[Text]"/>
      <dgm:spPr/>
      <dgm:t>
        <a:bodyPr/>
        <a:lstStyle/>
        <a:p>
          <a:r>
            <a:rPr lang="en-GB" dirty="0" smtClean="0"/>
            <a:t>Very difficult to achieve</a:t>
          </a:r>
          <a:endParaRPr lang="en-GB" dirty="0"/>
        </a:p>
      </dgm:t>
    </dgm:pt>
    <dgm:pt modelId="{5B69730A-2413-4AA7-B062-CC3E477ECB95}" type="parTrans" cxnId="{090F4AD7-CA44-4556-94AA-0E0DBD62876A}">
      <dgm:prSet/>
      <dgm:spPr/>
      <dgm:t>
        <a:bodyPr/>
        <a:lstStyle/>
        <a:p>
          <a:endParaRPr lang="en-GB"/>
        </a:p>
      </dgm:t>
    </dgm:pt>
    <dgm:pt modelId="{CFB41269-878F-488B-AFFC-4460FE8CF7D6}" type="sibTrans" cxnId="{090F4AD7-CA44-4556-94AA-0E0DBD62876A}">
      <dgm:prSet/>
      <dgm:spPr/>
      <dgm:t>
        <a:bodyPr/>
        <a:lstStyle/>
        <a:p>
          <a:endParaRPr lang="en-GB"/>
        </a:p>
      </dgm:t>
    </dgm:pt>
    <dgm:pt modelId="{8DA829FB-00B2-481F-B670-BB29A653A338}" type="pres">
      <dgm:prSet presAssocID="{67842027-CBDD-462B-8F78-457726E71AF1}" presName="linear" presStyleCnt="0">
        <dgm:presLayoutVars>
          <dgm:dir/>
          <dgm:resizeHandles val="exact"/>
        </dgm:presLayoutVars>
      </dgm:prSet>
      <dgm:spPr/>
      <dgm:t>
        <a:bodyPr/>
        <a:lstStyle/>
        <a:p>
          <a:endParaRPr lang="en-GB"/>
        </a:p>
      </dgm:t>
    </dgm:pt>
    <dgm:pt modelId="{23CF80EC-209A-484F-8935-EEEF205DCA02}" type="pres">
      <dgm:prSet presAssocID="{CDEF81B0-BFD5-4774-A93B-E26084ACB078}" presName="comp" presStyleCnt="0"/>
      <dgm:spPr/>
    </dgm:pt>
    <dgm:pt modelId="{C673644C-C3C4-40CB-9C04-9C05C1403344}" type="pres">
      <dgm:prSet presAssocID="{CDEF81B0-BFD5-4774-A93B-E26084ACB078}" presName="box" presStyleLbl="node1" presStyleIdx="0" presStyleCnt="2" custLinFactNeighborX="-1543" custLinFactNeighborY="589"/>
      <dgm:spPr/>
      <dgm:t>
        <a:bodyPr/>
        <a:lstStyle/>
        <a:p>
          <a:endParaRPr lang="en-GB"/>
        </a:p>
      </dgm:t>
    </dgm:pt>
    <dgm:pt modelId="{DF04E803-C7B8-4D2C-9244-49CDC57CCF49}" type="pres">
      <dgm:prSet presAssocID="{CDEF81B0-BFD5-4774-A93B-E26084ACB078}" presName="img" presStyleLbl="fgImgPlace1" presStyleIdx="0" presStyleCnt="2"/>
      <dgm:spPr>
        <a:blipFill rotWithShape="1">
          <a:blip xmlns:r="http://schemas.openxmlformats.org/officeDocument/2006/relationships" r:embed="rId1"/>
          <a:stretch>
            <a:fillRect/>
          </a:stretch>
        </a:blipFill>
      </dgm:spPr>
    </dgm:pt>
    <dgm:pt modelId="{37347A6D-988E-4AD4-8B4C-3437D32A904B}" type="pres">
      <dgm:prSet presAssocID="{CDEF81B0-BFD5-4774-A93B-E26084ACB078}" presName="text" presStyleLbl="node1" presStyleIdx="0" presStyleCnt="2">
        <dgm:presLayoutVars>
          <dgm:bulletEnabled val="1"/>
        </dgm:presLayoutVars>
      </dgm:prSet>
      <dgm:spPr/>
      <dgm:t>
        <a:bodyPr/>
        <a:lstStyle/>
        <a:p>
          <a:endParaRPr lang="en-GB"/>
        </a:p>
      </dgm:t>
    </dgm:pt>
    <dgm:pt modelId="{33E68603-587C-4B2B-A34A-93DC027FACD2}" type="pres">
      <dgm:prSet presAssocID="{4FC60047-9844-46C1-B9C7-6B9E37D93255}" presName="spacer" presStyleCnt="0"/>
      <dgm:spPr/>
    </dgm:pt>
    <dgm:pt modelId="{B073708D-D9B2-4925-8D02-BE3B4845B100}" type="pres">
      <dgm:prSet presAssocID="{D1C8940E-2EF9-4755-A5AD-E3AD23D2C9E5}" presName="comp" presStyleCnt="0"/>
      <dgm:spPr/>
    </dgm:pt>
    <dgm:pt modelId="{89463E85-AAED-43BB-8111-CC5D5A3FAB4B}" type="pres">
      <dgm:prSet presAssocID="{D1C8940E-2EF9-4755-A5AD-E3AD23D2C9E5}" presName="box" presStyleLbl="node1" presStyleIdx="1" presStyleCnt="2"/>
      <dgm:spPr/>
      <dgm:t>
        <a:bodyPr/>
        <a:lstStyle/>
        <a:p>
          <a:endParaRPr lang="en-GB"/>
        </a:p>
      </dgm:t>
    </dgm:pt>
    <dgm:pt modelId="{657D2311-D9FA-4C0B-94C3-038C9732B657}" type="pres">
      <dgm:prSet presAssocID="{D1C8940E-2EF9-4755-A5AD-E3AD23D2C9E5}" presName="img" presStyleLbl="fgImgPlace1" presStyleIdx="1" presStyleCnt="2"/>
      <dgm:spPr>
        <a:blipFill rotWithShape="1">
          <a:blip xmlns:r="http://schemas.openxmlformats.org/officeDocument/2006/relationships" r:embed="rId2"/>
          <a:stretch>
            <a:fillRect/>
          </a:stretch>
        </a:blipFill>
      </dgm:spPr>
    </dgm:pt>
    <dgm:pt modelId="{2D23EEA2-A02F-4E92-9516-1DFBE9622ED2}" type="pres">
      <dgm:prSet presAssocID="{D1C8940E-2EF9-4755-A5AD-E3AD23D2C9E5}" presName="text" presStyleLbl="node1" presStyleIdx="1" presStyleCnt="2">
        <dgm:presLayoutVars>
          <dgm:bulletEnabled val="1"/>
        </dgm:presLayoutVars>
      </dgm:prSet>
      <dgm:spPr/>
      <dgm:t>
        <a:bodyPr/>
        <a:lstStyle/>
        <a:p>
          <a:endParaRPr lang="en-GB"/>
        </a:p>
      </dgm:t>
    </dgm:pt>
  </dgm:ptLst>
  <dgm:cxnLst>
    <dgm:cxn modelId="{0AD22E9A-39A0-4C3E-98EB-736FE54F945E}" type="presOf" srcId="{9394C995-73C9-4D2F-91FD-B2201C19510C}" destId="{37347A6D-988E-4AD4-8B4C-3437D32A904B}" srcOrd="1" destOrd="1" presId="urn:microsoft.com/office/officeart/2005/8/layout/vList4"/>
    <dgm:cxn modelId="{E5DA966C-D10C-485E-B078-E348BDDFD701}" type="presOf" srcId="{66445C3B-B69B-46E0-B939-4C7EAE977A22}" destId="{2D23EEA2-A02F-4E92-9516-1DFBE9622ED2}" srcOrd="1" destOrd="2" presId="urn:microsoft.com/office/officeart/2005/8/layout/vList4"/>
    <dgm:cxn modelId="{720F6827-7F51-499B-95D3-C595EF009180}" type="presOf" srcId="{66445C3B-B69B-46E0-B939-4C7EAE977A22}" destId="{89463E85-AAED-43BB-8111-CC5D5A3FAB4B}" srcOrd="0" destOrd="2" presId="urn:microsoft.com/office/officeart/2005/8/layout/vList4"/>
    <dgm:cxn modelId="{37DC3E7E-48FB-4ACE-9715-5DA3C67CDC20}" type="presOf" srcId="{CDEF81B0-BFD5-4774-A93B-E26084ACB078}" destId="{37347A6D-988E-4AD4-8B4C-3437D32A904B}" srcOrd="1" destOrd="0" presId="urn:microsoft.com/office/officeart/2005/8/layout/vList4"/>
    <dgm:cxn modelId="{090F4AD7-CA44-4556-94AA-0E0DBD62876A}" srcId="{D1C8940E-2EF9-4755-A5AD-E3AD23D2C9E5}" destId="{66445C3B-B69B-46E0-B939-4C7EAE977A22}" srcOrd="1" destOrd="0" parTransId="{5B69730A-2413-4AA7-B062-CC3E477ECB95}" sibTransId="{CFB41269-878F-488B-AFFC-4460FE8CF7D6}"/>
    <dgm:cxn modelId="{AD358A29-04FA-4322-AF72-EDFD16A00BC7}" type="presOf" srcId="{1EE6A050-4991-4633-9602-3784EBA9A9F9}" destId="{C673644C-C3C4-40CB-9C04-9C05C1403344}" srcOrd="0" destOrd="2" presId="urn:microsoft.com/office/officeart/2005/8/layout/vList4"/>
    <dgm:cxn modelId="{C4F8A5E7-BCF5-4B89-B183-FF16ACD25B6E}" type="presOf" srcId="{9394C995-73C9-4D2F-91FD-B2201C19510C}" destId="{C673644C-C3C4-40CB-9C04-9C05C1403344}" srcOrd="0" destOrd="1" presId="urn:microsoft.com/office/officeart/2005/8/layout/vList4"/>
    <dgm:cxn modelId="{F7ABAA61-EF56-484A-98D1-4BDC87947D0A}" type="presOf" srcId="{67842027-CBDD-462B-8F78-457726E71AF1}" destId="{8DA829FB-00B2-481F-B670-BB29A653A338}" srcOrd="0" destOrd="0" presId="urn:microsoft.com/office/officeart/2005/8/layout/vList4"/>
    <dgm:cxn modelId="{8804AEBA-9269-4410-BB51-257C11C1CD7B}" srcId="{D1C8940E-2EF9-4755-A5AD-E3AD23D2C9E5}" destId="{FC59D3F8-2616-43EA-A3CF-73A1CBB56D65}" srcOrd="0" destOrd="0" parTransId="{2C9B6C40-2AEB-4BF4-B0D6-2893E19DF852}" sibTransId="{8831D688-2543-4D0A-B8D9-02E5B6E22AC8}"/>
    <dgm:cxn modelId="{A02266A3-7F34-4534-9E46-A180A726658F}" srcId="{CDEF81B0-BFD5-4774-A93B-E26084ACB078}" destId="{1EE6A050-4991-4633-9602-3784EBA9A9F9}" srcOrd="1" destOrd="0" parTransId="{94FE1974-81A9-4BC0-83F7-0A24BB5F1444}" sibTransId="{C104330C-A993-417D-8034-7C0DBFB2CE41}"/>
    <dgm:cxn modelId="{A5D84711-5DCA-4198-A67E-0BC5329BDF3D}" type="presOf" srcId="{FC59D3F8-2616-43EA-A3CF-73A1CBB56D65}" destId="{89463E85-AAED-43BB-8111-CC5D5A3FAB4B}" srcOrd="0" destOrd="1" presId="urn:microsoft.com/office/officeart/2005/8/layout/vList4"/>
    <dgm:cxn modelId="{CCF87ADA-2E79-444A-A7EF-DF6E162A0AB2}" srcId="{67842027-CBDD-462B-8F78-457726E71AF1}" destId="{CDEF81B0-BFD5-4774-A93B-E26084ACB078}" srcOrd="0" destOrd="0" parTransId="{B0D17F9A-D939-48FC-A7E4-06A57DCA3AD6}" sibTransId="{4FC60047-9844-46C1-B9C7-6B9E37D93255}"/>
    <dgm:cxn modelId="{D956E71E-1FAF-4977-BB7C-973CC58AE956}" type="presOf" srcId="{D1C8940E-2EF9-4755-A5AD-E3AD23D2C9E5}" destId="{2D23EEA2-A02F-4E92-9516-1DFBE9622ED2}" srcOrd="1" destOrd="0" presId="urn:microsoft.com/office/officeart/2005/8/layout/vList4"/>
    <dgm:cxn modelId="{32890B1E-A67D-408C-8253-BCB74CF196FC}" type="presOf" srcId="{CDEF81B0-BFD5-4774-A93B-E26084ACB078}" destId="{C673644C-C3C4-40CB-9C04-9C05C1403344}" srcOrd="0" destOrd="0" presId="urn:microsoft.com/office/officeart/2005/8/layout/vList4"/>
    <dgm:cxn modelId="{C918C354-055A-430B-9F03-C6CC99B400F7}" type="presOf" srcId="{1EE6A050-4991-4633-9602-3784EBA9A9F9}" destId="{37347A6D-988E-4AD4-8B4C-3437D32A904B}" srcOrd="1" destOrd="2" presId="urn:microsoft.com/office/officeart/2005/8/layout/vList4"/>
    <dgm:cxn modelId="{2F19D608-B4CB-4FDD-A62E-9E31AC9EA7A5}" type="presOf" srcId="{FC59D3F8-2616-43EA-A3CF-73A1CBB56D65}" destId="{2D23EEA2-A02F-4E92-9516-1DFBE9622ED2}" srcOrd="1" destOrd="1" presId="urn:microsoft.com/office/officeart/2005/8/layout/vList4"/>
    <dgm:cxn modelId="{53C3F3ED-63D4-4883-8EFF-395CF761D8AD}" srcId="{67842027-CBDD-462B-8F78-457726E71AF1}" destId="{D1C8940E-2EF9-4755-A5AD-E3AD23D2C9E5}" srcOrd="1" destOrd="0" parTransId="{82B29263-C67A-49D9-B0E4-597DC09D2905}" sibTransId="{68D60F5E-44B7-4003-BBB0-3A991A46D880}"/>
    <dgm:cxn modelId="{070BDA10-463A-4E05-9684-FB1E47AE9269}" srcId="{CDEF81B0-BFD5-4774-A93B-E26084ACB078}" destId="{9394C995-73C9-4D2F-91FD-B2201C19510C}" srcOrd="0" destOrd="0" parTransId="{8CBA7583-5F47-41B7-8BC2-F181C68E6C8A}" sibTransId="{CE7672C7-A9E4-4CF9-A328-E1A97D3553C1}"/>
    <dgm:cxn modelId="{8FEADD2F-89BC-4F11-9205-CA74EC1AE5BA}" type="presOf" srcId="{D1C8940E-2EF9-4755-A5AD-E3AD23D2C9E5}" destId="{89463E85-AAED-43BB-8111-CC5D5A3FAB4B}" srcOrd="0" destOrd="0" presId="urn:microsoft.com/office/officeart/2005/8/layout/vList4"/>
    <dgm:cxn modelId="{EC6FB9B5-9C6C-4EF7-ABF2-7E7E8991C43F}" type="presParOf" srcId="{8DA829FB-00B2-481F-B670-BB29A653A338}" destId="{23CF80EC-209A-484F-8935-EEEF205DCA02}" srcOrd="0" destOrd="0" presId="urn:microsoft.com/office/officeart/2005/8/layout/vList4"/>
    <dgm:cxn modelId="{80EB7652-AFDF-4DAE-ACC3-509D0222599E}" type="presParOf" srcId="{23CF80EC-209A-484F-8935-EEEF205DCA02}" destId="{C673644C-C3C4-40CB-9C04-9C05C1403344}" srcOrd="0" destOrd="0" presId="urn:microsoft.com/office/officeart/2005/8/layout/vList4"/>
    <dgm:cxn modelId="{4FAA4251-56A0-4307-8EE9-BEDFE5C9ACEC}" type="presParOf" srcId="{23CF80EC-209A-484F-8935-EEEF205DCA02}" destId="{DF04E803-C7B8-4D2C-9244-49CDC57CCF49}" srcOrd="1" destOrd="0" presId="urn:microsoft.com/office/officeart/2005/8/layout/vList4"/>
    <dgm:cxn modelId="{53A2E1CE-8D28-4535-A3C7-7A226D950EC6}" type="presParOf" srcId="{23CF80EC-209A-484F-8935-EEEF205DCA02}" destId="{37347A6D-988E-4AD4-8B4C-3437D32A904B}" srcOrd="2" destOrd="0" presId="urn:microsoft.com/office/officeart/2005/8/layout/vList4"/>
    <dgm:cxn modelId="{5D95DBEF-F34F-4506-BFCC-16A2145F2C8F}" type="presParOf" srcId="{8DA829FB-00B2-481F-B670-BB29A653A338}" destId="{33E68603-587C-4B2B-A34A-93DC027FACD2}" srcOrd="1" destOrd="0" presId="urn:microsoft.com/office/officeart/2005/8/layout/vList4"/>
    <dgm:cxn modelId="{EA64012F-DBF8-4EDB-A33C-414063364D00}" type="presParOf" srcId="{8DA829FB-00B2-481F-B670-BB29A653A338}" destId="{B073708D-D9B2-4925-8D02-BE3B4845B100}" srcOrd="2" destOrd="0" presId="urn:microsoft.com/office/officeart/2005/8/layout/vList4"/>
    <dgm:cxn modelId="{988071A9-E7F1-49B9-9DE7-613E92E4FE27}" type="presParOf" srcId="{B073708D-D9B2-4925-8D02-BE3B4845B100}" destId="{89463E85-AAED-43BB-8111-CC5D5A3FAB4B}" srcOrd="0" destOrd="0" presId="urn:microsoft.com/office/officeart/2005/8/layout/vList4"/>
    <dgm:cxn modelId="{26223483-45DD-49DA-BA4D-C8C2376B9183}" type="presParOf" srcId="{B073708D-D9B2-4925-8D02-BE3B4845B100}" destId="{657D2311-D9FA-4C0B-94C3-038C9732B657}" srcOrd="1" destOrd="0" presId="urn:microsoft.com/office/officeart/2005/8/layout/vList4"/>
    <dgm:cxn modelId="{9936DBA9-CB72-40C3-ADC0-792BCB47D7F2}" type="presParOf" srcId="{B073708D-D9B2-4925-8D02-BE3B4845B100}" destId="{2D23EEA2-A02F-4E92-9516-1DFBE9622ED2}"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1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US"/>
          </a:p>
        </p:txBody>
      </p:sp>
      <p:sp>
        <p:nvSpPr>
          <p:cNvPr id="137219"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US"/>
          </a:p>
        </p:txBody>
      </p:sp>
      <p:sp>
        <p:nvSpPr>
          <p:cNvPr id="137220"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US"/>
          </a:p>
        </p:txBody>
      </p:sp>
      <p:sp>
        <p:nvSpPr>
          <p:cNvPr id="137221"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DCE55005-1513-45A8-8733-A8B3D634EEED}" type="slidenum">
              <a:rPr lang="en-US" altLang="en-US"/>
              <a:pPr>
                <a:defRPr/>
              </a:pPr>
              <a:t>‹#›</a:t>
            </a:fld>
            <a:endParaRPr lang="en-US" altLang="en-US"/>
          </a:p>
        </p:txBody>
      </p:sp>
    </p:spTree>
    <p:extLst>
      <p:ext uri="{BB962C8B-B14F-4D97-AF65-F5344CB8AC3E}">
        <p14:creationId xmlns:p14="http://schemas.microsoft.com/office/powerpoint/2010/main" val="32130680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286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cs typeface="Arial" charset="0"/>
              </a:defRPr>
            </a:lvl1pPr>
          </a:lstStyle>
          <a:p>
            <a:pPr>
              <a:defRPr/>
            </a:pPr>
            <a:endParaRPr lang="en-GB"/>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286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cs typeface="Arial" charset="0"/>
              </a:defRPr>
            </a:lvl1pPr>
          </a:lstStyle>
          <a:p>
            <a:pPr>
              <a:defRPr/>
            </a:pPr>
            <a:endParaRPr lang="en-GB"/>
          </a:p>
        </p:txBody>
      </p:sp>
      <p:sp>
        <p:nvSpPr>
          <p:cNvPr id="286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FFA84D2C-BC20-4060-A29D-F423173B3832}" type="slidenum">
              <a:rPr lang="en-GB" altLang="en-US"/>
              <a:pPr>
                <a:defRPr/>
              </a:pPr>
              <a:t>‹#›</a:t>
            </a:fld>
            <a:endParaRPr lang="en-GB" altLang="en-US"/>
          </a:p>
        </p:txBody>
      </p:sp>
    </p:spTree>
    <p:extLst>
      <p:ext uri="{BB962C8B-B14F-4D97-AF65-F5344CB8AC3E}">
        <p14:creationId xmlns:p14="http://schemas.microsoft.com/office/powerpoint/2010/main" val="25326293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cs typeface="Arial" panose="020B0604020202020204" pitchFamily="34" charset="0"/>
              </a:defRPr>
            </a:lvl1pPr>
            <a:lvl2pPr marL="742950" indent="-285750">
              <a:spcBef>
                <a:spcPct val="30000"/>
              </a:spcBef>
              <a:defRPr sz="1200">
                <a:solidFill>
                  <a:schemeClr val="tx1"/>
                </a:solidFill>
                <a:latin typeface="Arial" panose="020B0604020202020204" pitchFamily="34" charset="0"/>
                <a:cs typeface="Arial" panose="020B0604020202020204" pitchFamily="34" charset="0"/>
              </a:defRPr>
            </a:lvl2pPr>
            <a:lvl3pPr marL="1143000" indent="-228600">
              <a:spcBef>
                <a:spcPct val="30000"/>
              </a:spcBef>
              <a:defRPr sz="1200">
                <a:solidFill>
                  <a:schemeClr val="tx1"/>
                </a:solidFill>
                <a:latin typeface="Arial" panose="020B0604020202020204" pitchFamily="34" charset="0"/>
                <a:cs typeface="Arial" panose="020B0604020202020204" pitchFamily="34" charset="0"/>
              </a:defRPr>
            </a:lvl3pPr>
            <a:lvl4pPr marL="1600200" indent="-228600">
              <a:spcBef>
                <a:spcPct val="30000"/>
              </a:spcBef>
              <a:defRPr sz="1200">
                <a:solidFill>
                  <a:schemeClr val="tx1"/>
                </a:solidFill>
                <a:latin typeface="Arial" panose="020B0604020202020204" pitchFamily="34" charset="0"/>
                <a:cs typeface="Arial" panose="020B0604020202020204" pitchFamily="34" charset="0"/>
              </a:defRPr>
            </a:lvl4pPr>
            <a:lvl5pPr marL="2057400" indent="-228600">
              <a:spcBef>
                <a:spcPct val="30000"/>
              </a:spcBef>
              <a:defRPr sz="12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cs typeface="Arial" panose="020B0604020202020204" pitchFamily="34" charset="0"/>
              </a:defRPr>
            </a:lvl9pPr>
          </a:lstStyle>
          <a:p>
            <a:pPr>
              <a:spcBef>
                <a:spcPct val="0"/>
              </a:spcBef>
            </a:pPr>
            <a:fld id="{4CE0F50D-236D-4FD5-A8F1-B631208A9123}" type="slidenum">
              <a:rPr lang="en-GB" altLang="en-US"/>
              <a:pPr>
                <a:spcBef>
                  <a:spcPct val="0"/>
                </a:spcBef>
              </a:pPr>
              <a:t>3</a:t>
            </a:fld>
            <a:endParaRPr lang="en-GB" altLang="en-US"/>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200" dirty="0" smtClean="0"/>
              <a:t>Safeguarding your IT infrastructure and data security</a:t>
            </a:r>
          </a:p>
          <a:p>
            <a:pPr marL="171450" indent="-171450">
              <a:buFont typeface="Arial" panose="020B0604020202020204" pitchFamily="34" charset="0"/>
              <a:buChar char="•"/>
            </a:pPr>
            <a:r>
              <a:rPr lang="en-GB" altLang="en-US" dirty="0" smtClean="0"/>
              <a:t>prevention, </a:t>
            </a:r>
          </a:p>
          <a:p>
            <a:pPr marL="171450" indent="-171450">
              <a:buFont typeface="Arial" panose="020B0604020202020204" pitchFamily="34" charset="0"/>
              <a:buChar char="•"/>
            </a:pPr>
            <a:r>
              <a:rPr lang="en-GB" altLang="en-US" dirty="0" smtClean="0"/>
              <a:t>readiness and </a:t>
            </a:r>
          </a:p>
          <a:p>
            <a:pPr marL="171450" indent="-171450">
              <a:buFont typeface="Arial" panose="020B0604020202020204" pitchFamily="34" charset="0"/>
              <a:buChar char="•"/>
            </a:pPr>
            <a:r>
              <a:rPr lang="en-GB" altLang="en-US" dirty="0" smtClean="0"/>
              <a:t>controls</a:t>
            </a:r>
          </a:p>
        </p:txBody>
      </p:sp>
    </p:spTree>
    <p:extLst>
      <p:ext uri="{BB962C8B-B14F-4D97-AF65-F5344CB8AC3E}">
        <p14:creationId xmlns:p14="http://schemas.microsoft.com/office/powerpoint/2010/main" val="29555353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PCI DSS is updated on a 3 year cycle set by the PCI Security standards council. We have just clicked and rolled over into a new cycle</a:t>
            </a:r>
            <a:r>
              <a:rPr lang="en-GB" baseline="0" dirty="0" smtClean="0"/>
              <a:t> and version 3 of the PCI DSS was published on the 7</a:t>
            </a:r>
            <a:r>
              <a:rPr lang="en-GB" baseline="30000" dirty="0" smtClean="0"/>
              <a:t>th</a:t>
            </a:r>
            <a:r>
              <a:rPr lang="en-GB" baseline="0" dirty="0" smtClean="0"/>
              <a:t> November.</a:t>
            </a:r>
          </a:p>
          <a:p>
            <a:endParaRPr lang="en-GB" baseline="0" dirty="0" smtClean="0"/>
          </a:p>
          <a:p>
            <a:r>
              <a:rPr lang="en-GB" baseline="0" dirty="0" smtClean="0"/>
              <a:t>From the 1</a:t>
            </a:r>
            <a:r>
              <a:rPr lang="en-GB" baseline="30000" dirty="0" smtClean="0"/>
              <a:t>st</a:t>
            </a:r>
            <a:r>
              <a:rPr lang="en-GB" baseline="0" dirty="0" smtClean="0"/>
              <a:t> Jan 2014 you can certify against V3 or stay with V2. Version 2 is being retired on the 31</a:t>
            </a:r>
            <a:r>
              <a:rPr lang="en-GB" baseline="30000" dirty="0" smtClean="0"/>
              <a:t>st</a:t>
            </a:r>
            <a:r>
              <a:rPr lang="en-GB" baseline="0" dirty="0" smtClean="0"/>
              <a:t> Dec 2014.</a:t>
            </a:r>
          </a:p>
          <a:p>
            <a:endParaRPr lang="en-GB" baseline="0" dirty="0" smtClean="0"/>
          </a:p>
          <a:p>
            <a:r>
              <a:rPr lang="en-GB" baseline="0" dirty="0" smtClean="0"/>
              <a:t>Today will be looking at the technical analysis of the changes between version 2 and version 3 of the standard</a:t>
            </a:r>
          </a:p>
          <a:p>
            <a:endParaRPr lang="en-GB" baseline="0" dirty="0" smtClean="0"/>
          </a:p>
          <a:p>
            <a:r>
              <a:rPr lang="en-GB" baseline="0" dirty="0" smtClean="0"/>
              <a:t>Examining what was meant by business as usual </a:t>
            </a:r>
          </a:p>
          <a:p>
            <a:endParaRPr lang="en-GB" baseline="0" dirty="0" smtClean="0"/>
          </a:p>
          <a:p>
            <a:r>
              <a:rPr lang="en-GB" baseline="0" dirty="0" smtClean="0"/>
              <a:t>And the probable effect the changes will have on Merchants and Service providers.</a:t>
            </a:r>
          </a:p>
          <a:p>
            <a:endParaRPr lang="en-GB" baseline="0" dirty="0" smtClean="0"/>
          </a:p>
          <a:p>
            <a:r>
              <a:rPr lang="en-GB" baseline="0" dirty="0" smtClean="0"/>
              <a:t>Will finish with some Q&amp;A</a:t>
            </a:r>
          </a:p>
        </p:txBody>
      </p:sp>
      <p:sp>
        <p:nvSpPr>
          <p:cNvPr id="4" name="Slide Number Placeholder 3"/>
          <p:cNvSpPr>
            <a:spLocks noGrp="1"/>
          </p:cNvSpPr>
          <p:nvPr>
            <p:ph type="sldNum" sz="quarter" idx="10"/>
          </p:nvPr>
        </p:nvSpPr>
        <p:spPr/>
        <p:txBody>
          <a:bodyPr/>
          <a:lstStyle/>
          <a:p>
            <a:pPr>
              <a:defRPr/>
            </a:pPr>
            <a:fld id="{85FA1A0F-79AC-4A2F-A4F1-8779314FAD4B}" type="slidenum">
              <a:rPr lang="en-GB" smtClean="0"/>
              <a:pPr>
                <a:defRPr/>
              </a:pPr>
              <a:t>5</a:t>
            </a:fld>
            <a:endParaRPr lang="en-GB"/>
          </a:p>
        </p:txBody>
      </p:sp>
    </p:spTree>
    <p:extLst>
      <p:ext uri="{BB962C8B-B14F-4D97-AF65-F5344CB8AC3E}">
        <p14:creationId xmlns:p14="http://schemas.microsoft.com/office/powerpoint/2010/main" val="9545669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a:ln/>
        </p:spPr>
      </p:sp>
      <p:sp>
        <p:nvSpPr>
          <p:cNvPr id="133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smtClean="0">
              <a:latin typeface="Arial" pitchFamily="34" charset="0"/>
              <a:cs typeface="Arial" pitchFamily="34" charset="0"/>
            </a:endParaRPr>
          </a:p>
        </p:txBody>
      </p:sp>
      <p:sp>
        <p:nvSpPr>
          <p:cNvPr id="133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6BA2CE56-26D2-4E29-AE69-48FC5C4F6F07}" type="slidenum">
              <a:rPr lang="en-GB" altLang="en-US" smtClean="0"/>
              <a:pPr eaLnBrk="1" hangingPunct="1"/>
              <a:t>29</a:t>
            </a:fld>
            <a:endParaRPr lang="en-GB" altLang="en-US" smtClean="0"/>
          </a:p>
        </p:txBody>
      </p:sp>
    </p:spTree>
    <p:extLst>
      <p:ext uri="{BB962C8B-B14F-4D97-AF65-F5344CB8AC3E}">
        <p14:creationId xmlns:p14="http://schemas.microsoft.com/office/powerpoint/2010/main" val="24248082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TextEdit="1"/>
          </p:cNvSpPr>
          <p:nvPr>
            <p:ph type="sldImg"/>
          </p:nvPr>
        </p:nvSpPr>
        <p:spPr>
          <a:ln/>
        </p:spPr>
      </p:sp>
      <p:sp>
        <p:nvSpPr>
          <p:cNvPr id="276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lvl="1"/>
            <a:r>
              <a:rPr lang="en-US" altLang="en-US" sz="2000" dirty="0" smtClean="0">
                <a:latin typeface="Arial" panose="020B0604020202020204" pitchFamily="34" charset="0"/>
                <a:cs typeface="Arial" panose="020B0604020202020204" pitchFamily="34" charset="0"/>
              </a:rPr>
              <a:t>gwilliams@itgovernance.co.uk</a:t>
            </a:r>
          </a:p>
          <a:p>
            <a:pPr lvl="1"/>
            <a:r>
              <a:rPr lang="en-US" altLang="en-US" sz="2000" dirty="0" smtClean="0">
                <a:latin typeface="Arial" panose="020B0604020202020204" pitchFamily="34" charset="0"/>
                <a:cs typeface="Arial" panose="020B0604020202020204" pitchFamily="34" charset="0"/>
              </a:rPr>
              <a:t>@</a:t>
            </a:r>
            <a:r>
              <a:rPr lang="en-US" altLang="en-US" sz="2000" dirty="0" err="1" smtClean="0">
                <a:latin typeface="Arial" panose="020B0604020202020204" pitchFamily="34" charset="0"/>
                <a:cs typeface="Arial" panose="020B0604020202020204" pitchFamily="34" charset="0"/>
              </a:rPr>
              <a:t>GeraintW</a:t>
            </a:r>
            <a:endParaRPr lang="en-US" altLang="en-US" sz="2000" dirty="0" smtClean="0">
              <a:latin typeface="Arial" panose="020B0604020202020204" pitchFamily="34" charset="0"/>
              <a:cs typeface="Arial" panose="020B0604020202020204" pitchFamily="34" charset="0"/>
            </a:endParaRPr>
          </a:p>
          <a:p>
            <a:pPr lvl="1"/>
            <a:r>
              <a:rPr lang="en-GB" altLang="en-US" sz="2000" dirty="0" smtClean="0">
                <a:latin typeface="Arial" panose="020B0604020202020204" pitchFamily="34" charset="0"/>
                <a:cs typeface="Arial" panose="020B0604020202020204" pitchFamily="34" charset="0"/>
              </a:rPr>
              <a:t>uk.linkedin.com/in/</a:t>
            </a:r>
            <a:r>
              <a:rPr lang="en-GB" altLang="en-US" sz="2000" dirty="0" err="1" smtClean="0">
                <a:latin typeface="Arial" panose="020B0604020202020204" pitchFamily="34" charset="0"/>
                <a:cs typeface="Arial" panose="020B0604020202020204" pitchFamily="34" charset="0"/>
              </a:rPr>
              <a:t>geraintpwilliams</a:t>
            </a:r>
            <a:endParaRPr lang="en-US" altLang="en-US" dirty="0" smtClean="0">
              <a:latin typeface="Arial" panose="020B0604020202020204" pitchFamily="34" charset="0"/>
              <a:cs typeface="Arial" panose="020B0604020202020204" pitchFamily="34" charset="0"/>
            </a:endParaRPr>
          </a:p>
          <a:p>
            <a:endParaRPr lang="en-GB" altLang="en-US" dirty="0" smtClean="0">
              <a:latin typeface="Arial" panose="020B0604020202020204" pitchFamily="34" charset="0"/>
              <a:cs typeface="Arial" panose="020B0604020202020204" pitchFamily="34" charset="0"/>
            </a:endParaRPr>
          </a:p>
        </p:txBody>
      </p:sp>
      <p:sp>
        <p:nvSpPr>
          <p:cNvPr id="276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3A0EB93-3596-44B0-BADA-08F6B0395DE0}" type="slidenum">
              <a:rPr lang="en-GB" altLang="en-US"/>
              <a:pPr/>
              <a:t>30</a:t>
            </a:fld>
            <a:endParaRPr lang="en-GB" altLang="en-US"/>
          </a:p>
        </p:txBody>
      </p:sp>
    </p:spTree>
    <p:extLst>
      <p:ext uri="{BB962C8B-B14F-4D97-AF65-F5344CB8AC3E}">
        <p14:creationId xmlns:p14="http://schemas.microsoft.com/office/powerpoint/2010/main" val="34147304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8629F00-728F-40C7-8848-811D44C8F4C4}" type="slidenum">
              <a:rPr lang="en-GB" smtClean="0">
                <a:solidFill>
                  <a:prstClr val="black"/>
                </a:solidFill>
              </a:rPr>
              <a:pPr/>
              <a:t>31</a:t>
            </a:fld>
            <a:endParaRPr lang="en-GB">
              <a:solidFill>
                <a:prstClr val="black"/>
              </a:solidFill>
            </a:endParaRPr>
          </a:p>
        </p:txBody>
      </p:sp>
    </p:spTree>
    <p:extLst>
      <p:ext uri="{BB962C8B-B14F-4D97-AF65-F5344CB8AC3E}">
        <p14:creationId xmlns:p14="http://schemas.microsoft.com/office/powerpoint/2010/main" val="282671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8629F00-728F-40C7-8848-811D44C8F4C4}" type="slidenum">
              <a:rPr lang="en-GB" smtClean="0">
                <a:solidFill>
                  <a:prstClr val="black"/>
                </a:solidFill>
              </a:rPr>
              <a:pPr/>
              <a:t>32</a:t>
            </a:fld>
            <a:endParaRPr lang="en-GB">
              <a:solidFill>
                <a:prstClr val="black"/>
              </a:solidFill>
            </a:endParaRPr>
          </a:p>
        </p:txBody>
      </p:sp>
    </p:spTree>
    <p:extLst>
      <p:ext uri="{BB962C8B-B14F-4D97-AF65-F5344CB8AC3E}">
        <p14:creationId xmlns:p14="http://schemas.microsoft.com/office/powerpoint/2010/main" val="10180390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8629F00-728F-40C7-8848-811D44C8F4C4}" type="slidenum">
              <a:rPr lang="en-GB" smtClean="0">
                <a:solidFill>
                  <a:prstClr val="black"/>
                </a:solidFill>
              </a:rPr>
              <a:pPr/>
              <a:t>33</a:t>
            </a:fld>
            <a:endParaRPr lang="en-GB">
              <a:solidFill>
                <a:prstClr val="black"/>
              </a:solidFill>
            </a:endParaRPr>
          </a:p>
        </p:txBody>
      </p:sp>
    </p:spTree>
    <p:extLst>
      <p:ext uri="{BB962C8B-B14F-4D97-AF65-F5344CB8AC3E}">
        <p14:creationId xmlns:p14="http://schemas.microsoft.com/office/powerpoint/2010/main" val="23482704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8629F00-728F-40C7-8848-811D44C8F4C4}" type="slidenum">
              <a:rPr lang="en-GB" smtClean="0">
                <a:solidFill>
                  <a:prstClr val="black"/>
                </a:solidFill>
              </a:rPr>
              <a:pPr/>
              <a:t>34</a:t>
            </a:fld>
            <a:endParaRPr lang="en-GB">
              <a:solidFill>
                <a:prstClr val="black"/>
              </a:solidFill>
            </a:endParaRPr>
          </a:p>
        </p:txBody>
      </p:sp>
    </p:spTree>
    <p:extLst>
      <p:ext uri="{BB962C8B-B14F-4D97-AF65-F5344CB8AC3E}">
        <p14:creationId xmlns:p14="http://schemas.microsoft.com/office/powerpoint/2010/main" val="10027175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38</a:t>
            </a:fld>
            <a:endParaRPr lang="en-US">
              <a:solidFill>
                <a:prstClr val="black"/>
              </a:solidFill>
            </a:endParaRPr>
          </a:p>
        </p:txBody>
      </p:sp>
    </p:spTree>
    <p:extLst>
      <p:ext uri="{BB962C8B-B14F-4D97-AF65-F5344CB8AC3E}">
        <p14:creationId xmlns:p14="http://schemas.microsoft.com/office/powerpoint/2010/main" val="36170935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FRIDAY</a:t>
            </a:r>
            <a:r>
              <a:rPr lang="en-US" baseline="0" dirty="0" smtClean="0"/>
              <a:t> </a:t>
            </a:r>
            <a:r>
              <a:rPr lang="en-US" dirty="0" smtClean="0"/>
              <a:t>Breakout session 7</a:t>
            </a:r>
            <a:r>
              <a:rPr lang="en-US" baseline="0" dirty="0" smtClean="0"/>
              <a:t> </a:t>
            </a:r>
            <a:r>
              <a:rPr lang="en-US" dirty="0" smtClean="0"/>
              <a:t>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39</a:t>
            </a:fld>
            <a:endParaRPr lang="en-US">
              <a:solidFill>
                <a:prstClr val="black"/>
              </a:solidFill>
            </a:endParaRPr>
          </a:p>
        </p:txBody>
      </p:sp>
    </p:spTree>
    <p:extLst>
      <p:ext uri="{BB962C8B-B14F-4D97-AF65-F5344CB8AC3E}">
        <p14:creationId xmlns:p14="http://schemas.microsoft.com/office/powerpoint/2010/main" val="8084386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p:nvSpPr>
        <p:spPr bwMode="auto">
          <a:xfrm>
            <a:off x="0" y="0"/>
            <a:ext cx="9144000" cy="6858000"/>
          </a:xfrm>
          <a:prstGeom prst="rect">
            <a:avLst/>
          </a:prstGeom>
          <a:gradFill rotWithShape="0">
            <a:gsLst>
              <a:gs pos="0">
                <a:srgbClr val="FFFFFF"/>
              </a:gs>
              <a:gs pos="100000">
                <a:srgbClr val="C0C0C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p>
        </p:txBody>
      </p:sp>
      <p:sp>
        <p:nvSpPr>
          <p:cNvPr id="54274" name="Rectangle 2"/>
          <p:cNvSpPr>
            <a:spLocks noGrp="1" noChangeArrowheads="1"/>
          </p:cNvSpPr>
          <p:nvPr>
            <p:ph type="ctrTitle"/>
          </p:nvPr>
        </p:nvSpPr>
        <p:spPr>
          <a:xfrm>
            <a:off x="685800" y="2130425"/>
            <a:ext cx="7772400" cy="1470025"/>
          </a:xfrm>
        </p:spPr>
        <p:txBody>
          <a:bodyPr/>
          <a:lstStyle>
            <a:lvl1pPr>
              <a:defRPr/>
            </a:lvl1pPr>
          </a:lstStyle>
          <a:p>
            <a:r>
              <a:rPr lang="en-GB"/>
              <a:t>Click to edit Master title style</a:t>
            </a:r>
          </a:p>
        </p:txBody>
      </p:sp>
      <p:sp>
        <p:nvSpPr>
          <p:cNvPr id="54275"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GB"/>
              <a:t>Click to edit Master subtitle style</a:t>
            </a:r>
          </a:p>
        </p:txBody>
      </p:sp>
      <p:sp>
        <p:nvSpPr>
          <p:cNvPr id="5" name="Date Placeholder 4"/>
          <p:cNvSpPr>
            <a:spLocks noGrp="1" noChangeArrowheads="1"/>
          </p:cNvSpPr>
          <p:nvPr>
            <p:ph type="dt" sz="half" idx="10"/>
          </p:nvPr>
        </p:nvSpPr>
        <p:spPr bwMode="auto">
          <a:xfrm>
            <a:off x="457200" y="6245225"/>
            <a:ext cx="2133600" cy="476250"/>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hangingPunct="1">
              <a:defRPr sz="1200">
                <a:latin typeface="Verdana" pitchFamily="34" charset="0"/>
                <a:cs typeface="Arial" charset="0"/>
              </a:defRPr>
            </a:lvl1pPr>
          </a:lstStyle>
          <a:p>
            <a:pPr>
              <a:defRPr/>
            </a:pPr>
            <a:endParaRPr lang="en-GB"/>
          </a:p>
        </p:txBody>
      </p:sp>
      <p:sp>
        <p:nvSpPr>
          <p:cNvPr id="6" name="Rectangle 5"/>
          <p:cNvSpPr>
            <a:spLocks noGrp="1" noChangeArrowheads="1"/>
          </p:cNvSpPr>
          <p:nvPr>
            <p:ph type="ftr" sz="quarter" idx="11"/>
          </p:nvPr>
        </p:nvSpPr>
        <p:spPr>
          <a:xfrm>
            <a:off x="3124200" y="6245225"/>
            <a:ext cx="2895600" cy="476250"/>
          </a:xfrm>
        </p:spPr>
        <p:txBody>
          <a:bodyPr/>
          <a:lstStyle>
            <a:lvl1pPr>
              <a:defRPr sz="1200"/>
            </a:lvl1pPr>
          </a:lstStyle>
          <a:p>
            <a:pPr>
              <a:defRPr/>
            </a:pPr>
            <a:r>
              <a:rPr lang="en-US" dirty="0" smtClean="0"/>
              <a:t>© IT Governance Ltd 2016</a:t>
            </a:r>
            <a:endParaRPr lang="en-US" dirty="0"/>
          </a:p>
        </p:txBody>
      </p:sp>
      <p:sp>
        <p:nvSpPr>
          <p:cNvPr id="7" name="Rectangle 6"/>
          <p:cNvSpPr>
            <a:spLocks noGrp="1" noChangeArrowheads="1"/>
          </p:cNvSpPr>
          <p:nvPr>
            <p:ph type="sldNum" sz="quarter" idx="12"/>
          </p:nvPr>
        </p:nvSpPr>
        <p:spPr>
          <a:xfrm>
            <a:off x="6553200" y="6245225"/>
            <a:ext cx="2133600" cy="476250"/>
          </a:xfrm>
        </p:spPr>
        <p:txBody>
          <a:bodyPr/>
          <a:lstStyle>
            <a:lvl1pPr>
              <a:defRPr smtClean="0"/>
            </a:lvl1pPr>
          </a:lstStyle>
          <a:p>
            <a:pPr>
              <a:defRPr/>
            </a:pPr>
            <a:fld id="{EBD91C59-7197-4A17-B7F2-13543C4835F4}" type="slidenum">
              <a:rPr lang="en-GB" altLang="en-US"/>
              <a:pPr>
                <a:defRPr/>
              </a:pPr>
              <a:t>‹#›</a:t>
            </a:fld>
            <a:endParaRPr lang="en-GB" altLang="en-US"/>
          </a:p>
        </p:txBody>
      </p:sp>
    </p:spTree>
    <p:extLst>
      <p:ext uri="{BB962C8B-B14F-4D97-AF65-F5344CB8AC3E}">
        <p14:creationId xmlns:p14="http://schemas.microsoft.com/office/powerpoint/2010/main" val="2667238905"/>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GB" dirty="0"/>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4" name="Rectangle 6"/>
          <p:cNvSpPr>
            <a:spLocks noGrp="1" noChangeArrowheads="1"/>
          </p:cNvSpPr>
          <p:nvPr>
            <p:ph type="sldNum" sz="quarter" idx="10"/>
          </p:nvPr>
        </p:nvSpPr>
        <p:spPr>
          <a:ln/>
        </p:spPr>
        <p:txBody>
          <a:bodyPr/>
          <a:lstStyle>
            <a:lvl1pPr>
              <a:defRPr/>
            </a:lvl1pPr>
          </a:lstStyle>
          <a:p>
            <a:pPr>
              <a:defRPr/>
            </a:pPr>
            <a:fld id="{06ADD017-2032-4F09-B583-6F339D0043F7}" type="slidenum">
              <a:rPr lang="en-GB" altLang="en-US"/>
              <a:pPr>
                <a:defRPr/>
              </a:pPr>
              <a:t>‹#›</a:t>
            </a:fld>
            <a:endParaRPr lang="en-GB" altLang="en-US"/>
          </a:p>
        </p:txBody>
      </p:sp>
      <p:sp>
        <p:nvSpPr>
          <p:cNvPr id="5"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2941113441"/>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sldNum" sz="quarter" idx="10"/>
          </p:nvPr>
        </p:nvSpPr>
        <p:spPr>
          <a:ln/>
        </p:spPr>
        <p:txBody>
          <a:bodyPr/>
          <a:lstStyle>
            <a:lvl1pPr>
              <a:defRPr/>
            </a:lvl1pPr>
          </a:lstStyle>
          <a:p>
            <a:pPr>
              <a:defRPr/>
            </a:pPr>
            <a:fld id="{A19AC9DD-11B6-43A4-BEB4-CB14D4E6824D}" type="slidenum">
              <a:rPr lang="en-GB" altLang="en-US"/>
              <a:pPr>
                <a:defRPr/>
              </a:pPr>
              <a:t>‹#›</a:t>
            </a:fld>
            <a:endParaRPr lang="en-GB" altLang="en-US"/>
          </a:p>
        </p:txBody>
      </p:sp>
      <p:sp>
        <p:nvSpPr>
          <p:cNvPr id="5"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2988509742"/>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sldNum" sz="quarter" idx="10"/>
          </p:nvPr>
        </p:nvSpPr>
        <p:spPr>
          <a:ln/>
        </p:spPr>
        <p:txBody>
          <a:bodyPr/>
          <a:lstStyle>
            <a:lvl1pPr>
              <a:defRPr/>
            </a:lvl1pPr>
          </a:lstStyle>
          <a:p>
            <a:pPr>
              <a:defRPr/>
            </a:pPr>
            <a:fld id="{62CC0EC2-2819-43E6-BD1D-19FAE08C2016}" type="slidenum">
              <a:rPr lang="en-GB" altLang="en-US"/>
              <a:pPr>
                <a:defRPr/>
              </a:pPr>
              <a:t>‹#›</a:t>
            </a:fld>
            <a:endParaRPr lang="en-GB" altLang="en-US"/>
          </a:p>
        </p:txBody>
      </p:sp>
      <p:sp>
        <p:nvSpPr>
          <p:cNvPr id="6"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161029240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5"/>
          <p:cNvSpPr>
            <a:spLocks noGrp="1" noChangeArrowheads="1"/>
          </p:cNvSpPr>
          <p:nvPr>
            <p:ph type="ftr" sz="quarter" idx="10"/>
          </p:nvPr>
        </p:nvSpPr>
        <p:spPr>
          <a:xfrm>
            <a:off x="461963" y="6253163"/>
            <a:ext cx="5935662" cy="452437"/>
          </a:xfrm>
        </p:spPr>
        <p:txBody>
          <a:bodyPr/>
          <a:lstStyle>
            <a:lvl1pPr>
              <a:defRPr sz="900">
                <a:latin typeface="Verdana" pitchFamily="34" charset="0"/>
                <a:ea typeface="Verdana" pitchFamily="34" charset="0"/>
                <a:cs typeface="Verdana" pitchFamily="34" charset="0"/>
              </a:defRPr>
            </a:lvl1pPr>
          </a:lstStyle>
          <a:p>
            <a:pPr>
              <a:defRPr/>
            </a:pPr>
            <a:r>
              <a:rPr lang="en-US" dirty="0" smtClean="0"/>
              <a:t>© IT Governance Ltd 2016</a:t>
            </a:r>
            <a:endParaRPr lang="en-US" dirty="0"/>
          </a:p>
        </p:txBody>
      </p:sp>
      <p:sp>
        <p:nvSpPr>
          <p:cNvPr id="8" name="Rectangle 6"/>
          <p:cNvSpPr>
            <a:spLocks noGrp="1" noChangeArrowheads="1"/>
          </p:cNvSpPr>
          <p:nvPr>
            <p:ph type="sldNum" sz="quarter" idx="11"/>
          </p:nvPr>
        </p:nvSpPr>
        <p:spPr/>
        <p:txBody>
          <a:bodyPr/>
          <a:lstStyle>
            <a:lvl1pPr>
              <a:defRPr smtClean="0"/>
            </a:lvl1pPr>
          </a:lstStyle>
          <a:p>
            <a:pPr>
              <a:defRPr/>
            </a:pPr>
            <a:fld id="{22B6340D-C0D2-4D53-BFE1-FF4C4127C579}" type="slidenum">
              <a:rPr lang="en-GB" altLang="en-US"/>
              <a:pPr>
                <a:defRPr/>
              </a:pPr>
              <a:t>‹#›</a:t>
            </a:fld>
            <a:endParaRPr lang="en-GB" altLang="en-US"/>
          </a:p>
        </p:txBody>
      </p:sp>
    </p:spTree>
    <p:extLst>
      <p:ext uri="{BB962C8B-B14F-4D97-AF65-F5344CB8AC3E}">
        <p14:creationId xmlns:p14="http://schemas.microsoft.com/office/powerpoint/2010/main" val="1404358749"/>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sldNum" sz="quarter" idx="10"/>
          </p:nvPr>
        </p:nvSpPr>
        <p:spPr>
          <a:ln/>
        </p:spPr>
        <p:txBody>
          <a:bodyPr/>
          <a:lstStyle>
            <a:lvl1pPr>
              <a:defRPr/>
            </a:lvl1pPr>
          </a:lstStyle>
          <a:p>
            <a:pPr>
              <a:defRPr/>
            </a:pPr>
            <a:fld id="{8042BD0C-5165-46CF-84EC-8926C4C955BB}" type="slidenum">
              <a:rPr lang="en-GB" altLang="en-US"/>
              <a:pPr>
                <a:defRPr/>
              </a:pPr>
              <a:t>‹#›</a:t>
            </a:fld>
            <a:endParaRPr lang="en-GB" altLang="en-US"/>
          </a:p>
        </p:txBody>
      </p:sp>
      <p:sp>
        <p:nvSpPr>
          <p:cNvPr id="4"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3807605899"/>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BE66742E-58C2-4995-AC6A-CCC742D0988A}" type="slidenum">
              <a:rPr lang="en-GB" altLang="en-US"/>
              <a:pPr>
                <a:defRPr/>
              </a:pPr>
              <a:t>‹#›</a:t>
            </a:fld>
            <a:endParaRPr lang="en-GB" altLang="en-US"/>
          </a:p>
        </p:txBody>
      </p:sp>
      <p:sp>
        <p:nvSpPr>
          <p:cNvPr id="3"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4087553378"/>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187331FE-FFFB-415E-9AB2-8607D3900100}" type="slidenum">
              <a:rPr lang="en-GB" altLang="en-US"/>
              <a:pPr>
                <a:defRPr/>
              </a:pPr>
              <a:t>‹#›</a:t>
            </a:fld>
            <a:endParaRPr lang="en-GB" altLang="en-US"/>
          </a:p>
        </p:txBody>
      </p:sp>
      <p:sp>
        <p:nvSpPr>
          <p:cNvPr id="6"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2957084588"/>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sldNum" sz="quarter" idx="10"/>
          </p:nvPr>
        </p:nvSpPr>
        <p:spPr>
          <a:ln/>
        </p:spPr>
        <p:txBody>
          <a:bodyPr/>
          <a:lstStyle>
            <a:lvl1pPr>
              <a:defRPr/>
            </a:lvl1pPr>
          </a:lstStyle>
          <a:p>
            <a:pPr>
              <a:defRPr/>
            </a:pPr>
            <a:fld id="{4A0F8D5B-6849-4DB4-B4CA-858AEC376042}" type="slidenum">
              <a:rPr lang="en-GB" altLang="en-US"/>
              <a:pPr>
                <a:defRPr/>
              </a:pPr>
              <a:t>‹#›</a:t>
            </a:fld>
            <a:endParaRPr lang="en-GB" altLang="en-US"/>
          </a:p>
        </p:txBody>
      </p:sp>
      <p:sp>
        <p:nvSpPr>
          <p:cNvPr id="6"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827824626"/>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sldNum" sz="quarter" idx="10"/>
          </p:nvPr>
        </p:nvSpPr>
        <p:spPr>
          <a:ln/>
        </p:spPr>
        <p:txBody>
          <a:bodyPr/>
          <a:lstStyle>
            <a:lvl1pPr>
              <a:defRPr/>
            </a:lvl1pPr>
          </a:lstStyle>
          <a:p>
            <a:pPr>
              <a:defRPr/>
            </a:pPr>
            <a:fld id="{092D6F66-BEA3-48D3-AEC3-F0A206884528}" type="slidenum">
              <a:rPr lang="en-GB" altLang="en-US"/>
              <a:pPr>
                <a:defRPr/>
              </a:pPr>
              <a:t>‹#›</a:t>
            </a:fld>
            <a:endParaRPr lang="en-GB" altLang="en-US"/>
          </a:p>
        </p:txBody>
      </p:sp>
      <p:sp>
        <p:nvSpPr>
          <p:cNvPr id="5"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3150267315"/>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sldNum" sz="quarter" idx="10"/>
          </p:nvPr>
        </p:nvSpPr>
        <p:spPr>
          <a:ln/>
        </p:spPr>
        <p:txBody>
          <a:bodyPr/>
          <a:lstStyle>
            <a:lvl1pPr>
              <a:defRPr/>
            </a:lvl1pPr>
          </a:lstStyle>
          <a:p>
            <a:pPr>
              <a:defRPr/>
            </a:pPr>
            <a:fld id="{32E54250-9BA9-4DB5-9824-D816C9E9BF49}" type="slidenum">
              <a:rPr lang="en-GB" altLang="en-US"/>
              <a:pPr>
                <a:defRPr/>
              </a:pPr>
              <a:t>‹#›</a:t>
            </a:fld>
            <a:endParaRPr lang="en-GB" altLang="en-US"/>
          </a:p>
        </p:txBody>
      </p:sp>
      <p:sp>
        <p:nvSpPr>
          <p:cNvPr id="5"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1571924248"/>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pPr lvl="0"/>
            <a:endParaRPr lang="en-GB" noProof="0" smtClean="0"/>
          </a:p>
        </p:txBody>
      </p:sp>
      <p:sp>
        <p:nvSpPr>
          <p:cNvPr id="4" name="Rectangle 6"/>
          <p:cNvSpPr>
            <a:spLocks noGrp="1" noChangeArrowheads="1"/>
          </p:cNvSpPr>
          <p:nvPr>
            <p:ph type="sldNum" sz="quarter" idx="10"/>
          </p:nvPr>
        </p:nvSpPr>
        <p:spPr>
          <a:ln/>
        </p:spPr>
        <p:txBody>
          <a:bodyPr/>
          <a:lstStyle>
            <a:lvl1pPr>
              <a:defRPr/>
            </a:lvl1pPr>
          </a:lstStyle>
          <a:p>
            <a:pPr>
              <a:defRPr/>
            </a:pPr>
            <a:fld id="{44DADD03-C456-4D8A-8E77-8F41F7D7D9DD}" type="slidenum">
              <a:rPr lang="en-GB" altLang="en-US"/>
              <a:pPr>
                <a:defRPr/>
              </a:pPr>
              <a:t>‹#›</a:t>
            </a:fld>
            <a:endParaRPr lang="en-GB" altLang="en-US"/>
          </a:p>
        </p:txBody>
      </p:sp>
      <p:sp>
        <p:nvSpPr>
          <p:cNvPr id="5"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1448730968"/>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sldNum" sz="quarter" idx="10"/>
          </p:nvPr>
        </p:nvSpPr>
        <p:spPr>
          <a:ln/>
        </p:spPr>
        <p:txBody>
          <a:bodyPr/>
          <a:lstStyle>
            <a:lvl1pPr>
              <a:defRPr/>
            </a:lvl1pPr>
          </a:lstStyle>
          <a:p>
            <a:pPr>
              <a:defRPr/>
            </a:pPr>
            <a:fld id="{A919B045-EE5C-4E05-8892-AD4999E64671}" type="slidenum">
              <a:rPr lang="en-GB" altLang="en-US"/>
              <a:pPr>
                <a:defRPr/>
              </a:pPr>
              <a:t>‹#›</a:t>
            </a:fld>
            <a:endParaRPr lang="en-GB" altLang="en-US"/>
          </a:p>
        </p:txBody>
      </p:sp>
      <p:sp>
        <p:nvSpPr>
          <p:cNvPr id="6" name="Footer Placeholder 3"/>
          <p:cNvSpPr>
            <a:spLocks noGrp="1"/>
          </p:cNvSpPr>
          <p:nvPr>
            <p:ph type="ftr" sz="quarter" idx="11"/>
          </p:nvPr>
        </p:nvSpPr>
        <p:spPr/>
        <p:txBody>
          <a:bodyPr/>
          <a:lstStyle>
            <a:lvl1pPr>
              <a:defRPr/>
            </a:lvl1pPr>
          </a:lstStyle>
          <a:p>
            <a:pPr>
              <a:defRPr/>
            </a:pPr>
            <a:r>
              <a:rPr lang="en-US" dirty="0" smtClean="0"/>
              <a:t>© IT Governance Ltd 2016</a:t>
            </a:r>
            <a:endParaRPr lang="en-US" dirty="0"/>
          </a:p>
        </p:txBody>
      </p:sp>
    </p:spTree>
    <p:extLst>
      <p:ext uri="{BB962C8B-B14F-4D97-AF65-F5344CB8AC3E}">
        <p14:creationId xmlns:p14="http://schemas.microsoft.com/office/powerpoint/2010/main" val="2480393346"/>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762617233"/>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67478359"/>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387277158"/>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5039331"/>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8895139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0001393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115005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5862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247278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435804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E8850C0-9798-49B9-BCF2-1B3978297770}" type="datetime1">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r>
              <a:rPr lang="en-GB" smtClean="0">
                <a:solidFill>
                  <a:prstClr val="black">
                    <a:tint val="75000"/>
                  </a:prstClr>
                </a:solidFill>
              </a:rPr>
              <a:t>Hello</a:t>
            </a:r>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5AED300E-9285-4E99-BEA5-88CCD3815339}"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365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5.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16.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7.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18.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19.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20.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21.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22.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23.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12"/>
          <p:cNvSpPr>
            <a:spLocks noChangeArrowheads="1"/>
          </p:cNvSpPr>
          <p:nvPr/>
        </p:nvSpPr>
        <p:spPr bwMode="auto">
          <a:xfrm>
            <a:off x="0" y="0"/>
            <a:ext cx="9144000" cy="1493838"/>
          </a:xfrm>
          <a:prstGeom prst="rect">
            <a:avLst/>
          </a:prstGeom>
          <a:gradFill rotWithShape="0">
            <a:gsLst>
              <a:gs pos="0">
                <a:srgbClr val="FFFFFF"/>
              </a:gs>
              <a:gs pos="100000">
                <a:srgbClr val="C0C0C0"/>
              </a:gs>
            </a:gsLst>
            <a:lin ang="540000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endParaRPr lang="en-US" altLang="en-US" smtClean="0"/>
          </a:p>
        </p:txBody>
      </p:sp>
      <p:sp>
        <p:nvSpPr>
          <p:cNvPr id="1027"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Click to edit Master title style</a:t>
            </a:r>
          </a:p>
        </p:txBody>
      </p:sp>
      <p:sp>
        <p:nvSpPr>
          <p:cNvPr id="1028"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53254" name="Rectangle 6"/>
          <p:cNvSpPr>
            <a:spLocks noGrp="1" noChangeArrowheads="1"/>
          </p:cNvSpPr>
          <p:nvPr>
            <p:ph type="sldNum" sz="quarter" idx="4"/>
          </p:nvPr>
        </p:nvSpPr>
        <p:spPr bwMode="auto">
          <a:xfrm>
            <a:off x="6781800" y="6502400"/>
            <a:ext cx="2133600" cy="3079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smtClean="0">
                <a:latin typeface="Verdana" panose="020B0604030504040204" pitchFamily="34" charset="0"/>
              </a:defRPr>
            </a:lvl1pPr>
          </a:lstStyle>
          <a:p>
            <a:pPr>
              <a:defRPr/>
            </a:pPr>
            <a:fld id="{0015E759-4CF1-417C-BC92-C71DA4879095}" type="slidenum">
              <a:rPr lang="en-GB" altLang="en-US"/>
              <a:pPr>
                <a:defRPr/>
              </a:pPr>
              <a:t>‹#›</a:t>
            </a:fld>
            <a:endParaRPr lang="en-GB" altLang="en-US"/>
          </a:p>
        </p:txBody>
      </p:sp>
      <p:sp>
        <p:nvSpPr>
          <p:cNvPr id="10" name="Footer Placeholder 3"/>
          <p:cNvSpPr>
            <a:spLocks noGrp="1"/>
          </p:cNvSpPr>
          <p:nvPr>
            <p:ph type="ftr" sz="quarter" idx="3"/>
          </p:nvPr>
        </p:nvSpPr>
        <p:spPr>
          <a:xfrm>
            <a:off x="458788" y="6243638"/>
            <a:ext cx="5402262" cy="446087"/>
          </a:xfrm>
          <a:prstGeom prst="rect">
            <a:avLst/>
          </a:prstGeom>
        </p:spPr>
        <p:txBody>
          <a:bodyPr anchor="b"/>
          <a:lstStyle>
            <a:lvl1pPr algn="l" eaLnBrk="1" hangingPunct="1">
              <a:defRPr sz="900">
                <a:latin typeface="Verdana" pitchFamily="34" charset="0"/>
                <a:ea typeface="Verdana" pitchFamily="34" charset="0"/>
                <a:cs typeface="Verdana" pitchFamily="34" charset="0"/>
              </a:defRPr>
            </a:lvl1pPr>
          </a:lstStyle>
          <a:p>
            <a:pPr>
              <a:defRPr/>
            </a:pPr>
            <a:r>
              <a:rPr lang="en-US"/>
              <a:t>© IT Governance Ltd 2015</a:t>
            </a:r>
          </a:p>
        </p:txBody>
      </p:sp>
      <p:pic>
        <p:nvPicPr>
          <p:cNvPr id="1031" name="Picture 10" descr="ITG logo.png"/>
          <p:cNvPicPr>
            <a:picLocks noChangeAspect="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8062913" y="412750"/>
            <a:ext cx="830262" cy="74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039" r:id="rId1"/>
    <p:sldLayoutId id="2147484028" r:id="rId2"/>
    <p:sldLayoutId id="2147484029" r:id="rId3"/>
    <p:sldLayoutId id="2147484030" r:id="rId4"/>
    <p:sldLayoutId id="2147484040" r:id="rId5"/>
    <p:sldLayoutId id="2147484031" r:id="rId6"/>
    <p:sldLayoutId id="2147484032" r:id="rId7"/>
    <p:sldLayoutId id="2147484033" r:id="rId8"/>
    <p:sldLayoutId id="2147484034" r:id="rId9"/>
    <p:sldLayoutId id="2147484035" r:id="rId10"/>
    <p:sldLayoutId id="2147484036" r:id="rId11"/>
    <p:sldLayoutId id="2147484037" r:id="rId12"/>
    <p:sldLayoutId id="2147484038" r:id="rId13"/>
  </p:sldLayoutIdLst>
  <p:transition>
    <p:fade/>
  </p:transition>
  <p:hf hdr="0" dt="0"/>
  <p:txStyles>
    <p:titleStyle>
      <a:lvl1pPr algn="l" rtl="0" eaLnBrk="0" fontAlgn="base" hangingPunct="0">
        <a:spcBef>
          <a:spcPct val="0"/>
        </a:spcBef>
        <a:spcAft>
          <a:spcPct val="0"/>
        </a:spcAft>
        <a:defRPr sz="3600" b="1">
          <a:solidFill>
            <a:schemeClr val="tx2"/>
          </a:solidFill>
          <a:latin typeface="+mj-lt"/>
          <a:ea typeface="+mj-ea"/>
          <a:cs typeface="+mj-cs"/>
        </a:defRPr>
      </a:lvl1pPr>
      <a:lvl2pPr algn="l" rtl="0" eaLnBrk="0" fontAlgn="base" hangingPunct="0">
        <a:spcBef>
          <a:spcPct val="0"/>
        </a:spcBef>
        <a:spcAft>
          <a:spcPct val="0"/>
        </a:spcAft>
        <a:defRPr sz="3600" b="1">
          <a:solidFill>
            <a:schemeClr val="tx2"/>
          </a:solidFill>
          <a:latin typeface="Arial" charset="0"/>
          <a:cs typeface="Arial" charset="0"/>
        </a:defRPr>
      </a:lvl2pPr>
      <a:lvl3pPr algn="l" rtl="0" eaLnBrk="0" fontAlgn="base" hangingPunct="0">
        <a:spcBef>
          <a:spcPct val="0"/>
        </a:spcBef>
        <a:spcAft>
          <a:spcPct val="0"/>
        </a:spcAft>
        <a:defRPr sz="3600" b="1">
          <a:solidFill>
            <a:schemeClr val="tx2"/>
          </a:solidFill>
          <a:latin typeface="Arial" charset="0"/>
          <a:cs typeface="Arial" charset="0"/>
        </a:defRPr>
      </a:lvl3pPr>
      <a:lvl4pPr algn="l" rtl="0" eaLnBrk="0" fontAlgn="base" hangingPunct="0">
        <a:spcBef>
          <a:spcPct val="0"/>
        </a:spcBef>
        <a:spcAft>
          <a:spcPct val="0"/>
        </a:spcAft>
        <a:defRPr sz="3600" b="1">
          <a:solidFill>
            <a:schemeClr val="tx2"/>
          </a:solidFill>
          <a:latin typeface="Arial" charset="0"/>
          <a:cs typeface="Arial" charset="0"/>
        </a:defRPr>
      </a:lvl4pPr>
      <a:lvl5pPr algn="l" rtl="0" eaLnBrk="0" fontAlgn="base" hangingPunct="0">
        <a:spcBef>
          <a:spcPct val="0"/>
        </a:spcBef>
        <a:spcAft>
          <a:spcPct val="0"/>
        </a:spcAft>
        <a:defRPr sz="3600" b="1">
          <a:solidFill>
            <a:schemeClr val="tx2"/>
          </a:solidFill>
          <a:latin typeface="Arial" charset="0"/>
          <a:cs typeface="Arial" charset="0"/>
        </a:defRPr>
      </a:lvl5pPr>
      <a:lvl6pPr marL="457200" algn="l" rtl="0" fontAlgn="base">
        <a:spcBef>
          <a:spcPct val="0"/>
        </a:spcBef>
        <a:spcAft>
          <a:spcPct val="0"/>
        </a:spcAft>
        <a:defRPr sz="3600" b="1">
          <a:solidFill>
            <a:schemeClr val="tx2"/>
          </a:solidFill>
          <a:latin typeface="Arial" charset="0"/>
          <a:cs typeface="Arial" charset="0"/>
        </a:defRPr>
      </a:lvl6pPr>
      <a:lvl7pPr marL="914400" algn="l" rtl="0" fontAlgn="base">
        <a:spcBef>
          <a:spcPct val="0"/>
        </a:spcBef>
        <a:spcAft>
          <a:spcPct val="0"/>
        </a:spcAft>
        <a:defRPr sz="3600" b="1">
          <a:solidFill>
            <a:schemeClr val="tx2"/>
          </a:solidFill>
          <a:latin typeface="Arial" charset="0"/>
          <a:cs typeface="Arial" charset="0"/>
        </a:defRPr>
      </a:lvl7pPr>
      <a:lvl8pPr marL="1371600" algn="l" rtl="0" fontAlgn="base">
        <a:spcBef>
          <a:spcPct val="0"/>
        </a:spcBef>
        <a:spcAft>
          <a:spcPct val="0"/>
        </a:spcAft>
        <a:defRPr sz="3600" b="1">
          <a:solidFill>
            <a:schemeClr val="tx2"/>
          </a:solidFill>
          <a:latin typeface="Arial" charset="0"/>
          <a:cs typeface="Arial" charset="0"/>
        </a:defRPr>
      </a:lvl8pPr>
      <a:lvl9pPr marL="1828800" algn="l" rtl="0" fontAlgn="base">
        <a:spcBef>
          <a:spcPct val="0"/>
        </a:spcBef>
        <a:spcAft>
          <a:spcPct val="0"/>
        </a:spcAft>
        <a:defRPr sz="3600" b="1">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lr>
          <a:schemeClr val="folHlink"/>
        </a:buClr>
        <a:buSzPct val="120000"/>
        <a:buChar char="•"/>
        <a:defRPr sz="2800">
          <a:solidFill>
            <a:schemeClr val="tx1"/>
          </a:solidFill>
          <a:latin typeface="+mn-lt"/>
          <a:ea typeface="+mn-ea"/>
          <a:cs typeface="+mn-cs"/>
        </a:defRPr>
      </a:lvl1pPr>
      <a:lvl2pPr marL="742950" indent="-285750" algn="l" rtl="0" eaLnBrk="0" fontAlgn="base" hangingPunct="0">
        <a:spcBef>
          <a:spcPct val="20000"/>
        </a:spcBef>
        <a:spcAft>
          <a:spcPct val="0"/>
        </a:spcAft>
        <a:buClr>
          <a:srgbClr val="008080"/>
        </a:buClr>
        <a:buChar char="–"/>
        <a:defRPr sz="2400">
          <a:solidFill>
            <a:schemeClr val="tx1"/>
          </a:solidFill>
          <a:latin typeface="+mn-lt"/>
          <a:cs typeface="+mn-cs"/>
        </a:defRPr>
      </a:lvl2pPr>
      <a:lvl3pPr marL="1143000" indent="-228600" algn="l" rtl="0" eaLnBrk="0" fontAlgn="base" hangingPunct="0">
        <a:spcBef>
          <a:spcPct val="20000"/>
        </a:spcBef>
        <a:spcAft>
          <a:spcPct val="0"/>
        </a:spcAft>
        <a:buChar char="•"/>
        <a:defRPr sz="20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a:solidFill>
            <a:schemeClr val="tx1"/>
          </a:solidFill>
          <a:latin typeface="+mn-lt"/>
          <a:cs typeface="+mn-cs"/>
        </a:defRPr>
      </a:lvl6pPr>
      <a:lvl7pPr marL="2971800" indent="-228600" algn="l" rtl="0" fontAlgn="base">
        <a:spcBef>
          <a:spcPct val="20000"/>
        </a:spcBef>
        <a:spcAft>
          <a:spcPct val="0"/>
        </a:spcAft>
        <a:buChar char="»"/>
        <a:defRPr>
          <a:solidFill>
            <a:schemeClr val="tx1"/>
          </a:solidFill>
          <a:latin typeface="+mn-lt"/>
          <a:cs typeface="+mn-cs"/>
        </a:defRPr>
      </a:lvl7pPr>
      <a:lvl8pPr marL="3429000" indent="-228600" algn="l" rtl="0" fontAlgn="base">
        <a:spcBef>
          <a:spcPct val="20000"/>
        </a:spcBef>
        <a:spcAft>
          <a:spcPct val="0"/>
        </a:spcAft>
        <a:buChar char="»"/>
        <a:defRPr>
          <a:solidFill>
            <a:schemeClr val="tx1"/>
          </a:solidFill>
          <a:latin typeface="+mn-lt"/>
          <a:cs typeface="+mn-cs"/>
        </a:defRPr>
      </a:lvl8pPr>
      <a:lvl9pPr marL="3886200" indent="-228600" algn="l" rtl="0" fontAlgn="base">
        <a:spcBef>
          <a:spcPct val="20000"/>
        </a:spcBef>
        <a:spcAft>
          <a:spcPct val="0"/>
        </a:spcAft>
        <a:buChar char="»"/>
        <a:defRPr>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eaLnBrk="1" fontAlgn="auto" hangingPunct="1">
              <a:spcBef>
                <a:spcPts val="0"/>
              </a:spcBef>
              <a:spcAft>
                <a:spcPts val="0"/>
              </a:spcAft>
            </a:pPr>
            <a:fld id="{6E8AC5F1-3AEA-43F3-80F9-620F033E9689}" type="datetime1">
              <a:rPr lang="en-US" smtClean="0">
                <a:solidFill>
                  <a:prstClr val="black">
                    <a:tint val="75000"/>
                  </a:prstClr>
                </a:solidFill>
                <a:latin typeface="Calibri" panose="020F0502020204030204"/>
                <a:cs typeface="+mn-cs"/>
              </a:rPr>
              <a:pPr defTabSz="457200" eaLnBrk="1" fontAlgn="auto" hangingPunct="1">
                <a:spcBef>
                  <a:spcPts val="0"/>
                </a:spcBef>
                <a:spcAft>
                  <a:spcPts val="0"/>
                </a:spcAft>
              </a:pPr>
              <a:t>11/15/2016</a:t>
            </a:fld>
            <a:endParaRPr lang="en-US">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cs typeface="+mn-cs"/>
              </a:rPr>
              <a:t>#TECDublin16</a:t>
            </a:r>
            <a:endParaRPr lang="en-US">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cs typeface="+mn-cs"/>
              </a:rPr>
              <a:t>#TECDublin16</a:t>
            </a:r>
          </a:p>
        </p:txBody>
      </p:sp>
    </p:spTree>
    <p:extLst>
      <p:ext uri="{BB962C8B-B14F-4D97-AF65-F5344CB8AC3E}">
        <p14:creationId xmlns:p14="http://schemas.microsoft.com/office/powerpoint/2010/main" val="2071591977"/>
      </p:ext>
    </p:extLst>
  </p:cSld>
  <p:clrMap bg1="lt1" tx1="dk1" bg2="lt2" tx2="dk2" accent1="accent1" accent2="accent2" accent3="accent3" accent4="accent4" accent5="accent5" accent6="accent6" hlink="hlink" folHlink="folHlink"/>
  <p:sldLayoutIdLst>
    <p:sldLayoutId id="2147484042"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D0E22C87-1B4A-4370-BD11-1396021D827E}" type="datetime1">
              <a:rPr lang="en-US" smtClean="0">
                <a:solidFill>
                  <a:prstClr val="black">
                    <a:tint val="75000"/>
                  </a:prstClr>
                </a:solidFill>
                <a:latin typeface="Calibri" panose="020F0502020204030204"/>
                <a:cs typeface="+mn-cs"/>
              </a:rPr>
              <a:pPr defTabSz="457200" eaLnBrk="1" fontAlgn="auto" hangingPunct="1">
                <a:spcBef>
                  <a:spcPts val="0"/>
                </a:spcBef>
                <a:spcAft>
                  <a:spcPts val="0"/>
                </a:spcAft>
              </a:pPr>
              <a:t>11/15/2016</a:t>
            </a:fld>
            <a:endParaRPr lang="en-US">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cs typeface="+mn-cs"/>
              </a:rPr>
              <a:t>#TECDublin16</a:t>
            </a:r>
            <a:endParaRPr lang="en-US">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cs typeface="+mn-cs"/>
              </a:rPr>
              <a:t>#TECDublin16</a:t>
            </a:r>
          </a:p>
          <a:p>
            <a:pPr defTabSz="457200" eaLnBrk="1" fontAlgn="auto" hangingPunct="1">
              <a:spcBef>
                <a:spcPts val="0"/>
              </a:spcBef>
              <a:spcAft>
                <a:spcPts val="0"/>
              </a:spcAft>
            </a:pPr>
            <a:endParaRPr lang="en-US" dirty="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76215709"/>
      </p:ext>
    </p:extLst>
  </p:cSld>
  <p:clrMap bg1="lt1" tx1="dk1" bg2="lt2" tx2="dk2" accent1="accent1" accent2="accent2" accent3="accent3" accent4="accent4" accent5="accent5" accent6="accent6" hlink="hlink" folHlink="folHlink"/>
  <p:sldLayoutIdLst>
    <p:sldLayoutId id="2147484044"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eaLnBrk="1" fontAlgn="auto" hangingPunct="1">
              <a:spcBef>
                <a:spcPts val="0"/>
              </a:spcBef>
              <a:spcAft>
                <a:spcPts val="0"/>
              </a:spcAft>
            </a:pPr>
            <a:fld id="{6E8AC5F1-3AEA-43F3-80F9-620F033E9689}" type="datetime1">
              <a:rPr lang="en-US" smtClean="0">
                <a:solidFill>
                  <a:prstClr val="black">
                    <a:tint val="75000"/>
                  </a:prstClr>
                </a:solidFill>
                <a:latin typeface="Calibri" panose="020F0502020204030204"/>
                <a:cs typeface="+mn-cs"/>
              </a:rPr>
              <a:pPr defTabSz="457200" eaLnBrk="1" fontAlgn="auto" hangingPunct="1">
                <a:spcBef>
                  <a:spcPts val="0"/>
                </a:spcBef>
                <a:spcAft>
                  <a:spcPts val="0"/>
                </a:spcAft>
              </a:pPr>
              <a:t>11/15/2016</a:t>
            </a:fld>
            <a:endParaRPr lang="en-US">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cs typeface="+mn-cs"/>
              </a:rPr>
              <a:t>#TECDublin16</a:t>
            </a:r>
            <a:endParaRPr lang="en-US">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cs typeface="+mn-cs"/>
              </a:rPr>
              <a:t>#TECDublin16</a:t>
            </a:r>
          </a:p>
        </p:txBody>
      </p:sp>
    </p:spTree>
    <p:extLst>
      <p:ext uri="{BB962C8B-B14F-4D97-AF65-F5344CB8AC3E}">
        <p14:creationId xmlns:p14="http://schemas.microsoft.com/office/powerpoint/2010/main" val="3994409338"/>
      </p:ext>
    </p:extLst>
  </p:cSld>
  <p:clrMap bg1="lt1" tx1="dk1" bg2="lt2" tx2="dk2" accent1="accent1" accent2="accent2" accent3="accent3" accent4="accent4" accent5="accent5" accent6="accent6" hlink="hlink" folHlink="folHlink"/>
  <p:sldLayoutIdLst>
    <p:sldLayoutId id="2147484054"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eaLnBrk="1" fontAlgn="auto" hangingPunct="1">
              <a:spcBef>
                <a:spcPts val="0"/>
              </a:spcBef>
              <a:spcAft>
                <a:spcPts val="0"/>
              </a:spcAft>
            </a:pPr>
            <a:fld id="{D0E22C87-1B4A-4370-BD11-1396021D827E}" type="datetime1">
              <a:rPr lang="en-US" smtClean="0">
                <a:solidFill>
                  <a:prstClr val="black">
                    <a:tint val="75000"/>
                  </a:prstClr>
                </a:solidFill>
                <a:latin typeface="Calibri" panose="020F0502020204030204"/>
                <a:cs typeface="+mn-cs"/>
              </a:rPr>
              <a:pPr defTabSz="457200" eaLnBrk="1" fontAlgn="auto" hangingPunct="1">
                <a:spcBef>
                  <a:spcPts val="0"/>
                </a:spcBef>
                <a:spcAft>
                  <a:spcPts val="0"/>
                </a:spcAft>
              </a:pPr>
              <a:t>11/15/2016</a:t>
            </a:fld>
            <a:endParaRPr lang="en-US">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eaLnBrk="1" fontAlgn="auto" hangingPunct="1">
              <a:spcBef>
                <a:spcPts val="0"/>
              </a:spcBef>
              <a:spcAft>
                <a:spcPts val="0"/>
              </a:spcAft>
            </a:pPr>
            <a:r>
              <a:rPr lang="en-US" smtClean="0">
                <a:solidFill>
                  <a:prstClr val="black">
                    <a:tint val="75000"/>
                  </a:prstClr>
                </a:solidFill>
                <a:latin typeface="Calibri" panose="020F0502020204030204"/>
                <a:cs typeface="+mn-cs"/>
              </a:rPr>
              <a:t>#TECDublin16</a:t>
            </a:r>
            <a:endParaRPr lang="en-US">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eaLnBrk="1" fontAlgn="auto" hangingPunct="1">
              <a:spcBef>
                <a:spcPts val="0"/>
              </a:spcBef>
              <a:spcAft>
                <a:spcPts val="0"/>
              </a:spcAft>
            </a:pPr>
            <a:r>
              <a:rPr lang="en-US" dirty="0" smtClean="0">
                <a:solidFill>
                  <a:prstClr val="black">
                    <a:tint val="75000"/>
                  </a:prstClr>
                </a:solidFill>
                <a:latin typeface="Calibri" panose="020F0502020204030204"/>
                <a:cs typeface="+mn-cs"/>
              </a:rPr>
              <a:t>#TECDublin16</a:t>
            </a:r>
          </a:p>
          <a:p>
            <a:pPr defTabSz="457200" eaLnBrk="1" fontAlgn="auto" hangingPunct="1">
              <a:spcBef>
                <a:spcPts val="0"/>
              </a:spcBef>
              <a:spcAft>
                <a:spcPts val="0"/>
              </a:spcAft>
            </a:pPr>
            <a:endParaRPr lang="en-US" dirty="0">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2070230603"/>
      </p:ext>
    </p:extLst>
  </p:cSld>
  <p:clrMap bg1="lt1" tx1="dk1" bg2="lt2" tx2="dk2" accent1="accent1" accent2="accent2" accent3="accent3" accent4="accent4" accent5="accent5" accent6="accent6" hlink="hlink" folHlink="folHlink"/>
  <p:sldLayoutIdLst>
    <p:sldLayoutId id="2147484056"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401776286"/>
      </p:ext>
    </p:extLst>
  </p:cSld>
  <p:clrMap bg1="lt1" tx1="dk1" bg2="lt2" tx2="dk2" accent1="accent1" accent2="accent2" accent3="accent3" accent4="accent4" accent5="accent5" accent6="accent6" hlink="hlink" folHlink="folHlink"/>
  <p:sldLayoutIdLst>
    <p:sldLayoutId id="2147484058"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1138309132"/>
      </p:ext>
    </p:extLst>
  </p:cSld>
  <p:clrMap bg1="lt1" tx1="dk1" bg2="lt2" tx2="dk2" accent1="accent1" accent2="accent2" accent3="accent3" accent4="accent4" accent5="accent5" accent6="accent6" hlink="hlink" folHlink="folHlink"/>
  <p:sldLayoutIdLst>
    <p:sldLayoutId id="2147484060"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638728464"/>
      </p:ext>
    </p:extLst>
  </p:cSld>
  <p:clrMap bg1="lt1" tx1="dk1" bg2="lt2" tx2="dk2" accent1="accent1" accent2="accent2" accent3="accent3" accent4="accent4" accent5="accent5" accent6="accent6" hlink="hlink" folHlink="folHlink"/>
  <p:sldLayoutIdLst>
    <p:sldLayoutId id="2147484062"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3729691617"/>
      </p:ext>
    </p:extLst>
  </p:cSld>
  <p:clrMap bg1="lt1" tx1="dk1" bg2="lt2" tx2="dk2" accent1="accent1" accent2="accent2" accent3="accent3" accent4="accent4" accent5="accent5" accent6="accent6" hlink="hlink" folHlink="folHlink"/>
  <p:sldLayoutIdLst>
    <p:sldLayoutId id="2147484064"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2242738703"/>
      </p:ext>
    </p:extLst>
  </p:cSld>
  <p:clrMap bg1="lt1" tx1="dk1" bg2="lt2" tx2="dk2" accent1="accent1" accent2="accent2" accent3="accent3" accent4="accent4" accent5="accent5" accent6="accent6" hlink="hlink" folHlink="folHlink"/>
  <p:sldLayoutIdLst>
    <p:sldLayoutId id="2147484066"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488083342"/>
      </p:ext>
    </p:extLst>
  </p:cSld>
  <p:clrMap bg1="lt1" tx1="dk1" bg2="lt2" tx2="dk2" accent1="accent1" accent2="accent2" accent3="accent3" accent4="accent4" accent5="accent5" accent6="accent6" hlink="hlink" folHlink="folHlink"/>
  <p:sldLayoutIdLst>
    <p:sldLayoutId id="2147484068"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96F13175-B1CD-4783-AC9F-5EFFF5499E55}" type="datetime1">
              <a:rPr lang="en-GB" smtClean="0">
                <a:solidFill>
                  <a:prstClr val="black">
                    <a:tint val="75000"/>
                  </a:prstClr>
                </a:solidFill>
                <a:latin typeface="Calibri" panose="020F0502020204030204"/>
                <a:cs typeface="+mn-cs"/>
              </a:rPr>
              <a:pPr eaLnBrk="1" fontAlgn="auto" hangingPunct="1">
                <a:spcBef>
                  <a:spcPts val="0"/>
                </a:spcBef>
                <a:spcAft>
                  <a:spcPts val="0"/>
                </a:spcAft>
              </a:pPr>
              <a:t>15/11/2016</a:t>
            </a:fld>
            <a:endParaRPr lang="en-GB">
              <a:solidFill>
                <a:prstClr val="black">
                  <a:tint val="75000"/>
                </a:prstClr>
              </a:solidFill>
              <a:latin typeface="Calibri" panose="020F0502020204030204"/>
              <a:cs typeface="+mn-cs"/>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r>
              <a:rPr lang="en-GB" smtClean="0">
                <a:solidFill>
                  <a:prstClr val="black">
                    <a:tint val="75000"/>
                  </a:prstClr>
                </a:solidFill>
                <a:latin typeface="Calibri" panose="020F0502020204030204"/>
                <a:cs typeface="+mn-cs"/>
              </a:rPr>
              <a:t>Hello</a:t>
            </a:r>
            <a:endParaRPr lang="en-GB">
              <a:solidFill>
                <a:prstClr val="black">
                  <a:tint val="75000"/>
                </a:prstClr>
              </a:solidFill>
              <a:latin typeface="Calibri" panose="020F0502020204030204"/>
              <a:cs typeface="+mn-cs"/>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5AED300E-9285-4E99-BEA5-88CCD3815339}" type="slidenum">
              <a:rPr lang="en-GB" smtClean="0">
                <a:solidFill>
                  <a:prstClr val="black">
                    <a:tint val="75000"/>
                  </a:prstClr>
                </a:solidFill>
                <a:latin typeface="Calibri" panose="020F0502020204030204"/>
                <a:cs typeface="+mn-cs"/>
              </a:rPr>
              <a:pPr eaLnBrk="1" fontAlgn="auto" hangingPunct="1">
                <a:spcBef>
                  <a:spcPts val="0"/>
                </a:spcBef>
                <a:spcAft>
                  <a:spcPts val="0"/>
                </a:spcAft>
              </a:pPr>
              <a:t>‹#›</a:t>
            </a:fld>
            <a:endParaRPr lang="en-GB">
              <a:solidFill>
                <a:prstClr val="black">
                  <a:tint val="75000"/>
                </a:prstClr>
              </a:solidFill>
              <a:latin typeface="Calibri" panose="020F0502020204030204"/>
              <a:cs typeface="+mn-cs"/>
            </a:endParaRPr>
          </a:p>
        </p:txBody>
      </p:sp>
    </p:spTree>
    <p:extLst>
      <p:ext uri="{BB962C8B-B14F-4D97-AF65-F5344CB8AC3E}">
        <p14:creationId xmlns:p14="http://schemas.microsoft.com/office/powerpoint/2010/main" val="1849389490"/>
      </p:ext>
    </p:extLst>
  </p:cSld>
  <p:clrMap bg1="lt1" tx1="dk1" bg2="lt2" tx2="dk2" accent1="accent1" accent2="accent2" accent3="accent3" accent4="accent4" accent5="accent5" accent6="accent6" hlink="hlink" folHlink="folHlink"/>
  <p:sldLayoutIdLst>
    <p:sldLayoutId id="2147484070" r:id="rId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21.jpeg"/><Relationship Id="rId5" Type="http://schemas.openxmlformats.org/officeDocument/2006/relationships/image" Target="../media/image20.png"/><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7.xml"/><Relationship Id="rId1" Type="http://schemas.openxmlformats.org/officeDocument/2006/relationships/slideLayout" Target="../slideLayouts/slideLayout19.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20.xml"/><Relationship Id="rId4" Type="http://schemas.openxmlformats.org/officeDocument/2006/relationships/image" Target="../media/image25.png"/></Relationships>
</file>

<file path=ppt/slides/_rels/slide3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9.xml"/><Relationship Id="rId1" Type="http://schemas.openxmlformats.org/officeDocument/2006/relationships/slideLayout" Target="../slideLayouts/slideLayout21.xml"/><Relationship Id="rId5" Type="http://schemas.openxmlformats.org/officeDocument/2006/relationships/image" Target="../media/image27.png"/><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2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eaLnBrk="1" fontAlgn="auto" hangingPunct="1">
              <a:spcBef>
                <a:spcPts val="0"/>
              </a:spcBef>
              <a:spcAft>
                <a:spcPts val="0"/>
              </a:spcAft>
            </a:pPr>
            <a:r>
              <a:rPr lang="en-GB" sz="4000" b="1" dirty="0" smtClean="0">
                <a:solidFill>
                  <a:srgbClr val="E7E6E6"/>
                </a:solidFill>
                <a:latin typeface="Calibri" panose="020F0502020204030204"/>
              </a:rPr>
              <a:t>TESSITURA </a:t>
            </a:r>
          </a:p>
          <a:p>
            <a:pPr defTabSz="457200" eaLnBrk="1" fontAlgn="auto" hangingPunct="1">
              <a:spcBef>
                <a:spcPts val="0"/>
              </a:spcBef>
              <a:spcAft>
                <a:spcPts val="0"/>
              </a:spcAft>
            </a:pPr>
            <a:r>
              <a:rPr lang="en-GB" sz="4000" b="1" dirty="0" smtClean="0">
                <a:solidFill>
                  <a:srgbClr val="E7E6E6"/>
                </a:solidFill>
                <a:latin typeface="Calibri" panose="020F0502020204030204"/>
              </a:rPr>
              <a:t>EUROPEAN </a:t>
            </a:r>
          </a:p>
          <a:p>
            <a:pPr defTabSz="457200" eaLnBrk="1" fontAlgn="auto" hangingPunct="1">
              <a:spcBef>
                <a:spcPts val="0"/>
              </a:spcBef>
              <a:spcAft>
                <a:spcPts val="0"/>
              </a:spcAft>
            </a:pPr>
            <a:r>
              <a:rPr lang="en-GB" sz="4000" b="1" dirty="0" smtClean="0">
                <a:solidFill>
                  <a:srgbClr val="E7E6E6"/>
                </a:solidFill>
                <a:latin typeface="Calibri" panose="020F0502020204030204"/>
              </a:rPr>
              <a:t>CONFERENCE</a:t>
            </a:r>
          </a:p>
          <a:p>
            <a:pPr defTabSz="457200" eaLnBrk="1" fontAlgn="auto" hangingPunct="1">
              <a:spcBef>
                <a:spcPts val="0"/>
              </a:spcBef>
              <a:spcAft>
                <a:spcPts val="0"/>
              </a:spcAft>
            </a:pPr>
            <a:endParaRPr lang="en-GB" sz="4000" b="1" dirty="0">
              <a:solidFill>
                <a:srgbClr val="E7E6E6"/>
              </a:solidFill>
              <a:latin typeface="Calibri" panose="020F0502020204030204"/>
            </a:endParaRPr>
          </a:p>
          <a:p>
            <a:pPr defTabSz="457200" eaLnBrk="1" fontAlgn="auto" hangingPunct="1">
              <a:spcBef>
                <a:spcPts val="0"/>
              </a:spcBef>
              <a:spcAft>
                <a:spcPts val="0"/>
              </a:spcAft>
            </a:pPr>
            <a:r>
              <a:rPr lang="en-GB" sz="4000" b="1" dirty="0" smtClean="0">
                <a:solidFill>
                  <a:srgbClr val="E7E6E6"/>
                </a:solidFill>
                <a:latin typeface="Calibri" panose="020F0502020204030204"/>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3002547"/>
            <a:ext cx="3391743" cy="3062377"/>
          </a:xfrm>
          <a:prstGeom prst="rect">
            <a:avLst/>
          </a:prstGeom>
          <a:noFill/>
        </p:spPr>
        <p:txBody>
          <a:bodyPr wrap="square" rtlCol="0">
            <a:spAutoFit/>
          </a:bodyPr>
          <a:lstStyle/>
          <a:p>
            <a:pPr algn="ctr" defTabSz="457200" eaLnBrk="1" fontAlgn="auto" hangingPunct="1">
              <a:spcBef>
                <a:spcPts val="0"/>
              </a:spcBef>
              <a:spcAft>
                <a:spcPts val="0"/>
              </a:spcAft>
            </a:pPr>
            <a:r>
              <a:rPr lang="en-GB" sz="4400" b="1" dirty="0" smtClean="0">
                <a:solidFill>
                  <a:srgbClr val="F15E4C"/>
                </a:solidFill>
                <a:latin typeface="Calibri" panose="020F0502020204030204"/>
                <a:ea typeface="Tahoma" panose="020B0604030504040204" pitchFamily="34" charset="0"/>
              </a:rPr>
              <a:t>PCI COMPLIANCE</a:t>
            </a:r>
          </a:p>
          <a:p>
            <a:pPr algn="ctr" defTabSz="457200" eaLnBrk="1" fontAlgn="auto" hangingPunct="1">
              <a:spcBef>
                <a:spcPts val="0"/>
              </a:spcBef>
              <a:spcAft>
                <a:spcPts val="0"/>
              </a:spcAft>
            </a:pPr>
            <a:endParaRPr lang="en-GB" sz="900" b="1" dirty="0" smtClean="0">
              <a:solidFill>
                <a:srgbClr val="F15E4C"/>
              </a:solidFill>
              <a:latin typeface="Calibri" panose="020F0502020204030204"/>
              <a:ea typeface="Tahoma" panose="020B0604030504040204" pitchFamily="34" charset="0"/>
            </a:endParaRPr>
          </a:p>
          <a:p>
            <a:pPr algn="ctr" defTabSz="457200" eaLnBrk="1" fontAlgn="auto" hangingPunct="1">
              <a:spcBef>
                <a:spcPts val="0"/>
              </a:spcBef>
              <a:spcAft>
                <a:spcPts val="0"/>
              </a:spcAft>
            </a:pPr>
            <a:r>
              <a:rPr lang="en-GB" sz="3200" b="1" dirty="0" smtClean="0">
                <a:solidFill>
                  <a:srgbClr val="0B9D48"/>
                </a:solidFill>
                <a:latin typeface="Calibri" panose="020F0502020204030204"/>
                <a:ea typeface="Tahoma" panose="020B0604030504040204" pitchFamily="34" charset="0"/>
              </a:rPr>
              <a:t>Are you hiding behind the PCI sofa?</a:t>
            </a:r>
            <a:endParaRPr lang="en-GB" sz="3200" b="1" dirty="0">
              <a:solidFill>
                <a:srgbClr val="0B9D48"/>
              </a:solidFill>
              <a:latin typeface="Calibri" panose="020F0502020204030204"/>
              <a:ea typeface="Tahoma" panose="020B0604030504040204" pitchFamily="34" charset="0"/>
            </a:endParaRPr>
          </a:p>
        </p:txBody>
      </p:sp>
      <p:sp>
        <p:nvSpPr>
          <p:cNvPr id="7" name="TextBox 6"/>
          <p:cNvSpPr txBox="1"/>
          <p:nvPr/>
        </p:nvSpPr>
        <p:spPr>
          <a:xfrm>
            <a:off x="4628062" y="3433107"/>
            <a:ext cx="3823479" cy="1631216"/>
          </a:xfrm>
          <a:prstGeom prst="rect">
            <a:avLst/>
          </a:prstGeom>
          <a:noFill/>
        </p:spPr>
        <p:txBody>
          <a:bodyPr wrap="square" rtlCol="0">
            <a:spAutoFit/>
          </a:bodyPr>
          <a:lstStyle/>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cs typeface="+mn-cs"/>
              </a:rPr>
              <a:t>CONTENT PLANNERS</a:t>
            </a:r>
          </a:p>
          <a:p>
            <a:pPr defTabSz="457200" eaLnBrk="1" fontAlgn="auto" hangingPunct="1">
              <a:spcBef>
                <a:spcPts val="0"/>
              </a:spcBef>
              <a:spcAft>
                <a:spcPts val="0"/>
              </a:spcAft>
            </a:pPr>
            <a:r>
              <a:rPr lang="en-GB" b="1" dirty="0" smtClean="0">
                <a:solidFill>
                  <a:srgbClr val="F15E4C"/>
                </a:solidFill>
                <a:latin typeface="Calibri" panose="020F0502020204030204"/>
                <a:cs typeface="+mn-cs"/>
              </a:rPr>
              <a:t>Susanna Caudwell : Halle Orchestra</a:t>
            </a:r>
          </a:p>
          <a:p>
            <a:pPr defTabSz="457200" eaLnBrk="1" fontAlgn="auto" hangingPunct="1">
              <a:spcBef>
                <a:spcPts val="0"/>
              </a:spcBef>
              <a:spcAft>
                <a:spcPts val="0"/>
              </a:spcAft>
            </a:pPr>
            <a:r>
              <a:rPr lang="en-GB" b="1" dirty="0" smtClean="0">
                <a:solidFill>
                  <a:srgbClr val="F15E4C"/>
                </a:solidFill>
                <a:latin typeface="Calibri" panose="020F0502020204030204"/>
              </a:rPr>
              <a:t>Debbie Harland : Old Vic Theatre</a:t>
            </a:r>
            <a:endParaRPr lang="en-GB" b="1" dirty="0">
              <a:solidFill>
                <a:srgbClr val="F15E4C"/>
              </a:solidFill>
              <a:latin typeface="Calibri" panose="020F0502020204030204"/>
            </a:endParaRPr>
          </a:p>
          <a:p>
            <a:pPr defTabSz="457200" eaLnBrk="1" fontAlgn="auto" hangingPunct="1">
              <a:spcBef>
                <a:spcPts val="0"/>
              </a:spcBef>
              <a:spcAft>
                <a:spcPts val="0"/>
              </a:spcAft>
            </a:pPr>
            <a:endParaRPr lang="en-GB" b="1" dirty="0" smtClean="0">
              <a:solidFill>
                <a:srgbClr val="F15E4C"/>
              </a:solidFill>
              <a:latin typeface="Calibri" panose="020F0502020204030204"/>
              <a:cs typeface="+mn-cs"/>
            </a:endParaRPr>
          </a:p>
          <a:p>
            <a:pPr defTabSz="457200" eaLnBrk="1" fontAlgn="auto" hangingPunct="1">
              <a:spcBef>
                <a:spcPts val="0"/>
              </a:spcBef>
              <a:spcAft>
                <a:spcPts val="0"/>
              </a:spcAft>
            </a:pPr>
            <a:endParaRPr lang="en-GB" b="1" dirty="0" smtClean="0">
              <a:solidFill>
                <a:srgbClr val="F15E4C"/>
              </a:solidFill>
              <a:latin typeface="Calibri" panose="020F0502020204030204"/>
              <a:cs typeface="+mn-cs"/>
            </a:endParaRPr>
          </a:p>
        </p:txBody>
      </p:sp>
      <p:sp>
        <p:nvSpPr>
          <p:cNvPr id="8" name="TextBox 7"/>
          <p:cNvSpPr txBox="1"/>
          <p:nvPr/>
        </p:nvSpPr>
        <p:spPr>
          <a:xfrm>
            <a:off x="4628063" y="922598"/>
            <a:ext cx="3823479" cy="2185214"/>
          </a:xfrm>
          <a:prstGeom prst="rect">
            <a:avLst/>
          </a:prstGeom>
          <a:noFill/>
        </p:spPr>
        <p:txBody>
          <a:bodyPr wrap="square" rtlCol="0">
            <a:spAutoFit/>
          </a:bodyPr>
          <a:lstStyle/>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rPr>
              <a:t>MODERATOR</a:t>
            </a:r>
          </a:p>
          <a:p>
            <a:pPr defTabSz="457200" eaLnBrk="1" fontAlgn="auto" hangingPunct="1">
              <a:spcBef>
                <a:spcPts val="0"/>
              </a:spcBef>
              <a:spcAft>
                <a:spcPts val="0"/>
              </a:spcAft>
            </a:pPr>
            <a:r>
              <a:rPr lang="en-GB" b="1" dirty="0" smtClean="0">
                <a:solidFill>
                  <a:srgbClr val="F15E4C"/>
                </a:solidFill>
                <a:latin typeface="Calibri" panose="020F0502020204030204"/>
              </a:rPr>
              <a:t>Sarah Stratton : Birmingham Hippodrome</a:t>
            </a:r>
          </a:p>
          <a:p>
            <a:pPr defTabSz="457200" eaLnBrk="1" fontAlgn="auto" hangingPunct="1">
              <a:spcBef>
                <a:spcPts val="0"/>
              </a:spcBef>
              <a:spcAft>
                <a:spcPts val="0"/>
              </a:spcAft>
            </a:pPr>
            <a:endParaRPr lang="en-GB" sz="800" b="1" dirty="0" smtClean="0">
              <a:solidFill>
                <a:srgbClr val="F15E4C"/>
              </a:solidFill>
              <a:latin typeface="Calibri" panose="020F0502020204030204"/>
            </a:endParaRPr>
          </a:p>
          <a:p>
            <a:pPr marL="457200" indent="-457200" defTabSz="457200" eaLnBrk="1" fontAlgn="auto" hangingPunct="1">
              <a:spcBef>
                <a:spcPts val="0"/>
              </a:spcBef>
              <a:spcAft>
                <a:spcPts val="0"/>
              </a:spcAft>
              <a:buFont typeface="Arial" panose="020B0604020202020204" pitchFamily="34" charset="0"/>
              <a:buChar char="•"/>
            </a:pPr>
            <a:r>
              <a:rPr lang="en-GB" sz="2800" b="1" dirty="0" smtClean="0">
                <a:solidFill>
                  <a:srgbClr val="0B9D48"/>
                </a:solidFill>
                <a:latin typeface="Calibri" panose="020F0502020204030204"/>
              </a:rPr>
              <a:t>PANEL</a:t>
            </a:r>
            <a:endParaRPr lang="en-GB" sz="2800" b="1" dirty="0">
              <a:solidFill>
                <a:srgbClr val="0B9D48"/>
              </a:solidFill>
              <a:latin typeface="Calibri" panose="020F0502020204030204"/>
            </a:endParaRPr>
          </a:p>
          <a:p>
            <a:pPr defTabSz="457200" eaLnBrk="1" fontAlgn="auto" hangingPunct="1">
              <a:spcBef>
                <a:spcPts val="0"/>
              </a:spcBef>
              <a:spcAft>
                <a:spcPts val="0"/>
              </a:spcAft>
            </a:pPr>
            <a:r>
              <a:rPr lang="en-GB" b="1" dirty="0" smtClean="0">
                <a:solidFill>
                  <a:srgbClr val="F15E4C"/>
                </a:solidFill>
                <a:latin typeface="Calibri" panose="020F0502020204030204"/>
              </a:rPr>
              <a:t>Geraint Williams : IT Governance Ltd</a:t>
            </a:r>
            <a:endParaRPr lang="en-GB" b="1" dirty="0">
              <a:solidFill>
                <a:srgbClr val="F15E4C"/>
              </a:solidFill>
              <a:latin typeface="Calibri" panose="020F0502020204030204"/>
            </a:endParaRPr>
          </a:p>
          <a:p>
            <a:pPr defTabSz="457200" eaLnBrk="1" fontAlgn="auto" hangingPunct="1">
              <a:spcBef>
                <a:spcPts val="0"/>
              </a:spcBef>
              <a:spcAft>
                <a:spcPts val="0"/>
              </a:spcAft>
            </a:pPr>
            <a:r>
              <a:rPr lang="en-GB" b="1" dirty="0" smtClean="0">
                <a:solidFill>
                  <a:srgbClr val="F15E4C"/>
                </a:solidFill>
                <a:latin typeface="Calibri" panose="020F0502020204030204"/>
              </a:rPr>
              <a:t>Alex Jameson : Royal Opera House</a:t>
            </a:r>
            <a:endParaRPr lang="en-GB" b="1" dirty="0">
              <a:solidFill>
                <a:srgbClr val="F15E4C"/>
              </a:solidFill>
              <a:latin typeface="Calibri" panose="020F0502020204030204"/>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eaLnBrk="1" fontAlgn="auto" hangingPunct="1">
              <a:spcBef>
                <a:spcPts val="0"/>
              </a:spcBef>
              <a:spcAft>
                <a:spcPts val="0"/>
              </a:spcAft>
            </a:pPr>
            <a:r>
              <a:rPr lang="en-US" b="1" dirty="0" smtClean="0">
                <a:solidFill>
                  <a:prstClr val="black"/>
                </a:solidFill>
                <a:latin typeface="Calibri" panose="020F0502020204030204"/>
                <a:cs typeface="+mn-cs"/>
              </a:rPr>
              <a:t>Share your </a:t>
            </a:r>
            <a:r>
              <a:rPr lang="en-US" b="1" dirty="0" err="1" smtClean="0">
                <a:solidFill>
                  <a:prstClr val="black"/>
                </a:solidFill>
                <a:latin typeface="Calibri" panose="020F0502020204030204"/>
                <a:cs typeface="+mn-cs"/>
              </a:rPr>
              <a:t>favourite</a:t>
            </a:r>
            <a:r>
              <a:rPr lang="en-US" b="1" dirty="0" smtClean="0">
                <a:solidFill>
                  <a:prstClr val="black"/>
                </a:solidFill>
                <a:latin typeface="Calibri" panose="020F0502020204030204"/>
                <a:cs typeface="+mn-cs"/>
              </a:rPr>
              <a:t> content and photos! #TECDublin16</a:t>
            </a:r>
          </a:p>
          <a:p>
            <a:pPr algn="ctr" defTabSz="457200" eaLnBrk="1" fontAlgn="auto" hangingPunct="1">
              <a:spcBef>
                <a:spcPts val="0"/>
              </a:spcBef>
              <a:spcAft>
                <a:spcPts val="0"/>
              </a:spcAft>
            </a:pPr>
            <a:endParaRPr lang="en-US" b="1" dirty="0" smtClean="0">
              <a:solidFill>
                <a:prstClr val="black"/>
              </a:solidFill>
              <a:latin typeface="Calibri" panose="020F0502020204030204"/>
              <a:cs typeface="+mn-cs"/>
            </a:endParaRPr>
          </a:p>
          <a:p>
            <a:pPr algn="ctr" defTabSz="457200" eaLnBrk="1" fontAlgn="auto" hangingPunct="1">
              <a:spcBef>
                <a:spcPts val="0"/>
              </a:spcBef>
              <a:spcAft>
                <a:spcPts val="0"/>
              </a:spcAft>
            </a:pPr>
            <a:endParaRPr lang="en-US" b="1" dirty="0">
              <a:solidFill>
                <a:prstClr val="black"/>
              </a:solidFill>
              <a:latin typeface="Calibri" panose="020F0502020204030204"/>
              <a:cs typeface="+mn-cs"/>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7" descr="ITG logo.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57975" y="579438"/>
            <a:ext cx="1649413"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Rectangle 2"/>
          <p:cNvSpPr>
            <a:spLocks noGrp="1" noChangeArrowheads="1"/>
          </p:cNvSpPr>
          <p:nvPr>
            <p:ph type="ctrTitle"/>
          </p:nvPr>
        </p:nvSpPr>
        <p:spPr>
          <a:xfrm>
            <a:off x="0" y="2644775"/>
            <a:ext cx="9144000" cy="1470025"/>
          </a:xfrm>
        </p:spPr>
        <p:txBody>
          <a:bodyPr/>
          <a:lstStyle/>
          <a:p>
            <a:pPr algn="ctr" eaLnBrk="1" hangingPunct="1"/>
            <a:r>
              <a:rPr lang="en-GB" altLang="en-US" sz="3200" dirty="0" smtClean="0"/>
              <a:t>The PCI DSS</a:t>
            </a:r>
          </a:p>
        </p:txBody>
      </p:sp>
      <p:sp>
        <p:nvSpPr>
          <p:cNvPr id="4105" name="Text Box 9"/>
          <p:cNvSpPr txBox="1">
            <a:spLocks noChangeArrowheads="1"/>
          </p:cNvSpPr>
          <p:nvPr/>
        </p:nvSpPr>
        <p:spPr bwMode="auto">
          <a:xfrm>
            <a:off x="0" y="4297363"/>
            <a:ext cx="9144000" cy="757237"/>
          </a:xfrm>
          <a:prstGeom prst="rect">
            <a:avLst/>
          </a:prstGeom>
          <a:noFill/>
          <a:ln w="9525">
            <a:noFill/>
            <a:miter lim="800000"/>
            <a:headEnd/>
            <a:tailEnd/>
          </a:ln>
          <a:effectLst/>
        </p:spPr>
        <p:txBody>
          <a:bodyPr>
            <a:spAutoFit/>
          </a:bodyPr>
          <a:lstStyle/>
          <a:p>
            <a:pPr algn="ctr" eaLnBrk="1" hangingPunct="1">
              <a:lnSpc>
                <a:spcPct val="80000"/>
              </a:lnSpc>
              <a:spcBef>
                <a:spcPct val="20000"/>
              </a:spcBef>
              <a:buClr>
                <a:srgbClr val="99CC00"/>
              </a:buClr>
              <a:buSzPct val="120000"/>
              <a:defRPr/>
            </a:pPr>
            <a:r>
              <a:rPr lang="en-GB" sz="2400" b="1" dirty="0" smtClean="0"/>
              <a:t>Tessitura 2016</a:t>
            </a:r>
            <a:endParaRPr lang="en-GB" sz="2400" b="1" dirty="0"/>
          </a:p>
          <a:p>
            <a:pPr algn="ctr" eaLnBrk="1" hangingPunct="1">
              <a:lnSpc>
                <a:spcPct val="80000"/>
              </a:lnSpc>
              <a:spcBef>
                <a:spcPct val="20000"/>
              </a:spcBef>
              <a:buClr>
                <a:srgbClr val="99CC00"/>
              </a:buClr>
              <a:buSzPct val="120000"/>
              <a:defRPr/>
            </a:pPr>
            <a:r>
              <a:rPr lang="en-GB" sz="2400" b="1" kern="0" dirty="0" smtClean="0">
                <a:solidFill>
                  <a:srgbClr val="000000"/>
                </a:solidFill>
                <a:latin typeface="Arial"/>
                <a:cs typeface="Arial"/>
              </a:rPr>
              <a:t>18</a:t>
            </a:r>
            <a:r>
              <a:rPr lang="en-GB" sz="2400" b="1" kern="0" baseline="30000" dirty="0" smtClean="0">
                <a:solidFill>
                  <a:srgbClr val="000000"/>
                </a:solidFill>
                <a:latin typeface="Arial"/>
                <a:cs typeface="Arial"/>
              </a:rPr>
              <a:t>th</a:t>
            </a:r>
            <a:r>
              <a:rPr lang="en-GB" sz="2400" b="1" kern="0" dirty="0" smtClean="0">
                <a:solidFill>
                  <a:srgbClr val="000000"/>
                </a:solidFill>
                <a:latin typeface="Arial"/>
                <a:cs typeface="Arial"/>
              </a:rPr>
              <a:t> November 2016</a:t>
            </a:r>
            <a:endParaRPr lang="en-GB" sz="2400" kern="0" dirty="0">
              <a:solidFill>
                <a:srgbClr val="000000"/>
              </a:solidFill>
              <a:latin typeface="Arial"/>
              <a:cs typeface="Arial"/>
            </a:endParaRPr>
          </a:p>
        </p:txBody>
      </p:sp>
      <p:sp>
        <p:nvSpPr>
          <p:cNvPr id="6149" name="Rectangle 6"/>
          <p:cNvSpPr>
            <a:spLocks noChangeArrowheads="1"/>
          </p:cNvSpPr>
          <p:nvPr/>
        </p:nvSpPr>
        <p:spPr bwMode="auto">
          <a:xfrm>
            <a:off x="0" y="5492750"/>
            <a:ext cx="9144000"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120000"/>
              <a:buChar char="•"/>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rgbClr val="008080"/>
              </a:buClr>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ClrTx/>
              <a:buSzTx/>
              <a:buFontTx/>
              <a:buNone/>
            </a:pPr>
            <a:r>
              <a:rPr lang="en-GB" altLang="en-US" sz="1800"/>
              <a:t>Geraint Willaims</a:t>
            </a:r>
          </a:p>
          <a:p>
            <a:pPr algn="ctr" eaLnBrk="1" hangingPunct="1">
              <a:spcBef>
                <a:spcPct val="0"/>
              </a:spcBef>
              <a:buClrTx/>
              <a:buSzTx/>
              <a:buFontTx/>
              <a:buNone/>
            </a:pPr>
            <a:r>
              <a:rPr lang="en-GB" altLang="en-US" sz="1800"/>
              <a:t>IT Governance Ltd</a:t>
            </a:r>
          </a:p>
          <a:p>
            <a:pPr algn="ctr" eaLnBrk="1" hangingPunct="1">
              <a:spcBef>
                <a:spcPct val="0"/>
              </a:spcBef>
              <a:buClrTx/>
              <a:buSzTx/>
              <a:buFontTx/>
              <a:buNone/>
            </a:pPr>
            <a:r>
              <a:rPr lang="en-GB" altLang="en-US" sz="1800"/>
              <a:t>www.itgovernance.co.uk</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Who am I</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4</a:t>
            </a:fld>
            <a:endParaRPr lang="en-GB"/>
          </a:p>
        </p:txBody>
      </p:sp>
      <p:sp>
        <p:nvSpPr>
          <p:cNvPr id="8" name="TextBox 7"/>
          <p:cNvSpPr txBox="1"/>
          <p:nvPr/>
        </p:nvSpPr>
        <p:spPr>
          <a:xfrm>
            <a:off x="3293918" y="6488668"/>
            <a:ext cx="2803973" cy="369332"/>
          </a:xfrm>
          <a:prstGeom prst="rect">
            <a:avLst/>
          </a:prstGeom>
          <a:noFill/>
        </p:spPr>
        <p:txBody>
          <a:bodyPr wrap="none" rtlCol="0">
            <a:spAutoFit/>
          </a:bodyPr>
          <a:lstStyle/>
          <a:p>
            <a:r>
              <a:rPr lang="en-GB" dirty="0" smtClean="0"/>
              <a:t>Protect </a:t>
            </a:r>
            <a:r>
              <a:rPr lang="en-GB" dirty="0" smtClean="0">
                <a:latin typeface="Calibri"/>
              </a:rPr>
              <a:t>• </a:t>
            </a:r>
            <a:r>
              <a:rPr lang="en-GB" dirty="0" smtClean="0"/>
              <a:t>Comply </a:t>
            </a:r>
            <a:r>
              <a:rPr lang="en-GB" dirty="0">
                <a:latin typeface="Calibri"/>
              </a:rPr>
              <a:t>• </a:t>
            </a:r>
            <a:r>
              <a:rPr lang="en-GB" dirty="0" smtClean="0"/>
              <a:t>Thrive</a:t>
            </a: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2276" y="2517197"/>
            <a:ext cx="1588424" cy="2770511"/>
          </a:xfrm>
          <a:prstGeom prst="rect">
            <a:avLst/>
          </a:prstGeom>
        </p:spPr>
      </p:pic>
    </p:spTree>
    <p:extLst>
      <p:ext uri="{BB962C8B-B14F-4D97-AF65-F5344CB8AC3E}">
        <p14:creationId xmlns:p14="http://schemas.microsoft.com/office/powerpoint/2010/main" val="110905122"/>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Agenda</a:t>
            </a:r>
            <a:endParaRPr lang="en-GB" dirty="0"/>
          </a:p>
        </p:txBody>
      </p:sp>
      <p:sp>
        <p:nvSpPr>
          <p:cNvPr id="3" name="Content Placeholder 2"/>
          <p:cNvSpPr>
            <a:spLocks noGrp="1"/>
          </p:cNvSpPr>
          <p:nvPr>
            <p:ph idx="1"/>
          </p:nvPr>
        </p:nvSpPr>
        <p:spPr/>
        <p:txBody>
          <a:bodyPr/>
          <a:lstStyle/>
          <a:p>
            <a:r>
              <a:rPr lang="en-GB" dirty="0"/>
              <a:t>What is the PCI DSS certification</a:t>
            </a:r>
          </a:p>
          <a:p>
            <a:r>
              <a:rPr lang="en-GB" dirty="0" smtClean="0"/>
              <a:t>What </a:t>
            </a:r>
            <a:r>
              <a:rPr lang="en-GB" dirty="0"/>
              <a:t>are SAQ’s</a:t>
            </a:r>
          </a:p>
          <a:p>
            <a:r>
              <a:rPr lang="en-GB" dirty="0" smtClean="0"/>
              <a:t>Data </a:t>
            </a:r>
            <a:r>
              <a:rPr lang="en-GB" dirty="0"/>
              <a:t>flow and payment channels</a:t>
            </a:r>
          </a:p>
          <a:p>
            <a:r>
              <a:rPr lang="en-GB" dirty="0" smtClean="0"/>
              <a:t>Third </a:t>
            </a:r>
            <a:r>
              <a:rPr lang="en-GB" dirty="0"/>
              <a:t>parties and compliance</a:t>
            </a:r>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5</a:t>
            </a:fld>
            <a:endParaRPr lang="en-GB"/>
          </a:p>
        </p:txBody>
      </p:sp>
      <p:sp>
        <p:nvSpPr>
          <p:cNvPr id="6" name="TextBox 5"/>
          <p:cNvSpPr txBox="1"/>
          <p:nvPr/>
        </p:nvSpPr>
        <p:spPr>
          <a:xfrm>
            <a:off x="3293918" y="6488668"/>
            <a:ext cx="2803973" cy="369332"/>
          </a:xfrm>
          <a:prstGeom prst="rect">
            <a:avLst/>
          </a:prstGeom>
          <a:noFill/>
        </p:spPr>
        <p:txBody>
          <a:bodyPr wrap="none" rtlCol="0">
            <a:spAutoFit/>
          </a:bodyPr>
          <a:lstStyle/>
          <a:p>
            <a:r>
              <a:rPr lang="en-GB" dirty="0" smtClean="0"/>
              <a:t>Protect </a:t>
            </a:r>
            <a:r>
              <a:rPr lang="en-GB" dirty="0" smtClean="0">
                <a:latin typeface="Calibri"/>
              </a:rPr>
              <a:t>• </a:t>
            </a:r>
            <a:r>
              <a:rPr lang="en-GB" dirty="0" smtClean="0"/>
              <a:t>Comply </a:t>
            </a:r>
            <a:r>
              <a:rPr lang="en-GB" dirty="0">
                <a:latin typeface="Calibri"/>
              </a:rPr>
              <a:t>• </a:t>
            </a:r>
            <a:r>
              <a:rPr lang="en-GB" dirty="0" smtClean="0"/>
              <a:t>Thrive</a:t>
            </a:r>
            <a:endParaRPr lang="en-GB" dirty="0"/>
          </a:p>
        </p:txBody>
      </p:sp>
    </p:spTree>
    <p:extLst>
      <p:ext uri="{BB962C8B-B14F-4D97-AF65-F5344CB8AC3E}">
        <p14:creationId xmlns:p14="http://schemas.microsoft.com/office/powerpoint/2010/main" val="184259400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PCI DSS</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6</a:t>
            </a:fld>
            <a:endParaRPr lang="en-GB"/>
          </a:p>
        </p:txBody>
      </p:sp>
      <p:sp>
        <p:nvSpPr>
          <p:cNvPr id="6" name="Oval 5"/>
          <p:cNvSpPr/>
          <p:nvPr/>
        </p:nvSpPr>
        <p:spPr bwMode="auto">
          <a:xfrm>
            <a:off x="3340100" y="1752600"/>
            <a:ext cx="1790700" cy="91440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1 Standards</a:t>
            </a:r>
          </a:p>
        </p:txBody>
      </p:sp>
      <p:sp>
        <p:nvSpPr>
          <p:cNvPr id="7" name="Oval 6"/>
          <p:cNvSpPr/>
          <p:nvPr/>
        </p:nvSpPr>
        <p:spPr bwMode="auto">
          <a:xfrm>
            <a:off x="3200400" y="2806700"/>
            <a:ext cx="2235200" cy="91440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GB" sz="1800" b="0" i="0" u="none" strike="noStrike" cap="none" normalizeH="0" baseline="0" dirty="0" smtClean="0">
                <a:ln>
                  <a:noFill/>
                </a:ln>
                <a:solidFill>
                  <a:schemeClr val="tx1"/>
                </a:solidFill>
                <a:effectLst/>
                <a:latin typeface="Arial" charset="0"/>
                <a:cs typeface="Arial" charset="0"/>
              </a:rPr>
              <a:t>5 Compliance Programs</a:t>
            </a:r>
          </a:p>
        </p:txBody>
      </p:sp>
      <p:sp>
        <p:nvSpPr>
          <p:cNvPr id="8" name="Line Callout 1 7"/>
          <p:cNvSpPr/>
          <p:nvPr/>
        </p:nvSpPr>
        <p:spPr bwMode="auto">
          <a:xfrm>
            <a:off x="5740400" y="1866900"/>
            <a:ext cx="2019300" cy="67310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Managed</a:t>
            </a:r>
            <a:r>
              <a:rPr kumimoji="0" lang="en-GB" sz="1400" b="0" i="0" u="none" strike="noStrike" cap="none" normalizeH="0" dirty="0" smtClean="0">
                <a:ln>
                  <a:noFill/>
                </a:ln>
                <a:solidFill>
                  <a:schemeClr val="tx1"/>
                </a:solidFill>
                <a:effectLst/>
                <a:latin typeface="Arial" charset="0"/>
                <a:cs typeface="Arial" charset="0"/>
              </a:rPr>
              <a:t> by the Security Standards Council</a:t>
            </a:r>
            <a:endParaRPr kumimoji="0" lang="en-GB" sz="1400" b="0" i="0" u="none" strike="noStrike" cap="none" normalizeH="0" baseline="0" dirty="0" smtClean="0">
              <a:ln>
                <a:noFill/>
              </a:ln>
              <a:solidFill>
                <a:schemeClr val="tx1"/>
              </a:solidFill>
              <a:effectLst/>
              <a:latin typeface="Arial" charset="0"/>
              <a:cs typeface="Arial" charset="0"/>
            </a:endParaRPr>
          </a:p>
        </p:txBody>
      </p:sp>
      <p:sp>
        <p:nvSpPr>
          <p:cNvPr id="9" name="Line Callout 1 8"/>
          <p:cNvSpPr/>
          <p:nvPr/>
        </p:nvSpPr>
        <p:spPr bwMode="auto">
          <a:xfrm>
            <a:off x="5969000" y="2927350"/>
            <a:ext cx="2019300" cy="67310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Managed</a:t>
            </a:r>
            <a:r>
              <a:rPr kumimoji="0" lang="en-GB" sz="1400" b="0" i="0" u="none" strike="noStrike" cap="none" normalizeH="0" dirty="0" smtClean="0">
                <a:ln>
                  <a:noFill/>
                </a:ln>
                <a:solidFill>
                  <a:schemeClr val="tx1"/>
                </a:solidFill>
                <a:effectLst/>
                <a:latin typeface="Arial" charset="0"/>
                <a:cs typeface="Arial" charset="0"/>
              </a:rPr>
              <a:t> by the five payment brands</a:t>
            </a:r>
            <a:endParaRPr kumimoji="0" lang="en-GB" sz="1400" b="0" i="0" u="none" strike="noStrike" cap="none" normalizeH="0" baseline="0" dirty="0" smtClean="0">
              <a:ln>
                <a:noFill/>
              </a:ln>
              <a:solidFill>
                <a:schemeClr val="tx1"/>
              </a:solidFill>
              <a:effectLst/>
              <a:latin typeface="Arial" charset="0"/>
              <a:cs typeface="Arial" charset="0"/>
            </a:endParaRPr>
          </a:p>
        </p:txBody>
      </p:sp>
      <p:sp>
        <p:nvSpPr>
          <p:cNvPr id="10" name="Oval 9"/>
          <p:cNvSpPr/>
          <p:nvPr/>
        </p:nvSpPr>
        <p:spPr bwMode="auto">
          <a:xfrm>
            <a:off x="177800" y="4121150"/>
            <a:ext cx="1778000" cy="65405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dirty="0" smtClean="0">
                <a:latin typeface="Arial" charset="0"/>
                <a:cs typeface="Arial" charset="0"/>
              </a:rPr>
              <a:t>Merchants</a:t>
            </a:r>
            <a:endParaRPr kumimoji="0" lang="en-GB" sz="1800" b="0" i="0" u="none" strike="noStrike" cap="none" normalizeH="0" baseline="0" dirty="0" smtClean="0">
              <a:ln>
                <a:noFill/>
              </a:ln>
              <a:solidFill>
                <a:schemeClr val="tx1"/>
              </a:solidFill>
              <a:effectLst/>
              <a:latin typeface="Arial" charset="0"/>
              <a:cs typeface="Arial" charset="0"/>
            </a:endParaRPr>
          </a:p>
        </p:txBody>
      </p:sp>
      <p:sp>
        <p:nvSpPr>
          <p:cNvPr id="11" name="Oval 10"/>
          <p:cNvSpPr/>
          <p:nvPr/>
        </p:nvSpPr>
        <p:spPr bwMode="auto">
          <a:xfrm>
            <a:off x="4800600" y="4108450"/>
            <a:ext cx="1778000" cy="65405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dirty="0" smtClean="0">
                <a:latin typeface="Arial" charset="0"/>
                <a:cs typeface="Arial" charset="0"/>
              </a:rPr>
              <a:t>Service Providers</a:t>
            </a:r>
            <a:endParaRPr kumimoji="0" lang="en-GB" sz="1800" b="0" i="0" u="none" strike="noStrike" cap="none" normalizeH="0" baseline="0" dirty="0" smtClean="0">
              <a:ln>
                <a:noFill/>
              </a:ln>
              <a:solidFill>
                <a:schemeClr val="tx1"/>
              </a:solidFill>
              <a:effectLst/>
              <a:latin typeface="Arial" charset="0"/>
              <a:cs typeface="Arial" charset="0"/>
            </a:endParaRPr>
          </a:p>
        </p:txBody>
      </p:sp>
      <p:sp>
        <p:nvSpPr>
          <p:cNvPr id="12" name="Line Callout 1 11"/>
          <p:cNvSpPr/>
          <p:nvPr/>
        </p:nvSpPr>
        <p:spPr bwMode="auto">
          <a:xfrm>
            <a:off x="2514600" y="4083050"/>
            <a:ext cx="2019300" cy="67310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Report to</a:t>
            </a:r>
            <a:r>
              <a:rPr kumimoji="0" lang="en-GB" sz="1400" b="0" i="0" u="none" strike="noStrike" cap="none" normalizeH="0" dirty="0" smtClean="0">
                <a:ln>
                  <a:noFill/>
                </a:ln>
                <a:solidFill>
                  <a:schemeClr val="tx1"/>
                </a:solidFill>
                <a:effectLst/>
                <a:latin typeface="Arial" charset="0"/>
                <a:cs typeface="Arial" charset="0"/>
              </a:rPr>
              <a:t> acquirers</a:t>
            </a:r>
            <a:endParaRPr kumimoji="0" lang="en-GB" sz="1400" b="0" i="0" u="none" strike="noStrike" cap="none" normalizeH="0" baseline="0" dirty="0" smtClean="0">
              <a:ln>
                <a:noFill/>
              </a:ln>
              <a:solidFill>
                <a:schemeClr val="tx1"/>
              </a:solidFill>
              <a:effectLst/>
              <a:latin typeface="Arial" charset="0"/>
              <a:cs typeface="Arial" charset="0"/>
            </a:endParaRPr>
          </a:p>
        </p:txBody>
      </p:sp>
      <p:sp>
        <p:nvSpPr>
          <p:cNvPr id="13" name="Line Callout 1 12"/>
          <p:cNvSpPr/>
          <p:nvPr/>
        </p:nvSpPr>
        <p:spPr bwMode="auto">
          <a:xfrm>
            <a:off x="7016750" y="4076700"/>
            <a:ext cx="2019300" cy="67310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Report to</a:t>
            </a:r>
            <a:r>
              <a:rPr kumimoji="0" lang="en-GB" sz="1400" b="0" i="0" u="none" strike="noStrike" cap="none" normalizeH="0" dirty="0" smtClean="0">
                <a:ln>
                  <a:noFill/>
                </a:ln>
                <a:solidFill>
                  <a:schemeClr val="tx1"/>
                </a:solidFill>
                <a:effectLst/>
                <a:latin typeface="Arial" charset="0"/>
                <a:cs typeface="Arial" charset="0"/>
              </a:rPr>
              <a:t> merchants and/or payment brands</a:t>
            </a:r>
            <a:endParaRPr kumimoji="0" lang="en-GB" sz="1400" b="0" i="0" u="none" strike="noStrike" cap="none" normalizeH="0" baseline="0" dirty="0" smtClean="0">
              <a:ln>
                <a:noFill/>
              </a:ln>
              <a:solidFill>
                <a:schemeClr val="tx1"/>
              </a:solidFill>
              <a:effectLst/>
              <a:latin typeface="Arial" charset="0"/>
              <a:cs typeface="Arial" charset="0"/>
            </a:endParaRPr>
          </a:p>
        </p:txBody>
      </p:sp>
      <p:sp>
        <p:nvSpPr>
          <p:cNvPr id="14" name="Oval 13"/>
          <p:cNvSpPr/>
          <p:nvPr/>
        </p:nvSpPr>
        <p:spPr bwMode="auto">
          <a:xfrm>
            <a:off x="177800" y="5124450"/>
            <a:ext cx="1778000" cy="65405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dirty="0" smtClean="0">
                <a:latin typeface="Arial" charset="0"/>
                <a:cs typeface="Arial" charset="0"/>
              </a:rPr>
              <a:t>Multiple levels</a:t>
            </a:r>
            <a:endParaRPr kumimoji="0" lang="en-GB" sz="1800" b="0" i="0" u="none" strike="noStrike" cap="none" normalizeH="0" baseline="0" dirty="0" smtClean="0">
              <a:ln>
                <a:noFill/>
              </a:ln>
              <a:solidFill>
                <a:schemeClr val="tx1"/>
              </a:solidFill>
              <a:effectLst/>
              <a:latin typeface="Arial" charset="0"/>
              <a:cs typeface="Arial" charset="0"/>
            </a:endParaRPr>
          </a:p>
        </p:txBody>
      </p:sp>
      <p:sp>
        <p:nvSpPr>
          <p:cNvPr id="15" name="Line Callout 1 14"/>
          <p:cNvSpPr/>
          <p:nvPr/>
        </p:nvSpPr>
        <p:spPr bwMode="auto">
          <a:xfrm>
            <a:off x="2514600" y="5086350"/>
            <a:ext cx="1587500" cy="52705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Defined by payment</a:t>
            </a:r>
            <a:r>
              <a:rPr lang="en-GB" sz="1400" dirty="0">
                <a:latin typeface="Arial" charset="0"/>
                <a:cs typeface="Arial" charset="0"/>
              </a:rPr>
              <a:t> </a:t>
            </a:r>
            <a:r>
              <a:rPr lang="en-GB" sz="1400" dirty="0" smtClean="0">
                <a:latin typeface="Arial" charset="0"/>
                <a:cs typeface="Arial" charset="0"/>
              </a:rPr>
              <a:t>bands</a:t>
            </a:r>
            <a:endParaRPr kumimoji="0" lang="en-GB" sz="1400" b="0" i="0" u="none" strike="noStrike" cap="none" normalizeH="0" baseline="0" dirty="0" smtClean="0">
              <a:ln>
                <a:noFill/>
              </a:ln>
              <a:solidFill>
                <a:schemeClr val="tx1"/>
              </a:solidFill>
              <a:effectLst/>
              <a:latin typeface="Arial" charset="0"/>
              <a:cs typeface="Arial" charset="0"/>
            </a:endParaRPr>
          </a:p>
        </p:txBody>
      </p:sp>
      <p:sp>
        <p:nvSpPr>
          <p:cNvPr id="16" name="Oval 15"/>
          <p:cNvSpPr/>
          <p:nvPr/>
        </p:nvSpPr>
        <p:spPr bwMode="auto">
          <a:xfrm>
            <a:off x="4791075" y="5086350"/>
            <a:ext cx="1778000" cy="654050"/>
          </a:xfrm>
          <a:prstGeom prst="ellipse">
            <a:avLst/>
          </a:prstGeom>
          <a:solidFill>
            <a:srgbClr val="92D050"/>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GB" sz="1200" dirty="0" smtClean="0">
                <a:latin typeface="Arial" charset="0"/>
                <a:cs typeface="Arial" charset="0"/>
              </a:rPr>
              <a:t>Multiple Compliance methods</a:t>
            </a:r>
            <a:endParaRPr kumimoji="0" lang="en-GB" sz="1200" b="0" i="0" u="none" strike="noStrike" cap="none" normalizeH="0" baseline="0" dirty="0" smtClean="0">
              <a:ln>
                <a:noFill/>
              </a:ln>
              <a:solidFill>
                <a:schemeClr val="tx1"/>
              </a:solidFill>
              <a:effectLst/>
              <a:latin typeface="Arial" charset="0"/>
              <a:cs typeface="Arial" charset="0"/>
            </a:endParaRPr>
          </a:p>
        </p:txBody>
      </p:sp>
      <p:sp>
        <p:nvSpPr>
          <p:cNvPr id="17" name="Line Callout 1 16"/>
          <p:cNvSpPr/>
          <p:nvPr/>
        </p:nvSpPr>
        <p:spPr bwMode="auto">
          <a:xfrm>
            <a:off x="7127875" y="5048250"/>
            <a:ext cx="1587500" cy="527050"/>
          </a:xfrm>
          <a:prstGeom prst="borderCallout1">
            <a:avLst>
              <a:gd name="adj1" fmla="val 18750"/>
              <a:gd name="adj2" fmla="val -8333"/>
              <a:gd name="adj3" fmla="val 52123"/>
              <a:gd name="adj4" fmla="val -41478"/>
            </a:avLst>
          </a:prstGeom>
          <a:solidFill>
            <a:schemeClr val="bg1">
              <a:lumMod val="85000"/>
            </a:schemeClr>
          </a:solidFill>
          <a:ln w="9525" cap="flat" cmpd="sng" algn="ctr">
            <a:solidFill>
              <a:srgbClr val="000000"/>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r>
              <a:rPr kumimoji="0" lang="en-GB" sz="1400" b="0" i="0" u="none" strike="noStrike" cap="none" normalizeH="0" baseline="0" dirty="0" smtClean="0">
                <a:ln>
                  <a:noFill/>
                </a:ln>
                <a:solidFill>
                  <a:schemeClr val="tx1"/>
                </a:solidFill>
                <a:effectLst/>
                <a:latin typeface="Arial" charset="0"/>
                <a:cs typeface="Arial" charset="0"/>
              </a:rPr>
              <a:t>Defined by payment</a:t>
            </a:r>
            <a:r>
              <a:rPr lang="en-GB" sz="1400" dirty="0">
                <a:latin typeface="Arial" charset="0"/>
                <a:cs typeface="Arial" charset="0"/>
              </a:rPr>
              <a:t> </a:t>
            </a:r>
            <a:r>
              <a:rPr lang="en-GB" sz="1400" dirty="0" smtClean="0">
                <a:latin typeface="Arial" charset="0"/>
                <a:cs typeface="Arial" charset="0"/>
              </a:rPr>
              <a:t>bands</a:t>
            </a:r>
            <a:endParaRPr kumimoji="0" lang="en-GB" sz="1400" b="0" i="0" u="none" strike="noStrike" cap="none" normalizeH="0" baseline="0" dirty="0" smtClean="0">
              <a:ln>
                <a:noFill/>
              </a:ln>
              <a:solidFill>
                <a:schemeClr val="tx1"/>
              </a:solidFill>
              <a:effectLst/>
              <a:latin typeface="Arial" charset="0"/>
              <a:cs typeface="Arial" charset="0"/>
            </a:endParaRPr>
          </a:p>
        </p:txBody>
      </p:sp>
    </p:spTree>
    <p:extLst>
      <p:ext uri="{BB962C8B-B14F-4D97-AF65-F5344CB8AC3E}">
        <p14:creationId xmlns:p14="http://schemas.microsoft.com/office/powerpoint/2010/main" val="1574044515"/>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Applicability</a:t>
            </a:r>
            <a:endParaRPr lang="en-GB" dirty="0"/>
          </a:p>
        </p:txBody>
      </p:sp>
      <p:sp>
        <p:nvSpPr>
          <p:cNvPr id="3" name="Content Placeholder 2"/>
          <p:cNvSpPr>
            <a:spLocks noGrp="1"/>
          </p:cNvSpPr>
          <p:nvPr>
            <p:ph idx="1"/>
          </p:nvPr>
        </p:nvSpPr>
        <p:spPr/>
        <p:txBody>
          <a:bodyPr/>
          <a:lstStyle/>
          <a:p>
            <a:r>
              <a:rPr lang="en-GB" dirty="0" smtClean="0"/>
              <a:t>Applies to all entities that are involved in, or can affect the security of payment processing.</a:t>
            </a:r>
          </a:p>
          <a:p>
            <a:r>
              <a:rPr lang="en-GB" dirty="0" smtClean="0"/>
              <a:t>The storage, transmission or processing of card data.</a:t>
            </a:r>
          </a:p>
          <a:p>
            <a:r>
              <a:rPr lang="en-GB" dirty="0" smtClean="0"/>
              <a:t>It applies to all instances where there is a PAN (12-19 digits) involved or affected</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7</a:t>
            </a:fld>
            <a:endParaRPr lang="en-GB"/>
          </a:p>
        </p:txBody>
      </p:sp>
    </p:spTree>
    <p:extLst>
      <p:ext uri="{BB962C8B-B14F-4D97-AF65-F5344CB8AC3E}">
        <p14:creationId xmlns:p14="http://schemas.microsoft.com/office/powerpoint/2010/main" val="3141796134"/>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Account data</a:t>
            </a:r>
            <a:endParaRPr lang="en-GB" dirty="0"/>
          </a:p>
        </p:txBody>
      </p:sp>
      <p:sp>
        <p:nvSpPr>
          <p:cNvPr id="4" name="Footer Placeholder 3"/>
          <p:cNvSpPr>
            <a:spLocks noGrp="1"/>
          </p:cNvSpPr>
          <p:nvPr>
            <p:ph type="ftr" sz="quarter" idx="10"/>
          </p:nvPr>
        </p:nvSpPr>
        <p:spPr/>
        <p:txBody>
          <a:bodyPr/>
          <a:lstStyle/>
          <a:p>
            <a:pPr>
              <a:defRPr/>
            </a:pPr>
            <a:r>
              <a:rPr lang="en-US" dirty="0" smtClean="0"/>
              <a:t>© IT Governance Ltd 2012</a:t>
            </a:r>
            <a:endParaRPr lang="en-US"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8</a:t>
            </a:fld>
            <a:endParaRPr lang="en-GB"/>
          </a:p>
        </p:txBody>
      </p:sp>
      <p:pic>
        <p:nvPicPr>
          <p:cNvPr id="6" name="Picture 5"/>
          <p:cNvPicPr>
            <a:picLocks noChangeAspect="1"/>
          </p:cNvPicPr>
          <p:nvPr/>
        </p:nvPicPr>
        <p:blipFill>
          <a:blip r:embed="rId2"/>
          <a:stretch>
            <a:fillRect/>
          </a:stretch>
        </p:blipFill>
        <p:spPr>
          <a:xfrm>
            <a:off x="1700212" y="1706563"/>
            <a:ext cx="5553075" cy="4248150"/>
          </a:xfrm>
          <a:prstGeom prst="rect">
            <a:avLst/>
          </a:prstGeom>
        </p:spPr>
      </p:pic>
    </p:spTree>
    <p:extLst>
      <p:ext uri="{BB962C8B-B14F-4D97-AF65-F5344CB8AC3E}">
        <p14:creationId xmlns:p14="http://schemas.microsoft.com/office/powerpoint/2010/main" val="1362307125"/>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Applicability</a:t>
            </a:r>
          </a:p>
        </p:txBody>
      </p:sp>
      <p:sp>
        <p:nvSpPr>
          <p:cNvPr id="3" name="Content Placeholder 2"/>
          <p:cNvSpPr>
            <a:spLocks noGrp="1"/>
          </p:cNvSpPr>
          <p:nvPr>
            <p:ph idx="1"/>
          </p:nvPr>
        </p:nvSpPr>
        <p:spPr/>
        <p:txBody>
          <a:bodyPr/>
          <a:lstStyle/>
          <a:p>
            <a:r>
              <a:rPr lang="en-GB" dirty="0" smtClean="0"/>
              <a:t>Even if the merchant has outsourced all card processing, if they are getting the payments into their account from payment cards they are responsible for PCI Compliance and that of their service providers</a:t>
            </a:r>
            <a:endParaRPr lang="en-GB" dirty="0"/>
          </a:p>
        </p:txBody>
      </p:sp>
      <p:sp>
        <p:nvSpPr>
          <p:cNvPr id="4" name="Footer Placeholder 3"/>
          <p:cNvSpPr>
            <a:spLocks noGrp="1"/>
          </p:cNvSpPr>
          <p:nvPr>
            <p:ph type="ftr" sz="quarter" idx="10"/>
          </p:nvPr>
        </p:nvSpPr>
        <p:spPr/>
        <p:txBody>
          <a:bodyPr/>
          <a:lstStyle/>
          <a:p>
            <a:pPr>
              <a:defRPr/>
            </a:pPr>
            <a:r>
              <a:rPr lang="en-US" smtClean="0"/>
              <a:t>© IT Governance Ltd 2012</a:t>
            </a:r>
            <a:endParaRPr lang="en-US"/>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9</a:t>
            </a:fld>
            <a:endParaRPr lang="en-GB"/>
          </a:p>
        </p:txBody>
      </p:sp>
    </p:spTree>
    <p:extLst>
      <p:ext uri="{BB962C8B-B14F-4D97-AF65-F5344CB8AC3E}">
        <p14:creationId xmlns:p14="http://schemas.microsoft.com/office/powerpoint/2010/main" val="1244447071"/>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Merchants &amp; Service providers</a:t>
            </a:r>
            <a:endParaRPr lang="en-GB" dirty="0"/>
          </a:p>
        </p:txBody>
      </p:sp>
      <p:sp>
        <p:nvSpPr>
          <p:cNvPr id="3" name="Content Placeholder 2"/>
          <p:cNvSpPr>
            <a:spLocks noGrp="1"/>
          </p:cNvSpPr>
          <p:nvPr>
            <p:ph idx="1"/>
          </p:nvPr>
        </p:nvSpPr>
        <p:spPr>
          <a:xfrm>
            <a:off x="2670174" y="1600200"/>
            <a:ext cx="6016625" cy="4525963"/>
          </a:xfrm>
        </p:spPr>
        <p:txBody>
          <a:bodyPr/>
          <a:lstStyle/>
          <a:p>
            <a:r>
              <a:rPr lang="en-GB" dirty="0" smtClean="0"/>
              <a:t>Merchants – receive payments from payment cards into their accounts</a:t>
            </a:r>
          </a:p>
          <a:p>
            <a:pPr marL="0" indent="0">
              <a:buNone/>
            </a:pPr>
            <a:endParaRPr lang="en-GB" dirty="0" smtClean="0"/>
          </a:p>
          <a:p>
            <a:r>
              <a:rPr lang="en-GB" dirty="0" smtClean="0"/>
              <a:t>Service providers – all other entities that could be involved</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10</a:t>
            </a:fld>
            <a:endParaRPr lang="en-GB"/>
          </a:p>
        </p:txBody>
      </p:sp>
      <p:pic>
        <p:nvPicPr>
          <p:cNvPr id="4100" name="Picture 4" descr="Image result for store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525" y="1606550"/>
            <a:ext cx="1619250" cy="117157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descr="http://1.bp.blogspot.com/-piaTyjQCwb8/UiGAcb0dk8I/AAAAAAAABKc/d2pVi5mgAR0/s1600/isp25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 y="3073400"/>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285939"/>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do entities become certified</a:t>
            </a:r>
            <a:endParaRPr lang="en-GB" dirty="0"/>
          </a:p>
        </p:txBody>
      </p:sp>
      <p:sp>
        <p:nvSpPr>
          <p:cNvPr id="3" name="Content Placeholder 2"/>
          <p:cNvSpPr>
            <a:spLocks noGrp="1"/>
          </p:cNvSpPr>
          <p:nvPr>
            <p:ph idx="1"/>
          </p:nvPr>
        </p:nvSpPr>
        <p:spPr/>
        <p:txBody>
          <a:bodyPr/>
          <a:lstStyle/>
          <a:p>
            <a:r>
              <a:rPr lang="en-GB" dirty="0" smtClean="0"/>
              <a:t>It is a contractually requirement</a:t>
            </a:r>
          </a:p>
          <a:p>
            <a:endParaRPr lang="en-GB" dirty="0" smtClean="0"/>
          </a:p>
          <a:p>
            <a:r>
              <a:rPr lang="en-GB" dirty="0" smtClean="0"/>
              <a:t>They want to do it as part of being ethical handlers of card data</a:t>
            </a:r>
          </a:p>
          <a:p>
            <a:endParaRPr lang="en-GB" dirty="0" smtClean="0"/>
          </a:p>
          <a:p>
            <a:r>
              <a:rPr lang="en-GB" dirty="0" smtClean="0"/>
              <a:t>Been asked/forced to do it by the acquiring banks or clients/third parties</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11</a:t>
            </a:fld>
            <a:endParaRPr lang="en-GB"/>
          </a:p>
        </p:txBody>
      </p:sp>
    </p:spTree>
    <p:extLst>
      <p:ext uri="{BB962C8B-B14F-4D97-AF65-F5344CB8AC3E}">
        <p14:creationId xmlns:p14="http://schemas.microsoft.com/office/powerpoint/2010/main" val="3359674994"/>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is it enforced?</a:t>
            </a:r>
            <a:endParaRPr lang="en-GB"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03943699"/>
              </p:ext>
            </p:extLst>
          </p:nvPr>
        </p:nvGraphicFramePr>
        <p:xfrm>
          <a:off x="457200" y="1406769"/>
          <a:ext cx="8275638" cy="5211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12</a:t>
            </a:fld>
            <a:endParaRPr lang="en-GB" dirty="0"/>
          </a:p>
        </p:txBody>
      </p:sp>
    </p:spTree>
    <p:extLst>
      <p:ext uri="{BB962C8B-B14F-4D97-AF65-F5344CB8AC3E}">
        <p14:creationId xmlns:p14="http://schemas.microsoft.com/office/powerpoint/2010/main" val="1971504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Possible punitive actions</a:t>
            </a:r>
          </a:p>
        </p:txBody>
      </p:sp>
      <p:sp>
        <p:nvSpPr>
          <p:cNvPr id="3" name="Content Placeholder 2"/>
          <p:cNvSpPr>
            <a:spLocks noGrp="1"/>
          </p:cNvSpPr>
          <p:nvPr>
            <p:ph idx="1"/>
          </p:nvPr>
        </p:nvSpPr>
        <p:spPr/>
        <p:txBody>
          <a:bodyPr/>
          <a:lstStyle/>
          <a:p>
            <a:r>
              <a:rPr lang="en-GB" sz="2000" dirty="0"/>
              <a:t>Enforced forensic investigations paid for the merchant by accredited investigators, a complex investigation can take months and day rates are high £1000 per day is not unusual.</a:t>
            </a:r>
          </a:p>
          <a:p>
            <a:r>
              <a:rPr lang="en-GB" sz="2000" dirty="0" smtClean="0"/>
              <a:t>Fines </a:t>
            </a:r>
            <a:r>
              <a:rPr lang="en-GB" sz="2000" dirty="0"/>
              <a:t>for being breached based on the volume of compromised cards, each payment brand can imposes its own fine structure if its card have been compromised</a:t>
            </a:r>
          </a:p>
          <a:p>
            <a:r>
              <a:rPr lang="en-GB" sz="2000" dirty="0" smtClean="0"/>
              <a:t>Monthly </a:t>
            </a:r>
            <a:r>
              <a:rPr lang="en-GB" sz="2000" dirty="0"/>
              <a:t>fines for not being complaint that will continue until all remediation work has been completed</a:t>
            </a:r>
          </a:p>
          <a:p>
            <a:r>
              <a:rPr lang="en-GB" sz="2000" dirty="0" smtClean="0"/>
              <a:t>Increased </a:t>
            </a:r>
            <a:r>
              <a:rPr lang="en-GB" sz="2000" dirty="0"/>
              <a:t>transaction charges for processing payments</a:t>
            </a:r>
          </a:p>
          <a:p>
            <a:r>
              <a:rPr lang="en-GB" sz="2000" dirty="0" smtClean="0"/>
              <a:t>Increased/stricter </a:t>
            </a:r>
            <a:r>
              <a:rPr lang="en-GB" sz="2000" dirty="0"/>
              <a:t>compliance conditions imposed with higher costs involved in becoming and maintain compliance</a:t>
            </a:r>
          </a:p>
          <a:p>
            <a:r>
              <a:rPr lang="en-GB" sz="2000" dirty="0" smtClean="0"/>
              <a:t>Investigation </a:t>
            </a:r>
            <a:r>
              <a:rPr lang="en-GB" sz="2000" dirty="0"/>
              <a:t>and fines from ICO; this could be several ICO’s if data of cardholders from multiple countries is compromised.</a:t>
            </a:r>
          </a:p>
          <a:p>
            <a:endParaRPr lang="en-GB" sz="2000"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13</a:t>
            </a:fld>
            <a:endParaRPr lang="en-GB"/>
          </a:p>
        </p:txBody>
      </p:sp>
    </p:spTree>
    <p:extLst>
      <p:ext uri="{BB962C8B-B14F-4D97-AF65-F5344CB8AC3E}">
        <p14:creationId xmlns:p14="http://schemas.microsoft.com/office/powerpoint/2010/main" val="74310601"/>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Scoping certification</a:t>
            </a:r>
            <a:endParaRPr lang="en-GB" dirty="0"/>
          </a:p>
        </p:txBody>
      </p:sp>
      <p:sp>
        <p:nvSpPr>
          <p:cNvPr id="3" name="Content Placeholder 2"/>
          <p:cNvSpPr>
            <a:spLocks noGrp="1"/>
          </p:cNvSpPr>
          <p:nvPr>
            <p:ph idx="1"/>
          </p:nvPr>
        </p:nvSpPr>
        <p:spPr/>
        <p:txBody>
          <a:bodyPr/>
          <a:lstStyle/>
          <a:p>
            <a:r>
              <a:rPr lang="en-GB" dirty="0" smtClean="0"/>
              <a:t>The size of the elements that are involved with handling card data - the cardholder data environment (CDE)</a:t>
            </a:r>
          </a:p>
          <a:p>
            <a:r>
              <a:rPr lang="en-GB" dirty="0" smtClean="0"/>
              <a:t>The size of the elements that can affect the security of the CDE</a:t>
            </a:r>
          </a:p>
          <a:p>
            <a:r>
              <a:rPr lang="en-GB" dirty="0" smtClean="0">
                <a:solidFill>
                  <a:srgbClr val="FF0000"/>
                </a:solidFill>
              </a:rPr>
              <a:t>Without segmentation/isolation it could mean everything is in scope of the certification</a:t>
            </a:r>
            <a:endParaRPr lang="en-GB" dirty="0">
              <a:solidFill>
                <a:srgbClr val="FF0000"/>
              </a:solidFill>
            </a:endParaRPr>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14</a:t>
            </a:fld>
            <a:endParaRPr lang="en-GB"/>
          </a:p>
        </p:txBody>
      </p:sp>
    </p:spTree>
    <p:extLst>
      <p:ext uri="{BB962C8B-B14F-4D97-AF65-F5344CB8AC3E}">
        <p14:creationId xmlns:p14="http://schemas.microsoft.com/office/powerpoint/2010/main" val="655775232"/>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Scope of certification</a:t>
            </a:r>
            <a:endParaRPr lang="en-GB" dirty="0"/>
          </a:p>
        </p:txBody>
      </p:sp>
      <p:sp>
        <p:nvSpPr>
          <p:cNvPr id="4" name="Footer Placeholder 3"/>
          <p:cNvSpPr>
            <a:spLocks noGrp="1"/>
          </p:cNvSpPr>
          <p:nvPr>
            <p:ph type="ftr" sz="quarter" idx="10"/>
          </p:nvPr>
        </p:nvSpPr>
        <p:spPr/>
        <p:txBody>
          <a:bodyPr/>
          <a:lstStyle/>
          <a:p>
            <a:pPr>
              <a:defRPr/>
            </a:pPr>
            <a:r>
              <a:rPr lang="en-US" smtClean="0"/>
              <a:t>© IT Governance Ltd 2012</a:t>
            </a:r>
            <a:endParaRPr lang="en-US"/>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15</a:t>
            </a:fld>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1656708"/>
            <a:ext cx="7381875" cy="487744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950753"/>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Do it all or do it all</a:t>
            </a:r>
            <a:endParaRPr lang="en-GB" dirty="0"/>
          </a:p>
        </p:txBody>
      </p:sp>
      <p:sp>
        <p:nvSpPr>
          <p:cNvPr id="3" name="Content Placeholder 2"/>
          <p:cNvSpPr>
            <a:spLocks noGrp="1"/>
          </p:cNvSpPr>
          <p:nvPr>
            <p:ph idx="1"/>
          </p:nvPr>
        </p:nvSpPr>
        <p:spPr/>
        <p:txBody>
          <a:bodyPr/>
          <a:lstStyle/>
          <a:p>
            <a:r>
              <a:rPr lang="en-GB" dirty="0" smtClean="0"/>
              <a:t>The PCI DSS is the minimum level of security that meets the requirements of the payment brand</a:t>
            </a:r>
          </a:p>
          <a:p>
            <a:r>
              <a:rPr lang="en-GB" dirty="0" smtClean="0"/>
              <a:t>All controls/requirements are mandatory</a:t>
            </a:r>
          </a:p>
          <a:p>
            <a:r>
              <a:rPr lang="en-GB" dirty="0" smtClean="0"/>
              <a:t>All must be either in place, have a compensatory control that is equally as a strong or not applicable.</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16</a:t>
            </a:fld>
            <a:endParaRPr lang="en-GB"/>
          </a:p>
        </p:txBody>
      </p:sp>
    </p:spTree>
    <p:extLst>
      <p:ext uri="{BB962C8B-B14F-4D97-AF65-F5344CB8AC3E}">
        <p14:creationId xmlns:p14="http://schemas.microsoft.com/office/powerpoint/2010/main" val="3607557032"/>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Achieving compliance</a:t>
            </a:r>
            <a:endParaRPr lang="en-GB" dirty="0"/>
          </a:p>
        </p:txBody>
      </p:sp>
      <p:graphicFrame>
        <p:nvGraphicFramePr>
          <p:cNvPr id="6" name="Content Placeholder 5"/>
          <p:cNvGraphicFramePr>
            <a:graphicFrameLocks noGrp="1"/>
          </p:cNvGraphicFramePr>
          <p:nvPr>
            <p:ph idx="1"/>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17</a:t>
            </a:fld>
            <a:endParaRPr lang="en-GB"/>
          </a:p>
        </p:txBody>
      </p:sp>
    </p:spTree>
    <p:extLst>
      <p:ext uri="{BB962C8B-B14F-4D97-AF65-F5344CB8AC3E}">
        <p14:creationId xmlns:p14="http://schemas.microsoft.com/office/powerpoint/2010/main" val="935045639"/>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RoC</a:t>
            </a:r>
            <a:r>
              <a:rPr lang="en-GB" dirty="0" smtClean="0"/>
              <a:t> vs SAQ</a:t>
            </a:r>
            <a:endParaRPr lang="en-GB" dirty="0"/>
          </a:p>
        </p:txBody>
      </p:sp>
      <p:graphicFrame>
        <p:nvGraphicFramePr>
          <p:cNvPr id="7" name="Content Placeholder 6"/>
          <p:cNvGraphicFramePr>
            <a:graphicFrameLocks noGrp="1"/>
          </p:cNvGraphicFramePr>
          <p:nvPr>
            <p:ph idx="1"/>
            <p:extLst/>
          </p:nvPr>
        </p:nvGraphicFramePr>
        <p:xfrm>
          <a:off x="2724150" y="1809751"/>
          <a:ext cx="4171950" cy="3857620"/>
        </p:xfrm>
        <a:graphic>
          <a:graphicData uri="http://schemas.openxmlformats.org/drawingml/2006/table">
            <a:tbl>
              <a:tblPr/>
              <a:tblGrid>
                <a:gridCol w="1662506"/>
                <a:gridCol w="2509444"/>
              </a:tblGrid>
              <a:tr h="385762">
                <a:tc>
                  <a:txBody>
                    <a:bodyPr/>
                    <a:lstStyle/>
                    <a:p>
                      <a:pPr algn="l" fontAlgn="b"/>
                      <a:endParaRPr lang="en-GB" sz="2400" b="1" i="0" u="none" strike="noStrike" dirty="0">
                        <a:solidFill>
                          <a:schemeClr val="bg1"/>
                        </a:solidFill>
                        <a:effectLst/>
                        <a:latin typeface="Calibri" panose="020F0502020204030204" pitchFamily="34" charset="0"/>
                      </a:endParaRPr>
                    </a:p>
                  </a:txBody>
                  <a:tcPr marL="7620" marR="7620" marT="7620" marB="0" anchor="b">
                    <a:lnL>
                      <a:noFill/>
                    </a:lnL>
                    <a:lnR>
                      <a:noFill/>
                    </a:lnR>
                    <a:lnT>
                      <a:noFill/>
                    </a:lnT>
                    <a:lnB>
                      <a:noFill/>
                    </a:lnB>
                    <a:solidFill>
                      <a:srgbClr val="00B050"/>
                    </a:solidFill>
                  </a:tcPr>
                </a:tc>
                <a:tc>
                  <a:txBody>
                    <a:bodyPr/>
                    <a:lstStyle/>
                    <a:p>
                      <a:pPr algn="l" fontAlgn="b"/>
                      <a:r>
                        <a:rPr lang="en-GB" sz="2400" b="1" i="0" u="none" strike="noStrike" dirty="0">
                          <a:solidFill>
                            <a:schemeClr val="bg1"/>
                          </a:solidFill>
                          <a:effectLst/>
                          <a:latin typeface="Calibri" panose="020F0502020204030204" pitchFamily="34" charset="0"/>
                        </a:rPr>
                        <a:t>Main controls</a:t>
                      </a:r>
                    </a:p>
                  </a:txBody>
                  <a:tcPr marL="7620" marR="7620" marT="7620" marB="0" anchor="b">
                    <a:lnL>
                      <a:noFill/>
                    </a:lnL>
                    <a:lnR>
                      <a:noFill/>
                    </a:lnR>
                    <a:lnT>
                      <a:noFill/>
                    </a:lnT>
                    <a:lnB>
                      <a:noFill/>
                    </a:lnB>
                    <a:solidFill>
                      <a:srgbClr val="00B050"/>
                    </a:solidFill>
                  </a:tcPr>
                </a:tc>
              </a:tr>
              <a:tr h="385762">
                <a:tc>
                  <a:txBody>
                    <a:bodyPr/>
                    <a:lstStyle/>
                    <a:p>
                      <a:pPr algn="l" fontAlgn="b"/>
                      <a:r>
                        <a:rPr lang="en-GB" sz="2400" b="0" i="0" u="none" strike="noStrike">
                          <a:solidFill>
                            <a:srgbClr val="000000"/>
                          </a:solidFill>
                          <a:effectLst/>
                          <a:latin typeface="Calibri" panose="020F0502020204030204" pitchFamily="34" charset="0"/>
                        </a:rPr>
                        <a:t>SAQ A</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21</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A-EP</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148</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B</a:t>
                      </a:r>
                    </a:p>
                  </a:txBody>
                  <a:tcPr marL="7620" marR="7620" marT="7620" marB="0" anchor="b">
                    <a:lnL>
                      <a:noFill/>
                    </a:lnL>
                    <a:lnR>
                      <a:noFill/>
                    </a:lnR>
                    <a:lnT>
                      <a:noFill/>
                    </a:lnT>
                    <a:lnB>
                      <a:noFill/>
                    </a:lnB>
                  </a:tcPr>
                </a:tc>
                <a:tc>
                  <a:txBody>
                    <a:bodyPr/>
                    <a:lstStyle/>
                    <a:p>
                      <a:pPr algn="r" fontAlgn="b"/>
                      <a:r>
                        <a:rPr lang="en-GB" sz="2400" b="0" i="0" u="none" strike="noStrike" dirty="0">
                          <a:solidFill>
                            <a:srgbClr val="000000"/>
                          </a:solidFill>
                          <a:effectLst/>
                          <a:latin typeface="Calibri" panose="020F0502020204030204" pitchFamily="34" charset="0"/>
                        </a:rPr>
                        <a:t>38</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B-IP</a:t>
                      </a:r>
                    </a:p>
                  </a:txBody>
                  <a:tcPr marL="7620" marR="7620" marT="7620" marB="0" anchor="b">
                    <a:lnL>
                      <a:noFill/>
                    </a:lnL>
                    <a:lnR>
                      <a:noFill/>
                    </a:lnR>
                    <a:lnT>
                      <a:noFill/>
                    </a:lnT>
                    <a:lnB>
                      <a:noFill/>
                    </a:lnB>
                  </a:tcPr>
                </a:tc>
                <a:tc>
                  <a:txBody>
                    <a:bodyPr/>
                    <a:lstStyle/>
                    <a:p>
                      <a:pPr algn="r" fontAlgn="b"/>
                      <a:r>
                        <a:rPr lang="en-GB" sz="2400" b="0" i="0" u="none" strike="noStrike" dirty="0">
                          <a:solidFill>
                            <a:srgbClr val="000000"/>
                          </a:solidFill>
                          <a:effectLst/>
                          <a:latin typeface="Calibri" panose="020F0502020204030204" pitchFamily="34" charset="0"/>
                        </a:rPr>
                        <a:t>62</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C-VT</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62</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C</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114</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P2PE</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24</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SAQ D</a:t>
                      </a:r>
                    </a:p>
                  </a:txBody>
                  <a:tcPr marL="7620" marR="7620" marT="7620" marB="0" anchor="b">
                    <a:lnL>
                      <a:noFill/>
                    </a:lnL>
                    <a:lnR>
                      <a:noFill/>
                    </a:lnR>
                    <a:lnT>
                      <a:noFill/>
                    </a:lnT>
                    <a:lnB>
                      <a:noFill/>
                    </a:lnB>
                  </a:tcPr>
                </a:tc>
                <a:tc>
                  <a:txBody>
                    <a:bodyPr/>
                    <a:lstStyle/>
                    <a:p>
                      <a:pPr algn="r" fontAlgn="b"/>
                      <a:r>
                        <a:rPr lang="en-GB" sz="2400" b="0" i="0" u="none" strike="noStrike">
                          <a:solidFill>
                            <a:srgbClr val="000000"/>
                          </a:solidFill>
                          <a:effectLst/>
                          <a:latin typeface="Calibri" panose="020F0502020204030204" pitchFamily="34" charset="0"/>
                        </a:rPr>
                        <a:t>250</a:t>
                      </a:r>
                    </a:p>
                  </a:txBody>
                  <a:tcPr marL="7620" marR="7620" marT="7620" marB="0" anchor="b">
                    <a:lnL>
                      <a:noFill/>
                    </a:lnL>
                    <a:lnR>
                      <a:noFill/>
                    </a:lnR>
                    <a:lnT>
                      <a:noFill/>
                    </a:lnT>
                    <a:lnB>
                      <a:noFill/>
                    </a:lnB>
                  </a:tcPr>
                </a:tc>
              </a:tr>
              <a:tr h="385762">
                <a:tc>
                  <a:txBody>
                    <a:bodyPr/>
                    <a:lstStyle/>
                    <a:p>
                      <a:pPr algn="l" fontAlgn="b"/>
                      <a:r>
                        <a:rPr lang="en-GB" sz="2400" b="0" i="0" u="none" strike="noStrike">
                          <a:solidFill>
                            <a:srgbClr val="000000"/>
                          </a:solidFill>
                          <a:effectLst/>
                          <a:latin typeface="Calibri" panose="020F0502020204030204" pitchFamily="34" charset="0"/>
                        </a:rPr>
                        <a:t>RoC</a:t>
                      </a:r>
                    </a:p>
                  </a:txBody>
                  <a:tcPr marL="7620" marR="7620" marT="7620" marB="0" anchor="b">
                    <a:lnL>
                      <a:noFill/>
                    </a:lnL>
                    <a:lnR>
                      <a:noFill/>
                    </a:lnR>
                    <a:lnT>
                      <a:noFill/>
                    </a:lnT>
                    <a:lnB>
                      <a:noFill/>
                    </a:lnB>
                  </a:tcPr>
                </a:tc>
                <a:tc>
                  <a:txBody>
                    <a:bodyPr/>
                    <a:lstStyle/>
                    <a:p>
                      <a:pPr algn="r" fontAlgn="b"/>
                      <a:r>
                        <a:rPr lang="en-GB" sz="2400" b="0" i="0" u="none" strike="noStrike" dirty="0">
                          <a:solidFill>
                            <a:srgbClr val="000000"/>
                          </a:solidFill>
                          <a:effectLst/>
                          <a:latin typeface="Calibri" panose="020F0502020204030204" pitchFamily="34" charset="0"/>
                        </a:rPr>
                        <a:t>250</a:t>
                      </a:r>
                    </a:p>
                  </a:txBody>
                  <a:tcPr marL="7620" marR="7620" marT="7620" marB="0" anchor="b">
                    <a:lnL>
                      <a:noFill/>
                    </a:lnL>
                    <a:lnR>
                      <a:noFill/>
                    </a:lnR>
                    <a:lnT>
                      <a:noFill/>
                    </a:lnT>
                    <a:lnB>
                      <a:noFill/>
                    </a:lnB>
                  </a:tcPr>
                </a:tc>
              </a:tr>
            </a:tbl>
          </a:graphicData>
        </a:graphic>
      </p:graphicFrame>
      <p:sp>
        <p:nvSpPr>
          <p:cNvPr id="4" name="Footer Placeholder 3"/>
          <p:cNvSpPr>
            <a:spLocks noGrp="1"/>
          </p:cNvSpPr>
          <p:nvPr>
            <p:ph type="ftr" sz="quarter" idx="10"/>
          </p:nvPr>
        </p:nvSpPr>
        <p:spPr/>
        <p:txBody>
          <a:bodyPr/>
          <a:lstStyle/>
          <a:p>
            <a:pPr>
              <a:defRPr/>
            </a:pPr>
            <a:r>
              <a:rPr lang="en-US" smtClean="0"/>
              <a:t>© IT Governance Ltd 2012</a:t>
            </a:r>
            <a:endParaRPr lang="en-US"/>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18</a:t>
            </a:fld>
            <a:endParaRPr lang="en-GB"/>
          </a:p>
        </p:txBody>
      </p:sp>
    </p:spTree>
    <p:extLst>
      <p:ext uri="{BB962C8B-B14F-4D97-AF65-F5344CB8AC3E}">
        <p14:creationId xmlns:p14="http://schemas.microsoft.com/office/powerpoint/2010/main" val="3266171450"/>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SAQ</a:t>
            </a:r>
            <a:endParaRPr lang="en-GB" dirty="0"/>
          </a:p>
        </p:txBody>
      </p:sp>
      <p:graphicFrame>
        <p:nvGraphicFramePr>
          <p:cNvPr id="6" name="Content Placeholder 5"/>
          <p:cNvGraphicFramePr>
            <a:graphicFrameLocks noGrp="1"/>
          </p:cNvGraphicFramePr>
          <p:nvPr>
            <p:ph idx="1"/>
            <p:extLst/>
          </p:nvPr>
        </p:nvGraphicFramePr>
        <p:xfrm>
          <a:off x="152399" y="1600200"/>
          <a:ext cx="8829675" cy="5113020"/>
        </p:xfrm>
        <a:graphic>
          <a:graphicData uri="http://schemas.openxmlformats.org/drawingml/2006/table">
            <a:tbl>
              <a:tblPr firstRow="1" bandRow="1">
                <a:tableStyleId>{5C22544A-7EE6-4342-B048-85BDC9FD1C3A}</a:tableStyleId>
              </a:tblPr>
              <a:tblGrid>
                <a:gridCol w="552451"/>
                <a:gridCol w="8277224"/>
              </a:tblGrid>
              <a:tr h="370840">
                <a:tc>
                  <a:txBody>
                    <a:bodyPr/>
                    <a:lstStyle/>
                    <a:p>
                      <a:r>
                        <a:rPr lang="en-GB" sz="1050" dirty="0" smtClean="0"/>
                        <a:t>SAQ</a:t>
                      </a:r>
                      <a:endParaRPr lang="en-GB" sz="1050" dirty="0"/>
                    </a:p>
                  </a:txBody>
                  <a:tcPr/>
                </a:tc>
                <a:tc>
                  <a:txBody>
                    <a:bodyPr/>
                    <a:lstStyle/>
                    <a:p>
                      <a:r>
                        <a:rPr lang="en-GB" sz="1050" dirty="0" smtClean="0"/>
                        <a:t>Description</a:t>
                      </a:r>
                      <a:endParaRPr lang="en-GB" sz="1050" dirty="0"/>
                    </a:p>
                  </a:txBody>
                  <a:tcPr/>
                </a:tc>
              </a:tr>
              <a:tr h="370840">
                <a:tc>
                  <a:txBody>
                    <a:bodyPr/>
                    <a:lstStyle/>
                    <a:p>
                      <a:r>
                        <a:rPr lang="en-GB" sz="1050" dirty="0" smtClean="0"/>
                        <a:t>A</a:t>
                      </a:r>
                      <a:endParaRPr lang="en-GB" sz="1050" dirty="0"/>
                    </a:p>
                  </a:txBody>
                  <a:tcPr/>
                </a:tc>
                <a:tc>
                  <a:txBody>
                    <a:bodyPr/>
                    <a:lstStyle/>
                    <a:p>
                      <a:r>
                        <a:rPr lang="en-GB" sz="1050" dirty="0" smtClean="0"/>
                        <a:t>Card-not-present merchants (e-commerce or mail/telephone-order), that have fully outsourced all cardholder data functions to PCI DSS compliant third-party service providers, with no electronic storage, processing, or transmission of any cardholder data on the merchant’s systems or premises.</a:t>
                      </a:r>
                    </a:p>
                    <a:p>
                      <a:r>
                        <a:rPr lang="en-GB" sz="1050" dirty="0" smtClean="0"/>
                        <a:t>Not applicable to face-to-face channels.</a:t>
                      </a:r>
                      <a:endParaRPr lang="en-GB" sz="1050" dirty="0"/>
                    </a:p>
                  </a:txBody>
                  <a:tcPr/>
                </a:tc>
              </a:tr>
              <a:tr h="370840">
                <a:tc>
                  <a:txBody>
                    <a:bodyPr/>
                    <a:lstStyle/>
                    <a:p>
                      <a:r>
                        <a:rPr lang="en-GB" sz="1050" dirty="0" smtClean="0"/>
                        <a:t>A-EP</a:t>
                      </a:r>
                      <a:endParaRPr lang="en-GB" sz="1050" dirty="0"/>
                    </a:p>
                  </a:txBody>
                  <a:tcPr/>
                </a:tc>
                <a:tc>
                  <a:txBody>
                    <a:bodyPr/>
                    <a:lstStyle/>
                    <a:p>
                      <a:r>
                        <a:rPr lang="en-GB" sz="1050" b="0" i="0" u="none" strike="noStrike" kern="1200" baseline="0" dirty="0" smtClean="0">
                          <a:solidFill>
                            <a:schemeClr val="dk1"/>
                          </a:solidFill>
                          <a:latin typeface="+mn-lt"/>
                          <a:ea typeface="+mn-ea"/>
                          <a:cs typeface="+mn-cs"/>
                        </a:rPr>
                        <a:t>E-commerce merchants who outsource all payment processing to PCI DSS validated third parties, and who have a website(s) that doesn’t directly receive cardholder data but that can impact the security of the payment transaction. No electronic storage, processing, or transmission of cardholder data on merchant’s systems or premises. Applicable only to e-commerce channels.</a:t>
                      </a:r>
                    </a:p>
                  </a:txBody>
                  <a:tcPr/>
                </a:tc>
              </a:tr>
              <a:tr h="370840">
                <a:tc>
                  <a:txBody>
                    <a:bodyPr/>
                    <a:lstStyle/>
                    <a:p>
                      <a:r>
                        <a:rPr lang="en-GB" sz="1050" dirty="0" smtClean="0"/>
                        <a:t>B</a:t>
                      </a:r>
                      <a:endParaRPr lang="en-GB" sz="1050" dirty="0"/>
                    </a:p>
                  </a:txBody>
                  <a:tcPr/>
                </a:tc>
                <a:tc>
                  <a:txBody>
                    <a:bodyPr/>
                    <a:lstStyle/>
                    <a:p>
                      <a:r>
                        <a:rPr lang="en-GB" sz="1050" dirty="0" smtClean="0"/>
                        <a:t>Merchants using only:</a:t>
                      </a:r>
                    </a:p>
                    <a:p>
                      <a:pPr marL="285750" indent="-285750">
                        <a:buFont typeface="Arial" panose="020B0604020202020204" pitchFamily="34" charset="0"/>
                        <a:buChar char="•"/>
                      </a:pPr>
                      <a:r>
                        <a:rPr lang="en-GB" sz="1050" dirty="0" smtClean="0"/>
                        <a:t>Imprint machines with no electronic cardholder data storage, and/or</a:t>
                      </a:r>
                    </a:p>
                    <a:p>
                      <a:pPr marL="285750" indent="-285750">
                        <a:buFont typeface="Arial" panose="020B0604020202020204" pitchFamily="34" charset="0"/>
                        <a:buChar char="•"/>
                      </a:pPr>
                      <a:r>
                        <a:rPr lang="en-GB" sz="1050" dirty="0" smtClean="0"/>
                        <a:t>Standalone, dial-out terminals with no electronic cardholder data storage.</a:t>
                      </a:r>
                    </a:p>
                    <a:p>
                      <a:r>
                        <a:rPr lang="en-GB" sz="1050" dirty="0" smtClean="0"/>
                        <a:t>Not applicable to e-commerce channels.</a:t>
                      </a:r>
                      <a:endParaRPr lang="en-GB" sz="1050" dirty="0"/>
                    </a:p>
                  </a:txBody>
                  <a:tcPr/>
                </a:tc>
              </a:tr>
              <a:tr h="370840">
                <a:tc>
                  <a:txBody>
                    <a:bodyPr/>
                    <a:lstStyle/>
                    <a:p>
                      <a:r>
                        <a:rPr lang="en-GB" sz="1050" dirty="0" smtClean="0"/>
                        <a:t>B-IP</a:t>
                      </a:r>
                      <a:endParaRPr lang="en-GB" sz="1050" dirty="0"/>
                    </a:p>
                  </a:txBody>
                  <a:tcPr/>
                </a:tc>
                <a:tc>
                  <a:txBody>
                    <a:bodyPr/>
                    <a:lstStyle/>
                    <a:p>
                      <a:r>
                        <a:rPr lang="en-GB" sz="1050" dirty="0" smtClean="0"/>
                        <a:t>Merchants using only standalone, PTS-approved payment terminals with an IP connection to the payment processor with no electronic cardholder data storage. Not applicable to e-commerce channels.</a:t>
                      </a:r>
                      <a:endParaRPr lang="en-GB" sz="1050" dirty="0"/>
                    </a:p>
                  </a:txBody>
                  <a:tcPr/>
                </a:tc>
              </a:tr>
              <a:tr h="370840">
                <a:tc>
                  <a:txBody>
                    <a:bodyPr/>
                    <a:lstStyle/>
                    <a:p>
                      <a:r>
                        <a:rPr lang="en-GB" sz="1050" dirty="0" smtClean="0"/>
                        <a:t>C-VT</a:t>
                      </a:r>
                      <a:endParaRPr lang="en-GB" sz="1050" dirty="0"/>
                    </a:p>
                  </a:txBody>
                  <a:tcPr/>
                </a:tc>
                <a:tc>
                  <a:txBody>
                    <a:bodyPr/>
                    <a:lstStyle/>
                    <a:p>
                      <a:r>
                        <a:rPr lang="en-GB" sz="1050" dirty="0" smtClean="0"/>
                        <a:t>Merchants who manually enter a single transaction at a time via a keyboard into an Internet-based, virtual payment terminal solution that is provided and hosted by a PCI DSS validated third-party service provider. No electronic cardholder data storage.</a:t>
                      </a:r>
                    </a:p>
                    <a:p>
                      <a:r>
                        <a:rPr lang="en-GB" sz="1050" dirty="0" smtClean="0"/>
                        <a:t>Not applicable to e-commerce channels.</a:t>
                      </a:r>
                      <a:endParaRPr lang="en-GB" sz="1050" dirty="0"/>
                    </a:p>
                  </a:txBody>
                  <a:tcPr/>
                </a:tc>
              </a:tr>
              <a:tr h="370840">
                <a:tc>
                  <a:txBody>
                    <a:bodyPr/>
                    <a:lstStyle/>
                    <a:p>
                      <a:r>
                        <a:rPr lang="en-GB" sz="1050" dirty="0" smtClean="0"/>
                        <a:t>C</a:t>
                      </a:r>
                      <a:endParaRPr lang="en-GB" sz="1050" dirty="0"/>
                    </a:p>
                  </a:txBody>
                  <a:tcPr/>
                </a:tc>
                <a:tc>
                  <a:txBody>
                    <a:bodyPr/>
                    <a:lstStyle/>
                    <a:p>
                      <a:r>
                        <a:rPr lang="en-GB" sz="1050" dirty="0" smtClean="0"/>
                        <a:t>Merchants with payment application systems connected to the Internet, no electronic cardholder data storage. Not applicable to e-commerce channels.</a:t>
                      </a:r>
                      <a:endParaRPr lang="en-GB" sz="1050" dirty="0"/>
                    </a:p>
                  </a:txBody>
                  <a:tcPr/>
                </a:tc>
              </a:tr>
              <a:tr h="370840">
                <a:tc>
                  <a:txBody>
                    <a:bodyPr/>
                    <a:lstStyle/>
                    <a:p>
                      <a:r>
                        <a:rPr lang="en-GB" sz="1050" dirty="0" smtClean="0"/>
                        <a:t>P2PE</a:t>
                      </a:r>
                      <a:endParaRPr lang="en-GB" sz="1050" dirty="0"/>
                    </a:p>
                  </a:txBody>
                  <a:tcPr/>
                </a:tc>
                <a:tc>
                  <a:txBody>
                    <a:bodyPr/>
                    <a:lstStyle/>
                    <a:p>
                      <a:r>
                        <a:rPr lang="en-GB" sz="1050" dirty="0" smtClean="0"/>
                        <a:t>Merchants using only hardware payment terminals included in and managed via a validated, PCI SSC-listed P2PE solution, with no electronic cardholder data storage.</a:t>
                      </a:r>
                    </a:p>
                    <a:p>
                      <a:r>
                        <a:rPr lang="en-GB" sz="1050" dirty="0" smtClean="0"/>
                        <a:t>Not applicable to e-commerce merchants.</a:t>
                      </a:r>
                      <a:endParaRPr lang="en-GB" sz="1050" dirty="0"/>
                    </a:p>
                  </a:txBody>
                  <a:tcPr/>
                </a:tc>
              </a:tr>
              <a:tr h="370840">
                <a:tc>
                  <a:txBody>
                    <a:bodyPr/>
                    <a:lstStyle/>
                    <a:p>
                      <a:r>
                        <a:rPr lang="en-GB" sz="1050" dirty="0" smtClean="0"/>
                        <a:t>D</a:t>
                      </a:r>
                      <a:endParaRPr lang="en-GB" sz="1050" dirty="0"/>
                    </a:p>
                  </a:txBody>
                  <a:tcPr/>
                </a:tc>
                <a:tc>
                  <a:txBody>
                    <a:bodyPr/>
                    <a:lstStyle/>
                    <a:p>
                      <a:r>
                        <a:rPr lang="en-GB" sz="1050" b="1" dirty="0" smtClean="0"/>
                        <a:t>SAQ D for Merchants: </a:t>
                      </a:r>
                      <a:r>
                        <a:rPr lang="en-GB" sz="1050" dirty="0" smtClean="0"/>
                        <a:t>All merchants not included in descriptions for the above SAQ types.</a:t>
                      </a:r>
                      <a:endParaRPr lang="en-GB" sz="1050" dirty="0"/>
                    </a:p>
                  </a:txBody>
                  <a:tcPr/>
                </a:tc>
              </a:tr>
              <a:tr h="370840">
                <a:tc>
                  <a:txBody>
                    <a:bodyPr/>
                    <a:lstStyle/>
                    <a:p>
                      <a:endParaRPr lang="en-GB" sz="1050"/>
                    </a:p>
                  </a:txBody>
                  <a:tcPr/>
                </a:tc>
                <a:tc>
                  <a:txBody>
                    <a:bodyPr/>
                    <a:lstStyle/>
                    <a:p>
                      <a:r>
                        <a:rPr lang="en-GB" sz="1050" b="1" dirty="0" smtClean="0"/>
                        <a:t>SAQ D for Service Providers: </a:t>
                      </a:r>
                      <a:r>
                        <a:rPr lang="en-GB" sz="1050" dirty="0" smtClean="0"/>
                        <a:t>All service providers defined by a payment brand as eligible to complete an SAQ.</a:t>
                      </a:r>
                      <a:endParaRPr lang="en-GB" sz="1050" dirty="0"/>
                    </a:p>
                  </a:txBody>
                  <a:tcPr/>
                </a:tc>
              </a:tr>
            </a:tbl>
          </a:graphicData>
        </a:graphic>
      </p:graphicFrame>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19</a:t>
            </a:fld>
            <a:endParaRPr lang="en-GB"/>
          </a:p>
        </p:txBody>
      </p:sp>
    </p:spTree>
    <p:extLst>
      <p:ext uri="{BB962C8B-B14F-4D97-AF65-F5344CB8AC3E}">
        <p14:creationId xmlns:p14="http://schemas.microsoft.com/office/powerpoint/2010/main" val="618072621"/>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SAQ Level Compliance</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20</a:t>
            </a:fld>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538" y="1724025"/>
            <a:ext cx="8162925" cy="1809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90538" y="3952875"/>
            <a:ext cx="8162926" cy="1477328"/>
          </a:xfrm>
          <a:prstGeom prst="rect">
            <a:avLst/>
          </a:prstGeom>
          <a:noFill/>
        </p:spPr>
        <p:txBody>
          <a:bodyPr wrap="square" rtlCol="0">
            <a:spAutoFit/>
          </a:bodyPr>
          <a:lstStyle/>
          <a:p>
            <a:r>
              <a:rPr lang="en-GB" dirty="0" smtClean="0"/>
              <a:t>A QSA led SAQ audit will look to see if the implementation would meet the requirements of the standard without gathering the evidence</a:t>
            </a:r>
          </a:p>
          <a:p>
            <a:endParaRPr lang="en-GB" dirty="0"/>
          </a:p>
          <a:p>
            <a:r>
              <a:rPr lang="en-GB" dirty="0" smtClean="0"/>
              <a:t>An internal audit tends to be less vigorous in accessing if the requirement is in place.</a:t>
            </a:r>
            <a:endParaRPr lang="en-GB" dirty="0"/>
          </a:p>
        </p:txBody>
      </p:sp>
    </p:spTree>
    <p:extLst>
      <p:ext uri="{BB962C8B-B14F-4D97-AF65-F5344CB8AC3E}">
        <p14:creationId xmlns:p14="http://schemas.microsoft.com/office/powerpoint/2010/main" val="120307952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RoC</a:t>
            </a:r>
            <a:r>
              <a:rPr lang="en-GB" dirty="0" smtClean="0"/>
              <a:t> level compliance</a:t>
            </a:r>
            <a:endParaRPr lang="en-GB" dirty="0"/>
          </a:p>
        </p:txBody>
      </p:sp>
      <p:sp>
        <p:nvSpPr>
          <p:cNvPr id="5" name="Slide Number Placeholder 4"/>
          <p:cNvSpPr>
            <a:spLocks noGrp="1"/>
          </p:cNvSpPr>
          <p:nvPr>
            <p:ph type="sldNum" sz="quarter" idx="11"/>
          </p:nvPr>
        </p:nvSpPr>
        <p:spPr/>
        <p:txBody>
          <a:bodyPr/>
          <a:lstStyle/>
          <a:p>
            <a:pPr>
              <a:defRPr/>
            </a:pPr>
            <a:fld id="{909962B8-4127-4744-ADB9-FF3171C3A15A}" type="slidenum">
              <a:rPr lang="en-GB" smtClean="0"/>
              <a:pPr>
                <a:defRPr/>
              </a:pPr>
              <a:t>21</a:t>
            </a:fld>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611" y="1552575"/>
            <a:ext cx="8314814" cy="4976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8043320"/>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Payment Channels</a:t>
            </a:r>
            <a:endParaRPr lang="en-GB" dirty="0"/>
          </a:p>
        </p:txBody>
      </p:sp>
      <p:sp>
        <p:nvSpPr>
          <p:cNvPr id="3" name="Content Placeholder 2"/>
          <p:cNvSpPr>
            <a:spLocks noGrp="1"/>
          </p:cNvSpPr>
          <p:nvPr>
            <p:ph idx="1"/>
          </p:nvPr>
        </p:nvSpPr>
        <p:spPr/>
        <p:txBody>
          <a:bodyPr/>
          <a:lstStyle/>
          <a:p>
            <a:r>
              <a:rPr lang="en-GB" dirty="0" smtClean="0"/>
              <a:t>E-commerce</a:t>
            </a:r>
          </a:p>
          <a:p>
            <a:pPr lvl="1"/>
            <a:r>
              <a:rPr lang="en-GB" dirty="0" smtClean="0"/>
              <a:t>Selling via Web Sites</a:t>
            </a:r>
            <a:endParaRPr lang="en-GB" dirty="0"/>
          </a:p>
          <a:p>
            <a:endParaRPr lang="en-GB" dirty="0" smtClean="0"/>
          </a:p>
          <a:p>
            <a:r>
              <a:rPr lang="en-GB" dirty="0" smtClean="0"/>
              <a:t>Face </a:t>
            </a:r>
            <a:r>
              <a:rPr lang="en-GB" dirty="0"/>
              <a:t>To </a:t>
            </a:r>
            <a:r>
              <a:rPr lang="en-GB" dirty="0" smtClean="0"/>
              <a:t>Face</a:t>
            </a:r>
          </a:p>
          <a:p>
            <a:pPr lvl="1"/>
            <a:r>
              <a:rPr lang="en-GB" dirty="0" smtClean="0"/>
              <a:t>Retail, Brick and Mortar Merchants</a:t>
            </a:r>
            <a:endParaRPr lang="en-GB" dirty="0"/>
          </a:p>
          <a:p>
            <a:endParaRPr lang="en-GB" dirty="0" smtClean="0"/>
          </a:p>
          <a:p>
            <a:r>
              <a:rPr lang="en-GB" dirty="0" smtClean="0"/>
              <a:t>Mail </a:t>
            </a:r>
            <a:r>
              <a:rPr lang="en-GB" dirty="0"/>
              <a:t>or Telephone Order (MOTO</a:t>
            </a:r>
            <a:r>
              <a:rPr lang="en-GB" dirty="0" smtClean="0"/>
              <a:t>)</a:t>
            </a:r>
          </a:p>
          <a:p>
            <a:pPr lvl="1"/>
            <a:r>
              <a:rPr lang="en-GB" dirty="0" smtClean="0"/>
              <a:t>Catalogue shops, call centres</a:t>
            </a:r>
            <a:endParaRPr lang="en-GB" dirty="0"/>
          </a:p>
          <a:p>
            <a:endParaRPr lang="en-GB"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22</a:t>
            </a:fld>
            <a:endParaRPr lang="en-GB" dirty="0"/>
          </a:p>
        </p:txBody>
      </p:sp>
    </p:spTree>
    <p:extLst>
      <p:ext uri="{BB962C8B-B14F-4D97-AF65-F5344CB8AC3E}">
        <p14:creationId xmlns:p14="http://schemas.microsoft.com/office/powerpoint/2010/main" val="669737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Payment Channel Applicability</a:t>
            </a:r>
            <a:endParaRPr lang="en-GB"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23</a:t>
            </a:fld>
            <a:endParaRPr lang="en-GB" dirty="0"/>
          </a:p>
        </p:txBody>
      </p:sp>
      <p:graphicFrame>
        <p:nvGraphicFramePr>
          <p:cNvPr id="6" name="Table 5"/>
          <p:cNvGraphicFramePr>
            <a:graphicFrameLocks noGrp="1"/>
          </p:cNvGraphicFramePr>
          <p:nvPr>
            <p:extLst/>
          </p:nvPr>
        </p:nvGraphicFramePr>
        <p:xfrm>
          <a:off x="533400" y="1635760"/>
          <a:ext cx="8229600" cy="407924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a:txBody>
                    <a:bodyPr/>
                    <a:lstStyle/>
                    <a:p>
                      <a:pPr algn="ctr"/>
                      <a:endParaRPr lang="en-GB" dirty="0">
                        <a:solidFill>
                          <a:srgbClr val="FF0000"/>
                        </a:solidFill>
                      </a:endParaRPr>
                    </a:p>
                  </a:txBody>
                  <a:tcPr/>
                </a:tc>
                <a:tc>
                  <a:txBody>
                    <a:bodyPr/>
                    <a:lstStyle/>
                    <a:p>
                      <a:pPr algn="ctr"/>
                      <a:r>
                        <a:rPr lang="en-GB" dirty="0" smtClean="0">
                          <a:solidFill>
                            <a:srgbClr val="FF0000"/>
                          </a:solidFill>
                        </a:rPr>
                        <a:t>E-Commerce</a:t>
                      </a:r>
                    </a:p>
                  </a:txBody>
                  <a:tcPr/>
                </a:tc>
                <a:tc>
                  <a:txBody>
                    <a:bodyPr/>
                    <a:lstStyle/>
                    <a:p>
                      <a:pPr algn="ctr"/>
                      <a:r>
                        <a:rPr lang="en-GB" dirty="0" smtClean="0">
                          <a:solidFill>
                            <a:srgbClr val="FF0000"/>
                          </a:solidFill>
                        </a:rPr>
                        <a:t>Face 2 Face</a:t>
                      </a:r>
                    </a:p>
                  </a:txBody>
                  <a:tcPr/>
                </a:tc>
                <a:tc>
                  <a:txBody>
                    <a:bodyPr/>
                    <a:lstStyle/>
                    <a:p>
                      <a:pPr algn="ctr"/>
                      <a:r>
                        <a:rPr lang="en-GB" dirty="0" smtClean="0">
                          <a:solidFill>
                            <a:srgbClr val="FF0000"/>
                          </a:solidFill>
                        </a:rPr>
                        <a:t>MOTO</a:t>
                      </a:r>
                      <a:endParaRPr lang="en-GB" dirty="0">
                        <a:solidFill>
                          <a:srgbClr val="FF0000"/>
                        </a:solidFill>
                      </a:endParaRPr>
                    </a:p>
                  </a:txBody>
                  <a:tcPr/>
                </a:tc>
              </a:tr>
              <a:tr h="370840">
                <a:tc>
                  <a:txBody>
                    <a:bodyPr/>
                    <a:lstStyle/>
                    <a:p>
                      <a:r>
                        <a:rPr lang="en-GB" dirty="0" smtClean="0"/>
                        <a:t>SAQ A</a:t>
                      </a:r>
                      <a:endParaRPr lang="en-GB" dirty="0"/>
                    </a:p>
                  </a:txBody>
                  <a:tcPr/>
                </a:tc>
                <a:tc>
                  <a:txBody>
                    <a:bodyPr/>
                    <a:lstStyle/>
                    <a:p>
                      <a:pPr algn="ctr"/>
                      <a:r>
                        <a:rPr lang="en-GB" b="1" dirty="0" smtClean="0">
                          <a:solidFill>
                            <a:srgbClr val="00B050"/>
                          </a:solidFill>
                        </a:rPr>
                        <a:t>YES</a:t>
                      </a:r>
                      <a:endParaRPr lang="en-GB" b="1" dirty="0">
                        <a:solidFill>
                          <a:srgbClr val="00B050"/>
                        </a:solidFill>
                      </a:endParaRPr>
                    </a:p>
                  </a:txBody>
                  <a:tcPr/>
                </a:tc>
                <a:tc>
                  <a:txBody>
                    <a:bodyPr/>
                    <a:lstStyle/>
                    <a:p>
                      <a:pPr algn="ctr"/>
                      <a:r>
                        <a:rPr lang="en-GB" b="1" dirty="0" smtClean="0"/>
                        <a:t>N/A</a:t>
                      </a:r>
                      <a:endParaRPr lang="en-GB" b="1" dirty="0"/>
                    </a:p>
                  </a:txBody>
                  <a:tcPr/>
                </a:tc>
                <a:tc>
                  <a:txBody>
                    <a:bodyPr/>
                    <a:lstStyle/>
                    <a:p>
                      <a:pPr algn="ctr"/>
                      <a:r>
                        <a:rPr lang="en-GB" b="1" dirty="0" smtClean="0">
                          <a:solidFill>
                            <a:srgbClr val="00B050"/>
                          </a:solidFill>
                        </a:rPr>
                        <a:t>YES</a:t>
                      </a:r>
                      <a:endParaRPr lang="en-GB" b="1" dirty="0">
                        <a:solidFill>
                          <a:srgbClr val="00B050"/>
                        </a:solidFill>
                      </a:endParaRPr>
                    </a:p>
                  </a:txBody>
                  <a:tcPr/>
                </a:tc>
              </a:tr>
              <a:tr h="370840">
                <a:tc>
                  <a:txBody>
                    <a:bodyPr/>
                    <a:lstStyle/>
                    <a:p>
                      <a:r>
                        <a:rPr lang="en-GB" dirty="0" smtClean="0"/>
                        <a:t>SAQ A-EP</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p>
                  </a:txBody>
                  <a:tcPr/>
                </a:tc>
              </a:tr>
              <a:tr h="370840">
                <a:tc>
                  <a:txBody>
                    <a:bodyPr/>
                    <a:lstStyle/>
                    <a:p>
                      <a:r>
                        <a:rPr lang="en-GB" dirty="0" smtClean="0"/>
                        <a:t>SAQ B</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algn="ctr"/>
                      <a:r>
                        <a:rPr lang="en-GB" b="1" dirty="0" smtClean="0">
                          <a:solidFill>
                            <a:srgbClr val="00B050"/>
                          </a:solidFill>
                        </a:rPr>
                        <a:t>YES</a:t>
                      </a:r>
                      <a:endParaRPr lang="en-GB" b="1" dirty="0"/>
                    </a:p>
                  </a:txBody>
                  <a:tcPr/>
                </a:tc>
                <a:tc>
                  <a:txBody>
                    <a:bodyPr/>
                    <a:lstStyle/>
                    <a:p>
                      <a:pPr algn="ctr"/>
                      <a:r>
                        <a:rPr lang="en-GB" b="1" dirty="0" smtClean="0">
                          <a:solidFill>
                            <a:srgbClr val="00B050"/>
                          </a:solidFill>
                        </a:rPr>
                        <a:t>YES</a:t>
                      </a:r>
                      <a:endParaRPr lang="en-GB" b="1" dirty="0"/>
                    </a:p>
                  </a:txBody>
                  <a:tcPr/>
                </a:tc>
              </a:tr>
              <a:tr h="370840">
                <a:tc>
                  <a:txBody>
                    <a:bodyPr/>
                    <a:lstStyle/>
                    <a:p>
                      <a:r>
                        <a:rPr lang="en-GB" dirty="0" smtClean="0"/>
                        <a:t>SAQ B-IP</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algn="ctr"/>
                      <a:r>
                        <a:rPr lang="en-GB" b="1" dirty="0" smtClean="0">
                          <a:solidFill>
                            <a:srgbClr val="00B050"/>
                          </a:solidFill>
                        </a:rPr>
                        <a:t>YES</a:t>
                      </a:r>
                      <a:endParaRPr lang="en-GB" b="1" dirty="0"/>
                    </a:p>
                  </a:txBody>
                  <a:tcPr/>
                </a:tc>
                <a:tc>
                  <a:txBody>
                    <a:bodyPr/>
                    <a:lstStyle/>
                    <a:p>
                      <a:pPr algn="ctr"/>
                      <a:r>
                        <a:rPr lang="en-GB" b="1" dirty="0" smtClean="0">
                          <a:solidFill>
                            <a:srgbClr val="00B050"/>
                          </a:solidFill>
                        </a:rPr>
                        <a:t>YES</a:t>
                      </a:r>
                      <a:endParaRPr lang="en-GB" b="1" dirty="0"/>
                    </a:p>
                  </a:txBody>
                  <a:tcPr/>
                </a:tc>
              </a:tr>
              <a:tr h="370840">
                <a:tc>
                  <a:txBody>
                    <a:bodyPr/>
                    <a:lstStyle/>
                    <a:p>
                      <a:r>
                        <a:rPr lang="en-GB" dirty="0" smtClean="0"/>
                        <a:t>SAQ C-VT</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algn="ctr"/>
                      <a:r>
                        <a:rPr lang="en-GB" b="1" dirty="0" smtClean="0">
                          <a:solidFill>
                            <a:srgbClr val="00B050"/>
                          </a:solidFill>
                        </a:rPr>
                        <a:t>YES</a:t>
                      </a:r>
                      <a:endParaRPr lang="en-GB" b="1" dirty="0"/>
                    </a:p>
                  </a:txBody>
                  <a:tcPr/>
                </a:tc>
                <a:tc>
                  <a:txBody>
                    <a:bodyPr/>
                    <a:lstStyle/>
                    <a:p>
                      <a:pPr algn="ctr"/>
                      <a:r>
                        <a:rPr lang="en-GB" b="1" dirty="0" smtClean="0">
                          <a:solidFill>
                            <a:srgbClr val="00B050"/>
                          </a:solidFill>
                        </a:rPr>
                        <a:t>YES</a:t>
                      </a:r>
                      <a:endParaRPr lang="en-GB" b="1" dirty="0"/>
                    </a:p>
                  </a:txBody>
                  <a:tcPr/>
                </a:tc>
              </a:tr>
              <a:tr h="370840">
                <a:tc>
                  <a:txBody>
                    <a:bodyPr/>
                    <a:lstStyle/>
                    <a:p>
                      <a:r>
                        <a:rPr lang="en-GB" dirty="0" smtClean="0"/>
                        <a:t>SAQ C</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algn="ctr"/>
                      <a:r>
                        <a:rPr lang="en-GB" b="1" dirty="0" smtClean="0">
                          <a:solidFill>
                            <a:srgbClr val="00B050"/>
                          </a:solidFill>
                        </a:rPr>
                        <a:t>YES</a:t>
                      </a:r>
                      <a:endParaRPr lang="en-GB" b="1" dirty="0"/>
                    </a:p>
                  </a:txBody>
                  <a:tcPr/>
                </a:tc>
                <a:tc>
                  <a:txBody>
                    <a:bodyPr/>
                    <a:lstStyle/>
                    <a:p>
                      <a:pPr algn="ctr"/>
                      <a:r>
                        <a:rPr lang="en-GB" b="1" dirty="0" smtClean="0">
                          <a:solidFill>
                            <a:srgbClr val="00B050"/>
                          </a:solidFill>
                        </a:rPr>
                        <a:t>YES</a:t>
                      </a:r>
                      <a:endParaRPr lang="en-GB" b="1" dirty="0"/>
                    </a:p>
                  </a:txBody>
                  <a:tcPr/>
                </a:tc>
              </a:tr>
              <a:tr h="370840">
                <a:tc>
                  <a:txBody>
                    <a:bodyPr/>
                    <a:lstStyle/>
                    <a:p>
                      <a:r>
                        <a:rPr lang="en-GB" dirty="0" smtClean="0"/>
                        <a:t>SAQ P2PE-HW</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t>N/A</a:t>
                      </a:r>
                      <a:endParaRPr lang="en-GB" b="1" dirty="0"/>
                    </a:p>
                  </a:txBody>
                  <a:tcPr/>
                </a:tc>
                <a:tc>
                  <a:txBody>
                    <a:bodyPr/>
                    <a:lstStyle/>
                    <a:p>
                      <a:pPr algn="ctr"/>
                      <a:r>
                        <a:rPr lang="en-GB" b="1" dirty="0" smtClean="0">
                          <a:solidFill>
                            <a:srgbClr val="00B050"/>
                          </a:solidFill>
                        </a:rPr>
                        <a:t>YES</a:t>
                      </a:r>
                      <a:endParaRPr lang="en-GB" b="1" dirty="0"/>
                    </a:p>
                  </a:txBody>
                  <a:tcPr/>
                </a:tc>
                <a:tc>
                  <a:txBody>
                    <a:bodyPr/>
                    <a:lstStyle/>
                    <a:p>
                      <a:pPr algn="ctr"/>
                      <a:r>
                        <a:rPr lang="en-GB" b="1" dirty="0" smtClean="0">
                          <a:solidFill>
                            <a:srgbClr val="00B050"/>
                          </a:solidFill>
                        </a:rPr>
                        <a:t>YES</a:t>
                      </a:r>
                      <a:endParaRPr lang="en-GB" b="1" dirty="0"/>
                    </a:p>
                  </a:txBody>
                  <a:tcPr/>
                </a:tc>
              </a:tr>
              <a:tr h="370840">
                <a:tc>
                  <a:txBody>
                    <a:bodyPr/>
                    <a:lstStyle/>
                    <a:p>
                      <a:r>
                        <a:rPr lang="en-GB" dirty="0" smtClean="0"/>
                        <a:t>SAQ D Merchant</a:t>
                      </a:r>
                    </a:p>
                  </a:txBody>
                  <a:tcPr/>
                </a:tc>
                <a:tc>
                  <a:txBody>
                    <a:bodyPr/>
                    <a:lstStyle/>
                    <a:p>
                      <a:pPr algn="ct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r>
              <a:tr h="370840">
                <a:tc>
                  <a:txBody>
                    <a:bodyPr/>
                    <a:lstStyle/>
                    <a:p>
                      <a:r>
                        <a:rPr lang="en-GB" dirty="0" smtClean="0"/>
                        <a:t>SAQ D Service </a:t>
                      </a:r>
                    </a:p>
                  </a:txBody>
                  <a:tcPr/>
                </a:tc>
                <a:tc>
                  <a:txBody>
                    <a:bodyPr/>
                    <a:lstStyle/>
                    <a:p>
                      <a:pPr algn="ct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r>
              <a:tr h="370840">
                <a:tc>
                  <a:txBody>
                    <a:bodyPr/>
                    <a:lstStyle/>
                    <a:p>
                      <a:r>
                        <a:rPr lang="en-GB" dirty="0" err="1" smtClean="0"/>
                        <a:t>RoC</a:t>
                      </a:r>
                      <a:endParaRPr lang="en-GB" dirty="0" smtClean="0"/>
                    </a:p>
                  </a:txBody>
                  <a:tcPr/>
                </a:tc>
                <a:tc>
                  <a:txBody>
                    <a:bodyPr/>
                    <a:lstStyle/>
                    <a:p>
                      <a:pPr algn="ct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b="1" dirty="0" smtClean="0">
                          <a:solidFill>
                            <a:srgbClr val="00B050"/>
                          </a:solidFill>
                        </a:rPr>
                        <a:t>YES</a:t>
                      </a:r>
                      <a:endParaRPr lang="en-GB" b="1" dirty="0">
                        <a:solidFill>
                          <a:srgbClr val="00B050"/>
                        </a:solidFill>
                      </a:endParaRPr>
                    </a:p>
                  </a:txBody>
                  <a:tcPr/>
                </a:tc>
              </a:tr>
            </a:tbl>
          </a:graphicData>
        </a:graphic>
      </p:graphicFrame>
    </p:spTree>
    <p:extLst>
      <p:ext uri="{BB962C8B-B14F-4D97-AF65-F5344CB8AC3E}">
        <p14:creationId xmlns:p14="http://schemas.microsoft.com/office/powerpoint/2010/main" val="1930134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E-Commerce Payments</a:t>
            </a:r>
            <a:endParaRPr lang="en-GB" dirty="0"/>
          </a:p>
        </p:txBody>
      </p:sp>
      <p:sp>
        <p:nvSpPr>
          <p:cNvPr id="3" name="Content Placeholder 2"/>
          <p:cNvSpPr>
            <a:spLocks noGrp="1"/>
          </p:cNvSpPr>
          <p:nvPr>
            <p:ph idx="1"/>
          </p:nvPr>
        </p:nvSpPr>
        <p:spPr/>
        <p:txBody>
          <a:bodyPr/>
          <a:lstStyle/>
          <a:p>
            <a:r>
              <a:rPr lang="en-GB" dirty="0"/>
              <a:t>Application programming </a:t>
            </a:r>
            <a:r>
              <a:rPr lang="en-GB" dirty="0" smtClean="0"/>
              <a:t>interface (API)</a:t>
            </a:r>
          </a:p>
          <a:p>
            <a:r>
              <a:rPr lang="en-GB" dirty="0" smtClean="0"/>
              <a:t>Direct Post [Form submission]</a:t>
            </a:r>
          </a:p>
          <a:p>
            <a:r>
              <a:rPr lang="en-GB" dirty="0" err="1" smtClean="0"/>
              <a:t>iFrame</a:t>
            </a:r>
            <a:endParaRPr lang="en-GB" dirty="0" smtClean="0"/>
          </a:p>
          <a:p>
            <a:r>
              <a:rPr lang="en-GB" dirty="0" err="1" smtClean="0"/>
              <a:t>response.redirect</a:t>
            </a:r>
            <a:endParaRPr lang="en-GB"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24</a:t>
            </a:fld>
            <a:endParaRPr lang="en-GB" dirty="0"/>
          </a:p>
        </p:txBody>
      </p:sp>
    </p:spTree>
    <p:extLst>
      <p:ext uri="{BB962C8B-B14F-4D97-AF65-F5344CB8AC3E}">
        <p14:creationId xmlns:p14="http://schemas.microsoft.com/office/powerpoint/2010/main" val="1172953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Face 2 Face</a:t>
            </a:r>
            <a:endParaRPr lang="en-GB" dirty="0"/>
          </a:p>
        </p:txBody>
      </p:sp>
      <p:sp>
        <p:nvSpPr>
          <p:cNvPr id="3" name="Content Placeholder 2"/>
          <p:cNvSpPr>
            <a:spLocks noGrp="1"/>
          </p:cNvSpPr>
          <p:nvPr>
            <p:ph idx="1"/>
          </p:nvPr>
        </p:nvSpPr>
        <p:spPr>
          <a:xfrm>
            <a:off x="457200" y="1811216"/>
            <a:ext cx="8229600" cy="4525963"/>
          </a:xfrm>
        </p:spPr>
        <p:txBody>
          <a:bodyPr>
            <a:normAutofit/>
          </a:bodyPr>
          <a:lstStyle/>
          <a:p>
            <a:r>
              <a:rPr lang="en-GB" sz="2400" dirty="0"/>
              <a:t>Card terminal </a:t>
            </a:r>
          </a:p>
          <a:p>
            <a:pPr lvl="1"/>
            <a:r>
              <a:rPr lang="en-GB" sz="1800" dirty="0" smtClean="0"/>
              <a:t>Called </a:t>
            </a:r>
            <a:r>
              <a:rPr lang="en-GB" sz="1800" dirty="0"/>
              <a:t>a Point of Sale (POS) Terminal, card terminals are exclusively for cardholder </a:t>
            </a:r>
            <a:r>
              <a:rPr lang="en-GB" sz="1800" dirty="0" smtClean="0"/>
              <a:t>present transactions</a:t>
            </a:r>
            <a:r>
              <a:rPr lang="en-GB" sz="1800" dirty="0"/>
              <a:t>. Card terminals include both automated card swipe and manual data entry systems</a:t>
            </a:r>
            <a:r>
              <a:rPr lang="en-GB" sz="1800" dirty="0" smtClean="0"/>
              <a:t>.</a:t>
            </a:r>
            <a:endParaRPr lang="en-GB" sz="1800"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25</a:t>
            </a:fld>
            <a:endParaRPr lang="en-GB" dirty="0"/>
          </a:p>
        </p:txBody>
      </p:sp>
    </p:spTree>
    <p:extLst>
      <p:ext uri="{BB962C8B-B14F-4D97-AF65-F5344CB8AC3E}">
        <p14:creationId xmlns:p14="http://schemas.microsoft.com/office/powerpoint/2010/main" val="3454490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MOTO</a:t>
            </a:r>
            <a:endParaRPr lang="en-GB" dirty="0"/>
          </a:p>
        </p:txBody>
      </p:sp>
      <p:sp>
        <p:nvSpPr>
          <p:cNvPr id="3" name="Content Placeholder 2"/>
          <p:cNvSpPr>
            <a:spLocks noGrp="1"/>
          </p:cNvSpPr>
          <p:nvPr>
            <p:ph idx="1"/>
          </p:nvPr>
        </p:nvSpPr>
        <p:spPr/>
        <p:txBody>
          <a:bodyPr/>
          <a:lstStyle/>
          <a:p>
            <a:r>
              <a:rPr lang="en-GB" sz="2400" dirty="0" smtClean="0"/>
              <a:t>Call </a:t>
            </a:r>
            <a:r>
              <a:rPr lang="en-GB" sz="2400" dirty="0"/>
              <a:t>centre</a:t>
            </a:r>
          </a:p>
          <a:p>
            <a:pPr lvl="1"/>
            <a:r>
              <a:rPr lang="en-GB" sz="1800" dirty="0"/>
              <a:t>Includes any person-to-person transfer of card details over the telephone. Call centre payments are manually keyed into a card terminal or directly into a virtual terminal for automated payment processing by a PSP</a:t>
            </a:r>
            <a:r>
              <a:rPr lang="en-GB" sz="1800" dirty="0" smtClean="0"/>
              <a:t>.</a:t>
            </a:r>
          </a:p>
          <a:p>
            <a:r>
              <a:rPr lang="en-GB" sz="2400" dirty="0"/>
              <a:t>IVR</a:t>
            </a:r>
          </a:p>
          <a:p>
            <a:pPr lvl="1"/>
            <a:r>
              <a:rPr lang="en-GB" sz="1800" dirty="0"/>
              <a:t>Short for Interactive Voice Recognition, IVR refers to an automated self service channel that permits you to enter card details and transaction value data over the telephone, using the keypad or voice commands.</a:t>
            </a:r>
          </a:p>
          <a:p>
            <a:r>
              <a:rPr lang="en-GB" sz="2400" dirty="0" smtClean="0"/>
              <a:t>Virtual </a:t>
            </a:r>
            <a:r>
              <a:rPr lang="en-GB" sz="2400" dirty="0"/>
              <a:t>terminal</a:t>
            </a:r>
          </a:p>
          <a:p>
            <a:pPr lvl="1"/>
            <a:r>
              <a:rPr lang="en-GB" sz="1800" dirty="0"/>
              <a:t>An online card terminal for manually entering credit card information for CNP telephone and mail orders without the need for a full-scale internet payment solution</a:t>
            </a:r>
            <a:r>
              <a:rPr lang="en-GB" sz="1800" dirty="0" smtClean="0"/>
              <a:t>.</a:t>
            </a:r>
            <a:endParaRPr lang="en-GB" sz="1800"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26</a:t>
            </a:fld>
            <a:endParaRPr lang="en-GB" dirty="0"/>
          </a:p>
        </p:txBody>
      </p:sp>
    </p:spTree>
    <p:extLst>
      <p:ext uri="{BB962C8B-B14F-4D97-AF65-F5344CB8AC3E}">
        <p14:creationId xmlns:p14="http://schemas.microsoft.com/office/powerpoint/2010/main" val="912533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Data flow diagrams</a:t>
            </a:r>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27</a:t>
            </a:fld>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1577083"/>
            <a:ext cx="6413657" cy="4695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41468700"/>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flow diagrams</a:t>
            </a:r>
            <a:endParaRPr lang="en-GB" dirty="0"/>
          </a:p>
        </p:txBody>
      </p:sp>
      <p:sp>
        <p:nvSpPr>
          <p:cNvPr id="4" name="Slide Number Placeholder 3"/>
          <p:cNvSpPr>
            <a:spLocks noGrp="1"/>
          </p:cNvSpPr>
          <p:nvPr>
            <p:ph type="sldNum" sz="quarter" idx="10"/>
          </p:nvPr>
        </p:nvSpPr>
        <p:spPr/>
        <p:txBody>
          <a:bodyPr/>
          <a:lstStyle/>
          <a:p>
            <a:pPr>
              <a:defRPr/>
            </a:pPr>
            <a:fld id="{A9EECDB2-8328-44EC-9F65-6173B426CBDB}" type="slidenum">
              <a:rPr lang="en-GB" smtClean="0"/>
              <a:pPr>
                <a:defRPr/>
              </a:pPr>
              <a:t>28</a:t>
            </a:fld>
            <a:endParaRPr lang="en-GB"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9748" y="1600200"/>
            <a:ext cx="6772591" cy="467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35405870"/>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altLang="en-US" smtClean="0"/>
              <a:t>Where to find us</a:t>
            </a:r>
          </a:p>
        </p:txBody>
      </p:sp>
      <p:sp>
        <p:nvSpPr>
          <p:cNvPr id="9219" name="Rectangle 3"/>
          <p:cNvSpPr>
            <a:spLocks noGrp="1" noChangeArrowheads="1"/>
          </p:cNvSpPr>
          <p:nvPr>
            <p:ph type="body" idx="1"/>
          </p:nvPr>
        </p:nvSpPr>
        <p:spPr>
          <a:xfrm>
            <a:off x="457200" y="1600200"/>
            <a:ext cx="8686800" cy="4525963"/>
          </a:xfrm>
        </p:spPr>
        <p:txBody>
          <a:bodyPr/>
          <a:lstStyle/>
          <a:p>
            <a:pPr eaLnBrk="1" hangingPunct="1">
              <a:lnSpc>
                <a:spcPct val="90000"/>
              </a:lnSpc>
            </a:pPr>
            <a:r>
              <a:rPr lang="en-GB" altLang="en-US" sz="2000" b="1" smtClean="0"/>
              <a:t>Visit our website: 		</a:t>
            </a:r>
            <a:r>
              <a:rPr lang="en-GB" altLang="en-US" sz="2000" smtClean="0"/>
              <a:t>www.itgovernance.co.uk</a:t>
            </a:r>
          </a:p>
          <a:p>
            <a:pPr eaLnBrk="1" hangingPunct="1">
              <a:lnSpc>
                <a:spcPct val="90000"/>
              </a:lnSpc>
              <a:buFontTx/>
              <a:buNone/>
            </a:pPr>
            <a:endParaRPr lang="en-GB" altLang="en-US" sz="2000" smtClean="0"/>
          </a:p>
          <a:p>
            <a:pPr eaLnBrk="1" hangingPunct="1">
              <a:lnSpc>
                <a:spcPct val="90000"/>
              </a:lnSpc>
            </a:pPr>
            <a:r>
              <a:rPr lang="en-GB" altLang="en-US" sz="2000" b="1" smtClean="0"/>
              <a:t>E-mail us: 			</a:t>
            </a:r>
            <a:r>
              <a:rPr lang="en-GB" altLang="en-US" sz="2000" smtClean="0"/>
              <a:t>servicecentre@itgovernance.co.uk</a:t>
            </a:r>
          </a:p>
          <a:p>
            <a:pPr eaLnBrk="1" hangingPunct="1">
              <a:lnSpc>
                <a:spcPct val="90000"/>
              </a:lnSpc>
              <a:buFontTx/>
              <a:buNone/>
            </a:pPr>
            <a:endParaRPr lang="en-GB" altLang="en-US" sz="2000" smtClean="0"/>
          </a:p>
          <a:p>
            <a:pPr eaLnBrk="1" hangingPunct="1">
              <a:lnSpc>
                <a:spcPct val="90000"/>
              </a:lnSpc>
            </a:pPr>
            <a:r>
              <a:rPr lang="en-GB" altLang="en-US" sz="2000" b="1" smtClean="0"/>
              <a:t>Call us: 			</a:t>
            </a:r>
            <a:r>
              <a:rPr lang="en-GB" altLang="en-US" sz="2000" smtClean="0"/>
              <a:t>0845 070 1750</a:t>
            </a:r>
          </a:p>
          <a:p>
            <a:pPr eaLnBrk="1" hangingPunct="1">
              <a:lnSpc>
                <a:spcPct val="90000"/>
              </a:lnSpc>
              <a:buFontTx/>
              <a:buNone/>
            </a:pPr>
            <a:endParaRPr lang="en-GB" altLang="en-US" sz="2000" smtClean="0"/>
          </a:p>
          <a:p>
            <a:pPr eaLnBrk="1" hangingPunct="1">
              <a:lnSpc>
                <a:spcPct val="90000"/>
              </a:lnSpc>
            </a:pPr>
            <a:r>
              <a:rPr lang="en-GB" altLang="en-US" sz="2000" b="1" smtClean="0"/>
              <a:t>Follow us on Twitter: 	</a:t>
            </a:r>
            <a:r>
              <a:rPr lang="en-GB" altLang="en-US" sz="2000" smtClean="0"/>
              <a:t>https://twitter.com/#!/itgovernance</a:t>
            </a:r>
          </a:p>
          <a:p>
            <a:pPr eaLnBrk="1" hangingPunct="1">
              <a:lnSpc>
                <a:spcPct val="90000"/>
              </a:lnSpc>
              <a:buFontTx/>
              <a:buNone/>
            </a:pPr>
            <a:endParaRPr lang="en-GB" altLang="en-US" sz="2000" smtClean="0"/>
          </a:p>
          <a:p>
            <a:pPr eaLnBrk="1" hangingPunct="1">
              <a:lnSpc>
                <a:spcPct val="90000"/>
              </a:lnSpc>
            </a:pPr>
            <a:r>
              <a:rPr lang="en-GB" altLang="en-US" sz="2000" b="1" smtClean="0"/>
              <a:t>Read our blog:		</a:t>
            </a:r>
            <a:r>
              <a:rPr lang="en-GB" altLang="en-US" sz="2000" smtClean="0"/>
              <a:t>http://blog.itgovernance.co.uk/</a:t>
            </a:r>
          </a:p>
          <a:p>
            <a:pPr eaLnBrk="1" hangingPunct="1">
              <a:lnSpc>
                <a:spcPct val="90000"/>
              </a:lnSpc>
              <a:buFontTx/>
              <a:buNone/>
            </a:pPr>
            <a:endParaRPr lang="en-GB" altLang="en-US" sz="2000" smtClean="0"/>
          </a:p>
          <a:p>
            <a:pPr eaLnBrk="1" hangingPunct="1">
              <a:lnSpc>
                <a:spcPct val="90000"/>
              </a:lnSpc>
            </a:pPr>
            <a:r>
              <a:rPr lang="en-GB" altLang="en-US" sz="2000" b="1" smtClean="0"/>
              <a:t>Join us on LinkedIn		</a:t>
            </a:r>
            <a:r>
              <a:rPr lang="en-GB" altLang="en-US" sz="2000" smtClean="0"/>
              <a:t>www.linkedin.com/company/it-governance</a:t>
            </a:r>
          </a:p>
          <a:p>
            <a:pPr eaLnBrk="1" hangingPunct="1">
              <a:lnSpc>
                <a:spcPct val="90000"/>
              </a:lnSpc>
            </a:pPr>
            <a:endParaRPr lang="en-GB" altLang="en-US" sz="2000" smtClean="0"/>
          </a:p>
          <a:p>
            <a:pPr eaLnBrk="1" hangingPunct="1">
              <a:lnSpc>
                <a:spcPct val="90000"/>
              </a:lnSpc>
            </a:pPr>
            <a:r>
              <a:rPr lang="en-GB" altLang="en-US" sz="2000" b="1" smtClean="0"/>
              <a:t>Join us on Facebook	</a:t>
            </a:r>
            <a:r>
              <a:rPr lang="en-GB" altLang="en-US" sz="2000" smtClean="0"/>
              <a:t>www.facebook.com/ITGovernanceLtd</a:t>
            </a:r>
          </a:p>
        </p:txBody>
      </p:sp>
      <p:sp>
        <p:nvSpPr>
          <p:cNvPr id="9220" name="Slide Number Placeholder 4"/>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fld id="{ECE55513-5933-462F-B7D6-75D7F47182A8}" type="slidenum">
              <a:rPr lang="en-GB" altLang="en-US" smtClean="0">
                <a:latin typeface="Verdana" pitchFamily="34" charset="0"/>
              </a:rPr>
              <a:pPr eaLnBrk="1" hangingPunct="1"/>
              <a:t>29</a:t>
            </a:fld>
            <a:endParaRPr lang="en-GB" altLang="en-US" dirty="0" smtClean="0">
              <a:latin typeface="Verdana" pitchFamily="34" charset="0"/>
            </a:endParaRPr>
          </a:p>
        </p:txBody>
      </p:sp>
      <p:sp>
        <p:nvSpPr>
          <p:cNvPr id="7" name="TextBox 6"/>
          <p:cNvSpPr txBox="1"/>
          <p:nvPr/>
        </p:nvSpPr>
        <p:spPr>
          <a:xfrm>
            <a:off x="3293918" y="6488668"/>
            <a:ext cx="2803973" cy="369332"/>
          </a:xfrm>
          <a:prstGeom prst="rect">
            <a:avLst/>
          </a:prstGeom>
          <a:noFill/>
        </p:spPr>
        <p:txBody>
          <a:bodyPr wrap="none" rtlCol="0">
            <a:spAutoFit/>
          </a:bodyPr>
          <a:lstStyle/>
          <a:p>
            <a:r>
              <a:rPr lang="en-GB" dirty="0" smtClean="0"/>
              <a:t>Protect </a:t>
            </a:r>
            <a:r>
              <a:rPr lang="en-GB" dirty="0" smtClean="0">
                <a:latin typeface="Calibri"/>
              </a:rPr>
              <a:t>• </a:t>
            </a:r>
            <a:r>
              <a:rPr lang="en-GB" dirty="0" smtClean="0"/>
              <a:t>Comply </a:t>
            </a:r>
            <a:r>
              <a:rPr lang="en-GB" dirty="0">
                <a:latin typeface="Calibri"/>
              </a:rPr>
              <a:t>• </a:t>
            </a:r>
            <a:r>
              <a:rPr lang="en-GB" dirty="0" smtClean="0"/>
              <a:t>Thrive</a:t>
            </a:r>
            <a:endParaRPr lang="en-GB" dirty="0"/>
          </a:p>
        </p:txBody>
      </p:sp>
    </p:spTree>
    <p:extLst>
      <p:ext uri="{BB962C8B-B14F-4D97-AF65-F5344CB8AC3E}">
        <p14:creationId xmlns:p14="http://schemas.microsoft.com/office/powerpoint/2010/main" val="3422962021"/>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eaLnBrk="1" hangingPunct="1"/>
            <a:r>
              <a:rPr lang="en-GB" altLang="en-US" smtClean="0"/>
              <a:t>Contact details</a:t>
            </a:r>
          </a:p>
        </p:txBody>
      </p:sp>
      <p:sp>
        <p:nvSpPr>
          <p:cNvPr id="22531" name="TextBox 1"/>
          <p:cNvSpPr txBox="1">
            <a:spLocks noChangeArrowheads="1"/>
          </p:cNvSpPr>
          <p:nvPr/>
        </p:nvSpPr>
        <p:spPr bwMode="auto">
          <a:xfrm>
            <a:off x="1006475" y="1957388"/>
            <a:ext cx="66865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folHlink"/>
              </a:buClr>
              <a:buSzPct val="120000"/>
              <a:buChar char="•"/>
              <a:defRPr sz="2800">
                <a:solidFill>
                  <a:schemeClr val="tx1"/>
                </a:solidFill>
                <a:latin typeface="Arial" charset="0"/>
                <a:cs typeface="Arial" charset="0"/>
              </a:defRPr>
            </a:lvl1pPr>
            <a:lvl2pPr marL="742950" indent="-285750">
              <a:spcBef>
                <a:spcPct val="20000"/>
              </a:spcBef>
              <a:buClr>
                <a:srgbClr val="008080"/>
              </a:buClr>
              <a:buChar char="–"/>
              <a:defRPr sz="2400">
                <a:solidFill>
                  <a:schemeClr val="tx1"/>
                </a:solidFill>
                <a:latin typeface="Arial" charset="0"/>
                <a:cs typeface="Arial" charset="0"/>
              </a:defRPr>
            </a:lvl2pPr>
            <a:lvl3pPr marL="1143000" indent="-228600">
              <a:spcBef>
                <a:spcPct val="20000"/>
              </a:spcBef>
              <a:buChar char="•"/>
              <a:defRPr sz="2000">
                <a:solidFill>
                  <a:schemeClr val="tx1"/>
                </a:solidFill>
                <a:latin typeface="Arial" charset="0"/>
                <a:cs typeface="Arial" charset="0"/>
              </a:defRPr>
            </a:lvl3pPr>
            <a:lvl4pPr marL="1600200" indent="-228600">
              <a:spcBef>
                <a:spcPct val="20000"/>
              </a:spcBef>
              <a:buChar char="–"/>
              <a:defRPr sz="2000">
                <a:solidFill>
                  <a:schemeClr val="tx1"/>
                </a:solidFill>
                <a:latin typeface="Arial" charset="0"/>
                <a:cs typeface="Arial" charset="0"/>
              </a:defRPr>
            </a:lvl4pPr>
            <a:lvl5pPr marL="2057400" indent="-228600">
              <a:spcBef>
                <a:spcPct val="20000"/>
              </a:spcBef>
              <a:buChar char="»"/>
              <a:defRPr sz="2000">
                <a:solidFill>
                  <a:schemeClr val="tx1"/>
                </a:solidFill>
                <a:latin typeface="Arial" charset="0"/>
                <a:cs typeface="Arial" charset="0"/>
              </a:defRPr>
            </a:lvl5pPr>
            <a:lvl6pPr marL="2514600" indent="-228600" eaLnBrk="0" fontAlgn="base" hangingPunct="0">
              <a:spcBef>
                <a:spcPct val="20000"/>
              </a:spcBef>
              <a:spcAft>
                <a:spcPct val="0"/>
              </a:spcAft>
              <a:buChar char="»"/>
              <a:defRPr sz="2000">
                <a:solidFill>
                  <a:schemeClr val="tx1"/>
                </a:solidFill>
                <a:latin typeface="Arial" charset="0"/>
                <a:cs typeface="Arial" charset="0"/>
              </a:defRPr>
            </a:lvl6pPr>
            <a:lvl7pPr marL="2971800" indent="-228600" eaLnBrk="0" fontAlgn="base" hangingPunct="0">
              <a:spcBef>
                <a:spcPct val="20000"/>
              </a:spcBef>
              <a:spcAft>
                <a:spcPct val="0"/>
              </a:spcAft>
              <a:buChar char="»"/>
              <a:defRPr sz="2000">
                <a:solidFill>
                  <a:schemeClr val="tx1"/>
                </a:solidFill>
                <a:latin typeface="Arial" charset="0"/>
                <a:cs typeface="Arial" charset="0"/>
              </a:defRPr>
            </a:lvl7pPr>
            <a:lvl8pPr marL="3429000" indent="-228600" eaLnBrk="0" fontAlgn="base" hangingPunct="0">
              <a:spcBef>
                <a:spcPct val="20000"/>
              </a:spcBef>
              <a:spcAft>
                <a:spcPct val="0"/>
              </a:spcAft>
              <a:buChar char="»"/>
              <a:defRPr sz="2000">
                <a:solidFill>
                  <a:schemeClr val="tx1"/>
                </a:solidFill>
                <a:latin typeface="Arial" charset="0"/>
                <a:cs typeface="Arial" charset="0"/>
              </a:defRPr>
            </a:lvl8pPr>
            <a:lvl9pPr marL="3886200" indent="-228600" eaLnBrk="0" fontAlgn="base" hangingPunct="0">
              <a:spcBef>
                <a:spcPct val="20000"/>
              </a:spcBef>
              <a:spcAft>
                <a:spcPct val="0"/>
              </a:spcAft>
              <a:buChar char="»"/>
              <a:defRPr sz="2000">
                <a:solidFill>
                  <a:schemeClr val="tx1"/>
                </a:solidFill>
                <a:latin typeface="Arial" charset="0"/>
                <a:cs typeface="Arial" charset="0"/>
              </a:defRPr>
            </a:lvl9pPr>
          </a:lstStyle>
          <a:p>
            <a:pPr eaLnBrk="1" hangingPunct="1">
              <a:spcBef>
                <a:spcPct val="0"/>
              </a:spcBef>
              <a:buClrTx/>
              <a:buSzTx/>
              <a:buFontTx/>
              <a:buNone/>
              <a:defRPr/>
            </a:pPr>
            <a:r>
              <a:rPr lang="en-GB" altLang="en-US" sz="1800" b="1" dirty="0" smtClean="0"/>
              <a:t>Blogs</a:t>
            </a:r>
          </a:p>
          <a:p>
            <a:pPr lvl="1" eaLnBrk="1" hangingPunct="1">
              <a:spcBef>
                <a:spcPct val="0"/>
              </a:spcBef>
              <a:buClrTx/>
              <a:buFontTx/>
              <a:buNone/>
              <a:defRPr/>
            </a:pPr>
            <a:r>
              <a:rPr lang="en-GB" altLang="en-US" sz="1800" dirty="0" smtClean="0"/>
              <a:t>geraintw.blogspot.co.uk</a:t>
            </a:r>
          </a:p>
          <a:p>
            <a:pPr lvl="1" eaLnBrk="1" hangingPunct="1">
              <a:spcBef>
                <a:spcPct val="0"/>
              </a:spcBef>
              <a:buClrTx/>
              <a:buFontTx/>
              <a:buNone/>
              <a:defRPr/>
            </a:pPr>
            <a:r>
              <a:rPr lang="en-GB" altLang="en-US" sz="1800" dirty="0" smtClean="0"/>
              <a:t>wirelessmscresearch.blogspot.co.uk</a:t>
            </a:r>
          </a:p>
          <a:p>
            <a:pPr lvl="1" eaLnBrk="1" hangingPunct="1">
              <a:spcBef>
                <a:spcPct val="0"/>
              </a:spcBef>
              <a:buClrTx/>
              <a:buFontTx/>
              <a:buNone/>
              <a:defRPr/>
            </a:pPr>
            <a:r>
              <a:rPr lang="en-GB" altLang="en-US" sz="1800" dirty="0" smtClean="0"/>
              <a:t>http://blog.itgovernance.co.uk/author/geraint-williams/</a:t>
            </a:r>
          </a:p>
          <a:p>
            <a:pPr eaLnBrk="1" hangingPunct="1">
              <a:spcBef>
                <a:spcPct val="0"/>
              </a:spcBef>
              <a:buClrTx/>
              <a:buSzTx/>
              <a:buFontTx/>
              <a:buNone/>
              <a:defRPr/>
            </a:pPr>
            <a:endParaRPr lang="en-GB" altLang="en-US" sz="1800" dirty="0" smtClean="0"/>
          </a:p>
          <a:p>
            <a:pPr eaLnBrk="1" hangingPunct="1">
              <a:spcBef>
                <a:spcPct val="0"/>
              </a:spcBef>
              <a:buClrTx/>
              <a:buSzTx/>
              <a:buFontTx/>
              <a:buNone/>
              <a:defRPr/>
            </a:pPr>
            <a:r>
              <a:rPr lang="en-GB" altLang="en-US" sz="1800" b="1" dirty="0" err="1" smtClean="0"/>
              <a:t>Linkedin</a:t>
            </a:r>
            <a:endParaRPr lang="en-GB" altLang="en-US" sz="1800" b="1" dirty="0" smtClean="0"/>
          </a:p>
          <a:p>
            <a:pPr lvl="1" eaLnBrk="1" hangingPunct="1">
              <a:spcBef>
                <a:spcPct val="0"/>
              </a:spcBef>
              <a:buClrTx/>
              <a:buFontTx/>
              <a:buNone/>
              <a:defRPr/>
            </a:pPr>
            <a:r>
              <a:rPr lang="en-GB" altLang="en-US" sz="1800" dirty="0" smtClean="0"/>
              <a:t>uk.linkedin.com/in/</a:t>
            </a:r>
            <a:r>
              <a:rPr lang="en-GB" altLang="en-US" sz="1800" dirty="0" err="1" smtClean="0"/>
              <a:t>geraintpwilliams</a:t>
            </a:r>
            <a:endParaRPr lang="en-GB" altLang="en-US" sz="1800" dirty="0" smtClean="0"/>
          </a:p>
          <a:p>
            <a:pPr lvl="1" eaLnBrk="1" hangingPunct="1">
              <a:spcBef>
                <a:spcPct val="0"/>
              </a:spcBef>
              <a:buClrTx/>
              <a:buFontTx/>
              <a:buNone/>
              <a:defRPr/>
            </a:pPr>
            <a:endParaRPr lang="en-GB" altLang="en-US" sz="1800" dirty="0" smtClean="0"/>
          </a:p>
          <a:p>
            <a:pPr eaLnBrk="1" hangingPunct="1">
              <a:spcBef>
                <a:spcPct val="0"/>
              </a:spcBef>
              <a:buClrTx/>
              <a:buSzTx/>
              <a:buFontTx/>
              <a:buNone/>
              <a:defRPr/>
            </a:pPr>
            <a:r>
              <a:rPr lang="en-GB" altLang="en-US" sz="1800" b="1" dirty="0" smtClean="0"/>
              <a:t>Twitter</a:t>
            </a:r>
          </a:p>
          <a:p>
            <a:pPr lvl="1" eaLnBrk="1" hangingPunct="1">
              <a:spcBef>
                <a:spcPct val="0"/>
              </a:spcBef>
              <a:buClrTx/>
              <a:buFontTx/>
              <a:buNone/>
              <a:defRPr/>
            </a:pPr>
            <a:r>
              <a:rPr lang="en-GB" altLang="en-US" sz="1800" dirty="0" smtClean="0"/>
              <a:t>twitter.com/#!/</a:t>
            </a:r>
            <a:r>
              <a:rPr lang="en-GB" altLang="en-US" sz="1800" dirty="0" err="1" smtClean="0"/>
              <a:t>GeraintW</a:t>
            </a:r>
            <a:r>
              <a:rPr lang="en-GB" altLang="en-US" sz="1800" dirty="0" smtClean="0"/>
              <a:t> </a:t>
            </a:r>
          </a:p>
          <a:p>
            <a:pPr eaLnBrk="1" hangingPunct="1">
              <a:spcBef>
                <a:spcPct val="0"/>
              </a:spcBef>
              <a:buClrTx/>
              <a:buSzTx/>
              <a:buFontTx/>
              <a:buNone/>
              <a:defRPr/>
            </a:pPr>
            <a:endParaRPr lang="en-GB" altLang="en-US" sz="1800" dirty="0" smtClean="0"/>
          </a:p>
          <a:p>
            <a:pPr eaLnBrk="1" hangingPunct="1">
              <a:spcBef>
                <a:spcPct val="0"/>
              </a:spcBef>
              <a:buClrTx/>
              <a:buSzTx/>
              <a:buFontTx/>
              <a:buNone/>
              <a:defRPr/>
            </a:pPr>
            <a:r>
              <a:rPr lang="en-GB" altLang="en-US" sz="1800" b="1" dirty="0" smtClean="0"/>
              <a:t>Personal website</a:t>
            </a:r>
          </a:p>
          <a:p>
            <a:pPr lvl="1" eaLnBrk="1" hangingPunct="1">
              <a:spcBef>
                <a:spcPct val="0"/>
              </a:spcBef>
              <a:buClrTx/>
              <a:buFontTx/>
              <a:buNone/>
              <a:defRPr/>
            </a:pPr>
            <a:r>
              <a:rPr lang="en-GB" altLang="en-US" sz="1800" dirty="0" smtClean="0"/>
              <a:t>www.geraintw.co.uk</a:t>
            </a:r>
          </a:p>
          <a:p>
            <a:pPr lvl="1" eaLnBrk="1" hangingPunct="1">
              <a:spcBef>
                <a:spcPct val="0"/>
              </a:spcBef>
              <a:buClrTx/>
              <a:buFontTx/>
              <a:buNone/>
              <a:defRPr/>
            </a:pPr>
            <a:endParaRPr lang="en-GB" altLang="en-US" sz="1800" dirty="0" smtClean="0"/>
          </a:p>
          <a:p>
            <a:pPr marL="0" lvl="1" indent="0" eaLnBrk="1" hangingPunct="1">
              <a:spcBef>
                <a:spcPct val="0"/>
              </a:spcBef>
              <a:buClrTx/>
              <a:buFontTx/>
              <a:buNone/>
              <a:defRPr/>
            </a:pPr>
            <a:r>
              <a:rPr lang="en-GB" altLang="en-US" sz="1800" b="1" dirty="0" smtClean="0"/>
              <a:t>email</a:t>
            </a:r>
          </a:p>
          <a:p>
            <a:pPr lvl="1" eaLnBrk="1" hangingPunct="1">
              <a:spcBef>
                <a:spcPct val="0"/>
              </a:spcBef>
              <a:buClrTx/>
              <a:buFontTx/>
              <a:buNone/>
              <a:defRPr/>
            </a:pPr>
            <a:r>
              <a:rPr lang="en-US" altLang="en-US" sz="1800" dirty="0" smtClean="0"/>
              <a:t>gwilliams@itgovernance.co.uk</a:t>
            </a:r>
          </a:p>
        </p:txBody>
      </p:sp>
      <p:pic>
        <p:nvPicPr>
          <p:cNvPr id="26628" name="Picture 4" descr="http://www.geraintw.co.uk/NetworkKey.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8163" y="5059363"/>
            <a:ext cx="468312" cy="284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8" descr="http://www.churchinwales.org.uk/asaph/Twitteralt.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11175" y="4121150"/>
            <a:ext cx="477838"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descr="http://www.siliconcloud.com/Portals/55887/images/linkedin-ic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9438" y="3360738"/>
            <a:ext cx="385762" cy="407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2" descr="http://www.jashcroft.co.uk/images/blog_icon.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2775" y="2024063"/>
            <a:ext cx="311150" cy="30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Footer Placeholder 3"/>
          <p:cNvSpPr txBox="1">
            <a:spLocks/>
          </p:cNvSpPr>
          <p:nvPr/>
        </p:nvSpPr>
        <p:spPr bwMode="auto">
          <a:xfrm>
            <a:off x="82550" y="6518275"/>
            <a:ext cx="220980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folHlink"/>
              </a:buClr>
              <a:buSzPct val="120000"/>
              <a:buChar char="•"/>
              <a:defRPr sz="2800">
                <a:solidFill>
                  <a:schemeClr val="tx1"/>
                </a:solidFill>
                <a:latin typeface="Arial" panose="020B0604020202020204" pitchFamily="34" charset="0"/>
                <a:cs typeface="Arial" panose="020B0604020202020204" pitchFamily="34" charset="0"/>
              </a:defRPr>
            </a:lvl1pPr>
            <a:lvl2pPr marL="742950" indent="-285750">
              <a:spcBef>
                <a:spcPct val="20000"/>
              </a:spcBef>
              <a:buClr>
                <a:srgbClr val="008080"/>
              </a:buClr>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eaLnBrk="1" hangingPunct="1">
              <a:spcBef>
                <a:spcPct val="0"/>
              </a:spcBef>
              <a:buClrTx/>
              <a:buSzTx/>
              <a:buFontTx/>
              <a:buNone/>
            </a:pPr>
            <a:r>
              <a:rPr lang="en-US" altLang="en-US" sz="1100" dirty="0"/>
              <a:t>© IT Governance Ltd </a:t>
            </a:r>
            <a:r>
              <a:rPr lang="en-US" altLang="en-US" sz="1100" dirty="0" smtClean="0"/>
              <a:t>2016</a:t>
            </a:r>
            <a:endParaRPr lang="en-US" altLang="en-US" sz="1100" dirty="0"/>
          </a:p>
        </p:txBody>
      </p:sp>
      <p:pic>
        <p:nvPicPr>
          <p:cNvPr id="26634" name="Picture 11" descr="http://psyd-fx.com/wp-content/uploads/2013/10/email-icon-vector.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79438" y="5819775"/>
            <a:ext cx="422275"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TextBox 10"/>
          <p:cNvSpPr txBox="1"/>
          <p:nvPr/>
        </p:nvSpPr>
        <p:spPr>
          <a:xfrm>
            <a:off x="3325091" y="6488668"/>
            <a:ext cx="2803973" cy="369332"/>
          </a:xfrm>
          <a:prstGeom prst="rect">
            <a:avLst/>
          </a:prstGeom>
          <a:noFill/>
        </p:spPr>
        <p:txBody>
          <a:bodyPr wrap="none" rtlCol="0">
            <a:spAutoFit/>
          </a:bodyPr>
          <a:lstStyle/>
          <a:p>
            <a:r>
              <a:rPr lang="en-GB" dirty="0" smtClean="0"/>
              <a:t>Protect </a:t>
            </a:r>
            <a:r>
              <a:rPr lang="en-GB" dirty="0" smtClean="0">
                <a:latin typeface="Calibri"/>
              </a:rPr>
              <a:t>• </a:t>
            </a:r>
            <a:r>
              <a:rPr lang="en-GB" dirty="0" smtClean="0"/>
              <a:t>Comply </a:t>
            </a:r>
            <a:r>
              <a:rPr lang="en-GB" dirty="0">
                <a:latin typeface="Calibri"/>
              </a:rPr>
              <a:t>• </a:t>
            </a:r>
            <a:r>
              <a:rPr lang="en-GB" dirty="0" smtClean="0"/>
              <a:t>Thrive</a:t>
            </a:r>
            <a:endParaRPr lang="en-GB" dirty="0"/>
          </a:p>
        </p:txBody>
      </p:sp>
      <p:sp>
        <p:nvSpPr>
          <p:cNvPr id="12" name="Slide Number Placeholder 3"/>
          <p:cNvSpPr>
            <a:spLocks noGrp="1"/>
          </p:cNvSpPr>
          <p:nvPr>
            <p:ph type="sldNum" sz="quarter" idx="10"/>
          </p:nvPr>
        </p:nvSpPr>
        <p:spPr>
          <a:xfrm>
            <a:off x="6781800" y="6502400"/>
            <a:ext cx="2133600" cy="3079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r>
              <a:rPr lang="en-GB" altLang="en-US" dirty="0" smtClean="0">
                <a:latin typeface="Verdana" panose="020B0604030504040204" pitchFamily="34" charset="0"/>
              </a:rPr>
              <a:t>11</a:t>
            </a:r>
            <a:endParaRPr lang="en-GB" altLang="en-US" dirty="0">
              <a:latin typeface="Verdana" panose="020B0604030504040204" pitchFamily="34" charset="0"/>
            </a:endParaRPr>
          </a:p>
        </p:txBody>
      </p:sp>
    </p:spTree>
    <p:extLst>
      <p:ext uri="{BB962C8B-B14F-4D97-AF65-F5344CB8AC3E}">
        <p14:creationId xmlns:p14="http://schemas.microsoft.com/office/powerpoint/2010/main" val="1371850224"/>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61968" y="1499286"/>
            <a:ext cx="5247502" cy="3416320"/>
          </a:xfrm>
          <a:prstGeom prst="rect">
            <a:avLst/>
          </a:prstGeom>
          <a:noFill/>
        </p:spPr>
        <p:txBody>
          <a:bodyPr wrap="square" rtlCol="0">
            <a:spAutoFit/>
          </a:bodyPr>
          <a:lstStyle/>
          <a:p>
            <a:pPr algn="ctr" eaLnBrk="1" fontAlgn="auto" hangingPunct="1">
              <a:spcBef>
                <a:spcPts val="0"/>
              </a:spcBef>
              <a:spcAft>
                <a:spcPts val="0"/>
              </a:spcAft>
            </a:pPr>
            <a:r>
              <a:rPr lang="en-GB" sz="3600" dirty="0" smtClean="0">
                <a:solidFill>
                  <a:prstClr val="black"/>
                </a:solidFill>
                <a:latin typeface="Calibri" panose="020F0502020204030204"/>
                <a:cs typeface="+mn-cs"/>
              </a:rPr>
              <a:t>Tessitura </a:t>
            </a:r>
          </a:p>
          <a:p>
            <a:pPr algn="ctr" eaLnBrk="1" fontAlgn="auto" hangingPunct="1">
              <a:spcBef>
                <a:spcPts val="0"/>
              </a:spcBef>
              <a:spcAft>
                <a:spcPts val="0"/>
              </a:spcAft>
            </a:pPr>
            <a:r>
              <a:rPr lang="en-GB" sz="3600" dirty="0" smtClean="0">
                <a:solidFill>
                  <a:prstClr val="black"/>
                </a:solidFill>
                <a:latin typeface="Calibri" panose="020F0502020204030204"/>
                <a:cs typeface="+mn-cs"/>
              </a:rPr>
              <a:t>&amp;</a:t>
            </a:r>
          </a:p>
          <a:p>
            <a:pPr algn="ctr" eaLnBrk="1" fontAlgn="auto" hangingPunct="1">
              <a:spcBef>
                <a:spcPts val="0"/>
              </a:spcBef>
              <a:spcAft>
                <a:spcPts val="0"/>
              </a:spcAft>
            </a:pPr>
            <a:r>
              <a:rPr lang="en-GB" sz="3600" dirty="0" smtClean="0">
                <a:solidFill>
                  <a:prstClr val="black"/>
                </a:solidFill>
                <a:latin typeface="Calibri" panose="020F0502020204030204"/>
                <a:cs typeface="+mn-cs"/>
              </a:rPr>
              <a:t>PCI Compliance</a:t>
            </a:r>
          </a:p>
          <a:p>
            <a:pPr algn="ctr" eaLnBrk="1" fontAlgn="auto" hangingPunct="1">
              <a:spcBef>
                <a:spcPts val="0"/>
              </a:spcBef>
              <a:spcAft>
                <a:spcPts val="0"/>
              </a:spcAft>
            </a:pPr>
            <a:endParaRPr lang="en-GB" sz="3600" dirty="0">
              <a:solidFill>
                <a:prstClr val="black"/>
              </a:solidFill>
              <a:latin typeface="Calibri" panose="020F0502020204030204"/>
              <a:cs typeface="+mn-cs"/>
            </a:endParaRPr>
          </a:p>
          <a:p>
            <a:pPr algn="ctr" eaLnBrk="1" fontAlgn="auto" hangingPunct="1">
              <a:spcBef>
                <a:spcPts val="0"/>
              </a:spcBef>
              <a:spcAft>
                <a:spcPts val="0"/>
              </a:spcAft>
            </a:pPr>
            <a:r>
              <a:rPr lang="en-GB" sz="3600" dirty="0" smtClean="0">
                <a:solidFill>
                  <a:prstClr val="black"/>
                </a:solidFill>
                <a:latin typeface="Calibri" panose="020F0502020204030204"/>
                <a:cs typeface="+mn-cs"/>
              </a:rPr>
              <a:t>Alex Jameson</a:t>
            </a:r>
          </a:p>
          <a:p>
            <a:pPr algn="ctr" eaLnBrk="1" fontAlgn="auto" hangingPunct="1">
              <a:spcBef>
                <a:spcPts val="0"/>
              </a:spcBef>
              <a:spcAft>
                <a:spcPts val="0"/>
              </a:spcAft>
            </a:pPr>
            <a:r>
              <a:rPr lang="en-GB" sz="3600" dirty="0" smtClean="0">
                <a:solidFill>
                  <a:prstClr val="black"/>
                </a:solidFill>
                <a:latin typeface="Calibri" panose="020F0502020204030204"/>
                <a:cs typeface="+mn-cs"/>
              </a:rPr>
              <a:t>Database Lead</a:t>
            </a:r>
            <a:endParaRPr lang="en-GB" sz="3600" dirty="0">
              <a:solidFill>
                <a:prstClr val="black"/>
              </a:solidFill>
              <a:latin typeface="Calibri" panose="020F0502020204030204"/>
              <a:cs typeface="+mn-cs"/>
            </a:endParaRPr>
          </a:p>
        </p:txBody>
      </p:sp>
    </p:spTree>
    <p:extLst>
      <p:ext uri="{BB962C8B-B14F-4D97-AF65-F5344CB8AC3E}">
        <p14:creationId xmlns:p14="http://schemas.microsoft.com/office/powerpoint/2010/main" val="455087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smtClean="0">
                <a:solidFill>
                  <a:prstClr val="black"/>
                </a:solidFill>
                <a:latin typeface="Calibri" panose="020F0502020204030204"/>
                <a:cs typeface="+mn-cs"/>
              </a:rPr>
              <a:t>Tessitura &amp; PCI Compliance</a:t>
            </a:r>
            <a:endParaRPr lang="en-GB" sz="3600" dirty="0">
              <a:solidFill>
                <a:prstClr val="black"/>
              </a:solidFill>
              <a:latin typeface="Calibri" panose="020F0502020204030204"/>
              <a:cs typeface="+mn-cs"/>
            </a:endParaRPr>
          </a:p>
        </p:txBody>
      </p:sp>
      <p:sp>
        <p:nvSpPr>
          <p:cNvPr id="3" name="TextBox 2"/>
          <p:cNvSpPr txBox="1"/>
          <p:nvPr/>
        </p:nvSpPr>
        <p:spPr>
          <a:xfrm>
            <a:off x="1668948" y="1305358"/>
            <a:ext cx="7129003" cy="923330"/>
          </a:xfrm>
          <a:prstGeom prst="rect">
            <a:avLst/>
          </a:prstGeom>
          <a:noFill/>
        </p:spPr>
        <p:txBody>
          <a:bodyPr wrap="none" rtlCol="0">
            <a:spAutoFit/>
          </a:bodyPr>
          <a:lstStyle/>
          <a:p>
            <a:pPr eaLnBrk="1" fontAlgn="auto" hangingPunct="1">
              <a:spcBef>
                <a:spcPts val="0"/>
              </a:spcBef>
              <a:spcAft>
                <a:spcPts val="0"/>
              </a:spcAft>
            </a:pPr>
            <a:endParaRPr lang="en-GB" dirty="0" smtClean="0">
              <a:solidFill>
                <a:prstClr val="black"/>
              </a:solidFill>
              <a:latin typeface="Calibri" panose="020F0502020204030204"/>
              <a:cs typeface="+mn-cs"/>
            </a:endParaRPr>
          </a:p>
          <a:p>
            <a:pPr eaLnBrk="1" fontAlgn="auto" hangingPunct="1">
              <a:spcBef>
                <a:spcPts val="0"/>
              </a:spcBef>
              <a:spcAft>
                <a:spcPts val="0"/>
              </a:spcAft>
            </a:pPr>
            <a:r>
              <a:rPr lang="en-GB" dirty="0" smtClean="0">
                <a:solidFill>
                  <a:prstClr val="black"/>
                </a:solidFill>
                <a:latin typeface="Calibri" panose="020F0502020204030204"/>
                <a:cs typeface="+mn-cs"/>
              </a:rPr>
              <a:t>Tessitura’s PA-DSS Implementation guide – available on Tessitura Network.</a:t>
            </a:r>
          </a:p>
          <a:p>
            <a:pPr eaLnBrk="1" fontAlgn="auto" hangingPunct="1">
              <a:spcBef>
                <a:spcPts val="0"/>
              </a:spcBef>
              <a:spcAft>
                <a:spcPts val="0"/>
              </a:spcAft>
            </a:pPr>
            <a:r>
              <a:rPr lang="en-GB" dirty="0" smtClean="0">
                <a:solidFill>
                  <a:prstClr val="black"/>
                </a:solidFill>
                <a:latin typeface="Calibri" panose="020F0502020204030204"/>
                <a:cs typeface="+mn-cs"/>
              </a:rPr>
              <a:t>Search for “PA-DSS”</a:t>
            </a:r>
            <a:endParaRPr lang="en-GB" dirty="0">
              <a:solidFill>
                <a:prstClr val="black"/>
              </a:solidFill>
              <a:latin typeface="Calibri" panose="020F0502020204030204"/>
              <a:cs typeface="+mn-cs"/>
            </a:endParaRPr>
          </a:p>
        </p:txBody>
      </p:sp>
      <p:pic>
        <p:nvPicPr>
          <p:cNvPr id="4" name="Picture 3"/>
          <p:cNvPicPr>
            <a:picLocks noChangeAspect="1"/>
          </p:cNvPicPr>
          <p:nvPr/>
        </p:nvPicPr>
        <p:blipFill>
          <a:blip r:embed="rId4"/>
          <a:stretch>
            <a:fillRect/>
          </a:stretch>
        </p:blipFill>
        <p:spPr>
          <a:xfrm>
            <a:off x="1991615" y="2281711"/>
            <a:ext cx="5993027" cy="4433819"/>
          </a:xfrm>
          <a:prstGeom prst="rect">
            <a:avLst/>
          </a:prstGeom>
        </p:spPr>
      </p:pic>
    </p:spTree>
    <p:extLst>
      <p:ext uri="{BB962C8B-B14F-4D97-AF65-F5344CB8AC3E}">
        <p14:creationId xmlns:p14="http://schemas.microsoft.com/office/powerpoint/2010/main" val="1214489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a:solidFill>
                  <a:prstClr val="black"/>
                </a:solidFill>
                <a:latin typeface="Calibri" panose="020F0502020204030204"/>
                <a:cs typeface="+mn-cs"/>
              </a:rPr>
              <a:t>Tessitura &amp; PCI Compliance</a:t>
            </a:r>
          </a:p>
        </p:txBody>
      </p:sp>
      <p:sp>
        <p:nvSpPr>
          <p:cNvPr id="3" name="TextBox 2"/>
          <p:cNvSpPr txBox="1"/>
          <p:nvPr/>
        </p:nvSpPr>
        <p:spPr>
          <a:xfrm>
            <a:off x="1701482" y="1305358"/>
            <a:ext cx="7072514" cy="646331"/>
          </a:xfrm>
          <a:prstGeom prst="rect">
            <a:avLst/>
          </a:prstGeom>
          <a:noFill/>
        </p:spPr>
        <p:txBody>
          <a:bodyPr wrap="non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Recreate Data Encryption Key – </a:t>
            </a:r>
          </a:p>
          <a:p>
            <a:pPr eaLnBrk="1" fontAlgn="auto" hangingPunct="1">
              <a:spcBef>
                <a:spcPts val="0"/>
              </a:spcBef>
              <a:spcAft>
                <a:spcPts val="0"/>
              </a:spcAft>
            </a:pPr>
            <a:r>
              <a:rPr lang="en-GB" dirty="0" smtClean="0">
                <a:solidFill>
                  <a:prstClr val="black"/>
                </a:solidFill>
                <a:latin typeface="Calibri" panose="020F0502020204030204"/>
                <a:cs typeface="+mn-cs"/>
              </a:rPr>
              <a:t>this must be done annually. </a:t>
            </a:r>
            <a:r>
              <a:rPr lang="en-GB" dirty="0" err="1" smtClean="0">
                <a:solidFill>
                  <a:prstClr val="black"/>
                </a:solidFill>
                <a:latin typeface="Calibri" panose="020F0502020204030204"/>
                <a:cs typeface="+mn-cs"/>
              </a:rPr>
              <a:t>Fulfills</a:t>
            </a:r>
            <a:r>
              <a:rPr lang="en-GB" dirty="0" smtClean="0">
                <a:solidFill>
                  <a:prstClr val="black"/>
                </a:solidFill>
                <a:latin typeface="Calibri" panose="020F0502020204030204"/>
                <a:cs typeface="+mn-cs"/>
              </a:rPr>
              <a:t> PCI-DSS requirements 3.4, 3.5 and 3.6.</a:t>
            </a:r>
          </a:p>
        </p:txBody>
      </p:sp>
      <p:pic>
        <p:nvPicPr>
          <p:cNvPr id="4" name="Picture 3"/>
          <p:cNvPicPr>
            <a:picLocks noChangeAspect="1"/>
          </p:cNvPicPr>
          <p:nvPr/>
        </p:nvPicPr>
        <p:blipFill>
          <a:blip r:embed="rId4"/>
          <a:stretch>
            <a:fillRect/>
          </a:stretch>
        </p:blipFill>
        <p:spPr>
          <a:xfrm>
            <a:off x="2941565" y="2228688"/>
            <a:ext cx="4438650" cy="4371975"/>
          </a:xfrm>
          <a:prstGeom prst="rect">
            <a:avLst/>
          </a:prstGeom>
        </p:spPr>
      </p:pic>
    </p:spTree>
    <p:extLst>
      <p:ext uri="{BB962C8B-B14F-4D97-AF65-F5344CB8AC3E}">
        <p14:creationId xmlns:p14="http://schemas.microsoft.com/office/powerpoint/2010/main" val="3578415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a:solidFill>
                  <a:prstClr val="black"/>
                </a:solidFill>
                <a:latin typeface="Calibri" panose="020F0502020204030204"/>
                <a:cs typeface="+mn-cs"/>
              </a:rPr>
              <a:t>Tessitura &amp; PCI Compliance</a:t>
            </a:r>
          </a:p>
        </p:txBody>
      </p:sp>
      <p:sp>
        <p:nvSpPr>
          <p:cNvPr id="3" name="TextBox 2"/>
          <p:cNvSpPr txBox="1"/>
          <p:nvPr/>
        </p:nvSpPr>
        <p:spPr>
          <a:xfrm>
            <a:off x="1701482" y="1305358"/>
            <a:ext cx="6889322" cy="646331"/>
          </a:xfrm>
          <a:prstGeom prst="rect">
            <a:avLst/>
          </a:prstGeom>
          <a:noFill/>
        </p:spPr>
        <p:txBody>
          <a:bodyPr wrap="non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Recreate Data Encryption Key (cont’d)</a:t>
            </a:r>
          </a:p>
          <a:p>
            <a:pPr eaLnBrk="1" fontAlgn="auto" hangingPunct="1">
              <a:spcBef>
                <a:spcPts val="0"/>
              </a:spcBef>
              <a:spcAft>
                <a:spcPts val="0"/>
              </a:spcAft>
            </a:pPr>
            <a:r>
              <a:rPr lang="en-GB" dirty="0" smtClean="0">
                <a:solidFill>
                  <a:prstClr val="black"/>
                </a:solidFill>
                <a:latin typeface="Calibri" panose="020F0502020204030204"/>
                <a:cs typeface="+mn-cs"/>
              </a:rPr>
              <a:t>Choose how to run </a:t>
            </a:r>
            <a:r>
              <a:rPr lang="en-GB" dirty="0" err="1" smtClean="0">
                <a:solidFill>
                  <a:prstClr val="black"/>
                </a:solidFill>
                <a:latin typeface="Calibri" panose="020F0502020204030204"/>
                <a:cs typeface="+mn-cs"/>
              </a:rPr>
              <a:t>sp_clean_db_free_space</a:t>
            </a:r>
            <a:r>
              <a:rPr lang="en-GB" dirty="0" smtClean="0">
                <a:solidFill>
                  <a:prstClr val="black"/>
                </a:solidFill>
                <a:latin typeface="Calibri" panose="020F0502020204030204"/>
                <a:cs typeface="+mn-cs"/>
              </a:rPr>
              <a:t> – this clears ‘ghost’ records</a:t>
            </a:r>
          </a:p>
        </p:txBody>
      </p:sp>
      <p:pic>
        <p:nvPicPr>
          <p:cNvPr id="5" name="Picture 4"/>
          <p:cNvPicPr>
            <a:picLocks noChangeAspect="1"/>
          </p:cNvPicPr>
          <p:nvPr/>
        </p:nvPicPr>
        <p:blipFill>
          <a:blip r:embed="rId4"/>
          <a:stretch>
            <a:fillRect/>
          </a:stretch>
        </p:blipFill>
        <p:spPr>
          <a:xfrm>
            <a:off x="2238375" y="2113226"/>
            <a:ext cx="4705350" cy="2047875"/>
          </a:xfrm>
          <a:prstGeom prst="rect">
            <a:avLst/>
          </a:prstGeom>
        </p:spPr>
      </p:pic>
      <p:pic>
        <p:nvPicPr>
          <p:cNvPr id="7" name="Picture 6"/>
          <p:cNvPicPr>
            <a:picLocks noChangeAspect="1"/>
          </p:cNvPicPr>
          <p:nvPr/>
        </p:nvPicPr>
        <p:blipFill>
          <a:blip r:embed="rId5"/>
          <a:stretch>
            <a:fillRect/>
          </a:stretch>
        </p:blipFill>
        <p:spPr>
          <a:xfrm>
            <a:off x="2238375" y="4322638"/>
            <a:ext cx="4667250" cy="2190750"/>
          </a:xfrm>
          <a:prstGeom prst="rect">
            <a:avLst/>
          </a:prstGeom>
        </p:spPr>
      </p:pic>
    </p:spTree>
    <p:extLst>
      <p:ext uri="{BB962C8B-B14F-4D97-AF65-F5344CB8AC3E}">
        <p14:creationId xmlns:p14="http://schemas.microsoft.com/office/powerpoint/2010/main" val="24618587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a:solidFill>
                  <a:prstClr val="black"/>
                </a:solidFill>
                <a:latin typeface="Calibri" panose="020F0502020204030204"/>
                <a:cs typeface="+mn-cs"/>
              </a:rPr>
              <a:t>Tessitura &amp; PCI Compliance</a:t>
            </a:r>
          </a:p>
        </p:txBody>
      </p:sp>
      <p:sp>
        <p:nvSpPr>
          <p:cNvPr id="3" name="TextBox 2"/>
          <p:cNvSpPr txBox="1"/>
          <p:nvPr/>
        </p:nvSpPr>
        <p:spPr>
          <a:xfrm>
            <a:off x="1650883" y="1305358"/>
            <a:ext cx="5863771" cy="369332"/>
          </a:xfrm>
          <a:prstGeom prst="rect">
            <a:avLst/>
          </a:prstGeom>
          <a:noFill/>
        </p:spPr>
        <p:txBody>
          <a:bodyPr wrap="squar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Purge Credit Card process</a:t>
            </a:r>
            <a:endParaRPr lang="en-GB" dirty="0">
              <a:solidFill>
                <a:prstClr val="black"/>
              </a:solidFill>
              <a:latin typeface="Calibri" panose="020F0502020204030204"/>
              <a:cs typeface="+mn-cs"/>
            </a:endParaRPr>
          </a:p>
        </p:txBody>
      </p:sp>
      <p:graphicFrame>
        <p:nvGraphicFramePr>
          <p:cNvPr id="4" name="Table 3"/>
          <p:cNvGraphicFramePr>
            <a:graphicFrameLocks noGrp="1"/>
          </p:cNvGraphicFramePr>
          <p:nvPr>
            <p:extLst>
              <p:ext uri="{D42A27DB-BD31-4B8C-83A1-F6EECF244321}">
                <p14:modId xmlns:p14="http://schemas.microsoft.com/office/powerpoint/2010/main" val="601088241"/>
              </p:ext>
            </p:extLst>
          </p:nvPr>
        </p:nvGraphicFramePr>
        <p:xfrm>
          <a:off x="1650883" y="1877438"/>
          <a:ext cx="6627355" cy="4163439"/>
        </p:xfrm>
        <a:graphic>
          <a:graphicData uri="http://schemas.openxmlformats.org/drawingml/2006/table">
            <a:tbl>
              <a:tblPr firstRow="1" firstCol="1" bandRow="1">
                <a:tableStyleId>{5C22544A-7EE6-4342-B048-85BDC9FD1C3A}</a:tableStyleId>
              </a:tblPr>
              <a:tblGrid>
                <a:gridCol w="1310556"/>
                <a:gridCol w="1438523"/>
                <a:gridCol w="3878276"/>
              </a:tblGrid>
              <a:tr h="514363">
                <a:tc>
                  <a:txBody>
                    <a:bodyPr/>
                    <a:lstStyle/>
                    <a:p>
                      <a:pPr>
                        <a:lnSpc>
                          <a:spcPct val="105000"/>
                        </a:lnSpc>
                        <a:spcAft>
                          <a:spcPts val="0"/>
                        </a:spcAft>
                      </a:pPr>
                      <a:r>
                        <a:rPr lang="en-GB" sz="1500" dirty="0">
                          <a:effectLst/>
                        </a:rPr>
                        <a:t>Parameter</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500" dirty="0">
                          <a:effectLst/>
                        </a:rPr>
                        <a:t>Value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500" dirty="0">
                          <a:effectLst/>
                        </a:rPr>
                        <a:t>Explanation of what will be updated</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1274785">
                <a:tc>
                  <a:txBody>
                    <a:bodyPr/>
                    <a:lstStyle/>
                    <a:p>
                      <a:pPr>
                        <a:lnSpc>
                          <a:spcPct val="105000"/>
                        </a:lnSpc>
                        <a:spcAft>
                          <a:spcPts val="0"/>
                        </a:spcAft>
                      </a:pPr>
                      <a:r>
                        <a:rPr lang="en-GB" sz="1400" baseline="0" dirty="0">
                          <a:effectLst/>
                        </a:rPr>
                        <a:t>End Payment Date</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smtClean="0">
                          <a:effectLst/>
                        </a:rPr>
                        <a:t>Today – 12 months</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a:effectLst/>
                        </a:rPr>
                        <a:t>(will limit the credit card accounts to be deleted based on the last time the account was used. Only accounts which have not been used since the end payment date parameter will be affected - The end payment date is the </a:t>
                      </a:r>
                      <a:r>
                        <a:rPr lang="en-GB" sz="1400" baseline="0" dirty="0" err="1">
                          <a:effectLst/>
                        </a:rPr>
                        <a:t>pmt_dt</a:t>
                      </a:r>
                      <a:r>
                        <a:rPr lang="en-GB" sz="1400" baseline="0" dirty="0">
                          <a:effectLst/>
                        </a:rPr>
                        <a:t> in the </a:t>
                      </a:r>
                      <a:r>
                        <a:rPr lang="en-GB" sz="1400" baseline="0" dirty="0" err="1">
                          <a:effectLst/>
                        </a:rPr>
                        <a:t>t_payment</a:t>
                      </a:r>
                      <a:r>
                        <a:rPr lang="en-GB" sz="1400" baseline="0" dirty="0">
                          <a:effectLst/>
                        </a:rPr>
                        <a:t> table)</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908284">
                <a:tc>
                  <a:txBody>
                    <a:bodyPr/>
                    <a:lstStyle/>
                    <a:p>
                      <a:pPr>
                        <a:lnSpc>
                          <a:spcPct val="105000"/>
                        </a:lnSpc>
                        <a:spcAft>
                          <a:spcPts val="0"/>
                        </a:spcAft>
                      </a:pPr>
                      <a:r>
                        <a:rPr lang="en-GB" sz="1400" baseline="0">
                          <a:effectLst/>
                        </a:rPr>
                        <a:t>End Billing Exp Date</a:t>
                      </a:r>
                      <a:endParaRPr lang="en-GB" sz="1400" baseline="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smtClean="0">
                          <a:effectLst/>
                        </a:rPr>
                        <a:t>Today – 12 months</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a:effectLst/>
                        </a:rPr>
                        <a:t>(will limit the accounts to be deleted based on accounts used in payment schedules which have an expiration date BEFORE the billing account expiration end date)</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924222">
                <a:tc>
                  <a:txBody>
                    <a:bodyPr/>
                    <a:lstStyle/>
                    <a:p>
                      <a:pPr>
                        <a:lnSpc>
                          <a:spcPct val="105000"/>
                        </a:lnSpc>
                        <a:spcAft>
                          <a:spcPts val="0"/>
                        </a:spcAft>
                      </a:pPr>
                      <a:r>
                        <a:rPr lang="en-GB" sz="1400" baseline="0">
                          <a:effectLst/>
                        </a:rPr>
                        <a:t>Purge Inactive Billing Accounts?</a:t>
                      </a:r>
                      <a:endParaRPr lang="en-GB" sz="1400" baseline="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a:effectLst/>
                        </a:rPr>
                        <a:t>Yes </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a:effectLst/>
                        </a:rPr>
                        <a:t>(This deleted accounts in </a:t>
                      </a:r>
                      <a:r>
                        <a:rPr lang="en-GB" sz="1400" baseline="0" dirty="0" err="1">
                          <a:effectLst/>
                        </a:rPr>
                        <a:t>t_account_data</a:t>
                      </a:r>
                      <a:r>
                        <a:rPr lang="en-GB" sz="1400" baseline="0" dirty="0">
                          <a:effectLst/>
                        </a:rPr>
                        <a:t> that are attached to fully paid orders, contributions, and invoice schedules)</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541785">
                <a:tc>
                  <a:txBody>
                    <a:bodyPr/>
                    <a:lstStyle/>
                    <a:p>
                      <a:pPr>
                        <a:lnSpc>
                          <a:spcPct val="105000"/>
                        </a:lnSpc>
                        <a:spcAft>
                          <a:spcPts val="0"/>
                        </a:spcAft>
                      </a:pPr>
                      <a:r>
                        <a:rPr lang="en-GB" sz="1400" baseline="0" dirty="0">
                          <a:effectLst/>
                        </a:rPr>
                        <a:t>Purge Payment Accounts?</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a:effectLst/>
                        </a:rPr>
                        <a:t>Yes </a:t>
                      </a:r>
                      <a:endParaRPr lang="en-GB" sz="1400" baseline="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baseline="0" dirty="0">
                          <a:effectLst/>
                        </a:rPr>
                        <a:t>(This deletes accounts used in payments from </a:t>
                      </a:r>
                      <a:r>
                        <a:rPr lang="en-GB" sz="1400" baseline="0" dirty="0" err="1">
                          <a:effectLst/>
                        </a:rPr>
                        <a:t>t_account_data</a:t>
                      </a:r>
                      <a:r>
                        <a:rPr lang="en-GB" sz="1400" baseline="0" dirty="0">
                          <a:effectLst/>
                        </a:rPr>
                        <a:t>)</a:t>
                      </a:r>
                      <a:endParaRPr lang="en-GB" sz="1400" baseline="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bl>
          </a:graphicData>
        </a:graphic>
      </p:graphicFrame>
    </p:spTree>
    <p:extLst>
      <p:ext uri="{BB962C8B-B14F-4D97-AF65-F5344CB8AC3E}">
        <p14:creationId xmlns:p14="http://schemas.microsoft.com/office/powerpoint/2010/main" val="344362373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a:solidFill>
                  <a:prstClr val="black"/>
                </a:solidFill>
                <a:latin typeface="Calibri" panose="020F0502020204030204"/>
                <a:cs typeface="+mn-cs"/>
              </a:rPr>
              <a:t>Tessitura &amp; PCI Compliance</a:t>
            </a:r>
          </a:p>
        </p:txBody>
      </p:sp>
      <p:graphicFrame>
        <p:nvGraphicFramePr>
          <p:cNvPr id="4" name="Table 3"/>
          <p:cNvGraphicFramePr>
            <a:graphicFrameLocks noGrp="1"/>
          </p:cNvGraphicFramePr>
          <p:nvPr>
            <p:extLst>
              <p:ext uri="{D42A27DB-BD31-4B8C-83A1-F6EECF244321}">
                <p14:modId xmlns:p14="http://schemas.microsoft.com/office/powerpoint/2010/main" val="611413928"/>
              </p:ext>
            </p:extLst>
          </p:nvPr>
        </p:nvGraphicFramePr>
        <p:xfrm>
          <a:off x="1640113" y="1877440"/>
          <a:ext cx="6949410" cy="4105070"/>
        </p:xfrm>
        <a:graphic>
          <a:graphicData uri="http://schemas.openxmlformats.org/drawingml/2006/table">
            <a:tbl>
              <a:tblPr firstRow="1" firstCol="1" bandRow="1">
                <a:tableStyleId>{5C22544A-7EE6-4342-B048-85BDC9FD1C3A}</a:tableStyleId>
              </a:tblPr>
              <a:tblGrid>
                <a:gridCol w="1374243"/>
                <a:gridCol w="1508427"/>
                <a:gridCol w="4066740"/>
              </a:tblGrid>
              <a:tr h="626882">
                <a:tc>
                  <a:txBody>
                    <a:bodyPr/>
                    <a:lstStyle/>
                    <a:p>
                      <a:pPr>
                        <a:lnSpc>
                          <a:spcPct val="105000"/>
                        </a:lnSpc>
                        <a:spcAft>
                          <a:spcPts val="0"/>
                        </a:spcAft>
                      </a:pPr>
                      <a:r>
                        <a:rPr lang="en-GB" sz="1500" dirty="0">
                          <a:effectLst/>
                        </a:rPr>
                        <a:t>Parameter</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500">
                          <a:effectLst/>
                        </a:rPr>
                        <a:t>Value</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500">
                          <a:effectLst/>
                        </a:rPr>
                        <a:t>Explanation of what will be updated</a:t>
                      </a:r>
                      <a:endParaRPr lang="en-GB" sz="90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1152655">
                <a:tc>
                  <a:txBody>
                    <a:bodyPr/>
                    <a:lstStyle/>
                    <a:p>
                      <a:pPr>
                        <a:lnSpc>
                          <a:spcPct val="105000"/>
                        </a:lnSpc>
                        <a:spcAft>
                          <a:spcPts val="0"/>
                        </a:spcAft>
                      </a:pPr>
                      <a:r>
                        <a:rPr lang="en-GB" sz="1400" dirty="0">
                          <a:effectLst/>
                        </a:rPr>
                        <a:t>Purge Credit Card Log?</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a:effectLst/>
                        </a:rPr>
                        <a:t>Yes - (End Log Trans Date  </a:t>
                      </a:r>
                      <a:r>
                        <a:rPr lang="en-GB" sz="1400" dirty="0" smtClean="0">
                          <a:effectLst/>
                        </a:rPr>
                        <a:t>Today – 12 months) </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a:effectLst/>
                        </a:rPr>
                        <a:t>(This will limit the deletion on log records to rows created PRIOR to the credit card server log trans end date)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1152655">
                <a:tc>
                  <a:txBody>
                    <a:bodyPr/>
                    <a:lstStyle/>
                    <a:p>
                      <a:pPr>
                        <a:lnSpc>
                          <a:spcPct val="105000"/>
                        </a:lnSpc>
                        <a:spcAft>
                          <a:spcPts val="0"/>
                        </a:spcAft>
                      </a:pPr>
                      <a:r>
                        <a:rPr lang="en-GB" sz="1400" dirty="0">
                          <a:effectLst/>
                        </a:rPr>
                        <a:t>Retain all Credit Cards with an Expiration Date after</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smtClean="0">
                          <a:effectLst/>
                        </a:rPr>
                        <a:t>Today – 12 months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a:effectLst/>
                        </a:rPr>
                        <a:t>this prevents any account with an expiration date after the entered date from being deleted from </a:t>
                      </a:r>
                      <a:r>
                        <a:rPr lang="en-GB" sz="1400" dirty="0" err="1">
                          <a:effectLst/>
                        </a:rPr>
                        <a:t>t_account_data</a:t>
                      </a:r>
                      <a:r>
                        <a:rPr lang="en-GB" sz="1400" dirty="0">
                          <a:effectLst/>
                        </a:rPr>
                        <a:t>)</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626882">
                <a:tc>
                  <a:txBody>
                    <a:bodyPr/>
                    <a:lstStyle/>
                    <a:p>
                      <a:pPr>
                        <a:lnSpc>
                          <a:spcPct val="105000"/>
                        </a:lnSpc>
                        <a:spcAft>
                          <a:spcPts val="0"/>
                        </a:spcAft>
                      </a:pPr>
                      <a:r>
                        <a:rPr lang="en-GB" sz="1400">
                          <a:effectLst/>
                        </a:rPr>
                        <a:t>Exclusion List</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a:effectLst/>
                        </a:rPr>
                        <a:t>(None)</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a:effectLst/>
                        </a:rPr>
                        <a:t>We have no list of excluded constituents</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r h="545996">
                <a:tc>
                  <a:txBody>
                    <a:bodyPr/>
                    <a:lstStyle/>
                    <a:p>
                      <a:pPr>
                        <a:lnSpc>
                          <a:spcPct val="105000"/>
                        </a:lnSpc>
                        <a:spcAft>
                          <a:spcPts val="0"/>
                        </a:spcAft>
                      </a:pPr>
                      <a:r>
                        <a:rPr lang="en-GB" sz="1400" dirty="0">
                          <a:effectLst/>
                        </a:rPr>
                        <a:t>Counts Only?</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a:effectLst/>
                        </a:rPr>
                        <a:t>No</a:t>
                      </a:r>
                      <a:endParaRPr lang="en-GB" sz="140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c>
                  <a:txBody>
                    <a:bodyPr/>
                    <a:lstStyle/>
                    <a:p>
                      <a:pPr>
                        <a:lnSpc>
                          <a:spcPct val="105000"/>
                        </a:lnSpc>
                        <a:spcAft>
                          <a:spcPts val="0"/>
                        </a:spcAft>
                      </a:pPr>
                      <a:r>
                        <a:rPr lang="en-GB" sz="1400" dirty="0">
                          <a:effectLst/>
                        </a:rPr>
                        <a:t>We will run the purge in review mode prior to committing to the actual update</a:t>
                      </a:r>
                      <a:endParaRPr lang="en-GB" sz="1400" dirty="0">
                        <a:effectLst/>
                        <a:latin typeface="Calibri" panose="020F0502020204030204" pitchFamily="34" charset="0"/>
                        <a:ea typeface="Calibri" panose="020F0502020204030204" pitchFamily="34" charset="0"/>
                        <a:cs typeface="Times New Roman" panose="02020603050405020304" pitchFamily="18" charset="0"/>
                      </a:endParaRPr>
                    </a:p>
                  </a:txBody>
                  <a:tcPr marL="56712" marR="56712" marT="0" marB="0"/>
                </a:tc>
              </a:tr>
            </a:tbl>
          </a:graphicData>
        </a:graphic>
      </p:graphicFrame>
      <p:sp>
        <p:nvSpPr>
          <p:cNvPr id="7" name="TextBox 6"/>
          <p:cNvSpPr txBox="1"/>
          <p:nvPr/>
        </p:nvSpPr>
        <p:spPr>
          <a:xfrm>
            <a:off x="1640113" y="1329027"/>
            <a:ext cx="5863771" cy="369332"/>
          </a:xfrm>
          <a:prstGeom prst="rect">
            <a:avLst/>
          </a:prstGeom>
          <a:noFill/>
        </p:spPr>
        <p:txBody>
          <a:bodyPr wrap="squar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Purge Credit Card process – cont’d</a:t>
            </a:r>
            <a:endParaRPr lang="en-GB" dirty="0">
              <a:solidFill>
                <a:prstClr val="black"/>
              </a:solidFill>
              <a:latin typeface="Calibri" panose="020F0502020204030204"/>
              <a:cs typeface="+mn-cs"/>
            </a:endParaRPr>
          </a:p>
        </p:txBody>
      </p:sp>
    </p:spTree>
    <p:extLst>
      <p:ext uri="{BB962C8B-B14F-4D97-AF65-F5344CB8AC3E}">
        <p14:creationId xmlns:p14="http://schemas.microsoft.com/office/powerpoint/2010/main" val="17566517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76350" cy="6858000"/>
          </a:xfrm>
          <a:prstGeom prst="rect">
            <a:avLst/>
          </a:prstGeom>
        </p:spPr>
      </p:pic>
      <p:sp>
        <p:nvSpPr>
          <p:cNvPr id="2" name="TextBox 1"/>
          <p:cNvSpPr txBox="1"/>
          <p:nvPr/>
        </p:nvSpPr>
        <p:spPr>
          <a:xfrm>
            <a:off x="2529016" y="659027"/>
            <a:ext cx="5263749" cy="646331"/>
          </a:xfrm>
          <a:prstGeom prst="rect">
            <a:avLst/>
          </a:prstGeom>
          <a:noFill/>
        </p:spPr>
        <p:txBody>
          <a:bodyPr wrap="none" rtlCol="0">
            <a:spAutoFit/>
          </a:bodyPr>
          <a:lstStyle/>
          <a:p>
            <a:pPr eaLnBrk="1" fontAlgn="auto" hangingPunct="1">
              <a:spcBef>
                <a:spcPts val="0"/>
              </a:spcBef>
              <a:spcAft>
                <a:spcPts val="0"/>
              </a:spcAft>
            </a:pPr>
            <a:r>
              <a:rPr lang="en-GB" sz="3600" dirty="0">
                <a:solidFill>
                  <a:prstClr val="black"/>
                </a:solidFill>
                <a:latin typeface="Calibri" panose="020F0502020204030204"/>
                <a:cs typeface="+mn-cs"/>
              </a:rPr>
              <a:t>Tessitura &amp; PCI Compliance</a:t>
            </a:r>
          </a:p>
        </p:txBody>
      </p:sp>
      <p:sp>
        <p:nvSpPr>
          <p:cNvPr id="3" name="TextBox 2"/>
          <p:cNvSpPr txBox="1"/>
          <p:nvPr/>
        </p:nvSpPr>
        <p:spPr>
          <a:xfrm>
            <a:off x="1698148" y="1597844"/>
            <a:ext cx="6205225" cy="923330"/>
          </a:xfrm>
          <a:prstGeom prst="rect">
            <a:avLst/>
          </a:prstGeom>
          <a:noFill/>
        </p:spPr>
        <p:txBody>
          <a:bodyPr wrap="none" rtlCol="0">
            <a:spAutoFit/>
          </a:bodyPr>
          <a:lstStyle/>
          <a:p>
            <a:pPr eaLnBrk="1" fontAlgn="auto" hangingPunct="1">
              <a:spcBef>
                <a:spcPts val="0"/>
              </a:spcBef>
              <a:spcAft>
                <a:spcPts val="0"/>
              </a:spcAft>
            </a:pPr>
            <a:r>
              <a:rPr lang="en-US" dirty="0">
                <a:solidFill>
                  <a:prstClr val="black"/>
                </a:solidFill>
                <a:latin typeface="Calibri" panose="020F0502020204030204"/>
                <a:cs typeface="+mn-cs"/>
              </a:rPr>
              <a:t>Card holder and other sensitive data are encrypted using </a:t>
            </a:r>
            <a:r>
              <a:rPr lang="en-US" dirty="0" smtClean="0">
                <a:solidFill>
                  <a:prstClr val="black"/>
                </a:solidFill>
                <a:latin typeface="Calibri" panose="020F0502020204030204"/>
                <a:cs typeface="+mn-cs"/>
              </a:rPr>
              <a:t>3DES –</a:t>
            </a:r>
          </a:p>
          <a:p>
            <a:pPr eaLnBrk="1" fontAlgn="auto" hangingPunct="1">
              <a:spcBef>
                <a:spcPts val="0"/>
              </a:spcBef>
              <a:spcAft>
                <a:spcPts val="0"/>
              </a:spcAft>
            </a:pPr>
            <a:r>
              <a:rPr lang="en-GB" dirty="0" smtClean="0">
                <a:solidFill>
                  <a:prstClr val="black"/>
                </a:solidFill>
                <a:latin typeface="Calibri" panose="020F0502020204030204"/>
                <a:cs typeface="+mn-cs"/>
              </a:rPr>
              <a:t>so </a:t>
            </a:r>
            <a:r>
              <a:rPr lang="en-GB" dirty="0">
                <a:solidFill>
                  <a:prstClr val="black"/>
                </a:solidFill>
                <a:latin typeface="Calibri" panose="020F0502020204030204"/>
                <a:cs typeface="+mn-cs"/>
              </a:rPr>
              <a:t>if you query T_ACCOUNT_DATA, </a:t>
            </a:r>
            <a:r>
              <a:rPr lang="en-GB" dirty="0" err="1" smtClean="0">
                <a:solidFill>
                  <a:prstClr val="black"/>
                </a:solidFill>
                <a:latin typeface="Calibri" panose="020F0502020204030204"/>
                <a:cs typeface="+mn-cs"/>
              </a:rPr>
              <a:t>act_no</a:t>
            </a:r>
            <a:r>
              <a:rPr lang="en-GB" dirty="0" smtClean="0">
                <a:solidFill>
                  <a:prstClr val="black"/>
                </a:solidFill>
                <a:latin typeface="Calibri" panose="020F0502020204030204"/>
                <a:cs typeface="+mn-cs"/>
              </a:rPr>
              <a:t> (credit card number) </a:t>
            </a:r>
          </a:p>
          <a:p>
            <a:pPr eaLnBrk="1" fontAlgn="auto" hangingPunct="1">
              <a:spcBef>
                <a:spcPts val="0"/>
              </a:spcBef>
              <a:spcAft>
                <a:spcPts val="0"/>
              </a:spcAft>
            </a:pPr>
            <a:r>
              <a:rPr lang="en-GB" dirty="0" smtClean="0">
                <a:solidFill>
                  <a:prstClr val="black"/>
                </a:solidFill>
                <a:latin typeface="Calibri" panose="020F0502020204030204"/>
                <a:cs typeface="+mn-cs"/>
              </a:rPr>
              <a:t>is </a:t>
            </a:r>
            <a:r>
              <a:rPr lang="en-GB" dirty="0">
                <a:solidFill>
                  <a:prstClr val="black"/>
                </a:solidFill>
                <a:latin typeface="Calibri" panose="020F0502020204030204"/>
                <a:cs typeface="+mn-cs"/>
              </a:rPr>
              <a:t>unreadable</a:t>
            </a:r>
            <a:r>
              <a:rPr lang="en-GB" dirty="0" smtClean="0">
                <a:solidFill>
                  <a:prstClr val="black"/>
                </a:solidFill>
                <a:latin typeface="Calibri" panose="020F0502020204030204"/>
                <a:cs typeface="+mn-cs"/>
              </a:rPr>
              <a:t>?</a:t>
            </a:r>
            <a:r>
              <a:rPr lang="en-US" dirty="0" smtClean="0">
                <a:solidFill>
                  <a:prstClr val="black"/>
                </a:solidFill>
                <a:latin typeface="Calibri" panose="020F0502020204030204"/>
                <a:cs typeface="+mn-cs"/>
              </a:rPr>
              <a:t> </a:t>
            </a:r>
          </a:p>
        </p:txBody>
      </p:sp>
      <p:sp>
        <p:nvSpPr>
          <p:cNvPr id="4" name="TextBox 3"/>
          <p:cNvSpPr txBox="1"/>
          <p:nvPr/>
        </p:nvSpPr>
        <p:spPr>
          <a:xfrm>
            <a:off x="1698148" y="2068629"/>
            <a:ext cx="184731" cy="369332"/>
          </a:xfrm>
          <a:prstGeom prst="rect">
            <a:avLst/>
          </a:prstGeom>
          <a:noFill/>
        </p:spPr>
        <p:txBody>
          <a:bodyPr wrap="none" rtlCol="0">
            <a:spAutoFit/>
          </a:bodyPr>
          <a:lstStyle/>
          <a:p>
            <a:pPr eaLnBrk="1" fontAlgn="auto" hangingPunct="1">
              <a:spcBef>
                <a:spcPts val="0"/>
              </a:spcBef>
              <a:spcAft>
                <a:spcPts val="0"/>
              </a:spcAft>
            </a:pPr>
            <a:endParaRPr lang="en-GB" dirty="0">
              <a:solidFill>
                <a:prstClr val="black"/>
              </a:solidFill>
              <a:latin typeface="Calibri" panose="020F0502020204030204"/>
              <a:cs typeface="+mn-cs"/>
            </a:endParaRPr>
          </a:p>
        </p:txBody>
      </p:sp>
      <p:sp>
        <p:nvSpPr>
          <p:cNvPr id="8" name="TextBox 7"/>
          <p:cNvSpPr txBox="1"/>
          <p:nvPr/>
        </p:nvSpPr>
        <p:spPr>
          <a:xfrm>
            <a:off x="1698147" y="2621893"/>
            <a:ext cx="1308243" cy="369332"/>
          </a:xfrm>
          <a:prstGeom prst="rect">
            <a:avLst/>
          </a:prstGeom>
          <a:noFill/>
        </p:spPr>
        <p:txBody>
          <a:bodyPr wrap="none" rtlCol="0">
            <a:spAutoFit/>
          </a:bodyPr>
          <a:lstStyle/>
          <a:p>
            <a:pPr eaLnBrk="1" fontAlgn="auto" hangingPunct="1">
              <a:spcBef>
                <a:spcPts val="0"/>
              </a:spcBef>
              <a:spcAft>
                <a:spcPts val="0"/>
              </a:spcAft>
            </a:pPr>
            <a:r>
              <a:rPr lang="en-GB" dirty="0">
                <a:solidFill>
                  <a:prstClr val="black"/>
                </a:solidFill>
                <a:latin typeface="Calibri" panose="020F0502020204030204"/>
                <a:cs typeface="+mn-cs"/>
              </a:rPr>
              <a:t>Not correct</a:t>
            </a:r>
            <a:r>
              <a:rPr lang="en-GB" dirty="0" smtClean="0">
                <a:solidFill>
                  <a:prstClr val="black"/>
                </a:solidFill>
                <a:latin typeface="Calibri" panose="020F0502020204030204"/>
                <a:cs typeface="+mn-cs"/>
              </a:rPr>
              <a:t>.</a:t>
            </a:r>
            <a:endParaRPr lang="en-GB" dirty="0">
              <a:solidFill>
                <a:prstClr val="black"/>
              </a:solidFill>
              <a:latin typeface="Calibri" panose="020F0502020204030204"/>
              <a:cs typeface="+mn-cs"/>
            </a:endParaRPr>
          </a:p>
        </p:txBody>
      </p:sp>
      <p:sp>
        <p:nvSpPr>
          <p:cNvPr id="10" name="TextBox 9"/>
          <p:cNvSpPr txBox="1"/>
          <p:nvPr/>
        </p:nvSpPr>
        <p:spPr>
          <a:xfrm>
            <a:off x="1698147" y="4350639"/>
            <a:ext cx="7018396" cy="1200329"/>
          </a:xfrm>
          <a:prstGeom prst="rect">
            <a:avLst/>
          </a:prstGeom>
          <a:noFill/>
        </p:spPr>
        <p:txBody>
          <a:bodyPr wrap="non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However only SQL users with SQL ‘sysadmin’ role – can run this. </a:t>
            </a:r>
            <a:br>
              <a:rPr lang="en-GB" dirty="0" smtClean="0">
                <a:solidFill>
                  <a:prstClr val="black"/>
                </a:solidFill>
                <a:latin typeface="Calibri" panose="020F0502020204030204"/>
                <a:cs typeface="+mn-cs"/>
              </a:rPr>
            </a:br>
            <a:r>
              <a:rPr lang="en-GB" dirty="0" smtClean="0">
                <a:solidFill>
                  <a:prstClr val="black"/>
                </a:solidFill>
                <a:latin typeface="Calibri" panose="020F0502020204030204"/>
                <a:cs typeface="+mn-cs"/>
              </a:rPr>
              <a:t>To quote Chuck Reif from Tessitura Network– “it’s </a:t>
            </a:r>
            <a:r>
              <a:rPr lang="en-GB" dirty="0">
                <a:solidFill>
                  <a:prstClr val="black"/>
                </a:solidFill>
                <a:latin typeface="Calibri" panose="020F0502020204030204"/>
                <a:cs typeface="+mn-cs"/>
              </a:rPr>
              <a:t>important to follow all </a:t>
            </a:r>
            <a:endParaRPr lang="en-GB" dirty="0" smtClean="0">
              <a:solidFill>
                <a:prstClr val="black"/>
              </a:solidFill>
              <a:latin typeface="Calibri" panose="020F0502020204030204"/>
              <a:cs typeface="+mn-cs"/>
            </a:endParaRPr>
          </a:p>
          <a:p>
            <a:pPr eaLnBrk="1" fontAlgn="auto" hangingPunct="1">
              <a:spcBef>
                <a:spcPts val="0"/>
              </a:spcBef>
              <a:spcAft>
                <a:spcPts val="0"/>
              </a:spcAft>
            </a:pPr>
            <a:r>
              <a:rPr lang="en-GB" dirty="0" smtClean="0">
                <a:solidFill>
                  <a:prstClr val="black"/>
                </a:solidFill>
                <a:latin typeface="Calibri" panose="020F0502020204030204"/>
                <a:cs typeface="+mn-cs"/>
              </a:rPr>
              <a:t>best </a:t>
            </a:r>
            <a:r>
              <a:rPr lang="en-GB" dirty="0">
                <a:solidFill>
                  <a:prstClr val="black"/>
                </a:solidFill>
                <a:latin typeface="Calibri" panose="020F0502020204030204"/>
                <a:cs typeface="+mn-cs"/>
              </a:rPr>
              <a:t>security practices including the </a:t>
            </a:r>
            <a:r>
              <a:rPr lang="en-GB" dirty="0" smtClean="0">
                <a:solidFill>
                  <a:prstClr val="black"/>
                </a:solidFill>
                <a:latin typeface="Calibri" panose="020F0502020204030204"/>
                <a:cs typeface="+mn-cs"/>
              </a:rPr>
              <a:t>Principle </a:t>
            </a:r>
            <a:r>
              <a:rPr lang="en-GB" dirty="0">
                <a:solidFill>
                  <a:prstClr val="black"/>
                </a:solidFill>
                <a:latin typeface="Calibri" panose="020F0502020204030204"/>
                <a:cs typeface="+mn-cs"/>
              </a:rPr>
              <a:t>of Least Privileges.  </a:t>
            </a:r>
            <a:endParaRPr lang="en-GB" dirty="0" smtClean="0">
              <a:solidFill>
                <a:prstClr val="black"/>
              </a:solidFill>
              <a:latin typeface="Calibri" panose="020F0502020204030204"/>
              <a:cs typeface="+mn-cs"/>
            </a:endParaRPr>
          </a:p>
          <a:p>
            <a:pPr eaLnBrk="1" fontAlgn="auto" hangingPunct="1">
              <a:spcBef>
                <a:spcPts val="0"/>
              </a:spcBef>
              <a:spcAft>
                <a:spcPts val="0"/>
              </a:spcAft>
            </a:pPr>
            <a:r>
              <a:rPr lang="en-GB" dirty="0" smtClean="0">
                <a:solidFill>
                  <a:prstClr val="black"/>
                </a:solidFill>
                <a:latin typeface="Calibri" panose="020F0502020204030204"/>
                <a:cs typeface="+mn-cs"/>
              </a:rPr>
              <a:t>Which </a:t>
            </a:r>
            <a:r>
              <a:rPr lang="en-GB" dirty="0">
                <a:solidFill>
                  <a:prstClr val="black"/>
                </a:solidFill>
                <a:latin typeface="Calibri" panose="020F0502020204030204"/>
                <a:cs typeface="+mn-cs"/>
              </a:rPr>
              <a:t>means that </a:t>
            </a:r>
            <a:r>
              <a:rPr lang="en-GB" dirty="0" smtClean="0">
                <a:solidFill>
                  <a:prstClr val="black"/>
                </a:solidFill>
                <a:latin typeface="Calibri" panose="020F0502020204030204"/>
                <a:cs typeface="+mn-cs"/>
              </a:rPr>
              <a:t>sysadmin rights </a:t>
            </a:r>
            <a:r>
              <a:rPr lang="en-GB" dirty="0">
                <a:solidFill>
                  <a:prstClr val="black"/>
                </a:solidFill>
                <a:latin typeface="Calibri" panose="020F0502020204030204"/>
                <a:cs typeface="+mn-cs"/>
              </a:rPr>
              <a:t>should be severely restricted</a:t>
            </a:r>
            <a:r>
              <a:rPr lang="en-GB" dirty="0" smtClean="0">
                <a:solidFill>
                  <a:prstClr val="black"/>
                </a:solidFill>
                <a:latin typeface="Calibri" panose="020F0502020204030204"/>
                <a:cs typeface="+mn-cs"/>
              </a:rPr>
              <a:t>.”</a:t>
            </a:r>
          </a:p>
        </p:txBody>
      </p:sp>
      <p:pic>
        <p:nvPicPr>
          <p:cNvPr id="11" name="Picture 10"/>
          <p:cNvPicPr>
            <a:picLocks noChangeAspect="1"/>
          </p:cNvPicPr>
          <p:nvPr/>
        </p:nvPicPr>
        <p:blipFill>
          <a:blip r:embed="rId3"/>
          <a:stretch>
            <a:fillRect/>
          </a:stretch>
        </p:blipFill>
        <p:spPr>
          <a:xfrm>
            <a:off x="1837822" y="3178549"/>
            <a:ext cx="4895850" cy="800100"/>
          </a:xfrm>
          <a:prstGeom prst="rect">
            <a:avLst/>
          </a:prstGeom>
        </p:spPr>
      </p:pic>
      <p:sp>
        <p:nvSpPr>
          <p:cNvPr id="12" name="TextBox 11"/>
          <p:cNvSpPr txBox="1"/>
          <p:nvPr/>
        </p:nvSpPr>
        <p:spPr>
          <a:xfrm>
            <a:off x="1698147" y="5738292"/>
            <a:ext cx="5337102" cy="369332"/>
          </a:xfrm>
          <a:prstGeom prst="rect">
            <a:avLst/>
          </a:prstGeom>
          <a:noFill/>
        </p:spPr>
        <p:txBody>
          <a:bodyPr wrap="none" rtlCol="0">
            <a:spAutoFit/>
          </a:bodyPr>
          <a:lstStyle/>
          <a:p>
            <a:pPr eaLnBrk="1" fontAlgn="auto" hangingPunct="1">
              <a:spcBef>
                <a:spcPts val="0"/>
              </a:spcBef>
              <a:spcAft>
                <a:spcPts val="0"/>
              </a:spcAft>
            </a:pPr>
            <a:r>
              <a:rPr lang="en-GB" dirty="0" smtClean="0">
                <a:solidFill>
                  <a:prstClr val="black"/>
                </a:solidFill>
                <a:latin typeface="Calibri" panose="020F0502020204030204"/>
                <a:cs typeface="+mn-cs"/>
              </a:rPr>
              <a:t>Who </a:t>
            </a:r>
            <a:r>
              <a:rPr lang="en-GB" dirty="0">
                <a:solidFill>
                  <a:prstClr val="black"/>
                </a:solidFill>
                <a:latin typeface="Calibri" panose="020F0502020204030204"/>
                <a:cs typeface="+mn-cs"/>
              </a:rPr>
              <a:t>has sysadmin </a:t>
            </a:r>
            <a:r>
              <a:rPr lang="en-GB" dirty="0" smtClean="0">
                <a:solidFill>
                  <a:prstClr val="black"/>
                </a:solidFill>
                <a:latin typeface="Calibri" panose="020F0502020204030204"/>
                <a:cs typeface="+mn-cs"/>
              </a:rPr>
              <a:t>rights on </a:t>
            </a:r>
            <a:r>
              <a:rPr lang="en-GB" dirty="0">
                <a:solidFill>
                  <a:prstClr val="black"/>
                </a:solidFill>
                <a:latin typeface="Calibri" panose="020F0502020204030204"/>
                <a:cs typeface="+mn-cs"/>
              </a:rPr>
              <a:t>your Tessitura SQL Server</a:t>
            </a:r>
            <a:r>
              <a:rPr lang="en-GB" dirty="0" smtClean="0">
                <a:solidFill>
                  <a:prstClr val="black"/>
                </a:solidFill>
                <a:latin typeface="Calibri" panose="020F0502020204030204"/>
                <a:cs typeface="+mn-cs"/>
              </a:rPr>
              <a:t>?</a:t>
            </a:r>
            <a:endParaRPr lang="en-GB" dirty="0">
              <a:solidFill>
                <a:prstClr val="black"/>
              </a:solidFill>
              <a:latin typeface="Calibri" panose="020F0502020204030204"/>
              <a:cs typeface="+mn-cs"/>
            </a:endParaRPr>
          </a:p>
        </p:txBody>
      </p:sp>
    </p:spTree>
    <p:extLst>
      <p:ext uri="{BB962C8B-B14F-4D97-AF65-F5344CB8AC3E}">
        <p14:creationId xmlns:p14="http://schemas.microsoft.com/office/powerpoint/2010/main" val="22455910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10"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23888" y="2443940"/>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fontAlgn="auto">
              <a:spcAft>
                <a:spcPts val="0"/>
              </a:spcAft>
            </a:pPr>
            <a:r>
              <a:rPr lang="en-US" sz="2400" dirty="0" smtClean="0">
                <a:solidFill>
                  <a:srgbClr val="E7E6E6"/>
                </a:solidFill>
              </a:rPr>
              <a:t>“Compliments </a:t>
            </a:r>
            <a:r>
              <a:rPr lang="en-US" sz="2400" dirty="0">
                <a:solidFill>
                  <a:srgbClr val="E7E6E6"/>
                </a:solidFill>
              </a:rPr>
              <a:t>pass when the quality meet</a:t>
            </a:r>
            <a:r>
              <a:rPr lang="en-US" sz="2400" dirty="0" smtClean="0">
                <a:solidFill>
                  <a:srgbClr val="E7E6E6"/>
                </a:solidFill>
              </a:rPr>
              <a:t>.”</a:t>
            </a:r>
            <a:endParaRPr lang="en-US" sz="2400" dirty="0">
              <a:solidFill>
                <a:srgbClr val="E7E6E6"/>
              </a:solidFill>
            </a:endParaRPr>
          </a:p>
        </p:txBody>
      </p:sp>
      <p:sp>
        <p:nvSpPr>
          <p:cNvPr id="7" name="Text Placeholder 2"/>
          <p:cNvSpPr txBox="1">
            <a:spLocks/>
          </p:cNvSpPr>
          <p:nvPr/>
        </p:nvSpPr>
        <p:spPr>
          <a:xfrm>
            <a:off x="623888" y="5216900"/>
            <a:ext cx="7886700" cy="521770"/>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fontAlgn="auto">
              <a:spcAft>
                <a:spcPts val="0"/>
              </a:spcAft>
            </a:pPr>
            <a:r>
              <a:rPr lang="en-US" dirty="0" smtClean="0">
                <a:solidFill>
                  <a:prstClr val="black"/>
                </a:solidFill>
              </a:rPr>
              <a:t>Brendan Behan, </a:t>
            </a:r>
            <a:r>
              <a:rPr lang="en-US" i="1" dirty="0" err="1" smtClean="0">
                <a:solidFill>
                  <a:prstClr val="black"/>
                </a:solidFill>
              </a:rPr>
              <a:t>Borstal</a:t>
            </a:r>
            <a:r>
              <a:rPr lang="en-US" i="1" dirty="0" smtClean="0">
                <a:solidFill>
                  <a:prstClr val="black"/>
                </a:solidFill>
              </a:rPr>
              <a:t> Boy</a:t>
            </a:r>
            <a:endParaRPr lang="en-US" dirty="0" smtClean="0">
              <a:solidFill>
                <a:prstClr val="black"/>
              </a:solidFill>
            </a:endParaRP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eaLnBrk="1" fontAlgn="auto" hangingPunct="1">
                <a:spcBef>
                  <a:spcPts val="0"/>
                </a:spcBef>
                <a:spcAft>
                  <a:spcPts val="0"/>
                </a:spcAft>
              </a:pPr>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483723" y="2509772"/>
            <a:ext cx="5465103" cy="707886"/>
          </a:xfrm>
          <a:prstGeom prst="rect">
            <a:avLst/>
          </a:prstGeom>
          <a:noFill/>
        </p:spPr>
        <p:txBody>
          <a:bodyPr wrap="square" rtlCol="0">
            <a:spAutoFit/>
          </a:bodyPr>
          <a:lstStyle/>
          <a:p>
            <a:pPr defTabSz="457200" eaLnBrk="1" fontAlgn="auto" hangingPunct="1">
              <a:spcBef>
                <a:spcPts val="0"/>
              </a:spcBef>
              <a:spcAft>
                <a:spcPts val="0"/>
              </a:spcAft>
            </a:pPr>
            <a:r>
              <a:rPr lang="en-GB" sz="4000" b="1" dirty="0" smtClean="0">
                <a:solidFill>
                  <a:prstClr val="white"/>
                </a:solidFill>
                <a:latin typeface="Calibri" panose="020F0502020204030204"/>
              </a:rPr>
              <a:t>PANEL DISCUSSION</a:t>
            </a: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83723" y="1245982"/>
            <a:ext cx="4250323" cy="907941"/>
          </a:xfrm>
          <a:prstGeom prst="rect">
            <a:avLst/>
          </a:prstGeom>
          <a:noFill/>
        </p:spPr>
        <p:txBody>
          <a:bodyPr wrap="square" rtlCol="0">
            <a:spAutoFit/>
          </a:bodyPr>
          <a:lstStyle/>
          <a:p>
            <a:pPr algn="ctr" defTabSz="457200" eaLnBrk="1" fontAlgn="auto" hangingPunct="1">
              <a:spcBef>
                <a:spcPts val="0"/>
              </a:spcBef>
              <a:spcAft>
                <a:spcPts val="0"/>
              </a:spcAft>
            </a:pPr>
            <a:r>
              <a:rPr lang="en-GB" sz="4400" b="1" dirty="0" smtClean="0">
                <a:solidFill>
                  <a:srgbClr val="F15E4C"/>
                </a:solidFill>
                <a:latin typeface="Calibri" panose="020F0502020204030204"/>
                <a:ea typeface="Tahoma" panose="020B0604030504040204" pitchFamily="34" charset="0"/>
              </a:rPr>
              <a:t>PCI COMPLIANCE</a:t>
            </a:r>
          </a:p>
          <a:p>
            <a:pPr algn="ctr" defTabSz="457200" eaLnBrk="1" fontAlgn="auto" hangingPunct="1">
              <a:spcBef>
                <a:spcPts val="0"/>
              </a:spcBef>
              <a:spcAft>
                <a:spcPts val="0"/>
              </a:spcAft>
            </a:pPr>
            <a:endParaRPr lang="en-GB" sz="900" b="1" dirty="0" smtClean="0">
              <a:solidFill>
                <a:srgbClr val="F15E4C"/>
              </a:solidFill>
              <a:latin typeface="Calibri" panose="020F0502020204030204"/>
              <a:ea typeface="Tahoma" panose="020B0604030504040204" pitchFamily="34" charset="0"/>
            </a:endParaRPr>
          </a:p>
        </p:txBody>
      </p:sp>
    </p:spTree>
    <p:extLst>
      <p:ext uri="{BB962C8B-B14F-4D97-AF65-F5344CB8AC3E}">
        <p14:creationId xmlns:p14="http://schemas.microsoft.com/office/powerpoint/2010/main" val="3303399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781360" y="2515550"/>
            <a:ext cx="4049412" cy="1046440"/>
          </a:xfrm>
          <a:prstGeom prst="rect">
            <a:avLst/>
          </a:prstGeom>
          <a:noFill/>
        </p:spPr>
        <p:txBody>
          <a:bodyPr wrap="square" rtlCol="0">
            <a:spAutoFit/>
          </a:bodyPr>
          <a:lstStyle/>
          <a:p>
            <a:pPr defTabSz="457200" eaLnBrk="1" fontAlgn="auto" hangingPunct="1">
              <a:spcBef>
                <a:spcPts val="0"/>
              </a:spcBef>
              <a:spcAft>
                <a:spcPts val="0"/>
              </a:spcAft>
            </a:pPr>
            <a:r>
              <a:rPr lang="en-GB" sz="2800" b="1" dirty="0" smtClean="0">
                <a:solidFill>
                  <a:srgbClr val="0B9D48"/>
                </a:solidFill>
                <a:latin typeface="Calibri" panose="020F0502020204030204"/>
              </a:rPr>
              <a:t>BREAK 15.30-15.45</a:t>
            </a:r>
          </a:p>
          <a:p>
            <a:pPr defTabSz="457200" eaLnBrk="1" fontAlgn="auto" hangingPunct="1">
              <a:spcBef>
                <a:spcPts val="0"/>
              </a:spcBef>
              <a:spcAft>
                <a:spcPts val="0"/>
              </a:spcAft>
            </a:pPr>
            <a:r>
              <a:rPr lang="en-GB" b="1" dirty="0" smtClean="0">
                <a:solidFill>
                  <a:srgbClr val="F15E4C"/>
                </a:solidFill>
                <a:latin typeface="Calibri" panose="020F0502020204030204"/>
              </a:rPr>
              <a:t>Hogan Foyer / Level 6 Foyer </a:t>
            </a:r>
          </a:p>
          <a:p>
            <a:pPr defTabSz="457200" eaLnBrk="1" fontAlgn="auto" hangingPunct="1">
              <a:spcBef>
                <a:spcPts val="0"/>
              </a:spcBef>
              <a:spcAft>
                <a:spcPts val="0"/>
              </a:spcAft>
            </a:pPr>
            <a:endParaRPr lang="en-GB" sz="800" b="1" dirty="0" smtClean="0">
              <a:solidFill>
                <a:srgbClr val="F15E4C"/>
              </a:solidFill>
              <a:latin typeface="Calibri" panose="020F0502020204030204"/>
            </a:endParaRPr>
          </a:p>
          <a:p>
            <a:pPr defTabSz="457200" eaLnBrk="1" fontAlgn="auto" hangingPunct="1">
              <a:spcBef>
                <a:spcPts val="0"/>
              </a:spcBef>
              <a:spcAft>
                <a:spcPts val="0"/>
              </a:spcAft>
            </a:pPr>
            <a:endParaRPr lang="en-GB" sz="800" b="1" dirty="0" smtClean="0">
              <a:solidFill>
                <a:srgbClr val="F15E4C"/>
              </a:solidFill>
              <a:latin typeface="Calibri" panose="020F0502020204030204"/>
            </a:endParaRPr>
          </a:p>
        </p:txBody>
      </p:sp>
      <p:sp>
        <p:nvSpPr>
          <p:cNvPr id="9" name="TextBox 8"/>
          <p:cNvSpPr txBox="1"/>
          <p:nvPr/>
        </p:nvSpPr>
        <p:spPr>
          <a:xfrm>
            <a:off x="4781360" y="3695183"/>
            <a:ext cx="4202842" cy="1200329"/>
          </a:xfrm>
          <a:prstGeom prst="rect">
            <a:avLst/>
          </a:prstGeom>
          <a:noFill/>
        </p:spPr>
        <p:txBody>
          <a:bodyPr wrap="square" rtlCol="0">
            <a:spAutoFit/>
          </a:bodyPr>
          <a:lstStyle/>
          <a:p>
            <a:pPr defTabSz="457200" eaLnBrk="1" fontAlgn="auto" hangingPunct="1">
              <a:spcBef>
                <a:spcPts val="0"/>
              </a:spcBef>
              <a:spcAft>
                <a:spcPts val="0"/>
              </a:spcAft>
            </a:pPr>
            <a:r>
              <a:rPr lang="en-GB" sz="2800" b="1" dirty="0" smtClean="0">
                <a:solidFill>
                  <a:srgbClr val="0B9D48"/>
                </a:solidFill>
                <a:latin typeface="Calibri" panose="020F0502020204030204"/>
              </a:rPr>
              <a:t>BREAKOUT SESSION EIGHT</a:t>
            </a:r>
          </a:p>
          <a:p>
            <a:pPr defTabSz="457200" eaLnBrk="1" fontAlgn="auto" hangingPunct="1">
              <a:spcBef>
                <a:spcPts val="0"/>
              </a:spcBef>
              <a:spcAft>
                <a:spcPts val="0"/>
              </a:spcAft>
            </a:pPr>
            <a:r>
              <a:rPr lang="en-GB" sz="2800" b="1" dirty="0" smtClean="0">
                <a:solidFill>
                  <a:srgbClr val="0B9D48"/>
                </a:solidFill>
                <a:latin typeface="Calibri" panose="020F0502020204030204"/>
              </a:rPr>
              <a:t>15.45-16.45</a:t>
            </a:r>
          </a:p>
          <a:p>
            <a:pPr defTabSz="457200" eaLnBrk="1" fontAlgn="auto" hangingPunct="1">
              <a:spcBef>
                <a:spcPts val="0"/>
              </a:spcBef>
              <a:spcAft>
                <a:spcPts val="0"/>
              </a:spcAft>
            </a:pPr>
            <a:endParaRPr lang="en-GB" sz="800" b="1" dirty="0" smtClean="0">
              <a:solidFill>
                <a:srgbClr val="F15E4C"/>
              </a:solidFill>
              <a:latin typeface="Calibri" panose="020F0502020204030204"/>
            </a:endParaRPr>
          </a:p>
          <a:p>
            <a:pPr defTabSz="457200" eaLnBrk="1" fontAlgn="auto" hangingPunct="1">
              <a:spcBef>
                <a:spcPts val="0"/>
              </a:spcBef>
              <a:spcAft>
                <a:spcPts val="0"/>
              </a:spcAft>
            </a:pPr>
            <a:endParaRPr lang="en-GB" sz="800" b="1" dirty="0" smtClean="0">
              <a:solidFill>
                <a:srgbClr val="F15E4C"/>
              </a:solidFill>
              <a:latin typeface="Calibri" panose="020F0502020204030204"/>
            </a:endParaRPr>
          </a:p>
        </p:txBody>
      </p:sp>
    </p:spTree>
    <p:extLst>
      <p:ext uri="{BB962C8B-B14F-4D97-AF65-F5344CB8AC3E}">
        <p14:creationId xmlns:p14="http://schemas.microsoft.com/office/powerpoint/2010/main" val="2302096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CCITDG Presentation V3">
  <a:themeElements>
    <a:clrScheme name="CCITDG Presentation V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CITDG Presentation V3">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rgbClr val="FFFFFF"/>
        </a:solidFill>
        <a:ln w="9525" cap="flat" cmpd="sng" algn="ctr">
          <a:solidFill>
            <a:srgbClr val="0000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CITDG Presentation V3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CITDG Presentation V3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CITDG Presentation V3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CITDG Presentation V3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CITDG Presentation V3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CITDG Presentation V3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CITDG Presentation V3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CITDG Presentation V3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CITDG Presentation V3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CITDG Presentation V3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CITDG Presentation V3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CITDG Presentation V3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6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7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8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9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10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CCITDG Presentation V3</Template>
  <TotalTime>3262</TotalTime>
  <Words>1904</Words>
  <Application>Microsoft Office PowerPoint</Application>
  <PresentationFormat>On-screen Show (4:3)</PresentationFormat>
  <Paragraphs>382</Paragraphs>
  <Slides>39</Slides>
  <Notes>11</Notes>
  <HiddenSlides>0</HiddenSlides>
  <MMClips>0</MMClips>
  <ScaleCrop>false</ScaleCrop>
  <HeadingPairs>
    <vt:vector size="6" baseType="variant">
      <vt:variant>
        <vt:lpstr>Fonts Used</vt:lpstr>
      </vt:variant>
      <vt:variant>
        <vt:i4>6</vt:i4>
      </vt:variant>
      <vt:variant>
        <vt:lpstr>Theme</vt:lpstr>
      </vt:variant>
      <vt:variant>
        <vt:i4>12</vt:i4>
      </vt:variant>
      <vt:variant>
        <vt:lpstr>Slide Titles</vt:lpstr>
      </vt:variant>
      <vt:variant>
        <vt:i4>39</vt:i4>
      </vt:variant>
    </vt:vector>
  </HeadingPairs>
  <TitlesOfParts>
    <vt:vector size="57" baseType="lpstr">
      <vt:lpstr>Arial</vt:lpstr>
      <vt:lpstr>Calibri</vt:lpstr>
      <vt:lpstr>Calibri Light</vt:lpstr>
      <vt:lpstr>Tahoma</vt:lpstr>
      <vt:lpstr>Times New Roman</vt:lpstr>
      <vt:lpstr>Verdana</vt:lpstr>
      <vt:lpstr>CCITDG Presentation V3</vt:lpstr>
      <vt:lpstr>1_Office Theme</vt:lpstr>
      <vt:lpstr>Office Theme</vt:lpstr>
      <vt:lpstr>6_Office Theme</vt:lpstr>
      <vt:lpstr>2_Office Theme</vt:lpstr>
      <vt:lpstr>3_Office Theme</vt:lpstr>
      <vt:lpstr>4_Office Theme</vt:lpstr>
      <vt:lpstr>5_Office Theme</vt:lpstr>
      <vt:lpstr>7_Office Theme</vt:lpstr>
      <vt:lpstr>8_Office Theme</vt:lpstr>
      <vt:lpstr>9_Office Theme</vt:lpstr>
      <vt:lpstr>10_Office Theme</vt:lpstr>
      <vt:lpstr>PowerPoint Presentation</vt:lpstr>
      <vt:lpstr>PowerPoint Presentation</vt:lpstr>
      <vt:lpstr>The PCI DSS</vt:lpstr>
      <vt:lpstr>Who am I</vt:lpstr>
      <vt:lpstr>Agenda</vt:lpstr>
      <vt:lpstr>PCI DSS</vt:lpstr>
      <vt:lpstr>Applicability</vt:lpstr>
      <vt:lpstr>Account data</vt:lpstr>
      <vt:lpstr>Applicability</vt:lpstr>
      <vt:lpstr>Merchants &amp; Service providers</vt:lpstr>
      <vt:lpstr>Why do entities become certified</vt:lpstr>
      <vt:lpstr>How is it enforced?</vt:lpstr>
      <vt:lpstr>Possible punitive actions</vt:lpstr>
      <vt:lpstr>Scoping certification</vt:lpstr>
      <vt:lpstr>Scope of certification</vt:lpstr>
      <vt:lpstr>Do it all or do it all</vt:lpstr>
      <vt:lpstr>Achieving compliance</vt:lpstr>
      <vt:lpstr>RoC vs SAQ</vt:lpstr>
      <vt:lpstr>SAQ</vt:lpstr>
      <vt:lpstr>SAQ Level Compliance</vt:lpstr>
      <vt:lpstr>RoC level compliance</vt:lpstr>
      <vt:lpstr>Payment Channels</vt:lpstr>
      <vt:lpstr>Payment Channel Applicability</vt:lpstr>
      <vt:lpstr>E-Commerce Payments</vt:lpstr>
      <vt:lpstr>Face 2 Face</vt:lpstr>
      <vt:lpstr>MOTO</vt:lpstr>
      <vt:lpstr>Data flow diagrams</vt:lpstr>
      <vt:lpstr>Data flow diagrams</vt:lpstr>
      <vt:lpstr>Where to find us</vt:lpstr>
      <vt:lpstr>Contact details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WHAT’S NEXT?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Webinar</dc:title>
  <dc:creator>Alan Calder</dc:creator>
  <cp:lastModifiedBy>Dara Hogan</cp:lastModifiedBy>
  <cp:revision>109</cp:revision>
  <cp:lastPrinted>1601-01-01T00:00:00Z</cp:lastPrinted>
  <dcterms:created xsi:type="dcterms:W3CDTF">2006-03-24T16:51:34Z</dcterms:created>
  <dcterms:modified xsi:type="dcterms:W3CDTF">2016-11-15T15:34:42Z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