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theme/theme19.xml" ContentType="application/vnd.openxmlformats-officedocument.theme+xml"/>
  <Override PartName="/ppt/slideLayouts/slideLayout20.xml" ContentType="application/vnd.openxmlformats-officedocument.presentationml.slideLayout+xml"/>
  <Override PartName="/ppt/theme/theme20.xml" ContentType="application/vnd.openxmlformats-officedocument.theme+xml"/>
  <Override PartName="/ppt/slideLayouts/slideLayout21.xml" ContentType="application/vnd.openxmlformats-officedocument.presentationml.slideLayout+xml"/>
  <Override PartName="/ppt/theme/theme21.xml" ContentType="application/vnd.openxmlformats-officedocument.theme+xml"/>
  <Override PartName="/ppt/slideLayouts/slideLayout22.xml" ContentType="application/vnd.openxmlformats-officedocument.presentationml.slideLayout+xml"/>
  <Override PartName="/ppt/theme/theme22.xml" ContentType="application/vnd.openxmlformats-officedocument.theme+xml"/>
  <Override PartName="/ppt/slideLayouts/slideLayout23.xml" ContentType="application/vnd.openxmlformats-officedocument.presentationml.slideLayout+xml"/>
  <Override PartName="/ppt/theme/theme23.xml" ContentType="application/vnd.openxmlformats-officedocument.theme+xml"/>
  <Override PartName="/ppt/slideLayouts/slideLayout24.xml" ContentType="application/vnd.openxmlformats-officedocument.presentationml.slideLayout+xml"/>
  <Override PartName="/ppt/theme/theme24.xml" ContentType="application/vnd.openxmlformats-officedocument.theme+xml"/>
  <Override PartName="/ppt/slideLayouts/slideLayout25.xml" ContentType="application/vnd.openxmlformats-officedocument.presentationml.slideLayout+xml"/>
  <Override PartName="/ppt/theme/theme25.xml" ContentType="application/vnd.openxmlformats-officedocument.theme+xml"/>
  <Override PartName="/ppt/slideLayouts/slideLayout26.xml" ContentType="application/vnd.openxmlformats-officedocument.presentationml.slideLayout+xml"/>
  <Override PartName="/ppt/theme/theme26.xml" ContentType="application/vnd.openxmlformats-officedocument.theme+xml"/>
  <Override PartName="/ppt/slideLayouts/slideLayout27.xml" ContentType="application/vnd.openxmlformats-officedocument.presentationml.slideLayout+xml"/>
  <Override PartName="/ppt/theme/theme27.xml" ContentType="application/vnd.openxmlformats-officedocument.theme+xml"/>
  <Override PartName="/ppt/slideLayouts/slideLayout28.xml" ContentType="application/vnd.openxmlformats-officedocument.presentationml.slideLayout+xml"/>
  <Override PartName="/ppt/theme/theme28.xml" ContentType="application/vnd.openxmlformats-officedocument.theme+xml"/>
  <Override PartName="/ppt/slideLayouts/slideLayout29.xml" ContentType="application/vnd.openxmlformats-officedocument.presentationml.slideLayout+xml"/>
  <Override PartName="/ppt/theme/theme29.xml" ContentType="application/vnd.openxmlformats-officedocument.theme+xml"/>
  <Override PartName="/ppt/slideLayouts/slideLayout30.xml" ContentType="application/vnd.openxmlformats-officedocument.presentationml.slideLayout+xml"/>
  <Override PartName="/ppt/theme/theme30.xml" ContentType="application/vnd.openxmlformats-officedocument.theme+xml"/>
  <Override PartName="/ppt/slideLayouts/slideLayout31.xml" ContentType="application/vnd.openxmlformats-officedocument.presentationml.slideLayout+xml"/>
  <Override PartName="/ppt/theme/theme31.xml" ContentType="application/vnd.openxmlformats-officedocument.theme+xml"/>
  <Override PartName="/ppt/slideLayouts/slideLayout32.xml" ContentType="application/vnd.openxmlformats-officedocument.presentationml.slideLayout+xml"/>
  <Override PartName="/ppt/theme/theme32.xml" ContentType="application/vnd.openxmlformats-officedocument.theme+xml"/>
  <Override PartName="/ppt/slideLayouts/slideLayout33.xml" ContentType="application/vnd.openxmlformats-officedocument.presentationml.slideLayout+xml"/>
  <Override PartName="/ppt/theme/theme33.xml" ContentType="application/vnd.openxmlformats-officedocument.theme+xml"/>
  <Override PartName="/ppt/theme/theme34.xml" ContentType="application/vnd.openxmlformats-officedocument.theme+xml"/>
  <Override PartName="/ppt/theme/theme3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86" r:id="rId2"/>
    <p:sldMasterId id="2147483688" r:id="rId3"/>
    <p:sldMasterId id="2147483690" r:id="rId4"/>
    <p:sldMasterId id="2147483692" r:id="rId5"/>
    <p:sldMasterId id="2147483696" r:id="rId6"/>
    <p:sldMasterId id="2147483698" r:id="rId7"/>
    <p:sldMasterId id="2147483700" r:id="rId8"/>
    <p:sldMasterId id="2147483702" r:id="rId9"/>
    <p:sldMasterId id="2147483704" r:id="rId10"/>
    <p:sldMasterId id="2147483706" r:id="rId11"/>
    <p:sldMasterId id="2147483708" r:id="rId12"/>
    <p:sldMasterId id="2147483710" r:id="rId13"/>
    <p:sldMasterId id="2147483712" r:id="rId14"/>
    <p:sldMasterId id="2147483714" r:id="rId15"/>
    <p:sldMasterId id="2147483716" r:id="rId16"/>
    <p:sldMasterId id="2147483718" r:id="rId17"/>
    <p:sldMasterId id="2147483720" r:id="rId18"/>
    <p:sldMasterId id="2147483722" r:id="rId19"/>
    <p:sldMasterId id="2147483724" r:id="rId20"/>
    <p:sldMasterId id="2147483726" r:id="rId21"/>
    <p:sldMasterId id="2147483728" r:id="rId22"/>
    <p:sldMasterId id="2147483730" r:id="rId23"/>
    <p:sldMasterId id="2147483732" r:id="rId24"/>
    <p:sldMasterId id="2147483734" r:id="rId25"/>
    <p:sldMasterId id="2147483736" r:id="rId26"/>
    <p:sldMasterId id="2147483738" r:id="rId27"/>
    <p:sldMasterId id="2147483748" r:id="rId28"/>
    <p:sldMasterId id="2147483750" r:id="rId29"/>
    <p:sldMasterId id="2147483752" r:id="rId30"/>
    <p:sldMasterId id="2147483754" r:id="rId31"/>
    <p:sldMasterId id="2147483756" r:id="rId32"/>
    <p:sldMasterId id="2147483758" r:id="rId33"/>
  </p:sldMasterIdLst>
  <p:notesMasterIdLst>
    <p:notesMasterId r:id="rId74"/>
  </p:notesMasterIdLst>
  <p:handoutMasterIdLst>
    <p:handoutMasterId r:id="rId75"/>
  </p:handoutMasterIdLst>
  <p:sldIdLst>
    <p:sldId id="346" r:id="rId34"/>
    <p:sldId id="347" r:id="rId35"/>
    <p:sldId id="378" r:id="rId36"/>
    <p:sldId id="379" r:id="rId37"/>
    <p:sldId id="380" r:id="rId38"/>
    <p:sldId id="381" r:id="rId39"/>
    <p:sldId id="382" r:id="rId40"/>
    <p:sldId id="383" r:id="rId41"/>
    <p:sldId id="384" r:id="rId42"/>
    <p:sldId id="385" r:id="rId43"/>
    <p:sldId id="350" r:id="rId44"/>
    <p:sldId id="386" r:id="rId45"/>
    <p:sldId id="352" r:id="rId46"/>
    <p:sldId id="353" r:id="rId47"/>
    <p:sldId id="354" r:id="rId48"/>
    <p:sldId id="355" r:id="rId49"/>
    <p:sldId id="356" r:id="rId50"/>
    <p:sldId id="357" r:id="rId51"/>
    <p:sldId id="358" r:id="rId52"/>
    <p:sldId id="359" r:id="rId53"/>
    <p:sldId id="360" r:id="rId54"/>
    <p:sldId id="361" r:id="rId55"/>
    <p:sldId id="362" r:id="rId56"/>
    <p:sldId id="387" r:id="rId57"/>
    <p:sldId id="388" r:id="rId58"/>
    <p:sldId id="389" r:id="rId59"/>
    <p:sldId id="390" r:id="rId60"/>
    <p:sldId id="363" r:id="rId61"/>
    <p:sldId id="364" r:id="rId62"/>
    <p:sldId id="365" r:id="rId63"/>
    <p:sldId id="366" r:id="rId64"/>
    <p:sldId id="367" r:id="rId65"/>
    <p:sldId id="368" r:id="rId66"/>
    <p:sldId id="369" r:id="rId67"/>
    <p:sldId id="370" r:id="rId68"/>
    <p:sldId id="371" r:id="rId69"/>
    <p:sldId id="372" r:id="rId70"/>
    <p:sldId id="373" r:id="rId71"/>
    <p:sldId id="348" r:id="rId72"/>
    <p:sldId id="349"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FC73E"/>
    <a:srgbClr val="5C4FA0"/>
    <a:srgbClr val="5B4FA1"/>
    <a:srgbClr val="F0573F"/>
    <a:srgbClr val="F0583F"/>
    <a:srgbClr val="6357AC"/>
    <a:srgbClr val="6780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2" autoAdjust="0"/>
    <p:restoredTop sz="82346" autoAdjust="0"/>
  </p:normalViewPr>
  <p:slideViewPr>
    <p:cSldViewPr showGuides="1">
      <p:cViewPr varScale="1">
        <p:scale>
          <a:sx n="92" d="100"/>
          <a:sy n="92" d="100"/>
        </p:scale>
        <p:origin x="1530" y="96"/>
      </p:cViewPr>
      <p:guideLst>
        <p:guide orient="horz" pos="2160"/>
        <p:guide pos="2880"/>
      </p:guideLst>
    </p:cSldViewPr>
  </p:slideViewPr>
  <p:notesTextViewPr>
    <p:cViewPr>
      <p:scale>
        <a:sx n="3" d="2"/>
        <a:sy n="3" d="2"/>
      </p:scale>
      <p:origin x="0" y="0"/>
    </p:cViewPr>
  </p:notesTextViewPr>
  <p:notesViewPr>
    <p:cSldViewPr showGuides="1">
      <p:cViewPr varScale="1">
        <p:scale>
          <a:sx n="85" d="100"/>
          <a:sy n="85" d="100"/>
        </p:scale>
        <p:origin x="-3822"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6.xml"/><Relationship Id="rId21" Type="http://schemas.openxmlformats.org/officeDocument/2006/relationships/slideMaster" Target="slideMasters/slideMaster21.xml"/><Relationship Id="rId34" Type="http://schemas.openxmlformats.org/officeDocument/2006/relationships/slide" Target="slides/slide1.xml"/><Relationship Id="rId42" Type="http://schemas.openxmlformats.org/officeDocument/2006/relationships/slide" Target="slides/slide9.xml"/><Relationship Id="rId47" Type="http://schemas.openxmlformats.org/officeDocument/2006/relationships/slide" Target="slides/slide14.xml"/><Relationship Id="rId50" Type="http://schemas.openxmlformats.org/officeDocument/2006/relationships/slide" Target="slides/slide17.xml"/><Relationship Id="rId55" Type="http://schemas.openxmlformats.org/officeDocument/2006/relationships/slide" Target="slides/slide22.xml"/><Relationship Id="rId63" Type="http://schemas.openxmlformats.org/officeDocument/2006/relationships/slide" Target="slides/slide30.xml"/><Relationship Id="rId68" Type="http://schemas.openxmlformats.org/officeDocument/2006/relationships/slide" Target="slides/slide35.xml"/><Relationship Id="rId76"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38.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Master" Target="slideMasters/slideMaster29.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Master" Target="slideMasters/slideMaster32.xml"/><Relationship Id="rId37" Type="http://schemas.openxmlformats.org/officeDocument/2006/relationships/slide" Target="slides/slide4.xml"/><Relationship Id="rId40" Type="http://schemas.openxmlformats.org/officeDocument/2006/relationships/slide" Target="slides/slide7.xml"/><Relationship Id="rId45" Type="http://schemas.openxmlformats.org/officeDocument/2006/relationships/slide" Target="slides/slide12.xml"/><Relationship Id="rId53" Type="http://schemas.openxmlformats.org/officeDocument/2006/relationships/slide" Target="slides/slide20.xml"/><Relationship Id="rId58" Type="http://schemas.openxmlformats.org/officeDocument/2006/relationships/slide" Target="slides/slide25.xml"/><Relationship Id="rId66" Type="http://schemas.openxmlformats.org/officeDocument/2006/relationships/slide" Target="slides/slide33.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28.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Master" Target="slideMasters/slideMaster31.xml"/><Relationship Id="rId44" Type="http://schemas.openxmlformats.org/officeDocument/2006/relationships/slide" Target="slides/slide11.xml"/><Relationship Id="rId52" Type="http://schemas.openxmlformats.org/officeDocument/2006/relationships/slide" Target="slides/slide19.xml"/><Relationship Id="rId60" Type="http://schemas.openxmlformats.org/officeDocument/2006/relationships/slide" Target="slides/slide27.xml"/><Relationship Id="rId65" Type="http://schemas.openxmlformats.org/officeDocument/2006/relationships/slide" Target="slides/slide32.xml"/><Relationship Id="rId73" Type="http://schemas.openxmlformats.org/officeDocument/2006/relationships/slide" Target="slides/slide40.xml"/><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 Target="slides/slide2.xml"/><Relationship Id="rId43" Type="http://schemas.openxmlformats.org/officeDocument/2006/relationships/slide" Target="slides/slide10.xml"/><Relationship Id="rId48" Type="http://schemas.openxmlformats.org/officeDocument/2006/relationships/slide" Target="slides/slide15.xml"/><Relationship Id="rId56" Type="http://schemas.openxmlformats.org/officeDocument/2006/relationships/slide" Target="slides/slide23.xml"/><Relationship Id="rId64" Type="http://schemas.openxmlformats.org/officeDocument/2006/relationships/slide" Target="slides/slide31.xml"/><Relationship Id="rId69" Type="http://schemas.openxmlformats.org/officeDocument/2006/relationships/slide" Target="slides/slide36.xml"/><Relationship Id="rId77"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18.xml"/><Relationship Id="rId72" Type="http://schemas.openxmlformats.org/officeDocument/2006/relationships/slide" Target="slides/slide39.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 Target="slides/slide5.xml"/><Relationship Id="rId46" Type="http://schemas.openxmlformats.org/officeDocument/2006/relationships/slide" Target="slides/slide13.xml"/><Relationship Id="rId59" Type="http://schemas.openxmlformats.org/officeDocument/2006/relationships/slide" Target="slides/slide26.xml"/><Relationship Id="rId67" Type="http://schemas.openxmlformats.org/officeDocument/2006/relationships/slide" Target="slides/slide34.xml"/><Relationship Id="rId20" Type="http://schemas.openxmlformats.org/officeDocument/2006/relationships/slideMaster" Target="slideMasters/slideMaster20.xml"/><Relationship Id="rId41" Type="http://schemas.openxmlformats.org/officeDocument/2006/relationships/slide" Target="slides/slide8.xml"/><Relationship Id="rId54" Type="http://schemas.openxmlformats.org/officeDocument/2006/relationships/slide" Target="slides/slide21.xml"/><Relationship Id="rId62" Type="http://schemas.openxmlformats.org/officeDocument/2006/relationships/slide" Target="slides/slide29.xml"/><Relationship Id="rId70" Type="http://schemas.openxmlformats.org/officeDocument/2006/relationships/slide" Target="slides/slide37.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3.xml"/><Relationship Id="rId49" Type="http://schemas.openxmlformats.org/officeDocument/2006/relationships/slide" Target="slides/slide16.xml"/><Relationship Id="rId57"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6F8BE9-E288-4551-8609-BB246CFC9490}" type="doc">
      <dgm:prSet loTypeId="urn:microsoft.com/office/officeart/2005/8/layout/chevron1" loCatId="process" qsTypeId="urn:microsoft.com/office/officeart/2005/8/quickstyle/simple1" qsCatId="simple" csTypeId="urn:microsoft.com/office/officeart/2005/8/colors/accent2_2" csCatId="accent2" phldr="1"/>
      <dgm:spPr/>
    </dgm:pt>
    <dgm:pt modelId="{BA688657-06B5-47AC-AEE6-32B13EF761D9}">
      <dgm:prSet phldrT="[Text]"/>
      <dgm:spPr/>
      <dgm:t>
        <a:bodyPr/>
        <a:lstStyle/>
        <a:p>
          <a:r>
            <a:rPr lang="en-US" dirty="0"/>
            <a:t>Attract </a:t>
          </a:r>
          <a:r>
            <a:rPr lang="en-US" dirty="0" smtClean="0"/>
            <a:t> new audiences with our main stage shows</a:t>
          </a:r>
          <a:endParaRPr lang="en-US" dirty="0"/>
        </a:p>
      </dgm:t>
    </dgm:pt>
    <dgm:pt modelId="{5FBF726D-6CAA-41F2-942C-0F17305C9856}" type="parTrans" cxnId="{45D966AE-72F6-4C73-A63B-0B4B9E59FAFC}">
      <dgm:prSet/>
      <dgm:spPr/>
      <dgm:t>
        <a:bodyPr/>
        <a:lstStyle/>
        <a:p>
          <a:endParaRPr lang="en-US"/>
        </a:p>
      </dgm:t>
    </dgm:pt>
    <dgm:pt modelId="{4C56E90D-3F9F-44E6-A4B5-80D20B48CA9F}" type="sibTrans" cxnId="{45D966AE-72F6-4C73-A63B-0B4B9E59FAFC}">
      <dgm:prSet/>
      <dgm:spPr/>
      <dgm:t>
        <a:bodyPr/>
        <a:lstStyle/>
        <a:p>
          <a:endParaRPr lang="en-US"/>
        </a:p>
      </dgm:t>
    </dgm:pt>
    <dgm:pt modelId="{0AA1AB2D-B930-4480-9F81-2CB53C5AC0B3}">
      <dgm:prSet phldrT="[Text]"/>
      <dgm:spPr/>
      <dgm:t>
        <a:bodyPr/>
        <a:lstStyle/>
        <a:p>
          <a:r>
            <a:rPr lang="en-US" dirty="0"/>
            <a:t>Build affinity for Abbey Theatre </a:t>
          </a:r>
          <a:r>
            <a:rPr lang="en-US" dirty="0" smtClean="0"/>
            <a:t> through regular communication</a:t>
          </a:r>
          <a:r>
            <a:rPr lang="en-US" dirty="0"/>
            <a:t>	</a:t>
          </a:r>
        </a:p>
      </dgm:t>
    </dgm:pt>
    <dgm:pt modelId="{A800A6D1-0A29-45CC-AAAC-A5E600FA7E8C}" type="parTrans" cxnId="{3C0BB44E-94A1-4A30-A62D-BFA850DA854A}">
      <dgm:prSet/>
      <dgm:spPr/>
      <dgm:t>
        <a:bodyPr/>
        <a:lstStyle/>
        <a:p>
          <a:endParaRPr lang="en-US"/>
        </a:p>
      </dgm:t>
    </dgm:pt>
    <dgm:pt modelId="{4836D293-6FB6-4B92-B2A6-EBCD43A90039}" type="sibTrans" cxnId="{3C0BB44E-94A1-4A30-A62D-BFA850DA854A}">
      <dgm:prSet/>
      <dgm:spPr/>
      <dgm:t>
        <a:bodyPr/>
        <a:lstStyle/>
        <a:p>
          <a:endParaRPr lang="en-US"/>
        </a:p>
      </dgm:t>
    </dgm:pt>
    <dgm:pt modelId="{1CD9952C-9D60-4D60-882D-1F6836D11B3C}">
      <dgm:prSet phldrT="[Text]"/>
      <dgm:spPr>
        <a:solidFill>
          <a:schemeClr val="accent1"/>
        </a:solidFill>
      </dgm:spPr>
      <dgm:t>
        <a:bodyPr/>
        <a:lstStyle/>
        <a:p>
          <a:r>
            <a:rPr lang="en-US" dirty="0" smtClean="0"/>
            <a:t>Build a Regular audience  which will attend  a variety  of plays both classics and new plays</a:t>
          </a:r>
          <a:endParaRPr lang="en-US" dirty="0"/>
        </a:p>
      </dgm:t>
    </dgm:pt>
    <dgm:pt modelId="{B9A808A9-6E3F-4D28-BAF6-75C09FAE1757}" type="parTrans" cxnId="{46059224-2344-49F7-BEC8-B190485EF230}">
      <dgm:prSet/>
      <dgm:spPr/>
      <dgm:t>
        <a:bodyPr/>
        <a:lstStyle/>
        <a:p>
          <a:endParaRPr lang="en-US"/>
        </a:p>
      </dgm:t>
    </dgm:pt>
    <dgm:pt modelId="{A37312C3-2164-42C5-B6F4-D9A89F90E717}" type="sibTrans" cxnId="{46059224-2344-49F7-BEC8-B190485EF230}">
      <dgm:prSet/>
      <dgm:spPr/>
      <dgm:t>
        <a:bodyPr/>
        <a:lstStyle/>
        <a:p>
          <a:endParaRPr lang="en-US"/>
        </a:p>
      </dgm:t>
    </dgm:pt>
    <dgm:pt modelId="{DFB8F816-2491-47A1-AA74-51B8042950E5}">
      <dgm:prSet/>
      <dgm:spPr/>
      <dgm:t>
        <a:bodyPr/>
        <a:lstStyle/>
        <a:p>
          <a:r>
            <a:rPr lang="en-US" dirty="0" smtClean="0"/>
            <a:t>Capture Audience data </a:t>
          </a:r>
          <a:r>
            <a:rPr lang="en-US" dirty="0"/>
            <a:t>at point of interaction</a:t>
          </a:r>
        </a:p>
      </dgm:t>
    </dgm:pt>
    <dgm:pt modelId="{B15F8766-1D84-4552-BA57-9771220D22AF}" type="parTrans" cxnId="{6BF9EE3C-2861-4CCD-8C36-CC1EB350A6C3}">
      <dgm:prSet/>
      <dgm:spPr/>
      <dgm:t>
        <a:bodyPr/>
        <a:lstStyle/>
        <a:p>
          <a:endParaRPr lang="en-US"/>
        </a:p>
      </dgm:t>
    </dgm:pt>
    <dgm:pt modelId="{142BB529-0F9A-4E6A-82DE-A7E85C6A6E71}" type="sibTrans" cxnId="{6BF9EE3C-2861-4CCD-8C36-CC1EB350A6C3}">
      <dgm:prSet/>
      <dgm:spPr/>
      <dgm:t>
        <a:bodyPr/>
        <a:lstStyle/>
        <a:p>
          <a:endParaRPr lang="en-US"/>
        </a:p>
      </dgm:t>
    </dgm:pt>
    <dgm:pt modelId="{C80C5E24-94F9-4E47-B89E-2E4A3C9AD9F9}">
      <dgm:prSet/>
      <dgm:spPr/>
      <dgm:t>
        <a:bodyPr/>
        <a:lstStyle/>
        <a:p>
          <a:r>
            <a:rPr lang="en-US" dirty="0"/>
            <a:t>Audience Relationship </a:t>
          </a:r>
          <a:r>
            <a:rPr lang="en-US" dirty="0" smtClean="0"/>
            <a:t>Management through Accenture segmentation</a:t>
          </a:r>
          <a:endParaRPr lang="en-US" dirty="0"/>
        </a:p>
      </dgm:t>
    </dgm:pt>
    <dgm:pt modelId="{1119C7B1-AA0D-4FA8-958D-A104B9738AAB}" type="parTrans" cxnId="{C97169F4-F936-4719-9981-6905FA4EA146}">
      <dgm:prSet/>
      <dgm:spPr/>
      <dgm:t>
        <a:bodyPr/>
        <a:lstStyle/>
        <a:p>
          <a:endParaRPr lang="en-US"/>
        </a:p>
      </dgm:t>
    </dgm:pt>
    <dgm:pt modelId="{C775FCF4-29DD-493D-B122-0F99B17C25B6}" type="sibTrans" cxnId="{C97169F4-F936-4719-9981-6905FA4EA146}">
      <dgm:prSet/>
      <dgm:spPr/>
      <dgm:t>
        <a:bodyPr/>
        <a:lstStyle/>
        <a:p>
          <a:endParaRPr lang="en-US"/>
        </a:p>
      </dgm:t>
    </dgm:pt>
    <dgm:pt modelId="{6E49AEA5-E5B7-4D58-94C6-E5EABCFD411B}">
      <dgm:prSet/>
      <dgm:spPr/>
      <dgm:t>
        <a:bodyPr/>
        <a:lstStyle/>
        <a:p>
          <a:r>
            <a:rPr lang="en-US" dirty="0" smtClean="0"/>
            <a:t>Ensure positive visitor experience through the Visitor Experience Roadmap</a:t>
          </a:r>
          <a:endParaRPr lang="en-US" dirty="0"/>
        </a:p>
      </dgm:t>
    </dgm:pt>
    <dgm:pt modelId="{F03AA506-4D51-47C5-B9B2-87AED261A6AC}" type="parTrans" cxnId="{ECBB77B5-108D-4588-B724-21B6EC6BB860}">
      <dgm:prSet/>
      <dgm:spPr/>
      <dgm:t>
        <a:bodyPr/>
        <a:lstStyle/>
        <a:p>
          <a:endParaRPr lang="en-IE"/>
        </a:p>
      </dgm:t>
    </dgm:pt>
    <dgm:pt modelId="{7BB62D09-34FE-468C-B4F5-6DE950B29150}" type="sibTrans" cxnId="{ECBB77B5-108D-4588-B724-21B6EC6BB860}">
      <dgm:prSet/>
      <dgm:spPr/>
      <dgm:t>
        <a:bodyPr/>
        <a:lstStyle/>
        <a:p>
          <a:endParaRPr lang="en-IE"/>
        </a:p>
      </dgm:t>
    </dgm:pt>
    <dgm:pt modelId="{DAEEC0F7-DBBF-4E3C-89B1-531C0B8FF19A}" type="pres">
      <dgm:prSet presAssocID="{886F8BE9-E288-4551-8609-BB246CFC9490}" presName="Name0" presStyleCnt="0">
        <dgm:presLayoutVars>
          <dgm:dir/>
          <dgm:animLvl val="lvl"/>
          <dgm:resizeHandles val="exact"/>
        </dgm:presLayoutVars>
      </dgm:prSet>
      <dgm:spPr/>
    </dgm:pt>
    <dgm:pt modelId="{1BBF1D13-4B55-4AEF-880D-0B9EBCA6792C}" type="pres">
      <dgm:prSet presAssocID="{BA688657-06B5-47AC-AEE6-32B13EF761D9}" presName="parTxOnly" presStyleLbl="node1" presStyleIdx="0" presStyleCnt="6" custLinFactNeighborX="23271" custLinFactNeighborY="-1155">
        <dgm:presLayoutVars>
          <dgm:chMax val="0"/>
          <dgm:chPref val="0"/>
          <dgm:bulletEnabled val="1"/>
        </dgm:presLayoutVars>
      </dgm:prSet>
      <dgm:spPr/>
      <dgm:t>
        <a:bodyPr/>
        <a:lstStyle/>
        <a:p>
          <a:endParaRPr lang="en-US"/>
        </a:p>
      </dgm:t>
    </dgm:pt>
    <dgm:pt modelId="{4244E99A-9220-4593-A8DD-B9AAD1B4CBAF}" type="pres">
      <dgm:prSet presAssocID="{4C56E90D-3F9F-44E6-A4B5-80D20B48CA9F}" presName="parTxOnlySpace" presStyleCnt="0"/>
      <dgm:spPr/>
    </dgm:pt>
    <dgm:pt modelId="{BAE9C7F1-E48F-4129-BE65-C5B58A609A66}" type="pres">
      <dgm:prSet presAssocID="{DFB8F816-2491-47A1-AA74-51B8042950E5}" presName="parTxOnly" presStyleLbl="node1" presStyleIdx="1" presStyleCnt="6" custLinFactNeighborX="17651" custLinFactNeighborY="-1155">
        <dgm:presLayoutVars>
          <dgm:chMax val="0"/>
          <dgm:chPref val="0"/>
          <dgm:bulletEnabled val="1"/>
        </dgm:presLayoutVars>
      </dgm:prSet>
      <dgm:spPr/>
      <dgm:t>
        <a:bodyPr/>
        <a:lstStyle/>
        <a:p>
          <a:endParaRPr lang="en-US"/>
        </a:p>
      </dgm:t>
    </dgm:pt>
    <dgm:pt modelId="{E93652B7-C864-4527-8EB1-8297E8ED1880}" type="pres">
      <dgm:prSet presAssocID="{142BB529-0F9A-4E6A-82DE-A7E85C6A6E71}" presName="parTxOnlySpace" presStyleCnt="0"/>
      <dgm:spPr/>
    </dgm:pt>
    <dgm:pt modelId="{70627E9C-F13F-4D9A-9924-6422FC58FF94}" type="pres">
      <dgm:prSet presAssocID="{C80C5E24-94F9-4E47-B89E-2E4A3C9AD9F9}" presName="parTxOnly" presStyleLbl="node1" presStyleIdx="2" presStyleCnt="6">
        <dgm:presLayoutVars>
          <dgm:chMax val="0"/>
          <dgm:chPref val="0"/>
          <dgm:bulletEnabled val="1"/>
        </dgm:presLayoutVars>
      </dgm:prSet>
      <dgm:spPr/>
      <dgm:t>
        <a:bodyPr/>
        <a:lstStyle/>
        <a:p>
          <a:endParaRPr lang="en-US"/>
        </a:p>
      </dgm:t>
    </dgm:pt>
    <dgm:pt modelId="{51A99D46-529E-4F85-A136-F4AA43EE60EB}" type="pres">
      <dgm:prSet presAssocID="{C775FCF4-29DD-493D-B122-0F99B17C25B6}" presName="parTxOnlySpace" presStyleCnt="0"/>
      <dgm:spPr/>
    </dgm:pt>
    <dgm:pt modelId="{64D72AB1-3AC6-44D9-8F22-D5B7E63EAB16}" type="pres">
      <dgm:prSet presAssocID="{6E49AEA5-E5B7-4D58-94C6-E5EABCFD411B}" presName="parTxOnly" presStyleLbl="node1" presStyleIdx="3" presStyleCnt="6">
        <dgm:presLayoutVars>
          <dgm:chMax val="0"/>
          <dgm:chPref val="0"/>
          <dgm:bulletEnabled val="1"/>
        </dgm:presLayoutVars>
      </dgm:prSet>
      <dgm:spPr/>
      <dgm:t>
        <a:bodyPr/>
        <a:lstStyle/>
        <a:p>
          <a:endParaRPr lang="en-IE"/>
        </a:p>
      </dgm:t>
    </dgm:pt>
    <dgm:pt modelId="{C2BD835B-C7A3-4D89-A732-0A5002CA10BA}" type="pres">
      <dgm:prSet presAssocID="{7BB62D09-34FE-468C-B4F5-6DE950B29150}" presName="parTxOnlySpace" presStyleCnt="0"/>
      <dgm:spPr/>
    </dgm:pt>
    <dgm:pt modelId="{7792E14B-9D57-4EEC-AC45-D26F6D80A0D5}" type="pres">
      <dgm:prSet presAssocID="{0AA1AB2D-B930-4480-9F81-2CB53C5AC0B3}" presName="parTxOnly" presStyleLbl="node1" presStyleIdx="4" presStyleCnt="6" custScaleX="101565">
        <dgm:presLayoutVars>
          <dgm:chMax val="0"/>
          <dgm:chPref val="0"/>
          <dgm:bulletEnabled val="1"/>
        </dgm:presLayoutVars>
      </dgm:prSet>
      <dgm:spPr/>
      <dgm:t>
        <a:bodyPr/>
        <a:lstStyle/>
        <a:p>
          <a:endParaRPr lang="en-US"/>
        </a:p>
      </dgm:t>
    </dgm:pt>
    <dgm:pt modelId="{0D5ECE87-F551-4A29-B14F-80090A75F751}" type="pres">
      <dgm:prSet presAssocID="{4836D293-6FB6-4B92-B2A6-EBCD43A90039}" presName="parTxOnlySpace" presStyleCnt="0"/>
      <dgm:spPr/>
    </dgm:pt>
    <dgm:pt modelId="{15358D1E-7E05-46B7-9C75-3AD7B3C47784}" type="pres">
      <dgm:prSet presAssocID="{1CD9952C-9D60-4D60-882D-1F6836D11B3C}" presName="parTxOnly" presStyleLbl="node1" presStyleIdx="5" presStyleCnt="6">
        <dgm:presLayoutVars>
          <dgm:chMax val="0"/>
          <dgm:chPref val="0"/>
          <dgm:bulletEnabled val="1"/>
        </dgm:presLayoutVars>
      </dgm:prSet>
      <dgm:spPr/>
      <dgm:t>
        <a:bodyPr/>
        <a:lstStyle/>
        <a:p>
          <a:endParaRPr lang="en-US"/>
        </a:p>
      </dgm:t>
    </dgm:pt>
  </dgm:ptLst>
  <dgm:cxnLst>
    <dgm:cxn modelId="{4F1083E9-7C25-41F8-9A04-F1E5CF2FF744}" type="presOf" srcId="{886F8BE9-E288-4551-8609-BB246CFC9490}" destId="{DAEEC0F7-DBBF-4E3C-89B1-531C0B8FF19A}" srcOrd="0" destOrd="0" presId="urn:microsoft.com/office/officeart/2005/8/layout/chevron1"/>
    <dgm:cxn modelId="{86BE04EF-143E-4D30-B973-52B8941FAA98}" type="presOf" srcId="{C80C5E24-94F9-4E47-B89E-2E4A3C9AD9F9}" destId="{70627E9C-F13F-4D9A-9924-6422FC58FF94}" srcOrd="0" destOrd="0" presId="urn:microsoft.com/office/officeart/2005/8/layout/chevron1"/>
    <dgm:cxn modelId="{ECBB77B5-108D-4588-B724-21B6EC6BB860}" srcId="{886F8BE9-E288-4551-8609-BB246CFC9490}" destId="{6E49AEA5-E5B7-4D58-94C6-E5EABCFD411B}" srcOrd="3" destOrd="0" parTransId="{F03AA506-4D51-47C5-B9B2-87AED261A6AC}" sibTransId="{7BB62D09-34FE-468C-B4F5-6DE950B29150}"/>
    <dgm:cxn modelId="{3C0BB44E-94A1-4A30-A62D-BFA850DA854A}" srcId="{886F8BE9-E288-4551-8609-BB246CFC9490}" destId="{0AA1AB2D-B930-4480-9F81-2CB53C5AC0B3}" srcOrd="4" destOrd="0" parTransId="{A800A6D1-0A29-45CC-AAAC-A5E600FA7E8C}" sibTransId="{4836D293-6FB6-4B92-B2A6-EBCD43A90039}"/>
    <dgm:cxn modelId="{9CBE263F-9D34-4903-A4E4-BF1051209D32}" type="presOf" srcId="{6E49AEA5-E5B7-4D58-94C6-E5EABCFD411B}" destId="{64D72AB1-3AC6-44D9-8F22-D5B7E63EAB16}" srcOrd="0" destOrd="0" presId="urn:microsoft.com/office/officeart/2005/8/layout/chevron1"/>
    <dgm:cxn modelId="{424CE9C2-6ECA-4CD1-BF3A-4B60A96B156F}" type="presOf" srcId="{BA688657-06B5-47AC-AEE6-32B13EF761D9}" destId="{1BBF1D13-4B55-4AEF-880D-0B9EBCA6792C}" srcOrd="0" destOrd="0" presId="urn:microsoft.com/office/officeart/2005/8/layout/chevron1"/>
    <dgm:cxn modelId="{46059224-2344-49F7-BEC8-B190485EF230}" srcId="{886F8BE9-E288-4551-8609-BB246CFC9490}" destId="{1CD9952C-9D60-4D60-882D-1F6836D11B3C}" srcOrd="5" destOrd="0" parTransId="{B9A808A9-6E3F-4D28-BAF6-75C09FAE1757}" sibTransId="{A37312C3-2164-42C5-B6F4-D9A89F90E717}"/>
    <dgm:cxn modelId="{6BF9EE3C-2861-4CCD-8C36-CC1EB350A6C3}" srcId="{886F8BE9-E288-4551-8609-BB246CFC9490}" destId="{DFB8F816-2491-47A1-AA74-51B8042950E5}" srcOrd="1" destOrd="0" parTransId="{B15F8766-1D84-4552-BA57-9771220D22AF}" sibTransId="{142BB529-0F9A-4E6A-82DE-A7E85C6A6E71}"/>
    <dgm:cxn modelId="{AD2C06AC-09CD-4B99-985C-E6120AFF0DCD}" type="presOf" srcId="{DFB8F816-2491-47A1-AA74-51B8042950E5}" destId="{BAE9C7F1-E48F-4129-BE65-C5B58A609A66}" srcOrd="0" destOrd="0" presId="urn:microsoft.com/office/officeart/2005/8/layout/chevron1"/>
    <dgm:cxn modelId="{45D966AE-72F6-4C73-A63B-0B4B9E59FAFC}" srcId="{886F8BE9-E288-4551-8609-BB246CFC9490}" destId="{BA688657-06B5-47AC-AEE6-32B13EF761D9}" srcOrd="0" destOrd="0" parTransId="{5FBF726D-6CAA-41F2-942C-0F17305C9856}" sibTransId="{4C56E90D-3F9F-44E6-A4B5-80D20B48CA9F}"/>
    <dgm:cxn modelId="{78A9BBD7-4D5F-4392-8979-19E229EC1C0D}" type="presOf" srcId="{0AA1AB2D-B930-4480-9F81-2CB53C5AC0B3}" destId="{7792E14B-9D57-4EEC-AC45-D26F6D80A0D5}" srcOrd="0" destOrd="0" presId="urn:microsoft.com/office/officeart/2005/8/layout/chevron1"/>
    <dgm:cxn modelId="{C97169F4-F936-4719-9981-6905FA4EA146}" srcId="{886F8BE9-E288-4551-8609-BB246CFC9490}" destId="{C80C5E24-94F9-4E47-B89E-2E4A3C9AD9F9}" srcOrd="2" destOrd="0" parTransId="{1119C7B1-AA0D-4FA8-958D-A104B9738AAB}" sibTransId="{C775FCF4-29DD-493D-B122-0F99B17C25B6}"/>
    <dgm:cxn modelId="{74C7470D-DA9A-4AFE-8CB6-A04562B08DFF}" type="presOf" srcId="{1CD9952C-9D60-4D60-882D-1F6836D11B3C}" destId="{15358D1E-7E05-46B7-9C75-3AD7B3C47784}" srcOrd="0" destOrd="0" presId="urn:microsoft.com/office/officeart/2005/8/layout/chevron1"/>
    <dgm:cxn modelId="{20CF3C92-4C09-4CCE-9A6D-0878AEDBF38C}" type="presParOf" srcId="{DAEEC0F7-DBBF-4E3C-89B1-531C0B8FF19A}" destId="{1BBF1D13-4B55-4AEF-880D-0B9EBCA6792C}" srcOrd="0" destOrd="0" presId="urn:microsoft.com/office/officeart/2005/8/layout/chevron1"/>
    <dgm:cxn modelId="{D2F6596B-03DF-4FC8-BF9E-795F41F83B56}" type="presParOf" srcId="{DAEEC0F7-DBBF-4E3C-89B1-531C0B8FF19A}" destId="{4244E99A-9220-4593-A8DD-B9AAD1B4CBAF}" srcOrd="1" destOrd="0" presId="urn:microsoft.com/office/officeart/2005/8/layout/chevron1"/>
    <dgm:cxn modelId="{70CC6BC7-4F4D-43CA-82A1-2FBA776CF9A1}" type="presParOf" srcId="{DAEEC0F7-DBBF-4E3C-89B1-531C0B8FF19A}" destId="{BAE9C7F1-E48F-4129-BE65-C5B58A609A66}" srcOrd="2" destOrd="0" presId="urn:microsoft.com/office/officeart/2005/8/layout/chevron1"/>
    <dgm:cxn modelId="{C1AAA573-B7BD-4FF5-B561-66AD68CF57A0}" type="presParOf" srcId="{DAEEC0F7-DBBF-4E3C-89B1-531C0B8FF19A}" destId="{E93652B7-C864-4527-8EB1-8297E8ED1880}" srcOrd="3" destOrd="0" presId="urn:microsoft.com/office/officeart/2005/8/layout/chevron1"/>
    <dgm:cxn modelId="{0899C69F-9221-4CB6-B215-8B7A3DC76E66}" type="presParOf" srcId="{DAEEC0F7-DBBF-4E3C-89B1-531C0B8FF19A}" destId="{70627E9C-F13F-4D9A-9924-6422FC58FF94}" srcOrd="4" destOrd="0" presId="urn:microsoft.com/office/officeart/2005/8/layout/chevron1"/>
    <dgm:cxn modelId="{2D43EC0C-F39F-4BF3-BFE7-264548FEDDC9}" type="presParOf" srcId="{DAEEC0F7-DBBF-4E3C-89B1-531C0B8FF19A}" destId="{51A99D46-529E-4F85-A136-F4AA43EE60EB}" srcOrd="5" destOrd="0" presId="urn:microsoft.com/office/officeart/2005/8/layout/chevron1"/>
    <dgm:cxn modelId="{180673F3-12D5-4119-90CC-7E8F41C476F2}" type="presParOf" srcId="{DAEEC0F7-DBBF-4E3C-89B1-531C0B8FF19A}" destId="{64D72AB1-3AC6-44D9-8F22-D5B7E63EAB16}" srcOrd="6" destOrd="0" presId="urn:microsoft.com/office/officeart/2005/8/layout/chevron1"/>
    <dgm:cxn modelId="{57BC25CF-89C8-4268-AE10-74599A44CA80}" type="presParOf" srcId="{DAEEC0F7-DBBF-4E3C-89B1-531C0B8FF19A}" destId="{C2BD835B-C7A3-4D89-A732-0A5002CA10BA}" srcOrd="7" destOrd="0" presId="urn:microsoft.com/office/officeart/2005/8/layout/chevron1"/>
    <dgm:cxn modelId="{72B4A5E6-F67C-4A66-A79F-87B1DDBE5BEE}" type="presParOf" srcId="{DAEEC0F7-DBBF-4E3C-89B1-531C0B8FF19A}" destId="{7792E14B-9D57-4EEC-AC45-D26F6D80A0D5}" srcOrd="8" destOrd="0" presId="urn:microsoft.com/office/officeart/2005/8/layout/chevron1"/>
    <dgm:cxn modelId="{9D05DAED-CA11-4325-A7DB-4AC5EED88C03}" type="presParOf" srcId="{DAEEC0F7-DBBF-4E3C-89B1-531C0B8FF19A}" destId="{0D5ECE87-F551-4A29-B14F-80090A75F751}" srcOrd="9" destOrd="0" presId="urn:microsoft.com/office/officeart/2005/8/layout/chevron1"/>
    <dgm:cxn modelId="{5866981F-7CDC-4506-9681-6085069B8515}" type="presParOf" srcId="{DAEEC0F7-DBBF-4E3C-89B1-531C0B8FF19A}" destId="{15358D1E-7E05-46B7-9C75-3AD7B3C47784}" srcOrd="1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A89AFD3-578A-488E-A5AE-62326E3F63F4}" type="datetimeFigureOut">
              <a:rPr lang="en-US" smtClean="0"/>
              <a:t>11/14/2016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D0AC50C-4608-4364-8361-506588901E77}" type="slidenum">
              <a:rPr lang="en-US" smtClean="0"/>
              <a:t>‹#›</a:t>
            </a:fld>
            <a:endParaRPr lang="en-US"/>
          </a:p>
        </p:txBody>
      </p:sp>
    </p:spTree>
    <p:extLst>
      <p:ext uri="{BB962C8B-B14F-4D97-AF65-F5344CB8AC3E}">
        <p14:creationId xmlns:p14="http://schemas.microsoft.com/office/powerpoint/2010/main" val="4118330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24401F-D5E6-4B3C-9973-E79A840F492C}" type="datetimeFigureOut">
              <a:rPr lang="en-US" smtClean="0"/>
              <a:t>11/14/2016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0B46A3-6AEE-4B58-9720-DF2B35F1D4B5}" type="slidenum">
              <a:rPr lang="en-US" smtClean="0"/>
              <a:t>‹#›</a:t>
            </a:fld>
            <a:endParaRPr lang="en-US"/>
          </a:p>
        </p:txBody>
      </p:sp>
    </p:spTree>
    <p:extLst>
      <p:ext uri="{BB962C8B-B14F-4D97-AF65-F5344CB8AC3E}">
        <p14:creationId xmlns:p14="http://schemas.microsoft.com/office/powerpoint/2010/main" val="1924503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94A167-CE28-4ECB-A790-0E67E88BE82C}" type="slidenum">
              <a:rPr lang="en-US" smtClean="0">
                <a:solidFill>
                  <a:prstClr val="black"/>
                </a:solidFill>
              </a:rPr>
              <a:pPr/>
              <a:t>3</a:t>
            </a:fld>
            <a:endParaRPr lang="en-US">
              <a:solidFill>
                <a:prstClr val="black"/>
              </a:solidFill>
            </a:endParaRPr>
          </a:p>
        </p:txBody>
      </p:sp>
      <p:sp>
        <p:nvSpPr>
          <p:cNvPr id="5" name="Date Placeholder 4"/>
          <p:cNvSpPr>
            <a:spLocks noGrp="1"/>
          </p:cNvSpPr>
          <p:nvPr>
            <p:ph type="dt" idx="11"/>
          </p:nvPr>
        </p:nvSpPr>
        <p:spPr/>
        <p:txBody>
          <a:bodyPr/>
          <a:lstStyle/>
          <a:p>
            <a:endParaRPr lang="en-US">
              <a:solidFill>
                <a:prstClr val="black"/>
              </a:solidFill>
            </a:endParaRPr>
          </a:p>
        </p:txBody>
      </p:sp>
    </p:spTree>
    <p:extLst>
      <p:ext uri="{BB962C8B-B14F-4D97-AF65-F5344CB8AC3E}">
        <p14:creationId xmlns:p14="http://schemas.microsoft.com/office/powerpoint/2010/main" val="3470923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Yale University Creative</a:t>
            </a:r>
            <a:r>
              <a:rPr lang="en-US" baseline="0" dirty="0"/>
              <a:t> Arts Consortium consists of 5 main Organizations</a:t>
            </a:r>
          </a:p>
          <a:p>
            <a:r>
              <a:rPr lang="en-US" baseline="0" dirty="0"/>
              <a:t>ALL SHARING one instance of Tessitura</a:t>
            </a:r>
          </a:p>
          <a:p>
            <a:endParaRPr lang="en-US" baseline="0" dirty="0"/>
          </a:p>
        </p:txBody>
      </p:sp>
      <p:sp>
        <p:nvSpPr>
          <p:cNvPr id="4" name="Slide Number Placeholder 3"/>
          <p:cNvSpPr>
            <a:spLocks noGrp="1"/>
          </p:cNvSpPr>
          <p:nvPr>
            <p:ph type="sldNum" sz="quarter" idx="10"/>
          </p:nvPr>
        </p:nvSpPr>
        <p:spPr/>
        <p:txBody>
          <a:bodyPr/>
          <a:lstStyle/>
          <a:p>
            <a:fld id="{D094A167-CE28-4ECB-A790-0E67E88BE82C}" type="slidenum">
              <a:rPr lang="en-US" smtClean="0">
                <a:solidFill>
                  <a:prstClr val="black"/>
                </a:solidFill>
              </a:rPr>
              <a:pPr/>
              <a:t>4</a:t>
            </a:fld>
            <a:endParaRPr lang="en-US">
              <a:solidFill>
                <a:prstClr val="black"/>
              </a:solidFill>
            </a:endParaRPr>
          </a:p>
        </p:txBody>
      </p:sp>
      <p:sp>
        <p:nvSpPr>
          <p:cNvPr id="5" name="Date Placeholder 4"/>
          <p:cNvSpPr>
            <a:spLocks noGrp="1"/>
          </p:cNvSpPr>
          <p:nvPr>
            <p:ph type="dt" idx="11"/>
          </p:nvPr>
        </p:nvSpPr>
        <p:spPr/>
        <p:txBody>
          <a:bodyPr/>
          <a:lstStyle/>
          <a:p>
            <a:endParaRPr lang="en-US">
              <a:solidFill>
                <a:prstClr val="black"/>
              </a:solidFill>
            </a:endParaRPr>
          </a:p>
        </p:txBody>
      </p:sp>
    </p:spTree>
    <p:extLst>
      <p:ext uri="{BB962C8B-B14F-4D97-AF65-F5344CB8AC3E}">
        <p14:creationId xmlns:p14="http://schemas.microsoft.com/office/powerpoint/2010/main" val="20447602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Tends to be more experimental</a:t>
            </a:r>
          </a:p>
        </p:txBody>
      </p:sp>
      <p:sp>
        <p:nvSpPr>
          <p:cNvPr id="4" name="Slide Number Placeholder 3"/>
          <p:cNvSpPr>
            <a:spLocks noGrp="1"/>
          </p:cNvSpPr>
          <p:nvPr>
            <p:ph type="sldNum" sz="quarter" idx="10"/>
          </p:nvPr>
        </p:nvSpPr>
        <p:spPr/>
        <p:txBody>
          <a:bodyPr/>
          <a:lstStyle/>
          <a:p>
            <a:fld id="{D094A167-CE28-4ECB-A790-0E67E88BE82C}" type="slidenum">
              <a:rPr lang="en-US" smtClean="0">
                <a:solidFill>
                  <a:prstClr val="black"/>
                </a:solidFill>
              </a:rPr>
              <a:pPr/>
              <a:t>5</a:t>
            </a:fld>
            <a:endParaRPr lang="en-US">
              <a:solidFill>
                <a:prstClr val="black"/>
              </a:solidFill>
            </a:endParaRPr>
          </a:p>
        </p:txBody>
      </p:sp>
      <p:sp>
        <p:nvSpPr>
          <p:cNvPr id="5" name="Date Placeholder 4"/>
          <p:cNvSpPr>
            <a:spLocks noGrp="1"/>
          </p:cNvSpPr>
          <p:nvPr>
            <p:ph type="dt" idx="11"/>
          </p:nvPr>
        </p:nvSpPr>
        <p:spPr/>
        <p:txBody>
          <a:bodyPr/>
          <a:lstStyle/>
          <a:p>
            <a:endParaRPr lang="en-US">
              <a:solidFill>
                <a:prstClr val="black"/>
              </a:solidFill>
            </a:endParaRPr>
          </a:p>
        </p:txBody>
      </p:sp>
    </p:spTree>
    <p:extLst>
      <p:ext uri="{BB962C8B-B14F-4D97-AF65-F5344CB8AC3E}">
        <p14:creationId xmlns:p14="http://schemas.microsoft.com/office/powerpoint/2010/main" val="72922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Tends to be more experimental</a:t>
            </a:r>
          </a:p>
        </p:txBody>
      </p:sp>
      <p:sp>
        <p:nvSpPr>
          <p:cNvPr id="4" name="Slide Number Placeholder 3"/>
          <p:cNvSpPr>
            <a:spLocks noGrp="1"/>
          </p:cNvSpPr>
          <p:nvPr>
            <p:ph type="sldNum" sz="quarter" idx="10"/>
          </p:nvPr>
        </p:nvSpPr>
        <p:spPr/>
        <p:txBody>
          <a:bodyPr/>
          <a:lstStyle/>
          <a:p>
            <a:fld id="{D094A167-CE28-4ECB-A790-0E67E88BE82C}" type="slidenum">
              <a:rPr lang="en-US" smtClean="0">
                <a:solidFill>
                  <a:prstClr val="black"/>
                </a:solidFill>
              </a:rPr>
              <a:pPr/>
              <a:t>6</a:t>
            </a:fld>
            <a:endParaRPr lang="en-US">
              <a:solidFill>
                <a:prstClr val="black"/>
              </a:solidFill>
            </a:endParaRPr>
          </a:p>
        </p:txBody>
      </p:sp>
      <p:sp>
        <p:nvSpPr>
          <p:cNvPr id="5" name="Date Placeholder 4"/>
          <p:cNvSpPr>
            <a:spLocks noGrp="1"/>
          </p:cNvSpPr>
          <p:nvPr>
            <p:ph type="dt" idx="11"/>
          </p:nvPr>
        </p:nvSpPr>
        <p:spPr/>
        <p:txBody>
          <a:bodyPr/>
          <a:lstStyle/>
          <a:p>
            <a:endParaRPr lang="en-US">
              <a:solidFill>
                <a:prstClr val="black"/>
              </a:solidFill>
            </a:endParaRPr>
          </a:p>
        </p:txBody>
      </p:sp>
    </p:spTree>
    <p:extLst>
      <p:ext uri="{BB962C8B-B14F-4D97-AF65-F5344CB8AC3E}">
        <p14:creationId xmlns:p14="http://schemas.microsoft.com/office/powerpoint/2010/main" val="134798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94A167-CE28-4ECB-A790-0E67E88BE82C}" type="slidenum">
              <a:rPr lang="en-US" smtClean="0">
                <a:solidFill>
                  <a:prstClr val="black"/>
                </a:solidFill>
              </a:rPr>
              <a:pPr/>
              <a:t>7</a:t>
            </a:fld>
            <a:endParaRPr lang="en-US">
              <a:solidFill>
                <a:prstClr val="black"/>
              </a:solidFill>
            </a:endParaRPr>
          </a:p>
        </p:txBody>
      </p:sp>
      <p:sp>
        <p:nvSpPr>
          <p:cNvPr id="5" name="Date Placeholder 4"/>
          <p:cNvSpPr>
            <a:spLocks noGrp="1"/>
          </p:cNvSpPr>
          <p:nvPr>
            <p:ph type="dt" idx="11"/>
          </p:nvPr>
        </p:nvSpPr>
        <p:spPr/>
        <p:txBody>
          <a:bodyPr/>
          <a:lstStyle/>
          <a:p>
            <a:endParaRPr lang="en-US">
              <a:solidFill>
                <a:prstClr val="black"/>
              </a:solidFill>
            </a:endParaRPr>
          </a:p>
        </p:txBody>
      </p:sp>
    </p:spTree>
    <p:extLst>
      <p:ext uri="{BB962C8B-B14F-4D97-AF65-F5344CB8AC3E}">
        <p14:creationId xmlns:p14="http://schemas.microsoft.com/office/powerpoint/2010/main" val="566390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94A167-CE28-4ECB-A790-0E67E88BE82C}" type="slidenum">
              <a:rPr lang="en-US" smtClean="0">
                <a:solidFill>
                  <a:prstClr val="black"/>
                </a:solidFill>
              </a:rPr>
              <a:pPr/>
              <a:t>8</a:t>
            </a:fld>
            <a:endParaRPr lang="en-US">
              <a:solidFill>
                <a:prstClr val="black"/>
              </a:solidFill>
            </a:endParaRPr>
          </a:p>
        </p:txBody>
      </p:sp>
      <p:sp>
        <p:nvSpPr>
          <p:cNvPr id="5" name="Date Placeholder 4"/>
          <p:cNvSpPr>
            <a:spLocks noGrp="1"/>
          </p:cNvSpPr>
          <p:nvPr>
            <p:ph type="dt" idx="11"/>
          </p:nvPr>
        </p:nvSpPr>
        <p:spPr/>
        <p:txBody>
          <a:bodyPr/>
          <a:lstStyle/>
          <a:p>
            <a:endParaRPr lang="en-US">
              <a:solidFill>
                <a:prstClr val="black"/>
              </a:solidFill>
            </a:endParaRPr>
          </a:p>
        </p:txBody>
      </p:sp>
    </p:spTree>
    <p:extLst>
      <p:ext uri="{BB962C8B-B14F-4D97-AF65-F5344CB8AC3E}">
        <p14:creationId xmlns:p14="http://schemas.microsoft.com/office/powerpoint/2010/main" val="891869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94A167-CE28-4ECB-A790-0E67E88BE82C}" type="slidenum">
              <a:rPr lang="en-US" smtClean="0">
                <a:solidFill>
                  <a:prstClr val="black"/>
                </a:solidFill>
              </a:rPr>
              <a:pPr/>
              <a:t>9</a:t>
            </a:fld>
            <a:endParaRPr lang="en-US">
              <a:solidFill>
                <a:prstClr val="black"/>
              </a:solidFill>
            </a:endParaRPr>
          </a:p>
        </p:txBody>
      </p:sp>
      <p:sp>
        <p:nvSpPr>
          <p:cNvPr id="5" name="Date Placeholder 4"/>
          <p:cNvSpPr>
            <a:spLocks noGrp="1"/>
          </p:cNvSpPr>
          <p:nvPr>
            <p:ph type="dt" idx="11"/>
          </p:nvPr>
        </p:nvSpPr>
        <p:spPr/>
        <p:txBody>
          <a:bodyPr/>
          <a:lstStyle/>
          <a:p>
            <a:endParaRPr lang="en-US">
              <a:solidFill>
                <a:prstClr val="black"/>
              </a:solidFill>
            </a:endParaRPr>
          </a:p>
        </p:txBody>
      </p:sp>
    </p:spTree>
    <p:extLst>
      <p:ext uri="{BB962C8B-B14F-4D97-AF65-F5344CB8AC3E}">
        <p14:creationId xmlns:p14="http://schemas.microsoft.com/office/powerpoint/2010/main" val="2504114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94A167-CE28-4ECB-A790-0E67E88BE82C}" type="slidenum">
              <a:rPr lang="en-US" smtClean="0">
                <a:solidFill>
                  <a:prstClr val="black"/>
                </a:solidFill>
              </a:rPr>
              <a:pPr/>
              <a:t>10</a:t>
            </a:fld>
            <a:endParaRPr lang="en-US">
              <a:solidFill>
                <a:prstClr val="black"/>
              </a:solidFill>
            </a:endParaRPr>
          </a:p>
        </p:txBody>
      </p:sp>
      <p:sp>
        <p:nvSpPr>
          <p:cNvPr id="5" name="Date Placeholder 4"/>
          <p:cNvSpPr>
            <a:spLocks noGrp="1"/>
          </p:cNvSpPr>
          <p:nvPr>
            <p:ph type="dt" idx="11"/>
          </p:nvPr>
        </p:nvSpPr>
        <p:spPr/>
        <p:txBody>
          <a:bodyPr/>
          <a:lstStyle/>
          <a:p>
            <a:endParaRPr lang="en-US">
              <a:solidFill>
                <a:prstClr val="black"/>
              </a:solidFill>
            </a:endParaRPr>
          </a:p>
        </p:txBody>
      </p:sp>
    </p:spTree>
    <p:extLst>
      <p:ext uri="{BB962C8B-B14F-4D97-AF65-F5344CB8AC3E}">
        <p14:creationId xmlns:p14="http://schemas.microsoft.com/office/powerpoint/2010/main" val="3612241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p:spPr>
        <p:txBody>
          <a:bodyPr/>
          <a:lstStyle/>
          <a:p>
            <a:r>
              <a:rPr lang="en-IE" altLang="en-US" smtClean="0">
                <a:latin typeface="Arial" panose="020B0604020202020204" pitchFamily="34" charset="0"/>
              </a:rPr>
              <a:t>S &amp; CS and Communications team work together so strategies complement sales and marketing objectives</a:t>
            </a:r>
          </a:p>
          <a:p>
            <a:endParaRPr lang="en-IE"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212714B4-00F4-4380-9D0A-45366ED96B2F}" type="slidenum">
              <a:rPr kumimoji="0" lang="en-US" altLang="en-US" sz="1200">
                <a:solidFill>
                  <a:srgbClr val="000000"/>
                </a:solidFill>
              </a:rPr>
              <a:pPr/>
              <a:t>11</a:t>
            </a:fld>
            <a:endParaRPr kumimoji="0" lang="en-US" altLang="en-US" sz="1200">
              <a:solidFill>
                <a:srgbClr val="000000"/>
              </a:solidFill>
            </a:endParaRPr>
          </a:p>
        </p:txBody>
      </p:sp>
    </p:spTree>
    <p:extLst>
      <p:ext uri="{BB962C8B-B14F-4D97-AF65-F5344CB8AC3E}">
        <p14:creationId xmlns:p14="http://schemas.microsoft.com/office/powerpoint/2010/main" val="2764917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p:spPr>
        <p:txBody>
          <a:bodyPr/>
          <a:lstStyle/>
          <a:p>
            <a:endParaRPr lang="en-IE"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C61B4726-9120-4D18-B86E-50EAEE1881A4}" type="slidenum">
              <a:rPr kumimoji="0" lang="en-US" altLang="en-US" sz="1200">
                <a:solidFill>
                  <a:srgbClr val="000000"/>
                </a:solidFill>
              </a:rPr>
              <a:pPr/>
              <a:t>13</a:t>
            </a:fld>
            <a:endParaRPr kumimoji="0" lang="en-US" altLang="en-US" sz="1200">
              <a:solidFill>
                <a:srgbClr val="000000"/>
              </a:solidFill>
            </a:endParaRPr>
          </a:p>
        </p:txBody>
      </p:sp>
    </p:spTree>
    <p:extLst>
      <p:ext uri="{BB962C8B-B14F-4D97-AF65-F5344CB8AC3E}">
        <p14:creationId xmlns:p14="http://schemas.microsoft.com/office/powerpoint/2010/main" val="33669620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p:spPr>
        <p:txBody>
          <a:bodyPr/>
          <a:lstStyle/>
          <a:p>
            <a:endParaRPr lang="en-IE"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D7939C6F-C6A3-421A-9A57-27C49990A311}" type="slidenum">
              <a:rPr kumimoji="0" lang="en-US" altLang="en-US" sz="1200">
                <a:solidFill>
                  <a:srgbClr val="000000"/>
                </a:solidFill>
              </a:rPr>
              <a:pPr/>
              <a:t>14</a:t>
            </a:fld>
            <a:endParaRPr kumimoji="0" lang="en-US" altLang="en-US" sz="1200">
              <a:solidFill>
                <a:srgbClr val="000000"/>
              </a:solidFill>
            </a:endParaRPr>
          </a:p>
        </p:txBody>
      </p:sp>
    </p:spTree>
    <p:extLst>
      <p:ext uri="{BB962C8B-B14F-4D97-AF65-F5344CB8AC3E}">
        <p14:creationId xmlns:p14="http://schemas.microsoft.com/office/powerpoint/2010/main" val="12777394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p:spPr>
        <p:txBody>
          <a:bodyPr/>
          <a:lstStyle/>
          <a:p>
            <a:r>
              <a:rPr lang="en-US" altLang="en-US" i="1" smtClean="0">
                <a:solidFill>
                  <a:srgbClr val="7F7F7F"/>
                </a:solidFill>
                <a:latin typeface="Georgia" panose="02040502050405020303" pitchFamily="18" charset="0"/>
                <a:ea typeface="Calibri" panose="020F0502020204030204" pitchFamily="34" charset="0"/>
                <a:cs typeface="Georgia" panose="02040502050405020303" pitchFamily="18" charset="0"/>
              </a:rPr>
              <a:t>Marble</a:t>
            </a:r>
            <a:r>
              <a:rPr lang="en-US" altLang="en-US" smtClean="0">
                <a:solidFill>
                  <a:srgbClr val="7F7F7F"/>
                </a:solidFill>
                <a:latin typeface="Georgia" panose="02040502050405020303" pitchFamily="18" charset="0"/>
                <a:ea typeface="Calibri" panose="020F0502020204030204" pitchFamily="34" charset="0"/>
                <a:cs typeface="Georgia" panose="02040502050405020303" pitchFamily="18" charset="0"/>
              </a:rPr>
              <a:t> by Marina Carr</a:t>
            </a:r>
          </a:p>
          <a:p>
            <a:endParaRPr lang="en-IE" altLang="en-US" smtClean="0">
              <a:latin typeface="Arial" panose="020B0604020202020204" pitchFamily="34" charset="0"/>
              <a:ea typeface="Calibri" panose="020F0502020204030204" pitchFamily="34" charset="0"/>
              <a:cs typeface="Georgia" panose="02040502050405020303" pitchFamily="18" charset="0"/>
            </a:endParaRP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5DB70C33-B2EC-4150-A9D2-538CC5509932}" type="slidenum">
              <a:rPr kumimoji="0" lang="en-US" altLang="en-US" sz="1200">
                <a:solidFill>
                  <a:srgbClr val="000000"/>
                </a:solidFill>
              </a:rPr>
              <a:pPr/>
              <a:t>15</a:t>
            </a:fld>
            <a:endParaRPr kumimoji="0" lang="en-US" altLang="en-US" sz="1200">
              <a:solidFill>
                <a:srgbClr val="000000"/>
              </a:solidFill>
            </a:endParaRPr>
          </a:p>
        </p:txBody>
      </p:sp>
    </p:spTree>
    <p:extLst>
      <p:ext uri="{BB962C8B-B14F-4D97-AF65-F5344CB8AC3E}">
        <p14:creationId xmlns:p14="http://schemas.microsoft.com/office/powerpoint/2010/main" val="4575977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r>
              <a:rPr lang="en-US" altLang="en-US" i="1" smtClean="0">
                <a:latin typeface="Georgia" panose="02040502050405020303" pitchFamily="18" charset="0"/>
                <a:ea typeface="Georgia" panose="02040502050405020303" pitchFamily="18" charset="0"/>
                <a:cs typeface="Georgia" panose="02040502050405020303" pitchFamily="18" charset="0"/>
              </a:rPr>
              <a:t>Our Few and Evil Days </a:t>
            </a:r>
            <a:r>
              <a:rPr lang="en-US" altLang="en-US" smtClean="0">
                <a:latin typeface="Georgia" panose="02040502050405020303" pitchFamily="18" charset="0"/>
                <a:ea typeface="Georgia" panose="02040502050405020303" pitchFamily="18" charset="0"/>
                <a:cs typeface="Georgia" panose="02040502050405020303" pitchFamily="18" charset="0"/>
              </a:rPr>
              <a:t>by Mark O’Rowe</a:t>
            </a: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0464A6FB-9823-4123-A4F1-87157A713C84}" type="slidenum">
              <a:rPr kumimoji="0" lang="en-US" altLang="en-US" sz="1200">
                <a:solidFill>
                  <a:srgbClr val="000000"/>
                </a:solidFill>
              </a:rPr>
              <a:pPr/>
              <a:t>17</a:t>
            </a:fld>
            <a:endParaRPr kumimoji="0" lang="en-US" altLang="en-US" sz="1200">
              <a:solidFill>
                <a:srgbClr val="000000"/>
              </a:solidFill>
            </a:endParaRPr>
          </a:p>
        </p:txBody>
      </p:sp>
    </p:spTree>
    <p:extLst>
      <p:ext uri="{BB962C8B-B14F-4D97-AF65-F5344CB8AC3E}">
        <p14:creationId xmlns:p14="http://schemas.microsoft.com/office/powerpoint/2010/main" val="35090417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p:spPr>
        <p:txBody>
          <a:bodyPr/>
          <a:lstStyle/>
          <a:p>
            <a:r>
              <a:rPr lang="en-IE" altLang="en-US" smtClean="0">
                <a:latin typeface="Arial" panose="020B0604020202020204" pitchFamily="34" charset="0"/>
              </a:rPr>
              <a:t>Know your audience and ensure your modes of sale and complement their buying behaviour.  Their buying experience either online or in person must line up with your sales and marketing activity.</a:t>
            </a: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B8FE402F-568F-45A1-BB15-07E56E0054A1}" type="slidenum">
              <a:rPr kumimoji="0" lang="en-US" altLang="en-US" sz="1200">
                <a:solidFill>
                  <a:srgbClr val="000000"/>
                </a:solidFill>
              </a:rPr>
              <a:pPr/>
              <a:t>18</a:t>
            </a:fld>
            <a:endParaRPr kumimoji="0" lang="en-US" altLang="en-US" sz="1200">
              <a:solidFill>
                <a:srgbClr val="000000"/>
              </a:solidFill>
            </a:endParaRPr>
          </a:p>
        </p:txBody>
      </p:sp>
    </p:spTree>
    <p:extLst>
      <p:ext uri="{BB962C8B-B14F-4D97-AF65-F5344CB8AC3E}">
        <p14:creationId xmlns:p14="http://schemas.microsoft.com/office/powerpoint/2010/main" val="22202371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p:spPr>
        <p:txBody>
          <a:bodyPr/>
          <a:lstStyle/>
          <a:p>
            <a:r>
              <a:rPr lang="en-IE" altLang="en-US" smtClean="0">
                <a:latin typeface="Arial" panose="020B0604020202020204" pitchFamily="34" charset="0"/>
              </a:rPr>
              <a:t>1.5 million adults see a play once a year.  </a:t>
            </a: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142CF0DB-5A89-4CEB-88B6-FBC32D5B8A7B}" type="slidenum">
              <a:rPr kumimoji="0" lang="en-US" altLang="en-US" sz="1200">
                <a:solidFill>
                  <a:srgbClr val="000000"/>
                </a:solidFill>
              </a:rPr>
              <a:pPr/>
              <a:t>19</a:t>
            </a:fld>
            <a:endParaRPr kumimoji="0" lang="en-US" altLang="en-US" sz="1200">
              <a:solidFill>
                <a:srgbClr val="000000"/>
              </a:solidFill>
            </a:endParaRPr>
          </a:p>
        </p:txBody>
      </p:sp>
    </p:spTree>
    <p:extLst>
      <p:ext uri="{BB962C8B-B14F-4D97-AF65-F5344CB8AC3E}">
        <p14:creationId xmlns:p14="http://schemas.microsoft.com/office/powerpoint/2010/main" val="29907685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p:spPr>
        <p:txBody>
          <a:bodyPr/>
          <a:lstStyle/>
          <a:p>
            <a:r>
              <a:rPr lang="en-IE" altLang="en-US" smtClean="0">
                <a:latin typeface="Arial" panose="020B0604020202020204" pitchFamily="34" charset="0"/>
              </a:rPr>
              <a:t>Because we are a producing house, we decided to use preview performances which traditionally have some unsold seats available to enhance customer relationship management and build new relationships with influential group bookers (summer and xmas show)</a:t>
            </a: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CDABBAD7-7953-4C12-A96C-36F5C0F1DDB5}" type="slidenum">
              <a:rPr kumimoji="0" lang="en-US" altLang="en-US" sz="1200">
                <a:solidFill>
                  <a:srgbClr val="000000"/>
                </a:solidFill>
              </a:rPr>
              <a:pPr/>
              <a:t>20</a:t>
            </a:fld>
            <a:endParaRPr kumimoji="0" lang="en-US" altLang="en-US" sz="1200">
              <a:solidFill>
                <a:srgbClr val="000000"/>
              </a:solidFill>
            </a:endParaRPr>
          </a:p>
        </p:txBody>
      </p:sp>
    </p:spTree>
    <p:extLst>
      <p:ext uri="{BB962C8B-B14F-4D97-AF65-F5344CB8AC3E}">
        <p14:creationId xmlns:p14="http://schemas.microsoft.com/office/powerpoint/2010/main" val="23448972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p:spPr>
        <p:txBody>
          <a:bodyPr/>
          <a:lstStyle/>
          <a:p>
            <a:r>
              <a:rPr lang="en-IE" altLang="en-US" smtClean="0">
                <a:latin typeface="Arial" panose="020B0604020202020204" pitchFamily="34" charset="0"/>
              </a:rPr>
              <a:t>Value message in advance rather than discounting closer to the time.  ‘Subject to availability’ is your best friend.</a:t>
            </a: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83D42193-58F6-4823-9B23-FA8E2D2AADF2}" type="slidenum">
              <a:rPr kumimoji="0" lang="en-US" altLang="en-US" sz="1200">
                <a:solidFill>
                  <a:srgbClr val="000000"/>
                </a:solidFill>
              </a:rPr>
              <a:pPr/>
              <a:t>21</a:t>
            </a:fld>
            <a:endParaRPr kumimoji="0" lang="en-US" altLang="en-US" sz="1200">
              <a:solidFill>
                <a:srgbClr val="000000"/>
              </a:solidFill>
            </a:endParaRPr>
          </a:p>
        </p:txBody>
      </p:sp>
    </p:spTree>
    <p:extLst>
      <p:ext uri="{BB962C8B-B14F-4D97-AF65-F5344CB8AC3E}">
        <p14:creationId xmlns:p14="http://schemas.microsoft.com/office/powerpoint/2010/main" val="22188249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p:spPr>
        <p:txBody>
          <a:bodyPr/>
          <a:lstStyle/>
          <a:p>
            <a:endParaRPr lang="en-IE"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F8E54510-5EA9-4F30-B209-B52DDF2E13C6}" type="slidenum">
              <a:rPr kumimoji="0" lang="en-US" altLang="en-US" sz="1200">
                <a:solidFill>
                  <a:srgbClr val="000000"/>
                </a:solidFill>
              </a:rPr>
              <a:pPr/>
              <a:t>22</a:t>
            </a:fld>
            <a:endParaRPr kumimoji="0" lang="en-US" altLang="en-US" sz="1200">
              <a:solidFill>
                <a:srgbClr val="000000"/>
              </a:solidFill>
            </a:endParaRPr>
          </a:p>
        </p:txBody>
      </p:sp>
    </p:spTree>
    <p:extLst>
      <p:ext uri="{BB962C8B-B14F-4D97-AF65-F5344CB8AC3E}">
        <p14:creationId xmlns:p14="http://schemas.microsoft.com/office/powerpoint/2010/main" val="22726188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p:spPr>
        <p:txBody>
          <a:bodyPr/>
          <a:lstStyle/>
          <a:p>
            <a:r>
              <a:rPr lang="en-IE" altLang="en-US" smtClean="0">
                <a:latin typeface="Arial" panose="020B0604020202020204" pitchFamily="34" charset="0"/>
              </a:rPr>
              <a:t>S &amp; CS and Communications team work together so strategies complement sales and marketing objectives</a:t>
            </a:r>
          </a:p>
          <a:p>
            <a:endParaRPr lang="en-IE"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9526A131-0509-4311-BE70-83D86D852541}" type="slidenum">
              <a:rPr kumimoji="0" lang="en-US" altLang="en-US" sz="1200">
                <a:solidFill>
                  <a:srgbClr val="000000"/>
                </a:solidFill>
              </a:rPr>
              <a:pPr/>
              <a:t>23</a:t>
            </a:fld>
            <a:endParaRPr kumimoji="0" lang="en-US" altLang="en-US" sz="1200">
              <a:solidFill>
                <a:srgbClr val="000000"/>
              </a:solidFill>
            </a:endParaRPr>
          </a:p>
        </p:txBody>
      </p:sp>
    </p:spTree>
    <p:extLst>
      <p:ext uri="{BB962C8B-B14F-4D97-AF65-F5344CB8AC3E}">
        <p14:creationId xmlns:p14="http://schemas.microsoft.com/office/powerpoint/2010/main" val="6504694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Theatre Royal and</a:t>
            </a:r>
            <a:r>
              <a:rPr lang="en-GB" baseline="0" dirty="0" smtClean="0"/>
              <a:t> Royal Concert Hall, undergoing a transformation project</a:t>
            </a:r>
          </a:p>
          <a:p>
            <a:r>
              <a:rPr lang="en-GB" baseline="0" dirty="0" smtClean="0"/>
              <a:t>just finished phase one which was a refurbishment of the main foyer, Box Office, cloakroom and kiosk. </a:t>
            </a:r>
          </a:p>
          <a:p>
            <a:r>
              <a:rPr lang="en-GB" baseline="0" dirty="0" smtClean="0"/>
              <a:t>Phase two is due to start summer next year. </a:t>
            </a:r>
            <a:endParaRPr lang="en-GB" dirty="0"/>
          </a:p>
        </p:txBody>
      </p:sp>
    </p:spTree>
    <p:extLst>
      <p:ext uri="{BB962C8B-B14F-4D97-AF65-F5344CB8AC3E}">
        <p14:creationId xmlns:p14="http://schemas.microsoft.com/office/powerpoint/2010/main" val="10779782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TRCH is part of the Ticketing Network</a:t>
            </a:r>
            <a:r>
              <a:rPr lang="en-GB" baseline="0" dirty="0" smtClean="0"/>
              <a:t> East Midlands consortium along with the Nottingham Playhouse, Nottingham Lakeside Arts and Dance4. </a:t>
            </a:r>
          </a:p>
          <a:p>
            <a:r>
              <a:rPr lang="en-GB" baseline="0" dirty="0" smtClean="0"/>
              <a:t>Went live 2011 with a shared database </a:t>
            </a:r>
          </a:p>
          <a:p>
            <a:r>
              <a:rPr lang="en-GB" baseline="0" dirty="0" smtClean="0"/>
              <a:t>Monthly project meetings where current developments, venue issues and resolutions and training requirements are discussed. </a:t>
            </a:r>
          </a:p>
          <a:p>
            <a:r>
              <a:rPr lang="en-GB" baseline="0" dirty="0" smtClean="0"/>
              <a:t>Tessitura set up and functional decisions are made for the consortium by the project group however there is also a board of directors who make financial and business focussed decisions </a:t>
            </a:r>
            <a:endParaRPr lang="en-GB" dirty="0"/>
          </a:p>
        </p:txBody>
      </p:sp>
    </p:spTree>
    <p:extLst>
      <p:ext uri="{BB962C8B-B14F-4D97-AF65-F5344CB8AC3E}">
        <p14:creationId xmlns:p14="http://schemas.microsoft.com/office/powerpoint/2010/main" val="7352188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Working towards having Tessitura at the heart of what we do to improve</a:t>
            </a:r>
            <a:r>
              <a:rPr lang="en-GB" baseline="0" dirty="0" smtClean="0"/>
              <a:t> </a:t>
            </a:r>
            <a:r>
              <a:rPr lang="en-GB" dirty="0" smtClean="0"/>
              <a:t>Customer experience</a:t>
            </a:r>
          </a:p>
          <a:p>
            <a:r>
              <a:rPr lang="en-GB" dirty="0" smtClean="0"/>
              <a:t>Need</a:t>
            </a:r>
            <a:r>
              <a:rPr lang="en-GB" baseline="0" dirty="0" smtClean="0"/>
              <a:t> to add some text to this.</a:t>
            </a:r>
            <a:endParaRPr lang="en-GB" dirty="0"/>
          </a:p>
        </p:txBody>
      </p:sp>
    </p:spTree>
    <p:extLst>
      <p:ext uri="{BB962C8B-B14F-4D97-AF65-F5344CB8AC3E}">
        <p14:creationId xmlns:p14="http://schemas.microsoft.com/office/powerpoint/2010/main" val="12885398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39</a:t>
            </a:fld>
            <a:endParaRPr lang="en-US">
              <a:solidFill>
                <a:prstClr val="black"/>
              </a:solidFill>
            </a:endParaRPr>
          </a:p>
        </p:txBody>
      </p:sp>
    </p:spTree>
    <p:extLst>
      <p:ext uri="{BB962C8B-B14F-4D97-AF65-F5344CB8AC3E}">
        <p14:creationId xmlns:p14="http://schemas.microsoft.com/office/powerpoint/2010/main" val="36170935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FRIDAY</a:t>
            </a:r>
            <a:r>
              <a:rPr lang="en-US" baseline="0" dirty="0" smtClean="0"/>
              <a:t> </a:t>
            </a:r>
            <a:r>
              <a:rPr lang="en-US" dirty="0" smtClean="0"/>
              <a:t>Breakout session 7</a:t>
            </a:r>
            <a:r>
              <a:rPr lang="en-US" baseline="0" dirty="0" smtClean="0"/>
              <a:t> </a:t>
            </a:r>
            <a:r>
              <a:rPr lang="en-US" dirty="0" smtClean="0"/>
              <a:t>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808438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70152219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689217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58736608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518908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Line 10"/>
          <p:cNvSpPr>
            <a:spLocks noChangeShapeType="1"/>
          </p:cNvSpPr>
          <p:nvPr userDrawn="1"/>
        </p:nvSpPr>
        <p:spPr bwMode="auto">
          <a:xfrm>
            <a:off x="1066800" y="18288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5" name="Line 11"/>
          <p:cNvSpPr>
            <a:spLocks noChangeShapeType="1"/>
          </p:cNvSpPr>
          <p:nvPr userDrawn="1"/>
        </p:nvSpPr>
        <p:spPr bwMode="auto">
          <a:xfrm>
            <a:off x="1066800" y="63246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43012" name="Rectangle 4"/>
          <p:cNvSpPr>
            <a:spLocks noGrp="1" noChangeArrowheads="1"/>
          </p:cNvSpPr>
          <p:nvPr>
            <p:ph type="ctrTitle"/>
          </p:nvPr>
        </p:nvSpPr>
        <p:spPr>
          <a:xfrm>
            <a:off x="1143000" y="1981200"/>
            <a:ext cx="7315200" cy="1447800"/>
          </a:xfrm>
        </p:spPr>
        <p:txBody>
          <a:bodyPr wrap="square" anchor="b"/>
          <a:lstStyle>
            <a:lvl1pPr>
              <a:defRPr sz="3600" b="0" i="1">
                <a:solidFill>
                  <a:srgbClr val="C0C2B8"/>
                </a:solidFill>
                <a:latin typeface="Georgia" pitchFamily="1" charset="0"/>
              </a:defRPr>
            </a:lvl1pPr>
          </a:lstStyle>
          <a:p>
            <a:pPr lvl="0"/>
            <a:r>
              <a:rPr lang="en-US" altLang="en-US" noProof="0" smtClean="0"/>
              <a:t>Click to edit Master title style</a:t>
            </a:r>
          </a:p>
        </p:txBody>
      </p:sp>
      <p:sp>
        <p:nvSpPr>
          <p:cNvPr id="43013" name="Rectangle 5"/>
          <p:cNvSpPr>
            <a:spLocks noGrp="1" noChangeArrowheads="1"/>
          </p:cNvSpPr>
          <p:nvPr>
            <p:ph type="subTitle" idx="1"/>
          </p:nvPr>
        </p:nvSpPr>
        <p:spPr>
          <a:xfrm>
            <a:off x="1143000" y="3733800"/>
            <a:ext cx="4911725" cy="1295400"/>
          </a:xfrm>
        </p:spPr>
        <p:txBody>
          <a:bodyPr/>
          <a:lstStyle>
            <a:lvl1pPr marL="0" indent="0">
              <a:buFont typeface="Times" pitchFamily="1" charset="0"/>
              <a:buNone/>
              <a:defRPr sz="1200">
                <a:solidFill>
                  <a:schemeClr val="bg1"/>
                </a:solidFill>
                <a:latin typeface="Courier" pitchFamily="1" charset="0"/>
              </a:defRPr>
            </a:lvl1pPr>
          </a:lstStyle>
          <a:p>
            <a:pPr lvl="0"/>
            <a:r>
              <a:rPr lang="en-US" altLang="en-US" noProof="0" smtClean="0"/>
              <a:t>Click to edit Master subtitle style</a:t>
            </a:r>
          </a:p>
        </p:txBody>
      </p:sp>
    </p:spTree>
    <p:extLst>
      <p:ext uri="{BB962C8B-B14F-4D97-AF65-F5344CB8AC3E}">
        <p14:creationId xmlns:p14="http://schemas.microsoft.com/office/powerpoint/2010/main" val="2274682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9D4F5773-AA3B-43A7-A905-D7618AD3F9B9}"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846299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9D4F5773-AA3B-43A7-A905-D7618AD3F9B9}"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4205784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9D4F5773-AA3B-43A7-A905-D7618AD3F9B9}"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38799772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9D4F5773-AA3B-43A7-A905-D7618AD3F9B9}"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943605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Line 10"/>
          <p:cNvSpPr>
            <a:spLocks noChangeShapeType="1"/>
          </p:cNvSpPr>
          <p:nvPr userDrawn="1"/>
        </p:nvSpPr>
        <p:spPr bwMode="auto">
          <a:xfrm>
            <a:off x="1066800" y="18288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5" name="Line 11"/>
          <p:cNvSpPr>
            <a:spLocks noChangeShapeType="1"/>
          </p:cNvSpPr>
          <p:nvPr userDrawn="1"/>
        </p:nvSpPr>
        <p:spPr bwMode="auto">
          <a:xfrm>
            <a:off x="1066800" y="63246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43012" name="Rectangle 4"/>
          <p:cNvSpPr>
            <a:spLocks noGrp="1" noChangeArrowheads="1"/>
          </p:cNvSpPr>
          <p:nvPr>
            <p:ph type="ctrTitle"/>
          </p:nvPr>
        </p:nvSpPr>
        <p:spPr>
          <a:xfrm>
            <a:off x="1143000" y="1981200"/>
            <a:ext cx="7315200" cy="1447800"/>
          </a:xfrm>
        </p:spPr>
        <p:txBody>
          <a:bodyPr wrap="square" anchor="b"/>
          <a:lstStyle>
            <a:lvl1pPr>
              <a:defRPr sz="3600" b="0" i="1">
                <a:solidFill>
                  <a:srgbClr val="C0C2B8"/>
                </a:solidFill>
                <a:latin typeface="Georgia" pitchFamily="1" charset="0"/>
              </a:defRPr>
            </a:lvl1pPr>
          </a:lstStyle>
          <a:p>
            <a:pPr lvl="0"/>
            <a:r>
              <a:rPr lang="en-US" altLang="en-US" noProof="0" smtClean="0"/>
              <a:t>Click to edit Master title style</a:t>
            </a:r>
          </a:p>
        </p:txBody>
      </p:sp>
      <p:sp>
        <p:nvSpPr>
          <p:cNvPr id="43013" name="Rectangle 5"/>
          <p:cNvSpPr>
            <a:spLocks noGrp="1" noChangeArrowheads="1"/>
          </p:cNvSpPr>
          <p:nvPr>
            <p:ph type="subTitle" idx="1"/>
          </p:nvPr>
        </p:nvSpPr>
        <p:spPr>
          <a:xfrm>
            <a:off x="1143000" y="3733800"/>
            <a:ext cx="4911725" cy="1295400"/>
          </a:xfrm>
        </p:spPr>
        <p:txBody>
          <a:bodyPr/>
          <a:lstStyle>
            <a:lvl1pPr marL="0" indent="0">
              <a:buFont typeface="Times" pitchFamily="1" charset="0"/>
              <a:buNone/>
              <a:defRPr sz="1200">
                <a:solidFill>
                  <a:schemeClr val="bg1"/>
                </a:solidFill>
                <a:latin typeface="Courier" pitchFamily="1" charset="0"/>
              </a:defRPr>
            </a:lvl1pPr>
          </a:lstStyle>
          <a:p>
            <a:pPr lvl="0"/>
            <a:r>
              <a:rPr lang="en-US" altLang="en-US" noProof="0" smtClean="0"/>
              <a:t>Click to edit Master subtitle style</a:t>
            </a:r>
          </a:p>
        </p:txBody>
      </p:sp>
    </p:spTree>
    <p:extLst>
      <p:ext uri="{BB962C8B-B14F-4D97-AF65-F5344CB8AC3E}">
        <p14:creationId xmlns:p14="http://schemas.microsoft.com/office/powerpoint/2010/main" val="1773345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533400"/>
            <a:ext cx="7391400" cy="457200"/>
          </a:xfrm>
        </p:spPr>
        <p:txBody>
          <a:bodyPr/>
          <a:lstStyle/>
          <a:p>
            <a:r>
              <a:rPr lang="en-US" smtClean="0"/>
              <a:t>Click to edit Master title style</a:t>
            </a:r>
            <a:endParaRPr lang="en-IE"/>
          </a:p>
        </p:txBody>
      </p:sp>
      <p:sp>
        <p:nvSpPr>
          <p:cNvPr id="3" name="Text Placeholder 2"/>
          <p:cNvSpPr>
            <a:spLocks noGrp="1"/>
          </p:cNvSpPr>
          <p:nvPr>
            <p:ph type="body" sz="half" idx="1"/>
          </p:nvPr>
        </p:nvSpPr>
        <p:spPr>
          <a:xfrm>
            <a:off x="6858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Rectangle 7"/>
          <p:cNvSpPr>
            <a:spLocks noGrp="1" noChangeArrowheads="1"/>
          </p:cNvSpPr>
          <p:nvPr>
            <p:ph type="sldNum" sz="quarter" idx="11"/>
          </p:nvPr>
        </p:nvSpPr>
        <p:spPr>
          <a:ln/>
        </p:spPr>
        <p:txBody>
          <a:bodyPr/>
          <a:lstStyle>
            <a:lvl1pPr>
              <a:defRPr/>
            </a:lvl1pPr>
          </a:lstStyle>
          <a:p>
            <a:fld id="{2FB99A5D-99FA-4B61-9242-A47BC626DF75}"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42114293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Rectangle 7"/>
          <p:cNvSpPr>
            <a:spLocks noGrp="1" noChangeArrowheads="1"/>
          </p:cNvSpPr>
          <p:nvPr>
            <p:ph type="sldNum" sz="quarter" idx="11"/>
          </p:nvPr>
        </p:nvSpPr>
        <p:spPr>
          <a:ln/>
        </p:spPr>
        <p:txBody>
          <a:bodyPr/>
          <a:lstStyle>
            <a:lvl1pPr>
              <a:defRPr/>
            </a:lvl1pPr>
          </a:lstStyle>
          <a:p>
            <a:fld id="{DD24F9BA-8F84-4B38-8BEB-94F15B121754}"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9706968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Rectangle 7"/>
          <p:cNvSpPr>
            <a:spLocks noGrp="1" noChangeArrowheads="1"/>
          </p:cNvSpPr>
          <p:nvPr>
            <p:ph type="sldNum" sz="quarter" idx="11"/>
          </p:nvPr>
        </p:nvSpPr>
        <p:spPr>
          <a:ln/>
        </p:spPr>
        <p:txBody>
          <a:bodyPr/>
          <a:lstStyle>
            <a:lvl1pPr>
              <a:defRPr/>
            </a:lvl1pPr>
          </a:lstStyle>
          <a:p>
            <a:fld id="{88C11CCF-C257-4F3E-8207-9CA037A199D4}"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16554976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533400"/>
            <a:ext cx="7391400" cy="457200"/>
          </a:xfrm>
        </p:spPr>
        <p:txBody>
          <a:bodyPr/>
          <a:lstStyle/>
          <a:p>
            <a:r>
              <a:rPr lang="en-US" smtClean="0"/>
              <a:t>Click to edit Master title style</a:t>
            </a:r>
            <a:endParaRPr lang="en-IE"/>
          </a:p>
        </p:txBody>
      </p:sp>
      <p:sp>
        <p:nvSpPr>
          <p:cNvPr id="3" name="Text Placeholder 2"/>
          <p:cNvSpPr>
            <a:spLocks noGrp="1"/>
          </p:cNvSpPr>
          <p:nvPr>
            <p:ph type="body" sz="half" idx="1"/>
          </p:nvPr>
        </p:nvSpPr>
        <p:spPr>
          <a:xfrm>
            <a:off x="6858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Rectangle 7"/>
          <p:cNvSpPr>
            <a:spLocks noGrp="1" noChangeArrowheads="1"/>
          </p:cNvSpPr>
          <p:nvPr>
            <p:ph type="sldNum" sz="quarter" idx="11"/>
          </p:nvPr>
        </p:nvSpPr>
        <p:spPr>
          <a:ln/>
        </p:spPr>
        <p:txBody>
          <a:bodyPr/>
          <a:lstStyle>
            <a:lvl1pPr>
              <a:defRPr/>
            </a:lvl1pPr>
          </a:lstStyle>
          <a:p>
            <a:fld id="{2FB99A5D-99FA-4B61-9242-A47BC626DF75}"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7198141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533400"/>
            <a:ext cx="7391400" cy="457200"/>
          </a:xfrm>
        </p:spPr>
        <p:txBody>
          <a:bodyPr/>
          <a:lstStyle/>
          <a:p>
            <a:r>
              <a:rPr lang="en-US" smtClean="0"/>
              <a:t>Click to edit Master title style</a:t>
            </a:r>
            <a:endParaRPr lang="en-IE"/>
          </a:p>
        </p:txBody>
      </p:sp>
      <p:sp>
        <p:nvSpPr>
          <p:cNvPr id="3" name="Text Placeholder 2"/>
          <p:cNvSpPr>
            <a:spLocks noGrp="1"/>
          </p:cNvSpPr>
          <p:nvPr>
            <p:ph type="body" sz="half" idx="1"/>
          </p:nvPr>
        </p:nvSpPr>
        <p:spPr>
          <a:xfrm>
            <a:off x="6858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Rectangle 7"/>
          <p:cNvSpPr>
            <a:spLocks noGrp="1" noChangeArrowheads="1"/>
          </p:cNvSpPr>
          <p:nvPr>
            <p:ph type="sldNum" sz="quarter" idx="11"/>
          </p:nvPr>
        </p:nvSpPr>
        <p:spPr>
          <a:ln/>
        </p:spPr>
        <p:txBody>
          <a:bodyPr/>
          <a:lstStyle>
            <a:lvl1pPr>
              <a:defRPr/>
            </a:lvl1pPr>
          </a:lstStyle>
          <a:p>
            <a:fld id="{2FB99A5D-99FA-4B61-9242-A47BC626DF75}"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12504366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Line 10"/>
          <p:cNvSpPr>
            <a:spLocks noChangeShapeType="1"/>
          </p:cNvSpPr>
          <p:nvPr userDrawn="1"/>
        </p:nvSpPr>
        <p:spPr bwMode="auto">
          <a:xfrm>
            <a:off x="1066800" y="18288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5" name="Line 11"/>
          <p:cNvSpPr>
            <a:spLocks noChangeShapeType="1"/>
          </p:cNvSpPr>
          <p:nvPr userDrawn="1"/>
        </p:nvSpPr>
        <p:spPr bwMode="auto">
          <a:xfrm>
            <a:off x="1066800" y="63246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43012" name="Rectangle 4"/>
          <p:cNvSpPr>
            <a:spLocks noGrp="1" noChangeArrowheads="1"/>
          </p:cNvSpPr>
          <p:nvPr>
            <p:ph type="ctrTitle"/>
          </p:nvPr>
        </p:nvSpPr>
        <p:spPr>
          <a:xfrm>
            <a:off x="1143000" y="1981200"/>
            <a:ext cx="7315200" cy="1447800"/>
          </a:xfrm>
        </p:spPr>
        <p:txBody>
          <a:bodyPr wrap="square" anchor="b"/>
          <a:lstStyle>
            <a:lvl1pPr>
              <a:defRPr sz="3600" b="0" i="1">
                <a:solidFill>
                  <a:srgbClr val="C0C2B8"/>
                </a:solidFill>
                <a:latin typeface="Georgia" pitchFamily="1" charset="0"/>
              </a:defRPr>
            </a:lvl1pPr>
          </a:lstStyle>
          <a:p>
            <a:pPr lvl="0"/>
            <a:r>
              <a:rPr lang="en-US" altLang="en-US" noProof="0" smtClean="0"/>
              <a:t>Click to edit Master title style</a:t>
            </a:r>
          </a:p>
        </p:txBody>
      </p:sp>
      <p:sp>
        <p:nvSpPr>
          <p:cNvPr id="43013" name="Rectangle 5"/>
          <p:cNvSpPr>
            <a:spLocks noGrp="1" noChangeArrowheads="1"/>
          </p:cNvSpPr>
          <p:nvPr>
            <p:ph type="subTitle" idx="1"/>
          </p:nvPr>
        </p:nvSpPr>
        <p:spPr>
          <a:xfrm>
            <a:off x="1143000" y="3733800"/>
            <a:ext cx="4911725" cy="1295400"/>
          </a:xfrm>
        </p:spPr>
        <p:txBody>
          <a:bodyPr/>
          <a:lstStyle>
            <a:lvl1pPr marL="0" indent="0">
              <a:buFont typeface="Times" pitchFamily="1" charset="0"/>
              <a:buNone/>
              <a:defRPr sz="1200">
                <a:solidFill>
                  <a:schemeClr val="bg1"/>
                </a:solidFill>
                <a:latin typeface="Courier" pitchFamily="1" charset="0"/>
              </a:defRPr>
            </a:lvl1pPr>
          </a:lstStyle>
          <a:p>
            <a:pPr lvl="0"/>
            <a:r>
              <a:rPr lang="en-US" altLang="en-US" noProof="0" smtClean="0"/>
              <a:t>Click to edit Master subtitle style</a:t>
            </a:r>
          </a:p>
        </p:txBody>
      </p:sp>
    </p:spTree>
    <p:extLst>
      <p:ext uri="{BB962C8B-B14F-4D97-AF65-F5344CB8AC3E}">
        <p14:creationId xmlns:p14="http://schemas.microsoft.com/office/powerpoint/2010/main" val="39125097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8153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591364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3107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208035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327236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4162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683447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97034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94093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637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79855F-7B37-004B-88EA-A0486B16BC9F}" type="datetimeFigureOut">
              <a:rPr lang="en-US" smtClean="0">
                <a:solidFill>
                  <a:prstClr val="black">
                    <a:tint val="75000"/>
                  </a:prstClr>
                </a:solidFill>
              </a:rPr>
              <a:pPr/>
              <a:t>11/14/2016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0F1F302-5BAA-CE40-9F31-17DEBA5AA33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10855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046C9CD-B6BB-4850-922B-0B50BF9CB419}" type="datetimeFigureOut">
              <a:rPr lang="en-US" smtClean="0">
                <a:solidFill>
                  <a:prstClr val="white">
                    <a:tint val="75000"/>
                  </a:prstClr>
                </a:solidFill>
              </a:rPr>
              <a:pPr/>
              <a:t>11/14/2016</a:t>
            </a:fld>
            <a:endParaRPr lang="en-US">
              <a:solidFill>
                <a:prstClr val="white">
                  <a:tint val="75000"/>
                </a:prstClr>
              </a:solidFill>
            </a:endParaRPr>
          </a:p>
        </p:txBody>
      </p:sp>
      <p:sp>
        <p:nvSpPr>
          <p:cNvPr id="4" name="Footer Placeholder 3"/>
          <p:cNvSpPr>
            <a:spLocks noGrp="1"/>
          </p:cNvSpPr>
          <p:nvPr>
            <p:ph type="ftr" sz="quarter" idx="11"/>
          </p:nvPr>
        </p:nvSpPr>
        <p:spPr/>
        <p:txBody>
          <a:bodyPr/>
          <a:lstStyle/>
          <a:p>
            <a:endParaRPr lang="en-US">
              <a:solidFill>
                <a:prstClr val="white">
                  <a:tint val="75000"/>
                </a:prstClr>
              </a:solidFill>
            </a:endParaRPr>
          </a:p>
        </p:txBody>
      </p:sp>
      <p:sp>
        <p:nvSpPr>
          <p:cNvPr id="5" name="Slide Number Placeholder 4"/>
          <p:cNvSpPr>
            <a:spLocks noGrp="1"/>
          </p:cNvSpPr>
          <p:nvPr>
            <p:ph type="sldNum" sz="quarter" idx="12"/>
          </p:nvPr>
        </p:nvSpPr>
        <p:spPr/>
        <p:txBody>
          <a:bodyPr/>
          <a:lstStyle/>
          <a:p>
            <a:fld id="{B42CEDFC-DB5E-434C-A267-DF3ED5B76074}"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1168840203"/>
      </p:ext>
    </p:extLst>
  </p:cSld>
  <p:clrMapOvr>
    <a:masterClrMapping/>
  </p:clrMapOvr>
  <p:transition advTm="55401"/>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6858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6" name="Rectangle 7"/>
          <p:cNvSpPr>
            <a:spLocks noGrp="1" noChangeArrowheads="1"/>
          </p:cNvSpPr>
          <p:nvPr>
            <p:ph type="sldNum" sz="quarter" idx="11"/>
          </p:nvPr>
        </p:nvSpPr>
        <p:spPr>
          <a:ln/>
        </p:spPr>
        <p:txBody>
          <a:bodyPr/>
          <a:lstStyle>
            <a:lvl1pPr>
              <a:defRPr/>
            </a:lvl1pPr>
          </a:lstStyle>
          <a:p>
            <a:pPr>
              <a:defRPr/>
            </a:pPr>
            <a:fld id="{17C97527-B68A-421A-9428-981AFA5AFC6F}" type="slidenum">
              <a:rPr lang="en-US" altLang="en-US">
                <a:solidFill>
                  <a:srgbClr val="474747"/>
                </a:solidFill>
              </a:rPr>
              <a:pPr>
                <a:defRPr/>
              </a:pPr>
              <a:t>‹#›</a:t>
            </a:fld>
            <a:endParaRPr lang="en-US" altLang="en-US">
              <a:solidFill>
                <a:srgbClr val="474747"/>
              </a:solidFill>
            </a:endParaRPr>
          </a:p>
        </p:txBody>
      </p:sp>
    </p:spTree>
    <p:extLst>
      <p:ext uri="{BB962C8B-B14F-4D97-AF65-F5344CB8AC3E}">
        <p14:creationId xmlns:p14="http://schemas.microsoft.com/office/powerpoint/2010/main" val="42440278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rPr>
                <a:solidFill>
                  <a:srgbClr val="000000"/>
                </a:solidFill>
              </a:rPr>
              <a:pPr/>
              <a:t>‹#›</a:t>
            </a:fld>
            <a:endParaRPr>
              <a:solidFill>
                <a:srgbClr val="000000"/>
              </a:solidFill>
            </a:endParaRPr>
          </a:p>
        </p:txBody>
      </p:sp>
    </p:spTree>
    <p:extLst>
      <p:ext uri="{BB962C8B-B14F-4D97-AF65-F5344CB8AC3E}">
        <p14:creationId xmlns:p14="http://schemas.microsoft.com/office/powerpoint/2010/main" val="3653887850"/>
      </p:ext>
    </p:extLst>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rPr>
                <a:solidFill>
                  <a:srgbClr val="000000"/>
                </a:solidFill>
              </a:rPr>
              <a:pPr/>
              <a:t>‹#›</a:t>
            </a:fld>
            <a:endParaRPr>
              <a:solidFill>
                <a:srgbClr val="000000"/>
              </a:solidFill>
            </a:endParaRPr>
          </a:p>
        </p:txBody>
      </p:sp>
    </p:spTree>
    <p:extLst>
      <p:ext uri="{BB962C8B-B14F-4D97-AF65-F5344CB8AC3E}">
        <p14:creationId xmlns:p14="http://schemas.microsoft.com/office/powerpoint/2010/main" val="279685481"/>
      </p:ext>
    </p:extLst>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rPr>
                <a:solidFill>
                  <a:srgbClr val="000000"/>
                </a:solidFill>
              </a:rPr>
              <a:pPr/>
              <a:t>‹#›</a:t>
            </a:fld>
            <a:endParaRPr>
              <a:solidFill>
                <a:srgbClr val="000000"/>
              </a:solidFill>
            </a:endParaRPr>
          </a:p>
        </p:txBody>
      </p:sp>
    </p:spTree>
    <p:extLst>
      <p:ext uri="{BB962C8B-B14F-4D97-AF65-F5344CB8AC3E}">
        <p14:creationId xmlns:p14="http://schemas.microsoft.com/office/powerpoint/2010/main" val="1149849942"/>
      </p:ext>
    </p:extLst>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rPr>
                <a:solidFill>
                  <a:srgbClr val="000000"/>
                </a:solidFill>
              </a:rPr>
              <a:pPr/>
              <a:t>‹#›</a:t>
            </a:fld>
            <a:endParaRPr>
              <a:solidFill>
                <a:srgbClr val="000000"/>
              </a:solidFill>
            </a:endParaRPr>
          </a:p>
        </p:txBody>
      </p:sp>
    </p:spTree>
    <p:extLst>
      <p:ext uri="{BB962C8B-B14F-4D97-AF65-F5344CB8AC3E}">
        <p14:creationId xmlns:p14="http://schemas.microsoft.com/office/powerpoint/2010/main" val="1465044808"/>
      </p:ext>
    </p:extLst>
  </p:cSld>
  <p:clrMapOvr>
    <a:masterClrMapping/>
  </p:clrMapOvr>
  <p:transition spd="med"/>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1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2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21.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22.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23.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24.xml"/></Relationships>
</file>

<file path=ppt/slideMasters/_rels/slideMaster25.xml.rels><?xml version="1.0" encoding="UTF-8" standalone="yes"?>
<Relationships xmlns="http://schemas.openxmlformats.org/package/2006/relationships"><Relationship Id="rId2" Type="http://schemas.openxmlformats.org/officeDocument/2006/relationships/theme" Target="../theme/theme25.xml"/><Relationship Id="rId1" Type="http://schemas.openxmlformats.org/officeDocument/2006/relationships/slideLayout" Target="../slideLayouts/slideLayout25.xml"/></Relationships>
</file>

<file path=ppt/slideMasters/_rels/slideMaster26.xml.rels><?xml version="1.0" encoding="UTF-8" standalone="yes"?>
<Relationships xmlns="http://schemas.openxmlformats.org/package/2006/relationships"><Relationship Id="rId2" Type="http://schemas.openxmlformats.org/officeDocument/2006/relationships/theme" Target="../theme/theme26.xml"/><Relationship Id="rId1" Type="http://schemas.openxmlformats.org/officeDocument/2006/relationships/slideLayout" Target="../slideLayouts/slideLayout26.xml"/></Relationships>
</file>

<file path=ppt/slideMasters/_rels/slideMaster27.xml.rels><?xml version="1.0" encoding="UTF-8" standalone="yes"?>
<Relationships xmlns="http://schemas.openxmlformats.org/package/2006/relationships"><Relationship Id="rId2" Type="http://schemas.openxmlformats.org/officeDocument/2006/relationships/theme" Target="../theme/theme27.xml"/><Relationship Id="rId1" Type="http://schemas.openxmlformats.org/officeDocument/2006/relationships/slideLayout" Target="../slideLayouts/slideLayout27.xml"/></Relationships>
</file>

<file path=ppt/slideMasters/_rels/slideMaster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28.xml"/><Relationship Id="rId1" Type="http://schemas.openxmlformats.org/officeDocument/2006/relationships/slideLayout" Target="../slideLayouts/slideLayout28.xml"/></Relationships>
</file>

<file path=ppt/slideMasters/_rels/slideMaster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9.xml"/><Relationship Id="rId1" Type="http://schemas.openxmlformats.org/officeDocument/2006/relationships/slideLayout" Target="../slideLayouts/slideLayout29.xml"/></Relationships>
</file>

<file path=ppt/slideMasters/_rels/slideMaster30.xml.rels><?xml version="1.0" encoding="UTF-8" standalone="yes"?>
<Relationships xmlns="http://schemas.openxmlformats.org/package/2006/relationships"><Relationship Id="rId2" Type="http://schemas.openxmlformats.org/officeDocument/2006/relationships/theme" Target="../theme/theme30.xml"/><Relationship Id="rId1" Type="http://schemas.openxmlformats.org/officeDocument/2006/relationships/slideLayout" Target="../slideLayouts/slideLayout30.xml"/></Relationships>
</file>

<file path=ppt/slideMasters/_rels/slideMaster31.xml.rels><?xml version="1.0" encoding="UTF-8" standalone="yes"?>
<Relationships xmlns="http://schemas.openxmlformats.org/package/2006/relationships"><Relationship Id="rId2" Type="http://schemas.openxmlformats.org/officeDocument/2006/relationships/theme" Target="../theme/theme31.xml"/><Relationship Id="rId1" Type="http://schemas.openxmlformats.org/officeDocument/2006/relationships/slideLayout" Target="../slideLayouts/slideLayout31.xml"/></Relationships>
</file>

<file path=ppt/slideMasters/_rels/slideMaster32.xml.rels><?xml version="1.0" encoding="UTF-8" standalone="yes"?>
<Relationships xmlns="http://schemas.openxmlformats.org/package/2006/relationships"><Relationship Id="rId2" Type="http://schemas.openxmlformats.org/officeDocument/2006/relationships/theme" Target="../theme/theme32.xml"/><Relationship Id="rId1" Type="http://schemas.openxmlformats.org/officeDocument/2006/relationships/slideLayout" Target="../slideLayouts/slideLayout32.xml"/></Relationships>
</file>

<file path=ppt/slideMasters/_rels/slideMaster33.xml.rels><?xml version="1.0" encoding="UTF-8" standalone="yes"?>
<Relationships xmlns="http://schemas.openxmlformats.org/package/2006/relationships"><Relationship Id="rId2" Type="http://schemas.openxmlformats.org/officeDocument/2006/relationships/theme" Target="../theme/theme33.xml"/><Relationship Id="rId1"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2143985182"/>
      </p:ext>
    </p:extLst>
  </p:cSld>
  <p:clrMap bg1="lt1" tx1="dk1" bg2="lt2" tx2="dk2" accent1="accent1" accent2="accent2" accent3="accent3" accent4="accent4" accent5="accent5" accent6="accent6" hlink="hlink" folHlink="folHlink"/>
  <p:sldLayoutIdLst>
    <p:sldLayoutId id="2147483685"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2451154936"/>
      </p:ext>
    </p:extLst>
  </p:cSld>
  <p:clrMap bg1="lt1" tx1="dk1" bg2="lt2" tx2="dk2" accent1="accent1" accent2="accent2" accent3="accent3" accent4="accent4" accent5="accent5" accent6="accent6" hlink="hlink" folHlink="folHlink"/>
  <p:sldLayoutIdLst>
    <p:sldLayoutId id="214748368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4257447056"/>
      </p:ext>
    </p:extLst>
  </p:cSld>
  <p:clrMap bg1="lt1" tx1="dk1" bg2="lt2" tx2="dk2" accent1="accent1" accent2="accent2" accent3="accent3" accent4="accent4" accent5="accent5" accent6="accent6" hlink="hlink" folHlink="folHlink"/>
  <p:sldLayoutIdLst>
    <p:sldLayoutId id="2147483689"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1992860677"/>
      </p:ext>
    </p:extLst>
  </p:cSld>
  <p:clrMap bg1="lt1" tx1="dk1" bg2="lt2" tx2="dk2" accent1="accent1" accent2="accent2" accent3="accent3" accent4="accent4" accent5="accent5" accent6="accent6" hlink="hlink" folHlink="folHlink"/>
  <p:sldLayoutIdLst>
    <p:sldLayoutId id="2147483691"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822299055"/>
      </p:ext>
    </p:extLst>
  </p:cSld>
  <p:clrMap bg1="lt1" tx1="dk1" bg2="lt2" tx2="dk2" accent1="accent1" accent2="accent2" accent3="accent3" accent4="accent4" accent5="accent5" accent6="accent6" hlink="hlink" folHlink="folHlink"/>
  <p:sldLayoutIdLst>
    <p:sldLayoutId id="2147483693"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221373314"/>
      </p:ext>
    </p:extLst>
  </p:cSld>
  <p:clrMap bg1="lt1" tx1="dk1" bg2="lt2" tx2="dk2" accent1="accent1" accent2="accent2" accent3="accent3" accent4="accent4" accent5="accent5" accent6="accent6" hlink="hlink" folHlink="folHlink"/>
  <p:sldLayoutIdLst>
    <p:sldLayoutId id="2147483697"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439513607"/>
      </p:ext>
    </p:extLst>
  </p:cSld>
  <p:clrMap bg1="lt1" tx1="dk1" bg2="lt2" tx2="dk2" accent1="accent1" accent2="accent2" accent3="accent3" accent4="accent4" accent5="accent5" accent6="accent6" hlink="hlink" folHlink="folHlink"/>
  <p:sldLayoutIdLst>
    <p:sldLayoutId id="2147483699"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170461685"/>
      </p:ext>
    </p:extLst>
  </p:cSld>
  <p:clrMap bg1="lt1" tx1="dk1" bg2="lt2" tx2="dk2" accent1="accent1" accent2="accent2" accent3="accent3" accent4="accent4" accent5="accent5" accent6="accent6" hlink="hlink" folHlink="folHlink"/>
  <p:sldLayoutIdLst>
    <p:sldLayoutId id="2147483701"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242394640"/>
      </p:ext>
    </p:extLst>
  </p:cSld>
  <p:clrMap bg1="lt1" tx1="dk1" bg2="lt2" tx2="dk2" accent1="accent1" accent2="accent2" accent3="accent3" accent4="accent4" accent5="accent5" accent6="accent6" hlink="hlink" folHlink="folHlink"/>
  <p:sldLayoutIdLst>
    <p:sldLayoutId id="2147483703"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364285387"/>
      </p:ext>
    </p:extLst>
  </p:cSld>
  <p:clrMap bg1="lt1" tx1="dk1" bg2="lt2" tx2="dk2" accent1="accent1" accent2="accent2" accent3="accent3" accent4="accent4" accent5="accent5" accent6="accent6" hlink="hlink" folHlink="folHlink"/>
  <p:sldLayoutIdLst>
    <p:sldLayoutId id="2147483705"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141045605"/>
      </p:ext>
    </p:extLst>
  </p:cSld>
  <p:clrMap bg1="lt1" tx1="dk1" bg2="lt2" tx2="dk2" accent1="accent1" accent2="accent2" accent3="accent3" accent4="accent4" accent5="accent5" accent6="accent6" hlink="hlink" folHlink="folHlink"/>
  <p:sldLayoutIdLst>
    <p:sldLayoutId id="2147483707"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255023331"/>
      </p:ext>
    </p:extLst>
  </p:cSld>
  <p:clrMap bg1="lt1" tx1="dk1" bg2="lt2" tx2="dk2" accent1="accent1" accent2="accent2" accent3="accent3" accent4="accent4" accent5="accent5" accent6="accent6" hlink="hlink" folHlink="folHlink"/>
  <p:sldLayoutIdLst>
    <p:sldLayoutId id="2147483709"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3759224845"/>
      </p:ext>
    </p:extLst>
  </p:cSld>
  <p:clrMap bg1="lt1" tx1="dk1" bg2="lt2" tx2="dk2" accent1="accent1" accent2="accent2" accent3="accent3" accent4="accent4" accent5="accent5" accent6="accent6" hlink="hlink" folHlink="folHlink"/>
  <p:sldLayoutIdLst>
    <p:sldLayoutId id="2147483711"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307748813"/>
      </p:ext>
    </p:extLst>
  </p:cSld>
  <p:clrMap bg1="lt1" tx1="dk1" bg2="lt2" tx2="dk2" accent1="accent1" accent2="accent2" accent3="accent3" accent4="accent4" accent5="accent5" accent6="accent6" hlink="hlink" folHlink="folHlink"/>
  <p:sldLayoutIdLst>
    <p:sldLayoutId id="2147483713"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019891165"/>
      </p:ext>
    </p:extLst>
  </p:cSld>
  <p:clrMap bg1="lt1" tx1="dk1" bg2="lt2" tx2="dk2" accent1="accent1" accent2="accent2" accent3="accent3" accent4="accent4" accent5="accent5" accent6="accent6" hlink="hlink" folHlink="folHlink"/>
  <p:sldLayoutIdLst>
    <p:sldLayoutId id="2147483715"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D6F035F4-135E-40F2-A689-FB6F3B5E0ACF}"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829514897"/>
      </p:ext>
    </p:extLst>
  </p:cSld>
  <p:clrMap bg1="lt1" tx1="dk1" bg2="lt2" tx2="dk2" accent1="accent1" accent2="accent2" accent3="accent3" accent4="accent4" accent5="accent5" accent6="accent6" hlink="hlink" folHlink="folHlink"/>
  <p:sldLayoutIdLst>
    <p:sldLayoutId id="2147483717"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1482065655"/>
      </p:ext>
    </p:extLst>
  </p:cSld>
  <p:clrMap bg1="lt1" tx1="dk1" bg2="lt2" tx2="dk2" accent1="accent1" accent2="accent2" accent3="accent3" accent4="accent4" accent5="accent5" accent6="accent6" hlink="hlink" folHlink="folHlink"/>
  <p:sldLayoutIdLst>
    <p:sldLayoutId id="214748371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417963232"/>
      </p:ext>
    </p:extLst>
  </p:cSld>
  <p:clrMap bg1="lt1" tx1="dk1" bg2="lt2" tx2="dk2" accent1="accent1" accent2="accent2" accent3="accent3" accent4="accent4" accent5="accent5" accent6="accent6" hlink="hlink" folHlink="folHlink"/>
  <p:sldLayoutIdLst>
    <p:sldLayoutId id="214748372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015301256"/>
      </p:ext>
    </p:extLst>
  </p:cSld>
  <p:clrMap bg1="lt1" tx1="dk1" bg2="lt2" tx2="dk2" accent1="accent1" accent2="accent2" accent3="accent3" accent4="accent4" accent5="accent5" accent6="accent6" hlink="hlink" folHlink="folHlink"/>
  <p:sldLayoutIdLst>
    <p:sldLayoutId id="2147483723"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75326830"/>
      </p:ext>
    </p:extLst>
  </p:cSld>
  <p:clrMap bg1="lt1" tx1="dk1" bg2="lt2" tx2="dk2" accent1="accent1" accent2="accent2" accent3="accent3" accent4="accent4" accent5="accent5" accent6="accent6" hlink="hlink" folHlink="folHlink"/>
  <p:sldLayoutIdLst>
    <p:sldLayoutId id="214748372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93314461"/>
      </p:ext>
    </p:extLst>
  </p:cSld>
  <p:clrMap bg1="lt1" tx1="dk1" bg2="lt2" tx2="dk2" accent1="accent1" accent2="accent2" accent3="accent3" accent4="accent4" accent5="accent5" accent6="accent6" hlink="hlink" folHlink="folHlink"/>
  <p:sldLayoutIdLst>
    <p:sldLayoutId id="214748372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1499809346"/>
      </p:ext>
    </p:extLst>
  </p:cSld>
  <p:clrMap bg1="lt1" tx1="dk1" bg2="lt2" tx2="dk2" accent1="accent1" accent2="accent2" accent3="accent3" accent4="accent4" accent5="accent5" accent6="accent6" hlink="hlink" folHlink="folHlink"/>
  <p:sldLayoutIdLst>
    <p:sldLayoutId id="214748372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4125292098"/>
      </p:ext>
    </p:extLst>
  </p:cSld>
  <p:clrMap bg1="lt1" tx1="dk1" bg2="lt2" tx2="dk2" accent1="accent1" accent2="accent2" accent3="accent3" accent4="accent4" accent5="accent5" accent6="accent6" hlink="hlink" folHlink="folHlink"/>
  <p:sldLayoutIdLst>
    <p:sldLayoutId id="214748373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298979648"/>
      </p:ext>
    </p:extLst>
  </p:cSld>
  <p:clrMap bg1="lt1" tx1="dk1" bg2="lt2" tx2="dk2" accent1="accent1" accent2="accent2" accent3="accent3" accent4="accent4" accent5="accent5" accent6="accent6" hlink="hlink" folHlink="folHlink"/>
  <p:sldLayoutIdLst>
    <p:sldLayoutId id="2147483733"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471794343"/>
      </p:ext>
    </p:extLst>
  </p:cSld>
  <p:clrMap bg1="lt1" tx1="dk1" bg2="lt2" tx2="dk2" accent1="accent1" accent2="accent2" accent3="accent3" accent4="accent4" accent5="accent5" accent6="accent6" hlink="hlink" folHlink="folHlink"/>
  <p:sldLayoutIdLst>
    <p:sldLayoutId id="214748373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393461576"/>
      </p:ext>
    </p:extLst>
  </p:cSld>
  <p:clrMap bg1="lt1" tx1="dk1" bg2="lt2" tx2="dk2" accent1="accent1" accent2="accent2" accent3="accent3" accent4="accent4" accent5="accent5" accent6="accent6" hlink="hlink" folHlink="folHlink"/>
  <p:sldLayoutIdLst>
    <p:sldLayoutId id="214748373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9D79855F-7B37-004B-88EA-A0486B16BC9F}" type="datetimeFigureOut">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0F1F302-5BAA-CE40-9F31-17DEBA5AA33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1438259672"/>
      </p:ext>
    </p:extLst>
  </p:cSld>
  <p:clrMap bg1="lt1" tx1="dk1" bg2="lt2" tx2="dk2" accent1="accent1" accent2="accent2" accent3="accent3" accent4="accent4" accent5="accent5" accent6="accent6" hlink="hlink" folHlink="folHlink"/>
  <p:sldLayoutIdLst>
    <p:sldLayoutId id="214748373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yrt_linear_red.jpg"/>
          <p:cNvPicPr>
            <a:picLocks noChangeAspect="1"/>
          </p:cNvPicPr>
          <p:nvPr userDrawn="1"/>
        </p:nvPicPr>
        <p:blipFill>
          <a:blip r:embed="rId3" cstate="email">
            <a:clrChange>
              <a:clrFrom>
                <a:srgbClr val="0C0C0C"/>
              </a:clrFrom>
              <a:clrTo>
                <a:srgbClr val="0C0C0C">
                  <a:alpha val="0"/>
                </a:srgbClr>
              </a:clrTo>
            </a:clrChange>
            <a:extLst>
              <a:ext uri="{28A0092B-C50C-407E-A947-70E740481C1C}">
                <a14:useLocalDpi xmlns:a14="http://schemas.microsoft.com/office/drawing/2010/main"/>
              </a:ext>
            </a:extLst>
          </a:blip>
          <a:stretch>
            <a:fillRect/>
          </a:stretch>
        </p:blipFill>
        <p:spPr>
          <a:xfrm>
            <a:off x="7617124" y="6096000"/>
            <a:ext cx="1374476" cy="61345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46C9CD-B6BB-4850-922B-0B50BF9CB419}" type="datetimeFigureOut">
              <a:rPr lang="en-US" smtClean="0">
                <a:solidFill>
                  <a:prstClr val="white">
                    <a:tint val="75000"/>
                  </a:prstClr>
                </a:solidFill>
              </a:rPr>
              <a:pPr/>
              <a:t>11/14/2016</a:t>
            </a:fld>
            <a:endParaRPr lang="en-US">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2CEDFC-DB5E-434C-A267-DF3ED5B76074}"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1825314975"/>
      </p:ext>
    </p:extLst>
  </p:cSld>
  <p:clrMap bg1="dk1" tx1="lt1" bg2="dk2" tx2="lt2" accent1="accent1" accent2="accent2" accent3="accent3" accent4="accent4" accent5="accent5" accent6="accent6" hlink="hlink" folHlink="folHlink"/>
  <p:sldLayoutIdLst>
    <p:sldLayoutId id="2147483749" r:id="rId1"/>
  </p:sldLayoutIdLst>
  <p:transition advTm="55401"/>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alt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ltLang="en-US">
                <a:solidFill>
                  <a:srgbClr val="474747"/>
                </a:solidFill>
              </a:rPr>
              <a:t>Abbey Theatre / Amharclann na Mainistreach</a:t>
            </a:r>
            <a:endParaRPr lang="en-US" altLang="en-US" sz="1400">
              <a:solidFill>
                <a:srgbClr val="474747"/>
              </a:solidFill>
              <a:latin typeface="Times New Roman" panose="02020603050405020304" pitchFamily="18"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a:defRPr kumimoji="0" sz="1000">
                <a:latin typeface="Courier" pitchFamily="1" charset="0"/>
              </a:defRPr>
            </a:lvl1pPr>
          </a:lstStyle>
          <a:p>
            <a:pPr eaLnBrk="0" fontAlgn="base" hangingPunct="0">
              <a:spcBef>
                <a:spcPct val="0"/>
              </a:spcBef>
              <a:spcAft>
                <a:spcPct val="0"/>
              </a:spcAft>
              <a:defRPr/>
            </a:pPr>
            <a:fld id="{D4432298-48FC-4061-88F5-85387A7330D0}" type="slidenum">
              <a:rPr lang="en-US" altLang="en-US">
                <a:solidFill>
                  <a:srgbClr val="474747"/>
                </a:solidFill>
              </a:rPr>
              <a:pPr eaLnBrk="0" fontAlgn="base" hangingPunct="0">
                <a:spcBef>
                  <a:spcPct val="0"/>
                </a:spcBef>
                <a:spcAft>
                  <a:spcPct val="0"/>
                </a:spcAft>
                <a:defRPr/>
              </a:pPr>
              <a:t>‹#›</a:t>
            </a:fld>
            <a:endParaRPr lang="en-US" altLang="en-US">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504783718"/>
      </p:ext>
    </p:extLst>
  </p:cSld>
  <p:clrMap bg1="lt1" tx1="dk1" bg2="lt2" tx2="dk2" accent1="accent1" accent2="accent2" accent3="accent3" accent4="accent4" accent5="accent5" accent6="accent6" hlink="hlink" folHlink="folHlink"/>
  <p:sldLayoutIdLst>
    <p:sldLayoutId id="2147483751" r:id="rId1"/>
  </p:sldLayoutIdLst>
  <p:hf hdr="0" dt="0"/>
  <p:txStyles>
    <p:titleStyle>
      <a:lvl1pPr algn="l" rtl="0" eaLnBrk="0" fontAlgn="base" hangingPunct="0">
        <a:spcBef>
          <a:spcPct val="0"/>
        </a:spcBef>
        <a:spcAft>
          <a:spcPct val="0"/>
        </a:spcAft>
        <a:defRPr sz="2400" b="1" kern="1200">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2pPr>
      <a:lvl3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3pPr>
      <a:lvl4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4pPr>
      <a:lvl5pPr algn="l" rtl="0" eaLnBrk="0" fontAlgn="base" hangingPunct="0">
        <a:spcBef>
          <a:spcPct val="0"/>
        </a:spcBef>
        <a:spcAft>
          <a:spcPct val="0"/>
        </a:spcAft>
        <a:defRPr sz="2400" b="1">
          <a:solidFill>
            <a:schemeClr val="tx2"/>
          </a:solidFill>
          <a:latin typeface="Arial" panose="020B0604020202020204" pitchFamily="34" charset="0"/>
          <a:ea typeface="MS Pゴシック" pitchFamily="-92" charset="-128"/>
        </a:defRPr>
      </a:lvl5pPr>
      <a:lvl6pPr marL="4572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6pPr>
      <a:lvl7pPr marL="9144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7pPr>
      <a:lvl8pPr marL="13716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8pPr>
      <a:lvl9pPr marL="1828800" algn="l" rtl="0" fontAlgn="base">
        <a:spcBef>
          <a:spcPct val="0"/>
        </a:spcBef>
        <a:spcAft>
          <a:spcPct val="0"/>
        </a:spcAft>
        <a:defRPr sz="2400" b="1">
          <a:solidFill>
            <a:schemeClr val="tx2"/>
          </a:solidFill>
          <a:latin typeface="Arial" panose="020B0604020202020204" pitchFamily="34"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kern="12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kern="1200">
          <a:solidFill>
            <a:srgbClr val="6C655A"/>
          </a:solidFill>
          <a:latin typeface="+mn-lt"/>
          <a:ea typeface="+mn-ea"/>
          <a:cs typeface="+mn-cs"/>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kern="1200">
          <a:solidFill>
            <a:srgbClr val="6C655A"/>
          </a:solidFill>
          <a:latin typeface="+mn-lt"/>
          <a:ea typeface="+mn-ea"/>
          <a:cs typeface="+mn-cs"/>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kern="1200">
          <a:solidFill>
            <a:srgbClr val="6C655A"/>
          </a:solidFill>
          <a:latin typeface="Courier" pitchFamily="1"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669727" y="312539"/>
            <a:ext cx="7804547" cy="1518047"/>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Title Text</a:t>
            </a:r>
          </a:p>
        </p:txBody>
      </p:sp>
      <p:sp>
        <p:nvSpPr>
          <p:cNvPr id="3" name="Shape 3"/>
          <p:cNvSpPr>
            <a:spLocks noGrp="1"/>
          </p:cNvSpPr>
          <p:nvPr>
            <p:ph type="body" idx="1"/>
          </p:nvPr>
        </p:nvSpPr>
        <p:spPr>
          <a:xfrm>
            <a:off x="669727" y="1830586"/>
            <a:ext cx="7804547" cy="4420195"/>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2"/>
          </p:nvPr>
        </p:nvSpPr>
        <p:spPr>
          <a:xfrm>
            <a:off x="4416853" y="6505278"/>
            <a:ext cx="301366" cy="297389"/>
          </a:xfrm>
          <a:prstGeom prst="rect">
            <a:avLst/>
          </a:prstGeom>
          <a:ln w="12700">
            <a:miter lim="400000"/>
          </a:ln>
        </p:spPr>
        <p:txBody>
          <a:bodyPr wrap="none" lIns="50800" tIns="50800" rIns="50800" bIns="50800">
            <a:spAutoFit/>
          </a:bodyPr>
          <a:lstStyle>
            <a:lvl1pPr>
              <a:defRPr sz="1266"/>
            </a:lvl1pPr>
          </a:lstStyle>
          <a:p>
            <a:pPr algn="ctr" defTabSz="410751" hangingPunct="0"/>
            <a:fld id="{86CB4B4D-7CA3-9044-876B-883B54F8677D}" type="slidenum">
              <a:rPr lang="en-IE" kern="0" smtClean="0">
                <a:solidFill>
                  <a:srgbClr val="000000"/>
                </a:solidFill>
                <a:sym typeface="Helvetica Light"/>
              </a:rPr>
              <a:pPr algn="ctr" defTabSz="410751" hangingPunct="0"/>
              <a:t>‹#›</a:t>
            </a:fld>
            <a:endParaRPr lang="en-IE" kern="0">
              <a:solidFill>
                <a:srgbClr val="000000"/>
              </a:solidFill>
              <a:sym typeface="Helvetica Light"/>
            </a:endParaRPr>
          </a:p>
        </p:txBody>
      </p:sp>
    </p:spTree>
    <p:extLst>
      <p:ext uri="{BB962C8B-B14F-4D97-AF65-F5344CB8AC3E}">
        <p14:creationId xmlns:p14="http://schemas.microsoft.com/office/powerpoint/2010/main" val="2305185156"/>
      </p:ext>
    </p:extLst>
  </p:cSld>
  <p:clrMap bg1="lt1" tx1="dk1" bg2="lt2" tx2="dk2" accent1="accent1" accent2="accent2" accent3="accent3" accent4="accent4" accent5="accent5" accent6="accent6" hlink="hlink" folHlink="folHlink"/>
  <p:sldLayoutIdLst>
    <p:sldLayoutId id="2147483753" r:id="rId1"/>
  </p:sldLayoutIdLst>
  <p:transition spd="med"/>
  <p:txStyles>
    <p:titleStyle>
      <a:lvl1pPr marL="0" marR="0" indent="0"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1pPr>
      <a:lvl2pPr marL="62505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2pPr>
      <a:lvl3pPr marL="93758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3pPr>
      <a:lvl4pPr marL="125011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4pPr>
      <a:lvl5pPr marL="1562640"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669727" y="312539"/>
            <a:ext cx="7804547" cy="1518047"/>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Title Text</a:t>
            </a:r>
          </a:p>
        </p:txBody>
      </p:sp>
      <p:sp>
        <p:nvSpPr>
          <p:cNvPr id="3" name="Shape 3"/>
          <p:cNvSpPr>
            <a:spLocks noGrp="1"/>
          </p:cNvSpPr>
          <p:nvPr>
            <p:ph type="body" idx="1"/>
          </p:nvPr>
        </p:nvSpPr>
        <p:spPr>
          <a:xfrm>
            <a:off x="669727" y="1830586"/>
            <a:ext cx="7804547" cy="4420195"/>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2"/>
          </p:nvPr>
        </p:nvSpPr>
        <p:spPr>
          <a:xfrm>
            <a:off x="4416853" y="6505278"/>
            <a:ext cx="301366" cy="297389"/>
          </a:xfrm>
          <a:prstGeom prst="rect">
            <a:avLst/>
          </a:prstGeom>
          <a:ln w="12700">
            <a:miter lim="400000"/>
          </a:ln>
        </p:spPr>
        <p:txBody>
          <a:bodyPr wrap="none" lIns="50800" tIns="50800" rIns="50800" bIns="50800">
            <a:spAutoFit/>
          </a:bodyPr>
          <a:lstStyle>
            <a:lvl1pPr>
              <a:defRPr sz="1266"/>
            </a:lvl1pPr>
          </a:lstStyle>
          <a:p>
            <a:pPr algn="ctr" defTabSz="410751" hangingPunct="0"/>
            <a:fld id="{86CB4B4D-7CA3-9044-876B-883B54F8677D}" type="slidenum">
              <a:rPr lang="en-IE" kern="0" smtClean="0">
                <a:solidFill>
                  <a:srgbClr val="000000"/>
                </a:solidFill>
                <a:sym typeface="Helvetica Light"/>
              </a:rPr>
              <a:pPr algn="ctr" defTabSz="410751" hangingPunct="0"/>
              <a:t>‹#›</a:t>
            </a:fld>
            <a:endParaRPr lang="en-IE" kern="0">
              <a:solidFill>
                <a:srgbClr val="000000"/>
              </a:solidFill>
              <a:sym typeface="Helvetica Light"/>
            </a:endParaRPr>
          </a:p>
        </p:txBody>
      </p:sp>
    </p:spTree>
    <p:extLst>
      <p:ext uri="{BB962C8B-B14F-4D97-AF65-F5344CB8AC3E}">
        <p14:creationId xmlns:p14="http://schemas.microsoft.com/office/powerpoint/2010/main" val="1454878223"/>
      </p:ext>
    </p:extLst>
  </p:cSld>
  <p:clrMap bg1="lt1" tx1="dk1" bg2="lt2" tx2="dk2" accent1="accent1" accent2="accent2" accent3="accent3" accent4="accent4" accent5="accent5" accent6="accent6" hlink="hlink" folHlink="folHlink"/>
  <p:sldLayoutIdLst>
    <p:sldLayoutId id="2147483755" r:id="rId1"/>
  </p:sldLayoutIdLst>
  <p:transition spd="med"/>
  <p:txStyles>
    <p:titleStyle>
      <a:lvl1pPr marL="0" marR="0" indent="0"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1pPr>
      <a:lvl2pPr marL="62505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2pPr>
      <a:lvl3pPr marL="93758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3pPr>
      <a:lvl4pPr marL="125011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4pPr>
      <a:lvl5pPr marL="1562640"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669727" y="312539"/>
            <a:ext cx="7804547" cy="1518047"/>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Title Text</a:t>
            </a:r>
          </a:p>
        </p:txBody>
      </p:sp>
      <p:sp>
        <p:nvSpPr>
          <p:cNvPr id="3" name="Shape 3"/>
          <p:cNvSpPr>
            <a:spLocks noGrp="1"/>
          </p:cNvSpPr>
          <p:nvPr>
            <p:ph type="body" idx="1"/>
          </p:nvPr>
        </p:nvSpPr>
        <p:spPr>
          <a:xfrm>
            <a:off x="669727" y="1830586"/>
            <a:ext cx="7804547" cy="4420195"/>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2"/>
          </p:nvPr>
        </p:nvSpPr>
        <p:spPr>
          <a:xfrm>
            <a:off x="4416853" y="6505278"/>
            <a:ext cx="301366" cy="297389"/>
          </a:xfrm>
          <a:prstGeom prst="rect">
            <a:avLst/>
          </a:prstGeom>
          <a:ln w="12700">
            <a:miter lim="400000"/>
          </a:ln>
        </p:spPr>
        <p:txBody>
          <a:bodyPr wrap="none" lIns="50800" tIns="50800" rIns="50800" bIns="50800">
            <a:spAutoFit/>
          </a:bodyPr>
          <a:lstStyle>
            <a:lvl1pPr>
              <a:defRPr sz="1266"/>
            </a:lvl1pPr>
          </a:lstStyle>
          <a:p>
            <a:pPr algn="ctr" defTabSz="410751" hangingPunct="0"/>
            <a:fld id="{86CB4B4D-7CA3-9044-876B-883B54F8677D}" type="slidenum">
              <a:rPr lang="en-IE" kern="0" smtClean="0">
                <a:solidFill>
                  <a:srgbClr val="000000"/>
                </a:solidFill>
                <a:sym typeface="Helvetica Light"/>
              </a:rPr>
              <a:pPr algn="ctr" defTabSz="410751" hangingPunct="0"/>
              <a:t>‹#›</a:t>
            </a:fld>
            <a:endParaRPr lang="en-IE" kern="0">
              <a:solidFill>
                <a:srgbClr val="000000"/>
              </a:solidFill>
              <a:sym typeface="Helvetica Light"/>
            </a:endParaRPr>
          </a:p>
        </p:txBody>
      </p:sp>
    </p:spTree>
    <p:extLst>
      <p:ext uri="{BB962C8B-B14F-4D97-AF65-F5344CB8AC3E}">
        <p14:creationId xmlns:p14="http://schemas.microsoft.com/office/powerpoint/2010/main" val="2415410196"/>
      </p:ext>
    </p:extLst>
  </p:cSld>
  <p:clrMap bg1="lt1" tx1="dk1" bg2="lt2" tx2="dk2" accent1="accent1" accent2="accent2" accent3="accent3" accent4="accent4" accent5="accent5" accent6="accent6" hlink="hlink" folHlink="folHlink"/>
  <p:sldLayoutIdLst>
    <p:sldLayoutId id="2147483757" r:id="rId1"/>
  </p:sldLayoutIdLst>
  <p:transition spd="med"/>
  <p:txStyles>
    <p:titleStyle>
      <a:lvl1pPr marL="0" marR="0" indent="0"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1pPr>
      <a:lvl2pPr marL="62505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2pPr>
      <a:lvl3pPr marL="93758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3pPr>
      <a:lvl4pPr marL="125011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4pPr>
      <a:lvl5pPr marL="1562640"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669727" y="312539"/>
            <a:ext cx="7804547" cy="1518047"/>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Title Text</a:t>
            </a:r>
          </a:p>
        </p:txBody>
      </p:sp>
      <p:sp>
        <p:nvSpPr>
          <p:cNvPr id="3" name="Shape 3"/>
          <p:cNvSpPr>
            <a:spLocks noGrp="1"/>
          </p:cNvSpPr>
          <p:nvPr>
            <p:ph type="body" idx="1"/>
          </p:nvPr>
        </p:nvSpPr>
        <p:spPr>
          <a:xfrm>
            <a:off x="669727" y="1830586"/>
            <a:ext cx="7804547" cy="4420195"/>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2"/>
          </p:nvPr>
        </p:nvSpPr>
        <p:spPr>
          <a:xfrm>
            <a:off x="4416853" y="6505278"/>
            <a:ext cx="301366" cy="297389"/>
          </a:xfrm>
          <a:prstGeom prst="rect">
            <a:avLst/>
          </a:prstGeom>
          <a:ln w="12700">
            <a:miter lim="400000"/>
          </a:ln>
        </p:spPr>
        <p:txBody>
          <a:bodyPr wrap="none" lIns="50800" tIns="50800" rIns="50800" bIns="50800">
            <a:spAutoFit/>
          </a:bodyPr>
          <a:lstStyle>
            <a:lvl1pPr>
              <a:defRPr sz="1266"/>
            </a:lvl1pPr>
          </a:lstStyle>
          <a:p>
            <a:pPr algn="ctr" defTabSz="410751" hangingPunct="0"/>
            <a:fld id="{86CB4B4D-7CA3-9044-876B-883B54F8677D}" type="slidenum">
              <a:rPr lang="en-IE" kern="0" smtClean="0">
                <a:solidFill>
                  <a:srgbClr val="000000"/>
                </a:solidFill>
                <a:sym typeface="Helvetica Light"/>
              </a:rPr>
              <a:pPr algn="ctr" defTabSz="410751" hangingPunct="0"/>
              <a:t>‹#›</a:t>
            </a:fld>
            <a:endParaRPr lang="en-IE" kern="0">
              <a:solidFill>
                <a:srgbClr val="000000"/>
              </a:solidFill>
              <a:sym typeface="Helvetica Light"/>
            </a:endParaRPr>
          </a:p>
        </p:txBody>
      </p:sp>
    </p:spTree>
    <p:extLst>
      <p:ext uri="{BB962C8B-B14F-4D97-AF65-F5344CB8AC3E}">
        <p14:creationId xmlns:p14="http://schemas.microsoft.com/office/powerpoint/2010/main" val="923633999"/>
      </p:ext>
    </p:extLst>
  </p:cSld>
  <p:clrMap bg1="lt1" tx1="dk1" bg2="lt2" tx2="dk2" accent1="accent1" accent2="accent2" accent3="accent3" accent4="accent4" accent5="accent5" accent6="accent6" hlink="hlink" folHlink="folHlink"/>
  <p:sldLayoutIdLst>
    <p:sldLayoutId id="2147483759" r:id="rId1"/>
  </p:sldLayoutIdLst>
  <p:transition spd="med"/>
  <p:txStyles>
    <p:titleStyle>
      <a:lvl1pPr marL="0" marR="0" indent="0"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1pPr>
      <a:lvl2pPr marL="62505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2pPr>
      <a:lvl3pPr marL="93758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3pPr>
      <a:lvl4pPr marL="125011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4pPr>
      <a:lvl5pPr marL="1562640"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8.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8.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8.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8.xml"/><Relationship Id="rId5" Type="http://schemas.openxmlformats.org/officeDocument/2006/relationships/image" Target="../media/image14.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8.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notesSlide" Target="../notesSlides/notesSlide7.xml"/><Relationship Id="rId1" Type="http://schemas.openxmlformats.org/officeDocument/2006/relationships/slideLayout" Target="../slideLayouts/slideLayout28.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4.jpeg"/><Relationship Id="rId2" Type="http://schemas.openxmlformats.org/officeDocument/2006/relationships/notesSlide" Target="../notesSlides/notesSlide8.xml"/><Relationship Id="rId1" Type="http://schemas.openxmlformats.org/officeDocument/2006/relationships/slideLayout" Target="../slideLayouts/slideLayout28.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8.jpeg"/><Relationship Id="rId2" Type="http://schemas.openxmlformats.org/officeDocument/2006/relationships/notesSlide" Target="../notesSlides/notesSlide9.xml"/><Relationship Id="rId1" Type="http://schemas.openxmlformats.org/officeDocument/2006/relationships/slideLayout" Target="../slideLayouts/slideLayout28.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1.xml.rels><?xml version="1.0" encoding="UTF-8" standalone="yes"?>
<Relationships xmlns="http://schemas.openxmlformats.org/package/2006/relationships"><Relationship Id="rId3" Type="http://schemas.openxmlformats.org/officeDocument/2006/relationships/hyperlink" Target="mailto:elaine.mannion@abbeytheatre.ie" TargetMode="Externa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9.xml"/><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44.png"/><Relationship Id="rId5" Type="http://schemas.openxmlformats.org/officeDocument/2006/relationships/oleObject" Target="../embeddings/Microsoft_Excel_97-2003_Worksheet1.xls"/><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hyperlink" Target="mailto:elaine.mannion@abbeytheatre.ie" TargetMode="External"/><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1.xml"/><Relationship Id="rId1" Type="http://schemas.openxmlformats.org/officeDocument/2006/relationships/slideLayout" Target="../slideLayouts/slideLayout30.xml"/><Relationship Id="rId4" Type="http://schemas.openxmlformats.org/officeDocument/2006/relationships/image" Target="../media/image47.jpeg"/></Relationships>
</file>

<file path=ppt/slides/_rels/slide25.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6.jpeg"/><Relationship Id="rId7"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3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jpeg"/></Relationships>
</file>

<file path=ppt/slides/_rels/slide26.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3.png"/><Relationship Id="rId7" Type="http://schemas.openxmlformats.org/officeDocument/2006/relationships/image" Target="../media/image56.png"/><Relationship Id="rId12" Type="http://schemas.openxmlformats.org/officeDocument/2006/relationships/image" Target="../media/image61.png"/><Relationship Id="rId2" Type="http://schemas.openxmlformats.org/officeDocument/2006/relationships/notesSlide" Target="../notesSlides/notesSlide23.xml"/><Relationship Id="rId1" Type="http://schemas.openxmlformats.org/officeDocument/2006/relationships/slideLayout" Target="../slideLayouts/slideLayout32.xml"/><Relationship Id="rId6" Type="http://schemas.openxmlformats.org/officeDocument/2006/relationships/image" Target="../media/image55.png"/><Relationship Id="rId11" Type="http://schemas.openxmlformats.org/officeDocument/2006/relationships/image" Target="../media/image60.png"/><Relationship Id="rId5" Type="http://schemas.openxmlformats.org/officeDocument/2006/relationships/image" Target="../media/image54.png"/><Relationship Id="rId10" Type="http://schemas.openxmlformats.org/officeDocument/2006/relationships/image" Target="../media/image59.png"/><Relationship Id="rId4" Type="http://schemas.openxmlformats.org/officeDocument/2006/relationships/image" Target="../media/image46.jpeg"/><Relationship Id="rId9" Type="http://schemas.openxmlformats.org/officeDocument/2006/relationships/image" Target="../media/image58.png"/></Relationships>
</file>

<file path=ppt/slides/_rels/slide2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png"/><Relationship Id="rId1" Type="http://schemas.openxmlformats.org/officeDocument/2006/relationships/slideLayout" Target="../slideLayouts/slideLayout17.xml"/><Relationship Id="rId4" Type="http://schemas.openxmlformats.org/officeDocument/2006/relationships/image" Target="../media/image64.jpg"/></Relationships>
</file>

<file path=ppt/slides/_rels/slide29.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5.jpg"/><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5.jp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69.jpg"/><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2.xml"/><Relationship Id="rId4" Type="http://schemas.openxmlformats.org/officeDocument/2006/relationships/image" Target="../media/image73.jpg"/></Relationships>
</file>

<file path=ppt/slides/_rels/slide34.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1.png"/><Relationship Id="rId1" Type="http://schemas.openxmlformats.org/officeDocument/2006/relationships/slideLayout" Target="../slideLayouts/slideLayout23.xml"/><Relationship Id="rId4" Type="http://schemas.openxmlformats.org/officeDocument/2006/relationships/image" Target="../media/image75.jpg"/></Relationships>
</file>

<file path=ppt/slides/_rels/slide3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image" Target="../media/image78.jpg"/><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image" Target="../media/image80.jpg"/><Relationship Id="rId1" Type="http://schemas.openxmlformats.org/officeDocument/2006/relationships/slideLayout" Target="../slideLayouts/slideLayout26.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38.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png"/><Relationship Id="rId1" Type="http://schemas.openxmlformats.org/officeDocument/2006/relationships/slideLayout" Target="../slideLayouts/slideLayout27.xml"/><Relationship Id="rId4" Type="http://schemas.openxmlformats.org/officeDocument/2006/relationships/image" Target="../media/image64.jp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228601" y="3200400"/>
            <a:ext cx="3886200" cy="1338828"/>
          </a:xfrm>
          <a:prstGeom prst="rect">
            <a:avLst/>
          </a:prstGeom>
          <a:noFill/>
        </p:spPr>
        <p:txBody>
          <a:bodyPr wrap="square" rtlCol="0">
            <a:spAutoFit/>
          </a:bodyPr>
          <a:lstStyle/>
          <a:p>
            <a:pPr algn="ctr" defTabSz="457200"/>
            <a:r>
              <a:rPr lang="en-GB" sz="3600" b="1" dirty="0" smtClean="0">
                <a:solidFill>
                  <a:srgbClr val="F15E4C"/>
                </a:solidFill>
                <a:ea typeface="Tahoma" panose="020B0604030504040204" pitchFamily="34" charset="0"/>
                <a:cs typeface="Arial" panose="020B0604020202020204" pitchFamily="34" charset="0"/>
              </a:rPr>
              <a:t>ORGANISATIONAL STRATEGY</a:t>
            </a:r>
          </a:p>
          <a:p>
            <a:pPr algn="ctr" defTabSz="457200"/>
            <a:endParaRPr lang="en-GB" sz="900" b="1" dirty="0" smtClean="0">
              <a:solidFill>
                <a:srgbClr val="F15E4C"/>
              </a:solidFill>
              <a:ea typeface="Tahoma" panose="020B0604030504040204" pitchFamily="34" charset="0"/>
              <a:cs typeface="Arial" panose="020B0604020202020204" pitchFamily="34" charset="0"/>
            </a:endParaRPr>
          </a:p>
        </p:txBody>
      </p:sp>
      <p:sp>
        <p:nvSpPr>
          <p:cNvPr id="7" name="TextBox 6"/>
          <p:cNvSpPr txBox="1"/>
          <p:nvPr/>
        </p:nvSpPr>
        <p:spPr>
          <a:xfrm>
            <a:off x="4343400" y="3352800"/>
            <a:ext cx="3593082" cy="1077218"/>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rPr>
              <a:t>CONTENT PLANNER</a:t>
            </a:r>
          </a:p>
          <a:p>
            <a:pPr defTabSz="457200"/>
            <a:r>
              <a:rPr lang="en-GB" sz="1600" b="1" dirty="0">
                <a:solidFill>
                  <a:srgbClr val="F15E4C"/>
                </a:solidFill>
                <a:cs typeface="Arial" panose="020B0604020202020204" pitchFamily="34" charset="0"/>
              </a:rPr>
              <a:t>Elaine </a:t>
            </a:r>
            <a:r>
              <a:rPr lang="en-GB" sz="1600" b="1" dirty="0" err="1">
                <a:solidFill>
                  <a:srgbClr val="F15E4C"/>
                </a:solidFill>
                <a:cs typeface="Arial" panose="020B0604020202020204" pitchFamily="34" charset="0"/>
              </a:rPr>
              <a:t>Mannion</a:t>
            </a:r>
            <a:r>
              <a:rPr lang="en-GB" sz="1600" b="1" dirty="0">
                <a:solidFill>
                  <a:srgbClr val="F15E4C"/>
                </a:solidFill>
                <a:cs typeface="Arial" panose="020B0604020202020204" pitchFamily="34" charset="0"/>
              </a:rPr>
              <a:t> : Abbey Theatre</a:t>
            </a:r>
          </a:p>
          <a:p>
            <a:pPr defTabSz="457200"/>
            <a:endParaRPr lang="en-GB" b="1" dirty="0" smtClean="0">
              <a:solidFill>
                <a:srgbClr val="F15E4C"/>
              </a:solidFill>
            </a:endParaRPr>
          </a:p>
        </p:txBody>
      </p:sp>
      <p:sp>
        <p:nvSpPr>
          <p:cNvPr id="8" name="TextBox 7"/>
          <p:cNvSpPr txBox="1"/>
          <p:nvPr/>
        </p:nvSpPr>
        <p:spPr>
          <a:xfrm>
            <a:off x="4343401" y="685800"/>
            <a:ext cx="4419600" cy="2554545"/>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MODERATOR</a:t>
            </a:r>
          </a:p>
          <a:p>
            <a:pPr defTabSz="457200"/>
            <a:r>
              <a:rPr lang="en-GB" sz="1600" b="1" dirty="0">
                <a:solidFill>
                  <a:srgbClr val="F15E4C"/>
                </a:solidFill>
                <a:cs typeface="Arial" panose="020B0604020202020204" pitchFamily="34" charset="0"/>
              </a:rPr>
              <a:t>Elaine </a:t>
            </a:r>
            <a:r>
              <a:rPr lang="en-GB" sz="1600" b="1" dirty="0" err="1">
                <a:solidFill>
                  <a:srgbClr val="F15E4C"/>
                </a:solidFill>
                <a:cs typeface="Arial" panose="020B0604020202020204" pitchFamily="34" charset="0"/>
              </a:rPr>
              <a:t>Mannion</a:t>
            </a:r>
            <a:r>
              <a:rPr lang="en-GB" sz="1600" b="1" dirty="0">
                <a:solidFill>
                  <a:srgbClr val="F15E4C"/>
                </a:solidFill>
                <a:cs typeface="Arial" panose="020B0604020202020204" pitchFamily="34" charset="0"/>
              </a:rPr>
              <a:t> : Abbey Theatre</a:t>
            </a:r>
          </a:p>
          <a:p>
            <a:pPr defTabSz="457200"/>
            <a:endParaRPr lang="en-GB" sz="800" b="1" dirty="0" smtClean="0">
              <a:solidFill>
                <a:srgbClr val="F15E4C"/>
              </a:solidFill>
              <a:cs typeface="Arial" panose="020B0604020202020204" pitchFamily="34" charset="0"/>
            </a:endParaRPr>
          </a:p>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PANEL</a:t>
            </a:r>
            <a:endParaRPr lang="en-GB" sz="2800" b="1" dirty="0">
              <a:solidFill>
                <a:srgbClr val="0B9D48"/>
              </a:solidFill>
              <a:cs typeface="Arial" panose="020B0604020202020204" pitchFamily="34" charset="0"/>
            </a:endParaRPr>
          </a:p>
          <a:p>
            <a:pPr defTabSz="457200"/>
            <a:r>
              <a:rPr lang="en-GB" sz="1600" b="1" dirty="0">
                <a:solidFill>
                  <a:srgbClr val="F15E4C"/>
                </a:solidFill>
                <a:cs typeface="Arial" panose="020B0604020202020204" pitchFamily="34" charset="0"/>
              </a:rPr>
              <a:t>Janna Ellis : Yale University</a:t>
            </a:r>
          </a:p>
          <a:p>
            <a:pPr defTabSz="457200"/>
            <a:r>
              <a:rPr lang="en-GB" sz="1600" b="1" dirty="0">
                <a:solidFill>
                  <a:srgbClr val="F15E4C"/>
                </a:solidFill>
                <a:cs typeface="Arial" panose="020B0604020202020204" pitchFamily="34" charset="0"/>
              </a:rPr>
              <a:t>Anne </a:t>
            </a:r>
            <a:r>
              <a:rPr lang="en-GB" sz="1600" b="1" dirty="0" err="1">
                <a:solidFill>
                  <a:srgbClr val="F15E4C"/>
                </a:solidFill>
                <a:cs typeface="Arial" panose="020B0604020202020204" pitchFamily="34" charset="0"/>
              </a:rPr>
              <a:t>Trites</a:t>
            </a:r>
            <a:r>
              <a:rPr lang="en-GB" sz="1600" b="1" dirty="0">
                <a:solidFill>
                  <a:srgbClr val="F15E4C"/>
                </a:solidFill>
                <a:cs typeface="Arial" panose="020B0604020202020204" pitchFamily="34" charset="0"/>
              </a:rPr>
              <a:t> : Theatre Development Fund</a:t>
            </a:r>
          </a:p>
          <a:p>
            <a:pPr defTabSz="457200"/>
            <a:r>
              <a:rPr lang="en-GB" sz="1600" b="1" dirty="0" smtClean="0">
                <a:solidFill>
                  <a:srgbClr val="F15E4C"/>
                </a:solidFill>
                <a:cs typeface="Arial" panose="020B0604020202020204" pitchFamily="34" charset="0"/>
              </a:rPr>
              <a:t>Elaine </a:t>
            </a:r>
            <a:r>
              <a:rPr lang="en-GB" sz="1600" b="1" dirty="0" err="1" smtClean="0">
                <a:solidFill>
                  <a:srgbClr val="F15E4C"/>
                </a:solidFill>
                <a:cs typeface="Arial" panose="020B0604020202020204" pitchFamily="34" charset="0"/>
              </a:rPr>
              <a:t>Mannion</a:t>
            </a:r>
            <a:r>
              <a:rPr lang="en-GB" sz="1600" b="1" dirty="0" smtClean="0">
                <a:solidFill>
                  <a:srgbClr val="F15E4C"/>
                </a:solidFill>
                <a:cs typeface="Arial" panose="020B0604020202020204" pitchFamily="34" charset="0"/>
              </a:rPr>
              <a:t> : Abbey Theatre</a:t>
            </a:r>
            <a:endParaRPr lang="en-GB" sz="1600" b="1" dirty="0">
              <a:solidFill>
                <a:srgbClr val="F15E4C"/>
              </a:solidFill>
              <a:cs typeface="Arial" panose="020B0604020202020204" pitchFamily="34" charset="0"/>
            </a:endParaRPr>
          </a:p>
          <a:p>
            <a:pPr defTabSz="457200"/>
            <a:r>
              <a:rPr lang="en-GB" sz="1600" b="1" dirty="0" smtClean="0">
                <a:solidFill>
                  <a:srgbClr val="F15E4C"/>
                </a:solidFill>
                <a:cs typeface="Arial" panose="020B0604020202020204" pitchFamily="34" charset="0"/>
              </a:rPr>
              <a:t>Nicola </a:t>
            </a:r>
            <a:r>
              <a:rPr lang="en-GB" sz="1600" b="1" dirty="0">
                <a:solidFill>
                  <a:srgbClr val="F15E4C"/>
                </a:solidFill>
                <a:cs typeface="Arial" panose="020B0604020202020204" pitchFamily="34" charset="0"/>
              </a:rPr>
              <a:t>Blackburn : Theatre Royal &amp; Concert </a:t>
            </a:r>
            <a:r>
              <a:rPr lang="en-GB" sz="1600" b="1" dirty="0" smtClean="0">
                <a:solidFill>
                  <a:srgbClr val="F15E4C"/>
                </a:solidFill>
                <a:cs typeface="Arial" panose="020B0604020202020204" pitchFamily="34" charset="0"/>
              </a:rPr>
              <a:t>Hall</a:t>
            </a:r>
          </a:p>
          <a:p>
            <a:pPr defTabSz="457200"/>
            <a:r>
              <a:rPr lang="en-GB" sz="1600" b="1" dirty="0">
                <a:solidFill>
                  <a:srgbClr val="F15E4C"/>
                </a:solidFill>
                <a:cs typeface="Arial" panose="020B0604020202020204" pitchFamily="34" charset="0"/>
              </a:rPr>
              <a:t>Jo Gordon : Royal and </a:t>
            </a:r>
            <a:r>
              <a:rPr lang="en-GB" sz="1600" b="1" dirty="0" err="1" smtClean="0">
                <a:solidFill>
                  <a:srgbClr val="F15E4C"/>
                </a:solidFill>
                <a:cs typeface="Arial" panose="020B0604020202020204" pitchFamily="34" charset="0"/>
              </a:rPr>
              <a:t>Derngate</a:t>
            </a:r>
            <a:endParaRPr lang="en-GB" sz="1600"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alpha val="25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591927" y="5943600"/>
            <a:ext cx="1552074" cy="914400"/>
          </a:xfrm>
          <a:prstGeom prst="rect">
            <a:avLst/>
          </a:prstGeom>
        </p:spPr>
      </p:pic>
      <p:sp>
        <p:nvSpPr>
          <p:cNvPr id="16" name="TextBox 15"/>
          <p:cNvSpPr txBox="1"/>
          <p:nvPr/>
        </p:nvSpPr>
        <p:spPr>
          <a:xfrm>
            <a:off x="152400" y="5939118"/>
            <a:ext cx="4737903" cy="707886"/>
          </a:xfrm>
          <a:prstGeom prst="rect">
            <a:avLst/>
          </a:prstGeom>
          <a:noFill/>
        </p:spPr>
        <p:txBody>
          <a:bodyPr wrap="square" rtlCol="0">
            <a:spAutoFit/>
          </a:bodyPr>
          <a:lstStyle/>
          <a:p>
            <a:r>
              <a:rPr lang="en-US" sz="2000" dirty="0">
                <a:solidFill>
                  <a:prstClr val="black"/>
                </a:solidFill>
              </a:rPr>
              <a:t>Janna Ellis</a:t>
            </a:r>
          </a:p>
          <a:p>
            <a:r>
              <a:rPr lang="en-US" sz="2000" dirty="0">
                <a:solidFill>
                  <a:prstClr val="black"/>
                </a:solidFill>
              </a:rPr>
              <a:t>Director, Yale Tessitura Consortium</a:t>
            </a:r>
          </a:p>
        </p:txBody>
      </p:sp>
      <p:pic>
        <p:nvPicPr>
          <p:cNvPr id="18" name="Picture 17" descr="YRT1.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4495801" y="-156595"/>
            <a:ext cx="4648200" cy="6095713"/>
          </a:xfrm>
          <a:prstGeom prst="rect">
            <a:avLst/>
          </a:prstGeom>
          <a:ln w="34925">
            <a:solidFill>
              <a:schemeClr val="tx1"/>
            </a:solidFill>
          </a:ln>
        </p:spPr>
      </p:pic>
      <p:pic>
        <p:nvPicPr>
          <p:cNvPr id="19" name="Picture 18" descr="UT1.jp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4822" y="-156595"/>
            <a:ext cx="4540623" cy="2865890"/>
          </a:xfrm>
          <a:prstGeom prst="rect">
            <a:avLst/>
          </a:prstGeom>
          <a:ln w="34925">
            <a:solidFill>
              <a:schemeClr val="tx1"/>
            </a:solidFill>
          </a:ln>
        </p:spPr>
      </p:pic>
      <p:pic>
        <p:nvPicPr>
          <p:cNvPr id="20" name="Picture 19"/>
          <p:cNvPicPr>
            <a:picLocks noChangeAspect="1"/>
          </p:cNvPicPr>
          <p:nvPr/>
        </p:nvPicPr>
        <p:blipFill rotWithShape="1">
          <a:blip r:embed="rId6"/>
          <a:srcRect l="6232" r="2583" b="2239"/>
          <a:stretch/>
        </p:blipFill>
        <p:spPr>
          <a:xfrm>
            <a:off x="0" y="2709294"/>
            <a:ext cx="4495801" cy="3225342"/>
          </a:xfrm>
          <a:prstGeom prst="rect">
            <a:avLst/>
          </a:prstGeom>
          <a:noFill/>
          <a:ln w="34925" cmpd="sng">
            <a:solidFill>
              <a:schemeClr val="tx1"/>
            </a:solidFill>
          </a:ln>
          <a:effectLst>
            <a:softEdge rad="0"/>
          </a:effectLst>
        </p:spPr>
      </p:pic>
    </p:spTree>
    <p:extLst>
      <p:ext uri="{BB962C8B-B14F-4D97-AF65-F5344CB8AC3E}">
        <p14:creationId xmlns:p14="http://schemas.microsoft.com/office/powerpoint/2010/main" val="3502226821"/>
      </p:ext>
    </p:extLst>
  </p:cSld>
  <p:clrMapOvr>
    <a:masterClrMapping/>
  </p:clrMapOvr>
  <p:transition advTm="55401"/>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alpha val="25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591927" y="5943600"/>
            <a:ext cx="1552074" cy="914400"/>
          </a:xfrm>
          <a:prstGeom prst="rect">
            <a:avLst/>
          </a:prstGeom>
        </p:spPr>
      </p:pic>
      <p:sp>
        <p:nvSpPr>
          <p:cNvPr id="16" name="TextBox 15"/>
          <p:cNvSpPr txBox="1"/>
          <p:nvPr/>
        </p:nvSpPr>
        <p:spPr>
          <a:xfrm>
            <a:off x="762000" y="1981200"/>
            <a:ext cx="7924800" cy="523220"/>
          </a:xfrm>
          <a:prstGeom prst="rect">
            <a:avLst/>
          </a:prstGeom>
          <a:noFill/>
        </p:spPr>
        <p:txBody>
          <a:bodyPr wrap="square" rtlCol="0">
            <a:spAutoFit/>
          </a:bodyPr>
          <a:lstStyle/>
          <a:p>
            <a:r>
              <a:rPr lang="en-US" sz="2800" b="1" dirty="0">
                <a:solidFill>
                  <a:prstClr val="black"/>
                </a:solidFill>
              </a:rPr>
              <a:t>Yale University Creative Arts Consortium</a:t>
            </a:r>
          </a:p>
        </p:txBody>
      </p:sp>
      <p:sp>
        <p:nvSpPr>
          <p:cNvPr id="2" name="TextBox 1"/>
          <p:cNvSpPr txBox="1"/>
          <p:nvPr/>
        </p:nvSpPr>
        <p:spPr>
          <a:xfrm>
            <a:off x="1524000" y="2667000"/>
            <a:ext cx="5337769"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prstClr val="black"/>
                </a:solidFill>
              </a:rPr>
              <a:t>Yale Cabaret</a:t>
            </a:r>
          </a:p>
          <a:p>
            <a:pPr marL="285750" indent="-285750">
              <a:buFont typeface="Arial" panose="020B0604020202020204" pitchFamily="34" charset="0"/>
              <a:buChar char="•"/>
            </a:pPr>
            <a:r>
              <a:rPr lang="en-US" sz="2400" dirty="0">
                <a:solidFill>
                  <a:prstClr val="black"/>
                </a:solidFill>
              </a:rPr>
              <a:t>Yale Repertory Theatre</a:t>
            </a:r>
          </a:p>
          <a:p>
            <a:pPr marL="742950" lvl="1" indent="-285750">
              <a:buFont typeface="Arial" panose="020B0604020202020204" pitchFamily="34" charset="0"/>
              <a:buChar char="•"/>
            </a:pPr>
            <a:r>
              <a:rPr lang="en-US" sz="2000" dirty="0">
                <a:solidFill>
                  <a:prstClr val="black"/>
                </a:solidFill>
              </a:rPr>
              <a:t>No Boundaries Series</a:t>
            </a:r>
          </a:p>
          <a:p>
            <a:pPr marL="742950" lvl="1" indent="-285750">
              <a:buFont typeface="Arial" panose="020B0604020202020204" pitchFamily="34" charset="0"/>
              <a:buChar char="•"/>
            </a:pPr>
            <a:r>
              <a:rPr lang="en-US" sz="2000" dirty="0">
                <a:solidFill>
                  <a:prstClr val="black"/>
                </a:solidFill>
              </a:rPr>
              <a:t>Various Rentals</a:t>
            </a:r>
          </a:p>
          <a:p>
            <a:pPr marL="285750" indent="-285750">
              <a:buFont typeface="Arial" panose="020B0604020202020204" pitchFamily="34" charset="0"/>
              <a:buChar char="•"/>
            </a:pPr>
            <a:r>
              <a:rPr lang="en-US" sz="2400" dirty="0">
                <a:solidFill>
                  <a:prstClr val="black"/>
                </a:solidFill>
              </a:rPr>
              <a:t>Yale School of Drama</a:t>
            </a:r>
          </a:p>
          <a:p>
            <a:pPr marL="742950" lvl="1" indent="-285750">
              <a:buFont typeface="Arial" panose="020B0604020202020204" pitchFamily="34" charset="0"/>
              <a:buChar char="•"/>
            </a:pPr>
            <a:r>
              <a:rPr lang="en-US" sz="2000" dirty="0">
                <a:solidFill>
                  <a:prstClr val="black"/>
                </a:solidFill>
              </a:rPr>
              <a:t>Binger Center for New Theatre</a:t>
            </a:r>
          </a:p>
          <a:p>
            <a:pPr marL="742950" lvl="1" indent="-285750">
              <a:buFont typeface="Arial" panose="020B0604020202020204" pitchFamily="34" charset="0"/>
              <a:buChar char="•"/>
            </a:pPr>
            <a:r>
              <a:rPr lang="en-US" sz="2000" dirty="0">
                <a:solidFill>
                  <a:prstClr val="black"/>
                </a:solidFill>
              </a:rPr>
              <a:t>Yale Institute for Music Theatre </a:t>
            </a:r>
          </a:p>
          <a:p>
            <a:pPr marL="285750" indent="-285750">
              <a:buFont typeface="Arial" panose="020B0604020202020204" pitchFamily="34" charset="0"/>
              <a:buChar char="•"/>
            </a:pPr>
            <a:r>
              <a:rPr lang="en-US" sz="2400" dirty="0">
                <a:solidFill>
                  <a:prstClr val="black"/>
                </a:solidFill>
              </a:rPr>
              <a:t>Yale School of Music</a:t>
            </a:r>
          </a:p>
          <a:p>
            <a:pPr marL="742950" lvl="1" indent="-285750">
              <a:buFont typeface="Arial" panose="020B0604020202020204" pitchFamily="34" charset="0"/>
              <a:buChar char="•"/>
            </a:pPr>
            <a:r>
              <a:rPr lang="en-US" sz="2000" dirty="0">
                <a:solidFill>
                  <a:prstClr val="black"/>
                </a:solidFill>
              </a:rPr>
              <a:t>Norfolk Chamber Music Festival</a:t>
            </a:r>
          </a:p>
          <a:p>
            <a:pPr marL="742950" lvl="1" indent="-285750">
              <a:buFont typeface="Arial" panose="020B0604020202020204" pitchFamily="34" charset="0"/>
              <a:buChar char="•"/>
            </a:pPr>
            <a:r>
              <a:rPr lang="en-US" sz="2000" dirty="0">
                <a:solidFill>
                  <a:prstClr val="black"/>
                </a:solidFill>
              </a:rPr>
              <a:t>Yale Collection of Musical Instruments</a:t>
            </a:r>
          </a:p>
          <a:p>
            <a:pPr marL="285750" indent="-285750">
              <a:buFont typeface="Arial" panose="020B0604020202020204" pitchFamily="34" charset="0"/>
              <a:buChar char="•"/>
            </a:pPr>
            <a:r>
              <a:rPr lang="en-US" sz="2400" dirty="0">
                <a:solidFill>
                  <a:prstClr val="black"/>
                </a:solidFill>
              </a:rPr>
              <a:t>Yale Summer Cabaret</a:t>
            </a:r>
          </a:p>
        </p:txBody>
      </p:sp>
      <p:pic>
        <p:nvPicPr>
          <p:cNvPr id="7" name="Picture 6"/>
          <p:cNvPicPr>
            <a:picLocks noChangeAspect="1"/>
          </p:cNvPicPr>
          <p:nvPr/>
        </p:nvPicPr>
        <p:blipFill rotWithShape="1">
          <a:blip r:embed="rId4"/>
          <a:srcRect b="13121"/>
          <a:stretch/>
        </p:blipFill>
        <p:spPr>
          <a:xfrm>
            <a:off x="-1" y="0"/>
            <a:ext cx="9144001" cy="1602799"/>
          </a:xfrm>
          <a:prstGeom prst="rect">
            <a:avLst/>
          </a:prstGeom>
        </p:spPr>
      </p:pic>
      <p:pic>
        <p:nvPicPr>
          <p:cNvPr id="14" name="Picture 13"/>
          <p:cNvPicPr>
            <a:picLocks noChangeAspect="1"/>
          </p:cNvPicPr>
          <p:nvPr/>
        </p:nvPicPr>
        <p:blipFill>
          <a:blip r:embed="rId5"/>
          <a:stretch>
            <a:fillRect/>
          </a:stretch>
        </p:blipFill>
        <p:spPr>
          <a:xfrm>
            <a:off x="3733800" y="1277864"/>
            <a:ext cx="2171700" cy="324935"/>
          </a:xfrm>
          <a:prstGeom prst="rect">
            <a:avLst/>
          </a:prstGeom>
        </p:spPr>
      </p:pic>
    </p:spTree>
    <p:extLst>
      <p:ext uri="{BB962C8B-B14F-4D97-AF65-F5344CB8AC3E}">
        <p14:creationId xmlns:p14="http://schemas.microsoft.com/office/powerpoint/2010/main" val="1421633230"/>
      </p:ext>
    </p:extLst>
  </p:cSld>
  <p:clrMapOvr>
    <a:masterClrMapping/>
  </p:clrMapOvr>
  <p:transition advTm="55401"/>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alpha val="25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591927" y="5943600"/>
            <a:ext cx="1552074" cy="914400"/>
          </a:xfrm>
          <a:prstGeom prst="rect">
            <a:avLst/>
          </a:prstGeom>
        </p:spPr>
      </p:pic>
      <p:sp>
        <p:nvSpPr>
          <p:cNvPr id="16" name="TextBox 15"/>
          <p:cNvSpPr txBox="1"/>
          <p:nvPr/>
        </p:nvSpPr>
        <p:spPr>
          <a:xfrm>
            <a:off x="762000" y="1981200"/>
            <a:ext cx="7924800" cy="523220"/>
          </a:xfrm>
          <a:prstGeom prst="rect">
            <a:avLst/>
          </a:prstGeom>
          <a:noFill/>
        </p:spPr>
        <p:txBody>
          <a:bodyPr wrap="square" rtlCol="0">
            <a:spAutoFit/>
          </a:bodyPr>
          <a:lstStyle/>
          <a:p>
            <a:r>
              <a:rPr lang="en-US" sz="2800" b="1" dirty="0">
                <a:solidFill>
                  <a:prstClr val="black"/>
                </a:solidFill>
              </a:rPr>
              <a:t>Yale University Creative Arts Consortium</a:t>
            </a:r>
          </a:p>
        </p:txBody>
      </p:sp>
      <p:sp>
        <p:nvSpPr>
          <p:cNvPr id="2" name="TextBox 1"/>
          <p:cNvSpPr txBox="1"/>
          <p:nvPr/>
        </p:nvSpPr>
        <p:spPr>
          <a:xfrm>
            <a:off x="1905000" y="2667000"/>
            <a:ext cx="4572000" cy="2923877"/>
          </a:xfrm>
          <a:prstGeom prst="rect">
            <a:avLst/>
          </a:prstGeom>
          <a:noFill/>
        </p:spPr>
        <p:txBody>
          <a:bodyPr wrap="square" rtlCol="0">
            <a:spAutoFit/>
          </a:bodyPr>
          <a:lstStyle/>
          <a:p>
            <a:pPr marL="285750" indent="-285750">
              <a:buFont typeface="Arial" panose="020B0604020202020204" pitchFamily="34" charset="0"/>
              <a:buChar char="•"/>
            </a:pPr>
            <a:r>
              <a:rPr lang="en-US" sz="2000" dirty="0">
                <a:solidFill>
                  <a:prstClr val="black"/>
                </a:solidFill>
              </a:rPr>
              <a:t>Customer/Contact Management</a:t>
            </a:r>
          </a:p>
          <a:p>
            <a:pPr marL="285750" indent="-285750">
              <a:buFont typeface="Arial" panose="020B0604020202020204" pitchFamily="34" charset="0"/>
              <a:buChar char="•"/>
            </a:pPr>
            <a:r>
              <a:rPr lang="en-US" sz="2000" dirty="0">
                <a:solidFill>
                  <a:prstClr val="black"/>
                </a:solidFill>
              </a:rPr>
              <a:t>Ticket and Subscription Sales</a:t>
            </a:r>
          </a:p>
          <a:p>
            <a:pPr marL="285750" indent="-285750">
              <a:buFont typeface="Arial" panose="020B0604020202020204" pitchFamily="34" charset="0"/>
              <a:buChar char="•"/>
            </a:pPr>
            <a:r>
              <a:rPr lang="en-US" sz="2000" dirty="0">
                <a:solidFill>
                  <a:prstClr val="black"/>
                </a:solidFill>
              </a:rPr>
              <a:t>Reporting and Data Analysis</a:t>
            </a:r>
          </a:p>
          <a:p>
            <a:pPr marL="285750" indent="-285750">
              <a:buFont typeface="Arial" panose="020B0604020202020204" pitchFamily="34" charset="0"/>
              <a:buChar char="•"/>
            </a:pPr>
            <a:r>
              <a:rPr lang="en-US" sz="2000" dirty="0">
                <a:solidFill>
                  <a:prstClr val="black"/>
                </a:solidFill>
              </a:rPr>
              <a:t>Special Event Tracking</a:t>
            </a:r>
          </a:p>
          <a:p>
            <a:pPr marL="285750" indent="-285750">
              <a:buFont typeface="Arial" panose="020B0604020202020204" pitchFamily="34" charset="0"/>
              <a:buChar char="•"/>
            </a:pPr>
            <a:r>
              <a:rPr lang="en-US" sz="2000" dirty="0">
                <a:solidFill>
                  <a:prstClr val="black"/>
                </a:solidFill>
              </a:rPr>
              <a:t>Merchandise Sales</a:t>
            </a:r>
          </a:p>
          <a:p>
            <a:pPr marL="285750" indent="-285750">
              <a:buFont typeface="Arial" panose="020B0604020202020204" pitchFamily="34" charset="0"/>
              <a:buChar char="•"/>
            </a:pPr>
            <a:r>
              <a:rPr lang="en-US" sz="2000" dirty="0">
                <a:solidFill>
                  <a:prstClr val="black"/>
                </a:solidFill>
              </a:rPr>
              <a:t>Education Tracking</a:t>
            </a:r>
          </a:p>
          <a:p>
            <a:pPr marL="285750" indent="-285750">
              <a:buFont typeface="Arial" panose="020B0604020202020204" pitchFamily="34" charset="0"/>
              <a:buChar char="•"/>
            </a:pPr>
            <a:r>
              <a:rPr lang="en-US" sz="2000" dirty="0">
                <a:solidFill>
                  <a:prstClr val="black"/>
                </a:solidFill>
              </a:rPr>
              <a:t>Memberships &amp; Contributions</a:t>
            </a:r>
          </a:p>
          <a:p>
            <a:pPr marL="285750" indent="-285750">
              <a:buFont typeface="Arial" panose="020B0604020202020204" pitchFamily="34" charset="0"/>
              <a:buChar char="•"/>
            </a:pPr>
            <a:r>
              <a:rPr lang="en-US" sz="2000" dirty="0">
                <a:solidFill>
                  <a:prstClr val="black"/>
                </a:solidFill>
              </a:rPr>
              <a:t>Anything we can think of…</a:t>
            </a:r>
          </a:p>
          <a:p>
            <a:pPr lvl="1"/>
            <a:endParaRPr lang="en-US" sz="2400" dirty="0">
              <a:solidFill>
                <a:prstClr val="black"/>
              </a:solidFill>
            </a:endParaRPr>
          </a:p>
        </p:txBody>
      </p:sp>
      <p:pic>
        <p:nvPicPr>
          <p:cNvPr id="3" name="Picture 2"/>
          <p:cNvPicPr>
            <a:picLocks noChangeAspect="1"/>
          </p:cNvPicPr>
          <p:nvPr/>
        </p:nvPicPr>
        <p:blipFill>
          <a:blip r:embed="rId4"/>
          <a:stretch>
            <a:fillRect/>
          </a:stretch>
        </p:blipFill>
        <p:spPr>
          <a:xfrm>
            <a:off x="0" y="5638800"/>
            <a:ext cx="9144001" cy="1371600"/>
          </a:xfrm>
          <a:prstGeom prst="rect">
            <a:avLst/>
          </a:prstGeom>
        </p:spPr>
      </p:pic>
      <p:pic>
        <p:nvPicPr>
          <p:cNvPr id="8" name="Picture 7"/>
          <p:cNvPicPr>
            <a:picLocks noChangeAspect="1"/>
          </p:cNvPicPr>
          <p:nvPr/>
        </p:nvPicPr>
        <p:blipFill rotWithShape="1">
          <a:blip r:embed="rId5"/>
          <a:srcRect b="13018"/>
          <a:stretch/>
        </p:blipFill>
        <p:spPr>
          <a:xfrm>
            <a:off x="0" y="1"/>
            <a:ext cx="9241536" cy="1523999"/>
          </a:xfrm>
          <a:prstGeom prst="rect">
            <a:avLst/>
          </a:prstGeom>
        </p:spPr>
      </p:pic>
      <p:pic>
        <p:nvPicPr>
          <p:cNvPr id="14" name="Picture 13"/>
          <p:cNvPicPr>
            <a:picLocks noChangeAspect="1"/>
          </p:cNvPicPr>
          <p:nvPr/>
        </p:nvPicPr>
        <p:blipFill>
          <a:blip r:embed="rId6"/>
          <a:stretch>
            <a:fillRect/>
          </a:stretch>
        </p:blipFill>
        <p:spPr>
          <a:xfrm>
            <a:off x="3733800" y="1188555"/>
            <a:ext cx="2171700" cy="324935"/>
          </a:xfrm>
          <a:prstGeom prst="rect">
            <a:avLst/>
          </a:prstGeom>
        </p:spPr>
      </p:pic>
      <p:pic>
        <p:nvPicPr>
          <p:cNvPr id="9" name="Picture 8"/>
          <p:cNvPicPr>
            <a:picLocks noChangeAspect="1"/>
          </p:cNvPicPr>
          <p:nvPr/>
        </p:nvPicPr>
        <p:blipFill rotWithShape="1">
          <a:blip r:embed="rId7"/>
          <a:srcRect l="2565" r="49530"/>
          <a:stretch/>
        </p:blipFill>
        <p:spPr>
          <a:xfrm>
            <a:off x="1143000" y="5644055"/>
            <a:ext cx="4495800" cy="1414268"/>
          </a:xfrm>
          <a:prstGeom prst="rect">
            <a:avLst/>
          </a:prstGeom>
        </p:spPr>
      </p:pic>
      <p:pic>
        <p:nvPicPr>
          <p:cNvPr id="10" name="Picture 9"/>
          <p:cNvPicPr>
            <a:picLocks noChangeAspect="1"/>
          </p:cNvPicPr>
          <p:nvPr/>
        </p:nvPicPr>
        <p:blipFill rotWithShape="1">
          <a:blip r:embed="rId8"/>
          <a:srcRect l="43104"/>
          <a:stretch/>
        </p:blipFill>
        <p:spPr>
          <a:xfrm>
            <a:off x="5638800" y="5638800"/>
            <a:ext cx="2065598" cy="1371600"/>
          </a:xfrm>
          <a:prstGeom prst="rect">
            <a:avLst/>
          </a:prstGeom>
        </p:spPr>
      </p:pic>
      <p:pic>
        <p:nvPicPr>
          <p:cNvPr id="11" name="Picture 10"/>
          <p:cNvPicPr>
            <a:picLocks noChangeAspect="1"/>
          </p:cNvPicPr>
          <p:nvPr/>
        </p:nvPicPr>
        <p:blipFill rotWithShape="1">
          <a:blip r:embed="rId9"/>
          <a:srcRect r="79930"/>
          <a:stretch/>
        </p:blipFill>
        <p:spPr>
          <a:xfrm>
            <a:off x="7691260" y="5638800"/>
            <a:ext cx="1439602" cy="1523999"/>
          </a:xfrm>
          <a:prstGeom prst="rect">
            <a:avLst/>
          </a:prstGeom>
        </p:spPr>
      </p:pic>
    </p:spTree>
    <p:extLst>
      <p:ext uri="{BB962C8B-B14F-4D97-AF65-F5344CB8AC3E}">
        <p14:creationId xmlns:p14="http://schemas.microsoft.com/office/powerpoint/2010/main" val="896674056"/>
      </p:ext>
    </p:extLst>
  </p:cSld>
  <p:clrMapOvr>
    <a:masterClrMapping/>
  </p:clrMapOvr>
  <p:transition advTm="55401"/>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alpha val="25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591927" y="5943600"/>
            <a:ext cx="1552074" cy="914400"/>
          </a:xfrm>
          <a:prstGeom prst="rect">
            <a:avLst/>
          </a:prstGeom>
        </p:spPr>
      </p:pic>
      <p:sp>
        <p:nvSpPr>
          <p:cNvPr id="16" name="TextBox 15"/>
          <p:cNvSpPr txBox="1"/>
          <p:nvPr/>
        </p:nvSpPr>
        <p:spPr>
          <a:xfrm>
            <a:off x="2209800" y="1818290"/>
            <a:ext cx="6821214" cy="523220"/>
          </a:xfrm>
          <a:prstGeom prst="rect">
            <a:avLst/>
          </a:prstGeom>
          <a:noFill/>
        </p:spPr>
        <p:txBody>
          <a:bodyPr wrap="square" rtlCol="0">
            <a:spAutoFit/>
          </a:bodyPr>
          <a:lstStyle/>
          <a:p>
            <a:r>
              <a:rPr lang="en-US" sz="2800" b="1" dirty="0">
                <a:solidFill>
                  <a:prstClr val="black"/>
                </a:solidFill>
              </a:rPr>
              <a:t>About Me…</a:t>
            </a:r>
          </a:p>
        </p:txBody>
      </p:sp>
      <p:sp>
        <p:nvSpPr>
          <p:cNvPr id="2" name="TextBox 1"/>
          <p:cNvSpPr txBox="1"/>
          <p:nvPr/>
        </p:nvSpPr>
        <p:spPr>
          <a:xfrm>
            <a:off x="1219200" y="2514600"/>
            <a:ext cx="7619999" cy="2308324"/>
          </a:xfrm>
          <a:prstGeom prst="rect">
            <a:avLst/>
          </a:prstGeom>
          <a:noFill/>
        </p:spPr>
        <p:txBody>
          <a:bodyPr wrap="square" rtlCol="0">
            <a:spAutoFit/>
          </a:bodyPr>
          <a:lstStyle/>
          <a:p>
            <a:endParaRPr lang="en-US" sz="2000" dirty="0">
              <a:solidFill>
                <a:prstClr val="black"/>
              </a:solidFill>
            </a:endParaRPr>
          </a:p>
          <a:p>
            <a:pPr marL="285750" indent="-285750">
              <a:buFont typeface="Arial" panose="020B0604020202020204" pitchFamily="34" charset="0"/>
              <a:buChar char="•"/>
            </a:pPr>
            <a:r>
              <a:rPr lang="en-US" sz="2000" dirty="0">
                <a:solidFill>
                  <a:prstClr val="black"/>
                </a:solidFill>
              </a:rPr>
              <a:t>14 Years of Box Office </a:t>
            </a:r>
          </a:p>
          <a:p>
            <a:pPr marL="285750" indent="-285750">
              <a:buFont typeface="Arial" panose="020B0604020202020204" pitchFamily="34" charset="0"/>
              <a:buChar char="•"/>
            </a:pPr>
            <a:endParaRPr lang="en-US" sz="2000" dirty="0">
              <a:solidFill>
                <a:prstClr val="black"/>
              </a:solidFill>
            </a:endParaRPr>
          </a:p>
          <a:p>
            <a:pPr marL="285750" indent="-285750">
              <a:buFont typeface="Arial" panose="020B0604020202020204" pitchFamily="34" charset="0"/>
              <a:buChar char="•"/>
            </a:pPr>
            <a:r>
              <a:rPr lang="en-US" sz="2000" dirty="0">
                <a:solidFill>
                  <a:prstClr val="black"/>
                </a:solidFill>
              </a:rPr>
              <a:t>Implemented Tessitura at Yale in 2005</a:t>
            </a:r>
          </a:p>
          <a:p>
            <a:pPr marL="285750" indent="-285750">
              <a:buFont typeface="Arial" panose="020B0604020202020204" pitchFamily="34" charset="0"/>
              <a:buChar char="•"/>
            </a:pPr>
            <a:endParaRPr lang="en-US" sz="2000" dirty="0">
              <a:solidFill>
                <a:prstClr val="black"/>
              </a:solidFill>
            </a:endParaRPr>
          </a:p>
          <a:p>
            <a:pPr marL="285750" indent="-285750">
              <a:buFont typeface="Arial" panose="020B0604020202020204" pitchFamily="34" charset="0"/>
              <a:buChar char="•"/>
            </a:pPr>
            <a:r>
              <a:rPr lang="en-US" sz="2000" dirty="0">
                <a:solidFill>
                  <a:prstClr val="black"/>
                </a:solidFill>
              </a:rPr>
              <a:t>Implemented Dynamic Pricing at Yale Rep in 2009</a:t>
            </a:r>
          </a:p>
          <a:p>
            <a:pPr lvl="1"/>
            <a:endParaRPr lang="en-US" sz="2400" dirty="0">
              <a:solidFill>
                <a:prstClr val="black"/>
              </a:solidFill>
            </a:endParaRPr>
          </a:p>
        </p:txBody>
      </p:sp>
      <p:pic>
        <p:nvPicPr>
          <p:cNvPr id="12" name="Picture 11"/>
          <p:cNvPicPr>
            <a:picLocks noChangeAspect="1"/>
          </p:cNvPicPr>
          <p:nvPr/>
        </p:nvPicPr>
        <p:blipFill rotWithShape="1">
          <a:blip r:embed="rId4"/>
          <a:srcRect b="11273"/>
          <a:stretch/>
        </p:blipFill>
        <p:spPr>
          <a:xfrm>
            <a:off x="-1" y="0"/>
            <a:ext cx="9144001" cy="1515628"/>
          </a:xfrm>
          <a:prstGeom prst="rect">
            <a:avLst/>
          </a:prstGeom>
        </p:spPr>
      </p:pic>
      <p:pic>
        <p:nvPicPr>
          <p:cNvPr id="14" name="Picture 13"/>
          <p:cNvPicPr>
            <a:picLocks noChangeAspect="1"/>
          </p:cNvPicPr>
          <p:nvPr/>
        </p:nvPicPr>
        <p:blipFill>
          <a:blip r:embed="rId5"/>
          <a:stretch>
            <a:fillRect/>
          </a:stretch>
        </p:blipFill>
        <p:spPr>
          <a:xfrm>
            <a:off x="3733800" y="1179557"/>
            <a:ext cx="2171700" cy="324935"/>
          </a:xfrm>
          <a:prstGeom prst="rect">
            <a:avLst/>
          </a:prstGeom>
        </p:spPr>
      </p:pic>
    </p:spTree>
    <p:extLst>
      <p:ext uri="{BB962C8B-B14F-4D97-AF65-F5344CB8AC3E}">
        <p14:creationId xmlns:p14="http://schemas.microsoft.com/office/powerpoint/2010/main" val="1018223953"/>
      </p:ext>
    </p:extLst>
  </p:cSld>
  <p:clrMapOvr>
    <a:masterClrMapping/>
  </p:clrMapOvr>
  <p:transition advTm="55401"/>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alpha val="40000"/>
          </a:schemeClr>
        </a:solidFill>
        <a:effectLst/>
      </p:bgPr>
    </p:bg>
    <p:spTree>
      <p:nvGrpSpPr>
        <p:cNvPr id="1" name=""/>
        <p:cNvGrpSpPr/>
        <p:nvPr/>
      </p:nvGrpSpPr>
      <p:grpSpPr>
        <a:xfrm>
          <a:off x="0" y="0"/>
          <a:ext cx="0" cy="0"/>
          <a:chOff x="0" y="0"/>
          <a:chExt cx="0" cy="0"/>
        </a:xfrm>
      </p:grpSpPr>
      <p:sp>
        <p:nvSpPr>
          <p:cNvPr id="16" name="TextBox 15"/>
          <p:cNvSpPr txBox="1"/>
          <p:nvPr/>
        </p:nvSpPr>
        <p:spPr>
          <a:xfrm flipH="1">
            <a:off x="1676400" y="2582615"/>
            <a:ext cx="5791200" cy="1692771"/>
          </a:xfrm>
          <a:prstGeom prst="rect">
            <a:avLst/>
          </a:prstGeom>
          <a:noFill/>
        </p:spPr>
        <p:txBody>
          <a:bodyPr wrap="square" rtlCol="0">
            <a:spAutoFit/>
          </a:bodyPr>
          <a:lstStyle/>
          <a:p>
            <a:pPr algn="ctr"/>
            <a:r>
              <a:rPr lang="en-US" sz="3200" b="1" dirty="0">
                <a:solidFill>
                  <a:prstClr val="black"/>
                </a:solidFill>
              </a:rPr>
              <a:t>Anne Trites</a:t>
            </a:r>
          </a:p>
          <a:p>
            <a:pPr algn="ctr"/>
            <a:r>
              <a:rPr lang="en-US" sz="2400" dirty="0">
                <a:solidFill>
                  <a:prstClr val="black"/>
                </a:solidFill>
              </a:rPr>
              <a:t>Director of Development</a:t>
            </a:r>
          </a:p>
          <a:p>
            <a:pPr algn="ctr"/>
            <a:r>
              <a:rPr lang="en-US" sz="2400" dirty="0">
                <a:solidFill>
                  <a:prstClr val="black"/>
                </a:solidFill>
              </a:rPr>
              <a:t>Theatre Development Fund</a:t>
            </a:r>
          </a:p>
          <a:p>
            <a:pPr algn="ctr"/>
            <a:r>
              <a:rPr lang="en-US" sz="2400" dirty="0">
                <a:solidFill>
                  <a:prstClr val="black"/>
                </a:solidFill>
              </a:rPr>
              <a:t>New York City</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0" y="-12510"/>
            <a:ext cx="2761966" cy="1841310"/>
          </a:xfrm>
          <a:prstGeom prst="rect">
            <a:avLst/>
          </a:prstGeom>
        </p:spPr>
      </p:pic>
      <p:pic>
        <p:nvPicPr>
          <p:cNvPr id="1026" name="Picture 2" descr="\\Themis\tdf-graphics\Social Media\Fan Photos\ATI Lion King 092516\TDF02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4800600"/>
            <a:ext cx="3125350" cy="20757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a:stretch>
            <a:fillRect/>
          </a:stretch>
        </p:blipFill>
        <p:spPr>
          <a:xfrm>
            <a:off x="2971800" y="4794419"/>
            <a:ext cx="4155648" cy="2108477"/>
          </a:xfrm>
          <a:prstGeom prst="rect">
            <a:avLst/>
          </a:prstGeom>
        </p:spPr>
      </p:pic>
      <p:pic>
        <p:nvPicPr>
          <p:cNvPr id="1027" name="Picture 3" descr="\\Themis\tdf-graphics\development\Photos\Photos_for_David\IMG_0310 copy.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00800" y="-12510"/>
            <a:ext cx="2810694" cy="18737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7"/>
          <a:srcRect l="32654"/>
          <a:stretch/>
        </p:blipFill>
        <p:spPr>
          <a:xfrm>
            <a:off x="0" y="-1100"/>
            <a:ext cx="4048944" cy="1829900"/>
          </a:xfrm>
          <a:prstGeom prst="rect">
            <a:avLst/>
          </a:prstGeom>
        </p:spPr>
      </p:pic>
      <p:pic>
        <p:nvPicPr>
          <p:cNvPr id="1030" name="Picture 6" descr="\\Themis\tdf-graphics\EDUCATION\Open Doors\OD photo for Graduation Invitation.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70825" y="4800600"/>
            <a:ext cx="2840045" cy="2108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524933"/>
      </p:ext>
    </p:extLst>
  </p:cSld>
  <p:clrMapOvr>
    <a:masterClrMapping/>
  </p:clrMapOvr>
  <p:transition advTm="55401"/>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alpha val="40000"/>
          </a:schemeClr>
        </a:solidFill>
        <a:effectLst/>
      </p:bgPr>
    </p:bg>
    <p:spTree>
      <p:nvGrpSpPr>
        <p:cNvPr id="1" name=""/>
        <p:cNvGrpSpPr/>
        <p:nvPr/>
      </p:nvGrpSpPr>
      <p:grpSpPr>
        <a:xfrm>
          <a:off x="0" y="0"/>
          <a:ext cx="0" cy="0"/>
          <a:chOff x="0" y="0"/>
          <a:chExt cx="0" cy="0"/>
        </a:xfrm>
      </p:grpSpPr>
      <p:pic>
        <p:nvPicPr>
          <p:cNvPr id="2053" name="Picture 5" descr="\\Themis\tdf-graphics\TAP\AYA\P101027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6800" y="-18444"/>
            <a:ext cx="2950470" cy="220769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flipH="1">
            <a:off x="533400" y="2590800"/>
            <a:ext cx="8229600" cy="2123658"/>
          </a:xfrm>
          <a:prstGeom prst="rect">
            <a:avLst/>
          </a:prstGeom>
          <a:noFill/>
        </p:spPr>
        <p:txBody>
          <a:bodyPr wrap="square" rtlCol="0">
            <a:spAutoFit/>
          </a:bodyPr>
          <a:lstStyle/>
          <a:p>
            <a:pPr algn="ctr"/>
            <a:r>
              <a:rPr lang="en-US" sz="3200" b="1" dirty="0">
                <a:solidFill>
                  <a:prstClr val="black"/>
                </a:solidFill>
              </a:rPr>
              <a:t>Theatre Development Fund</a:t>
            </a:r>
          </a:p>
          <a:p>
            <a:pPr algn="ctr"/>
            <a:endParaRPr lang="en-US" sz="1200" dirty="0">
              <a:solidFill>
                <a:prstClr val="black"/>
              </a:solidFill>
            </a:endParaRPr>
          </a:p>
          <a:p>
            <a:pPr algn="ctr"/>
            <a:r>
              <a:rPr lang="en-US" sz="2200" dirty="0">
                <a:solidFill>
                  <a:prstClr val="black"/>
                </a:solidFill>
              </a:rPr>
              <a:t>TDF is the nation’s largest nonprofit performing arts service organization dedicated to the audience. We sustain live theatre and dance by engaging and cultivating broad and diverse audiences and by eliminating barriers to attendance.</a:t>
            </a:r>
          </a:p>
        </p:txBody>
      </p:sp>
      <p:pic>
        <p:nvPicPr>
          <p:cNvPr id="2" name="Picture 1"/>
          <p:cNvPicPr>
            <a:picLocks noChangeAspect="1"/>
          </p:cNvPicPr>
          <p:nvPr/>
        </p:nvPicPr>
        <p:blipFill>
          <a:blip r:embed="rId4"/>
          <a:stretch>
            <a:fillRect/>
          </a:stretch>
        </p:blipFill>
        <p:spPr>
          <a:xfrm>
            <a:off x="6724651" y="6019143"/>
            <a:ext cx="2419350" cy="857250"/>
          </a:xfrm>
          <a:prstGeom prst="rect">
            <a:avLst/>
          </a:prstGeom>
        </p:spPr>
      </p:pic>
      <p:pic>
        <p:nvPicPr>
          <p:cNvPr id="2051" name="Picture 3" descr="\\Themis\tdf-graphics\EDUCATION\Open Doors\6918ec789f3b11e2ace922000a1f90f6_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54750" y="0"/>
            <a:ext cx="2189250" cy="21892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mis\tdf-graphics\TAP\Autism\ATI Aladdin 030615\TDF018.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930" r="-1930"/>
          <a:stretch/>
        </p:blipFill>
        <p:spPr bwMode="auto">
          <a:xfrm>
            <a:off x="1828800" y="-18444"/>
            <a:ext cx="3323943" cy="220769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Themis\tdf-graphics\EDUCATION\Open Doors\opendoorsgraduationkids2003.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0"/>
            <a:ext cx="2286000" cy="218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6064767"/>
      </p:ext>
    </p:extLst>
  </p:cSld>
  <p:clrMapOvr>
    <a:masterClrMapping/>
  </p:clrMapOvr>
  <p:transition advTm="55401"/>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alpha val="40000"/>
          </a:schemeClr>
        </a:solidFill>
        <a:effectLst/>
      </p:bgPr>
    </p:bg>
    <p:spTree>
      <p:nvGrpSpPr>
        <p:cNvPr id="1" name=""/>
        <p:cNvGrpSpPr/>
        <p:nvPr/>
      </p:nvGrpSpPr>
      <p:grpSpPr>
        <a:xfrm>
          <a:off x="0" y="0"/>
          <a:ext cx="0" cy="0"/>
          <a:chOff x="0" y="0"/>
          <a:chExt cx="0" cy="0"/>
        </a:xfrm>
      </p:grpSpPr>
      <p:sp>
        <p:nvSpPr>
          <p:cNvPr id="16" name="TextBox 15"/>
          <p:cNvSpPr txBox="1"/>
          <p:nvPr/>
        </p:nvSpPr>
        <p:spPr>
          <a:xfrm flipH="1">
            <a:off x="76200" y="2590800"/>
            <a:ext cx="8991600" cy="2954655"/>
          </a:xfrm>
          <a:prstGeom prst="rect">
            <a:avLst/>
          </a:prstGeom>
          <a:noFill/>
        </p:spPr>
        <p:txBody>
          <a:bodyPr wrap="square" rtlCol="0">
            <a:spAutoFit/>
          </a:bodyPr>
          <a:lstStyle/>
          <a:p>
            <a:pPr algn="ctr"/>
            <a:r>
              <a:rPr lang="en-US" sz="3200" b="1" dirty="0">
                <a:solidFill>
                  <a:prstClr val="black"/>
                </a:solidFill>
              </a:rPr>
              <a:t>TDF Programs</a:t>
            </a:r>
          </a:p>
          <a:p>
            <a:pPr algn="ctr"/>
            <a:endParaRPr lang="en-US" sz="2800" dirty="0">
              <a:solidFill>
                <a:prstClr val="black"/>
              </a:solidFill>
            </a:endParaRPr>
          </a:p>
          <a:p>
            <a:pPr algn="ctr"/>
            <a:r>
              <a:rPr lang="en-US" sz="2200" dirty="0">
                <a:solidFill>
                  <a:prstClr val="black"/>
                </a:solidFill>
              </a:rPr>
              <a:t>Education		Accessibility	 	Community Engagement</a:t>
            </a:r>
          </a:p>
          <a:p>
            <a:pPr algn="ctr"/>
            <a:r>
              <a:rPr lang="en-US" sz="2200" dirty="0">
                <a:solidFill>
                  <a:prstClr val="black"/>
                </a:solidFill>
              </a:rPr>
              <a:t>	</a:t>
            </a:r>
          </a:p>
          <a:p>
            <a:pPr algn="ctr"/>
            <a:r>
              <a:rPr lang="en-US" sz="2200" dirty="0">
                <a:solidFill>
                  <a:prstClr val="black"/>
                </a:solidFill>
              </a:rPr>
              <a:t>Discount ticketing for Broadway, Off-Broadway and Off-Off Broadway</a:t>
            </a:r>
          </a:p>
          <a:p>
            <a:endParaRPr lang="en-US" sz="2200" dirty="0">
              <a:solidFill>
                <a:prstClr val="black"/>
              </a:solidFill>
            </a:endParaRPr>
          </a:p>
          <a:p>
            <a:pPr algn="ctr"/>
            <a:r>
              <a:rPr lang="en-US" sz="2200" dirty="0">
                <a:solidFill>
                  <a:prstClr val="black"/>
                </a:solidFill>
              </a:rPr>
              <a:t>Costume Rental Collection	Information Resources</a:t>
            </a:r>
          </a:p>
          <a:p>
            <a:endParaRPr lang="en-US" sz="1600" dirty="0">
              <a:solidFill>
                <a:prstClr val="black"/>
              </a:solidFill>
            </a:endParaRPr>
          </a:p>
        </p:txBody>
      </p:sp>
      <p:pic>
        <p:nvPicPr>
          <p:cNvPr id="2" name="Picture 1"/>
          <p:cNvPicPr>
            <a:picLocks noChangeAspect="1"/>
          </p:cNvPicPr>
          <p:nvPr/>
        </p:nvPicPr>
        <p:blipFill>
          <a:blip r:embed="rId3"/>
          <a:stretch>
            <a:fillRect/>
          </a:stretch>
        </p:blipFill>
        <p:spPr>
          <a:xfrm>
            <a:off x="6724651" y="6019143"/>
            <a:ext cx="2419350" cy="857250"/>
          </a:xfrm>
          <a:prstGeom prst="rect">
            <a:avLst/>
          </a:prstGeom>
        </p:spPr>
      </p:pic>
      <p:pic>
        <p:nvPicPr>
          <p:cNvPr id="2051" name="Picture 3" descr="\\Themis\tdf-graphics\EDUCATION\Open Doors\6918ec789f3b11e2ace922000a1f90f6_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4750" y="0"/>
            <a:ext cx="2189250" cy="218925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Themis\tdf-graphics\Social Media\Fan Photos\motown\Outsidetheatre#1 72dp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2349" y="-39092"/>
            <a:ext cx="2454965" cy="2267433"/>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Themis\tdf-graphics\Social Media\Fan Photos\Curious Autism\TDF03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36234" y="-22975"/>
            <a:ext cx="3365357" cy="22352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hemis\tdf-graphics\Photos\Education\Stage Doors\FY2017 Matilda (SD)\IMG_104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22975"/>
            <a:ext cx="3352800" cy="223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511451"/>
      </p:ext>
    </p:extLst>
  </p:cSld>
  <p:clrMapOvr>
    <a:masterClrMapping/>
  </p:clrMapOvr>
  <p:transition advTm="55401"/>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alpha val="40000"/>
          </a:schemeClr>
        </a:solidFill>
        <a:effectLst/>
      </p:bgPr>
    </p:bg>
    <p:spTree>
      <p:nvGrpSpPr>
        <p:cNvPr id="1" name=""/>
        <p:cNvGrpSpPr/>
        <p:nvPr/>
      </p:nvGrpSpPr>
      <p:grpSpPr>
        <a:xfrm>
          <a:off x="0" y="0"/>
          <a:ext cx="0" cy="0"/>
          <a:chOff x="0" y="0"/>
          <a:chExt cx="0" cy="0"/>
        </a:xfrm>
      </p:grpSpPr>
      <p:sp>
        <p:nvSpPr>
          <p:cNvPr id="16" name="TextBox 15"/>
          <p:cNvSpPr txBox="1"/>
          <p:nvPr/>
        </p:nvSpPr>
        <p:spPr>
          <a:xfrm flipH="1">
            <a:off x="381000" y="2847717"/>
            <a:ext cx="8382000" cy="3170099"/>
          </a:xfrm>
          <a:prstGeom prst="rect">
            <a:avLst/>
          </a:prstGeom>
          <a:noFill/>
        </p:spPr>
        <p:txBody>
          <a:bodyPr wrap="square" rtlCol="0">
            <a:spAutoFit/>
          </a:bodyPr>
          <a:lstStyle/>
          <a:p>
            <a:endParaRPr lang="en-US" sz="2400" dirty="0">
              <a:solidFill>
                <a:prstClr val="black"/>
              </a:solidFill>
            </a:endParaRPr>
          </a:p>
          <a:p>
            <a:pPr marL="285750" indent="-285750">
              <a:buFont typeface="Arial" panose="020B0604020202020204" pitchFamily="34" charset="0"/>
              <a:buChar char="•"/>
            </a:pPr>
            <a:r>
              <a:rPr lang="en-US" sz="2200" dirty="0">
                <a:solidFill>
                  <a:prstClr val="black"/>
                </a:solidFill>
              </a:rPr>
              <a:t>Leadership Experience in Arts Marketing and Development at seven organizations</a:t>
            </a:r>
          </a:p>
          <a:p>
            <a:pPr marL="285750" indent="-285750">
              <a:buFont typeface="Arial" panose="020B0604020202020204" pitchFamily="34" charset="0"/>
              <a:buChar char="•"/>
            </a:pPr>
            <a:endParaRPr lang="en-US" sz="2200" dirty="0">
              <a:solidFill>
                <a:prstClr val="black"/>
              </a:solidFill>
            </a:endParaRPr>
          </a:p>
          <a:p>
            <a:pPr marL="285750" indent="-285750">
              <a:buFont typeface="Arial" panose="020B0604020202020204" pitchFamily="34" charset="0"/>
              <a:buChar char="•"/>
            </a:pPr>
            <a:r>
              <a:rPr lang="en-US" sz="2200" dirty="0">
                <a:solidFill>
                  <a:prstClr val="black"/>
                </a:solidFill>
              </a:rPr>
              <a:t>Consulting Experience in Arts</a:t>
            </a:r>
          </a:p>
          <a:p>
            <a:pPr marL="285750" indent="-285750">
              <a:buFont typeface="Arial" panose="020B0604020202020204" pitchFamily="34" charset="0"/>
              <a:buChar char="•"/>
            </a:pPr>
            <a:endParaRPr lang="en-US" sz="2200" dirty="0">
              <a:solidFill>
                <a:prstClr val="black"/>
              </a:solidFill>
            </a:endParaRPr>
          </a:p>
          <a:p>
            <a:pPr marL="285750" indent="-285750">
              <a:buFont typeface="Arial" panose="020B0604020202020204" pitchFamily="34" charset="0"/>
              <a:buChar char="•"/>
            </a:pPr>
            <a:r>
              <a:rPr lang="en-US" sz="2200" dirty="0">
                <a:solidFill>
                  <a:prstClr val="black"/>
                </a:solidFill>
              </a:rPr>
              <a:t>Teaching experience at Yale University School of Drama and China’s Shanghai Theatre Academy</a:t>
            </a:r>
          </a:p>
          <a:p>
            <a:pPr algn="ctr"/>
            <a:endParaRPr lang="en-US" sz="2200" dirty="0">
              <a:solidFill>
                <a:prstClr val="black"/>
              </a:solidFill>
            </a:endParaRPr>
          </a:p>
        </p:txBody>
      </p:sp>
      <p:pic>
        <p:nvPicPr>
          <p:cNvPr id="2" name="Picture 1"/>
          <p:cNvPicPr>
            <a:picLocks noChangeAspect="1"/>
          </p:cNvPicPr>
          <p:nvPr/>
        </p:nvPicPr>
        <p:blipFill>
          <a:blip r:embed="rId3"/>
          <a:stretch>
            <a:fillRect/>
          </a:stretch>
        </p:blipFill>
        <p:spPr>
          <a:xfrm>
            <a:off x="6724651" y="6019143"/>
            <a:ext cx="2419350" cy="857250"/>
          </a:xfrm>
          <a:prstGeom prst="rect">
            <a:avLst/>
          </a:prstGeom>
        </p:spPr>
      </p:pic>
      <p:sp>
        <p:nvSpPr>
          <p:cNvPr id="3" name="Rectangle 2"/>
          <p:cNvSpPr/>
          <p:nvPr/>
        </p:nvSpPr>
        <p:spPr>
          <a:xfrm>
            <a:off x="3100333" y="2514600"/>
            <a:ext cx="2943334" cy="584775"/>
          </a:xfrm>
          <a:prstGeom prst="rect">
            <a:avLst/>
          </a:prstGeom>
        </p:spPr>
        <p:txBody>
          <a:bodyPr wrap="square">
            <a:spAutoFit/>
          </a:bodyPr>
          <a:lstStyle/>
          <a:p>
            <a:r>
              <a:rPr lang="en-US" sz="3200" b="1" dirty="0">
                <a:solidFill>
                  <a:prstClr val="black"/>
                </a:solidFill>
              </a:rPr>
              <a:t>About Me…</a:t>
            </a:r>
          </a:p>
        </p:txBody>
      </p:sp>
      <p:pic>
        <p:nvPicPr>
          <p:cNvPr id="3074" name="Picture 2" descr="\\Themis\tdf-graphics\EDUCATION\Stage Doors\phot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676400" cy="223520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S:\FY16\Events\SD - Kinky Boots\Photos\IMG_013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15874" y="0"/>
            <a:ext cx="3352800" cy="22352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Themis\tdf-graphics\TAP\Autism\ATI Aladdin 030615\TDF05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76400" y="0"/>
            <a:ext cx="3365357" cy="22352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FY17\Events and Shows Calendar\OC- The Book of Mormon\BOM Event Photos 9.21.16\Joseph and Doris at Theatre.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50554" y="0"/>
            <a:ext cx="1490133" cy="223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2167816"/>
      </p:ext>
    </p:extLst>
  </p:cSld>
  <p:clrMapOvr>
    <a:masterClrMapping/>
  </p:clrMapOvr>
  <p:transition advTm="55401"/>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ctrTitle"/>
          </p:nvPr>
        </p:nvSpPr>
        <p:spPr/>
        <p:txBody>
          <a:bodyPr/>
          <a:lstStyle/>
          <a:p>
            <a:pPr eaLnBrk="1" hangingPunct="1">
              <a:defRPr/>
            </a:pPr>
            <a:r>
              <a:rPr lang="en-US" altLang="en-US" dirty="0" smtClean="0"/>
              <a:t>Strategic Sales Plan 2017</a:t>
            </a:r>
          </a:p>
        </p:txBody>
      </p:sp>
      <p:sp>
        <p:nvSpPr>
          <p:cNvPr id="45059" name="Rectangle 3"/>
          <p:cNvSpPr>
            <a:spLocks noGrp="1" noChangeArrowheads="1"/>
          </p:cNvSpPr>
          <p:nvPr>
            <p:ph type="subTitle" idx="1"/>
          </p:nvPr>
        </p:nvSpPr>
        <p:spPr/>
        <p:txBody>
          <a:bodyPr/>
          <a:lstStyle/>
          <a:p>
            <a:pPr eaLnBrk="1" hangingPunct="1">
              <a:defRPr/>
            </a:pPr>
            <a:r>
              <a:rPr lang="en-US" altLang="en-US" dirty="0" smtClean="0"/>
              <a:t>Elaine </a:t>
            </a:r>
            <a:r>
              <a:rPr lang="en-US" altLang="en-US" smtClean="0"/>
              <a:t>Mannion  - Sales </a:t>
            </a:r>
            <a:r>
              <a:rPr lang="en-US" altLang="en-US" dirty="0" smtClean="0"/>
              <a:t>&amp; Ticketing Manager</a:t>
            </a:r>
          </a:p>
          <a:p>
            <a:pPr eaLnBrk="1" hangingPunct="1">
              <a:defRPr/>
            </a:pPr>
            <a:r>
              <a:rPr lang="en-US" altLang="en-US" dirty="0" smtClean="0"/>
              <a:t>Email: </a:t>
            </a:r>
            <a:r>
              <a:rPr lang="en-US" altLang="en-US" dirty="0" smtClean="0">
                <a:hlinkClick r:id="rId3"/>
              </a:rPr>
              <a:t>elaine.mannion@abbeytheatre.ie</a:t>
            </a:r>
            <a:endParaRPr lang="en-US" altLang="en-US" dirty="0" smtClean="0"/>
          </a:p>
          <a:p>
            <a:pPr eaLnBrk="1" hangingPunct="1">
              <a:defRPr/>
            </a:pPr>
            <a:r>
              <a:rPr lang="en-US" altLang="en-US" dirty="0" smtClean="0"/>
              <a:t>Phone: 00353 1 879 7212</a:t>
            </a:r>
            <a:br>
              <a:rPr lang="en-US" altLang="en-US" dirty="0" smtClean="0"/>
            </a:br>
            <a:endParaRPr lang="en-US" alt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altLang="en-US" dirty="0">
                <a:solidFill>
                  <a:srgbClr val="474747"/>
                </a:solidFill>
              </a:rPr>
              <a:t>Abbey Theatre / </a:t>
            </a:r>
            <a:r>
              <a:rPr lang="en-US" altLang="en-US" dirty="0" err="1">
                <a:solidFill>
                  <a:srgbClr val="474747"/>
                </a:solidFill>
              </a:rPr>
              <a:t>Amharclann</a:t>
            </a:r>
            <a:r>
              <a:rPr lang="en-US" altLang="en-US" dirty="0">
                <a:solidFill>
                  <a:srgbClr val="474747"/>
                </a:solidFill>
              </a:rPr>
              <a:t> </a:t>
            </a:r>
            <a:r>
              <a:rPr lang="en-US" altLang="en-US" dirty="0" err="1">
                <a:solidFill>
                  <a:srgbClr val="474747"/>
                </a:solidFill>
              </a:rPr>
              <a:t>na</a:t>
            </a:r>
            <a:r>
              <a:rPr lang="en-US" altLang="en-US" dirty="0">
                <a:solidFill>
                  <a:srgbClr val="474747"/>
                </a:solidFill>
              </a:rPr>
              <a:t> </a:t>
            </a:r>
            <a:r>
              <a:rPr lang="en-US" altLang="en-US" dirty="0" err="1">
                <a:solidFill>
                  <a:srgbClr val="474747"/>
                </a:solidFill>
              </a:rPr>
              <a:t>Mainistreach</a:t>
            </a:r>
            <a:endParaRPr lang="en-US" altLang="en-US" sz="1400" dirty="0">
              <a:solidFill>
                <a:srgbClr val="474747"/>
              </a:solidFill>
              <a:latin typeface="Times New Roman" panose="02020603050405020304" pitchFamily="18" charset="0"/>
            </a:endParaRPr>
          </a:p>
        </p:txBody>
      </p:sp>
      <p:sp>
        <p:nvSpPr>
          <p:cNvPr id="6" name="Slide Number Placeholder 5"/>
          <p:cNvSpPr>
            <a:spLocks noGrp="1"/>
          </p:cNvSpPr>
          <p:nvPr>
            <p:ph type="sldNum" sz="quarter" idx="11"/>
          </p:nvPr>
        </p:nvSpPr>
        <p:spPr/>
        <p:txBody>
          <a:bodyPr/>
          <a:lstStyle>
            <a:lvl1pPr>
              <a:defRPr kumimoji="1" sz="2400">
                <a:solidFill>
                  <a:schemeClr val="tx1"/>
                </a:solidFill>
                <a:latin typeface="Times New Roman" panose="02020603050405020304" pitchFamily="18" charset="0"/>
                <a:ea typeface="MS Pゴシック" pitchFamily="-92" charset="-128"/>
              </a:defRPr>
            </a:lvl1pPr>
            <a:lvl2pPr marL="742950" indent="-285750">
              <a:defRPr kumimoji="1" sz="2400">
                <a:solidFill>
                  <a:schemeClr val="tx1"/>
                </a:solidFill>
                <a:latin typeface="Times New Roman" panose="02020603050405020304" pitchFamily="18" charset="0"/>
                <a:ea typeface="MS Pゴシック" pitchFamily="-92" charset="-128"/>
              </a:defRPr>
            </a:lvl2pPr>
            <a:lvl3pPr marL="1143000" indent="-228600">
              <a:defRPr kumimoji="1" sz="2400">
                <a:solidFill>
                  <a:schemeClr val="tx1"/>
                </a:solidFill>
                <a:latin typeface="Times New Roman" panose="02020603050405020304" pitchFamily="18" charset="0"/>
                <a:ea typeface="MS Pゴシック" pitchFamily="-92" charset="-128"/>
              </a:defRPr>
            </a:lvl3pPr>
            <a:lvl4pPr marL="1600200" indent="-228600">
              <a:defRPr kumimoji="1" sz="2400">
                <a:solidFill>
                  <a:schemeClr val="tx1"/>
                </a:solidFill>
                <a:latin typeface="Times New Roman" panose="02020603050405020304" pitchFamily="18" charset="0"/>
                <a:ea typeface="MS Pゴシック" pitchFamily="-92" charset="-128"/>
              </a:defRPr>
            </a:lvl4pPr>
            <a:lvl5pPr marL="2057400" indent="-22860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a:defRPr/>
            </a:pPr>
            <a:fld id="{2BB5AC48-11B5-4FDD-B1A4-D5908A4673C1}" type="slidenum">
              <a:rPr kumimoji="0" lang="en-US" altLang="en-US" sz="1000" smtClean="0">
                <a:solidFill>
                  <a:srgbClr val="474747"/>
                </a:solidFill>
                <a:latin typeface="Courier" pitchFamily="1" charset="0"/>
              </a:rPr>
              <a:pPr>
                <a:defRPr/>
              </a:pPr>
              <a:t>12</a:t>
            </a:fld>
            <a:endParaRPr kumimoji="0" lang="en-US" altLang="en-US" sz="1000" smtClean="0">
              <a:solidFill>
                <a:srgbClr val="474747"/>
              </a:solidFill>
              <a:latin typeface="Courier" pitchFamily="1" charset="0"/>
            </a:endParaRPr>
          </a:p>
        </p:txBody>
      </p:sp>
      <p:sp>
        <p:nvSpPr>
          <p:cNvPr id="44034" name="Rectangle 2"/>
          <p:cNvSpPr>
            <a:spLocks noGrp="1" noChangeArrowheads="1"/>
          </p:cNvSpPr>
          <p:nvPr>
            <p:ph type="title"/>
          </p:nvPr>
        </p:nvSpPr>
        <p:spPr>
          <a:xfrm>
            <a:off x="852488" y="533400"/>
            <a:ext cx="7391400" cy="457200"/>
          </a:xfrm>
        </p:spPr>
        <p:txBody>
          <a:bodyPr/>
          <a:lstStyle/>
          <a:p>
            <a:pPr algn="ctr" eaLnBrk="1" hangingPunct="1">
              <a:defRPr/>
            </a:pPr>
            <a:r>
              <a:rPr lang="en-US" altLang="en-US" sz="2600" dirty="0" smtClean="0">
                <a:latin typeface="+mn-lt"/>
              </a:rPr>
              <a:t>The Abbey Theatre - Abbey stage and Peacock stage</a:t>
            </a:r>
          </a:p>
        </p:txBody>
      </p:sp>
      <p:sp>
        <p:nvSpPr>
          <p:cNvPr id="44035" name="Rectangle 3"/>
          <p:cNvSpPr>
            <a:spLocks noGrp="1" noChangeArrowheads="1"/>
          </p:cNvSpPr>
          <p:nvPr>
            <p:ph type="body" sz="half" idx="1"/>
          </p:nvPr>
        </p:nvSpPr>
        <p:spPr/>
        <p:txBody>
          <a:bodyPr/>
          <a:lstStyle/>
          <a:p>
            <a:pPr eaLnBrk="1" hangingPunct="1">
              <a:defRPr/>
            </a:pPr>
            <a:r>
              <a:rPr lang="en-US" altLang="en-US" sz="2000" dirty="0" smtClean="0"/>
              <a:t>Brief history of the Abbey Theatre</a:t>
            </a:r>
          </a:p>
          <a:p>
            <a:pPr eaLnBrk="1" hangingPunct="1">
              <a:defRPr/>
            </a:pPr>
            <a:r>
              <a:rPr lang="en-US" altLang="en-US" sz="2000" dirty="0" smtClean="0"/>
              <a:t>The Abbey </a:t>
            </a:r>
            <a:r>
              <a:rPr lang="en-US" altLang="en-US" sz="2000" dirty="0"/>
              <a:t>s</a:t>
            </a:r>
            <a:r>
              <a:rPr lang="en-US" altLang="en-US" sz="2000" dirty="0" smtClean="0"/>
              <a:t>tage</a:t>
            </a:r>
          </a:p>
          <a:p>
            <a:pPr eaLnBrk="1" hangingPunct="1">
              <a:defRPr/>
            </a:pPr>
            <a:r>
              <a:rPr lang="en-US" altLang="en-US" sz="2000" dirty="0" smtClean="0"/>
              <a:t>The Peacock </a:t>
            </a:r>
            <a:r>
              <a:rPr lang="en-US" altLang="en-US" sz="2000" dirty="0"/>
              <a:t>s</a:t>
            </a:r>
            <a:r>
              <a:rPr lang="en-US" altLang="en-US" sz="2000" dirty="0" smtClean="0"/>
              <a:t>tage</a:t>
            </a:r>
          </a:p>
          <a:p>
            <a:pPr eaLnBrk="1" hangingPunct="1">
              <a:defRPr/>
            </a:pPr>
            <a:r>
              <a:rPr lang="en-US" altLang="en-US" sz="2000" dirty="0" smtClean="0"/>
              <a:t>Productions</a:t>
            </a:r>
          </a:p>
          <a:p>
            <a:pPr eaLnBrk="1" hangingPunct="1">
              <a:buFont typeface="Times" panose="02020603050405020304" pitchFamily="18" charset="0"/>
              <a:buNone/>
              <a:defRPr/>
            </a:pPr>
            <a:endParaRPr lang="en-US" altLang="en-US" sz="2000" dirty="0" smtClean="0"/>
          </a:p>
          <a:p>
            <a:pPr eaLnBrk="1" hangingPunct="1">
              <a:buFont typeface="Times" panose="02020603050405020304" pitchFamily="18" charset="0"/>
              <a:buNone/>
              <a:defRPr/>
            </a:pPr>
            <a:endParaRPr lang="en-US" altLang="en-US" sz="2000" dirty="0" smtClean="0"/>
          </a:p>
        </p:txBody>
      </p:sp>
      <p:sp>
        <p:nvSpPr>
          <p:cNvPr id="44036" name="Rectangle 4"/>
          <p:cNvSpPr>
            <a:spLocks noGrp="1" noChangeArrowheads="1"/>
          </p:cNvSpPr>
          <p:nvPr>
            <p:ph type="body" sz="half" idx="2"/>
          </p:nvPr>
        </p:nvSpPr>
        <p:spPr/>
        <p:txBody>
          <a:bodyPr/>
          <a:lstStyle/>
          <a:p>
            <a:pPr eaLnBrk="1" hangingPunct="1">
              <a:defRPr/>
            </a:pPr>
            <a:endParaRPr lang="en-IE" sz="1600" dirty="0" smtClean="0"/>
          </a:p>
        </p:txBody>
      </p:sp>
      <p:pic>
        <p:nvPicPr>
          <p:cNvPr id="615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68825" y="1376363"/>
            <a:ext cx="3587750"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84700" y="3700463"/>
            <a:ext cx="3619500" cy="239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Content Placeholder 5"/>
          <p:cNvPicPr>
            <a:picLocks noChangeAspect="1"/>
          </p:cNvPicPr>
          <p:nvPr/>
        </p:nvPicPr>
        <p:blipFill>
          <a:blip r:embed="rId4"/>
          <a:stretch>
            <a:fillRect/>
          </a:stretch>
        </p:blipFill>
        <p:spPr bwMode="auto">
          <a:xfrm>
            <a:off x="685800" y="3700463"/>
            <a:ext cx="3841750" cy="2395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pic>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defRPr/>
            </a:pPr>
            <a:r>
              <a:rPr lang="en-IE" dirty="0" smtClean="0">
                <a:solidFill>
                  <a:schemeClr val="bg2">
                    <a:lumMod val="75000"/>
                  </a:schemeClr>
                </a:solidFill>
              </a:rPr>
              <a:t>Why develop a strategic sales plan now?</a:t>
            </a:r>
            <a:endParaRPr lang="en-IE" dirty="0">
              <a:solidFill>
                <a:schemeClr val="bg2">
                  <a:lumMod val="75000"/>
                </a:schemeClr>
              </a:solidFill>
            </a:endParaRPr>
          </a:p>
        </p:txBody>
      </p:sp>
      <p:sp>
        <p:nvSpPr>
          <p:cNvPr id="8" name="Content Placeholder 7"/>
          <p:cNvSpPr>
            <a:spLocks noGrp="1"/>
          </p:cNvSpPr>
          <p:nvPr>
            <p:ph idx="1"/>
          </p:nvPr>
        </p:nvSpPr>
        <p:spPr>
          <a:xfrm>
            <a:off x="1042988" y="1371600"/>
            <a:ext cx="7415212" cy="4724400"/>
          </a:xfrm>
        </p:spPr>
        <p:txBody>
          <a:bodyPr/>
          <a:lstStyle/>
          <a:p>
            <a:pPr marL="0" indent="0">
              <a:buFont typeface="Times" panose="02020603050405020304" pitchFamily="18" charset="0"/>
              <a:buNone/>
              <a:defRPr/>
            </a:pPr>
            <a:r>
              <a:rPr lang="en-IE" sz="1800" dirty="0" smtClean="0">
                <a:latin typeface="Calibri" panose="020F0502020204030204" pitchFamily="34" charset="0"/>
              </a:rPr>
              <a:t>Our </a:t>
            </a:r>
            <a:r>
              <a:rPr lang="en-IE" sz="1800" dirty="0">
                <a:latin typeface="Calibri" panose="020F0502020204030204" pitchFamily="34" charset="0"/>
              </a:rPr>
              <a:t>mission is to </a:t>
            </a:r>
            <a:r>
              <a:rPr lang="en-IE" sz="1800" dirty="0" smtClean="0">
                <a:latin typeface="Calibri" panose="020F0502020204030204" pitchFamily="34" charset="0"/>
              </a:rPr>
              <a:t>develop ongoing </a:t>
            </a:r>
            <a:r>
              <a:rPr lang="en-IE" sz="1800" dirty="0">
                <a:latin typeface="Calibri" panose="020F0502020204030204" pitchFamily="34" charset="0"/>
              </a:rPr>
              <a:t>relationships with audiences by promoting the Abbey Theatre to new and existing audiences in order to generate revenue, build trust and bring them on a journey to engage with everything we do. </a:t>
            </a:r>
            <a:endParaRPr lang="en-IE" sz="1800" dirty="0" smtClean="0">
              <a:latin typeface="Calibri" panose="020F0502020204030204" pitchFamily="34" charset="0"/>
            </a:endParaRPr>
          </a:p>
          <a:p>
            <a:pPr marL="0" indent="0">
              <a:buFont typeface="Times" panose="02020603050405020304" pitchFamily="18" charset="0"/>
              <a:buNone/>
              <a:defRPr/>
            </a:pPr>
            <a:endParaRPr lang="en-IE" sz="1800" dirty="0" smtClean="0">
              <a:latin typeface="Calibri" panose="020F0502020204030204" pitchFamily="34" charset="0"/>
            </a:endParaRPr>
          </a:p>
          <a:p>
            <a:pPr marL="0" indent="0">
              <a:buFont typeface="Times" panose="02020603050405020304" pitchFamily="18" charset="0"/>
              <a:buNone/>
              <a:defRPr/>
            </a:pPr>
            <a:r>
              <a:rPr lang="en-IE" sz="1800" dirty="0" smtClean="0">
                <a:latin typeface="Calibri" panose="020F0502020204030204" pitchFamily="34" charset="0"/>
              </a:rPr>
              <a:t>The </a:t>
            </a:r>
            <a:r>
              <a:rPr lang="en-IE" sz="1800" dirty="0">
                <a:latin typeface="Calibri" panose="020F0502020204030204" pitchFamily="34" charset="0"/>
              </a:rPr>
              <a:t>potential for driving revenue and audience numbers is affected by a strong programme that has a mix of commercially appealing productions to drive ticket sales and audience engagement.  </a:t>
            </a:r>
            <a:endParaRPr lang="en-IE" sz="1800" dirty="0" smtClean="0">
              <a:latin typeface="Calibri" panose="020F0502020204030204" pitchFamily="34" charset="0"/>
            </a:endParaRPr>
          </a:p>
          <a:p>
            <a:pPr marL="0" indent="0">
              <a:buFont typeface="Times" panose="02020603050405020304" pitchFamily="18" charset="0"/>
              <a:buNone/>
              <a:defRPr/>
            </a:pPr>
            <a:endParaRPr lang="en-IE" sz="1800" dirty="0">
              <a:latin typeface="Calibri" panose="020F0502020204030204" pitchFamily="34" charset="0"/>
            </a:endParaRPr>
          </a:p>
          <a:p>
            <a:pPr marL="0" indent="0">
              <a:buFont typeface="Times" panose="02020603050405020304" pitchFamily="18" charset="0"/>
              <a:buNone/>
              <a:defRPr/>
            </a:pPr>
            <a:r>
              <a:rPr lang="en-IE" sz="1800" dirty="0" smtClean="0">
                <a:latin typeface="Calibri" panose="020F0502020204030204" pitchFamily="34" charset="0"/>
              </a:rPr>
              <a:t>The 2017 </a:t>
            </a:r>
            <a:r>
              <a:rPr lang="en-IE" sz="1800" dirty="0">
                <a:latin typeface="Calibri" panose="020F0502020204030204" pitchFamily="34" charset="0"/>
              </a:rPr>
              <a:t>sales strategy outlines sales and marketing activity at a production and season level to support our overall goal.  </a:t>
            </a:r>
          </a:p>
          <a:p>
            <a:pPr marL="0" indent="0">
              <a:buFont typeface="Times" panose="02020603050405020304" pitchFamily="18" charset="0"/>
              <a:buNone/>
              <a:defRPr/>
            </a:pPr>
            <a:endParaRPr lang="en-IE" dirty="0"/>
          </a:p>
          <a:p>
            <a:pPr>
              <a:defRPr/>
            </a:pPr>
            <a:endParaRPr lang="en-IE" dirty="0"/>
          </a:p>
        </p:txBody>
      </p:sp>
      <p:sp>
        <p:nvSpPr>
          <p:cNvPr id="5" name="Footer Placeholder 4"/>
          <p:cNvSpPr>
            <a:spLocks noGrp="1"/>
          </p:cNvSpPr>
          <p:nvPr>
            <p:ph type="ftr" sz="quarter" idx="10"/>
          </p:nvPr>
        </p:nvSpPr>
        <p:spPr/>
        <p:txBody>
          <a:bodyPr/>
          <a:lstStyle/>
          <a:p>
            <a:pPr>
              <a:defRPr/>
            </a:pPr>
            <a:r>
              <a:rPr lang="en-US" altLang="en-US" smtClean="0">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Slide Number Placeholder 5"/>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287BCC9E-A6D2-4FC3-8D4F-B4690633E2A9}" type="slidenum">
              <a:rPr kumimoji="0" lang="en-US" altLang="en-US" sz="1000">
                <a:solidFill>
                  <a:srgbClr val="474747"/>
                </a:solidFill>
                <a:latin typeface="Courier" pitchFamily="1" charset="0"/>
              </a:rPr>
              <a:pPr/>
              <a:t>13</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IE" dirty="0" smtClean="0">
                <a:solidFill>
                  <a:schemeClr val="bg2">
                    <a:lumMod val="75000"/>
                  </a:schemeClr>
                </a:solidFill>
              </a:rPr>
              <a:t>What’s in the plan – our four pillars</a:t>
            </a:r>
            <a:endParaRPr lang="en-IE" dirty="0">
              <a:solidFill>
                <a:schemeClr val="bg2">
                  <a:lumMod val="75000"/>
                </a:schemeClr>
              </a:solidFill>
            </a:endParaRPr>
          </a:p>
        </p:txBody>
      </p:sp>
      <p:sp>
        <p:nvSpPr>
          <p:cNvPr id="4" name="Footer Placeholder 3"/>
          <p:cNvSpPr>
            <a:spLocks noGrp="1"/>
          </p:cNvSpPr>
          <p:nvPr>
            <p:ph type="ftr" sz="quarter" idx="10"/>
          </p:nvPr>
        </p:nvSpPr>
        <p:spPr/>
        <p:txBody>
          <a:bodyPr/>
          <a:lstStyle/>
          <a:p>
            <a:pPr>
              <a:defRPr/>
            </a:pPr>
            <a:r>
              <a:rPr lang="en-US" altLang="en-US" smtClean="0">
                <a:solidFill>
                  <a:srgbClr val="474747"/>
                </a:solidFill>
              </a:rPr>
              <a:t>Abbey Theatre / Amharclann na Mainistreach</a:t>
            </a:r>
            <a:endParaRPr lang="en-US" alt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71046457-BD14-47CA-9FBF-27E6FF763F4C}" type="slidenum">
              <a:rPr kumimoji="0" lang="en-US" altLang="en-US" sz="1000">
                <a:solidFill>
                  <a:srgbClr val="474747"/>
                </a:solidFill>
                <a:latin typeface="Courier" pitchFamily="1" charset="0"/>
              </a:rPr>
              <a:pPr/>
              <a:t>14</a:t>
            </a:fld>
            <a:endParaRPr kumimoji="0" lang="en-US" altLang="en-US" sz="1000">
              <a:solidFill>
                <a:srgbClr val="474747"/>
              </a:solidFill>
              <a:latin typeface="Courier" pitchFamily="1" charset="0"/>
            </a:endParaRPr>
          </a:p>
        </p:txBody>
      </p:sp>
      <p:sp>
        <p:nvSpPr>
          <p:cNvPr id="6" name="Rectangle 3"/>
          <p:cNvSpPr txBox="1">
            <a:spLocks noChangeArrowheads="1"/>
          </p:cNvSpPr>
          <p:nvPr/>
        </p:nvSpPr>
        <p:spPr bwMode="auto">
          <a:xfrm>
            <a:off x="685800" y="1371600"/>
            <a:ext cx="42672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lIns="0" tIns="0" rIns="0" bIns="0"/>
          <a:lstStyle>
            <a:lvl1pPr marL="342900" indent="-342900" algn="l" rtl="0" eaLnBrk="0" fontAlgn="base" hangingPunct="0">
              <a:lnSpc>
                <a:spcPct val="110000"/>
              </a:lnSpc>
              <a:spcBef>
                <a:spcPct val="30000"/>
              </a:spcBef>
              <a:spcAft>
                <a:spcPct val="10000"/>
              </a:spcAft>
              <a:buClr>
                <a:schemeClr val="hlink"/>
              </a:buClr>
              <a:buFont typeface="Times"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a:lstStyle>
          <a:p>
            <a:pPr eaLnBrk="1" hangingPunct="1">
              <a:buClr>
                <a:srgbClr val="CB005A"/>
              </a:buClr>
              <a:buFont typeface="Times" pitchFamily="1" charset="0"/>
              <a:buChar char="•"/>
              <a:defRPr/>
            </a:pPr>
            <a:endParaRPr lang="en-US" altLang="en-US" sz="1200" kern="0" dirty="0" smtClean="0"/>
          </a:p>
          <a:p>
            <a:pPr eaLnBrk="1" hangingPunct="1">
              <a:buClr>
                <a:srgbClr val="CB005A"/>
              </a:buClr>
              <a:buFont typeface="Times" pitchFamily="1" charset="0"/>
              <a:buChar char="•"/>
              <a:defRPr/>
            </a:pPr>
            <a:endParaRPr lang="en-US" altLang="en-US" sz="1200" kern="0" dirty="0" smtClean="0"/>
          </a:p>
          <a:p>
            <a:pPr marL="0" indent="0" eaLnBrk="1" hangingPunct="1">
              <a:buClr>
                <a:srgbClr val="CB005A"/>
              </a:buClr>
              <a:buFont typeface="Times" pitchFamily="1" charset="0"/>
              <a:buNone/>
              <a:defRPr/>
            </a:pPr>
            <a:endParaRPr lang="en-US" altLang="en-US" sz="2000" kern="0" dirty="0" smtClean="0"/>
          </a:p>
        </p:txBody>
      </p:sp>
      <p:sp>
        <p:nvSpPr>
          <p:cNvPr id="3" name="Content Placeholder 2"/>
          <p:cNvSpPr>
            <a:spLocks noGrp="1"/>
          </p:cNvSpPr>
          <p:nvPr>
            <p:ph idx="1"/>
          </p:nvPr>
        </p:nvSpPr>
        <p:spPr/>
        <p:txBody>
          <a:bodyPr/>
          <a:lstStyle/>
          <a:p>
            <a:pPr marL="0" indent="0">
              <a:buFont typeface="Times" panose="02020603050405020304" pitchFamily="18" charset="0"/>
              <a:buNone/>
              <a:defRPr/>
            </a:pPr>
            <a:endParaRPr lang="en-IE" sz="1800" dirty="0">
              <a:latin typeface="Calibri" panose="020F0502020204030204" pitchFamily="34" charset="0"/>
            </a:endParaRPr>
          </a:p>
          <a:p>
            <a:pPr marL="0" indent="0">
              <a:buFont typeface="Times" panose="02020603050405020304" pitchFamily="18" charset="0"/>
              <a:buNone/>
              <a:defRPr/>
            </a:pPr>
            <a:r>
              <a:rPr lang="en-US" sz="1800" b="1" dirty="0" smtClean="0">
                <a:latin typeface="Calibri" panose="020F0502020204030204" pitchFamily="34" charset="0"/>
              </a:rPr>
              <a:t>Incoming </a:t>
            </a:r>
            <a:r>
              <a:rPr lang="en-US" sz="1800" b="1" dirty="0">
                <a:latin typeface="Calibri" panose="020F0502020204030204" pitchFamily="34" charset="0"/>
              </a:rPr>
              <a:t>sales </a:t>
            </a:r>
            <a:r>
              <a:rPr lang="en-US" sz="1800" dirty="0">
                <a:latin typeface="Calibri" panose="020F0502020204030204" pitchFamily="34" charset="0"/>
              </a:rPr>
              <a:t>– </a:t>
            </a:r>
            <a:r>
              <a:rPr lang="en-GB" sz="1800" dirty="0">
                <a:latin typeface="Calibri" panose="020F0502020204030204" pitchFamily="34" charset="0"/>
              </a:rPr>
              <a:t>optimise the booking process across all sales channels (in person, phone, mobile including through other ticket </a:t>
            </a:r>
            <a:r>
              <a:rPr lang="en-GB" sz="1800" dirty="0" smtClean="0">
                <a:latin typeface="Calibri" panose="020F0502020204030204" pitchFamily="34" charset="0"/>
              </a:rPr>
              <a:t>channels </a:t>
            </a:r>
            <a:r>
              <a:rPr lang="en-GB" sz="1800" dirty="0">
                <a:latin typeface="Calibri" panose="020F0502020204030204" pitchFamily="34" charset="0"/>
              </a:rPr>
              <a:t>to achieve </a:t>
            </a:r>
            <a:r>
              <a:rPr lang="en-GB" sz="1800" dirty="0" smtClean="0">
                <a:latin typeface="Calibri" panose="020F0502020204030204" pitchFamily="34" charset="0"/>
              </a:rPr>
              <a:t>2017 sales </a:t>
            </a:r>
            <a:r>
              <a:rPr lang="en-GB" sz="1800" dirty="0">
                <a:latin typeface="Calibri" panose="020F0502020204030204" pitchFamily="34" charset="0"/>
              </a:rPr>
              <a:t>targets </a:t>
            </a:r>
            <a:endParaRPr lang="en-IE" sz="1800" dirty="0">
              <a:latin typeface="Calibri" panose="020F0502020204030204" pitchFamily="34" charset="0"/>
            </a:endParaRPr>
          </a:p>
          <a:p>
            <a:pPr marL="0" indent="0">
              <a:buFont typeface="Times" panose="02020603050405020304" pitchFamily="18" charset="0"/>
              <a:buNone/>
              <a:defRPr/>
            </a:pPr>
            <a:r>
              <a:rPr lang="en-US" sz="1800" b="1" dirty="0" smtClean="0">
                <a:latin typeface="Calibri" panose="020F0502020204030204" pitchFamily="34" charset="0"/>
              </a:rPr>
              <a:t>Revenue Management </a:t>
            </a:r>
            <a:r>
              <a:rPr lang="en-US" sz="1800" dirty="0" smtClean="0">
                <a:latin typeface="Calibri" panose="020F0502020204030204" pitchFamily="34" charset="0"/>
              </a:rPr>
              <a:t>– </a:t>
            </a:r>
            <a:r>
              <a:rPr lang="en-GB" sz="1800" dirty="0" smtClean="0">
                <a:latin typeface="Calibri" panose="020F0502020204030204" pitchFamily="34" charset="0"/>
              </a:rPr>
              <a:t>increase our average ticket yield by €1 for Abbey stage productions in 2017.</a:t>
            </a:r>
            <a:endParaRPr lang="en-IE" sz="1800" dirty="0" smtClean="0">
              <a:latin typeface="Calibri" panose="020F0502020204030204" pitchFamily="34" charset="0"/>
            </a:endParaRPr>
          </a:p>
          <a:p>
            <a:pPr marL="0" indent="0">
              <a:buFont typeface="Times" panose="02020603050405020304" pitchFamily="18" charset="0"/>
              <a:buNone/>
              <a:defRPr/>
            </a:pPr>
            <a:r>
              <a:rPr lang="en-US" sz="1800" b="1" dirty="0" smtClean="0">
                <a:latin typeface="Calibri" panose="020F0502020204030204" pitchFamily="34" charset="0"/>
              </a:rPr>
              <a:t>Outbound </a:t>
            </a:r>
            <a:r>
              <a:rPr lang="en-US" sz="1800" b="1" dirty="0">
                <a:latin typeface="Calibri" panose="020F0502020204030204" pitchFamily="34" charset="0"/>
              </a:rPr>
              <a:t>proactive sales </a:t>
            </a:r>
            <a:r>
              <a:rPr lang="en-US" sz="1800" dirty="0">
                <a:latin typeface="Calibri" panose="020F0502020204030204" pitchFamily="34" charset="0"/>
              </a:rPr>
              <a:t>– </a:t>
            </a:r>
            <a:r>
              <a:rPr lang="en-GB" sz="1800" dirty="0">
                <a:latin typeface="Calibri" panose="020F0502020204030204" pitchFamily="34" charset="0"/>
              </a:rPr>
              <a:t>increase paid occupancy </a:t>
            </a:r>
            <a:r>
              <a:rPr lang="en-GB" sz="1800" dirty="0" smtClean="0">
                <a:latin typeface="Calibri" panose="020F0502020204030204" pitchFamily="34" charset="0"/>
              </a:rPr>
              <a:t>by filling unsold seats for </a:t>
            </a:r>
            <a:r>
              <a:rPr lang="en-GB" sz="1800" dirty="0">
                <a:latin typeface="Calibri" panose="020F0502020204030204" pitchFamily="34" charset="0"/>
              </a:rPr>
              <a:t>our </a:t>
            </a:r>
            <a:r>
              <a:rPr lang="en-GB" sz="1800" dirty="0" smtClean="0">
                <a:latin typeface="Calibri" panose="020F0502020204030204" pitchFamily="34" charset="0"/>
              </a:rPr>
              <a:t>productions </a:t>
            </a:r>
            <a:r>
              <a:rPr lang="en-GB" sz="1800" dirty="0">
                <a:latin typeface="Calibri" panose="020F0502020204030204" pitchFamily="34" charset="0"/>
              </a:rPr>
              <a:t>in </a:t>
            </a:r>
            <a:r>
              <a:rPr lang="en-GB" sz="1800" dirty="0" smtClean="0">
                <a:latin typeface="Calibri" panose="020F0502020204030204" pitchFamily="34" charset="0"/>
              </a:rPr>
              <a:t>2017 by  attracting  </a:t>
            </a:r>
            <a:r>
              <a:rPr lang="en-GB" sz="1800" dirty="0">
                <a:latin typeface="Calibri" panose="020F0502020204030204" pitchFamily="34" charset="0"/>
              </a:rPr>
              <a:t>120,000 audience members</a:t>
            </a:r>
            <a:endParaRPr lang="en-IE" sz="1800" dirty="0">
              <a:latin typeface="Calibri" panose="020F0502020204030204" pitchFamily="34" charset="0"/>
            </a:endParaRPr>
          </a:p>
          <a:p>
            <a:pPr marL="0" indent="0">
              <a:buFont typeface="Times" panose="02020603050405020304" pitchFamily="18" charset="0"/>
              <a:buNone/>
              <a:defRPr/>
            </a:pPr>
            <a:r>
              <a:rPr lang="en-US" sz="1800" b="1" dirty="0" smtClean="0">
                <a:latin typeface="Calibri" panose="020F0502020204030204" pitchFamily="34" charset="0"/>
              </a:rPr>
              <a:t>Visitor Experience </a:t>
            </a:r>
            <a:r>
              <a:rPr lang="en-US" sz="1800" dirty="0" smtClean="0">
                <a:latin typeface="Calibri" panose="020F0502020204030204" pitchFamily="34" charset="0"/>
              </a:rPr>
              <a:t>– use our reputation for excellent visitor experience to impact both first time and repeat bookers to influence occupancy in 2017. </a:t>
            </a:r>
            <a:endParaRPr lang="en-IE" sz="1800" dirty="0" smtClean="0">
              <a:latin typeface="Calibri" panose="020F0502020204030204" pitchFamily="34" charset="0"/>
            </a:endParaRPr>
          </a:p>
          <a:p>
            <a:pPr>
              <a:defRPr/>
            </a:pPr>
            <a:endParaRPr lang="en-IE" sz="1800" dirty="0">
              <a:latin typeface="Calibri" panose="020F0502020204030204" pitchFamily="34" charset="0"/>
            </a:endParaRPr>
          </a:p>
          <a:p>
            <a:pPr marL="0" indent="0">
              <a:buFont typeface="Times" panose="02020603050405020304" pitchFamily="18" charset="0"/>
              <a:buNone/>
              <a:defRPr/>
            </a:pPr>
            <a:endParaRPr lang="en-IE" sz="1800" dirty="0">
              <a:latin typeface="Calibri" panose="020F0502020204030204"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IE"/>
          </a:p>
        </p:txBody>
      </p:sp>
      <p:sp>
        <p:nvSpPr>
          <p:cNvPr id="4" name="Footer Placeholder 3"/>
          <p:cNvSpPr>
            <a:spLocks noGrp="1"/>
          </p:cNvSpPr>
          <p:nvPr>
            <p:ph type="ftr" sz="quarter" idx="10"/>
          </p:nvPr>
        </p:nvSpPr>
        <p:spPr/>
        <p:txBody>
          <a:bodyPr/>
          <a:lstStyle/>
          <a:p>
            <a:pPr>
              <a:defRPr/>
            </a:pPr>
            <a:r>
              <a:rPr lang="en-US" altLang="en-US" smtClean="0">
                <a:solidFill>
                  <a:srgbClr val="474747"/>
                </a:solidFill>
              </a:rPr>
              <a:t>Abbey Theatre / Amharclann na Mainistreach</a:t>
            </a:r>
            <a:endParaRPr lang="en-US" alt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28B50ADA-9EE6-415C-B3A4-65DB9DC29836}" type="slidenum">
              <a:rPr kumimoji="0" lang="en-US" altLang="en-US" sz="1000">
                <a:solidFill>
                  <a:srgbClr val="474747"/>
                </a:solidFill>
                <a:latin typeface="Courier" pitchFamily="1" charset="0"/>
              </a:rPr>
              <a:pPr/>
              <a:t>15</a:t>
            </a:fld>
            <a:endParaRPr kumimoji="0" lang="en-US" altLang="en-US" sz="1000">
              <a:solidFill>
                <a:srgbClr val="474747"/>
              </a:solidFill>
              <a:latin typeface="Courier" pitchFamily="1" charset="0"/>
            </a:endParaRPr>
          </a:p>
        </p:txBody>
      </p:sp>
      <p:pic>
        <p:nvPicPr>
          <p:cNvPr id="6" name="Content Placeholder 5"/>
          <p:cNvPicPr>
            <a:picLocks noGrp="1" noChangeAspect="1"/>
          </p:cNvPicPr>
          <p:nvPr>
            <p:ph idx="1"/>
          </p:nvPr>
        </p:nvPicPr>
        <p:blipFill>
          <a:blip r:embed="rId3"/>
          <a:stretch>
            <a:fillRect/>
          </a:stretch>
        </p:blipFill>
        <p:spPr>
          <a:xfrm>
            <a:off x="0" y="0"/>
            <a:ext cx="9144000" cy="6742113"/>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IE" dirty="0" smtClean="0"/>
              <a:t>Our vision</a:t>
            </a:r>
            <a:endParaRPr lang="en-IE" dirty="0"/>
          </a:p>
        </p:txBody>
      </p:sp>
      <p:sp>
        <p:nvSpPr>
          <p:cNvPr id="3" name="Content Placeholder 2"/>
          <p:cNvSpPr>
            <a:spLocks noGrp="1"/>
          </p:cNvSpPr>
          <p:nvPr>
            <p:ph idx="1"/>
          </p:nvPr>
        </p:nvSpPr>
        <p:spPr/>
        <p:txBody>
          <a:bodyPr/>
          <a:lstStyle/>
          <a:p>
            <a:pPr marL="0" indent="0">
              <a:buFont typeface="Times" panose="02020603050405020304" pitchFamily="18" charset="0"/>
              <a:buNone/>
              <a:defRPr/>
            </a:pPr>
            <a:endParaRPr lang="en-IE" dirty="0" smtClean="0"/>
          </a:p>
          <a:p>
            <a:pPr marL="0" indent="0">
              <a:buFont typeface="Times" panose="02020603050405020304" pitchFamily="18" charset="0"/>
              <a:buNone/>
              <a:defRPr/>
            </a:pPr>
            <a:r>
              <a:rPr lang="en-IE" dirty="0" smtClean="0">
                <a:latin typeface="Calibri" panose="020F0502020204030204" pitchFamily="34" charset="0"/>
              </a:rPr>
              <a:t>Our vision is to be leaders across the theatre industry in targeted proactive sales and creators of thoughtful engaging experiences that make people want to return or share their experiences.   </a:t>
            </a:r>
          </a:p>
          <a:p>
            <a:pPr>
              <a:defRPr/>
            </a:pPr>
            <a:endParaRPr lang="en-IE" dirty="0"/>
          </a:p>
        </p:txBody>
      </p:sp>
      <p:sp>
        <p:nvSpPr>
          <p:cNvPr id="4" name="Footer Placeholder 3"/>
          <p:cNvSpPr>
            <a:spLocks noGrp="1"/>
          </p:cNvSpPr>
          <p:nvPr>
            <p:ph type="ftr" sz="quarter" idx="10"/>
          </p:nvPr>
        </p:nvSpPr>
        <p:spPr/>
        <p:txBody>
          <a:bodyPr/>
          <a:lstStyle/>
          <a:p>
            <a:pPr>
              <a:defRPr/>
            </a:pPr>
            <a:r>
              <a:rPr lang="en-US" altLang="en-US" smtClean="0">
                <a:solidFill>
                  <a:srgbClr val="474747"/>
                </a:solidFill>
              </a:rPr>
              <a:t>Abbey Theatre / Amharclann na Mainistreach</a:t>
            </a:r>
            <a:endParaRPr lang="en-US" alt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0871D205-44FB-4EC6-9A50-AEDFF747F76B}" type="slidenum">
              <a:rPr kumimoji="0" lang="en-US" altLang="en-US" sz="1000">
                <a:solidFill>
                  <a:srgbClr val="474747"/>
                </a:solidFill>
                <a:latin typeface="Courier" pitchFamily="1" charset="0"/>
              </a:rPr>
              <a:pPr/>
              <a:t>16</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27313" y="6389688"/>
            <a:ext cx="6400800" cy="1752600"/>
          </a:xfrm>
        </p:spPr>
        <p:txBody>
          <a:bodyPr/>
          <a:lstStyle/>
          <a:p>
            <a:pPr>
              <a:defRPr/>
            </a:pPr>
            <a:endParaRPr lang="en-US" sz="1000" dirty="0" smtClean="0">
              <a:latin typeface="Georgia"/>
              <a:cs typeface="Georgia"/>
            </a:endParaRPr>
          </a:p>
        </p:txBody>
      </p:sp>
      <p:pic>
        <p:nvPicPr>
          <p:cNvPr id="9219" name="Picture 3" descr="OFAED 1.jpg"/>
          <p:cNvPicPr>
            <a:picLocks noChangeAspect="1"/>
          </p:cNvPicPr>
          <p:nvPr/>
        </p:nvPicPr>
        <p:blipFill>
          <a:blip r:embed="rId3">
            <a:extLst>
              <a:ext uri="{28A0092B-C50C-407E-A947-70E740481C1C}">
                <a14:useLocalDpi xmlns:a14="http://schemas.microsoft.com/office/drawing/2010/main" val="0"/>
              </a:ext>
            </a:extLst>
          </a:blip>
          <a:srcRect t="1410" b="144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Slide Number Placeholder 5"/>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4186BE69-BF05-43BD-935B-571541B9218A}" type="slidenum">
              <a:rPr kumimoji="0" lang="en-US" altLang="en-US" sz="1000">
                <a:solidFill>
                  <a:srgbClr val="474747"/>
                </a:solidFill>
                <a:latin typeface="Courier" pitchFamily="1" charset="0"/>
              </a:rPr>
              <a:pPr/>
              <a:t>18</a:t>
            </a:fld>
            <a:endParaRPr kumimoji="0" lang="en-US" altLang="en-US" sz="1000">
              <a:solidFill>
                <a:srgbClr val="474747"/>
              </a:solidFill>
              <a:latin typeface="Courier" pitchFamily="1" charset="0"/>
            </a:endParaRPr>
          </a:p>
        </p:txBody>
      </p:sp>
      <p:sp>
        <p:nvSpPr>
          <p:cNvPr id="50178" name="Rectangle 2"/>
          <p:cNvSpPr>
            <a:spLocks noGrp="1" noChangeArrowheads="1"/>
          </p:cNvSpPr>
          <p:nvPr>
            <p:ph type="title"/>
          </p:nvPr>
        </p:nvSpPr>
        <p:spPr/>
        <p:txBody>
          <a:bodyPr/>
          <a:lstStyle/>
          <a:p>
            <a:pPr eaLnBrk="1" hangingPunct="1">
              <a:defRPr/>
            </a:pPr>
            <a:r>
              <a:rPr lang="en-US" altLang="en-US" dirty="0" smtClean="0">
                <a:solidFill>
                  <a:srgbClr val="6C655A"/>
                </a:solidFill>
              </a:rPr>
              <a:t>Pillar 1 – Inbound Sales</a:t>
            </a:r>
          </a:p>
        </p:txBody>
      </p:sp>
      <p:graphicFrame>
        <p:nvGraphicFramePr>
          <p:cNvPr id="7" name="Diagram 6"/>
          <p:cNvGraphicFramePr/>
          <p:nvPr/>
        </p:nvGraphicFramePr>
        <p:xfrm>
          <a:off x="683568" y="1196752"/>
          <a:ext cx="7776864"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Slide Number Placeholder 5"/>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8381BFA0-986A-4B98-A1B0-6533E28329CB}" type="slidenum">
              <a:rPr kumimoji="0" lang="en-US" altLang="en-US" sz="1000">
                <a:solidFill>
                  <a:srgbClr val="474747"/>
                </a:solidFill>
                <a:latin typeface="Courier" pitchFamily="1" charset="0"/>
              </a:rPr>
              <a:pPr/>
              <a:t>19</a:t>
            </a:fld>
            <a:endParaRPr kumimoji="0" lang="en-US" altLang="en-US" sz="1000">
              <a:solidFill>
                <a:srgbClr val="474747"/>
              </a:solidFill>
              <a:latin typeface="Courier" pitchFamily="1" charset="0"/>
            </a:endParaRPr>
          </a:p>
        </p:txBody>
      </p:sp>
      <p:sp>
        <p:nvSpPr>
          <p:cNvPr id="44034" name="Rectangle 2"/>
          <p:cNvSpPr>
            <a:spLocks noGrp="1" noChangeArrowheads="1"/>
          </p:cNvSpPr>
          <p:nvPr>
            <p:ph type="title"/>
          </p:nvPr>
        </p:nvSpPr>
        <p:spPr/>
        <p:txBody>
          <a:bodyPr/>
          <a:lstStyle/>
          <a:p>
            <a:pPr eaLnBrk="1" hangingPunct="1">
              <a:defRPr/>
            </a:pPr>
            <a:r>
              <a:rPr lang="en-IE" dirty="0" smtClean="0">
                <a:solidFill>
                  <a:srgbClr val="6C655A"/>
                </a:solidFill>
              </a:rPr>
              <a:t>How Often do Irish Adults go to see a play?</a:t>
            </a:r>
            <a:br>
              <a:rPr lang="en-IE" dirty="0" smtClean="0">
                <a:solidFill>
                  <a:srgbClr val="6C655A"/>
                </a:solidFill>
              </a:rPr>
            </a:br>
            <a:endParaRPr lang="en-US" altLang="en-US" dirty="0" smtClean="0">
              <a:solidFill>
                <a:srgbClr val="6C655A"/>
              </a:solidFill>
            </a:endParaRPr>
          </a:p>
        </p:txBody>
      </p:sp>
      <p:sp>
        <p:nvSpPr>
          <p:cNvPr id="7" name="Title 1"/>
          <p:cNvSpPr txBox="1">
            <a:spLocks/>
          </p:cNvSpPr>
          <p:nvPr/>
        </p:nvSpPr>
        <p:spPr>
          <a:xfrm>
            <a:off x="0" y="188913"/>
            <a:ext cx="7772400" cy="889000"/>
          </a:xfrm>
          <a:prstGeom prst="rect">
            <a:avLst/>
          </a:prstGeom>
        </p:spPr>
        <p:txBody>
          <a:bodyPr/>
          <a:lstStyle/>
          <a:p>
            <a:pPr>
              <a:spcBef>
                <a:spcPct val="0"/>
              </a:spcBef>
              <a:defRPr/>
            </a:pPr>
            <a:endParaRPr kumimoji="1" lang="en-IE" sz="3600" dirty="0">
              <a:solidFill>
                <a:srgbClr val="77A1CA"/>
              </a:solidFill>
              <a:latin typeface="Arial"/>
              <a:ea typeface="+mj-ea"/>
            </a:endParaRPr>
          </a:p>
        </p:txBody>
      </p:sp>
      <p:sp>
        <p:nvSpPr>
          <p:cNvPr id="8" name="Rounded Rectangle 7"/>
          <p:cNvSpPr/>
          <p:nvPr/>
        </p:nvSpPr>
        <p:spPr>
          <a:xfrm>
            <a:off x="2774950" y="5157788"/>
            <a:ext cx="3600450" cy="101917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kumimoji="1" lang="en-GB" sz="2400" dirty="0">
                <a:solidFill>
                  <a:srgbClr val="E8EAE9"/>
                </a:solidFill>
              </a:rPr>
              <a:t>44% of all adults go once a year or more</a:t>
            </a:r>
          </a:p>
        </p:txBody>
      </p:sp>
      <p:graphicFrame>
        <p:nvGraphicFramePr>
          <p:cNvPr id="11271" name="Chart 8"/>
          <p:cNvGraphicFramePr>
            <a:graphicFrameLocks/>
          </p:cNvGraphicFramePr>
          <p:nvPr/>
        </p:nvGraphicFramePr>
        <p:xfrm>
          <a:off x="417513" y="1063625"/>
          <a:ext cx="7807325" cy="4624388"/>
        </p:xfrm>
        <a:graphic>
          <a:graphicData uri="http://schemas.openxmlformats.org/presentationml/2006/ole">
            <mc:AlternateContent xmlns:mc="http://schemas.openxmlformats.org/markup-compatibility/2006">
              <mc:Choice xmlns:v="urn:schemas-microsoft-com:vml" Requires="v">
                <p:oleObj spid="_x0000_s1028" r:id="rId5" imgW="7809653" imgH="4627265" progId="Excel.Chart.8">
                  <p:embed/>
                </p:oleObj>
              </mc:Choice>
              <mc:Fallback>
                <p:oleObj r:id="rId5" imgW="7809653" imgH="4627265" progId="Excel.Chart.8">
                  <p:embed/>
                  <p:pic>
                    <p:nvPicPr>
                      <p:cNvPr id="0" name=""/>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7513" y="1063625"/>
                        <a:ext cx="7807325" cy="462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950" y="476250"/>
            <a:ext cx="8578850" cy="576263"/>
          </a:xfrm>
        </p:spPr>
        <p:txBody>
          <a:bodyPr/>
          <a:lstStyle/>
          <a:p>
            <a:pPr marL="955675" lvl="2" indent="0">
              <a:buFont typeface="Times" panose="02020603050405020304" pitchFamily="18" charset="0"/>
              <a:buNone/>
              <a:defRPr/>
            </a:pPr>
            <a:r>
              <a:rPr lang="en-IE" b="1" dirty="0" smtClean="0">
                <a:latin typeface="+mj-lt"/>
              </a:rPr>
              <a:t>Pillar 2: Outbound Sales: Contacting new groups and relationship managing existing groups </a:t>
            </a:r>
            <a:endParaRPr lang="en-IE" dirty="0" smtClean="0">
              <a:solidFill>
                <a:schemeClr val="bg1">
                  <a:lumMod val="10000"/>
                </a:schemeClr>
              </a:solidFill>
            </a:endParaRPr>
          </a:p>
          <a:p>
            <a:pPr marL="576262" lvl="1" indent="0">
              <a:buFont typeface="Times" panose="02020603050405020304" pitchFamily="18" charset="0"/>
              <a:buNone/>
              <a:defRPr/>
            </a:pPr>
            <a:endParaRPr lang="en-IE" sz="2000" i="0" dirty="0" smtClean="0"/>
          </a:p>
          <a:p>
            <a:pPr marL="576262" lvl="1" indent="0">
              <a:buFont typeface="Times" panose="02020603050405020304" pitchFamily="18" charset="0"/>
              <a:buNone/>
              <a:defRPr/>
            </a:pPr>
            <a:r>
              <a:rPr lang="en-IE" sz="2000" i="0" dirty="0"/>
              <a:t>	</a:t>
            </a:r>
            <a:endParaRPr lang="en-IE" dirty="0" smtClean="0"/>
          </a:p>
          <a:p>
            <a:pPr>
              <a:defRPr/>
            </a:pPr>
            <a:endParaRPr lang="en-IE" dirty="0"/>
          </a:p>
        </p:txBody>
      </p:sp>
      <p:pic>
        <p:nvPicPr>
          <p:cNvPr id="921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4637" b="3874"/>
          <a:stretch/>
        </p:blipFill>
        <p:spPr bwMode="auto">
          <a:xfrm>
            <a:off x="755576" y="1268760"/>
            <a:ext cx="3879304" cy="50336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6" name="Rectangle 5"/>
          <p:cNvSpPr/>
          <p:nvPr/>
        </p:nvSpPr>
        <p:spPr>
          <a:xfrm>
            <a:off x="5003800" y="1341438"/>
            <a:ext cx="3240088" cy="3786187"/>
          </a:xfrm>
          <a:prstGeom prst="rect">
            <a:avLst/>
          </a:prstGeom>
        </p:spPr>
        <p:txBody>
          <a:bodyPr>
            <a:spAutoFit/>
          </a:bodyPr>
          <a:lstStyle/>
          <a:p>
            <a:pPr fontAlgn="base">
              <a:spcBef>
                <a:spcPct val="0"/>
              </a:spcBef>
              <a:spcAft>
                <a:spcPct val="0"/>
              </a:spcAft>
              <a:defRPr/>
            </a:pPr>
            <a:r>
              <a:rPr kumimoji="1" lang="en-IE" sz="2400" dirty="0">
                <a:solidFill>
                  <a:srgbClr val="6C655A"/>
                </a:solidFill>
                <a:latin typeface="Calibri" panose="020F0502020204030204" pitchFamily="34" charset="0"/>
              </a:rPr>
              <a:t>Incentive for group       organiser (free ticket for groups of 20+)</a:t>
            </a:r>
          </a:p>
          <a:p>
            <a:pPr marL="342900" indent="-342900" fontAlgn="base">
              <a:spcBef>
                <a:spcPct val="0"/>
              </a:spcBef>
              <a:spcAft>
                <a:spcPct val="0"/>
              </a:spcAft>
              <a:buFont typeface="Arial" panose="020B0604020202020204" pitchFamily="34" charset="0"/>
              <a:buChar char="•"/>
              <a:defRPr/>
            </a:pPr>
            <a:endParaRPr kumimoji="1" lang="en-IE" sz="2400" dirty="0">
              <a:solidFill>
                <a:srgbClr val="6C655A"/>
              </a:solidFill>
              <a:latin typeface="Calibri" panose="020F0502020204030204" pitchFamily="34" charset="0"/>
            </a:endParaRPr>
          </a:p>
          <a:p>
            <a:pPr fontAlgn="base">
              <a:spcBef>
                <a:spcPct val="0"/>
              </a:spcBef>
              <a:spcAft>
                <a:spcPct val="0"/>
              </a:spcAft>
              <a:defRPr/>
            </a:pPr>
            <a:r>
              <a:rPr kumimoji="1" lang="en-IE" sz="2400" dirty="0">
                <a:solidFill>
                  <a:srgbClr val="6C655A"/>
                </a:solidFill>
                <a:latin typeface="Calibri" panose="020F0502020204030204" pitchFamily="34" charset="0"/>
              </a:rPr>
              <a:t>Invite top bookers into client  nights</a:t>
            </a:r>
          </a:p>
          <a:p>
            <a:pPr fontAlgn="base">
              <a:spcBef>
                <a:spcPct val="0"/>
              </a:spcBef>
              <a:spcAft>
                <a:spcPct val="0"/>
              </a:spcAft>
              <a:defRPr/>
            </a:pPr>
            <a:r>
              <a:rPr kumimoji="1" lang="en-IE" sz="2400" dirty="0">
                <a:solidFill>
                  <a:srgbClr val="6C655A"/>
                </a:solidFill>
                <a:latin typeface="Calibri" panose="020F0502020204030204" pitchFamily="34" charset="0"/>
              </a:rPr>
              <a:t>	 </a:t>
            </a:r>
          </a:p>
          <a:p>
            <a:pPr fontAlgn="base">
              <a:spcBef>
                <a:spcPct val="0"/>
              </a:spcBef>
              <a:spcAft>
                <a:spcPct val="0"/>
              </a:spcAft>
              <a:defRPr/>
            </a:pPr>
            <a:r>
              <a:rPr kumimoji="1" lang="en-IE" sz="2400" dirty="0">
                <a:solidFill>
                  <a:srgbClr val="6C655A"/>
                </a:solidFill>
                <a:latin typeface="Calibri" panose="020F0502020204030204" pitchFamily="34" charset="0"/>
              </a:rPr>
              <a:t>Leads to…..</a:t>
            </a:r>
          </a:p>
          <a:p>
            <a:pPr fontAlgn="base">
              <a:spcBef>
                <a:spcPct val="0"/>
              </a:spcBef>
              <a:spcAft>
                <a:spcPct val="0"/>
              </a:spcAft>
              <a:defRPr/>
            </a:pPr>
            <a:r>
              <a:rPr kumimoji="1" lang="en-IE" sz="2400" dirty="0">
                <a:solidFill>
                  <a:srgbClr val="6C655A"/>
                </a:solidFill>
                <a:latin typeface="Calibri" panose="020F0502020204030204" pitchFamily="34" charset="0"/>
              </a:rPr>
              <a:t>Frequent visits from engaged  group  bookers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Slide Number Placeholder 5"/>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44A1E126-D8F4-4998-AA92-06704983985E}" type="slidenum">
              <a:rPr kumimoji="0" lang="en-US" altLang="en-US" sz="1000">
                <a:solidFill>
                  <a:srgbClr val="474747"/>
                </a:solidFill>
                <a:latin typeface="Courier" pitchFamily="1" charset="0"/>
              </a:rPr>
              <a:pPr/>
              <a:t>21</a:t>
            </a:fld>
            <a:endParaRPr kumimoji="0" lang="en-US" altLang="en-US" sz="1000">
              <a:solidFill>
                <a:srgbClr val="474747"/>
              </a:solidFill>
              <a:latin typeface="Courier" pitchFamily="1" charset="0"/>
            </a:endParaRPr>
          </a:p>
        </p:txBody>
      </p:sp>
      <p:sp>
        <p:nvSpPr>
          <p:cNvPr id="51202" name="Rectangle 2"/>
          <p:cNvSpPr>
            <a:spLocks noGrp="1" noChangeArrowheads="1"/>
          </p:cNvSpPr>
          <p:nvPr>
            <p:ph type="title"/>
          </p:nvPr>
        </p:nvSpPr>
        <p:spPr/>
        <p:txBody>
          <a:bodyPr/>
          <a:lstStyle/>
          <a:p>
            <a:pPr eaLnBrk="1" hangingPunct="1">
              <a:defRPr/>
            </a:pPr>
            <a:r>
              <a:rPr lang="en-US" altLang="en-US" dirty="0" smtClean="0">
                <a:solidFill>
                  <a:srgbClr val="6C655A"/>
                </a:solidFill>
              </a:rPr>
              <a:t>Pillar 3: Revenue Management</a:t>
            </a:r>
          </a:p>
        </p:txBody>
      </p:sp>
      <p:sp>
        <p:nvSpPr>
          <p:cNvPr id="13317" name="TextBox 7"/>
          <p:cNvSpPr txBox="1">
            <a:spLocks noChangeArrowheads="1"/>
          </p:cNvSpPr>
          <p:nvPr/>
        </p:nvSpPr>
        <p:spPr bwMode="auto">
          <a:xfrm>
            <a:off x="690563" y="1196975"/>
            <a:ext cx="532765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Georgia" panose="02040502050405020303" pitchFamily="18" charset="0"/>
                <a:ea typeface="MS Pゴシック" pitchFamily="-92" charset="-128"/>
              </a:defRPr>
            </a:lvl1pPr>
            <a:lvl2pPr marL="742950" indent="-285750" eaLnBrk="0" hangingPunct="0">
              <a:spcBef>
                <a:spcPct val="20000"/>
              </a:spcBef>
              <a:buClr>
                <a:schemeClr val="hlink"/>
              </a:buClr>
              <a:buFont typeface="Times" panose="02020603050405020304" pitchFamily="18" charset="0"/>
              <a:buChar char="•"/>
              <a:defRPr sz="2000" i="1">
                <a:solidFill>
                  <a:srgbClr val="6C655A"/>
                </a:solidFill>
                <a:latin typeface="Georgia" panose="02040502050405020303" pitchFamily="18" charset="0"/>
                <a:ea typeface="MS Pゴシック" pitchFamily="-92" charset="-128"/>
              </a:defRPr>
            </a:lvl2pPr>
            <a:lvl3pPr marL="1143000" indent="-228600" eaLnBrk="0" hangingPunct="0">
              <a:spcBef>
                <a:spcPct val="20000"/>
              </a:spcBef>
              <a:buClr>
                <a:schemeClr val="hlink"/>
              </a:buClr>
              <a:buFont typeface="Times" panose="02020603050405020304" pitchFamily="18" charset="0"/>
              <a:buChar char="•"/>
              <a:defRPr>
                <a:solidFill>
                  <a:srgbClr val="6C655A"/>
                </a:solidFill>
                <a:latin typeface="Georgia" panose="02040502050405020303" pitchFamily="18" charset="0"/>
                <a:ea typeface="MS Pゴシック" pitchFamily="-92" charset="-128"/>
              </a:defRPr>
            </a:lvl3pPr>
            <a:lvl4pPr marL="1600200" indent="-228600" eaLnBrk="0" hangingPunct="0">
              <a:spcBef>
                <a:spcPct val="20000"/>
              </a:spcBef>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4pPr>
            <a:lvl5pPr marL="2057400" indent="-228600" eaLnBrk="0" hangingPunct="0">
              <a:spcBef>
                <a:spcPct val="20000"/>
              </a:spcBef>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5pPr>
            <a:lvl6pPr marL="2514600" indent="-22860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6pPr>
            <a:lvl7pPr marL="2971800" indent="-22860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7pPr>
            <a:lvl8pPr marL="3429000" indent="-22860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8pPr>
            <a:lvl9pPr marL="3886200" indent="-22860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9pPr>
          </a:lstStyle>
          <a:p>
            <a:pPr eaLnBrk="1" fontAlgn="base" hangingPunct="1">
              <a:lnSpc>
                <a:spcPct val="100000"/>
              </a:lnSpc>
              <a:spcBef>
                <a:spcPct val="0"/>
              </a:spcBef>
              <a:spcAft>
                <a:spcPct val="0"/>
              </a:spcAft>
              <a:buClr>
                <a:srgbClr val="C00000"/>
              </a:buClr>
              <a:buFontTx/>
              <a:buNone/>
            </a:pPr>
            <a:r>
              <a:rPr kumimoji="1" lang="en-IE" altLang="en-US" sz="2000" smtClean="0">
                <a:solidFill>
                  <a:srgbClr val="474747"/>
                </a:solidFill>
                <a:latin typeface="Calibri" panose="020F0502020204030204" pitchFamily="34" charset="0"/>
              </a:rPr>
              <a:t>Reward early buyers - </a:t>
            </a:r>
            <a:r>
              <a:rPr kumimoji="1" lang="en-IE" altLang="en-US" sz="2000" smtClean="0">
                <a:solidFill>
                  <a:srgbClr val="474747"/>
                </a:solidFill>
                <a:latin typeface="Calibri" panose="020F0502020204030204" pitchFamily="34" charset="0"/>
                <a:cs typeface="Times New Roman" panose="02020603050405020304" pitchFamily="18" charset="0"/>
              </a:rPr>
              <a:t>it is helping us attract new customers (60% of those who purchase an early bird ticket are first time bookers) We expect this trend to continue in 2017.</a:t>
            </a:r>
            <a:endParaRPr kumimoji="1" lang="en-IE" altLang="en-US" sz="2000" smtClean="0">
              <a:solidFill>
                <a:srgbClr val="474747"/>
              </a:solidFill>
              <a:latin typeface="Calibri" panose="020F0502020204030204" pitchFamily="34" charset="0"/>
            </a:endParaRPr>
          </a:p>
          <a:p>
            <a:pPr eaLnBrk="1" fontAlgn="base" hangingPunct="1">
              <a:lnSpc>
                <a:spcPct val="100000"/>
              </a:lnSpc>
              <a:spcBef>
                <a:spcPct val="0"/>
              </a:spcBef>
              <a:spcAft>
                <a:spcPct val="0"/>
              </a:spcAft>
              <a:buClr>
                <a:srgbClr val="C00000"/>
              </a:buClr>
              <a:buFontTx/>
              <a:buNone/>
            </a:pPr>
            <a:endParaRPr kumimoji="1" lang="en-IE" altLang="en-US" sz="2000" smtClean="0">
              <a:solidFill>
                <a:srgbClr val="474747"/>
              </a:solidFill>
              <a:latin typeface="Calibri" panose="020F0502020204030204" pitchFamily="34" charset="0"/>
            </a:endParaRPr>
          </a:p>
          <a:p>
            <a:pPr eaLnBrk="1" fontAlgn="base" hangingPunct="1">
              <a:lnSpc>
                <a:spcPct val="100000"/>
              </a:lnSpc>
              <a:spcBef>
                <a:spcPct val="0"/>
              </a:spcBef>
              <a:spcAft>
                <a:spcPct val="0"/>
              </a:spcAft>
              <a:buClr>
                <a:srgbClr val="C00000"/>
              </a:buClr>
              <a:buFontTx/>
              <a:buNone/>
            </a:pPr>
            <a:r>
              <a:rPr kumimoji="1" lang="en-IE" altLang="en-US" sz="2000" smtClean="0">
                <a:solidFill>
                  <a:srgbClr val="474747"/>
                </a:solidFill>
                <a:latin typeface="Calibri" panose="020F0502020204030204" pitchFamily="34" charset="0"/>
              </a:rPr>
              <a:t>Create a sense of urgency  - work with colleagues in marketing to integrate our value message into show campaigns. </a:t>
            </a:r>
          </a:p>
          <a:p>
            <a:pPr eaLnBrk="1" fontAlgn="base" hangingPunct="1">
              <a:lnSpc>
                <a:spcPct val="100000"/>
              </a:lnSpc>
              <a:spcBef>
                <a:spcPct val="0"/>
              </a:spcBef>
              <a:spcAft>
                <a:spcPct val="0"/>
              </a:spcAft>
              <a:buClr>
                <a:srgbClr val="C00000"/>
              </a:buClr>
              <a:buFontTx/>
              <a:buNone/>
            </a:pPr>
            <a:endParaRPr kumimoji="1" lang="en-IE" altLang="en-US" sz="2000" smtClean="0">
              <a:solidFill>
                <a:srgbClr val="474747"/>
              </a:solidFill>
              <a:latin typeface="Calibri" panose="020F0502020204030204" pitchFamily="34" charset="0"/>
            </a:endParaRPr>
          </a:p>
          <a:p>
            <a:pPr eaLnBrk="1" fontAlgn="base" hangingPunct="1">
              <a:lnSpc>
                <a:spcPct val="100000"/>
              </a:lnSpc>
              <a:spcBef>
                <a:spcPct val="0"/>
              </a:spcBef>
              <a:spcAft>
                <a:spcPct val="0"/>
              </a:spcAft>
              <a:buClr>
                <a:srgbClr val="C00000"/>
              </a:buClr>
              <a:buFontTx/>
              <a:buNone/>
            </a:pPr>
            <a:r>
              <a:rPr kumimoji="1" lang="en-IE" altLang="en-US" sz="2000" smtClean="0">
                <a:solidFill>
                  <a:srgbClr val="474747"/>
                </a:solidFill>
                <a:latin typeface="Calibri" panose="020F0502020204030204" pitchFamily="34" charset="0"/>
              </a:rPr>
              <a:t>Drive earlier sales for peace of mind – strong gauge of demand if early bird sales are high</a:t>
            </a:r>
          </a:p>
          <a:p>
            <a:pPr eaLnBrk="1" fontAlgn="base" hangingPunct="1">
              <a:lnSpc>
                <a:spcPct val="100000"/>
              </a:lnSpc>
              <a:spcBef>
                <a:spcPct val="0"/>
              </a:spcBef>
              <a:spcAft>
                <a:spcPct val="0"/>
              </a:spcAft>
              <a:buClr>
                <a:srgbClr val="C00000"/>
              </a:buClr>
              <a:buFontTx/>
              <a:buNone/>
            </a:pPr>
            <a:endParaRPr kumimoji="1" lang="en-IE" altLang="en-US" sz="2000" smtClean="0">
              <a:solidFill>
                <a:srgbClr val="474747"/>
              </a:solidFill>
              <a:latin typeface="Calibri" panose="020F0502020204030204" pitchFamily="34" charset="0"/>
            </a:endParaRPr>
          </a:p>
          <a:p>
            <a:pPr eaLnBrk="1" fontAlgn="base" hangingPunct="1">
              <a:lnSpc>
                <a:spcPct val="100000"/>
              </a:lnSpc>
              <a:spcBef>
                <a:spcPct val="0"/>
              </a:spcBef>
              <a:spcAft>
                <a:spcPct val="0"/>
              </a:spcAft>
              <a:buClrTx/>
              <a:buFontTx/>
              <a:buNone/>
            </a:pPr>
            <a:endParaRPr kumimoji="1" lang="en-IE" altLang="en-US" smtClean="0">
              <a:solidFill>
                <a:srgbClr val="474747"/>
              </a:solidFill>
              <a:latin typeface="Times New Roman" panose="02020603050405020304" pitchFamily="18" charset="0"/>
            </a:endParaRPr>
          </a:p>
        </p:txBody>
      </p:sp>
      <p:graphicFrame>
        <p:nvGraphicFramePr>
          <p:cNvPr id="4" name="Table 3"/>
          <p:cNvGraphicFramePr>
            <a:graphicFrameLocks noGrp="1"/>
          </p:cNvGraphicFramePr>
          <p:nvPr/>
        </p:nvGraphicFramePr>
        <p:xfrm>
          <a:off x="3924300" y="4797425"/>
          <a:ext cx="4660900" cy="1476502"/>
        </p:xfrm>
        <a:graphic>
          <a:graphicData uri="http://schemas.openxmlformats.org/drawingml/2006/table">
            <a:tbl>
              <a:tblPr firstRow="1" firstCol="1" bandRow="1">
                <a:tableStyleId>{5C22544A-7EE6-4342-B048-85BDC9FD1C3A}</a:tableStyleId>
              </a:tblPr>
              <a:tblGrid>
                <a:gridCol w="815726"/>
                <a:gridCol w="1344016"/>
                <a:gridCol w="2501158"/>
              </a:tblGrid>
              <a:tr h="192769">
                <a:tc>
                  <a:txBody>
                    <a:bodyPr/>
                    <a:lstStyle/>
                    <a:p>
                      <a:pPr>
                        <a:lnSpc>
                          <a:spcPct val="115000"/>
                        </a:lnSpc>
                        <a:spcAft>
                          <a:spcPts val="1000"/>
                        </a:spcAft>
                      </a:pPr>
                      <a:r>
                        <a:rPr lang="en-IE" sz="1100" dirty="0">
                          <a:effectLst/>
                          <a:latin typeface="Calibri" panose="020F0502020204030204" pitchFamily="34" charset="0"/>
                        </a:rPr>
                        <a:t> </a:t>
                      </a:r>
                      <a:endParaRPr lang="en-IE" sz="1100" dirty="0">
                        <a:effectLst/>
                        <a:latin typeface="Calibri" panose="020F0502020204030204" pitchFamily="34" charset="0"/>
                        <a:ea typeface="Calibri"/>
                        <a:cs typeface="Times New Roman"/>
                      </a:endParaRPr>
                    </a:p>
                  </a:txBody>
                  <a:tcPr marL="68564" marR="68564" marT="0" marB="0" anchor="b"/>
                </a:tc>
                <a:tc>
                  <a:txBody>
                    <a:bodyPr/>
                    <a:lstStyle/>
                    <a:p>
                      <a:pPr>
                        <a:lnSpc>
                          <a:spcPct val="115000"/>
                        </a:lnSpc>
                        <a:spcAft>
                          <a:spcPts val="1000"/>
                        </a:spcAft>
                      </a:pPr>
                      <a:r>
                        <a:rPr lang="en-IE" sz="1100" dirty="0">
                          <a:effectLst/>
                          <a:latin typeface="Calibri" panose="020F0502020204030204" pitchFamily="34" charset="0"/>
                        </a:rPr>
                        <a:t>EARLY BIRDS</a:t>
                      </a:r>
                      <a:endParaRPr lang="en-IE" sz="1100" dirty="0">
                        <a:effectLst/>
                        <a:latin typeface="Calibri" panose="020F0502020204030204" pitchFamily="34" charset="0"/>
                        <a:ea typeface="Calibri"/>
                        <a:cs typeface="Times New Roman"/>
                      </a:endParaRPr>
                    </a:p>
                  </a:txBody>
                  <a:tcPr marL="68564" marR="68564" marT="0" marB="0" anchor="b"/>
                </a:tc>
                <a:tc>
                  <a:txBody>
                    <a:bodyPr/>
                    <a:lstStyle/>
                    <a:p>
                      <a:pPr>
                        <a:lnSpc>
                          <a:spcPct val="115000"/>
                        </a:lnSpc>
                        <a:spcAft>
                          <a:spcPts val="1000"/>
                        </a:spcAft>
                      </a:pPr>
                      <a:r>
                        <a:rPr lang="en-IE" sz="1100" dirty="0">
                          <a:effectLst/>
                          <a:latin typeface="Calibri" panose="020F0502020204030204" pitchFamily="34" charset="0"/>
                        </a:rPr>
                        <a:t> </a:t>
                      </a:r>
                      <a:endParaRPr lang="en-IE" sz="1100" dirty="0">
                        <a:effectLst/>
                        <a:latin typeface="Calibri" panose="020F0502020204030204" pitchFamily="34" charset="0"/>
                        <a:ea typeface="Calibri"/>
                        <a:cs typeface="Times New Roman"/>
                      </a:endParaRPr>
                    </a:p>
                  </a:txBody>
                  <a:tcPr marL="68564" marR="68564" marT="0" marB="0" anchor="b"/>
                </a:tc>
              </a:tr>
              <a:tr h="512528">
                <a:tc>
                  <a:txBody>
                    <a:bodyPr/>
                    <a:lstStyle/>
                    <a:p>
                      <a:pPr>
                        <a:lnSpc>
                          <a:spcPct val="115000"/>
                        </a:lnSpc>
                        <a:spcAft>
                          <a:spcPts val="1000"/>
                        </a:spcAft>
                      </a:pPr>
                      <a:r>
                        <a:rPr lang="en-IE" sz="1100" dirty="0">
                          <a:effectLst/>
                          <a:latin typeface="Calibri" panose="020F0502020204030204" pitchFamily="34" charset="0"/>
                        </a:rPr>
                        <a:t> </a:t>
                      </a:r>
                      <a:endParaRPr lang="en-IE" sz="1100" dirty="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dirty="0" smtClean="0">
                          <a:effectLst/>
                          <a:latin typeface="Calibri" panose="020F0502020204030204" pitchFamily="34" charset="0"/>
                        </a:rPr>
                        <a:t>Number of  </a:t>
                      </a:r>
                      <a:r>
                        <a:rPr lang="en-IE" sz="1100" dirty="0">
                          <a:effectLst/>
                          <a:latin typeface="Calibri" panose="020F0502020204030204" pitchFamily="34" charset="0"/>
                        </a:rPr>
                        <a:t>Tickets</a:t>
                      </a:r>
                      <a:endParaRPr lang="en-IE" sz="1100" dirty="0">
                        <a:effectLst/>
                        <a:latin typeface="Calibri" panose="020F0502020204030204" pitchFamily="34" charset="0"/>
                        <a:ea typeface="Calibri"/>
                        <a:cs typeface="Times New Roman"/>
                      </a:endParaRPr>
                    </a:p>
                  </a:txBody>
                  <a:tcPr marL="68564" marR="68564" marT="0" marB="0" anchor="b"/>
                </a:tc>
                <a:tc>
                  <a:txBody>
                    <a:bodyPr/>
                    <a:lstStyle/>
                    <a:p>
                      <a:pPr>
                        <a:lnSpc>
                          <a:spcPct val="115000"/>
                        </a:lnSpc>
                        <a:spcAft>
                          <a:spcPts val="1000"/>
                        </a:spcAft>
                      </a:pPr>
                      <a:r>
                        <a:rPr lang="en-IE" sz="1100" dirty="0">
                          <a:effectLst/>
                          <a:latin typeface="Calibri" panose="020F0502020204030204" pitchFamily="34" charset="0"/>
                        </a:rPr>
                        <a:t>    EB as a %  </a:t>
                      </a:r>
                      <a:r>
                        <a:rPr lang="en-IE" sz="1100" dirty="0" smtClean="0">
                          <a:effectLst/>
                          <a:latin typeface="Calibri" panose="020F0502020204030204" pitchFamily="34" charset="0"/>
                        </a:rPr>
                        <a:t>of</a:t>
                      </a:r>
                    </a:p>
                    <a:p>
                      <a:pPr>
                        <a:lnSpc>
                          <a:spcPct val="115000"/>
                        </a:lnSpc>
                        <a:spcAft>
                          <a:spcPts val="1000"/>
                        </a:spcAft>
                      </a:pPr>
                      <a:r>
                        <a:rPr lang="en-IE" sz="1100" dirty="0" smtClean="0">
                          <a:effectLst/>
                          <a:latin typeface="Calibri" panose="020F0502020204030204" pitchFamily="34" charset="0"/>
                        </a:rPr>
                        <a:t>overall </a:t>
                      </a:r>
                      <a:r>
                        <a:rPr lang="en-IE" sz="1100" dirty="0">
                          <a:effectLst/>
                          <a:latin typeface="Calibri" panose="020F0502020204030204" pitchFamily="34" charset="0"/>
                        </a:rPr>
                        <a:t> </a:t>
                      </a:r>
                      <a:r>
                        <a:rPr lang="en-IE" sz="1100" dirty="0" smtClean="0">
                          <a:effectLst/>
                          <a:latin typeface="Calibri" panose="020F0502020204030204" pitchFamily="34" charset="0"/>
                        </a:rPr>
                        <a:t>ticket </a:t>
                      </a:r>
                      <a:r>
                        <a:rPr lang="en-IE" sz="1100" dirty="0">
                          <a:effectLst/>
                          <a:latin typeface="Calibri" panose="020F0502020204030204" pitchFamily="34" charset="0"/>
                        </a:rPr>
                        <a:t> sales</a:t>
                      </a:r>
                      <a:endParaRPr lang="en-IE" sz="1100" dirty="0">
                        <a:effectLst/>
                        <a:latin typeface="Calibri" panose="020F0502020204030204" pitchFamily="34" charset="0"/>
                        <a:ea typeface="Calibri"/>
                        <a:cs typeface="Times New Roman"/>
                      </a:endParaRPr>
                    </a:p>
                  </a:txBody>
                  <a:tcPr marL="68564" marR="68564" marT="0" marB="0" anchor="b"/>
                </a:tc>
              </a:tr>
              <a:tr h="192769">
                <a:tc>
                  <a:txBody>
                    <a:bodyPr/>
                    <a:lstStyle/>
                    <a:p>
                      <a:pPr>
                        <a:lnSpc>
                          <a:spcPct val="115000"/>
                        </a:lnSpc>
                        <a:spcAft>
                          <a:spcPts val="1000"/>
                        </a:spcAft>
                      </a:pPr>
                      <a:r>
                        <a:rPr lang="en-IE" sz="1100">
                          <a:effectLst/>
                          <a:latin typeface="Calibri" panose="020F0502020204030204" pitchFamily="34" charset="0"/>
                        </a:rPr>
                        <a:t>2013</a:t>
                      </a:r>
                      <a:endParaRPr lang="en-IE" sz="110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dirty="0">
                          <a:effectLst/>
                          <a:latin typeface="Calibri" panose="020F0502020204030204" pitchFamily="34" charset="0"/>
                        </a:rPr>
                        <a:t>1,923</a:t>
                      </a:r>
                      <a:endParaRPr lang="en-IE" sz="1100" dirty="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a:effectLst/>
                          <a:latin typeface="Calibri" panose="020F0502020204030204" pitchFamily="34" charset="0"/>
                        </a:rPr>
                        <a:t>2%</a:t>
                      </a:r>
                      <a:endParaRPr lang="en-IE" sz="1100">
                        <a:effectLst/>
                        <a:latin typeface="Calibri" panose="020F0502020204030204" pitchFamily="34" charset="0"/>
                        <a:ea typeface="Calibri"/>
                        <a:cs typeface="Times New Roman"/>
                      </a:endParaRPr>
                    </a:p>
                  </a:txBody>
                  <a:tcPr marL="68564" marR="68564" marT="0" marB="0" anchor="b"/>
                </a:tc>
              </a:tr>
              <a:tr h="192769">
                <a:tc>
                  <a:txBody>
                    <a:bodyPr/>
                    <a:lstStyle/>
                    <a:p>
                      <a:pPr>
                        <a:lnSpc>
                          <a:spcPct val="115000"/>
                        </a:lnSpc>
                        <a:spcAft>
                          <a:spcPts val="1000"/>
                        </a:spcAft>
                      </a:pPr>
                      <a:r>
                        <a:rPr lang="en-IE" sz="1100">
                          <a:effectLst/>
                          <a:latin typeface="Calibri" panose="020F0502020204030204" pitchFamily="34" charset="0"/>
                        </a:rPr>
                        <a:t>2014</a:t>
                      </a:r>
                      <a:endParaRPr lang="en-IE" sz="110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dirty="0">
                          <a:effectLst/>
                          <a:latin typeface="Calibri" panose="020F0502020204030204" pitchFamily="34" charset="0"/>
                        </a:rPr>
                        <a:t>4,300</a:t>
                      </a:r>
                      <a:endParaRPr lang="en-IE" sz="1100" dirty="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a:effectLst/>
                          <a:latin typeface="Calibri" panose="020F0502020204030204" pitchFamily="34" charset="0"/>
                        </a:rPr>
                        <a:t>3%</a:t>
                      </a:r>
                      <a:endParaRPr lang="en-IE" sz="1100">
                        <a:effectLst/>
                        <a:latin typeface="Calibri" panose="020F0502020204030204" pitchFamily="34" charset="0"/>
                        <a:ea typeface="Calibri"/>
                        <a:cs typeface="Times New Roman"/>
                      </a:endParaRPr>
                    </a:p>
                  </a:txBody>
                  <a:tcPr marL="68564" marR="68564" marT="0" marB="0" anchor="b"/>
                </a:tc>
              </a:tr>
              <a:tr h="192769">
                <a:tc>
                  <a:txBody>
                    <a:bodyPr/>
                    <a:lstStyle/>
                    <a:p>
                      <a:pPr>
                        <a:lnSpc>
                          <a:spcPct val="115000"/>
                        </a:lnSpc>
                        <a:spcAft>
                          <a:spcPts val="1000"/>
                        </a:spcAft>
                      </a:pPr>
                      <a:r>
                        <a:rPr lang="en-IE" sz="1100">
                          <a:effectLst/>
                          <a:latin typeface="Calibri" panose="020F0502020204030204" pitchFamily="34" charset="0"/>
                        </a:rPr>
                        <a:t>2015</a:t>
                      </a:r>
                      <a:endParaRPr lang="en-IE" sz="110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a:effectLst/>
                          <a:latin typeface="Calibri" panose="020F0502020204030204" pitchFamily="34" charset="0"/>
                        </a:rPr>
                        <a:t>6,163</a:t>
                      </a:r>
                      <a:endParaRPr lang="en-IE" sz="110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a:effectLst/>
                          <a:latin typeface="Calibri" panose="020F0502020204030204" pitchFamily="34" charset="0"/>
                        </a:rPr>
                        <a:t>5%</a:t>
                      </a:r>
                      <a:endParaRPr lang="en-IE" sz="1100">
                        <a:effectLst/>
                        <a:latin typeface="Calibri" panose="020F0502020204030204" pitchFamily="34" charset="0"/>
                        <a:ea typeface="Calibri"/>
                        <a:cs typeface="Times New Roman"/>
                      </a:endParaRPr>
                    </a:p>
                  </a:txBody>
                  <a:tcPr marL="68564" marR="68564" marT="0" marB="0" anchor="b"/>
                </a:tc>
              </a:tr>
              <a:tr h="192769">
                <a:tc>
                  <a:txBody>
                    <a:bodyPr/>
                    <a:lstStyle/>
                    <a:p>
                      <a:pPr>
                        <a:lnSpc>
                          <a:spcPct val="115000"/>
                        </a:lnSpc>
                        <a:spcAft>
                          <a:spcPts val="1000"/>
                        </a:spcAft>
                      </a:pPr>
                      <a:r>
                        <a:rPr lang="en-IE" sz="1100">
                          <a:effectLst/>
                          <a:latin typeface="Calibri" panose="020F0502020204030204" pitchFamily="34" charset="0"/>
                        </a:rPr>
                        <a:t>2016</a:t>
                      </a:r>
                      <a:endParaRPr lang="en-IE" sz="110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dirty="0">
                          <a:effectLst/>
                          <a:latin typeface="Calibri" panose="020F0502020204030204" pitchFamily="34" charset="0"/>
                        </a:rPr>
                        <a:t>10,243</a:t>
                      </a:r>
                      <a:endParaRPr lang="en-IE" sz="1100" dirty="0">
                        <a:effectLst/>
                        <a:latin typeface="Calibri" panose="020F0502020204030204" pitchFamily="34" charset="0"/>
                        <a:ea typeface="Calibri"/>
                        <a:cs typeface="Times New Roman"/>
                      </a:endParaRPr>
                    </a:p>
                  </a:txBody>
                  <a:tcPr marL="68564" marR="68564" marT="0" marB="0" anchor="b"/>
                </a:tc>
                <a:tc>
                  <a:txBody>
                    <a:bodyPr/>
                    <a:lstStyle/>
                    <a:p>
                      <a:pPr algn="r">
                        <a:lnSpc>
                          <a:spcPct val="115000"/>
                        </a:lnSpc>
                        <a:spcAft>
                          <a:spcPts val="1000"/>
                        </a:spcAft>
                      </a:pPr>
                      <a:r>
                        <a:rPr lang="en-IE" sz="1100" dirty="0">
                          <a:effectLst/>
                          <a:latin typeface="Calibri" panose="020F0502020204030204" pitchFamily="34" charset="0"/>
                        </a:rPr>
                        <a:t>9%</a:t>
                      </a:r>
                      <a:endParaRPr lang="en-IE" sz="1100" dirty="0">
                        <a:effectLst/>
                        <a:latin typeface="Calibri" panose="020F0502020204030204" pitchFamily="34" charset="0"/>
                        <a:ea typeface="Calibri"/>
                        <a:cs typeface="Times New Roman"/>
                      </a:endParaRPr>
                    </a:p>
                  </a:txBody>
                  <a:tcPr marL="68564" marR="68564" marT="0" marB="0" anchor="b"/>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altLang="en-US">
                <a:solidFill>
                  <a:srgbClr val="474747"/>
                </a:solidFill>
              </a:rPr>
              <a:t>Abbey Theatre / Amharclann na Mainistreach</a:t>
            </a:r>
            <a:endParaRPr lang="en-US" altLang="en-US" sz="1400">
              <a:solidFill>
                <a:srgbClr val="474747"/>
              </a:solidFill>
              <a:latin typeface="Times New Roman" pitchFamily="1" charset="0"/>
            </a:endParaRPr>
          </a:p>
        </p:txBody>
      </p:sp>
      <p:sp>
        <p:nvSpPr>
          <p:cNvPr id="6" name="Slide Number Placeholder 5"/>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583E9DAE-3A68-4820-A3F2-C998C55544AF}" type="slidenum">
              <a:rPr kumimoji="0" lang="en-US" altLang="en-US" sz="1000">
                <a:solidFill>
                  <a:srgbClr val="474747"/>
                </a:solidFill>
                <a:latin typeface="Courier" pitchFamily="1" charset="0"/>
              </a:rPr>
              <a:pPr/>
              <a:t>22</a:t>
            </a:fld>
            <a:endParaRPr kumimoji="0" lang="en-US" altLang="en-US" sz="1000">
              <a:solidFill>
                <a:srgbClr val="474747"/>
              </a:solidFill>
              <a:latin typeface="Courier" pitchFamily="1" charset="0"/>
            </a:endParaRPr>
          </a:p>
        </p:txBody>
      </p:sp>
      <p:sp>
        <p:nvSpPr>
          <p:cNvPr id="51202" name="Rectangle 2"/>
          <p:cNvSpPr>
            <a:spLocks noGrp="1" noChangeArrowheads="1"/>
          </p:cNvSpPr>
          <p:nvPr>
            <p:ph type="title"/>
          </p:nvPr>
        </p:nvSpPr>
        <p:spPr/>
        <p:txBody>
          <a:bodyPr/>
          <a:lstStyle/>
          <a:p>
            <a:pPr eaLnBrk="1" hangingPunct="1">
              <a:defRPr/>
            </a:pPr>
            <a:r>
              <a:rPr lang="en-US" altLang="en-US" dirty="0" smtClean="0">
                <a:solidFill>
                  <a:srgbClr val="6C655A"/>
                </a:solidFill>
              </a:rPr>
              <a:t>Pillar 4: Visitor Experience</a:t>
            </a:r>
          </a:p>
        </p:txBody>
      </p:sp>
      <p:sp>
        <p:nvSpPr>
          <p:cNvPr id="14341" name="TextBox 7"/>
          <p:cNvSpPr txBox="1">
            <a:spLocks noChangeArrowheads="1"/>
          </p:cNvSpPr>
          <p:nvPr/>
        </p:nvSpPr>
        <p:spPr bwMode="auto">
          <a:xfrm>
            <a:off x="179388" y="1196975"/>
            <a:ext cx="871378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Georgia" panose="02040502050405020303" pitchFamily="18" charset="0"/>
                <a:ea typeface="MS Pゴシック" pitchFamily="-92" charset="-128"/>
              </a:defRPr>
            </a:lvl1pPr>
            <a:lvl2pPr marL="742950" indent="-285750" eaLnBrk="0" hangingPunct="0">
              <a:spcBef>
                <a:spcPct val="20000"/>
              </a:spcBef>
              <a:buClr>
                <a:schemeClr val="hlink"/>
              </a:buClr>
              <a:buFont typeface="Times" panose="02020603050405020304" pitchFamily="18" charset="0"/>
              <a:buChar char="•"/>
              <a:defRPr sz="2000" i="1">
                <a:solidFill>
                  <a:srgbClr val="6C655A"/>
                </a:solidFill>
                <a:latin typeface="Georgia" panose="02040502050405020303" pitchFamily="18" charset="0"/>
                <a:ea typeface="MS Pゴシック" pitchFamily="-92" charset="-128"/>
              </a:defRPr>
            </a:lvl2pPr>
            <a:lvl3pPr marL="1143000" indent="-228600" eaLnBrk="0" hangingPunct="0">
              <a:spcBef>
                <a:spcPct val="20000"/>
              </a:spcBef>
              <a:buClr>
                <a:schemeClr val="hlink"/>
              </a:buClr>
              <a:buFont typeface="Times" panose="02020603050405020304" pitchFamily="18" charset="0"/>
              <a:buChar char="•"/>
              <a:defRPr>
                <a:solidFill>
                  <a:srgbClr val="6C655A"/>
                </a:solidFill>
                <a:latin typeface="Georgia" panose="02040502050405020303" pitchFamily="18" charset="0"/>
                <a:ea typeface="MS Pゴシック" pitchFamily="-92" charset="-128"/>
              </a:defRPr>
            </a:lvl3pPr>
            <a:lvl4pPr marL="1600200" indent="-228600" eaLnBrk="0" hangingPunct="0">
              <a:spcBef>
                <a:spcPct val="20000"/>
              </a:spcBef>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4pPr>
            <a:lvl5pPr marL="2057400" indent="-228600" eaLnBrk="0" hangingPunct="0">
              <a:spcBef>
                <a:spcPct val="20000"/>
              </a:spcBef>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5pPr>
            <a:lvl6pPr marL="2514600" indent="-22860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6pPr>
            <a:lvl7pPr marL="2971800" indent="-22860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7pPr>
            <a:lvl8pPr marL="3429000" indent="-22860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8pPr>
            <a:lvl9pPr marL="3886200" indent="-22860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S Pゴシック" pitchFamily="-92" charset="-128"/>
              </a:defRPr>
            </a:lvl9pPr>
          </a:lstStyle>
          <a:p>
            <a:pPr eaLnBrk="1" fontAlgn="base" hangingPunct="1">
              <a:lnSpc>
                <a:spcPct val="100000"/>
              </a:lnSpc>
              <a:spcBef>
                <a:spcPct val="0"/>
              </a:spcBef>
              <a:spcAft>
                <a:spcPct val="0"/>
              </a:spcAft>
              <a:buClrTx/>
              <a:buFontTx/>
              <a:buNone/>
            </a:pPr>
            <a:r>
              <a:rPr kumimoji="1" lang="en-IE" altLang="en-US" sz="1800" b="1" smtClean="0">
                <a:solidFill>
                  <a:srgbClr val="474747"/>
                </a:solidFill>
                <a:latin typeface="Calibri" panose="020F0502020204030204" pitchFamily="34" charset="0"/>
              </a:rPr>
              <a:t>Ask customers what they think</a:t>
            </a:r>
            <a:r>
              <a:rPr kumimoji="1" lang="en-IE" altLang="en-US" sz="1800" smtClean="0">
                <a:solidFill>
                  <a:srgbClr val="474747"/>
                </a:solidFill>
                <a:latin typeface="Calibri" panose="020F0502020204030204" pitchFamily="34" charset="0"/>
              </a:rPr>
              <a:t>: mystery shoppers &amp; focus groups.  </a:t>
            </a:r>
          </a:p>
          <a:p>
            <a:pPr eaLnBrk="1" fontAlgn="base" hangingPunct="1">
              <a:lnSpc>
                <a:spcPct val="100000"/>
              </a:lnSpc>
              <a:spcBef>
                <a:spcPct val="0"/>
              </a:spcBef>
              <a:spcAft>
                <a:spcPct val="0"/>
              </a:spcAft>
              <a:buClrTx/>
              <a:buFontTx/>
              <a:buNone/>
            </a:pPr>
            <a:endParaRPr kumimoji="1" lang="en-IE" altLang="en-US" sz="1800" smtClean="0">
              <a:solidFill>
                <a:srgbClr val="474747"/>
              </a:solidFill>
              <a:latin typeface="Calibri" panose="020F0502020204030204" pitchFamily="34" charset="0"/>
            </a:endParaRPr>
          </a:p>
          <a:p>
            <a:pPr eaLnBrk="1" fontAlgn="base" hangingPunct="1">
              <a:lnSpc>
                <a:spcPct val="100000"/>
              </a:lnSpc>
              <a:spcBef>
                <a:spcPct val="0"/>
              </a:spcBef>
              <a:spcAft>
                <a:spcPct val="0"/>
              </a:spcAft>
              <a:buClrTx/>
              <a:buFontTx/>
              <a:buNone/>
            </a:pPr>
            <a:r>
              <a:rPr kumimoji="1" lang="en-IE" altLang="en-US" sz="1800" b="1" smtClean="0">
                <a:solidFill>
                  <a:srgbClr val="474747"/>
                </a:solidFill>
                <a:latin typeface="Calibri" panose="020F0502020204030204" pitchFamily="34" charset="0"/>
              </a:rPr>
              <a:t>Visitor Experience Roadmap</a:t>
            </a:r>
            <a:r>
              <a:rPr kumimoji="1" lang="en-IE" altLang="en-US" sz="1800" smtClean="0">
                <a:solidFill>
                  <a:srgbClr val="474747"/>
                </a:solidFill>
                <a:latin typeface="Calibri" panose="020F0502020204030204" pitchFamily="34" charset="0"/>
              </a:rPr>
              <a:t>: developed to exceed audience expectations and encourage  more frequent visits</a:t>
            </a:r>
          </a:p>
          <a:p>
            <a:pPr eaLnBrk="1" fontAlgn="base" hangingPunct="1">
              <a:lnSpc>
                <a:spcPct val="100000"/>
              </a:lnSpc>
              <a:spcBef>
                <a:spcPct val="0"/>
              </a:spcBef>
              <a:spcAft>
                <a:spcPct val="0"/>
              </a:spcAft>
              <a:buClrTx/>
              <a:buFontTx/>
              <a:buNone/>
            </a:pPr>
            <a:endParaRPr kumimoji="1" lang="en-IE" altLang="en-US" sz="1800" smtClean="0">
              <a:solidFill>
                <a:srgbClr val="474747"/>
              </a:solidFill>
              <a:latin typeface="Calibri" panose="020F0502020204030204" pitchFamily="34" charset="0"/>
            </a:endParaRPr>
          </a:p>
          <a:p>
            <a:pPr eaLnBrk="1" fontAlgn="base" hangingPunct="1">
              <a:lnSpc>
                <a:spcPct val="100000"/>
              </a:lnSpc>
              <a:spcBef>
                <a:spcPct val="0"/>
              </a:spcBef>
              <a:spcAft>
                <a:spcPct val="0"/>
              </a:spcAft>
              <a:buClrTx/>
              <a:buFontTx/>
              <a:buNone/>
            </a:pPr>
            <a:r>
              <a:rPr kumimoji="1" lang="en-IE" altLang="en-US" sz="1800" b="1" smtClean="0">
                <a:solidFill>
                  <a:srgbClr val="474747"/>
                </a:solidFill>
                <a:latin typeface="Calibri" panose="020F0502020204030204" pitchFamily="34" charset="0"/>
              </a:rPr>
              <a:t>Staff training</a:t>
            </a:r>
            <a:r>
              <a:rPr kumimoji="1" lang="en-IE" altLang="en-US" sz="1800" smtClean="0">
                <a:solidFill>
                  <a:srgbClr val="474747"/>
                </a:solidFill>
                <a:latin typeface="Calibri" panose="020F0502020204030204" pitchFamily="34" charset="0"/>
              </a:rPr>
              <a:t>: targets for nightly ‘customer chats’.  Front of house and box office work together to sell upcoming shows when interacting with our audience</a:t>
            </a:r>
          </a:p>
          <a:p>
            <a:pPr eaLnBrk="1" fontAlgn="base" hangingPunct="1">
              <a:lnSpc>
                <a:spcPct val="100000"/>
              </a:lnSpc>
              <a:spcBef>
                <a:spcPct val="0"/>
              </a:spcBef>
              <a:spcAft>
                <a:spcPct val="0"/>
              </a:spcAft>
              <a:buClrTx/>
              <a:buFontTx/>
              <a:buNone/>
            </a:pPr>
            <a:endParaRPr kumimoji="1" lang="en-IE" altLang="en-US" sz="1800" b="1" smtClean="0">
              <a:solidFill>
                <a:srgbClr val="474747"/>
              </a:solidFill>
              <a:latin typeface="Calibri" panose="020F0502020204030204" pitchFamily="34" charset="0"/>
            </a:endParaRPr>
          </a:p>
          <a:p>
            <a:pPr eaLnBrk="1" fontAlgn="base" hangingPunct="1">
              <a:lnSpc>
                <a:spcPct val="100000"/>
              </a:lnSpc>
              <a:spcBef>
                <a:spcPct val="0"/>
              </a:spcBef>
              <a:spcAft>
                <a:spcPct val="0"/>
              </a:spcAft>
              <a:buClrTx/>
              <a:buFontTx/>
              <a:buNone/>
            </a:pPr>
            <a:r>
              <a:rPr kumimoji="1" lang="en-IE" altLang="en-US" sz="1800" b="1" smtClean="0">
                <a:solidFill>
                  <a:srgbClr val="474747"/>
                </a:solidFill>
                <a:latin typeface="Calibri" panose="020F0502020204030204" pitchFamily="34" charset="0"/>
              </a:rPr>
              <a:t>Build on what we do well: </a:t>
            </a:r>
          </a:p>
          <a:p>
            <a:pPr eaLnBrk="1" fontAlgn="base" hangingPunct="1">
              <a:lnSpc>
                <a:spcPct val="100000"/>
              </a:lnSpc>
              <a:spcBef>
                <a:spcPct val="0"/>
              </a:spcBef>
              <a:spcAft>
                <a:spcPct val="0"/>
              </a:spcAft>
              <a:buClrTx/>
              <a:buFontTx/>
              <a:buNone/>
            </a:pPr>
            <a:r>
              <a:rPr kumimoji="1" lang="en-IE" altLang="en-US" sz="1800" smtClean="0">
                <a:solidFill>
                  <a:srgbClr val="474747"/>
                </a:solidFill>
                <a:latin typeface="Calibri" panose="020F0502020204030204" pitchFamily="34" charset="0"/>
              </a:rPr>
              <a:t>Customer Service Excellence Ireland  - 91% score </a:t>
            </a:r>
          </a:p>
          <a:p>
            <a:pPr eaLnBrk="1" fontAlgn="base" hangingPunct="1">
              <a:lnSpc>
                <a:spcPct val="100000"/>
              </a:lnSpc>
              <a:spcBef>
                <a:spcPct val="0"/>
              </a:spcBef>
              <a:spcAft>
                <a:spcPct val="0"/>
              </a:spcAft>
              <a:buClrTx/>
              <a:buFontTx/>
              <a:buNone/>
            </a:pPr>
            <a:r>
              <a:rPr kumimoji="1" lang="en-IE" altLang="en-US" sz="1800" smtClean="0">
                <a:solidFill>
                  <a:srgbClr val="474747"/>
                </a:solidFill>
                <a:latin typeface="Calibri" panose="020F0502020204030204" pitchFamily="34" charset="0"/>
              </a:rPr>
              <a:t>National Standards Authority of Ireland – Excellence in People Development Award</a:t>
            </a:r>
          </a:p>
          <a:p>
            <a:pPr eaLnBrk="1" fontAlgn="base" hangingPunct="1">
              <a:lnSpc>
                <a:spcPct val="100000"/>
              </a:lnSpc>
              <a:spcBef>
                <a:spcPct val="0"/>
              </a:spcBef>
              <a:spcAft>
                <a:spcPct val="0"/>
              </a:spcAft>
              <a:buClrTx/>
              <a:buFontTx/>
              <a:buNone/>
            </a:pPr>
            <a:endParaRPr kumimoji="1" lang="en-IE" altLang="en-US" smtClean="0">
              <a:solidFill>
                <a:srgbClr val="474747"/>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ctrTitle"/>
          </p:nvPr>
        </p:nvSpPr>
        <p:spPr/>
        <p:txBody>
          <a:bodyPr/>
          <a:lstStyle/>
          <a:p>
            <a:pPr eaLnBrk="1" hangingPunct="1">
              <a:defRPr/>
            </a:pPr>
            <a:r>
              <a:rPr lang="en-US" altLang="en-US" dirty="0" smtClean="0"/>
              <a:t>If you’d like to get in contact….</a:t>
            </a:r>
          </a:p>
        </p:txBody>
      </p:sp>
      <p:sp>
        <p:nvSpPr>
          <p:cNvPr id="45059" name="Rectangle 3"/>
          <p:cNvSpPr>
            <a:spLocks noGrp="1" noChangeArrowheads="1"/>
          </p:cNvSpPr>
          <p:nvPr>
            <p:ph type="subTitle" idx="1"/>
          </p:nvPr>
        </p:nvSpPr>
        <p:spPr/>
        <p:txBody>
          <a:bodyPr/>
          <a:lstStyle/>
          <a:p>
            <a:pPr eaLnBrk="1" hangingPunct="1">
              <a:defRPr/>
            </a:pPr>
            <a:r>
              <a:rPr lang="en-US" altLang="en-US" dirty="0" smtClean="0"/>
              <a:t>Elaine Mannion  - Sales &amp; Ticketing Manager</a:t>
            </a:r>
          </a:p>
          <a:p>
            <a:pPr eaLnBrk="1" hangingPunct="1">
              <a:defRPr/>
            </a:pPr>
            <a:r>
              <a:rPr lang="en-US" altLang="en-US" dirty="0" smtClean="0"/>
              <a:t>Email: </a:t>
            </a:r>
            <a:r>
              <a:rPr lang="en-US" altLang="en-US" dirty="0" smtClean="0">
                <a:hlinkClick r:id="rId3"/>
              </a:rPr>
              <a:t>elaine.mannion@abbeytheatre.ie</a:t>
            </a:r>
            <a:endParaRPr lang="en-US" altLang="en-US" dirty="0" smtClean="0"/>
          </a:p>
          <a:p>
            <a:pPr eaLnBrk="1" hangingPunct="1">
              <a:defRPr/>
            </a:pPr>
            <a:r>
              <a:rPr lang="en-US" altLang="en-US" dirty="0" smtClean="0"/>
              <a:t>Phone: 00353 1 879 7212</a:t>
            </a:r>
            <a:br>
              <a:rPr lang="en-US" altLang="en-US" dirty="0" smtClean="0"/>
            </a:br>
            <a:endParaRPr lang="en-US" altLang="en-US"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 name="PP Banner.jpg"/>
          <p:cNvPicPr>
            <a:picLocks noChangeAspect="1"/>
          </p:cNvPicPr>
          <p:nvPr/>
        </p:nvPicPr>
        <p:blipFill>
          <a:blip r:embed="rId3">
            <a:extLst/>
          </a:blip>
          <a:stretch>
            <a:fillRect/>
          </a:stretch>
        </p:blipFill>
        <p:spPr>
          <a:xfrm>
            <a:off x="-1" y="4174"/>
            <a:ext cx="9144001" cy="1170370"/>
          </a:xfrm>
          <a:prstGeom prst="rect">
            <a:avLst/>
          </a:prstGeom>
          <a:ln w="12700">
            <a:miter lim="400000"/>
          </a:ln>
        </p:spPr>
      </p:pic>
      <p:sp>
        <p:nvSpPr>
          <p:cNvPr id="6" name="AutoShape 2" descr="Image result for nottingham playhouse"/>
          <p:cNvSpPr>
            <a:spLocks noChangeAspect="1" noChangeArrowheads="1"/>
          </p:cNvSpPr>
          <p:nvPr/>
        </p:nvSpPr>
        <p:spPr bwMode="auto">
          <a:xfrm>
            <a:off x="109388" y="-101575"/>
            <a:ext cx="214313" cy="21431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4294" tIns="32147" rIns="64294" bIns="32147" numCol="1" anchor="t" anchorCtr="0" compatLnSpc="1">
            <a:prstTxWarp prst="textNoShape">
              <a:avLst/>
            </a:prstTxWarp>
          </a:bodyPr>
          <a:lstStyle/>
          <a:p>
            <a:pPr algn="ctr" defTabSz="410751" hangingPunct="0"/>
            <a:endParaRPr lang="en-GB" sz="2531" kern="0">
              <a:solidFill>
                <a:srgbClr val="000000"/>
              </a:solidFill>
              <a:sym typeface="Helvetica Light"/>
            </a:endParaRPr>
          </a:p>
        </p:txBody>
      </p:sp>
      <p:pic>
        <p:nvPicPr>
          <p:cNvPr id="1026" name="Picture 2" descr="S:\Theatre Royal General\Dummy S-Drive\Image Bank\2016 images\Royal Concert Hall Box Office transformation\RTP Daytime visual, new 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7369" y="1859451"/>
            <a:ext cx="10912904" cy="509632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774703" y="1311191"/>
            <a:ext cx="7543963" cy="5482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r>
              <a:rPr lang="en-GB" sz="3094" b="1" kern="0" dirty="0">
                <a:solidFill>
                  <a:srgbClr val="000000"/>
                </a:solidFill>
                <a:latin typeface="Franklin Gothic Book" panose="020B0503020102020204" pitchFamily="34" charset="0"/>
                <a:sym typeface="Helvetica Light"/>
              </a:rPr>
              <a:t>THEATRE ROYAL &amp; ROYAL CONCERT HALL</a:t>
            </a:r>
          </a:p>
        </p:txBody>
      </p:sp>
    </p:spTree>
    <p:extLst>
      <p:ext uri="{BB962C8B-B14F-4D97-AF65-F5344CB8AC3E}">
        <p14:creationId xmlns:p14="http://schemas.microsoft.com/office/powerpoint/2010/main" val="3728488271"/>
      </p:ext>
    </p:extLst>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 name="PP Banner.jpg"/>
          <p:cNvPicPr>
            <a:picLocks noChangeAspect="1"/>
          </p:cNvPicPr>
          <p:nvPr/>
        </p:nvPicPr>
        <p:blipFill>
          <a:blip r:embed="rId3">
            <a:extLst/>
          </a:blip>
          <a:stretch>
            <a:fillRect/>
          </a:stretch>
        </p:blipFill>
        <p:spPr>
          <a:xfrm>
            <a:off x="-1" y="4174"/>
            <a:ext cx="9144001" cy="1170370"/>
          </a:xfrm>
          <a:prstGeom prst="rect">
            <a:avLst/>
          </a:prstGeom>
          <a:ln w="12700">
            <a:miter lim="400000"/>
          </a:ln>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7385"/>
          <a:stretch/>
        </p:blipFill>
        <p:spPr>
          <a:xfrm>
            <a:off x="19016" y="1902568"/>
            <a:ext cx="3325678" cy="3898558"/>
          </a:xfrm>
          <a:prstGeom prst="rect">
            <a:avLst/>
          </a:prstGeom>
        </p:spPr>
      </p:pic>
      <p:sp>
        <p:nvSpPr>
          <p:cNvPr id="6" name="AutoShape 2" descr="Image result for nottingham playhouse"/>
          <p:cNvSpPr>
            <a:spLocks noChangeAspect="1" noChangeArrowheads="1"/>
          </p:cNvSpPr>
          <p:nvPr/>
        </p:nvSpPr>
        <p:spPr bwMode="auto">
          <a:xfrm>
            <a:off x="109388" y="-101575"/>
            <a:ext cx="214313" cy="21431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4294" tIns="32147" rIns="64294" bIns="32147" numCol="1" anchor="t" anchorCtr="0" compatLnSpc="1">
            <a:prstTxWarp prst="textNoShape">
              <a:avLst/>
            </a:prstTxWarp>
          </a:bodyPr>
          <a:lstStyle/>
          <a:p>
            <a:pPr algn="ctr" defTabSz="410751" hangingPunct="0"/>
            <a:endParaRPr lang="en-GB" sz="2531" kern="0">
              <a:solidFill>
                <a:srgbClr val="000000"/>
              </a:solidFill>
              <a:sym typeface="Helvetica Light"/>
            </a:endParaRPr>
          </a:p>
        </p:txBody>
      </p: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6269" y="2601246"/>
            <a:ext cx="2186535" cy="787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81452" y="3851847"/>
            <a:ext cx="1338709" cy="13387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44072" y="4506987"/>
            <a:ext cx="1971979" cy="559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67247" y="2213865"/>
            <a:ext cx="1769063" cy="1316396"/>
          </a:xfrm>
          <a:prstGeom prst="rect">
            <a:avLst/>
          </a:prstGeom>
        </p:spPr>
      </p:pic>
      <p:sp>
        <p:nvSpPr>
          <p:cNvPr id="8" name="Rounded Rectangle 7"/>
          <p:cNvSpPr/>
          <p:nvPr/>
        </p:nvSpPr>
        <p:spPr>
          <a:xfrm>
            <a:off x="4065694" y="3664938"/>
            <a:ext cx="4759279" cy="367052"/>
          </a:xfrm>
          <a:prstGeom prst="roundRect">
            <a:avLst/>
          </a:prstGeom>
          <a:noFill/>
          <a:ln w="38100" cap="flat">
            <a:solidFill>
              <a:schemeClr val="accent4">
                <a:lumMod val="60000"/>
                <a:lumOff val="40000"/>
              </a:schemeClr>
            </a:solidFill>
            <a:bevel/>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endParaRPr lang="en-GB" sz="1687" kern="0">
              <a:solidFill>
                <a:srgbClr val="FFFFFF"/>
              </a:solidFill>
              <a:sym typeface="Helvetica Light"/>
            </a:endParaRPr>
          </a:p>
        </p:txBody>
      </p:sp>
      <p:sp>
        <p:nvSpPr>
          <p:cNvPr id="9" name="Right Arrow 8"/>
          <p:cNvSpPr/>
          <p:nvPr/>
        </p:nvSpPr>
        <p:spPr>
          <a:xfrm>
            <a:off x="3154342" y="3605794"/>
            <a:ext cx="708829" cy="659025"/>
          </a:xfrm>
          <a:prstGeom prst="rightArrow">
            <a:avLst/>
          </a:prstGeom>
          <a:solidFill>
            <a:schemeClr val="bg1">
              <a:lumMod val="50000"/>
            </a:schemeClr>
          </a:solidFill>
          <a:ln w="12700" cap="flat">
            <a:no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endParaRPr lang="en-GB" sz="1687" kern="0">
              <a:solidFill>
                <a:srgbClr val="FFFFFF"/>
              </a:solidFill>
              <a:sym typeface="Helvetica Light"/>
            </a:endParaRPr>
          </a:p>
        </p:txBody>
      </p:sp>
    </p:spTree>
    <p:extLst>
      <p:ext uri="{BB962C8B-B14F-4D97-AF65-F5344CB8AC3E}">
        <p14:creationId xmlns:p14="http://schemas.microsoft.com/office/powerpoint/2010/main" val="2225296748"/>
      </p:ext>
    </p:extLst>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3"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650" y="1775745"/>
            <a:ext cx="2538403" cy="13176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9" name="PP Banner.jpg"/>
          <p:cNvPicPr>
            <a:picLocks noChangeAspect="1"/>
          </p:cNvPicPr>
          <p:nvPr/>
        </p:nvPicPr>
        <p:blipFill>
          <a:blip r:embed="rId4">
            <a:extLst/>
          </a:blip>
          <a:stretch>
            <a:fillRect/>
          </a:stretch>
        </p:blipFill>
        <p:spPr>
          <a:xfrm>
            <a:off x="-1" y="4174"/>
            <a:ext cx="9144001" cy="1170370"/>
          </a:xfrm>
          <a:prstGeom prst="rect">
            <a:avLst/>
          </a:prstGeom>
          <a:ln w="12700">
            <a:miter lim="400000"/>
          </a:ln>
        </p:spPr>
      </p:pic>
      <p:sp>
        <p:nvSpPr>
          <p:cNvPr id="6" name="AutoShape 2" descr="Image result for nottingham playhouse"/>
          <p:cNvSpPr>
            <a:spLocks noChangeAspect="1" noChangeArrowheads="1"/>
          </p:cNvSpPr>
          <p:nvPr/>
        </p:nvSpPr>
        <p:spPr bwMode="auto">
          <a:xfrm>
            <a:off x="109388" y="-101575"/>
            <a:ext cx="214313" cy="21431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4294" tIns="32147" rIns="64294" bIns="32147" numCol="1" anchor="t" anchorCtr="0" compatLnSpc="1">
            <a:prstTxWarp prst="textNoShape">
              <a:avLst/>
            </a:prstTxWarp>
          </a:bodyPr>
          <a:lstStyle/>
          <a:p>
            <a:pPr algn="ctr" defTabSz="410751" hangingPunct="0"/>
            <a:endParaRPr lang="en-GB" sz="2531" kern="0">
              <a:solidFill>
                <a:srgbClr val="000000"/>
              </a:solidFill>
              <a:sym typeface="Helvetica Light"/>
            </a:endParaRPr>
          </a:p>
        </p:txBody>
      </p:sp>
      <p:pic>
        <p:nvPicPr>
          <p:cNvPr id="205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7520" y="1770480"/>
            <a:ext cx="2538403" cy="12965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4246" y="3247792"/>
            <a:ext cx="2536502" cy="12965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8434" y="4082697"/>
            <a:ext cx="1288717" cy="46160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r>
              <a:rPr lang="en-GB" sz="2531" b="1" kern="0" dirty="0">
                <a:solidFill>
                  <a:srgbClr val="FFFFFF"/>
                </a:solidFill>
                <a:latin typeface="Aharoni" panose="02010803020104030203" pitchFamily="2" charset="-79"/>
                <a:cs typeface="Aharoni" panose="02010803020104030203" pitchFamily="2" charset="-79"/>
                <a:sym typeface="Helvetica Light"/>
              </a:rPr>
              <a:t>FOH</a:t>
            </a:r>
          </a:p>
        </p:txBody>
      </p:sp>
      <p:pic>
        <p:nvPicPr>
          <p:cNvPr id="2057"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54708" y="4681525"/>
            <a:ext cx="2536502" cy="12965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972655" y="4738351"/>
            <a:ext cx="1349080" cy="59138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defTabSz="410751" hangingPunct="0"/>
            <a:r>
              <a:rPr lang="en-GB" sz="1687" b="1" kern="0" dirty="0">
                <a:solidFill>
                  <a:srgbClr val="FFFFFF"/>
                </a:solidFill>
                <a:latin typeface="Arial Black" panose="020B0A04020102020204" pitchFamily="34" charset="0"/>
                <a:sym typeface="Helvetica Light"/>
              </a:rPr>
              <a:t>CREATIVE LEARNING</a:t>
            </a:r>
          </a:p>
        </p:txBody>
      </p:sp>
      <p:pic>
        <p:nvPicPr>
          <p:cNvPr id="2058" name="Picture 1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303748" y="1775372"/>
            <a:ext cx="2536502" cy="12916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237554" y="2691883"/>
            <a:ext cx="1620180" cy="37516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r" defTabSz="410751" hangingPunct="0"/>
            <a:r>
              <a:rPr lang="en-GB" sz="1969" kern="0" dirty="0">
                <a:solidFill>
                  <a:srgbClr val="7030A0"/>
                </a:solidFill>
                <a:latin typeface="Bauhaus 93" panose="04030905020B02020C02" pitchFamily="82" charset="0"/>
                <a:sym typeface="Helvetica Light"/>
              </a:rPr>
              <a:t>MARKETING</a:t>
            </a:r>
          </a:p>
        </p:txBody>
      </p:sp>
      <p:sp>
        <p:nvSpPr>
          <p:cNvPr id="25" name="TextBox 24"/>
          <p:cNvSpPr txBox="1"/>
          <p:nvPr/>
        </p:nvSpPr>
        <p:spPr>
          <a:xfrm>
            <a:off x="5946650" y="1775777"/>
            <a:ext cx="2536502" cy="33175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r" defTabSz="410751" hangingPunct="0"/>
            <a:r>
              <a:rPr lang="en-GB" sz="1687" kern="0" dirty="0">
                <a:solidFill>
                  <a:srgbClr val="00B050"/>
                </a:solidFill>
                <a:latin typeface="Britannic Bold" panose="020B0903060703020204" pitchFamily="34" charset="0"/>
                <a:sym typeface="Helvetica Light"/>
              </a:rPr>
              <a:t>DEVELOPMENT</a:t>
            </a:r>
          </a:p>
        </p:txBody>
      </p:sp>
      <p:pic>
        <p:nvPicPr>
          <p:cNvPr id="2064" name="Picture 1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46650" y="3248166"/>
            <a:ext cx="2538403" cy="13052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7284115" y="4212913"/>
            <a:ext cx="1215082" cy="33175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r>
              <a:rPr lang="en-GB" sz="1687" kern="0" dirty="0">
                <a:solidFill>
                  <a:srgbClr val="006778"/>
                </a:solidFill>
                <a:latin typeface="Arial Black" panose="020B0A04020102020204" pitchFamily="34" charset="0"/>
                <a:sym typeface="Helvetica Light"/>
              </a:rPr>
              <a:t>FINANCE</a:t>
            </a:r>
          </a:p>
        </p:txBody>
      </p:sp>
      <p:pic>
        <p:nvPicPr>
          <p:cNvPr id="2065" name="Picture 1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9421" y="4681525"/>
            <a:ext cx="2536502" cy="12965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2309083" y="5643475"/>
            <a:ext cx="1012613" cy="37516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r>
              <a:rPr lang="en-GB" sz="1969" kern="0" dirty="0">
                <a:solidFill>
                  <a:srgbClr val="FFFFFF"/>
                </a:solidFill>
                <a:latin typeface="Gill Sans Ultra Bold Condensed" panose="020B0A06020104020203" pitchFamily="34" charset="0"/>
                <a:sym typeface="Helvetica Light"/>
              </a:rPr>
              <a:t>ADMIN</a:t>
            </a:r>
          </a:p>
        </p:txBody>
      </p:sp>
      <p:pic>
        <p:nvPicPr>
          <p:cNvPr id="2066" name="Picture 18"/>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311807" y="4681152"/>
            <a:ext cx="2520385" cy="12969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3996236" y="4627932"/>
            <a:ext cx="1051409" cy="46160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r>
              <a:rPr lang="en-GB" sz="2531" kern="0" dirty="0">
                <a:solidFill>
                  <a:srgbClr val="FFFFFF"/>
                </a:solidFill>
                <a:latin typeface="Playbill" panose="040506030A0602020202" pitchFamily="82" charset="0"/>
                <a:sym typeface="Helvetica Light"/>
              </a:rPr>
              <a:t>TECHNICAL</a:t>
            </a:r>
          </a:p>
        </p:txBody>
      </p:sp>
      <p:pic>
        <p:nvPicPr>
          <p:cNvPr id="2069" name="Picture 2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505904" y="3459589"/>
            <a:ext cx="2132190" cy="872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1544793"/>
      </p:ext>
    </p:extLst>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93649" y="3928988"/>
            <a:ext cx="7543963" cy="367052"/>
          </a:xfrm>
          <a:prstGeom prst="roundRect">
            <a:avLst/>
          </a:prstGeom>
          <a:solidFill>
            <a:srgbClr val="006778"/>
          </a:solidFill>
          <a:ln w="12700" cap="flat">
            <a:no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endParaRPr lang="en-GB" sz="1687" kern="0">
              <a:solidFill>
                <a:srgbClr val="FFFFFF"/>
              </a:solidFill>
              <a:sym typeface="Helvetica Light"/>
            </a:endParaRPr>
          </a:p>
        </p:txBody>
      </p:sp>
      <p:pic>
        <p:nvPicPr>
          <p:cNvPr id="119" name="PP Banner.jpg"/>
          <p:cNvPicPr>
            <a:picLocks noChangeAspect="1"/>
          </p:cNvPicPr>
          <p:nvPr/>
        </p:nvPicPr>
        <p:blipFill>
          <a:blip r:embed="rId2">
            <a:extLst/>
          </a:blip>
          <a:stretch>
            <a:fillRect/>
          </a:stretch>
        </p:blipFill>
        <p:spPr>
          <a:xfrm>
            <a:off x="-1" y="4174"/>
            <a:ext cx="9144001" cy="1170370"/>
          </a:xfrm>
          <a:prstGeom prst="rect">
            <a:avLst/>
          </a:prstGeom>
          <a:ln w="12700">
            <a:miter lim="400000"/>
          </a:ln>
        </p:spPr>
      </p:pic>
      <p:sp>
        <p:nvSpPr>
          <p:cNvPr id="2" name="TextBox 1"/>
          <p:cNvSpPr txBox="1"/>
          <p:nvPr/>
        </p:nvSpPr>
        <p:spPr>
          <a:xfrm>
            <a:off x="1093748" y="2572284"/>
            <a:ext cx="7138918" cy="30804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9" tIns="35719" rIns="35719" bIns="35719" numCol="1" spcCol="38100" rtlCol="0" anchor="ctr">
            <a:spAutoFit/>
          </a:bodyPr>
          <a:lstStyle/>
          <a:p>
            <a:pPr algn="ctr" defTabSz="410751" hangingPunct="0"/>
            <a:r>
              <a:rPr lang="en-GB" sz="3797" b="1" kern="0" dirty="0">
                <a:solidFill>
                  <a:srgbClr val="FFFFFF"/>
                </a:solidFill>
                <a:latin typeface="Franklin Gothic Book" panose="020B0503020102020204" pitchFamily="34" charset="0"/>
                <a:sym typeface="Helvetica Light"/>
              </a:rPr>
              <a:t>Nicola Blackburn</a:t>
            </a:r>
          </a:p>
          <a:p>
            <a:pPr algn="ctr" defTabSz="410751" hangingPunct="0"/>
            <a:endParaRPr lang="en-GB" sz="1969" b="1" kern="0" dirty="0">
              <a:solidFill>
                <a:srgbClr val="FFFFFF"/>
              </a:solidFill>
              <a:latin typeface="Franklin Gothic Book" panose="020B0503020102020204" pitchFamily="34" charset="0"/>
              <a:sym typeface="Helvetica Light"/>
            </a:endParaRPr>
          </a:p>
          <a:p>
            <a:pPr algn="ctr" defTabSz="410751" hangingPunct="0"/>
            <a:r>
              <a:rPr lang="en-GB" sz="2250" b="1" kern="0" dirty="0">
                <a:solidFill>
                  <a:srgbClr val="FFFFFF"/>
                </a:solidFill>
                <a:latin typeface="Franklin Gothic Book" panose="020B0503020102020204" pitchFamily="34" charset="0"/>
                <a:sym typeface="Helvetica Light"/>
              </a:rPr>
              <a:t>Ticket Sales Manager</a:t>
            </a:r>
          </a:p>
          <a:p>
            <a:pPr algn="ctr" defTabSz="410751" hangingPunct="0"/>
            <a:r>
              <a:rPr lang="en-GB" sz="2250" b="1" kern="0" dirty="0">
                <a:solidFill>
                  <a:srgbClr val="FFFFFF"/>
                </a:solidFill>
                <a:latin typeface="Franklin Gothic Book" panose="020B0503020102020204" pitchFamily="34" charset="0"/>
                <a:sym typeface="Helvetica Light"/>
              </a:rPr>
              <a:t>Theatre Royal &amp; Royal Concert Hall </a:t>
            </a:r>
          </a:p>
          <a:p>
            <a:pPr algn="ctr" defTabSz="410751" hangingPunct="0"/>
            <a:endParaRPr lang="en-GB" sz="2250" b="1" kern="0" dirty="0">
              <a:solidFill>
                <a:srgbClr val="FFFFFF"/>
              </a:solidFill>
              <a:latin typeface="Franklin Gothic Book" panose="020B0503020102020204" pitchFamily="34" charset="0"/>
              <a:sym typeface="Helvetica Light"/>
            </a:endParaRPr>
          </a:p>
          <a:p>
            <a:pPr algn="ctr" defTabSz="410751" hangingPunct="0"/>
            <a:r>
              <a:rPr lang="en-GB" sz="1969" b="1" kern="0" dirty="0">
                <a:solidFill>
                  <a:srgbClr val="FFFFFF"/>
                </a:solidFill>
                <a:latin typeface="Franklin Gothic Book" panose="020B0503020102020204" pitchFamily="34" charset="0"/>
                <a:sym typeface="Helvetica Light"/>
              </a:rPr>
              <a:t>nicola.blackburn@nottinghamcity.gov.uk</a:t>
            </a:r>
          </a:p>
          <a:p>
            <a:pPr algn="ctr" defTabSz="410751" hangingPunct="0"/>
            <a:r>
              <a:rPr lang="en-GB" sz="1969" b="1" kern="0" dirty="0">
                <a:solidFill>
                  <a:srgbClr val="FFFFFF"/>
                </a:solidFill>
                <a:latin typeface="Franklin Gothic Book" panose="020B0503020102020204" pitchFamily="34" charset="0"/>
                <a:sym typeface="Helvetica Light"/>
              </a:rPr>
              <a:t>0115 721 0693</a:t>
            </a:r>
          </a:p>
          <a:p>
            <a:pPr algn="ctr" defTabSz="410751" hangingPunct="0"/>
            <a:endParaRPr lang="en-GB" sz="3094" b="1" kern="0" dirty="0">
              <a:solidFill>
                <a:srgbClr val="FFFFFF"/>
              </a:solidFill>
              <a:latin typeface="Franklin Gothic Book" panose="020B0503020102020204" pitchFamily="34" charset="0"/>
              <a:sym typeface="Helvetica Light"/>
            </a:endParaRPr>
          </a:p>
        </p:txBody>
      </p:sp>
    </p:spTree>
    <p:extLst>
      <p:ext uri="{BB962C8B-B14F-4D97-AF65-F5344CB8AC3E}">
        <p14:creationId xmlns:p14="http://schemas.microsoft.com/office/powerpoint/2010/main" val="1526306950"/>
      </p:ext>
    </p:extLst>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RD0821 Jo Tess presentation-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6" name="Picture 5" descr="RD0821 Jo Tess presentation-1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7123"/>
            <a:ext cx="9144000" cy="2233512"/>
          </a:xfrm>
          <a:prstGeom prst="rect">
            <a:avLst/>
          </a:prstGeom>
        </p:spPr>
      </p:pic>
      <p:pic>
        <p:nvPicPr>
          <p:cNvPr id="7" name="Picture 6" descr="RD0821 Jo Tess presentation-1C.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207762"/>
            <a:ext cx="9144000" cy="2233512"/>
          </a:xfrm>
          <a:prstGeom prst="rect">
            <a:avLst/>
          </a:prstGeom>
        </p:spPr>
      </p:pic>
    </p:spTree>
    <p:extLst>
      <p:ext uri="{BB962C8B-B14F-4D97-AF65-F5344CB8AC3E}">
        <p14:creationId xmlns:p14="http://schemas.microsoft.com/office/powerpoint/2010/main" val="974383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1000"/>
                            </p:stCondLst>
                            <p:childTnLst>
                              <p:par>
                                <p:cTn id="8" presetID="1" presetClass="entr" presetSubtype="0" fill="hold" nodeType="afterEffect">
                                  <p:stCondLst>
                                    <p:cond delay="100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D0821 Jo Tess presentation-3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3" name="Picture 2" descr="RD0821 Jo Tess presentation-3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4165"/>
            <a:ext cx="9144000" cy="6253835"/>
          </a:xfrm>
          <a:prstGeom prst="rect">
            <a:avLst/>
          </a:prstGeom>
        </p:spPr>
      </p:pic>
    </p:spTree>
    <p:extLst>
      <p:ext uri="{BB962C8B-B14F-4D97-AF65-F5344CB8AC3E}">
        <p14:creationId xmlns:p14="http://schemas.microsoft.com/office/powerpoint/2010/main" val="341902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D0821 Jo Tess presentation-3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3" name="Picture 2" descr="RD0821 Jo Tess presentation-3C.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4165"/>
            <a:ext cx="9144000" cy="6253835"/>
          </a:xfrm>
          <a:prstGeom prst="rect">
            <a:avLst/>
          </a:prstGeom>
        </p:spPr>
      </p:pic>
    </p:spTree>
    <p:extLst>
      <p:ext uri="{BB962C8B-B14F-4D97-AF65-F5344CB8AC3E}">
        <p14:creationId xmlns:p14="http://schemas.microsoft.com/office/powerpoint/2010/main" val="202866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D0821 Jo Tess presentation-3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3" name="Picture 2" descr="RD0821 Jo Tess presentation-3D.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4165"/>
            <a:ext cx="9144000" cy="6253835"/>
          </a:xfrm>
          <a:prstGeom prst="rect">
            <a:avLst/>
          </a:prstGeom>
        </p:spPr>
      </p:pic>
    </p:spTree>
    <p:extLst>
      <p:ext uri="{BB962C8B-B14F-4D97-AF65-F5344CB8AC3E}">
        <p14:creationId xmlns:p14="http://schemas.microsoft.com/office/powerpoint/2010/main" val="1084399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D0821 Jo Tess presentation-2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3" name="Picture 2" descr="RD0821 Jo Tess presentation-2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4164"/>
            <a:ext cx="9144000" cy="6253835"/>
          </a:xfrm>
          <a:prstGeom prst="rect">
            <a:avLst/>
          </a:prstGeom>
        </p:spPr>
      </p:pic>
    </p:spTree>
    <p:extLst>
      <p:ext uri="{BB962C8B-B14F-4D97-AF65-F5344CB8AC3E}">
        <p14:creationId xmlns:p14="http://schemas.microsoft.com/office/powerpoint/2010/main" val="291115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D0821 Jo Tess presentation-4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4" name="Picture 3" descr="RD0821 Jo Tess presentation-4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30" y="571778"/>
            <a:ext cx="4624863" cy="6286221"/>
          </a:xfrm>
          <a:prstGeom prst="rect">
            <a:avLst/>
          </a:prstGeom>
        </p:spPr>
      </p:pic>
      <p:pic>
        <p:nvPicPr>
          <p:cNvPr id="5" name="Picture 4" descr="RD0821 Jo Tess presentation-4C.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4039" y="571778"/>
            <a:ext cx="4579961" cy="6286221"/>
          </a:xfrm>
          <a:prstGeom prst="rect">
            <a:avLst/>
          </a:prstGeom>
        </p:spPr>
      </p:pic>
    </p:spTree>
    <p:extLst>
      <p:ext uri="{BB962C8B-B14F-4D97-AF65-F5344CB8AC3E}">
        <p14:creationId xmlns:p14="http://schemas.microsoft.com/office/powerpoint/2010/main" val="3373762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 presetClass="entr" presetSubtype="2" fill="hold" nodeType="afterEffect">
                                  <p:stCondLst>
                                    <p:cond delay="100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D0821 Jo Tess presentation-4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3" name="Picture 2" descr="RD0821 Jo Tess presentation-4D copy.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1778"/>
            <a:ext cx="3816634" cy="6286221"/>
          </a:xfrm>
          <a:prstGeom prst="rect">
            <a:avLst/>
          </a:prstGeom>
        </p:spPr>
      </p:pic>
      <p:pic>
        <p:nvPicPr>
          <p:cNvPr id="4" name="Picture 3" descr="RD0821 Jo Tess presentation-4E.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5810" y="571779"/>
            <a:ext cx="5388190" cy="6286221"/>
          </a:xfrm>
          <a:prstGeom prst="rect">
            <a:avLst/>
          </a:prstGeom>
        </p:spPr>
      </p:pic>
    </p:spTree>
    <p:extLst>
      <p:ext uri="{BB962C8B-B14F-4D97-AF65-F5344CB8AC3E}">
        <p14:creationId xmlns:p14="http://schemas.microsoft.com/office/powerpoint/2010/main" val="1917009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 presetClass="entr" presetSubtype="2" fill="hold" nodeType="afterEffect">
                                  <p:stCondLst>
                                    <p:cond delay="10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D0821 Jo Tess presentation-5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3" name="Picture 2" descr="RD0821 Jo Tess presentation-5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4165"/>
            <a:ext cx="9144000" cy="6253835"/>
          </a:xfrm>
          <a:prstGeom prst="rect">
            <a:avLst/>
          </a:prstGeom>
        </p:spPr>
      </p:pic>
    </p:spTree>
    <p:extLst>
      <p:ext uri="{BB962C8B-B14F-4D97-AF65-F5344CB8AC3E}">
        <p14:creationId xmlns:p14="http://schemas.microsoft.com/office/powerpoint/2010/main" val="993333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D0821 Jo Tess presentation-6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3" name="Picture 2" descr="RD0821 Jo Tess presentation-6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4165"/>
            <a:ext cx="9144000" cy="6253835"/>
          </a:xfrm>
          <a:prstGeom prst="rect">
            <a:avLst/>
          </a:prstGeom>
        </p:spPr>
      </p:pic>
    </p:spTree>
    <p:extLst>
      <p:ext uri="{BB962C8B-B14F-4D97-AF65-F5344CB8AC3E}">
        <p14:creationId xmlns:p14="http://schemas.microsoft.com/office/powerpoint/2010/main" val="48095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D0821 Jo Tess presentation-7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6" name="Picture 5" descr="RD0821 Jo Tess presentation-8A.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22369"/>
            <a:ext cx="9144000" cy="518175"/>
          </a:xfrm>
          <a:prstGeom prst="rect">
            <a:avLst/>
          </a:prstGeom>
        </p:spPr>
      </p:pic>
      <p:pic>
        <p:nvPicPr>
          <p:cNvPr id="7" name="Picture 6" descr="RD0821 Jo Tess presentation-8B.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540544"/>
            <a:ext cx="9144000" cy="982745"/>
          </a:xfrm>
          <a:prstGeom prst="rect">
            <a:avLst/>
          </a:prstGeom>
        </p:spPr>
      </p:pic>
      <p:pic>
        <p:nvPicPr>
          <p:cNvPr id="8" name="Picture 7" descr="RD0821 Jo Tess presentation-8C.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557378"/>
            <a:ext cx="9144000" cy="491373"/>
          </a:xfrm>
          <a:prstGeom prst="rect">
            <a:avLst/>
          </a:prstGeom>
        </p:spPr>
      </p:pic>
      <p:pic>
        <p:nvPicPr>
          <p:cNvPr id="9" name="Picture 8" descr="RD0821 Jo Tess presentation-8D.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102980"/>
            <a:ext cx="9144000" cy="960410"/>
          </a:xfrm>
          <a:prstGeom prst="rect">
            <a:avLst/>
          </a:prstGeom>
        </p:spPr>
      </p:pic>
      <p:pic>
        <p:nvPicPr>
          <p:cNvPr id="10" name="Picture 9" descr="RD0821 Jo Tess presentation-8E.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3887193"/>
            <a:ext cx="9144000" cy="2979506"/>
          </a:xfrm>
          <a:prstGeom prst="rect">
            <a:avLst/>
          </a:prstGeom>
        </p:spPr>
      </p:pic>
    </p:spTree>
    <p:extLst>
      <p:ext uri="{BB962C8B-B14F-4D97-AF65-F5344CB8AC3E}">
        <p14:creationId xmlns:p14="http://schemas.microsoft.com/office/powerpoint/2010/main" val="407958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RD0821 Jo Tess presentation-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779"/>
          </a:xfrm>
          <a:prstGeom prst="rect">
            <a:avLst/>
          </a:prstGeom>
        </p:spPr>
      </p:pic>
      <p:pic>
        <p:nvPicPr>
          <p:cNvPr id="6" name="Picture 5" descr="RD0821 Jo Tess presentation-1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7123"/>
            <a:ext cx="9144000" cy="2233512"/>
          </a:xfrm>
          <a:prstGeom prst="rect">
            <a:avLst/>
          </a:prstGeom>
        </p:spPr>
      </p:pic>
      <p:pic>
        <p:nvPicPr>
          <p:cNvPr id="7" name="Picture 6" descr="RD0821 Jo Tess presentation-1C.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207762"/>
            <a:ext cx="9144000" cy="2233512"/>
          </a:xfrm>
          <a:prstGeom prst="rect">
            <a:avLst/>
          </a:prstGeom>
        </p:spPr>
      </p:pic>
    </p:spTree>
    <p:extLst>
      <p:ext uri="{BB962C8B-B14F-4D97-AF65-F5344CB8AC3E}">
        <p14:creationId xmlns:p14="http://schemas.microsoft.com/office/powerpoint/2010/main" val="2057930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23888" y="2443940"/>
            <a:ext cx="7886700" cy="2852737"/>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400" dirty="0" smtClean="0">
                <a:solidFill>
                  <a:srgbClr val="E7E6E6"/>
                </a:solidFill>
              </a:rPr>
              <a:t>“Compliments </a:t>
            </a:r>
            <a:r>
              <a:rPr lang="en-US" sz="2400" dirty="0">
                <a:solidFill>
                  <a:srgbClr val="E7E6E6"/>
                </a:solidFill>
              </a:rPr>
              <a:t>pass when the quality meet</a:t>
            </a:r>
            <a:r>
              <a:rPr lang="en-US" sz="2400" dirty="0" smtClean="0">
                <a:solidFill>
                  <a:srgbClr val="E7E6E6"/>
                </a:solidFill>
              </a:rPr>
              <a:t>.”</a:t>
            </a:r>
            <a:endParaRPr lang="en-US" sz="2400" dirty="0">
              <a:solidFill>
                <a:srgbClr val="E7E6E6"/>
              </a:solidFill>
            </a:endParaRPr>
          </a:p>
        </p:txBody>
      </p:sp>
      <p:sp>
        <p:nvSpPr>
          <p:cNvPr id="7" name="Text Placeholder 2"/>
          <p:cNvSpPr txBox="1">
            <a:spLocks/>
          </p:cNvSpPr>
          <p:nvPr/>
        </p:nvSpPr>
        <p:spPr>
          <a:xfrm>
            <a:off x="623888" y="5216900"/>
            <a:ext cx="7886700" cy="521770"/>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dirty="0" smtClean="0">
                <a:solidFill>
                  <a:prstClr val="black"/>
                </a:solidFill>
              </a:rPr>
              <a:t>Brendan Behan, </a:t>
            </a:r>
            <a:r>
              <a:rPr lang="en-US" i="1" dirty="0" err="1" smtClean="0">
                <a:solidFill>
                  <a:prstClr val="black"/>
                </a:solidFill>
              </a:rPr>
              <a:t>Borstal</a:t>
            </a:r>
            <a:r>
              <a:rPr lang="en-US" i="1" dirty="0" smtClean="0">
                <a:solidFill>
                  <a:prstClr val="black"/>
                </a:solidFill>
              </a:rPr>
              <a:t> Boy</a:t>
            </a:r>
            <a:endParaRPr lang="en-US" dirty="0" smtClean="0">
              <a:solidFill>
                <a:prstClr val="black"/>
              </a:solidFill>
            </a:endParaRP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prstClr val="white"/>
                </a:solidFill>
                <a:cs typeface="Arial" panose="020B0604020202020204" pitchFamily="34" charset="0"/>
              </a:rPr>
              <a:t>QUESTIONS?</a:t>
            </a:r>
          </a:p>
        </p:txBody>
      </p:sp>
      <p:cxnSp>
        <p:nvCxnSpPr>
          <p:cNvPr id="10" name="Straight Connector 9"/>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3399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81360" y="2515550"/>
            <a:ext cx="4049412" cy="1046440"/>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 15.30-15.45</a:t>
            </a:r>
          </a:p>
          <a:p>
            <a:pPr defTabSz="457200"/>
            <a:r>
              <a:rPr lang="en-GB" b="1" dirty="0" smtClean="0">
                <a:solidFill>
                  <a:srgbClr val="F15E4C"/>
                </a:solidFill>
                <a:cs typeface="Arial" panose="020B0604020202020204" pitchFamily="34" charset="0"/>
              </a:rPr>
              <a:t>Hogan Foyer / Level 6 Foyer </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781360" y="3695183"/>
            <a:ext cx="4202842" cy="120032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BREAKOUT SESSION EIGHT</a:t>
            </a:r>
          </a:p>
          <a:p>
            <a:pPr defTabSz="457200"/>
            <a:r>
              <a:rPr lang="en-GB" sz="2800" b="1" dirty="0" smtClean="0">
                <a:solidFill>
                  <a:srgbClr val="0B9D48"/>
                </a:solidFill>
                <a:cs typeface="Arial" panose="020B0604020202020204" pitchFamily="34" charset="0"/>
              </a:rPr>
              <a:t>15.45-16.45</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2302096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30.xml.rels><?xml version="1.0" encoding="UTF-8" standalone="yes"?>
<Relationships xmlns="http://schemas.openxmlformats.org/package/2006/relationships"><Relationship Id="rId1" Type="http://schemas.openxmlformats.org/officeDocument/2006/relationships/image" Target="../media/image4.png"/></Relationships>
</file>

<file path=ppt/theme/_rels/theme31.xml.rels><?xml version="1.0" encoding="UTF-8" standalone="yes"?>
<Relationships xmlns="http://schemas.openxmlformats.org/package/2006/relationships"><Relationship Id="rId1" Type="http://schemas.openxmlformats.org/officeDocument/2006/relationships/image" Target="../media/image4.png"/></Relationships>
</file>

<file path=ppt/theme/_rels/theme32.xml.rels><?xml version="1.0" encoding="UTF-8" standalone="yes"?>
<Relationships xmlns="http://schemas.openxmlformats.org/package/2006/relationships"><Relationship Id="rId1" Type="http://schemas.openxmlformats.org/officeDocument/2006/relationships/image" Target="../media/image4.png"/></Relationships>
</file>

<file path=ppt/theme/_rels/theme33.xml.rels><?xml version="1.0" encoding="UTF-8" standalone="yes"?>
<Relationships xmlns="http://schemas.openxmlformats.org/package/2006/relationships"><Relationship Id="rId1" Type="http://schemas.openxmlformats.org/officeDocument/2006/relationships/image" Target="../media/image4.pn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4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5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6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7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8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9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0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1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12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8.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9.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0.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1.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2.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3.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4.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5.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6.xml><?xml version="1.0" encoding="utf-8"?>
<a:theme xmlns:a="http://schemas.openxmlformats.org/drawingml/2006/main" name="1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7.xml><?xml version="1.0" encoding="utf-8"?>
<a:theme xmlns:a="http://schemas.openxmlformats.org/drawingml/2006/main" name="1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8.xml><?xml version="1.0" encoding="utf-8"?>
<a:theme xmlns:a="http://schemas.openxmlformats.org/drawingml/2006/main" name="3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9.xml><?xml version="1.0" encoding="utf-8"?>
<a:theme xmlns:a="http://schemas.openxmlformats.org/drawingml/2006/main" name="13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0.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1.xml><?xml version="1.0" encoding="utf-8"?>
<a:theme xmlns:a="http://schemas.openxmlformats.org/drawingml/2006/main" name="1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2.xml><?xml version="1.0" encoding="utf-8"?>
<a:theme xmlns:a="http://schemas.openxmlformats.org/drawingml/2006/main" name="2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3.xml><?xml version="1.0" encoding="utf-8"?>
<a:theme xmlns:a="http://schemas.openxmlformats.org/drawingml/2006/main" name="3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10614</TotalTime>
  <Words>1307</Words>
  <Application>Microsoft Office PowerPoint</Application>
  <PresentationFormat>On-screen Show (4:3)</PresentationFormat>
  <Paragraphs>238</Paragraphs>
  <Slides>40</Slides>
  <Notes>25</Notes>
  <HiddenSlides>0</HiddenSlides>
  <MMClips>0</MMClips>
  <ScaleCrop>false</ScaleCrop>
  <HeadingPairs>
    <vt:vector size="8" baseType="variant">
      <vt:variant>
        <vt:lpstr>Fonts Used</vt:lpstr>
      </vt:variant>
      <vt:variant>
        <vt:i4>17</vt:i4>
      </vt:variant>
      <vt:variant>
        <vt:lpstr>Theme</vt:lpstr>
      </vt:variant>
      <vt:variant>
        <vt:i4>33</vt:i4>
      </vt:variant>
      <vt:variant>
        <vt:lpstr>Embedded OLE Servers</vt:lpstr>
      </vt:variant>
      <vt:variant>
        <vt:i4>1</vt:i4>
      </vt:variant>
      <vt:variant>
        <vt:lpstr>Slide Titles</vt:lpstr>
      </vt:variant>
      <vt:variant>
        <vt:i4>40</vt:i4>
      </vt:variant>
    </vt:vector>
  </HeadingPairs>
  <TitlesOfParts>
    <vt:vector size="91" baseType="lpstr">
      <vt:lpstr>Aharoni</vt:lpstr>
      <vt:lpstr>Arial</vt:lpstr>
      <vt:lpstr>Arial Black</vt:lpstr>
      <vt:lpstr>Bauhaus 93</vt:lpstr>
      <vt:lpstr>Britannic Bold</vt:lpstr>
      <vt:lpstr>Calibri</vt:lpstr>
      <vt:lpstr>Calibri Light</vt:lpstr>
      <vt:lpstr>Courier</vt:lpstr>
      <vt:lpstr>Franklin Gothic Book</vt:lpstr>
      <vt:lpstr>Georgia</vt:lpstr>
      <vt:lpstr>Gill Sans Ultra Bold Condensed</vt:lpstr>
      <vt:lpstr>Helvetica Light</vt:lpstr>
      <vt:lpstr>MS Pゴシック</vt:lpstr>
      <vt:lpstr>Playbill</vt:lpstr>
      <vt:lpstr>Tahoma</vt:lpstr>
      <vt:lpstr>Times</vt:lpstr>
      <vt:lpstr>Times New Roman</vt:lpstr>
      <vt:lpstr>1_Office Theme</vt:lpstr>
      <vt:lpstr>Office Theme</vt:lpstr>
      <vt:lpstr>2_Office Theme</vt:lpstr>
      <vt:lpstr>3_Office Theme</vt:lpstr>
      <vt:lpstr>SSP_Intl_Template</vt:lpstr>
      <vt:lpstr>2_SSP_Intl_Template</vt:lpstr>
      <vt:lpstr>3_SSP_Intl_Template</vt:lpstr>
      <vt:lpstr>4_SSP_Intl_Template</vt:lpstr>
      <vt:lpstr>5_SSP_Intl_Template</vt:lpstr>
      <vt:lpstr>6_SSP_Intl_Template</vt:lpstr>
      <vt:lpstr>7_SSP_Intl_Template</vt:lpstr>
      <vt:lpstr>8_SSP_Intl_Template</vt:lpstr>
      <vt:lpstr>9_SSP_Intl_Template</vt:lpstr>
      <vt:lpstr>10_SSP_Intl_Template</vt:lpstr>
      <vt:lpstr>11_SSP_Intl_Template</vt:lpstr>
      <vt:lpstr>12_SSP_Intl_Template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31_Office Theme</vt:lpstr>
      <vt:lpstr>13_SSP_Intl_Template</vt:lpstr>
      <vt:lpstr>White</vt:lpstr>
      <vt:lpstr>1_White</vt:lpstr>
      <vt:lpstr>2_White</vt:lpstr>
      <vt:lpstr>3_White</vt:lpstr>
      <vt:lpstr>Microsoft Excel 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Strategic Sales Plan 2017</vt:lpstr>
      <vt:lpstr>The Abbey Theatre - Abbey stage and Peacock stage</vt:lpstr>
      <vt:lpstr>Why develop a strategic sales plan now?</vt:lpstr>
      <vt:lpstr>What’s in the plan – our four pillars</vt:lpstr>
      <vt:lpstr>PowerPoint Presentation</vt:lpstr>
      <vt:lpstr>Our vision</vt:lpstr>
      <vt:lpstr>PowerPoint Presentation</vt:lpstr>
      <vt:lpstr>Pillar 1 – Inbound Sales</vt:lpstr>
      <vt:lpstr>How Often do Irish Adults go to see a play? </vt:lpstr>
      <vt:lpstr>PowerPoint Presentation</vt:lpstr>
      <vt:lpstr>Pillar 3: Revenue Management</vt:lpstr>
      <vt:lpstr>Pillar 4: Visitor Experience</vt:lpstr>
      <vt:lpstr>If you’d like to get in contact….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dc:creator>
  <cp:lastModifiedBy>Dara Hogan</cp:lastModifiedBy>
  <cp:revision>250</cp:revision>
  <cp:lastPrinted>2015-08-03T18:39:11Z</cp:lastPrinted>
  <dcterms:created xsi:type="dcterms:W3CDTF">2014-12-29T02:34:02Z</dcterms:created>
  <dcterms:modified xsi:type="dcterms:W3CDTF">2016-11-14T12:32:11Z</dcterms:modified>
</cp:coreProperties>
</file>