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4.xml" ContentType="application/vnd.openxmlformats-officedocument.presentationml.slideLayout+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slideLayouts/slideLayout5.xml" ContentType="application/vnd.openxmlformats-officedocument.presentationml.slideLayout+xml"/>
  <Override PartName="/ppt/theme/theme4.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heme/theme5.xml" ContentType="application/vnd.openxmlformats-officedocument.theme+xml"/>
  <Override PartName="/ppt/tags/tag6.xml" ContentType="application/vnd.openxmlformats-officedocument.presentationml.tags+xml"/>
  <Override PartName="/ppt/slideLayouts/slideLayout6.xml" ContentType="application/vnd.openxmlformats-officedocument.presentationml.slideLayout+xml"/>
  <Override PartName="/ppt/theme/theme6.xml" ContentType="application/vnd.openxmlformats-officedocument.theme+xml"/>
  <Override PartName="/ppt/tags/tag7.xml" ContentType="application/vnd.openxmlformats-officedocument.presentationml.tags+xml"/>
  <Override PartName="/ppt/tags/tag8.xml" ContentType="application/vnd.openxmlformats-officedocument.presentationml.tags+xml"/>
  <Override PartName="/ppt/slideLayouts/slideLayout7.xml" ContentType="application/vnd.openxmlformats-officedocument.presentationml.slideLayout+xml"/>
  <Override PartName="/ppt/theme/theme7.xml" ContentType="application/vnd.openxmlformats-officedocument.theme+xml"/>
  <Override PartName="/ppt/tags/tag9.xml" ContentType="application/vnd.openxmlformats-officedocument.presentationml.tags+xml"/>
  <Override PartName="/ppt/tags/tag10.xml" ContentType="application/vnd.openxmlformats-officedocument.presentationml.tags+xml"/>
  <Override PartName="/ppt/slideLayouts/slideLayout8.xml" ContentType="application/vnd.openxmlformats-officedocument.presentationml.slideLayout+xml"/>
  <Override PartName="/ppt/theme/theme8.xml" ContentType="application/vnd.openxmlformats-officedocument.theme+xml"/>
  <Override PartName="/ppt/tags/tag11.xml" ContentType="application/vnd.openxmlformats-officedocument.presentationml.tags+xml"/>
  <Override PartName="/ppt/tags/tag12.xml" ContentType="application/vnd.openxmlformats-officedocument.presentationml.tags+xml"/>
  <Override PartName="/ppt/slideLayouts/slideLayout9.xml" ContentType="application/vnd.openxmlformats-officedocument.presentationml.slideLayout+xml"/>
  <Override PartName="/ppt/theme/theme9.xml" ContentType="application/vnd.openxmlformats-officedocument.theme+xml"/>
  <Override PartName="/ppt/tags/tag13.xml" ContentType="application/vnd.openxmlformats-officedocument.presentationml.tags+xml"/>
  <Override PartName="/ppt/tags/tag14.xml" ContentType="application/vnd.openxmlformats-officedocument.presentationml.tags+xml"/>
  <Override PartName="/ppt/slideLayouts/slideLayout10.xml" ContentType="application/vnd.openxmlformats-officedocument.presentationml.slideLayout+xml"/>
  <Override PartName="/ppt/theme/theme10.xml" ContentType="application/vnd.openxmlformats-officedocument.theme+xml"/>
  <Override PartName="/ppt/tags/tag15.xml" ContentType="application/vnd.openxmlformats-officedocument.presentationml.tags+xml"/>
  <Override PartName="/ppt/tags/tag16.xml" ContentType="application/vnd.openxmlformats-officedocument.presentationml.tags+xml"/>
  <Override PartName="/ppt/slideLayouts/slideLayout11.xml" ContentType="application/vnd.openxmlformats-officedocument.presentationml.slideLayout+xml"/>
  <Override PartName="/ppt/theme/theme11.xml" ContentType="application/vnd.openxmlformats-officedocument.theme+xml"/>
  <Override PartName="/ppt/tags/tag17.xml" ContentType="application/vnd.openxmlformats-officedocument.presentationml.tags+xml"/>
  <Override PartName="/ppt/tags/tag18.xml" ContentType="application/vnd.openxmlformats-officedocument.presentationml.tags+xml"/>
  <Override PartName="/ppt/slideLayouts/slideLayout12.xml" ContentType="application/vnd.openxmlformats-officedocument.presentationml.slideLayout+xml"/>
  <Override PartName="/ppt/theme/theme12.xml" ContentType="application/vnd.openxmlformats-officedocument.theme+xml"/>
  <Override PartName="/ppt/tags/tag19.xml" ContentType="application/vnd.openxmlformats-officedocument.presentationml.tags+xml"/>
  <Override PartName="/ppt/tags/tag20.xml" ContentType="application/vnd.openxmlformats-officedocument.presentationml.tags+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1.xml" ContentType="application/vnd.openxmlformats-officedocument.presentationml.tags+xml"/>
  <Override PartName="/ppt/notesSlides/notesSlide5.xml" ContentType="application/vnd.openxmlformats-officedocument.presentationml.notesSlide+xml"/>
  <Override PartName="/ppt/tags/tag22.xml" ContentType="application/vnd.openxmlformats-officedocument.presentationml.tags+xml"/>
  <Override PartName="/ppt/notesSlides/notesSlide6.xml" ContentType="application/vnd.openxmlformats-officedocument.presentationml.notesSlide+xml"/>
  <Override PartName="/ppt/tags/tag2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4.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7" r:id="rId3"/>
    <p:sldMasterId id="2147483669" r:id="rId4"/>
    <p:sldMasterId id="2147483671" r:id="rId5"/>
    <p:sldMasterId id="2147483672" r:id="rId6"/>
    <p:sldMasterId id="2147483675" r:id="rId7"/>
    <p:sldMasterId id="2147483677" r:id="rId8"/>
    <p:sldMasterId id="2147483679" r:id="rId9"/>
    <p:sldMasterId id="2147483681" r:id="rId10"/>
    <p:sldMasterId id="2147483685" r:id="rId11"/>
    <p:sldMasterId id="2147483687" r:id="rId12"/>
  </p:sldMasterIdLst>
  <p:notesMasterIdLst>
    <p:notesMasterId r:id="rId42"/>
  </p:notesMasterIdLst>
  <p:sldIdLst>
    <p:sldId id="257" r:id="rId13"/>
    <p:sldId id="258" r:id="rId14"/>
    <p:sldId id="288" r:id="rId15"/>
    <p:sldId id="274" r:id="rId16"/>
    <p:sldId id="270" r:id="rId17"/>
    <p:sldId id="293" r:id="rId18"/>
    <p:sldId id="277" r:id="rId19"/>
    <p:sldId id="281" r:id="rId20"/>
    <p:sldId id="292" r:id="rId21"/>
    <p:sldId id="285" r:id="rId22"/>
    <p:sldId id="286" r:id="rId23"/>
    <p:sldId id="287" r:id="rId24"/>
    <p:sldId id="295" r:id="rId25"/>
    <p:sldId id="296" r:id="rId26"/>
    <p:sldId id="297" r:id="rId27"/>
    <p:sldId id="299" r:id="rId28"/>
    <p:sldId id="298" r:id="rId29"/>
    <p:sldId id="267" r:id="rId30"/>
    <p:sldId id="275" r:id="rId31"/>
    <p:sldId id="290" r:id="rId32"/>
    <p:sldId id="291" r:id="rId33"/>
    <p:sldId id="272" r:id="rId34"/>
    <p:sldId id="294" r:id="rId35"/>
    <p:sldId id="273" r:id="rId36"/>
    <p:sldId id="278" r:id="rId37"/>
    <p:sldId id="280" r:id="rId38"/>
    <p:sldId id="279" r:id="rId39"/>
    <p:sldId id="260" r:id="rId40"/>
    <p:sldId id="271"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633" autoAdjust="0"/>
  </p:normalViewPr>
  <p:slideViewPr>
    <p:cSldViewPr snapToGrid="0">
      <p:cViewPr varScale="1">
        <p:scale>
          <a:sx n="70" d="100"/>
          <a:sy n="70" d="100"/>
        </p:scale>
        <p:origin x="15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F3E81F-4395-40CD-9853-CDF948C60297}" type="datetimeFigureOut">
              <a:rPr lang="en-IE" smtClean="0"/>
              <a:t>18/11/2016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ABDB5C-7E0A-4A8C-9CFA-3C97D49517CA}" type="slidenum">
              <a:rPr lang="en-IE" smtClean="0"/>
              <a:t>‹#›</a:t>
            </a:fld>
            <a:endParaRPr lang="en-IE"/>
          </a:p>
        </p:txBody>
      </p:sp>
    </p:spTree>
    <p:extLst>
      <p:ext uri="{BB962C8B-B14F-4D97-AF65-F5344CB8AC3E}">
        <p14:creationId xmlns:p14="http://schemas.microsoft.com/office/powerpoint/2010/main" val="4192941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marL="457200" lvl="0" indent="-228600" rtl="0">
              <a:spcBef>
                <a:spcPts val="0"/>
              </a:spcBef>
              <a:buChar char="●"/>
            </a:pPr>
            <a:r>
              <a:rPr lang="en-US"/>
              <a:t>One of things I want to do is put you in the right mindset about how TNMP plays with TNEW, and responsive website in general.</a:t>
            </a:r>
          </a:p>
          <a:p>
            <a:pPr marL="457200" lvl="0" indent="-228600" rtl="0">
              <a:spcBef>
                <a:spcPts val="0"/>
              </a:spcBef>
              <a:buChar char="●"/>
            </a:pPr>
            <a:r>
              <a:rPr lang="en-US"/>
              <a:t>As fans of culture, I’m sure that you know that the best duets aren’t just two musicians duplicating the same notes. They are playing off each other, making each other better. </a:t>
            </a:r>
          </a:p>
          <a:p>
            <a:pPr marL="457200" lvl="0" indent="-228600" rtl="0">
              <a:spcBef>
                <a:spcPts val="0"/>
              </a:spcBef>
              <a:buChar char="●"/>
            </a:pPr>
            <a:r>
              <a:rPr lang="en-US"/>
              <a:t>And that’s exactly how TNMP and TNEW interact.</a:t>
            </a:r>
          </a:p>
          <a:p>
            <a:pPr marL="457200" lvl="0" indent="-228600" rtl="0">
              <a:spcBef>
                <a:spcPts val="0"/>
              </a:spcBef>
              <a:buChar char="●"/>
            </a:pPr>
            <a:r>
              <a:rPr lang="en-US"/>
              <a:t>TNEW takes the opening notes.  Your patrons use it to browse and buy tickets. And it gets the job done quickly and seamlessly.</a:t>
            </a:r>
          </a:p>
          <a:p>
            <a:pPr marL="457200" lvl="0" indent="-228600" rtl="0">
              <a:spcBef>
                <a:spcPts val="0"/>
              </a:spcBef>
              <a:buChar char="●"/>
            </a:pPr>
            <a:r>
              <a:rPr lang="en-US"/>
              <a:t>And then TNMP starts to play. And as it plays it finds way to enhance the experience of your users beyond that ticket purchasing path. Whether that’s with timely notifications, easy access to your venue with tickets and membership, or detailed content specifically designed to be used at your venue.</a:t>
            </a:r>
          </a:p>
        </p:txBody>
      </p:sp>
      <p:sp>
        <p:nvSpPr>
          <p:cNvPr id="224" name="Shape 224"/>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4275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https://realtimeboard.com/app/board/o9J_k0vxS3Q=/ </a:t>
            </a:r>
            <a:endParaRPr lang="en-US" dirty="0"/>
          </a:p>
        </p:txBody>
      </p:sp>
      <p:sp>
        <p:nvSpPr>
          <p:cNvPr id="4" name="Slide Number Placeholder 3"/>
          <p:cNvSpPr>
            <a:spLocks noGrp="1"/>
          </p:cNvSpPr>
          <p:nvPr>
            <p:ph type="sldNum" sz="quarter" idx="10"/>
          </p:nvPr>
        </p:nvSpPr>
        <p:spPr/>
        <p:txBody>
          <a:bodyPr/>
          <a:lstStyle/>
          <a:p>
            <a:fld id="{E2ABDB5C-7E0A-4A8C-9CFA-3C97D49517CA}" type="slidenum">
              <a:rPr lang="en-IE" smtClean="0"/>
              <a:t>6</a:t>
            </a:fld>
            <a:endParaRPr lang="en-IE"/>
          </a:p>
        </p:txBody>
      </p:sp>
    </p:spTree>
    <p:extLst>
      <p:ext uri="{BB962C8B-B14F-4D97-AF65-F5344CB8AC3E}">
        <p14:creationId xmlns:p14="http://schemas.microsoft.com/office/powerpoint/2010/main" val="35119608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We’ll be going live with Bootstrap</a:t>
            </a:r>
            <a:r>
              <a:rPr lang="en-US" baseline="0" dirty="0" smtClean="0"/>
              <a:t> v3.3.7</a:t>
            </a:r>
            <a:endParaRPr lang="en-US" dirty="0"/>
          </a:p>
        </p:txBody>
      </p:sp>
      <p:sp>
        <p:nvSpPr>
          <p:cNvPr id="4" name="Slide Number Placeholder 3"/>
          <p:cNvSpPr>
            <a:spLocks noGrp="1"/>
          </p:cNvSpPr>
          <p:nvPr>
            <p:ph type="sldNum" sz="quarter" idx="10"/>
          </p:nvPr>
        </p:nvSpPr>
        <p:spPr/>
        <p:txBody>
          <a:bodyPr/>
          <a:lstStyle/>
          <a:p>
            <a:fld id="{E2ABDB5C-7E0A-4A8C-9CFA-3C97D49517CA}" type="slidenum">
              <a:rPr lang="en-IE" smtClean="0"/>
              <a:t>7</a:t>
            </a:fld>
            <a:endParaRPr lang="en-IE"/>
          </a:p>
        </p:txBody>
      </p:sp>
    </p:spTree>
    <p:extLst>
      <p:ext uri="{BB962C8B-B14F-4D97-AF65-F5344CB8AC3E}">
        <p14:creationId xmlns:p14="http://schemas.microsoft.com/office/powerpoint/2010/main" val="2217893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lets</a:t>
            </a:r>
            <a:r>
              <a:rPr lang="en-US" baseline="0" dirty="0" smtClean="0"/>
              <a:t> take a look:: </a:t>
            </a:r>
            <a:r>
              <a:rPr lang="en-US" dirty="0" smtClean="0"/>
              <a:t>TNEW v7</a:t>
            </a:r>
            <a:r>
              <a:rPr lang="en-US" baseline="0" dirty="0" smtClean="0"/>
              <a:t> as it will be delivered to your doorstep. </a:t>
            </a:r>
          </a:p>
          <a:p>
            <a:r>
              <a:rPr lang="en-US" baseline="0" dirty="0" smtClean="0"/>
              <a:t>Responsive -  one breakpoint currently at 480px</a:t>
            </a:r>
          </a:p>
          <a:p>
            <a:r>
              <a:rPr lang="en-US" baseline="0" dirty="0" smtClean="0"/>
              <a:t>Picking up enhancement requests-  cart overhaul -</a:t>
            </a:r>
          </a:p>
          <a:p>
            <a:r>
              <a:rPr lang="en-US" baseline="0" dirty="0" smtClean="0"/>
              <a:t>Uses fluid grid system,  and will look great across devices.</a:t>
            </a:r>
          </a:p>
          <a:p>
            <a:r>
              <a:rPr lang="en-US" baseline="0" dirty="0" smtClean="0"/>
              <a:t>It provides good structure, and multiple handles to customize look and feel of TNEW. </a:t>
            </a:r>
          </a:p>
          <a:p>
            <a:r>
              <a:rPr lang="en-US" baseline="0" dirty="0" smtClean="0"/>
              <a:t>Trying not to make Assumptions.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641731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Slow Down . </a:t>
            </a:r>
          </a:p>
          <a:p>
            <a:r>
              <a:rPr lang="en-US" dirty="0" smtClean="0"/>
              <a:t>When you migrate, you may not need</a:t>
            </a:r>
            <a:r>
              <a:rPr lang="en-US" baseline="0" dirty="0" smtClean="0"/>
              <a:t> to completely redo your template. </a:t>
            </a:r>
          </a:p>
          <a:p>
            <a:r>
              <a:rPr lang="en-US" baseline="0" dirty="0" smtClean="0"/>
              <a:t>Styling TNEW will be easier than ever before, so you may choose to.</a:t>
            </a:r>
          </a:p>
          <a:p>
            <a:r>
              <a:rPr lang="en-US" baseline="0" dirty="0" smtClean="0"/>
              <a:t>We’ll have several options to get you started quickly, if needed. </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537410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you’ll see shortly –elements</a:t>
            </a:r>
            <a:r>
              <a:rPr lang="en-US" baseline="0" dirty="0" smtClean="0"/>
              <a:t> are clearly marked up with IDs and Classes. </a:t>
            </a:r>
          </a:p>
          <a:p>
            <a:r>
              <a:rPr lang="en-US" baseline="0" dirty="0" smtClean="0"/>
              <a:t>If you find that you need to make adjustments to your template – you can….</a:t>
            </a:r>
          </a:p>
          <a:p>
            <a:endParaRPr lang="en-US" baseline="0" dirty="0" smtClean="0"/>
          </a:p>
          <a:p>
            <a:r>
              <a:rPr lang="en-US" baseline="0" dirty="0" smtClean="0"/>
              <a:t>Makes customization easy</a:t>
            </a:r>
          </a:p>
          <a:p>
            <a:r>
              <a:rPr lang="en-US" baseline="0" dirty="0" smtClean="0"/>
              <a:t>Using Bootstrap 3 and JQuery 2 </a:t>
            </a:r>
          </a:p>
          <a:p>
            <a:r>
              <a:rPr lang="en-US" baseline="0" dirty="0" smtClean="0"/>
              <a:t>Well documented and ubiquitous. </a:t>
            </a:r>
          </a:p>
          <a:p>
            <a:r>
              <a:rPr lang="en-US" baseline="0" dirty="0" smtClean="0"/>
              <a:t>Let’s take a look quickly at what’s under the hood.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988794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Wireframe: https://ux-v7.tnew.info/single/detail.timed-admission.html </a:t>
            </a:r>
          </a:p>
          <a:p>
            <a:r>
              <a:rPr lang="en-US" dirty="0" smtClean="0"/>
              <a:t>Staging Site: http://express.tessituranetwork.com/staging/ </a:t>
            </a:r>
            <a:endParaRPr lang="en-US" dirty="0"/>
          </a:p>
        </p:txBody>
      </p:sp>
      <p:sp>
        <p:nvSpPr>
          <p:cNvPr id="4" name="Slide Number Placeholder 3"/>
          <p:cNvSpPr>
            <a:spLocks noGrp="1"/>
          </p:cNvSpPr>
          <p:nvPr>
            <p:ph type="sldNum" sz="quarter" idx="10"/>
          </p:nvPr>
        </p:nvSpPr>
        <p:spPr/>
        <p:txBody>
          <a:bodyPr/>
          <a:lstStyle/>
          <a:p>
            <a:fld id="{E2ABDB5C-7E0A-4A8C-9CFA-3C97D49517CA}" type="slidenum">
              <a:rPr lang="en-IE" smtClean="0"/>
              <a:t>17</a:t>
            </a:fld>
            <a:endParaRPr lang="en-IE"/>
          </a:p>
        </p:txBody>
      </p:sp>
    </p:spTree>
    <p:extLst>
      <p:ext uri="{BB962C8B-B14F-4D97-AF65-F5344CB8AC3E}">
        <p14:creationId xmlns:p14="http://schemas.microsoft.com/office/powerpoint/2010/main" val="1350278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Shape 32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27" name="Shape 327"/>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marL="457200" lvl="0" indent="-298450" rtl="0">
              <a:spcBef>
                <a:spcPts val="0"/>
              </a:spcBef>
              <a:buSzPct val="100000"/>
            </a:pPr>
            <a:r>
              <a:rPr lang="en-US" sz="1100"/>
              <a:t>Now I’m going to talk about another technology for the future -Beacons.</a:t>
            </a:r>
          </a:p>
          <a:p>
            <a:pPr marL="457200" lvl="0" indent="-298450" rtl="0">
              <a:spcBef>
                <a:spcPts val="0"/>
              </a:spcBef>
              <a:buSzPct val="100000"/>
            </a:pPr>
            <a:r>
              <a:rPr lang="en-US" sz="1100"/>
              <a:t>This one is more concrete than the App as a Service example - we are looking to integrate Beacons into TNMP within the next 6 months.</a:t>
            </a:r>
          </a:p>
          <a:p>
            <a:pPr marL="457200" lvl="0" indent="-298450" rtl="0">
              <a:spcBef>
                <a:spcPts val="0"/>
              </a:spcBef>
              <a:buSzPct val="100000"/>
            </a:pPr>
            <a:r>
              <a:rPr lang="en-US" sz="1100"/>
              <a:t>You’ve probably heard of beacons but don’t know what they are.</a:t>
            </a:r>
          </a:p>
          <a:p>
            <a:pPr marL="457200" lvl="0" indent="-298450" rtl="0">
              <a:spcBef>
                <a:spcPts val="0"/>
              </a:spcBef>
              <a:buSzPct val="100000"/>
            </a:pPr>
            <a:r>
              <a:rPr lang="en-US" sz="1100"/>
              <a:t>They function like mini-geofences. Instead of using large scale location detectors like GPS, cell towers or wifi stations, they use Bluetooth signals emitted from little tiny beacons that are detected by your phone.</a:t>
            </a:r>
          </a:p>
          <a:p>
            <a:pPr marL="457200" lvl="0" indent="-298450" rtl="0">
              <a:spcBef>
                <a:spcPts val="0"/>
              </a:spcBef>
              <a:buSzPct val="100000"/>
            </a:pPr>
            <a:r>
              <a:rPr lang="en-US" sz="1100"/>
              <a:t>Once the phone detects that signal it can then decide what to do.</a:t>
            </a:r>
          </a:p>
          <a:p>
            <a:pPr marL="914400" lvl="1" indent="-298450" rtl="0">
              <a:spcBef>
                <a:spcPts val="0"/>
              </a:spcBef>
              <a:buSzPct val="100000"/>
            </a:pPr>
            <a:r>
              <a:rPr lang="en-US" sz="1100"/>
              <a:t>It can deliver content such as images, text and video</a:t>
            </a:r>
          </a:p>
          <a:p>
            <a:pPr marL="914400" lvl="1" indent="-298450" rtl="0">
              <a:spcBef>
                <a:spcPts val="0"/>
              </a:spcBef>
              <a:buSzPct val="100000"/>
            </a:pPr>
            <a:r>
              <a:rPr lang="en-US" sz="1100"/>
              <a:t>It can trigger a notification</a:t>
            </a:r>
          </a:p>
          <a:p>
            <a:pPr marL="914400" lvl="1" indent="-298450" rtl="0">
              <a:spcBef>
                <a:spcPts val="0"/>
              </a:spcBef>
              <a:buSzPct val="100000"/>
            </a:pPr>
            <a:r>
              <a:rPr lang="en-US" sz="1100"/>
              <a:t>It can simply report that a user was there so that you can create a heat-map of activity.</a:t>
            </a:r>
          </a:p>
          <a:p>
            <a:pPr marL="914400" lvl="1" indent="-298450" rtl="0">
              <a:spcBef>
                <a:spcPts val="0"/>
              </a:spcBef>
              <a:buSzPct val="100000"/>
            </a:pPr>
            <a:r>
              <a:rPr lang="en-US" sz="1100"/>
              <a:t>The possibilities are unlimited.</a:t>
            </a:r>
          </a:p>
        </p:txBody>
      </p:sp>
    </p:spTree>
    <p:extLst>
      <p:ext uri="{BB962C8B-B14F-4D97-AF65-F5344CB8AC3E}">
        <p14:creationId xmlns:p14="http://schemas.microsoft.com/office/powerpoint/2010/main" val="3314142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Shape 3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4" name="Shape 334"/>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noAutofit/>
          </a:bodyPr>
          <a:lstStyle/>
          <a:p>
            <a:pPr marL="457200" lvl="0" indent="-298450" rtl="0">
              <a:spcBef>
                <a:spcPts val="0"/>
              </a:spcBef>
              <a:buSzPct val="100000"/>
            </a:pPr>
            <a:r>
              <a:rPr lang="en-US" sz="1100"/>
              <a:t>For an example I’ve created a very simple drawing of a venue. Inside each of the dashed lines is a beacon, and the dashed line represent the area where a phone would detect that signal.</a:t>
            </a:r>
          </a:p>
          <a:p>
            <a:pPr marL="457200" lvl="0" indent="-298450" rtl="0">
              <a:spcBef>
                <a:spcPts val="0"/>
              </a:spcBef>
              <a:buSzPct val="100000"/>
            </a:pPr>
            <a:r>
              <a:rPr lang="en-US" sz="1100"/>
              <a:t>So when a user enters the venue and the phone detects the beacon it can pop up the tickets or membership barcode automatically.</a:t>
            </a:r>
          </a:p>
          <a:p>
            <a:pPr marL="914400" lvl="1" indent="-298450" rtl="0">
              <a:spcBef>
                <a:spcPts val="0"/>
              </a:spcBef>
              <a:buSzPct val="100000"/>
            </a:pPr>
            <a:r>
              <a:rPr lang="en-US" sz="1100"/>
              <a:t>It also could be personalized to send a specific message to the user.</a:t>
            </a:r>
          </a:p>
          <a:p>
            <a:pPr marL="457200" lvl="0" indent="-298450" rtl="0">
              <a:spcBef>
                <a:spcPts val="0"/>
              </a:spcBef>
              <a:buSzPct val="100000"/>
            </a:pPr>
            <a:r>
              <a:rPr lang="en-US" sz="1100"/>
              <a:t>If the user goes to ticket sales they could be prompted to save time and get out of line by buying tickets from their phone.</a:t>
            </a:r>
          </a:p>
          <a:p>
            <a:pPr marL="457200" lvl="0" indent="-298450" rtl="0">
              <a:spcBef>
                <a:spcPts val="0"/>
              </a:spcBef>
              <a:buSzPct val="100000"/>
            </a:pPr>
            <a:r>
              <a:rPr lang="en-US" sz="1100"/>
              <a:t>When they go to an exhibit they can receive additional content about that exhibit such as text, a youtube video and a link to more detailed info.</a:t>
            </a:r>
          </a:p>
          <a:p>
            <a:pPr marL="457200" lvl="0" indent="-298450" rtl="0">
              <a:spcBef>
                <a:spcPts val="0"/>
              </a:spcBef>
              <a:buSzPct val="100000"/>
            </a:pPr>
            <a:r>
              <a:rPr lang="en-US" sz="1100"/>
              <a:t>And of course when the user goes near the concessions you can try to upsell them with an offer.</a:t>
            </a:r>
          </a:p>
          <a:p>
            <a:pPr marL="457200" lvl="0" indent="-298450" rtl="0">
              <a:spcBef>
                <a:spcPts val="0"/>
              </a:spcBef>
              <a:buSzPct val="100000"/>
            </a:pPr>
            <a:r>
              <a:rPr lang="en-US" sz="1100"/>
              <a:t>It’s all about providing a tailored, personalized experience. </a:t>
            </a:r>
          </a:p>
          <a:p>
            <a:pPr marL="457200" lvl="0" indent="-298450" rtl="0">
              <a:spcBef>
                <a:spcPts val="0"/>
              </a:spcBef>
              <a:buSzPct val="100000"/>
            </a:pPr>
            <a:r>
              <a:rPr lang="en-US" sz="1100"/>
              <a:t>And to wrap up, that really gets at the heart of our goal. We want to make TNMP the digital concierge for your users, and to make you guys look smart. That’s our mission.</a:t>
            </a:r>
          </a:p>
        </p:txBody>
      </p:sp>
    </p:spTree>
    <p:extLst>
      <p:ext uri="{BB962C8B-B14F-4D97-AF65-F5344CB8AC3E}">
        <p14:creationId xmlns:p14="http://schemas.microsoft.com/office/powerpoint/2010/main" val="10161412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Questions for subscription discussion: https://tessitura.atlassian.net/wiki/pages/viewpage.action?pageId=90898668</a:t>
            </a:r>
          </a:p>
          <a:p>
            <a:endParaRPr lang="en-US" dirty="0"/>
          </a:p>
        </p:txBody>
      </p:sp>
      <p:sp>
        <p:nvSpPr>
          <p:cNvPr id="4" name="Slide Number Placeholder 3"/>
          <p:cNvSpPr>
            <a:spLocks noGrp="1"/>
          </p:cNvSpPr>
          <p:nvPr>
            <p:ph type="sldNum" sz="quarter" idx="10"/>
          </p:nvPr>
        </p:nvSpPr>
        <p:spPr/>
        <p:txBody>
          <a:bodyPr/>
          <a:lstStyle/>
          <a:p>
            <a:fld id="{E2ABDB5C-7E0A-4A8C-9CFA-3C97D49517CA}" type="slidenum">
              <a:rPr lang="en-IE" smtClean="0"/>
              <a:t>23</a:t>
            </a:fld>
            <a:endParaRPr lang="en-IE"/>
          </a:p>
        </p:txBody>
      </p:sp>
    </p:spTree>
    <p:extLst>
      <p:ext uri="{BB962C8B-B14F-4D97-AF65-F5344CB8AC3E}">
        <p14:creationId xmlns:p14="http://schemas.microsoft.com/office/powerpoint/2010/main" val="2328701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6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t>28</a:t>
            </a:fld>
            <a:endParaRPr lang="en-US"/>
          </a:p>
        </p:txBody>
      </p:sp>
    </p:spTree>
    <p:extLst>
      <p:ext uri="{BB962C8B-B14F-4D97-AF65-F5344CB8AC3E}">
        <p14:creationId xmlns:p14="http://schemas.microsoft.com/office/powerpoint/2010/main" val="2349778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2.xml"/><Relationship Id="rId1" Type="http://schemas.openxmlformats.org/officeDocument/2006/relationships/tags" Target="../tags/tag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5.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6.xml"/><Relationship Id="rId1" Type="http://schemas.openxmlformats.org/officeDocument/2006/relationships/tags" Target="../tags/tag8.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ags" Target="../tags/tag10.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12.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ags" Target="../tags/tag14.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ags" Target="../tags/tag16.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1.xml"/><Relationship Id="rId1" Type="http://schemas.openxmlformats.org/officeDocument/2006/relationships/tags" Target="../tags/tag18.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2.xml"/><Relationship Id="rId1" Type="http://schemas.openxmlformats.org/officeDocument/2006/relationships/tags" Target="../tags/tag2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11/18/2016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41291963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11/18/2016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809833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Major Area Divider Slide">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371476" y="952500"/>
            <a:ext cx="72009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5250" b="0">
                <a:solidFill>
                  <a:srgbClr val="000000"/>
                </a:solidFill>
              </a:defRPr>
            </a:lvl1pPr>
          </a:lstStyle>
          <a:p>
            <a:r>
              <a:rPr lang="en-US" dirty="0" smtClean="0"/>
              <a:t>Divider Slide Title </a:t>
            </a:r>
            <a:endParaRPr lang="en-US" dirty="0"/>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779008" y="0"/>
            <a:ext cx="3364992" cy="68580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1463" y="5897052"/>
            <a:ext cx="1314450" cy="713210"/>
          </a:xfrm>
          <a:prstGeom prst="rect">
            <a:avLst/>
          </a:prstGeom>
        </p:spPr>
      </p:pic>
    </p:spTree>
    <p:custDataLst>
      <p:tags r:id="rId1"/>
    </p:custDataLst>
    <p:extLst>
      <p:ext uri="{BB962C8B-B14F-4D97-AF65-F5344CB8AC3E}">
        <p14:creationId xmlns:p14="http://schemas.microsoft.com/office/powerpoint/2010/main" val="2499527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14" name="Content Placeholder 13"/>
          <p:cNvSpPr>
            <a:spLocks noGrp="1"/>
          </p:cNvSpPr>
          <p:nvPr>
            <p:ph sz="quarter" idx="10"/>
          </p:nvPr>
        </p:nvSpPr>
        <p:spPr>
          <a:xfrm>
            <a:off x="285750" y="1960495"/>
            <a:ext cx="8572500" cy="4697481"/>
          </a:xfrm>
        </p:spPr>
        <p:txBody>
          <a:bodyPr/>
          <a:lstStyle>
            <a:lvl2pPr>
              <a:defRPr>
                <a:latin typeface="+mn-lt"/>
              </a:defRPr>
            </a:lvl2pPr>
            <a:lvl3pPr>
              <a:defRPr>
                <a:latin typeface="+mn-lt"/>
              </a:defRPr>
            </a:lvl3pPr>
            <a:lvl4pPr>
              <a:defRPr>
                <a:latin typeface="+mn-lt"/>
              </a:defRPr>
            </a:lvl4pPr>
            <a:lvl5pPr>
              <a:defRPr baseline="0">
                <a:latin typeface="Consolas" panose="020B0609020204030204" pitchFamily="49"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dirty="0"/>
          </a:p>
        </p:txBody>
      </p:sp>
    </p:spTree>
    <p:custDataLst>
      <p:tags r:id="rId1"/>
    </p:custDataLst>
    <p:extLst>
      <p:ext uri="{BB962C8B-B14F-4D97-AF65-F5344CB8AC3E}">
        <p14:creationId xmlns:p14="http://schemas.microsoft.com/office/powerpoint/2010/main" val="154835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cSld name="Blank Text White">
    <p:bg>
      <p:bgPr>
        <a:solidFill>
          <a:schemeClr val="bg1"/>
        </a:solidFill>
        <a:effectLst/>
      </p:bgPr>
    </p:bg>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lnSpc>
                <a:spcPct val="110000"/>
              </a:lnSpc>
              <a:buNone/>
              <a:defRPr sz="2700">
                <a:solidFill>
                  <a:schemeClr val="tx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9356829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Color Divider Gray">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8600" y="1346201"/>
            <a:ext cx="8686800" cy="1325563"/>
          </a:xfrm>
        </p:spPr>
        <p:txBody>
          <a:bodyPr>
            <a:normAutofit/>
          </a:bodyPr>
          <a:lstStyle>
            <a:lvl1pPr algn="ctr">
              <a:defRPr sz="5250" b="0">
                <a:solidFill>
                  <a:schemeClr val="bg1"/>
                </a:solidFill>
              </a:defRPr>
            </a:lvl1pPr>
          </a:lstStyle>
          <a:p>
            <a:r>
              <a:rPr lang="en-US" dirty="0" smtClean="0"/>
              <a:t>Divider Slide Title</a:t>
            </a:r>
            <a:endParaRPr lang="en-US" dirty="0"/>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238500"/>
            <a:ext cx="9144000" cy="3619500"/>
          </a:xfrm>
          <a:prstGeom prst="rect">
            <a:avLst/>
          </a:prstGeom>
        </p:spPr>
      </p:pic>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797801" y="6003023"/>
            <a:ext cx="1202266" cy="655724"/>
          </a:xfrm>
          <a:prstGeom prst="rect">
            <a:avLst/>
          </a:prstGeom>
        </p:spPr>
      </p:pic>
    </p:spTree>
    <p:custDataLst>
      <p:tags r:id="rId1"/>
    </p:custDataLst>
    <p:extLst>
      <p:ext uri="{BB962C8B-B14F-4D97-AF65-F5344CB8AC3E}">
        <p14:creationId xmlns:p14="http://schemas.microsoft.com/office/powerpoint/2010/main" val="3655693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391989972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99684222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400047176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321034430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99745788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199744120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ags" Target="../tags/tag2.xml"/><Relationship Id="rId2" Type="http://schemas.openxmlformats.org/officeDocument/2006/relationships/theme" Target="../theme/theme3.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heme" Target="../theme/theme4.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ags" Target="../tags/tag6.xml"/><Relationship Id="rId1" Type="http://schemas.openxmlformats.org/officeDocument/2006/relationships/theme" Target="../theme/theme5.xml"/><Relationship Id="rId4" Type="http://schemas.openxmlformats.org/officeDocument/2006/relationships/image" Target="../media/image6.png"/></Relationships>
</file>

<file path=ppt/slideMasters/_rels/slideMaster6.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heme" Target="../theme/theme6.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5.png"/></Relationships>
</file>

<file path=ppt/slideMasters/_rels/slideMaster7.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heme" Target="../theme/theme7.xml"/><Relationship Id="rId1" Type="http://schemas.openxmlformats.org/officeDocument/2006/relationships/slideLayout" Target="../slideLayouts/slideLayout7.xml"/><Relationship Id="rId4" Type="http://schemas.openxmlformats.org/officeDocument/2006/relationships/image" Target="../media/image9.png"/></Relationships>
</file>

<file path=ppt/slideMasters/_rels/slideMaster8.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heme" Target="../theme/theme8.xml"/><Relationship Id="rId1" Type="http://schemas.openxmlformats.org/officeDocument/2006/relationships/slideLayout" Target="../slideLayouts/slideLayout8.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heme" Target="../theme/theme9.xml"/><Relationship Id="rId1" Type="http://schemas.openxmlformats.org/officeDocument/2006/relationships/slideLayout" Target="../slideLayouts/slideLayout9.xml"/><Relationship Id="rId4" Type="http://schemas.openxmlformats.org/officeDocument/2006/relationships/image" Target="../media/image9.png"/></Relationships>
</file>

<file path=ppt/slideMasters/_rels/slideMaster10.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heme" Target="../theme/theme10.xml"/><Relationship Id="rId1" Type="http://schemas.openxmlformats.org/officeDocument/2006/relationships/slideLayout" Target="../slideLayouts/slideLayout10.xml"/><Relationship Id="rId4" Type="http://schemas.openxmlformats.org/officeDocument/2006/relationships/image" Target="../media/image9.png"/></Relationships>
</file>

<file path=ppt/slideMasters/_rels/slideMaster11.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heme" Target="../theme/theme11.xml"/><Relationship Id="rId1" Type="http://schemas.openxmlformats.org/officeDocument/2006/relationships/slideLayout" Target="../slideLayouts/slideLayout11.xml"/><Relationship Id="rId4" Type="http://schemas.openxmlformats.org/officeDocument/2006/relationships/image" Target="../media/image9.png"/></Relationships>
</file>

<file path=ppt/slideMasters/_rels/slideMaster12.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heme" Target="../theme/theme12.xml"/><Relationship Id="rId1" Type="http://schemas.openxmlformats.org/officeDocument/2006/relationships/slideLayout" Target="../slideLayouts/slideLayout12.xml"/><Relationship Id="rId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11/18/2016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3947550731"/>
      </p:ext>
    </p:extLst>
  </p:cSld>
  <p:clrMap bg1="lt1" tx1="dk1" bg2="lt2" tx2="dk2" accent1="accent1" accent2="accent2" accent3="accent3" accent4="accent4" accent5="accent5" accent6="accent6" hlink="hlink" folHlink="folHlink"/>
  <p:sldLayoutIdLst>
    <p:sldLayoutId id="2147483661"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11/18/2016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063385488"/>
      </p:ext>
    </p:extLst>
  </p:cSld>
  <p:clrMap bg1="lt1" tx1="dk1" bg2="lt2" tx2="dk2" accent1="accent1" accent2="accent2" accent3="accent3" accent4="accent4" accent5="accent5" accent6="accent6" hlink="hlink" folHlink="folHlink"/>
  <p:sldLayoutIdLst>
    <p:sldLayoutId id="2147483663" r:id="rId1"/>
    <p:sldLayoutId id="2147483666" r:id="rId2"/>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5750" y="641965"/>
            <a:ext cx="8572500" cy="1233318"/>
          </a:xfrm>
          <a:prstGeom prst="rect">
            <a:avLst/>
          </a:prstGeom>
        </p:spPr>
        <p:txBody>
          <a:bodyPr vert="horz" lIns="91440" tIns="91440" rIns="91440" bIns="9144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85750" y="1960495"/>
            <a:ext cx="8572500" cy="4697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p:cNvPicPr>
          <p:nvPr userDrawn="1"/>
        </p:nvPicPr>
        <p:blipFill>
          <a:blip r:embed="rId4" cstate="print">
            <a:extLst>
              <a:ext uri="{28A0092B-C50C-407E-A947-70E740481C1C}">
                <a14:useLocalDpi xmlns:a14="http://schemas.microsoft.com/office/drawing/2010/main" val="0"/>
              </a:ext>
            </a:extLst>
          </a:blip>
          <a:stretch>
            <a:fillRect/>
          </a:stretch>
        </p:blipFill>
        <p:spPr>
          <a:xfrm>
            <a:off x="0" y="-4078"/>
            <a:ext cx="9144000" cy="560832"/>
          </a:xfrm>
          <a:prstGeom prst="rect">
            <a:avLst/>
          </a:prstGeom>
        </p:spPr>
      </p:pic>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826100" y="81134"/>
            <a:ext cx="1231382" cy="315899"/>
          </a:xfrm>
          <a:prstGeom prst="rect">
            <a:avLst/>
          </a:prstGeom>
        </p:spPr>
      </p:pic>
    </p:spTree>
    <p:custDataLst>
      <p:tags r:id="rId3"/>
    </p:custDataLst>
    <p:extLst>
      <p:ext uri="{BB962C8B-B14F-4D97-AF65-F5344CB8AC3E}">
        <p14:creationId xmlns:p14="http://schemas.microsoft.com/office/powerpoint/2010/main" val="3582679305"/>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685800" rtl="0" eaLnBrk="1" latinLnBrk="0" hangingPunct="1">
        <a:lnSpc>
          <a:spcPct val="90000"/>
        </a:lnSpc>
        <a:spcBef>
          <a:spcPct val="0"/>
        </a:spcBef>
        <a:buNone/>
        <a:defRPr sz="3600" b="1" kern="1200">
          <a:solidFill>
            <a:schemeClr val="tx2"/>
          </a:solidFill>
          <a:latin typeface="Book Antiqua" panose="02040602050305030304" pitchFamily="18" charset="0"/>
          <a:ea typeface="+mj-ea"/>
          <a:cs typeface="+mj-cs"/>
        </a:defRPr>
      </a:lvl1pPr>
    </p:titleStyle>
    <p:bodyStyle>
      <a:lvl1pPr marL="342900" indent="-342900" algn="l" defTabSz="685800" rtl="0" eaLnBrk="1" latinLnBrk="0" hangingPunct="1">
        <a:lnSpc>
          <a:spcPct val="110000"/>
        </a:lnSpc>
        <a:spcBef>
          <a:spcPts val="750"/>
        </a:spcBef>
        <a:spcAft>
          <a:spcPts val="225"/>
        </a:spcAft>
        <a:buClr>
          <a:schemeClr val="accent1"/>
        </a:buClr>
        <a:buSzPct val="100000"/>
        <a:buFont typeface="Verdana" panose="020B0604030504040204" pitchFamily="34" charset="0"/>
        <a:buChar char="●"/>
        <a:defRPr sz="21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685800" indent="-342900" algn="l" defTabSz="685800" rtl="0" eaLnBrk="1" latinLnBrk="0" hangingPunct="1">
        <a:lnSpc>
          <a:spcPct val="110000"/>
        </a:lnSpc>
        <a:spcBef>
          <a:spcPts val="375"/>
        </a:spcBef>
        <a:spcAft>
          <a:spcPts val="225"/>
        </a:spcAft>
        <a:buClr>
          <a:schemeClr val="accent1"/>
        </a:buClr>
        <a:buSzPct val="80000"/>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032272" indent="-346472" algn="l" defTabSz="685800" rtl="0" eaLnBrk="1" latinLnBrk="0" hangingPunct="1">
        <a:lnSpc>
          <a:spcPct val="110000"/>
        </a:lnSpc>
        <a:spcBef>
          <a:spcPts val="375"/>
        </a:spcBef>
        <a:spcAft>
          <a:spcPts val="225"/>
        </a:spcAft>
        <a:buClr>
          <a:schemeClr val="tx1">
            <a:lumMod val="50000"/>
            <a:lumOff val="50000"/>
          </a:schemeClr>
        </a:buClr>
        <a:buSzPct val="100000"/>
        <a:buFont typeface="Wingdings" panose="05000000000000000000" pitchFamily="2" charset="2"/>
        <a:buChar char="§"/>
        <a:defRPr sz="165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028700" indent="-344091" algn="l" defTabSz="685800" rtl="0" eaLnBrk="1" latinLnBrk="0" hangingPunct="1">
        <a:lnSpc>
          <a:spcPct val="110000"/>
        </a:lnSpc>
        <a:spcBef>
          <a:spcPts val="375"/>
        </a:spcBef>
        <a:spcAft>
          <a:spcPts val="225"/>
        </a:spcAft>
        <a:buClr>
          <a:schemeClr val="tx1">
            <a:lumMod val="65000"/>
            <a:lumOff val="35000"/>
          </a:schemeClr>
        </a:buClr>
        <a:buSzPct val="100000"/>
        <a:buFont typeface="Wingdings" panose="05000000000000000000" pitchFamily="2" charset="2"/>
        <a:buChar char="§"/>
        <a:defRPr sz="1650" kern="1200">
          <a:solidFill>
            <a:schemeClr val="accent1">
              <a:lumMod val="75000"/>
            </a:schemeClr>
          </a:solidFill>
          <a:latin typeface="Verdana" panose="020B0604030504040204" pitchFamily="34" charset="0"/>
          <a:ea typeface="Verdana" panose="020B0604030504040204" pitchFamily="34" charset="0"/>
          <a:cs typeface="Verdana" panose="020B0604030504040204" pitchFamily="34" charset="0"/>
        </a:defRPr>
      </a:lvl4pPr>
      <a:lvl5pPr marL="342900" indent="0" algn="l" defTabSz="685800" rtl="0" eaLnBrk="1" latinLnBrk="0" hangingPunct="1">
        <a:lnSpc>
          <a:spcPct val="110000"/>
        </a:lnSpc>
        <a:spcBef>
          <a:spcPts val="375"/>
        </a:spcBef>
        <a:spcAft>
          <a:spcPts val="225"/>
        </a:spcAft>
        <a:buClr>
          <a:schemeClr val="accent1">
            <a:lumMod val="60000"/>
            <a:lumOff val="40000"/>
          </a:schemeClr>
        </a:buClr>
        <a:buSzPct val="100000"/>
        <a:buFont typeface="Wingdings" panose="05000000000000000000" pitchFamily="2" charset="2"/>
        <a:buNone/>
        <a:defRPr sz="1350" b="1" kern="1200" spc="-23"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4"/>
          <a:stretch>
            <a:fillRect/>
          </a:stretch>
        </p:blipFill>
        <p:spPr>
          <a:xfrm>
            <a:off x="3779715" y="5019906"/>
            <a:ext cx="5364286" cy="1838095"/>
          </a:xfrm>
          <a:prstGeom prst="rect">
            <a:avLst/>
          </a:prstGeom>
        </p:spPr>
      </p:pic>
      <p:sp>
        <p:nvSpPr>
          <p:cNvPr id="2" name="Title Placeholder 1"/>
          <p:cNvSpPr>
            <a:spLocks noGrp="1"/>
          </p:cNvSpPr>
          <p:nvPr>
            <p:ph type="title"/>
          </p:nvPr>
        </p:nvSpPr>
        <p:spPr>
          <a:xfrm>
            <a:off x="192881" y="3692948"/>
            <a:ext cx="8758238" cy="1233318"/>
          </a:xfrm>
          <a:prstGeom prst="rect">
            <a:avLst/>
          </a:prstGeom>
        </p:spPr>
        <p:txBody>
          <a:bodyPr vert="horz" lIns="91440" tIns="91440" rIns="91440" bIns="9144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92882" y="4996512"/>
            <a:ext cx="8758237" cy="895350"/>
          </a:xfrm>
          <a:prstGeom prst="rect">
            <a:avLst/>
          </a:prstGeom>
        </p:spPr>
        <p:txBody>
          <a:bodyPr vert="horz" lIns="91440" tIns="45720" rIns="91440" bIns="45720" rtlCol="0">
            <a:normAutofit/>
          </a:bodyPr>
          <a:lstStyle/>
          <a:p>
            <a:pPr marL="0" lvl="0" indent="0">
              <a:buNone/>
            </a:pPr>
            <a:r>
              <a:rPr lang="en-US" dirty="0" smtClean="0"/>
              <a:t>Click to edit Master text styles</a:t>
            </a:r>
          </a:p>
        </p:txBody>
      </p:sp>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753253" y="734865"/>
            <a:ext cx="4197866" cy="2291541"/>
          </a:xfrm>
          <a:prstGeom prst="rect">
            <a:avLst/>
          </a:prstGeom>
        </p:spPr>
      </p:pic>
      <p:sp>
        <p:nvSpPr>
          <p:cNvPr id="14" name="TextBox 13"/>
          <p:cNvSpPr txBox="1"/>
          <p:nvPr userDrawn="1"/>
        </p:nvSpPr>
        <p:spPr>
          <a:xfrm>
            <a:off x="258679" y="6232358"/>
            <a:ext cx="3404937" cy="300082"/>
          </a:xfrm>
          <a:prstGeom prst="rect">
            <a:avLst/>
          </a:prstGeom>
          <a:noFill/>
        </p:spPr>
        <p:txBody>
          <a:bodyPr wrap="square" rtlCol="0">
            <a:spAutoFit/>
          </a:bodyPr>
          <a:lstStyle/>
          <a:p>
            <a:r>
              <a:rPr lang="en-US" sz="1350" dirty="0" smtClean="0">
                <a:solidFill>
                  <a:srgbClr val="FFFFFF">
                    <a:lumMod val="65000"/>
                  </a:srgbClr>
                </a:solidFill>
              </a:rPr>
              <a:t>[Choose a valid Layout for this slide]</a:t>
            </a:r>
            <a:endParaRPr lang="en-US" sz="1350" dirty="0">
              <a:solidFill>
                <a:srgbClr val="FFFFFF">
                  <a:lumMod val="65000"/>
                </a:srgbClr>
              </a:solidFill>
            </a:endParaRPr>
          </a:p>
        </p:txBody>
      </p:sp>
    </p:spTree>
    <p:custDataLst>
      <p:tags r:id="rId3"/>
    </p:custDataLst>
    <p:extLst>
      <p:ext uri="{BB962C8B-B14F-4D97-AF65-F5344CB8AC3E}">
        <p14:creationId xmlns:p14="http://schemas.microsoft.com/office/powerpoint/2010/main" val="2355027836"/>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6858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342900" indent="-342900" algn="l" defTabSz="685800" rtl="0" eaLnBrk="1" latinLnBrk="0" hangingPunct="1">
        <a:lnSpc>
          <a:spcPct val="110000"/>
        </a:lnSpc>
        <a:spcBef>
          <a:spcPts val="750"/>
        </a:spcBef>
        <a:spcAft>
          <a:spcPts val="750"/>
        </a:spcAft>
        <a:buClr>
          <a:schemeClr val="accent1"/>
        </a:buClr>
        <a:buSzPct val="100000"/>
        <a:buFont typeface="Verdana" panose="020B0604030504040204" pitchFamily="34" charset="0"/>
        <a:buChar char="●"/>
        <a:defRPr lang="en-US" sz="1800" kern="1200" dirty="0" smtClean="0">
          <a:solidFill>
            <a:srgbClr val="4C5456"/>
          </a:solidFill>
          <a:latin typeface="+mn-lt"/>
          <a:ea typeface="Verdana" panose="020B0604030504040204" pitchFamily="34" charset="0"/>
          <a:cs typeface="Verdana" panose="020B0604030504040204" pitchFamily="34" charset="0"/>
        </a:defRPr>
      </a:lvl1pPr>
      <a:lvl2pPr marL="685800" indent="-342900" algn="l" defTabSz="685800" rtl="0" eaLnBrk="1" latinLnBrk="0" hangingPunct="1">
        <a:lnSpc>
          <a:spcPct val="90000"/>
        </a:lnSpc>
        <a:spcBef>
          <a:spcPts val="375"/>
        </a:spcBef>
        <a:spcAft>
          <a:spcPts val="750"/>
        </a:spcAft>
        <a:buClr>
          <a:schemeClr val="accent1"/>
        </a:buClr>
        <a:buSzPct val="80000"/>
        <a:buFont typeface="Arial" panose="020B0604020202020204" pitchFamily="34" charset="0"/>
        <a:buChar char="►"/>
        <a:defRPr lang="en-US" sz="15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032272" indent="-346472"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35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344091"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2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718072" indent="-346472"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200" kern="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3"/>
          <a:stretch>
            <a:fillRect/>
          </a:stretch>
        </p:blipFill>
        <p:spPr>
          <a:xfrm>
            <a:off x="3779715" y="5019906"/>
            <a:ext cx="5364286" cy="1838095"/>
          </a:xfrm>
          <a:prstGeom prst="rect">
            <a:avLst/>
          </a:prstGeom>
        </p:spPr>
      </p:pic>
      <p:sp>
        <p:nvSpPr>
          <p:cNvPr id="2" name="Title Placeholder 1"/>
          <p:cNvSpPr>
            <a:spLocks noGrp="1"/>
          </p:cNvSpPr>
          <p:nvPr>
            <p:ph type="title"/>
          </p:nvPr>
        </p:nvSpPr>
        <p:spPr>
          <a:xfrm>
            <a:off x="192881" y="3692948"/>
            <a:ext cx="8758238" cy="1233318"/>
          </a:xfrm>
          <a:prstGeom prst="rect">
            <a:avLst/>
          </a:prstGeom>
        </p:spPr>
        <p:txBody>
          <a:bodyPr vert="horz" lIns="91440" tIns="91440" rIns="91440" bIns="9144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92882" y="4996512"/>
            <a:ext cx="8758237" cy="895350"/>
          </a:xfrm>
          <a:prstGeom prst="rect">
            <a:avLst/>
          </a:prstGeom>
        </p:spPr>
        <p:txBody>
          <a:bodyPr vert="horz" lIns="91440" tIns="45720" rIns="91440" bIns="45720" rtlCol="0">
            <a:normAutofit/>
          </a:bodyPr>
          <a:lstStyle/>
          <a:p>
            <a:pPr marL="0" lvl="0" indent="0">
              <a:buNone/>
            </a:pPr>
            <a:r>
              <a:rPr lang="en-US" dirty="0" smtClean="0"/>
              <a:t>Click to edit Master text styles</a:t>
            </a:r>
          </a:p>
        </p:txBody>
      </p:sp>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53253" y="734865"/>
            <a:ext cx="4197866" cy="2291541"/>
          </a:xfrm>
          <a:prstGeom prst="rect">
            <a:avLst/>
          </a:prstGeom>
        </p:spPr>
      </p:pic>
      <p:sp>
        <p:nvSpPr>
          <p:cNvPr id="14" name="TextBox 13"/>
          <p:cNvSpPr txBox="1"/>
          <p:nvPr userDrawn="1"/>
        </p:nvSpPr>
        <p:spPr>
          <a:xfrm>
            <a:off x="258679" y="6232358"/>
            <a:ext cx="3404937" cy="300082"/>
          </a:xfrm>
          <a:prstGeom prst="rect">
            <a:avLst/>
          </a:prstGeom>
          <a:noFill/>
        </p:spPr>
        <p:txBody>
          <a:bodyPr wrap="square" rtlCol="0">
            <a:spAutoFit/>
          </a:bodyPr>
          <a:lstStyle/>
          <a:p>
            <a:r>
              <a:rPr lang="en-US" sz="1350" dirty="0" smtClean="0">
                <a:solidFill>
                  <a:srgbClr val="FFFFFF">
                    <a:lumMod val="65000"/>
                  </a:srgbClr>
                </a:solidFill>
              </a:rPr>
              <a:t>[Choose a valid Layout for this slide]</a:t>
            </a:r>
            <a:endParaRPr lang="en-US" sz="1350" dirty="0">
              <a:solidFill>
                <a:srgbClr val="FFFFFF">
                  <a:lumMod val="65000"/>
                </a:srgbClr>
              </a:solidFill>
            </a:endParaRPr>
          </a:p>
        </p:txBody>
      </p:sp>
    </p:spTree>
    <p:custDataLst>
      <p:tags r:id="rId2"/>
    </p:custDataLst>
    <p:extLst>
      <p:ext uri="{BB962C8B-B14F-4D97-AF65-F5344CB8AC3E}">
        <p14:creationId xmlns:p14="http://schemas.microsoft.com/office/powerpoint/2010/main" val="3092946369"/>
      </p:ext>
    </p:extLst>
  </p:cSld>
  <p:clrMap bg1="lt1" tx1="dk1" bg2="lt2" tx2="dk2" accent1="accent1" accent2="accent2" accent3="accent3" accent4="accent4" accent5="accent5" accent6="accent6" hlink="hlink" folHlink="folHlink"/>
  <p:txStyles>
    <p:titleStyle>
      <a:lvl1pPr algn="l" defTabSz="6858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342900" indent="-342900" algn="l" defTabSz="685800" rtl="0" eaLnBrk="1" latinLnBrk="0" hangingPunct="1">
        <a:lnSpc>
          <a:spcPct val="110000"/>
        </a:lnSpc>
        <a:spcBef>
          <a:spcPts val="750"/>
        </a:spcBef>
        <a:spcAft>
          <a:spcPts val="750"/>
        </a:spcAft>
        <a:buClr>
          <a:schemeClr val="accent1"/>
        </a:buClr>
        <a:buSzPct val="100000"/>
        <a:buFont typeface="Verdana" panose="020B0604030504040204" pitchFamily="34" charset="0"/>
        <a:buChar char="●"/>
        <a:defRPr lang="en-US" sz="1800" kern="1200" dirty="0" smtClean="0">
          <a:solidFill>
            <a:srgbClr val="4C5456"/>
          </a:solidFill>
          <a:latin typeface="+mn-lt"/>
          <a:ea typeface="Verdana" panose="020B0604030504040204" pitchFamily="34" charset="0"/>
          <a:cs typeface="Verdana" panose="020B0604030504040204" pitchFamily="34" charset="0"/>
        </a:defRPr>
      </a:lvl1pPr>
      <a:lvl2pPr marL="685800" indent="-342900" algn="l" defTabSz="685800" rtl="0" eaLnBrk="1" latinLnBrk="0" hangingPunct="1">
        <a:lnSpc>
          <a:spcPct val="90000"/>
        </a:lnSpc>
        <a:spcBef>
          <a:spcPts val="375"/>
        </a:spcBef>
        <a:spcAft>
          <a:spcPts val="750"/>
        </a:spcAft>
        <a:buClr>
          <a:schemeClr val="accent1"/>
        </a:buClr>
        <a:buSzPct val="80000"/>
        <a:buFont typeface="Arial" panose="020B0604020202020204" pitchFamily="34" charset="0"/>
        <a:buChar char="►"/>
        <a:defRPr lang="en-US" sz="15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032272" indent="-346472"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35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344091"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2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718072" indent="-346472"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200" kern="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4"/>
          <a:stretch>
            <a:fillRect/>
          </a:stretch>
        </p:blipFill>
        <p:spPr>
          <a:xfrm>
            <a:off x="3779715" y="5019906"/>
            <a:ext cx="5364286" cy="1838095"/>
          </a:xfrm>
          <a:prstGeom prst="rect">
            <a:avLst/>
          </a:prstGeom>
        </p:spPr>
      </p:pic>
      <p:sp>
        <p:nvSpPr>
          <p:cNvPr id="2" name="Title Placeholder 1"/>
          <p:cNvSpPr>
            <a:spLocks noGrp="1"/>
          </p:cNvSpPr>
          <p:nvPr>
            <p:ph type="title"/>
          </p:nvPr>
        </p:nvSpPr>
        <p:spPr>
          <a:xfrm>
            <a:off x="192881" y="3692948"/>
            <a:ext cx="8758238" cy="1233318"/>
          </a:xfrm>
          <a:prstGeom prst="rect">
            <a:avLst/>
          </a:prstGeom>
        </p:spPr>
        <p:txBody>
          <a:bodyPr vert="horz" lIns="91440" tIns="91440" rIns="91440" bIns="9144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92882" y="4996512"/>
            <a:ext cx="8758237" cy="895350"/>
          </a:xfrm>
          <a:prstGeom prst="rect">
            <a:avLst/>
          </a:prstGeom>
        </p:spPr>
        <p:txBody>
          <a:bodyPr vert="horz" lIns="91440" tIns="45720" rIns="91440" bIns="45720" rtlCol="0">
            <a:normAutofit/>
          </a:bodyPr>
          <a:lstStyle/>
          <a:p>
            <a:pPr marL="0" lvl="0" indent="0">
              <a:buNone/>
            </a:pPr>
            <a:r>
              <a:rPr lang="en-US" dirty="0" smtClean="0"/>
              <a:t>Click to edit Master text styles</a:t>
            </a:r>
          </a:p>
        </p:txBody>
      </p:sp>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753253" y="734865"/>
            <a:ext cx="4197866" cy="2291541"/>
          </a:xfrm>
          <a:prstGeom prst="rect">
            <a:avLst/>
          </a:prstGeom>
        </p:spPr>
      </p:pic>
      <p:sp>
        <p:nvSpPr>
          <p:cNvPr id="14" name="TextBox 13"/>
          <p:cNvSpPr txBox="1"/>
          <p:nvPr userDrawn="1"/>
        </p:nvSpPr>
        <p:spPr>
          <a:xfrm>
            <a:off x="258679" y="6232358"/>
            <a:ext cx="3404937" cy="300082"/>
          </a:xfrm>
          <a:prstGeom prst="rect">
            <a:avLst/>
          </a:prstGeom>
          <a:noFill/>
        </p:spPr>
        <p:txBody>
          <a:bodyPr wrap="square" rtlCol="0">
            <a:spAutoFit/>
          </a:bodyPr>
          <a:lstStyle/>
          <a:p>
            <a:r>
              <a:rPr lang="en-US" sz="1350" dirty="0" smtClean="0">
                <a:solidFill>
                  <a:srgbClr val="FFFFFF">
                    <a:lumMod val="65000"/>
                  </a:srgbClr>
                </a:solidFill>
              </a:rPr>
              <a:t>[Choose a valid Layout for this slide]</a:t>
            </a:r>
            <a:endParaRPr lang="en-US" sz="1350" dirty="0">
              <a:solidFill>
                <a:srgbClr val="FFFFFF">
                  <a:lumMod val="65000"/>
                </a:srgbClr>
              </a:solidFill>
            </a:endParaRPr>
          </a:p>
        </p:txBody>
      </p:sp>
    </p:spTree>
    <p:custDataLst>
      <p:tags r:id="rId3"/>
    </p:custDataLst>
    <p:extLst>
      <p:ext uri="{BB962C8B-B14F-4D97-AF65-F5344CB8AC3E}">
        <p14:creationId xmlns:p14="http://schemas.microsoft.com/office/powerpoint/2010/main" val="1173559558"/>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6858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342900" indent="-342900" algn="l" defTabSz="685800" rtl="0" eaLnBrk="1" latinLnBrk="0" hangingPunct="1">
        <a:lnSpc>
          <a:spcPct val="110000"/>
        </a:lnSpc>
        <a:spcBef>
          <a:spcPts val="750"/>
        </a:spcBef>
        <a:spcAft>
          <a:spcPts val="750"/>
        </a:spcAft>
        <a:buClr>
          <a:schemeClr val="accent1"/>
        </a:buClr>
        <a:buSzPct val="100000"/>
        <a:buFont typeface="Verdana" panose="020B0604030504040204" pitchFamily="34" charset="0"/>
        <a:buChar char="●"/>
        <a:defRPr lang="en-US" sz="1800" kern="1200" dirty="0" smtClean="0">
          <a:solidFill>
            <a:srgbClr val="4C5456"/>
          </a:solidFill>
          <a:latin typeface="+mn-lt"/>
          <a:ea typeface="Verdana" panose="020B0604030504040204" pitchFamily="34" charset="0"/>
          <a:cs typeface="Verdana" panose="020B0604030504040204" pitchFamily="34" charset="0"/>
        </a:defRPr>
      </a:lvl1pPr>
      <a:lvl2pPr marL="685800" indent="-342900" algn="l" defTabSz="685800" rtl="0" eaLnBrk="1" latinLnBrk="0" hangingPunct="1">
        <a:lnSpc>
          <a:spcPct val="90000"/>
        </a:lnSpc>
        <a:spcBef>
          <a:spcPts val="375"/>
        </a:spcBef>
        <a:spcAft>
          <a:spcPts val="750"/>
        </a:spcAft>
        <a:buClr>
          <a:schemeClr val="accent1"/>
        </a:buClr>
        <a:buSzPct val="80000"/>
        <a:buFont typeface="Arial" panose="020B0604020202020204" pitchFamily="34" charset="0"/>
        <a:buChar char="►"/>
        <a:defRPr lang="en-US" sz="15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032272" indent="-346472"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35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344091"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200" kern="1200" dirty="0" smtClean="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718072" indent="-346472" algn="l" defTabSz="685800" rtl="0" eaLnBrk="1" latinLnBrk="0" hangingPunct="1">
        <a:lnSpc>
          <a:spcPct val="90000"/>
        </a:lnSpc>
        <a:spcBef>
          <a:spcPts val="375"/>
        </a:spcBef>
        <a:spcAft>
          <a:spcPts val="750"/>
        </a:spcAft>
        <a:buClr>
          <a:schemeClr val="accent1">
            <a:lumMod val="60000"/>
            <a:lumOff val="40000"/>
          </a:schemeClr>
        </a:buClr>
        <a:buSzPct val="100000"/>
        <a:buFont typeface="Wingdings" panose="05000000000000000000" pitchFamily="2" charset="2"/>
        <a:buChar char="§"/>
        <a:defRPr lang="en-US" sz="1200" kern="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
    </p:custDataLst>
    <p:extLst>
      <p:ext uri="{BB962C8B-B14F-4D97-AF65-F5344CB8AC3E}">
        <p14:creationId xmlns:p14="http://schemas.microsoft.com/office/powerpoint/2010/main" val="272533943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
    </p:custDataLst>
    <p:extLst>
      <p:ext uri="{BB962C8B-B14F-4D97-AF65-F5344CB8AC3E}">
        <p14:creationId xmlns:p14="http://schemas.microsoft.com/office/powerpoint/2010/main" val="4053620851"/>
      </p:ext>
    </p:extLst>
  </p:cSld>
  <p:clrMap bg1="lt1" tx1="dk1" bg2="lt2" tx2="dk2" accent1="accent1" accent2="accent2" accent3="accent3" accent4="accent4" accent5="accent5" accent6="accent6" hlink="hlink" folHlink="folHlink"/>
  <p:sldLayoutIdLst>
    <p:sldLayoutId id="2147483678" r:id="rId1"/>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
    </p:custDataLst>
    <p:extLst>
      <p:ext uri="{BB962C8B-B14F-4D97-AF65-F5344CB8AC3E}">
        <p14:creationId xmlns:p14="http://schemas.microsoft.com/office/powerpoint/2010/main" val="1054496045"/>
      </p:ext>
    </p:extLst>
  </p:cSld>
  <p:clrMap bg1="lt1" tx1="dk1" bg2="lt2" tx2="dk2" accent1="accent1" accent2="accent2" accent3="accent3" accent4="accent4" accent5="accent5" accent6="accent6" hlink="hlink" folHlink="folHlink"/>
  <p:sldLayoutIdLst>
    <p:sldLayoutId id="2147483680" r:id="rId1"/>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
    </p:custDataLst>
    <p:extLst>
      <p:ext uri="{BB962C8B-B14F-4D97-AF65-F5344CB8AC3E}">
        <p14:creationId xmlns:p14="http://schemas.microsoft.com/office/powerpoint/2010/main" val="2947465912"/>
      </p:ext>
    </p:extLst>
  </p:cSld>
  <p:clrMap bg1="lt1" tx1="dk1" bg2="lt2" tx2="dk2" accent1="accent1" accent2="accent2" accent3="accent3" accent4="accent4" accent5="accent5" accent6="accent6" hlink="hlink" folHlink="folHlink"/>
  <p:sldLayoutIdLst>
    <p:sldLayoutId id="2147483682" r:id="rId1"/>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
    </p:custDataLst>
    <p:extLst>
      <p:ext uri="{BB962C8B-B14F-4D97-AF65-F5344CB8AC3E}">
        <p14:creationId xmlns:p14="http://schemas.microsoft.com/office/powerpoint/2010/main" val="2205088590"/>
      </p:ext>
    </p:extLst>
  </p:cSld>
  <p:clrMap bg1="lt1" tx1="dk1" bg2="lt2" tx2="dk2" accent1="accent1" accent2="accent2" accent3="accent3" accent4="accent4" accent5="accent5" accent6="accent6" hlink="hlink" folHlink="folHlink"/>
  <p:sldLayoutIdLst>
    <p:sldLayoutId id="2147483686" r:id="rId1"/>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
    </p:custDataLst>
    <p:extLst>
      <p:ext uri="{BB962C8B-B14F-4D97-AF65-F5344CB8AC3E}">
        <p14:creationId xmlns:p14="http://schemas.microsoft.com/office/powerpoint/2010/main" val="2661673652"/>
      </p:ext>
    </p:extLst>
  </p:cSld>
  <p:clrMap bg1="lt1" tx1="dk1" bg2="lt2" tx2="dk2" accent1="accent1" accent2="accent2" accent3="accent3" accent4="accent4" accent5="accent5" accent6="accent6" hlink="hlink" folHlink="folHlink"/>
  <p:sldLayoutIdLst>
    <p:sldLayoutId id="2147483688" r:id="rId1"/>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25.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27.jpg"/><Relationship Id="rId2" Type="http://schemas.openxmlformats.org/officeDocument/2006/relationships/slideLayout" Target="../slideLayouts/slideLayout8.xml"/><Relationship Id="rId1" Type="http://schemas.openxmlformats.org/officeDocument/2006/relationships/tags" Target="../tags/tag2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6.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29.jpg"/><Relationship Id="rId2" Type="http://schemas.openxmlformats.org/officeDocument/2006/relationships/slideLayout" Target="../slideLayouts/slideLayout9.xml"/><Relationship Id="rId1" Type="http://schemas.openxmlformats.org/officeDocument/2006/relationships/tags" Target="../tags/tag2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slideLayout" Target="../slideLayouts/slideLayout6.xml"/><Relationship Id="rId1" Type="http://schemas.openxmlformats.org/officeDocument/2006/relationships/tags" Target="../tags/tag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www.tessituranetwork.com/Community/groups/tn_express_web_releases/default.aspx" TargetMode="External"/><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mailto:UX@Tessituranetwork.com"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cl.exct.net/?qs=c715b71226c0fe22cdc1ac235627b4de5b666a3ec788c300d6ff8e269bfd01b3"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slideLayout" Target="../slideLayouts/slideLayout5.xml"/><Relationship Id="rId1" Type="http://schemas.openxmlformats.org/officeDocument/2006/relationships/tags" Target="../tags/tag25.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TESSITURA </a:t>
            </a:r>
          </a:p>
          <a:p>
            <a:pPr defTabSz="457200"/>
            <a:r>
              <a:rPr lang="en-GB" sz="4000" b="1" dirty="0">
                <a:solidFill>
                  <a:srgbClr val="E7E6E6"/>
                </a:solidFill>
                <a:cs typeface="Arial" panose="020B0604020202020204" pitchFamily="34" charset="0"/>
              </a:rPr>
              <a:t>EUROPEAN </a:t>
            </a:r>
          </a:p>
          <a:p>
            <a:pPr defTabSz="457200"/>
            <a:r>
              <a:rPr lang="en-GB" sz="4000" b="1" dirty="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298764" y="3002547"/>
            <a:ext cx="3709049" cy="2262158"/>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ROADMAP</a:t>
            </a:r>
          </a:p>
          <a:p>
            <a:pPr algn="ctr" defTabSz="457200"/>
            <a:r>
              <a:rPr lang="en-GB" sz="4400" b="1" dirty="0" smtClean="0">
                <a:solidFill>
                  <a:srgbClr val="F15E4C"/>
                </a:solidFill>
                <a:ea typeface="Tahoma" panose="020B0604030504040204" pitchFamily="34" charset="0"/>
                <a:cs typeface="Arial" panose="020B0604020202020204" pitchFamily="34" charset="0"/>
              </a:rPr>
              <a:t>WEB PRODUCTS</a:t>
            </a:r>
            <a:endParaRPr lang="en-GB" sz="4400" b="1" dirty="0">
              <a:solidFill>
                <a:srgbClr val="F15E4C"/>
              </a:solidFill>
              <a:ea typeface="Tahoma" panose="020B0604030504040204" pitchFamily="34" charset="0"/>
              <a:cs typeface="Arial" panose="020B0604020202020204" pitchFamily="34" charset="0"/>
            </a:endParaRPr>
          </a:p>
          <a:p>
            <a:pPr algn="ctr" defTabSz="457200"/>
            <a:endParaRPr lang="en-GB" sz="900" b="1" dirty="0">
              <a:solidFill>
                <a:srgbClr val="F15E4C"/>
              </a:solidFill>
              <a:ea typeface="Tahoma" panose="020B0604030504040204" pitchFamily="34" charset="0"/>
              <a:cs typeface="Arial" panose="020B0604020202020204" pitchFamily="34" charset="0"/>
            </a:endParaRPr>
          </a:p>
        </p:txBody>
      </p:sp>
      <p:sp>
        <p:nvSpPr>
          <p:cNvPr id="8" name="TextBox 7"/>
          <p:cNvSpPr txBox="1"/>
          <p:nvPr/>
        </p:nvSpPr>
        <p:spPr>
          <a:xfrm>
            <a:off x="4628063" y="922598"/>
            <a:ext cx="3823479" cy="923330"/>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a:t>
            </a:r>
            <a:endParaRPr lang="en-GB" sz="2800" b="1" dirty="0">
              <a:solidFill>
                <a:srgbClr val="0B9D48"/>
              </a:solidFill>
              <a:cs typeface="Arial" panose="020B0604020202020204" pitchFamily="34" charset="0"/>
            </a:endParaRPr>
          </a:p>
          <a:p>
            <a:pPr defTabSz="457200"/>
            <a:r>
              <a:rPr lang="en-GB" b="1" dirty="0" err="1" smtClean="0">
                <a:solidFill>
                  <a:srgbClr val="F15E4C"/>
                </a:solidFill>
                <a:cs typeface="Arial" panose="020B0604020202020204" pitchFamily="34" charset="0"/>
              </a:rPr>
              <a:t>Karyn</a:t>
            </a:r>
            <a:r>
              <a:rPr lang="en-GB" b="1" dirty="0" smtClean="0">
                <a:solidFill>
                  <a:srgbClr val="F15E4C"/>
                </a:solidFill>
                <a:cs typeface="Arial" panose="020B0604020202020204" pitchFamily="34" charset="0"/>
              </a:rPr>
              <a:t> Elliot </a:t>
            </a:r>
            <a:r>
              <a:rPr lang="en-GB" b="1" dirty="0">
                <a:solidFill>
                  <a:srgbClr val="F15E4C"/>
                </a:solidFill>
                <a:cs typeface="Arial" panose="020B0604020202020204" pitchFamily="34" charset="0"/>
              </a:rPr>
              <a:t>: </a:t>
            </a:r>
            <a:r>
              <a:rPr lang="en-GB" b="1" dirty="0" smtClean="0">
                <a:solidFill>
                  <a:srgbClr val="F15E4C"/>
                </a:solidFill>
                <a:cs typeface="Arial" panose="020B0604020202020204" pitchFamily="34" charset="0"/>
              </a:rPr>
              <a:t>Tessitura Network</a:t>
            </a:r>
            <a:endParaRPr lang="en-GB"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a:solidFill>
                  <a:prstClr val="black"/>
                </a:solidFill>
              </a:rPr>
              <a:t>Share your </a:t>
            </a:r>
            <a:r>
              <a:rPr lang="en-US" b="1" dirty="0" err="1">
                <a:solidFill>
                  <a:prstClr val="black"/>
                </a:solidFill>
              </a:rPr>
              <a:t>favourite</a:t>
            </a:r>
            <a:r>
              <a:rPr lang="en-US" b="1" dirty="0">
                <a:solidFill>
                  <a:prstClr val="black"/>
                </a:solidFill>
              </a:rPr>
              <a:t> content and photos! #TECDublin16</a:t>
            </a:r>
          </a:p>
          <a:p>
            <a:pPr algn="ctr" defTabSz="457200"/>
            <a:endParaRPr lang="en-US" b="1" dirty="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25"/>
        <p:cNvGrpSpPr/>
        <p:nvPr/>
      </p:nvGrpSpPr>
      <p:grpSpPr>
        <a:xfrm>
          <a:off x="0" y="0"/>
          <a:ext cx="0" cy="0"/>
          <a:chOff x="0" y="0"/>
          <a:chExt cx="0" cy="0"/>
        </a:xfrm>
      </p:grpSpPr>
      <p:sp>
        <p:nvSpPr>
          <p:cNvPr id="226" name="Shape 226"/>
          <p:cNvSpPr txBox="1">
            <a:spLocks noGrp="1"/>
          </p:cNvSpPr>
          <p:nvPr>
            <p:ph type="title"/>
          </p:nvPr>
        </p:nvSpPr>
        <p:spPr>
          <a:xfrm>
            <a:off x="708375" y="655636"/>
            <a:ext cx="8229600" cy="857250"/>
          </a:xfrm>
          <a:prstGeom prst="rect">
            <a:avLst/>
          </a:prstGeom>
          <a:noFill/>
          <a:ln>
            <a:noFill/>
          </a:ln>
        </p:spPr>
        <p:txBody>
          <a:bodyPr vert="horz" lIns="68569" tIns="34275" rIns="68569" bIns="34275" rtlCol="0" anchor="t" anchorCtr="0">
            <a:noAutofit/>
          </a:bodyPr>
          <a:lstStyle/>
          <a:p>
            <a:pPr>
              <a:lnSpc>
                <a:spcPct val="104166"/>
              </a:lnSpc>
              <a:spcBef>
                <a:spcPts val="0"/>
              </a:spcBef>
              <a:buClr>
                <a:schemeClr val="dk2"/>
              </a:buClr>
              <a:buSzPct val="25000"/>
            </a:pPr>
            <a:r>
              <a:rPr lang="en-US" dirty="0">
                <a:solidFill>
                  <a:schemeClr val="accent3"/>
                </a:solidFill>
                <a:latin typeface="Book Antiqua" panose="02040602050305030304" pitchFamily="18" charset="0"/>
              </a:rPr>
              <a:t>TNEW + </a:t>
            </a:r>
            <a:r>
              <a:rPr lang="en-US" dirty="0" err="1">
                <a:solidFill>
                  <a:schemeClr val="accent3"/>
                </a:solidFill>
                <a:latin typeface="Book Antiqua" panose="02040602050305030304" pitchFamily="18" charset="0"/>
              </a:rPr>
              <a:t>TNMP</a:t>
            </a:r>
            <a:r>
              <a:rPr lang="en-US" dirty="0">
                <a:solidFill>
                  <a:schemeClr val="accent3"/>
                </a:solidFill>
                <a:latin typeface="Book Antiqua" panose="02040602050305030304" pitchFamily="18" charset="0"/>
              </a:rPr>
              <a:t> = Beautiful Duet</a:t>
            </a:r>
          </a:p>
        </p:txBody>
      </p:sp>
      <p:grpSp>
        <p:nvGrpSpPr>
          <p:cNvPr id="227" name="Shape 227"/>
          <p:cNvGrpSpPr/>
          <p:nvPr/>
        </p:nvGrpSpPr>
        <p:grpSpPr>
          <a:xfrm>
            <a:off x="4931427" y="2690233"/>
            <a:ext cx="1485227" cy="3204440"/>
            <a:chOff x="5269425" y="1607950"/>
            <a:chExt cx="2496600" cy="5339400"/>
          </a:xfrm>
        </p:grpSpPr>
        <p:pic>
          <p:nvPicPr>
            <p:cNvPr id="228" name="Shape 228" descr="http://nailbiting.co.uk/wp-content/themes/nailbiting/images/iphone5-portrait-blank.png"/>
            <p:cNvPicPr preferRelativeResize="0"/>
            <p:nvPr/>
          </p:nvPicPr>
          <p:blipFill rotWithShape="1">
            <a:blip r:embed="rId3">
              <a:alphaModFix/>
            </a:blip>
            <a:srcRect/>
            <a:stretch/>
          </p:blipFill>
          <p:spPr>
            <a:xfrm>
              <a:off x="5269425" y="1607950"/>
              <a:ext cx="2496600" cy="5339400"/>
            </a:xfrm>
            <a:prstGeom prst="rect">
              <a:avLst/>
            </a:prstGeom>
            <a:noFill/>
            <a:ln>
              <a:noFill/>
            </a:ln>
          </p:spPr>
        </p:pic>
        <p:pic>
          <p:nvPicPr>
            <p:cNvPr id="229" name="Shape 229" descr="C:\Users\Steve\Desktop\tnmp\boundary_notification.PNG"/>
            <p:cNvPicPr preferRelativeResize="0"/>
            <p:nvPr/>
          </p:nvPicPr>
          <p:blipFill rotWithShape="1">
            <a:blip r:embed="rId4">
              <a:alphaModFix/>
            </a:blip>
            <a:srcRect/>
            <a:stretch/>
          </p:blipFill>
          <p:spPr>
            <a:xfrm>
              <a:off x="5477381" y="2298882"/>
              <a:ext cx="2015100" cy="3481800"/>
            </a:xfrm>
            <a:prstGeom prst="rect">
              <a:avLst/>
            </a:prstGeom>
            <a:noFill/>
            <a:ln>
              <a:noFill/>
            </a:ln>
          </p:spPr>
        </p:pic>
      </p:grpSp>
      <p:grpSp>
        <p:nvGrpSpPr>
          <p:cNvPr id="230" name="Shape 230"/>
          <p:cNvGrpSpPr/>
          <p:nvPr/>
        </p:nvGrpSpPr>
        <p:grpSpPr>
          <a:xfrm>
            <a:off x="6057971" y="2804535"/>
            <a:ext cx="1485227" cy="3204440"/>
            <a:chOff x="1862487" y="1607950"/>
            <a:chExt cx="2496600" cy="5339400"/>
          </a:xfrm>
        </p:grpSpPr>
        <p:pic>
          <p:nvPicPr>
            <p:cNvPr id="231" name="Shape 231" descr="http://nailbiting.co.uk/wp-content/themes/nailbiting/images/iphone5-portrait-blank.png"/>
            <p:cNvPicPr preferRelativeResize="0"/>
            <p:nvPr/>
          </p:nvPicPr>
          <p:blipFill rotWithShape="1">
            <a:blip r:embed="rId3">
              <a:alphaModFix/>
            </a:blip>
            <a:srcRect/>
            <a:stretch/>
          </p:blipFill>
          <p:spPr>
            <a:xfrm>
              <a:off x="1862487" y="1607950"/>
              <a:ext cx="2496600" cy="5339400"/>
            </a:xfrm>
            <a:prstGeom prst="rect">
              <a:avLst/>
            </a:prstGeom>
            <a:noFill/>
            <a:ln>
              <a:noFill/>
            </a:ln>
          </p:spPr>
        </p:pic>
        <p:pic>
          <p:nvPicPr>
            <p:cNvPr id="232" name="Shape 232"/>
            <p:cNvPicPr preferRelativeResize="0"/>
            <p:nvPr/>
          </p:nvPicPr>
          <p:blipFill>
            <a:blip r:embed="rId5">
              <a:alphaModFix/>
            </a:blip>
            <a:stretch>
              <a:fillRect/>
            </a:stretch>
          </p:blipFill>
          <p:spPr>
            <a:xfrm>
              <a:off x="2024800" y="2285999"/>
              <a:ext cx="2083374" cy="3481823"/>
            </a:xfrm>
            <a:prstGeom prst="rect">
              <a:avLst/>
            </a:prstGeom>
            <a:noFill/>
            <a:ln>
              <a:noFill/>
            </a:ln>
          </p:spPr>
        </p:pic>
      </p:grpSp>
      <p:grpSp>
        <p:nvGrpSpPr>
          <p:cNvPr id="233" name="Shape 233"/>
          <p:cNvGrpSpPr/>
          <p:nvPr/>
        </p:nvGrpSpPr>
        <p:grpSpPr>
          <a:xfrm>
            <a:off x="7201576" y="2690233"/>
            <a:ext cx="1485227" cy="3204440"/>
            <a:chOff x="1996300" y="1607950"/>
            <a:chExt cx="2496600" cy="5339400"/>
          </a:xfrm>
        </p:grpSpPr>
        <p:pic>
          <p:nvPicPr>
            <p:cNvPr id="234" name="Shape 234" descr="http://nailbiting.co.uk/wp-content/themes/nailbiting/images/iphone5-portrait-blank.png"/>
            <p:cNvPicPr preferRelativeResize="0"/>
            <p:nvPr/>
          </p:nvPicPr>
          <p:blipFill rotWithShape="1">
            <a:blip r:embed="rId3">
              <a:alphaModFix/>
            </a:blip>
            <a:srcRect/>
            <a:stretch/>
          </p:blipFill>
          <p:spPr>
            <a:xfrm>
              <a:off x="1996300" y="1607950"/>
              <a:ext cx="2496600" cy="5339400"/>
            </a:xfrm>
            <a:prstGeom prst="rect">
              <a:avLst/>
            </a:prstGeom>
            <a:noFill/>
            <a:ln>
              <a:noFill/>
            </a:ln>
          </p:spPr>
        </p:pic>
        <p:pic>
          <p:nvPicPr>
            <p:cNvPr id="235" name="Shape 235"/>
            <p:cNvPicPr preferRelativeResize="0"/>
            <p:nvPr/>
          </p:nvPicPr>
          <p:blipFill rotWithShape="1">
            <a:blip r:embed="rId6">
              <a:alphaModFix/>
            </a:blip>
            <a:srcRect b="2619"/>
            <a:stretch/>
          </p:blipFill>
          <p:spPr>
            <a:xfrm>
              <a:off x="2183975" y="2327575"/>
              <a:ext cx="2072850" cy="3460074"/>
            </a:xfrm>
            <a:prstGeom prst="rect">
              <a:avLst/>
            </a:prstGeom>
            <a:noFill/>
            <a:ln>
              <a:noFill/>
            </a:ln>
          </p:spPr>
        </p:pic>
      </p:grpSp>
      <p:pic>
        <p:nvPicPr>
          <p:cNvPr id="236" name="Shape 236"/>
          <p:cNvPicPr preferRelativeResize="0"/>
          <p:nvPr/>
        </p:nvPicPr>
        <p:blipFill rotWithShape="1">
          <a:blip r:embed="rId7">
            <a:alphaModFix/>
          </a:blip>
          <a:srcRect/>
          <a:stretch/>
        </p:blipFill>
        <p:spPr>
          <a:xfrm>
            <a:off x="529142" y="3158011"/>
            <a:ext cx="3175425" cy="2303100"/>
          </a:xfrm>
          <a:prstGeom prst="rect">
            <a:avLst/>
          </a:prstGeom>
          <a:noFill/>
          <a:ln>
            <a:noFill/>
          </a:ln>
        </p:spPr>
      </p:pic>
      <p:cxnSp>
        <p:nvCxnSpPr>
          <p:cNvPr id="237" name="Shape 237"/>
          <p:cNvCxnSpPr/>
          <p:nvPr/>
        </p:nvCxnSpPr>
        <p:spPr>
          <a:xfrm>
            <a:off x="3704567" y="4309561"/>
            <a:ext cx="979425" cy="0"/>
          </a:xfrm>
          <a:prstGeom prst="straightConnector1">
            <a:avLst/>
          </a:prstGeom>
          <a:noFill/>
          <a:ln w="28575" cap="flat" cmpd="sng">
            <a:solidFill>
              <a:schemeClr val="tx1"/>
            </a:solidFill>
            <a:prstDash val="solid"/>
            <a:round/>
            <a:headEnd type="none" w="lg" len="lg"/>
            <a:tailEnd type="triangle" w="lg" len="lg"/>
          </a:ln>
        </p:spPr>
      </p:cxnSp>
      <p:sp>
        <p:nvSpPr>
          <p:cNvPr id="238" name="Shape 238"/>
          <p:cNvSpPr txBox="1">
            <a:spLocks noGrp="1"/>
          </p:cNvSpPr>
          <p:nvPr>
            <p:ph type="body" idx="1"/>
          </p:nvPr>
        </p:nvSpPr>
        <p:spPr>
          <a:xfrm>
            <a:off x="185606" y="2157452"/>
            <a:ext cx="4312800" cy="461475"/>
          </a:xfrm>
          <a:prstGeom prst="rect">
            <a:avLst/>
          </a:prstGeom>
          <a:noFill/>
          <a:ln>
            <a:noFill/>
          </a:ln>
        </p:spPr>
        <p:txBody>
          <a:bodyPr vert="horz" lIns="68569" tIns="34275" rIns="68569" bIns="34275" rtlCol="0" anchor="t" anchorCtr="0">
            <a:noAutofit/>
          </a:bodyPr>
          <a:lstStyle/>
          <a:p>
            <a:pPr marL="0" indent="0">
              <a:spcBef>
                <a:spcPts val="0"/>
              </a:spcBef>
              <a:buNone/>
            </a:pPr>
            <a:r>
              <a:rPr lang="en-US" dirty="0">
                <a:solidFill>
                  <a:schemeClr val="tx1"/>
                </a:solidFill>
                <a:latin typeface="Book Antiqua" panose="02040602050305030304" pitchFamily="18" charset="0"/>
              </a:rPr>
              <a:t>Website: Browse, Search, Buy</a:t>
            </a:r>
          </a:p>
        </p:txBody>
      </p:sp>
      <p:sp>
        <p:nvSpPr>
          <p:cNvPr id="239" name="Shape 239"/>
          <p:cNvSpPr txBox="1">
            <a:spLocks noGrp="1"/>
          </p:cNvSpPr>
          <p:nvPr>
            <p:ph type="body" idx="1"/>
          </p:nvPr>
        </p:nvSpPr>
        <p:spPr>
          <a:xfrm>
            <a:off x="4823175" y="2157452"/>
            <a:ext cx="3954825" cy="461475"/>
          </a:xfrm>
          <a:prstGeom prst="rect">
            <a:avLst/>
          </a:prstGeom>
          <a:noFill/>
          <a:ln>
            <a:noFill/>
          </a:ln>
        </p:spPr>
        <p:txBody>
          <a:bodyPr vert="horz" lIns="68569" tIns="34275" rIns="68569" bIns="34275" rtlCol="0" anchor="t" anchorCtr="0">
            <a:noAutofit/>
          </a:bodyPr>
          <a:lstStyle/>
          <a:p>
            <a:pPr marL="0" indent="0">
              <a:spcBef>
                <a:spcPts val="0"/>
              </a:spcBef>
              <a:buNone/>
            </a:pPr>
            <a:r>
              <a:rPr lang="en-US" dirty="0" err="1">
                <a:solidFill>
                  <a:schemeClr val="tx1"/>
                </a:solidFill>
                <a:latin typeface="Book Antiqua" panose="02040602050305030304" pitchFamily="18" charset="0"/>
              </a:rPr>
              <a:t>TNMP</a:t>
            </a:r>
            <a:r>
              <a:rPr lang="en-US" dirty="0">
                <a:solidFill>
                  <a:schemeClr val="tx1"/>
                </a:solidFill>
                <a:latin typeface="Book Antiqua" panose="02040602050305030304" pitchFamily="18" charset="0"/>
              </a:rPr>
              <a:t>: Engage + Concierge</a:t>
            </a:r>
          </a:p>
        </p:txBody>
      </p:sp>
    </p:spTree>
    <p:extLst>
      <p:ext uri="{BB962C8B-B14F-4D97-AF65-F5344CB8AC3E}">
        <p14:creationId xmlns:p14="http://schemas.microsoft.com/office/powerpoint/2010/main" val="185928539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6"/>
                                        </p:tgtEl>
                                        <p:attrNameLst>
                                          <p:attrName>style.visibility</p:attrName>
                                        </p:attrNameLst>
                                      </p:cBhvr>
                                      <p:to>
                                        <p:strVal val="visible"/>
                                      </p:to>
                                    </p:set>
                                    <p:animEffect transition="in" filter="fade">
                                      <p:cBhvr>
                                        <p:cTn id="7" dur="1000"/>
                                        <p:tgtEl>
                                          <p:spTgt spid="236"/>
                                        </p:tgtEl>
                                      </p:cBhvr>
                                    </p:animEffect>
                                  </p:childTnLst>
                                </p:cTn>
                              </p:par>
                              <p:par>
                                <p:cTn id="8" presetID="10" presetClass="entr" presetSubtype="0" fill="hold" nodeType="withEffect">
                                  <p:stCondLst>
                                    <p:cond delay="0"/>
                                  </p:stCondLst>
                                  <p:childTnLst>
                                    <p:set>
                                      <p:cBhvr>
                                        <p:cTn id="9" dur="1" fill="hold">
                                          <p:stCondLst>
                                            <p:cond delay="0"/>
                                          </p:stCondLst>
                                        </p:cTn>
                                        <p:tgtEl>
                                          <p:spTgt spid="238"/>
                                        </p:tgtEl>
                                        <p:attrNameLst>
                                          <p:attrName>style.visibility</p:attrName>
                                        </p:attrNameLst>
                                      </p:cBhvr>
                                      <p:to>
                                        <p:strVal val="visible"/>
                                      </p:to>
                                    </p:set>
                                    <p:animEffect transition="in" filter="fade">
                                      <p:cBhvr>
                                        <p:cTn id="10" dur="1000"/>
                                        <p:tgtEl>
                                          <p:spTgt spid="23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27"/>
                                        </p:tgtEl>
                                        <p:attrNameLst>
                                          <p:attrName>style.visibility</p:attrName>
                                        </p:attrNameLst>
                                      </p:cBhvr>
                                      <p:to>
                                        <p:strVal val="visible"/>
                                      </p:to>
                                    </p:set>
                                    <p:animEffect transition="in" filter="fade">
                                      <p:cBhvr>
                                        <p:cTn id="15" dur="1000"/>
                                        <p:tgtEl>
                                          <p:spTgt spid="227"/>
                                        </p:tgtEl>
                                      </p:cBhvr>
                                    </p:animEffect>
                                  </p:childTnLst>
                                </p:cTn>
                              </p:par>
                              <p:par>
                                <p:cTn id="16" presetID="10" presetClass="entr" presetSubtype="0" fill="hold" nodeType="withEffect">
                                  <p:stCondLst>
                                    <p:cond delay="0"/>
                                  </p:stCondLst>
                                  <p:childTnLst>
                                    <p:set>
                                      <p:cBhvr>
                                        <p:cTn id="17" dur="1" fill="hold">
                                          <p:stCondLst>
                                            <p:cond delay="0"/>
                                          </p:stCondLst>
                                        </p:cTn>
                                        <p:tgtEl>
                                          <p:spTgt spid="239"/>
                                        </p:tgtEl>
                                        <p:attrNameLst>
                                          <p:attrName>style.visibility</p:attrName>
                                        </p:attrNameLst>
                                      </p:cBhvr>
                                      <p:to>
                                        <p:strVal val="visible"/>
                                      </p:to>
                                    </p:set>
                                    <p:animEffect transition="in" filter="fade">
                                      <p:cBhvr>
                                        <p:cTn id="18" dur="1000"/>
                                        <p:tgtEl>
                                          <p:spTgt spid="239"/>
                                        </p:tgtEl>
                                      </p:cBhvr>
                                    </p:animEffect>
                                  </p:childTnLst>
                                </p:cTn>
                              </p:par>
                              <p:par>
                                <p:cTn id="19" presetID="10" presetClass="entr" presetSubtype="0" fill="hold" nodeType="withEffect">
                                  <p:stCondLst>
                                    <p:cond delay="0"/>
                                  </p:stCondLst>
                                  <p:childTnLst>
                                    <p:set>
                                      <p:cBhvr>
                                        <p:cTn id="20" dur="1" fill="hold">
                                          <p:stCondLst>
                                            <p:cond delay="0"/>
                                          </p:stCondLst>
                                        </p:cTn>
                                        <p:tgtEl>
                                          <p:spTgt spid="230"/>
                                        </p:tgtEl>
                                        <p:attrNameLst>
                                          <p:attrName>style.visibility</p:attrName>
                                        </p:attrNameLst>
                                      </p:cBhvr>
                                      <p:to>
                                        <p:strVal val="visible"/>
                                      </p:to>
                                    </p:set>
                                    <p:animEffect transition="in" filter="fade">
                                      <p:cBhvr>
                                        <p:cTn id="21" dur="1000"/>
                                        <p:tgtEl>
                                          <p:spTgt spid="230"/>
                                        </p:tgtEl>
                                      </p:cBhvr>
                                    </p:animEffect>
                                  </p:childTnLst>
                                </p:cTn>
                              </p:par>
                              <p:par>
                                <p:cTn id="22" presetID="10" presetClass="entr" presetSubtype="0" fill="hold" nodeType="withEffect">
                                  <p:stCondLst>
                                    <p:cond delay="0"/>
                                  </p:stCondLst>
                                  <p:childTnLst>
                                    <p:set>
                                      <p:cBhvr>
                                        <p:cTn id="23" dur="1" fill="hold">
                                          <p:stCondLst>
                                            <p:cond delay="0"/>
                                          </p:stCondLst>
                                        </p:cTn>
                                        <p:tgtEl>
                                          <p:spTgt spid="233"/>
                                        </p:tgtEl>
                                        <p:attrNameLst>
                                          <p:attrName>style.visibility</p:attrName>
                                        </p:attrNameLst>
                                      </p:cBhvr>
                                      <p:to>
                                        <p:strVal val="visible"/>
                                      </p:to>
                                    </p:set>
                                    <p:animEffect transition="in" filter="fade">
                                      <p:cBhvr>
                                        <p:cTn id="24" dur="1000"/>
                                        <p:tgtEl>
                                          <p:spTgt spid="233"/>
                                        </p:tgtEl>
                                      </p:cBhvr>
                                    </p:animEffect>
                                  </p:childTnLst>
                                </p:cTn>
                              </p:par>
                              <p:par>
                                <p:cTn id="25" presetID="10" presetClass="entr" presetSubtype="0" fill="hold" nodeType="withEffect">
                                  <p:stCondLst>
                                    <p:cond delay="0"/>
                                  </p:stCondLst>
                                  <p:childTnLst>
                                    <p:set>
                                      <p:cBhvr>
                                        <p:cTn id="26" dur="1" fill="hold">
                                          <p:stCondLst>
                                            <p:cond delay="0"/>
                                          </p:stCondLst>
                                        </p:cTn>
                                        <p:tgtEl>
                                          <p:spTgt spid="237"/>
                                        </p:tgtEl>
                                        <p:attrNameLst>
                                          <p:attrName>style.visibility</p:attrName>
                                        </p:attrNameLst>
                                      </p:cBhvr>
                                      <p:to>
                                        <p:strVal val="visible"/>
                                      </p:to>
                                    </p:set>
                                    <p:animEffect transition="in" filter="fade">
                                      <p:cBhvr>
                                        <p:cTn id="27" dur="1000"/>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TN Express Web</a:t>
            </a:r>
            <a:br>
              <a:rPr lang="en-US" dirty="0" smtClean="0"/>
            </a:br>
            <a:r>
              <a:rPr lang="en-US" dirty="0" smtClean="0"/>
              <a:t>v7 Rollout</a:t>
            </a:r>
            <a:endParaRPr lang="en-US" dirty="0"/>
          </a:p>
        </p:txBody>
      </p:sp>
    </p:spTree>
    <p:extLst>
      <p:ext uri="{BB962C8B-B14F-4D97-AF65-F5344CB8AC3E}">
        <p14:creationId xmlns:p14="http://schemas.microsoft.com/office/powerpoint/2010/main" val="15926079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p:txBody>
          <a:bodyPr>
            <a:normAutofit/>
          </a:bodyPr>
          <a:lstStyle/>
          <a:p>
            <a:r>
              <a:rPr lang="en-US" sz="3000" dirty="0" smtClean="0"/>
              <a:t>Responsive Design with Feature Parity</a:t>
            </a:r>
          </a:p>
          <a:p>
            <a:r>
              <a:rPr lang="en-US" sz="3000" dirty="0" smtClean="0"/>
              <a:t>Target Launch: First half of 2017</a:t>
            </a:r>
          </a:p>
          <a:p>
            <a:r>
              <a:rPr lang="en-US" sz="3000" dirty="0" smtClean="0"/>
              <a:t>2-Phased Approach</a:t>
            </a:r>
          </a:p>
          <a:p>
            <a:r>
              <a:rPr lang="en-US" sz="3000" dirty="0" smtClean="0"/>
              <a:t>User Testing as features are built</a:t>
            </a:r>
            <a:endParaRPr lang="en-US" sz="3000" dirty="0"/>
          </a:p>
        </p:txBody>
      </p:sp>
      <p:sp>
        <p:nvSpPr>
          <p:cNvPr id="3" name="Title 2"/>
          <p:cNvSpPr>
            <a:spLocks noGrp="1"/>
          </p:cNvSpPr>
          <p:nvPr>
            <p:ph type="title"/>
          </p:nvPr>
        </p:nvSpPr>
        <p:spPr/>
        <p:txBody>
          <a:bodyPr/>
          <a:lstStyle/>
          <a:p>
            <a:r>
              <a:rPr lang="en-US" dirty="0" smtClean="0"/>
              <a:t>V7 TNEW Vision</a:t>
            </a:r>
            <a:endParaRPr lang="en-US" dirty="0"/>
          </a:p>
        </p:txBody>
      </p:sp>
      <p:pic>
        <p:nvPicPr>
          <p:cNvPr id="2052" name="Picture 4" descr="http://images.easyfreeclipart.com/1164/continuous-delivery-or-deployment-are-you-confused-there--116442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207" y="4527933"/>
            <a:ext cx="2276622" cy="2276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14778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endParaRPr lang="en-US" dirty="0"/>
          </a:p>
        </p:txBody>
      </p:sp>
      <p:sp>
        <p:nvSpPr>
          <p:cNvPr id="5" name="Subtitle 4"/>
          <p:cNvSpPr>
            <a:spLocks noGrp="1"/>
          </p:cNvSpPr>
          <p:nvPr>
            <p:ph type="subTitle" idx="1"/>
          </p:nvPr>
        </p:nvSpPr>
        <p:spPr/>
        <p:txBody>
          <a:bodyPr/>
          <a:lstStyle/>
          <a:p>
            <a:endParaRPr lang="en-US"/>
          </a:p>
        </p:txBody>
      </p:sp>
      <p:pic>
        <p:nvPicPr>
          <p:cNvPr id="8" name="Picture 7"/>
          <p:cNvPicPr>
            <a:picLocks noChangeAspect="1"/>
          </p:cNvPicPr>
          <p:nvPr/>
        </p:nvPicPr>
        <p:blipFill>
          <a:blip r:embed="rId3"/>
          <a:stretch>
            <a:fillRect/>
          </a:stretch>
        </p:blipFill>
        <p:spPr>
          <a:xfrm>
            <a:off x="-677322" y="2231096"/>
            <a:ext cx="10443627" cy="3026704"/>
          </a:xfrm>
          <a:prstGeom prst="rect">
            <a:avLst/>
          </a:prstGeom>
        </p:spPr>
      </p:pic>
      <p:sp>
        <p:nvSpPr>
          <p:cNvPr id="9" name="Title 2"/>
          <p:cNvSpPr txBox="1">
            <a:spLocks/>
          </p:cNvSpPr>
          <p:nvPr/>
        </p:nvSpPr>
        <p:spPr>
          <a:xfrm>
            <a:off x="285750" y="641965"/>
            <a:ext cx="8409071" cy="1233318"/>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n-US" dirty="0" smtClean="0">
                <a:latin typeface="Book Antiqua" panose="02040602050305030304" pitchFamily="18" charset="0"/>
              </a:rPr>
              <a:t>TNEW v7 Planning</a:t>
            </a:r>
            <a:endParaRPr lang="en-US" dirty="0">
              <a:latin typeface="Book Antiqua" panose="02040602050305030304" pitchFamily="18" charset="0"/>
            </a:endParaRPr>
          </a:p>
        </p:txBody>
      </p:sp>
    </p:spTree>
    <p:extLst>
      <p:ext uri="{BB962C8B-B14F-4D97-AF65-F5344CB8AC3E}">
        <p14:creationId xmlns:p14="http://schemas.microsoft.com/office/powerpoint/2010/main" val="28078415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a:xfrm>
            <a:off x="285749" y="1875283"/>
            <a:ext cx="3962693" cy="3878403"/>
          </a:xfrm>
        </p:spPr>
        <p:txBody>
          <a:bodyPr>
            <a:normAutofit lnSpcReduction="10000"/>
          </a:bodyPr>
          <a:lstStyle/>
          <a:p>
            <a:r>
              <a:rPr lang="en-US" sz="1800" dirty="0" smtClean="0"/>
              <a:t>Account Management</a:t>
            </a:r>
          </a:p>
          <a:p>
            <a:r>
              <a:rPr lang="en-US" sz="1800" dirty="0" smtClean="0"/>
              <a:t>Contributions</a:t>
            </a:r>
          </a:p>
          <a:p>
            <a:r>
              <a:rPr lang="en-US" sz="1800" dirty="0" smtClean="0"/>
              <a:t>Memberships</a:t>
            </a:r>
          </a:p>
          <a:p>
            <a:r>
              <a:rPr lang="en-US" sz="1800" dirty="0" smtClean="0"/>
              <a:t>Gift Certificates</a:t>
            </a:r>
          </a:p>
          <a:p>
            <a:r>
              <a:rPr lang="en-US" sz="1800" dirty="0" smtClean="0"/>
              <a:t>Refined Single Ticket Path</a:t>
            </a:r>
          </a:p>
          <a:p>
            <a:pPr lvl="1"/>
            <a:r>
              <a:rPr lang="en-US" sz="1500" dirty="0" smtClean="0"/>
              <a:t>Calendar + Listing</a:t>
            </a:r>
          </a:p>
          <a:p>
            <a:pPr lvl="1"/>
            <a:r>
              <a:rPr lang="en-US" sz="1500" dirty="0" smtClean="0"/>
              <a:t>SYOS + Best Available w/Detail</a:t>
            </a:r>
          </a:p>
          <a:p>
            <a:r>
              <a:rPr lang="en-US" sz="1800" dirty="0" smtClean="0"/>
              <a:t>HTML Cart File</a:t>
            </a:r>
          </a:p>
          <a:p>
            <a:r>
              <a:rPr lang="en-US" sz="1800" dirty="0" smtClean="0"/>
              <a:t>Hosted Payment app</a:t>
            </a:r>
          </a:p>
          <a:p>
            <a:r>
              <a:rPr lang="en-US" sz="1800" dirty="0" smtClean="0"/>
              <a:t>Admin Page Improvements</a:t>
            </a:r>
          </a:p>
          <a:p>
            <a:endParaRPr lang="en-US" sz="1800" dirty="0"/>
          </a:p>
        </p:txBody>
      </p:sp>
      <p:sp>
        <p:nvSpPr>
          <p:cNvPr id="3" name="Title 2"/>
          <p:cNvSpPr>
            <a:spLocks noGrp="1"/>
          </p:cNvSpPr>
          <p:nvPr>
            <p:ph type="title"/>
          </p:nvPr>
        </p:nvSpPr>
        <p:spPr>
          <a:xfrm>
            <a:off x="285750" y="641965"/>
            <a:ext cx="3962693" cy="1233318"/>
          </a:xfrm>
        </p:spPr>
        <p:txBody>
          <a:bodyPr/>
          <a:lstStyle/>
          <a:p>
            <a:r>
              <a:rPr lang="en-US" dirty="0" smtClean="0"/>
              <a:t>Phase 1: Q1</a:t>
            </a:r>
            <a:endParaRPr lang="en-US" dirty="0"/>
          </a:p>
        </p:txBody>
      </p:sp>
      <p:sp>
        <p:nvSpPr>
          <p:cNvPr id="4" name="Title 2"/>
          <p:cNvSpPr txBox="1">
            <a:spLocks/>
          </p:cNvSpPr>
          <p:nvPr/>
        </p:nvSpPr>
        <p:spPr>
          <a:xfrm>
            <a:off x="5181307" y="641965"/>
            <a:ext cx="3962693" cy="1233318"/>
          </a:xfrm>
          <a:prstGeom prst="rect">
            <a:avLst/>
          </a:prstGeom>
        </p:spPr>
        <p:txBody>
          <a:bodyPr vert="horz" lIns="91440" tIns="91440" rIns="91440" bIns="91440" rtlCol="0" anchor="ctr">
            <a:normAutofit/>
          </a:bodyPr>
          <a:lstStyle>
            <a:lvl1pPr algn="l" defTabSz="685800" rtl="0" eaLnBrk="1" latinLnBrk="0" hangingPunct="1">
              <a:lnSpc>
                <a:spcPct val="90000"/>
              </a:lnSpc>
              <a:spcBef>
                <a:spcPct val="0"/>
              </a:spcBef>
              <a:buNone/>
              <a:defRPr sz="3600" b="1" kern="1200">
                <a:solidFill>
                  <a:schemeClr val="tx2"/>
                </a:solidFill>
                <a:latin typeface="Book Antiqua" panose="02040602050305030304" pitchFamily="18" charset="0"/>
                <a:ea typeface="+mj-ea"/>
                <a:cs typeface="+mj-cs"/>
              </a:defRPr>
            </a:lvl1pPr>
          </a:lstStyle>
          <a:p>
            <a:r>
              <a:rPr lang="en-US" dirty="0" smtClean="0"/>
              <a:t>Phase 2: Q2</a:t>
            </a:r>
            <a:endParaRPr lang="en-US" dirty="0"/>
          </a:p>
        </p:txBody>
      </p:sp>
      <p:sp>
        <p:nvSpPr>
          <p:cNvPr id="5" name="Content Placeholder 1"/>
          <p:cNvSpPr txBox="1">
            <a:spLocks/>
          </p:cNvSpPr>
          <p:nvPr/>
        </p:nvSpPr>
        <p:spPr>
          <a:xfrm>
            <a:off x="4728795" y="1875282"/>
            <a:ext cx="3962693" cy="4697481"/>
          </a:xfrm>
          <a:prstGeom prst="rect">
            <a:avLst/>
          </a:prstGeom>
        </p:spPr>
        <p:txBody>
          <a:bodyPr vert="horz" lIns="91440" tIns="45720" rIns="91440" bIns="45720" rtlCol="0">
            <a:normAutofit/>
          </a:bodyPr>
          <a:lstStyle>
            <a:lvl1pPr marL="342900" indent="-342900" algn="l" defTabSz="685800" rtl="0" eaLnBrk="1" latinLnBrk="0" hangingPunct="1">
              <a:lnSpc>
                <a:spcPct val="110000"/>
              </a:lnSpc>
              <a:spcBef>
                <a:spcPts val="750"/>
              </a:spcBef>
              <a:spcAft>
                <a:spcPts val="225"/>
              </a:spcAft>
              <a:buClr>
                <a:schemeClr val="accent1"/>
              </a:buClr>
              <a:buSzPct val="100000"/>
              <a:buFont typeface="Verdana" panose="020B0604030504040204" pitchFamily="34" charset="0"/>
              <a:buChar char="●"/>
              <a:defRPr sz="21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685800" indent="-342900" algn="l" defTabSz="685800" rtl="0" eaLnBrk="1" latinLnBrk="0" hangingPunct="1">
              <a:lnSpc>
                <a:spcPct val="110000"/>
              </a:lnSpc>
              <a:spcBef>
                <a:spcPts val="375"/>
              </a:spcBef>
              <a:spcAft>
                <a:spcPts val="225"/>
              </a:spcAft>
              <a:buClr>
                <a:schemeClr val="accent1"/>
              </a:buClr>
              <a:buSzPct val="80000"/>
              <a:buFont typeface="Arial" panose="020B0604020202020204" pitchFamily="34" charset="0"/>
              <a:buChar char="►"/>
              <a:defRPr sz="1800" kern="1200">
                <a:solidFill>
                  <a:schemeClr val="tx1"/>
                </a:solidFill>
                <a:latin typeface="+mn-lt"/>
                <a:ea typeface="Verdana" panose="020B0604030504040204" pitchFamily="34" charset="0"/>
                <a:cs typeface="Verdana" panose="020B0604030504040204" pitchFamily="34" charset="0"/>
              </a:defRPr>
            </a:lvl2pPr>
            <a:lvl3pPr marL="1032272" indent="-346472" algn="l" defTabSz="685800" rtl="0" eaLnBrk="1" latinLnBrk="0" hangingPunct="1">
              <a:lnSpc>
                <a:spcPct val="110000"/>
              </a:lnSpc>
              <a:spcBef>
                <a:spcPts val="375"/>
              </a:spcBef>
              <a:spcAft>
                <a:spcPts val="225"/>
              </a:spcAft>
              <a:buClr>
                <a:schemeClr val="tx1">
                  <a:lumMod val="50000"/>
                  <a:lumOff val="50000"/>
                </a:schemeClr>
              </a:buClr>
              <a:buSzPct val="100000"/>
              <a:buFont typeface="Wingdings" panose="05000000000000000000" pitchFamily="2" charset="2"/>
              <a:buChar char="§"/>
              <a:defRPr sz="1650" kern="1200">
                <a:solidFill>
                  <a:schemeClr val="tx1">
                    <a:lumMod val="65000"/>
                    <a:lumOff val="35000"/>
                  </a:schemeClr>
                </a:solidFill>
                <a:latin typeface="+mn-lt"/>
                <a:ea typeface="Verdana" panose="020B0604030504040204" pitchFamily="34" charset="0"/>
                <a:cs typeface="Verdana" panose="020B0604030504040204" pitchFamily="34" charset="0"/>
              </a:defRPr>
            </a:lvl3pPr>
            <a:lvl4pPr marL="1028700" indent="-344091" algn="l" defTabSz="685800" rtl="0" eaLnBrk="1" latinLnBrk="0" hangingPunct="1">
              <a:lnSpc>
                <a:spcPct val="110000"/>
              </a:lnSpc>
              <a:spcBef>
                <a:spcPts val="375"/>
              </a:spcBef>
              <a:spcAft>
                <a:spcPts val="225"/>
              </a:spcAft>
              <a:buClr>
                <a:schemeClr val="tx1">
                  <a:lumMod val="65000"/>
                  <a:lumOff val="35000"/>
                </a:schemeClr>
              </a:buClr>
              <a:buSzPct val="100000"/>
              <a:buFont typeface="Wingdings" panose="05000000000000000000" pitchFamily="2" charset="2"/>
              <a:buChar char="§"/>
              <a:defRPr sz="1650" kern="1200">
                <a:solidFill>
                  <a:schemeClr val="accent1">
                    <a:lumMod val="75000"/>
                  </a:schemeClr>
                </a:solidFill>
                <a:latin typeface="+mn-lt"/>
                <a:ea typeface="Verdana" panose="020B0604030504040204" pitchFamily="34" charset="0"/>
                <a:cs typeface="Verdana" panose="020B0604030504040204" pitchFamily="34" charset="0"/>
              </a:defRPr>
            </a:lvl4pPr>
            <a:lvl5pPr marL="342900" indent="0" algn="l" defTabSz="685800" rtl="0" eaLnBrk="1" latinLnBrk="0" hangingPunct="1">
              <a:lnSpc>
                <a:spcPct val="110000"/>
              </a:lnSpc>
              <a:spcBef>
                <a:spcPts val="375"/>
              </a:spcBef>
              <a:spcAft>
                <a:spcPts val="225"/>
              </a:spcAft>
              <a:buClr>
                <a:schemeClr val="accent1">
                  <a:lumMod val="60000"/>
                  <a:lumOff val="40000"/>
                </a:schemeClr>
              </a:buClr>
              <a:buSzPct val="100000"/>
              <a:buFont typeface="Wingdings" panose="05000000000000000000" pitchFamily="2" charset="2"/>
              <a:buNone/>
              <a:defRPr sz="1350" b="1" kern="1200" spc="-23"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800" dirty="0" smtClean="0"/>
              <a:t>Subscription Packages</a:t>
            </a:r>
          </a:p>
          <a:p>
            <a:r>
              <a:rPr lang="en-US" sz="1800" dirty="0" smtClean="0"/>
              <a:t>Improved Guest Checkout</a:t>
            </a:r>
          </a:p>
          <a:p>
            <a:r>
              <a:rPr lang="en-US" sz="1800" dirty="0" smtClean="0"/>
              <a:t>Rewritten Account </a:t>
            </a:r>
            <a:r>
              <a:rPr lang="en-US" sz="1800" dirty="0" smtClean="0"/>
              <a:t>History</a:t>
            </a:r>
          </a:p>
          <a:p>
            <a:r>
              <a:rPr lang="en-US" sz="1800" dirty="0"/>
              <a:t>TNEW Customization plug-ins</a:t>
            </a:r>
          </a:p>
          <a:p>
            <a:pPr marL="0" indent="0">
              <a:buNone/>
            </a:pPr>
            <a:endParaRPr lang="en-US" sz="1800" dirty="0" smtClean="0"/>
          </a:p>
          <a:p>
            <a:endParaRPr lang="en-US" dirty="0"/>
          </a:p>
        </p:txBody>
      </p:sp>
      <p:sp>
        <p:nvSpPr>
          <p:cNvPr id="6" name="TextBox 5"/>
          <p:cNvSpPr txBox="1"/>
          <p:nvPr/>
        </p:nvSpPr>
        <p:spPr>
          <a:xfrm>
            <a:off x="566787" y="6304697"/>
            <a:ext cx="8048978" cy="338554"/>
          </a:xfrm>
          <a:prstGeom prst="rect">
            <a:avLst/>
          </a:prstGeom>
          <a:noFill/>
        </p:spPr>
        <p:txBody>
          <a:bodyPr wrap="square" rtlCol="0">
            <a:spAutoFit/>
          </a:bodyPr>
          <a:lstStyle/>
          <a:p>
            <a:pPr algn="ctr"/>
            <a:r>
              <a:rPr lang="en-US" sz="1600" i="1" dirty="0" smtClean="0"/>
              <a:t>Bootstrap 3 framework for responsive styling and standardized </a:t>
            </a:r>
            <a:r>
              <a:rPr lang="en-US" sz="1600" i="1" dirty="0" err="1" smtClean="0"/>
              <a:t>CSS</a:t>
            </a:r>
            <a:endParaRPr lang="en-US" sz="1600" i="1" dirty="0"/>
          </a:p>
        </p:txBody>
      </p:sp>
      <p:pic>
        <p:nvPicPr>
          <p:cNvPr id="1026" name="Picture 2" descr="http://res.cloudinary.com/dnkqgvjbd/image/upload/v1451679096/bootstrap_xfpqre.png"/>
          <p:cNvPicPr>
            <a:picLocks noChangeAspect="1" noChangeArrowheads="1"/>
          </p:cNvPicPr>
          <p:nvPr/>
        </p:nvPicPr>
        <p:blipFill rotWithShape="1">
          <a:blip r:embed="rId3">
            <a:extLst>
              <a:ext uri="{28A0092B-C50C-407E-A947-70E740481C1C}">
                <a14:useLocalDpi xmlns:a14="http://schemas.microsoft.com/office/drawing/2010/main" val="0"/>
              </a:ext>
            </a:extLst>
          </a:blip>
          <a:srcRect b="33398"/>
          <a:stretch/>
        </p:blipFill>
        <p:spPr bwMode="auto">
          <a:xfrm>
            <a:off x="-330233" y="5959004"/>
            <a:ext cx="1622368" cy="898996"/>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Connector 10"/>
          <p:cNvCxnSpPr/>
          <p:nvPr/>
        </p:nvCxnSpPr>
        <p:spPr>
          <a:xfrm>
            <a:off x="4390259" y="1875282"/>
            <a:ext cx="63498" cy="3629951"/>
          </a:xfrm>
          <a:prstGeom prst="line">
            <a:avLst/>
          </a:prstGeom>
          <a:ln>
            <a:prstDash val="dash"/>
          </a:ln>
        </p:spPr>
        <p:style>
          <a:lnRef idx="1">
            <a:schemeClr val="accent1"/>
          </a:lnRef>
          <a:fillRef idx="0">
            <a:schemeClr val="accent1"/>
          </a:fillRef>
          <a:effectRef idx="0">
            <a:schemeClr val="accent1"/>
          </a:effectRef>
          <a:fontRef idx="minor">
            <a:schemeClr val="tx1"/>
          </a:fontRef>
        </p:style>
      </p:cxnSp>
      <p:pic>
        <p:nvPicPr>
          <p:cNvPr id="16" name="Picture 2" descr="http://res.cloudinary.com/dnkqgvjbd/image/upload/v1451679096/bootstrap_xfpqre.png"/>
          <p:cNvPicPr>
            <a:picLocks noChangeAspect="1" noChangeArrowheads="1"/>
          </p:cNvPicPr>
          <p:nvPr/>
        </p:nvPicPr>
        <p:blipFill rotWithShape="1">
          <a:blip r:embed="rId3">
            <a:extLst>
              <a:ext uri="{28A0092B-C50C-407E-A947-70E740481C1C}">
                <a14:useLocalDpi xmlns:a14="http://schemas.microsoft.com/office/drawing/2010/main" val="0"/>
              </a:ext>
            </a:extLst>
          </a:blip>
          <a:srcRect b="33398"/>
          <a:stretch/>
        </p:blipFill>
        <p:spPr bwMode="auto">
          <a:xfrm>
            <a:off x="7843941" y="5944672"/>
            <a:ext cx="1622368" cy="898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5795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a:xfrm>
            <a:off x="285750" y="1960496"/>
            <a:ext cx="8572500" cy="1741172"/>
          </a:xfrm>
        </p:spPr>
        <p:txBody>
          <a:bodyPr>
            <a:normAutofit/>
          </a:bodyPr>
          <a:lstStyle/>
          <a:p>
            <a:r>
              <a:rPr lang="en-US" dirty="0" smtClean="0"/>
              <a:t>Integration “Contact Permissions” for Data Protection </a:t>
            </a:r>
          </a:p>
          <a:p>
            <a:r>
              <a:rPr lang="en-US" dirty="0" smtClean="0"/>
              <a:t>Credit Card tokenization</a:t>
            </a:r>
          </a:p>
          <a:p>
            <a:r>
              <a:rPr lang="en-US" dirty="0" smtClean="0"/>
              <a:t>Integration </a:t>
            </a:r>
            <a:r>
              <a:rPr lang="en-US" dirty="0" smtClean="0"/>
              <a:t>of additional REST calls</a:t>
            </a:r>
            <a:endParaRPr lang="en-US" dirty="0"/>
          </a:p>
        </p:txBody>
      </p:sp>
      <p:sp>
        <p:nvSpPr>
          <p:cNvPr id="3" name="Title 2"/>
          <p:cNvSpPr>
            <a:spLocks noGrp="1"/>
          </p:cNvSpPr>
          <p:nvPr>
            <p:ph type="title"/>
          </p:nvPr>
        </p:nvSpPr>
        <p:spPr/>
        <p:txBody>
          <a:bodyPr/>
          <a:lstStyle/>
          <a:p>
            <a:r>
              <a:rPr lang="en-US" dirty="0"/>
              <a:t>V14 Functionality &amp; TNEW </a:t>
            </a:r>
            <a:r>
              <a:rPr lang="en-US" dirty="0" smtClean="0"/>
              <a:t>v7 Lifecycle</a:t>
            </a:r>
            <a:endParaRPr lang="en-US" dirty="0"/>
          </a:p>
        </p:txBody>
      </p:sp>
      <p:cxnSp>
        <p:nvCxnSpPr>
          <p:cNvPr id="4" name="Straight Connector 3"/>
          <p:cNvCxnSpPr/>
          <p:nvPr/>
        </p:nvCxnSpPr>
        <p:spPr>
          <a:xfrm>
            <a:off x="357704" y="4109291"/>
            <a:ext cx="8428592" cy="22034"/>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0" name="Content Placeholder 1"/>
          <p:cNvSpPr txBox="1">
            <a:spLocks/>
          </p:cNvSpPr>
          <p:nvPr/>
        </p:nvSpPr>
        <p:spPr>
          <a:xfrm>
            <a:off x="357704" y="4538948"/>
            <a:ext cx="8572500" cy="1741172"/>
          </a:xfrm>
          <a:prstGeom prst="rect">
            <a:avLst/>
          </a:prstGeom>
        </p:spPr>
        <p:txBody>
          <a:bodyPr vert="horz" lIns="91440" tIns="45720" rIns="91440" bIns="45720" rtlCol="0">
            <a:normAutofit/>
          </a:bodyPr>
          <a:lstStyle>
            <a:lvl1pPr marL="342900" indent="-342900" algn="l" defTabSz="685800" rtl="0" eaLnBrk="1" latinLnBrk="0" hangingPunct="1">
              <a:lnSpc>
                <a:spcPct val="110000"/>
              </a:lnSpc>
              <a:spcBef>
                <a:spcPts val="750"/>
              </a:spcBef>
              <a:spcAft>
                <a:spcPts val="225"/>
              </a:spcAft>
              <a:buClr>
                <a:schemeClr val="accent1"/>
              </a:buClr>
              <a:buSzPct val="100000"/>
              <a:buFont typeface="Verdana" panose="020B0604030504040204" pitchFamily="34" charset="0"/>
              <a:buChar char="●"/>
              <a:defRPr sz="21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685800" indent="-342900" algn="l" defTabSz="685800" rtl="0" eaLnBrk="1" latinLnBrk="0" hangingPunct="1">
              <a:lnSpc>
                <a:spcPct val="110000"/>
              </a:lnSpc>
              <a:spcBef>
                <a:spcPts val="375"/>
              </a:spcBef>
              <a:spcAft>
                <a:spcPts val="225"/>
              </a:spcAft>
              <a:buClr>
                <a:schemeClr val="accent1"/>
              </a:buClr>
              <a:buSzPct val="80000"/>
              <a:buFont typeface="Arial" panose="020B0604020202020204" pitchFamily="34" charset="0"/>
              <a:buChar char="►"/>
              <a:defRPr sz="1800" kern="1200">
                <a:solidFill>
                  <a:schemeClr val="tx1"/>
                </a:solidFill>
                <a:latin typeface="+mn-lt"/>
                <a:ea typeface="Verdana" panose="020B0604030504040204" pitchFamily="34" charset="0"/>
                <a:cs typeface="Verdana" panose="020B0604030504040204" pitchFamily="34" charset="0"/>
              </a:defRPr>
            </a:lvl2pPr>
            <a:lvl3pPr marL="1032272" indent="-346472" algn="l" defTabSz="685800" rtl="0" eaLnBrk="1" latinLnBrk="0" hangingPunct="1">
              <a:lnSpc>
                <a:spcPct val="110000"/>
              </a:lnSpc>
              <a:spcBef>
                <a:spcPts val="375"/>
              </a:spcBef>
              <a:spcAft>
                <a:spcPts val="225"/>
              </a:spcAft>
              <a:buClr>
                <a:schemeClr val="tx1">
                  <a:lumMod val="50000"/>
                  <a:lumOff val="50000"/>
                </a:schemeClr>
              </a:buClr>
              <a:buSzPct val="100000"/>
              <a:buFont typeface="Wingdings" panose="05000000000000000000" pitchFamily="2" charset="2"/>
              <a:buChar char="§"/>
              <a:defRPr sz="1650" kern="1200">
                <a:solidFill>
                  <a:schemeClr val="tx1">
                    <a:lumMod val="65000"/>
                    <a:lumOff val="35000"/>
                  </a:schemeClr>
                </a:solidFill>
                <a:latin typeface="+mn-lt"/>
                <a:ea typeface="Verdana" panose="020B0604030504040204" pitchFamily="34" charset="0"/>
                <a:cs typeface="Verdana" panose="020B0604030504040204" pitchFamily="34" charset="0"/>
              </a:defRPr>
            </a:lvl3pPr>
            <a:lvl4pPr marL="1028700" indent="-344091" algn="l" defTabSz="685800" rtl="0" eaLnBrk="1" latinLnBrk="0" hangingPunct="1">
              <a:lnSpc>
                <a:spcPct val="110000"/>
              </a:lnSpc>
              <a:spcBef>
                <a:spcPts val="375"/>
              </a:spcBef>
              <a:spcAft>
                <a:spcPts val="225"/>
              </a:spcAft>
              <a:buClr>
                <a:schemeClr val="tx1">
                  <a:lumMod val="65000"/>
                  <a:lumOff val="35000"/>
                </a:schemeClr>
              </a:buClr>
              <a:buSzPct val="100000"/>
              <a:buFont typeface="Wingdings" panose="05000000000000000000" pitchFamily="2" charset="2"/>
              <a:buChar char="§"/>
              <a:defRPr sz="1650" kern="1200">
                <a:solidFill>
                  <a:schemeClr val="accent1">
                    <a:lumMod val="75000"/>
                  </a:schemeClr>
                </a:solidFill>
                <a:latin typeface="+mn-lt"/>
                <a:ea typeface="Verdana" panose="020B0604030504040204" pitchFamily="34" charset="0"/>
                <a:cs typeface="Verdana" panose="020B0604030504040204" pitchFamily="34" charset="0"/>
              </a:defRPr>
            </a:lvl4pPr>
            <a:lvl5pPr marL="342900" indent="0" algn="l" defTabSz="685800" rtl="0" eaLnBrk="1" latinLnBrk="0" hangingPunct="1">
              <a:lnSpc>
                <a:spcPct val="110000"/>
              </a:lnSpc>
              <a:spcBef>
                <a:spcPts val="375"/>
              </a:spcBef>
              <a:spcAft>
                <a:spcPts val="225"/>
              </a:spcAft>
              <a:buClr>
                <a:schemeClr val="accent1">
                  <a:lumMod val="60000"/>
                  <a:lumOff val="40000"/>
                </a:schemeClr>
              </a:buClr>
              <a:buSzPct val="100000"/>
              <a:buFont typeface="Wingdings" panose="05000000000000000000" pitchFamily="2" charset="2"/>
              <a:buNone/>
              <a:defRPr sz="1350" b="1" kern="1200" spc="-23" baseline="0">
                <a:solidFill>
                  <a:schemeClr val="tx1">
                    <a:lumMod val="65000"/>
                    <a:lumOff val="35000"/>
                  </a:schemeClr>
                </a:solidFill>
                <a:latin typeface="Consolas" panose="020B0609020204030204" pitchFamily="49" charset="0"/>
                <a:ea typeface="Verdana" panose="020B0604030504040204" pitchFamily="34" charset="0"/>
                <a:cs typeface="Verdana" panose="020B060403050404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smtClean="0"/>
              <a:t>New Tessitura email template support on TNEW</a:t>
            </a:r>
          </a:p>
          <a:p>
            <a:r>
              <a:rPr lang="en-US" dirty="0" smtClean="0"/>
              <a:t>Resource Scheduling</a:t>
            </a:r>
          </a:p>
          <a:p>
            <a:endParaRPr lang="en-US" dirty="0"/>
          </a:p>
        </p:txBody>
      </p:sp>
    </p:spTree>
    <p:extLst>
      <p:ext uri="{BB962C8B-B14F-4D97-AF65-F5344CB8AC3E}">
        <p14:creationId xmlns:p14="http://schemas.microsoft.com/office/powerpoint/2010/main" val="20172309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Responsive Skinning Approaches</a:t>
            </a:r>
            <a:endParaRPr lang="en-US" dirty="0"/>
          </a:p>
        </p:txBody>
      </p:sp>
    </p:spTree>
    <p:extLst>
      <p:ext uri="{BB962C8B-B14F-4D97-AF65-F5344CB8AC3E}">
        <p14:creationId xmlns:p14="http://schemas.microsoft.com/office/powerpoint/2010/main" val="31330285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r="6423" b="24905"/>
          <a:stretch/>
        </p:blipFill>
        <p:spPr>
          <a:xfrm>
            <a:off x="725622" y="2381869"/>
            <a:ext cx="1540208" cy="2738099"/>
          </a:xfrm>
          <a:prstGeom prst="rect">
            <a:avLst/>
          </a:prstGeom>
        </p:spPr>
      </p:pic>
      <p:sp>
        <p:nvSpPr>
          <p:cNvPr id="4" name="Title 3"/>
          <p:cNvSpPr>
            <a:spLocks noGrp="1"/>
          </p:cNvSpPr>
          <p:nvPr>
            <p:ph type="title"/>
          </p:nvPr>
        </p:nvSpPr>
        <p:spPr>
          <a:xfrm>
            <a:off x="571500" y="396202"/>
            <a:ext cx="8229600" cy="857250"/>
          </a:xfrm>
        </p:spPr>
        <p:txBody>
          <a:bodyPr/>
          <a:lstStyle/>
          <a:p>
            <a:r>
              <a:rPr lang="en-US" dirty="0" smtClean="0">
                <a:solidFill>
                  <a:schemeClr val="accent3"/>
                </a:solidFill>
                <a:latin typeface="Book Antiqua" panose="02040602050305030304" pitchFamily="18" charset="0"/>
              </a:rPr>
              <a:t>TNEW: whitelabel</a:t>
            </a:r>
            <a:endParaRPr lang="en-US" dirty="0">
              <a:solidFill>
                <a:schemeClr val="accent3"/>
              </a:solidFill>
              <a:latin typeface="Book Antiqua" panose="02040602050305030304" pitchFamily="18" charset="0"/>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4650" y="1915342"/>
            <a:ext cx="5517638" cy="3717746"/>
          </a:xfrm>
          <a:prstGeom prst="roundRect">
            <a:avLst>
              <a:gd name="adj" fmla="val 4167"/>
            </a:avLst>
          </a:prstGeom>
          <a:solidFill>
            <a:srgbClr val="FFFFFF"/>
          </a:solidFill>
          <a:ln w="76200" cap="sq">
            <a:solidFill>
              <a:srgbClr val="292929"/>
            </a:solidFill>
            <a:miter lim="800000"/>
          </a:ln>
          <a:effectLst>
            <a:reflection endPos="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Picture 2" descr="http://nailbiting.co.uk/wp-content/themes/nailbiting/images/iphone5-portrait-blank.png"/>
          <p:cNvPicPr>
            <a:picLocks noChangeAspect="1" noChangeArrowheads="1"/>
          </p:cNvPicPr>
          <p:nvPr/>
        </p:nvPicPr>
        <p:blipFill>
          <a:blip r:embed="rId6">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571500" y="1915341"/>
            <a:ext cx="1875836" cy="41933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7">
            <a:extLst>
              <a:ext uri="{28A0092B-C50C-407E-A947-70E740481C1C}">
                <a14:useLocalDpi xmlns:a14="http://schemas.microsoft.com/office/drawing/2010/main" val="0"/>
              </a:ext>
            </a:extLst>
          </a:blip>
          <a:srcRect r="16958" b="7121"/>
          <a:stretch/>
        </p:blipFill>
        <p:spPr>
          <a:xfrm>
            <a:off x="3216745" y="2245179"/>
            <a:ext cx="4913448" cy="3059975"/>
          </a:xfrm>
          <a:prstGeom prst="rect">
            <a:avLst/>
          </a:prstGeom>
        </p:spPr>
      </p:pic>
    </p:spTree>
    <p:custDataLst>
      <p:tags r:id="rId1"/>
    </p:custDataLst>
    <p:extLst>
      <p:ext uri="{BB962C8B-B14F-4D97-AF65-F5344CB8AC3E}">
        <p14:creationId xmlns:p14="http://schemas.microsoft.com/office/powerpoint/2010/main" val="311189426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406" t="-63" r="8496" b="33137"/>
          <a:stretch/>
        </p:blipFill>
        <p:spPr>
          <a:xfrm>
            <a:off x="705395" y="2469769"/>
            <a:ext cx="1543050" cy="284518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4650" y="1915342"/>
            <a:ext cx="5517638" cy="3717746"/>
          </a:xfrm>
          <a:prstGeom prst="roundRect">
            <a:avLst>
              <a:gd name="adj" fmla="val 4167"/>
            </a:avLst>
          </a:prstGeom>
          <a:solidFill>
            <a:srgbClr val="FFFFFF"/>
          </a:solidFill>
          <a:ln w="76200" cap="sq">
            <a:solidFill>
              <a:srgbClr val="292929"/>
            </a:solidFill>
            <a:miter lim="800000"/>
          </a:ln>
          <a:effectLst>
            <a:reflection endPos="0" dist="5000" dir="5400000" sy="-100000" algn="bl" rotWithShape="0"/>
          </a:effectLst>
          <a:scene3d>
            <a:camera prst="orthographicFront"/>
            <a:lightRig rig="threePt" dir="t">
              <a:rot lat="0" lon="0" rev="2700000"/>
            </a:lightRig>
          </a:scene3d>
          <a:sp3d>
            <a:bevelT h="38100"/>
            <a:contourClr>
              <a:srgbClr val="C0C0C0"/>
            </a:contourClr>
          </a:sp3d>
        </p:spPr>
      </p:pic>
      <p:pic>
        <p:nvPicPr>
          <p:cNvPr id="7" name="Picture 2" descr="http://nailbiting.co.uk/wp-content/themes/nailbiting/images/iphone5-portrait-blank.png"/>
          <p:cNvPicPr>
            <a:picLocks noChangeAspect="1" noChangeArrowheads="1"/>
          </p:cNvPicPr>
          <p:nvPr/>
        </p:nvPicPr>
        <p:blipFill>
          <a:blip r:embed="rId6">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571500" y="1915341"/>
            <a:ext cx="1875836" cy="419338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7">
            <a:extLst>
              <a:ext uri="{28A0092B-C50C-407E-A947-70E740481C1C}">
                <a14:useLocalDpi xmlns:a14="http://schemas.microsoft.com/office/drawing/2010/main" val="0"/>
              </a:ext>
            </a:extLst>
          </a:blip>
          <a:srcRect l="4764" t="4803" r="10913" b="3265"/>
          <a:stretch/>
        </p:blipFill>
        <p:spPr>
          <a:xfrm>
            <a:off x="3175801" y="2228850"/>
            <a:ext cx="4959094" cy="3143250"/>
          </a:xfrm>
          <a:prstGeom prst="rect">
            <a:avLst/>
          </a:prstGeom>
        </p:spPr>
      </p:pic>
      <p:sp>
        <p:nvSpPr>
          <p:cNvPr id="9" name="Title 3"/>
          <p:cNvSpPr>
            <a:spLocks noGrp="1"/>
          </p:cNvSpPr>
          <p:nvPr>
            <p:ph type="title"/>
          </p:nvPr>
        </p:nvSpPr>
        <p:spPr>
          <a:xfrm>
            <a:off x="571500" y="396202"/>
            <a:ext cx="8229600" cy="857250"/>
          </a:xfrm>
        </p:spPr>
        <p:txBody>
          <a:bodyPr/>
          <a:lstStyle/>
          <a:p>
            <a:r>
              <a:rPr lang="en-US" dirty="0" smtClean="0">
                <a:solidFill>
                  <a:schemeClr val="accent3"/>
                </a:solidFill>
                <a:latin typeface="Book Antiqua" panose="02040602050305030304" pitchFamily="18" charset="0"/>
              </a:rPr>
              <a:t>TNEW: quick start template</a:t>
            </a:r>
            <a:endParaRPr lang="en-US" dirty="0">
              <a:solidFill>
                <a:schemeClr val="accent3"/>
              </a:solidFill>
              <a:latin typeface="Book Antiqua" panose="02040602050305030304" pitchFamily="18" charset="0"/>
            </a:endParaRPr>
          </a:p>
        </p:txBody>
      </p:sp>
    </p:spTree>
    <p:custDataLst>
      <p:tags r:id="rId1"/>
    </p:custDataLst>
    <p:extLst>
      <p:ext uri="{BB962C8B-B14F-4D97-AF65-F5344CB8AC3E}">
        <p14:creationId xmlns:p14="http://schemas.microsoft.com/office/powerpoint/2010/main" val="323737122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1722" y="2486944"/>
            <a:ext cx="1513188" cy="3038645"/>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4650" y="1915342"/>
            <a:ext cx="5517638" cy="3717746"/>
          </a:xfrm>
          <a:prstGeom prst="roundRect">
            <a:avLst>
              <a:gd name="adj" fmla="val 4167"/>
            </a:avLst>
          </a:prstGeom>
          <a:solidFill>
            <a:srgbClr val="FFFFFF"/>
          </a:solidFill>
          <a:ln w="76200" cap="sq">
            <a:solidFill>
              <a:srgbClr val="292929"/>
            </a:solidFill>
            <a:miter lim="800000"/>
          </a:ln>
          <a:effectLst>
            <a:reflection endPos="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Picture 2" descr="http://nailbiting.co.uk/wp-content/themes/nailbiting/images/iphone5-portrait-blank.png"/>
          <p:cNvPicPr>
            <a:picLocks noChangeAspect="1" noChangeArrowheads="1"/>
          </p:cNvPicPr>
          <p:nvPr/>
        </p:nvPicPr>
        <p:blipFill>
          <a:blip r:embed="rId6">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571500" y="1925138"/>
            <a:ext cx="1875836" cy="419338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7" cstate="print">
            <a:extLst>
              <a:ext uri="{28A0092B-C50C-407E-A947-70E740481C1C}">
                <a14:useLocalDpi xmlns:a14="http://schemas.microsoft.com/office/drawing/2010/main" val="0"/>
              </a:ext>
            </a:extLst>
          </a:blip>
          <a:srcRect l="9545" r="9422" b="18572"/>
          <a:stretch/>
        </p:blipFill>
        <p:spPr>
          <a:xfrm>
            <a:off x="3200400" y="2243545"/>
            <a:ext cx="4914900" cy="3071405"/>
          </a:xfrm>
          <a:prstGeom prst="rect">
            <a:avLst/>
          </a:prstGeom>
        </p:spPr>
      </p:pic>
      <p:sp>
        <p:nvSpPr>
          <p:cNvPr id="8" name="Title 3"/>
          <p:cNvSpPr txBox="1">
            <a:spLocks/>
          </p:cNvSpPr>
          <p:nvPr/>
        </p:nvSpPr>
        <p:spPr>
          <a:xfrm>
            <a:off x="571500" y="396202"/>
            <a:ext cx="8229600" cy="857250"/>
          </a:xfrm>
          <a:prstGeom prst="rect">
            <a:avLst/>
          </a:prstGeom>
        </p:spPr>
        <p:txBody>
          <a:bodyPr vert="horz" lIns="91440" tIns="45720" rIns="91440" bIns="45720" rtlCol="0" anchor="t" anchorCtr="0">
            <a:normAutofit/>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r>
              <a:rPr lang="en-US" dirty="0" smtClean="0">
                <a:solidFill>
                  <a:schemeClr val="accent3"/>
                </a:solidFill>
                <a:latin typeface="Book Antiqua" panose="02040602050305030304" pitchFamily="18" charset="0"/>
              </a:rPr>
              <a:t>TNEW:  custom hosted template</a:t>
            </a:r>
            <a:endParaRPr lang="en-US" dirty="0">
              <a:solidFill>
                <a:schemeClr val="accent3"/>
              </a:solidFill>
              <a:latin typeface="Book Antiqua" panose="02040602050305030304" pitchFamily="18" charset="0"/>
            </a:endParaRPr>
          </a:p>
        </p:txBody>
      </p:sp>
    </p:spTree>
    <p:custDataLst>
      <p:tags r:id="rId1"/>
    </p:custDataLst>
    <p:extLst>
      <p:ext uri="{BB962C8B-B14F-4D97-AF65-F5344CB8AC3E}">
        <p14:creationId xmlns:p14="http://schemas.microsoft.com/office/powerpoint/2010/main" val="109192125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New Admin Features</a:t>
            </a:r>
            <a:endParaRPr lang="en-US" dirty="0"/>
          </a:p>
        </p:txBody>
      </p:sp>
    </p:spTree>
    <p:extLst>
      <p:ext uri="{BB962C8B-B14F-4D97-AF65-F5344CB8AC3E}">
        <p14:creationId xmlns:p14="http://schemas.microsoft.com/office/powerpoint/2010/main" val="393540419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endParaRPr lang="en-US"/>
          </a:p>
        </p:txBody>
      </p:sp>
      <p:sp>
        <p:nvSpPr>
          <p:cNvPr id="4" name="Subtitle 3"/>
          <p:cNvSpPr>
            <a:spLocks noGrp="1"/>
          </p:cNvSpPr>
          <p:nvPr>
            <p:ph type="subTitle" idx="1"/>
          </p:nvPr>
        </p:nvSpPr>
        <p:spPr/>
        <p:txBody>
          <a:bodyPr/>
          <a:lstStyle/>
          <a:p>
            <a:endParaRPr lang="en-US"/>
          </a:p>
        </p:txBody>
      </p:sp>
      <p:pic>
        <p:nvPicPr>
          <p:cNvPr id="5" name="Picture 4"/>
          <p:cNvPicPr>
            <a:picLocks noChangeAspect="1"/>
          </p:cNvPicPr>
          <p:nvPr/>
        </p:nvPicPr>
        <p:blipFill>
          <a:blip r:embed="rId2"/>
          <a:stretch>
            <a:fillRect/>
          </a:stretch>
        </p:blipFill>
        <p:spPr>
          <a:xfrm>
            <a:off x="285728" y="593559"/>
            <a:ext cx="8661677" cy="4828674"/>
          </a:xfrm>
          <a:prstGeom prst="rect">
            <a:avLst/>
          </a:prstGeom>
        </p:spPr>
      </p:pic>
    </p:spTree>
    <p:extLst>
      <p:ext uri="{BB962C8B-B14F-4D97-AF65-F5344CB8AC3E}">
        <p14:creationId xmlns:p14="http://schemas.microsoft.com/office/powerpoint/2010/main" val="28974856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endParaRPr lang="en-US"/>
          </a:p>
        </p:txBody>
      </p:sp>
      <p:sp>
        <p:nvSpPr>
          <p:cNvPr id="4" name="Subtitle 3"/>
          <p:cNvSpPr>
            <a:spLocks noGrp="1"/>
          </p:cNvSpPr>
          <p:nvPr>
            <p:ph type="subTitle" idx="1"/>
          </p:nvPr>
        </p:nvSpPr>
        <p:spPr/>
        <p:txBody>
          <a:bodyPr/>
          <a:lstStyle/>
          <a:p>
            <a:endParaRPr lang="en-US"/>
          </a:p>
        </p:txBody>
      </p:sp>
      <p:pic>
        <p:nvPicPr>
          <p:cNvPr id="2" name="Picture 1"/>
          <p:cNvPicPr>
            <a:picLocks noChangeAspect="1"/>
          </p:cNvPicPr>
          <p:nvPr/>
        </p:nvPicPr>
        <p:blipFill>
          <a:blip r:embed="rId2"/>
          <a:stretch>
            <a:fillRect/>
          </a:stretch>
        </p:blipFill>
        <p:spPr>
          <a:xfrm>
            <a:off x="1" y="721895"/>
            <a:ext cx="9148734" cy="5005137"/>
          </a:xfrm>
          <a:prstGeom prst="rect">
            <a:avLst/>
          </a:prstGeom>
        </p:spPr>
      </p:pic>
    </p:spTree>
    <p:extLst>
      <p:ext uri="{BB962C8B-B14F-4D97-AF65-F5344CB8AC3E}">
        <p14:creationId xmlns:p14="http://schemas.microsoft.com/office/powerpoint/2010/main" val="223267967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Improved Cart Styling</a:t>
            </a:r>
            <a:endParaRPr lang="en-US" dirty="0"/>
          </a:p>
        </p:txBody>
      </p:sp>
    </p:spTree>
    <p:extLst>
      <p:ext uri="{BB962C8B-B14F-4D97-AF65-F5344CB8AC3E}">
        <p14:creationId xmlns:p14="http://schemas.microsoft.com/office/powerpoint/2010/main" val="14573356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3"/>
          <a:stretch>
            <a:fillRect/>
          </a:stretch>
        </p:blipFill>
        <p:spPr>
          <a:xfrm>
            <a:off x="419619" y="743285"/>
            <a:ext cx="8304762" cy="5371429"/>
          </a:xfrm>
          <a:prstGeom prst="rect">
            <a:avLst/>
          </a:prstGeom>
        </p:spPr>
      </p:pic>
    </p:spTree>
    <p:extLst>
      <p:ext uri="{BB962C8B-B14F-4D97-AF65-F5344CB8AC3E}">
        <p14:creationId xmlns:p14="http://schemas.microsoft.com/office/powerpoint/2010/main" val="138209592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TN Mobile Plus</a:t>
            </a:r>
            <a:br>
              <a:rPr lang="en-US" dirty="0" smtClean="0"/>
            </a:br>
            <a:r>
              <a:rPr lang="en-US" dirty="0" smtClean="0"/>
              <a:t>v3.5 Planning</a:t>
            </a:r>
            <a:endParaRPr lang="en-US" dirty="0"/>
          </a:p>
        </p:txBody>
      </p:sp>
    </p:spTree>
    <p:extLst>
      <p:ext uri="{BB962C8B-B14F-4D97-AF65-F5344CB8AC3E}">
        <p14:creationId xmlns:p14="http://schemas.microsoft.com/office/powerpoint/2010/main" val="426785107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Coming Soon…</a:t>
            </a:r>
            <a:endParaRPr lang="en-US" dirty="0"/>
          </a:p>
        </p:txBody>
      </p:sp>
      <p:pic>
        <p:nvPicPr>
          <p:cNvPr id="4" name="Picture 3"/>
          <p:cNvPicPr>
            <a:picLocks noChangeAspect="1"/>
          </p:cNvPicPr>
          <p:nvPr/>
        </p:nvPicPr>
        <p:blipFill>
          <a:blip r:embed="rId2"/>
          <a:stretch>
            <a:fillRect/>
          </a:stretch>
        </p:blipFill>
        <p:spPr>
          <a:xfrm>
            <a:off x="1327492" y="2071298"/>
            <a:ext cx="6489016" cy="3478113"/>
          </a:xfrm>
          <a:prstGeom prst="rect">
            <a:avLst/>
          </a:prstGeom>
        </p:spPr>
      </p:pic>
      <p:sp>
        <p:nvSpPr>
          <p:cNvPr id="5" name="Content Placeholder 4"/>
          <p:cNvSpPr>
            <a:spLocks noGrp="1"/>
          </p:cNvSpPr>
          <p:nvPr>
            <p:ph sz="quarter" idx="10"/>
          </p:nvPr>
        </p:nvSpPr>
        <p:spPr/>
        <p:txBody>
          <a:bodyPr/>
          <a:lstStyle/>
          <a:p>
            <a:endParaRPr lang="en-US"/>
          </a:p>
        </p:txBody>
      </p:sp>
    </p:spTree>
    <p:extLst>
      <p:ext uri="{BB962C8B-B14F-4D97-AF65-F5344CB8AC3E}">
        <p14:creationId xmlns:p14="http://schemas.microsoft.com/office/powerpoint/2010/main" val="42103350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28"/>
        <p:cNvGrpSpPr/>
        <p:nvPr/>
      </p:nvGrpSpPr>
      <p:grpSpPr>
        <a:xfrm>
          <a:off x="0" y="0"/>
          <a:ext cx="0" cy="0"/>
          <a:chOff x="0" y="0"/>
          <a:chExt cx="0" cy="0"/>
        </a:xfrm>
      </p:grpSpPr>
      <p:pic>
        <p:nvPicPr>
          <p:cNvPr id="330" name="Shape 330"/>
          <p:cNvPicPr preferRelativeResize="0"/>
          <p:nvPr/>
        </p:nvPicPr>
        <p:blipFill rotWithShape="1">
          <a:blip r:embed="rId3">
            <a:alphaModFix/>
          </a:blip>
          <a:srcRect/>
          <a:stretch/>
        </p:blipFill>
        <p:spPr>
          <a:xfrm>
            <a:off x="457199" y="2228999"/>
            <a:ext cx="5631975" cy="3168000"/>
          </a:xfrm>
          <a:prstGeom prst="rect">
            <a:avLst/>
          </a:prstGeom>
          <a:noFill/>
          <a:ln>
            <a:noFill/>
          </a:ln>
        </p:spPr>
      </p:pic>
      <p:sp>
        <p:nvSpPr>
          <p:cNvPr id="331" name="Shape 331"/>
          <p:cNvSpPr txBox="1">
            <a:spLocks noGrp="1"/>
          </p:cNvSpPr>
          <p:nvPr>
            <p:ph type="body" idx="1"/>
          </p:nvPr>
        </p:nvSpPr>
        <p:spPr>
          <a:xfrm>
            <a:off x="6089100" y="2139300"/>
            <a:ext cx="2914875" cy="3491325"/>
          </a:xfrm>
          <a:prstGeom prst="rect">
            <a:avLst/>
          </a:prstGeom>
          <a:noFill/>
          <a:ln>
            <a:noFill/>
          </a:ln>
        </p:spPr>
        <p:txBody>
          <a:bodyPr vert="horz" lIns="68569" tIns="34275" rIns="68569" bIns="34275" rtlCol="0" anchor="t" anchorCtr="0">
            <a:noAutofit/>
          </a:bodyPr>
          <a:lstStyle/>
          <a:p>
            <a:pPr marL="257175" indent="-228600">
              <a:spcBef>
                <a:spcPts val="0"/>
              </a:spcBef>
              <a:buSzPct val="100000"/>
              <a:buFont typeface="Noto Sans Symbols"/>
              <a:buChar char="▪"/>
            </a:pPr>
            <a:r>
              <a:rPr lang="en-US" sz="1800" dirty="0">
                <a:solidFill>
                  <a:schemeClr val="tx1"/>
                </a:solidFill>
                <a:latin typeface="Book Antiqua" panose="02040602050305030304" pitchFamily="18" charset="0"/>
              </a:rPr>
              <a:t>Connect with users within a few feet</a:t>
            </a:r>
          </a:p>
          <a:p>
            <a:pPr marL="257175" indent="-228600">
              <a:spcBef>
                <a:spcPts val="0"/>
              </a:spcBef>
              <a:buSzPct val="100000"/>
              <a:buFont typeface="Noto Sans Symbols"/>
              <a:buChar char="▪"/>
            </a:pPr>
            <a:r>
              <a:rPr lang="en-US" sz="1800" dirty="0">
                <a:solidFill>
                  <a:schemeClr val="tx1"/>
                </a:solidFill>
                <a:latin typeface="Book Antiqua" panose="02040602050305030304" pitchFamily="18" charset="0"/>
              </a:rPr>
              <a:t>Deliver highly targeted content</a:t>
            </a:r>
          </a:p>
          <a:p>
            <a:pPr marL="257175" indent="-228600">
              <a:spcBef>
                <a:spcPts val="0"/>
              </a:spcBef>
              <a:buSzPct val="100000"/>
              <a:buFont typeface="Noto Sans Symbols"/>
              <a:buChar char="▪"/>
            </a:pPr>
            <a:r>
              <a:rPr lang="en-US" sz="1800" dirty="0">
                <a:solidFill>
                  <a:schemeClr val="tx1"/>
                </a:solidFill>
                <a:latin typeface="Book Antiqua" panose="02040602050305030304" pitchFamily="18" charset="0"/>
              </a:rPr>
              <a:t>Customer heat-map</a:t>
            </a:r>
          </a:p>
          <a:p>
            <a:pPr marL="257175" indent="-228600">
              <a:spcBef>
                <a:spcPts val="0"/>
              </a:spcBef>
              <a:buSzPct val="100000"/>
              <a:buFont typeface="Noto Sans Symbols"/>
              <a:buChar char="▪"/>
            </a:pPr>
            <a:r>
              <a:rPr lang="en-US" sz="1800" dirty="0">
                <a:solidFill>
                  <a:schemeClr val="tx1"/>
                </a:solidFill>
                <a:latin typeface="Book Antiqua" panose="02040602050305030304" pitchFamily="18" charset="0"/>
              </a:rPr>
              <a:t>Unlimited possibilities</a:t>
            </a:r>
          </a:p>
          <a:p>
            <a:pPr marL="257175" indent="-261938">
              <a:spcBef>
                <a:spcPts val="525"/>
              </a:spcBef>
              <a:buSzPct val="129166"/>
              <a:buNone/>
            </a:pPr>
            <a:endParaRPr sz="1800" dirty="0">
              <a:latin typeface="Arial"/>
              <a:ea typeface="Arial"/>
              <a:cs typeface="Arial"/>
              <a:sym typeface="Arial"/>
            </a:endParaRPr>
          </a:p>
        </p:txBody>
      </p:sp>
      <p:sp>
        <p:nvSpPr>
          <p:cNvPr id="6" name="Title 2"/>
          <p:cNvSpPr txBox="1">
            <a:spLocks/>
          </p:cNvSpPr>
          <p:nvPr/>
        </p:nvSpPr>
        <p:spPr>
          <a:xfrm>
            <a:off x="457198" y="138282"/>
            <a:ext cx="8401051" cy="1233318"/>
          </a:xfrm>
          <a:prstGeom prst="rect">
            <a:avLst/>
          </a:prstGeom>
        </p:spPr>
        <p:txBody>
          <a:bodyPr vert="horz" lIns="91440" tIns="91440" rIns="91440" bIns="91440" rtlCol="0" anchor="ctr">
            <a:normAutofit/>
          </a:bodyPr>
          <a:lstStyle>
            <a:lvl1pPr algn="l" defTabSz="685800" rtl="0" eaLnBrk="1" latinLnBrk="0" hangingPunct="1">
              <a:lnSpc>
                <a:spcPct val="90000"/>
              </a:lnSpc>
              <a:spcBef>
                <a:spcPct val="0"/>
              </a:spcBef>
              <a:buNone/>
              <a:defRPr sz="3600" b="1" kern="1200">
                <a:solidFill>
                  <a:schemeClr val="tx2"/>
                </a:solidFill>
                <a:latin typeface="Book Antiqua" panose="02040602050305030304" pitchFamily="18" charset="0"/>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smtClean="0">
                <a:ln>
                  <a:noFill/>
                </a:ln>
                <a:solidFill>
                  <a:srgbClr val="1B2122"/>
                </a:solidFill>
                <a:effectLst/>
                <a:uLnTx/>
                <a:uFillTx/>
                <a:latin typeface="Book Antiqua" panose="02040602050305030304" pitchFamily="18" charset="0"/>
                <a:ea typeface="+mj-ea"/>
                <a:cs typeface="+mj-cs"/>
              </a:rPr>
              <a:t>Coming Soon…Beacons</a:t>
            </a:r>
            <a:endParaRPr kumimoji="0" lang="en-US" sz="3600" b="1" i="0" u="none" strike="noStrike" kern="1200" cap="none" spc="0" normalizeH="0" baseline="0" noProof="0" dirty="0">
              <a:ln>
                <a:noFill/>
              </a:ln>
              <a:solidFill>
                <a:srgbClr val="1B2122"/>
              </a:solidFill>
              <a:effectLst/>
              <a:uLnTx/>
              <a:uFillTx/>
              <a:latin typeface="Book Antiqua" panose="02040602050305030304" pitchFamily="18" charset="0"/>
              <a:ea typeface="+mj-ea"/>
              <a:cs typeface="+mj-cs"/>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427401523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35"/>
        <p:cNvGrpSpPr/>
        <p:nvPr/>
      </p:nvGrpSpPr>
      <p:grpSpPr>
        <a:xfrm>
          <a:off x="0" y="0"/>
          <a:ext cx="0" cy="0"/>
          <a:chOff x="0" y="0"/>
          <a:chExt cx="0" cy="0"/>
        </a:xfrm>
      </p:grpSpPr>
      <p:sp>
        <p:nvSpPr>
          <p:cNvPr id="336" name="Shape 336"/>
          <p:cNvSpPr txBox="1">
            <a:spLocks noGrp="1"/>
          </p:cNvSpPr>
          <p:nvPr>
            <p:ph type="title"/>
          </p:nvPr>
        </p:nvSpPr>
        <p:spPr>
          <a:xfrm>
            <a:off x="457200" y="1371600"/>
            <a:ext cx="8229600" cy="857475"/>
          </a:xfrm>
          <a:prstGeom prst="rect">
            <a:avLst/>
          </a:prstGeom>
        </p:spPr>
        <p:txBody>
          <a:bodyPr vert="horz" lIns="68569" tIns="68569" rIns="68569" bIns="68569" rtlCol="0" anchor="t" anchorCtr="0">
            <a:noAutofit/>
          </a:bodyPr>
          <a:lstStyle/>
          <a:p>
            <a:pPr>
              <a:lnSpc>
                <a:spcPct val="90000"/>
              </a:lnSpc>
            </a:pPr>
            <a:r>
              <a:rPr lang="en-US" dirty="0">
                <a:solidFill>
                  <a:schemeClr val="tx1"/>
                </a:solidFill>
                <a:latin typeface="Book Antiqua" panose="02040602050305030304" pitchFamily="18" charset="0"/>
              </a:rPr>
              <a:t>Beacons Example</a:t>
            </a:r>
          </a:p>
        </p:txBody>
      </p:sp>
      <p:sp>
        <p:nvSpPr>
          <p:cNvPr id="337" name="Shape 337"/>
          <p:cNvSpPr/>
          <p:nvPr/>
        </p:nvSpPr>
        <p:spPr>
          <a:xfrm>
            <a:off x="754075" y="2342900"/>
            <a:ext cx="7687125" cy="3410100"/>
          </a:xfrm>
          <a:prstGeom prst="rect">
            <a:avLst/>
          </a:prstGeom>
          <a:noFill/>
          <a:ln w="28575" cap="flat" cmpd="sng">
            <a:solidFill>
              <a:schemeClr val="dk2"/>
            </a:solidFill>
            <a:prstDash val="solid"/>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38" name="Shape 338"/>
          <p:cNvSpPr/>
          <p:nvPr/>
        </p:nvSpPr>
        <p:spPr>
          <a:xfrm>
            <a:off x="-686550" y="1071100"/>
            <a:ext cx="2847600" cy="2757600"/>
          </a:xfrm>
          <a:prstGeom prst="arc">
            <a:avLst>
              <a:gd name="adj1" fmla="val 21397617"/>
              <a:gd name="adj2" fmla="val 5339183"/>
            </a:avLst>
          </a:prstGeom>
          <a:noFill/>
          <a:ln w="19050" cap="flat" cmpd="sng">
            <a:solidFill>
              <a:schemeClr val="dk2"/>
            </a:solidFill>
            <a:prstDash val="dash"/>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39" name="Shape 339"/>
          <p:cNvSpPr/>
          <p:nvPr/>
        </p:nvSpPr>
        <p:spPr>
          <a:xfrm rot="-5400000">
            <a:off x="-579175" y="4368700"/>
            <a:ext cx="2847600" cy="2757600"/>
          </a:xfrm>
          <a:prstGeom prst="arc">
            <a:avLst>
              <a:gd name="adj1" fmla="val 21397617"/>
              <a:gd name="adj2" fmla="val 5339183"/>
            </a:avLst>
          </a:prstGeom>
          <a:noFill/>
          <a:ln w="19050" cap="flat" cmpd="sng">
            <a:solidFill>
              <a:schemeClr val="dk2"/>
            </a:solidFill>
            <a:prstDash val="dash"/>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40" name="Shape 340"/>
          <p:cNvSpPr/>
          <p:nvPr/>
        </p:nvSpPr>
        <p:spPr>
          <a:xfrm flipH="1">
            <a:off x="7017900" y="1071100"/>
            <a:ext cx="2847600" cy="2757600"/>
          </a:xfrm>
          <a:prstGeom prst="arc">
            <a:avLst>
              <a:gd name="adj1" fmla="val 21397617"/>
              <a:gd name="adj2" fmla="val 5339183"/>
            </a:avLst>
          </a:prstGeom>
          <a:noFill/>
          <a:ln w="19050" cap="flat" cmpd="sng">
            <a:solidFill>
              <a:schemeClr val="dk2"/>
            </a:solidFill>
            <a:prstDash val="dash"/>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41" name="Shape 341"/>
          <p:cNvSpPr/>
          <p:nvPr/>
        </p:nvSpPr>
        <p:spPr>
          <a:xfrm rot="10800000">
            <a:off x="7017900" y="4273500"/>
            <a:ext cx="2847600" cy="2757600"/>
          </a:xfrm>
          <a:prstGeom prst="arc">
            <a:avLst>
              <a:gd name="adj1" fmla="val 21397617"/>
              <a:gd name="adj2" fmla="val 5339183"/>
            </a:avLst>
          </a:prstGeom>
          <a:noFill/>
          <a:ln w="19050" cap="flat" cmpd="sng">
            <a:solidFill>
              <a:schemeClr val="dk2"/>
            </a:solidFill>
            <a:prstDash val="dash"/>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42" name="Shape 342"/>
          <p:cNvSpPr txBox="1"/>
          <p:nvPr/>
        </p:nvSpPr>
        <p:spPr>
          <a:xfrm>
            <a:off x="754075" y="2342900"/>
            <a:ext cx="2566125" cy="438975"/>
          </a:xfrm>
          <a:prstGeom prst="rect">
            <a:avLst/>
          </a:prstGeom>
          <a:noFill/>
          <a:ln>
            <a:noFill/>
          </a:ln>
        </p:spPr>
        <p:txBody>
          <a:bodyPr lIns="91425" tIns="91425" rIns="91425" bIns="91425" anchor="t" anchorCtr="0">
            <a:noAutofit/>
          </a:bodyPr>
          <a:lstStyle/>
          <a:p>
            <a:r>
              <a:rPr lang="en-US" sz="1425" b="1">
                <a:solidFill>
                  <a:srgbClr val="DB3F2F"/>
                </a:solidFill>
              </a:rPr>
              <a:t>Entrance</a:t>
            </a:r>
          </a:p>
        </p:txBody>
      </p:sp>
      <p:sp>
        <p:nvSpPr>
          <p:cNvPr id="343" name="Shape 343"/>
          <p:cNvSpPr txBox="1"/>
          <p:nvPr/>
        </p:nvSpPr>
        <p:spPr>
          <a:xfrm>
            <a:off x="5875075" y="2342900"/>
            <a:ext cx="2566125" cy="438975"/>
          </a:xfrm>
          <a:prstGeom prst="rect">
            <a:avLst/>
          </a:prstGeom>
          <a:noFill/>
          <a:ln>
            <a:noFill/>
          </a:ln>
        </p:spPr>
        <p:txBody>
          <a:bodyPr lIns="91425" tIns="91425" rIns="91425" bIns="91425" anchor="t" anchorCtr="0">
            <a:noAutofit/>
          </a:bodyPr>
          <a:lstStyle/>
          <a:p>
            <a:pPr algn="r"/>
            <a:r>
              <a:rPr lang="en-US" sz="1425" b="1">
                <a:solidFill>
                  <a:srgbClr val="DB3F2F"/>
                </a:solidFill>
              </a:rPr>
              <a:t>Concessions</a:t>
            </a:r>
          </a:p>
        </p:txBody>
      </p:sp>
      <p:sp>
        <p:nvSpPr>
          <p:cNvPr id="344" name="Shape 344"/>
          <p:cNvSpPr txBox="1"/>
          <p:nvPr/>
        </p:nvSpPr>
        <p:spPr>
          <a:xfrm>
            <a:off x="754075" y="5314100"/>
            <a:ext cx="2566125" cy="438975"/>
          </a:xfrm>
          <a:prstGeom prst="rect">
            <a:avLst/>
          </a:prstGeom>
          <a:noFill/>
          <a:ln>
            <a:noFill/>
          </a:ln>
        </p:spPr>
        <p:txBody>
          <a:bodyPr lIns="91425" tIns="91425" rIns="91425" bIns="91425" anchor="t" anchorCtr="0">
            <a:noAutofit/>
          </a:bodyPr>
          <a:lstStyle/>
          <a:p>
            <a:r>
              <a:rPr lang="en-US" sz="1425" b="1">
                <a:solidFill>
                  <a:srgbClr val="DB3F2F"/>
                </a:solidFill>
              </a:rPr>
              <a:t>Ticket Sales</a:t>
            </a:r>
          </a:p>
        </p:txBody>
      </p:sp>
      <p:sp>
        <p:nvSpPr>
          <p:cNvPr id="345" name="Shape 345"/>
          <p:cNvSpPr txBox="1"/>
          <p:nvPr/>
        </p:nvSpPr>
        <p:spPr>
          <a:xfrm>
            <a:off x="5875075" y="5314100"/>
            <a:ext cx="2566125" cy="438975"/>
          </a:xfrm>
          <a:prstGeom prst="rect">
            <a:avLst/>
          </a:prstGeom>
          <a:noFill/>
          <a:ln>
            <a:noFill/>
          </a:ln>
        </p:spPr>
        <p:txBody>
          <a:bodyPr lIns="91425" tIns="91425" rIns="91425" bIns="91425" anchor="t" anchorCtr="0">
            <a:noAutofit/>
          </a:bodyPr>
          <a:lstStyle/>
          <a:p>
            <a:pPr algn="r"/>
            <a:r>
              <a:rPr lang="en-US" sz="1425" b="1">
                <a:solidFill>
                  <a:srgbClr val="DB3F2F"/>
                </a:solidFill>
              </a:rPr>
              <a:t>Restroom</a:t>
            </a:r>
          </a:p>
        </p:txBody>
      </p:sp>
      <p:sp>
        <p:nvSpPr>
          <p:cNvPr id="346" name="Shape 346"/>
          <p:cNvSpPr/>
          <p:nvPr/>
        </p:nvSpPr>
        <p:spPr>
          <a:xfrm>
            <a:off x="2386050" y="2781800"/>
            <a:ext cx="1598175" cy="1609425"/>
          </a:xfrm>
          <a:prstGeom prst="ellipse">
            <a:avLst/>
          </a:prstGeom>
          <a:noFill/>
          <a:ln w="19050" cap="flat" cmpd="sng">
            <a:solidFill>
              <a:schemeClr val="dk2"/>
            </a:solidFill>
            <a:prstDash val="dash"/>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47" name="Shape 347"/>
          <p:cNvSpPr txBox="1"/>
          <p:nvPr/>
        </p:nvSpPr>
        <p:spPr>
          <a:xfrm>
            <a:off x="2737950" y="3367100"/>
            <a:ext cx="894375" cy="438975"/>
          </a:xfrm>
          <a:prstGeom prst="rect">
            <a:avLst/>
          </a:prstGeom>
          <a:noFill/>
          <a:ln>
            <a:noFill/>
          </a:ln>
        </p:spPr>
        <p:txBody>
          <a:bodyPr lIns="91425" tIns="91425" rIns="91425" bIns="91425" anchor="t" anchorCtr="0">
            <a:noAutofit/>
          </a:bodyPr>
          <a:lstStyle/>
          <a:p>
            <a:pPr algn="ctr"/>
            <a:r>
              <a:rPr lang="en-US" sz="1425" b="1">
                <a:solidFill>
                  <a:srgbClr val="DB3F2F"/>
                </a:solidFill>
              </a:rPr>
              <a:t>Exhibit</a:t>
            </a:r>
          </a:p>
        </p:txBody>
      </p:sp>
      <p:sp>
        <p:nvSpPr>
          <p:cNvPr id="348" name="Shape 348"/>
          <p:cNvSpPr/>
          <p:nvPr/>
        </p:nvSpPr>
        <p:spPr>
          <a:xfrm>
            <a:off x="4701975" y="3367100"/>
            <a:ext cx="1598175" cy="1609425"/>
          </a:xfrm>
          <a:prstGeom prst="ellipse">
            <a:avLst/>
          </a:prstGeom>
          <a:noFill/>
          <a:ln w="19050" cap="flat" cmpd="sng">
            <a:solidFill>
              <a:schemeClr val="dk2"/>
            </a:solidFill>
            <a:prstDash val="dash"/>
            <a:round/>
            <a:headEnd type="none" w="med" len="med"/>
            <a:tailEnd type="none" w="med" len="med"/>
          </a:ln>
        </p:spPr>
        <p:txBody>
          <a:bodyPr lIns="91425" tIns="91425" rIns="91425" bIns="91425" anchor="ctr" anchorCtr="0">
            <a:noAutofit/>
          </a:bodyPr>
          <a:lstStyle/>
          <a:p>
            <a:endParaRPr sz="1350">
              <a:solidFill>
                <a:prstClr val="black"/>
              </a:solidFill>
            </a:endParaRPr>
          </a:p>
        </p:txBody>
      </p:sp>
      <p:sp>
        <p:nvSpPr>
          <p:cNvPr id="349" name="Shape 349"/>
          <p:cNvSpPr txBox="1"/>
          <p:nvPr/>
        </p:nvSpPr>
        <p:spPr>
          <a:xfrm>
            <a:off x="5053875" y="3952400"/>
            <a:ext cx="894375" cy="438975"/>
          </a:xfrm>
          <a:prstGeom prst="rect">
            <a:avLst/>
          </a:prstGeom>
          <a:noFill/>
          <a:ln>
            <a:noFill/>
          </a:ln>
        </p:spPr>
        <p:txBody>
          <a:bodyPr lIns="91425" tIns="91425" rIns="91425" bIns="91425" anchor="t" anchorCtr="0">
            <a:noAutofit/>
          </a:bodyPr>
          <a:lstStyle/>
          <a:p>
            <a:pPr algn="ctr"/>
            <a:r>
              <a:rPr lang="en-US" sz="1425" b="1">
                <a:solidFill>
                  <a:srgbClr val="DB3F2F"/>
                </a:solidFill>
              </a:rPr>
              <a:t>Exhibit</a:t>
            </a:r>
          </a:p>
        </p:txBody>
      </p:sp>
      <p:pic>
        <p:nvPicPr>
          <p:cNvPr id="350" name="Shape 350"/>
          <p:cNvPicPr preferRelativeResize="0"/>
          <p:nvPr/>
        </p:nvPicPr>
        <p:blipFill rotWithShape="1">
          <a:blip r:embed="rId3">
            <a:alphaModFix/>
          </a:blip>
          <a:srcRect/>
          <a:stretch/>
        </p:blipFill>
        <p:spPr>
          <a:xfrm>
            <a:off x="1000100" y="2745200"/>
            <a:ext cx="621900" cy="621900"/>
          </a:xfrm>
          <a:prstGeom prst="rect">
            <a:avLst/>
          </a:prstGeom>
          <a:noFill/>
          <a:ln>
            <a:noFill/>
          </a:ln>
        </p:spPr>
      </p:pic>
      <p:pic>
        <p:nvPicPr>
          <p:cNvPr id="351" name="Shape 351"/>
          <p:cNvPicPr preferRelativeResize="0"/>
          <p:nvPr/>
        </p:nvPicPr>
        <p:blipFill>
          <a:blip r:embed="rId4">
            <a:alphaModFix/>
          </a:blip>
          <a:stretch>
            <a:fillRect/>
          </a:stretch>
        </p:blipFill>
        <p:spPr>
          <a:xfrm>
            <a:off x="2223430" y="2559128"/>
            <a:ext cx="1506625" cy="2977647"/>
          </a:xfrm>
          <a:prstGeom prst="rect">
            <a:avLst/>
          </a:prstGeom>
          <a:noFill/>
          <a:ln>
            <a:noFill/>
          </a:ln>
        </p:spPr>
      </p:pic>
      <p:pic>
        <p:nvPicPr>
          <p:cNvPr id="352" name="Shape 352"/>
          <p:cNvPicPr preferRelativeResize="0"/>
          <p:nvPr/>
        </p:nvPicPr>
        <p:blipFill>
          <a:blip r:embed="rId5">
            <a:alphaModFix/>
          </a:blip>
          <a:stretch>
            <a:fillRect/>
          </a:stretch>
        </p:blipFill>
        <p:spPr>
          <a:xfrm>
            <a:off x="2223425" y="2523229"/>
            <a:ext cx="1506625" cy="3049445"/>
          </a:xfrm>
          <a:prstGeom prst="rect">
            <a:avLst/>
          </a:prstGeom>
          <a:noFill/>
          <a:ln>
            <a:noFill/>
          </a:ln>
        </p:spPr>
      </p:pic>
      <p:pic>
        <p:nvPicPr>
          <p:cNvPr id="353" name="Shape 353"/>
          <p:cNvPicPr preferRelativeResize="0"/>
          <p:nvPr/>
        </p:nvPicPr>
        <p:blipFill rotWithShape="1">
          <a:blip r:embed="rId3">
            <a:alphaModFix/>
          </a:blip>
          <a:srcRect/>
          <a:stretch/>
        </p:blipFill>
        <p:spPr>
          <a:xfrm>
            <a:off x="1000100" y="4692200"/>
            <a:ext cx="621900" cy="621900"/>
          </a:xfrm>
          <a:prstGeom prst="rect">
            <a:avLst/>
          </a:prstGeom>
          <a:noFill/>
          <a:ln>
            <a:noFill/>
          </a:ln>
        </p:spPr>
      </p:pic>
      <p:pic>
        <p:nvPicPr>
          <p:cNvPr id="354" name="Shape 354"/>
          <p:cNvPicPr preferRelativeResize="0"/>
          <p:nvPr/>
        </p:nvPicPr>
        <p:blipFill rotWithShape="1">
          <a:blip r:embed="rId3">
            <a:alphaModFix/>
          </a:blip>
          <a:srcRect/>
          <a:stretch/>
        </p:blipFill>
        <p:spPr>
          <a:xfrm>
            <a:off x="5126200" y="3434500"/>
            <a:ext cx="621900" cy="621900"/>
          </a:xfrm>
          <a:prstGeom prst="rect">
            <a:avLst/>
          </a:prstGeom>
          <a:noFill/>
          <a:ln>
            <a:noFill/>
          </a:ln>
        </p:spPr>
      </p:pic>
      <p:pic>
        <p:nvPicPr>
          <p:cNvPr id="355" name="Shape 355"/>
          <p:cNvPicPr preferRelativeResize="0"/>
          <p:nvPr/>
        </p:nvPicPr>
        <p:blipFill>
          <a:blip r:embed="rId6">
            <a:alphaModFix/>
          </a:blip>
          <a:stretch>
            <a:fillRect/>
          </a:stretch>
        </p:blipFill>
        <p:spPr>
          <a:xfrm>
            <a:off x="2854151" y="2528275"/>
            <a:ext cx="1506625" cy="3039347"/>
          </a:xfrm>
          <a:prstGeom prst="rect">
            <a:avLst/>
          </a:prstGeom>
          <a:noFill/>
          <a:ln>
            <a:noFill/>
          </a:ln>
        </p:spPr>
      </p:pic>
      <p:pic>
        <p:nvPicPr>
          <p:cNvPr id="356" name="Shape 356"/>
          <p:cNvPicPr preferRelativeResize="0"/>
          <p:nvPr/>
        </p:nvPicPr>
        <p:blipFill rotWithShape="1">
          <a:blip r:embed="rId3">
            <a:alphaModFix/>
          </a:blip>
          <a:srcRect/>
          <a:stretch/>
        </p:blipFill>
        <p:spPr>
          <a:xfrm>
            <a:off x="7584350" y="2745200"/>
            <a:ext cx="621900" cy="621900"/>
          </a:xfrm>
          <a:prstGeom prst="rect">
            <a:avLst/>
          </a:prstGeom>
          <a:noFill/>
          <a:ln>
            <a:noFill/>
          </a:ln>
        </p:spPr>
      </p:pic>
      <p:pic>
        <p:nvPicPr>
          <p:cNvPr id="357" name="Shape 357"/>
          <p:cNvPicPr preferRelativeResize="0"/>
          <p:nvPr/>
        </p:nvPicPr>
        <p:blipFill>
          <a:blip r:embed="rId7">
            <a:alphaModFix/>
          </a:blip>
          <a:stretch>
            <a:fillRect/>
          </a:stretch>
        </p:blipFill>
        <p:spPr>
          <a:xfrm>
            <a:off x="5329799" y="2533503"/>
            <a:ext cx="1506625" cy="3028885"/>
          </a:xfrm>
          <a:prstGeom prst="rect">
            <a:avLst/>
          </a:prstGeom>
          <a:noFill/>
          <a:ln>
            <a:noFill/>
          </a:ln>
        </p:spPr>
      </p:pic>
    </p:spTree>
    <p:extLst>
      <p:ext uri="{BB962C8B-B14F-4D97-AF65-F5344CB8AC3E}">
        <p14:creationId xmlns:p14="http://schemas.microsoft.com/office/powerpoint/2010/main" val="52789555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0"/>
                                        </p:tgtEl>
                                        <p:attrNameLst>
                                          <p:attrName>style.visibility</p:attrName>
                                        </p:attrNameLst>
                                      </p:cBhvr>
                                      <p:to>
                                        <p:strVal val="visible"/>
                                      </p:to>
                                    </p:set>
                                    <p:animEffect transition="in" filter="fade">
                                      <p:cBhvr>
                                        <p:cTn id="7" dur="1000"/>
                                        <p:tgtEl>
                                          <p:spTgt spid="350"/>
                                        </p:tgtEl>
                                      </p:cBhvr>
                                    </p:animEffect>
                                  </p:childTnLst>
                                </p:cTn>
                              </p:par>
                              <p:par>
                                <p:cTn id="8" presetID="10" presetClass="entr" presetSubtype="0" fill="hold" nodeType="withEffect">
                                  <p:stCondLst>
                                    <p:cond delay="0"/>
                                  </p:stCondLst>
                                  <p:childTnLst>
                                    <p:set>
                                      <p:cBhvr>
                                        <p:cTn id="9" dur="1" fill="hold">
                                          <p:stCondLst>
                                            <p:cond delay="0"/>
                                          </p:stCondLst>
                                        </p:cTn>
                                        <p:tgtEl>
                                          <p:spTgt spid="351"/>
                                        </p:tgtEl>
                                        <p:attrNameLst>
                                          <p:attrName>style.visibility</p:attrName>
                                        </p:attrNameLst>
                                      </p:cBhvr>
                                      <p:to>
                                        <p:strVal val="visible"/>
                                      </p:to>
                                    </p:set>
                                    <p:animEffect transition="in" filter="fade">
                                      <p:cBhvr>
                                        <p:cTn id="10" dur="1000"/>
                                        <p:tgtEl>
                                          <p:spTgt spid="35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1000"/>
                                        <p:tgtEl>
                                          <p:spTgt spid="350"/>
                                        </p:tgtEl>
                                      </p:cBhvr>
                                    </p:animEffect>
                                    <p:set>
                                      <p:cBhvr>
                                        <p:cTn id="15" dur="1" fill="hold">
                                          <p:stCondLst>
                                            <p:cond delay="1000"/>
                                          </p:stCondLst>
                                        </p:cTn>
                                        <p:tgtEl>
                                          <p:spTgt spid="350"/>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1000"/>
                                        <p:tgtEl>
                                          <p:spTgt spid="351"/>
                                        </p:tgtEl>
                                      </p:cBhvr>
                                    </p:animEffect>
                                    <p:set>
                                      <p:cBhvr>
                                        <p:cTn id="18" dur="1" fill="hold">
                                          <p:stCondLst>
                                            <p:cond delay="1000"/>
                                          </p:stCondLst>
                                        </p:cTn>
                                        <p:tgtEl>
                                          <p:spTgt spid="351"/>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352"/>
                                        </p:tgtEl>
                                        <p:attrNameLst>
                                          <p:attrName>style.visibility</p:attrName>
                                        </p:attrNameLst>
                                      </p:cBhvr>
                                      <p:to>
                                        <p:strVal val="visible"/>
                                      </p:to>
                                    </p:set>
                                    <p:animEffect transition="in" filter="fade">
                                      <p:cBhvr>
                                        <p:cTn id="21" dur="1000"/>
                                        <p:tgtEl>
                                          <p:spTgt spid="352"/>
                                        </p:tgtEl>
                                      </p:cBhvr>
                                    </p:animEffect>
                                  </p:childTnLst>
                                </p:cTn>
                              </p:par>
                              <p:par>
                                <p:cTn id="22" presetID="10" presetClass="entr" presetSubtype="0" fill="hold" nodeType="withEffect">
                                  <p:stCondLst>
                                    <p:cond delay="0"/>
                                  </p:stCondLst>
                                  <p:childTnLst>
                                    <p:set>
                                      <p:cBhvr>
                                        <p:cTn id="23" dur="1" fill="hold">
                                          <p:stCondLst>
                                            <p:cond delay="0"/>
                                          </p:stCondLst>
                                        </p:cTn>
                                        <p:tgtEl>
                                          <p:spTgt spid="353"/>
                                        </p:tgtEl>
                                        <p:attrNameLst>
                                          <p:attrName>style.visibility</p:attrName>
                                        </p:attrNameLst>
                                      </p:cBhvr>
                                      <p:to>
                                        <p:strVal val="visible"/>
                                      </p:to>
                                    </p:set>
                                    <p:animEffect transition="in" filter="fade">
                                      <p:cBhvr>
                                        <p:cTn id="24" dur="1000"/>
                                        <p:tgtEl>
                                          <p:spTgt spid="35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1000"/>
                                        <p:tgtEl>
                                          <p:spTgt spid="352"/>
                                        </p:tgtEl>
                                      </p:cBhvr>
                                    </p:animEffect>
                                    <p:set>
                                      <p:cBhvr>
                                        <p:cTn id="29" dur="1" fill="hold">
                                          <p:stCondLst>
                                            <p:cond delay="1000"/>
                                          </p:stCondLst>
                                        </p:cTn>
                                        <p:tgtEl>
                                          <p:spTgt spid="352"/>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353"/>
                                        </p:tgtEl>
                                      </p:cBhvr>
                                    </p:animEffect>
                                    <p:set>
                                      <p:cBhvr>
                                        <p:cTn id="32" dur="1" fill="hold">
                                          <p:stCondLst>
                                            <p:cond delay="1000"/>
                                          </p:stCondLst>
                                        </p:cTn>
                                        <p:tgtEl>
                                          <p:spTgt spid="353"/>
                                        </p:tgtEl>
                                        <p:attrNameLst>
                                          <p:attrName>style.visibility</p:attrName>
                                        </p:attrNameLst>
                                      </p:cBhvr>
                                      <p:to>
                                        <p:strVal val="hidden"/>
                                      </p:to>
                                    </p:set>
                                  </p:childTnLst>
                                </p:cTn>
                              </p:par>
                              <p:par>
                                <p:cTn id="33" presetID="10" presetClass="entr" presetSubtype="0" fill="hold" nodeType="withEffect">
                                  <p:stCondLst>
                                    <p:cond delay="0"/>
                                  </p:stCondLst>
                                  <p:childTnLst>
                                    <p:set>
                                      <p:cBhvr>
                                        <p:cTn id="34" dur="1" fill="hold">
                                          <p:stCondLst>
                                            <p:cond delay="0"/>
                                          </p:stCondLst>
                                        </p:cTn>
                                        <p:tgtEl>
                                          <p:spTgt spid="355"/>
                                        </p:tgtEl>
                                        <p:attrNameLst>
                                          <p:attrName>style.visibility</p:attrName>
                                        </p:attrNameLst>
                                      </p:cBhvr>
                                      <p:to>
                                        <p:strVal val="visible"/>
                                      </p:to>
                                    </p:set>
                                    <p:animEffect transition="in" filter="fade">
                                      <p:cBhvr>
                                        <p:cTn id="35" dur="1000"/>
                                        <p:tgtEl>
                                          <p:spTgt spid="355"/>
                                        </p:tgtEl>
                                      </p:cBhvr>
                                    </p:animEffect>
                                  </p:childTnLst>
                                </p:cTn>
                              </p:par>
                              <p:par>
                                <p:cTn id="36" presetID="10" presetClass="entr" presetSubtype="0" fill="hold" nodeType="withEffect">
                                  <p:stCondLst>
                                    <p:cond delay="0"/>
                                  </p:stCondLst>
                                  <p:childTnLst>
                                    <p:set>
                                      <p:cBhvr>
                                        <p:cTn id="37" dur="1" fill="hold">
                                          <p:stCondLst>
                                            <p:cond delay="0"/>
                                          </p:stCondLst>
                                        </p:cTn>
                                        <p:tgtEl>
                                          <p:spTgt spid="354"/>
                                        </p:tgtEl>
                                        <p:attrNameLst>
                                          <p:attrName>style.visibility</p:attrName>
                                        </p:attrNameLst>
                                      </p:cBhvr>
                                      <p:to>
                                        <p:strVal val="visible"/>
                                      </p:to>
                                    </p:set>
                                    <p:animEffect transition="in" filter="fade">
                                      <p:cBhvr>
                                        <p:cTn id="38" dur="1000"/>
                                        <p:tgtEl>
                                          <p:spTgt spid="35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1000"/>
                                        <p:tgtEl>
                                          <p:spTgt spid="354"/>
                                        </p:tgtEl>
                                      </p:cBhvr>
                                    </p:animEffect>
                                    <p:set>
                                      <p:cBhvr>
                                        <p:cTn id="43" dur="1" fill="hold">
                                          <p:stCondLst>
                                            <p:cond delay="1000"/>
                                          </p:stCondLst>
                                        </p:cTn>
                                        <p:tgtEl>
                                          <p:spTgt spid="354"/>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1000"/>
                                        <p:tgtEl>
                                          <p:spTgt spid="355"/>
                                        </p:tgtEl>
                                      </p:cBhvr>
                                    </p:animEffect>
                                    <p:set>
                                      <p:cBhvr>
                                        <p:cTn id="46" dur="1" fill="hold">
                                          <p:stCondLst>
                                            <p:cond delay="1000"/>
                                          </p:stCondLst>
                                        </p:cTn>
                                        <p:tgtEl>
                                          <p:spTgt spid="355"/>
                                        </p:tgtEl>
                                        <p:attrNameLst>
                                          <p:attrName>style.visibility</p:attrName>
                                        </p:attrNameLst>
                                      </p:cBhvr>
                                      <p:to>
                                        <p:strVal val="hidden"/>
                                      </p:to>
                                    </p:set>
                                  </p:childTnLst>
                                </p:cTn>
                              </p:par>
                              <p:par>
                                <p:cTn id="47" presetID="10" presetClass="entr" presetSubtype="0" fill="hold" nodeType="withEffect">
                                  <p:stCondLst>
                                    <p:cond delay="0"/>
                                  </p:stCondLst>
                                  <p:childTnLst>
                                    <p:set>
                                      <p:cBhvr>
                                        <p:cTn id="48" dur="1" fill="hold">
                                          <p:stCondLst>
                                            <p:cond delay="0"/>
                                          </p:stCondLst>
                                        </p:cTn>
                                        <p:tgtEl>
                                          <p:spTgt spid="357"/>
                                        </p:tgtEl>
                                        <p:attrNameLst>
                                          <p:attrName>style.visibility</p:attrName>
                                        </p:attrNameLst>
                                      </p:cBhvr>
                                      <p:to>
                                        <p:strVal val="visible"/>
                                      </p:to>
                                    </p:set>
                                    <p:animEffect transition="in" filter="fade">
                                      <p:cBhvr>
                                        <p:cTn id="49" dur="1000"/>
                                        <p:tgtEl>
                                          <p:spTgt spid="357"/>
                                        </p:tgtEl>
                                      </p:cBhvr>
                                    </p:animEffect>
                                  </p:childTnLst>
                                </p:cTn>
                              </p:par>
                              <p:par>
                                <p:cTn id="50" presetID="10" presetClass="entr" presetSubtype="0" fill="hold" nodeType="withEffect">
                                  <p:stCondLst>
                                    <p:cond delay="0"/>
                                  </p:stCondLst>
                                  <p:childTnLst>
                                    <p:set>
                                      <p:cBhvr>
                                        <p:cTn id="51" dur="1" fill="hold">
                                          <p:stCondLst>
                                            <p:cond delay="0"/>
                                          </p:stCondLst>
                                        </p:cTn>
                                        <p:tgtEl>
                                          <p:spTgt spid="356"/>
                                        </p:tgtEl>
                                        <p:attrNameLst>
                                          <p:attrName>style.visibility</p:attrName>
                                        </p:attrNameLst>
                                      </p:cBhvr>
                                      <p:to>
                                        <p:strVal val="visible"/>
                                      </p:to>
                                    </p:set>
                                    <p:animEffect transition="in" filter="fade">
                                      <p:cBhvr>
                                        <p:cTn id="52" dur="1000"/>
                                        <p:tgtEl>
                                          <p:spTgt spid="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1696" y="2200070"/>
            <a:ext cx="8686800" cy="1384165"/>
          </a:xfrm>
        </p:spPr>
        <p:txBody>
          <a:bodyPr>
            <a:normAutofit fontScale="90000"/>
          </a:bodyPr>
          <a:lstStyle/>
          <a:p>
            <a:r>
              <a:rPr lang="en-US" dirty="0" smtClean="0"/>
              <a:t>Web Products</a:t>
            </a:r>
            <a:br>
              <a:rPr lang="en-US" dirty="0" smtClean="0"/>
            </a:br>
            <a:r>
              <a:rPr lang="en-US" dirty="0" err="1" smtClean="0"/>
              <a:t>Roadmapping</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862" y="2005074"/>
            <a:ext cx="1774159" cy="1774159"/>
          </a:xfrm>
          <a:prstGeom prst="ellipse">
            <a:avLst/>
          </a:prstGeom>
          <a:ln w="63500" cap="rnd">
            <a:noFill/>
          </a:ln>
          <a:effectLst/>
        </p:spPr>
      </p:pic>
    </p:spTree>
    <p:custDataLst>
      <p:tags r:id="rId1"/>
    </p:custDataLst>
    <p:extLst>
      <p:ext uri="{BB962C8B-B14F-4D97-AF65-F5344CB8AC3E}">
        <p14:creationId xmlns:p14="http://schemas.microsoft.com/office/powerpoint/2010/main" val="27367398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0"/>
          </p:nvPr>
        </p:nvSpPr>
        <p:spPr/>
        <p:txBody>
          <a:bodyPr/>
          <a:lstStyle/>
          <a:p>
            <a:pPr>
              <a:buFont typeface="Wingdings" panose="05000000000000000000" pitchFamily="2" charset="2"/>
              <a:buChar char="q"/>
            </a:pPr>
            <a:r>
              <a:rPr lang="en-US" dirty="0" smtClean="0"/>
              <a:t>Prioritizing v7 phase II rollout</a:t>
            </a:r>
          </a:p>
          <a:p>
            <a:pPr>
              <a:buFont typeface="Wingdings" panose="05000000000000000000" pitchFamily="2" charset="2"/>
              <a:buChar char="q"/>
            </a:pPr>
            <a:r>
              <a:rPr lang="en-US" dirty="0" smtClean="0"/>
              <a:t>How do you see Resource Scheduling fitting into TNEW?</a:t>
            </a:r>
          </a:p>
          <a:p>
            <a:pPr>
              <a:buFont typeface="Wingdings" panose="05000000000000000000" pitchFamily="2" charset="2"/>
              <a:buChar char="q"/>
            </a:pPr>
            <a:r>
              <a:rPr lang="en-US" dirty="0" smtClean="0"/>
              <a:t>Responsive Package Functionality</a:t>
            </a:r>
          </a:p>
          <a:p>
            <a:pPr>
              <a:buFont typeface="Wingdings" panose="05000000000000000000" pitchFamily="2" charset="2"/>
              <a:buChar char="q"/>
            </a:pPr>
            <a:r>
              <a:rPr lang="en-US" dirty="0" smtClean="0"/>
              <a:t>Puzzle: Leveraging </a:t>
            </a:r>
            <a:r>
              <a:rPr lang="en-US" dirty="0" err="1" smtClean="0"/>
              <a:t>TNMP</a:t>
            </a:r>
            <a:r>
              <a:rPr lang="en-US" dirty="0" smtClean="0"/>
              <a:t> Functionality</a:t>
            </a:r>
          </a:p>
          <a:p>
            <a:pPr>
              <a:buFont typeface="Wingdings" panose="05000000000000000000" pitchFamily="2" charset="2"/>
              <a:buChar char="q"/>
            </a:pPr>
            <a:r>
              <a:rPr lang="en-US" dirty="0" smtClean="0"/>
              <a:t>“The Great Beyond” ideas for new TNEW &amp; </a:t>
            </a:r>
            <a:r>
              <a:rPr lang="en-US" dirty="0" err="1" smtClean="0"/>
              <a:t>TNMP</a:t>
            </a:r>
            <a:r>
              <a:rPr lang="en-US" dirty="0" smtClean="0"/>
              <a:t> features</a:t>
            </a:r>
            <a:endParaRPr lang="en-US" dirty="0"/>
          </a:p>
        </p:txBody>
      </p:sp>
      <p:sp>
        <p:nvSpPr>
          <p:cNvPr id="3" name="Title 2"/>
          <p:cNvSpPr>
            <a:spLocks noGrp="1"/>
          </p:cNvSpPr>
          <p:nvPr>
            <p:ph type="title"/>
          </p:nvPr>
        </p:nvSpPr>
        <p:spPr/>
        <p:txBody>
          <a:bodyPr/>
          <a:lstStyle/>
          <a:p>
            <a:r>
              <a:rPr lang="en-US" dirty="0" smtClean="0"/>
              <a:t>Discussion Topics</a:t>
            </a:r>
            <a:endParaRPr lang="en-US" dirty="0"/>
          </a:p>
        </p:txBody>
      </p:sp>
    </p:spTree>
    <p:extLst>
      <p:ext uri="{BB962C8B-B14F-4D97-AF65-F5344CB8AC3E}">
        <p14:creationId xmlns:p14="http://schemas.microsoft.com/office/powerpoint/2010/main" val="38676174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28600" y="1346201"/>
            <a:ext cx="8686800" cy="3241841"/>
          </a:xfrm>
        </p:spPr>
        <p:txBody>
          <a:bodyPr>
            <a:normAutofit/>
          </a:bodyPr>
          <a:lstStyle/>
          <a:p>
            <a:r>
              <a:rPr lang="en-US" dirty="0" smtClean="0"/>
              <a:t>Get Involved</a:t>
            </a:r>
            <a:br>
              <a:rPr lang="en-US" dirty="0" smtClean="0"/>
            </a:br>
            <a:endParaRPr lang="en-US" dirty="0"/>
          </a:p>
        </p:txBody>
      </p:sp>
    </p:spTree>
    <p:extLst>
      <p:ext uri="{BB962C8B-B14F-4D97-AF65-F5344CB8AC3E}">
        <p14:creationId xmlns:p14="http://schemas.microsoft.com/office/powerpoint/2010/main" val="26538646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64295" y="1637617"/>
            <a:ext cx="5179705" cy="5220383"/>
          </a:xfrm>
          <a:prstGeom prst="rect">
            <a:avLst/>
          </a:prstGeom>
        </p:spPr>
      </p:pic>
      <p:sp>
        <p:nvSpPr>
          <p:cNvPr id="2" name="Content Placeholder 1"/>
          <p:cNvSpPr>
            <a:spLocks noGrp="1"/>
          </p:cNvSpPr>
          <p:nvPr>
            <p:ph sz="quarter" idx="10"/>
          </p:nvPr>
        </p:nvSpPr>
        <p:spPr>
          <a:xfrm>
            <a:off x="285750" y="1960495"/>
            <a:ext cx="3484145" cy="4697481"/>
          </a:xfrm>
        </p:spPr>
        <p:txBody>
          <a:bodyPr/>
          <a:lstStyle/>
          <a:p>
            <a:r>
              <a:rPr lang="en-US" dirty="0" smtClean="0">
                <a:latin typeface="+mj-lt"/>
              </a:rPr>
              <a:t>Subscribe to the TNEW Releases Forum on </a:t>
            </a:r>
            <a:r>
              <a:rPr lang="en-US" dirty="0" smtClean="0">
                <a:latin typeface="+mj-lt"/>
                <a:hlinkClick r:id="rId3"/>
              </a:rPr>
              <a:t>TessituraNetwork.com</a:t>
            </a:r>
            <a:endParaRPr lang="en-US" dirty="0" smtClean="0">
              <a:latin typeface="+mj-lt"/>
            </a:endParaRPr>
          </a:p>
          <a:p>
            <a:pPr lvl="1"/>
            <a:endParaRPr lang="en-US" dirty="0">
              <a:latin typeface="+mj-lt"/>
            </a:endParaRPr>
          </a:p>
        </p:txBody>
      </p:sp>
      <p:sp>
        <p:nvSpPr>
          <p:cNvPr id="3" name="Title 2"/>
          <p:cNvSpPr>
            <a:spLocks noGrp="1"/>
          </p:cNvSpPr>
          <p:nvPr>
            <p:ph type="title"/>
          </p:nvPr>
        </p:nvSpPr>
        <p:spPr/>
        <p:txBody>
          <a:bodyPr/>
          <a:lstStyle/>
          <a:p>
            <a:r>
              <a:rPr lang="en-US" dirty="0" smtClean="0"/>
              <a:t>Stay Involved: Release Notes</a:t>
            </a:r>
            <a:endParaRPr lang="en-US" dirty="0"/>
          </a:p>
        </p:txBody>
      </p:sp>
    </p:spTree>
    <p:extLst>
      <p:ext uri="{BB962C8B-B14F-4D97-AF65-F5344CB8AC3E}">
        <p14:creationId xmlns:p14="http://schemas.microsoft.com/office/powerpoint/2010/main" val="12521396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p:txBody>
          <a:bodyPr/>
          <a:lstStyle/>
          <a:p>
            <a:r>
              <a:rPr lang="en-US" dirty="0" smtClean="0">
                <a:latin typeface="+mj-lt"/>
              </a:rPr>
              <a:t>Email </a:t>
            </a:r>
            <a:r>
              <a:rPr lang="en-US" dirty="0" smtClean="0">
                <a:latin typeface="+mj-lt"/>
                <a:hlinkClick r:id="rId2"/>
              </a:rPr>
              <a:t>UX@Tessituranetwork.com</a:t>
            </a:r>
            <a:r>
              <a:rPr lang="en-US" dirty="0" smtClean="0">
                <a:latin typeface="+mj-lt"/>
              </a:rPr>
              <a:t> to:</a:t>
            </a:r>
          </a:p>
          <a:p>
            <a:pPr lvl="1"/>
            <a:r>
              <a:rPr lang="en-US" dirty="0" smtClean="0">
                <a:latin typeface="+mj-lt"/>
              </a:rPr>
              <a:t>Participate in stakeholder review sessions</a:t>
            </a:r>
          </a:p>
          <a:p>
            <a:pPr lvl="1"/>
            <a:r>
              <a:rPr lang="en-US" dirty="0" smtClean="0">
                <a:latin typeface="+mj-lt"/>
              </a:rPr>
              <a:t>See Development “Sprint demos”</a:t>
            </a:r>
          </a:p>
          <a:p>
            <a:pPr lvl="1"/>
            <a:r>
              <a:rPr lang="en-US" dirty="0" smtClean="0">
                <a:latin typeface="+mj-lt"/>
              </a:rPr>
              <a:t>Volunteer for Beta testing</a:t>
            </a:r>
          </a:p>
          <a:p>
            <a:pPr lvl="1"/>
            <a:endParaRPr lang="en-US" dirty="0">
              <a:latin typeface="+mj-lt"/>
            </a:endParaRPr>
          </a:p>
        </p:txBody>
      </p:sp>
      <p:sp>
        <p:nvSpPr>
          <p:cNvPr id="3" name="Title 2"/>
          <p:cNvSpPr>
            <a:spLocks noGrp="1"/>
          </p:cNvSpPr>
          <p:nvPr>
            <p:ph type="title"/>
          </p:nvPr>
        </p:nvSpPr>
        <p:spPr/>
        <p:txBody>
          <a:bodyPr/>
          <a:lstStyle/>
          <a:p>
            <a:r>
              <a:rPr lang="en-US" dirty="0" smtClean="0"/>
              <a:t>Stay Involved: </a:t>
            </a:r>
            <a:r>
              <a:rPr lang="en-US" dirty="0" err="1" smtClean="0"/>
              <a:t>UX</a:t>
            </a:r>
            <a:r>
              <a:rPr lang="en-US" dirty="0" smtClean="0"/>
              <a:t> Research &amp; Feedback </a:t>
            </a:r>
            <a:endParaRPr lang="en-US" dirty="0"/>
          </a:p>
        </p:txBody>
      </p:sp>
      <p:pic>
        <p:nvPicPr>
          <p:cNvPr id="6" name="Picture 5"/>
          <p:cNvPicPr>
            <a:picLocks noChangeAspect="1"/>
          </p:cNvPicPr>
          <p:nvPr/>
        </p:nvPicPr>
        <p:blipFill>
          <a:blip r:embed="rId3"/>
          <a:stretch>
            <a:fillRect/>
          </a:stretch>
        </p:blipFill>
        <p:spPr>
          <a:xfrm>
            <a:off x="4588042" y="2978101"/>
            <a:ext cx="3722772" cy="3359959"/>
          </a:xfrm>
          <a:prstGeom prst="rect">
            <a:avLst/>
          </a:prstGeom>
        </p:spPr>
      </p:pic>
    </p:spTree>
    <p:extLst>
      <p:ext uri="{BB962C8B-B14F-4D97-AF65-F5344CB8AC3E}">
        <p14:creationId xmlns:p14="http://schemas.microsoft.com/office/powerpoint/2010/main" val="341911409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a:xfrm>
            <a:off x="895350" y="1468593"/>
            <a:ext cx="6355682" cy="509989"/>
          </a:xfrm>
        </p:spPr>
        <p:txBody>
          <a:bodyPr/>
          <a:lstStyle/>
          <a:p>
            <a:pPr marL="0" indent="0">
              <a:buNone/>
            </a:pPr>
            <a:endParaRPr lang="en-US" dirty="0" smtClean="0">
              <a:latin typeface="+mj-lt"/>
            </a:endParaRPr>
          </a:p>
          <a:p>
            <a:pPr lvl="1"/>
            <a:endParaRPr lang="en-US" dirty="0">
              <a:latin typeface="+mj-lt"/>
            </a:endParaRPr>
          </a:p>
        </p:txBody>
      </p:sp>
      <p:sp>
        <p:nvSpPr>
          <p:cNvPr id="3" name="Title 2"/>
          <p:cNvSpPr>
            <a:spLocks noGrp="1"/>
          </p:cNvSpPr>
          <p:nvPr>
            <p:ph type="title"/>
          </p:nvPr>
        </p:nvSpPr>
        <p:spPr>
          <a:xfrm>
            <a:off x="285750" y="641965"/>
            <a:ext cx="8572500" cy="978323"/>
          </a:xfrm>
        </p:spPr>
        <p:txBody>
          <a:bodyPr>
            <a:noAutofit/>
          </a:bodyPr>
          <a:lstStyle/>
          <a:p>
            <a:r>
              <a:rPr lang="en-US" dirty="0" smtClean="0"/>
              <a:t>Stay Involved: </a:t>
            </a:r>
            <a:br>
              <a:rPr lang="en-US" dirty="0" smtClean="0"/>
            </a:br>
            <a:r>
              <a:rPr lang="en-US" sz="3200" b="0" dirty="0" smtClean="0">
                <a:solidFill>
                  <a:srgbClr val="000000"/>
                </a:solidFill>
                <a:latin typeface="Book Antiqua"/>
                <a:ea typeface="Verdana" panose="020B0604030504040204" pitchFamily="34" charset="0"/>
                <a:cs typeface="Verdana" panose="020B0604030504040204" pitchFamily="34" charset="0"/>
                <a:hlinkClick r:id="rId2"/>
              </a:rPr>
              <a:t>Subscribe</a:t>
            </a:r>
            <a:r>
              <a:rPr lang="en-US" sz="3200" b="0" dirty="0" smtClean="0">
                <a:solidFill>
                  <a:srgbClr val="000000"/>
                </a:solidFill>
                <a:latin typeface="Book Antiqua"/>
                <a:ea typeface="Verdana" panose="020B0604030504040204" pitchFamily="34" charset="0"/>
                <a:cs typeface="Verdana" panose="020B0604030504040204" pitchFamily="34" charset="0"/>
              </a:rPr>
              <a:t> </a:t>
            </a:r>
            <a:r>
              <a:rPr lang="en-US" sz="3200" b="0" dirty="0">
                <a:solidFill>
                  <a:srgbClr val="000000"/>
                </a:solidFill>
                <a:latin typeface="Book Antiqua"/>
                <a:ea typeface="Verdana" panose="020B0604030504040204" pitchFamily="34" charset="0"/>
                <a:cs typeface="Verdana" panose="020B0604030504040204" pitchFamily="34" charset="0"/>
              </a:rPr>
              <a:t>to </a:t>
            </a:r>
            <a:r>
              <a:rPr lang="en-US" sz="3200" b="0" dirty="0" smtClean="0">
                <a:solidFill>
                  <a:srgbClr val="000000"/>
                </a:solidFill>
                <a:latin typeface="Book Antiqua"/>
                <a:ea typeface="Verdana" panose="020B0604030504040204" pitchFamily="34" charset="0"/>
                <a:cs typeface="Verdana" panose="020B0604030504040204" pitchFamily="34" charset="0"/>
              </a:rPr>
              <a:t>the Web </a:t>
            </a:r>
            <a:r>
              <a:rPr lang="en-US" sz="3200" b="0" dirty="0">
                <a:solidFill>
                  <a:srgbClr val="000000"/>
                </a:solidFill>
                <a:latin typeface="Book Antiqua"/>
                <a:ea typeface="Verdana" panose="020B0604030504040204" pitchFamily="34" charset="0"/>
                <a:cs typeface="Verdana" panose="020B0604030504040204" pitchFamily="34" charset="0"/>
              </a:rPr>
              <a:t>Products newsletter</a:t>
            </a:r>
            <a:endParaRPr lang="en-US" sz="3200" dirty="0"/>
          </a:p>
        </p:txBody>
      </p:sp>
      <p:pic>
        <p:nvPicPr>
          <p:cNvPr id="4" name="Picture 3"/>
          <p:cNvPicPr>
            <a:picLocks noChangeAspect="1"/>
          </p:cNvPicPr>
          <p:nvPr/>
        </p:nvPicPr>
        <p:blipFill>
          <a:blip r:embed="rId3"/>
          <a:stretch>
            <a:fillRect/>
          </a:stretch>
        </p:blipFill>
        <p:spPr>
          <a:xfrm>
            <a:off x="2181727" y="1744367"/>
            <a:ext cx="4892332" cy="5113633"/>
          </a:xfrm>
          <a:prstGeom prst="rect">
            <a:avLst/>
          </a:prstGeom>
        </p:spPr>
      </p:pic>
    </p:spTree>
    <p:extLst>
      <p:ext uri="{BB962C8B-B14F-4D97-AF65-F5344CB8AC3E}">
        <p14:creationId xmlns:p14="http://schemas.microsoft.com/office/powerpoint/2010/main" val="6279183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15550"/>
            <a:ext cx="4049412" cy="1046440"/>
          </a:xfrm>
          <a:prstGeom prst="rect">
            <a:avLst/>
          </a:prstGeom>
          <a:noFill/>
        </p:spPr>
        <p:txBody>
          <a:bodyPr wrap="square" rtlCol="0">
            <a:spAutoFit/>
          </a:bodyPr>
          <a:lstStyle/>
          <a:p>
            <a:r>
              <a:rPr lang="en-GB" sz="2800" b="1" dirty="0" smtClean="0">
                <a:solidFill>
                  <a:srgbClr val="0B9D48"/>
                </a:solidFill>
                <a:cs typeface="Arial" panose="020B0604020202020204" pitchFamily="34" charset="0"/>
              </a:rPr>
              <a:t>BREAK 14.15-14.30</a:t>
            </a:r>
          </a:p>
          <a:p>
            <a:r>
              <a:rPr lang="en-GB" b="1" dirty="0" smtClean="0">
                <a:solidFill>
                  <a:srgbClr val="F15E4C"/>
                </a:solidFill>
                <a:cs typeface="Arial" panose="020B0604020202020204" pitchFamily="34" charset="0"/>
              </a:rPr>
              <a:t>Hogan Foyer / Level 6 Foyer </a:t>
            </a:r>
          </a:p>
          <a:p>
            <a:endParaRPr lang="en-GB" sz="800" b="1" dirty="0" smtClean="0">
              <a:solidFill>
                <a:srgbClr val="F15E4C"/>
              </a:solidFill>
              <a:cs typeface="Arial" panose="020B0604020202020204" pitchFamily="34" charset="0"/>
            </a:endParaRPr>
          </a:p>
          <a:p>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r>
              <a:rPr lang="en-GB" sz="2800" b="1" dirty="0" smtClean="0">
                <a:solidFill>
                  <a:srgbClr val="0B9D48"/>
                </a:solidFill>
                <a:cs typeface="Arial" panose="020B0604020202020204" pitchFamily="34" charset="0"/>
              </a:rPr>
              <a:t>BREAKOUT SESSION SEVEN</a:t>
            </a:r>
          </a:p>
          <a:p>
            <a:r>
              <a:rPr lang="en-GB" sz="2800" b="1" dirty="0" smtClean="0">
                <a:solidFill>
                  <a:srgbClr val="0B9D48"/>
                </a:solidFill>
                <a:cs typeface="Arial" panose="020B0604020202020204" pitchFamily="34" charset="0"/>
              </a:rPr>
              <a:t>14.30-15.30</a:t>
            </a:r>
          </a:p>
          <a:p>
            <a:endParaRPr lang="en-GB" sz="800" b="1" dirty="0" smtClean="0">
              <a:solidFill>
                <a:srgbClr val="F15E4C"/>
              </a:solidFill>
              <a:cs typeface="Arial" panose="020B0604020202020204" pitchFamily="34" charset="0"/>
            </a:endParaRPr>
          </a:p>
          <a:p>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40462560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282457" y="724480"/>
            <a:ext cx="4245173" cy="6306236"/>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9588" y="1960883"/>
            <a:ext cx="6724412" cy="399010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396" y="915929"/>
            <a:ext cx="2204770" cy="4629150"/>
          </a:xfrm>
          <a:prstGeom prst="rect">
            <a:avLst/>
          </a:prstGeom>
        </p:spPr>
      </p:pic>
      <p:sp>
        <p:nvSpPr>
          <p:cNvPr id="5" name="Text Placeholder 4"/>
          <p:cNvSpPr>
            <a:spLocks noGrp="1"/>
          </p:cNvSpPr>
          <p:nvPr>
            <p:ph type="body" sz="quarter" idx="14"/>
          </p:nvPr>
        </p:nvSpPr>
        <p:spPr>
          <a:xfrm>
            <a:off x="159283" y="906603"/>
            <a:ext cx="1158172" cy="543738"/>
          </a:xfrm>
        </p:spPr>
        <p:txBody>
          <a:bodyPr>
            <a:normAutofit/>
          </a:bodyPr>
          <a:lstStyle/>
          <a:p>
            <a:r>
              <a:rPr lang="en-US" sz="1500" dirty="0">
                <a:solidFill>
                  <a:srgbClr val="FFFF00"/>
                </a:solidFill>
              </a:rPr>
              <a:t>iPhone 5</a:t>
            </a:r>
          </a:p>
        </p:txBody>
      </p:sp>
      <p:sp>
        <p:nvSpPr>
          <p:cNvPr id="8" name="Text Placeholder 4"/>
          <p:cNvSpPr txBox="1">
            <a:spLocks/>
          </p:cNvSpPr>
          <p:nvPr/>
        </p:nvSpPr>
        <p:spPr>
          <a:xfrm>
            <a:off x="412182" y="5506365"/>
            <a:ext cx="1158172" cy="543738"/>
          </a:xfrm>
          <a:prstGeom prst="rect">
            <a:avLst/>
          </a:prstGeom>
        </p:spPr>
        <p:txBody>
          <a:bodyPr vert="horz" lIns="68580" tIns="34290" rIns="68580" bIns="34290" rtlCol="0" anchor="ctr">
            <a:norm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E3463B"/>
              </a:buClr>
            </a:pPr>
            <a:r>
              <a:rPr sz="1500" dirty="0">
                <a:solidFill>
                  <a:srgbClr val="FFFF00"/>
                </a:solidFill>
              </a:rPr>
              <a:t>Tablet</a:t>
            </a:r>
          </a:p>
        </p:txBody>
      </p:sp>
      <p:sp>
        <p:nvSpPr>
          <p:cNvPr id="9" name="Text Placeholder 4"/>
          <p:cNvSpPr txBox="1">
            <a:spLocks/>
          </p:cNvSpPr>
          <p:nvPr/>
        </p:nvSpPr>
        <p:spPr>
          <a:xfrm>
            <a:off x="7442833" y="5280393"/>
            <a:ext cx="1331956" cy="621424"/>
          </a:xfrm>
          <a:prstGeom prst="rect">
            <a:avLst/>
          </a:prstGeom>
        </p:spPr>
        <p:txBody>
          <a:bodyPr vert="horz" lIns="68580" tIns="34290" rIns="68580" bIns="34290" rtlCol="0" anchor="ctr">
            <a:normAutofit fontScale="92500"/>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E3463B"/>
              </a:buClr>
            </a:pPr>
            <a:r>
              <a:rPr sz="1500" dirty="0">
                <a:solidFill>
                  <a:srgbClr val="FFFF00"/>
                </a:solidFill>
              </a:rPr>
              <a:t>TRBO Motorola ET1</a:t>
            </a: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87903" y="857250"/>
            <a:ext cx="2560899" cy="5143500"/>
          </a:xfrm>
          <a:prstGeom prst="rect">
            <a:avLst/>
          </a:prstGeom>
        </p:spPr>
      </p:pic>
      <p:sp>
        <p:nvSpPr>
          <p:cNvPr id="7" name="Text Placeholder 4"/>
          <p:cNvSpPr txBox="1">
            <a:spLocks/>
          </p:cNvSpPr>
          <p:nvPr/>
        </p:nvSpPr>
        <p:spPr>
          <a:xfrm>
            <a:off x="2076720" y="915929"/>
            <a:ext cx="1158172" cy="543738"/>
          </a:xfrm>
          <a:prstGeom prst="rect">
            <a:avLst/>
          </a:prstGeom>
        </p:spPr>
        <p:txBody>
          <a:bodyPr vert="horz" lIns="68580" tIns="34290" rIns="68580" bIns="34290" rtlCol="0" anchor="ctr">
            <a:norm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E3463B"/>
              </a:buClr>
            </a:pPr>
            <a:r>
              <a:rPr sz="1500" dirty="0">
                <a:solidFill>
                  <a:srgbClr val="FFFF00"/>
                </a:solidFill>
              </a:rPr>
              <a:t>iPhone 6</a:t>
            </a:r>
          </a:p>
        </p:txBody>
      </p:sp>
      <p:sp>
        <p:nvSpPr>
          <p:cNvPr id="13" name="Text Placeholder 4"/>
          <p:cNvSpPr txBox="1">
            <a:spLocks/>
          </p:cNvSpPr>
          <p:nvPr/>
        </p:nvSpPr>
        <p:spPr>
          <a:xfrm>
            <a:off x="4385127" y="2689499"/>
            <a:ext cx="1542822" cy="1479002"/>
          </a:xfrm>
          <a:prstGeom prst="rect">
            <a:avLst/>
          </a:prstGeom>
        </p:spPr>
        <p:txBody>
          <a:bodyPr vert="horz" lIns="68580" tIns="34290" rIns="68580" bIns="34290" rtlCol="0" anchor="ctr">
            <a:no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E3463B"/>
              </a:buClr>
            </a:pPr>
            <a:r>
              <a:rPr sz="1800" b="1" dirty="0">
                <a:solidFill>
                  <a:srgbClr val="514EA6"/>
                </a:solidFill>
              </a:rPr>
              <a:t>Mobile Device Templates</a:t>
            </a: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4274" y="857250"/>
            <a:ext cx="2378572" cy="4564286"/>
          </a:xfrm>
          <a:prstGeom prst="rect">
            <a:avLst/>
          </a:prstGeom>
        </p:spPr>
      </p:pic>
      <p:sp>
        <p:nvSpPr>
          <p:cNvPr id="14" name="Text Placeholder 4"/>
          <p:cNvSpPr txBox="1">
            <a:spLocks/>
          </p:cNvSpPr>
          <p:nvPr/>
        </p:nvSpPr>
        <p:spPr>
          <a:xfrm>
            <a:off x="6326775" y="962297"/>
            <a:ext cx="1567314" cy="730529"/>
          </a:xfrm>
          <a:prstGeom prst="rect">
            <a:avLst/>
          </a:prstGeom>
        </p:spPr>
        <p:txBody>
          <a:bodyPr vert="horz" lIns="68580" tIns="34290" rIns="68580" bIns="34290" rtlCol="0" anchor="ctr">
            <a:normAutofit/>
          </a:bodyPr>
          <a:lstStyle>
            <a:lvl1pPr marL="0" indent="0" algn="ctr"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600" kern="1200">
                <a:solidFill>
                  <a:schemeClr val="tx1"/>
                </a:solidFill>
                <a:latin typeface="+mn-lt"/>
                <a:ea typeface="Verdana" panose="020B0604030504040204" pitchFamily="34" charset="0"/>
                <a:cs typeface="Verdana" panose="020B0604030504040204" pitchFamily="34" charset="0"/>
              </a:defRPr>
            </a:lvl1pPr>
            <a:lvl2pPr marL="344488" indent="0" algn="l" defTabSz="914400" rtl="0" eaLnBrk="1" latinLnBrk="0" hangingPunct="1">
              <a:lnSpc>
                <a:spcPct val="90000"/>
              </a:lnSpc>
              <a:spcBef>
                <a:spcPts val="500"/>
              </a:spcBef>
              <a:spcAft>
                <a:spcPts val="1000"/>
              </a:spcAft>
              <a:buClr>
                <a:schemeClr val="accent1"/>
              </a:buClr>
              <a:buSzPct val="80000"/>
              <a:buFont typeface="Arial" panose="020B0604020202020204" pitchFamily="34" charset="0"/>
              <a:buNone/>
              <a:defRPr lang="en-US"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687387"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8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3pPr>
            <a:lvl4pPr marL="1031875"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4pPr>
            <a:lvl5pPr marL="1376362" indent="0" algn="l" defTabSz="914400" rtl="0" eaLnBrk="1" latinLnBrk="0" hangingPunct="1">
              <a:lnSpc>
                <a:spcPct val="90000"/>
              </a:lnSpc>
              <a:spcBef>
                <a:spcPts val="500"/>
              </a:spcBef>
              <a:spcAft>
                <a:spcPts val="1000"/>
              </a:spcAft>
              <a:buClr>
                <a:schemeClr val="accent1">
                  <a:lumMod val="60000"/>
                  <a:lumOff val="40000"/>
                </a:schemeClr>
              </a:buClr>
              <a:buSzPct val="100000"/>
              <a:buFont typeface="Wingdings" panose="05000000000000000000" pitchFamily="2" charset="2"/>
              <a:buNone/>
              <a:defRPr lang="en-US" sz="1600" kern="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E3463B"/>
              </a:buClr>
            </a:pPr>
            <a:r>
              <a:rPr sz="1500" dirty="0">
                <a:solidFill>
                  <a:srgbClr val="FFFF00"/>
                </a:solidFill>
              </a:rPr>
              <a:t>NSCAN</a:t>
            </a:r>
            <a:br>
              <a:rPr sz="1500" dirty="0">
                <a:solidFill>
                  <a:srgbClr val="FFFF00"/>
                </a:solidFill>
              </a:rPr>
            </a:br>
            <a:r>
              <a:rPr sz="1500" dirty="0">
                <a:solidFill>
                  <a:srgbClr val="FFFF00"/>
                </a:solidFill>
              </a:rPr>
              <a:t>Android TC70</a:t>
            </a:r>
          </a:p>
        </p:txBody>
      </p:sp>
    </p:spTree>
    <p:custDataLst>
      <p:tags r:id="rId1"/>
    </p:custDataLst>
    <p:extLst>
      <p:ext uri="{BB962C8B-B14F-4D97-AF65-F5344CB8AC3E}">
        <p14:creationId xmlns:p14="http://schemas.microsoft.com/office/powerpoint/2010/main" val="115497612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ssitura Slides Red">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otx" id="{A221D9E1-951B-4EC4-B5EF-7172DF3A9EA4}" vid="{04A4B5BF-FAB8-49CA-A502-E3ABB8073D14}"/>
    </a:ext>
  </a:extLst>
</a:theme>
</file>

<file path=ppt/theme/theme4.xml><?xml version="1.0" encoding="utf-8"?>
<a:theme xmlns:a="http://schemas.openxmlformats.org/drawingml/2006/main" name="Tessitura">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otx" id="{A221D9E1-951B-4EC4-B5EF-7172DF3A9EA4}" vid="{D4D7097B-1F93-4BEF-97CD-AB2D9E74E473}"/>
    </a:ext>
  </a:extLst>
</a:theme>
</file>

<file path=ppt/theme/theme5.xml><?xml version="1.0" encoding="utf-8"?>
<a:theme xmlns:a="http://schemas.openxmlformats.org/drawingml/2006/main" name="1_Tessitura">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otx" id="{A221D9E1-951B-4EC4-B5EF-7172DF3A9EA4}" vid="{D4D7097B-1F93-4BEF-97CD-AB2D9E74E473}"/>
    </a:ext>
  </a:extLst>
</a:theme>
</file>

<file path=ppt/theme/theme6.xml><?xml version="1.0" encoding="utf-8"?>
<a:theme xmlns:a="http://schemas.openxmlformats.org/drawingml/2006/main" name="2_Tessitura">
  <a:themeElements>
    <a:clrScheme name="TessituraPPT2016">
      <a:dk1>
        <a:srgbClr val="000000"/>
      </a:dk1>
      <a:lt1>
        <a:srgbClr val="FFFFFF"/>
      </a:lt1>
      <a:dk2>
        <a:srgbClr val="1B2122"/>
      </a:dk2>
      <a:lt2>
        <a:srgbClr val="F6F6F6"/>
      </a:lt2>
      <a:accent1>
        <a:srgbClr val="E3463B"/>
      </a:accent1>
      <a:accent2>
        <a:srgbClr val="48AFA4"/>
      </a:accent2>
      <a:accent3>
        <a:srgbClr val="514EA6"/>
      </a:accent3>
      <a:accent4>
        <a:srgbClr val="192C57"/>
      </a:accent4>
      <a:accent5>
        <a:srgbClr val="1B2122"/>
      </a:accent5>
      <a:accent6>
        <a:srgbClr val="F6F6F6"/>
      </a:accent6>
      <a:hlink>
        <a:srgbClr val="0563C1"/>
      </a:hlink>
      <a:folHlink>
        <a:srgbClr val="954F72"/>
      </a:folHlink>
    </a:clrScheme>
    <a:fontScheme name="Tessitura2016">
      <a:majorFont>
        <a:latin typeface="Book Antiqu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2016_Template.potx" id="{A221D9E1-951B-4EC4-B5EF-7172DF3A9EA4}" vid="{D4D7097B-1F93-4BEF-97CD-AB2D9E74E473}"/>
    </a:ext>
  </a:extLst>
</a:theme>
</file>

<file path=ppt/theme/theme7.xml><?xml version="1.0" encoding="utf-8"?>
<a:theme xmlns:a="http://schemas.openxmlformats.org/drawingml/2006/main" name="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8.xml><?xml version="1.0" encoding="utf-8"?>
<a:theme xmlns:a="http://schemas.openxmlformats.org/drawingml/2006/main" name="1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9.xml><?xml version="1.0" encoding="utf-8"?>
<a:theme xmlns:a="http://schemas.openxmlformats.org/drawingml/2006/main" name="2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10.xml><?xml version="1.0" encoding="utf-8"?>
<a:theme xmlns:a="http://schemas.openxmlformats.org/drawingml/2006/main" name="3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11.xml><?xml version="1.0" encoding="utf-8"?>
<a:theme xmlns:a="http://schemas.openxmlformats.org/drawingml/2006/main" name="5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12.xml><?xml version="1.0" encoding="utf-8"?>
<a:theme xmlns:a="http://schemas.openxmlformats.org/drawingml/2006/main" name="6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C52F93B7-800E-4FB1-A14D-51305CF42C84}" vid="{075CB1D0-1F6A-4C45-8739-A12B5FE7F0BC}"/>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1032</Words>
  <Application>Microsoft Office PowerPoint</Application>
  <PresentationFormat>On-screen Show (4:3)</PresentationFormat>
  <Paragraphs>146</Paragraphs>
  <Slides>29</Slides>
  <Notes>12</Notes>
  <HiddenSlides>1</HiddenSlides>
  <MMClips>0</MMClips>
  <ScaleCrop>false</ScaleCrop>
  <HeadingPairs>
    <vt:vector size="6" baseType="variant">
      <vt:variant>
        <vt:lpstr>Fonts Used</vt:lpstr>
      </vt:variant>
      <vt:variant>
        <vt:i4>10</vt:i4>
      </vt:variant>
      <vt:variant>
        <vt:lpstr>Theme</vt:lpstr>
      </vt:variant>
      <vt:variant>
        <vt:i4>12</vt:i4>
      </vt:variant>
      <vt:variant>
        <vt:lpstr>Slide Titles</vt:lpstr>
      </vt:variant>
      <vt:variant>
        <vt:i4>29</vt:i4>
      </vt:variant>
    </vt:vector>
  </HeadingPairs>
  <TitlesOfParts>
    <vt:vector size="51" baseType="lpstr">
      <vt:lpstr>Arial</vt:lpstr>
      <vt:lpstr>Arial Black</vt:lpstr>
      <vt:lpstr>Book Antiqua</vt:lpstr>
      <vt:lpstr>Calibri</vt:lpstr>
      <vt:lpstr>Calibri Light</vt:lpstr>
      <vt:lpstr>Consolas</vt:lpstr>
      <vt:lpstr>Noto Sans Symbols</vt:lpstr>
      <vt:lpstr>Tahoma</vt:lpstr>
      <vt:lpstr>Verdana</vt:lpstr>
      <vt:lpstr>Wingdings</vt:lpstr>
      <vt:lpstr>1_Office Theme</vt:lpstr>
      <vt:lpstr>2_Office Theme</vt:lpstr>
      <vt:lpstr>Tessitura Slides Red</vt:lpstr>
      <vt:lpstr>Tessitura</vt:lpstr>
      <vt:lpstr>1_Tessitura</vt:lpstr>
      <vt:lpstr>2_Tessitura</vt:lpstr>
      <vt:lpstr>TLCC2016</vt:lpstr>
      <vt:lpstr>1_TLCC2016</vt:lpstr>
      <vt:lpstr>2_TLCC2016</vt:lpstr>
      <vt:lpstr>3_TLCC2016</vt:lpstr>
      <vt:lpstr>5_TLCC2016</vt:lpstr>
      <vt:lpstr>6_TLCC2016</vt:lpstr>
      <vt:lpstr>PowerPoint Presentation</vt:lpstr>
      <vt:lpstr>PowerPoint Presentation</vt:lpstr>
      <vt:lpstr>TNEW + TNMP = Beautiful Duet</vt:lpstr>
      <vt:lpstr>TN Express Web v7 Rollout</vt:lpstr>
      <vt:lpstr>V7 TNEW Vision</vt:lpstr>
      <vt:lpstr>PowerPoint Presentation</vt:lpstr>
      <vt:lpstr>Phase 1: Q1</vt:lpstr>
      <vt:lpstr>V14 Functionality &amp; TNEW v7 Lifecycle</vt:lpstr>
      <vt:lpstr>Responsive Skinning Approaches</vt:lpstr>
      <vt:lpstr>TNEW: whitelabel</vt:lpstr>
      <vt:lpstr>TNEW: quick start template</vt:lpstr>
      <vt:lpstr>PowerPoint Presentation</vt:lpstr>
      <vt:lpstr>New Admin Features</vt:lpstr>
      <vt:lpstr>PowerPoint Presentation</vt:lpstr>
      <vt:lpstr>PowerPoint Presentation</vt:lpstr>
      <vt:lpstr>Improved Cart Styling</vt:lpstr>
      <vt:lpstr>PowerPoint Presentation</vt:lpstr>
      <vt:lpstr>TN Mobile Plus v3.5 Planning</vt:lpstr>
      <vt:lpstr>Coming Soon…</vt:lpstr>
      <vt:lpstr>PowerPoint Presentation</vt:lpstr>
      <vt:lpstr>Beacons Example</vt:lpstr>
      <vt:lpstr>Web Products Roadmapping</vt:lpstr>
      <vt:lpstr>Discussion Topics</vt:lpstr>
      <vt:lpstr>Get Involved </vt:lpstr>
      <vt:lpstr>Stay Involved: Release Notes</vt:lpstr>
      <vt:lpstr>Stay Involved: UX Research &amp; Feedback </vt:lpstr>
      <vt:lpstr>Stay Involved:  Subscribe to the Web Products newsletter</vt:lpstr>
      <vt:lpstr>WHAT’S NEXT?</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Karyn Elliott</cp:lastModifiedBy>
  <cp:revision>19</cp:revision>
  <dcterms:created xsi:type="dcterms:W3CDTF">2016-11-13T21:37:38Z</dcterms:created>
  <dcterms:modified xsi:type="dcterms:W3CDTF">2016-11-18T10:21:36Z</dcterms:modified>
</cp:coreProperties>
</file>