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theme/theme3.xml" ContentType="application/vnd.openxmlformats-officedocument.theme+xml"/>
  <Override PartName="/ppt/slideLayouts/slideLayout24.xml" ContentType="application/vnd.openxmlformats-officedocument.presentationml.slideLayout+xml"/>
  <Override PartName="/ppt/theme/theme4.xml" ContentType="application/vnd.openxmlformats-officedocument.theme+xml"/>
  <Override PartName="/ppt/slideLayouts/slideLayout25.xml" ContentType="application/vnd.openxmlformats-officedocument.presentationml.slideLayout+xml"/>
  <Override PartName="/ppt/theme/theme5.xml" ContentType="application/vnd.openxmlformats-officedocument.theme+xml"/>
  <Override PartName="/ppt/tags/tag1.xml" ContentType="application/vnd.openxmlformats-officedocument.presentationml.tags+xml"/>
  <Override PartName="/ppt/slideLayouts/slideLayout26.xml" ContentType="application/vnd.openxmlformats-officedocument.presentationml.slideLayout+xml"/>
  <Override PartName="/ppt/theme/theme6.xml" ContentType="application/vnd.openxmlformats-officedocument.theme+xml"/>
  <Override PartName="/ppt/tags/tag2.xml" ContentType="application/vnd.openxmlformats-officedocument.presentationml.tags+xml"/>
  <Override PartName="/ppt/slideLayouts/slideLayout27.xml" ContentType="application/vnd.openxmlformats-officedocument.presentationml.slideLayout+xml"/>
  <Override PartName="/ppt/theme/theme7.xml" ContentType="application/vnd.openxmlformats-officedocument.theme+xml"/>
  <Override PartName="/ppt/slideLayouts/slideLayout28.xml" ContentType="application/vnd.openxmlformats-officedocument.presentationml.slideLayout+xml"/>
  <Override PartName="/ppt/theme/theme8.xml" ContentType="application/vnd.openxmlformats-officedocument.theme+xml"/>
  <Override PartName="/ppt/theme/theme9.xml" ContentType="application/vnd.openxmlformats-officedocument.theme+xml"/>
  <Override PartName="/ppt/notesSlides/notesSlide1.xml" ContentType="application/vnd.openxmlformats-officedocument.presentationml.notesSlide+xml"/>
  <Override PartName="/ppt/tags/tag3.xml" ContentType="application/vnd.openxmlformats-officedocument.presentationml.tags+xml"/>
  <Override PartName="/ppt/notesSlides/notesSlide2.xml" ContentType="application/vnd.openxmlformats-officedocument.presentationml.notesSlide+xml"/>
  <Override PartName="/ppt/tags/tag4.xml" ContentType="application/vnd.openxmlformats-officedocument.presentationml.tags+xml"/>
  <Override PartName="/ppt/notesSlides/notesSlide3.xml" ContentType="application/vnd.openxmlformats-officedocument.presentationml.notesSlide+xml"/>
  <Override PartName="/ppt/tags/tag5.xml" ContentType="application/vnd.openxmlformats-officedocument.presentationml.tag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6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  <p:sldMasterId id="2147483686" r:id="rId4"/>
    <p:sldMasterId id="2147483688" r:id="rId5"/>
    <p:sldMasterId id="2147483690" r:id="rId6"/>
    <p:sldMasterId id="2147483692" r:id="rId7"/>
    <p:sldMasterId id="2147483694" r:id="rId8"/>
  </p:sldMasterIdLst>
  <p:notesMasterIdLst>
    <p:notesMasterId r:id="rId19"/>
  </p:notesMasterIdLst>
  <p:sldIdLst>
    <p:sldId id="271" r:id="rId9"/>
    <p:sldId id="266" r:id="rId10"/>
    <p:sldId id="280" r:id="rId11"/>
    <p:sldId id="281" r:id="rId12"/>
    <p:sldId id="286" r:id="rId13"/>
    <p:sldId id="260" r:id="rId14"/>
    <p:sldId id="282" r:id="rId15"/>
    <p:sldId id="283" r:id="rId16"/>
    <p:sldId id="284" r:id="rId17"/>
    <p:sldId id="287" r:id="rId1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B9D48"/>
    <a:srgbClr val="F15E4C"/>
    <a:srgbClr val="33CC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025" autoAdjust="0"/>
    <p:restoredTop sz="94632" autoAdjust="0"/>
  </p:normalViewPr>
  <p:slideViewPr>
    <p:cSldViewPr snapToGrid="0">
      <p:cViewPr varScale="1">
        <p:scale>
          <a:sx n="106" d="100"/>
          <a:sy n="106" d="100"/>
        </p:scale>
        <p:origin x="1086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3" Type="http://schemas.openxmlformats.org/officeDocument/2006/relationships/slideMaster" Target="slideMasters/slideMaster3.xml"/><Relationship Id="rId21" Type="http://schemas.openxmlformats.org/officeDocument/2006/relationships/viewProps" Target="viewProps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8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3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7.xml"/><Relationship Id="rId23" Type="http://schemas.openxmlformats.org/officeDocument/2006/relationships/tableStyles" Target="tableStyles.xml"/><Relationship Id="rId10" Type="http://schemas.openxmlformats.org/officeDocument/2006/relationships/slide" Target="slides/slide2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3998C64-81AC-4E19-8739-D3102AD79F4C}" type="datetimeFigureOut">
              <a:rPr lang="en-US" smtClean="0"/>
              <a:t>11/13/2016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84F61C-714A-4F4C-A082-4C54E2AAF6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8730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Welcome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7AEDEC6-D07E-4D36-A7EB-AB06A8A3C0D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356820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1F2BB6-8BFE-447A-8126-E3570150BA9F}" type="slidenum">
              <a:rPr lang="en-US" smtClean="0">
                <a:solidFill>
                  <a:prstClr val="black"/>
                </a:solidFill>
              </a:rPr>
              <a:pPr/>
              <a:t>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118314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1F2BB6-8BFE-447A-8126-E3570150BA9F}" type="slidenum">
              <a:rPr lang="en-US" smtClean="0">
                <a:solidFill>
                  <a:prstClr val="black"/>
                </a:solidFill>
              </a:rPr>
              <a:pPr/>
              <a:t>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471253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1F2BB6-8BFE-447A-8126-E3570150BA9F}" type="slidenum">
              <a:rPr lang="en-US" smtClean="0">
                <a:solidFill>
                  <a:prstClr val="black"/>
                </a:solidFill>
              </a:rPr>
              <a:pPr/>
              <a:t>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033254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Welcome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7AEDEC6-D07E-4D36-A7EB-AB06A8A3C0D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4516882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1F2BB6-8BFE-447A-8126-E3570150BA9F}" type="slidenum">
              <a:rPr lang="en-US" smtClean="0">
                <a:solidFill>
                  <a:prstClr val="black"/>
                </a:solidFill>
              </a:rPr>
              <a:pPr/>
              <a:t>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427426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1F2BB6-8BFE-447A-8126-E3570150BA9F}" type="slidenum">
              <a:rPr lang="en-US" smtClean="0">
                <a:solidFill>
                  <a:prstClr val="black"/>
                </a:solidFill>
              </a:rPr>
              <a:pPr/>
              <a:t>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164125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1F2BB6-8BFE-447A-8126-E3570150BA9F}" type="slidenum">
              <a:rPr lang="en-US" smtClean="0">
                <a:solidFill>
                  <a:prstClr val="black"/>
                </a:solidFill>
              </a:rPr>
              <a:pPr/>
              <a:t>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845645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FRIDAY</a:t>
            </a:r>
            <a:r>
              <a:rPr lang="en-US" baseline="0" dirty="0" smtClean="0"/>
              <a:t> </a:t>
            </a:r>
            <a:r>
              <a:rPr lang="en-US" dirty="0" smtClean="0"/>
              <a:t>Breakout session 5 What’s next slide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84F61C-714A-4F4C-A082-4C54E2AAF694}" type="slidenum">
              <a:rPr lang="en-US" smtClean="0">
                <a:solidFill>
                  <a:prstClr val="black"/>
                </a:solidFill>
              </a:rPr>
              <a:pPr/>
              <a:t>10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76751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5.xml"/><Relationship Id="rId1" Type="http://schemas.openxmlformats.org/officeDocument/2006/relationships/tags" Target="../tags/tag1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Master" Target="../slideMasters/slideMaster6.xml"/><Relationship Id="rId1" Type="http://schemas.openxmlformats.org/officeDocument/2006/relationships/tags" Target="../tags/tag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D2B3AE-2152-4D21-9F07-919B250A46CB}" type="datetime1">
              <a:rPr lang="en-US" smtClean="0"/>
              <a:t>11/13/2016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#TECDublin16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#TECDublin16</a:t>
            </a:r>
          </a:p>
        </p:txBody>
      </p:sp>
    </p:spTree>
    <p:extLst>
      <p:ext uri="{BB962C8B-B14F-4D97-AF65-F5344CB8AC3E}">
        <p14:creationId xmlns:p14="http://schemas.microsoft.com/office/powerpoint/2010/main" val="398698507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E2449-76FE-4E9B-B54D-F36C61DDE37C}" type="datetime1">
              <a:rPr lang="en-US" smtClean="0"/>
              <a:t>11/13/2016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#TECDublin16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#TECDublin16</a:t>
            </a:r>
          </a:p>
        </p:txBody>
      </p:sp>
    </p:spTree>
    <p:extLst>
      <p:ext uri="{BB962C8B-B14F-4D97-AF65-F5344CB8AC3E}">
        <p14:creationId xmlns:p14="http://schemas.microsoft.com/office/powerpoint/2010/main" val="31329058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17A5E-56FE-4293-A229-FD72BC002C8C}" type="datetime1">
              <a:rPr lang="en-US" smtClean="0"/>
              <a:t>11/13/2016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#TECDublin16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28A99-6D55-4CAF-98F7-AD30A9E57D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062749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9B2673-E189-4C61-9E4E-390B6FAB6F6B}" type="datetime1">
              <a:rPr lang="en-US" smtClean="0"/>
              <a:t>11/13/2016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#TECDublin16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28A99-6D55-4CAF-98F7-AD30A9E57D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1170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FA61D-EE97-4985-96BF-829FDED3B548}" type="datetime1">
              <a:rPr lang="en-US" smtClean="0"/>
              <a:t>11/13/2016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#TECDublin16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28A99-6D55-4CAF-98F7-AD30A9E57D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40753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3D18F-3312-4052-9F76-ECBFD326475B}" type="datetime1">
              <a:rPr lang="en-US" smtClean="0"/>
              <a:t>11/13/2016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#TECDublin16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28A99-6D55-4CAF-98F7-AD30A9E57D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56838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80B44-D11B-4CAD-B757-8BB827A579E1}" type="datetime1">
              <a:rPr lang="en-US" smtClean="0"/>
              <a:t>11/13/2016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#TECDublin16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28A99-6D55-4CAF-98F7-AD30A9E57D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16778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DF92F-F9FD-4FA6-89D7-FA1CEED561F2}" type="datetime1">
              <a:rPr lang="en-US" smtClean="0"/>
              <a:t>11/13/2016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#TECDublin16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28A99-6D55-4CAF-98F7-AD30A9E57D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069815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0E97A-80D4-465D-8DA3-F811388B7E01}" type="datetime1">
              <a:rPr lang="en-US" smtClean="0"/>
              <a:t>11/13/2016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#TECDublin16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28A99-6D55-4CAF-98F7-AD30A9E57D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06771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1E2B7C-6AAF-4A63-8E34-2CC71303BC37}" type="datetime1">
              <a:rPr lang="en-US" smtClean="0"/>
              <a:t>11/13/2016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#TECDublin16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28A99-6D55-4CAF-98F7-AD30A9E57D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84036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70F63F-500D-4D16-9883-91665AF245E7}" type="datetime1">
              <a:rPr lang="en-US" smtClean="0"/>
              <a:t>11/13/2016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#TECDublin16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28A99-6D55-4CAF-98F7-AD30A9E57D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197144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911D73-B80A-48E2-8E63-37386415167F}" type="datetime1">
              <a:rPr lang="en-US" smtClean="0"/>
              <a:t>11/13/2016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#TECDublin16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US" dirty="0" smtClean="0"/>
              <a:t>#TECDublin16</a:t>
            </a:r>
          </a:p>
        </p:txBody>
      </p:sp>
    </p:spTree>
    <p:extLst>
      <p:ext uri="{BB962C8B-B14F-4D97-AF65-F5344CB8AC3E}">
        <p14:creationId xmlns:p14="http://schemas.microsoft.com/office/powerpoint/2010/main" val="283066138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CC167B-7056-4A8E-84A4-3538CFFBC492}" type="datetime1">
              <a:rPr lang="en-US" smtClean="0"/>
              <a:t>11/13/2016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#TECDublin16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#TECDublin16</a:t>
            </a:r>
          </a:p>
        </p:txBody>
      </p:sp>
    </p:spTree>
    <p:extLst>
      <p:ext uri="{BB962C8B-B14F-4D97-AF65-F5344CB8AC3E}">
        <p14:creationId xmlns:p14="http://schemas.microsoft.com/office/powerpoint/2010/main" val="45309656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18F5B-96D7-4574-A18A-D2F805415048}" type="datetime1">
              <a:rPr lang="en-US" smtClean="0"/>
              <a:t>11/13/2016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#TECDublin16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#TECDublin16</a:t>
            </a:r>
          </a:p>
        </p:txBody>
      </p:sp>
    </p:spTree>
    <p:extLst>
      <p:ext uri="{BB962C8B-B14F-4D97-AF65-F5344CB8AC3E}">
        <p14:creationId xmlns:p14="http://schemas.microsoft.com/office/powerpoint/2010/main" val="86445919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E546D-D05A-4A98-9861-71837574F911}" type="datetime1">
              <a:rPr lang="en-US" smtClean="0"/>
              <a:t>11/13/2016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#TECDublin16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10F0F2-2909-42AB-A742-4B6E7B68F7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060543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8F521-A63B-4D01-82F2-8DFADE76ED08}" type="datetime1">
              <a:rPr lang="en-US" smtClean="0"/>
              <a:t>11/13/2016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#TECDublin16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#TECDublin16</a:t>
            </a:r>
          </a:p>
        </p:txBody>
      </p:sp>
    </p:spTree>
    <p:extLst>
      <p:ext uri="{BB962C8B-B14F-4D97-AF65-F5344CB8AC3E}">
        <p14:creationId xmlns:p14="http://schemas.microsoft.com/office/powerpoint/2010/main" val="174246561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7BB3A0-AA98-4528-8F29-5DCF9BD48B5C}" type="datetime1">
              <a:rPr lang="en-US" smtClean="0"/>
              <a:t>11/13/2016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#TECDublin16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#TECDublin16</a:t>
            </a:r>
          </a:p>
        </p:txBody>
      </p:sp>
    </p:spTree>
    <p:extLst>
      <p:ext uri="{BB962C8B-B14F-4D97-AF65-F5344CB8AC3E}">
        <p14:creationId xmlns:p14="http://schemas.microsoft.com/office/powerpoint/2010/main" val="2425308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D14DC-63A4-4673-9F57-F36285094528}" type="datetime1">
              <a:rPr lang="en-US" smtClean="0"/>
              <a:t>11/13/2016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#TECDublin16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#TECDublin16</a:t>
            </a:r>
          </a:p>
        </p:txBody>
      </p:sp>
    </p:spTree>
    <p:extLst>
      <p:ext uri="{BB962C8B-B14F-4D97-AF65-F5344CB8AC3E}">
        <p14:creationId xmlns:p14="http://schemas.microsoft.com/office/powerpoint/2010/main" val="280603247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8EBE8-2C7E-45A1-A48C-4F4563F38CCB}" type="datetime1">
              <a:rPr lang="en-US" smtClean="0"/>
              <a:t>11/13/2016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#TECDublin16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10F0F2-2909-42AB-A742-4B6E7B68F7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637989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091C5-5E8F-4FE4-BF36-20C54F9015C5}" type="datetime1">
              <a:rPr lang="en-US" smtClean="0"/>
              <a:t>11/13/2016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#TECDublin16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10F0F2-2909-42AB-A742-4B6E7B68F7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974315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799FD-7693-4BF5-AB51-1522E77F57EC}" type="datetime1">
              <a:rPr lang="en-US" smtClean="0"/>
              <a:t>11/13/2016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#TECDublin16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10F0F2-2909-42AB-A742-4B6E7B68F7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711017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C5F231-ADC8-43FD-9142-6CA5F1685B1E}" type="datetime1">
              <a:rPr lang="en-US" smtClean="0"/>
              <a:t>11/13/2016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#TECDublin16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10F0F2-2909-42AB-A742-4B6E7B68F7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296603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EF229-4AF4-4708-8F97-AAB0E75ABCE5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11/13/2016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</a:p>
        </p:txBody>
      </p:sp>
    </p:spTree>
    <p:extLst>
      <p:ext uri="{BB962C8B-B14F-4D97-AF65-F5344CB8AC3E}">
        <p14:creationId xmlns:p14="http://schemas.microsoft.com/office/powerpoint/2010/main" val="45309656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EF229-4AF4-4708-8F97-AAB0E75ABCE5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11/13/2016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</a:p>
        </p:txBody>
      </p:sp>
    </p:spTree>
    <p:extLst>
      <p:ext uri="{BB962C8B-B14F-4D97-AF65-F5344CB8AC3E}">
        <p14:creationId xmlns:p14="http://schemas.microsoft.com/office/powerpoint/2010/main" val="45309656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Blank Text Color 2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6"/>
          <p:cNvSpPr>
            <a:spLocks noGrp="1"/>
          </p:cNvSpPr>
          <p:nvPr>
            <p:ph type="body" sz="quarter" idx="14" hasCustomPrompt="1"/>
          </p:nvPr>
        </p:nvSpPr>
        <p:spPr>
          <a:xfrm>
            <a:off x="114300" y="5257800"/>
            <a:ext cx="8915400" cy="9144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3600">
                <a:solidFill>
                  <a:schemeClr val="bg1"/>
                </a:solidFill>
              </a:defRPr>
            </a:lvl1pPr>
            <a:lvl2pPr marL="344488" indent="0">
              <a:buNone/>
              <a:defRPr/>
            </a:lvl2pPr>
            <a:lvl3pPr marL="687387" indent="0">
              <a:buNone/>
              <a:defRPr/>
            </a:lvl3pPr>
            <a:lvl4pPr marL="1031875" indent="0">
              <a:buNone/>
              <a:defRPr/>
            </a:lvl4pPr>
            <a:lvl5pPr marL="1376362" indent="0">
              <a:buNone/>
              <a:defRPr/>
            </a:lvl5pPr>
          </a:lstStyle>
          <a:p>
            <a:pPr lvl="0"/>
            <a:r>
              <a:rPr lang="en-US" dirty="0" smtClean="0"/>
              <a:t>Text Box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3956352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Major Area Divider 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901" y="838200"/>
            <a:ext cx="3777296" cy="5029200"/>
          </a:xfrm>
          <a:prstGeom prst="rect">
            <a:avLst/>
          </a:prstGeom>
        </p:spPr>
      </p:pic>
      <p:sp>
        <p:nvSpPr>
          <p:cNvPr id="4" name="Text Placeholder 3"/>
          <p:cNvSpPr>
            <a:spLocks noGrp="1"/>
          </p:cNvSpPr>
          <p:nvPr>
            <p:ph type="body" sz="quarter" idx="14" hasCustomPrompt="1"/>
          </p:nvPr>
        </p:nvSpPr>
        <p:spPr>
          <a:xfrm>
            <a:off x="3886200" y="1765852"/>
            <a:ext cx="4800600" cy="3034748"/>
          </a:xfrm>
        </p:spPr>
        <p:txBody>
          <a:bodyPr rIns="0" bIns="0" anchor="ctr">
            <a:normAutofit/>
          </a:bodyPr>
          <a:lstStyle>
            <a:lvl1pPr marL="0" marR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Wingdings" panose="05000000000000000000" pitchFamily="2" charset="2"/>
              <a:buNone/>
              <a:tabLst/>
              <a:defRPr lang="en-US" sz="4800" b="0" i="0" kern="1200" cap="all" baseline="0" dirty="0">
                <a:solidFill>
                  <a:schemeClr val="accent1"/>
                </a:solidFill>
                <a:latin typeface="Arial Black" panose="020B0A04020102020204" pitchFamily="34" charset="0"/>
                <a:ea typeface="+mj-ea"/>
                <a:cs typeface="+mj-cs"/>
              </a:defRPr>
            </a:lvl1pPr>
          </a:lstStyle>
          <a:p>
            <a:r>
              <a:rPr lang="en-US" dirty="0" smtClean="0"/>
              <a:t>Major Area Divider Slide 5</a:t>
            </a:r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901" y="838200"/>
            <a:ext cx="3777296" cy="50292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5574504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EF229-4AF4-4708-8F97-AAB0E75ABCE5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11/13/2016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</a:p>
        </p:txBody>
      </p:sp>
    </p:spTree>
    <p:extLst>
      <p:ext uri="{BB962C8B-B14F-4D97-AF65-F5344CB8AC3E}">
        <p14:creationId xmlns:p14="http://schemas.microsoft.com/office/powerpoint/2010/main" val="45309656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EF229-4AF4-4708-8F97-AAB0E75ABCE5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11/13/2016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</a:p>
        </p:txBody>
      </p:sp>
    </p:spTree>
    <p:extLst>
      <p:ext uri="{BB962C8B-B14F-4D97-AF65-F5344CB8AC3E}">
        <p14:creationId xmlns:p14="http://schemas.microsoft.com/office/powerpoint/2010/main" val="45309656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23.xml"/></Relationships>
</file>

<file path=ppt/slideMasters/_rels/slideMaster4.xml.rels><?xml version="1.0" encoding="UTF-8" standalone="yes"?>
<Relationships xmlns="http://schemas.openxmlformats.org/package/2006/relationships"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24.xml"/></Relationships>
</file>

<file path=ppt/slideMasters/_rels/slideMaster5.xml.rels><?xml version="1.0" encoding="UTF-8" standalone="yes"?>
<Relationships xmlns="http://schemas.openxmlformats.org/package/2006/relationships"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25.xml"/></Relationships>
</file>

<file path=ppt/slideMasters/_rels/slideMaster6.xml.rels><?xml version="1.0" encoding="UTF-8" standalone="yes"?>
<Relationships xmlns="http://schemas.openxmlformats.org/package/2006/relationships"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26.xml"/></Relationships>
</file>

<file path=ppt/slideMasters/_rels/slideMaster7.xml.rels><?xml version="1.0" encoding="UTF-8" standalone="yes"?>
<Relationships xmlns="http://schemas.openxmlformats.org/package/2006/relationships"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27.xml"/></Relationships>
</file>

<file path=ppt/slideMasters/_rels/slideMaster8.xml.rels><?xml version="1.0" encoding="UTF-8" standalone="yes"?>
<Relationships xmlns="http://schemas.openxmlformats.org/package/2006/relationships"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2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E22C87-1B4A-4370-BD11-1396021D827E}" type="datetime1">
              <a:rPr lang="en-US" smtClean="0"/>
              <a:t>11/13/2016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#TECDublin16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/>
              <a:t>#TECDublin16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62463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8AC5F1-3AEA-43F3-80F9-620F033E9689}" type="datetime1">
              <a:rPr lang="en-US" smtClean="0"/>
              <a:t>11/13/2016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#TECDublin16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/>
              <a:t>#TECDublin16</a:t>
            </a:r>
          </a:p>
        </p:txBody>
      </p:sp>
    </p:spTree>
    <p:extLst>
      <p:ext uri="{BB962C8B-B14F-4D97-AF65-F5344CB8AC3E}">
        <p14:creationId xmlns:p14="http://schemas.microsoft.com/office/powerpoint/2010/main" val="19684796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7A5E7F-8658-490C-A6BF-7231376E134F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11/13/2016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</a:p>
        </p:txBody>
      </p:sp>
    </p:spTree>
    <p:extLst>
      <p:ext uri="{BB962C8B-B14F-4D97-AF65-F5344CB8AC3E}">
        <p14:creationId xmlns:p14="http://schemas.microsoft.com/office/powerpoint/2010/main" val="19684796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7A5E7F-8658-490C-A6BF-7231376E134F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11/13/2016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</a:p>
        </p:txBody>
      </p:sp>
    </p:spTree>
    <p:extLst>
      <p:ext uri="{BB962C8B-B14F-4D97-AF65-F5344CB8AC3E}">
        <p14:creationId xmlns:p14="http://schemas.microsoft.com/office/powerpoint/2010/main" val="19684796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7A5E7F-8658-490C-A6BF-7231376E134F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11/13/2016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</a:p>
        </p:txBody>
      </p:sp>
    </p:spTree>
    <p:extLst>
      <p:ext uri="{BB962C8B-B14F-4D97-AF65-F5344CB8AC3E}">
        <p14:creationId xmlns:p14="http://schemas.microsoft.com/office/powerpoint/2010/main" val="19684796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7A5E7F-8658-490C-A6BF-7231376E134F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11/13/2016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</a:p>
        </p:txBody>
      </p:sp>
    </p:spTree>
    <p:extLst>
      <p:ext uri="{BB962C8B-B14F-4D97-AF65-F5344CB8AC3E}">
        <p14:creationId xmlns:p14="http://schemas.microsoft.com/office/powerpoint/2010/main" val="19684796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7A5E7F-8658-490C-A6BF-7231376E134F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11/13/2016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</a:p>
        </p:txBody>
      </p:sp>
    </p:spTree>
    <p:extLst>
      <p:ext uri="{BB962C8B-B14F-4D97-AF65-F5344CB8AC3E}">
        <p14:creationId xmlns:p14="http://schemas.microsoft.com/office/powerpoint/2010/main" val="19684796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7A5E7F-8658-490C-A6BF-7231376E134F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11/13/2016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#TECDublin16</a:t>
            </a:r>
          </a:p>
        </p:txBody>
      </p:sp>
    </p:spTree>
    <p:extLst>
      <p:ext uri="{BB962C8B-B14F-4D97-AF65-F5344CB8AC3E}">
        <p14:creationId xmlns:p14="http://schemas.microsoft.com/office/powerpoint/2010/main" val="19684796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5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3.xml"/><Relationship Id="rId1" Type="http://schemas.openxmlformats.org/officeDocument/2006/relationships/tags" Target="../tags/tag3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4.xml"/><Relationship Id="rId1" Type="http://schemas.openxmlformats.org/officeDocument/2006/relationships/tags" Target="../tags/tag4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8.xml"/><Relationship Id="rId1" Type="http://schemas.openxmlformats.org/officeDocument/2006/relationships/tags" Target="../tags/tag5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7.xml"/><Relationship Id="rId1" Type="http://schemas.openxmlformats.org/officeDocument/2006/relationships/tags" Target="../tags/tag6.xml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773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4105049" y="990567"/>
            <a:ext cx="4835063" cy="4809868"/>
            <a:chOff x="5473398" y="177756"/>
            <a:chExt cx="6446751" cy="6413157"/>
          </a:xfrm>
        </p:grpSpPr>
        <p:sp>
          <p:nvSpPr>
            <p:cNvPr id="17" name="Oval 16"/>
            <p:cNvSpPr/>
            <p:nvPr/>
          </p:nvSpPr>
          <p:spPr>
            <a:xfrm>
              <a:off x="5975299" y="638614"/>
              <a:ext cx="5944850" cy="5944850"/>
            </a:xfrm>
            <a:prstGeom prst="ellipse">
              <a:avLst/>
            </a:prstGeom>
            <a:noFill/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en-US" sz="135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73398" y="177756"/>
              <a:ext cx="6439878" cy="6413157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5" name="TextBox 4"/>
          <p:cNvSpPr txBox="1"/>
          <p:nvPr/>
        </p:nvSpPr>
        <p:spPr>
          <a:xfrm>
            <a:off x="601170" y="1585708"/>
            <a:ext cx="5465103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 smtClean="0">
                <a:solidFill>
                  <a:schemeClr val="bg2"/>
                </a:solidFill>
                <a:cs typeface="Arial" panose="020B0604020202020204" pitchFamily="34" charset="0"/>
              </a:rPr>
              <a:t>TESSITURA </a:t>
            </a:r>
          </a:p>
          <a:p>
            <a:r>
              <a:rPr lang="en-GB" sz="4000" b="1" dirty="0" smtClean="0">
                <a:solidFill>
                  <a:schemeClr val="bg2"/>
                </a:solidFill>
                <a:cs typeface="Arial" panose="020B0604020202020204" pitchFamily="34" charset="0"/>
              </a:rPr>
              <a:t>EUROPEAN </a:t>
            </a:r>
          </a:p>
          <a:p>
            <a:r>
              <a:rPr lang="en-GB" sz="4000" b="1" dirty="0" smtClean="0">
                <a:solidFill>
                  <a:schemeClr val="bg2"/>
                </a:solidFill>
                <a:cs typeface="Arial" panose="020B0604020202020204" pitchFamily="34" charset="0"/>
              </a:rPr>
              <a:t>CONFERENCE</a:t>
            </a:r>
          </a:p>
          <a:p>
            <a:endParaRPr lang="en-GB" sz="4000" b="1" dirty="0">
              <a:solidFill>
                <a:schemeClr val="bg2"/>
              </a:solidFill>
              <a:cs typeface="Arial" panose="020B0604020202020204" pitchFamily="34" charset="0"/>
            </a:endParaRPr>
          </a:p>
          <a:p>
            <a:r>
              <a:rPr lang="en-GB" sz="4000" b="1" dirty="0" smtClean="0">
                <a:solidFill>
                  <a:schemeClr val="bg2"/>
                </a:solidFill>
                <a:cs typeface="Arial" panose="020B0604020202020204" pitchFamily="34" charset="0"/>
              </a:rPr>
              <a:t>DUBLIN 2016</a:t>
            </a:r>
          </a:p>
        </p:txBody>
      </p:sp>
    </p:spTree>
    <p:extLst>
      <p:ext uri="{BB962C8B-B14F-4D97-AF65-F5344CB8AC3E}">
        <p14:creationId xmlns:p14="http://schemas.microsoft.com/office/powerpoint/2010/main" val="391366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427" y="286794"/>
            <a:ext cx="2453210" cy="2442345"/>
          </a:xfrm>
        </p:spPr>
      </p:pic>
      <p:sp>
        <p:nvSpPr>
          <p:cNvPr id="6" name="TextBox 5"/>
          <p:cNvSpPr txBox="1"/>
          <p:nvPr/>
        </p:nvSpPr>
        <p:spPr>
          <a:xfrm>
            <a:off x="429449" y="3002547"/>
            <a:ext cx="3391743" cy="30623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>
                <a:solidFill>
                  <a:srgbClr val="F15E4C"/>
                </a:solidFill>
                <a:ea typeface="Tahoma" panose="020B0604030504040204" pitchFamily="34" charset="0"/>
                <a:cs typeface="Arial" panose="020B0604020202020204" pitchFamily="34" charset="0"/>
              </a:rPr>
              <a:t>Plans for Education</a:t>
            </a:r>
          </a:p>
          <a:p>
            <a:pPr algn="ctr"/>
            <a:endParaRPr lang="en-GB" sz="900" b="1" dirty="0" smtClean="0">
              <a:solidFill>
                <a:srgbClr val="F15E4C"/>
              </a:solidFill>
              <a:ea typeface="Tahoma" panose="020B0604030504040204" pitchFamily="34" charset="0"/>
              <a:cs typeface="Arial" panose="020B0604020202020204" pitchFamily="34" charset="0"/>
            </a:endParaRPr>
          </a:p>
          <a:p>
            <a:pPr algn="ctr"/>
            <a:r>
              <a:rPr lang="en-GB" sz="3200" b="1" dirty="0" smtClean="0">
                <a:solidFill>
                  <a:srgbClr val="0B9D48"/>
                </a:solidFill>
                <a:ea typeface="Tahoma" panose="020B0604030504040204" pitchFamily="34" charset="0"/>
                <a:cs typeface="Arial" panose="020B0604020202020204" pitchFamily="34" charset="0"/>
              </a:rPr>
              <a:t>Plan your work and work your plan</a:t>
            </a:r>
            <a:endParaRPr lang="en-GB" sz="3200" b="1" dirty="0">
              <a:solidFill>
                <a:srgbClr val="0B9D48"/>
              </a:solidFill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628062" y="2740010"/>
            <a:ext cx="3823479" cy="1908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b="1" dirty="0" smtClean="0">
                <a:solidFill>
                  <a:srgbClr val="0B9D48"/>
                </a:solidFill>
              </a:rPr>
              <a:t>CONTENT PLANNER</a:t>
            </a:r>
          </a:p>
          <a:p>
            <a:r>
              <a:rPr lang="en-GB" b="1" dirty="0">
                <a:solidFill>
                  <a:srgbClr val="F15E4C"/>
                </a:solidFill>
              </a:rPr>
              <a:t>Alexandra </a:t>
            </a:r>
            <a:r>
              <a:rPr lang="en-GB" b="1" dirty="0" err="1">
                <a:solidFill>
                  <a:srgbClr val="F15E4C"/>
                </a:solidFill>
              </a:rPr>
              <a:t>Hensby</a:t>
            </a:r>
            <a:r>
              <a:rPr lang="en-GB" b="1" dirty="0">
                <a:solidFill>
                  <a:srgbClr val="F15E4C"/>
                </a:solidFill>
              </a:rPr>
              <a:t> Sayer – National Theatre </a:t>
            </a:r>
            <a:endParaRPr lang="en-GB" b="1" dirty="0" smtClean="0">
              <a:solidFill>
                <a:srgbClr val="F15E4C"/>
              </a:solidFill>
            </a:endParaRPr>
          </a:p>
          <a:p>
            <a:r>
              <a:rPr lang="en-GB" b="1" dirty="0" err="1" smtClean="0">
                <a:solidFill>
                  <a:srgbClr val="F15E4C"/>
                </a:solidFill>
              </a:rPr>
              <a:t>Caryl</a:t>
            </a:r>
            <a:r>
              <a:rPr lang="en-GB" b="1" dirty="0" smtClean="0">
                <a:solidFill>
                  <a:srgbClr val="F15E4C"/>
                </a:solidFill>
              </a:rPr>
              <a:t> </a:t>
            </a:r>
            <a:r>
              <a:rPr lang="en-GB" b="1" dirty="0">
                <a:solidFill>
                  <a:srgbClr val="F15E4C"/>
                </a:solidFill>
              </a:rPr>
              <a:t>Jones – Royal Albert Hall </a:t>
            </a:r>
            <a:endParaRPr lang="en-GB" b="1" dirty="0" smtClean="0">
              <a:solidFill>
                <a:srgbClr val="F15E4C"/>
              </a:solidFill>
            </a:endParaRPr>
          </a:p>
          <a:p>
            <a:r>
              <a:rPr lang="en-GB" b="1" dirty="0" smtClean="0">
                <a:solidFill>
                  <a:srgbClr val="F15E4C"/>
                </a:solidFill>
              </a:rPr>
              <a:t>Becca </a:t>
            </a:r>
            <a:r>
              <a:rPr lang="en-GB" b="1" dirty="0" err="1">
                <a:solidFill>
                  <a:srgbClr val="F15E4C"/>
                </a:solidFill>
              </a:rPr>
              <a:t>Elley</a:t>
            </a:r>
            <a:r>
              <a:rPr lang="en-GB" b="1" dirty="0">
                <a:solidFill>
                  <a:srgbClr val="F15E4C"/>
                </a:solidFill>
              </a:rPr>
              <a:t> – Wales Millennium </a:t>
            </a:r>
            <a:r>
              <a:rPr lang="en-GB" b="1" dirty="0" smtClean="0">
                <a:solidFill>
                  <a:srgbClr val="F15E4C"/>
                </a:solidFill>
              </a:rPr>
              <a:t>Centre</a:t>
            </a:r>
            <a:endParaRPr lang="en-GB" b="1" dirty="0" smtClean="0">
              <a:solidFill>
                <a:srgbClr val="F15E4C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628063" y="660061"/>
            <a:ext cx="3823479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b="1" dirty="0" smtClean="0">
                <a:solidFill>
                  <a:srgbClr val="0B9D48"/>
                </a:solidFill>
                <a:cs typeface="Arial" panose="020B0604020202020204" pitchFamily="34" charset="0"/>
              </a:rPr>
              <a:t>MODERATOR</a:t>
            </a:r>
          </a:p>
          <a:p>
            <a:r>
              <a:rPr lang="en-GB" b="1" dirty="0" smtClean="0">
                <a:solidFill>
                  <a:srgbClr val="F15E4C"/>
                </a:solidFill>
                <a:cs typeface="Arial" panose="020B0604020202020204" pitchFamily="34" charset="0"/>
              </a:rPr>
              <a:t>Daisy Swift – Wigmore Hall</a:t>
            </a:r>
          </a:p>
          <a:p>
            <a:endParaRPr lang="en-GB" sz="800" b="1" dirty="0" smtClean="0">
              <a:solidFill>
                <a:srgbClr val="F15E4C"/>
              </a:solidFill>
              <a:cs typeface="Arial" panose="020B0604020202020204" pitchFamily="34" charset="0"/>
            </a:endParaRPr>
          </a:p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en-GB" sz="2800" b="1" dirty="0" smtClean="0">
                <a:solidFill>
                  <a:srgbClr val="0B9D48"/>
                </a:solidFill>
                <a:cs typeface="Arial" panose="020B0604020202020204" pitchFamily="34" charset="0"/>
              </a:rPr>
              <a:t>GURUS</a:t>
            </a:r>
            <a:endParaRPr lang="en-GB" sz="2800" b="1" dirty="0">
              <a:solidFill>
                <a:srgbClr val="0B9D48"/>
              </a:solidFill>
              <a:cs typeface="Arial" panose="020B0604020202020204" pitchFamily="34" charset="0"/>
            </a:endParaRPr>
          </a:p>
          <a:p>
            <a:r>
              <a:rPr lang="en-GB" b="1" dirty="0" smtClean="0">
                <a:solidFill>
                  <a:srgbClr val="F15E4C"/>
                </a:solidFill>
                <a:cs typeface="Arial" panose="020B0604020202020204" pitchFamily="34" charset="0"/>
              </a:rPr>
              <a:t>Emma Larcombe – Tessitura Network</a:t>
            </a:r>
          </a:p>
          <a:p>
            <a:r>
              <a:rPr lang="en-GB" b="1" dirty="0" smtClean="0">
                <a:solidFill>
                  <a:srgbClr val="F15E4C"/>
                </a:solidFill>
                <a:cs typeface="Arial" panose="020B0604020202020204" pitchFamily="34" charset="0"/>
              </a:rPr>
              <a:t>Chloe Hearne – Wales Millennium Centre</a:t>
            </a:r>
            <a:endParaRPr lang="en-GB" b="1" dirty="0">
              <a:solidFill>
                <a:srgbClr val="F15E4C"/>
              </a:solidFill>
              <a:cs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838329" y="4626068"/>
            <a:ext cx="276256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Share your </a:t>
            </a:r>
            <a:r>
              <a:rPr lang="en-US" b="1" dirty="0" err="1" smtClean="0"/>
              <a:t>favourite</a:t>
            </a:r>
            <a:r>
              <a:rPr lang="en-US" b="1" dirty="0" smtClean="0"/>
              <a:t> content and photos! #TECDublin16</a:t>
            </a:r>
          </a:p>
          <a:p>
            <a:pPr algn="ctr"/>
            <a:endParaRPr lang="en-US" b="1" dirty="0" smtClean="0"/>
          </a:p>
          <a:p>
            <a:pPr algn="ctr"/>
            <a:endParaRPr lang="en-US" b="1"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8487" y="5462775"/>
            <a:ext cx="733053" cy="73305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clrChange>
              <a:clrFrom>
                <a:srgbClr val="FBFFFF"/>
              </a:clrFrom>
              <a:clrTo>
                <a:srgbClr val="FB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9612" y="5555208"/>
            <a:ext cx="548188" cy="5481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8416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63712"/>
            <a:ext cx="8229600" cy="4513289"/>
          </a:xfrm>
        </p:spPr>
        <p:txBody>
          <a:bodyPr/>
          <a:lstStyle/>
          <a:p>
            <a:r>
              <a:rPr lang="en-US" sz="2800" dirty="0" smtClean="0">
                <a:solidFill>
                  <a:srgbClr val="077333"/>
                </a:solidFill>
              </a:rPr>
              <a:t>Auditions</a:t>
            </a:r>
          </a:p>
          <a:p>
            <a:pPr lvl="1"/>
            <a:r>
              <a:rPr lang="en-US" sz="2800" dirty="0" smtClean="0"/>
              <a:t>Track individuals from initial interest to acceptance</a:t>
            </a:r>
          </a:p>
          <a:p>
            <a:r>
              <a:rPr lang="en-US" sz="2800" dirty="0" smtClean="0">
                <a:solidFill>
                  <a:srgbClr val="077333"/>
                </a:solidFill>
              </a:rPr>
              <a:t>Registration</a:t>
            </a:r>
          </a:p>
          <a:p>
            <a:pPr lvl="1"/>
            <a:r>
              <a:rPr lang="en-US" sz="2800" dirty="0" smtClean="0"/>
              <a:t>Track households paperwork and payments</a:t>
            </a:r>
            <a:endParaRPr lang="en-US" sz="2800" dirty="0"/>
          </a:p>
          <a:p>
            <a:r>
              <a:rPr lang="en-US" sz="2800" dirty="0" smtClean="0">
                <a:solidFill>
                  <a:srgbClr val="077333"/>
                </a:solidFill>
              </a:rPr>
              <a:t>Workshop Leaders</a:t>
            </a:r>
          </a:p>
          <a:p>
            <a:pPr lvl="1"/>
            <a:r>
              <a:rPr lang="en-US" sz="2800" dirty="0" smtClean="0"/>
              <a:t>Track classroom/school activity and </a:t>
            </a:r>
          </a:p>
          <a:p>
            <a:pPr marL="342900" lvl="1" indent="0">
              <a:buNone/>
            </a:pPr>
            <a:r>
              <a:rPr lang="en-US" sz="2800" dirty="0" smtClean="0"/>
              <a:t>get feedback</a:t>
            </a:r>
          </a:p>
          <a:p>
            <a:r>
              <a:rPr lang="en-US" sz="2800" dirty="0" smtClean="0">
                <a:solidFill>
                  <a:srgbClr val="077333"/>
                </a:solidFill>
              </a:rPr>
              <a:t>Facilitate Communication</a:t>
            </a:r>
            <a:r>
              <a:rPr lang="en-US" dirty="0" smtClean="0"/>
              <a:t>		</a:t>
            </a: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400" b="1" dirty="0" smtClean="0">
                <a:latin typeface="+mn-lt"/>
              </a:rPr>
              <a:t>Why Plans?</a:t>
            </a:r>
            <a:endParaRPr lang="en-US" sz="4400" b="1" dirty="0">
              <a:latin typeface="+mn-lt"/>
            </a:endParaRPr>
          </a:p>
        </p:txBody>
      </p:sp>
      <p:pic>
        <p:nvPicPr>
          <p:cNvPr id="4" name="Content Placeholder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5717" y="4169863"/>
            <a:ext cx="2453210" cy="244234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6979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691014"/>
            <a:ext cx="7886700" cy="4921193"/>
          </a:xfrm>
        </p:spPr>
        <p:txBody>
          <a:bodyPr>
            <a:noAutofit/>
          </a:bodyPr>
          <a:lstStyle/>
          <a:p>
            <a:r>
              <a:rPr lang="en-US" sz="2800" b="1" dirty="0" smtClean="0">
                <a:solidFill>
                  <a:srgbClr val="077333"/>
                </a:solidFill>
              </a:rPr>
              <a:t>Plan</a:t>
            </a:r>
          </a:p>
          <a:p>
            <a:pPr lvl="1"/>
            <a:r>
              <a:rPr lang="en-US" sz="2800" dirty="0" smtClean="0"/>
              <a:t>Tracks progress in a defined </a:t>
            </a:r>
            <a:r>
              <a:rPr lang="en-US" sz="2800" dirty="0" smtClean="0">
                <a:solidFill>
                  <a:srgbClr val="077333"/>
                </a:solidFill>
              </a:rPr>
              <a:t>Campaign</a:t>
            </a:r>
            <a:r>
              <a:rPr lang="en-US" sz="2800" dirty="0" smtClean="0"/>
              <a:t>, </a:t>
            </a:r>
            <a:r>
              <a:rPr lang="en-US" sz="2800" dirty="0" smtClean="0">
                <a:solidFill>
                  <a:srgbClr val="077333"/>
                </a:solidFill>
              </a:rPr>
              <a:t>Designation</a:t>
            </a:r>
            <a:r>
              <a:rPr lang="en-US" sz="2800" dirty="0" smtClean="0"/>
              <a:t>, and/or </a:t>
            </a:r>
            <a:r>
              <a:rPr lang="en-US" sz="2800" dirty="0" smtClean="0">
                <a:solidFill>
                  <a:srgbClr val="077333"/>
                </a:solidFill>
              </a:rPr>
              <a:t>Type</a:t>
            </a:r>
          </a:p>
          <a:p>
            <a:r>
              <a:rPr lang="en-US" sz="2800" b="1" dirty="0" smtClean="0">
                <a:solidFill>
                  <a:srgbClr val="077333"/>
                </a:solidFill>
              </a:rPr>
              <a:t>Owner</a:t>
            </a:r>
          </a:p>
          <a:p>
            <a:pPr lvl="1"/>
            <a:r>
              <a:rPr lang="en-US" sz="2800" dirty="0" smtClean="0"/>
              <a:t>The individual/teacher (or household/school) to whom a plan belongs</a:t>
            </a:r>
          </a:p>
          <a:p>
            <a:r>
              <a:rPr lang="en-US" sz="2800" b="1" dirty="0" smtClean="0">
                <a:solidFill>
                  <a:srgbClr val="077333"/>
                </a:solidFill>
              </a:rPr>
              <a:t>Status</a:t>
            </a:r>
            <a:r>
              <a:rPr lang="en-US" sz="2800" b="1" dirty="0" smtClean="0">
                <a:solidFill>
                  <a:schemeClr val="accent1"/>
                </a:solidFill>
              </a:rPr>
              <a:t> </a:t>
            </a:r>
            <a:r>
              <a:rPr lang="en-US" sz="2800" b="1" dirty="0" smtClean="0"/>
              <a:t>and</a:t>
            </a:r>
            <a:r>
              <a:rPr lang="en-US" sz="2800" b="1" dirty="0" smtClean="0">
                <a:solidFill>
                  <a:schemeClr val="accent1"/>
                </a:solidFill>
              </a:rPr>
              <a:t> </a:t>
            </a:r>
            <a:r>
              <a:rPr lang="en-US" sz="2800" b="1" dirty="0" smtClean="0">
                <a:solidFill>
                  <a:srgbClr val="077333"/>
                </a:solidFill>
              </a:rPr>
              <a:t>Steps</a:t>
            </a:r>
          </a:p>
          <a:p>
            <a:pPr lvl="1"/>
            <a:r>
              <a:rPr lang="en-US" sz="2800" dirty="0" smtClean="0"/>
              <a:t>Steps are discreet parts of a concrete</a:t>
            </a:r>
          </a:p>
          <a:p>
            <a:pPr marL="342900" lvl="1" indent="0">
              <a:buNone/>
            </a:pPr>
            <a:r>
              <a:rPr lang="en-US" sz="2800" dirty="0" smtClean="0"/>
              <a:t> process</a:t>
            </a:r>
            <a:endParaRPr lang="en-US" sz="2800" dirty="0" smtClean="0">
              <a:solidFill>
                <a:srgbClr val="F68B34"/>
              </a:solidFill>
            </a:endParaRPr>
          </a:p>
          <a:p>
            <a:r>
              <a:rPr lang="en-US" sz="2800" b="1" dirty="0" smtClean="0">
                <a:solidFill>
                  <a:srgbClr val="077333"/>
                </a:solidFill>
              </a:rPr>
              <a:t>Workers</a:t>
            </a:r>
          </a:p>
          <a:p>
            <a:pPr lvl="1"/>
            <a:r>
              <a:rPr lang="en-US" sz="2800" dirty="0" smtClean="0"/>
              <a:t>People assigned to a plan or steps</a:t>
            </a:r>
          </a:p>
          <a:p>
            <a:pPr marL="0" indent="0">
              <a:buNone/>
            </a:pPr>
            <a:r>
              <a:rPr lang="en-US" sz="2800" dirty="0" smtClean="0"/>
              <a:t>		</a:t>
            </a: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400" b="1" dirty="0" smtClean="0">
                <a:latin typeface="+mn-lt"/>
              </a:rPr>
              <a:t>What do Plans have in common?</a:t>
            </a:r>
            <a:endParaRPr lang="en-US" sz="4400" b="1" dirty="0">
              <a:latin typeface="+mn-lt"/>
            </a:endParaRPr>
          </a:p>
        </p:txBody>
      </p:sp>
      <p:pic>
        <p:nvPicPr>
          <p:cNvPr id="4" name="Content Placeholder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5717" y="4169863"/>
            <a:ext cx="2453210" cy="244234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10825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 lnSpcReduction="10000"/>
          </a:bodyPr>
          <a:lstStyle/>
          <a:p>
            <a:r>
              <a:rPr lang="en-US" sz="2400" dirty="0" smtClean="0"/>
              <a:t>What do you want to track?</a:t>
            </a:r>
          </a:p>
          <a:p>
            <a:pPr lvl="1"/>
            <a:r>
              <a:rPr lang="en-US" sz="2400" dirty="0" smtClean="0"/>
              <a:t>This becomes your </a:t>
            </a:r>
            <a:r>
              <a:rPr lang="en-US" sz="2400" dirty="0">
                <a:solidFill>
                  <a:srgbClr val="077333"/>
                </a:solidFill>
              </a:rPr>
              <a:t>C</a:t>
            </a:r>
            <a:r>
              <a:rPr lang="en-US" sz="2400" dirty="0" smtClean="0">
                <a:solidFill>
                  <a:srgbClr val="077333"/>
                </a:solidFill>
              </a:rPr>
              <a:t>ampaign</a:t>
            </a:r>
            <a:r>
              <a:rPr lang="en-US" sz="2400" dirty="0" smtClean="0"/>
              <a:t>, </a:t>
            </a:r>
            <a:r>
              <a:rPr lang="en-US" sz="2400" dirty="0" smtClean="0">
                <a:solidFill>
                  <a:srgbClr val="077333"/>
                </a:solidFill>
              </a:rPr>
              <a:t>Designation</a:t>
            </a:r>
            <a:r>
              <a:rPr lang="en-US" sz="2400" dirty="0" smtClean="0"/>
              <a:t>, and/or </a:t>
            </a:r>
            <a:r>
              <a:rPr lang="en-US" sz="2400" dirty="0" smtClean="0">
                <a:solidFill>
                  <a:srgbClr val="077333"/>
                </a:solidFill>
              </a:rPr>
              <a:t>Type</a:t>
            </a:r>
          </a:p>
          <a:p>
            <a:r>
              <a:rPr lang="en-US" sz="2400" dirty="0" smtClean="0"/>
              <a:t>Who will the </a:t>
            </a:r>
            <a:r>
              <a:rPr lang="en-US" sz="2400" dirty="0">
                <a:solidFill>
                  <a:srgbClr val="077333"/>
                </a:solidFill>
              </a:rPr>
              <a:t>O</a:t>
            </a:r>
            <a:r>
              <a:rPr lang="en-US" sz="2400" dirty="0" smtClean="0">
                <a:solidFill>
                  <a:srgbClr val="077333"/>
                </a:solidFill>
              </a:rPr>
              <a:t>wner</a:t>
            </a:r>
            <a:r>
              <a:rPr lang="en-US" sz="2400" dirty="0" smtClean="0"/>
              <a:t> be?</a:t>
            </a:r>
          </a:p>
          <a:p>
            <a:pPr lvl="1"/>
            <a:r>
              <a:rPr lang="en-US" sz="2400" dirty="0" smtClean="0"/>
              <a:t>Household/Schoo</a:t>
            </a:r>
            <a:r>
              <a:rPr lang="en-US" sz="2400" dirty="0"/>
              <a:t>l</a:t>
            </a:r>
            <a:r>
              <a:rPr lang="en-US" sz="2400" dirty="0" smtClean="0"/>
              <a:t> or individual/teacher or both?</a:t>
            </a:r>
          </a:p>
          <a:p>
            <a:pPr lvl="1"/>
            <a:r>
              <a:rPr lang="en-US" sz="2400" dirty="0" smtClean="0"/>
              <a:t>For multiple plans, is there a defined list of owners?</a:t>
            </a:r>
          </a:p>
          <a:p>
            <a:r>
              <a:rPr lang="en-US" sz="2400" dirty="0" smtClean="0"/>
              <a:t>What are the </a:t>
            </a:r>
            <a:r>
              <a:rPr lang="en-US" sz="2400" dirty="0">
                <a:solidFill>
                  <a:srgbClr val="077333"/>
                </a:solidFill>
              </a:rPr>
              <a:t>S</a:t>
            </a:r>
            <a:r>
              <a:rPr lang="en-US" sz="2400" dirty="0" smtClean="0">
                <a:solidFill>
                  <a:srgbClr val="077333"/>
                </a:solidFill>
              </a:rPr>
              <a:t>tatuses</a:t>
            </a:r>
            <a:r>
              <a:rPr lang="en-US" sz="2400" dirty="0" smtClean="0"/>
              <a:t>, and </a:t>
            </a:r>
            <a:r>
              <a:rPr lang="en-US" sz="2400" dirty="0">
                <a:solidFill>
                  <a:srgbClr val="077333"/>
                </a:solidFill>
              </a:rPr>
              <a:t>S</a:t>
            </a:r>
            <a:r>
              <a:rPr lang="en-US" sz="2400" dirty="0" smtClean="0">
                <a:solidFill>
                  <a:srgbClr val="077333"/>
                </a:solidFill>
              </a:rPr>
              <a:t>teps</a:t>
            </a:r>
            <a:r>
              <a:rPr lang="en-US" sz="2400" dirty="0" smtClean="0"/>
              <a:t> in your plan?</a:t>
            </a:r>
          </a:p>
          <a:p>
            <a:pPr lvl="1"/>
            <a:r>
              <a:rPr lang="en-US" sz="2400" dirty="0" smtClean="0"/>
              <a:t>Define each step of the plan</a:t>
            </a:r>
          </a:p>
          <a:p>
            <a:pPr lvl="1"/>
            <a:r>
              <a:rPr lang="en-US" sz="2400" dirty="0" smtClean="0"/>
              <a:t>Are there deadlines?</a:t>
            </a:r>
          </a:p>
          <a:p>
            <a:r>
              <a:rPr lang="en-US" sz="2400" dirty="0" smtClean="0"/>
              <a:t>Who will the </a:t>
            </a:r>
            <a:r>
              <a:rPr lang="en-US" sz="2400" dirty="0">
                <a:solidFill>
                  <a:srgbClr val="077333"/>
                </a:solidFill>
              </a:rPr>
              <a:t>W</a:t>
            </a:r>
            <a:r>
              <a:rPr lang="en-US" sz="2400" dirty="0" smtClean="0">
                <a:solidFill>
                  <a:srgbClr val="077333"/>
                </a:solidFill>
              </a:rPr>
              <a:t>orkers</a:t>
            </a:r>
            <a:r>
              <a:rPr lang="en-US" sz="2400" dirty="0" smtClean="0"/>
              <a:t> be?</a:t>
            </a:r>
          </a:p>
          <a:p>
            <a:pPr lvl="1"/>
            <a:r>
              <a:rPr lang="en-US" sz="2400" dirty="0" smtClean="0"/>
              <a:t>Plans and workers can be control grouped </a:t>
            </a:r>
          </a:p>
          <a:p>
            <a:pPr marL="342900" lvl="1" indent="0">
              <a:buNone/>
            </a:pPr>
            <a:r>
              <a:rPr lang="en-US" sz="2400" dirty="0" smtClean="0"/>
              <a:t>and need to be given access</a:t>
            </a:r>
          </a:p>
          <a:p>
            <a:r>
              <a:rPr lang="en-US" sz="2400" dirty="0" smtClean="0">
                <a:solidFill>
                  <a:srgbClr val="077333"/>
                </a:solidFill>
              </a:rPr>
              <a:t>Sources</a:t>
            </a:r>
          </a:p>
          <a:p>
            <a:pPr lvl="1"/>
            <a:r>
              <a:rPr lang="en-US" sz="2400" dirty="0" smtClean="0"/>
              <a:t>Can be used to track where interest came from</a:t>
            </a:r>
          </a:p>
          <a:p>
            <a:pPr marL="0" indent="0">
              <a:buNone/>
            </a:pPr>
            <a:r>
              <a:rPr lang="en-US" dirty="0" smtClean="0"/>
              <a:t>		</a:t>
            </a: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400" b="1" dirty="0" smtClean="0"/>
              <a:t>Setting up a plan</a:t>
            </a:r>
            <a:endParaRPr lang="en-US" sz="4400" b="1" dirty="0"/>
          </a:p>
        </p:txBody>
      </p:sp>
      <p:pic>
        <p:nvPicPr>
          <p:cNvPr id="4" name="Content Placeholder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5717" y="4169863"/>
            <a:ext cx="2453210" cy="244234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75085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773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4105049" y="990567"/>
            <a:ext cx="4835063" cy="4809868"/>
            <a:chOff x="5473398" y="177756"/>
            <a:chExt cx="6446751" cy="6413157"/>
          </a:xfrm>
        </p:grpSpPr>
        <p:sp>
          <p:nvSpPr>
            <p:cNvPr id="17" name="Oval 16"/>
            <p:cNvSpPr/>
            <p:nvPr/>
          </p:nvSpPr>
          <p:spPr>
            <a:xfrm>
              <a:off x="5975299" y="638614"/>
              <a:ext cx="5944850" cy="5944850"/>
            </a:xfrm>
            <a:prstGeom prst="ellipse">
              <a:avLst/>
            </a:prstGeom>
            <a:noFill/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en-US" sz="135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73398" y="177756"/>
              <a:ext cx="6439878" cy="6413157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5" name="TextBox 4"/>
          <p:cNvSpPr txBox="1"/>
          <p:nvPr/>
        </p:nvSpPr>
        <p:spPr>
          <a:xfrm>
            <a:off x="395799" y="2139382"/>
            <a:ext cx="546510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 smtClean="0">
                <a:solidFill>
                  <a:schemeClr val="bg2"/>
                </a:solidFill>
                <a:cs typeface="Arial" panose="020B0604020202020204" pitchFamily="34" charset="0"/>
              </a:rPr>
              <a:t>Discussion</a:t>
            </a:r>
          </a:p>
        </p:txBody>
      </p:sp>
    </p:spTree>
    <p:extLst>
      <p:ext uri="{BB962C8B-B14F-4D97-AF65-F5344CB8AC3E}">
        <p14:creationId xmlns:p14="http://schemas.microsoft.com/office/powerpoint/2010/main" val="2762426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773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4"/>
          </p:nvPr>
        </p:nvSpPr>
        <p:spPr>
          <a:xfrm>
            <a:off x="114300" y="838200"/>
            <a:ext cx="8915400" cy="5334000"/>
          </a:xfrm>
        </p:spPr>
        <p:txBody>
          <a:bodyPr>
            <a:normAutofit/>
          </a:bodyPr>
          <a:lstStyle/>
          <a:p>
            <a:r>
              <a:rPr lang="en-US" sz="7200" dirty="0" smtClean="0"/>
              <a:t>It’s all about relationships!</a:t>
            </a:r>
            <a:endParaRPr lang="en-US" sz="7200" dirty="0"/>
          </a:p>
        </p:txBody>
      </p:sp>
    </p:spTree>
    <p:extLst>
      <p:ext uri="{BB962C8B-B14F-4D97-AF65-F5344CB8AC3E}">
        <p14:creationId xmlns:p14="http://schemas.microsoft.com/office/powerpoint/2010/main" val="3686924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077333"/>
                </a:solidFill>
              </a:rPr>
              <a:t>Getting started with plans</a:t>
            </a:r>
            <a:endParaRPr lang="en-US" dirty="0">
              <a:solidFill>
                <a:srgbClr val="07733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1380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600" dirty="0" smtClean="0">
                <a:latin typeface="Calibri" panose="020F0502020204030204" pitchFamily="34" charset="0"/>
              </a:rPr>
              <a:t>Tessitura On the Go</a:t>
            </a:r>
          </a:p>
          <a:p>
            <a:pPr lvl="1"/>
            <a:r>
              <a:rPr lang="en-US" sz="3600" dirty="0" smtClean="0">
                <a:latin typeface="Calibri" panose="020F0502020204030204" pitchFamily="34" charset="0"/>
              </a:rPr>
              <a:t>Access to:</a:t>
            </a:r>
          </a:p>
          <a:p>
            <a:pPr lvl="2"/>
            <a:r>
              <a:rPr lang="en-US" sz="3600" dirty="0" smtClean="0">
                <a:latin typeface="Calibri" panose="020F0502020204030204" pitchFamily="34" charset="0"/>
              </a:rPr>
              <a:t>Portfolios</a:t>
            </a:r>
          </a:p>
          <a:p>
            <a:pPr lvl="2"/>
            <a:r>
              <a:rPr lang="en-US" sz="3600" dirty="0" smtClean="0">
                <a:latin typeface="Calibri" panose="020F0502020204030204" pitchFamily="34" charset="0"/>
              </a:rPr>
              <a:t>Updating/Adding Steps</a:t>
            </a:r>
          </a:p>
          <a:p>
            <a:pPr lvl="2"/>
            <a:r>
              <a:rPr lang="en-US" sz="3600" dirty="0" smtClean="0">
                <a:latin typeface="Calibri" panose="020F0502020204030204" pitchFamily="34" charset="0"/>
              </a:rPr>
              <a:t>Adding notes </a:t>
            </a:r>
          </a:p>
          <a:p>
            <a:pPr lvl="2"/>
            <a:r>
              <a:rPr lang="en-US" sz="3600" dirty="0" smtClean="0">
                <a:latin typeface="Calibri" panose="020F0502020204030204" pitchFamily="34" charset="0"/>
              </a:rPr>
              <a:t>SSRS Reports</a:t>
            </a: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400" b="1" dirty="0" smtClean="0"/>
              <a:t>Other considerations</a:t>
            </a:r>
            <a:endParaRPr lang="en-US" sz="4400" b="1" dirty="0"/>
          </a:p>
        </p:txBody>
      </p:sp>
      <p:pic>
        <p:nvPicPr>
          <p:cNvPr id="4" name="Content Placeholder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5717" y="4169863"/>
            <a:ext cx="2453210" cy="244234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54248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2174" y="779243"/>
            <a:ext cx="3816324" cy="799051"/>
          </a:xfrm>
        </p:spPr>
        <p:txBody>
          <a:bodyPr>
            <a:noAutofit/>
          </a:bodyPr>
          <a:lstStyle/>
          <a:p>
            <a:r>
              <a:rPr lang="en-US" sz="4000" b="1" dirty="0" smtClean="0">
                <a:solidFill>
                  <a:srgbClr val="0B9D48"/>
                </a:solidFill>
                <a:latin typeface="+mn-lt"/>
              </a:rPr>
              <a:t>WHAT’S NEXT?</a:t>
            </a:r>
            <a:endParaRPr lang="en-US" sz="4000" b="1" dirty="0">
              <a:solidFill>
                <a:srgbClr val="0B9D48"/>
              </a:solidFill>
              <a:latin typeface="+mn-lt"/>
            </a:endParaRP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786" y="2285546"/>
            <a:ext cx="3583287" cy="3567417"/>
          </a:xfrm>
        </p:spPr>
      </p:pic>
      <p:sp>
        <p:nvSpPr>
          <p:cNvPr id="11" name="TextBox 10"/>
          <p:cNvSpPr txBox="1"/>
          <p:nvPr/>
        </p:nvSpPr>
        <p:spPr>
          <a:xfrm>
            <a:off x="4704622" y="2178198"/>
            <a:ext cx="404941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0B9D48"/>
                </a:solidFill>
                <a:cs typeface="Arial" panose="020B0604020202020204" pitchFamily="34" charset="0"/>
              </a:rPr>
              <a:t>LUNCH 12.15-13.15</a:t>
            </a:r>
          </a:p>
          <a:p>
            <a:r>
              <a:rPr lang="en-GB" b="1" dirty="0" smtClean="0">
                <a:solidFill>
                  <a:srgbClr val="F15E4C"/>
                </a:solidFill>
                <a:cs typeface="Arial" panose="020B0604020202020204" pitchFamily="34" charset="0"/>
              </a:rPr>
              <a:t>Hogan Foyer / Hogan Suite </a:t>
            </a:r>
          </a:p>
          <a:p>
            <a:r>
              <a:rPr lang="en-GB" b="1" dirty="0" smtClean="0">
                <a:solidFill>
                  <a:srgbClr val="F15E4C"/>
                </a:solidFill>
                <a:cs typeface="Arial" panose="020B0604020202020204" pitchFamily="34" charset="0"/>
              </a:rPr>
              <a:t>Sponsored by:</a:t>
            </a:r>
          </a:p>
          <a:p>
            <a:endParaRPr lang="en-GB" sz="800" b="1" dirty="0" smtClean="0">
              <a:solidFill>
                <a:srgbClr val="F15E4C"/>
              </a:solidFill>
              <a:cs typeface="Arial" panose="020B0604020202020204" pitchFamily="34" charset="0"/>
            </a:endParaRPr>
          </a:p>
          <a:p>
            <a:endParaRPr lang="en-GB" sz="800" b="1" dirty="0" smtClean="0">
              <a:solidFill>
                <a:srgbClr val="F15E4C"/>
              </a:solidFill>
              <a:cs typeface="Arial" panose="020B0604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719216" y="4991322"/>
            <a:ext cx="40494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0B9D48"/>
                </a:solidFill>
                <a:cs typeface="Arial" panose="020B0604020202020204" pitchFamily="34" charset="0"/>
              </a:rPr>
              <a:t>BREAKOUT SESSION SIX</a:t>
            </a:r>
          </a:p>
          <a:p>
            <a:r>
              <a:rPr lang="en-GB" sz="2800" b="1" dirty="0" smtClean="0">
                <a:solidFill>
                  <a:srgbClr val="0B9D48"/>
                </a:solidFill>
                <a:cs typeface="Arial" panose="020B0604020202020204" pitchFamily="34" charset="0"/>
              </a:rPr>
              <a:t>13.15-14.15</a:t>
            </a:r>
          </a:p>
          <a:p>
            <a:endParaRPr lang="en-GB" sz="800" b="1" dirty="0" smtClean="0">
              <a:solidFill>
                <a:srgbClr val="F15E4C"/>
              </a:solidFill>
              <a:cs typeface="Arial" panose="020B0604020202020204" pitchFamily="34" charset="0"/>
            </a:endParaRPr>
          </a:p>
          <a:p>
            <a:endParaRPr lang="en-GB" sz="800" b="1" dirty="0" smtClean="0">
              <a:solidFill>
                <a:srgbClr val="F15E4C"/>
              </a:solidFill>
              <a:cs typeface="Arial" panose="020B060402020202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1657" y="3067979"/>
            <a:ext cx="4955638" cy="19871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0220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heme/theme1.xml><?xml version="1.0" encoding="utf-8"?>
<a:theme xmlns:a="http://schemas.openxmlformats.org/drawingml/2006/main" name="Office Theme">
  <a:themeElements>
    <a:clrScheme name="TEC16 colors">
      <a:dk1>
        <a:sysClr val="windowText" lastClr="000000"/>
      </a:dk1>
      <a:lt1>
        <a:srgbClr val="FFFFFF"/>
      </a:lt1>
      <a:dk2>
        <a:srgbClr val="0B9D48"/>
      </a:dk2>
      <a:lt2>
        <a:srgbClr val="F15E4C"/>
      </a:lt2>
      <a:accent1>
        <a:srgbClr val="E7E6E6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4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6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7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2487</TotalTime>
  <Words>295</Words>
  <Application>Microsoft Office PowerPoint</Application>
  <PresentationFormat>On-screen Show (4:3)</PresentationFormat>
  <Paragraphs>82</Paragraphs>
  <Slides>10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8</vt:i4>
      </vt:variant>
      <vt:variant>
        <vt:lpstr>Slide Titles</vt:lpstr>
      </vt:variant>
      <vt:variant>
        <vt:i4>10</vt:i4>
      </vt:variant>
    </vt:vector>
  </HeadingPairs>
  <TitlesOfParts>
    <vt:vector size="24" baseType="lpstr">
      <vt:lpstr>Arial</vt:lpstr>
      <vt:lpstr>Arial Black</vt:lpstr>
      <vt:lpstr>Calibri</vt:lpstr>
      <vt:lpstr>Calibri Light</vt:lpstr>
      <vt:lpstr>Tahoma</vt:lpstr>
      <vt:lpstr>Wingdings</vt:lpstr>
      <vt:lpstr>Office Theme</vt:lpstr>
      <vt:lpstr>1_Office Theme</vt:lpstr>
      <vt:lpstr>2_Office Theme</vt:lpstr>
      <vt:lpstr>3_Office Theme</vt:lpstr>
      <vt:lpstr>4_Office Theme</vt:lpstr>
      <vt:lpstr>5_Office Theme</vt:lpstr>
      <vt:lpstr>6_Office Theme</vt:lpstr>
      <vt:lpstr>7_Office Theme</vt:lpstr>
      <vt:lpstr>PowerPoint Presentation</vt:lpstr>
      <vt:lpstr>PowerPoint Presentation</vt:lpstr>
      <vt:lpstr>Why Plans?</vt:lpstr>
      <vt:lpstr>What do Plans have in common?</vt:lpstr>
      <vt:lpstr>Setting up a plan</vt:lpstr>
      <vt:lpstr>PowerPoint Presentation</vt:lpstr>
      <vt:lpstr>PowerPoint Presentation</vt:lpstr>
      <vt:lpstr>PowerPoint Presentation</vt:lpstr>
      <vt:lpstr>Other considerations</vt:lpstr>
      <vt:lpstr>WHAT’S NEXT?</vt:lpstr>
    </vt:vector>
  </TitlesOfParts>
  <Company>Tessitura Network, Inc.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Laura Bowden</dc:creator>
  <cp:lastModifiedBy>Dara Hogan</cp:lastModifiedBy>
  <cp:revision>24</cp:revision>
  <dcterms:created xsi:type="dcterms:W3CDTF">2016-10-31T14:47:33Z</dcterms:created>
  <dcterms:modified xsi:type="dcterms:W3CDTF">2016-11-13T21:03:27Z</dcterms:modified>
</cp:coreProperties>
</file>