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theme/theme9.xml" ContentType="application/vnd.openxmlformats-officedocument.theme+xml"/>
  <Override PartName="/ppt/slideLayouts/slideLayout20.xml" ContentType="application/vnd.openxmlformats-officedocument.presentationml.slideLayout+xml"/>
  <Override PartName="/ppt/theme/theme10.xml" ContentType="application/vnd.openxmlformats-officedocument.theme+xml"/>
  <Override PartName="/ppt/slideLayouts/slideLayout21.xml" ContentType="application/vnd.openxmlformats-officedocument.presentationml.slideLayout+xml"/>
  <Override PartName="/ppt/theme/theme11.xml" ContentType="application/vnd.openxmlformats-officedocument.theme+xml"/>
  <Override PartName="/ppt/slideLayouts/slideLayout22.xml" ContentType="application/vnd.openxmlformats-officedocument.presentationml.slideLayout+xml"/>
  <Override PartName="/ppt/theme/theme12.xml" ContentType="application/vnd.openxmlformats-officedocument.theme+xml"/>
  <Override PartName="/ppt/slideLayouts/slideLayout23.xml" ContentType="application/vnd.openxmlformats-officedocument.presentationml.slideLayout+xml"/>
  <Override PartName="/ppt/theme/theme13.xml" ContentType="application/vnd.openxmlformats-officedocument.theme+xml"/>
  <Override PartName="/ppt/slideLayouts/slideLayout24.xml" ContentType="application/vnd.openxmlformats-officedocument.presentationml.slideLayout+xml"/>
  <Override PartName="/ppt/theme/theme14.xml" ContentType="application/vnd.openxmlformats-officedocument.theme+xml"/>
  <Override PartName="/ppt/slideLayouts/slideLayout25.xml" ContentType="application/vnd.openxmlformats-officedocument.presentationml.slideLayout+xml"/>
  <Override PartName="/ppt/theme/theme15.xml" ContentType="application/vnd.openxmlformats-officedocument.theme+xml"/>
  <Override PartName="/ppt/slideLayouts/slideLayout26.xml" ContentType="application/vnd.openxmlformats-officedocument.presentationml.slideLayout+xml"/>
  <Override PartName="/ppt/theme/theme16.xml" ContentType="application/vnd.openxmlformats-officedocument.theme+xml"/>
  <Override PartName="/ppt/slideLayouts/slideLayout27.xml" ContentType="application/vnd.openxmlformats-officedocument.presentationml.slideLayout+xml"/>
  <Override PartName="/ppt/theme/theme17.xml" ContentType="application/vnd.openxmlformats-officedocument.theme+xml"/>
  <Override PartName="/ppt/slideLayouts/slideLayout28.xml" ContentType="application/vnd.openxmlformats-officedocument.presentationml.slideLayout+xml"/>
  <Override PartName="/ppt/theme/theme18.xml" ContentType="application/vnd.openxmlformats-officedocument.theme+xml"/>
  <Override PartName="/ppt/slideLayouts/slideLayout29.xml" ContentType="application/vnd.openxmlformats-officedocument.presentationml.slideLayout+xml"/>
  <Override PartName="/ppt/theme/theme19.xml" ContentType="application/vnd.openxmlformats-officedocument.theme+xml"/>
  <Override PartName="/ppt/slideLayouts/slideLayout30.xml" ContentType="application/vnd.openxmlformats-officedocument.presentationml.slideLayout+xml"/>
  <Override PartName="/ppt/theme/theme20.xml" ContentType="application/vnd.openxmlformats-officedocument.theme+xml"/>
  <Override PartName="/ppt/slideLayouts/slideLayout31.xml" ContentType="application/vnd.openxmlformats-officedocument.presentationml.slideLayout+xml"/>
  <Override PartName="/ppt/theme/theme21.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2.xml" ContentType="application/vnd.openxmlformats-officedocument.theme+xml"/>
  <Override PartName="/ppt/slideLayouts/slideLayout34.xml" ContentType="application/vnd.openxmlformats-officedocument.presentationml.slideLayout+xml"/>
  <Override PartName="/ppt/theme/theme23.xml" ContentType="application/vnd.openxmlformats-officedocument.theme+xml"/>
  <Override PartName="/ppt/slideLayouts/slideLayout35.xml" ContentType="application/vnd.openxmlformats-officedocument.presentationml.slideLayout+xml"/>
  <Override PartName="/ppt/theme/theme24.xml" ContentType="application/vnd.openxmlformats-officedocument.theme+xml"/>
  <Override PartName="/ppt/slideLayouts/slideLayout36.xml" ContentType="application/vnd.openxmlformats-officedocument.presentationml.slideLayout+xml"/>
  <Override PartName="/ppt/theme/theme25.xml" ContentType="application/vnd.openxmlformats-officedocument.theme+xml"/>
  <Override PartName="/ppt/slideLayouts/slideLayout37.xml" ContentType="application/vnd.openxmlformats-officedocument.presentationml.slideLayout+xml"/>
  <Override PartName="/ppt/theme/theme26.xml" ContentType="application/vnd.openxmlformats-officedocument.theme+xml"/>
  <Override PartName="/ppt/slideLayouts/slideLayout38.xml" ContentType="application/vnd.openxmlformats-officedocument.presentationml.slideLayout+xml"/>
  <Override PartName="/ppt/theme/theme27.xml" ContentType="application/vnd.openxmlformats-officedocument.theme+xml"/>
  <Override PartName="/ppt/theme/theme2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86" r:id="rId3"/>
    <p:sldMasterId id="2147483688" r:id="rId4"/>
    <p:sldMasterId id="2147483690" r:id="rId5"/>
    <p:sldMasterId id="2147483692" r:id="rId6"/>
    <p:sldMasterId id="2147483694" r:id="rId7"/>
    <p:sldMasterId id="2147483696" r:id="rId8"/>
    <p:sldMasterId id="2147483698" r:id="rId9"/>
    <p:sldMasterId id="2147483700" r:id="rId10"/>
    <p:sldMasterId id="2147483702" r:id="rId11"/>
    <p:sldMasterId id="2147483704" r:id="rId12"/>
    <p:sldMasterId id="2147483706" r:id="rId13"/>
    <p:sldMasterId id="2147483708" r:id="rId14"/>
    <p:sldMasterId id="2147483710" r:id="rId15"/>
    <p:sldMasterId id="2147483712" r:id="rId16"/>
    <p:sldMasterId id="2147483714" r:id="rId17"/>
    <p:sldMasterId id="2147483716" r:id="rId18"/>
    <p:sldMasterId id="2147483718" r:id="rId19"/>
    <p:sldMasterId id="2147483720" r:id="rId20"/>
    <p:sldMasterId id="2147483722" r:id="rId21"/>
    <p:sldMasterId id="2147483724" r:id="rId22"/>
    <p:sldMasterId id="2147483727" r:id="rId23"/>
    <p:sldMasterId id="2147483729" r:id="rId24"/>
    <p:sldMasterId id="2147483731" r:id="rId25"/>
    <p:sldMasterId id="2147483733" r:id="rId26"/>
    <p:sldMasterId id="2147483735" r:id="rId27"/>
  </p:sldMasterIdLst>
  <p:notesMasterIdLst>
    <p:notesMasterId r:id="rId78"/>
  </p:notesMasterIdLst>
  <p:sldIdLst>
    <p:sldId id="320" r:id="rId28"/>
    <p:sldId id="321" r:id="rId29"/>
    <p:sldId id="256" r:id="rId30"/>
    <p:sldId id="267" r:id="rId31"/>
    <p:sldId id="268" r:id="rId32"/>
    <p:sldId id="266" r:id="rId33"/>
    <p:sldId id="282" r:id="rId34"/>
    <p:sldId id="274" r:id="rId35"/>
    <p:sldId id="277" r:id="rId36"/>
    <p:sldId id="269" r:id="rId37"/>
    <p:sldId id="259" r:id="rId38"/>
    <p:sldId id="260" r:id="rId39"/>
    <p:sldId id="261" r:id="rId40"/>
    <p:sldId id="280" r:id="rId41"/>
    <p:sldId id="286" r:id="rId42"/>
    <p:sldId id="275" r:id="rId43"/>
    <p:sldId id="287" r:id="rId44"/>
    <p:sldId id="288" r:id="rId45"/>
    <p:sldId id="289" r:id="rId46"/>
    <p:sldId id="290" r:id="rId47"/>
    <p:sldId id="291" r:id="rId48"/>
    <p:sldId id="292" r:id="rId49"/>
    <p:sldId id="293" r:id="rId50"/>
    <p:sldId id="294" r:id="rId51"/>
    <p:sldId id="295" r:id="rId52"/>
    <p:sldId id="296" r:id="rId53"/>
    <p:sldId id="297" r:id="rId54"/>
    <p:sldId id="298" r:id="rId55"/>
    <p:sldId id="299" r:id="rId56"/>
    <p:sldId id="300" r:id="rId57"/>
    <p:sldId id="301" r:id="rId58"/>
    <p:sldId id="302" r:id="rId59"/>
    <p:sldId id="303" r:id="rId60"/>
    <p:sldId id="304" r:id="rId61"/>
    <p:sldId id="305" r:id="rId62"/>
    <p:sldId id="306" r:id="rId63"/>
    <p:sldId id="307" r:id="rId64"/>
    <p:sldId id="308" r:id="rId65"/>
    <p:sldId id="309" r:id="rId66"/>
    <p:sldId id="310" r:id="rId67"/>
    <p:sldId id="311" r:id="rId68"/>
    <p:sldId id="312" r:id="rId69"/>
    <p:sldId id="313" r:id="rId70"/>
    <p:sldId id="314" r:id="rId71"/>
    <p:sldId id="315" r:id="rId72"/>
    <p:sldId id="316" r:id="rId73"/>
    <p:sldId id="317" r:id="rId74"/>
    <p:sldId id="318" r:id="rId75"/>
    <p:sldId id="322" r:id="rId76"/>
    <p:sldId id="323" r:id="rId7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59" autoAdjust="0"/>
    <p:restoredTop sz="84448" autoAdjust="0"/>
  </p:normalViewPr>
  <p:slideViewPr>
    <p:cSldViewPr snapToGrid="0">
      <p:cViewPr varScale="1">
        <p:scale>
          <a:sx n="63" d="100"/>
          <a:sy n="63" d="100"/>
        </p:scale>
        <p:origin x="678"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6" d="100"/>
          <a:sy n="56" d="100"/>
        </p:scale>
        <p:origin x="285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12.xml"/><Relationship Id="rId21" Type="http://schemas.openxmlformats.org/officeDocument/2006/relationships/slideMaster" Target="slideMasters/slideMaster21.xml"/><Relationship Id="rId34" Type="http://schemas.openxmlformats.org/officeDocument/2006/relationships/slide" Target="slides/slide7.xml"/><Relationship Id="rId42" Type="http://schemas.openxmlformats.org/officeDocument/2006/relationships/slide" Target="slides/slide15.xml"/><Relationship Id="rId47" Type="http://schemas.openxmlformats.org/officeDocument/2006/relationships/slide" Target="slides/slide20.xml"/><Relationship Id="rId50" Type="http://schemas.openxmlformats.org/officeDocument/2006/relationships/slide" Target="slides/slide23.xml"/><Relationship Id="rId55" Type="http://schemas.openxmlformats.org/officeDocument/2006/relationships/slide" Target="slides/slide28.xml"/><Relationship Id="rId63" Type="http://schemas.openxmlformats.org/officeDocument/2006/relationships/slide" Target="slides/slide36.xml"/><Relationship Id="rId68" Type="http://schemas.openxmlformats.org/officeDocument/2006/relationships/slide" Target="slides/slide41.xml"/><Relationship Id="rId76" Type="http://schemas.openxmlformats.org/officeDocument/2006/relationships/slide" Target="slides/slide49.xml"/><Relationship Id="rId7" Type="http://schemas.openxmlformats.org/officeDocument/2006/relationships/slideMaster" Target="slideMasters/slideMaster7.xml"/><Relationship Id="rId71"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2.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5.xml"/><Relationship Id="rId37" Type="http://schemas.openxmlformats.org/officeDocument/2006/relationships/slide" Target="slides/slide10.xml"/><Relationship Id="rId40" Type="http://schemas.openxmlformats.org/officeDocument/2006/relationships/slide" Target="slides/slide13.xml"/><Relationship Id="rId45" Type="http://schemas.openxmlformats.org/officeDocument/2006/relationships/slide" Target="slides/slide18.xml"/><Relationship Id="rId53" Type="http://schemas.openxmlformats.org/officeDocument/2006/relationships/slide" Target="slides/slide26.xml"/><Relationship Id="rId58" Type="http://schemas.openxmlformats.org/officeDocument/2006/relationships/slide" Target="slides/slide31.xml"/><Relationship Id="rId66" Type="http://schemas.openxmlformats.org/officeDocument/2006/relationships/slide" Target="slides/slide39.xml"/><Relationship Id="rId74" Type="http://schemas.openxmlformats.org/officeDocument/2006/relationships/slide" Target="slides/slide47.xml"/><Relationship Id="rId79"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34.xml"/><Relationship Id="rId82"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4.xml"/><Relationship Id="rId44" Type="http://schemas.openxmlformats.org/officeDocument/2006/relationships/slide" Target="slides/slide17.xml"/><Relationship Id="rId52" Type="http://schemas.openxmlformats.org/officeDocument/2006/relationships/slide" Target="slides/slide25.xml"/><Relationship Id="rId60" Type="http://schemas.openxmlformats.org/officeDocument/2006/relationships/slide" Target="slides/slide33.xml"/><Relationship Id="rId65" Type="http://schemas.openxmlformats.org/officeDocument/2006/relationships/slide" Target="slides/slide38.xml"/><Relationship Id="rId73" Type="http://schemas.openxmlformats.org/officeDocument/2006/relationships/slide" Target="slides/slide46.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 Target="slides/slide3.xml"/><Relationship Id="rId35" Type="http://schemas.openxmlformats.org/officeDocument/2006/relationships/slide" Target="slides/slide8.xml"/><Relationship Id="rId43" Type="http://schemas.openxmlformats.org/officeDocument/2006/relationships/slide" Target="slides/slide16.xml"/><Relationship Id="rId48" Type="http://schemas.openxmlformats.org/officeDocument/2006/relationships/slide" Target="slides/slide21.xml"/><Relationship Id="rId56" Type="http://schemas.openxmlformats.org/officeDocument/2006/relationships/slide" Target="slides/slide29.xml"/><Relationship Id="rId64" Type="http://schemas.openxmlformats.org/officeDocument/2006/relationships/slide" Target="slides/slide37.xml"/><Relationship Id="rId69" Type="http://schemas.openxmlformats.org/officeDocument/2006/relationships/slide" Target="slides/slide42.xml"/><Relationship Id="rId77" Type="http://schemas.openxmlformats.org/officeDocument/2006/relationships/slide" Target="slides/slide50.xml"/><Relationship Id="rId8" Type="http://schemas.openxmlformats.org/officeDocument/2006/relationships/slideMaster" Target="slideMasters/slideMaster8.xml"/><Relationship Id="rId51" Type="http://schemas.openxmlformats.org/officeDocument/2006/relationships/slide" Target="slides/slide24.xml"/><Relationship Id="rId72" Type="http://schemas.openxmlformats.org/officeDocument/2006/relationships/slide" Target="slides/slide45.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6.xml"/><Relationship Id="rId38" Type="http://schemas.openxmlformats.org/officeDocument/2006/relationships/slide" Target="slides/slide11.xml"/><Relationship Id="rId46" Type="http://schemas.openxmlformats.org/officeDocument/2006/relationships/slide" Target="slides/slide19.xml"/><Relationship Id="rId59" Type="http://schemas.openxmlformats.org/officeDocument/2006/relationships/slide" Target="slides/slide32.xml"/><Relationship Id="rId67" Type="http://schemas.openxmlformats.org/officeDocument/2006/relationships/slide" Target="slides/slide40.xml"/><Relationship Id="rId20" Type="http://schemas.openxmlformats.org/officeDocument/2006/relationships/slideMaster" Target="slideMasters/slideMaster20.xml"/><Relationship Id="rId41" Type="http://schemas.openxmlformats.org/officeDocument/2006/relationships/slide" Target="slides/slide14.xml"/><Relationship Id="rId54" Type="http://schemas.openxmlformats.org/officeDocument/2006/relationships/slide" Target="slides/slide27.xml"/><Relationship Id="rId62" Type="http://schemas.openxmlformats.org/officeDocument/2006/relationships/slide" Target="slides/slide35.xml"/><Relationship Id="rId70" Type="http://schemas.openxmlformats.org/officeDocument/2006/relationships/slide" Target="slides/slide43.xml"/><Relationship Id="rId75" Type="http://schemas.openxmlformats.org/officeDocument/2006/relationships/slide" Target="slides/slide48.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1.xml"/><Relationship Id="rId36" Type="http://schemas.openxmlformats.org/officeDocument/2006/relationships/slide" Target="slides/slide9.xml"/><Relationship Id="rId49" Type="http://schemas.openxmlformats.org/officeDocument/2006/relationships/slide" Target="slides/slide22.xml"/><Relationship Id="rId57"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930734-2DFB-4A0B-B2AD-B98AF0C7B820}" type="doc">
      <dgm:prSet loTypeId="urn:microsoft.com/office/officeart/2005/8/layout/cycle8" loCatId="cycle" qsTypeId="urn:microsoft.com/office/officeart/2005/8/quickstyle/simple1" qsCatId="simple" csTypeId="urn:microsoft.com/office/officeart/2005/8/colors/accent1_2" csCatId="accent1" phldr="1"/>
      <dgm:spPr/>
    </dgm:pt>
    <dgm:pt modelId="{1F13B1B8-FD75-4D68-97C7-6B8C7E3D0011}">
      <dgm:prSet phldrT="[Text]"/>
      <dgm:spPr/>
      <dgm:t>
        <a:bodyPr/>
        <a:lstStyle/>
        <a:p>
          <a:r>
            <a:rPr lang="en-GB" dirty="0" smtClean="0"/>
            <a:t>Product knowledge</a:t>
          </a:r>
          <a:endParaRPr lang="en-GB" dirty="0"/>
        </a:p>
      </dgm:t>
    </dgm:pt>
    <dgm:pt modelId="{1FAB2B2D-19F5-4F17-A9E6-3BA5B060391C}" type="parTrans" cxnId="{A2C1C85D-016F-4C92-9660-231EF12D9441}">
      <dgm:prSet/>
      <dgm:spPr/>
      <dgm:t>
        <a:bodyPr/>
        <a:lstStyle/>
        <a:p>
          <a:endParaRPr lang="en-GB"/>
        </a:p>
      </dgm:t>
    </dgm:pt>
    <dgm:pt modelId="{9D6C1590-154B-487D-9379-A13BF3552590}" type="sibTrans" cxnId="{A2C1C85D-016F-4C92-9660-231EF12D9441}">
      <dgm:prSet/>
      <dgm:spPr/>
      <dgm:t>
        <a:bodyPr/>
        <a:lstStyle/>
        <a:p>
          <a:endParaRPr lang="en-GB"/>
        </a:p>
      </dgm:t>
    </dgm:pt>
    <dgm:pt modelId="{BADDA0A7-5AB1-4F0F-80C5-41575236C8E4}">
      <dgm:prSet phldrT="[Text]"/>
      <dgm:spPr/>
      <dgm:t>
        <a:bodyPr/>
        <a:lstStyle/>
        <a:p>
          <a:r>
            <a:rPr lang="en-GB" dirty="0" smtClean="0"/>
            <a:t>Incentives</a:t>
          </a:r>
          <a:endParaRPr lang="en-GB" dirty="0"/>
        </a:p>
      </dgm:t>
    </dgm:pt>
    <dgm:pt modelId="{98778FDC-E9DE-49F2-902A-CE6F290AEAB6}" type="parTrans" cxnId="{ECF8D294-F6CA-4523-B2A3-AF4C8C031EA8}">
      <dgm:prSet/>
      <dgm:spPr/>
      <dgm:t>
        <a:bodyPr/>
        <a:lstStyle/>
        <a:p>
          <a:endParaRPr lang="en-GB"/>
        </a:p>
      </dgm:t>
    </dgm:pt>
    <dgm:pt modelId="{2C0126E9-9053-41DE-9C86-8CFFC2EE4605}" type="sibTrans" cxnId="{ECF8D294-F6CA-4523-B2A3-AF4C8C031EA8}">
      <dgm:prSet/>
      <dgm:spPr/>
      <dgm:t>
        <a:bodyPr/>
        <a:lstStyle/>
        <a:p>
          <a:endParaRPr lang="en-GB"/>
        </a:p>
      </dgm:t>
    </dgm:pt>
    <dgm:pt modelId="{5B78E838-2027-4F0E-BF08-386930B418F1}">
      <dgm:prSet phldrT="[Text]"/>
      <dgm:spPr/>
      <dgm:t>
        <a:bodyPr/>
        <a:lstStyle/>
        <a:p>
          <a:r>
            <a:rPr lang="en-GB" dirty="0" smtClean="0"/>
            <a:t>Training</a:t>
          </a:r>
          <a:endParaRPr lang="en-GB" dirty="0"/>
        </a:p>
      </dgm:t>
    </dgm:pt>
    <dgm:pt modelId="{C3C43298-4F61-48F0-8452-5325CAAA7DE2}" type="parTrans" cxnId="{A15E6E1C-378D-41FD-8240-B1E75111F945}">
      <dgm:prSet/>
      <dgm:spPr/>
      <dgm:t>
        <a:bodyPr/>
        <a:lstStyle/>
        <a:p>
          <a:endParaRPr lang="en-GB"/>
        </a:p>
      </dgm:t>
    </dgm:pt>
    <dgm:pt modelId="{4F6896DC-A767-46FF-906E-9CBEFD60BD88}" type="sibTrans" cxnId="{A15E6E1C-378D-41FD-8240-B1E75111F945}">
      <dgm:prSet/>
      <dgm:spPr/>
      <dgm:t>
        <a:bodyPr/>
        <a:lstStyle/>
        <a:p>
          <a:endParaRPr lang="en-GB"/>
        </a:p>
      </dgm:t>
    </dgm:pt>
    <dgm:pt modelId="{06946514-375E-4500-AB6F-8A688F5C7761}" type="pres">
      <dgm:prSet presAssocID="{6E930734-2DFB-4A0B-B2AD-B98AF0C7B820}" presName="compositeShape" presStyleCnt="0">
        <dgm:presLayoutVars>
          <dgm:chMax val="7"/>
          <dgm:dir/>
          <dgm:resizeHandles val="exact"/>
        </dgm:presLayoutVars>
      </dgm:prSet>
      <dgm:spPr/>
    </dgm:pt>
    <dgm:pt modelId="{F9BFD277-C092-4551-A7E1-C9BE2220796B}" type="pres">
      <dgm:prSet presAssocID="{6E930734-2DFB-4A0B-B2AD-B98AF0C7B820}" presName="wedge1" presStyleLbl="node1" presStyleIdx="0" presStyleCnt="3"/>
      <dgm:spPr/>
      <dgm:t>
        <a:bodyPr/>
        <a:lstStyle/>
        <a:p>
          <a:endParaRPr lang="en-GB"/>
        </a:p>
      </dgm:t>
    </dgm:pt>
    <dgm:pt modelId="{D2C8EF10-1FB3-4FD5-BC2B-DE8D032402A5}" type="pres">
      <dgm:prSet presAssocID="{6E930734-2DFB-4A0B-B2AD-B98AF0C7B820}" presName="dummy1a" presStyleCnt="0"/>
      <dgm:spPr/>
    </dgm:pt>
    <dgm:pt modelId="{236D1FC3-8709-451B-B5FE-A6F0DDAB7F22}" type="pres">
      <dgm:prSet presAssocID="{6E930734-2DFB-4A0B-B2AD-B98AF0C7B820}" presName="dummy1b" presStyleCnt="0"/>
      <dgm:spPr/>
    </dgm:pt>
    <dgm:pt modelId="{125A9806-A3E0-43FD-BB75-FC81AB12F2B6}" type="pres">
      <dgm:prSet presAssocID="{6E930734-2DFB-4A0B-B2AD-B98AF0C7B820}" presName="wedge1Tx" presStyleLbl="node1" presStyleIdx="0" presStyleCnt="3">
        <dgm:presLayoutVars>
          <dgm:chMax val="0"/>
          <dgm:chPref val="0"/>
          <dgm:bulletEnabled val="1"/>
        </dgm:presLayoutVars>
      </dgm:prSet>
      <dgm:spPr/>
      <dgm:t>
        <a:bodyPr/>
        <a:lstStyle/>
        <a:p>
          <a:endParaRPr lang="en-GB"/>
        </a:p>
      </dgm:t>
    </dgm:pt>
    <dgm:pt modelId="{484BE5EB-2917-4C01-A7FB-94FD351D2FA4}" type="pres">
      <dgm:prSet presAssocID="{6E930734-2DFB-4A0B-B2AD-B98AF0C7B820}" presName="wedge2" presStyleLbl="node1" presStyleIdx="1" presStyleCnt="3"/>
      <dgm:spPr/>
      <dgm:t>
        <a:bodyPr/>
        <a:lstStyle/>
        <a:p>
          <a:endParaRPr lang="en-GB"/>
        </a:p>
      </dgm:t>
    </dgm:pt>
    <dgm:pt modelId="{25480E41-D88F-4E10-95AC-83331BF2788B}" type="pres">
      <dgm:prSet presAssocID="{6E930734-2DFB-4A0B-B2AD-B98AF0C7B820}" presName="dummy2a" presStyleCnt="0"/>
      <dgm:spPr/>
    </dgm:pt>
    <dgm:pt modelId="{743373A5-128A-4ABE-8CB0-DC46F8869535}" type="pres">
      <dgm:prSet presAssocID="{6E930734-2DFB-4A0B-B2AD-B98AF0C7B820}" presName="dummy2b" presStyleCnt="0"/>
      <dgm:spPr/>
    </dgm:pt>
    <dgm:pt modelId="{3E9ADB6C-DA06-4CBE-A1F9-99F6D22CC676}" type="pres">
      <dgm:prSet presAssocID="{6E930734-2DFB-4A0B-B2AD-B98AF0C7B820}" presName="wedge2Tx" presStyleLbl="node1" presStyleIdx="1" presStyleCnt="3">
        <dgm:presLayoutVars>
          <dgm:chMax val="0"/>
          <dgm:chPref val="0"/>
          <dgm:bulletEnabled val="1"/>
        </dgm:presLayoutVars>
      </dgm:prSet>
      <dgm:spPr/>
      <dgm:t>
        <a:bodyPr/>
        <a:lstStyle/>
        <a:p>
          <a:endParaRPr lang="en-GB"/>
        </a:p>
      </dgm:t>
    </dgm:pt>
    <dgm:pt modelId="{E9BB0C3D-A5C1-4435-86FB-72239BEE1020}" type="pres">
      <dgm:prSet presAssocID="{6E930734-2DFB-4A0B-B2AD-B98AF0C7B820}" presName="wedge3" presStyleLbl="node1" presStyleIdx="2" presStyleCnt="3"/>
      <dgm:spPr/>
      <dgm:t>
        <a:bodyPr/>
        <a:lstStyle/>
        <a:p>
          <a:endParaRPr lang="en-GB"/>
        </a:p>
      </dgm:t>
    </dgm:pt>
    <dgm:pt modelId="{533D858B-FF82-447F-8324-79570B2205C0}" type="pres">
      <dgm:prSet presAssocID="{6E930734-2DFB-4A0B-B2AD-B98AF0C7B820}" presName="dummy3a" presStyleCnt="0"/>
      <dgm:spPr/>
    </dgm:pt>
    <dgm:pt modelId="{39836519-7192-46D5-98D5-72027776A992}" type="pres">
      <dgm:prSet presAssocID="{6E930734-2DFB-4A0B-B2AD-B98AF0C7B820}" presName="dummy3b" presStyleCnt="0"/>
      <dgm:spPr/>
    </dgm:pt>
    <dgm:pt modelId="{478D1FBC-7A21-4334-A9C1-70AAA558CBC4}" type="pres">
      <dgm:prSet presAssocID="{6E930734-2DFB-4A0B-B2AD-B98AF0C7B820}" presName="wedge3Tx" presStyleLbl="node1" presStyleIdx="2" presStyleCnt="3">
        <dgm:presLayoutVars>
          <dgm:chMax val="0"/>
          <dgm:chPref val="0"/>
          <dgm:bulletEnabled val="1"/>
        </dgm:presLayoutVars>
      </dgm:prSet>
      <dgm:spPr/>
      <dgm:t>
        <a:bodyPr/>
        <a:lstStyle/>
        <a:p>
          <a:endParaRPr lang="en-GB"/>
        </a:p>
      </dgm:t>
    </dgm:pt>
    <dgm:pt modelId="{88A7979A-D2E8-4232-9857-85247BB481A8}" type="pres">
      <dgm:prSet presAssocID="{9D6C1590-154B-487D-9379-A13BF3552590}" presName="arrowWedge1" presStyleLbl="fgSibTrans2D1" presStyleIdx="0" presStyleCnt="3"/>
      <dgm:spPr/>
    </dgm:pt>
    <dgm:pt modelId="{1261D2B4-7FB8-4664-993E-A587FB5C539C}" type="pres">
      <dgm:prSet presAssocID="{2C0126E9-9053-41DE-9C86-8CFFC2EE4605}" presName="arrowWedge2" presStyleLbl="fgSibTrans2D1" presStyleIdx="1" presStyleCnt="3"/>
      <dgm:spPr/>
    </dgm:pt>
    <dgm:pt modelId="{A47880CE-D0E0-49D2-86AD-862A51DA3458}" type="pres">
      <dgm:prSet presAssocID="{4F6896DC-A767-46FF-906E-9CBEFD60BD88}" presName="arrowWedge3" presStyleLbl="fgSibTrans2D1" presStyleIdx="2" presStyleCnt="3"/>
      <dgm:spPr/>
    </dgm:pt>
  </dgm:ptLst>
  <dgm:cxnLst>
    <dgm:cxn modelId="{A15E6E1C-378D-41FD-8240-B1E75111F945}" srcId="{6E930734-2DFB-4A0B-B2AD-B98AF0C7B820}" destId="{5B78E838-2027-4F0E-BF08-386930B418F1}" srcOrd="2" destOrd="0" parTransId="{C3C43298-4F61-48F0-8452-5325CAAA7DE2}" sibTransId="{4F6896DC-A767-46FF-906E-9CBEFD60BD88}"/>
    <dgm:cxn modelId="{ECF8D294-F6CA-4523-B2A3-AF4C8C031EA8}" srcId="{6E930734-2DFB-4A0B-B2AD-B98AF0C7B820}" destId="{BADDA0A7-5AB1-4F0F-80C5-41575236C8E4}" srcOrd="1" destOrd="0" parTransId="{98778FDC-E9DE-49F2-902A-CE6F290AEAB6}" sibTransId="{2C0126E9-9053-41DE-9C86-8CFFC2EE4605}"/>
    <dgm:cxn modelId="{658AFD87-1A41-4844-9FE9-CC43C4F98CD0}" type="presOf" srcId="{BADDA0A7-5AB1-4F0F-80C5-41575236C8E4}" destId="{484BE5EB-2917-4C01-A7FB-94FD351D2FA4}" srcOrd="0" destOrd="0" presId="urn:microsoft.com/office/officeart/2005/8/layout/cycle8"/>
    <dgm:cxn modelId="{73669F74-D670-470A-9FA1-D9DC1E785288}" type="presOf" srcId="{1F13B1B8-FD75-4D68-97C7-6B8C7E3D0011}" destId="{125A9806-A3E0-43FD-BB75-FC81AB12F2B6}" srcOrd="1" destOrd="0" presId="urn:microsoft.com/office/officeart/2005/8/layout/cycle8"/>
    <dgm:cxn modelId="{A2C1C85D-016F-4C92-9660-231EF12D9441}" srcId="{6E930734-2DFB-4A0B-B2AD-B98AF0C7B820}" destId="{1F13B1B8-FD75-4D68-97C7-6B8C7E3D0011}" srcOrd="0" destOrd="0" parTransId="{1FAB2B2D-19F5-4F17-A9E6-3BA5B060391C}" sibTransId="{9D6C1590-154B-487D-9379-A13BF3552590}"/>
    <dgm:cxn modelId="{149F747A-838E-4510-8FEF-DBC1B98E2FFA}" type="presOf" srcId="{5B78E838-2027-4F0E-BF08-386930B418F1}" destId="{478D1FBC-7A21-4334-A9C1-70AAA558CBC4}" srcOrd="1" destOrd="0" presId="urn:microsoft.com/office/officeart/2005/8/layout/cycle8"/>
    <dgm:cxn modelId="{1EF11A80-762E-4E4B-83AD-ADE60217221B}" type="presOf" srcId="{5B78E838-2027-4F0E-BF08-386930B418F1}" destId="{E9BB0C3D-A5C1-4435-86FB-72239BEE1020}" srcOrd="0" destOrd="0" presId="urn:microsoft.com/office/officeart/2005/8/layout/cycle8"/>
    <dgm:cxn modelId="{D354511D-12BC-4473-B748-C1748CC58D2D}" type="presOf" srcId="{1F13B1B8-FD75-4D68-97C7-6B8C7E3D0011}" destId="{F9BFD277-C092-4551-A7E1-C9BE2220796B}" srcOrd="0" destOrd="0" presId="urn:microsoft.com/office/officeart/2005/8/layout/cycle8"/>
    <dgm:cxn modelId="{D64AEEC8-4C54-41CA-BE4A-8AD0C9AFB23F}" type="presOf" srcId="{6E930734-2DFB-4A0B-B2AD-B98AF0C7B820}" destId="{06946514-375E-4500-AB6F-8A688F5C7761}" srcOrd="0" destOrd="0" presId="urn:microsoft.com/office/officeart/2005/8/layout/cycle8"/>
    <dgm:cxn modelId="{84F3E6AD-FCCB-4281-8851-346716B5540B}" type="presOf" srcId="{BADDA0A7-5AB1-4F0F-80C5-41575236C8E4}" destId="{3E9ADB6C-DA06-4CBE-A1F9-99F6D22CC676}" srcOrd="1" destOrd="0" presId="urn:microsoft.com/office/officeart/2005/8/layout/cycle8"/>
    <dgm:cxn modelId="{098498AF-32F1-4A97-8955-0C76AE520D30}" type="presParOf" srcId="{06946514-375E-4500-AB6F-8A688F5C7761}" destId="{F9BFD277-C092-4551-A7E1-C9BE2220796B}" srcOrd="0" destOrd="0" presId="urn:microsoft.com/office/officeart/2005/8/layout/cycle8"/>
    <dgm:cxn modelId="{23E3E6B6-CC2B-43AB-9085-9BCB20CA8205}" type="presParOf" srcId="{06946514-375E-4500-AB6F-8A688F5C7761}" destId="{D2C8EF10-1FB3-4FD5-BC2B-DE8D032402A5}" srcOrd="1" destOrd="0" presId="urn:microsoft.com/office/officeart/2005/8/layout/cycle8"/>
    <dgm:cxn modelId="{15A68654-AB2D-4B2B-BACA-AA93A7A3E63A}" type="presParOf" srcId="{06946514-375E-4500-AB6F-8A688F5C7761}" destId="{236D1FC3-8709-451B-B5FE-A6F0DDAB7F22}" srcOrd="2" destOrd="0" presId="urn:microsoft.com/office/officeart/2005/8/layout/cycle8"/>
    <dgm:cxn modelId="{033273D0-2AA2-4338-88DA-E0B17DAE8713}" type="presParOf" srcId="{06946514-375E-4500-AB6F-8A688F5C7761}" destId="{125A9806-A3E0-43FD-BB75-FC81AB12F2B6}" srcOrd="3" destOrd="0" presId="urn:microsoft.com/office/officeart/2005/8/layout/cycle8"/>
    <dgm:cxn modelId="{93CFBBB6-FF9C-459C-8F3B-D96D3563DB1C}" type="presParOf" srcId="{06946514-375E-4500-AB6F-8A688F5C7761}" destId="{484BE5EB-2917-4C01-A7FB-94FD351D2FA4}" srcOrd="4" destOrd="0" presId="urn:microsoft.com/office/officeart/2005/8/layout/cycle8"/>
    <dgm:cxn modelId="{CB9D4B5E-FF6B-4E5A-94D5-AD20B72B935B}" type="presParOf" srcId="{06946514-375E-4500-AB6F-8A688F5C7761}" destId="{25480E41-D88F-4E10-95AC-83331BF2788B}" srcOrd="5" destOrd="0" presId="urn:microsoft.com/office/officeart/2005/8/layout/cycle8"/>
    <dgm:cxn modelId="{24D63A96-22EC-4B3A-977D-DE2F8079613A}" type="presParOf" srcId="{06946514-375E-4500-AB6F-8A688F5C7761}" destId="{743373A5-128A-4ABE-8CB0-DC46F8869535}" srcOrd="6" destOrd="0" presId="urn:microsoft.com/office/officeart/2005/8/layout/cycle8"/>
    <dgm:cxn modelId="{1AF9B3D2-F8C8-4EE0-9914-F23D7D4348C5}" type="presParOf" srcId="{06946514-375E-4500-AB6F-8A688F5C7761}" destId="{3E9ADB6C-DA06-4CBE-A1F9-99F6D22CC676}" srcOrd="7" destOrd="0" presId="urn:microsoft.com/office/officeart/2005/8/layout/cycle8"/>
    <dgm:cxn modelId="{18296301-5E6A-44C9-80C5-27080106B9D3}" type="presParOf" srcId="{06946514-375E-4500-AB6F-8A688F5C7761}" destId="{E9BB0C3D-A5C1-4435-86FB-72239BEE1020}" srcOrd="8" destOrd="0" presId="urn:microsoft.com/office/officeart/2005/8/layout/cycle8"/>
    <dgm:cxn modelId="{3ACADE04-275C-49FE-994C-5732D3B24578}" type="presParOf" srcId="{06946514-375E-4500-AB6F-8A688F5C7761}" destId="{533D858B-FF82-447F-8324-79570B2205C0}" srcOrd="9" destOrd="0" presId="urn:microsoft.com/office/officeart/2005/8/layout/cycle8"/>
    <dgm:cxn modelId="{E68FA898-6177-4279-9643-0CF551AE9DA0}" type="presParOf" srcId="{06946514-375E-4500-AB6F-8A688F5C7761}" destId="{39836519-7192-46D5-98D5-72027776A992}" srcOrd="10" destOrd="0" presId="urn:microsoft.com/office/officeart/2005/8/layout/cycle8"/>
    <dgm:cxn modelId="{23A66F01-5D2C-4569-B194-57C87F1EE17D}" type="presParOf" srcId="{06946514-375E-4500-AB6F-8A688F5C7761}" destId="{478D1FBC-7A21-4334-A9C1-70AAA558CBC4}" srcOrd="11" destOrd="0" presId="urn:microsoft.com/office/officeart/2005/8/layout/cycle8"/>
    <dgm:cxn modelId="{7AA9EDD8-0608-4C0E-909E-D60A9A16307F}" type="presParOf" srcId="{06946514-375E-4500-AB6F-8A688F5C7761}" destId="{88A7979A-D2E8-4232-9857-85247BB481A8}" srcOrd="12" destOrd="0" presId="urn:microsoft.com/office/officeart/2005/8/layout/cycle8"/>
    <dgm:cxn modelId="{47F71C32-7667-4728-B7F9-48E2AD898993}" type="presParOf" srcId="{06946514-375E-4500-AB6F-8A688F5C7761}" destId="{1261D2B4-7FB8-4664-993E-A587FB5C539C}" srcOrd="13" destOrd="0" presId="urn:microsoft.com/office/officeart/2005/8/layout/cycle8"/>
    <dgm:cxn modelId="{7B10F9B8-C5B0-4DD7-924A-98FACB392BCF}" type="presParOf" srcId="{06946514-375E-4500-AB6F-8A688F5C7761}" destId="{A47880CE-D0E0-49D2-86AD-862A51DA3458}"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B35156-FBA6-48AF-B24D-F2230C00013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E44E902-1A06-448A-8A02-06385860A402}">
      <dgm:prSet custT="1"/>
      <dgm:spPr>
        <a:noFill/>
        <a:ln>
          <a:noFill/>
        </a:ln>
      </dgm:spPr>
      <dgm:t>
        <a:bodyPr/>
        <a:lstStyle/>
        <a:p>
          <a:pPr rtl="0" eaLnBrk="0" fontAlgn="base" hangingPunct="0"/>
          <a:r>
            <a:rPr lang="en-GB" sz="2400" dirty="0"/>
            <a:t>Tessitura define Pricing Rules as:</a:t>
          </a:r>
        </a:p>
      </dgm:t>
    </dgm:pt>
    <dgm:pt modelId="{4DBD57C0-C1B7-4F64-8D78-AE13B3A36119}" type="parTrans" cxnId="{9C88C95D-7715-40EA-B49F-518F781DF8D0}">
      <dgm:prSet/>
      <dgm:spPr/>
      <dgm:t>
        <a:bodyPr/>
        <a:lstStyle/>
        <a:p>
          <a:endParaRPr lang="en-US"/>
        </a:p>
      </dgm:t>
    </dgm:pt>
    <dgm:pt modelId="{7248F879-52DA-4CE4-B68C-FF1FE2554414}" type="sibTrans" cxnId="{9C88C95D-7715-40EA-B49F-518F781DF8D0}">
      <dgm:prSet/>
      <dgm:spPr/>
      <dgm:t>
        <a:bodyPr/>
        <a:lstStyle/>
        <a:p>
          <a:endParaRPr lang="en-US"/>
        </a:p>
      </dgm:t>
    </dgm:pt>
    <dgm:pt modelId="{D4AF7116-305D-4715-B079-CF92506FA4DA}">
      <dgm:prSet/>
      <dgm:spPr>
        <a:solidFill>
          <a:schemeClr val="bg1"/>
        </a:solidFill>
      </dgm:spPr>
      <dgm:t>
        <a:bodyPr/>
        <a:lstStyle/>
        <a:p>
          <a:pPr rtl="0" eaLnBrk="0" fontAlgn="base" hangingPunct="0"/>
          <a:r>
            <a:rPr lang="en-GB" b="1" i="1" dirty="0">
              <a:solidFill>
                <a:schemeClr val="tx1"/>
              </a:solidFill>
            </a:rPr>
            <a:t>“Pricing rules are used to trigger automatic price changes and deliver messages based on selected order, product, and constituent criteria.”</a:t>
          </a:r>
        </a:p>
      </dgm:t>
    </dgm:pt>
    <dgm:pt modelId="{7A6A25F1-DE79-46BD-93F9-E50ED775F0ED}" type="parTrans" cxnId="{51BEA07F-0997-47F3-BB41-071896C08366}">
      <dgm:prSet/>
      <dgm:spPr/>
      <dgm:t>
        <a:bodyPr/>
        <a:lstStyle/>
        <a:p>
          <a:endParaRPr lang="en-US"/>
        </a:p>
      </dgm:t>
    </dgm:pt>
    <dgm:pt modelId="{D91B349E-42F6-46B6-B741-A6297800F142}" type="sibTrans" cxnId="{51BEA07F-0997-47F3-BB41-071896C08366}">
      <dgm:prSet/>
      <dgm:spPr/>
      <dgm:t>
        <a:bodyPr/>
        <a:lstStyle/>
        <a:p>
          <a:endParaRPr lang="en-US"/>
        </a:p>
      </dgm:t>
    </dgm:pt>
    <dgm:pt modelId="{B5C37A5A-1932-4286-BAED-1BC20B00E6AB}">
      <dgm:prSet custT="1"/>
      <dgm:spPr>
        <a:noFill/>
        <a:ln>
          <a:noFill/>
        </a:ln>
      </dgm:spPr>
      <dgm:t>
        <a:bodyPr/>
        <a:lstStyle/>
        <a:p>
          <a:pPr rtl="0" eaLnBrk="0" fontAlgn="base" hangingPunct="0"/>
          <a:r>
            <a:rPr lang="en-GB" sz="2400" dirty="0"/>
            <a:t>Two types of rule</a:t>
          </a:r>
          <a:r>
            <a:rPr lang="en-GB" sz="1700" dirty="0"/>
            <a:t>:</a:t>
          </a:r>
        </a:p>
      </dgm:t>
    </dgm:pt>
    <dgm:pt modelId="{A4DAEC58-6382-4057-AD53-783A6EABF700}" type="parTrans" cxnId="{F855A876-C323-4C3F-961F-2E7A6D823317}">
      <dgm:prSet/>
      <dgm:spPr/>
      <dgm:t>
        <a:bodyPr/>
        <a:lstStyle/>
        <a:p>
          <a:endParaRPr lang="en-US"/>
        </a:p>
      </dgm:t>
    </dgm:pt>
    <dgm:pt modelId="{0AE35B1E-A7BB-48AC-BD0E-AAC29AC18909}" type="sibTrans" cxnId="{F855A876-C323-4C3F-961F-2E7A6D823317}">
      <dgm:prSet/>
      <dgm:spPr/>
      <dgm:t>
        <a:bodyPr/>
        <a:lstStyle/>
        <a:p>
          <a:endParaRPr lang="en-US"/>
        </a:p>
      </dgm:t>
    </dgm:pt>
    <dgm:pt modelId="{ECF9A39D-8FA5-453D-B8F1-579E639D07CC}">
      <dgm:prSet custT="1"/>
      <dgm:spPr/>
      <dgm:t>
        <a:bodyPr/>
        <a:lstStyle/>
        <a:p>
          <a:pPr rtl="0" eaLnBrk="0" fontAlgn="base" hangingPunct="0"/>
          <a:r>
            <a:rPr lang="en-GB" sz="2400" dirty="0">
              <a:solidFill>
                <a:schemeClr val="bg1"/>
              </a:solidFill>
            </a:rPr>
            <a:t>Price</a:t>
          </a:r>
        </a:p>
      </dgm:t>
    </dgm:pt>
    <dgm:pt modelId="{9DEBC162-2633-4736-BB47-695202F97893}" type="parTrans" cxnId="{E72BA506-488F-4E56-B643-235A04746844}">
      <dgm:prSet/>
      <dgm:spPr/>
      <dgm:t>
        <a:bodyPr/>
        <a:lstStyle/>
        <a:p>
          <a:endParaRPr lang="en-US"/>
        </a:p>
      </dgm:t>
    </dgm:pt>
    <dgm:pt modelId="{5140B6EF-4C6B-4FA1-B0B3-56432CE0A9F8}" type="sibTrans" cxnId="{E72BA506-488F-4E56-B643-235A04746844}">
      <dgm:prSet/>
      <dgm:spPr/>
      <dgm:t>
        <a:bodyPr/>
        <a:lstStyle/>
        <a:p>
          <a:endParaRPr lang="en-US"/>
        </a:p>
      </dgm:t>
    </dgm:pt>
    <dgm:pt modelId="{EBED42B9-E459-4BEA-AC09-4E41CC9AF8FE}">
      <dgm:prSet custT="1"/>
      <dgm:spPr/>
      <dgm:t>
        <a:bodyPr/>
        <a:lstStyle/>
        <a:p>
          <a:pPr rtl="0" eaLnBrk="0" fontAlgn="base" hangingPunct="0"/>
          <a:r>
            <a:rPr lang="en-GB" sz="2400" dirty="0">
              <a:solidFill>
                <a:schemeClr val="bg1"/>
              </a:solidFill>
            </a:rPr>
            <a:t>Messaging</a:t>
          </a:r>
        </a:p>
      </dgm:t>
    </dgm:pt>
    <dgm:pt modelId="{311DB5A1-C551-405A-9662-EEC37B7D5FED}" type="parTrans" cxnId="{9FCBDE7F-5C58-4F44-B293-B81B46E45F59}">
      <dgm:prSet/>
      <dgm:spPr/>
      <dgm:t>
        <a:bodyPr/>
        <a:lstStyle/>
        <a:p>
          <a:endParaRPr lang="en-US"/>
        </a:p>
      </dgm:t>
    </dgm:pt>
    <dgm:pt modelId="{2BFB4E6D-A120-4723-8F68-90D48B834CE5}" type="sibTrans" cxnId="{9FCBDE7F-5C58-4F44-B293-B81B46E45F59}">
      <dgm:prSet/>
      <dgm:spPr/>
      <dgm:t>
        <a:bodyPr/>
        <a:lstStyle/>
        <a:p>
          <a:endParaRPr lang="en-US"/>
        </a:p>
      </dgm:t>
    </dgm:pt>
    <dgm:pt modelId="{F27EF00B-15F4-4840-B270-1DD7AC72EF2B}">
      <dgm:prSet custT="1"/>
      <dgm:spPr>
        <a:noFill/>
        <a:ln>
          <a:noFill/>
        </a:ln>
      </dgm:spPr>
      <dgm:t>
        <a:bodyPr/>
        <a:lstStyle/>
        <a:p>
          <a:pPr rtl="0" eaLnBrk="0" fontAlgn="base" hangingPunct="0"/>
          <a:r>
            <a:rPr lang="en-GB" sz="2400" dirty="0"/>
            <a:t> </a:t>
          </a:r>
        </a:p>
      </dgm:t>
    </dgm:pt>
    <dgm:pt modelId="{EE22B172-BB8E-48C9-B63D-5D4B0F4CB461}" type="sibTrans" cxnId="{742648D6-AEB0-460D-AB58-AD1FB5317B6A}">
      <dgm:prSet/>
      <dgm:spPr/>
      <dgm:t>
        <a:bodyPr/>
        <a:lstStyle/>
        <a:p>
          <a:endParaRPr lang="en-US"/>
        </a:p>
      </dgm:t>
    </dgm:pt>
    <dgm:pt modelId="{F1669D97-C5FE-4F3B-9154-3A04F6F56A90}" type="parTrans" cxnId="{742648D6-AEB0-460D-AB58-AD1FB5317B6A}">
      <dgm:prSet/>
      <dgm:spPr/>
      <dgm:t>
        <a:bodyPr/>
        <a:lstStyle/>
        <a:p>
          <a:endParaRPr lang="en-US"/>
        </a:p>
      </dgm:t>
    </dgm:pt>
    <dgm:pt modelId="{6B488D9D-38CD-4575-BECA-339B24849F0B}" type="pres">
      <dgm:prSet presAssocID="{F8B35156-FBA6-48AF-B24D-F2230C000132}" presName="linear" presStyleCnt="0">
        <dgm:presLayoutVars>
          <dgm:animLvl val="lvl"/>
          <dgm:resizeHandles val="exact"/>
        </dgm:presLayoutVars>
      </dgm:prSet>
      <dgm:spPr/>
      <dgm:t>
        <a:bodyPr/>
        <a:lstStyle/>
        <a:p>
          <a:endParaRPr lang="en-IE"/>
        </a:p>
      </dgm:t>
    </dgm:pt>
    <dgm:pt modelId="{8DAA6611-A97B-40E3-8416-EE4FF439F885}" type="pres">
      <dgm:prSet presAssocID="{FE44E902-1A06-448A-8A02-06385860A402}" presName="parentText" presStyleLbl="node1" presStyleIdx="0" presStyleCnt="4">
        <dgm:presLayoutVars>
          <dgm:chMax val="0"/>
          <dgm:bulletEnabled val="1"/>
        </dgm:presLayoutVars>
      </dgm:prSet>
      <dgm:spPr/>
      <dgm:t>
        <a:bodyPr/>
        <a:lstStyle/>
        <a:p>
          <a:endParaRPr lang="en-IE"/>
        </a:p>
      </dgm:t>
    </dgm:pt>
    <dgm:pt modelId="{0D949647-F637-4D7A-843A-73B23A1B3356}" type="pres">
      <dgm:prSet presAssocID="{7248F879-52DA-4CE4-B68C-FF1FE2554414}" presName="spacer" presStyleCnt="0"/>
      <dgm:spPr/>
    </dgm:pt>
    <dgm:pt modelId="{03C8D86F-9FA0-4E3B-89AF-56F17FF9520D}" type="pres">
      <dgm:prSet presAssocID="{D4AF7116-305D-4715-B079-CF92506FA4DA}" presName="parentText" presStyleLbl="node1" presStyleIdx="1" presStyleCnt="4">
        <dgm:presLayoutVars>
          <dgm:chMax val="0"/>
          <dgm:bulletEnabled val="1"/>
        </dgm:presLayoutVars>
      </dgm:prSet>
      <dgm:spPr/>
      <dgm:t>
        <a:bodyPr/>
        <a:lstStyle/>
        <a:p>
          <a:endParaRPr lang="en-IE"/>
        </a:p>
      </dgm:t>
    </dgm:pt>
    <dgm:pt modelId="{7527BB59-2748-49FA-A2FE-E7366D320750}" type="pres">
      <dgm:prSet presAssocID="{D91B349E-42F6-46B6-B741-A6297800F142}" presName="spacer" presStyleCnt="0"/>
      <dgm:spPr/>
    </dgm:pt>
    <dgm:pt modelId="{8D68F418-17B8-4799-BDF8-4662A312D99B}" type="pres">
      <dgm:prSet presAssocID="{B5C37A5A-1932-4286-BAED-1BC20B00E6AB}" presName="parentText" presStyleLbl="node1" presStyleIdx="2" presStyleCnt="4">
        <dgm:presLayoutVars>
          <dgm:chMax val="0"/>
          <dgm:bulletEnabled val="1"/>
        </dgm:presLayoutVars>
      </dgm:prSet>
      <dgm:spPr/>
      <dgm:t>
        <a:bodyPr/>
        <a:lstStyle/>
        <a:p>
          <a:endParaRPr lang="en-IE"/>
        </a:p>
      </dgm:t>
    </dgm:pt>
    <dgm:pt modelId="{BAB2762F-123D-4093-9591-4DFBE181BED8}" type="pres">
      <dgm:prSet presAssocID="{B5C37A5A-1932-4286-BAED-1BC20B00E6AB}" presName="childText" presStyleLbl="revTx" presStyleIdx="0" presStyleCnt="1">
        <dgm:presLayoutVars>
          <dgm:bulletEnabled val="1"/>
        </dgm:presLayoutVars>
      </dgm:prSet>
      <dgm:spPr/>
      <dgm:t>
        <a:bodyPr/>
        <a:lstStyle/>
        <a:p>
          <a:endParaRPr lang="en-IE"/>
        </a:p>
      </dgm:t>
    </dgm:pt>
    <dgm:pt modelId="{E8C6F0DB-6C51-4DE0-A3F1-5DAC23D439D2}" type="pres">
      <dgm:prSet presAssocID="{F27EF00B-15F4-4840-B270-1DD7AC72EF2B}" presName="parentText" presStyleLbl="node1" presStyleIdx="3" presStyleCnt="4">
        <dgm:presLayoutVars>
          <dgm:chMax val="0"/>
          <dgm:bulletEnabled val="1"/>
        </dgm:presLayoutVars>
      </dgm:prSet>
      <dgm:spPr/>
      <dgm:t>
        <a:bodyPr/>
        <a:lstStyle/>
        <a:p>
          <a:endParaRPr lang="en-IE"/>
        </a:p>
      </dgm:t>
    </dgm:pt>
  </dgm:ptLst>
  <dgm:cxnLst>
    <dgm:cxn modelId="{AC64745F-1566-4E03-A266-58C7423B12AA}" type="presOf" srcId="{D4AF7116-305D-4715-B079-CF92506FA4DA}" destId="{03C8D86F-9FA0-4E3B-89AF-56F17FF9520D}" srcOrd="0" destOrd="0" presId="urn:microsoft.com/office/officeart/2005/8/layout/vList2"/>
    <dgm:cxn modelId="{51BEA07F-0997-47F3-BB41-071896C08366}" srcId="{F8B35156-FBA6-48AF-B24D-F2230C000132}" destId="{D4AF7116-305D-4715-B079-CF92506FA4DA}" srcOrd="1" destOrd="0" parTransId="{7A6A25F1-DE79-46BD-93F9-E50ED775F0ED}" sibTransId="{D91B349E-42F6-46B6-B741-A6297800F142}"/>
    <dgm:cxn modelId="{22B9ECE4-E143-4872-AD97-BD2DBBDB81EE}" type="presOf" srcId="{FE44E902-1A06-448A-8A02-06385860A402}" destId="{8DAA6611-A97B-40E3-8416-EE4FF439F885}" srcOrd="0" destOrd="0" presId="urn:microsoft.com/office/officeart/2005/8/layout/vList2"/>
    <dgm:cxn modelId="{9C88C95D-7715-40EA-B49F-518F781DF8D0}" srcId="{F8B35156-FBA6-48AF-B24D-F2230C000132}" destId="{FE44E902-1A06-448A-8A02-06385860A402}" srcOrd="0" destOrd="0" parTransId="{4DBD57C0-C1B7-4F64-8D78-AE13B3A36119}" sibTransId="{7248F879-52DA-4CE4-B68C-FF1FE2554414}"/>
    <dgm:cxn modelId="{E72BA506-488F-4E56-B643-235A04746844}" srcId="{B5C37A5A-1932-4286-BAED-1BC20B00E6AB}" destId="{ECF9A39D-8FA5-453D-B8F1-579E639D07CC}" srcOrd="0" destOrd="0" parTransId="{9DEBC162-2633-4736-BB47-695202F97893}" sibTransId="{5140B6EF-4C6B-4FA1-B0B3-56432CE0A9F8}"/>
    <dgm:cxn modelId="{7B5FAE48-F990-490A-8AF6-840E8D38429B}" type="presOf" srcId="{B5C37A5A-1932-4286-BAED-1BC20B00E6AB}" destId="{8D68F418-17B8-4799-BDF8-4662A312D99B}" srcOrd="0" destOrd="0" presId="urn:microsoft.com/office/officeart/2005/8/layout/vList2"/>
    <dgm:cxn modelId="{75C8E5E7-5ACF-4357-880E-A0EB8CEE5A3B}" type="presOf" srcId="{EBED42B9-E459-4BEA-AC09-4E41CC9AF8FE}" destId="{BAB2762F-123D-4093-9591-4DFBE181BED8}" srcOrd="0" destOrd="1" presId="urn:microsoft.com/office/officeart/2005/8/layout/vList2"/>
    <dgm:cxn modelId="{257D0329-8848-4EF8-A8C5-4108858D8A37}" type="presOf" srcId="{F8B35156-FBA6-48AF-B24D-F2230C000132}" destId="{6B488D9D-38CD-4575-BECA-339B24849F0B}" srcOrd="0" destOrd="0" presId="urn:microsoft.com/office/officeart/2005/8/layout/vList2"/>
    <dgm:cxn modelId="{742648D6-AEB0-460D-AB58-AD1FB5317B6A}" srcId="{F8B35156-FBA6-48AF-B24D-F2230C000132}" destId="{F27EF00B-15F4-4840-B270-1DD7AC72EF2B}" srcOrd="3" destOrd="0" parTransId="{F1669D97-C5FE-4F3B-9154-3A04F6F56A90}" sibTransId="{EE22B172-BB8E-48C9-B63D-5D4B0F4CB461}"/>
    <dgm:cxn modelId="{18D7ED88-12B7-4FCE-AF7A-FD1AC0DE0C6D}" type="presOf" srcId="{ECF9A39D-8FA5-453D-B8F1-579E639D07CC}" destId="{BAB2762F-123D-4093-9591-4DFBE181BED8}" srcOrd="0" destOrd="0" presId="urn:microsoft.com/office/officeart/2005/8/layout/vList2"/>
    <dgm:cxn modelId="{F855A876-C323-4C3F-961F-2E7A6D823317}" srcId="{F8B35156-FBA6-48AF-B24D-F2230C000132}" destId="{B5C37A5A-1932-4286-BAED-1BC20B00E6AB}" srcOrd="2" destOrd="0" parTransId="{A4DAEC58-6382-4057-AD53-783A6EABF700}" sibTransId="{0AE35B1E-A7BB-48AC-BD0E-AAC29AC18909}"/>
    <dgm:cxn modelId="{CDE40681-1CE1-4B30-9456-65EF7EC075BD}" type="presOf" srcId="{F27EF00B-15F4-4840-B270-1DD7AC72EF2B}" destId="{E8C6F0DB-6C51-4DE0-A3F1-5DAC23D439D2}" srcOrd="0" destOrd="0" presId="urn:microsoft.com/office/officeart/2005/8/layout/vList2"/>
    <dgm:cxn modelId="{9FCBDE7F-5C58-4F44-B293-B81B46E45F59}" srcId="{B5C37A5A-1932-4286-BAED-1BC20B00E6AB}" destId="{EBED42B9-E459-4BEA-AC09-4E41CC9AF8FE}" srcOrd="1" destOrd="0" parTransId="{311DB5A1-C551-405A-9662-EEC37B7D5FED}" sibTransId="{2BFB4E6D-A120-4723-8F68-90D48B834CE5}"/>
    <dgm:cxn modelId="{BF3F21B9-8DC1-4151-B745-FEBF24BF8BF5}" type="presParOf" srcId="{6B488D9D-38CD-4575-BECA-339B24849F0B}" destId="{8DAA6611-A97B-40E3-8416-EE4FF439F885}" srcOrd="0" destOrd="0" presId="urn:microsoft.com/office/officeart/2005/8/layout/vList2"/>
    <dgm:cxn modelId="{99070C4B-457C-4FD3-9A53-9DB5D901CDAD}" type="presParOf" srcId="{6B488D9D-38CD-4575-BECA-339B24849F0B}" destId="{0D949647-F637-4D7A-843A-73B23A1B3356}" srcOrd="1" destOrd="0" presId="urn:microsoft.com/office/officeart/2005/8/layout/vList2"/>
    <dgm:cxn modelId="{E0F52DEA-A45E-449D-9530-528BCA21E997}" type="presParOf" srcId="{6B488D9D-38CD-4575-BECA-339B24849F0B}" destId="{03C8D86F-9FA0-4E3B-89AF-56F17FF9520D}" srcOrd="2" destOrd="0" presId="urn:microsoft.com/office/officeart/2005/8/layout/vList2"/>
    <dgm:cxn modelId="{1F751DA3-3F36-471E-B970-8CA743314872}" type="presParOf" srcId="{6B488D9D-38CD-4575-BECA-339B24849F0B}" destId="{7527BB59-2748-49FA-A2FE-E7366D320750}" srcOrd="3" destOrd="0" presId="urn:microsoft.com/office/officeart/2005/8/layout/vList2"/>
    <dgm:cxn modelId="{CF747937-CADF-49F4-A85A-FD370F4FC49E}" type="presParOf" srcId="{6B488D9D-38CD-4575-BECA-339B24849F0B}" destId="{8D68F418-17B8-4799-BDF8-4662A312D99B}" srcOrd="4" destOrd="0" presId="urn:microsoft.com/office/officeart/2005/8/layout/vList2"/>
    <dgm:cxn modelId="{FA2756D7-5A2E-4BE3-818C-C186A6354BD0}" type="presParOf" srcId="{6B488D9D-38CD-4575-BECA-339B24849F0B}" destId="{BAB2762F-123D-4093-9591-4DFBE181BED8}" srcOrd="5" destOrd="0" presId="urn:microsoft.com/office/officeart/2005/8/layout/vList2"/>
    <dgm:cxn modelId="{344185A9-3A5C-450E-9401-6249C84B6C1A}" type="presParOf" srcId="{6B488D9D-38CD-4575-BECA-339B24849F0B}" destId="{E8C6F0DB-6C51-4DE0-A3F1-5DAC23D439D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BFD277-C092-4551-A7E1-C9BE2220796B}">
      <dsp:nvSpPr>
        <dsp:cNvPr id="0" name=""/>
        <dsp:cNvSpPr/>
      </dsp:nvSpPr>
      <dsp:spPr>
        <a:xfrm>
          <a:off x="1688641" y="219414"/>
          <a:ext cx="2835512" cy="2835512"/>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Product knowledge</a:t>
          </a:r>
          <a:endParaRPr lang="en-GB" sz="1700" kern="1200" dirty="0"/>
        </a:p>
      </dsp:txBody>
      <dsp:txXfrm>
        <a:off x="3183024" y="820273"/>
        <a:ext cx="1012683" cy="843902"/>
      </dsp:txXfrm>
    </dsp:sp>
    <dsp:sp modelId="{484BE5EB-2917-4C01-A7FB-94FD351D2FA4}">
      <dsp:nvSpPr>
        <dsp:cNvPr id="0" name=""/>
        <dsp:cNvSpPr/>
      </dsp:nvSpPr>
      <dsp:spPr>
        <a:xfrm>
          <a:off x="1630243" y="320682"/>
          <a:ext cx="2835512" cy="2835512"/>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Incentives</a:t>
          </a:r>
          <a:endParaRPr lang="en-GB" sz="1700" kern="1200" dirty="0"/>
        </a:p>
      </dsp:txBody>
      <dsp:txXfrm>
        <a:off x="2305365" y="2160390"/>
        <a:ext cx="1519024" cy="742634"/>
      </dsp:txXfrm>
    </dsp:sp>
    <dsp:sp modelId="{E9BB0C3D-A5C1-4435-86FB-72239BEE1020}">
      <dsp:nvSpPr>
        <dsp:cNvPr id="0" name=""/>
        <dsp:cNvSpPr/>
      </dsp:nvSpPr>
      <dsp:spPr>
        <a:xfrm>
          <a:off x="1571845" y="219414"/>
          <a:ext cx="2835512" cy="2835512"/>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GB" sz="1700" kern="1200" dirty="0" smtClean="0"/>
            <a:t>Training</a:t>
          </a:r>
          <a:endParaRPr lang="en-GB" sz="1700" kern="1200" dirty="0"/>
        </a:p>
      </dsp:txBody>
      <dsp:txXfrm>
        <a:off x="1900292" y="820273"/>
        <a:ext cx="1012683" cy="843902"/>
      </dsp:txXfrm>
    </dsp:sp>
    <dsp:sp modelId="{88A7979A-D2E8-4232-9857-85247BB481A8}">
      <dsp:nvSpPr>
        <dsp:cNvPr id="0" name=""/>
        <dsp:cNvSpPr/>
      </dsp:nvSpPr>
      <dsp:spPr>
        <a:xfrm>
          <a:off x="1513344" y="43882"/>
          <a:ext cx="3186575" cy="3186575"/>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261D2B4-7FB8-4664-993E-A587FB5C539C}">
      <dsp:nvSpPr>
        <dsp:cNvPr id="0" name=""/>
        <dsp:cNvSpPr/>
      </dsp:nvSpPr>
      <dsp:spPr>
        <a:xfrm>
          <a:off x="1454712" y="144971"/>
          <a:ext cx="3186575" cy="3186575"/>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47880CE-D0E0-49D2-86AD-862A51DA3458}">
      <dsp:nvSpPr>
        <dsp:cNvPr id="0" name=""/>
        <dsp:cNvSpPr/>
      </dsp:nvSpPr>
      <dsp:spPr>
        <a:xfrm>
          <a:off x="1396079" y="43882"/>
          <a:ext cx="3186575" cy="3186575"/>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AA6611-A97B-40E3-8416-EE4FF439F885}">
      <dsp:nvSpPr>
        <dsp:cNvPr id="0" name=""/>
        <dsp:cNvSpPr/>
      </dsp:nvSpPr>
      <dsp:spPr>
        <a:xfrm>
          <a:off x="0" y="129525"/>
          <a:ext cx="8229600" cy="830005"/>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eaLnBrk="0" fontAlgn="base" hangingPunct="0">
            <a:lnSpc>
              <a:spcPct val="90000"/>
            </a:lnSpc>
            <a:spcBef>
              <a:spcPct val="0"/>
            </a:spcBef>
            <a:spcAft>
              <a:spcPct val="35000"/>
            </a:spcAft>
          </a:pPr>
          <a:r>
            <a:rPr lang="en-GB" sz="2400" kern="1200" dirty="0"/>
            <a:t>Tessitura define Pricing Rules as:</a:t>
          </a:r>
        </a:p>
      </dsp:txBody>
      <dsp:txXfrm>
        <a:off x="40518" y="170043"/>
        <a:ext cx="8148564" cy="748969"/>
      </dsp:txXfrm>
    </dsp:sp>
    <dsp:sp modelId="{03C8D86F-9FA0-4E3B-89AF-56F17FF9520D}">
      <dsp:nvSpPr>
        <dsp:cNvPr id="0" name=""/>
        <dsp:cNvSpPr/>
      </dsp:nvSpPr>
      <dsp:spPr>
        <a:xfrm>
          <a:off x="0" y="1020010"/>
          <a:ext cx="8229600" cy="830005"/>
        </a:xfrm>
        <a:prstGeom prst="roundRect">
          <a:avLst/>
        </a:prstGeom>
        <a:solidFill>
          <a:schemeClr val="bg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eaLnBrk="0" fontAlgn="base" hangingPunct="0">
            <a:lnSpc>
              <a:spcPct val="90000"/>
            </a:lnSpc>
            <a:spcBef>
              <a:spcPct val="0"/>
            </a:spcBef>
            <a:spcAft>
              <a:spcPct val="35000"/>
            </a:spcAft>
          </a:pPr>
          <a:r>
            <a:rPr lang="en-GB" sz="2100" b="1" i="1" kern="1200" dirty="0">
              <a:solidFill>
                <a:schemeClr val="tx1"/>
              </a:solidFill>
            </a:rPr>
            <a:t>“Pricing rules are used to trigger automatic price changes and deliver messages based on selected order, product, and constituent criteria.”</a:t>
          </a:r>
        </a:p>
      </dsp:txBody>
      <dsp:txXfrm>
        <a:off x="40518" y="1060528"/>
        <a:ext cx="8148564" cy="748969"/>
      </dsp:txXfrm>
    </dsp:sp>
    <dsp:sp modelId="{8D68F418-17B8-4799-BDF8-4662A312D99B}">
      <dsp:nvSpPr>
        <dsp:cNvPr id="0" name=""/>
        <dsp:cNvSpPr/>
      </dsp:nvSpPr>
      <dsp:spPr>
        <a:xfrm>
          <a:off x="0" y="1910496"/>
          <a:ext cx="8229600" cy="830005"/>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eaLnBrk="0" fontAlgn="base" hangingPunct="0">
            <a:lnSpc>
              <a:spcPct val="90000"/>
            </a:lnSpc>
            <a:spcBef>
              <a:spcPct val="0"/>
            </a:spcBef>
            <a:spcAft>
              <a:spcPct val="35000"/>
            </a:spcAft>
          </a:pPr>
          <a:r>
            <a:rPr lang="en-GB" sz="2400" kern="1200" dirty="0"/>
            <a:t>Two types of rule</a:t>
          </a:r>
          <a:r>
            <a:rPr lang="en-GB" sz="1700" kern="1200" dirty="0"/>
            <a:t>:</a:t>
          </a:r>
        </a:p>
      </dsp:txBody>
      <dsp:txXfrm>
        <a:off x="40518" y="1951014"/>
        <a:ext cx="8148564" cy="748969"/>
      </dsp:txXfrm>
    </dsp:sp>
    <dsp:sp modelId="{BAB2762F-123D-4093-9591-4DFBE181BED8}">
      <dsp:nvSpPr>
        <dsp:cNvPr id="0" name=""/>
        <dsp:cNvSpPr/>
      </dsp:nvSpPr>
      <dsp:spPr>
        <a:xfrm>
          <a:off x="0" y="2740501"/>
          <a:ext cx="822960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228600" lvl="1" indent="-228600" algn="l" defTabSz="1066800" rtl="0" eaLnBrk="0" fontAlgn="base" hangingPunct="0">
            <a:lnSpc>
              <a:spcPct val="90000"/>
            </a:lnSpc>
            <a:spcBef>
              <a:spcPct val="0"/>
            </a:spcBef>
            <a:spcAft>
              <a:spcPct val="20000"/>
            </a:spcAft>
            <a:buChar char="••"/>
          </a:pPr>
          <a:r>
            <a:rPr lang="en-GB" sz="2400" kern="1200" dirty="0">
              <a:solidFill>
                <a:schemeClr val="bg1"/>
              </a:solidFill>
            </a:rPr>
            <a:t>Price</a:t>
          </a:r>
        </a:p>
        <a:p>
          <a:pPr marL="228600" lvl="1" indent="-228600" algn="l" defTabSz="1066800" rtl="0" eaLnBrk="0" fontAlgn="base" hangingPunct="0">
            <a:lnSpc>
              <a:spcPct val="90000"/>
            </a:lnSpc>
            <a:spcBef>
              <a:spcPct val="0"/>
            </a:spcBef>
            <a:spcAft>
              <a:spcPct val="20000"/>
            </a:spcAft>
            <a:buChar char="••"/>
          </a:pPr>
          <a:r>
            <a:rPr lang="en-GB" sz="2400" kern="1200" dirty="0">
              <a:solidFill>
                <a:schemeClr val="bg1"/>
              </a:solidFill>
            </a:rPr>
            <a:t>Messaging</a:t>
          </a:r>
        </a:p>
      </dsp:txBody>
      <dsp:txXfrm>
        <a:off x="0" y="2740501"/>
        <a:ext cx="8229600" cy="825930"/>
      </dsp:txXfrm>
    </dsp:sp>
    <dsp:sp modelId="{E8C6F0DB-6C51-4DE0-A3F1-5DAC23D439D2}">
      <dsp:nvSpPr>
        <dsp:cNvPr id="0" name=""/>
        <dsp:cNvSpPr/>
      </dsp:nvSpPr>
      <dsp:spPr>
        <a:xfrm>
          <a:off x="0" y="3566431"/>
          <a:ext cx="8229600" cy="830005"/>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eaLnBrk="0" fontAlgn="base" hangingPunct="0">
            <a:lnSpc>
              <a:spcPct val="90000"/>
            </a:lnSpc>
            <a:spcBef>
              <a:spcPct val="0"/>
            </a:spcBef>
            <a:spcAft>
              <a:spcPct val="35000"/>
            </a:spcAft>
          </a:pPr>
          <a:r>
            <a:rPr lang="en-GB" sz="2400" kern="1200" dirty="0"/>
            <a:t> </a:t>
          </a:r>
        </a:p>
      </dsp:txBody>
      <dsp:txXfrm>
        <a:off x="40518" y="3606949"/>
        <a:ext cx="8148564" cy="748969"/>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CDBAA-6564-4F08-B9B4-9C0CFF79812B}" type="datetimeFigureOut">
              <a:rPr lang="en-GB" smtClean="0"/>
              <a:t>09/11/2016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96D304-2400-44C4-BD9C-4E92D5186D9F}" type="slidenum">
              <a:rPr lang="en-GB" smtClean="0"/>
              <a:t>‹#›</a:t>
            </a:fld>
            <a:endParaRPr lang="en-GB"/>
          </a:p>
        </p:txBody>
      </p:sp>
    </p:spTree>
    <p:extLst>
      <p:ext uri="{BB962C8B-B14F-4D97-AF65-F5344CB8AC3E}">
        <p14:creationId xmlns:p14="http://schemas.microsoft.com/office/powerpoint/2010/main" val="254769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We’re a Master licensee</a:t>
            </a:r>
            <a:r>
              <a:rPr lang="en-GB" baseline="0" dirty="0" smtClean="0"/>
              <a:t> for the Tessitura consortium in Wales. There are 8 companies within the consortium including us – spot the non-welsh venue…..</a:t>
            </a:r>
          </a:p>
          <a:p>
            <a:endParaRPr lang="en-GB" baseline="0" dirty="0" smtClean="0"/>
          </a:p>
          <a:p>
            <a:r>
              <a:rPr lang="en-GB" baseline="0" smtClean="0"/>
              <a:t>Yes, big </a:t>
            </a:r>
            <a:r>
              <a:rPr lang="en-GB" baseline="0" dirty="0" smtClean="0"/>
              <a:t>shout-out to Liverpool Everyman </a:t>
            </a:r>
            <a:r>
              <a:rPr lang="en-GB" baseline="0" smtClean="0"/>
              <a:t>&amp; Playhouse….</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5</a:t>
            </a:fld>
            <a:endParaRPr lang="en-GB"/>
          </a:p>
        </p:txBody>
      </p:sp>
    </p:spTree>
    <p:extLst>
      <p:ext uri="{BB962C8B-B14F-4D97-AF65-F5344CB8AC3E}">
        <p14:creationId xmlns:p14="http://schemas.microsoft.com/office/powerpoint/2010/main" val="2240285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During</a:t>
            </a:r>
            <a:r>
              <a:rPr lang="en-GB" baseline="0" dirty="0" smtClean="0"/>
              <a:t> this session I’ll talk about</a:t>
            </a:r>
          </a:p>
          <a:p>
            <a:r>
              <a:rPr lang="en-GB" baseline="0" dirty="0" smtClean="0"/>
              <a:t>Sales Training and Techniques we use @ the Centre</a:t>
            </a:r>
          </a:p>
          <a:p>
            <a:r>
              <a:rPr lang="en-GB" baseline="0" dirty="0" smtClean="0"/>
              <a:t>What we’ve done recently to increase sales for our Restaurant and how we track this.</a:t>
            </a:r>
          </a:p>
          <a:p>
            <a:r>
              <a:rPr lang="en-GB" baseline="0" dirty="0" smtClean="0"/>
              <a:t>Upselling Memberships through Ranking / Plans and Pricing Rules</a:t>
            </a:r>
          </a:p>
          <a:p>
            <a:r>
              <a:rPr lang="en-GB" dirty="0" smtClean="0"/>
              <a:t>Speed of sale – Our</a:t>
            </a:r>
            <a:r>
              <a:rPr lang="en-GB" baseline="0" dirty="0" smtClean="0"/>
              <a:t> use of Quick Sale for on-the-day sales</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6</a:t>
            </a:fld>
            <a:endParaRPr lang="en-GB"/>
          </a:p>
        </p:txBody>
      </p:sp>
    </p:spTree>
    <p:extLst>
      <p:ext uri="{BB962C8B-B14F-4D97-AF65-F5344CB8AC3E}">
        <p14:creationId xmlns:p14="http://schemas.microsoft.com/office/powerpoint/2010/main" val="2988597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Sales</a:t>
            </a:r>
            <a:r>
              <a:rPr lang="en-GB" baseline="0" dirty="0" smtClean="0"/>
              <a:t> Training - </a:t>
            </a:r>
            <a:endParaRPr lang="en-GB" dirty="0" smtClean="0"/>
          </a:p>
          <a:p>
            <a:pPr marL="171450" indent="-171450">
              <a:buFont typeface="Arial" panose="020B0604020202020204" pitchFamily="34" charset="0"/>
              <a:buChar char="•"/>
            </a:pPr>
            <a:r>
              <a:rPr lang="en-GB" dirty="0" smtClean="0"/>
              <a:t>Why</a:t>
            </a:r>
            <a:r>
              <a:rPr lang="en-GB" baseline="0" dirty="0" smtClean="0"/>
              <a:t> do we need to sell? Understanding of Staff</a:t>
            </a:r>
          </a:p>
          <a:p>
            <a:pPr marL="171450" indent="-171450">
              <a:buFont typeface="Arial" panose="020B0604020202020204" pitchFamily="34" charset="0"/>
              <a:buChar char="•"/>
            </a:pPr>
            <a:r>
              <a:rPr lang="en-GB" baseline="0" dirty="0" smtClean="0"/>
              <a:t>Any Profit made by Restaurant helps pay for Creative &amp; Learning Opportunities </a:t>
            </a:r>
          </a:p>
          <a:p>
            <a:pPr marL="171450" indent="-171450">
              <a:buFont typeface="Arial" panose="020B0604020202020204" pitchFamily="34" charset="0"/>
              <a:buChar char="•"/>
            </a:pPr>
            <a:r>
              <a:rPr lang="en-GB" baseline="0" dirty="0" smtClean="0"/>
              <a:t>Customer Experience – enhancing night for customer, adding to memorable occasion</a:t>
            </a:r>
          </a:p>
          <a:p>
            <a:pPr marL="171450" indent="-171450">
              <a:buFont typeface="Arial" panose="020B0604020202020204" pitchFamily="34" charset="0"/>
              <a:buChar char="•"/>
            </a:pPr>
            <a:r>
              <a:rPr lang="en-GB" baseline="0" dirty="0" smtClean="0"/>
              <a:t>How do we sell?  </a:t>
            </a:r>
            <a:r>
              <a:rPr lang="en-GB" baseline="0" dirty="0" err="1" smtClean="0"/>
              <a:t>Methodolgy</a:t>
            </a:r>
            <a:r>
              <a:rPr lang="en-GB" baseline="0" dirty="0" smtClean="0"/>
              <a:t> (Attention / Interest / Match / Close)</a:t>
            </a:r>
          </a:p>
          <a:p>
            <a:pPr marL="171450" indent="-171450">
              <a:buFont typeface="Arial" panose="020B0604020202020204" pitchFamily="34" charset="0"/>
              <a:buChar char="•"/>
            </a:pPr>
            <a:r>
              <a:rPr lang="en-GB" baseline="0" dirty="0" smtClean="0"/>
              <a:t>Confidence in why we’re doing this.</a:t>
            </a:r>
          </a:p>
          <a:p>
            <a:endParaRPr lang="en-GB" baseline="0" dirty="0" smtClean="0"/>
          </a:p>
          <a:p>
            <a:r>
              <a:rPr lang="en-GB" dirty="0" smtClean="0"/>
              <a:t>Know your product</a:t>
            </a:r>
            <a:r>
              <a:rPr lang="en-GB" baseline="0" dirty="0" smtClean="0"/>
              <a:t> – Guest Speakers / </a:t>
            </a:r>
            <a:r>
              <a:rPr lang="en-GB" dirty="0" smtClean="0"/>
              <a:t>CCA led quizzes</a:t>
            </a:r>
          </a:p>
          <a:p>
            <a:endParaRPr lang="en-GB" dirty="0" smtClean="0"/>
          </a:p>
          <a:p>
            <a:r>
              <a:rPr lang="en-GB" dirty="0" smtClean="0"/>
              <a:t>Incentives – Currently</a:t>
            </a:r>
            <a:r>
              <a:rPr lang="en-GB" baseline="0" dirty="0" smtClean="0"/>
              <a:t> for Restaurant Sales – Team and Individual Prizes Ranging from shop vouchers to bowling &amp; beer to Parkour / </a:t>
            </a:r>
            <a:r>
              <a:rPr lang="en-GB" baseline="0" dirty="0" err="1" smtClean="0"/>
              <a:t>Trampolining</a:t>
            </a:r>
            <a:r>
              <a:rPr lang="en-GB" baseline="0" dirty="0" smtClean="0"/>
              <a:t> at Go Air. Team Prizes – vouchers for our restaurant amount ranging £5-£30 per person depending on target reached.</a:t>
            </a:r>
            <a:endParaRPr lang="en-GB" dirty="0" smtClean="0"/>
          </a:p>
        </p:txBody>
      </p:sp>
      <p:sp>
        <p:nvSpPr>
          <p:cNvPr id="4" name="Slide Number Placeholder 3"/>
          <p:cNvSpPr>
            <a:spLocks noGrp="1"/>
          </p:cNvSpPr>
          <p:nvPr>
            <p:ph type="sldNum" sz="quarter" idx="10"/>
          </p:nvPr>
        </p:nvSpPr>
        <p:spPr/>
        <p:txBody>
          <a:bodyPr/>
          <a:lstStyle/>
          <a:p>
            <a:fld id="{3E96D304-2400-44C4-BD9C-4E92D5186D9F}" type="slidenum">
              <a:rPr lang="en-GB" smtClean="0"/>
              <a:t>7</a:t>
            </a:fld>
            <a:endParaRPr lang="en-GB"/>
          </a:p>
        </p:txBody>
      </p:sp>
    </p:spTree>
    <p:extLst>
      <p:ext uri="{BB962C8B-B14F-4D97-AF65-F5344CB8AC3E}">
        <p14:creationId xmlns:p14="http://schemas.microsoft.com/office/powerpoint/2010/main" val="33235978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Staff Engagement</a:t>
            </a:r>
            <a:r>
              <a:rPr lang="en-GB" baseline="0" dirty="0" smtClean="0"/>
              <a:t> – Night out in our Restaurant </a:t>
            </a:r>
          </a:p>
          <a:p>
            <a:r>
              <a:rPr lang="en-GB" baseline="0" dirty="0" smtClean="0"/>
              <a:t>Staff Tasting Food and Cocktails – good time by all</a:t>
            </a:r>
          </a:p>
          <a:p>
            <a:endParaRPr lang="en-GB" baseline="0" dirty="0" smtClean="0"/>
          </a:p>
          <a:p>
            <a:r>
              <a:rPr lang="en-GB" dirty="0" smtClean="0"/>
              <a:t>Successes in Sales since Sept….</a:t>
            </a:r>
          </a:p>
        </p:txBody>
      </p:sp>
      <p:sp>
        <p:nvSpPr>
          <p:cNvPr id="4" name="Slide Number Placeholder 3"/>
          <p:cNvSpPr>
            <a:spLocks noGrp="1"/>
          </p:cNvSpPr>
          <p:nvPr>
            <p:ph type="sldNum" sz="quarter" idx="10"/>
          </p:nvPr>
        </p:nvSpPr>
        <p:spPr/>
        <p:txBody>
          <a:bodyPr/>
          <a:lstStyle/>
          <a:p>
            <a:fld id="{3E96D304-2400-44C4-BD9C-4E92D5186D9F}" type="slidenum">
              <a:rPr lang="en-GB" smtClean="0"/>
              <a:t>8</a:t>
            </a:fld>
            <a:endParaRPr lang="en-GB"/>
          </a:p>
        </p:txBody>
      </p:sp>
    </p:spTree>
    <p:extLst>
      <p:ext uri="{BB962C8B-B14F-4D97-AF65-F5344CB8AC3E}">
        <p14:creationId xmlns:p14="http://schemas.microsoft.com/office/powerpoint/2010/main" val="3509789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Individual Membership</a:t>
            </a:r>
            <a:r>
              <a:rPr lang="en-GB" baseline="0" dirty="0" smtClean="0"/>
              <a:t> is £35 / Joint is £50</a:t>
            </a:r>
          </a:p>
          <a:p>
            <a:r>
              <a:rPr lang="en-GB" baseline="0" dirty="0" smtClean="0"/>
              <a:t>For this they get:</a:t>
            </a:r>
          </a:p>
          <a:p>
            <a:r>
              <a:rPr lang="en-GB" dirty="0" smtClean="0"/>
              <a:t>Most</a:t>
            </a:r>
            <a:r>
              <a:rPr lang="en-GB" baseline="0" dirty="0" smtClean="0"/>
              <a:t> of the Offers are for the our main stage productions so target our most regular bookers</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9</a:t>
            </a:fld>
            <a:endParaRPr lang="en-GB"/>
          </a:p>
        </p:txBody>
      </p:sp>
    </p:spTree>
    <p:extLst>
      <p:ext uri="{BB962C8B-B14F-4D97-AF65-F5344CB8AC3E}">
        <p14:creationId xmlns:p14="http://schemas.microsoft.com/office/powerpoint/2010/main" val="2329090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procedure</a:t>
            </a:r>
            <a:r>
              <a:rPr lang="en-GB" baseline="0" dirty="0"/>
              <a:t> identifies those who are potential promise prospects by looking at people who have booked 3 or more shows in our DGT theatre within the last year.</a:t>
            </a:r>
          </a:p>
          <a:p>
            <a:endParaRPr lang="en-GB" baseline="0" dirty="0"/>
          </a:p>
          <a:p>
            <a:r>
              <a:rPr lang="en-GB" baseline="0" dirty="0"/>
              <a:t>It excludes:</a:t>
            </a:r>
          </a:p>
          <a:p>
            <a:pPr marL="171450" indent="-171450">
              <a:buFontTx/>
              <a:buChar char="-"/>
            </a:pPr>
            <a:r>
              <a:rPr lang="en-GB" baseline="0" dirty="0"/>
              <a:t>All members both past and present </a:t>
            </a:r>
          </a:p>
          <a:p>
            <a:pPr marL="171450" indent="-171450">
              <a:buFontTx/>
              <a:buChar char="-"/>
            </a:pPr>
            <a:r>
              <a:rPr lang="en-GB" baseline="0" dirty="0"/>
              <a:t>Anyone in a household with a member </a:t>
            </a:r>
          </a:p>
          <a:p>
            <a:pPr marL="171450" indent="-171450">
              <a:buFontTx/>
              <a:buChar char="-"/>
            </a:pPr>
            <a:r>
              <a:rPr lang="en-GB" baseline="0" dirty="0"/>
              <a:t>Press contacts, Trusts, Donors, Sponsors, Group Bookers &amp; Corporate Members </a:t>
            </a:r>
          </a:p>
          <a:p>
            <a:pPr marL="171450" indent="-171450">
              <a:buFontTx/>
              <a:buChar char="-"/>
            </a:pPr>
            <a:r>
              <a:rPr lang="en-GB" baseline="0" dirty="0"/>
              <a:t>Tickets that have been booked using a Staff Offer, Staff Comp, Comp, Resident &amp; Company Member price type</a:t>
            </a:r>
          </a:p>
          <a:p>
            <a:pPr marL="171450" indent="-171450">
              <a:buFontTx/>
              <a:buChar char="-"/>
            </a:pPr>
            <a:r>
              <a:rPr lang="en-GB" baseline="0" dirty="0"/>
              <a:t>Tickets that were sold at £0 </a:t>
            </a:r>
          </a:p>
          <a:p>
            <a:pPr marL="171450" indent="-171450">
              <a:buFontTx/>
              <a:buChar char="-"/>
            </a:pPr>
            <a:endParaRPr lang="en-GB" baseline="0" dirty="0"/>
          </a:p>
          <a:p>
            <a:pPr marL="0" indent="0">
              <a:buFontTx/>
              <a:buNone/>
            </a:pPr>
            <a:r>
              <a:rPr lang="en-GB" baseline="0" dirty="0" smtClean="0"/>
              <a:t>Searching the </a:t>
            </a:r>
            <a:r>
              <a:rPr lang="en-GB" baseline="0" dirty="0"/>
              <a:t>entire database for people who fit into this category pulled backed 4,555 constituents – we only currently have around 2,000 members on our lowest level scheme. </a:t>
            </a:r>
            <a:endParaRPr lang="en-GB" baseline="0" dirty="0" smtClean="0"/>
          </a:p>
          <a:p>
            <a:pPr marL="0" indent="0">
              <a:buFontTx/>
              <a:buNone/>
            </a:pPr>
            <a:endParaRPr lang="en-GB" baseline="0" dirty="0" smtClean="0"/>
          </a:p>
          <a:p>
            <a:pPr marL="0" indent="0">
              <a:buFontTx/>
              <a:buNone/>
            </a:pPr>
            <a:r>
              <a:rPr lang="en-GB" baseline="0" dirty="0" smtClean="0"/>
              <a:t>Overnight Procedure – Adds Promise Prospect rank onto the constituent / Adds a Plan within the current years membership campaign</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10</a:t>
            </a:fld>
            <a:endParaRPr lang="en-GB"/>
          </a:p>
        </p:txBody>
      </p:sp>
    </p:spTree>
    <p:extLst>
      <p:ext uri="{BB962C8B-B14F-4D97-AF65-F5344CB8AC3E}">
        <p14:creationId xmlns:p14="http://schemas.microsoft.com/office/powerpoint/2010/main" val="2618396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get this working with pricing rules we setup</a:t>
            </a:r>
            <a:r>
              <a:rPr lang="en-GB" baseline="0" dirty="0"/>
              <a:t> a pricing rules that is triggered by the rank type and value of 10. </a:t>
            </a:r>
          </a:p>
          <a:p>
            <a:endParaRPr lang="en-GB" baseline="0" dirty="0"/>
          </a:p>
          <a:p>
            <a:r>
              <a:rPr lang="en-GB" baseline="0" dirty="0"/>
              <a:t>On setup: </a:t>
            </a:r>
          </a:p>
          <a:p>
            <a:r>
              <a:rPr lang="en-GB" baseline="0" dirty="0"/>
              <a:t>-   Add the pricing rule as product &amp; message only, to be available on all products at all price types </a:t>
            </a:r>
          </a:p>
          <a:p>
            <a:pPr marL="171450" indent="-171450">
              <a:buFontTx/>
              <a:buChar char="-"/>
            </a:pPr>
            <a:r>
              <a:rPr lang="en-GB" baseline="0" dirty="0"/>
              <a:t>The constituent criteria is Ranking between 10 &amp; 10 for WMC Promise Prospect </a:t>
            </a:r>
          </a:p>
          <a:p>
            <a:pPr marL="171450" indent="-171450">
              <a:buFontTx/>
              <a:buChar char="-"/>
            </a:pPr>
            <a:r>
              <a:rPr lang="en-GB" baseline="0" dirty="0"/>
              <a:t>The messaging tab controls where you want the message to appear and what you want to message to say.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11</a:t>
            </a:fld>
            <a:endParaRPr lang="en-GB"/>
          </a:p>
        </p:txBody>
      </p:sp>
    </p:spTree>
    <p:extLst>
      <p:ext uri="{BB962C8B-B14F-4D97-AF65-F5344CB8AC3E}">
        <p14:creationId xmlns:p14="http://schemas.microsoft.com/office/powerpoint/2010/main" val="3895471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a</a:t>
            </a:r>
            <a:r>
              <a:rPr lang="en-GB" baseline="0" dirty="0"/>
              <a:t> customer who has been identified as a prospect next books on the phone or at our front desk the CCA will see a pricing messaging rules advising them to upsell promise membership as the customer has booked enough times within the last year to have gained some form of benefit from the membership.</a:t>
            </a:r>
          </a:p>
          <a:p>
            <a:endParaRPr lang="en-GB" baseline="0" dirty="0"/>
          </a:p>
          <a:p>
            <a:r>
              <a:rPr lang="en-GB" baseline="0" dirty="0"/>
              <a:t>The CCA will </a:t>
            </a:r>
            <a:r>
              <a:rPr lang="en-GB" baseline="0" dirty="0" smtClean="0"/>
              <a:t>then upsell Promise and ask if they want to join.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12</a:t>
            </a:fld>
            <a:endParaRPr lang="en-GB"/>
          </a:p>
        </p:txBody>
      </p:sp>
    </p:spTree>
    <p:extLst>
      <p:ext uri="{BB962C8B-B14F-4D97-AF65-F5344CB8AC3E}">
        <p14:creationId xmlns:p14="http://schemas.microsoft.com/office/powerpoint/2010/main" val="1267677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they</a:t>
            </a:r>
            <a:r>
              <a:rPr lang="en-GB" baseline="0" dirty="0"/>
              <a:t> have opted to buy the membership:</a:t>
            </a:r>
          </a:p>
          <a:p>
            <a:pPr marL="171450" indent="-171450">
              <a:buFontTx/>
              <a:buChar char="-"/>
            </a:pPr>
            <a:r>
              <a:rPr lang="en-GB" baseline="0" dirty="0" smtClean="0"/>
              <a:t>The </a:t>
            </a:r>
            <a:r>
              <a:rPr lang="en-GB" baseline="0" dirty="0"/>
              <a:t>CCA will process the membership as normal and the customer will become a member.</a:t>
            </a:r>
          </a:p>
          <a:p>
            <a:pPr marL="171450" indent="-171450">
              <a:buFontTx/>
              <a:buChar char="-"/>
            </a:pPr>
            <a:r>
              <a:rPr lang="en-GB" baseline="0" dirty="0"/>
              <a:t>They will also log, via the custom data tab that the person has opted into a Promise membership. </a:t>
            </a:r>
            <a:endParaRPr lang="en-GB" baseline="0" dirty="0" smtClean="0"/>
          </a:p>
          <a:p>
            <a:pPr marL="171450" indent="-171450">
              <a:buFontTx/>
              <a:buChar char="-"/>
            </a:pPr>
            <a:endParaRPr lang="en-GB" dirty="0" smtClean="0"/>
          </a:p>
          <a:p>
            <a:pPr marL="0" indent="0">
              <a:buFontTx/>
              <a:buNone/>
            </a:pPr>
            <a:r>
              <a:rPr lang="en-GB" dirty="0" smtClean="0"/>
              <a:t>If</a:t>
            </a:r>
            <a:r>
              <a:rPr lang="en-GB" baseline="0" dirty="0" smtClean="0"/>
              <a:t> No, then CCA would log via custom tab that the customer declined Promise membership</a:t>
            </a:r>
          </a:p>
          <a:p>
            <a:pPr marL="0" indent="0">
              <a:buFontTx/>
              <a:buNone/>
            </a:pPr>
            <a:r>
              <a:rPr lang="en-GB" baseline="0" dirty="0" smtClean="0"/>
              <a:t>Or another option for “More Information”. This then will add an attribute overnight. We can then use scheduled report to identify info requests.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13</a:t>
            </a:fld>
            <a:endParaRPr lang="en-GB"/>
          </a:p>
        </p:txBody>
      </p:sp>
    </p:spTree>
    <p:extLst>
      <p:ext uri="{BB962C8B-B14F-4D97-AF65-F5344CB8AC3E}">
        <p14:creationId xmlns:p14="http://schemas.microsoft.com/office/powerpoint/2010/main" val="1958875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Once</a:t>
            </a:r>
            <a:r>
              <a:rPr lang="en-GB" baseline="0" dirty="0"/>
              <a:t> we have fully rolled this procedure out and it’s successfully working we will look to expand the criteria that a constituent needs to fall into in order to gain membership benefit.</a:t>
            </a:r>
          </a:p>
          <a:p>
            <a:endParaRPr lang="en-GB" baseline="0" dirty="0"/>
          </a:p>
          <a:p>
            <a:r>
              <a:rPr lang="en-GB" baseline="0" dirty="0"/>
              <a:t>Examples include: </a:t>
            </a:r>
          </a:p>
          <a:p>
            <a:r>
              <a:rPr lang="en-GB" baseline="0" dirty="0" smtClean="0"/>
              <a:t>2 </a:t>
            </a:r>
            <a:r>
              <a:rPr lang="en-GB" baseline="0" dirty="0"/>
              <a:t>or more restaurant bookings </a:t>
            </a:r>
          </a:p>
          <a:p>
            <a:r>
              <a:rPr lang="en-GB" baseline="0" dirty="0"/>
              <a:t>2 or more opening night bookings </a:t>
            </a:r>
          </a:p>
          <a:p>
            <a:r>
              <a:rPr lang="en-GB" baseline="0" dirty="0"/>
              <a:t>2 or more bookings on a public on-sale date. </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14</a:t>
            </a:fld>
            <a:endParaRPr lang="en-GB"/>
          </a:p>
        </p:txBody>
      </p:sp>
    </p:spTree>
    <p:extLst>
      <p:ext uri="{BB962C8B-B14F-4D97-AF65-F5344CB8AC3E}">
        <p14:creationId xmlns:p14="http://schemas.microsoft.com/office/powerpoint/2010/main" val="337183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a:t>
            </a:r>
            <a:r>
              <a:rPr lang="en-GB" baseline="0" dirty="0" smtClean="0"/>
              <a:t> Improve speed of sale we’ve started to use the Quick Sale feature for Car Park Vouchers and On-the-day Tours.</a:t>
            </a:r>
          </a:p>
          <a:p>
            <a:r>
              <a:rPr lang="en-GB" baseline="0" dirty="0" smtClean="0"/>
              <a:t>We’ve currently a Roald Dahl Exhibition that has tours every 15 mins in either English or Welsh. That’s a total of 66 possible tour times. To make it quick to search through the CCA quicks on the “Quick Sale Tab” in the Order Screen, then this screen pops up. They can then easily scroll through to see which tours still have availability at a glance.</a:t>
            </a:r>
            <a:endParaRPr lang="en-GB" dirty="0"/>
          </a:p>
        </p:txBody>
      </p:sp>
      <p:sp>
        <p:nvSpPr>
          <p:cNvPr id="4" name="Slide Number Placeholder 3"/>
          <p:cNvSpPr>
            <a:spLocks noGrp="1"/>
          </p:cNvSpPr>
          <p:nvPr>
            <p:ph type="sldNum" sz="quarter" idx="10"/>
          </p:nvPr>
        </p:nvSpPr>
        <p:spPr/>
        <p:txBody>
          <a:bodyPr/>
          <a:lstStyle/>
          <a:p>
            <a:fld id="{3E96D304-2400-44C4-BD9C-4E92D5186D9F}" type="slidenum">
              <a:rPr lang="en-GB" smtClean="0"/>
              <a:t>15</a:t>
            </a:fld>
            <a:endParaRPr lang="en-GB"/>
          </a:p>
        </p:txBody>
      </p:sp>
    </p:spTree>
    <p:extLst>
      <p:ext uri="{BB962C8B-B14F-4D97-AF65-F5344CB8AC3E}">
        <p14:creationId xmlns:p14="http://schemas.microsoft.com/office/powerpoint/2010/main" val="2457982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Pricing Rules are triggered when a change is made to the basket that makes the order meet the criteria set by the rule. </a:t>
            </a:r>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82E2C063-BADB-4235-A935-67A855A6A24B}" type="slidenum">
              <a:rPr lang="en-GB" altLang="en-US" smtClean="0">
                <a:solidFill>
                  <a:prstClr val="black"/>
                </a:solidFill>
              </a:rPr>
              <a:pPr/>
              <a:t>22</a:t>
            </a:fld>
            <a:endParaRPr lang="en-GB" altLang="en-US" smtClean="0">
              <a:solidFill>
                <a:prstClr val="black"/>
              </a:solidFill>
            </a:endParaRPr>
          </a:p>
        </p:txBody>
      </p:sp>
    </p:spTree>
    <p:extLst>
      <p:ext uri="{BB962C8B-B14F-4D97-AF65-F5344CB8AC3E}">
        <p14:creationId xmlns:p14="http://schemas.microsoft.com/office/powerpoint/2010/main" val="2572974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4FCEB6FC-947F-4788-BD0D-B2E2B589B2AD}" type="slidenum">
              <a:rPr lang="en-GB" altLang="en-US" smtClean="0">
                <a:solidFill>
                  <a:prstClr val="black"/>
                </a:solidFill>
              </a:rPr>
              <a:pPr/>
              <a:t>31</a:t>
            </a:fld>
            <a:endParaRPr lang="en-GB" altLang="en-US" smtClean="0">
              <a:solidFill>
                <a:prstClr val="black"/>
              </a:solidFill>
            </a:endParaRPr>
          </a:p>
        </p:txBody>
      </p:sp>
    </p:spTree>
    <p:extLst>
      <p:ext uri="{BB962C8B-B14F-4D97-AF65-F5344CB8AC3E}">
        <p14:creationId xmlns:p14="http://schemas.microsoft.com/office/powerpoint/2010/main" val="3732779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4" name="Shape 110"/>
          <p:cNvSpPr>
            <a:spLocks noGrp="1" noRot="1" noChangeAspect="1" noTextEdit="1"/>
          </p:cNvSpPr>
          <p:nvPr>
            <p:ph type="sldImg" idx="2"/>
          </p:nvPr>
        </p:nvSpPr>
        <p:spPr>
          <a:noFill/>
          <a:ln>
            <a:headEnd/>
            <a:tailEnd/>
          </a:ln>
        </p:spPr>
      </p:sp>
      <p:sp>
        <p:nvSpPr>
          <p:cNvPr id="23555" name="Shape 111"/>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2776982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8" name="Shape 116"/>
          <p:cNvSpPr>
            <a:spLocks noGrp="1" noRot="1" noChangeAspect="1" noTextEdit="1"/>
          </p:cNvSpPr>
          <p:nvPr>
            <p:ph type="sldImg" idx="2"/>
          </p:nvPr>
        </p:nvSpPr>
        <p:spPr>
          <a:noFill/>
        </p:spPr>
      </p:sp>
      <p:sp>
        <p:nvSpPr>
          <p:cNvPr id="24579" name="Shape 117"/>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SC Overview</a:t>
            </a:r>
          </a:p>
        </p:txBody>
      </p:sp>
      <p:sp>
        <p:nvSpPr>
          <p:cNvPr id="24580" name="Shape 118"/>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59EED63D-2CDD-4223-8628-E3B8FB1A33F2}" type="slidenum">
              <a:rPr lang="en-GB" altLang="en-US" sz="1200">
                <a:latin typeface="Calibri" panose="020F0502020204030204" pitchFamily="34" charset="0"/>
                <a:sym typeface="Calibri" panose="020F0502020204030204" pitchFamily="34" charset="0"/>
              </a:rPr>
              <a:pPr eaLnBrk="1" hangingPunct="1"/>
              <a:t>37</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5817496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2" name="Shape 124"/>
          <p:cNvSpPr>
            <a:spLocks noGrp="1" noRot="1" noChangeAspect="1" noTextEdit="1"/>
          </p:cNvSpPr>
          <p:nvPr>
            <p:ph type="sldImg" idx="2"/>
          </p:nvPr>
        </p:nvSpPr>
        <p:spPr>
          <a:noFill/>
        </p:spPr>
      </p:sp>
      <p:sp>
        <p:nvSpPr>
          <p:cNvPr id="25603" name="Shape 125"/>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There has always been a desire to upsell or cross sell events. If someone buys one performance why not 2 or 3? </a:t>
            </a:r>
          </a:p>
        </p:txBody>
      </p:sp>
      <p:sp>
        <p:nvSpPr>
          <p:cNvPr id="25604" name="Shape 126"/>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81A63D71-6D24-42B1-868B-66C82623299D}" type="slidenum">
              <a:rPr lang="en-GB" altLang="en-US" sz="1200">
                <a:latin typeface="Calibri" panose="020F0502020204030204" pitchFamily="34" charset="0"/>
                <a:sym typeface="Calibri" panose="020F0502020204030204" pitchFamily="34" charset="0"/>
              </a:rPr>
              <a:pPr eaLnBrk="1" hangingPunct="1"/>
              <a:t>38</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679333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6" name="Shape 131"/>
          <p:cNvSpPr>
            <a:spLocks noGrp="1" noRot="1" noChangeAspect="1" noTextEdit="1"/>
          </p:cNvSpPr>
          <p:nvPr>
            <p:ph type="sldImg" idx="2"/>
          </p:nvPr>
        </p:nvSpPr>
        <p:spPr>
          <a:noFill/>
        </p:spPr>
      </p:sp>
      <p:sp>
        <p:nvSpPr>
          <p:cNvPr id="26627" name="Shape 132"/>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In the old days someone from Marketing would list the events that the sales team could attempt to cross sell. These were printed and handed out ont he morning of an onsale. </a:t>
            </a:r>
          </a:p>
        </p:txBody>
      </p:sp>
      <p:sp>
        <p:nvSpPr>
          <p:cNvPr id="26628" name="Shape 133"/>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A3392C8F-1D8E-4555-A147-5FAA4D7D9442}" type="slidenum">
              <a:rPr lang="en-GB" altLang="en-US" sz="1200">
                <a:latin typeface="Calibri" panose="020F0502020204030204" pitchFamily="34" charset="0"/>
                <a:sym typeface="Calibri" panose="020F0502020204030204" pitchFamily="34" charset="0"/>
              </a:rPr>
              <a:pPr eaLnBrk="1" hangingPunct="1"/>
              <a:t>39</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3821337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0" name="Shape 139"/>
          <p:cNvSpPr>
            <a:spLocks noGrp="1" noRot="1" noChangeAspect="1" noTextEdit="1"/>
          </p:cNvSpPr>
          <p:nvPr>
            <p:ph type="sldImg" idx="2"/>
          </p:nvPr>
        </p:nvSpPr>
        <p:spPr>
          <a:noFill/>
        </p:spPr>
      </p:sp>
      <p:sp>
        <p:nvSpPr>
          <p:cNvPr id="27651" name="Shape 140"/>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We then advanced by adding the cross sell functionality to the web using manually added links.  This does not tie in with the basket sales and need to be added each time the copy was updated. </a:t>
            </a:r>
          </a:p>
        </p:txBody>
      </p:sp>
      <p:sp>
        <p:nvSpPr>
          <p:cNvPr id="27652" name="Shape 141"/>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49027874-8D8D-41FD-A4F5-8259853314FA}" type="slidenum">
              <a:rPr lang="en-GB" altLang="en-US" sz="1200">
                <a:latin typeface="Calibri" panose="020F0502020204030204" pitchFamily="34" charset="0"/>
                <a:sym typeface="Calibri" panose="020F0502020204030204" pitchFamily="34" charset="0"/>
              </a:rPr>
              <a:pPr eaLnBrk="1" hangingPunct="1"/>
              <a:t>40</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411521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4" name="Shape 146"/>
          <p:cNvSpPr>
            <a:spLocks noGrp="1" noRot="1" noChangeAspect="1" noTextEdit="1"/>
          </p:cNvSpPr>
          <p:nvPr>
            <p:ph type="sldImg" idx="2"/>
          </p:nvPr>
        </p:nvSpPr>
        <p:spPr>
          <a:noFill/>
        </p:spPr>
      </p:sp>
      <p:sp>
        <p:nvSpPr>
          <p:cNvPr id="28675" name="Shape 147"/>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Pricing rules is the future we now encourage series bookings with messaging and auto discounts. </a:t>
            </a:r>
          </a:p>
        </p:txBody>
      </p:sp>
      <p:sp>
        <p:nvSpPr>
          <p:cNvPr id="28676" name="Shape 148"/>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CAE1565D-D444-4899-85C1-0A96BB165F16}" type="slidenum">
              <a:rPr lang="en-GB" altLang="en-US" sz="1200">
                <a:latin typeface="Calibri" panose="020F0502020204030204" pitchFamily="34" charset="0"/>
                <a:sym typeface="Calibri" panose="020F0502020204030204" pitchFamily="34" charset="0"/>
              </a:rPr>
              <a:pPr eaLnBrk="1" hangingPunct="1"/>
              <a:t>41</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443720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8" name="Shape 152"/>
          <p:cNvSpPr>
            <a:spLocks noGrp="1" noRot="1" noChangeAspect="1" noTextEdit="1"/>
          </p:cNvSpPr>
          <p:nvPr>
            <p:ph type="sldImg" idx="2"/>
          </p:nvPr>
        </p:nvSpPr>
        <p:spPr>
          <a:noFill/>
        </p:spPr>
      </p:sp>
      <p:sp>
        <p:nvSpPr>
          <p:cNvPr id="29699" name="Shape 153"/>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tIns="45700" bIns="45700" numCol="1" compatLnSpc="1">
            <a:prstTxWarp prst="textNoShape">
              <a:avLst/>
            </a:prstTxWarp>
          </a:bodyPr>
          <a:lstStyle/>
          <a:p>
            <a:pPr>
              <a:spcBef>
                <a:spcPct val="0"/>
              </a:spcBef>
              <a:buSzPct val="25000"/>
            </a:pPr>
            <a:r>
              <a:rPr lang="en-GB"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Also to promote events once another event has been booked. </a:t>
            </a:r>
          </a:p>
        </p:txBody>
      </p:sp>
      <p:sp>
        <p:nvSpPr>
          <p:cNvPr id="29700" name="Shape 154"/>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fld id="{314055E9-48E8-490A-BE17-1AB1C725AA26}" type="slidenum">
              <a:rPr lang="en-GB" altLang="en-US" sz="1200">
                <a:latin typeface="Calibri" panose="020F0502020204030204" pitchFamily="34" charset="0"/>
                <a:sym typeface="Calibri" panose="020F0502020204030204" pitchFamily="34" charset="0"/>
              </a:rPr>
              <a:pPr eaLnBrk="1" hangingPunct="1"/>
              <a:t>42</a:t>
            </a:fld>
            <a:endParaRPr lang="en-GB" altLang="en-US" sz="1200">
              <a:latin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1441214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2" name="Shape 159"/>
          <p:cNvSpPr>
            <a:spLocks noGrp="1" noRot="1" noChangeAspect="1" noTextEdit="1"/>
          </p:cNvSpPr>
          <p:nvPr>
            <p:ph type="sldImg" idx="2"/>
          </p:nvPr>
        </p:nvSpPr>
        <p:spPr>
          <a:noFill/>
          <a:ln>
            <a:headEnd/>
            <a:tailEnd/>
          </a:ln>
        </p:spPr>
      </p:sp>
      <p:sp>
        <p:nvSpPr>
          <p:cNvPr id="30723" name="Shape 160"/>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
        <p:nvSpPr>
          <p:cNvPr id="30724" name="Shape 161"/>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l" eaLnBrk="1" hangingPunct="1">
              <a:buClr>
                <a:srgbClr val="000000"/>
              </a:buClr>
              <a:buFont typeface="Arial" panose="020B0604020202020204" pitchFamily="34" charset="0"/>
              <a:buNone/>
            </a:pPr>
            <a:fld id="{23228755-5D8D-4215-9515-6326F3A8B6BF}" type="slidenum">
              <a:rPr lang="en-GB" altLang="en-US"/>
              <a:pPr algn="l" eaLnBrk="1" hangingPunct="1">
                <a:buClr>
                  <a:srgbClr val="000000"/>
                </a:buClr>
                <a:buFont typeface="Arial" panose="020B0604020202020204" pitchFamily="34" charset="0"/>
                <a:buNone/>
              </a:pPr>
              <a:t>43</a:t>
            </a:fld>
            <a:endParaRPr lang="en-GB" altLang="en-US"/>
          </a:p>
        </p:txBody>
      </p:sp>
    </p:spTree>
    <p:extLst>
      <p:ext uri="{BB962C8B-B14F-4D97-AF65-F5344CB8AC3E}">
        <p14:creationId xmlns:p14="http://schemas.microsoft.com/office/powerpoint/2010/main" val="5621565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Shape 165"/>
          <p:cNvSpPr>
            <a:spLocks noGrp="1" noRot="1" noChangeAspect="1" noTextEdit="1"/>
          </p:cNvSpPr>
          <p:nvPr>
            <p:ph type="sldImg" idx="2"/>
          </p:nvPr>
        </p:nvSpPr>
        <p:spPr>
          <a:noFill/>
          <a:ln>
            <a:headEnd/>
            <a:tailEnd/>
          </a:ln>
        </p:spPr>
      </p:sp>
      <p:sp>
        <p:nvSpPr>
          <p:cNvPr id="31747" name="Shape 166"/>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
        <p:nvSpPr>
          <p:cNvPr id="31748" name="Shape 167"/>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l" eaLnBrk="1" hangingPunct="1">
              <a:buClr>
                <a:srgbClr val="000000"/>
              </a:buClr>
              <a:buFont typeface="Arial" panose="020B0604020202020204" pitchFamily="34" charset="0"/>
              <a:buNone/>
            </a:pPr>
            <a:fld id="{DAD36E23-731F-46A7-858B-9CEA05E57DDF}" type="slidenum">
              <a:rPr lang="en-GB" altLang="en-US"/>
              <a:pPr algn="l" eaLnBrk="1" hangingPunct="1">
                <a:buClr>
                  <a:srgbClr val="000000"/>
                </a:buClr>
                <a:buFont typeface="Arial" panose="020B0604020202020204" pitchFamily="34" charset="0"/>
                <a:buNone/>
              </a:pPr>
              <a:t>44</a:t>
            </a:fld>
            <a:endParaRPr lang="en-GB" altLang="en-US"/>
          </a:p>
        </p:txBody>
      </p:sp>
    </p:spTree>
    <p:extLst>
      <p:ext uri="{BB962C8B-B14F-4D97-AF65-F5344CB8AC3E}">
        <p14:creationId xmlns:p14="http://schemas.microsoft.com/office/powerpoint/2010/main" val="35944704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2770" name="Shape 173"/>
          <p:cNvSpPr>
            <a:spLocks noGrp="1" noRot="1" noChangeAspect="1" noTextEdit="1"/>
          </p:cNvSpPr>
          <p:nvPr>
            <p:ph type="sldImg" idx="2"/>
          </p:nvPr>
        </p:nvSpPr>
        <p:spPr>
          <a:noFill/>
          <a:ln>
            <a:headEnd/>
            <a:tailEnd/>
          </a:ln>
        </p:spPr>
      </p:sp>
      <p:sp>
        <p:nvSpPr>
          <p:cNvPr id="32771" name="Shape 174"/>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
        <p:nvSpPr>
          <p:cNvPr id="32772" name="Shape 175"/>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l" eaLnBrk="1" hangingPunct="1">
              <a:buClr>
                <a:srgbClr val="000000"/>
              </a:buClr>
              <a:buFont typeface="Arial" panose="020B0604020202020204" pitchFamily="34" charset="0"/>
              <a:buNone/>
            </a:pPr>
            <a:fld id="{E30CF002-43CA-48B7-8241-6D79A6EBFB8C}" type="slidenum">
              <a:rPr lang="en-GB" altLang="en-US"/>
              <a:pPr algn="l" eaLnBrk="1" hangingPunct="1">
                <a:buClr>
                  <a:srgbClr val="000000"/>
                </a:buClr>
                <a:buFont typeface="Arial" panose="020B0604020202020204" pitchFamily="34" charset="0"/>
                <a:buNone/>
              </a:pPr>
              <a:t>45</a:t>
            </a:fld>
            <a:endParaRPr lang="en-GB" altLang="en-US"/>
          </a:p>
        </p:txBody>
      </p:sp>
    </p:spTree>
    <p:extLst>
      <p:ext uri="{BB962C8B-B14F-4D97-AF65-F5344CB8AC3E}">
        <p14:creationId xmlns:p14="http://schemas.microsoft.com/office/powerpoint/2010/main" val="1583351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4" name="Shape 182"/>
          <p:cNvSpPr>
            <a:spLocks noGrp="1" noRot="1" noChangeAspect="1" noTextEdit="1"/>
          </p:cNvSpPr>
          <p:nvPr>
            <p:ph type="sldImg" idx="2"/>
          </p:nvPr>
        </p:nvSpPr>
        <p:spPr>
          <a:noFill/>
          <a:ln>
            <a:headEnd/>
            <a:tailEnd/>
          </a:ln>
        </p:spPr>
      </p:sp>
      <p:sp>
        <p:nvSpPr>
          <p:cNvPr id="33795" name="Shape 183"/>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
        <p:nvSpPr>
          <p:cNvPr id="33796" name="Shape 184"/>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l" eaLnBrk="1" hangingPunct="1">
              <a:buClr>
                <a:srgbClr val="000000"/>
              </a:buClr>
              <a:buFont typeface="Arial" panose="020B0604020202020204" pitchFamily="34" charset="0"/>
              <a:buNone/>
            </a:pPr>
            <a:fld id="{5346F83C-CA29-4EF0-9A8A-5F0FDC961BEC}" type="slidenum">
              <a:rPr lang="en-GB" altLang="en-US"/>
              <a:pPr algn="l" eaLnBrk="1" hangingPunct="1">
                <a:buClr>
                  <a:srgbClr val="000000"/>
                </a:buClr>
                <a:buFont typeface="Arial" panose="020B0604020202020204" pitchFamily="34" charset="0"/>
                <a:buNone/>
              </a:pPr>
              <a:t>46</a:t>
            </a:fld>
            <a:endParaRPr lang="en-GB" altLang="en-US"/>
          </a:p>
        </p:txBody>
      </p:sp>
    </p:spTree>
    <p:extLst>
      <p:ext uri="{BB962C8B-B14F-4D97-AF65-F5344CB8AC3E}">
        <p14:creationId xmlns:p14="http://schemas.microsoft.com/office/powerpoint/2010/main" val="34794134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Shape 191"/>
          <p:cNvSpPr>
            <a:spLocks noGrp="1" noRot="1" noChangeAspect="1" noTextEdit="1"/>
          </p:cNvSpPr>
          <p:nvPr>
            <p:ph type="sldImg" idx="2"/>
          </p:nvPr>
        </p:nvSpPr>
        <p:spPr>
          <a:noFill/>
          <a:ln>
            <a:headEnd/>
            <a:tailEnd/>
          </a:ln>
        </p:spPr>
      </p:sp>
      <p:sp>
        <p:nvSpPr>
          <p:cNvPr id="34819" name="Shape 192"/>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
        <p:nvSpPr>
          <p:cNvPr id="34820" name="Shape 193"/>
          <p:cNvSpPr>
            <a:spLocks noGrp="1"/>
          </p:cNvSpPr>
          <p:nvPr>
            <p:ph type="sldNum" sz="quarter" idx="12"/>
          </p:nvPr>
        </p:nvSpPr>
        <p:spPr>
          <a:noFill/>
        </p:spPr>
        <p:txBody>
          <a:bodyP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l" eaLnBrk="1" hangingPunct="1">
              <a:buClr>
                <a:srgbClr val="000000"/>
              </a:buClr>
              <a:buFont typeface="Arial" panose="020B0604020202020204" pitchFamily="34" charset="0"/>
              <a:buNone/>
            </a:pPr>
            <a:fld id="{D071212B-ACAE-4247-BAAD-F4712BB348E4}" type="slidenum">
              <a:rPr lang="en-GB" altLang="en-US"/>
              <a:pPr algn="l" eaLnBrk="1" hangingPunct="1">
                <a:buClr>
                  <a:srgbClr val="000000"/>
                </a:buClr>
                <a:buFont typeface="Arial" panose="020B0604020202020204" pitchFamily="34" charset="0"/>
                <a:buNone/>
              </a:pPr>
              <a:t>47</a:t>
            </a:fld>
            <a:endParaRPr lang="en-GB" altLang="en-US"/>
          </a:p>
        </p:txBody>
      </p:sp>
    </p:spTree>
    <p:extLst>
      <p:ext uri="{BB962C8B-B14F-4D97-AF65-F5344CB8AC3E}">
        <p14:creationId xmlns:p14="http://schemas.microsoft.com/office/powerpoint/2010/main" val="21817482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Shape 198"/>
          <p:cNvSpPr>
            <a:spLocks noGrp="1" noRot="1" noChangeAspect="1" noTextEdit="1"/>
          </p:cNvSpPr>
          <p:nvPr>
            <p:ph type="sldImg" idx="2"/>
          </p:nvPr>
        </p:nvSpPr>
        <p:spPr>
          <a:noFill/>
          <a:ln>
            <a:headEnd/>
            <a:tailEnd/>
          </a:ln>
        </p:spPr>
      </p:sp>
      <p:sp>
        <p:nvSpPr>
          <p:cNvPr id="35843" name="Shape 199"/>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 compatLnSpc="1">
            <a:prstTxWarp prst="textNoShape">
              <a:avLst/>
            </a:prstTxWarp>
          </a:bodyPr>
          <a:lstStyle/>
          <a:p>
            <a:pPr>
              <a:spcBef>
                <a:spcPct val="0"/>
              </a:spcBef>
            </a:pPr>
            <a:endParaRPr lang="en-US" altLang="en-US" smtClean="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7216295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49</a:t>
            </a:fld>
            <a:endParaRPr lang="en-US">
              <a:solidFill>
                <a:prstClr val="black"/>
              </a:solidFill>
            </a:endParaRPr>
          </a:p>
        </p:txBody>
      </p:sp>
    </p:spTree>
    <p:extLst>
      <p:ext uri="{BB962C8B-B14F-4D97-AF65-F5344CB8AC3E}">
        <p14:creationId xmlns:p14="http://schemas.microsoft.com/office/powerpoint/2010/main" val="40960083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5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1897675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4065884611"/>
      </p:ext>
    </p:extLst>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741527122"/>
      </p:ext>
    </p:extLst>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0C3AC5-ADEB-4A2F-BC8F-E30E4B0E13FA}"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2660541226"/>
      </p:ext>
    </p:extLst>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0C3AC5-ADEB-4A2F-BC8F-E30E4B0E13FA}"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787405984"/>
      </p:ext>
    </p:extLst>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0C3AC5-ADEB-4A2F-BC8F-E30E4B0E13FA}" type="datetimeFigureOut">
              <a:rPr lang="en-GB" smtClean="0"/>
              <a:t>09/11/2016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3416918269"/>
      </p:ext>
    </p:extLst>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0C3AC5-ADEB-4A2F-BC8F-E30E4B0E13FA}" type="datetimeFigureOut">
              <a:rPr lang="en-GB" smtClean="0"/>
              <a:t>09/11/2016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111875495"/>
      </p:ext>
    </p:extLst>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0C3AC5-ADEB-4A2F-BC8F-E30E4B0E13FA}" type="datetimeFigureOut">
              <a:rPr lang="en-GB" smtClean="0"/>
              <a:t>09/11/2016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1251834547"/>
      </p:ext>
    </p:extLst>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0C3AC5-ADEB-4A2F-BC8F-E30E4B0E13FA}"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977758130"/>
      </p:ext>
    </p:extLst>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0C3AC5-ADEB-4A2F-BC8F-E30E4B0E13FA}" type="datetimeFigureOut">
              <a:rPr lang="en-GB" smtClean="0"/>
              <a:t>09/11/2016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10542065"/>
      </p:ext>
    </p:extLst>
  </p:cSld>
  <p:clrMapOvr>
    <a:masterClrMapping/>
  </p:clrMapOvr>
  <p:transition spd="slow">
    <p:push di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734355990"/>
      </p:ext>
    </p:extLst>
  </p:cSld>
  <p:clrMapOvr>
    <a:masterClrMapping/>
  </p:clrMapOvr>
  <p:transition spd="slow">
    <p:push di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0C3AC5-ADEB-4A2F-BC8F-E30E4B0E13FA}" type="datetimeFigureOut">
              <a:rPr lang="en-GB" smtClean="0"/>
              <a:t>09/11/2016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738F-B0BA-4D68-8850-9FDB3981B1C2}" type="slidenum">
              <a:rPr lang="en-GB" smtClean="0"/>
              <a:t>‹#›</a:t>
            </a:fld>
            <a:endParaRPr lang="en-GB"/>
          </a:p>
        </p:txBody>
      </p:sp>
    </p:spTree>
    <p:extLst>
      <p:ext uri="{BB962C8B-B14F-4D97-AF65-F5344CB8AC3E}">
        <p14:creationId xmlns:p14="http://schemas.microsoft.com/office/powerpoint/2010/main" val="4035642656"/>
      </p:ext>
    </p:extLst>
  </p:cSld>
  <p:clrMapOvr>
    <a:masterClrMapping/>
  </p:clrMapOvr>
  <p:transition spd="slow">
    <p:push dir="u"/>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F437481-CB97-4309-83A9-5966FBCCB19A}"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BAC8D9C-292A-4920-93C4-3B509422D8BC}" type="slidenum">
              <a:rPr lang="en-GB" altLang="en-US"/>
              <a:pPr>
                <a:defRPr/>
              </a:pPr>
              <a:t>‹#›</a:t>
            </a:fld>
            <a:endParaRPr lang="en-GB" altLang="en-US"/>
          </a:p>
        </p:txBody>
      </p:sp>
    </p:spTree>
    <p:extLst>
      <p:ext uri="{BB962C8B-B14F-4D97-AF65-F5344CB8AC3E}">
        <p14:creationId xmlns:p14="http://schemas.microsoft.com/office/powerpoint/2010/main" val="3715263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F437481-CB97-4309-83A9-5966FBCCB19A}"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BAC8D9C-292A-4920-93C4-3B509422D8BC}" type="slidenum">
              <a:rPr lang="en-GB" altLang="en-US"/>
              <a:pPr>
                <a:defRPr/>
              </a:pPr>
              <a:t>‹#›</a:t>
            </a:fld>
            <a:endParaRPr lang="en-GB" altLang="en-US"/>
          </a:p>
        </p:txBody>
      </p:sp>
    </p:spTree>
    <p:extLst>
      <p:ext uri="{BB962C8B-B14F-4D97-AF65-F5344CB8AC3E}">
        <p14:creationId xmlns:p14="http://schemas.microsoft.com/office/powerpoint/2010/main" val="31441076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F437481-CB97-4309-83A9-5966FBCCB19A}"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BAC8D9C-292A-4920-93C4-3B509422D8BC}" type="slidenum">
              <a:rPr lang="en-GB" altLang="en-US"/>
              <a:pPr>
                <a:defRPr/>
              </a:pPr>
              <a:t>‹#›</a:t>
            </a:fld>
            <a:endParaRPr lang="en-GB" altLang="en-US"/>
          </a:p>
        </p:txBody>
      </p:sp>
    </p:spTree>
    <p:extLst>
      <p:ext uri="{BB962C8B-B14F-4D97-AF65-F5344CB8AC3E}">
        <p14:creationId xmlns:p14="http://schemas.microsoft.com/office/powerpoint/2010/main" val="262198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F437481-CB97-4309-83A9-5966FBCCB19A}"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BAC8D9C-292A-4920-93C4-3B509422D8BC}" type="slidenum">
              <a:rPr lang="en-GB" altLang="en-US"/>
              <a:pPr>
                <a:defRPr/>
              </a:pPr>
              <a:t>‹#›</a:t>
            </a:fld>
            <a:endParaRPr lang="en-GB" altLang="en-US"/>
          </a:p>
        </p:txBody>
      </p:sp>
    </p:spTree>
    <p:extLst>
      <p:ext uri="{BB962C8B-B14F-4D97-AF65-F5344CB8AC3E}">
        <p14:creationId xmlns:p14="http://schemas.microsoft.com/office/powerpoint/2010/main" val="1433892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F437481-CB97-4309-83A9-5966FBCCB19A}"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BAC8D9C-292A-4920-93C4-3B509422D8BC}" type="slidenum">
              <a:rPr lang="en-GB" altLang="en-US"/>
              <a:pPr>
                <a:defRPr/>
              </a:pPr>
              <a:t>‹#›</a:t>
            </a:fld>
            <a:endParaRPr lang="en-GB" altLang="en-US"/>
          </a:p>
        </p:txBody>
      </p:sp>
    </p:spTree>
    <p:extLst>
      <p:ext uri="{BB962C8B-B14F-4D97-AF65-F5344CB8AC3E}">
        <p14:creationId xmlns:p14="http://schemas.microsoft.com/office/powerpoint/2010/main" val="13790095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8016290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0714834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8509986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42410846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27507089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615740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5127772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3036297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25756069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40606092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5846209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29554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23412970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644E77A-2B6C-4EF4-9BFE-912E9154EAC1}" type="datetimeFigureOut">
              <a:rPr lang="en-GB">
                <a:solidFill>
                  <a:prstClr val="black">
                    <a:tint val="75000"/>
                  </a:prstClr>
                </a:solidFill>
              </a:rPr>
              <a:pPr>
                <a:defRPr/>
              </a:pPr>
              <a:t>09/11/2016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AD147E6-C05A-4780-A5A2-73A749BDD411}" type="slidenum">
              <a:rPr lang="en-GB" altLang="en-US"/>
              <a:pPr>
                <a:defRPr/>
              </a:pPr>
              <a:t>‹#›</a:t>
            </a:fld>
            <a:endParaRPr lang="en-GB" altLang="en-US"/>
          </a:p>
        </p:txBody>
      </p:sp>
    </p:spTree>
    <p:extLst>
      <p:ext uri="{BB962C8B-B14F-4D97-AF65-F5344CB8AC3E}">
        <p14:creationId xmlns:p14="http://schemas.microsoft.com/office/powerpoint/2010/main" val="15966686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88"/>
        <p:cNvGrpSpPr/>
        <p:nvPr/>
      </p:nvGrpSpPr>
      <p:grpSpPr>
        <a:xfrm>
          <a:off x="0" y="0"/>
          <a:ext cx="0" cy="0"/>
          <a:chOff x="0" y="0"/>
          <a:chExt cx="0" cy="0"/>
        </a:xfrm>
      </p:grpSpPr>
      <p:sp>
        <p:nvSpPr>
          <p:cNvPr id="89" name="Shape 89"/>
          <p:cNvSpPr txBox="1">
            <a:spLocks noGrp="1"/>
          </p:cNvSpPr>
          <p:nvPr>
            <p:ph type="ctrTitle"/>
          </p:nvPr>
        </p:nvSpPr>
        <p:spPr>
          <a:xfrm>
            <a:off x="685800" y="2111123"/>
            <a:ext cx="7772400" cy="1546499"/>
          </a:xfrm>
          <a:prstGeom prst="rect">
            <a:avLst/>
          </a:prstGeom>
        </p:spPr>
        <p:txBody>
          <a:bodyPr/>
          <a:lstStyle>
            <a:lvl1pPr lvl="0" algn="ctr" rtl="0">
              <a:spcBef>
                <a:spcPts val="0"/>
              </a:spcBef>
              <a:buSzPct val="100000"/>
              <a:defRPr sz="4800"/>
            </a:lvl1pPr>
            <a:lvl2pPr lvl="1" algn="ctr" rtl="0">
              <a:spcBef>
                <a:spcPts val="0"/>
              </a:spcBef>
              <a:buSzPct val="100000"/>
              <a:defRPr sz="4800"/>
            </a:lvl2pPr>
            <a:lvl3pPr lvl="2" algn="ctr" rtl="0">
              <a:spcBef>
                <a:spcPts val="0"/>
              </a:spcBef>
              <a:buSzPct val="100000"/>
              <a:defRPr sz="4800"/>
            </a:lvl3pPr>
            <a:lvl4pPr lvl="3" algn="ctr" rtl="0">
              <a:spcBef>
                <a:spcPts val="0"/>
              </a:spcBef>
              <a:buSzPct val="100000"/>
              <a:defRPr sz="4800"/>
            </a:lvl4pPr>
            <a:lvl5pPr lvl="4" algn="ctr" rtl="0">
              <a:spcBef>
                <a:spcPts val="0"/>
              </a:spcBef>
              <a:buSzPct val="100000"/>
              <a:defRPr sz="4800"/>
            </a:lvl5pPr>
            <a:lvl6pPr lvl="5" algn="ctr" rtl="0">
              <a:spcBef>
                <a:spcPts val="0"/>
              </a:spcBef>
              <a:buSzPct val="100000"/>
              <a:defRPr sz="4800"/>
            </a:lvl6pPr>
            <a:lvl7pPr lvl="6" algn="ctr" rtl="0">
              <a:spcBef>
                <a:spcPts val="0"/>
              </a:spcBef>
              <a:buSzPct val="100000"/>
              <a:defRPr sz="4800"/>
            </a:lvl7pPr>
            <a:lvl8pPr lvl="7" algn="ctr" rtl="0">
              <a:spcBef>
                <a:spcPts val="0"/>
              </a:spcBef>
              <a:buSzPct val="100000"/>
              <a:defRPr sz="4800"/>
            </a:lvl8pPr>
            <a:lvl9pPr lvl="8" algn="ctr" rtl="0">
              <a:spcBef>
                <a:spcPts val="0"/>
              </a:spcBef>
              <a:buSzPct val="100000"/>
              <a:defRPr sz="4800"/>
            </a:lvl9pPr>
          </a:lstStyle>
          <a:p>
            <a:endParaRPr/>
          </a:p>
        </p:txBody>
      </p:sp>
      <p:sp>
        <p:nvSpPr>
          <p:cNvPr id="90" name="Shape 90"/>
          <p:cNvSpPr txBox="1">
            <a:spLocks noGrp="1"/>
          </p:cNvSpPr>
          <p:nvPr>
            <p:ph type="subTitle" idx="1"/>
          </p:nvPr>
        </p:nvSpPr>
        <p:spPr>
          <a:xfrm>
            <a:off x="685800" y="3786738"/>
            <a:ext cx="7772400" cy="1046400"/>
          </a:xfrm>
          <a:prstGeom prst="rect">
            <a:avLst/>
          </a:prstGeom>
        </p:spPr>
        <p:txBody>
          <a:bodyPr/>
          <a:lstStyle>
            <a:lvl1pPr lvl="0" algn="ctr" rtl="0">
              <a:spcBef>
                <a:spcPts val="0"/>
              </a:spcBef>
              <a:buClr>
                <a:schemeClr val="dk2"/>
              </a:buClr>
              <a:buNone/>
              <a:defRPr>
                <a:solidFill>
                  <a:schemeClr val="dk2"/>
                </a:solidFill>
              </a:defRPr>
            </a:lvl1pPr>
            <a:lvl2pPr lvl="1" algn="ctr" rtl="0">
              <a:spcBef>
                <a:spcPts val="0"/>
              </a:spcBef>
              <a:buClr>
                <a:schemeClr val="dk2"/>
              </a:buClr>
              <a:buSzPct val="100000"/>
              <a:buNone/>
              <a:defRPr sz="3000">
                <a:solidFill>
                  <a:schemeClr val="dk2"/>
                </a:solidFill>
              </a:defRPr>
            </a:lvl2pPr>
            <a:lvl3pPr lvl="2" algn="ctr" rtl="0">
              <a:spcBef>
                <a:spcPts val="0"/>
              </a:spcBef>
              <a:buClr>
                <a:schemeClr val="dk2"/>
              </a:buClr>
              <a:buSzPct val="100000"/>
              <a:buNone/>
              <a:defRPr sz="3000">
                <a:solidFill>
                  <a:schemeClr val="dk2"/>
                </a:solidFill>
              </a:defRPr>
            </a:lvl3pPr>
            <a:lvl4pPr lvl="3" algn="ctr" rtl="0">
              <a:spcBef>
                <a:spcPts val="0"/>
              </a:spcBef>
              <a:buClr>
                <a:schemeClr val="dk2"/>
              </a:buClr>
              <a:buSzPct val="100000"/>
              <a:buNone/>
              <a:defRPr sz="3000">
                <a:solidFill>
                  <a:schemeClr val="dk2"/>
                </a:solidFill>
              </a:defRPr>
            </a:lvl4pPr>
            <a:lvl5pPr lvl="4" algn="ctr" rtl="0">
              <a:spcBef>
                <a:spcPts val="0"/>
              </a:spcBef>
              <a:buClr>
                <a:schemeClr val="dk2"/>
              </a:buClr>
              <a:buSzPct val="100000"/>
              <a:buNone/>
              <a:defRPr sz="3000">
                <a:solidFill>
                  <a:schemeClr val="dk2"/>
                </a:solidFill>
              </a:defRPr>
            </a:lvl5pPr>
            <a:lvl6pPr lvl="5" algn="ctr" rtl="0">
              <a:spcBef>
                <a:spcPts val="0"/>
              </a:spcBef>
              <a:buClr>
                <a:schemeClr val="dk2"/>
              </a:buClr>
              <a:buSzPct val="100000"/>
              <a:buNone/>
              <a:defRPr sz="3000">
                <a:solidFill>
                  <a:schemeClr val="dk2"/>
                </a:solidFill>
              </a:defRPr>
            </a:lvl6pPr>
            <a:lvl7pPr lvl="6" algn="ctr" rtl="0">
              <a:spcBef>
                <a:spcPts val="0"/>
              </a:spcBef>
              <a:buClr>
                <a:schemeClr val="dk2"/>
              </a:buClr>
              <a:buSzPct val="100000"/>
              <a:buNone/>
              <a:defRPr sz="3000">
                <a:solidFill>
                  <a:schemeClr val="dk2"/>
                </a:solidFill>
              </a:defRPr>
            </a:lvl7pPr>
            <a:lvl8pPr lvl="7" algn="ctr" rtl="0">
              <a:spcBef>
                <a:spcPts val="0"/>
              </a:spcBef>
              <a:buClr>
                <a:schemeClr val="dk2"/>
              </a:buClr>
              <a:buSzPct val="100000"/>
              <a:buNone/>
              <a:defRPr sz="3000">
                <a:solidFill>
                  <a:schemeClr val="dk2"/>
                </a:solidFill>
              </a:defRPr>
            </a:lvl8pPr>
            <a:lvl9pPr lvl="8" algn="ctr" rtl="0">
              <a:spcBef>
                <a:spcPts val="0"/>
              </a:spcBef>
              <a:buClr>
                <a:schemeClr val="dk2"/>
              </a:buClr>
              <a:buSzPct val="100000"/>
              <a:buNone/>
              <a:defRPr sz="3000">
                <a:solidFill>
                  <a:schemeClr val="dk2"/>
                </a:solidFill>
              </a:defRPr>
            </a:lvl9pPr>
          </a:lstStyle>
          <a:p>
            <a:endParaRPr/>
          </a:p>
        </p:txBody>
      </p:sp>
      <p:sp>
        <p:nvSpPr>
          <p:cNvPr id="4" name="Shape 91"/>
          <p:cNvSpPr txBox="1">
            <a:spLocks noGrp="1"/>
          </p:cNvSpPr>
          <p:nvPr>
            <p:ph type="sldNum" idx="10"/>
          </p:nvPr>
        </p:nvSpPr>
        <p:spPr/>
        <p:txBody>
          <a:bodyPr/>
          <a:lstStyle>
            <a:lvl1pPr algn="l">
              <a:defRPr sz="1400"/>
            </a:lvl1pPr>
          </a:lstStyle>
          <a:p>
            <a:fld id="{61A84438-00FE-43FB-A80B-FB87321B5772}" type="slidenum">
              <a:rPr lang="en-GB" altLang="en-US"/>
              <a:pPr/>
              <a:t>‹#›</a:t>
            </a:fld>
            <a:endParaRPr lang="en-GB" altLang="en-US"/>
          </a:p>
        </p:txBody>
      </p:sp>
    </p:spTree>
    <p:extLst>
      <p:ext uri="{BB962C8B-B14F-4D97-AF65-F5344CB8AC3E}">
        <p14:creationId xmlns:p14="http://schemas.microsoft.com/office/powerpoint/2010/main" val="14538774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5"/>
        <p:cNvGrpSpPr/>
        <p:nvPr/>
      </p:nvGrpSpPr>
      <p:grpSpPr>
        <a:xfrm>
          <a:off x="0" y="0"/>
          <a:ext cx="0" cy="0"/>
          <a:chOff x="0" y="0"/>
          <a:chExt cx="0" cy="0"/>
        </a:xfrm>
      </p:grpSpPr>
      <p:sp>
        <p:nvSpPr>
          <p:cNvPr id="2" name="Shape 12"/>
          <p:cNvSpPr txBox="1">
            <a:spLocks noGrp="1"/>
          </p:cNvSpPr>
          <p:nvPr>
            <p:ph type="dt" idx="11"/>
          </p:nvPr>
        </p:nvSpPr>
        <p:spPr>
          <a:ln/>
        </p:spPr>
        <p:txBody>
          <a:bodyPr/>
          <a:lstStyle>
            <a:lvl1pPr>
              <a:defRPr/>
            </a:lvl1pPr>
          </a:lstStyle>
          <a:p>
            <a:endParaRPr lang="en-US" altLang="en-US"/>
          </a:p>
        </p:txBody>
      </p:sp>
      <p:sp>
        <p:nvSpPr>
          <p:cNvPr id="3" name="Shape 13"/>
          <p:cNvSpPr txBox="1">
            <a:spLocks noGrp="1"/>
          </p:cNvSpPr>
          <p:nvPr>
            <p:ph type="ftr" idx="12"/>
          </p:nvPr>
        </p:nvSpPr>
        <p:spPr>
          <a:ln/>
        </p:spPr>
        <p:txBody>
          <a:bodyPr/>
          <a:lstStyle>
            <a:lvl1pPr>
              <a:defRPr/>
            </a:lvl1pPr>
          </a:lstStyle>
          <a:p>
            <a:endParaRPr lang="en-US" altLang="en-US"/>
          </a:p>
        </p:txBody>
      </p:sp>
      <p:sp>
        <p:nvSpPr>
          <p:cNvPr id="4" name="Shape 14"/>
          <p:cNvSpPr txBox="1">
            <a:spLocks noGrp="1"/>
          </p:cNvSpPr>
          <p:nvPr>
            <p:ph type="sldNum" idx="13"/>
          </p:nvPr>
        </p:nvSpPr>
        <p:spPr>
          <a:ln/>
        </p:spPr>
        <p:txBody>
          <a:bodyPr/>
          <a:lstStyle>
            <a:lvl1pPr>
              <a:defRPr/>
            </a:lvl1pPr>
          </a:lstStyle>
          <a:p>
            <a:fld id="{3C60F9D7-A7E0-4A30-821D-1CF8411B89C8}" type="slidenum">
              <a:rPr lang="en-GB" altLang="en-US"/>
              <a:pPr/>
              <a:t>‹#›</a:t>
            </a:fld>
            <a:endParaRPr lang="en-GB" altLang="en-US"/>
          </a:p>
        </p:txBody>
      </p:sp>
    </p:spTree>
    <p:extLst>
      <p:ext uri="{BB962C8B-B14F-4D97-AF65-F5344CB8AC3E}">
        <p14:creationId xmlns:p14="http://schemas.microsoft.com/office/powerpoint/2010/main" val="1178829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457200" y="274637"/>
            <a:ext cx="8229600" cy="1143000"/>
          </a:xfrm>
          <a:prstGeom prst="rect">
            <a:avLst/>
          </a:prstGeom>
          <a:noFill/>
          <a:ln>
            <a:noFill/>
          </a:ln>
        </p:spPr>
        <p:txBody>
          <a:bodyPr/>
          <a:lstStyle>
            <a:lvl1pPr marL="0" marR="0" lvl="0" indent="0" algn="ctr" rtl="0">
              <a:spcBef>
                <a:spcPts val="0"/>
              </a:spcBef>
              <a:buClr>
                <a:schemeClr val="dk1"/>
              </a:buClr>
              <a:buFont typeface="Calibri"/>
              <a:buNone/>
              <a:defRPr sz="4400" b="0" i="0" u="none" strike="noStrike" cap="none">
                <a:solidFill>
                  <a:schemeClr val="dk1"/>
                </a:solidFill>
                <a:latin typeface="Calibri"/>
                <a:ea typeface="Calibri"/>
                <a:cs typeface="Calibri"/>
                <a:sym typeface="Calibri"/>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1" name="Shape 21"/>
          <p:cNvSpPr txBox="1">
            <a:spLocks noGrp="1"/>
          </p:cNvSpPr>
          <p:nvPr>
            <p:ph type="body" idx="1"/>
          </p:nvPr>
        </p:nvSpPr>
        <p:spPr>
          <a:xfrm>
            <a:off x="457200" y="1600200"/>
            <a:ext cx="8229600" cy="4525963"/>
          </a:xfrm>
          <a:prstGeom prst="rect">
            <a:avLst/>
          </a:prstGeom>
          <a:noFill/>
          <a:ln>
            <a:noFill/>
          </a:ln>
        </p:spPr>
        <p:txBody>
          <a:bodyPr/>
          <a:lstStyle>
            <a:lvl1pPr marL="342900" marR="0" lvl="0" indent="-139700" algn="l" rtl="0">
              <a:spcBef>
                <a:spcPts val="640"/>
              </a:spcBef>
              <a:buClr>
                <a:schemeClr val="dk1"/>
              </a:buClr>
              <a:buSzPct val="100000"/>
              <a:buFont typeface="Arial"/>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buClr>
                <a:schemeClr val="dk1"/>
              </a:buClr>
              <a:buSzPct val="100000"/>
              <a:buFont typeface="Arial"/>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 name="Shape 12"/>
          <p:cNvSpPr txBox="1">
            <a:spLocks noGrp="1"/>
          </p:cNvSpPr>
          <p:nvPr>
            <p:ph type="dt" idx="11"/>
          </p:nvPr>
        </p:nvSpPr>
        <p:spPr>
          <a:ln/>
        </p:spPr>
        <p:txBody>
          <a:bodyPr/>
          <a:lstStyle>
            <a:lvl1pPr>
              <a:defRPr/>
            </a:lvl1pPr>
          </a:lstStyle>
          <a:p>
            <a:endParaRPr lang="en-US" altLang="en-US"/>
          </a:p>
        </p:txBody>
      </p:sp>
      <p:sp>
        <p:nvSpPr>
          <p:cNvPr id="5" name="Shape 13"/>
          <p:cNvSpPr txBox="1">
            <a:spLocks noGrp="1"/>
          </p:cNvSpPr>
          <p:nvPr>
            <p:ph type="ftr" idx="12"/>
          </p:nvPr>
        </p:nvSpPr>
        <p:spPr>
          <a:ln/>
        </p:spPr>
        <p:txBody>
          <a:bodyPr/>
          <a:lstStyle>
            <a:lvl1pPr>
              <a:defRPr/>
            </a:lvl1pPr>
          </a:lstStyle>
          <a:p>
            <a:endParaRPr lang="en-US" altLang="en-US"/>
          </a:p>
        </p:txBody>
      </p:sp>
      <p:sp>
        <p:nvSpPr>
          <p:cNvPr id="6" name="Shape 14"/>
          <p:cNvSpPr txBox="1">
            <a:spLocks noGrp="1"/>
          </p:cNvSpPr>
          <p:nvPr>
            <p:ph type="sldNum" idx="13"/>
          </p:nvPr>
        </p:nvSpPr>
        <p:spPr>
          <a:ln/>
        </p:spPr>
        <p:txBody>
          <a:bodyPr/>
          <a:lstStyle>
            <a:lvl1pPr>
              <a:defRPr/>
            </a:lvl1pPr>
          </a:lstStyle>
          <a:p>
            <a:fld id="{86374F68-EE71-4BEC-94F0-A8026F89B41D}" type="slidenum">
              <a:rPr lang="en-GB" altLang="en-US"/>
              <a:pPr/>
              <a:t>‹#›</a:t>
            </a:fld>
            <a:endParaRPr lang="en-GB" altLang="en-US"/>
          </a:p>
        </p:txBody>
      </p:sp>
    </p:spTree>
    <p:extLst>
      <p:ext uri="{BB962C8B-B14F-4D97-AF65-F5344CB8AC3E}">
        <p14:creationId xmlns:p14="http://schemas.microsoft.com/office/powerpoint/2010/main" val="26131085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92"/>
        <p:cNvGrpSpPr/>
        <p:nvPr/>
      </p:nvGrpSpPr>
      <p:grpSpPr>
        <a:xfrm>
          <a:off x="0" y="0"/>
          <a:ext cx="0" cy="0"/>
          <a:chOff x="0" y="0"/>
          <a:chExt cx="0" cy="0"/>
        </a:xfrm>
      </p:grpSpPr>
      <p:sp>
        <p:nvSpPr>
          <p:cNvPr id="93" name="Shape 93"/>
          <p:cNvSpPr txBox="1">
            <a:spLocks noGrp="1"/>
          </p:cNvSpPr>
          <p:nvPr>
            <p:ph type="title"/>
          </p:nvPr>
        </p:nvSpPr>
        <p:spPr>
          <a:xfrm>
            <a:off x="457200" y="274637"/>
            <a:ext cx="8229600" cy="1143300"/>
          </a:xfrm>
          <a:prstGeom prst="rect">
            <a:avLst/>
          </a:prstGeom>
        </p:spPr>
        <p:txBody>
          <a:bodyPr/>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94" name="Shape 94"/>
          <p:cNvSpPr txBox="1">
            <a:spLocks noGrp="1"/>
          </p:cNvSpPr>
          <p:nvPr>
            <p:ph type="body" idx="1"/>
          </p:nvPr>
        </p:nvSpPr>
        <p:spPr>
          <a:xfrm>
            <a:off x="457200" y="1600200"/>
            <a:ext cx="8229600" cy="4967700"/>
          </a:xfrm>
          <a:prstGeom prst="rect">
            <a:avLst/>
          </a:prstGeom>
        </p:spPr>
        <p:txBody>
          <a:bodyPr/>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 name="Shape 95"/>
          <p:cNvSpPr txBox="1">
            <a:spLocks noGrp="1"/>
          </p:cNvSpPr>
          <p:nvPr>
            <p:ph type="sldNum" idx="10"/>
          </p:nvPr>
        </p:nvSpPr>
        <p:spPr/>
        <p:txBody>
          <a:bodyPr/>
          <a:lstStyle>
            <a:lvl1pPr algn="l">
              <a:defRPr sz="1400"/>
            </a:lvl1pPr>
          </a:lstStyle>
          <a:p>
            <a:fld id="{64DB6B3C-4560-4D0A-BCC7-E2EA625A7631}" type="slidenum">
              <a:rPr lang="en-GB" altLang="en-US"/>
              <a:pPr/>
              <a:t>‹#›</a:t>
            </a:fld>
            <a:endParaRPr lang="en-GB" altLang="en-US"/>
          </a:p>
        </p:txBody>
      </p:sp>
    </p:spTree>
    <p:extLst>
      <p:ext uri="{BB962C8B-B14F-4D97-AF65-F5344CB8AC3E}">
        <p14:creationId xmlns:p14="http://schemas.microsoft.com/office/powerpoint/2010/main" val="24546052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44518653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8358809"/>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11009973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744534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2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2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2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2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2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2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2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3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31.xml"/></Relationships>
</file>

<file path=ppt/slideMasters/_rels/slideMaster22.xml.rels><?xml version="1.0" encoding="UTF-8" standalone="yes"?>
<Relationships xmlns="http://schemas.openxmlformats.org/package/2006/relationships"><Relationship Id="rId3" Type="http://schemas.openxmlformats.org/officeDocument/2006/relationships/theme" Target="../theme/theme22.xml"/><Relationship Id="rId2" Type="http://schemas.openxmlformats.org/officeDocument/2006/relationships/slideLayout" Target="../slideLayouts/slideLayout33.xml"/><Relationship Id="rId1" Type="http://schemas.openxmlformats.org/officeDocument/2006/relationships/slideLayout" Target="../slideLayouts/slideLayout3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34.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35.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36.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37.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0C3AC5-ADEB-4A2F-BC8F-E30E4B0E13FA}" type="datetimeFigureOut">
              <a:rPr lang="en-GB" smtClean="0"/>
              <a:t>09/11/2016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8A738F-B0BA-4D68-8850-9FDB3981B1C2}" type="slidenum">
              <a:rPr lang="en-GB" smtClean="0"/>
              <a:t>‹#›</a:t>
            </a:fld>
            <a:endParaRPr lang="en-GB"/>
          </a:p>
        </p:txBody>
      </p:sp>
    </p:spTree>
    <p:extLst>
      <p:ext uri="{BB962C8B-B14F-4D97-AF65-F5344CB8AC3E}">
        <p14:creationId xmlns:p14="http://schemas.microsoft.com/office/powerpoint/2010/main" val="256434957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push dir="u"/>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699455838"/>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2228520376"/>
      </p:ext>
    </p:extLst>
  </p:cSld>
  <p:clrMap bg1="lt1" tx1="dk1" bg2="lt2" tx2="dk2" accent1="accent1" accent2="accent2" accent3="accent3" accent4="accent4" accent5="accent5" accent6="accent6" hlink="hlink" folHlink="folHlink"/>
  <p:sldLayoutIdLst>
    <p:sldLayoutId id="2147483687"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27085224"/>
      </p:ext>
    </p:extLst>
  </p:cSld>
  <p:clrMap bg1="lt1" tx1="dk1" bg2="lt2" tx2="dk2" accent1="accent1" accent2="accent2" accent3="accent3" accent4="accent4" accent5="accent5" accent6="accent6" hlink="hlink" folHlink="folHlink"/>
  <p:sldLayoutIdLst>
    <p:sldLayoutId id="214748368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350470531"/>
      </p:ext>
    </p:extLst>
  </p:cSld>
  <p:clrMap bg1="lt1" tx1="dk1" bg2="lt2" tx2="dk2" accent1="accent1" accent2="accent2" accent3="accent3" accent4="accent4" accent5="accent5" accent6="accent6" hlink="hlink" folHlink="folHlink"/>
  <p:sldLayoutIdLst>
    <p:sldLayoutId id="214748369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2009215719"/>
      </p:ext>
    </p:extLst>
  </p:cSld>
  <p:clrMap bg1="lt1" tx1="dk1" bg2="lt2" tx2="dk2" accent1="accent1" accent2="accent2" accent3="accent3" accent4="accent4" accent5="accent5" accent6="accent6" hlink="hlink" folHlink="folHlink"/>
  <p:sldLayoutIdLst>
    <p:sldLayoutId id="2147483693"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570500477"/>
      </p:ext>
    </p:extLst>
  </p:cSld>
  <p:clrMap bg1="lt1" tx1="dk1" bg2="lt2" tx2="dk2" accent1="accent1" accent2="accent2" accent3="accent3" accent4="accent4" accent5="accent5" accent6="accent6" hlink="hlink" folHlink="folHlink"/>
  <p:sldLayoutIdLst>
    <p:sldLayoutId id="2147483695"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2456851247"/>
      </p:ext>
    </p:extLst>
  </p:cSld>
  <p:clrMap bg1="lt1" tx1="dk1" bg2="lt2" tx2="dk2" accent1="accent1" accent2="accent2" accent3="accent3" accent4="accent4" accent5="accent5" accent6="accent6" hlink="hlink" folHlink="folHlink"/>
  <p:sldLayoutIdLst>
    <p:sldLayoutId id="2147483697"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993924110"/>
      </p:ext>
    </p:extLst>
  </p:cSld>
  <p:clrMap bg1="lt1" tx1="dk1" bg2="lt2" tx2="dk2" accent1="accent1" accent2="accent2" accent3="accent3" accent4="accent4" accent5="accent5" accent6="accent6" hlink="hlink" folHlink="folHlink"/>
  <p:sldLayoutIdLst>
    <p:sldLayoutId id="214748369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364450016"/>
      </p:ext>
    </p:extLst>
  </p:cSld>
  <p:clrMap bg1="lt1" tx1="dk1" bg2="lt2" tx2="dk2" accent1="accent1" accent2="accent2" accent3="accent3" accent4="accent4" accent5="accent5" accent6="accent6" hlink="hlink" folHlink="folHlink"/>
  <p:sldLayoutIdLst>
    <p:sldLayoutId id="214748370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580806649"/>
      </p:ext>
    </p:extLst>
  </p:cSld>
  <p:clrMap bg1="lt1" tx1="dk1" bg2="lt2" tx2="dk2" accent1="accent1" accent2="accent2" accent3="accent3" accent4="accent4" accent5="accent5" accent6="accent6" hlink="hlink" folHlink="folHlink"/>
  <p:sldLayoutIdLst>
    <p:sldLayoutId id="2147483703"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2666151920"/>
      </p:ext>
    </p:extLst>
  </p:cSld>
  <p:clrMap bg1="lt1" tx1="dk1" bg2="lt2" tx2="dk2" accent1="accent1" accent2="accent2" accent3="accent3" accent4="accent4" accent5="accent5" accent6="accent6" hlink="hlink" folHlink="folHlink"/>
  <p:sldLayoutIdLst>
    <p:sldLayoutId id="2147483705"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035432136"/>
      </p:ext>
    </p:extLst>
  </p:cSld>
  <p:clrMap bg1="lt1" tx1="dk1" bg2="lt2" tx2="dk2" accent1="accent1" accent2="accent2" accent3="accent3" accent4="accent4" accent5="accent5" accent6="accent6" hlink="hlink" folHlink="folHlink"/>
  <p:sldLayoutIdLst>
    <p:sldLayoutId id="2147483707"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984471187"/>
      </p:ext>
    </p:extLst>
  </p:cSld>
  <p:clrMap bg1="lt1" tx1="dk1" bg2="lt2" tx2="dk2" accent1="accent1" accent2="accent2" accent3="accent3" accent4="accent4" accent5="accent5" accent6="accent6" hlink="hlink" folHlink="folHlink"/>
  <p:sldLayoutIdLst>
    <p:sldLayoutId id="214748370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7786119"/>
      </p:ext>
    </p:extLst>
  </p:cSld>
  <p:clrMap bg1="lt1" tx1="dk1" bg2="lt2" tx2="dk2" accent1="accent1" accent2="accent2" accent3="accent3" accent4="accent4" accent5="accent5" accent6="accent6" hlink="hlink" folHlink="folHlink"/>
  <p:sldLayoutIdLst>
    <p:sldLayoutId id="214748371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676473623"/>
      </p:ext>
    </p:extLst>
  </p:cSld>
  <p:clrMap bg1="lt1" tx1="dk1" bg2="lt2" tx2="dk2" accent1="accent1" accent2="accent2" accent3="accent3" accent4="accent4" accent5="accent5" accent6="accent6" hlink="hlink" folHlink="folHlink"/>
  <p:sldLayoutIdLst>
    <p:sldLayoutId id="2147483713"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47179911"/>
      </p:ext>
    </p:extLst>
  </p:cSld>
  <p:clrMap bg1="lt1" tx1="dk1" bg2="lt2" tx2="dk2" accent1="accent1" accent2="accent2" accent3="accent3" accent4="accent4" accent5="accent5" accent6="accent6" hlink="hlink" folHlink="folHlink"/>
  <p:sldLayoutIdLst>
    <p:sldLayoutId id="2147483715"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1858222190"/>
      </p:ext>
    </p:extLst>
  </p:cSld>
  <p:clrMap bg1="lt1" tx1="dk1" bg2="lt2" tx2="dk2" accent1="accent1" accent2="accent2" accent3="accent3" accent4="accent4" accent5="accent5" accent6="accent6" hlink="hlink" folHlink="folHlink"/>
  <p:sldLayoutIdLst>
    <p:sldLayoutId id="2147483717"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72423393"/>
      </p:ext>
    </p:extLst>
  </p:cSld>
  <p:clrMap bg1="lt1" tx1="dk1" bg2="lt2" tx2="dk2" accent1="accent1" accent2="accent2" accent3="accent3" accent4="accent4" accent5="accent5" accent6="accent6" hlink="hlink" folHlink="folHlink"/>
  <p:sldLayoutIdLst>
    <p:sldLayoutId id="214748371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defTabSz="914400">
              <a:defRPr/>
            </a:pPr>
            <a:fld id="{2884F459-1B74-44AF-BACB-6C4BEF59F132}" type="datetimeFigureOut">
              <a:rPr lang="en-GB">
                <a:solidFill>
                  <a:prstClr val="black">
                    <a:tint val="75000"/>
                  </a:prstClr>
                </a:solidFill>
              </a:rPr>
              <a:pPr defTabSz="914400">
                <a:defRPr/>
              </a:pPr>
              <a:t>09/11/2016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defTabSz="914400">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defTabSz="914400" fontAlgn="base">
              <a:spcBef>
                <a:spcPct val="0"/>
              </a:spcBef>
              <a:spcAft>
                <a:spcPct val="0"/>
              </a:spcAft>
              <a:defRPr/>
            </a:pPr>
            <a:fld id="{A62B30FB-581C-4978-9106-B4485D7388FA}" type="slidenum">
              <a:rPr lang="en-GB" altLang="en-US">
                <a:cs typeface="Arial" panose="020B0604020202020204" pitchFamily="34" charset="0"/>
              </a:rPr>
              <a:pPr defTabSz="914400" fontAlgn="base">
                <a:spcBef>
                  <a:spcPct val="0"/>
                </a:spcBef>
                <a:spcAft>
                  <a:spcPct val="0"/>
                </a:spcAft>
                <a:defRPr/>
              </a:pPr>
              <a:t>‹#›</a:t>
            </a:fld>
            <a:endParaRPr lang="en-GB" altLang="en-US">
              <a:cs typeface="Arial" panose="020B0604020202020204" pitchFamily="34" charset="0"/>
            </a:endParaRPr>
          </a:p>
        </p:txBody>
      </p:sp>
    </p:spTree>
    <p:extLst>
      <p:ext uri="{BB962C8B-B14F-4D97-AF65-F5344CB8AC3E}">
        <p14:creationId xmlns:p14="http://schemas.microsoft.com/office/powerpoint/2010/main" val="3789186548"/>
      </p:ext>
    </p:extLst>
  </p:cSld>
  <p:clrMap bg1="lt1" tx1="dk1" bg2="lt2" tx2="dk2" accent1="accent1" accent2="accent2" accent3="accent3" accent4="accent4" accent5="accent5" accent6="accent6" hlink="hlink" folHlink="folHlink"/>
  <p:sldLayoutIdLst>
    <p:sldLayoutId id="214748372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Shape 85"/>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b" anchorCtr="0" compatLnSpc="1">
            <a:prstTxWarp prst="textNoShape">
              <a:avLst/>
            </a:prstTxWarp>
          </a:bodyPr>
          <a:lstStyle/>
          <a:p>
            <a:pPr lvl="0"/>
            <a:endParaRPr lang="en-US" altLang="en-US" smtClean="0">
              <a:sym typeface="Arial" panose="020B0604020202020204" pitchFamily="34" charset="0"/>
            </a:endParaRPr>
          </a:p>
        </p:txBody>
      </p:sp>
      <p:sp>
        <p:nvSpPr>
          <p:cNvPr id="2051" name="Shape 86"/>
          <p:cNvSpPr txBox="1">
            <a:spLocks noGrp="1"/>
          </p:cNvSpPr>
          <p:nvPr>
            <p:ph type="body" idx="1"/>
          </p:nvPr>
        </p:nvSpPr>
        <p:spPr bwMode="auto">
          <a:xfrm>
            <a:off x="457200" y="1600200"/>
            <a:ext cx="8229600"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en-US" altLang="en-US" smtClean="0">
              <a:sym typeface="Arial" panose="020B0604020202020204" pitchFamily="34" charset="0"/>
            </a:endParaRPr>
          </a:p>
        </p:txBody>
      </p:sp>
      <p:sp>
        <p:nvSpPr>
          <p:cNvPr id="2052" name="Shape 87"/>
          <p:cNvSpPr txBox="1">
            <a:spLocks noGrp="1"/>
          </p:cNvSpPr>
          <p:nvPr>
            <p:ph type="sldNum" idx="12"/>
          </p:nvPr>
        </p:nvSpPr>
        <p:spPr bwMode="auto">
          <a:xfrm>
            <a:off x="8556625" y="6332538"/>
            <a:ext cx="549275" cy="52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a:defRPr sz="1300"/>
            </a:lvl1pPr>
          </a:lstStyle>
          <a:p>
            <a:pPr defTabSz="914400" fontAlgn="base">
              <a:spcBef>
                <a:spcPct val="0"/>
              </a:spcBef>
              <a:spcAft>
                <a:spcPct val="0"/>
              </a:spcAft>
            </a:pPr>
            <a:fld id="{8395E614-ED8B-4BFD-8DF9-D6ABC7DE5669}" type="slidenum">
              <a:rPr lang="en-GB" altLang="en-US" smtClean="0">
                <a:solidFill>
                  <a:srgbClr val="000000"/>
                </a:solidFill>
                <a:cs typeface="Arial" panose="020B0604020202020204" pitchFamily="34" charset="0"/>
                <a:sym typeface="Arial" panose="020B0604020202020204" pitchFamily="34" charset="0"/>
              </a:rPr>
              <a:pPr defTabSz="914400" fontAlgn="base">
                <a:spcBef>
                  <a:spcPct val="0"/>
                </a:spcBef>
                <a:spcAft>
                  <a:spcPct val="0"/>
                </a:spcAft>
              </a:pPr>
              <a:t>‹#›</a:t>
            </a:fld>
            <a:endParaRPr lang="en-GB" altLang="en-US" smtClean="0">
              <a:solidFill>
                <a:srgbClr val="000000"/>
              </a:solidFill>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2777501288"/>
      </p:ext>
    </p:extLst>
  </p:cSld>
  <p:clrMap bg1="lt1" tx1="dk1" bg2="dk2" tx2="lt2" accent1="accent1" accent2="accent2" accent3="accent3" accent4="accent4" accent5="accent5" accent6="accent6" hlink="hlink" folHlink="folHlink"/>
  <p:sldLayoutIdLst>
    <p:sldLayoutId id="2147483723" r:id="rId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Shape 10"/>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p>
            <a:pPr lvl="0"/>
            <a:endParaRPr lang="en-US" altLang="en-US" smtClean="0">
              <a:sym typeface="Arial" panose="020B0604020202020204" pitchFamily="34" charset="0"/>
            </a:endParaRPr>
          </a:p>
        </p:txBody>
      </p:sp>
      <p:sp>
        <p:nvSpPr>
          <p:cNvPr id="1027" name="Shape 11"/>
          <p:cNvSpPr txBox="1">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en-US" altLang="en-US" smtClean="0">
              <a:sym typeface="Arial" panose="020B0604020202020204" pitchFamily="34" charset="0"/>
            </a:endParaRPr>
          </a:p>
        </p:txBody>
      </p:sp>
      <p:sp>
        <p:nvSpPr>
          <p:cNvPr id="1028" name="Shape 12"/>
          <p:cNvSpPr txBox="1">
            <a:spLocks noGrp="1"/>
          </p:cNvSpPr>
          <p:nvPr>
            <p:ph type="dt"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defRPr sz="1200">
                <a:solidFill>
                  <a:srgbClr val="888888"/>
                </a:solidFill>
                <a:latin typeface="Calibri" panose="020F0502020204030204" pitchFamily="34" charset="0"/>
                <a:sym typeface="Calibri" panose="020F0502020204030204" pitchFamily="34" charset="0"/>
              </a:defRPr>
            </a:lvl1pPr>
          </a:lstStyle>
          <a:p>
            <a:pPr defTabSz="914400" fontAlgn="base">
              <a:spcBef>
                <a:spcPct val="0"/>
              </a:spcBef>
              <a:spcAft>
                <a:spcPct val="0"/>
              </a:spcAft>
            </a:pPr>
            <a:endParaRPr lang="en-US" altLang="en-US" smtClean="0">
              <a:cs typeface="Arial" panose="020B0604020202020204" pitchFamily="34" charset="0"/>
            </a:endParaRPr>
          </a:p>
        </p:txBody>
      </p:sp>
      <p:sp>
        <p:nvSpPr>
          <p:cNvPr id="1029" name="Shape 13"/>
          <p:cNvSpPr txBox="1">
            <a:spLocks noGrp="1"/>
          </p:cNvSpPr>
          <p:nvPr>
            <p:ph type="ft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ctr">
              <a:defRPr sz="1200">
                <a:solidFill>
                  <a:srgbClr val="888888"/>
                </a:solidFill>
                <a:latin typeface="Calibri" panose="020F0502020204030204" pitchFamily="34" charset="0"/>
                <a:sym typeface="Calibri" panose="020F0502020204030204" pitchFamily="34" charset="0"/>
              </a:defRPr>
            </a:lvl1pPr>
          </a:lstStyle>
          <a:p>
            <a:pPr defTabSz="914400" fontAlgn="base">
              <a:spcBef>
                <a:spcPct val="0"/>
              </a:spcBef>
              <a:spcAft>
                <a:spcPct val="0"/>
              </a:spcAft>
            </a:pPr>
            <a:endParaRPr lang="en-US" altLang="en-US" smtClean="0">
              <a:cs typeface="Arial" panose="020B0604020202020204" pitchFamily="34" charset="0"/>
            </a:endParaRPr>
          </a:p>
        </p:txBody>
      </p:sp>
      <p:sp>
        <p:nvSpPr>
          <p:cNvPr id="1030" name="Shape 14"/>
          <p:cNvSpPr txBox="1">
            <a:spLocks noGrp="1"/>
          </p:cNvSpPr>
          <p:nvPr>
            <p:ph type="sldNum"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45700" rIns="91425" bIns="45700" numCol="1" anchor="ctr" anchorCtr="0" compatLnSpc="1">
            <a:prstTxWarp prst="textNoShape">
              <a:avLst/>
            </a:prstTxWarp>
          </a:bodyPr>
          <a:lstStyle>
            <a:lvl1pPr algn="r">
              <a:buSzPct val="25000"/>
              <a:defRPr sz="1200">
                <a:solidFill>
                  <a:srgbClr val="888888"/>
                </a:solidFill>
                <a:latin typeface="Calibri" panose="020F0502020204030204" pitchFamily="34" charset="0"/>
                <a:sym typeface="Calibri" panose="020F0502020204030204" pitchFamily="34" charset="0"/>
              </a:defRPr>
            </a:lvl1pPr>
          </a:lstStyle>
          <a:p>
            <a:pPr defTabSz="914400" fontAlgn="base">
              <a:spcBef>
                <a:spcPct val="0"/>
              </a:spcBef>
              <a:spcAft>
                <a:spcPct val="0"/>
              </a:spcAft>
            </a:pPr>
            <a:fld id="{0F614D6D-B3D4-4393-9A74-B35DA34122CA}" type="slidenum">
              <a:rPr lang="en-GB" altLang="en-US" smtClean="0">
                <a:cs typeface="Arial" panose="020B0604020202020204" pitchFamily="34" charset="0"/>
              </a:rPr>
              <a:pPr defTabSz="914400" fontAlgn="base">
                <a:spcBef>
                  <a:spcPct val="0"/>
                </a:spcBef>
                <a:spcAft>
                  <a:spcPct val="0"/>
                </a:spcAft>
              </a:pPr>
              <a:t>‹#›</a:t>
            </a:fld>
            <a:endParaRPr lang="en-GB" altLang="en-US" smtClean="0">
              <a:cs typeface="Arial" panose="020B0604020202020204" pitchFamily="34" charset="0"/>
            </a:endParaRPr>
          </a:p>
        </p:txBody>
      </p:sp>
    </p:spTree>
    <p:extLst>
      <p:ext uri="{BB962C8B-B14F-4D97-AF65-F5344CB8AC3E}">
        <p14:creationId xmlns:p14="http://schemas.microsoft.com/office/powerpoint/2010/main" val="725615300"/>
      </p:ext>
    </p:extLst>
  </p:cSld>
  <p:clrMap bg1="lt1" tx1="dk1" bg2="dk2" tx2="lt2" accent1="accent1" accent2="accent2" accent3="accent3" accent4="accent4" accent5="accent5" accent6="accent6" hlink="hlink" folHlink="folHlink"/>
  <p:sldLayoutIdLst>
    <p:sldLayoutId id="2147483725" r:id="rId1"/>
    <p:sldLayoutId id="2147483726" r:id="rId2"/>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Shape 85"/>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b" anchorCtr="0" compatLnSpc="1">
            <a:prstTxWarp prst="textNoShape">
              <a:avLst/>
            </a:prstTxWarp>
          </a:bodyPr>
          <a:lstStyle/>
          <a:p>
            <a:pPr lvl="0"/>
            <a:endParaRPr lang="en-US" altLang="en-US" smtClean="0">
              <a:sym typeface="Arial" panose="020B0604020202020204" pitchFamily="34" charset="0"/>
            </a:endParaRPr>
          </a:p>
        </p:txBody>
      </p:sp>
      <p:sp>
        <p:nvSpPr>
          <p:cNvPr id="2051" name="Shape 86"/>
          <p:cNvSpPr txBox="1">
            <a:spLocks noGrp="1"/>
          </p:cNvSpPr>
          <p:nvPr>
            <p:ph type="body" idx="1"/>
          </p:nvPr>
        </p:nvSpPr>
        <p:spPr bwMode="auto">
          <a:xfrm>
            <a:off x="457200" y="1600200"/>
            <a:ext cx="8229600"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en-US" altLang="en-US" smtClean="0">
              <a:sym typeface="Arial" panose="020B0604020202020204" pitchFamily="34" charset="0"/>
            </a:endParaRPr>
          </a:p>
        </p:txBody>
      </p:sp>
      <p:sp>
        <p:nvSpPr>
          <p:cNvPr id="2052" name="Shape 87"/>
          <p:cNvSpPr txBox="1">
            <a:spLocks noGrp="1"/>
          </p:cNvSpPr>
          <p:nvPr>
            <p:ph type="sldNum" idx="12"/>
          </p:nvPr>
        </p:nvSpPr>
        <p:spPr bwMode="auto">
          <a:xfrm>
            <a:off x="8556625" y="6332538"/>
            <a:ext cx="549275" cy="52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a:defRPr sz="1300"/>
            </a:lvl1pPr>
          </a:lstStyle>
          <a:p>
            <a:pPr defTabSz="914400" fontAlgn="base">
              <a:spcBef>
                <a:spcPct val="0"/>
              </a:spcBef>
              <a:spcAft>
                <a:spcPct val="0"/>
              </a:spcAft>
            </a:pPr>
            <a:fld id="{8395E614-ED8B-4BFD-8DF9-D6ABC7DE5669}" type="slidenum">
              <a:rPr lang="en-GB" altLang="en-US" smtClean="0">
                <a:solidFill>
                  <a:srgbClr val="000000"/>
                </a:solidFill>
                <a:cs typeface="Arial" panose="020B0604020202020204" pitchFamily="34" charset="0"/>
                <a:sym typeface="Arial" panose="020B0604020202020204" pitchFamily="34" charset="0"/>
              </a:rPr>
              <a:pPr defTabSz="914400" fontAlgn="base">
                <a:spcBef>
                  <a:spcPct val="0"/>
                </a:spcBef>
                <a:spcAft>
                  <a:spcPct val="0"/>
                </a:spcAft>
              </a:pPr>
              <a:t>‹#›</a:t>
            </a:fld>
            <a:endParaRPr lang="en-GB" altLang="en-US" smtClean="0">
              <a:solidFill>
                <a:srgbClr val="000000"/>
              </a:solidFill>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351865382"/>
      </p:ext>
    </p:extLst>
  </p:cSld>
  <p:clrMap bg1="lt1" tx1="dk1" bg2="dk2" tx2="lt2" accent1="accent1" accent2="accent2" accent3="accent3" accent4="accent4" accent5="accent5" accent6="accent6" hlink="hlink" folHlink="folHlink"/>
  <p:sldLayoutIdLst>
    <p:sldLayoutId id="2147483728" r:id="rId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algn="l" rtl="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defRPr sz="1400">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E8AC5F1-3AEA-43F3-80F9-620F033E9689}"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922856990"/>
      </p:ext>
    </p:extLst>
  </p:cSld>
  <p:clrMap bg1="lt1" tx1="dk1" bg2="lt2" tx2="dk2" accent1="accent1" accent2="accent2" accent3="accent3" accent4="accent4" accent5="accent5" accent6="accent6" hlink="hlink" folHlink="folHlink"/>
  <p:sldLayoutIdLst>
    <p:sldLayoutId id="2147483730"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E22C87-1B4A-4370-BD11-1396021D827E}"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r>
              <a:rPr lang="en-US" dirty="0" smtClean="0">
                <a:solidFill>
                  <a:prstClr val="black">
                    <a:tint val="75000"/>
                  </a:prstClr>
                </a:solidFill>
              </a:rPr>
              <a:t>#TECDublin16</a:t>
            </a:r>
          </a:p>
          <a:p>
            <a:endParaRPr lang="en-US" dirty="0">
              <a:solidFill>
                <a:prstClr val="black">
                  <a:tint val="75000"/>
                </a:prstClr>
              </a:solidFill>
            </a:endParaRPr>
          </a:p>
        </p:txBody>
      </p:sp>
    </p:spTree>
    <p:extLst>
      <p:ext uri="{BB962C8B-B14F-4D97-AF65-F5344CB8AC3E}">
        <p14:creationId xmlns:p14="http://schemas.microsoft.com/office/powerpoint/2010/main" val="3583173064"/>
      </p:ext>
    </p:extLst>
  </p:cSld>
  <p:clrMap bg1="lt1" tx1="dk1" bg2="lt2" tx2="dk2" accent1="accent1" accent2="accent2" accent3="accent3" accent4="accent4" accent5="accent5" accent6="accent6" hlink="hlink" folHlink="folHlink"/>
  <p:sldLayoutIdLst>
    <p:sldLayoutId id="2147483732"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E8AC5F1-3AEA-43F3-80F9-620F033E9689}"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545832850"/>
      </p:ext>
    </p:extLst>
  </p:cSld>
  <p:clrMap bg1="lt1" tx1="dk1" bg2="lt2" tx2="dk2" accent1="accent1" accent2="accent2" accent3="accent3" accent4="accent4" accent5="accent5" accent6="accent6" hlink="hlink" folHlink="folHlink"/>
  <p:sldLayoutIdLst>
    <p:sldLayoutId id="2147483734"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E22C87-1B4A-4370-BD11-1396021D827E}" type="datetime1">
              <a:rPr lang="en-US" smtClean="0">
                <a:solidFill>
                  <a:prstClr val="black">
                    <a:tint val="75000"/>
                  </a:prstClr>
                </a:solidFill>
              </a:rPr>
              <a:pPr/>
              <a:t>11/9/2016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r>
              <a:rPr lang="en-US" dirty="0" smtClean="0">
                <a:solidFill>
                  <a:prstClr val="black">
                    <a:tint val="75000"/>
                  </a:prstClr>
                </a:solidFill>
              </a:rPr>
              <a:t>#TECDublin16</a:t>
            </a:r>
          </a:p>
          <a:p>
            <a:endParaRPr lang="en-US" dirty="0">
              <a:solidFill>
                <a:prstClr val="black">
                  <a:tint val="75000"/>
                </a:prstClr>
              </a:solidFill>
            </a:endParaRPr>
          </a:p>
        </p:txBody>
      </p:sp>
    </p:spTree>
    <p:extLst>
      <p:ext uri="{BB962C8B-B14F-4D97-AF65-F5344CB8AC3E}">
        <p14:creationId xmlns:p14="http://schemas.microsoft.com/office/powerpoint/2010/main" val="2337611416"/>
      </p:ext>
    </p:extLst>
  </p:cSld>
  <p:clrMap bg1="lt1" tx1="dk1" bg2="lt2" tx2="dk2" accent1="accent1" accent2="accent2" accent3="accent3" accent4="accent4" accent5="accent5" accent6="accent6" hlink="hlink" folHlink="folHlink"/>
  <p:sldLayoutIdLst>
    <p:sldLayoutId id="2147483736"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6.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7.gif"/><Relationship Id="rId7" Type="http://schemas.openxmlformats.org/officeDocument/2006/relationships/image" Target="../media/image11.g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gif"/><Relationship Id="rId4" Type="http://schemas.openxmlformats.org/officeDocument/2006/relationships/image" Target="../media/image8.gif"/><Relationship Id="rId9"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21.png"/><Relationship Id="rId5" Type="http://schemas.openxmlformats.org/officeDocument/2006/relationships/diagramQuickStyle" Target="../diagrams/quickStyle1.xml"/><Relationship Id="rId10" Type="http://schemas.openxmlformats.org/officeDocument/2006/relationships/image" Target="../media/image20.png"/><Relationship Id="rId4" Type="http://schemas.openxmlformats.org/officeDocument/2006/relationships/diagramLayout" Target="../diagrams/layout1.xml"/><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Liz.baird@wmc.org.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1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49.png"/><Relationship Id="rId4" Type="http://schemas.openxmlformats.org/officeDocument/2006/relationships/diagramLayout" Target="../diagrams/layout2.xml"/><Relationship Id="rId9" Type="http://schemas.openxmlformats.org/officeDocument/2006/relationships/image" Target="../media/image48.png"/></Relationships>
</file>

<file path=ppt/slides/_rels/slide2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19.xml"/><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Layout" Target="../slideLayouts/slideLayout21.xml"/><Relationship Id="rId4" Type="http://schemas.openxmlformats.org/officeDocument/2006/relationships/image" Target="../media/image53.png"/></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47.pn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7.png"/><Relationship Id="rId1" Type="http://schemas.openxmlformats.org/officeDocument/2006/relationships/slideLayout" Target="../slideLayouts/slideLayout24.xml"/><Relationship Id="rId4"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7.png"/><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4.xml"/><Relationship Id="rId1" Type="http://schemas.openxmlformats.org/officeDocument/2006/relationships/slideLayout" Target="../slideLayouts/slideLayout26.xml"/><Relationship Id="rId5" Type="http://schemas.openxmlformats.org/officeDocument/2006/relationships/image" Target="../media/image60.jpeg"/><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7.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6.xml"/><Relationship Id="rId1" Type="http://schemas.openxmlformats.org/officeDocument/2006/relationships/slideLayout" Target="../slideLayouts/slideLayout32.xml"/><Relationship Id="rId4" Type="http://schemas.openxmlformats.org/officeDocument/2006/relationships/image" Target="../media/image66.jpeg"/></Relationships>
</file>

<file path=ppt/slides/_rels/slide3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7.xml"/><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8.xml"/><Relationship Id="rId1" Type="http://schemas.openxmlformats.org/officeDocument/2006/relationships/slideLayout" Target="../slideLayouts/slideLayout32.xml"/><Relationship Id="rId5" Type="http://schemas.openxmlformats.org/officeDocument/2006/relationships/image" Target="../media/image70.jpeg"/><Relationship Id="rId4" Type="http://schemas.openxmlformats.org/officeDocument/2006/relationships/image" Target="../media/image69.png"/></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9.xml"/><Relationship Id="rId1" Type="http://schemas.openxmlformats.org/officeDocument/2006/relationships/slideLayout" Target="../slideLayouts/slideLayout32.xml"/><Relationship Id="rId4" Type="http://schemas.openxmlformats.org/officeDocument/2006/relationships/image" Target="../media/image72.png"/></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1.xml"/><Relationship Id="rId1" Type="http://schemas.openxmlformats.org/officeDocument/2006/relationships/slideLayout" Target="../slideLayouts/slideLayout32.xml"/><Relationship Id="rId4" Type="http://schemas.openxmlformats.org/officeDocument/2006/relationships/image" Target="../media/image72.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4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4.xml"/><Relationship Id="rId1" Type="http://schemas.openxmlformats.org/officeDocument/2006/relationships/slideLayout" Target="../slideLayouts/slideLayout32.xml"/></Relationships>
</file>

<file path=ppt/slides/_rels/slide4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5.xml"/><Relationship Id="rId1" Type="http://schemas.openxmlformats.org/officeDocument/2006/relationships/slideLayout" Target="../slideLayouts/slideLayout32.xml"/></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3" Type="http://schemas.openxmlformats.org/officeDocument/2006/relationships/hyperlink" Target="mailto:hannah.jasper@southbankcentre.co.uk" TargetMode="External"/><Relationship Id="rId2" Type="http://schemas.openxmlformats.org/officeDocument/2006/relationships/notesSlide" Target="../notesSlides/notesSlide27.xml"/><Relationship Id="rId1" Type="http://schemas.openxmlformats.org/officeDocument/2006/relationships/slideLayout" Target="../slideLayouts/slideLayout34.xml"/><Relationship Id="rId4" Type="http://schemas.openxmlformats.org/officeDocument/2006/relationships/image" Target="../media/image79.jpe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9.xml"/><Relationship Id="rId1" Type="http://schemas.openxmlformats.org/officeDocument/2006/relationships/slideLayout" Target="../slideLayouts/slideLayout38.xml"/><Relationship Id="rId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r>
              <a:rPr lang="en-GB" sz="4000" b="1" dirty="0" smtClean="0">
                <a:solidFill>
                  <a:srgbClr val="E7E6E6"/>
                </a:solidFill>
                <a:cs typeface="Arial" panose="020B0604020202020204" pitchFamily="34" charset="0"/>
              </a:rPr>
              <a:t>TESSITURA </a:t>
            </a:r>
          </a:p>
          <a:p>
            <a:r>
              <a:rPr lang="en-GB" sz="4000" b="1" dirty="0" smtClean="0">
                <a:solidFill>
                  <a:srgbClr val="E7E6E6"/>
                </a:solidFill>
                <a:cs typeface="Arial" panose="020B0604020202020204" pitchFamily="34" charset="0"/>
              </a:rPr>
              <a:t>EUROPEAN </a:t>
            </a:r>
          </a:p>
          <a:p>
            <a:r>
              <a:rPr lang="en-GB" sz="4000" b="1" dirty="0" smtClean="0">
                <a:solidFill>
                  <a:srgbClr val="E7E6E6"/>
                </a:solidFill>
                <a:cs typeface="Arial" panose="020B0604020202020204" pitchFamily="34" charset="0"/>
              </a:rPr>
              <a:t>CONFERENCE</a:t>
            </a:r>
          </a:p>
          <a:p>
            <a:endParaRPr lang="en-GB" sz="4000" b="1" dirty="0">
              <a:solidFill>
                <a:srgbClr val="E7E6E6"/>
              </a:solidFill>
              <a:cs typeface="Arial" panose="020B0604020202020204" pitchFamily="34" charset="0"/>
            </a:endParaRPr>
          </a:p>
          <a:p>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243841" y="3002547"/>
            <a:ext cx="3761394" cy="3062377"/>
          </a:xfrm>
          <a:prstGeom prst="rect">
            <a:avLst/>
          </a:prstGeom>
          <a:noFill/>
        </p:spPr>
        <p:txBody>
          <a:bodyPr wrap="square" rtlCol="0">
            <a:spAutoFit/>
          </a:bodyPr>
          <a:lstStyle/>
          <a:p>
            <a:pPr algn="ctr"/>
            <a:r>
              <a:rPr lang="en-GB" sz="4400" b="1" dirty="0" smtClean="0">
                <a:solidFill>
                  <a:srgbClr val="F15E4C"/>
                </a:solidFill>
                <a:ea typeface="Tahoma" panose="020B0604030504040204" pitchFamily="34" charset="0"/>
                <a:cs typeface="Arial" panose="020B0604020202020204" pitchFamily="34" charset="0"/>
              </a:rPr>
              <a:t>UPSELLING TIPS &amp; TRICKS</a:t>
            </a:r>
            <a:endParaRPr lang="en-GB" sz="4400" b="1" dirty="0" smtClean="0">
              <a:solidFill>
                <a:srgbClr val="F15E4C"/>
              </a:solidFill>
              <a:ea typeface="Tahoma" panose="020B0604030504040204" pitchFamily="34" charset="0"/>
              <a:cs typeface="Arial" panose="020B0604020202020204" pitchFamily="34" charset="0"/>
            </a:endParaRPr>
          </a:p>
          <a:p>
            <a:pPr algn="ctr"/>
            <a:endParaRPr lang="en-GB" sz="900" b="1" dirty="0" smtClean="0">
              <a:solidFill>
                <a:srgbClr val="F15E4C"/>
              </a:solidFill>
              <a:ea typeface="Tahoma" panose="020B0604030504040204" pitchFamily="34" charset="0"/>
              <a:cs typeface="Arial" panose="020B0604020202020204" pitchFamily="34" charset="0"/>
            </a:endParaRPr>
          </a:p>
          <a:p>
            <a:pPr algn="ctr"/>
            <a:r>
              <a:rPr lang="en-GB" sz="3200" b="1" dirty="0" smtClean="0">
                <a:solidFill>
                  <a:srgbClr val="0B9D48"/>
                </a:solidFill>
                <a:ea typeface="Tahoma" panose="020B0604030504040204" pitchFamily="34" charset="0"/>
                <a:cs typeface="Arial" panose="020B0604020202020204" pitchFamily="34" charset="0"/>
              </a:rPr>
              <a:t>FRONT LINE SALES TACTICS FOR FRONT LINE SALES TEAMS</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3" y="2512530"/>
            <a:ext cx="3593082" cy="1354217"/>
          </a:xfrm>
          <a:prstGeom prst="rect">
            <a:avLst/>
          </a:prstGeom>
          <a:noFill/>
        </p:spPr>
        <p:txBody>
          <a:bodyPr wrap="square" rtlCol="0">
            <a:spAutoFit/>
          </a:bodyPr>
          <a:lstStyle/>
          <a:p>
            <a:pPr marL="457200" indent="-457200">
              <a:buFont typeface="Arial" panose="020B0604020202020204" pitchFamily="34" charset="0"/>
              <a:buChar char="•"/>
            </a:pPr>
            <a:r>
              <a:rPr lang="en-GB" sz="2800" b="1" dirty="0" smtClean="0">
                <a:solidFill>
                  <a:srgbClr val="0B9D48"/>
                </a:solidFill>
              </a:rPr>
              <a:t>CONTENT PLANNER</a:t>
            </a:r>
          </a:p>
          <a:p>
            <a:r>
              <a:rPr lang="en-GB" b="1" dirty="0" smtClean="0">
                <a:solidFill>
                  <a:srgbClr val="F15E4C"/>
                </a:solidFill>
              </a:rPr>
              <a:t>Sophie Anthony </a:t>
            </a:r>
            <a:r>
              <a:rPr lang="en-GB" b="1" dirty="0" smtClean="0">
                <a:solidFill>
                  <a:srgbClr val="F15E4C"/>
                </a:solidFill>
              </a:rPr>
              <a:t>: </a:t>
            </a:r>
            <a:r>
              <a:rPr lang="en-GB" b="1" dirty="0">
                <a:solidFill>
                  <a:srgbClr val="F15E4C"/>
                </a:solidFill>
                <a:cs typeface="Arial" panose="020B0604020202020204" pitchFamily="34" charset="0"/>
              </a:rPr>
              <a:t>Wales Millennium Centre</a:t>
            </a:r>
            <a:endParaRPr lang="en-GB" b="1" dirty="0" smtClean="0">
              <a:solidFill>
                <a:srgbClr val="F15E4C"/>
              </a:solidFill>
            </a:endParaRPr>
          </a:p>
          <a:p>
            <a:endParaRPr lang="en-GB" b="1" dirty="0" smtClean="0">
              <a:solidFill>
                <a:srgbClr val="F15E4C"/>
              </a:solidFill>
            </a:endParaRPr>
          </a:p>
        </p:txBody>
      </p:sp>
      <p:sp>
        <p:nvSpPr>
          <p:cNvPr id="8" name="TextBox 7"/>
          <p:cNvSpPr txBox="1"/>
          <p:nvPr/>
        </p:nvSpPr>
        <p:spPr>
          <a:xfrm>
            <a:off x="4628063" y="922598"/>
            <a:ext cx="3891097" cy="1477328"/>
          </a:xfrm>
          <a:prstGeom prst="rect">
            <a:avLst/>
          </a:prstGeom>
          <a:noFill/>
        </p:spPr>
        <p:txBody>
          <a:bodyPr wrap="square" rtlCol="0">
            <a:spAutoFit/>
          </a:bodyPr>
          <a:lstStyle/>
          <a:p>
            <a:pPr marL="457200" indent="-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smtClean="0">
              <a:solidFill>
                <a:srgbClr val="0B9D48"/>
              </a:solidFill>
              <a:cs typeface="Arial" panose="020B0604020202020204" pitchFamily="34" charset="0"/>
            </a:endParaRPr>
          </a:p>
          <a:p>
            <a:r>
              <a:rPr lang="en-GB" b="1" dirty="0" smtClean="0">
                <a:solidFill>
                  <a:srgbClr val="F15E4C"/>
                </a:solidFill>
                <a:cs typeface="Arial" panose="020B0604020202020204" pitchFamily="34" charset="0"/>
              </a:rPr>
              <a:t>Liz Baird : Wales Millennium Centre</a:t>
            </a:r>
          </a:p>
          <a:p>
            <a:r>
              <a:rPr lang="en-GB" b="1" dirty="0" smtClean="0">
                <a:solidFill>
                  <a:srgbClr val="F15E4C"/>
                </a:solidFill>
                <a:cs typeface="Arial" panose="020B0604020202020204" pitchFamily="34" charset="0"/>
              </a:rPr>
              <a:t>Matthew </a:t>
            </a:r>
            <a:r>
              <a:rPr lang="en-GB" b="1" dirty="0" err="1" smtClean="0">
                <a:solidFill>
                  <a:srgbClr val="F15E4C"/>
                </a:solidFill>
                <a:cs typeface="Arial" panose="020B0604020202020204" pitchFamily="34" charset="0"/>
              </a:rPr>
              <a:t>Ingham</a:t>
            </a:r>
            <a:r>
              <a:rPr lang="en-GB" b="1" dirty="0" smtClean="0">
                <a:solidFill>
                  <a:srgbClr val="F15E4C"/>
                </a:solidFill>
                <a:cs typeface="Arial" panose="020B0604020202020204" pitchFamily="34" charset="0"/>
              </a:rPr>
              <a:t> : Theatre by the Lake</a:t>
            </a:r>
          </a:p>
          <a:p>
            <a:r>
              <a:rPr lang="en-GB" b="1" dirty="0" smtClean="0">
                <a:solidFill>
                  <a:srgbClr val="F15E4C"/>
                </a:solidFill>
                <a:cs typeface="Arial" panose="020B0604020202020204" pitchFamily="34" charset="0"/>
              </a:rPr>
              <a:t>Hannah Jasper : Southbank Centre</a:t>
            </a:r>
            <a:endParaRPr lang="en-GB" b="1" dirty="0" smtClean="0">
              <a:solidFill>
                <a:srgbClr val="F15E4C"/>
              </a:solidFill>
              <a:cs typeface="Arial" panose="020B0604020202020204" pitchFamily="34" charset="0"/>
            </a:endParaRPr>
          </a:p>
          <a:p>
            <a:endParaRPr lang="en-GB" sz="800" b="1" dirty="0" smtClean="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a:endParaRPr lang="en-US" b="1" dirty="0" smtClean="0">
              <a:solidFill>
                <a:prstClr val="black"/>
              </a:solidFill>
            </a:endParaRPr>
          </a:p>
          <a:p>
            <a:pPr algn="ctr"/>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067944" cy="2288219"/>
          </a:xfrm>
          <a:prstGeom prst="rect">
            <a:avLst/>
          </a:prstGeom>
        </p:spPr>
      </p:pic>
      <p:sp>
        <p:nvSpPr>
          <p:cNvPr id="7" name="TextBox 6"/>
          <p:cNvSpPr txBox="1"/>
          <p:nvPr/>
        </p:nvSpPr>
        <p:spPr>
          <a:xfrm>
            <a:off x="535459" y="5313557"/>
            <a:ext cx="4217773" cy="1200329"/>
          </a:xfrm>
          <a:prstGeom prst="rect">
            <a:avLst/>
          </a:prstGeom>
          <a:noFill/>
        </p:spPr>
        <p:txBody>
          <a:bodyPr wrap="square" rtlCol="0">
            <a:spAutoFit/>
          </a:bodyPr>
          <a:lstStyle/>
          <a:p>
            <a:r>
              <a:rPr lang="en-GB" sz="2400" b="1" dirty="0" smtClean="0">
                <a:latin typeface="Arial" panose="020B0604020202020204" pitchFamily="34" charset="0"/>
                <a:cs typeface="Arial" panose="020B0604020202020204" pitchFamily="34" charset="0"/>
              </a:rPr>
              <a:t>Liz Baird</a:t>
            </a:r>
          </a:p>
          <a:p>
            <a:r>
              <a:rPr lang="en-GB" sz="2400" dirty="0" err="1">
                <a:latin typeface="Arial" panose="020B0604020202020204" pitchFamily="34" charset="0"/>
                <a:cs typeface="Arial" panose="020B0604020202020204" pitchFamily="34" charset="0"/>
              </a:rPr>
              <a:t>Rheolwraig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Canolfan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Gyswllt</a:t>
            </a:r>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Contact Centre Manager</a:t>
            </a:r>
            <a:endParaRPr lang="en-GB" sz="2400" dirty="0">
              <a:latin typeface="Arial" panose="020B0604020202020204" pitchFamily="34" charset="0"/>
              <a:cs typeface="Arial" panose="020B0604020202020204" pitchFamily="34" charset="0"/>
            </a:endParaRPr>
          </a:p>
        </p:txBody>
      </p:sp>
      <p:sp>
        <p:nvSpPr>
          <p:cNvPr id="5" name="TextBox 4"/>
          <p:cNvSpPr txBox="1"/>
          <p:nvPr/>
        </p:nvSpPr>
        <p:spPr>
          <a:xfrm>
            <a:off x="1" y="2807087"/>
            <a:ext cx="8808440" cy="707886"/>
          </a:xfrm>
          <a:prstGeom prst="rect">
            <a:avLst/>
          </a:prstGeom>
          <a:noFill/>
        </p:spPr>
        <p:txBody>
          <a:bodyPr wrap="square" rtlCol="0">
            <a:spAutoFit/>
          </a:bodyPr>
          <a:lstStyle/>
          <a:p>
            <a:pPr algn="ctr"/>
            <a:r>
              <a:rPr lang="en-GB" sz="4000" u="sng" dirty="0" smtClean="0">
                <a:latin typeface="Arial" panose="020B0604020202020204" pitchFamily="34" charset="0"/>
                <a:cs typeface="Arial" panose="020B0604020202020204" pitchFamily="34" charset="0"/>
              </a:rPr>
              <a:t>Upselling Tips &amp; Tricks</a:t>
            </a:r>
            <a:endParaRPr lang="en-GB" sz="40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268754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http://www.frankcornfield.com/site/wp-content/uploads/2013/03/Wales-Millennium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0" y="772919"/>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Wales Millennium Centre</a:t>
            </a:r>
          </a:p>
        </p:txBody>
      </p:sp>
      <p:sp>
        <p:nvSpPr>
          <p:cNvPr id="6" name="Rectangle 5"/>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686178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1"/>
          <p:cNvSpPr txBox="1">
            <a:spLocks/>
          </p:cNvSpPr>
          <p:nvPr/>
        </p:nvSpPr>
        <p:spPr>
          <a:xfrm>
            <a:off x="0" y="76057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The Consortium</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663319"/>
            <a:ext cx="4381500" cy="247650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7683" y="852694"/>
            <a:ext cx="4234934" cy="129482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10" y="2260430"/>
            <a:ext cx="4239516" cy="2384728"/>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40865" y="2466242"/>
            <a:ext cx="1973104" cy="1973104"/>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95869" y="2241802"/>
            <a:ext cx="2153536" cy="2153536"/>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504" y="4770746"/>
            <a:ext cx="5091558" cy="2042630"/>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45569" y="4042113"/>
            <a:ext cx="3203858" cy="3203858"/>
          </a:xfrm>
          <a:prstGeom prst="rect">
            <a:avLst/>
          </a:prstGeom>
        </p:spPr>
      </p:pic>
      <p:sp>
        <p:nvSpPr>
          <p:cNvPr id="14" name="TextBox 13"/>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05049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Title 1"/>
          <p:cNvSpPr txBox="1">
            <a:spLocks/>
          </p:cNvSpPr>
          <p:nvPr/>
        </p:nvSpPr>
        <p:spPr>
          <a:xfrm>
            <a:off x="0" y="76057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Session Outline</a:t>
            </a:r>
          </a:p>
        </p:txBody>
      </p:sp>
      <p:sp>
        <p:nvSpPr>
          <p:cNvPr id="7" name="Rectangle 6"/>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Arial" panose="020B0604020202020204" pitchFamily="34" charset="0"/>
              <a:cs typeface="Arial" panose="020B0604020202020204" pitchFamily="34" charset="0"/>
            </a:endParaRPr>
          </a:p>
        </p:txBody>
      </p:sp>
      <p:sp>
        <p:nvSpPr>
          <p:cNvPr id="8" name="TextBox 7"/>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422475" y="1322834"/>
            <a:ext cx="2337051" cy="2726560"/>
          </a:xfrm>
          <a:prstGeom prst="rect">
            <a:avLst/>
          </a:prstGeom>
          <a:ln w="3175">
            <a:solidFill>
              <a:schemeClr val="tx1"/>
            </a:solidFill>
          </a:ln>
        </p:spPr>
      </p:pic>
      <p:pic>
        <p:nvPicPr>
          <p:cNvPr id="11" name="Picture 10"/>
          <p:cNvPicPr>
            <a:picLocks noChangeAspect="1"/>
          </p:cNvPicPr>
          <p:nvPr/>
        </p:nvPicPr>
        <p:blipFill>
          <a:blip r:embed="rId4"/>
          <a:stretch>
            <a:fillRect/>
          </a:stretch>
        </p:blipFill>
        <p:spPr>
          <a:xfrm>
            <a:off x="6200776" y="1809839"/>
            <a:ext cx="2667000" cy="4000500"/>
          </a:xfrm>
          <a:prstGeom prst="rect">
            <a:avLst/>
          </a:prstGeom>
          <a:ln w="3175">
            <a:solidFill>
              <a:schemeClr val="tx1"/>
            </a:solidFill>
          </a:ln>
        </p:spPr>
      </p:pic>
      <p:pic>
        <p:nvPicPr>
          <p:cNvPr id="1027" name="Picture 3" descr="https://www.wmc.org.uk/Productions/24947/ffreshmeal-mai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1042" y="4267289"/>
            <a:ext cx="3784101" cy="2246561"/>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6"/>
          <a:stretch>
            <a:fillRect/>
          </a:stretch>
        </p:blipFill>
        <p:spPr>
          <a:xfrm>
            <a:off x="3031902" y="2176530"/>
            <a:ext cx="2730387" cy="1170166"/>
          </a:xfrm>
          <a:prstGeom prst="rect">
            <a:avLst/>
          </a:prstGeom>
          <a:ln w="19050">
            <a:solidFill>
              <a:schemeClr val="tx1"/>
            </a:solidFill>
          </a:ln>
        </p:spPr>
      </p:pic>
    </p:spTree>
    <p:extLst>
      <p:ext uri="{BB962C8B-B14F-4D97-AF65-F5344CB8AC3E}">
        <p14:creationId xmlns:p14="http://schemas.microsoft.com/office/powerpoint/2010/main" val="12835382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
        <p:nvSpPr>
          <p:cNvPr id="14" name="Title 1"/>
          <p:cNvSpPr txBox="1">
            <a:spLocks/>
          </p:cNvSpPr>
          <p:nvPr/>
        </p:nvSpPr>
        <p:spPr>
          <a:xfrm>
            <a:off x="0" y="760576"/>
            <a:ext cx="2724539" cy="452404"/>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latin typeface="Arial" panose="020B0604020202020204" pitchFamily="34" charset="0"/>
                <a:cs typeface="Arial" panose="020B0604020202020204" pitchFamily="34" charset="0"/>
              </a:rPr>
              <a:t>Upselling Tips</a:t>
            </a:r>
            <a:endParaRPr lang="en-GB" sz="2800" dirty="0">
              <a:latin typeface="Arial" panose="020B0604020202020204" pitchFamily="34" charset="0"/>
              <a:cs typeface="Arial" panose="020B0604020202020204" pitchFamily="34" charset="0"/>
            </a:endParaRPr>
          </a:p>
        </p:txBody>
      </p:sp>
      <p:graphicFrame>
        <p:nvGraphicFramePr>
          <p:cNvPr id="19" name="Diagram 18"/>
          <p:cNvGraphicFramePr/>
          <p:nvPr>
            <p:extLst>
              <p:ext uri="{D42A27DB-BD31-4B8C-83A1-F6EECF244321}">
                <p14:modId xmlns:p14="http://schemas.microsoft.com/office/powerpoint/2010/main" val="1294056192"/>
              </p:ext>
            </p:extLst>
          </p:nvPr>
        </p:nvGraphicFramePr>
        <p:xfrm>
          <a:off x="1362269" y="1485900"/>
          <a:ext cx="6096000" cy="3375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1" name="Picture 20"/>
          <p:cNvPicPr>
            <a:picLocks noChangeAspect="1"/>
          </p:cNvPicPr>
          <p:nvPr/>
        </p:nvPicPr>
        <p:blipFill>
          <a:blip r:embed="rId8"/>
          <a:stretch>
            <a:fillRect/>
          </a:stretch>
        </p:blipFill>
        <p:spPr>
          <a:xfrm>
            <a:off x="3212933" y="5361766"/>
            <a:ext cx="2394672" cy="1179940"/>
          </a:xfrm>
          <a:prstGeom prst="rect">
            <a:avLst/>
          </a:prstGeom>
          <a:ln w="3175">
            <a:solidFill>
              <a:schemeClr val="tx1"/>
            </a:solidFill>
          </a:ln>
        </p:spPr>
      </p:pic>
      <p:pic>
        <p:nvPicPr>
          <p:cNvPr id="23" name="Picture 22"/>
          <p:cNvPicPr>
            <a:picLocks noChangeAspect="1"/>
          </p:cNvPicPr>
          <p:nvPr/>
        </p:nvPicPr>
        <p:blipFill>
          <a:blip r:embed="rId9"/>
          <a:stretch>
            <a:fillRect/>
          </a:stretch>
        </p:blipFill>
        <p:spPr>
          <a:xfrm>
            <a:off x="219571" y="4262891"/>
            <a:ext cx="2619375" cy="1743075"/>
          </a:xfrm>
          <a:prstGeom prst="rect">
            <a:avLst/>
          </a:prstGeom>
        </p:spPr>
      </p:pic>
      <p:pic>
        <p:nvPicPr>
          <p:cNvPr id="24" name="Picture 23"/>
          <p:cNvPicPr>
            <a:picLocks noChangeAspect="1"/>
          </p:cNvPicPr>
          <p:nvPr/>
        </p:nvPicPr>
        <p:blipFill>
          <a:blip r:embed="rId10"/>
          <a:stretch>
            <a:fillRect/>
          </a:stretch>
        </p:blipFill>
        <p:spPr>
          <a:xfrm>
            <a:off x="5923857" y="4722284"/>
            <a:ext cx="3068823" cy="1726213"/>
          </a:xfrm>
          <a:prstGeom prst="rect">
            <a:avLst/>
          </a:prstGeom>
        </p:spPr>
      </p:pic>
      <p:pic>
        <p:nvPicPr>
          <p:cNvPr id="26" name="Picture 2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9571" y="1485900"/>
            <a:ext cx="2504968" cy="2189657"/>
          </a:xfrm>
          <a:prstGeom prst="rect">
            <a:avLst/>
          </a:prstGeom>
          <a:ln>
            <a:solidFill>
              <a:srgbClr val="0070C0"/>
            </a:solidFill>
          </a:ln>
        </p:spPr>
      </p:pic>
      <p:pic>
        <p:nvPicPr>
          <p:cNvPr id="27" name="Picture 26"/>
          <p:cNvPicPr>
            <a:picLocks noChangeAspect="1"/>
          </p:cNvPicPr>
          <p:nvPr/>
        </p:nvPicPr>
        <p:blipFill>
          <a:blip r:embed="rId12"/>
          <a:stretch>
            <a:fillRect/>
          </a:stretch>
        </p:blipFill>
        <p:spPr>
          <a:xfrm>
            <a:off x="6244523" y="2780020"/>
            <a:ext cx="2466975" cy="1847850"/>
          </a:xfrm>
          <a:prstGeom prst="rect">
            <a:avLst/>
          </a:prstGeom>
        </p:spPr>
      </p:pic>
      <p:pic>
        <p:nvPicPr>
          <p:cNvPr id="29" name="Picture 28"/>
          <p:cNvPicPr>
            <a:picLocks noChangeAspect="1"/>
          </p:cNvPicPr>
          <p:nvPr/>
        </p:nvPicPr>
        <p:blipFill>
          <a:blip r:embed="rId13"/>
          <a:stretch>
            <a:fillRect/>
          </a:stretch>
        </p:blipFill>
        <p:spPr>
          <a:xfrm>
            <a:off x="6124769" y="913048"/>
            <a:ext cx="2667000" cy="1714500"/>
          </a:xfrm>
          <a:prstGeom prst="rect">
            <a:avLst/>
          </a:prstGeom>
          <a:ln>
            <a:noFill/>
          </a:ln>
        </p:spPr>
      </p:pic>
    </p:spTree>
    <p:extLst>
      <p:ext uri="{BB962C8B-B14F-4D97-AF65-F5344CB8AC3E}">
        <p14:creationId xmlns:p14="http://schemas.microsoft.com/office/powerpoint/2010/main" val="18224173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
        <p:nvSpPr>
          <p:cNvPr id="14" name="Title 1"/>
          <p:cNvSpPr txBox="1">
            <a:spLocks/>
          </p:cNvSpPr>
          <p:nvPr/>
        </p:nvSpPr>
        <p:spPr>
          <a:xfrm>
            <a:off x="-1" y="760576"/>
            <a:ext cx="4546243" cy="443583"/>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latin typeface="Arial" panose="020B0604020202020204" pitchFamily="34" charset="0"/>
                <a:cs typeface="Arial" panose="020B0604020202020204" pitchFamily="34" charset="0"/>
              </a:rPr>
              <a:t>Upselling Restaurant Meals</a:t>
            </a:r>
          </a:p>
        </p:txBody>
      </p:sp>
      <p:pic>
        <p:nvPicPr>
          <p:cNvPr id="2" name="Picture 1"/>
          <p:cNvPicPr>
            <a:picLocks noChangeAspect="1"/>
          </p:cNvPicPr>
          <p:nvPr/>
        </p:nvPicPr>
        <p:blipFill>
          <a:blip r:embed="rId3"/>
          <a:stretch>
            <a:fillRect/>
          </a:stretch>
        </p:blipFill>
        <p:spPr>
          <a:xfrm>
            <a:off x="2228503" y="1964735"/>
            <a:ext cx="4635478" cy="3490914"/>
          </a:xfrm>
          <a:prstGeom prst="rect">
            <a:avLst/>
          </a:prstGeom>
          <a:ln>
            <a:solidFill>
              <a:schemeClr val="tx1"/>
            </a:solidFill>
          </a:ln>
        </p:spPr>
      </p:pic>
    </p:spTree>
    <p:extLst>
      <p:ext uri="{BB962C8B-B14F-4D97-AF65-F5344CB8AC3E}">
        <p14:creationId xmlns:p14="http://schemas.microsoft.com/office/powerpoint/2010/main" val="26276300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760576"/>
            <a:ext cx="5470072" cy="544091"/>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latin typeface="Arial" panose="020B0604020202020204" pitchFamily="34" charset="0"/>
                <a:cs typeface="Arial" panose="020B0604020202020204" pitchFamily="34" charset="0"/>
              </a:rPr>
              <a:t>Upselling Promise Memberships</a:t>
            </a:r>
            <a:endParaRPr lang="en-GB" sz="2800" dirty="0">
              <a:latin typeface="Arial" panose="020B0604020202020204" pitchFamily="34" charset="0"/>
              <a:cs typeface="Arial" panose="020B0604020202020204" pitchFamily="34" charset="0"/>
            </a:endParaRPr>
          </a:p>
        </p:txBody>
      </p:sp>
      <p:sp>
        <p:nvSpPr>
          <p:cNvPr id="7" name="Rectangle 6"/>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Arial" panose="020B0604020202020204" pitchFamily="34" charset="0"/>
              <a:cs typeface="Arial" panose="020B0604020202020204" pitchFamily="34" charset="0"/>
            </a:endParaRPr>
          </a:p>
        </p:txBody>
      </p:sp>
      <p:sp>
        <p:nvSpPr>
          <p:cNvPr id="8" name="TextBox 7"/>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
        <p:nvSpPr>
          <p:cNvPr id="2" name="TextBox 1"/>
          <p:cNvSpPr txBox="1"/>
          <p:nvPr/>
        </p:nvSpPr>
        <p:spPr>
          <a:xfrm>
            <a:off x="1208315" y="1812421"/>
            <a:ext cx="6727370"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t>Advanced Notice </a:t>
            </a:r>
            <a:r>
              <a:rPr lang="en-GB" sz="2400" dirty="0" smtClean="0"/>
              <a:t>and/or </a:t>
            </a:r>
            <a:r>
              <a:rPr lang="en-GB" sz="2400" dirty="0"/>
              <a:t>Priority </a:t>
            </a:r>
            <a:r>
              <a:rPr lang="en-GB" sz="2400" dirty="0" smtClean="0"/>
              <a:t>Booking</a:t>
            </a:r>
            <a:endParaRPr lang="en-GB" sz="2400" dirty="0"/>
          </a:p>
          <a:p>
            <a:pPr marL="285750" indent="-285750">
              <a:buFont typeface="Arial" panose="020B0604020202020204" pitchFamily="34" charset="0"/>
              <a:buChar char="•"/>
            </a:pPr>
            <a:r>
              <a:rPr lang="en-GB" sz="2400" dirty="0"/>
              <a:t>Access to our online </a:t>
            </a:r>
            <a:r>
              <a:rPr lang="en-GB" sz="2400" dirty="0" smtClean="0"/>
              <a:t>members' area for updates, special </a:t>
            </a:r>
            <a:r>
              <a:rPr lang="en-GB" sz="2400" dirty="0"/>
              <a:t>offers and discounts  </a:t>
            </a:r>
          </a:p>
          <a:p>
            <a:pPr marL="285750" indent="-285750">
              <a:buFont typeface="Arial" panose="020B0604020202020204" pitchFamily="34" charset="0"/>
              <a:buChar char="•"/>
            </a:pPr>
            <a:r>
              <a:rPr lang="en-GB" sz="2400" dirty="0"/>
              <a:t>20% discount at </a:t>
            </a:r>
            <a:r>
              <a:rPr lang="en-GB" sz="2400" dirty="0" smtClean="0"/>
              <a:t>our Restaurant &amp; Bars </a:t>
            </a:r>
            <a:endParaRPr lang="en-GB" sz="2400" dirty="0"/>
          </a:p>
          <a:p>
            <a:pPr marL="285750" indent="-285750">
              <a:buFont typeface="Arial" panose="020B0604020202020204" pitchFamily="34" charset="0"/>
              <a:buChar char="•"/>
            </a:pPr>
            <a:r>
              <a:rPr lang="en-GB" sz="2400" dirty="0" smtClean="0"/>
              <a:t>'Buy </a:t>
            </a:r>
            <a:r>
              <a:rPr lang="en-GB" sz="2400" dirty="0"/>
              <a:t>One Get One Free' on all hot drinks at our coffee </a:t>
            </a:r>
            <a:r>
              <a:rPr lang="en-GB" sz="2400" dirty="0" smtClean="0"/>
              <a:t>shops</a:t>
            </a:r>
            <a:endParaRPr lang="en-GB" sz="2400" dirty="0"/>
          </a:p>
        </p:txBody>
      </p:sp>
      <p:pic>
        <p:nvPicPr>
          <p:cNvPr id="3" name="Picture 2"/>
          <p:cNvPicPr>
            <a:picLocks noChangeAspect="1"/>
          </p:cNvPicPr>
          <p:nvPr/>
        </p:nvPicPr>
        <p:blipFill>
          <a:blip r:embed="rId3"/>
          <a:stretch>
            <a:fillRect/>
          </a:stretch>
        </p:blipFill>
        <p:spPr>
          <a:xfrm>
            <a:off x="174217" y="4373566"/>
            <a:ext cx="2305050" cy="2305050"/>
          </a:xfrm>
          <a:prstGeom prst="rect">
            <a:avLst/>
          </a:prstGeom>
        </p:spPr>
      </p:pic>
      <p:pic>
        <p:nvPicPr>
          <p:cNvPr id="4" name="Picture 3"/>
          <p:cNvPicPr>
            <a:picLocks noChangeAspect="1"/>
          </p:cNvPicPr>
          <p:nvPr/>
        </p:nvPicPr>
        <p:blipFill>
          <a:blip r:embed="rId4"/>
          <a:stretch>
            <a:fillRect/>
          </a:stretch>
        </p:blipFill>
        <p:spPr>
          <a:xfrm>
            <a:off x="3099390" y="4419231"/>
            <a:ext cx="2622096" cy="19665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5"/>
          <a:stretch>
            <a:fillRect/>
          </a:stretch>
        </p:blipFill>
        <p:spPr>
          <a:xfrm>
            <a:off x="6341609" y="4319063"/>
            <a:ext cx="2143125" cy="2143125"/>
          </a:xfrm>
          <a:prstGeom prst="rect">
            <a:avLst/>
          </a:prstGeom>
        </p:spPr>
      </p:pic>
    </p:spTree>
    <p:extLst>
      <p:ext uri="{BB962C8B-B14F-4D97-AF65-F5344CB8AC3E}">
        <p14:creationId xmlns:p14="http://schemas.microsoft.com/office/powerpoint/2010/main" val="13215130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1"/>
          <p:cNvSpPr txBox="1">
            <a:spLocks/>
          </p:cNvSpPr>
          <p:nvPr/>
        </p:nvSpPr>
        <p:spPr>
          <a:xfrm>
            <a:off x="-1" y="760575"/>
            <a:ext cx="4816929" cy="615109"/>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Identify Potential Prospects</a:t>
            </a:r>
          </a:p>
        </p:txBody>
      </p:sp>
      <p:sp>
        <p:nvSpPr>
          <p:cNvPr id="7" name="TextBox 6"/>
          <p:cNvSpPr txBox="1"/>
          <p:nvPr/>
        </p:nvSpPr>
        <p:spPr>
          <a:xfrm>
            <a:off x="1980520" y="1795813"/>
            <a:ext cx="5388429" cy="1569660"/>
          </a:xfrm>
          <a:prstGeom prst="rect">
            <a:avLst/>
          </a:prstGeom>
          <a:noFill/>
        </p:spPr>
        <p:txBody>
          <a:bodyPr wrap="square" rtlCol="0">
            <a:spAutoFit/>
          </a:bodyPr>
          <a:lstStyle/>
          <a:p>
            <a:pPr algn="ctr"/>
            <a:r>
              <a:rPr lang="en-GB" sz="4800" dirty="0" smtClean="0">
                <a:solidFill>
                  <a:srgbClr val="0070C0"/>
                </a:solidFill>
                <a:effectLst>
                  <a:outerShdw blurRad="50800" dist="38100" algn="l" rotWithShape="0">
                    <a:prstClr val="black">
                      <a:alpha val="40000"/>
                    </a:prstClr>
                  </a:outerShdw>
                </a:effectLst>
                <a:latin typeface="Arial" panose="020B0604020202020204" pitchFamily="34" charset="0"/>
                <a:cs typeface="Arial" panose="020B0604020202020204" pitchFamily="34" charset="0"/>
              </a:rPr>
              <a:t>4,555 – Potential Promise Prospects</a:t>
            </a:r>
          </a:p>
        </p:txBody>
      </p:sp>
      <p:sp>
        <p:nvSpPr>
          <p:cNvPr id="18" name="TextBox 17"/>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rotWithShape="1">
          <a:blip r:embed="rId3"/>
          <a:srcRect l="-473" r="-193" b="67190"/>
          <a:stretch/>
        </p:blipFill>
        <p:spPr>
          <a:xfrm>
            <a:off x="325065" y="3833253"/>
            <a:ext cx="8493870" cy="1844235"/>
          </a:xfrm>
          <a:prstGeom prst="rect">
            <a:avLst/>
          </a:prstGeom>
          <a:ln w="57150" cap="sq" cmpd="thickThin">
            <a:solidFill>
              <a:srgbClr val="000000"/>
            </a:solidFill>
            <a:prstDash val="solid"/>
            <a:miter lim="800000"/>
          </a:ln>
          <a:effectLst>
            <a:innerShdw blurRad="76200">
              <a:srgbClr val="000000"/>
            </a:innerShdw>
          </a:effectLst>
        </p:spPr>
      </p:pic>
      <p:sp>
        <p:nvSpPr>
          <p:cNvPr id="5" name="Rectangle 4"/>
          <p:cNvSpPr/>
          <p:nvPr/>
        </p:nvSpPr>
        <p:spPr>
          <a:xfrm>
            <a:off x="853619" y="4932608"/>
            <a:ext cx="2253802" cy="41212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946376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759058"/>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Pricing Rule Setup</a:t>
            </a:r>
          </a:p>
        </p:txBody>
      </p:sp>
      <p:sp>
        <p:nvSpPr>
          <p:cNvPr id="6" name="TextBox 5"/>
          <p:cNvSpPr txBox="1"/>
          <p:nvPr/>
        </p:nvSpPr>
        <p:spPr>
          <a:xfrm>
            <a:off x="69349" y="1136650"/>
            <a:ext cx="802386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Setup a Pricing Rule that is triggered by the rank type and value</a:t>
            </a:r>
          </a:p>
        </p:txBody>
      </p:sp>
      <p:pic>
        <p:nvPicPr>
          <p:cNvPr id="7" name="Picture 6"/>
          <p:cNvPicPr>
            <a:picLocks noChangeAspect="1"/>
          </p:cNvPicPr>
          <p:nvPr/>
        </p:nvPicPr>
        <p:blipFill>
          <a:blip r:embed="rId3"/>
          <a:stretch>
            <a:fillRect/>
          </a:stretch>
        </p:blipFill>
        <p:spPr>
          <a:xfrm>
            <a:off x="69349" y="1557854"/>
            <a:ext cx="6166572" cy="3523757"/>
          </a:xfrm>
          <a:prstGeom prst="rect">
            <a:avLst/>
          </a:prstGeom>
        </p:spPr>
      </p:pic>
      <p:pic>
        <p:nvPicPr>
          <p:cNvPr id="8" name="Picture 7"/>
          <p:cNvPicPr>
            <a:picLocks noChangeAspect="1"/>
          </p:cNvPicPr>
          <p:nvPr/>
        </p:nvPicPr>
        <p:blipFill>
          <a:blip r:embed="rId4"/>
          <a:stretch>
            <a:fillRect/>
          </a:stretch>
        </p:blipFill>
        <p:spPr>
          <a:xfrm>
            <a:off x="2412499" y="3440455"/>
            <a:ext cx="6436932" cy="1547812"/>
          </a:xfrm>
          <a:prstGeom prst="rect">
            <a:avLst/>
          </a:prstGeom>
        </p:spPr>
      </p:pic>
      <p:pic>
        <p:nvPicPr>
          <p:cNvPr id="10" name="Picture 9"/>
          <p:cNvPicPr>
            <a:picLocks noChangeAspect="1"/>
          </p:cNvPicPr>
          <p:nvPr/>
        </p:nvPicPr>
        <p:blipFill>
          <a:blip r:embed="rId5"/>
          <a:stretch>
            <a:fillRect/>
          </a:stretch>
        </p:blipFill>
        <p:spPr>
          <a:xfrm>
            <a:off x="483684" y="5198110"/>
            <a:ext cx="7976099" cy="1180371"/>
          </a:xfrm>
          <a:prstGeom prst="rect">
            <a:avLst/>
          </a:prstGeom>
        </p:spPr>
      </p:pic>
      <p:sp>
        <p:nvSpPr>
          <p:cNvPr id="9" name="Rectangle 8"/>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 name="Oval 1"/>
          <p:cNvSpPr/>
          <p:nvPr/>
        </p:nvSpPr>
        <p:spPr>
          <a:xfrm>
            <a:off x="572688" y="2127569"/>
            <a:ext cx="2147582" cy="3607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55972" y="3500933"/>
            <a:ext cx="2147582" cy="3607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58685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761756"/>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Order Screen</a:t>
            </a:r>
          </a:p>
        </p:txBody>
      </p:sp>
      <p:sp>
        <p:nvSpPr>
          <p:cNvPr id="7" name="TextBox 6"/>
          <p:cNvSpPr txBox="1"/>
          <p:nvPr/>
        </p:nvSpPr>
        <p:spPr>
          <a:xfrm>
            <a:off x="204608" y="1583872"/>
            <a:ext cx="832104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Next time a prospect books </a:t>
            </a:r>
            <a:r>
              <a:rPr lang="en-GB" dirty="0" smtClean="0">
                <a:latin typeface="Arial" panose="020B0604020202020204" pitchFamily="34" charset="0"/>
                <a:cs typeface="Arial" panose="020B0604020202020204" pitchFamily="34" charset="0"/>
              </a:rPr>
              <a:t>over phone/front counter, </a:t>
            </a:r>
            <a:r>
              <a:rPr lang="en-GB" dirty="0">
                <a:latin typeface="Arial" panose="020B0604020202020204" pitchFamily="34" charset="0"/>
                <a:cs typeface="Arial" panose="020B0604020202020204" pitchFamily="34" charset="0"/>
              </a:rPr>
              <a:t>the Contact Centre Assistant will be prompted to upsell promise: </a:t>
            </a:r>
          </a:p>
        </p:txBody>
      </p:sp>
      <p:pic>
        <p:nvPicPr>
          <p:cNvPr id="8" name="Picture 7"/>
          <p:cNvPicPr>
            <a:picLocks noChangeAspect="1"/>
          </p:cNvPicPr>
          <p:nvPr/>
        </p:nvPicPr>
        <p:blipFill>
          <a:blip r:embed="rId3"/>
          <a:stretch>
            <a:fillRect/>
          </a:stretch>
        </p:blipFill>
        <p:spPr>
          <a:xfrm>
            <a:off x="204608" y="2876636"/>
            <a:ext cx="8784771" cy="2512445"/>
          </a:xfrm>
          <a:prstGeom prst="rect">
            <a:avLst/>
          </a:prstGeom>
        </p:spPr>
      </p:pic>
      <p:sp>
        <p:nvSpPr>
          <p:cNvPr id="11" name="Rectangle 10"/>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204608" y="223704"/>
            <a:ext cx="2244269" cy="584775"/>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p>
          <a:p>
            <a:endParaRPr lang="en-GB" sz="1600" dirty="0">
              <a:solidFill>
                <a:schemeClr val="bg1"/>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4"/>
          <a:stretch>
            <a:fillRect/>
          </a:stretch>
        </p:blipFill>
        <p:spPr>
          <a:xfrm>
            <a:off x="5976258" y="2876636"/>
            <a:ext cx="3013122" cy="826374"/>
          </a:xfrm>
          <a:prstGeom prst="rect">
            <a:avLst/>
          </a:prstGeom>
        </p:spPr>
      </p:pic>
    </p:spTree>
    <p:extLst>
      <p:ext uri="{BB962C8B-B14F-4D97-AF65-F5344CB8AC3E}">
        <p14:creationId xmlns:p14="http://schemas.microsoft.com/office/powerpoint/2010/main" val="35286389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8389" y="75927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If Yes: </a:t>
            </a:r>
          </a:p>
        </p:txBody>
      </p:sp>
      <p:pic>
        <p:nvPicPr>
          <p:cNvPr id="6" name="Picture 5"/>
          <p:cNvPicPr>
            <a:picLocks noChangeAspect="1"/>
          </p:cNvPicPr>
          <p:nvPr/>
        </p:nvPicPr>
        <p:blipFill>
          <a:blip r:embed="rId3"/>
          <a:stretch>
            <a:fillRect/>
          </a:stretch>
        </p:blipFill>
        <p:spPr>
          <a:xfrm>
            <a:off x="0" y="1228976"/>
            <a:ext cx="6507482" cy="3241880"/>
          </a:xfrm>
          <a:prstGeom prst="rect">
            <a:avLst/>
          </a:prstGeom>
        </p:spPr>
      </p:pic>
      <p:pic>
        <p:nvPicPr>
          <p:cNvPr id="7" name="Picture 6"/>
          <p:cNvPicPr>
            <a:picLocks noChangeAspect="1"/>
          </p:cNvPicPr>
          <p:nvPr/>
        </p:nvPicPr>
        <p:blipFill>
          <a:blip r:embed="rId4"/>
          <a:stretch>
            <a:fillRect/>
          </a:stretch>
        </p:blipFill>
        <p:spPr>
          <a:xfrm>
            <a:off x="2606039" y="3611993"/>
            <a:ext cx="6416042" cy="3165454"/>
          </a:xfrm>
          <a:prstGeom prst="rect">
            <a:avLst/>
          </a:prstGeom>
        </p:spPr>
      </p:pic>
      <p:sp>
        <p:nvSpPr>
          <p:cNvPr id="8" name="Rectangle 7"/>
          <p:cNvSpPr/>
          <p:nvPr/>
        </p:nvSpPr>
        <p:spPr>
          <a:xfrm>
            <a:off x="2750820" y="6544252"/>
            <a:ext cx="3063240" cy="19812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6654018" y="1816952"/>
            <a:ext cx="2368063"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Contact Centre Assistant processes the membership as normal</a:t>
            </a:r>
            <a:r>
              <a:rPr lang="en-GB" sz="1400" dirty="0">
                <a:latin typeface="Arial" panose="020B0604020202020204" pitchFamily="34" charset="0"/>
                <a:cs typeface="Arial" panose="020B0604020202020204" pitchFamily="34" charset="0"/>
              </a:rPr>
              <a:t>.</a:t>
            </a:r>
          </a:p>
        </p:txBody>
      </p:sp>
      <p:sp>
        <p:nvSpPr>
          <p:cNvPr id="10" name="TextBox 9"/>
          <p:cNvSpPr txBox="1"/>
          <p:nvPr/>
        </p:nvSpPr>
        <p:spPr>
          <a:xfrm>
            <a:off x="227061" y="4907389"/>
            <a:ext cx="2221816"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And logs ‘Yes’ in the WMC – Promise Custom tab.</a:t>
            </a:r>
          </a:p>
        </p:txBody>
      </p:sp>
      <p:sp>
        <p:nvSpPr>
          <p:cNvPr id="11" name="Rectangle 10"/>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74817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Future Considerations</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Oval 6"/>
          <p:cNvSpPr/>
          <p:nvPr/>
        </p:nvSpPr>
        <p:spPr>
          <a:xfrm>
            <a:off x="685663"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74121" y="3269463"/>
            <a:ext cx="1493241" cy="923330"/>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2 or more restaurant bookings</a:t>
            </a:r>
          </a:p>
        </p:txBody>
      </p:sp>
      <p:sp>
        <p:nvSpPr>
          <p:cNvPr id="9" name="Oval 8"/>
          <p:cNvSpPr/>
          <p:nvPr/>
        </p:nvSpPr>
        <p:spPr>
          <a:xfrm>
            <a:off x="3468307"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524619" y="3130965"/>
            <a:ext cx="1493241" cy="1200329"/>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2 or more opening night bookings</a:t>
            </a:r>
          </a:p>
        </p:txBody>
      </p:sp>
      <p:sp>
        <p:nvSpPr>
          <p:cNvPr id="11" name="Oval 10"/>
          <p:cNvSpPr/>
          <p:nvPr/>
        </p:nvSpPr>
        <p:spPr>
          <a:xfrm>
            <a:off x="6296794" y="2858220"/>
            <a:ext cx="1670158" cy="1670158"/>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6385253" y="3130964"/>
            <a:ext cx="1493241" cy="1200329"/>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2 or more bookings on public on-sale</a:t>
            </a:r>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9110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
        <p:nvSpPr>
          <p:cNvPr id="14" name="Title 1"/>
          <p:cNvSpPr txBox="1">
            <a:spLocks/>
          </p:cNvSpPr>
          <p:nvPr/>
        </p:nvSpPr>
        <p:spPr>
          <a:xfrm>
            <a:off x="0" y="760576"/>
            <a:ext cx="2086377" cy="443583"/>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latin typeface="Arial" panose="020B0604020202020204" pitchFamily="34" charset="0"/>
                <a:cs typeface="Arial" panose="020B0604020202020204" pitchFamily="34" charset="0"/>
              </a:rPr>
              <a:t>Quick Sale</a:t>
            </a:r>
            <a:endParaRPr lang="en-GB" sz="28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1457325" y="1521152"/>
            <a:ext cx="6229350" cy="4352925"/>
          </a:xfrm>
          <a:prstGeom prst="rect">
            <a:avLst/>
          </a:prstGeom>
          <a:ln w="19050">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1922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744115"/>
            <a:ext cx="4686300" cy="422722"/>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a:latin typeface="Arial" panose="020B0604020202020204" pitchFamily="34" charset="0"/>
                <a:cs typeface="Arial" panose="020B0604020202020204" pitchFamily="34" charset="0"/>
              </a:rPr>
              <a:t>Thank you for listening!</a:t>
            </a:r>
          </a:p>
        </p:txBody>
      </p:sp>
      <p:sp>
        <p:nvSpPr>
          <p:cNvPr id="5" name="Rectangle 4"/>
          <p:cNvSpPr/>
          <p:nvPr/>
        </p:nvSpPr>
        <p:spPr>
          <a:xfrm>
            <a:off x="0" y="0"/>
            <a:ext cx="9144000" cy="7605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extBox 5"/>
          <p:cNvSpPr txBox="1"/>
          <p:nvPr/>
        </p:nvSpPr>
        <p:spPr>
          <a:xfrm>
            <a:off x="204608" y="223704"/>
            <a:ext cx="2244269" cy="338554"/>
          </a:xfrm>
          <a:prstGeom prst="rect">
            <a:avLst/>
          </a:prstGeom>
          <a:noFill/>
        </p:spPr>
        <p:txBody>
          <a:bodyPr wrap="none" rtlCol="0">
            <a:spAutoFit/>
          </a:bodyPr>
          <a:lstStyle/>
          <a:p>
            <a:r>
              <a:rPr lang="en-GB" sz="1600" dirty="0" smtClean="0">
                <a:solidFill>
                  <a:schemeClr val="bg1"/>
                </a:solidFill>
                <a:latin typeface="Arial" panose="020B0604020202020204" pitchFamily="34" charset="0"/>
                <a:cs typeface="Arial" panose="020B0604020202020204" pitchFamily="34" charset="0"/>
              </a:rPr>
              <a:t>Upselling Tips &amp; Tricks</a:t>
            </a:r>
            <a:endParaRPr lang="en-GB" sz="1600" dirty="0">
              <a:solidFill>
                <a:schemeClr val="bg1"/>
              </a:solidFill>
              <a:latin typeface="Arial" panose="020B0604020202020204" pitchFamily="34" charset="0"/>
              <a:cs typeface="Arial" panose="020B0604020202020204" pitchFamily="34" charset="0"/>
            </a:endParaRPr>
          </a:p>
        </p:txBody>
      </p:sp>
      <p:sp>
        <p:nvSpPr>
          <p:cNvPr id="7" name="TextBox 6"/>
          <p:cNvSpPr txBox="1"/>
          <p:nvPr/>
        </p:nvSpPr>
        <p:spPr>
          <a:xfrm>
            <a:off x="0" y="2380735"/>
            <a:ext cx="9144000" cy="1938992"/>
          </a:xfrm>
          <a:prstGeom prst="rect">
            <a:avLst/>
          </a:prstGeom>
          <a:noFill/>
        </p:spPr>
        <p:txBody>
          <a:bodyPr wrap="square" rtlCol="0">
            <a:spAutoFit/>
          </a:bodyPr>
          <a:lstStyle/>
          <a:p>
            <a:pPr algn="ctr"/>
            <a:r>
              <a:rPr lang="en-GB" sz="4000" dirty="0" smtClean="0">
                <a:latin typeface="Arial" panose="020B0604020202020204" pitchFamily="34" charset="0"/>
                <a:cs typeface="Arial" panose="020B0604020202020204" pitchFamily="34" charset="0"/>
              </a:rPr>
              <a:t>Liz Baird</a:t>
            </a:r>
            <a:endParaRPr lang="en-GB" sz="4000" dirty="0">
              <a:latin typeface="Arial" panose="020B0604020202020204" pitchFamily="34" charset="0"/>
              <a:cs typeface="Arial" panose="020B0604020202020204" pitchFamily="34" charset="0"/>
            </a:endParaRPr>
          </a:p>
          <a:p>
            <a:pPr algn="ctr"/>
            <a:r>
              <a:rPr lang="en-GB" sz="4000" i="1" dirty="0" smtClean="0">
                <a:latin typeface="Arial" panose="020B0604020202020204" pitchFamily="34" charset="0"/>
                <a:cs typeface="Arial" panose="020B0604020202020204" pitchFamily="34" charset="0"/>
              </a:rPr>
              <a:t>Contact Centre Manager</a:t>
            </a:r>
            <a:endParaRPr lang="en-GB" sz="4000" i="1" dirty="0">
              <a:latin typeface="Arial" panose="020B0604020202020204" pitchFamily="34" charset="0"/>
              <a:cs typeface="Arial" panose="020B0604020202020204" pitchFamily="34" charset="0"/>
            </a:endParaRPr>
          </a:p>
          <a:p>
            <a:pPr algn="ctr"/>
            <a:r>
              <a:rPr lang="en-GB" sz="4000" dirty="0" smtClean="0">
                <a:latin typeface="Arial" panose="020B0604020202020204" pitchFamily="34" charset="0"/>
                <a:cs typeface="Arial" panose="020B0604020202020204" pitchFamily="34" charset="0"/>
                <a:hlinkClick r:id="rId2"/>
              </a:rPr>
              <a:t>Liz.Baird@wmc.org.uk</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9028596"/>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p:cNvPicPr>
            <a:picLocks noChangeAspect="1"/>
          </p:cNvPicPr>
          <p:nvPr/>
        </p:nvPicPr>
        <p:blipFill>
          <a:blip r:embed="rId2">
            <a:extLst>
              <a:ext uri="{28A0092B-C50C-407E-A947-70E740481C1C}">
                <a14:useLocalDpi xmlns:a14="http://schemas.microsoft.com/office/drawing/2010/main" val="0"/>
              </a:ext>
            </a:extLst>
          </a:blip>
          <a:srcRect t="-8" b="-2"/>
          <a:stretch>
            <a:fillRect/>
          </a:stretch>
        </p:blipFill>
        <p:spPr bwMode="auto">
          <a:xfrm>
            <a:off x="0" y="-7938"/>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0" y="-22225"/>
            <a:ext cx="9144000" cy="27305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GB">
              <a:solidFill>
                <a:prstClr val="white"/>
              </a:solidFill>
            </a:endParaRPr>
          </a:p>
        </p:txBody>
      </p:sp>
      <p:sp>
        <p:nvSpPr>
          <p:cNvPr id="3076" name="Title 1"/>
          <p:cNvSpPr>
            <a:spLocks noGrp="1"/>
          </p:cNvSpPr>
          <p:nvPr>
            <p:ph type="ctrTitle"/>
          </p:nvPr>
        </p:nvSpPr>
        <p:spPr>
          <a:xfrm>
            <a:off x="174625" y="53975"/>
            <a:ext cx="7772400" cy="2160588"/>
          </a:xfrm>
        </p:spPr>
        <p:txBody>
          <a:bodyPr/>
          <a:lstStyle/>
          <a:p>
            <a:pPr algn="l" eaLnBrk="1" hangingPunct="1"/>
            <a:r>
              <a:rPr lang="en-GB" altLang="en-US" sz="3500" b="1" smtClean="0">
                <a:solidFill>
                  <a:schemeClr val="bg1"/>
                </a:solidFill>
                <a:latin typeface="Cambria" panose="02040503050406030204" pitchFamily="18" charset="0"/>
                <a:ea typeface="Verdana" panose="020B0604030504040204" pitchFamily="34" charset="0"/>
                <a:cs typeface="Verdana" panose="020B0604030504040204" pitchFamily="34" charset="0"/>
              </a:rPr>
              <a:t>“The most beautifully located</a:t>
            </a:r>
            <a:br>
              <a:rPr lang="en-GB" altLang="en-US" sz="3500" b="1" smtClean="0">
                <a:solidFill>
                  <a:schemeClr val="bg1"/>
                </a:solidFill>
                <a:latin typeface="Cambria" panose="02040503050406030204" pitchFamily="18" charset="0"/>
                <a:ea typeface="Verdana" panose="020B0604030504040204" pitchFamily="34" charset="0"/>
                <a:cs typeface="Verdana" panose="020B0604030504040204" pitchFamily="34" charset="0"/>
              </a:rPr>
            </a:br>
            <a:r>
              <a:rPr lang="en-GB" altLang="en-US" sz="3500" b="1" smtClean="0">
                <a:solidFill>
                  <a:schemeClr val="bg1"/>
                </a:solidFill>
                <a:latin typeface="Cambria" panose="02040503050406030204" pitchFamily="18" charset="0"/>
                <a:ea typeface="Verdana" panose="020B0604030504040204" pitchFamily="34" charset="0"/>
                <a:cs typeface="Verdana" panose="020B0604030504040204" pitchFamily="34" charset="0"/>
              </a:rPr>
              <a:t>  and friendly theatre in Britain”</a:t>
            </a:r>
            <a:r>
              <a:rPr lang="en-GB" altLang="en-US" sz="3500" smtClean="0">
                <a:solidFill>
                  <a:schemeClr val="bg1"/>
                </a:solidFill>
                <a:latin typeface="Cambria" panose="02040503050406030204" pitchFamily="18" charset="0"/>
                <a:ea typeface="Verdana" panose="020B0604030504040204" pitchFamily="34" charset="0"/>
                <a:cs typeface="Verdana" panose="020B0604030504040204" pitchFamily="34" charset="0"/>
              </a:rPr>
              <a:t/>
            </a:r>
            <a:br>
              <a:rPr lang="en-GB" altLang="en-US" sz="3500" smtClean="0">
                <a:solidFill>
                  <a:schemeClr val="bg1"/>
                </a:solidFill>
                <a:latin typeface="Cambria" panose="02040503050406030204" pitchFamily="18" charset="0"/>
                <a:ea typeface="Verdana" panose="020B0604030504040204" pitchFamily="34" charset="0"/>
                <a:cs typeface="Verdana" panose="020B0604030504040204" pitchFamily="34" charset="0"/>
              </a:rPr>
            </a:br>
            <a:r>
              <a:rPr lang="en-GB" altLang="en-US" sz="1500" smtClean="0">
                <a:solidFill>
                  <a:schemeClr val="bg1"/>
                </a:solidFill>
                <a:latin typeface="Cambria" panose="02040503050406030204" pitchFamily="18" charset="0"/>
                <a:ea typeface="Verdana" panose="020B0604030504040204" pitchFamily="34" charset="0"/>
                <a:cs typeface="Verdana" panose="020B0604030504040204" pitchFamily="34" charset="0"/>
              </a:rPr>
              <a:t/>
            </a:r>
            <a:br>
              <a:rPr lang="en-GB" altLang="en-US" sz="1500" smtClean="0">
                <a:solidFill>
                  <a:schemeClr val="bg1"/>
                </a:solidFill>
                <a:latin typeface="Cambria" panose="02040503050406030204" pitchFamily="18" charset="0"/>
                <a:ea typeface="Verdana" panose="020B0604030504040204" pitchFamily="34" charset="0"/>
                <a:cs typeface="Verdana" panose="020B0604030504040204" pitchFamily="34" charset="0"/>
              </a:rPr>
            </a:br>
            <a:r>
              <a:rPr lang="en-GB" altLang="en-US" sz="3500" smtClean="0">
                <a:solidFill>
                  <a:schemeClr val="bg1"/>
                </a:solidFill>
                <a:latin typeface="Cambria" panose="02040503050406030204" pitchFamily="18" charset="0"/>
                <a:ea typeface="Verdana" panose="020B0604030504040204" pitchFamily="34" charset="0"/>
                <a:cs typeface="Verdana" panose="020B0604030504040204" pitchFamily="34" charset="0"/>
              </a:rPr>
              <a:t>  The Independent</a:t>
            </a:r>
          </a:p>
        </p:txBody>
      </p:sp>
      <p:pic>
        <p:nvPicPr>
          <p:cNvPr id="307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260350"/>
            <a:ext cx="1524000"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itle 1"/>
          <p:cNvSpPr>
            <a:spLocks noGrp="1"/>
          </p:cNvSpPr>
          <p:nvPr>
            <p:ph type="ctrTitle"/>
          </p:nvPr>
        </p:nvSpPr>
        <p:spPr>
          <a:xfrm>
            <a:off x="5940425" y="44450"/>
            <a:ext cx="2952750" cy="792163"/>
          </a:xfrm>
        </p:spPr>
        <p:txBody>
          <a:bodyPr/>
          <a:lstStyle/>
          <a:p>
            <a:pPr algn="r" eaLnBrk="1" hangingPunct="1">
              <a:defRPr/>
            </a:pPr>
            <a:r>
              <a:rPr lang="en-GB" altLang="en-US" sz="3700" b="1" dirty="0">
                <a:solidFill>
                  <a:schemeClr val="bg1"/>
                </a:solidFill>
                <a:latin typeface="+mn-lt"/>
                <a:ea typeface="Verdana" panose="020B0604030504040204" pitchFamily="34" charset="0"/>
                <a:cs typeface="Verdana" panose="020B0604030504040204" pitchFamily="34" charset="0"/>
              </a:rPr>
              <a:t>Main House</a:t>
            </a:r>
            <a:endParaRPr lang="en-GB" altLang="en-US" sz="3500" dirty="0">
              <a:solidFill>
                <a:schemeClr val="bg1"/>
              </a:solidFill>
              <a:latin typeface="+mn-lt"/>
              <a:ea typeface="Verdana" panose="020B0604030504040204" pitchFamily="34" charset="0"/>
              <a:cs typeface="Verdana" panose="020B0604030504040204" pitchFamily="34" charset="0"/>
            </a:endParaRPr>
          </a:p>
        </p:txBody>
      </p:sp>
      <p:pic>
        <p:nvPicPr>
          <p:cNvPr id="410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itle 1"/>
          <p:cNvSpPr txBox="1">
            <a:spLocks/>
          </p:cNvSpPr>
          <p:nvPr/>
        </p:nvSpPr>
        <p:spPr bwMode="auto">
          <a:xfrm>
            <a:off x="250825" y="5949950"/>
            <a:ext cx="345757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fontAlgn="base">
              <a:spcBef>
                <a:spcPct val="0"/>
              </a:spcBef>
              <a:spcAft>
                <a:spcPct val="0"/>
              </a:spcAft>
              <a:buFontTx/>
              <a:buNone/>
            </a:pPr>
            <a:r>
              <a:rPr lang="en-GB" altLang="en-US" sz="3700" b="1" smtClean="0">
                <a:solidFill>
                  <a:prstClr val="white"/>
                </a:solidFill>
                <a:latin typeface="Cambria" panose="02040503050406030204" pitchFamily="18" charset="0"/>
                <a:ea typeface="Verdana" panose="020B0604030504040204" pitchFamily="34" charset="0"/>
                <a:cs typeface="Verdana" panose="020B0604030504040204" pitchFamily="34" charset="0"/>
              </a:rPr>
              <a:t>Studio</a:t>
            </a:r>
            <a:endParaRPr lang="en-GB" altLang="en-US" sz="3500" smtClean="0">
              <a:solidFill>
                <a:prstClr val="white"/>
              </a:solidFill>
              <a:latin typeface="Cambria" panose="02040503050406030204" pitchFamily="18" charset="0"/>
              <a:ea typeface="Verdana" panose="020B0604030504040204" pitchFamily="34" charset="0"/>
              <a:cs typeface="Verdana" panose="020B0604030504040204" pitchFamily="34" charset="0"/>
            </a:endParaRPr>
          </a:p>
        </p:txBody>
      </p:sp>
      <p:sp>
        <p:nvSpPr>
          <p:cNvPr id="6" name="Rectangle 5"/>
          <p:cNvSpPr/>
          <p:nvPr/>
        </p:nvSpPr>
        <p:spPr>
          <a:xfrm>
            <a:off x="0" y="3429000"/>
            <a:ext cx="9144000" cy="3429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itle 1"/>
          <p:cNvSpPr>
            <a:spLocks noGrp="1"/>
          </p:cNvSpPr>
          <p:nvPr>
            <p:ph type="ctrTitle"/>
          </p:nvPr>
        </p:nvSpPr>
        <p:spPr>
          <a:xfrm>
            <a:off x="5940425" y="44450"/>
            <a:ext cx="2952750" cy="792163"/>
          </a:xfrm>
        </p:spPr>
        <p:txBody>
          <a:bodyPr/>
          <a:lstStyle/>
          <a:p>
            <a:pPr algn="r" eaLnBrk="1" hangingPunct="1"/>
            <a:r>
              <a:rPr lang="en-GB" altLang="en-US" sz="3700" b="1" smtClean="0">
                <a:solidFill>
                  <a:schemeClr val="bg1"/>
                </a:solidFill>
                <a:latin typeface="Cambria" panose="02040503050406030204" pitchFamily="18" charset="0"/>
                <a:ea typeface="Verdana" panose="020B0604030504040204" pitchFamily="34" charset="0"/>
                <a:cs typeface="Verdana" panose="020B0604030504040204" pitchFamily="34" charset="0"/>
              </a:rPr>
              <a:t>Main House</a:t>
            </a:r>
            <a:endParaRPr lang="en-GB" altLang="en-US" sz="3500" smtClean="0">
              <a:solidFill>
                <a:schemeClr val="bg1"/>
              </a:solidFill>
              <a:latin typeface="Cambria" panose="02040503050406030204" pitchFamily="18" charset="0"/>
              <a:ea typeface="Verdana" panose="020B0604030504040204" pitchFamily="34" charset="0"/>
              <a:cs typeface="Verdana" panose="020B0604030504040204" pitchFamily="34" charset="0"/>
            </a:endParaRPr>
          </a:p>
        </p:txBody>
      </p:sp>
      <p:pic>
        <p:nvPicPr>
          <p:cNvPr id="512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itle 1"/>
          <p:cNvSpPr txBox="1">
            <a:spLocks/>
          </p:cNvSpPr>
          <p:nvPr/>
        </p:nvSpPr>
        <p:spPr bwMode="auto">
          <a:xfrm>
            <a:off x="250825" y="5949950"/>
            <a:ext cx="345757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1" fontAlgn="base" hangingPunct="1">
              <a:spcBef>
                <a:spcPct val="0"/>
              </a:spcBef>
              <a:spcAft>
                <a:spcPct val="0"/>
              </a:spcAft>
              <a:buFontTx/>
              <a:buNone/>
              <a:defRPr/>
            </a:pPr>
            <a:r>
              <a:rPr lang="en-GB" altLang="en-US" sz="3700" b="1" dirty="0">
                <a:solidFill>
                  <a:prstClr val="white"/>
                </a:solidFill>
                <a:latin typeface="Calibri"/>
                <a:ea typeface="Verdana" panose="020B0604030504040204" pitchFamily="34" charset="0"/>
                <a:cs typeface="Verdana" panose="020B0604030504040204" pitchFamily="34" charset="0"/>
              </a:rPr>
              <a:t>Studio</a:t>
            </a:r>
            <a:endParaRPr lang="en-GB" altLang="en-US" sz="3500" dirty="0">
              <a:solidFill>
                <a:prstClr val="white"/>
              </a:solidFill>
              <a:latin typeface="Calibri"/>
              <a:ea typeface="Verdana" panose="020B0604030504040204" pitchFamily="34" charset="0"/>
              <a:cs typeface="Verdana" panose="020B0604030504040204" pitchFamily="34" charset="0"/>
            </a:endParaRPr>
          </a:p>
        </p:txBody>
      </p:sp>
      <p:sp>
        <p:nvSpPr>
          <p:cNvPr id="6" name="Rectangle 5"/>
          <p:cNvSpPr/>
          <p:nvPr/>
        </p:nvSpPr>
        <p:spPr>
          <a:xfrm>
            <a:off x="0" y="0"/>
            <a:ext cx="9144000" cy="3429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0"/>
            <a:ext cx="9144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0"/>
            <a:ext cx="9144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GB">
              <a:solidFill>
                <a:prstClr val="white"/>
              </a:solidFill>
            </a:endParaRPr>
          </a:p>
        </p:txBody>
      </p:sp>
      <p:sp>
        <p:nvSpPr>
          <p:cNvPr id="5125" name="Title 1"/>
          <p:cNvSpPr>
            <a:spLocks noGrp="1"/>
          </p:cNvSpPr>
          <p:nvPr>
            <p:ph type="ctrTitle"/>
          </p:nvPr>
        </p:nvSpPr>
        <p:spPr>
          <a:xfrm>
            <a:off x="296863" y="188913"/>
            <a:ext cx="8550275" cy="6480175"/>
          </a:xfrm>
        </p:spPr>
        <p:txBody>
          <a:bodyPr/>
          <a:lstStyle/>
          <a:p>
            <a:pPr eaLnBrk="1" hangingPunct="1">
              <a:defRPr/>
            </a:pPr>
            <a:r>
              <a:rPr lang="en-GB" altLang="en-US" sz="3600" b="1" dirty="0">
                <a:solidFill>
                  <a:schemeClr val="bg1"/>
                </a:solidFill>
                <a:latin typeface="+mn-lt"/>
                <a:ea typeface="Verdana" panose="020B0604030504040204" pitchFamily="34" charset="0"/>
                <a:cs typeface="Verdana" panose="020B0604030504040204" pitchFamily="34" charset="0"/>
              </a:rPr>
              <a:t>Open: 364 days a year</a:t>
            </a:r>
            <a:br>
              <a:rPr lang="en-GB" altLang="en-US" sz="3600" b="1" dirty="0">
                <a:solidFill>
                  <a:schemeClr val="bg1"/>
                </a:solidFill>
                <a:latin typeface="+mn-lt"/>
                <a:ea typeface="Verdana" panose="020B0604030504040204" pitchFamily="34" charset="0"/>
                <a:cs typeface="Verdana" panose="020B0604030504040204" pitchFamily="34" charset="0"/>
              </a:rPr>
            </a:br>
            <a:r>
              <a:rPr lang="en-GB" altLang="en-US" sz="3600" b="1" dirty="0">
                <a:solidFill>
                  <a:schemeClr val="bg1"/>
                </a:solidFill>
                <a:latin typeface="+mn-lt"/>
                <a:ea typeface="Verdana" panose="020B0604030504040204" pitchFamily="34" charset="0"/>
                <a:cs typeface="Verdana" panose="020B0604030504040204" pitchFamily="34" charset="0"/>
              </a:rPr>
              <a:t/>
            </a:r>
            <a:br>
              <a:rPr lang="en-GB" altLang="en-US" sz="3600" b="1" dirty="0">
                <a:solidFill>
                  <a:schemeClr val="bg1"/>
                </a:solidFill>
                <a:latin typeface="+mn-lt"/>
                <a:ea typeface="Verdana" panose="020B0604030504040204" pitchFamily="34" charset="0"/>
                <a:cs typeface="Verdana" panose="020B0604030504040204" pitchFamily="34" charset="0"/>
              </a:rPr>
            </a:br>
            <a:r>
              <a:rPr lang="en-GB" altLang="en-US" sz="3600" b="1" dirty="0">
                <a:solidFill>
                  <a:schemeClr val="bg1"/>
                </a:solidFill>
                <a:latin typeface="+mn-lt"/>
                <a:ea typeface="Verdana" panose="020B0604030504040204" pitchFamily="34" charset="0"/>
                <a:cs typeface="Verdana" panose="020B0604030504040204" pitchFamily="34" charset="0"/>
              </a:rPr>
              <a:t>750 performances:</a:t>
            </a:r>
            <a:br>
              <a:rPr lang="en-GB" altLang="en-US" sz="3600" b="1" dirty="0">
                <a:solidFill>
                  <a:schemeClr val="bg1"/>
                </a:solidFill>
                <a:latin typeface="+mn-lt"/>
                <a:ea typeface="Verdana" panose="020B0604030504040204" pitchFamily="34" charset="0"/>
                <a:cs typeface="Verdana" panose="020B0604030504040204" pitchFamily="34" charset="0"/>
              </a:rPr>
            </a:br>
            <a:r>
              <a:rPr lang="en-GB" altLang="en-US" sz="3600" dirty="0">
                <a:solidFill>
                  <a:schemeClr val="bg1"/>
                </a:solidFill>
                <a:latin typeface="+mn-lt"/>
                <a:ea typeface="Verdana" panose="020B0604030504040204" pitchFamily="34" charset="0"/>
                <a:cs typeface="Verdana" panose="020B0604030504040204" pitchFamily="34" charset="0"/>
              </a:rPr>
              <a:t>9 in-house productions</a:t>
            </a:r>
            <a:br>
              <a:rPr lang="en-GB" altLang="en-US" sz="3600" dirty="0">
                <a:solidFill>
                  <a:schemeClr val="bg1"/>
                </a:solidFill>
                <a:latin typeface="+mn-lt"/>
                <a:ea typeface="Verdana" panose="020B0604030504040204" pitchFamily="34" charset="0"/>
                <a:cs typeface="Verdana" panose="020B0604030504040204" pitchFamily="34" charset="0"/>
              </a:rPr>
            </a:br>
            <a:r>
              <a:rPr lang="en-GB" altLang="en-US" sz="3600" dirty="0">
                <a:solidFill>
                  <a:schemeClr val="bg1"/>
                </a:solidFill>
                <a:latin typeface="+mn-lt"/>
                <a:ea typeface="Verdana" panose="020B0604030504040204" pitchFamily="34" charset="0"/>
                <a:cs typeface="Verdana" panose="020B0604030504040204" pitchFamily="34" charset="0"/>
              </a:rPr>
              <a:t>Visiting work</a:t>
            </a:r>
            <a:br>
              <a:rPr lang="en-GB" altLang="en-US" sz="3600" dirty="0">
                <a:solidFill>
                  <a:schemeClr val="bg1"/>
                </a:solidFill>
                <a:latin typeface="+mn-lt"/>
                <a:ea typeface="Verdana" panose="020B0604030504040204" pitchFamily="34" charset="0"/>
                <a:cs typeface="Verdana" panose="020B0604030504040204" pitchFamily="34" charset="0"/>
              </a:rPr>
            </a:br>
            <a:r>
              <a:rPr lang="en-GB" altLang="en-US" sz="3600" dirty="0">
                <a:solidFill>
                  <a:schemeClr val="bg1"/>
                </a:solidFill>
                <a:latin typeface="+mn-lt"/>
                <a:ea typeface="Verdana" panose="020B0604030504040204" pitchFamily="34" charset="0"/>
                <a:cs typeface="Verdana" panose="020B0604030504040204" pitchFamily="34" charset="0"/>
              </a:rPr>
              <a:t>Festivals (</a:t>
            </a:r>
            <a:r>
              <a:rPr lang="en-GB" altLang="en-US" sz="3600" dirty="0" err="1">
                <a:solidFill>
                  <a:schemeClr val="bg1"/>
                </a:solidFill>
                <a:latin typeface="+mn-lt"/>
                <a:ea typeface="Verdana" panose="020B0604030504040204" pitchFamily="34" charset="0"/>
                <a:cs typeface="Verdana" panose="020B0604030504040204" pitchFamily="34" charset="0"/>
              </a:rPr>
              <a:t>inc.</a:t>
            </a:r>
            <a:r>
              <a:rPr lang="en-GB" altLang="en-US" sz="3600" dirty="0">
                <a:solidFill>
                  <a:schemeClr val="bg1"/>
                </a:solidFill>
                <a:latin typeface="+mn-lt"/>
                <a:ea typeface="Verdana" panose="020B0604030504040204" pitchFamily="34" charset="0"/>
                <a:cs typeface="Verdana" panose="020B0604030504040204" pitchFamily="34" charset="0"/>
              </a:rPr>
              <a:t> Words by the Water,</a:t>
            </a:r>
            <a:br>
              <a:rPr lang="en-GB" altLang="en-US" sz="3600" dirty="0">
                <a:solidFill>
                  <a:schemeClr val="bg1"/>
                </a:solidFill>
                <a:latin typeface="+mn-lt"/>
                <a:ea typeface="Verdana" panose="020B0604030504040204" pitchFamily="34" charset="0"/>
                <a:cs typeface="Verdana" panose="020B0604030504040204" pitchFamily="34" charset="0"/>
              </a:rPr>
            </a:br>
            <a:r>
              <a:rPr lang="en-GB" altLang="en-US" sz="3600" dirty="0">
                <a:solidFill>
                  <a:schemeClr val="bg1"/>
                </a:solidFill>
                <a:latin typeface="+mn-lt"/>
                <a:ea typeface="Verdana" panose="020B0604030504040204" pitchFamily="34" charset="0"/>
                <a:cs typeface="Verdana" panose="020B0604030504040204" pitchFamily="34" charset="0"/>
              </a:rPr>
              <a:t>   Jazz Festival, Mountain Festival)</a:t>
            </a:r>
            <a:br>
              <a:rPr lang="en-GB" altLang="en-US" sz="3600" dirty="0">
                <a:solidFill>
                  <a:schemeClr val="bg1"/>
                </a:solidFill>
                <a:latin typeface="+mn-lt"/>
                <a:ea typeface="Verdana" panose="020B0604030504040204" pitchFamily="34" charset="0"/>
                <a:cs typeface="Verdana" panose="020B0604030504040204" pitchFamily="34" charset="0"/>
              </a:rPr>
            </a:br>
            <a:r>
              <a:rPr lang="en-GB" altLang="en-US" sz="3600" b="1" dirty="0">
                <a:solidFill>
                  <a:schemeClr val="bg1"/>
                </a:solidFill>
                <a:latin typeface="+mn-lt"/>
                <a:ea typeface="Verdana" panose="020B0604030504040204" pitchFamily="34" charset="0"/>
                <a:cs typeface="Verdana" panose="020B0604030504040204" pitchFamily="34" charset="0"/>
              </a:rPr>
              <a:t/>
            </a:r>
            <a:br>
              <a:rPr lang="en-GB" altLang="en-US" sz="3600" b="1" dirty="0">
                <a:solidFill>
                  <a:schemeClr val="bg1"/>
                </a:solidFill>
                <a:latin typeface="+mn-lt"/>
                <a:ea typeface="Verdana" panose="020B0604030504040204" pitchFamily="34" charset="0"/>
                <a:cs typeface="Verdana" panose="020B0604030504040204" pitchFamily="34" charset="0"/>
              </a:rPr>
            </a:br>
            <a:r>
              <a:rPr lang="en-GB" altLang="en-US" sz="3600" b="1" dirty="0">
                <a:solidFill>
                  <a:schemeClr val="bg1"/>
                </a:solidFill>
                <a:latin typeface="+mn-lt"/>
                <a:ea typeface="Verdana" panose="020B0604030504040204" pitchFamily="34" charset="0"/>
                <a:cs typeface="Verdana" panose="020B0604030504040204" pitchFamily="34" charset="0"/>
              </a:rPr>
              <a:t>Annual audience: 135,000</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9"/>
          <p:cNvPicPr>
            <a:picLocks noChangeAspect="1"/>
          </p:cNvPicPr>
          <p:nvPr/>
        </p:nvPicPr>
        <p:blipFill>
          <a:blip r:embed="rId2">
            <a:extLst>
              <a:ext uri="{28A0092B-C50C-407E-A947-70E740481C1C}">
                <a14:useLocalDpi xmlns:a14="http://schemas.microsoft.com/office/drawing/2010/main" val="0"/>
              </a:ext>
            </a:extLst>
          </a:blip>
          <a:srcRect t="15211" b="3391"/>
          <a:stretch>
            <a:fillRect/>
          </a:stretch>
        </p:blipFill>
        <p:spPr bwMode="auto">
          <a:xfrm>
            <a:off x="3063875" y="3302000"/>
            <a:ext cx="3148013"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8"/>
          <p:cNvPicPr>
            <a:picLocks noChangeAspect="1"/>
          </p:cNvPicPr>
          <p:nvPr/>
        </p:nvPicPr>
        <p:blipFill>
          <a:blip r:embed="rId3">
            <a:extLst>
              <a:ext uri="{28A0092B-C50C-407E-A947-70E740481C1C}">
                <a14:useLocalDpi xmlns:a14="http://schemas.microsoft.com/office/drawing/2010/main" val="0"/>
              </a:ext>
            </a:extLst>
          </a:blip>
          <a:srcRect l="-2" t="11159" r="1477" b="13196"/>
          <a:stretch>
            <a:fillRect/>
          </a:stretch>
        </p:blipFill>
        <p:spPr bwMode="auto">
          <a:xfrm>
            <a:off x="6161088" y="3465513"/>
            <a:ext cx="3001962"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11"/>
          <p:cNvPicPr>
            <a:picLocks noChangeAspect="1"/>
          </p:cNvPicPr>
          <p:nvPr/>
        </p:nvPicPr>
        <p:blipFill>
          <a:blip r:embed="rId4">
            <a:extLst>
              <a:ext uri="{28A0092B-C50C-407E-A947-70E740481C1C}">
                <a14:useLocalDpi xmlns:a14="http://schemas.microsoft.com/office/drawing/2010/main" val="0"/>
              </a:ext>
            </a:extLst>
          </a:blip>
          <a:srcRect t="9308" b="5466"/>
          <a:stretch>
            <a:fillRect/>
          </a:stretch>
        </p:blipFill>
        <p:spPr bwMode="auto">
          <a:xfrm>
            <a:off x="3084513" y="-6350"/>
            <a:ext cx="3017837" cy="337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p:cNvPicPr>
            <a:picLocks noChangeAspect="1"/>
          </p:cNvPicPr>
          <p:nvPr/>
        </p:nvPicPr>
        <p:blipFill>
          <a:blip r:embed="rId5">
            <a:extLst>
              <a:ext uri="{28A0092B-C50C-407E-A947-70E740481C1C}">
                <a14:useLocalDpi xmlns:a14="http://schemas.microsoft.com/office/drawing/2010/main" val="0"/>
              </a:ext>
            </a:extLst>
          </a:blip>
          <a:srcRect t="4926" r="3609"/>
          <a:stretch>
            <a:fillRect/>
          </a:stretch>
        </p:blipFill>
        <p:spPr bwMode="auto">
          <a:xfrm>
            <a:off x="6102350" y="-6350"/>
            <a:ext cx="3048000"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2"/>
          <p:cNvPicPr>
            <a:picLocks noChangeAspect="1"/>
          </p:cNvPicPr>
          <p:nvPr/>
        </p:nvPicPr>
        <p:blipFill>
          <a:blip r:embed="rId4">
            <a:extLst>
              <a:ext uri="{28A0092B-C50C-407E-A947-70E740481C1C}">
                <a14:useLocalDpi xmlns:a14="http://schemas.microsoft.com/office/drawing/2010/main" val="0"/>
              </a:ext>
            </a:extLst>
          </a:blip>
          <a:srcRect t="9308" b="5466"/>
          <a:stretch>
            <a:fillRect/>
          </a:stretch>
        </p:blipFill>
        <p:spPr bwMode="auto">
          <a:xfrm>
            <a:off x="3060700" y="7938"/>
            <a:ext cx="3017838"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1"/>
          <p:cNvPicPr>
            <a:picLocks noChangeAspect="1"/>
          </p:cNvPicPr>
          <p:nvPr/>
        </p:nvPicPr>
        <p:blipFill>
          <a:blip r:embed="rId6">
            <a:extLst>
              <a:ext uri="{28A0092B-C50C-407E-A947-70E740481C1C}">
                <a14:useLocalDpi xmlns:a14="http://schemas.microsoft.com/office/drawing/2010/main" val="0"/>
              </a:ext>
            </a:extLst>
          </a:blip>
          <a:srcRect t="12854"/>
          <a:stretch>
            <a:fillRect/>
          </a:stretch>
        </p:blipFill>
        <p:spPr bwMode="auto">
          <a:xfrm>
            <a:off x="-19050" y="-6350"/>
            <a:ext cx="3078163"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62150" y="2997200"/>
            <a:ext cx="5175250" cy="792163"/>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GB">
              <a:solidFill>
                <a:prstClr val="white"/>
              </a:solidFill>
            </a:endParaRPr>
          </a:p>
        </p:txBody>
      </p:sp>
      <p:sp>
        <p:nvSpPr>
          <p:cNvPr id="6153" name="Title 1"/>
          <p:cNvSpPr>
            <a:spLocks noGrp="1"/>
          </p:cNvSpPr>
          <p:nvPr>
            <p:ph type="ctrTitle"/>
          </p:nvPr>
        </p:nvSpPr>
        <p:spPr>
          <a:xfrm>
            <a:off x="-23813" y="2997200"/>
            <a:ext cx="9167813" cy="792163"/>
          </a:xfrm>
        </p:spPr>
        <p:txBody>
          <a:bodyPr/>
          <a:lstStyle/>
          <a:p>
            <a:pPr eaLnBrk="1" hangingPunct="1">
              <a:defRPr/>
            </a:pPr>
            <a:r>
              <a:rPr lang="en-GB" altLang="en-US" sz="3700" b="1" dirty="0">
                <a:solidFill>
                  <a:schemeClr val="bg1"/>
                </a:solidFill>
                <a:latin typeface="+mn-lt"/>
                <a:ea typeface="Verdana" panose="020B0604030504040204" pitchFamily="34" charset="0"/>
                <a:cs typeface="Verdana" panose="020B0604030504040204" pitchFamily="34" charset="0"/>
              </a:rPr>
              <a:t>Summer Season 2016</a:t>
            </a:r>
            <a:endParaRPr lang="en-GB" altLang="en-US" sz="3500" dirty="0">
              <a:solidFill>
                <a:schemeClr val="bg1"/>
              </a:solidFill>
              <a:latin typeface="+mn-lt"/>
              <a:ea typeface="Verdana" panose="020B0604030504040204" pitchFamily="34" charset="0"/>
              <a:cs typeface="Verdana" panose="020B0604030504040204" pitchFamily="34" charset="0"/>
            </a:endParaRPr>
          </a:p>
        </p:txBody>
      </p:sp>
      <p:pic>
        <p:nvPicPr>
          <p:cNvPr id="7178" name="Picture 7"/>
          <p:cNvPicPr>
            <a:picLocks noChangeAspect="1"/>
          </p:cNvPicPr>
          <p:nvPr/>
        </p:nvPicPr>
        <p:blipFill>
          <a:blip r:embed="rId7">
            <a:extLst>
              <a:ext uri="{28A0092B-C50C-407E-A947-70E740481C1C}">
                <a14:useLocalDpi xmlns:a14="http://schemas.microsoft.com/office/drawing/2010/main" val="0"/>
              </a:ext>
            </a:extLst>
          </a:blip>
          <a:srcRect t="12778"/>
          <a:stretch>
            <a:fillRect/>
          </a:stretch>
        </p:blipFill>
        <p:spPr bwMode="auto">
          <a:xfrm>
            <a:off x="-23813" y="3829050"/>
            <a:ext cx="3081338"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smtClean="0">
                <a:solidFill>
                  <a:schemeClr val="bg1"/>
                </a:solidFill>
              </a:rPr>
              <a:t>Pricing Rules</a:t>
            </a:r>
            <a:br>
              <a:rPr lang="en-GB" altLang="en-US" smtClean="0">
                <a:solidFill>
                  <a:schemeClr val="bg1"/>
                </a:solidFill>
              </a:rPr>
            </a:br>
            <a:r>
              <a:rPr lang="en-GB" altLang="en-US" smtClean="0">
                <a:solidFill>
                  <a:schemeClr val="bg1"/>
                </a:solidFill>
              </a:rPr>
              <a:t>The idea</a:t>
            </a:r>
          </a:p>
        </p:txBody>
      </p:sp>
      <p:graphicFrame>
        <p:nvGraphicFramePr>
          <p:cNvPr id="5" name="Content Placeholder 4"/>
          <p:cNvGraphicFramePr>
            <a:graphicFrameLocks noGrp="1"/>
          </p:cNvGraphicFramePr>
          <p:nvPr>
            <p:ph idx="1"/>
          </p:nvPr>
        </p:nvGraphicFramePr>
        <p:xfrm>
          <a:off x="457200" y="1808163"/>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6" name="Picture 6"/>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2343705">
            <a:off x="5283200" y="4043363"/>
            <a:ext cx="1741488"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2" descr="Image result for online shopping basket ico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72000" y="4014788"/>
            <a:ext cx="2430463"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smtClean="0">
                <a:solidFill>
                  <a:schemeClr val="bg1"/>
                </a:solidFill>
              </a:rPr>
              <a:t>Price Rules</a:t>
            </a:r>
          </a:p>
        </p:txBody>
      </p:sp>
      <p:sp>
        <p:nvSpPr>
          <p:cNvPr id="3" name="Content Placeholder 2"/>
          <p:cNvSpPr>
            <a:spLocks noGrp="1"/>
          </p:cNvSpPr>
          <p:nvPr>
            <p:ph idx="1"/>
          </p:nvPr>
        </p:nvSpPr>
        <p:spPr/>
        <p:txBody>
          <a:bodyPr/>
          <a:lstStyle/>
          <a:p>
            <a:pPr algn="ctr">
              <a:defRPr/>
            </a:pPr>
            <a:endParaRPr lang="en-GB" dirty="0">
              <a:solidFill>
                <a:schemeClr val="bg1"/>
              </a:solidFill>
            </a:endParaRPr>
          </a:p>
          <a:p>
            <a:pPr algn="ctr">
              <a:defRPr/>
            </a:pPr>
            <a:r>
              <a:rPr lang="en-GB" dirty="0">
                <a:solidFill>
                  <a:schemeClr val="tx2">
                    <a:lumMod val="60000"/>
                    <a:lumOff val="40000"/>
                  </a:schemeClr>
                </a:solidFill>
              </a:rPr>
              <a:t>Price Type Change</a:t>
            </a:r>
          </a:p>
          <a:p>
            <a:pPr marL="0" indent="0" algn="ctr">
              <a:buFont typeface="Arial" panose="020B0604020202020204" pitchFamily="34" charset="0"/>
              <a:buNone/>
              <a:defRPr/>
            </a:pPr>
            <a:r>
              <a:rPr lang="en-GB" dirty="0">
                <a:solidFill>
                  <a:schemeClr val="bg1"/>
                </a:solidFill>
              </a:rPr>
              <a:t>  Full           </a:t>
            </a:r>
            <a:r>
              <a:rPr lang="en-GB" dirty="0" err="1">
                <a:solidFill>
                  <a:schemeClr val="bg1"/>
                </a:solidFill>
              </a:rPr>
              <a:t>SplOffer</a:t>
            </a:r>
            <a:endParaRPr lang="en-GB" dirty="0">
              <a:solidFill>
                <a:schemeClr val="bg1"/>
              </a:solidFill>
            </a:endParaRPr>
          </a:p>
          <a:p>
            <a:pPr marL="0" indent="0" algn="ctr">
              <a:buFont typeface="Arial" panose="020B0604020202020204" pitchFamily="34" charset="0"/>
              <a:buNone/>
              <a:defRPr/>
            </a:pPr>
            <a:endParaRPr lang="en-GB" dirty="0">
              <a:solidFill>
                <a:schemeClr val="bg1"/>
              </a:solidFill>
            </a:endParaRPr>
          </a:p>
          <a:p>
            <a:pPr algn="ctr">
              <a:defRPr/>
            </a:pPr>
            <a:r>
              <a:rPr lang="en-GB" dirty="0">
                <a:solidFill>
                  <a:schemeClr val="accent6">
                    <a:lumMod val="75000"/>
                  </a:schemeClr>
                </a:solidFill>
              </a:rPr>
              <a:t>Price Change</a:t>
            </a:r>
          </a:p>
          <a:p>
            <a:pPr marL="0" indent="0" algn="ctr">
              <a:buFont typeface="Arial" panose="020B0604020202020204" pitchFamily="34" charset="0"/>
              <a:buNone/>
              <a:defRPr/>
            </a:pPr>
            <a:r>
              <a:rPr lang="en-GB" dirty="0">
                <a:solidFill>
                  <a:schemeClr val="bg1"/>
                </a:solidFill>
              </a:rPr>
              <a:t>£25            £19.95 </a:t>
            </a:r>
          </a:p>
          <a:p>
            <a:pPr marL="0" indent="0">
              <a:buFont typeface="Arial" panose="020B0604020202020204" pitchFamily="34" charset="0"/>
              <a:buNone/>
              <a:defRPr/>
            </a:pPr>
            <a:endParaRPr lang="en-GB" dirty="0"/>
          </a:p>
        </p:txBody>
      </p:sp>
      <p:pic>
        <p:nvPicPr>
          <p:cNvPr id="10244"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ight Arrow 3"/>
          <p:cNvSpPr/>
          <p:nvPr/>
        </p:nvSpPr>
        <p:spPr>
          <a:xfrm>
            <a:off x="3986213" y="2979738"/>
            <a:ext cx="720725" cy="2238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
        <p:nvSpPr>
          <p:cNvPr id="8" name="Right Arrow 7"/>
          <p:cNvSpPr/>
          <p:nvPr/>
        </p:nvSpPr>
        <p:spPr>
          <a:xfrm>
            <a:off x="3986213" y="4733925"/>
            <a:ext cx="720725" cy="2254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smtClean="0">
                <a:solidFill>
                  <a:schemeClr val="bg1"/>
                </a:solidFill>
              </a:rPr>
              <a:t>Messaging Rules</a:t>
            </a:r>
          </a:p>
        </p:txBody>
      </p:sp>
      <p:sp>
        <p:nvSpPr>
          <p:cNvPr id="3" name="Content Placeholder 2"/>
          <p:cNvSpPr>
            <a:spLocks noGrp="1"/>
          </p:cNvSpPr>
          <p:nvPr>
            <p:ph idx="1"/>
          </p:nvPr>
        </p:nvSpPr>
        <p:spPr>
          <a:xfrm>
            <a:off x="479425" y="1603375"/>
            <a:ext cx="8229600" cy="4525963"/>
          </a:xfrm>
        </p:spPr>
        <p:txBody>
          <a:bodyPr/>
          <a:lstStyle/>
          <a:p>
            <a:pPr marL="0" indent="0">
              <a:buFont typeface="Arial" panose="020B0604020202020204" pitchFamily="34" charset="0"/>
              <a:buNone/>
              <a:defRPr/>
            </a:pPr>
            <a:r>
              <a:rPr lang="en-GB" dirty="0">
                <a:solidFill>
                  <a:schemeClr val="tx2">
                    <a:lumMod val="60000"/>
                    <a:lumOff val="40000"/>
                  </a:schemeClr>
                </a:solidFill>
              </a:rPr>
              <a:t>A rule can display </a:t>
            </a:r>
          </a:p>
          <a:p>
            <a:pPr marL="0" indent="0">
              <a:buFont typeface="Arial" panose="020B0604020202020204" pitchFamily="34" charset="0"/>
              <a:buNone/>
              <a:defRPr/>
            </a:pPr>
            <a:r>
              <a:rPr lang="en-GB" dirty="0">
                <a:solidFill>
                  <a:schemeClr val="tx2">
                    <a:lumMod val="60000"/>
                    <a:lumOff val="40000"/>
                  </a:schemeClr>
                </a:solidFill>
              </a:rPr>
              <a:t>a popup message for the Box </a:t>
            </a:r>
          </a:p>
          <a:p>
            <a:pPr marL="0" indent="0">
              <a:buFont typeface="Arial" panose="020B0604020202020204" pitchFamily="34" charset="0"/>
              <a:buNone/>
              <a:defRPr/>
            </a:pPr>
            <a:r>
              <a:rPr lang="en-GB" dirty="0">
                <a:solidFill>
                  <a:schemeClr val="tx2">
                    <a:lumMod val="60000"/>
                    <a:lumOff val="40000"/>
                  </a:schemeClr>
                </a:solidFill>
              </a:rPr>
              <a:t>Office operator or an online </a:t>
            </a:r>
          </a:p>
          <a:p>
            <a:pPr marL="0" indent="0">
              <a:buFont typeface="Arial" panose="020B0604020202020204" pitchFamily="34" charset="0"/>
              <a:buNone/>
              <a:defRPr/>
            </a:pPr>
            <a:r>
              <a:rPr lang="en-GB" dirty="0">
                <a:solidFill>
                  <a:schemeClr val="tx2">
                    <a:lumMod val="60000"/>
                    <a:lumOff val="40000"/>
                  </a:schemeClr>
                </a:solidFill>
              </a:rPr>
              <a:t>User, alongside a </a:t>
            </a:r>
          </a:p>
          <a:p>
            <a:pPr marL="0" indent="0">
              <a:buFont typeface="Arial" panose="020B0604020202020204" pitchFamily="34" charset="0"/>
              <a:buNone/>
              <a:defRPr/>
            </a:pPr>
            <a:r>
              <a:rPr lang="en-GB" dirty="0">
                <a:solidFill>
                  <a:schemeClr val="tx2">
                    <a:lumMod val="60000"/>
                    <a:lumOff val="40000"/>
                  </a:schemeClr>
                </a:solidFill>
              </a:rPr>
              <a:t>Pricing Rule or as a </a:t>
            </a:r>
          </a:p>
          <a:p>
            <a:pPr marL="0" indent="0">
              <a:buFont typeface="Arial" panose="020B0604020202020204" pitchFamily="34" charset="0"/>
              <a:buNone/>
              <a:defRPr/>
            </a:pPr>
            <a:r>
              <a:rPr lang="en-GB" dirty="0">
                <a:solidFill>
                  <a:schemeClr val="tx2">
                    <a:lumMod val="60000"/>
                    <a:lumOff val="40000"/>
                  </a:schemeClr>
                </a:solidFill>
              </a:rPr>
              <a:t>message only. </a:t>
            </a:r>
          </a:p>
          <a:p>
            <a:pPr marL="0" indent="0">
              <a:buFont typeface="Arial" panose="020B0604020202020204" pitchFamily="34" charset="0"/>
              <a:buNone/>
              <a:defRPr/>
            </a:pPr>
            <a:endParaRPr lang="en-GB" dirty="0"/>
          </a:p>
          <a:p>
            <a:pPr>
              <a:defRPr/>
            </a:pPr>
            <a:endParaRPr lang="en-GB" dirty="0"/>
          </a:p>
        </p:txBody>
      </p:sp>
      <p:pic>
        <p:nvPicPr>
          <p:cNvPr id="11268"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Content Placeholder 3"/>
          <p:cNvPicPr>
            <a:picLocks/>
          </p:cNvPicPr>
          <p:nvPr/>
        </p:nvPicPr>
        <p:blipFill>
          <a:blip r:embed="rId3">
            <a:extLst>
              <a:ext uri="{28A0092B-C50C-407E-A947-70E740481C1C}">
                <a14:useLocalDpi xmlns:a14="http://schemas.microsoft.com/office/drawing/2010/main" val="0"/>
              </a:ext>
            </a:extLst>
          </a:blip>
          <a:srcRect l="74118" t="75055" r="204" b="7777"/>
          <a:stretch>
            <a:fillRect/>
          </a:stretch>
        </p:blipFill>
        <p:spPr bwMode="auto">
          <a:xfrm>
            <a:off x="6011863" y="3249613"/>
            <a:ext cx="135096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11750" y="3384550"/>
            <a:ext cx="3324225" cy="310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smtClean="0">
                <a:solidFill>
                  <a:schemeClr val="bg1"/>
                </a:solidFill>
              </a:rPr>
              <a:t>Upselling with Pricing Rules</a:t>
            </a:r>
          </a:p>
        </p:txBody>
      </p:sp>
      <p:pic>
        <p:nvPicPr>
          <p:cNvPr id="12291" name="Content Placeholder 3"/>
          <p:cNvPicPr>
            <a:picLocks noGrp="1"/>
          </p:cNvPicPr>
          <p:nvPr>
            <p:ph idx="1"/>
          </p:nvPr>
        </p:nvPicPr>
        <p:blipFill>
          <a:blip r:embed="rId2">
            <a:extLst>
              <a:ext uri="{28A0092B-C50C-407E-A947-70E740481C1C}">
                <a14:useLocalDpi xmlns:a14="http://schemas.microsoft.com/office/drawing/2010/main" val="0"/>
              </a:ext>
            </a:extLst>
          </a:blip>
          <a:srcRect l="65636" t="56497" r="-6029" b="5084"/>
          <a:stretch>
            <a:fillRect/>
          </a:stretch>
        </p:blipFill>
        <p:spPr>
          <a:xfrm>
            <a:off x="1601788" y="1493838"/>
            <a:ext cx="6929437" cy="4484687"/>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58788"/>
            <a:ext cx="7175500" cy="1143000"/>
          </a:xfrm>
        </p:spPr>
        <p:txBody>
          <a:bodyPr/>
          <a:lstStyle/>
          <a:p>
            <a:pPr algn="l"/>
            <a:r>
              <a:rPr lang="en-GB" altLang="en-US" sz="4000" smtClean="0">
                <a:solidFill>
                  <a:schemeClr val="bg1"/>
                </a:solidFill>
              </a:rPr>
              <a:t>Theatre By The Lake’s Rep season, giving Pricing Rules a good rep</a:t>
            </a:r>
          </a:p>
        </p:txBody>
      </p:sp>
      <p:sp>
        <p:nvSpPr>
          <p:cNvPr id="3" name="Content Placeholder 2"/>
          <p:cNvSpPr>
            <a:spLocks noGrp="1"/>
          </p:cNvSpPr>
          <p:nvPr>
            <p:ph idx="1"/>
          </p:nvPr>
        </p:nvSpPr>
        <p:spPr>
          <a:xfrm>
            <a:off x="457200" y="2214563"/>
            <a:ext cx="8301038" cy="3911600"/>
          </a:xfrm>
        </p:spPr>
        <p:txBody>
          <a:bodyPr/>
          <a:lstStyle/>
          <a:p>
            <a:pPr>
              <a:defRPr/>
            </a:pPr>
            <a:r>
              <a:rPr lang="en-GB" dirty="0">
                <a:solidFill>
                  <a:schemeClr val="tx2">
                    <a:lumMod val="60000"/>
                    <a:lumOff val="40000"/>
                  </a:schemeClr>
                </a:solidFill>
              </a:rPr>
              <a:t>2, 3, 4 show mini season tickets:</a:t>
            </a:r>
          </a:p>
          <a:p>
            <a:pPr marL="0" indent="0">
              <a:buFont typeface="Arial" panose="020B0604020202020204" pitchFamily="34" charset="0"/>
              <a:buNone/>
              <a:defRPr/>
            </a:pPr>
            <a:r>
              <a:rPr lang="en-GB" dirty="0">
                <a:solidFill>
                  <a:schemeClr val="accent6">
                    <a:lumMod val="75000"/>
                  </a:schemeClr>
                </a:solidFill>
              </a:rPr>
              <a:t>Why not add another show?</a:t>
            </a:r>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r>
              <a:rPr lang="en-GB" dirty="0"/>
              <a:t/>
            </a:r>
            <a:br>
              <a:rPr lang="en-GB" dirty="0"/>
            </a:br>
            <a:r>
              <a:rPr lang="en-GB" dirty="0"/>
              <a:t/>
            </a:r>
            <a:br>
              <a:rPr lang="en-GB" dirty="0"/>
            </a:br>
            <a:endParaRPr lang="en-GB" dirty="0"/>
          </a:p>
          <a:p>
            <a:pPr marL="0" indent="0">
              <a:buFont typeface="Arial" panose="020B0604020202020204" pitchFamily="34" charset="0"/>
              <a:buNone/>
              <a:defRPr/>
            </a:pPr>
            <a:endParaRPr lang="en-GB" dirty="0"/>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endParaRPr lang="en-GB" dirty="0"/>
          </a:p>
        </p:txBody>
      </p:sp>
      <p:pic>
        <p:nvPicPr>
          <p:cNvPr id="13316"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
          <p:cNvPicPr>
            <a:picLocks noChangeAspect="1"/>
          </p:cNvPicPr>
          <p:nvPr/>
        </p:nvPicPr>
        <p:blipFill>
          <a:blip r:embed="rId3">
            <a:extLst>
              <a:ext uri="{28A0092B-C50C-407E-A947-70E740481C1C}">
                <a14:useLocalDpi xmlns:a14="http://schemas.microsoft.com/office/drawing/2010/main" val="0"/>
              </a:ext>
            </a:extLst>
          </a:blip>
          <a:srcRect t="38719" r="43098" b="49231"/>
          <a:stretch>
            <a:fillRect/>
          </a:stretch>
        </p:blipFill>
        <p:spPr bwMode="auto">
          <a:xfrm>
            <a:off x="195263" y="3508375"/>
            <a:ext cx="6799262"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3"/>
          <p:cNvPicPr>
            <a:picLocks noChangeAspect="1"/>
          </p:cNvPicPr>
          <p:nvPr/>
        </p:nvPicPr>
        <p:blipFill>
          <a:blip r:embed="rId3">
            <a:extLst>
              <a:ext uri="{28A0092B-C50C-407E-A947-70E740481C1C}">
                <a14:useLocalDpi xmlns:a14="http://schemas.microsoft.com/office/drawing/2010/main" val="0"/>
              </a:ext>
            </a:extLst>
          </a:blip>
          <a:srcRect l="73595" t="73895" r="-2" b="5444"/>
          <a:stretch>
            <a:fillRect/>
          </a:stretch>
        </p:blipFill>
        <p:spPr bwMode="auto">
          <a:xfrm>
            <a:off x="5849938" y="3192463"/>
            <a:ext cx="3036887"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4"/>
          <p:cNvSpPr>
            <a:spLocks noChangeArrowheads="1"/>
          </p:cNvSpPr>
          <p:nvPr/>
        </p:nvSpPr>
        <p:spPr bwMode="auto">
          <a:xfrm>
            <a:off x="2286000" y="3105150"/>
            <a:ext cx="4572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0" fontAlgn="base" hangingPunct="0">
              <a:spcBef>
                <a:spcPct val="0"/>
              </a:spcBef>
              <a:spcAft>
                <a:spcPct val="0"/>
              </a:spcAft>
              <a:buFontTx/>
              <a:buNone/>
            </a:pPr>
            <a:r>
              <a:rPr lang="en-GB" altLang="en-US" sz="1800" smtClean="0">
                <a:solidFill>
                  <a:prstClr val="black"/>
                </a:solidFill>
                <a:cs typeface="Arial" panose="020B0604020202020204" pitchFamily="34" charset="0"/>
              </a:rPr>
              <a:t/>
            </a:r>
            <a:br>
              <a:rPr lang="en-GB" altLang="en-US" sz="1800" smtClean="0">
                <a:solidFill>
                  <a:prstClr val="black"/>
                </a:solidFill>
                <a:cs typeface="Arial" panose="020B0604020202020204" pitchFamily="34" charset="0"/>
              </a:rPr>
            </a:br>
            <a:endParaRPr lang="en-GB" altLang="en-US" sz="1800" smtClean="0">
              <a:solidFill>
                <a:prstClr val="black"/>
              </a:solidFill>
              <a:cs typeface="Arial" panose="020B0604020202020204" pitchFamily="34" charset="0"/>
            </a:endParaRPr>
          </a:p>
        </p:txBody>
      </p:sp>
      <p:sp>
        <p:nvSpPr>
          <p:cNvPr id="13320" name="Rectangle 5"/>
          <p:cNvSpPr>
            <a:spLocks noChangeArrowheads="1"/>
          </p:cNvSpPr>
          <p:nvPr/>
        </p:nvSpPr>
        <p:spPr bwMode="auto">
          <a:xfrm>
            <a:off x="2286000" y="3105150"/>
            <a:ext cx="4572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400" eaLnBrk="0" fontAlgn="base" hangingPunct="0">
              <a:spcBef>
                <a:spcPct val="0"/>
              </a:spcBef>
              <a:spcAft>
                <a:spcPct val="0"/>
              </a:spcAft>
              <a:buFontTx/>
              <a:buNone/>
            </a:pPr>
            <a:r>
              <a:rPr lang="en-GB" altLang="en-US" sz="1800" smtClean="0">
                <a:solidFill>
                  <a:prstClr val="black"/>
                </a:solidFill>
                <a:cs typeface="Arial" panose="020B0604020202020204" pitchFamily="34" charset="0"/>
              </a:rPr>
              <a:t/>
            </a:r>
            <a:br>
              <a:rPr lang="en-GB" altLang="en-US" sz="1800" smtClean="0">
                <a:solidFill>
                  <a:prstClr val="black"/>
                </a:solidFill>
                <a:cs typeface="Arial" panose="020B0604020202020204" pitchFamily="34" charset="0"/>
              </a:rPr>
            </a:br>
            <a:endParaRPr lang="en-GB" altLang="en-US" sz="1800" smtClean="0">
              <a:solidFill>
                <a:prstClr val="black"/>
              </a:solidFill>
              <a:cs typeface="Arial" panose="020B0604020202020204" pitchFamily="34" charset="0"/>
            </a:endParaRPr>
          </a:p>
        </p:txBody>
      </p:sp>
      <p:pic>
        <p:nvPicPr>
          <p:cNvPr id="13321" name="Picture 6"/>
          <p:cNvPicPr>
            <a:picLocks noChangeAspect="1"/>
          </p:cNvPicPr>
          <p:nvPr/>
        </p:nvPicPr>
        <p:blipFill>
          <a:blip r:embed="rId4">
            <a:extLst>
              <a:ext uri="{28A0092B-C50C-407E-A947-70E740481C1C}">
                <a14:useLocalDpi xmlns:a14="http://schemas.microsoft.com/office/drawing/2010/main" val="0"/>
              </a:ext>
            </a:extLst>
          </a:blip>
          <a:srcRect l="-1251" t="39166" r="23317" b="48090"/>
          <a:stretch>
            <a:fillRect/>
          </a:stretch>
        </p:blipFill>
        <p:spPr bwMode="auto">
          <a:xfrm>
            <a:off x="20638" y="5230813"/>
            <a:ext cx="8758237"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2" name="Picture 7"/>
          <p:cNvPicPr>
            <a:picLocks noChangeAspect="1"/>
          </p:cNvPicPr>
          <p:nvPr/>
        </p:nvPicPr>
        <p:blipFill>
          <a:blip r:embed="rId4">
            <a:extLst>
              <a:ext uri="{28A0092B-C50C-407E-A947-70E740481C1C}">
                <a14:useLocalDpi xmlns:a14="http://schemas.microsoft.com/office/drawing/2010/main" val="0"/>
              </a:ext>
            </a:extLst>
          </a:blip>
          <a:srcRect l="73615" t="73613" r="-563" b="6932"/>
          <a:stretch>
            <a:fillRect/>
          </a:stretch>
        </p:blipFill>
        <p:spPr bwMode="auto">
          <a:xfrm>
            <a:off x="5849938" y="5106988"/>
            <a:ext cx="3170237"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Down Arrow 8"/>
          <p:cNvSpPr/>
          <p:nvPr/>
        </p:nvSpPr>
        <p:spPr>
          <a:xfrm>
            <a:off x="3152775" y="4508500"/>
            <a:ext cx="539750" cy="598488"/>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4338" name="Title 1"/>
          <p:cNvSpPr>
            <a:spLocks noGrp="1"/>
          </p:cNvSpPr>
          <p:nvPr>
            <p:ph type="title"/>
          </p:nvPr>
        </p:nvSpPr>
        <p:spPr>
          <a:xfrm>
            <a:off x="476250" y="458788"/>
            <a:ext cx="7175500" cy="1143000"/>
          </a:xfrm>
        </p:spPr>
        <p:txBody>
          <a:bodyPr/>
          <a:lstStyle/>
          <a:p>
            <a:r>
              <a:rPr lang="en-GB" altLang="en-US" sz="4000" smtClean="0">
                <a:solidFill>
                  <a:schemeClr val="bg1"/>
                </a:solidFill>
              </a:rPr>
              <a:t>Group bookings</a:t>
            </a:r>
          </a:p>
        </p:txBody>
      </p:sp>
      <p:pic>
        <p:nvPicPr>
          <p:cNvPr id="14339"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2" descr="Image result for Group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76275" y="1595438"/>
            <a:ext cx="7772400" cy="5170487"/>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58788"/>
            <a:ext cx="7175500" cy="1143000"/>
          </a:xfrm>
        </p:spPr>
        <p:txBody>
          <a:bodyPr/>
          <a:lstStyle/>
          <a:p>
            <a:pPr algn="l"/>
            <a:r>
              <a:rPr lang="en-GB" altLang="en-US" sz="4000" smtClean="0">
                <a:solidFill>
                  <a:schemeClr val="bg1"/>
                </a:solidFill>
              </a:rPr>
              <a:t>Groups</a:t>
            </a:r>
          </a:p>
        </p:txBody>
      </p:sp>
      <p:sp>
        <p:nvSpPr>
          <p:cNvPr id="3" name="Content Placeholder 2"/>
          <p:cNvSpPr>
            <a:spLocks noGrp="1"/>
          </p:cNvSpPr>
          <p:nvPr>
            <p:ph idx="1"/>
          </p:nvPr>
        </p:nvSpPr>
        <p:spPr>
          <a:xfrm>
            <a:off x="457200" y="2168525"/>
            <a:ext cx="8301038" cy="3911600"/>
          </a:xfrm>
        </p:spPr>
        <p:txBody>
          <a:bodyPr/>
          <a:lstStyle/>
          <a:p>
            <a:pPr>
              <a:defRPr/>
            </a:pPr>
            <a:r>
              <a:rPr lang="en-GB" dirty="0">
                <a:solidFill>
                  <a:schemeClr val="tx2">
                    <a:lumMod val="60000"/>
                    <a:lumOff val="40000"/>
                  </a:schemeClr>
                </a:solidFill>
              </a:rPr>
              <a:t>Buy 10 tickets get another one free:</a:t>
            </a:r>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p:txBody>
      </p:sp>
      <p:pic>
        <p:nvPicPr>
          <p:cNvPr id="15364"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11"/>
          <p:cNvPicPr>
            <a:picLocks noChangeAspect="1"/>
          </p:cNvPicPr>
          <p:nvPr/>
        </p:nvPicPr>
        <p:blipFill>
          <a:blip r:embed="rId3">
            <a:extLst>
              <a:ext uri="{28A0092B-C50C-407E-A947-70E740481C1C}">
                <a14:useLocalDpi xmlns:a14="http://schemas.microsoft.com/office/drawing/2010/main" val="0"/>
              </a:ext>
            </a:extLst>
          </a:blip>
          <a:srcRect l="28574" t="35059" b="6055"/>
          <a:stretch>
            <a:fillRect/>
          </a:stretch>
        </p:blipFill>
        <p:spPr bwMode="auto">
          <a:xfrm>
            <a:off x="790575" y="2798763"/>
            <a:ext cx="7156450" cy="368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12"/>
          <p:cNvSpPr/>
          <p:nvPr/>
        </p:nvSpPr>
        <p:spPr>
          <a:xfrm>
            <a:off x="4886325" y="3338513"/>
            <a:ext cx="676275" cy="3556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
        <p:nvSpPr>
          <p:cNvPr id="14" name="Up Arrow 13"/>
          <p:cNvSpPr/>
          <p:nvPr/>
        </p:nvSpPr>
        <p:spPr>
          <a:xfrm rot="17907388">
            <a:off x="5936456" y="3326607"/>
            <a:ext cx="314325" cy="1039812"/>
          </a:xfrm>
          <a:prstGeom prst="up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58788"/>
            <a:ext cx="7175500" cy="1143000"/>
          </a:xfrm>
        </p:spPr>
        <p:txBody>
          <a:bodyPr/>
          <a:lstStyle/>
          <a:p>
            <a:pPr algn="l"/>
            <a:r>
              <a:rPr lang="en-GB" altLang="en-US" sz="4000" smtClean="0">
                <a:solidFill>
                  <a:schemeClr val="bg1"/>
                </a:solidFill>
              </a:rPr>
              <a:t>Groups</a:t>
            </a:r>
          </a:p>
        </p:txBody>
      </p:sp>
      <p:sp>
        <p:nvSpPr>
          <p:cNvPr id="3" name="Content Placeholder 2"/>
          <p:cNvSpPr>
            <a:spLocks noGrp="1"/>
          </p:cNvSpPr>
          <p:nvPr>
            <p:ph idx="1"/>
          </p:nvPr>
        </p:nvSpPr>
        <p:spPr>
          <a:xfrm>
            <a:off x="457200" y="2214563"/>
            <a:ext cx="8301038" cy="3911600"/>
          </a:xfrm>
        </p:spPr>
        <p:txBody>
          <a:bodyPr/>
          <a:lstStyle/>
          <a:p>
            <a:pPr>
              <a:defRPr/>
            </a:pPr>
            <a:r>
              <a:rPr lang="en-GB" dirty="0">
                <a:solidFill>
                  <a:schemeClr val="tx2">
                    <a:lumMod val="60000"/>
                    <a:lumOff val="40000"/>
                  </a:schemeClr>
                </a:solidFill>
              </a:rPr>
              <a:t>Buy more than 8, save £5 per ticket:</a:t>
            </a:r>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p:txBody>
      </p:sp>
      <p:pic>
        <p:nvPicPr>
          <p:cNvPr id="16388"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
          <p:cNvPicPr>
            <a:picLocks noChangeAspect="1"/>
          </p:cNvPicPr>
          <p:nvPr/>
        </p:nvPicPr>
        <p:blipFill>
          <a:blip r:embed="rId3">
            <a:extLst>
              <a:ext uri="{28A0092B-C50C-407E-A947-70E740481C1C}">
                <a14:useLocalDpi xmlns:a14="http://schemas.microsoft.com/office/drawing/2010/main" val="0"/>
              </a:ext>
            </a:extLst>
          </a:blip>
          <a:srcRect l="38087" t="39003" r="-955" b="5093"/>
          <a:stretch>
            <a:fillRect/>
          </a:stretch>
        </p:blipFill>
        <p:spPr bwMode="auto">
          <a:xfrm>
            <a:off x="341313" y="3159125"/>
            <a:ext cx="4410075"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3"/>
          <p:cNvPicPr>
            <a:picLocks noChangeAspect="1"/>
          </p:cNvPicPr>
          <p:nvPr/>
        </p:nvPicPr>
        <p:blipFill>
          <a:blip r:embed="rId4">
            <a:extLst>
              <a:ext uri="{28A0092B-C50C-407E-A947-70E740481C1C}">
                <a14:useLocalDpi xmlns:a14="http://schemas.microsoft.com/office/drawing/2010/main" val="0"/>
              </a:ext>
            </a:extLst>
          </a:blip>
          <a:srcRect l="33595" t="28384" r="26270" b="23169"/>
          <a:stretch>
            <a:fillRect/>
          </a:stretch>
        </p:blipFill>
        <p:spPr bwMode="auto">
          <a:xfrm>
            <a:off x="5500688" y="3152775"/>
            <a:ext cx="325755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Notched Right Arrow 4"/>
          <p:cNvSpPr/>
          <p:nvPr/>
        </p:nvSpPr>
        <p:spPr>
          <a:xfrm>
            <a:off x="4572000" y="4014788"/>
            <a:ext cx="928688" cy="719137"/>
          </a:xfrm>
          <a:prstGeom prst="notched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58788"/>
            <a:ext cx="7175500" cy="1143000"/>
          </a:xfrm>
        </p:spPr>
        <p:txBody>
          <a:bodyPr/>
          <a:lstStyle/>
          <a:p>
            <a:pPr algn="l"/>
            <a:r>
              <a:rPr lang="en-GB" altLang="en-US" sz="4000" smtClean="0">
                <a:solidFill>
                  <a:schemeClr val="bg1"/>
                </a:solidFill>
              </a:rPr>
              <a:t>Groups: Schools</a:t>
            </a:r>
          </a:p>
        </p:txBody>
      </p:sp>
      <p:sp>
        <p:nvSpPr>
          <p:cNvPr id="3" name="Content Placeholder 2"/>
          <p:cNvSpPr>
            <a:spLocks noGrp="1"/>
          </p:cNvSpPr>
          <p:nvPr>
            <p:ph idx="1"/>
          </p:nvPr>
        </p:nvSpPr>
        <p:spPr>
          <a:xfrm>
            <a:off x="457200" y="2214563"/>
            <a:ext cx="8301038" cy="3911600"/>
          </a:xfrm>
        </p:spPr>
        <p:txBody>
          <a:bodyPr/>
          <a:lstStyle/>
          <a:p>
            <a:pPr>
              <a:defRPr/>
            </a:pPr>
            <a:r>
              <a:rPr lang="en-GB" dirty="0">
                <a:solidFill>
                  <a:schemeClr val="tx2">
                    <a:lumMod val="60000"/>
                    <a:lumOff val="40000"/>
                  </a:schemeClr>
                </a:solidFill>
              </a:rPr>
              <a:t>1 free teacher per 10 pupils</a:t>
            </a:r>
          </a:p>
          <a:p>
            <a:pPr marL="0" indent="0">
              <a:buFont typeface="Arial" panose="020B0604020202020204" pitchFamily="34" charset="0"/>
              <a:buNone/>
              <a:defRPr/>
            </a:pPr>
            <a:r>
              <a:rPr lang="en-GB" dirty="0"/>
              <a:t/>
            </a:r>
            <a:br>
              <a:rPr lang="en-GB" dirty="0"/>
            </a:br>
            <a:endParaRPr lang="en-GB" dirty="0"/>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p:txBody>
      </p:sp>
      <p:pic>
        <p:nvPicPr>
          <p:cNvPr id="17412"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
          <p:cNvPicPr>
            <a:picLocks noChangeAspect="1"/>
          </p:cNvPicPr>
          <p:nvPr/>
        </p:nvPicPr>
        <p:blipFill>
          <a:blip r:embed="rId3">
            <a:extLst>
              <a:ext uri="{28A0092B-C50C-407E-A947-70E740481C1C}">
                <a14:useLocalDpi xmlns:a14="http://schemas.microsoft.com/office/drawing/2010/main" val="0"/>
              </a:ext>
            </a:extLst>
          </a:blip>
          <a:srcRect t="39552" b="6175"/>
          <a:stretch>
            <a:fillRect/>
          </a:stretch>
        </p:blipFill>
        <p:spPr bwMode="auto">
          <a:xfrm>
            <a:off x="457200" y="2889250"/>
            <a:ext cx="8226425"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pic>
        <p:nvPicPr>
          <p:cNvPr id="18434" name="Picture 8" descr="https://www.theatrebythelake.com/MediaGallery/56-605.jpg"/>
          <p:cNvPicPr>
            <a:picLocks noChangeAspect="1" noChangeArrowheads="1"/>
          </p:cNvPicPr>
          <p:nvPr/>
        </p:nvPicPr>
        <p:blipFill>
          <a:blip r:embed="rId3">
            <a:extLst>
              <a:ext uri="{28A0092B-C50C-407E-A947-70E740481C1C}">
                <a14:useLocalDpi xmlns:a14="http://schemas.microsoft.com/office/drawing/2010/main" val="0"/>
              </a:ext>
            </a:extLst>
          </a:blip>
          <a:srcRect l="3020" t="4005" r="809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itle 4"/>
          <p:cNvSpPr>
            <a:spLocks noGrp="1"/>
          </p:cNvSpPr>
          <p:nvPr>
            <p:ph type="title"/>
          </p:nvPr>
        </p:nvSpPr>
        <p:spPr/>
        <p:txBody>
          <a:bodyPr/>
          <a:lstStyle/>
          <a:p>
            <a:r>
              <a:rPr lang="en-GB" altLang="en-US" smtClean="0">
                <a:solidFill>
                  <a:schemeClr val="bg1"/>
                </a:solidFill>
              </a:rPr>
              <a:t/>
            </a:r>
            <a:br>
              <a:rPr lang="en-GB" altLang="en-US" smtClean="0">
                <a:solidFill>
                  <a:schemeClr val="bg1"/>
                </a:solidFill>
              </a:rPr>
            </a:br>
            <a:r>
              <a:rPr lang="en-GB" altLang="en-US" smtClean="0">
                <a:solidFill>
                  <a:schemeClr val="bg1"/>
                </a:solidFill>
              </a:rPr>
              <a:t>Family Tickets</a:t>
            </a:r>
            <a:br>
              <a:rPr lang="en-GB" altLang="en-US" smtClean="0">
                <a:solidFill>
                  <a:schemeClr val="bg1"/>
                </a:solidFill>
              </a:rPr>
            </a:br>
            <a:endParaRPr lang="en-GB" altLang="en-US" smtClean="0">
              <a:solidFill>
                <a:schemeClr val="bg1"/>
              </a:solidFill>
            </a:endParaRPr>
          </a:p>
        </p:txBody>
      </p:sp>
      <p:pic>
        <p:nvPicPr>
          <p:cNvPr id="18437" name="Picture 2"/>
          <p:cNvPicPr>
            <a:picLocks noChangeAspect="1"/>
          </p:cNvPicPr>
          <p:nvPr/>
        </p:nvPicPr>
        <p:blipFill>
          <a:blip r:embed="rId5">
            <a:extLst>
              <a:ext uri="{28A0092B-C50C-407E-A947-70E740481C1C}">
                <a14:useLocalDpi xmlns:a14="http://schemas.microsoft.com/office/drawing/2010/main" val="0"/>
              </a:ext>
            </a:extLst>
          </a:blip>
          <a:srcRect l="22522" t="-22755" r="39017" b="20082"/>
          <a:stretch>
            <a:fillRect/>
          </a:stretch>
        </p:blipFill>
        <p:spPr bwMode="auto">
          <a:xfrm>
            <a:off x="5381625" y="846138"/>
            <a:ext cx="3151188"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20482" name="Content Placeholder 2"/>
          <p:cNvSpPr>
            <a:spLocks noGrp="1"/>
          </p:cNvSpPr>
          <p:nvPr>
            <p:ph idx="1"/>
          </p:nvPr>
        </p:nvSpPr>
        <p:spPr>
          <a:xfrm>
            <a:off x="457200" y="2214563"/>
            <a:ext cx="8301038" cy="3911600"/>
          </a:xfrm>
        </p:spPr>
        <p:txBody>
          <a:bodyPr/>
          <a:lstStyle/>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r>
              <a:rPr lang="en-GB" altLang="en-US" smtClean="0">
                <a:solidFill>
                  <a:schemeClr val="bg1"/>
                </a:solidFill>
              </a:rPr>
              <a:t>Content advisories</a:t>
            </a:r>
          </a:p>
          <a:p>
            <a:pPr marL="0" indent="0">
              <a:buFont typeface="Arial" panose="020B0604020202020204" pitchFamily="34" charset="0"/>
              <a:buNone/>
            </a:pPr>
            <a:endParaRPr lang="en-GB" altLang="en-US" smtClean="0"/>
          </a:p>
        </p:txBody>
      </p:sp>
      <p:pic>
        <p:nvPicPr>
          <p:cNvPr id="20483"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itle 4"/>
          <p:cNvSpPr>
            <a:spLocks noGrp="1"/>
          </p:cNvSpPr>
          <p:nvPr>
            <p:ph type="title"/>
          </p:nvPr>
        </p:nvSpPr>
        <p:spPr/>
        <p:txBody>
          <a:bodyPr/>
          <a:lstStyle/>
          <a:p>
            <a:r>
              <a:rPr lang="en-GB" altLang="en-US" smtClean="0">
                <a:solidFill>
                  <a:schemeClr val="bg1"/>
                </a:solidFill>
              </a:rPr>
              <a:t>A quick aside</a:t>
            </a:r>
          </a:p>
        </p:txBody>
      </p:sp>
      <p:pic>
        <p:nvPicPr>
          <p:cNvPr id="20485" name="Picture 8"/>
          <p:cNvPicPr>
            <a:picLocks noChangeAspect="1"/>
          </p:cNvPicPr>
          <p:nvPr/>
        </p:nvPicPr>
        <p:blipFill>
          <a:blip r:embed="rId3">
            <a:extLst>
              <a:ext uri="{28A0092B-C50C-407E-A947-70E740481C1C}">
                <a14:useLocalDpi xmlns:a14="http://schemas.microsoft.com/office/drawing/2010/main" val="0"/>
              </a:ext>
            </a:extLst>
          </a:blip>
          <a:srcRect l="-2" t="11159" r="1477" b="13196"/>
          <a:stretch>
            <a:fillRect/>
          </a:stretch>
        </p:blipFill>
        <p:spPr bwMode="auto">
          <a:xfrm>
            <a:off x="2951163" y="1408113"/>
            <a:ext cx="3317875" cy="374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21506" name="Content Placeholder 2"/>
          <p:cNvSpPr>
            <a:spLocks noGrp="1"/>
          </p:cNvSpPr>
          <p:nvPr>
            <p:ph idx="1"/>
          </p:nvPr>
        </p:nvSpPr>
        <p:spPr>
          <a:xfrm>
            <a:off x="457200" y="2168525"/>
            <a:ext cx="8301038" cy="3911600"/>
          </a:xfrm>
        </p:spPr>
        <p:txBody>
          <a:bodyPr/>
          <a:lstStyle/>
          <a:p>
            <a:pPr marL="0" indent="0" algn="ctr">
              <a:buFont typeface="Arial" panose="020B0604020202020204" pitchFamily="34" charset="0"/>
              <a:buNone/>
            </a:pPr>
            <a:r>
              <a:rPr lang="en-GB" altLang="en-US" smtClean="0"/>
              <a:t/>
            </a:r>
            <a:br>
              <a:rPr lang="en-GB" altLang="en-US" smtClean="0"/>
            </a:br>
            <a:endParaRPr lang="en-GB" altLang="en-US" smtClean="0"/>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buFont typeface="Arial" panose="020B0604020202020204" pitchFamily="34" charset="0"/>
              <a:buNone/>
            </a:pPr>
            <a:endParaRPr lang="en-GB" altLang="en-US" smtClean="0"/>
          </a:p>
        </p:txBody>
      </p:sp>
      <p:pic>
        <p:nvPicPr>
          <p:cNvPr id="2150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itle 4"/>
          <p:cNvSpPr>
            <a:spLocks noGrp="1"/>
          </p:cNvSpPr>
          <p:nvPr>
            <p:ph type="title"/>
          </p:nvPr>
        </p:nvSpPr>
        <p:spPr/>
        <p:txBody>
          <a:bodyPr/>
          <a:lstStyle/>
          <a:p>
            <a:r>
              <a:rPr lang="en-GB" altLang="en-US" smtClean="0">
                <a:solidFill>
                  <a:schemeClr val="bg1"/>
                </a:solidFill>
              </a:rPr>
              <a:t>Setup </a:t>
            </a:r>
            <a:br>
              <a:rPr lang="en-GB" altLang="en-US" smtClean="0">
                <a:solidFill>
                  <a:schemeClr val="bg1"/>
                </a:solidFill>
              </a:rPr>
            </a:br>
            <a:r>
              <a:rPr lang="en-GB" altLang="en-US" smtClean="0">
                <a:solidFill>
                  <a:schemeClr val="bg1"/>
                </a:solidFill>
              </a:rPr>
              <a:t>It’s not that scary…</a:t>
            </a:r>
          </a:p>
        </p:txBody>
      </p:sp>
      <p:pic>
        <p:nvPicPr>
          <p:cNvPr id="21509" name="Picture 1"/>
          <p:cNvPicPr>
            <a:picLocks noChangeAspect="1"/>
          </p:cNvPicPr>
          <p:nvPr/>
        </p:nvPicPr>
        <p:blipFill>
          <a:blip r:embed="rId3">
            <a:extLst>
              <a:ext uri="{28A0092B-C50C-407E-A947-70E740481C1C}">
                <a14:useLocalDpi xmlns:a14="http://schemas.microsoft.com/office/drawing/2010/main" val="0"/>
              </a:ext>
            </a:extLst>
          </a:blip>
          <a:srcRect t="9377" r="2718" b="6403"/>
          <a:stretch>
            <a:fillRect/>
          </a:stretch>
        </p:blipFill>
        <p:spPr bwMode="auto">
          <a:xfrm>
            <a:off x="280988" y="1763713"/>
            <a:ext cx="8643937"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119313" y="3355975"/>
            <a:ext cx="4905375" cy="658813"/>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
        <p:nvSpPr>
          <p:cNvPr id="8" name="Rectangle 7"/>
          <p:cNvSpPr/>
          <p:nvPr/>
        </p:nvSpPr>
        <p:spPr>
          <a:xfrm>
            <a:off x="2276475" y="1912938"/>
            <a:ext cx="4905375" cy="1349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
        <p:nvSpPr>
          <p:cNvPr id="9" name="Rectangle 8"/>
          <p:cNvSpPr/>
          <p:nvPr/>
        </p:nvSpPr>
        <p:spPr>
          <a:xfrm>
            <a:off x="2276475" y="4106863"/>
            <a:ext cx="4905375" cy="1755775"/>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endParaRPr lang="en-GB" altLang="en-US" smtClean="0">
              <a:solidFill>
                <a:schemeClr val="bg1"/>
              </a:solidFill>
            </a:endParaRPr>
          </a:p>
        </p:txBody>
      </p:sp>
      <p:pic>
        <p:nvPicPr>
          <p:cNvPr id="22531" name="Picture 6"/>
          <p:cNvPicPr>
            <a:picLocks noChangeAspect="1"/>
          </p:cNvPicPr>
          <p:nvPr/>
        </p:nvPicPr>
        <p:blipFill>
          <a:blip r:embed="rId2">
            <a:extLst>
              <a:ext uri="{28A0092B-C50C-407E-A947-70E740481C1C}">
                <a14:useLocalDpi xmlns:a14="http://schemas.microsoft.com/office/drawing/2010/main" val="0"/>
              </a:ext>
            </a:extLst>
          </a:blip>
          <a:srcRect l="7265" t="8887" r="7265" b="22318"/>
          <a:stretch>
            <a:fillRect/>
          </a:stretch>
        </p:blipFill>
        <p:spPr bwMode="auto">
          <a:xfrm>
            <a:off x="0" y="0"/>
            <a:ext cx="91440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8"/>
          <p:cNvPicPr>
            <a:picLocks noChangeAspect="1"/>
          </p:cNvPicPr>
          <p:nvPr/>
        </p:nvPicPr>
        <p:blipFill>
          <a:blip r:embed="rId3">
            <a:extLst>
              <a:ext uri="{28A0092B-C50C-407E-A947-70E740481C1C}">
                <a14:useLocalDpi xmlns:a14="http://schemas.microsoft.com/office/drawing/2010/main" val="0"/>
              </a:ext>
            </a:extLst>
          </a:blip>
          <a:srcRect l="7190" t="24223" r="10565" b="34457"/>
          <a:stretch>
            <a:fillRect/>
          </a:stretch>
        </p:blipFill>
        <p:spPr bwMode="auto">
          <a:xfrm>
            <a:off x="90488" y="4275138"/>
            <a:ext cx="8963025"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457200" y="2168525"/>
            <a:ext cx="8301038" cy="3911600"/>
          </a:xfrm>
        </p:spPr>
        <p:txBody>
          <a:bodyPr/>
          <a:lstStyle/>
          <a:p>
            <a:pPr marL="0" indent="0" algn="r">
              <a:buFont typeface="Arial" panose="020B0604020202020204" pitchFamily="34" charset="0"/>
              <a:buNone/>
            </a:pPr>
            <a:endParaRPr lang="en-GB" altLang="en-US" smtClean="0"/>
          </a:p>
          <a:p>
            <a:pPr marL="0" indent="0" algn="r">
              <a:buFont typeface="Arial" panose="020B0604020202020204" pitchFamily="34" charset="0"/>
              <a:buNone/>
            </a:pPr>
            <a:endParaRPr lang="en-GB" altLang="en-US" smtClean="0"/>
          </a:p>
          <a:p>
            <a:pPr marL="0" indent="0" algn="r">
              <a:buFont typeface="Arial" panose="020B0604020202020204" pitchFamily="34" charset="0"/>
              <a:buNone/>
            </a:pPr>
            <a:r>
              <a:rPr lang="en-GB" altLang="en-US" smtClean="0">
                <a:solidFill>
                  <a:schemeClr val="bg1"/>
                </a:solidFill>
              </a:rPr>
              <a:t>Matt Ingham</a:t>
            </a:r>
          </a:p>
          <a:p>
            <a:pPr marL="0" indent="0" algn="r">
              <a:buFont typeface="Arial" panose="020B0604020202020204" pitchFamily="34" charset="0"/>
              <a:buNone/>
            </a:pPr>
            <a:r>
              <a:rPr lang="en-GB" altLang="en-US" smtClean="0">
                <a:solidFill>
                  <a:schemeClr val="bg1"/>
                </a:solidFill>
              </a:rPr>
              <a:t>Sales Team Leader</a:t>
            </a:r>
          </a:p>
          <a:p>
            <a:pPr marL="0" indent="0" algn="r">
              <a:buFont typeface="Arial" panose="020B0604020202020204" pitchFamily="34" charset="0"/>
              <a:buNone/>
            </a:pPr>
            <a:r>
              <a:rPr lang="en-GB" altLang="en-US" smtClean="0">
                <a:solidFill>
                  <a:schemeClr val="bg1"/>
                </a:solidFill>
              </a:rPr>
              <a:t>Theatre By The Lake</a:t>
            </a:r>
          </a:p>
          <a:p>
            <a:pPr marL="0" indent="0" algn="r">
              <a:buFont typeface="Arial" panose="020B0604020202020204" pitchFamily="34" charset="0"/>
              <a:buNone/>
            </a:pPr>
            <a:r>
              <a:rPr lang="en-GB" altLang="en-US" smtClean="0">
                <a:solidFill>
                  <a:schemeClr val="bg1"/>
                </a:solidFill>
              </a:rPr>
              <a:t>matthew.ingham@theatrebythelake.com</a:t>
            </a:r>
          </a:p>
          <a:p>
            <a:pPr marL="0" indent="0" algn="r">
              <a:buFont typeface="Arial" panose="020B0604020202020204" pitchFamily="34" charset="0"/>
              <a:buNone/>
            </a:pPr>
            <a:endParaRPr lang="en-GB" altLang="en-US" smtClean="0"/>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lgn="ctr">
              <a:buFont typeface="Arial" panose="020B0604020202020204" pitchFamily="34" charset="0"/>
              <a:buNone/>
            </a:pPr>
            <a:endParaRPr lang="en-GB" altLang="en-US" smtClean="0">
              <a:solidFill>
                <a:schemeClr val="bg1"/>
              </a:solidFill>
            </a:endParaRPr>
          </a:p>
          <a:p>
            <a:pPr marL="0" indent="0">
              <a:buFont typeface="Arial" panose="020B0604020202020204" pitchFamily="34" charset="0"/>
              <a:buNone/>
            </a:pPr>
            <a:endParaRPr lang="en-GB" altLang="en-US" smtClean="0"/>
          </a:p>
        </p:txBody>
      </p:sp>
      <p:pic>
        <p:nvPicPr>
          <p:cNvPr id="23555"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025" y="238125"/>
            <a:ext cx="9779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itle 1"/>
          <p:cNvSpPr>
            <a:spLocks noGrp="1"/>
          </p:cNvSpPr>
          <p:nvPr>
            <p:ph type="title"/>
          </p:nvPr>
        </p:nvSpPr>
        <p:spPr/>
        <p:txBody>
          <a:bodyPr/>
          <a:lstStyle/>
          <a:p>
            <a:pPr algn="l"/>
            <a:r>
              <a:rPr lang="en-GB" altLang="en-US" smtClean="0">
                <a:solidFill>
                  <a:schemeClr val="bg1"/>
                </a:solidFill>
              </a:rPr>
              <a:t>Any questions?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Shape 113"/>
          <p:cNvSpPr txBox="1">
            <a:spLocks noGrp="1"/>
          </p:cNvSpPr>
          <p:nvPr>
            <p:ph type="ctrTitle"/>
          </p:nvPr>
        </p:nvSpPr>
        <p:spPr>
          <a:xfrm>
            <a:off x="304800" y="587375"/>
            <a:ext cx="7772400" cy="1546225"/>
          </a:xfrm>
        </p:spPr>
        <p:txBody>
          <a:bodyPr/>
          <a:lstStyle/>
          <a:p>
            <a:pPr algn="l" eaLnBrk="1" hangingPunct="1">
              <a:spcBef>
                <a:spcPct val="0"/>
              </a:spcBef>
              <a:buClr>
                <a:srgbClr val="000000"/>
              </a:buClr>
              <a:buSzTx/>
            </a:pPr>
            <a:r>
              <a:rPr lang="en-GB" altLang="en-US" b="1" smtClean="0">
                <a:solidFill>
                  <a:srgbClr val="FFFFFF"/>
                </a:solidFill>
                <a:latin typeface="Arial" panose="020B0604020202020204" pitchFamily="34" charset="0"/>
                <a:cs typeface="Arial" panose="020B0604020202020204" pitchFamily="34" charset="0"/>
              </a:rPr>
              <a:t>Southbank </a:t>
            </a:r>
            <a:br>
              <a:rPr lang="en-GB" altLang="en-US" b="1" smtClean="0">
                <a:solidFill>
                  <a:srgbClr val="FFFFFF"/>
                </a:solidFill>
                <a:latin typeface="Arial" panose="020B0604020202020204" pitchFamily="34" charset="0"/>
                <a:cs typeface="Arial" panose="020B0604020202020204" pitchFamily="34" charset="0"/>
              </a:rPr>
            </a:br>
            <a:r>
              <a:rPr lang="en-GB" altLang="en-US" b="1" smtClean="0">
                <a:solidFill>
                  <a:srgbClr val="FFFFFF"/>
                </a:solidFill>
                <a:latin typeface="Arial" panose="020B0604020202020204" pitchFamily="34" charset="0"/>
                <a:cs typeface="Arial" panose="020B0604020202020204" pitchFamily="34" charset="0"/>
              </a:rPr>
              <a:t>Centre</a:t>
            </a:r>
          </a:p>
        </p:txBody>
      </p:sp>
      <p:sp>
        <p:nvSpPr>
          <p:cNvPr id="9219" name="Shape 114"/>
          <p:cNvSpPr txBox="1">
            <a:spLocks noGrp="1"/>
          </p:cNvSpPr>
          <p:nvPr>
            <p:ph type="subTitle" idx="1"/>
          </p:nvPr>
        </p:nvSpPr>
        <p:spPr>
          <a:xfrm>
            <a:off x="0" y="5413375"/>
            <a:ext cx="7772400" cy="1047750"/>
          </a:xfrm>
        </p:spPr>
        <p:txBody>
          <a:bodyPr/>
          <a:lstStyle/>
          <a:p>
            <a:pPr algn="l" eaLnBrk="1" hangingPunct="1">
              <a:spcBef>
                <a:spcPct val="0"/>
              </a:spcBef>
              <a:buClr>
                <a:srgbClr val="666666"/>
              </a:buClr>
            </a:pPr>
            <a:r>
              <a:rPr lang="en-GB" altLang="en-US" sz="3000" b="1" smtClean="0">
                <a:solidFill>
                  <a:srgbClr val="000000"/>
                </a:solidFill>
                <a:latin typeface="Arial" panose="020B0604020202020204" pitchFamily="34" charset="0"/>
                <a:cs typeface="Arial" panose="020B0604020202020204" pitchFamily="34" charset="0"/>
              </a:rPr>
              <a:t>Upselling with Tessitura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Shape 120"/>
          <p:cNvSpPr txBox="1">
            <a:spLocks noChangeArrowheads="1"/>
          </p:cNvSpPr>
          <p:nvPr/>
        </p:nvSpPr>
        <p:spPr bwMode="auto">
          <a:xfrm>
            <a:off x="5076825" y="620713"/>
            <a:ext cx="3671888"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buClr>
                <a:srgbClr val="000000"/>
              </a:buClr>
              <a:buSzPct val="100000"/>
              <a:buFont typeface="Arial" panose="020B0604020202020204" pitchFamily="34" charset="0"/>
              <a:buChar char="•"/>
            </a:pPr>
            <a:r>
              <a:rPr lang="en-GB" altLang="en-US" sz="2800" smtClean="0">
                <a:latin typeface="Calibri" panose="020F0502020204030204" pitchFamily="34" charset="0"/>
                <a:sym typeface="Calibri" panose="020F0502020204030204" pitchFamily="34" charset="0"/>
              </a:rPr>
              <a:t>Southbank Centre is the UK’s largest arts centre occupying a 21-acre festival site.</a:t>
            </a:r>
          </a:p>
          <a:p>
            <a:pPr defTabSz="914400" eaLnBrk="1" fontAlgn="base" hangingPunct="1">
              <a:spcBef>
                <a:spcPct val="0"/>
              </a:spcBef>
              <a:spcAft>
                <a:spcPct val="0"/>
              </a:spcAft>
              <a:buClr>
                <a:srgbClr val="000000"/>
              </a:buClr>
              <a:buSzPct val="100000"/>
              <a:buFont typeface="Arial" panose="020B0604020202020204" pitchFamily="34" charset="0"/>
              <a:buChar char="•"/>
            </a:pPr>
            <a:r>
              <a:rPr lang="en-GB" altLang="en-US" sz="2800" smtClean="0">
                <a:latin typeface="Calibri" panose="020F0502020204030204" pitchFamily="34" charset="0"/>
                <a:sym typeface="Calibri" panose="020F0502020204030204" pitchFamily="34" charset="0"/>
              </a:rPr>
              <a:t>5400 onsite events last year</a:t>
            </a:r>
          </a:p>
          <a:p>
            <a:pPr defTabSz="914400" eaLnBrk="1" fontAlgn="base" hangingPunct="1">
              <a:spcBef>
                <a:spcPct val="0"/>
              </a:spcBef>
              <a:spcAft>
                <a:spcPct val="0"/>
              </a:spcAft>
              <a:buClr>
                <a:srgbClr val="000000"/>
              </a:buClr>
              <a:buSzPct val="100000"/>
              <a:buFont typeface="Arial" panose="020B0604020202020204" pitchFamily="34" charset="0"/>
              <a:buChar char="•"/>
            </a:pPr>
            <a:r>
              <a:rPr lang="en-GB" altLang="en-US" sz="2800" smtClean="0">
                <a:latin typeface="Calibri" panose="020F0502020204030204" pitchFamily="34" charset="0"/>
                <a:sym typeface="Calibri" panose="020F0502020204030204" pitchFamily="34" charset="0"/>
              </a:rPr>
              <a:t>3200 were ticketed </a:t>
            </a:r>
          </a:p>
          <a:p>
            <a:pPr defTabSz="914400" eaLnBrk="1" fontAlgn="base" hangingPunct="1">
              <a:spcBef>
                <a:spcPct val="0"/>
              </a:spcBef>
              <a:spcAft>
                <a:spcPct val="0"/>
              </a:spcAft>
              <a:buClr>
                <a:srgbClr val="000000"/>
              </a:buClr>
              <a:buSzPct val="100000"/>
              <a:buFont typeface="Arial" panose="020B0604020202020204" pitchFamily="34" charset="0"/>
              <a:buChar char="•"/>
            </a:pPr>
            <a:r>
              <a:rPr lang="en-GB" altLang="en-US" sz="2800" smtClean="0">
                <a:latin typeface="Calibri" panose="020F0502020204030204" pitchFamily="34" charset="0"/>
                <a:sym typeface="Calibri" panose="020F0502020204030204" pitchFamily="34" charset="0"/>
              </a:rPr>
              <a:t>Remainder free non ticketed</a:t>
            </a:r>
          </a:p>
        </p:txBody>
      </p:sp>
      <p:pic>
        <p:nvPicPr>
          <p:cNvPr id="121" name="Shape 121" descr="C:\Users\pgoudal\Downloads\Credit Belinda Lawley (1).jpg"/>
          <p:cNvPicPr preferRelativeResize="0">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260350"/>
            <a:ext cx="4206875" cy="631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 name="Shape 122"/>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l="14291" r="12177"/>
          <a:stretch>
            <a:fillRect/>
          </a:stretch>
        </p:blipFill>
        <p:spPr bwMode="auto">
          <a:xfrm>
            <a:off x="179388" y="260350"/>
            <a:ext cx="4824412"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Effect transition="in" filter="fade">
                                      <p:cBhvr>
                                        <p:cTn id="7" dur="2000"/>
                                        <p:tgtEl>
                                          <p:spTgt spid="12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Effect transition="in" filter="fade">
                                      <p:cBhvr>
                                        <p:cTn id="12" dur="2000"/>
                                        <p:tgtEl>
                                          <p:spTgt spid="12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Effect transition="in" filter="fade">
                                      <p:cBhvr>
                                        <p:cTn id="17" dur="2000"/>
                                        <p:tgtEl>
                                          <p:spTgt spid="12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Effect transition="in" filter="fade">
                                      <p:cBhvr>
                                        <p:cTn id="22" dur="2000"/>
                                        <p:tgtEl>
                                          <p:spTgt spid="120">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Effect transition="in" filter="fade">
                                      <p:cBhvr>
                                        <p:cTn id="25" dur="2000"/>
                                        <p:tgtEl>
                                          <p:spTgt spid="12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fade">
                                      <p:cBhvr>
                                        <p:cTn id="30" dur="20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128"/>
          <p:cNvSpPr txBox="1">
            <a:spLocks noGrp="1"/>
          </p:cNvSpPr>
          <p:nvPr>
            <p:ph type="title"/>
          </p:nvPr>
        </p:nvSpPr>
        <p:spPr>
          <a:xfrm>
            <a:off x="457200" y="274638"/>
            <a:ext cx="8229600" cy="1143000"/>
          </a:xfrm>
        </p:spPr>
        <p:txBody>
          <a:bodyPr tIns="45700" bIns="45700"/>
          <a:lstStyle/>
          <a:p>
            <a:pPr eaLnBrk="1" hangingPunct="1">
              <a:spcBef>
                <a:spcPct val="0"/>
              </a:spcBef>
              <a:buClr>
                <a:srgbClr val="000000"/>
              </a:buClr>
              <a:buSzPct val="25000"/>
              <a:buFont typeface="Calibri" panose="020F0502020204030204" pitchFamily="34" charset="0"/>
              <a:buNone/>
            </a:pPr>
            <a:r>
              <a:rPr lang="en-GB" altLang="en-US" smtClean="0">
                <a:solidFill>
                  <a:srgbClr val="000000"/>
                </a:solidFill>
                <a:latin typeface="Calibri" panose="020F0502020204030204" pitchFamily="34" charset="0"/>
                <a:cs typeface="Arial" panose="020B0604020202020204" pitchFamily="34" charset="0"/>
                <a:sym typeface="Calibri" panose="020F0502020204030204" pitchFamily="34" charset="0"/>
              </a:rPr>
              <a:t>Upselling through the ages</a:t>
            </a:r>
          </a:p>
        </p:txBody>
      </p:sp>
      <p:pic>
        <p:nvPicPr>
          <p:cNvPr id="11267" name="Shape 129" descr="Image result for upselling"/>
          <p:cNvPicPr preferRelativeResize="0">
            <a:picLocks noGrp="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266700" y="1700213"/>
            <a:ext cx="8269288" cy="3717925"/>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Shape 135"/>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1611" t="1205" r="3226" b="1172"/>
          <a:stretch>
            <a:fillRect/>
          </a:stretch>
        </p:blipFill>
        <p:spPr bwMode="auto">
          <a:xfrm>
            <a:off x="2051050" y="476250"/>
            <a:ext cx="4249738"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Shape 136" descr="Image result for page"/>
          <p:cNvPicPr preferRelativeResize="0">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6627582">
            <a:off x="0" y="1989138"/>
            <a:ext cx="2206625"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Shape 137" descr="Image result for page"/>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l="31313" b="42833"/>
          <a:stretch>
            <a:fillRect/>
          </a:stretch>
        </p:blipFill>
        <p:spPr bwMode="auto">
          <a:xfrm>
            <a:off x="5508625" y="260350"/>
            <a:ext cx="6477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Shape 143"/>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1083" t="1099" r="1646" b="1099"/>
          <a:stretch>
            <a:fillRect/>
          </a:stretch>
        </p:blipFill>
        <p:spPr bwMode="auto">
          <a:xfrm>
            <a:off x="900113" y="188913"/>
            <a:ext cx="6911975"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Shape 144" descr="Image result for URL link"/>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5661025"/>
            <a:ext cx="915987"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fade">
                                      <p:cBhvr>
                                        <p:cTn id="7" dur="50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Shape 15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830" t="671" r="830" b="673"/>
          <a:stretch>
            <a:fillRect/>
          </a:stretch>
        </p:blipFill>
        <p:spPr bwMode="auto">
          <a:xfrm>
            <a:off x="539750" y="115888"/>
            <a:ext cx="8064500" cy="662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Shape 156"/>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1138" t="1498" r="5125" b="2551"/>
          <a:stretch>
            <a:fillRect/>
          </a:stretch>
        </p:blipFill>
        <p:spPr bwMode="auto">
          <a:xfrm>
            <a:off x="107950" y="115888"/>
            <a:ext cx="8856663"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7" name="Shape 157" descr="Image result for URL link"/>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1628775"/>
            <a:ext cx="91598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Shape 163"/>
          <p:cNvSpPr txBox="1"/>
          <p:nvPr/>
        </p:nvSpPr>
        <p:spPr>
          <a:xfrm>
            <a:off x="1335088" y="631825"/>
            <a:ext cx="6886575" cy="5702300"/>
          </a:xfrm>
          <a:prstGeom prst="rect">
            <a:avLst/>
          </a:prstGeom>
          <a:noFill/>
          <a:ln>
            <a:noFill/>
          </a:ln>
        </p:spPr>
        <p:txBody>
          <a:bodyPr lIns="91425" tIns="91425" rIns="91425" bIns="91425"/>
          <a:lstStyle/>
          <a:p>
            <a:pPr defTabSz="914400">
              <a:defRPr/>
            </a:pPr>
            <a:r>
              <a:rPr lang="en-GB" sz="3600" b="1" kern="0">
                <a:solidFill>
                  <a:srgbClr val="000000"/>
                </a:solidFill>
                <a:ea typeface="Arial"/>
                <a:cs typeface="Arial"/>
                <a:sym typeface="Arial"/>
              </a:rPr>
              <a:t>Donations</a:t>
            </a:r>
          </a:p>
          <a:p>
            <a:pPr defTabSz="914400">
              <a:defRPr/>
            </a:pPr>
            <a:endParaRPr sz="3600" b="1" kern="0">
              <a:solidFill>
                <a:srgbClr val="000000"/>
              </a:solidFill>
              <a:ea typeface="Arial"/>
              <a:cs typeface="Arial"/>
              <a:sym typeface="Arial"/>
            </a:endParaRPr>
          </a:p>
          <a:p>
            <a:pPr defTabSz="914400">
              <a:defRPr/>
            </a:pPr>
            <a:endParaRPr sz="1400" kern="0">
              <a:solidFill>
                <a:srgbClr val="000000"/>
              </a:solidFill>
              <a:ea typeface="Arial"/>
              <a:cs typeface="Arial"/>
              <a:sym typeface="Arial"/>
            </a:endParaRPr>
          </a:p>
          <a:p>
            <a:pPr marL="457200" indent="-419100" defTabSz="914400">
              <a:buSzPct val="100000"/>
              <a:buFontTx/>
              <a:buChar char="●"/>
              <a:defRPr/>
            </a:pPr>
            <a:r>
              <a:rPr lang="en-GB" sz="3000" kern="0">
                <a:solidFill>
                  <a:srgbClr val="000000"/>
                </a:solidFill>
                <a:ea typeface="Arial"/>
                <a:cs typeface="Arial"/>
                <a:sym typeface="Arial"/>
              </a:rPr>
              <a:t>Money boxes</a:t>
            </a:r>
          </a:p>
          <a:p>
            <a:pPr marL="457200" indent="-419100" defTabSz="914400">
              <a:buSzPct val="100000"/>
              <a:buFontTx/>
              <a:buChar char="●"/>
              <a:defRPr/>
            </a:pPr>
            <a:r>
              <a:rPr lang="en-GB" sz="3000" kern="0">
                <a:solidFill>
                  <a:srgbClr val="000000"/>
                </a:solidFill>
                <a:ea typeface="Arial"/>
                <a:cs typeface="Arial"/>
                <a:sym typeface="Arial"/>
              </a:rPr>
              <a:t>Paper forms available in the foyer</a:t>
            </a:r>
          </a:p>
          <a:p>
            <a:pPr marL="457200" indent="-419100" defTabSz="914400">
              <a:buSzPct val="100000"/>
              <a:buFontTx/>
              <a:buChar char="●"/>
              <a:defRPr/>
            </a:pPr>
            <a:r>
              <a:rPr lang="en-GB" sz="3000" kern="0">
                <a:solidFill>
                  <a:srgbClr val="000000"/>
                </a:solidFill>
                <a:ea typeface="Arial"/>
                <a:cs typeface="Arial"/>
                <a:sym typeface="Arial"/>
              </a:rPr>
              <a:t>Development team</a:t>
            </a:r>
          </a:p>
          <a:p>
            <a:pPr marL="457200" indent="-419100" defTabSz="914400">
              <a:buSzPct val="100000"/>
              <a:buFontTx/>
              <a:buChar char="●"/>
              <a:defRPr/>
            </a:pPr>
            <a:r>
              <a:rPr lang="en-GB" sz="3000" kern="0">
                <a:solidFill>
                  <a:srgbClr val="000000"/>
                </a:solidFill>
                <a:ea typeface="Arial"/>
                <a:cs typeface="Arial"/>
                <a:sym typeface="Arial"/>
              </a:rPr>
              <a:t>Using Tessitura!</a:t>
            </a:r>
          </a:p>
          <a:p>
            <a:pPr defTabSz="914400">
              <a:defRPr/>
            </a:pPr>
            <a:endParaRPr sz="1400" kern="0">
              <a:solidFill>
                <a:srgbClr val="000000"/>
              </a:solidFil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Shape 169"/>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488" y="0"/>
            <a:ext cx="8594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Shape 170"/>
          <p:cNvSpPr>
            <a:spLocks noChangeArrowheads="1"/>
          </p:cNvSpPr>
          <p:nvPr/>
        </p:nvSpPr>
        <p:spPr bwMode="auto">
          <a:xfrm>
            <a:off x="111125" y="2579688"/>
            <a:ext cx="1335088" cy="666750"/>
          </a:xfrm>
          <a:prstGeom prst="rightArrow">
            <a:avLst>
              <a:gd name="adj1" fmla="val 50000"/>
              <a:gd name="adj2" fmla="val 50069"/>
            </a:avLst>
          </a:prstGeom>
          <a:solidFill>
            <a:srgbClr val="FF0000"/>
          </a:solidFill>
          <a:ln w="9525">
            <a:solidFill>
              <a:schemeClr val="bg2"/>
            </a:solidFill>
            <a:round/>
            <a:headEnd/>
            <a:tailEnd/>
          </a:ln>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endParaRPr lang="en-US" altLang="en-US" smtClean="0"/>
          </a:p>
        </p:txBody>
      </p:sp>
      <p:sp>
        <p:nvSpPr>
          <p:cNvPr id="17412" name="Shape 171"/>
          <p:cNvSpPr txBox="1">
            <a:spLocks noChangeArrowheads="1"/>
          </p:cNvSpPr>
          <p:nvPr/>
        </p:nvSpPr>
        <p:spPr bwMode="auto">
          <a:xfrm>
            <a:off x="4924425" y="3941763"/>
            <a:ext cx="3478213" cy="668337"/>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lIns="91425" tIns="91425" rIns="91425" bIns="91425"/>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defTabSz="914400" eaLnBrk="1" fontAlgn="base" hangingPunct="1">
              <a:spcBef>
                <a:spcPct val="0"/>
              </a:spcBef>
              <a:spcAft>
                <a:spcPct val="0"/>
              </a:spcAft>
            </a:pPr>
            <a:r>
              <a:rPr lang="en-GB" altLang="en-US" sz="2400" smtClean="0">
                <a:solidFill>
                  <a:srgbClr val="FF0000"/>
                </a:solidFill>
              </a:rPr>
              <a:t>Book a ticket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Shape 177"/>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200" y="468313"/>
            <a:ext cx="8458200" cy="592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Shape 178"/>
          <p:cNvSpPr>
            <a:spLocks noChangeArrowheads="1"/>
          </p:cNvSpPr>
          <p:nvPr/>
        </p:nvSpPr>
        <p:spPr bwMode="auto">
          <a:xfrm>
            <a:off x="1600200" y="344488"/>
            <a:ext cx="1501775" cy="639762"/>
          </a:xfrm>
          <a:prstGeom prst="rightArrow">
            <a:avLst>
              <a:gd name="adj1" fmla="val 50000"/>
              <a:gd name="adj2" fmla="val 49991"/>
            </a:avLst>
          </a:prstGeom>
          <a:solidFill>
            <a:srgbClr val="FF0000"/>
          </a:solidFill>
          <a:ln w="9525">
            <a:solidFill>
              <a:schemeClr val="bg2"/>
            </a:solidFill>
            <a:round/>
            <a:headEnd/>
            <a:tailEnd/>
          </a:ln>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endParaRPr lang="en-US" altLang="en-US" smtClean="0"/>
          </a:p>
        </p:txBody>
      </p:sp>
      <p:sp>
        <p:nvSpPr>
          <p:cNvPr id="18436" name="Shape 179"/>
          <p:cNvSpPr txBox="1">
            <a:spLocks noChangeArrowheads="1"/>
          </p:cNvSpPr>
          <p:nvPr/>
        </p:nvSpPr>
        <p:spPr bwMode="auto">
          <a:xfrm>
            <a:off x="849313" y="4762500"/>
            <a:ext cx="3406775" cy="987425"/>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lIns="91425" tIns="91425" rIns="91425" bIns="91425"/>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defTabSz="914400" eaLnBrk="1" fontAlgn="base" hangingPunct="1">
              <a:spcBef>
                <a:spcPct val="0"/>
              </a:spcBef>
              <a:spcAft>
                <a:spcPct val="0"/>
              </a:spcAft>
            </a:pPr>
            <a:r>
              <a:rPr lang="en-GB" altLang="en-US" sz="1800" smtClean="0">
                <a:solidFill>
                  <a:srgbClr val="FF0000"/>
                </a:solidFill>
              </a:rPr>
              <a:t>Go to the quick sale tab and choose to round up the amount to the nearest £5 or £10 </a:t>
            </a:r>
          </a:p>
        </p:txBody>
      </p:sp>
      <p:sp>
        <p:nvSpPr>
          <p:cNvPr id="18437" name="Shape 180"/>
          <p:cNvSpPr>
            <a:spLocks noChangeArrowheads="1"/>
          </p:cNvSpPr>
          <p:nvPr/>
        </p:nvSpPr>
        <p:spPr bwMode="auto">
          <a:xfrm>
            <a:off x="8347075" y="2536825"/>
            <a:ext cx="709613" cy="1252538"/>
          </a:xfrm>
          <a:prstGeom prst="upArrow">
            <a:avLst>
              <a:gd name="adj1" fmla="val 50000"/>
              <a:gd name="adj2" fmla="val 50019"/>
            </a:avLst>
          </a:prstGeom>
          <a:solidFill>
            <a:srgbClr val="FF0000"/>
          </a:solidFill>
          <a:ln w="9525">
            <a:solidFill>
              <a:schemeClr val="bg2"/>
            </a:solidFill>
            <a:round/>
            <a:headEnd/>
            <a:tailEnd/>
          </a:ln>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endParaRPr lang="en-US" altLang="en-US"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Shape 186"/>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6538" y="1884363"/>
            <a:ext cx="60674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Shape 187"/>
          <p:cNvSpPr txBox="1">
            <a:spLocks noChangeArrowheads="1"/>
          </p:cNvSpPr>
          <p:nvPr/>
        </p:nvSpPr>
        <p:spPr bwMode="auto">
          <a:xfrm>
            <a:off x="723900" y="354013"/>
            <a:ext cx="4075113" cy="1236662"/>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lIns="91425" tIns="91425" rIns="91425" bIns="91425"/>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defTabSz="914400" eaLnBrk="1" fontAlgn="base" hangingPunct="1">
              <a:spcBef>
                <a:spcPct val="0"/>
              </a:spcBef>
              <a:spcAft>
                <a:spcPct val="0"/>
              </a:spcAft>
            </a:pPr>
            <a:r>
              <a:rPr lang="en-GB" altLang="en-US" sz="2400" smtClean="0">
                <a:solidFill>
                  <a:srgbClr val="FF0000"/>
                </a:solidFill>
              </a:rPr>
              <a:t>The other option is a set amount also found in the quick sale box</a:t>
            </a:r>
          </a:p>
        </p:txBody>
      </p:sp>
      <p:sp>
        <p:nvSpPr>
          <p:cNvPr id="19460" name="Shape 188"/>
          <p:cNvSpPr>
            <a:spLocks noChangeArrowheads="1"/>
          </p:cNvSpPr>
          <p:nvPr/>
        </p:nvSpPr>
        <p:spPr bwMode="auto">
          <a:xfrm rot="10800000" flipH="1">
            <a:off x="4424363" y="4860925"/>
            <a:ext cx="1863725" cy="625475"/>
          </a:xfrm>
          <a:prstGeom prst="leftArrow">
            <a:avLst>
              <a:gd name="adj1" fmla="val 50000"/>
              <a:gd name="adj2" fmla="val 50048"/>
            </a:avLst>
          </a:prstGeom>
          <a:solidFill>
            <a:srgbClr val="FF0000"/>
          </a:solidFill>
          <a:ln w="9525">
            <a:solidFill>
              <a:schemeClr val="bg2"/>
            </a:solidFill>
            <a:round/>
            <a:headEnd/>
            <a:tailEnd/>
          </a:ln>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endParaRPr lang="en-US" altLang="en-US" smtClean="0"/>
          </a:p>
        </p:txBody>
      </p:sp>
      <p:sp>
        <p:nvSpPr>
          <p:cNvPr id="19461" name="Shape 189"/>
          <p:cNvSpPr>
            <a:spLocks noChangeArrowheads="1"/>
          </p:cNvSpPr>
          <p:nvPr/>
        </p:nvSpPr>
        <p:spPr bwMode="auto">
          <a:xfrm>
            <a:off x="7664450" y="4137025"/>
            <a:ext cx="627063" cy="1516063"/>
          </a:xfrm>
          <a:prstGeom prst="upArrow">
            <a:avLst>
              <a:gd name="adj1" fmla="val 50000"/>
              <a:gd name="adj2" fmla="val 49921"/>
            </a:avLst>
          </a:prstGeom>
          <a:solidFill>
            <a:srgbClr val="FF0000"/>
          </a:solidFill>
          <a:ln w="9525">
            <a:solidFill>
              <a:schemeClr val="bg2"/>
            </a:solidFill>
            <a:round/>
            <a:headEnd/>
            <a:tailEnd/>
          </a:ln>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endParaRPr lang="en-US" altLang="en-US"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Shape 195"/>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6888"/>
            <a:ext cx="9144000" cy="541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Shape 196"/>
          <p:cNvSpPr txBox="1">
            <a:spLocks noChangeArrowheads="1"/>
          </p:cNvSpPr>
          <p:nvPr/>
        </p:nvSpPr>
        <p:spPr bwMode="auto">
          <a:xfrm>
            <a:off x="4506913" y="3873500"/>
            <a:ext cx="4424362" cy="2252663"/>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lIns="91425" tIns="91425" rIns="91425" bIns="91425"/>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defTabSz="914400" eaLnBrk="1" fontAlgn="base" hangingPunct="1">
              <a:spcBef>
                <a:spcPct val="0"/>
              </a:spcBef>
              <a:spcAft>
                <a:spcPct val="0"/>
              </a:spcAft>
            </a:pPr>
            <a:r>
              <a:rPr lang="en-GB" altLang="en-US" sz="3000" smtClean="0">
                <a:solidFill>
                  <a:srgbClr val="FF0000"/>
                </a:solidFill>
              </a:rPr>
              <a:t>We also have our Google intranet to fall back on if everything goes wrong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201"/>
          <p:cNvSpPr txBox="1">
            <a:spLocks noGrp="1"/>
          </p:cNvSpPr>
          <p:nvPr>
            <p:ph type="title"/>
          </p:nvPr>
        </p:nvSpPr>
        <p:spPr>
          <a:xfrm>
            <a:off x="457200" y="274638"/>
            <a:ext cx="8229600" cy="1143000"/>
          </a:xfrm>
        </p:spPr>
        <p:txBody>
          <a:bodyPr/>
          <a:lstStyle/>
          <a:p>
            <a:pPr eaLnBrk="1" hangingPunct="1">
              <a:spcBef>
                <a:spcPct val="0"/>
              </a:spcBef>
              <a:buClr>
                <a:srgbClr val="000000"/>
              </a:buClr>
            </a:pPr>
            <a:r>
              <a:rPr lang="en-GB" altLang="en-US" sz="3600" b="1" smtClean="0">
                <a:latin typeface="Arial" panose="020B0604020202020204" pitchFamily="34" charset="0"/>
                <a:cs typeface="Arial" panose="020B0604020202020204" pitchFamily="34" charset="0"/>
              </a:rPr>
              <a:t>Southbank Centre</a:t>
            </a:r>
          </a:p>
        </p:txBody>
      </p:sp>
      <p:sp>
        <p:nvSpPr>
          <p:cNvPr id="21507" name="Shape 202"/>
          <p:cNvSpPr txBox="1">
            <a:spLocks noGrp="1"/>
          </p:cNvSpPr>
          <p:nvPr>
            <p:ph type="body" idx="1"/>
          </p:nvPr>
        </p:nvSpPr>
        <p:spPr>
          <a:xfrm>
            <a:off x="457200" y="1600200"/>
            <a:ext cx="8229600" cy="4967288"/>
          </a:xfrm>
        </p:spPr>
        <p:txBody>
          <a:bodyPr/>
          <a:lstStyle/>
          <a:p>
            <a:pPr algn="ctr" eaLnBrk="1" hangingPunct="1">
              <a:spcBef>
                <a:spcPct val="0"/>
              </a:spcBef>
              <a:buClr>
                <a:srgbClr val="000000"/>
              </a:buClr>
            </a:pPr>
            <a:r>
              <a:rPr lang="en-GB" altLang="en-US" sz="3000" smtClean="0">
                <a:latin typeface="Arial" panose="020B0604020202020204" pitchFamily="34" charset="0"/>
                <a:cs typeface="Arial" panose="020B0604020202020204" pitchFamily="34" charset="0"/>
              </a:rPr>
              <a:t>Hannah Jasper</a:t>
            </a:r>
          </a:p>
          <a:p>
            <a:pPr algn="ctr" eaLnBrk="1" hangingPunct="1">
              <a:spcBef>
                <a:spcPct val="0"/>
              </a:spcBef>
              <a:buClr>
                <a:srgbClr val="000000"/>
              </a:buClr>
            </a:pPr>
            <a:r>
              <a:rPr lang="en-GB" altLang="en-US" sz="3000" smtClean="0">
                <a:latin typeface="Arial" panose="020B0604020202020204" pitchFamily="34" charset="0"/>
                <a:cs typeface="Arial" panose="020B0604020202020204" pitchFamily="34" charset="0"/>
              </a:rPr>
              <a:t>Ticketing Operations Manager</a:t>
            </a:r>
          </a:p>
          <a:p>
            <a:pPr algn="ctr" eaLnBrk="1" hangingPunct="1">
              <a:spcBef>
                <a:spcPct val="0"/>
              </a:spcBef>
              <a:buClr>
                <a:srgbClr val="000000"/>
              </a:buClr>
            </a:pPr>
            <a:r>
              <a:rPr lang="en-GB" altLang="en-US" sz="3000" u="sng" smtClean="0">
                <a:solidFill>
                  <a:schemeClr val="hlink"/>
                </a:solidFill>
                <a:latin typeface="Arial" panose="020B0604020202020204" pitchFamily="34" charset="0"/>
                <a:cs typeface="Arial" panose="020B0604020202020204" pitchFamily="34" charset="0"/>
                <a:hlinkClick r:id="rId3"/>
              </a:rPr>
              <a:t>hannah.jasper@southbankcentre.co.uk</a:t>
            </a:r>
          </a:p>
          <a:p>
            <a:pPr eaLnBrk="1" hangingPunct="1">
              <a:spcBef>
                <a:spcPct val="0"/>
              </a:spcBef>
              <a:buClr>
                <a:srgbClr val="000000"/>
              </a:buClr>
            </a:pPr>
            <a:endParaRPr lang="en-US" altLang="en-US" sz="3000" smtClean="0">
              <a:latin typeface="Arial" panose="020B0604020202020204" pitchFamily="34" charset="0"/>
              <a:cs typeface="Arial" panose="020B0604020202020204" pitchFamily="34" charset="0"/>
            </a:endParaRPr>
          </a:p>
        </p:txBody>
      </p:sp>
      <p:pic>
        <p:nvPicPr>
          <p:cNvPr id="21508" name="Shape 203"/>
          <p:cNvPicPr preferRelativeResize="0">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1413" y="4095750"/>
            <a:ext cx="1781175" cy="17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19596" y="2745468"/>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E7E6E6"/>
                </a:solidFill>
              </a:rPr>
              <a:t>“If </a:t>
            </a:r>
            <a:r>
              <a:rPr lang="en-US" sz="2400" dirty="0">
                <a:solidFill>
                  <a:srgbClr val="E7E6E6"/>
                </a:solidFill>
              </a:rPr>
              <a:t>I am occasionally a little over-dressed, I make up for it by being always immensely over-educated</a:t>
            </a:r>
            <a:r>
              <a:rPr lang="en-US" sz="2400" dirty="0" smtClean="0">
                <a:solidFill>
                  <a:srgbClr val="E7E6E6"/>
                </a:solidFill>
              </a:rPr>
              <a:t>.”</a:t>
            </a:r>
            <a:endParaRPr lang="en-US" sz="2400" dirty="0">
              <a:solidFill>
                <a:srgbClr val="E7E6E6"/>
              </a:solidFill>
            </a:endParaRPr>
          </a:p>
        </p:txBody>
      </p:sp>
      <p:sp>
        <p:nvSpPr>
          <p:cNvPr id="7" name="Text Placeholder 2"/>
          <p:cNvSpPr txBox="1">
            <a:spLocks/>
          </p:cNvSpPr>
          <p:nvPr/>
        </p:nvSpPr>
        <p:spPr>
          <a:xfrm>
            <a:off x="619596" y="5566426"/>
            <a:ext cx="7886700" cy="34975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smtClean="0">
                <a:solidFill>
                  <a:prstClr val="black"/>
                </a:solidFill>
              </a:rPr>
              <a:t>Oscar Wilde, </a:t>
            </a:r>
            <a:r>
              <a:rPr lang="en-US" i="1" dirty="0" smtClean="0">
                <a:solidFill>
                  <a:prstClr val="black"/>
                </a:solidFill>
              </a:rPr>
              <a:t>The Importance of Being Earnest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r>
              <a:rPr lang="en-GB" sz="4000" b="1" dirty="0" smtClean="0">
                <a:solidFill>
                  <a:prstClr val="white"/>
                </a:solidFill>
                <a:cs typeface="Arial" panose="020B0604020202020204" pitchFamily="34" charset="0"/>
              </a:rPr>
              <a:t>QUESTIONS?</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096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11" name="TextBox 10"/>
          <p:cNvSpPr txBox="1"/>
          <p:nvPr/>
        </p:nvSpPr>
        <p:spPr>
          <a:xfrm>
            <a:off x="4704622" y="2178198"/>
            <a:ext cx="4049412" cy="1323439"/>
          </a:xfrm>
          <a:prstGeom prst="rect">
            <a:avLst/>
          </a:prstGeom>
          <a:noFill/>
        </p:spPr>
        <p:txBody>
          <a:bodyPr wrap="square" rtlCol="0">
            <a:spAutoFit/>
          </a:bodyPr>
          <a:lstStyle/>
          <a:p>
            <a:r>
              <a:rPr lang="en-GB" sz="2800" b="1" dirty="0" smtClean="0">
                <a:solidFill>
                  <a:srgbClr val="0B9D48"/>
                </a:solidFill>
                <a:cs typeface="Arial" panose="020B0604020202020204" pitchFamily="34" charset="0"/>
              </a:rPr>
              <a:t>LUNCH 12.15-13.15</a:t>
            </a:r>
          </a:p>
          <a:p>
            <a:r>
              <a:rPr lang="en-GB" b="1" dirty="0" smtClean="0">
                <a:solidFill>
                  <a:srgbClr val="F15E4C"/>
                </a:solidFill>
                <a:cs typeface="Arial" panose="020B0604020202020204" pitchFamily="34" charset="0"/>
              </a:rPr>
              <a:t>Hogan Foyer / Hogan Suite </a:t>
            </a:r>
          </a:p>
          <a:p>
            <a:r>
              <a:rPr lang="en-GB" b="1" dirty="0" smtClean="0">
                <a:solidFill>
                  <a:srgbClr val="F15E4C"/>
                </a:solidFill>
                <a:cs typeface="Arial" panose="020B0604020202020204" pitchFamily="34" charset="0"/>
              </a:rPr>
              <a:t>Sponsored by:</a:t>
            </a:r>
          </a:p>
          <a:p>
            <a:endParaRPr lang="en-GB" sz="800" b="1" dirty="0" smtClean="0">
              <a:solidFill>
                <a:srgbClr val="F15E4C"/>
              </a:solidFill>
              <a:cs typeface="Arial" panose="020B0604020202020204" pitchFamily="34" charset="0"/>
            </a:endParaRPr>
          </a:p>
          <a:p>
            <a:endParaRPr lang="en-GB" sz="800" b="1" dirty="0" smtClean="0">
              <a:solidFill>
                <a:srgbClr val="F15E4C"/>
              </a:solidFill>
              <a:cs typeface="Arial" panose="020B0604020202020204" pitchFamily="34" charset="0"/>
            </a:endParaRPr>
          </a:p>
        </p:txBody>
      </p:sp>
      <p:sp>
        <p:nvSpPr>
          <p:cNvPr id="13" name="TextBox 12"/>
          <p:cNvSpPr txBox="1"/>
          <p:nvPr/>
        </p:nvSpPr>
        <p:spPr>
          <a:xfrm>
            <a:off x="4719216" y="4991322"/>
            <a:ext cx="4049412" cy="1200329"/>
          </a:xfrm>
          <a:prstGeom prst="rect">
            <a:avLst/>
          </a:prstGeom>
          <a:noFill/>
        </p:spPr>
        <p:txBody>
          <a:bodyPr wrap="square" rtlCol="0">
            <a:spAutoFit/>
          </a:bodyPr>
          <a:lstStyle/>
          <a:p>
            <a:r>
              <a:rPr lang="en-GB" sz="2800" b="1" dirty="0" smtClean="0">
                <a:solidFill>
                  <a:srgbClr val="0B9D48"/>
                </a:solidFill>
                <a:cs typeface="Arial" panose="020B0604020202020204" pitchFamily="34" charset="0"/>
              </a:rPr>
              <a:t>BREAKOUT SESSION SIX</a:t>
            </a:r>
          </a:p>
          <a:p>
            <a:r>
              <a:rPr lang="en-GB" sz="2800" b="1" dirty="0" smtClean="0">
                <a:solidFill>
                  <a:srgbClr val="0B9D48"/>
                </a:solidFill>
                <a:cs typeface="Arial" panose="020B0604020202020204" pitchFamily="34" charset="0"/>
              </a:rPr>
              <a:t>13.15-14.15</a:t>
            </a:r>
          </a:p>
          <a:p>
            <a:endParaRPr lang="en-GB" sz="800" b="1" dirty="0" smtClean="0">
              <a:solidFill>
                <a:srgbClr val="F15E4C"/>
              </a:solidFill>
              <a:cs typeface="Arial" panose="020B0604020202020204" pitchFamily="34" charset="0"/>
            </a:endParaRPr>
          </a:p>
          <a:p>
            <a:endParaRPr lang="en-GB" sz="800" b="1" dirty="0" smtClean="0">
              <a:solidFill>
                <a:srgbClr val="F15E4C"/>
              </a:solidFill>
              <a:cs typeface="Arial" panose="020B0604020202020204" pitchFamily="34" charset="0"/>
            </a:endParaRPr>
          </a:p>
        </p:txBody>
      </p:sp>
      <p:pic>
        <p:nvPicPr>
          <p:cNvPr id="3" name="Picture 2"/>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91657" y="3067979"/>
            <a:ext cx="4955638" cy="1987132"/>
          </a:xfrm>
          <a:prstGeom prst="rect">
            <a:avLst/>
          </a:prstGeom>
        </p:spPr>
      </p:pic>
    </p:spTree>
    <p:extLst>
      <p:ext uri="{BB962C8B-B14F-4D97-AF65-F5344CB8AC3E}">
        <p14:creationId xmlns:p14="http://schemas.microsoft.com/office/powerpoint/2010/main" val="239022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0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1_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2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a="http://schemas.openxmlformats.org/drawingml/2006/main" name="2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2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2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3869</TotalTime>
  <Words>1573</Words>
  <Application>Microsoft Office PowerPoint</Application>
  <PresentationFormat>On-screen Show (4:3)</PresentationFormat>
  <Paragraphs>270</Paragraphs>
  <Slides>50</Slides>
  <Notes>29</Notes>
  <HiddenSlides>0</HiddenSlides>
  <MMClips>0</MMClips>
  <ScaleCrop>false</ScaleCrop>
  <HeadingPairs>
    <vt:vector size="6" baseType="variant">
      <vt:variant>
        <vt:lpstr>Fonts Used</vt:lpstr>
      </vt:variant>
      <vt:variant>
        <vt:i4>6</vt:i4>
      </vt:variant>
      <vt:variant>
        <vt:lpstr>Theme</vt:lpstr>
      </vt:variant>
      <vt:variant>
        <vt:i4>27</vt:i4>
      </vt:variant>
      <vt:variant>
        <vt:lpstr>Slide Titles</vt:lpstr>
      </vt:variant>
      <vt:variant>
        <vt:i4>50</vt:i4>
      </vt:variant>
    </vt:vector>
  </HeadingPairs>
  <TitlesOfParts>
    <vt:vector size="83" baseType="lpstr">
      <vt:lpstr>Arial</vt:lpstr>
      <vt:lpstr>Calibri</vt:lpstr>
      <vt:lpstr>Calibri Light</vt:lpstr>
      <vt:lpstr>Cambria</vt:lpstr>
      <vt:lpstr>Tahoma</vt:lpstr>
      <vt:lpstr>Verdana</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simple-light</vt:lpstr>
      <vt:lpstr>20_Office Theme</vt:lpstr>
      <vt:lpstr>1_simple-light</vt:lpstr>
      <vt:lpstr>21_Office Theme</vt:lpstr>
      <vt:lpstr>22_Office Theme</vt:lpstr>
      <vt:lpstr>23_Office Theme</vt:lpstr>
      <vt:lpstr>24_Office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most beautifully located   and friendly theatre in Britain”    The Independent</vt:lpstr>
      <vt:lpstr>Main House</vt:lpstr>
      <vt:lpstr>Main House</vt:lpstr>
      <vt:lpstr>Open: 364 days a year  750 performances: 9 in-house productions Visiting work Festivals (inc. Words by the Water,    Jazz Festival, Mountain Festival)  Annual audience: 135,000</vt:lpstr>
      <vt:lpstr>Summer Season 2016</vt:lpstr>
      <vt:lpstr>Pricing Rules The idea</vt:lpstr>
      <vt:lpstr>Price Rules</vt:lpstr>
      <vt:lpstr>Messaging Rules</vt:lpstr>
      <vt:lpstr>Upselling with Pricing Rules</vt:lpstr>
      <vt:lpstr>Theatre By The Lake’s Rep season, giving Pricing Rules a good rep</vt:lpstr>
      <vt:lpstr>Group bookings</vt:lpstr>
      <vt:lpstr>Groups</vt:lpstr>
      <vt:lpstr>Groups</vt:lpstr>
      <vt:lpstr>Groups: Schools</vt:lpstr>
      <vt:lpstr> Family Tickets </vt:lpstr>
      <vt:lpstr>A quick aside</vt:lpstr>
      <vt:lpstr>Setup  It’s not that scary…</vt:lpstr>
      <vt:lpstr>PowerPoint Presentation</vt:lpstr>
      <vt:lpstr>Any questions?</vt:lpstr>
      <vt:lpstr>Southbank  Centre</vt:lpstr>
      <vt:lpstr>PowerPoint Presentation</vt:lpstr>
      <vt:lpstr>Upselling through the 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Southbank Centre</vt:lpstr>
      <vt:lpstr>PowerPoint Presentation</vt:lpstr>
      <vt:lpstr>WHAT’S NEXT?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Coles</dc:creator>
  <cp:lastModifiedBy>Dara Hogan</cp:lastModifiedBy>
  <cp:revision>94</cp:revision>
  <dcterms:created xsi:type="dcterms:W3CDTF">2016-09-26T15:15:06Z</dcterms:created>
  <dcterms:modified xsi:type="dcterms:W3CDTF">2016-11-09T01:43:51Z</dcterms:modified>
</cp:coreProperties>
</file>