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3.xml" ContentType="application/vnd.openxmlformats-officedocument.theme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62" r:id="rId3"/>
    <p:sldMasterId id="2147483665" r:id="rId4"/>
  </p:sldMasterIdLst>
  <p:notesMasterIdLst>
    <p:notesMasterId r:id="rId34"/>
  </p:notesMasterIdLst>
  <p:sldIdLst>
    <p:sldId id="287" r:id="rId5"/>
    <p:sldId id="288" r:id="rId6"/>
    <p:sldId id="272" r:id="rId7"/>
    <p:sldId id="277" r:id="rId8"/>
    <p:sldId id="280" r:id="rId9"/>
    <p:sldId id="279" r:id="rId10"/>
    <p:sldId id="278" r:id="rId11"/>
    <p:sldId id="282" r:id="rId12"/>
    <p:sldId id="283" r:id="rId13"/>
    <p:sldId id="284" r:id="rId14"/>
    <p:sldId id="285" r:id="rId15"/>
    <p:sldId id="286" r:id="rId16"/>
    <p:sldId id="273" r:id="rId17"/>
    <p:sldId id="263" r:id="rId18"/>
    <p:sldId id="291" r:id="rId19"/>
    <p:sldId id="292" r:id="rId20"/>
    <p:sldId id="293" r:id="rId21"/>
    <p:sldId id="294" r:id="rId22"/>
    <p:sldId id="295" r:id="rId23"/>
    <p:sldId id="296" r:id="rId24"/>
    <p:sldId id="297" r:id="rId25"/>
    <p:sldId id="298" r:id="rId26"/>
    <p:sldId id="299" r:id="rId27"/>
    <p:sldId id="300" r:id="rId28"/>
    <p:sldId id="301" r:id="rId29"/>
    <p:sldId id="302" r:id="rId30"/>
    <p:sldId id="303" r:id="rId31"/>
    <p:sldId id="289" r:id="rId32"/>
    <p:sldId id="290" r:id="rId3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3016" autoAdjust="0"/>
    <p:restoredTop sz="80000" autoAdjust="0"/>
  </p:normalViewPr>
  <p:slideViewPr>
    <p:cSldViewPr>
      <p:cViewPr varScale="1">
        <p:scale>
          <a:sx n="90" d="100"/>
          <a:sy n="90" d="100"/>
        </p:scale>
        <p:origin x="1236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BE8FBBC-F862-49A4-8931-D63B2AC0A881}" type="datetimeFigureOut">
              <a:rPr lang="en-GB" smtClean="0"/>
              <a:pPr/>
              <a:t>15/11/2016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75029E8-0280-4A28-AF6B-644B6F37EDE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0870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Welcome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7AEDEC6-D07E-4D36-A7EB-AB06A8A3C0DE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568200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5029E8-0280-4A28-AF6B-644B6F37EDEA}" type="slidenum">
              <a:rPr lang="en-GB" smtClean="0"/>
              <a:pPr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85577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5029E8-0280-4A28-AF6B-644B6F37EDEA}" type="slidenum">
              <a:rPr lang="en-GB" smtClean="0"/>
              <a:pPr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29278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5029E8-0280-4A28-AF6B-644B6F37EDEA}" type="slidenum">
              <a:rPr lang="en-GB" smtClean="0"/>
              <a:pPr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544088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5029E8-0280-4A28-AF6B-644B6F37EDEA}" type="slidenum">
              <a:rPr lang="en-GB" smtClean="0"/>
              <a:pPr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03564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5029E8-0280-4A28-AF6B-644B6F37EDEA}" type="slidenum">
              <a:rPr lang="en-GB" smtClean="0"/>
              <a:pPr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600023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5029E8-0280-4A28-AF6B-644B6F37EDEA}" type="slidenum">
              <a:rPr lang="en-GB" smtClean="0"/>
              <a:pPr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351087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5029E8-0280-4A28-AF6B-644B6F37EDEA}" type="slidenum">
              <a:rPr lang="en-GB" smtClean="0"/>
              <a:pPr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294552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5029E8-0280-4A28-AF6B-644B6F37EDEA}" type="slidenum">
              <a:rPr lang="en-GB" smtClean="0"/>
              <a:pPr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000885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5029E8-0280-4A28-AF6B-644B6F37EDEA}" type="slidenum">
              <a:rPr lang="en-GB" smtClean="0"/>
              <a:pPr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742706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151CD5-0D99-4258-9A8C-D17F82DDB2D7}" type="slidenum">
              <a:rPr lang="en-GB" smtClean="0">
                <a:solidFill>
                  <a:prstClr val="black"/>
                </a:solidFill>
              </a:rPr>
              <a:pPr/>
              <a:t>15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198094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GB" sz="1200" dirty="0" smtClean="0"/>
              <a:t>Resident Orchestra at Symphony Hall</a:t>
            </a:r>
            <a:br>
              <a:rPr lang="en-GB" sz="1200" dirty="0" smtClean="0"/>
            </a:br>
            <a:r>
              <a:rPr lang="en-GB" sz="1200" dirty="0" smtClean="0"/>
              <a:t>Global reputation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151CD5-0D99-4258-9A8C-D17F82DDB2D7}" type="slidenum">
              <a:rPr lang="en-GB" smtClean="0">
                <a:solidFill>
                  <a:prstClr val="black"/>
                </a:solidFill>
              </a:rPr>
              <a:pPr/>
              <a:t>16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571647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151CD5-0D99-4258-9A8C-D17F82DDB2D7}" type="slidenum">
              <a:rPr lang="en-GB" smtClean="0">
                <a:solidFill>
                  <a:prstClr val="black"/>
                </a:solidFill>
              </a:rPr>
              <a:pPr/>
              <a:t>17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345653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4BEDBC-0327-4316-A597-7ADEA75714FB}" type="slidenum">
              <a:rPr lang="en-GB" smtClean="0">
                <a:solidFill>
                  <a:prstClr val="black"/>
                </a:solidFill>
              </a:rPr>
              <a:pPr/>
              <a:t>18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901116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aseline="0" dirty="0" smtClean="0"/>
          </a:p>
          <a:p>
            <a:endParaRPr lang="en-GB" baseline="0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4BEDBC-0327-4316-A597-7ADEA75714FB}" type="slidenum">
              <a:rPr lang="en-GB" smtClean="0">
                <a:solidFill>
                  <a:prstClr val="black"/>
                </a:solidFill>
              </a:rPr>
              <a:pPr/>
              <a:t>19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901116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r>
              <a:rPr lang="en-GB" dirty="0" smtClean="0"/>
              <a:t>Multiple dimensions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4BEDBC-0327-4316-A597-7ADEA75714FB}" type="slidenum">
              <a:rPr lang="en-GB" smtClean="0">
                <a:solidFill>
                  <a:prstClr val="black"/>
                </a:solidFill>
              </a:rPr>
              <a:pPr/>
              <a:t>20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662106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aseline="0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4BEDBC-0327-4316-A597-7ADEA75714FB}" type="slidenum">
              <a:rPr lang="en-GB" smtClean="0">
                <a:solidFill>
                  <a:prstClr val="black"/>
                </a:solidFill>
              </a:rPr>
              <a:pPr/>
              <a:t>21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901116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baseline="0" dirty="0" smtClean="0"/>
              <a:t>80 possible pack combinations.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baseline="0" dirty="0" smtClean="0"/>
          </a:p>
          <a:p>
            <a:r>
              <a:rPr lang="en-GB" dirty="0" smtClean="0"/>
              <a:t>Created Extraction</a:t>
            </a:r>
            <a:r>
              <a:rPr lang="en-GB" baseline="0" dirty="0" smtClean="0"/>
              <a:t> segments for all possible physical pack combinations of inserts/ </a:t>
            </a:r>
            <a:r>
              <a:rPr lang="en-GB" baseline="0" dirty="0" err="1" smtClean="0"/>
              <a:t>handsigned</a:t>
            </a:r>
            <a:r>
              <a:rPr lang="en-GB" baseline="0" dirty="0" smtClean="0"/>
              <a:t> or not.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baseline="0" dirty="0" smtClean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baseline="0" dirty="0" smtClean="0"/>
              <a:t>40 had customers that qualified for the segment, some with 1 customer in, some with hundreds in.</a:t>
            </a:r>
          </a:p>
          <a:p>
            <a:endParaRPr lang="en-GB" baseline="0" dirty="0" smtClean="0"/>
          </a:p>
          <a:p>
            <a:r>
              <a:rPr lang="en-GB" baseline="0" dirty="0" smtClean="0"/>
              <a:t>Extraction file contained segment number so we could then filter on what would be in-house/mailing house, print off each segment and fulfil separately.</a:t>
            </a:r>
          </a:p>
          <a:p>
            <a:endParaRPr lang="en-GB" baseline="0" dirty="0" smtClean="0"/>
          </a:p>
          <a:p>
            <a:r>
              <a:rPr lang="en-GB" baseline="0" dirty="0" smtClean="0"/>
              <a:t>Can re-use Extraction structure next year.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4BEDBC-0327-4316-A597-7ADEA75714FB}" type="slidenum">
              <a:rPr lang="en-GB" smtClean="0">
                <a:solidFill>
                  <a:prstClr val="black"/>
                </a:solidFill>
              </a:rPr>
              <a:pPr/>
              <a:t>22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539694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dirty="0" smtClean="0"/>
              <a:t>In the</a:t>
            </a:r>
            <a:r>
              <a:rPr lang="en-GB" sz="1200" baseline="0" dirty="0" smtClean="0"/>
              <a:t> paragraph versions, </a:t>
            </a:r>
            <a:r>
              <a:rPr lang="en-GB" sz="1200" dirty="0" smtClean="0"/>
              <a:t>Some ‘If… then’ merges for minute detail (</a:t>
            </a:r>
            <a:r>
              <a:rPr lang="en-GB" sz="1200" dirty="0" err="1" smtClean="0"/>
              <a:t>eg</a:t>
            </a:r>
            <a:r>
              <a:rPr lang="en-GB" sz="1200" dirty="0" smtClean="0"/>
              <a:t> member level priority date)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4BEDBC-0327-4316-A597-7ADEA75714FB}" type="slidenum">
              <a:rPr lang="en-GB" smtClean="0">
                <a:solidFill>
                  <a:prstClr val="black"/>
                </a:solidFill>
              </a:rPr>
              <a:pPr/>
              <a:t>23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263340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4BEDBC-0327-4316-A597-7ADEA75714FB}" type="slidenum">
              <a:rPr lang="en-GB" smtClean="0">
                <a:solidFill>
                  <a:prstClr val="black"/>
                </a:solidFill>
              </a:rPr>
              <a:pPr/>
              <a:t>24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263340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Saved us writing over 50 core</a:t>
            </a:r>
            <a:r>
              <a:rPr lang="en-GB" baseline="0" dirty="0" smtClean="0"/>
              <a:t> versions of letter, and then </a:t>
            </a:r>
            <a:r>
              <a:rPr lang="en-GB" baseline="0" dirty="0" err="1" smtClean="0"/>
              <a:t>mailmerging</a:t>
            </a:r>
            <a:r>
              <a:rPr lang="en-GB" baseline="0" dirty="0" smtClean="0"/>
              <a:t> the finer detail into each of those. If a pack was lost in the post, could reprint the exact letter from one master for that customer</a:t>
            </a:r>
          </a:p>
          <a:p>
            <a:endParaRPr lang="en-GB" baseline="0" dirty="0" smtClean="0"/>
          </a:p>
          <a:p>
            <a:r>
              <a:rPr lang="en-GB" baseline="0" dirty="0" smtClean="0"/>
              <a:t>Some custom output set fields too – give some examples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4BEDBC-0327-4316-A597-7ADEA75714FB}" type="slidenum">
              <a:rPr lang="en-GB" smtClean="0">
                <a:solidFill>
                  <a:prstClr val="black"/>
                </a:solidFill>
              </a:rPr>
              <a:pPr/>
              <a:t>25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263340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aseline="0" dirty="0" smtClean="0"/>
          </a:p>
          <a:p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Helped</a:t>
            </a:r>
            <a:r>
              <a:rPr lang="en-GB" sz="1200" b="0" i="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that we had strong messaging anyway</a:t>
            </a:r>
            <a:endParaRPr lang="en-GB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GB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 extraction segments to drive physical pack content</a:t>
            </a:r>
          </a:p>
          <a:p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- output elements and Visual Basic in macro in Excel to drive conditional merges of fields and paragraphs in the letter</a:t>
            </a:r>
          </a:p>
          <a:p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Resulting in... highly personalised letters and packs that reflected their past behaviour and preferences and gave them relevant renewal &amp; upgrade incentives/ messages about the new season. So far sales are good!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/>
              <a:t>Including much higher open rates for personalised emails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4BEDBC-0327-4316-A597-7ADEA75714FB}" type="slidenum">
              <a:rPr lang="en-GB" smtClean="0">
                <a:solidFill>
                  <a:prstClr val="black"/>
                </a:solidFill>
              </a:rPr>
              <a:pPr/>
              <a:t>26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901116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Highly</a:t>
            </a:r>
            <a:r>
              <a:rPr lang="en-GB" baseline="0" dirty="0" smtClean="0"/>
              <a:t> personalised packs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4BEDBC-0327-4316-A597-7ADEA75714FB}" type="slidenum">
              <a:rPr lang="en-GB" smtClean="0">
                <a:solidFill>
                  <a:prstClr val="black"/>
                </a:solidFill>
              </a:rPr>
              <a:pPr/>
              <a:t>27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668838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FRIDAY</a:t>
            </a:r>
            <a:r>
              <a:rPr lang="en-US" baseline="0" dirty="0" smtClean="0"/>
              <a:t> </a:t>
            </a:r>
            <a:r>
              <a:rPr lang="en-US" dirty="0" smtClean="0"/>
              <a:t>Breakout session 4 What’s next slide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84F61C-714A-4F4C-A082-4C54E2AAF694}" type="slidenum">
              <a:rPr lang="en-US" smtClean="0">
                <a:solidFill>
                  <a:prstClr val="black"/>
                </a:solidFill>
              </a:rPr>
              <a:pPr/>
              <a:t>29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54840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DC8585-AB68-4F2E-B4B6-E9103CFAE2C1}" type="datetimeFigureOut">
              <a:rPr lang="en-GB" smtClean="0"/>
              <a:pPr/>
              <a:t>15/11/2016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31F601-6863-4621-ADE4-427FDAF78D0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DC8585-AB68-4F2E-B4B6-E9103CFAE2C1}" type="datetimeFigureOut">
              <a:rPr lang="en-GB" smtClean="0"/>
              <a:pPr/>
              <a:t>15/11/2016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31F601-6863-4621-ADE4-427FDAF78D0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DC8585-AB68-4F2E-B4B6-E9103CFAE2C1}" type="datetimeFigureOut">
              <a:rPr lang="en-GB" smtClean="0"/>
              <a:pPr/>
              <a:t>15/11/2016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31F601-6863-4621-ADE4-427FDAF78D0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DC8585-AB68-4F2E-B4B6-E9103CFAE2C1}" type="datetimeFigureOut">
              <a:rPr lang="en-GB" smtClean="0"/>
              <a:pPr/>
              <a:t>15/11/2016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31F601-6863-4621-ADE4-427FDAF78D0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DC8585-AB68-4F2E-B4B6-E9103CFAE2C1}" type="datetimeFigureOut">
              <a:rPr lang="en-GB" smtClean="0"/>
              <a:pPr/>
              <a:t>15/11/2016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31F601-6863-4621-ADE4-427FDAF78D0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DC8585-AB68-4F2E-B4B6-E9103CFAE2C1}" type="datetimeFigureOut">
              <a:rPr lang="en-GB" smtClean="0"/>
              <a:pPr/>
              <a:t>15/11/2016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31F601-6863-4621-ADE4-427FDAF78D0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DC8585-AB68-4F2E-B4B6-E9103CFAE2C1}" type="datetimeFigureOut">
              <a:rPr lang="en-GB" smtClean="0"/>
              <a:pPr/>
              <a:t>15/11/2016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31F601-6863-4621-ADE4-427FDAF78D0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DC8585-AB68-4F2E-B4B6-E9103CFAE2C1}" type="datetimeFigureOut">
              <a:rPr lang="en-GB" smtClean="0"/>
              <a:pPr/>
              <a:t>15/11/2016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31F601-6863-4621-ADE4-427FDAF78D0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DC8585-AB68-4F2E-B4B6-E9103CFAE2C1}" type="datetimeFigureOut">
              <a:rPr lang="en-GB" smtClean="0"/>
              <a:pPr/>
              <a:t>15/11/2016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31F601-6863-4621-ADE4-427FDAF78D0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DC8585-AB68-4F2E-B4B6-E9103CFAE2C1}" type="datetimeFigureOut">
              <a:rPr lang="en-GB" smtClean="0"/>
              <a:pPr/>
              <a:t>15/11/2016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31F601-6863-4621-ADE4-427FDAF78D0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DC8585-AB68-4F2E-B4B6-E9103CFAE2C1}" type="datetimeFigureOut">
              <a:rPr lang="en-GB" smtClean="0"/>
              <a:pPr/>
              <a:t>15/11/2016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31F601-6863-4621-ADE4-427FDAF78D0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911D73-B80A-48E2-8E63-37386415167F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11/15/2016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</a:p>
        </p:txBody>
      </p:sp>
    </p:spTree>
    <p:extLst>
      <p:ext uri="{BB962C8B-B14F-4D97-AF65-F5344CB8AC3E}">
        <p14:creationId xmlns:p14="http://schemas.microsoft.com/office/powerpoint/2010/main" val="308292099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DF92F-F9FD-4FA6-89D7-FA1CEED561F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11/15/2016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28A99-6D55-4CAF-98F7-AD30A9E57DA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726532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B17A5E-56FE-4293-A229-FD72BC002C8C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11/15/2016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28A99-6D55-4CAF-98F7-AD30A9E57DA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545597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>
                <a:solidFill>
                  <a:srgbClr val="DC3970"/>
                </a:solidFill>
                <a:latin typeface="InterFace Black" panose="020B0A03030203020204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5562679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724AB194-90AC-4FA5-9A6C-24AD0B42D65F}" type="datetimeFigureOut">
              <a:rPr lang="en-GB" smtClean="0">
                <a:solidFill>
                  <a:prstClr val="black"/>
                </a:solidFill>
              </a:rPr>
              <a:pPr/>
              <a:t>15/11/2016</a:t>
            </a:fld>
            <a:endParaRPr lang="en-GB">
              <a:solidFill>
                <a:prstClr val="black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>
              <a:solidFill>
                <a:prstClr val="black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FCEABF17-46DA-4CE8-8C92-A4C8A65ED768}" type="slidenum">
              <a:rPr lang="en-GB" smtClean="0">
                <a:solidFill>
                  <a:prstClr val="black"/>
                </a:solidFill>
              </a:rPr>
              <a:pPr/>
              <a:t>‹#›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234196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057449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theme" Target="../theme/theme3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7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1.png"/><Relationship Id="rId4" Type="http://schemas.openxmlformats.org/officeDocument/2006/relationships/theme" Target="../theme/theme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DC8585-AB68-4F2E-B4B6-E9103CFAE2C1}" type="datetimeFigureOut">
              <a:rPr lang="en-GB" smtClean="0"/>
              <a:pPr/>
              <a:t>15/11/2016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31F601-6863-4621-ADE4-427FDAF78D02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fld id="{6E8AC5F1-3AEA-43F3-80F9-620F033E968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457200"/>
              <a:t>11/15/2016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</a:p>
        </p:txBody>
      </p:sp>
    </p:spTree>
    <p:extLst>
      <p:ext uri="{BB962C8B-B14F-4D97-AF65-F5344CB8AC3E}">
        <p14:creationId xmlns:p14="http://schemas.microsoft.com/office/powerpoint/2010/main" val="3345397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fld id="{D0E22C87-1B4A-4370-BD11-1396021D827E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457200"/>
              <a:t>11/15/2016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</a:p>
          <a:p>
            <a:pPr defTabSz="457200"/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49332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 rot="120000">
            <a:off x="-111325" y="6399298"/>
            <a:ext cx="9358939" cy="172819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101" y="6309320"/>
            <a:ext cx="1553159" cy="4887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08562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  <p:sldLayoutId id="2147483668" r:id="rId3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DC3970"/>
          </a:solidFill>
          <a:latin typeface="InterFace" panose="020B0503030203020204" pitchFamily="34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rgbClr val="4A4A49"/>
          </a:solidFill>
          <a:latin typeface="InterFace Bold" panose="020B0803030203020204" pitchFamily="34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rgbClr val="4A4A49"/>
          </a:solidFill>
          <a:latin typeface="InterFace" panose="020B0503030203020204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rgbClr val="4A4A49"/>
          </a:solidFill>
          <a:latin typeface="InterFace" panose="020B0503030203020204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rgbClr val="4A4A49"/>
          </a:solidFill>
          <a:latin typeface="InterFace" panose="020B0503030203020204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rgbClr val="4A4A49"/>
          </a:solidFill>
          <a:latin typeface="InterFace" panose="020B0503030203020204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2.xml"/><Relationship Id="rId1" Type="http://schemas.openxmlformats.org/officeDocument/2006/relationships/video" Target="file:///\\dept\marketingcommon\Liz\Tessitura%20Conference\Annual%20Review%20Mission%20Statement%20v2.3_By%20Jamie.mp4" TargetMode="External"/><Relationship Id="rId4" Type="http://schemas.openxmlformats.org/officeDocument/2006/relationships/image" Target="../media/image19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2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27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7.xml"/><Relationship Id="rId4" Type="http://schemas.microsoft.com/office/2007/relationships/hdphoto" Target="../media/hdphoto1.wdp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773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4105049" y="990567"/>
            <a:ext cx="4835063" cy="4809868"/>
            <a:chOff x="5473398" y="177756"/>
            <a:chExt cx="6446751" cy="6413157"/>
          </a:xfrm>
        </p:grpSpPr>
        <p:sp>
          <p:nvSpPr>
            <p:cNvPr id="17" name="Oval 16"/>
            <p:cNvSpPr/>
            <p:nvPr/>
          </p:nvSpPr>
          <p:spPr>
            <a:xfrm>
              <a:off x="5975299" y="638614"/>
              <a:ext cx="5944850" cy="5944850"/>
            </a:xfrm>
            <a:prstGeom prst="ellipse">
              <a:avLst/>
            </a:prstGeom>
            <a:noFill/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/>
              <a:endParaRPr lang="en-US" sz="1350">
                <a:solidFill>
                  <a:prstClr val="white"/>
                </a:solidFill>
              </a:endParaRPr>
            </a:p>
          </p:txBody>
        </p:sp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73398" y="177756"/>
              <a:ext cx="6439878" cy="6413157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5" name="TextBox 4"/>
          <p:cNvSpPr txBox="1"/>
          <p:nvPr/>
        </p:nvSpPr>
        <p:spPr>
          <a:xfrm>
            <a:off x="601170" y="1585708"/>
            <a:ext cx="5465103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4000" b="1" dirty="0" smtClean="0">
                <a:solidFill>
                  <a:srgbClr val="E7E6E6"/>
                </a:solidFill>
                <a:cs typeface="Arial" panose="020B0604020202020204" pitchFamily="34" charset="0"/>
              </a:rPr>
              <a:t>TESSITURA </a:t>
            </a:r>
          </a:p>
          <a:p>
            <a:pPr defTabSz="457200"/>
            <a:r>
              <a:rPr lang="en-GB" sz="4000" b="1" dirty="0" smtClean="0">
                <a:solidFill>
                  <a:srgbClr val="E7E6E6"/>
                </a:solidFill>
                <a:cs typeface="Arial" panose="020B0604020202020204" pitchFamily="34" charset="0"/>
              </a:rPr>
              <a:t>EUROPEAN </a:t>
            </a:r>
          </a:p>
          <a:p>
            <a:pPr defTabSz="457200"/>
            <a:r>
              <a:rPr lang="en-GB" sz="4000" b="1" dirty="0" smtClean="0">
                <a:solidFill>
                  <a:srgbClr val="E7E6E6"/>
                </a:solidFill>
                <a:cs typeface="Arial" panose="020B0604020202020204" pitchFamily="34" charset="0"/>
              </a:rPr>
              <a:t>CONFERENCE</a:t>
            </a:r>
          </a:p>
          <a:p>
            <a:pPr defTabSz="457200"/>
            <a:endParaRPr lang="en-GB" sz="4000" b="1" dirty="0">
              <a:solidFill>
                <a:srgbClr val="E7E6E6"/>
              </a:solidFill>
              <a:cs typeface="Arial" panose="020B0604020202020204" pitchFamily="34" charset="0"/>
            </a:endParaRPr>
          </a:p>
          <a:p>
            <a:pPr defTabSz="457200"/>
            <a:r>
              <a:rPr lang="en-GB" sz="4000" b="1" dirty="0" smtClean="0">
                <a:solidFill>
                  <a:srgbClr val="E7E6E6"/>
                </a:solidFill>
                <a:cs typeface="Arial" panose="020B0604020202020204" pitchFamily="34" charset="0"/>
              </a:rPr>
              <a:t>DUBLIN 2016</a:t>
            </a:r>
          </a:p>
        </p:txBody>
      </p:sp>
    </p:spTree>
    <p:extLst>
      <p:ext uri="{BB962C8B-B14F-4D97-AF65-F5344CB8AC3E}">
        <p14:creationId xmlns:p14="http://schemas.microsoft.com/office/powerpoint/2010/main" val="391366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427" y="286794"/>
            <a:ext cx="2453210" cy="2442345"/>
          </a:xfrm>
        </p:spPr>
      </p:pic>
      <p:sp>
        <p:nvSpPr>
          <p:cNvPr id="6" name="TextBox 5"/>
          <p:cNvSpPr txBox="1"/>
          <p:nvPr/>
        </p:nvSpPr>
        <p:spPr>
          <a:xfrm>
            <a:off x="323528" y="3002547"/>
            <a:ext cx="3894549" cy="34317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/>
            <a:r>
              <a:rPr lang="en-GB" sz="3600" b="1" dirty="0" smtClean="0">
                <a:solidFill>
                  <a:srgbClr val="F15E4C"/>
                </a:solidFill>
                <a:ea typeface="Tahoma" panose="020B0604030504040204" pitchFamily="34" charset="0"/>
                <a:cs typeface="Arial" panose="020B0604020202020204" pitchFamily="34" charset="0"/>
              </a:rPr>
              <a:t>PERSONALISATION AND CREATING ENGAGING CONTENT</a:t>
            </a:r>
            <a:endParaRPr lang="en-GB" sz="3600" b="1" dirty="0" smtClean="0">
              <a:solidFill>
                <a:srgbClr val="F15E4C"/>
              </a:solidFill>
              <a:ea typeface="Tahoma" panose="020B0604030504040204" pitchFamily="34" charset="0"/>
              <a:cs typeface="Arial" panose="020B0604020202020204" pitchFamily="34" charset="0"/>
            </a:endParaRPr>
          </a:p>
          <a:p>
            <a:pPr algn="ctr" defTabSz="457200"/>
            <a:endParaRPr lang="en-GB" sz="900" b="1" dirty="0" smtClean="0">
              <a:solidFill>
                <a:srgbClr val="F15E4C"/>
              </a:solidFill>
              <a:ea typeface="Tahoma" panose="020B0604030504040204" pitchFamily="34" charset="0"/>
              <a:cs typeface="Arial" panose="020B0604020202020204" pitchFamily="34" charset="0"/>
            </a:endParaRPr>
          </a:p>
          <a:p>
            <a:pPr algn="ctr" defTabSz="457200"/>
            <a:r>
              <a:rPr lang="en-GB" sz="3200" b="1" dirty="0" smtClean="0">
                <a:solidFill>
                  <a:srgbClr val="0B9D48"/>
                </a:solidFill>
                <a:ea typeface="Tahoma" panose="020B0604030504040204" pitchFamily="34" charset="0"/>
                <a:cs typeface="Arial" panose="020B0604020202020204" pitchFamily="34" charset="0"/>
              </a:rPr>
              <a:t>It’s going to get personal!</a:t>
            </a:r>
            <a:endParaRPr lang="en-GB" sz="3200" b="1" dirty="0">
              <a:solidFill>
                <a:srgbClr val="0B9D48"/>
              </a:solidFill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628062" y="3165936"/>
            <a:ext cx="4192409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defTabSz="457200">
              <a:buFont typeface="Arial" panose="020B0604020202020204" pitchFamily="34" charset="0"/>
              <a:buChar char="•"/>
            </a:pPr>
            <a:r>
              <a:rPr lang="en-GB" sz="2800" b="1" dirty="0" smtClean="0">
                <a:solidFill>
                  <a:srgbClr val="0B9D48"/>
                </a:solidFill>
              </a:rPr>
              <a:t>CONTENT </a:t>
            </a:r>
            <a:r>
              <a:rPr lang="en-GB" sz="2800" b="1" dirty="0" smtClean="0">
                <a:solidFill>
                  <a:srgbClr val="0B9D48"/>
                </a:solidFill>
              </a:rPr>
              <a:t>PLANNERS</a:t>
            </a:r>
            <a:endParaRPr lang="en-GB" sz="2800" b="1" dirty="0" smtClean="0">
              <a:solidFill>
                <a:srgbClr val="0B9D48"/>
              </a:solidFill>
            </a:endParaRPr>
          </a:p>
          <a:p>
            <a:pPr defTabSz="457200"/>
            <a:r>
              <a:rPr lang="en-GB" b="1" dirty="0" smtClean="0">
                <a:solidFill>
                  <a:srgbClr val="F15E4C"/>
                </a:solidFill>
                <a:cs typeface="Arial" panose="020B0604020202020204" pitchFamily="34" charset="0"/>
              </a:rPr>
              <a:t>Kyle Jarvis : National Theatre</a:t>
            </a:r>
            <a:endParaRPr lang="en-GB" b="1" dirty="0" smtClean="0">
              <a:solidFill>
                <a:srgbClr val="F15E4C"/>
              </a:solidFill>
              <a:cs typeface="Arial" panose="020B0604020202020204" pitchFamily="34" charset="0"/>
            </a:endParaRPr>
          </a:p>
          <a:p>
            <a:pPr defTabSz="457200"/>
            <a:r>
              <a:rPr lang="en-GB" b="1" dirty="0">
                <a:solidFill>
                  <a:srgbClr val="F15E4C"/>
                </a:solidFill>
                <a:cs typeface="Arial" panose="020B0604020202020204" pitchFamily="34" charset="0"/>
              </a:rPr>
              <a:t>Melanie Ryan :  City of Birmingham Symphony Orchestra</a:t>
            </a:r>
            <a:endParaRPr lang="en-GB" b="1" dirty="0" smtClean="0">
              <a:solidFill>
                <a:srgbClr val="F15E4C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628063" y="620688"/>
            <a:ext cx="3823479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endParaRPr lang="en-GB" sz="800" b="1" dirty="0" smtClean="0">
              <a:solidFill>
                <a:srgbClr val="F15E4C"/>
              </a:solidFill>
              <a:cs typeface="Arial" panose="020B0604020202020204" pitchFamily="34" charset="0"/>
            </a:endParaRPr>
          </a:p>
          <a:p>
            <a:pPr marL="457200" indent="-457200" defTabSz="457200">
              <a:buFont typeface="Arial" panose="020B0604020202020204" pitchFamily="34" charset="0"/>
              <a:buChar char="•"/>
            </a:pPr>
            <a:r>
              <a:rPr lang="en-GB" sz="2800" b="1" dirty="0" smtClean="0">
                <a:solidFill>
                  <a:srgbClr val="0B9D48"/>
                </a:solidFill>
                <a:cs typeface="Arial" panose="020B0604020202020204" pitchFamily="34" charset="0"/>
              </a:rPr>
              <a:t>MODERATOR</a:t>
            </a:r>
          </a:p>
          <a:p>
            <a:pPr defTabSz="457200"/>
            <a:r>
              <a:rPr lang="en-GB" b="1" dirty="0" smtClean="0">
                <a:solidFill>
                  <a:srgbClr val="F15E4C"/>
                </a:solidFill>
                <a:cs typeface="Arial" panose="020B0604020202020204" pitchFamily="34" charset="0"/>
              </a:rPr>
              <a:t>Graeme Ellis </a:t>
            </a:r>
            <a:r>
              <a:rPr lang="en-GB" b="1" dirty="0">
                <a:solidFill>
                  <a:srgbClr val="F15E4C"/>
                </a:solidFill>
                <a:cs typeface="Arial" panose="020B0604020202020204" pitchFamily="34" charset="0"/>
              </a:rPr>
              <a:t>: </a:t>
            </a:r>
            <a:r>
              <a:rPr lang="en-GB" b="1" dirty="0" smtClean="0">
                <a:solidFill>
                  <a:srgbClr val="F15E4C"/>
                </a:solidFill>
                <a:cs typeface="Arial" panose="020B0604020202020204" pitchFamily="34" charset="0"/>
              </a:rPr>
              <a:t>Science Museum Group</a:t>
            </a:r>
          </a:p>
          <a:p>
            <a:pPr defTabSz="457200"/>
            <a:endParaRPr lang="en-GB" b="1" dirty="0">
              <a:solidFill>
                <a:srgbClr val="F15E4C"/>
              </a:solidFill>
              <a:cs typeface="Arial" panose="020B0604020202020204" pitchFamily="34" charset="0"/>
            </a:endParaRPr>
          </a:p>
          <a:p>
            <a:pPr marL="457200" indent="-457200" defTabSz="457200">
              <a:buFont typeface="Arial" panose="020B0604020202020204" pitchFamily="34" charset="0"/>
              <a:buChar char="•"/>
            </a:pPr>
            <a:r>
              <a:rPr lang="en-GB" sz="2800" b="1" dirty="0" smtClean="0">
                <a:solidFill>
                  <a:srgbClr val="0B9D48"/>
                </a:solidFill>
                <a:cs typeface="Arial" panose="020B0604020202020204" pitchFamily="34" charset="0"/>
              </a:rPr>
              <a:t>PANEL</a:t>
            </a:r>
            <a:endParaRPr lang="en-GB" sz="2800" b="1" dirty="0">
              <a:solidFill>
                <a:srgbClr val="0B9D48"/>
              </a:solidFill>
              <a:cs typeface="Arial" panose="020B0604020202020204" pitchFamily="34" charset="0"/>
            </a:endParaRPr>
          </a:p>
          <a:p>
            <a:pPr defTabSz="457200"/>
            <a:r>
              <a:rPr lang="en-GB" b="1" dirty="0" smtClean="0">
                <a:solidFill>
                  <a:srgbClr val="F15E4C"/>
                </a:solidFill>
                <a:cs typeface="Arial" panose="020B0604020202020204" pitchFamily="34" charset="0"/>
              </a:rPr>
              <a:t>Liz Moon : National Theatre</a:t>
            </a:r>
          </a:p>
          <a:p>
            <a:pPr defTabSz="457200"/>
            <a:r>
              <a:rPr lang="en-GB" b="1" dirty="0" smtClean="0">
                <a:solidFill>
                  <a:srgbClr val="F15E4C"/>
                </a:solidFill>
                <a:cs typeface="Arial" panose="020B0604020202020204" pitchFamily="34" charset="0"/>
              </a:rPr>
              <a:t>Melanie Ryan :  City of Birmingham Symphony Orchestra </a:t>
            </a:r>
            <a:endParaRPr lang="en-GB" b="1" dirty="0">
              <a:solidFill>
                <a:srgbClr val="F15E4C"/>
              </a:solidFill>
              <a:cs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121803" y="4955584"/>
            <a:ext cx="276256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/>
            <a:r>
              <a:rPr lang="en-US" b="1" dirty="0" smtClean="0">
                <a:solidFill>
                  <a:prstClr val="black"/>
                </a:solidFill>
              </a:rPr>
              <a:t>Share your </a:t>
            </a:r>
            <a:r>
              <a:rPr lang="en-US" b="1" dirty="0" err="1" smtClean="0">
                <a:solidFill>
                  <a:prstClr val="black"/>
                </a:solidFill>
              </a:rPr>
              <a:t>favourite</a:t>
            </a:r>
            <a:r>
              <a:rPr lang="en-US" b="1" dirty="0" smtClean="0">
                <a:solidFill>
                  <a:prstClr val="black"/>
                </a:solidFill>
              </a:rPr>
              <a:t> content and photos! #TECDublin16</a:t>
            </a:r>
          </a:p>
          <a:p>
            <a:pPr algn="ctr" defTabSz="457200"/>
            <a:endParaRPr lang="en-US" b="1" dirty="0" smtClean="0">
              <a:solidFill>
                <a:prstClr val="black"/>
              </a:solidFill>
            </a:endParaRPr>
          </a:p>
          <a:p>
            <a:pPr algn="ctr" defTabSz="457200"/>
            <a:endParaRPr lang="en-US" b="1" dirty="0">
              <a:solidFill>
                <a:prstClr val="black"/>
              </a:solidFill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1961" y="5792291"/>
            <a:ext cx="733053" cy="73305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>
            <a:clrChange>
              <a:clrFrom>
                <a:srgbClr val="FBFFFF"/>
              </a:clrFrom>
              <a:clrTo>
                <a:srgbClr val="FB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3086" y="5884724"/>
            <a:ext cx="548188" cy="5481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8416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074" name="Picture 2" descr="C:\Users\tgkofas\AppData\Local\Temp\7zE55F4.tmp\NT_GDS_AK_PowerpointPresentationTemplate_180915_v2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971600" y="2564904"/>
            <a:ext cx="568863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latin typeface="Aharoni" pitchFamily="2" charset="-79"/>
                <a:cs typeface="Aharoni" pitchFamily="2" charset="-79"/>
              </a:rPr>
              <a:t>Liz Moon </a:t>
            </a:r>
          </a:p>
          <a:p>
            <a:r>
              <a:rPr lang="en-GB" sz="2800" dirty="0" smtClean="0">
                <a:latin typeface="Aharoni" pitchFamily="2" charset="-79"/>
                <a:cs typeface="Aharoni" pitchFamily="2" charset="-79"/>
              </a:rPr>
              <a:t>Marketing Officer</a:t>
            </a:r>
          </a:p>
          <a:p>
            <a:endParaRPr lang="en-GB" sz="2800" dirty="0" smtClean="0">
              <a:latin typeface="Aharoni" pitchFamily="2" charset="-79"/>
              <a:cs typeface="Aharoni" pitchFamily="2" charset="-79"/>
            </a:endParaRPr>
          </a:p>
          <a:p>
            <a:r>
              <a:rPr lang="en-GB" sz="2800" dirty="0" smtClean="0">
                <a:latin typeface="Aharoni" pitchFamily="2" charset="-79"/>
                <a:cs typeface="Aharoni" pitchFamily="2" charset="-79"/>
              </a:rPr>
              <a:t>lmoon@nationaltheatre.org.uk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2050" name="Picture 2" descr="C:\Users\tgkofas\AppData\Local\Temp\7zE3624.tmp\NT_GDS_AK_PowerpointPresentationTemplate_180915_v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Rectangle 4"/>
          <p:cNvSpPr/>
          <p:nvPr/>
        </p:nvSpPr>
        <p:spPr>
          <a:xfrm>
            <a:off x="539552" y="2564904"/>
            <a:ext cx="8208912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 smtClean="0">
                <a:latin typeface="Aharoni" pitchFamily="2" charset="-79"/>
                <a:cs typeface="Aharoni" pitchFamily="2" charset="-79"/>
              </a:rPr>
              <a:t>At the National we make world-class theatre that is entertaining, challenging and inspiring. </a:t>
            </a:r>
          </a:p>
          <a:p>
            <a:endParaRPr lang="en-GB" sz="2800" dirty="0" smtClean="0">
              <a:solidFill>
                <a:schemeClr val="tx1">
                  <a:alpha val="48000"/>
                </a:schemeClr>
              </a:solidFill>
              <a:latin typeface="Aharoni" pitchFamily="2" charset="-79"/>
              <a:cs typeface="Aharoni" pitchFamily="2" charset="-79"/>
            </a:endParaRPr>
          </a:p>
          <a:p>
            <a:r>
              <a:rPr lang="en-GB" sz="2800" dirty="0" smtClean="0">
                <a:latin typeface="Aharoni" pitchFamily="2" charset="-79"/>
                <a:cs typeface="Aharoni" pitchFamily="2" charset="-79"/>
              </a:rPr>
              <a:t>And we make it for everyone.</a:t>
            </a:r>
            <a:endParaRPr lang="en-GB" sz="2800" dirty="0"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2050" name="Picture 2" descr="C:\Users\tgkofas\AppData\Local\Temp\7zE3624.tmp\NT_GDS_AK_PowerpointPresentationTemplate_180915_v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Content Placeholder 7" descr="Class sketch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55776" y="1412776"/>
            <a:ext cx="4049277" cy="416592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3131840" y="2492896"/>
            <a:ext cx="3096344" cy="1938992"/>
          </a:xfrm>
          <a:prstGeom prst="rect">
            <a:avLst/>
          </a:prstGeom>
          <a:solidFill>
            <a:srgbClr val="000000">
              <a:alpha val="21961"/>
            </a:srgbClr>
          </a:solidFill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GB" sz="2400" b="1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Segmentation</a:t>
            </a:r>
          </a:p>
          <a:p>
            <a:pPr>
              <a:buFont typeface="Arial" pitchFamily="34" charset="0"/>
              <a:buChar char="•"/>
            </a:pPr>
            <a:endParaRPr lang="en-GB" sz="2400" b="1" dirty="0" smtClean="0">
              <a:solidFill>
                <a:schemeClr val="bg1"/>
              </a:solidFill>
              <a:latin typeface="Aharoni" pitchFamily="2" charset="-79"/>
              <a:cs typeface="Aharoni" pitchFamily="2" charset="-79"/>
            </a:endParaRPr>
          </a:p>
          <a:p>
            <a:pPr>
              <a:buFont typeface="Arial" pitchFamily="34" charset="0"/>
              <a:buChar char="•"/>
            </a:pPr>
            <a:r>
              <a:rPr lang="en-GB" sz="2400" b="1" dirty="0" err="1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Recency</a:t>
            </a:r>
            <a:r>
              <a:rPr lang="en-GB" sz="2400" b="1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/Frequency</a:t>
            </a:r>
          </a:p>
          <a:p>
            <a:pPr>
              <a:buFont typeface="Arial" pitchFamily="34" charset="0"/>
              <a:buChar char="•"/>
            </a:pPr>
            <a:endParaRPr lang="en-GB" sz="2400" b="1" dirty="0" smtClean="0">
              <a:solidFill>
                <a:schemeClr val="bg1"/>
              </a:solidFill>
              <a:latin typeface="Aharoni" pitchFamily="2" charset="-79"/>
              <a:cs typeface="Aharoni" pitchFamily="2" charset="-79"/>
            </a:endParaRPr>
          </a:p>
          <a:p>
            <a:pPr>
              <a:buFont typeface="Arial" pitchFamily="34" charset="0"/>
              <a:buChar char="•"/>
            </a:pPr>
            <a:r>
              <a:rPr lang="en-GB" sz="2400" b="1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Browsing habits</a:t>
            </a:r>
            <a:endParaRPr lang="en-GB" sz="2400" b="1" dirty="0">
              <a:solidFill>
                <a:schemeClr val="bg1"/>
              </a:solidFill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allAtOnce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2050" name="Picture 2" descr="C:\Users\tgkofas\AppData\Local\Temp\7zE3624.tmp\NT_GDS_AK_PowerpointPresentationTemplate_180915_v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Content Placeholder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1916832"/>
            <a:ext cx="2654993" cy="452596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788024" y="2776066"/>
            <a:ext cx="41044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smtClean="0">
                <a:latin typeface="Aharoni" pitchFamily="2" charset="-79"/>
                <a:cs typeface="Aharoni" pitchFamily="2" charset="-79"/>
              </a:rPr>
              <a:t>‘Thank you for subscribing, Liz’</a:t>
            </a:r>
            <a:endParaRPr lang="en-GB" sz="2000" b="1" dirty="0"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652120" y="4869160"/>
            <a:ext cx="30243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smtClean="0">
                <a:latin typeface="Aharoni" pitchFamily="2" charset="-79"/>
                <a:cs typeface="Aharoni" pitchFamily="2" charset="-79"/>
              </a:rPr>
              <a:t>Recommendations.</a:t>
            </a:r>
            <a:endParaRPr lang="en-GB" sz="2000" b="1" dirty="0">
              <a:latin typeface="Aharoni" pitchFamily="2" charset="-79"/>
              <a:cs typeface="Aharoni" pitchFamily="2" charset="-79"/>
            </a:endParaRPr>
          </a:p>
        </p:txBody>
      </p:sp>
      <p:cxnSp>
        <p:nvCxnSpPr>
          <p:cNvPr id="8" name="Straight Arrow Connector 7"/>
          <p:cNvCxnSpPr/>
          <p:nvPr/>
        </p:nvCxnSpPr>
        <p:spPr>
          <a:xfrm flipH="1">
            <a:off x="2875160" y="2996952"/>
            <a:ext cx="2056880" cy="478688"/>
          </a:xfrm>
          <a:prstGeom prst="straightConnector1">
            <a:avLst/>
          </a:prstGeom>
          <a:ln w="44450">
            <a:solidFill>
              <a:schemeClr val="accent6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 flipH="1">
            <a:off x="4067944" y="5152330"/>
            <a:ext cx="1584176" cy="328683"/>
          </a:xfrm>
          <a:prstGeom prst="straightConnector1">
            <a:avLst/>
          </a:prstGeom>
          <a:ln w="44450">
            <a:solidFill>
              <a:schemeClr val="accent6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itle 1"/>
          <p:cNvSpPr txBox="1">
            <a:spLocks/>
          </p:cNvSpPr>
          <p:nvPr/>
        </p:nvSpPr>
        <p:spPr>
          <a:xfrm>
            <a:off x="609600" y="4270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600" b="1" dirty="0" smtClean="0">
                <a:latin typeface="Aharoni" pitchFamily="2" charset="-79"/>
                <a:ea typeface="+mj-ea"/>
                <a:cs typeface="Aharoni" pitchFamily="2" charset="-79"/>
              </a:rPr>
              <a:t>Welcome</a:t>
            </a:r>
            <a:endParaRPr kumimoji="0" lang="en-GB" sz="3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haroni" pitchFamily="2" charset="-79"/>
              <a:ea typeface="+mj-ea"/>
              <a:cs typeface="Aharoni" pitchFamily="2" charset="-79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2050" name="Picture 2" descr="C:\Users\tgkofas\AppData\Local\Temp\7zE3624.tmp\NT_GDS_AK_PowerpointPresentationTemplate_180915_v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Content Placeholder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825129"/>
            <a:ext cx="2646431" cy="452596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104" y="1772816"/>
            <a:ext cx="3043946" cy="452596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31840" y="2833241"/>
            <a:ext cx="23042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smtClean="0">
                <a:latin typeface="Aharoni" pitchFamily="2" charset="-79"/>
                <a:cs typeface="Aharoni" pitchFamily="2" charset="-79"/>
              </a:rPr>
              <a:t>Main production</a:t>
            </a:r>
            <a:endParaRPr lang="en-GB" sz="2000" b="1" dirty="0"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275856" y="4993481"/>
            <a:ext cx="20882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smtClean="0">
                <a:latin typeface="Aharoni" pitchFamily="2" charset="-79"/>
                <a:cs typeface="Aharoni" pitchFamily="2" charset="-79"/>
              </a:rPr>
              <a:t>Sub-section</a:t>
            </a:r>
            <a:endParaRPr lang="en-GB" sz="2000" b="1" dirty="0">
              <a:latin typeface="Aharoni" pitchFamily="2" charset="-79"/>
              <a:cs typeface="Aharoni" pitchFamily="2" charset="-79"/>
            </a:endParaRPr>
          </a:p>
        </p:txBody>
      </p:sp>
      <p:cxnSp>
        <p:nvCxnSpPr>
          <p:cNvPr id="9" name="Straight Arrow Connector 8"/>
          <p:cNvCxnSpPr/>
          <p:nvPr/>
        </p:nvCxnSpPr>
        <p:spPr>
          <a:xfrm flipH="1">
            <a:off x="2325712" y="3121273"/>
            <a:ext cx="878136" cy="574127"/>
          </a:xfrm>
          <a:prstGeom prst="straightConnector1">
            <a:avLst/>
          </a:prstGeom>
          <a:ln w="44450">
            <a:solidFill>
              <a:schemeClr val="accent6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>
            <a:off x="4788024" y="5229200"/>
            <a:ext cx="767524" cy="227933"/>
          </a:xfrm>
          <a:prstGeom prst="straightConnector1">
            <a:avLst/>
          </a:prstGeom>
          <a:ln w="44450">
            <a:solidFill>
              <a:schemeClr val="accent6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V="1">
            <a:off x="4788024" y="4221088"/>
            <a:ext cx="720080" cy="1008112"/>
          </a:xfrm>
          <a:prstGeom prst="straightConnector1">
            <a:avLst/>
          </a:prstGeom>
          <a:ln w="44450">
            <a:solidFill>
              <a:schemeClr val="accent6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itle 1"/>
          <p:cNvSpPr txBox="1">
            <a:spLocks/>
          </p:cNvSpPr>
          <p:nvPr/>
        </p:nvSpPr>
        <p:spPr>
          <a:xfrm>
            <a:off x="609600" y="4270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haroni" pitchFamily="2" charset="-79"/>
                <a:ea typeface="+mj-ea"/>
                <a:cs typeface="Aharoni" pitchFamily="2" charset="-79"/>
              </a:rPr>
              <a:t>NT News</a:t>
            </a:r>
            <a:endParaRPr kumimoji="0" lang="en-GB" sz="3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haroni" pitchFamily="2" charset="-79"/>
              <a:ea typeface="+mj-ea"/>
              <a:cs typeface="Aharoni" pitchFamily="2" charset="-79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2050" name="Picture 2" descr="C:\Users\tgkofas\AppData\Local\Temp\7zE3624.tmp\NT_GDS_AK_PowerpointPresentationTemplate_180915_v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Content Placeholder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013" y="1843843"/>
            <a:ext cx="3155941" cy="452596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088" y="1844824"/>
            <a:ext cx="3404525" cy="4524001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149756" y="2920082"/>
            <a:ext cx="11423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smtClean="0">
                <a:latin typeface="Aharoni" pitchFamily="2" charset="-79"/>
                <a:cs typeface="Aharoni" pitchFamily="2" charset="-79"/>
              </a:rPr>
              <a:t>Video</a:t>
            </a:r>
            <a:endParaRPr lang="en-GB" sz="2000" b="1" dirty="0">
              <a:latin typeface="Aharoni" pitchFamily="2" charset="-79"/>
              <a:cs typeface="Aharoni" pitchFamily="2" charset="-79"/>
            </a:endParaRPr>
          </a:p>
        </p:txBody>
      </p:sp>
      <p:cxnSp>
        <p:nvCxnSpPr>
          <p:cNvPr id="8" name="Straight Arrow Connector 7"/>
          <p:cNvCxnSpPr/>
          <p:nvPr/>
        </p:nvCxnSpPr>
        <p:spPr>
          <a:xfrm flipH="1">
            <a:off x="3717709" y="3136106"/>
            <a:ext cx="518096" cy="0"/>
          </a:xfrm>
          <a:prstGeom prst="straightConnector1">
            <a:avLst/>
          </a:prstGeom>
          <a:ln w="44450">
            <a:solidFill>
              <a:schemeClr val="accent6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 flipV="1">
            <a:off x="4941845" y="2920082"/>
            <a:ext cx="648072" cy="216024"/>
          </a:xfrm>
          <a:prstGeom prst="straightConnector1">
            <a:avLst/>
          </a:prstGeom>
          <a:ln w="44450">
            <a:solidFill>
              <a:schemeClr val="accent6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 flipV="1">
            <a:off x="4955885" y="2848074"/>
            <a:ext cx="2218208" cy="288032"/>
          </a:xfrm>
          <a:prstGeom prst="straightConnector1">
            <a:avLst/>
          </a:prstGeom>
          <a:ln w="44450">
            <a:solidFill>
              <a:schemeClr val="accent6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itle 1"/>
          <p:cNvSpPr txBox="1">
            <a:spLocks/>
          </p:cNvSpPr>
          <p:nvPr/>
        </p:nvSpPr>
        <p:spPr>
          <a:xfrm>
            <a:off x="609600" y="4270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haroni" pitchFamily="2" charset="-79"/>
                <a:ea typeface="+mj-ea"/>
                <a:cs typeface="Aharoni" pitchFamily="2" charset="-79"/>
              </a:rPr>
              <a:t>Web-tracker</a:t>
            </a:r>
            <a:endParaRPr kumimoji="0" lang="en-GB" sz="3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haroni" pitchFamily="2" charset="-79"/>
              <a:ea typeface="+mj-ea"/>
              <a:cs typeface="Aharoni" pitchFamily="2" charset="-79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2050" name="Picture 2" descr="C:\Users\tgkofas\AppData\Local\Temp\7zE3624.tmp\NT_GDS_AK_PowerpointPresentationTemplate_180915_v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2348880"/>
            <a:ext cx="3206750" cy="35319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148064" y="2204864"/>
            <a:ext cx="3532287" cy="34663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>
            <a:off x="3707904" y="4005064"/>
            <a:ext cx="14401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latin typeface="Aharoni" pitchFamily="2" charset="-79"/>
                <a:cs typeface="Aharoni" pitchFamily="2" charset="-79"/>
              </a:rPr>
              <a:t>Show specific</a:t>
            </a:r>
            <a:endParaRPr lang="en-GB" sz="2000" dirty="0">
              <a:latin typeface="Aharoni" pitchFamily="2" charset="-79"/>
              <a:cs typeface="Aharoni" pitchFamily="2" charset="-79"/>
            </a:endParaRPr>
          </a:p>
        </p:txBody>
      </p:sp>
      <p:cxnSp>
        <p:nvCxnSpPr>
          <p:cNvPr id="9" name="Straight Arrow Connector 8"/>
          <p:cNvCxnSpPr/>
          <p:nvPr/>
        </p:nvCxnSpPr>
        <p:spPr>
          <a:xfrm flipV="1">
            <a:off x="4644008" y="2920082"/>
            <a:ext cx="945909" cy="1012974"/>
          </a:xfrm>
          <a:prstGeom prst="straightConnector1">
            <a:avLst/>
          </a:prstGeom>
          <a:ln w="44450">
            <a:solidFill>
              <a:schemeClr val="accent6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 flipV="1">
            <a:off x="4716016" y="4005064"/>
            <a:ext cx="1008112" cy="288032"/>
          </a:xfrm>
          <a:prstGeom prst="straightConnector1">
            <a:avLst/>
          </a:prstGeom>
          <a:ln w="44450">
            <a:solidFill>
              <a:schemeClr val="accent6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>
            <a:off x="4716016" y="4653136"/>
            <a:ext cx="504056" cy="504056"/>
          </a:xfrm>
          <a:prstGeom prst="straightConnector1">
            <a:avLst/>
          </a:prstGeom>
          <a:ln w="44450">
            <a:solidFill>
              <a:schemeClr val="accent6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 flipH="1">
            <a:off x="3419872" y="4725144"/>
            <a:ext cx="504056" cy="648072"/>
          </a:xfrm>
          <a:prstGeom prst="straightConnector1">
            <a:avLst/>
          </a:prstGeom>
          <a:ln w="44450">
            <a:solidFill>
              <a:schemeClr val="accent6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 flipH="1">
            <a:off x="3275856" y="4221088"/>
            <a:ext cx="432048" cy="0"/>
          </a:xfrm>
          <a:prstGeom prst="straightConnector1">
            <a:avLst/>
          </a:prstGeom>
          <a:ln w="44450">
            <a:solidFill>
              <a:schemeClr val="accent6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 flipH="1" flipV="1">
            <a:off x="2771800" y="3356992"/>
            <a:ext cx="1080120" cy="720080"/>
          </a:xfrm>
          <a:prstGeom prst="straightConnector1">
            <a:avLst/>
          </a:prstGeom>
          <a:ln w="44450">
            <a:solidFill>
              <a:schemeClr val="accent6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itle 1"/>
          <p:cNvSpPr txBox="1">
            <a:spLocks/>
          </p:cNvSpPr>
          <p:nvPr/>
        </p:nvSpPr>
        <p:spPr>
          <a:xfrm>
            <a:off x="609600" y="4270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haroni" pitchFamily="2" charset="-79"/>
                <a:ea typeface="+mj-ea"/>
                <a:cs typeface="Aharoni" pitchFamily="2" charset="-79"/>
              </a:rPr>
              <a:t>Pre-show</a:t>
            </a:r>
            <a:endParaRPr kumimoji="0" lang="en-GB" sz="3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haroni" pitchFamily="2" charset="-79"/>
              <a:ea typeface="+mj-ea"/>
              <a:cs typeface="Aharoni" pitchFamily="2" charset="-79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2050" name="Picture 2" descr="C:\Users\tgkofas\AppData\Local\Temp\7zE3624.tmp\NT_GDS_AK_PowerpointPresentationTemplate_180915_v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Content Placeholder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1600199"/>
            <a:ext cx="2703745" cy="452596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067944" y="2060848"/>
            <a:ext cx="42484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smtClean="0">
                <a:latin typeface="Aharoni" pitchFamily="2" charset="-79"/>
                <a:cs typeface="Aharoni" pitchFamily="2" charset="-79"/>
              </a:rPr>
              <a:t>If production = X then content = Y</a:t>
            </a:r>
            <a:endParaRPr lang="en-GB" sz="2000" b="1" dirty="0"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609600" y="4270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haroni" pitchFamily="2" charset="-79"/>
                <a:ea typeface="+mj-ea"/>
                <a:cs typeface="Aharoni" pitchFamily="2" charset="-79"/>
              </a:rPr>
              <a:t>‘IF’ </a:t>
            </a:r>
            <a:r>
              <a:rPr kumimoji="0" lang="en-GB" sz="3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haroni" pitchFamily="2" charset="-79"/>
                <a:ea typeface="+mj-ea"/>
                <a:cs typeface="Aharoni" pitchFamily="2" charset="-79"/>
              </a:rPr>
              <a:t>Ru</a:t>
            </a:r>
            <a:r>
              <a:rPr lang="en-GB" sz="3600" b="1" dirty="0" smtClean="0">
                <a:latin typeface="Aharoni" pitchFamily="2" charset="-79"/>
                <a:ea typeface="+mj-ea"/>
                <a:cs typeface="Aharoni" pitchFamily="2" charset="-79"/>
              </a:rPr>
              <a:t>les</a:t>
            </a:r>
            <a:endParaRPr kumimoji="0" lang="en-GB" sz="3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haroni" pitchFamily="2" charset="-79"/>
              <a:ea typeface="+mj-ea"/>
              <a:cs typeface="Aharoni" pitchFamily="2" charset="-79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2050" name="Picture 2" descr="C:\Users\tgkofas\AppData\Local\Temp\7zE3624.tmp\NT_GDS_AK_PowerpointPresentationTemplate_180915_v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haroni" pitchFamily="2" charset="-79"/>
                <a:ea typeface="+mj-ea"/>
                <a:cs typeface="Aharoni" pitchFamily="2" charset="-79"/>
              </a:rPr>
              <a:t>NT News</a:t>
            </a:r>
            <a:endParaRPr kumimoji="0" lang="en-GB" sz="3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haroni" pitchFamily="2" charset="-79"/>
              <a:ea typeface="+mj-ea"/>
              <a:cs typeface="Aharoni" pitchFamily="2" charset="-79"/>
            </a:endParaRPr>
          </a:p>
        </p:txBody>
      </p:sp>
      <p:pic>
        <p:nvPicPr>
          <p:cNvPr id="6" name="Content Placeholder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482" y="1671947"/>
            <a:ext cx="3031895" cy="452596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0112" y="1700808"/>
            <a:ext cx="3046152" cy="4594509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491880" y="4797152"/>
            <a:ext cx="1656184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>
                <a:latin typeface="Aharoni" pitchFamily="2" charset="-79"/>
                <a:cs typeface="Aharoni" pitchFamily="2" charset="-79"/>
              </a:rPr>
              <a:t>Sub-section </a:t>
            </a:r>
            <a:r>
              <a:rPr lang="en-GB" sz="2000" b="1" dirty="0" smtClean="0">
                <a:latin typeface="Aharoni" pitchFamily="2" charset="-79"/>
                <a:cs typeface="Aharoni" pitchFamily="2" charset="-79"/>
              </a:rPr>
              <a:t>using</a:t>
            </a:r>
            <a:r>
              <a:rPr lang="en-GB" b="1" dirty="0" smtClean="0">
                <a:latin typeface="Aharoni" pitchFamily="2" charset="-79"/>
                <a:cs typeface="Aharoni" pitchFamily="2" charset="-79"/>
              </a:rPr>
              <a:t> if rule</a:t>
            </a:r>
            <a:endParaRPr lang="en-GB" b="1" dirty="0">
              <a:latin typeface="Aharoni" pitchFamily="2" charset="-79"/>
              <a:cs typeface="Aharoni" pitchFamily="2" charset="-79"/>
            </a:endParaRPr>
          </a:p>
        </p:txBody>
      </p:sp>
      <p:cxnSp>
        <p:nvCxnSpPr>
          <p:cNvPr id="9" name="Straight Arrow Connector 8"/>
          <p:cNvCxnSpPr/>
          <p:nvPr/>
        </p:nvCxnSpPr>
        <p:spPr>
          <a:xfrm>
            <a:off x="4860032" y="5157192"/>
            <a:ext cx="792088" cy="72009"/>
          </a:xfrm>
          <a:prstGeom prst="straightConnector1">
            <a:avLst/>
          </a:prstGeom>
          <a:ln w="44450">
            <a:solidFill>
              <a:schemeClr val="accent6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3491880" y="2780928"/>
            <a:ext cx="22322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smtClean="0">
                <a:latin typeface="Aharoni" pitchFamily="2" charset="-79"/>
                <a:cs typeface="Aharoni" pitchFamily="2" charset="-79"/>
              </a:rPr>
              <a:t>Main production</a:t>
            </a:r>
            <a:endParaRPr lang="en-GB" sz="2000" b="1" dirty="0">
              <a:latin typeface="Aharoni" pitchFamily="2" charset="-79"/>
              <a:cs typeface="Aharoni" pitchFamily="2" charset="-79"/>
            </a:endParaRPr>
          </a:p>
        </p:txBody>
      </p:sp>
      <p:cxnSp>
        <p:nvCxnSpPr>
          <p:cNvPr id="12" name="Straight Arrow Connector 11"/>
          <p:cNvCxnSpPr/>
          <p:nvPr/>
        </p:nvCxnSpPr>
        <p:spPr>
          <a:xfrm flipH="1">
            <a:off x="2685752" y="3068960"/>
            <a:ext cx="878136" cy="574127"/>
          </a:xfrm>
          <a:prstGeom prst="straightConnector1">
            <a:avLst/>
          </a:prstGeom>
          <a:ln w="44450">
            <a:solidFill>
              <a:schemeClr val="accent6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3563888" y="3573016"/>
            <a:ext cx="18722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smtClean="0">
                <a:latin typeface="Aharoni" pitchFamily="2" charset="-79"/>
                <a:cs typeface="Aharoni" pitchFamily="2" charset="-79"/>
              </a:rPr>
              <a:t>Sub-section</a:t>
            </a:r>
            <a:endParaRPr lang="en-GB" sz="2000" dirty="0">
              <a:latin typeface="Aharoni" pitchFamily="2" charset="-79"/>
              <a:cs typeface="Aharoni" pitchFamily="2" charset="-79"/>
            </a:endParaRPr>
          </a:p>
        </p:txBody>
      </p:sp>
      <p:cxnSp>
        <p:nvCxnSpPr>
          <p:cNvPr id="18" name="Straight Arrow Connector 17"/>
          <p:cNvCxnSpPr/>
          <p:nvPr/>
        </p:nvCxnSpPr>
        <p:spPr>
          <a:xfrm>
            <a:off x="5148064" y="3789040"/>
            <a:ext cx="792088" cy="216025"/>
          </a:xfrm>
          <a:prstGeom prst="straightConnector1">
            <a:avLst/>
          </a:prstGeom>
          <a:ln w="44450">
            <a:solidFill>
              <a:schemeClr val="accent6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/>
      <p:bldP spid="1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2050" name="Picture 2" descr="C:\Users\tgkofas\AppData\Local\Temp\7zE3624.tmp\NT_GDS_AK_PowerpointPresentationTemplate_180915_v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2267744" y="2564904"/>
            <a:ext cx="4824536" cy="1384995"/>
          </a:xfrm>
          <a:prstGeom prst="rect">
            <a:avLst/>
          </a:prstGeom>
          <a:solidFill>
            <a:srgbClr val="FFFFFF">
              <a:alpha val="60000"/>
            </a:srgbClr>
          </a:solidFill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GB" sz="2800" dirty="0" smtClean="0">
                <a:latin typeface="Aharoni" pitchFamily="2" charset="-79"/>
                <a:cs typeface="Aharoni" pitchFamily="2" charset="-79"/>
              </a:rPr>
              <a:t>Real-time personalisation</a:t>
            </a:r>
          </a:p>
          <a:p>
            <a:pPr>
              <a:buFont typeface="Arial" pitchFamily="34" charset="0"/>
              <a:buChar char="•"/>
            </a:pPr>
            <a:r>
              <a:rPr lang="en-GB" sz="2800" dirty="0" smtClean="0">
                <a:latin typeface="Aharoni" pitchFamily="2" charset="-79"/>
                <a:cs typeface="Aharoni" pitchFamily="2" charset="-79"/>
              </a:rPr>
              <a:t>Real-time segmentation</a:t>
            </a:r>
          </a:p>
          <a:p>
            <a:pPr>
              <a:buFont typeface="Arial" pitchFamily="34" charset="0"/>
              <a:buChar char="•"/>
            </a:pPr>
            <a:r>
              <a:rPr lang="en-GB" sz="2800" dirty="0" smtClean="0">
                <a:latin typeface="Aharoni" pitchFamily="2" charset="-79"/>
                <a:cs typeface="Aharoni" pitchFamily="2" charset="-79"/>
              </a:rPr>
              <a:t>Automation </a:t>
            </a:r>
            <a:endParaRPr lang="en-GB" sz="2800" dirty="0"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609600" y="4270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haroni" pitchFamily="2" charset="-79"/>
                <a:ea typeface="+mj-ea"/>
                <a:cs typeface="Aharoni" pitchFamily="2" charset="-79"/>
              </a:rPr>
              <a:t>What’s next?</a:t>
            </a:r>
            <a:endParaRPr kumimoji="0" lang="en-GB" sz="3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haroni" pitchFamily="2" charset="-79"/>
              <a:ea typeface="+mj-ea"/>
              <a:cs typeface="Aharoni" pitchFamily="2" charset="-79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Annual Review Mission Statement v2.3_By Jamie.mp4">
            <a:hlinkClick r:id="" action="ppaction://media"/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8194" name="Picture 2" descr="C:\Users\tgkofas\AppData\Local\Temp\7zEE00F.tmp\NT_GDS_AK_PowerpointPresentationTemplate_180915_v2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170"/>
            <a:ext cx="9144000" cy="685800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4932040" y="5662394"/>
            <a:ext cx="3600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Aharoni" pitchFamily="2" charset="-79"/>
                <a:cs typeface="Aharoni" pitchFamily="2" charset="-79"/>
              </a:rPr>
              <a:t>Liz Moon, Marketing Officer</a:t>
            </a:r>
          </a:p>
          <a:p>
            <a:r>
              <a:rPr lang="en-GB" dirty="0" smtClean="0">
                <a:latin typeface="Aharoni" pitchFamily="2" charset="-79"/>
                <a:cs typeface="Aharoni" pitchFamily="2" charset="-79"/>
              </a:rPr>
              <a:t>lmoon@nationaltheatre.org.uk</a:t>
            </a:r>
            <a:endParaRPr lang="en-GB" dirty="0"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463031"/>
            <a:ext cx="7772400" cy="1830065"/>
          </a:xfrm>
        </p:spPr>
        <p:txBody>
          <a:bodyPr>
            <a:normAutofit fontScale="90000"/>
          </a:bodyPr>
          <a:lstStyle/>
          <a:p>
            <a:r>
              <a:rPr lang="en-GB" dirty="0" smtClean="0">
                <a:latin typeface="InterFace Black" panose="020B0A03030203020204" pitchFamily="34" charset="0"/>
              </a:rPr>
              <a:t/>
            </a:r>
            <a:br>
              <a:rPr lang="en-GB" dirty="0" smtClean="0">
                <a:latin typeface="InterFace Black" panose="020B0A03030203020204" pitchFamily="34" charset="0"/>
              </a:rPr>
            </a:br>
            <a:r>
              <a:rPr lang="en-GB" dirty="0" smtClean="0">
                <a:latin typeface="InterFace Black" panose="020B0A03030203020204" pitchFamily="34" charset="0"/>
              </a:rPr>
              <a:t>PERSONALISATION </a:t>
            </a:r>
            <a:br>
              <a:rPr lang="en-GB" dirty="0" smtClean="0">
                <a:latin typeface="InterFace Black" panose="020B0A03030203020204" pitchFamily="34" charset="0"/>
              </a:rPr>
            </a:br>
            <a:r>
              <a:rPr lang="en-GB" sz="3300" i="1" dirty="0" smtClean="0">
                <a:solidFill>
                  <a:srgbClr val="4A4A49"/>
                </a:solidFill>
                <a:latin typeface="InterFace italic" panose="020B0503030203090204" pitchFamily="34" charset="0"/>
              </a:rPr>
              <a:t>It’s Going to Get Personal</a:t>
            </a:r>
            <a:endParaRPr lang="en-GB" sz="3300" i="1" dirty="0">
              <a:solidFill>
                <a:srgbClr val="4A4A49"/>
              </a:solidFill>
              <a:latin typeface="InterFace italic" panose="020B050303020309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02024" y="829780"/>
            <a:ext cx="4139952" cy="130307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95536" y="4509120"/>
            <a:ext cx="8568952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endParaRPr lang="en-GB" sz="2400" dirty="0" smtClean="0">
              <a:solidFill>
                <a:srgbClr val="4A4A49"/>
              </a:solidFill>
              <a:latin typeface="InterFace Bold" panose="020B0803030203020204" pitchFamily="34" charset="0"/>
            </a:endParaRPr>
          </a:p>
          <a:p>
            <a:pPr algn="ctr"/>
            <a:r>
              <a:rPr lang="en-GB" sz="2400" dirty="0" smtClean="0">
                <a:solidFill>
                  <a:srgbClr val="4A4A49"/>
                </a:solidFill>
                <a:latin typeface="InterFace Bold" panose="020B0803030203020204" pitchFamily="34" charset="0"/>
              </a:rPr>
              <a:t>Melanie Ryan </a:t>
            </a:r>
            <a:r>
              <a:rPr lang="en-GB" sz="2400" dirty="0" smtClean="0">
                <a:solidFill>
                  <a:srgbClr val="4A4A49"/>
                </a:solidFill>
                <a:latin typeface="InterFace Light" panose="020B0303030203020204" pitchFamily="34" charset="0"/>
              </a:rPr>
              <a:t>CRM &amp; Insight Manager</a:t>
            </a:r>
          </a:p>
          <a:p>
            <a:endParaRPr lang="en-GB" sz="2400" dirty="0" smtClean="0">
              <a:solidFill>
                <a:srgbClr val="4A4A49"/>
              </a:solidFill>
              <a:latin typeface="InterFace Bold" panose="020B0803030203020204" pitchFamily="34" charset="0"/>
            </a:endParaRPr>
          </a:p>
          <a:p>
            <a:pPr algn="r"/>
            <a:endParaRPr lang="en-GB" sz="2000" dirty="0" smtClean="0">
              <a:solidFill>
                <a:srgbClr val="4A4A49"/>
              </a:solidFill>
              <a:latin typeface="InterFace Bold" panose="020B0803030203020204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-612576" y="5877272"/>
            <a:ext cx="12457384" cy="266429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4393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548680"/>
            <a:ext cx="7772400" cy="1152128"/>
          </a:xfrm>
        </p:spPr>
        <p:txBody>
          <a:bodyPr>
            <a:normAutofit fontScale="90000"/>
          </a:bodyPr>
          <a:lstStyle/>
          <a:p>
            <a:r>
              <a:rPr lang="en-GB" sz="3200" dirty="0" smtClean="0"/>
              <a:t/>
            </a:r>
            <a:br>
              <a:rPr lang="en-GB" sz="3200" dirty="0" smtClean="0"/>
            </a:br>
            <a:r>
              <a:rPr lang="en-GB" sz="3200" dirty="0" smtClean="0"/>
              <a:t/>
            </a:r>
            <a:br>
              <a:rPr lang="en-GB" sz="3200" dirty="0" smtClean="0"/>
            </a:br>
            <a:r>
              <a:rPr lang="en-GB" sz="3200" dirty="0"/>
              <a:t/>
            </a:r>
            <a:br>
              <a:rPr lang="en-GB" sz="3200" dirty="0"/>
            </a:br>
            <a:r>
              <a:rPr lang="en-GB" dirty="0" smtClean="0"/>
              <a:t>WHO WE ARE</a:t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pic>
        <p:nvPicPr>
          <p:cNvPr id="1026" name="Picture 2" descr="S:\Marketing, PR and Digital\Images\Orchestra\Full orch Dec 15 c.Upstream Photography\20151201_FullCBSO-6.jp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3936" y="2349500"/>
            <a:ext cx="7656129" cy="3167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7020272" y="5271011"/>
            <a:ext cx="141256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GB" sz="1000" dirty="0" smtClean="0">
                <a:solidFill>
                  <a:prstClr val="white"/>
                </a:solidFill>
                <a:latin typeface="InterFace italic" panose="020B0503030203090204" pitchFamily="34" charset="0"/>
              </a:rPr>
              <a:t>Upstream Photography</a:t>
            </a:r>
            <a:endParaRPr lang="en-GB" sz="1000" dirty="0">
              <a:solidFill>
                <a:prstClr val="white"/>
              </a:solidFill>
              <a:latin typeface="InterFace italic" panose="020B050303020309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4260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1560" y="260648"/>
            <a:ext cx="7772400" cy="1470025"/>
          </a:xfrm>
        </p:spPr>
        <p:txBody>
          <a:bodyPr>
            <a:normAutofit/>
          </a:bodyPr>
          <a:lstStyle/>
          <a:p>
            <a:r>
              <a:rPr lang="en-GB" sz="4000" dirty="0" smtClean="0"/>
              <a:t>PERSONALISING</a:t>
            </a:r>
            <a:br>
              <a:rPr lang="en-GB" sz="4000" dirty="0" smtClean="0"/>
            </a:br>
            <a:r>
              <a:rPr lang="en-GB" sz="4000" dirty="0" smtClean="0"/>
              <a:t>OUR SEASON LAUNCH</a:t>
            </a:r>
            <a:endParaRPr lang="en-GB" sz="4000" dirty="0"/>
          </a:p>
        </p:txBody>
      </p:sp>
      <p:sp>
        <p:nvSpPr>
          <p:cNvPr id="3" name="TextBox 2"/>
          <p:cNvSpPr txBox="1"/>
          <p:nvPr/>
        </p:nvSpPr>
        <p:spPr>
          <a:xfrm>
            <a:off x="539552" y="1628800"/>
            <a:ext cx="835292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800" dirty="0">
              <a:solidFill>
                <a:srgbClr val="4A4A49"/>
              </a:solidFill>
              <a:latin typeface="InterFace Bold" panose="020B0803030203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 smtClean="0">
                <a:solidFill>
                  <a:srgbClr val="4A4A49"/>
                </a:solidFill>
                <a:latin typeface="InterFace Bold" panose="020B0803030203020204" pitchFamily="34" charset="0"/>
              </a:rPr>
              <a:t>Season Launch generates 1/3 of Birmingham Season income</a:t>
            </a:r>
          </a:p>
          <a:p>
            <a:endParaRPr lang="en-GB" sz="2800" dirty="0" smtClean="0">
              <a:solidFill>
                <a:srgbClr val="4A4A49"/>
              </a:solidFill>
              <a:latin typeface="InterFace Bold" panose="020B0803030203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800" dirty="0" smtClean="0">
                <a:solidFill>
                  <a:srgbClr val="4A4A49"/>
                </a:solidFill>
                <a:latin typeface="InterFace Bold" panose="020B0803030203020204" pitchFamily="34" charset="0"/>
              </a:rPr>
              <a:t>Mix of offline (postal) and online</a:t>
            </a:r>
          </a:p>
          <a:p>
            <a:endParaRPr lang="en-GB" sz="2800" dirty="0" smtClean="0">
              <a:solidFill>
                <a:srgbClr val="4A4A49"/>
              </a:solidFill>
              <a:latin typeface="InterFace Bold" panose="020B0803030203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800" dirty="0" smtClean="0">
                <a:solidFill>
                  <a:srgbClr val="4A4A49"/>
                </a:solidFill>
                <a:latin typeface="InterFace Bold" panose="020B0803030203020204" pitchFamily="34" charset="0"/>
              </a:rPr>
              <a:t>Highly Personalised Offline – next year online too!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800" dirty="0" smtClean="0">
              <a:solidFill>
                <a:srgbClr val="4A4A49"/>
              </a:solidFill>
              <a:latin typeface="InterFace Bold" panose="020B0803030203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800" dirty="0" smtClean="0">
              <a:solidFill>
                <a:srgbClr val="4A4A49"/>
              </a:solidFill>
              <a:latin typeface="InterFace Bold" panose="020B0803030203020204" pitchFamily="34" charset="0"/>
            </a:endParaRPr>
          </a:p>
          <a:p>
            <a:endParaRPr lang="en-GB" dirty="0" smtClean="0">
              <a:solidFill>
                <a:prstClr val="black"/>
              </a:solidFill>
              <a:latin typeface="InterFace Bold" panose="020B0803030203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72779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010346"/>
          </a:xfrm>
        </p:spPr>
        <p:txBody>
          <a:bodyPr anchor="t">
            <a:normAutofit/>
          </a:bodyPr>
          <a:lstStyle/>
          <a:p>
            <a:r>
              <a:rPr lang="en-GB" sz="4200" dirty="0" smtClean="0">
                <a:solidFill>
                  <a:srgbClr val="DC3970"/>
                </a:solidFill>
                <a:latin typeface="InterFace Black" panose="020B0A03030203020204" pitchFamily="34" charset="0"/>
              </a:rPr>
              <a:t>THE CHALLENGE…</a:t>
            </a:r>
            <a:br>
              <a:rPr lang="en-GB" sz="4200" dirty="0" smtClean="0">
                <a:solidFill>
                  <a:srgbClr val="DC3970"/>
                </a:solidFill>
                <a:latin typeface="InterFace Black" panose="020B0A03030203020204" pitchFamily="34" charset="0"/>
              </a:rPr>
            </a:b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6380" y="3501008"/>
            <a:ext cx="8016059" cy="2376264"/>
          </a:xfrm>
        </p:spPr>
        <p:txBody>
          <a:bodyPr>
            <a:normAutofit fontScale="92500" lnSpcReduction="10000"/>
          </a:bodyPr>
          <a:lstStyle/>
          <a:p>
            <a:r>
              <a:rPr lang="en-GB" dirty="0" smtClean="0"/>
              <a:t>Multiple parameters – 100s of possible combinations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Driving…</a:t>
            </a:r>
          </a:p>
          <a:p>
            <a:pPr marL="0" indent="0">
              <a:buNone/>
            </a:pPr>
            <a:endParaRPr lang="en-GB" dirty="0" smtClean="0"/>
          </a:p>
          <a:p>
            <a:r>
              <a:rPr lang="en-GB" dirty="0" smtClean="0"/>
              <a:t>the mailing pack’s physical contents</a:t>
            </a:r>
          </a:p>
          <a:p>
            <a:r>
              <a:rPr lang="en-GB" dirty="0" smtClean="0"/>
              <a:t>the messages</a:t>
            </a:r>
            <a:endParaRPr lang="en-GB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1052736"/>
            <a:ext cx="3336974" cy="22246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565317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642194"/>
          </a:xfrm>
        </p:spPr>
        <p:txBody>
          <a:bodyPr anchor="t">
            <a:normAutofit/>
          </a:bodyPr>
          <a:lstStyle/>
          <a:p>
            <a:r>
              <a:rPr lang="en-GB" sz="4200" dirty="0" smtClean="0">
                <a:solidFill>
                  <a:srgbClr val="DC3970"/>
                </a:solidFill>
                <a:latin typeface="InterFace Black" panose="020B0A03030203020204" pitchFamily="34" charset="0"/>
              </a:rPr>
              <a:t>WHAT TYPE OF CUSTOMER</a:t>
            </a:r>
            <a:r>
              <a:rPr lang="en-GB" sz="3200" dirty="0" smtClean="0">
                <a:solidFill>
                  <a:srgbClr val="DC3970"/>
                </a:solidFill>
                <a:latin typeface="InterFace Black" panose="020B0A03030203020204" pitchFamily="34" charset="0"/>
              </a:rPr>
              <a:t/>
            </a:r>
            <a:br>
              <a:rPr lang="en-GB" sz="3200" dirty="0" smtClean="0">
                <a:solidFill>
                  <a:srgbClr val="DC3970"/>
                </a:solidFill>
                <a:latin typeface="InterFace Black" panose="020B0A03030203020204" pitchFamily="34" charset="0"/>
              </a:rPr>
            </a:b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7544" y="1268760"/>
            <a:ext cx="8136904" cy="4896544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sz="800" dirty="0" smtClean="0"/>
          </a:p>
          <a:p>
            <a:pPr marL="0" indent="0">
              <a:buNone/>
            </a:pPr>
            <a:endParaRPr lang="en-GB" sz="2600" dirty="0"/>
          </a:p>
        </p:txBody>
      </p:sp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29567120"/>
              </p:ext>
            </p:extLst>
          </p:nvPr>
        </p:nvGraphicFramePr>
        <p:xfrm>
          <a:off x="755576" y="1196752"/>
          <a:ext cx="7488832" cy="515996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728883"/>
                <a:gridCol w="1728883"/>
                <a:gridCol w="2015533"/>
                <a:gridCol w="2015533"/>
              </a:tblGrid>
              <a:tr h="25952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 smtClean="0">
                          <a:effectLst/>
                          <a:latin typeface="InterFace" panose="020B0503030203020204" pitchFamily="34" charset="0"/>
                          <a:ea typeface="Calibri"/>
                          <a:cs typeface="Times New Roman"/>
                        </a:rPr>
                        <a:t>Drives…</a:t>
                      </a:r>
                      <a:endParaRPr lang="en-GB" sz="2000" dirty="0">
                        <a:effectLst/>
                        <a:latin typeface="InterFace" panose="020B050303020302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3D7C8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>
                          <a:effectLst/>
                          <a:latin typeface="InterFace" panose="020B0503030203020204" pitchFamily="34" charset="0"/>
                        </a:rPr>
                        <a:t>Key </a:t>
                      </a:r>
                      <a:r>
                        <a:rPr lang="en-GB" sz="1400" b="1" dirty="0" smtClean="0">
                          <a:effectLst/>
                          <a:latin typeface="InterFace" panose="020B0503030203020204" pitchFamily="34" charset="0"/>
                        </a:rPr>
                        <a:t>Message</a:t>
                      </a:r>
                      <a:endParaRPr lang="en-GB" sz="1400" b="1" dirty="0">
                        <a:effectLst/>
                        <a:latin typeface="InterFace" panose="020B050303020302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3D7C8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 smtClean="0">
                          <a:effectLst/>
                          <a:latin typeface="InterFace" panose="020B0503030203020204" pitchFamily="34" charset="0"/>
                        </a:rPr>
                        <a:t>Other</a:t>
                      </a:r>
                      <a:r>
                        <a:rPr lang="en-GB" sz="1400" b="1" baseline="0" dirty="0" smtClean="0">
                          <a:effectLst/>
                          <a:latin typeface="InterFace" panose="020B0503030203020204" pitchFamily="34" charset="0"/>
                        </a:rPr>
                        <a:t> </a:t>
                      </a:r>
                      <a:r>
                        <a:rPr lang="en-GB" sz="1400" b="1" dirty="0" smtClean="0">
                          <a:effectLst/>
                          <a:latin typeface="InterFace" panose="020B0503030203020204" pitchFamily="34" charset="0"/>
                        </a:rPr>
                        <a:t>Messages </a:t>
                      </a:r>
                      <a:endParaRPr lang="en-GB" sz="1400" b="1" dirty="0">
                        <a:effectLst/>
                        <a:latin typeface="InterFace" panose="020B050303020302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3D7C8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>
                          <a:effectLst/>
                          <a:latin typeface="InterFace" panose="020B0503030203020204" pitchFamily="34" charset="0"/>
                        </a:rPr>
                        <a:t>Physical Pack Contents</a:t>
                      </a:r>
                      <a:endParaRPr lang="en-GB" sz="1400" b="1" dirty="0">
                        <a:effectLst/>
                        <a:latin typeface="InterFace" panose="020B050303020302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3D7C8E"/>
                    </a:solidFill>
                  </a:tcPr>
                </a:tc>
              </a:tr>
              <a:tr h="76337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InterFace" panose="020B0503030203020204" pitchFamily="34" charset="0"/>
                        </a:rPr>
                        <a:t>Member</a:t>
                      </a:r>
                      <a:r>
                        <a:rPr lang="en-GB" sz="1100" dirty="0">
                          <a:effectLst/>
                          <a:latin typeface="InterFace" panose="020B0503030203020204" pitchFamily="34" charset="0"/>
                        </a:rPr>
                        <a:t> (x 10 levels)</a:t>
                      </a:r>
                      <a:endParaRPr lang="en-GB" sz="1100" dirty="0">
                        <a:effectLst/>
                        <a:latin typeface="InterFace" panose="020B050303020302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3D7C8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 smtClean="0">
                          <a:effectLst/>
                          <a:latin typeface="InterFace" panose="020B0503030203020204" pitchFamily="34" charset="0"/>
                        </a:rPr>
                        <a:t>Priority</a:t>
                      </a:r>
                      <a:r>
                        <a:rPr lang="en-GB" sz="1100" baseline="0" dirty="0" smtClean="0">
                          <a:effectLst/>
                          <a:latin typeface="InterFace" panose="020B0503030203020204" pitchFamily="34" charset="0"/>
                        </a:rPr>
                        <a:t> </a:t>
                      </a:r>
                      <a:r>
                        <a:rPr lang="en-GB" sz="1100" dirty="0" smtClean="0">
                          <a:effectLst/>
                          <a:latin typeface="InterFace" panose="020B0503030203020204" pitchFamily="34" charset="0"/>
                        </a:rPr>
                        <a:t>booking date for Member</a:t>
                      </a:r>
                      <a:r>
                        <a:rPr lang="en-GB" sz="1100" baseline="0" dirty="0" smtClean="0">
                          <a:effectLst/>
                          <a:latin typeface="InterFace" panose="020B0503030203020204" pitchFamily="34" charset="0"/>
                        </a:rPr>
                        <a:t> Level</a:t>
                      </a:r>
                      <a:endParaRPr lang="en-GB" sz="1100" dirty="0">
                        <a:effectLst/>
                        <a:latin typeface="InterFace" panose="020B050303020302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8F8F8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InterFace" panose="020B0503030203020204" pitchFamily="34" charset="0"/>
                        </a:rPr>
                        <a:t>Core </a:t>
                      </a:r>
                      <a:r>
                        <a:rPr lang="en-GB" sz="1100" dirty="0" smtClean="0">
                          <a:effectLst/>
                          <a:latin typeface="InterFace" panose="020B0503030203020204" pitchFamily="34" charset="0"/>
                        </a:rPr>
                        <a:t>Classical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100" dirty="0" smtClean="0">
                        <a:effectLst/>
                        <a:latin typeface="InterFace" panose="020B0503030203020204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 smtClean="0">
                          <a:effectLst/>
                          <a:latin typeface="InterFace" panose="020B0503030203020204" pitchFamily="34" charset="0"/>
                        </a:rPr>
                        <a:t>Tailored </a:t>
                      </a:r>
                      <a:r>
                        <a:rPr lang="en-GB" sz="1100" dirty="0">
                          <a:effectLst/>
                          <a:latin typeface="InterFace" panose="020B0503030203020204" pitchFamily="34" charset="0"/>
                        </a:rPr>
                        <a:t>Events copy</a:t>
                      </a:r>
                      <a:endParaRPr lang="en-GB" sz="1100" dirty="0">
                        <a:effectLst/>
                        <a:latin typeface="InterFace" panose="020B050303020302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8F8F8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 smtClean="0">
                          <a:effectLst/>
                          <a:latin typeface="InterFace" panose="020B0503030203020204" pitchFamily="34" charset="0"/>
                        </a:rPr>
                        <a:t>Hand-signed </a:t>
                      </a:r>
                      <a:r>
                        <a:rPr lang="en-GB" sz="1100" dirty="0">
                          <a:effectLst/>
                          <a:latin typeface="InterFace" panose="020B0503030203020204" pitchFamily="34" charset="0"/>
                        </a:rPr>
                        <a:t>at higher </a:t>
                      </a:r>
                      <a:r>
                        <a:rPr lang="en-GB" sz="1100" dirty="0" smtClean="0">
                          <a:effectLst/>
                          <a:latin typeface="InterFace" panose="020B0503030203020204" pitchFamily="34" charset="0"/>
                        </a:rPr>
                        <a:t>levels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100" dirty="0" smtClean="0">
                        <a:effectLst/>
                        <a:latin typeface="InterFace" panose="020B0503030203020204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 smtClean="0">
                          <a:effectLst/>
                          <a:latin typeface="InterFace" panose="020B0503030203020204" pitchFamily="34" charset="0"/>
                        </a:rPr>
                        <a:t>Member </a:t>
                      </a:r>
                      <a:r>
                        <a:rPr lang="en-GB" sz="1100" dirty="0">
                          <a:effectLst/>
                          <a:latin typeface="InterFace" panose="020B0503030203020204" pitchFamily="34" charset="0"/>
                        </a:rPr>
                        <a:t>Events booking </a:t>
                      </a:r>
                      <a:r>
                        <a:rPr lang="en-GB" sz="1100" dirty="0" smtClean="0">
                          <a:effectLst/>
                          <a:latin typeface="InterFace" panose="020B0503030203020204" pitchFamily="34" charset="0"/>
                        </a:rPr>
                        <a:t>sheet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100" dirty="0">
                        <a:effectLst/>
                        <a:latin typeface="InterFace" panose="020B050303020302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8F8F8"/>
                    </a:solidFill>
                  </a:tcPr>
                </a:tc>
              </a:tr>
              <a:tr h="10229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InterFace" panose="020B0503030203020204" pitchFamily="34" charset="0"/>
                        </a:rPr>
                        <a:t>Fixed Concert </a:t>
                      </a:r>
                      <a:r>
                        <a:rPr lang="en-GB" sz="1400" dirty="0" smtClean="0">
                          <a:effectLst/>
                          <a:latin typeface="InterFace" panose="020B0503030203020204" pitchFamily="34" charset="0"/>
                        </a:rPr>
                        <a:t>Package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 smtClean="0">
                          <a:effectLst/>
                          <a:latin typeface="InterFace" panose="020B0503030203020204" pitchFamily="34" charset="0"/>
                        </a:rPr>
                        <a:t>(x</a:t>
                      </a:r>
                      <a:r>
                        <a:rPr lang="en-GB" sz="1100" baseline="0" dirty="0" smtClean="0">
                          <a:effectLst/>
                          <a:latin typeface="InterFace" panose="020B0503030203020204" pitchFamily="34" charset="0"/>
                        </a:rPr>
                        <a:t> 10 series</a:t>
                      </a:r>
                      <a:r>
                        <a:rPr lang="en-GB" sz="1100" dirty="0" smtClean="0">
                          <a:effectLst/>
                          <a:latin typeface="InterFace" panose="020B0503030203020204" pitchFamily="34" charset="0"/>
                        </a:rPr>
                        <a:t>)</a:t>
                      </a:r>
                      <a:endParaRPr lang="en-GB" sz="1100" dirty="0">
                        <a:effectLst/>
                        <a:latin typeface="InterFace" panose="020B050303020302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3D7C8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 smtClean="0">
                          <a:effectLst/>
                          <a:latin typeface="InterFace" panose="020B0503030203020204" pitchFamily="34" charset="0"/>
                        </a:rPr>
                        <a:t>Renew!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100" dirty="0" smtClean="0">
                        <a:effectLst/>
                        <a:latin typeface="InterFace" panose="020B0503030203020204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 smtClean="0">
                          <a:effectLst/>
                          <a:latin typeface="InterFace" panose="020B0503030203020204" pitchFamily="34" charset="0"/>
                        </a:rPr>
                        <a:t>Exact Series and Seat </a:t>
                      </a:r>
                      <a:r>
                        <a:rPr lang="en-GB" sz="1100" dirty="0">
                          <a:effectLst/>
                          <a:latin typeface="InterFace" panose="020B0503030203020204" pitchFamily="34" charset="0"/>
                        </a:rPr>
                        <a:t>renewal </a:t>
                      </a:r>
                      <a:r>
                        <a:rPr lang="en-GB" sz="1100" dirty="0" smtClean="0">
                          <a:effectLst/>
                          <a:latin typeface="InterFace" panose="020B0503030203020204" pitchFamily="34" charset="0"/>
                        </a:rPr>
                        <a:t> details</a:t>
                      </a:r>
                      <a:endParaRPr lang="en-GB" sz="1100" dirty="0">
                        <a:effectLst/>
                        <a:latin typeface="InterFace" panose="020B050303020302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InterFace" panose="020B0503030203020204" pitchFamily="34" charset="0"/>
                        </a:rPr>
                        <a:t>Core </a:t>
                      </a:r>
                      <a:r>
                        <a:rPr lang="en-GB" sz="1100" dirty="0" smtClean="0">
                          <a:effectLst/>
                          <a:latin typeface="InterFace" panose="020B0503030203020204" pitchFamily="34" charset="0"/>
                        </a:rPr>
                        <a:t>Classical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100" dirty="0" smtClean="0">
                        <a:effectLst/>
                        <a:latin typeface="InterFace" panose="020B0503030203020204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 smtClean="0">
                          <a:effectLst/>
                          <a:latin typeface="InterFace" panose="020B0503030203020204" pitchFamily="34" charset="0"/>
                        </a:rPr>
                        <a:t>Benefits </a:t>
                      </a:r>
                      <a:r>
                        <a:rPr lang="en-GB" sz="1100" dirty="0">
                          <a:effectLst/>
                          <a:latin typeface="InterFace" panose="020B0503030203020204" pitchFamily="34" charset="0"/>
                        </a:rPr>
                        <a:t>of renewing</a:t>
                      </a:r>
                      <a:endParaRPr lang="en-GB" sz="1100" dirty="0">
                        <a:effectLst/>
                        <a:latin typeface="InterFace" panose="020B050303020302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 smtClean="0">
                          <a:effectLst/>
                          <a:latin typeface="InterFace" panose="020B0503030203020204" pitchFamily="34" charset="0"/>
                        </a:rPr>
                        <a:t>Personalised Fixed </a:t>
                      </a:r>
                      <a:r>
                        <a:rPr lang="en-GB" sz="1100" dirty="0">
                          <a:effectLst/>
                          <a:latin typeface="InterFace" panose="020B0503030203020204" pitchFamily="34" charset="0"/>
                        </a:rPr>
                        <a:t>package renewal </a:t>
                      </a:r>
                      <a:r>
                        <a:rPr lang="en-GB" sz="1100" dirty="0" smtClean="0">
                          <a:effectLst/>
                          <a:latin typeface="InterFace" panose="020B0503030203020204" pitchFamily="34" charset="0"/>
                        </a:rPr>
                        <a:t> form</a:t>
                      </a:r>
                      <a:endParaRPr lang="en-GB" sz="1100" dirty="0">
                        <a:effectLst/>
                        <a:latin typeface="InterFace" panose="020B050303020302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3F3F3"/>
                    </a:solidFill>
                  </a:tcPr>
                </a:tc>
              </a:tr>
              <a:tr h="76337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InterFace" panose="020B0503030203020204" pitchFamily="34" charset="0"/>
                        </a:rPr>
                        <a:t>Flexi Concert Package </a:t>
                      </a:r>
                      <a:endParaRPr lang="en-GB" sz="1400" dirty="0" smtClean="0">
                        <a:effectLst/>
                        <a:latin typeface="InterFace" panose="020B0503030203020204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 smtClean="0">
                          <a:effectLst/>
                          <a:latin typeface="InterFace" panose="020B0503030203020204" pitchFamily="34" charset="0"/>
                        </a:rPr>
                        <a:t>(</a:t>
                      </a:r>
                      <a:r>
                        <a:rPr lang="en-GB" sz="1100" dirty="0">
                          <a:effectLst/>
                          <a:latin typeface="InterFace" panose="020B0503030203020204" pitchFamily="34" charset="0"/>
                        </a:rPr>
                        <a:t>x 9 </a:t>
                      </a:r>
                      <a:r>
                        <a:rPr lang="en-GB" sz="1100" dirty="0" smtClean="0">
                          <a:effectLst/>
                          <a:latin typeface="InterFace" panose="020B0503030203020204" pitchFamily="34" charset="0"/>
                        </a:rPr>
                        <a:t>frequency bands)</a:t>
                      </a:r>
                      <a:endParaRPr lang="en-GB" sz="1100" dirty="0">
                        <a:effectLst/>
                        <a:latin typeface="InterFace" panose="020B050303020302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3D7C8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 smtClean="0">
                          <a:effectLst/>
                          <a:latin typeface="InterFace" panose="020B0503030203020204" pitchFamily="34" charset="0"/>
                        </a:rPr>
                        <a:t>Renew!</a:t>
                      </a:r>
                      <a:r>
                        <a:rPr lang="en-GB" sz="1100" baseline="0" dirty="0" smtClean="0">
                          <a:effectLst/>
                          <a:latin typeface="InterFace" panose="020B0503030203020204" pitchFamily="34" charset="0"/>
                        </a:rPr>
                        <a:t>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800" dirty="0" smtClean="0">
                        <a:effectLst/>
                        <a:latin typeface="InterFace" panose="020B0503030203020204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 smtClean="0">
                          <a:effectLst/>
                          <a:latin typeface="InterFace" panose="020B0503030203020204" pitchFamily="34" charset="0"/>
                        </a:rPr>
                        <a:t>Book</a:t>
                      </a:r>
                      <a:r>
                        <a:rPr lang="en-GB" sz="1100" baseline="0" dirty="0" smtClean="0">
                          <a:effectLst/>
                          <a:latin typeface="InterFace" panose="020B0503030203020204" pitchFamily="34" charset="0"/>
                        </a:rPr>
                        <a:t> </a:t>
                      </a:r>
                      <a:r>
                        <a:rPr lang="en-GB" sz="1100" dirty="0" smtClean="0">
                          <a:effectLst/>
                          <a:latin typeface="InterFace" panose="020B0503030203020204" pitchFamily="34" charset="0"/>
                        </a:rPr>
                        <a:t>1 </a:t>
                      </a:r>
                      <a:r>
                        <a:rPr lang="en-GB" sz="1100" dirty="0">
                          <a:effectLst/>
                          <a:latin typeface="InterFace" panose="020B0503030203020204" pitchFamily="34" charset="0"/>
                        </a:rPr>
                        <a:t>more </a:t>
                      </a:r>
                      <a:r>
                        <a:rPr lang="en-GB" sz="1100" dirty="0" smtClean="0">
                          <a:effectLst/>
                          <a:latin typeface="InterFace" panose="020B0503030203020204" pitchFamily="34" charset="0"/>
                        </a:rPr>
                        <a:t>concert than last year = Free</a:t>
                      </a:r>
                      <a:r>
                        <a:rPr lang="en-GB" sz="1100" baseline="0" dirty="0" smtClean="0">
                          <a:effectLst/>
                          <a:latin typeface="InterFace" panose="020B0503030203020204" pitchFamily="34" charset="0"/>
                        </a:rPr>
                        <a:t> Concert</a:t>
                      </a:r>
                      <a:endParaRPr lang="en-GB" sz="1100" dirty="0">
                        <a:effectLst/>
                        <a:latin typeface="InterFace" panose="020B050303020302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8F8F8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InterFace" panose="020B0503030203020204" pitchFamily="34" charset="0"/>
                        </a:rPr>
                        <a:t>Core </a:t>
                      </a:r>
                      <a:r>
                        <a:rPr lang="en-GB" sz="1100" dirty="0" smtClean="0">
                          <a:effectLst/>
                          <a:latin typeface="InterFace" panose="020B0503030203020204" pitchFamily="34" charset="0"/>
                        </a:rPr>
                        <a:t>Classical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800" dirty="0" smtClean="0">
                        <a:effectLst/>
                        <a:latin typeface="InterFace" panose="020B0503030203020204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 smtClean="0">
                          <a:effectLst/>
                          <a:latin typeface="InterFace" panose="020B0503030203020204" pitchFamily="34" charset="0"/>
                        </a:rPr>
                        <a:t>Benefits </a:t>
                      </a:r>
                      <a:r>
                        <a:rPr lang="en-GB" sz="1100" dirty="0">
                          <a:effectLst/>
                          <a:latin typeface="InterFace" panose="020B0503030203020204" pitchFamily="34" charset="0"/>
                        </a:rPr>
                        <a:t>of renewing</a:t>
                      </a:r>
                      <a:endParaRPr lang="en-GB" sz="1100" dirty="0">
                        <a:effectLst/>
                        <a:latin typeface="InterFace" panose="020B050303020302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8F8F8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InterFace" panose="020B0503030203020204" pitchFamily="34" charset="0"/>
                        </a:rPr>
                        <a:t>Part personalised Flexi package renewal </a:t>
                      </a:r>
                      <a:r>
                        <a:rPr lang="en-GB" sz="1100" dirty="0" smtClean="0">
                          <a:effectLst/>
                          <a:latin typeface="InterFace" panose="020B0503030203020204" pitchFamily="34" charset="0"/>
                        </a:rPr>
                        <a:t> form</a:t>
                      </a:r>
                      <a:endParaRPr lang="en-GB" sz="1100" dirty="0">
                        <a:effectLst/>
                        <a:latin typeface="InterFace" panose="020B050303020302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8F8F8"/>
                    </a:solidFill>
                  </a:tcPr>
                </a:tc>
              </a:tr>
              <a:tr h="50384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InterFace" panose="020B0503030203020204" pitchFamily="34" charset="0"/>
                        </a:rPr>
                        <a:t>Group Booker</a:t>
                      </a:r>
                      <a:endParaRPr lang="en-GB" sz="1400" dirty="0">
                        <a:effectLst/>
                        <a:latin typeface="InterFace" panose="020B050303020302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3D7C8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InterFace" panose="020B0503030203020204" pitchFamily="34" charset="0"/>
                        </a:rPr>
                        <a:t>Group </a:t>
                      </a:r>
                      <a:r>
                        <a:rPr lang="en-GB" sz="1100" dirty="0" smtClean="0">
                          <a:effectLst/>
                          <a:latin typeface="InterFace" panose="020B0503030203020204" pitchFamily="34" charset="0"/>
                        </a:rPr>
                        <a:t>Offer </a:t>
                      </a:r>
                      <a:r>
                        <a:rPr lang="en-GB" sz="1100" dirty="0">
                          <a:effectLst/>
                          <a:latin typeface="InterFace" panose="020B0503030203020204" pitchFamily="34" charset="0"/>
                        </a:rPr>
                        <a:t>benefits</a:t>
                      </a:r>
                      <a:endParaRPr lang="en-GB" sz="1100" dirty="0">
                        <a:effectLst/>
                        <a:latin typeface="InterFace" panose="020B050303020302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InterFace" panose="020B0503030203020204" pitchFamily="34" charset="0"/>
                        </a:rPr>
                        <a:t>Populist &amp; </a:t>
                      </a:r>
                      <a:r>
                        <a:rPr lang="en-GB" sz="1100" dirty="0" smtClean="0">
                          <a:effectLst/>
                          <a:latin typeface="InterFace" panose="020B0503030203020204" pitchFamily="34" charset="0"/>
                        </a:rPr>
                        <a:t>Matinee </a:t>
                      </a:r>
                      <a:r>
                        <a:rPr lang="en-GB" sz="1100" dirty="0">
                          <a:effectLst/>
                          <a:latin typeface="InterFace" panose="020B0503030203020204" pitchFamily="34" charset="0"/>
                        </a:rPr>
                        <a:t>events</a:t>
                      </a:r>
                      <a:endParaRPr lang="en-GB" sz="1100" dirty="0">
                        <a:effectLst/>
                        <a:latin typeface="InterFace" panose="020B050303020302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100" dirty="0">
                        <a:effectLst/>
                        <a:latin typeface="InterFace" panose="020B050303020302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3F3F3"/>
                    </a:solidFill>
                  </a:tcPr>
                </a:tc>
              </a:tr>
              <a:tr h="50384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InterFace" panose="020B0503030203020204" pitchFamily="34" charset="0"/>
                        </a:rPr>
                        <a:t>Other past attenders</a:t>
                      </a:r>
                      <a:endParaRPr lang="en-GB" sz="1400" dirty="0">
                        <a:effectLst/>
                        <a:latin typeface="InterFace" panose="020B050303020302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3D7C8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InterFace" panose="020B0503030203020204" pitchFamily="34" charset="0"/>
                        </a:rPr>
                        <a:t>Book package to save</a:t>
                      </a:r>
                      <a:endParaRPr lang="en-GB" sz="1100" dirty="0">
                        <a:effectLst/>
                        <a:latin typeface="InterFace" panose="020B050303020302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8F8F8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InterFace" panose="020B0503030203020204" pitchFamily="34" charset="0"/>
                        </a:rPr>
                        <a:t>Product message tailored to </a:t>
                      </a:r>
                      <a:r>
                        <a:rPr lang="en-GB" sz="1100" dirty="0" smtClean="0">
                          <a:effectLst/>
                          <a:latin typeface="InterFace" panose="020B0503030203020204" pitchFamily="34" charset="0"/>
                        </a:rPr>
                        <a:t>Segment</a:t>
                      </a:r>
                      <a:endParaRPr lang="en-GB" sz="1100" dirty="0">
                        <a:effectLst/>
                        <a:latin typeface="InterFace" panose="020B050303020302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8F8F8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100" dirty="0">
                        <a:effectLst/>
                        <a:latin typeface="InterFace" panose="020B050303020302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8F8F8"/>
                    </a:solidFill>
                  </a:tcPr>
                </a:tc>
              </a:tr>
              <a:tr h="76337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InterFace" panose="020B0503030203020204" pitchFamily="34" charset="0"/>
                        </a:rPr>
                        <a:t>Access scheme, comes on CBSO coach….</a:t>
                      </a:r>
                      <a:endParaRPr lang="en-GB" sz="1400" dirty="0">
                        <a:effectLst/>
                        <a:latin typeface="InterFace" panose="020B050303020302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3D7C8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InterFace" panose="020B0503030203020204" pitchFamily="34" charset="0"/>
                        </a:rPr>
                        <a:t> </a:t>
                      </a:r>
                      <a:endParaRPr lang="en-GB" sz="1100" dirty="0">
                        <a:effectLst/>
                        <a:latin typeface="InterFace" panose="020B050303020302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InterFace" panose="020B0503030203020204" pitchFamily="34" charset="0"/>
                        </a:rPr>
                        <a:t> </a:t>
                      </a:r>
                      <a:endParaRPr lang="en-GB" sz="1100" dirty="0">
                        <a:effectLst/>
                        <a:latin typeface="InterFace" panose="020B050303020302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InterFace" panose="020B0503030203020204" pitchFamily="34" charset="0"/>
                        </a:rPr>
                        <a:t>Disabled Parking </a:t>
                      </a:r>
                      <a:r>
                        <a:rPr lang="en-GB" sz="1100" dirty="0" smtClean="0">
                          <a:effectLst/>
                          <a:latin typeface="InterFace" panose="020B0503030203020204" pitchFamily="34" charset="0"/>
                        </a:rPr>
                        <a:t>ballot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100" dirty="0" smtClean="0">
                        <a:effectLst/>
                        <a:latin typeface="InterFace" panose="020B0503030203020204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 smtClean="0">
                          <a:effectLst/>
                          <a:latin typeface="InterFace" panose="020B0503030203020204" pitchFamily="34" charset="0"/>
                        </a:rPr>
                        <a:t>Coach </a:t>
                      </a:r>
                      <a:r>
                        <a:rPr lang="en-GB" sz="1100" dirty="0">
                          <a:effectLst/>
                          <a:latin typeface="InterFace" panose="020B0503030203020204" pitchFamily="34" charset="0"/>
                        </a:rPr>
                        <a:t>booking </a:t>
                      </a:r>
                      <a:r>
                        <a:rPr lang="en-GB" sz="1100" dirty="0" smtClean="0">
                          <a:effectLst/>
                          <a:latin typeface="InterFace" panose="020B0503030203020204" pitchFamily="34" charset="0"/>
                        </a:rPr>
                        <a:t>form</a:t>
                      </a:r>
                      <a:endParaRPr lang="en-GB" sz="1100" dirty="0">
                        <a:effectLst/>
                        <a:latin typeface="InterFace" panose="020B050303020302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3F3F3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83908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4200" dirty="0" smtClean="0">
                <a:solidFill>
                  <a:srgbClr val="DC3970"/>
                </a:solidFill>
                <a:latin typeface="InterFace Bold" panose="020B0803030203020204" pitchFamily="34" charset="0"/>
              </a:rPr>
              <a:t>Customers can be </a:t>
            </a:r>
            <a:r>
              <a:rPr lang="en-GB" sz="4200" dirty="0" smtClean="0">
                <a:latin typeface="InterFace Bold" panose="020B0803030203020204" pitchFamily="34" charset="0"/>
              </a:rPr>
              <a:t>any combination of these. So w</a:t>
            </a:r>
            <a:r>
              <a:rPr lang="en-GB" sz="4200" dirty="0" smtClean="0">
                <a:solidFill>
                  <a:srgbClr val="DC3970"/>
                </a:solidFill>
                <a:latin typeface="InterFace Bold" panose="020B0803030203020204" pitchFamily="34" charset="0"/>
              </a:rPr>
              <a:t>e needed…</a:t>
            </a:r>
            <a:endParaRPr lang="en-GB" dirty="0">
              <a:latin typeface="InterFace Bold" panose="020B0803030203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sz="2800" dirty="0">
              <a:solidFill>
                <a:srgbClr val="4A4A49"/>
              </a:solidFill>
              <a:latin typeface="InterFace Bold" panose="020B0803030203020204" pitchFamily="34" charset="0"/>
            </a:endParaRP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				</a:t>
            </a:r>
          </a:p>
          <a:p>
            <a:pPr marL="0" indent="0">
              <a:buNone/>
            </a:pPr>
            <a:endParaRPr lang="en-GB" sz="2000" dirty="0" smtClean="0"/>
          </a:p>
          <a:p>
            <a:pPr marL="0" indent="0">
              <a:buNone/>
            </a:pPr>
            <a:r>
              <a:rPr lang="en-GB" sz="2000" dirty="0" smtClean="0"/>
              <a:t>Or even </a:t>
            </a:r>
          </a:p>
          <a:p>
            <a:pPr marL="0" indent="0">
              <a:buNone/>
            </a:pPr>
            <a:r>
              <a:rPr lang="en-GB" sz="2000" dirty="0" smtClean="0"/>
              <a:t>more</a:t>
            </a:r>
          </a:p>
          <a:p>
            <a:pPr marL="0" indent="0">
              <a:buNone/>
            </a:pPr>
            <a:r>
              <a:rPr lang="en-GB" sz="2000" dirty="0" smtClean="0"/>
              <a:t>dimensions…</a:t>
            </a:r>
            <a:endParaRPr lang="en-GB" sz="20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484784"/>
            <a:ext cx="3824486" cy="2218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2550352"/>
            <a:ext cx="3228300" cy="23059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71465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66130"/>
          </a:xfrm>
        </p:spPr>
        <p:txBody>
          <a:bodyPr anchor="t">
            <a:normAutofit fontScale="90000"/>
          </a:bodyPr>
          <a:lstStyle/>
          <a:p>
            <a:r>
              <a:rPr lang="en-GB" sz="4200" dirty="0" smtClean="0">
                <a:latin typeface="InterFace Black" panose="020B0A03030203020204" pitchFamily="34" charset="0"/>
              </a:rPr>
              <a:t>LUCKILY…</a:t>
            </a:r>
            <a:r>
              <a:rPr lang="en-GB" sz="4200" dirty="0">
                <a:latin typeface="InterFace Black" panose="020B0A03030203020204" pitchFamily="34" charset="0"/>
              </a:rPr>
              <a:t/>
            </a:r>
            <a:br>
              <a:rPr lang="en-GB" sz="4200" dirty="0">
                <a:latin typeface="InterFace Black" panose="020B0A03030203020204" pitchFamily="34" charset="0"/>
              </a:rPr>
            </a:br>
            <a:r>
              <a:rPr lang="en-GB" sz="4200" dirty="0" smtClean="0">
                <a:latin typeface="InterFace Black" panose="020B0A03030203020204" pitchFamily="34" charset="0"/>
              </a:rPr>
              <a:t/>
            </a:r>
            <a:br>
              <a:rPr lang="en-GB" sz="4200" dirty="0" smtClean="0">
                <a:latin typeface="InterFace Black" panose="020B0A03030203020204" pitchFamily="34" charset="0"/>
              </a:rPr>
            </a:br>
            <a:r>
              <a:rPr lang="en-GB" sz="3200" dirty="0" smtClean="0">
                <a:solidFill>
                  <a:srgbClr val="DC3970"/>
                </a:solidFill>
                <a:latin typeface="InterFace Black" panose="020B0A03030203020204" pitchFamily="34" charset="0"/>
              </a:rPr>
              <a:t/>
            </a:r>
            <a:br>
              <a:rPr lang="en-GB" sz="3200" dirty="0" smtClean="0">
                <a:solidFill>
                  <a:srgbClr val="DC3970"/>
                </a:solidFill>
                <a:latin typeface="InterFace Black" panose="020B0A03030203020204" pitchFamily="34" charset="0"/>
              </a:rPr>
            </a:b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1812" y="1484784"/>
            <a:ext cx="4040188" cy="4680520"/>
          </a:xfrm>
        </p:spPr>
        <p:txBody>
          <a:bodyPr>
            <a:normAutofit/>
          </a:bodyPr>
          <a:lstStyle/>
          <a:p>
            <a:r>
              <a:rPr lang="en-GB" sz="2800" dirty="0" smtClean="0">
                <a:solidFill>
                  <a:srgbClr val="4A4A49"/>
                </a:solidFill>
                <a:latin typeface="InterFace Bold" panose="020B0803030203020204" pitchFamily="34" charset="0"/>
              </a:rPr>
              <a:t>Extraction Manager &amp; Output Sets</a:t>
            </a:r>
          </a:p>
          <a:p>
            <a:endParaRPr lang="en-GB" sz="2800" dirty="0"/>
          </a:p>
          <a:p>
            <a:endParaRPr lang="en-GB" dirty="0" smtClean="0">
              <a:solidFill>
                <a:srgbClr val="4A4A49"/>
              </a:solidFill>
            </a:endParaRPr>
          </a:p>
          <a:p>
            <a:pPr marL="0" indent="0">
              <a:buNone/>
            </a:pPr>
            <a:endParaRPr lang="en-GB" sz="800" dirty="0" smtClean="0"/>
          </a:p>
          <a:p>
            <a:pPr marL="0" indent="0">
              <a:buNone/>
            </a:pPr>
            <a:endParaRPr lang="en-GB" sz="2600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16016" y="2852936"/>
            <a:ext cx="3969767" cy="3528392"/>
          </a:xfrm>
        </p:spPr>
        <p:txBody>
          <a:bodyPr/>
          <a:lstStyle/>
          <a:p>
            <a:r>
              <a:rPr lang="en-GB" sz="2800" dirty="0" err="1" smtClean="0"/>
              <a:t>Mailmerging</a:t>
            </a:r>
            <a:r>
              <a:rPr lang="en-GB" sz="2800" dirty="0" smtClean="0"/>
              <a:t> logic</a:t>
            </a:r>
            <a:endParaRPr lang="en-GB" sz="2800" dirty="0" smtClean="0">
              <a:solidFill>
                <a:srgbClr val="4A4A49"/>
              </a:solidFill>
              <a:latin typeface="InterFace Bold" panose="020B0803030203020204" pitchFamily="34" charset="0"/>
            </a:endParaRPr>
          </a:p>
          <a:p>
            <a:pPr marL="0" indent="0">
              <a:buNone/>
            </a:pPr>
            <a:endParaRPr lang="en-GB" sz="2800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0760" y="2546044"/>
            <a:ext cx="1440160" cy="1783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3717032"/>
            <a:ext cx="1573890" cy="1224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97581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1296144"/>
          </a:xfrm>
        </p:spPr>
        <p:txBody>
          <a:bodyPr>
            <a:normAutofit fontScale="90000"/>
          </a:bodyPr>
          <a:lstStyle/>
          <a:p>
            <a:r>
              <a:rPr lang="en-GB" sz="4200" dirty="0" smtClean="0">
                <a:latin typeface="InterFace Black" panose="020B0A03030203020204" pitchFamily="34" charset="0"/>
              </a:rPr>
              <a:t>EXTRACTION MANAGER </a:t>
            </a:r>
            <a:br>
              <a:rPr lang="en-GB" sz="4200" dirty="0" smtClean="0">
                <a:latin typeface="InterFace Black" panose="020B0A03030203020204" pitchFamily="34" charset="0"/>
              </a:rPr>
            </a:br>
            <a:r>
              <a:rPr lang="en-GB" sz="2700" dirty="0" smtClean="0">
                <a:solidFill>
                  <a:srgbClr val="4A4A49"/>
                </a:solidFill>
                <a:latin typeface="InterFace Bold" panose="020B0803030203020204" pitchFamily="34" charset="0"/>
              </a:rPr>
              <a:t>to manage segments receiving differing pack contents</a:t>
            </a:r>
            <a:r>
              <a:rPr lang="en-GB" sz="3200" dirty="0" smtClean="0"/>
              <a:t/>
            </a:r>
            <a:br>
              <a:rPr lang="en-GB" sz="3200" dirty="0" smtClean="0"/>
            </a:br>
            <a:endParaRPr lang="en-GB" sz="3200" dirty="0"/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467544" y="980728"/>
            <a:ext cx="8229600" cy="55446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rgbClr val="4A4A49"/>
                </a:solidFill>
                <a:latin typeface="InterFace Bold" panose="020B0803030203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rgbClr val="4A4A49"/>
                </a:solidFill>
                <a:latin typeface="InterFace" panose="020B0503030203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rgbClr val="4A4A49"/>
                </a:solidFill>
                <a:latin typeface="InterFace" panose="020B0503030203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rgbClr val="4A4A49"/>
                </a:solidFill>
                <a:latin typeface="InterFace" panose="020B0503030203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rgbClr val="4A4A49"/>
                </a:solidFill>
                <a:latin typeface="InterFace" panose="020B0503030203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endParaRPr lang="en-GB" sz="2400" dirty="0" smtClean="0"/>
          </a:p>
          <a:p>
            <a:pPr marL="0" indent="0">
              <a:buFont typeface="Arial" panose="020B0604020202020204" pitchFamily="34" charset="0"/>
              <a:buNone/>
            </a:pPr>
            <a:endParaRPr lang="en-GB" sz="2400" dirty="0" smtClean="0"/>
          </a:p>
          <a:p>
            <a:pPr marL="0" indent="0">
              <a:buFont typeface="Arial" panose="020B0604020202020204" pitchFamily="34" charset="0"/>
              <a:buNone/>
            </a:pPr>
            <a:endParaRPr lang="en-GB" sz="2400" dirty="0" smtClean="0"/>
          </a:p>
          <a:p>
            <a:pPr marL="0" indent="0">
              <a:buFont typeface="Arial" panose="020B0604020202020204" pitchFamily="34" charset="0"/>
              <a:buNone/>
            </a:pPr>
            <a:endParaRPr lang="en-GB" sz="2400" dirty="0" smtClean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57200" y="1268760"/>
            <a:ext cx="8239944" cy="5040560"/>
          </a:xfrm>
        </p:spPr>
        <p:txBody>
          <a:bodyPr/>
          <a:lstStyle/>
          <a:p>
            <a:endParaRPr lang="en-GB" dirty="0"/>
          </a:p>
          <a:p>
            <a:endParaRPr lang="en-GB" dirty="0" smtClean="0"/>
          </a:p>
          <a:p>
            <a:endParaRPr lang="en-GB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484784"/>
            <a:ext cx="8329248" cy="4236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22839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282154"/>
          </a:xfrm>
        </p:spPr>
        <p:txBody>
          <a:bodyPr>
            <a:normAutofit/>
          </a:bodyPr>
          <a:lstStyle/>
          <a:p>
            <a:r>
              <a:rPr lang="en-GB" sz="3200" dirty="0" smtClean="0">
                <a:latin typeface="InterFace Black" panose="020B0A03030203020204" pitchFamily="34" charset="0"/>
              </a:rPr>
              <a:t>MICROSOFT WORD</a:t>
            </a:r>
            <a:br>
              <a:rPr lang="en-GB" sz="3200" dirty="0" smtClean="0">
                <a:latin typeface="InterFace Black" panose="020B0A03030203020204" pitchFamily="34" charset="0"/>
              </a:rPr>
            </a:br>
            <a:r>
              <a:rPr lang="en-GB" sz="2200" dirty="0" smtClean="0">
                <a:solidFill>
                  <a:srgbClr val="4A4A49"/>
                </a:solidFill>
                <a:latin typeface="InterFace Bold" panose="020B0803030203020204" pitchFamily="34" charset="0"/>
              </a:rPr>
              <a:t>creating our Covering Letters - one master, endless versions…</a:t>
            </a:r>
            <a:endParaRPr lang="en-GB" sz="2200" dirty="0">
              <a:solidFill>
                <a:srgbClr val="4A4A49"/>
              </a:solidFill>
              <a:latin typeface="InterFace Bold" panose="020B0803030203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340768"/>
            <a:ext cx="8229600" cy="5184576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en-GB" sz="2000" dirty="0" smtClean="0"/>
          </a:p>
          <a:p>
            <a:pPr marL="0" indent="0">
              <a:buNone/>
            </a:pPr>
            <a:r>
              <a:rPr lang="en-GB" sz="2000" dirty="0" smtClean="0"/>
              <a:t>1. </a:t>
            </a:r>
            <a:r>
              <a:rPr lang="en-GB" sz="2400" dirty="0" smtClean="0"/>
              <a:t>Paragraph structure</a:t>
            </a:r>
          </a:p>
          <a:p>
            <a:r>
              <a:rPr lang="en-GB" sz="2000" dirty="0" smtClean="0">
                <a:latin typeface="InterFace" panose="020B0503030203020204" pitchFamily="34" charset="0"/>
              </a:rPr>
              <a:t>Para A = introductory paragraph</a:t>
            </a:r>
          </a:p>
          <a:p>
            <a:r>
              <a:rPr lang="en-GB" sz="2000" dirty="0" smtClean="0">
                <a:latin typeface="InterFace" panose="020B0503030203020204" pitchFamily="34" charset="0"/>
              </a:rPr>
              <a:t>Para B = artistic season copy</a:t>
            </a:r>
          </a:p>
          <a:p>
            <a:r>
              <a:rPr lang="en-GB" sz="2000" dirty="0" smtClean="0">
                <a:latin typeface="InterFace" panose="020B0503030203020204" pitchFamily="34" charset="0"/>
              </a:rPr>
              <a:t>Para C = renew/ book package message, </a:t>
            </a:r>
            <a:r>
              <a:rPr lang="en-GB" sz="2000" dirty="0" err="1" smtClean="0">
                <a:latin typeface="InterFace" panose="020B0503030203020204" pitchFamily="34" charset="0"/>
              </a:rPr>
              <a:t>etc</a:t>
            </a:r>
            <a:endParaRPr lang="en-GB" sz="2000" dirty="0" smtClean="0">
              <a:latin typeface="InterFace" panose="020B0503030203020204" pitchFamily="34" charset="0"/>
            </a:endParaRPr>
          </a:p>
          <a:p>
            <a:pPr marL="0" indent="0">
              <a:buNone/>
            </a:pPr>
            <a:endParaRPr lang="en-GB" sz="1000" dirty="0" smtClean="0"/>
          </a:p>
          <a:p>
            <a:pPr marL="0" indent="0">
              <a:buNone/>
            </a:pPr>
            <a:r>
              <a:rPr lang="en-GB" sz="2000" dirty="0" smtClean="0"/>
              <a:t>2. </a:t>
            </a:r>
            <a:r>
              <a:rPr lang="en-GB" sz="2400" dirty="0" smtClean="0"/>
              <a:t>Different versions of each paragraph </a:t>
            </a:r>
          </a:p>
          <a:p>
            <a:r>
              <a:rPr lang="en-GB" sz="2400" dirty="0" err="1" smtClean="0">
                <a:latin typeface="InterFace" panose="020B0503030203020204" pitchFamily="34" charset="0"/>
              </a:rPr>
              <a:t>eg</a:t>
            </a:r>
            <a:r>
              <a:rPr lang="en-GB" sz="2400" dirty="0" smtClean="0">
                <a:latin typeface="InterFace" panose="020B0503030203020204" pitchFamily="34" charset="0"/>
              </a:rPr>
              <a:t> </a:t>
            </a:r>
            <a:r>
              <a:rPr lang="en-GB" sz="2000" dirty="0" smtClean="0">
                <a:latin typeface="InterFace" panose="020B0503030203020204" pitchFamily="34" charset="0"/>
              </a:rPr>
              <a:t>(B0, B1, B2… B6) - on customer type</a:t>
            </a:r>
          </a:p>
          <a:p>
            <a:pPr marL="0" indent="0">
              <a:buNone/>
            </a:pPr>
            <a:endParaRPr lang="en-GB" sz="1000" dirty="0" smtClean="0"/>
          </a:p>
          <a:p>
            <a:pPr marL="0" indent="0">
              <a:buNone/>
            </a:pPr>
            <a:r>
              <a:rPr lang="en-GB" sz="2400" dirty="0" smtClean="0"/>
              <a:t>3. </a:t>
            </a:r>
            <a:r>
              <a:rPr lang="en-GB" sz="2400" u="sng" dirty="0" smtClean="0"/>
              <a:t>One</a:t>
            </a:r>
            <a:r>
              <a:rPr lang="en-GB" sz="2400" dirty="0" smtClean="0"/>
              <a:t> ‘library’ Word document of all versions </a:t>
            </a:r>
          </a:p>
          <a:p>
            <a:r>
              <a:rPr lang="en-GB" sz="2000" dirty="0" smtClean="0">
                <a:latin typeface="InterFace" panose="020B0503030203020204" pitchFamily="34" charset="0"/>
              </a:rPr>
              <a:t>each paragraph has a bookmark</a:t>
            </a:r>
          </a:p>
          <a:p>
            <a:pPr marL="0" indent="0">
              <a:buNone/>
            </a:pPr>
            <a:endParaRPr lang="en-GB" sz="1000" dirty="0" smtClean="0"/>
          </a:p>
          <a:p>
            <a:pPr marL="0" indent="0">
              <a:buNone/>
            </a:pPr>
            <a:r>
              <a:rPr lang="en-GB" sz="2000" dirty="0" smtClean="0"/>
              <a:t>4. </a:t>
            </a:r>
            <a:r>
              <a:rPr lang="en-GB" sz="2400" u="sng" dirty="0" smtClean="0"/>
              <a:t>One</a:t>
            </a:r>
            <a:r>
              <a:rPr lang="en-GB" sz="2400" dirty="0" smtClean="0"/>
              <a:t> Word letter, with ‘If…  then’ merge field for each paragraph</a:t>
            </a:r>
          </a:p>
          <a:p>
            <a:r>
              <a:rPr lang="en-GB" sz="2000" dirty="0" smtClean="0">
                <a:latin typeface="InterFace" panose="020B0503030203020204" pitchFamily="34" charset="0"/>
              </a:rPr>
              <a:t>taking to bookmark location in library document </a:t>
            </a:r>
          </a:p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endParaRPr lang="en-GB" sz="2400" dirty="0" smtClean="0"/>
          </a:p>
        </p:txBody>
      </p:sp>
    </p:spTree>
    <p:extLst>
      <p:ext uri="{BB962C8B-B14F-4D97-AF65-F5344CB8AC3E}">
        <p14:creationId xmlns:p14="http://schemas.microsoft.com/office/powerpoint/2010/main" val="19504447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en-GB" sz="3200" dirty="0" smtClean="0">
                <a:latin typeface="InterFace Black" panose="020B0A03030203020204" pitchFamily="34" charset="0"/>
              </a:rPr>
              <a:t>INTELLIGENT PARAGRAPHS</a:t>
            </a:r>
            <a:endParaRPr lang="en-GB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980728"/>
            <a:ext cx="8229600" cy="5544616"/>
          </a:xfrm>
        </p:spPr>
        <p:txBody>
          <a:bodyPr/>
          <a:lstStyle/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endParaRPr lang="en-GB" sz="2000" dirty="0" smtClean="0"/>
          </a:p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endParaRPr lang="en-GB" sz="2400" dirty="0" smtClean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845" y="1412776"/>
            <a:ext cx="8715375" cy="408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72059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/>
          </a:bodyPr>
          <a:lstStyle/>
          <a:p>
            <a:r>
              <a:rPr lang="en-GB" sz="3200" dirty="0" smtClean="0">
                <a:latin typeface="InterFace Black" panose="020B0A03030203020204" pitchFamily="34" charset="0"/>
              </a:rPr>
              <a:t>DATA MERGING</a:t>
            </a:r>
            <a:endParaRPr lang="en-GB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908720"/>
            <a:ext cx="8229600" cy="5616624"/>
          </a:xfrm>
        </p:spPr>
        <p:txBody>
          <a:bodyPr/>
          <a:lstStyle/>
          <a:p>
            <a:r>
              <a:rPr lang="en-GB" sz="2400" dirty="0" smtClean="0"/>
              <a:t>Standard and Customised Output Set Elements</a:t>
            </a:r>
          </a:p>
          <a:p>
            <a:endParaRPr lang="en-GB" sz="1000" dirty="0" smtClean="0"/>
          </a:p>
          <a:p>
            <a:r>
              <a:rPr lang="en-GB" sz="2400" dirty="0" smtClean="0"/>
              <a:t>Excel Extraction data, column for each paragraph</a:t>
            </a:r>
          </a:p>
          <a:p>
            <a:pPr marL="0" indent="0">
              <a:buNone/>
            </a:pPr>
            <a:r>
              <a:rPr lang="en-GB" sz="2000" dirty="0"/>
              <a:t>	</a:t>
            </a:r>
            <a:endParaRPr lang="en-GB" sz="2000" dirty="0" smtClean="0"/>
          </a:p>
          <a:p>
            <a:pPr marL="0" indent="0">
              <a:buNone/>
            </a:pPr>
            <a:endParaRPr lang="en-GB" sz="2000" dirty="0" smtClean="0"/>
          </a:p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endParaRPr lang="en-GB" sz="2000" dirty="0" smtClean="0"/>
          </a:p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endParaRPr lang="en-GB" sz="2400" dirty="0" smtClean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5" y="2060848"/>
            <a:ext cx="7272807" cy="41104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311335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642194"/>
          </a:xfrm>
        </p:spPr>
        <p:txBody>
          <a:bodyPr anchor="t">
            <a:normAutofit/>
          </a:bodyPr>
          <a:lstStyle/>
          <a:p>
            <a:r>
              <a:rPr lang="en-GB" sz="3200" dirty="0" smtClean="0">
                <a:solidFill>
                  <a:srgbClr val="DC3970"/>
                </a:solidFill>
                <a:latin typeface="InterFace Black" panose="020B0A03030203020204" pitchFamily="34" charset="0"/>
              </a:rPr>
              <a:t/>
            </a:r>
            <a:br>
              <a:rPr lang="en-GB" sz="3200" dirty="0" smtClean="0">
                <a:solidFill>
                  <a:srgbClr val="DC3970"/>
                </a:solidFill>
                <a:latin typeface="InterFace Black" panose="020B0A03030203020204" pitchFamily="34" charset="0"/>
              </a:rPr>
            </a:br>
            <a:r>
              <a:rPr lang="en-GB" sz="3200" dirty="0" smtClean="0">
                <a:latin typeface="InterFace Black" panose="020B0A03030203020204" pitchFamily="34" charset="0"/>
              </a:rPr>
              <a:t>WHAT HAPPENED?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95536" y="1916832"/>
            <a:ext cx="4040188" cy="4032448"/>
          </a:xfrm>
        </p:spPr>
        <p:txBody>
          <a:bodyPr>
            <a:normAutofit lnSpcReduction="10000"/>
          </a:bodyPr>
          <a:lstStyle/>
          <a:p>
            <a:r>
              <a:rPr lang="en-GB" dirty="0" smtClean="0"/>
              <a:t>Personalised messages giving  relevant messages/ incentives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Other factors…</a:t>
            </a:r>
            <a:endParaRPr lang="en-GB" dirty="0"/>
          </a:p>
          <a:p>
            <a:r>
              <a:rPr lang="en-GB" dirty="0" smtClean="0"/>
              <a:t>Impact of new </a:t>
            </a:r>
            <a:r>
              <a:rPr lang="en-GB" dirty="0"/>
              <a:t>Music </a:t>
            </a:r>
            <a:r>
              <a:rPr lang="en-GB" dirty="0" smtClean="0"/>
              <a:t>Director</a:t>
            </a:r>
          </a:p>
          <a:p>
            <a:pPr marL="0" indent="0">
              <a:buNone/>
            </a:pPr>
            <a:r>
              <a:rPr lang="en-GB" dirty="0" smtClean="0"/>
              <a:t> </a:t>
            </a:r>
            <a:endParaRPr lang="en-GB" dirty="0"/>
          </a:p>
          <a:p>
            <a:r>
              <a:rPr lang="en-GB" dirty="0" smtClean="0"/>
              <a:t>Stronger Package Messages </a:t>
            </a:r>
            <a:r>
              <a:rPr lang="en-GB" sz="2000" dirty="0" smtClean="0"/>
              <a:t>(to </a:t>
            </a:r>
            <a:r>
              <a:rPr lang="en-GB" sz="2000" dirty="0"/>
              <a:t>avoid new THSH booking fee)</a:t>
            </a:r>
          </a:p>
          <a:p>
            <a:pPr marL="0" indent="0">
              <a:buNone/>
            </a:pPr>
            <a:endParaRPr lang="en-GB" sz="2000" dirty="0" smtClean="0"/>
          </a:p>
          <a:p>
            <a:pPr marL="0" indent="0">
              <a:buNone/>
            </a:pPr>
            <a:endParaRPr lang="en-GB" sz="2200" dirty="0" smtClean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99992" y="1916832"/>
            <a:ext cx="4032448" cy="424847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/>
              <a:t>Packages</a:t>
            </a:r>
          </a:p>
          <a:p>
            <a:pPr marL="0" indent="0">
              <a:buNone/>
            </a:pPr>
            <a:r>
              <a:rPr lang="en-GB" sz="2000" dirty="0" smtClean="0"/>
              <a:t>£78k/ 3251 more tickets sold through packages </a:t>
            </a:r>
          </a:p>
          <a:p>
            <a:pPr marL="0" indent="0">
              <a:buNone/>
            </a:pPr>
            <a:endParaRPr lang="en-GB" sz="1000" dirty="0" smtClean="0"/>
          </a:p>
          <a:p>
            <a:pPr marL="0" indent="0">
              <a:buNone/>
            </a:pPr>
            <a:r>
              <a:rPr lang="en-GB" dirty="0" smtClean="0"/>
              <a:t>Priority Period</a:t>
            </a:r>
          </a:p>
          <a:p>
            <a:pPr marL="0" indent="0">
              <a:buNone/>
            </a:pPr>
            <a:r>
              <a:rPr lang="en-GB" sz="2000" dirty="0" smtClean="0"/>
              <a:t>23% increase in £s and # Tix</a:t>
            </a:r>
          </a:p>
          <a:p>
            <a:pPr marL="0" indent="0">
              <a:buNone/>
            </a:pPr>
            <a:r>
              <a:rPr lang="en-GB" sz="2000" dirty="0" smtClean="0"/>
              <a:t>32</a:t>
            </a:r>
            <a:r>
              <a:rPr lang="en-GB" sz="2000" dirty="0"/>
              <a:t>% increase in # </a:t>
            </a:r>
            <a:r>
              <a:rPr lang="en-GB" sz="2000" dirty="0" smtClean="0"/>
              <a:t>Bookers</a:t>
            </a:r>
          </a:p>
          <a:p>
            <a:endParaRPr lang="en-GB" sz="1000" dirty="0" smtClean="0"/>
          </a:p>
          <a:p>
            <a:pPr marL="0" indent="0">
              <a:buNone/>
            </a:pPr>
            <a:r>
              <a:rPr lang="en-GB" dirty="0" smtClean="0"/>
              <a:t>Overall </a:t>
            </a:r>
            <a:r>
              <a:rPr lang="en-GB" sz="2000" dirty="0" smtClean="0"/>
              <a:t>(2 months in)</a:t>
            </a:r>
          </a:p>
          <a:p>
            <a:pPr marL="0" indent="0">
              <a:buNone/>
            </a:pPr>
            <a:r>
              <a:rPr lang="en-GB" sz="2000" dirty="0" smtClean="0"/>
              <a:t>10% increase in £s</a:t>
            </a:r>
          </a:p>
          <a:p>
            <a:pPr marL="0" indent="0">
              <a:buNone/>
            </a:pPr>
            <a:r>
              <a:rPr lang="en-GB" sz="2000" dirty="0" smtClean="0"/>
              <a:t>9.7% increase in # Tix</a:t>
            </a:r>
          </a:p>
          <a:p>
            <a:pPr marL="0" indent="0">
              <a:buNone/>
            </a:pPr>
            <a:r>
              <a:rPr lang="en-GB" sz="2000" dirty="0" smtClean="0"/>
              <a:t>705 more people booked</a:t>
            </a:r>
          </a:p>
          <a:p>
            <a:pPr marL="0" indent="0">
              <a:buNone/>
            </a:pPr>
            <a:endParaRPr lang="en-GB" sz="2000" dirty="0" smtClean="0"/>
          </a:p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33918519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>
                <a:latin typeface="InterFace Black" panose="020B0A03030203020204" pitchFamily="34" charset="0"/>
              </a:rPr>
              <a:t>TA-DAH! </a:t>
            </a:r>
            <a:br>
              <a:rPr lang="en-GB" dirty="0" smtClean="0">
                <a:latin typeface="InterFace Black" panose="020B0A03030203020204" pitchFamily="34" charset="0"/>
              </a:rPr>
            </a:br>
            <a:endParaRPr lang="en-GB" sz="3300" dirty="0"/>
          </a:p>
        </p:txBody>
      </p:sp>
      <p:pic>
        <p:nvPicPr>
          <p:cNvPr id="7171" name="Picture 3" descr="C:\Users\mryan\AppData\Local\Microsoft\Windows\Temporary Internet Files\Content.Outlook\CUQHJJ2C\IMG_050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11000"/>
                    </a14:imgEffect>
                    <a14:imgEffect>
                      <a14:brightnessContrast bright="15000" contrast="1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51865">
            <a:off x="2267744" y="1124744"/>
            <a:ext cx="4797152" cy="479715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3863140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773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9596" y="2718308"/>
            <a:ext cx="7886700" cy="2852737"/>
          </a:xfrm>
        </p:spPr>
        <p:txBody>
          <a:bodyPr>
            <a:normAutofit/>
          </a:bodyPr>
          <a:lstStyle/>
          <a:p>
            <a:r>
              <a:rPr lang="en-US" sz="2400" dirty="0" smtClean="0">
                <a:solidFill>
                  <a:schemeClr val="bg1"/>
                </a:solidFill>
              </a:rPr>
              <a:t>“There </a:t>
            </a:r>
            <a:r>
              <a:rPr lang="en-US" sz="2400" dirty="0">
                <a:solidFill>
                  <a:schemeClr val="bg1"/>
                </a:solidFill>
              </a:rPr>
              <a:t>is man in his entirety, blaming his shoe when his foot is guilty</a:t>
            </a:r>
            <a:r>
              <a:rPr lang="en-US" sz="2400" dirty="0" smtClean="0">
                <a:solidFill>
                  <a:schemeClr val="bg1"/>
                </a:solidFill>
              </a:rPr>
              <a:t>.”</a:t>
            </a:r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5658416"/>
            <a:ext cx="7886700" cy="431235"/>
          </a:xfrm>
        </p:spPr>
        <p:txBody>
          <a:bodyPr/>
          <a:lstStyle/>
          <a:p>
            <a:r>
              <a:rPr lang="en-US" dirty="0" smtClean="0"/>
              <a:t>Samuel Beckett, </a:t>
            </a:r>
            <a:r>
              <a:rPr lang="en-US" i="1" dirty="0" smtClean="0"/>
              <a:t>Waiting for Godot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5278170" y="990567"/>
            <a:ext cx="3661942" cy="3554273"/>
            <a:chOff x="5473398" y="177756"/>
            <a:chExt cx="6446751" cy="6413157"/>
          </a:xfrm>
        </p:grpSpPr>
        <p:sp>
          <p:nvSpPr>
            <p:cNvPr id="5" name="Oval 4"/>
            <p:cNvSpPr/>
            <p:nvPr/>
          </p:nvSpPr>
          <p:spPr>
            <a:xfrm>
              <a:off x="5975299" y="638614"/>
              <a:ext cx="5944850" cy="5944850"/>
            </a:xfrm>
            <a:prstGeom prst="ellipse">
              <a:avLst/>
            </a:prstGeom>
            <a:noFill/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/>
              <a:endParaRPr lang="en-US" sz="1350">
                <a:solidFill>
                  <a:prstClr val="white"/>
                </a:solidFill>
              </a:endParaRPr>
            </a:p>
          </p:txBody>
        </p:sp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73398" y="177756"/>
              <a:ext cx="6439878" cy="6413157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7" name="TextBox 6"/>
          <p:cNvSpPr txBox="1"/>
          <p:nvPr/>
        </p:nvSpPr>
        <p:spPr>
          <a:xfrm>
            <a:off x="523598" y="3433730"/>
            <a:ext cx="546510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4000" b="1" dirty="0" smtClean="0">
                <a:solidFill>
                  <a:srgbClr val="FFFFFF"/>
                </a:solidFill>
                <a:cs typeface="Arial" panose="020B0604020202020204" pitchFamily="34" charset="0"/>
              </a:rPr>
              <a:t>PANEL DISCUSSION</a:t>
            </a:r>
            <a:endParaRPr lang="en-GB" sz="4000" b="1" dirty="0" smtClean="0">
              <a:solidFill>
                <a:srgbClr val="FFFFFF"/>
              </a:solidFill>
              <a:cs typeface="Arial" panose="020B0604020202020204" pitchFamily="34" charset="0"/>
            </a:endParaRPr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724277" y="4753069"/>
            <a:ext cx="7677339" cy="9054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668397" y="827983"/>
            <a:ext cx="389454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/>
            <a:r>
              <a:rPr lang="en-GB" sz="3600" b="1" dirty="0" smtClean="0">
                <a:solidFill>
                  <a:srgbClr val="F15E4C"/>
                </a:solidFill>
                <a:ea typeface="Tahoma" panose="020B0604030504040204" pitchFamily="34" charset="0"/>
                <a:cs typeface="Arial" panose="020B0604020202020204" pitchFamily="34" charset="0"/>
              </a:rPr>
              <a:t>PERSONALISATION AND CREATING ENGAGING CONTENT</a:t>
            </a:r>
            <a:endParaRPr lang="en-GB" sz="3600" b="1" dirty="0" smtClean="0">
              <a:solidFill>
                <a:srgbClr val="F15E4C"/>
              </a:solidFill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448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72174" y="779243"/>
            <a:ext cx="3816324" cy="799051"/>
          </a:xfrm>
        </p:spPr>
        <p:txBody>
          <a:bodyPr>
            <a:noAutofit/>
          </a:bodyPr>
          <a:lstStyle/>
          <a:p>
            <a:r>
              <a:rPr lang="en-US" sz="4000" b="1" dirty="0" smtClean="0">
                <a:solidFill>
                  <a:srgbClr val="0B9D48"/>
                </a:solidFill>
                <a:latin typeface="+mn-lt"/>
              </a:rPr>
              <a:t>WHAT’S NEXT?</a:t>
            </a:r>
            <a:endParaRPr lang="en-US" sz="4000" b="1" dirty="0">
              <a:solidFill>
                <a:srgbClr val="0B9D48"/>
              </a:solidFill>
              <a:latin typeface="+mn-lt"/>
            </a:endParaRP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786" y="2285546"/>
            <a:ext cx="3583287" cy="3567417"/>
          </a:xfrm>
        </p:spPr>
      </p:pic>
      <p:sp>
        <p:nvSpPr>
          <p:cNvPr id="8" name="TextBox 7"/>
          <p:cNvSpPr txBox="1"/>
          <p:nvPr/>
        </p:nvSpPr>
        <p:spPr>
          <a:xfrm>
            <a:off x="4781360" y="2524428"/>
            <a:ext cx="4049412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b="1" dirty="0" smtClean="0">
                <a:solidFill>
                  <a:srgbClr val="0B9D48"/>
                </a:solidFill>
                <a:cs typeface="Arial" panose="020B0604020202020204" pitchFamily="34" charset="0"/>
              </a:rPr>
              <a:t>BREAK 11.00-11.15</a:t>
            </a:r>
          </a:p>
          <a:p>
            <a:pPr defTabSz="457200"/>
            <a:r>
              <a:rPr lang="en-GB" b="1" dirty="0" smtClean="0">
                <a:solidFill>
                  <a:srgbClr val="F15E4C"/>
                </a:solidFill>
                <a:cs typeface="Arial" panose="020B0604020202020204" pitchFamily="34" charset="0"/>
              </a:rPr>
              <a:t>Hogan Foyer / Level 6 Foyer </a:t>
            </a:r>
          </a:p>
          <a:p>
            <a:pPr defTabSz="457200"/>
            <a:endParaRPr lang="en-GB" sz="800" b="1" dirty="0" smtClean="0">
              <a:solidFill>
                <a:srgbClr val="F15E4C"/>
              </a:solidFill>
              <a:cs typeface="Arial" panose="020B0604020202020204" pitchFamily="34" charset="0"/>
            </a:endParaRPr>
          </a:p>
          <a:p>
            <a:pPr defTabSz="457200"/>
            <a:endParaRPr lang="en-GB" sz="800" b="1" dirty="0" smtClean="0">
              <a:solidFill>
                <a:srgbClr val="F15E4C"/>
              </a:solidFill>
              <a:cs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781360" y="3695183"/>
            <a:ext cx="420284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b="1" dirty="0" smtClean="0">
                <a:solidFill>
                  <a:srgbClr val="0B9D48"/>
                </a:solidFill>
                <a:cs typeface="Arial" panose="020B0604020202020204" pitchFamily="34" charset="0"/>
              </a:rPr>
              <a:t>BREAKOUT SESSION FIVE</a:t>
            </a:r>
          </a:p>
          <a:p>
            <a:pPr defTabSz="457200"/>
            <a:r>
              <a:rPr lang="en-GB" sz="2800" b="1" dirty="0" smtClean="0">
                <a:solidFill>
                  <a:srgbClr val="0B9D48"/>
                </a:solidFill>
                <a:cs typeface="Arial" panose="020B0604020202020204" pitchFamily="34" charset="0"/>
              </a:rPr>
              <a:t>11.15-12.15</a:t>
            </a:r>
          </a:p>
          <a:p>
            <a:pPr defTabSz="457200"/>
            <a:endParaRPr lang="en-GB" sz="800" b="1" dirty="0" smtClean="0">
              <a:solidFill>
                <a:srgbClr val="F15E4C"/>
              </a:solidFill>
              <a:cs typeface="Arial" panose="020B0604020202020204" pitchFamily="34" charset="0"/>
            </a:endParaRPr>
          </a:p>
          <a:p>
            <a:pPr defTabSz="457200"/>
            <a:endParaRPr lang="en-GB" sz="800" b="1" dirty="0" smtClean="0">
              <a:solidFill>
                <a:srgbClr val="F15E4C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5259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Office Theme">
  <a:themeElements>
    <a:clrScheme name="TEC16 colors">
      <a:dk1>
        <a:sysClr val="windowText" lastClr="000000"/>
      </a:dk1>
      <a:lt1>
        <a:srgbClr val="FFFFFF"/>
      </a:lt1>
      <a:dk2>
        <a:srgbClr val="0B9D48"/>
      </a:dk2>
      <a:lt2>
        <a:srgbClr val="F15E4C"/>
      </a:lt2>
      <a:accent1>
        <a:srgbClr val="E7E6E6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CBSO_templa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1478</TotalTime>
  <Words>787</Words>
  <Application>Microsoft Office PowerPoint</Application>
  <PresentationFormat>On-screen Show (4:3)</PresentationFormat>
  <Paragraphs>244</Paragraphs>
  <Slides>29</Slides>
  <Notes>24</Notes>
  <HiddenSlides>0</HiddenSlides>
  <MMClips>1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29</vt:i4>
      </vt:variant>
    </vt:vector>
  </HeadingPairs>
  <TitlesOfParts>
    <vt:vector size="44" baseType="lpstr">
      <vt:lpstr>Aharoni</vt:lpstr>
      <vt:lpstr>Arial</vt:lpstr>
      <vt:lpstr>Calibri</vt:lpstr>
      <vt:lpstr>Calibri Light</vt:lpstr>
      <vt:lpstr>InterFace</vt:lpstr>
      <vt:lpstr>InterFace Black</vt:lpstr>
      <vt:lpstr>InterFace Bold</vt:lpstr>
      <vt:lpstr>InterFace italic</vt:lpstr>
      <vt:lpstr>InterFace Light</vt:lpstr>
      <vt:lpstr>Tahoma</vt:lpstr>
      <vt:lpstr>Times New Roman</vt:lpstr>
      <vt:lpstr>Office Theme</vt:lpstr>
      <vt:lpstr>1_Office Theme</vt:lpstr>
      <vt:lpstr>2_Office Theme</vt:lpstr>
      <vt:lpstr>CBSO_template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PERSONALISATION  It’s Going to Get Personal</vt:lpstr>
      <vt:lpstr>   WHO WE ARE  </vt:lpstr>
      <vt:lpstr>PERSONALISING OUR SEASON LAUNCH</vt:lpstr>
      <vt:lpstr>THE CHALLENGE… </vt:lpstr>
      <vt:lpstr>WHAT TYPE OF CUSTOMER </vt:lpstr>
      <vt:lpstr>Customers can be any combination of these. So we needed…</vt:lpstr>
      <vt:lpstr>LUCKILY…   </vt:lpstr>
      <vt:lpstr>EXTRACTION MANAGER  to manage segments receiving differing pack contents </vt:lpstr>
      <vt:lpstr>MICROSOFT WORD creating our Covering Letters - one master, endless versions…</vt:lpstr>
      <vt:lpstr>INTELLIGENT PARAGRAPHS</vt:lpstr>
      <vt:lpstr>DATA MERGING</vt:lpstr>
      <vt:lpstr> WHAT HAPPENED?</vt:lpstr>
      <vt:lpstr>TA-DAH!  </vt:lpstr>
      <vt:lpstr>“There is man in his entirety, blaming his shoe when his foot is guilty.”</vt:lpstr>
      <vt:lpstr>WHAT’S NEXT?</vt:lpstr>
    </vt:vector>
  </TitlesOfParts>
  <Company>National Theatre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tgkofas</dc:creator>
  <cp:lastModifiedBy>Dara Hogan</cp:lastModifiedBy>
  <cp:revision>43</cp:revision>
  <dcterms:created xsi:type="dcterms:W3CDTF">2015-09-25T13:05:13Z</dcterms:created>
  <dcterms:modified xsi:type="dcterms:W3CDTF">2016-11-15T13:01:46Z</dcterms:modified>
</cp:coreProperties>
</file>