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theme/theme4.xml" ContentType="application/vnd.openxmlformats-officedocument.theme+xml"/>
  <Override PartName="/ppt/slideLayouts/slideLayout15.xml" ContentType="application/vnd.openxmlformats-officedocument.presentationml.slideLayout+xml"/>
  <Override PartName="/ppt/theme/theme5.xml" ContentType="application/vnd.openxmlformats-officedocument.theme+xml"/>
  <Override PartName="/ppt/slideLayouts/slideLayout16.xml" ContentType="application/vnd.openxmlformats-officedocument.presentationml.slideLayout+xml"/>
  <Override PartName="/ppt/theme/theme6.xml" ContentType="application/vnd.openxmlformats-officedocument.theme+xml"/>
  <Override PartName="/ppt/slideLayouts/slideLayout17.xml" ContentType="application/vnd.openxmlformats-officedocument.presentationml.slideLayout+xml"/>
  <Override PartName="/ppt/theme/theme7.xml" ContentType="application/vnd.openxmlformats-officedocument.theme+xml"/>
  <Override PartName="/ppt/slideLayouts/slideLayout18.xml" ContentType="application/vnd.openxmlformats-officedocument.presentationml.slideLayout+xml"/>
  <Override PartName="/ppt/theme/theme8.xml" ContentType="application/vnd.openxmlformats-officedocument.theme+xml"/>
  <Override PartName="/ppt/slideLayouts/slideLayout19.xml" ContentType="application/vnd.openxmlformats-officedocument.presentationml.slideLayout+xml"/>
  <Override PartName="/ppt/theme/theme9.xml" ContentType="application/vnd.openxmlformats-officedocument.theme+xml"/>
  <Override PartName="/ppt/slideLayouts/slideLayout20.xml" ContentType="application/vnd.openxmlformats-officedocument.presentationml.slideLayout+xml"/>
  <Override PartName="/ppt/theme/theme10.xml" ContentType="application/vnd.openxmlformats-officedocument.theme+xml"/>
  <Override PartName="/ppt/slideLayouts/slideLayout21.xml" ContentType="application/vnd.openxmlformats-officedocument.presentationml.slideLayout+xml"/>
  <Override PartName="/ppt/theme/theme11.xml" ContentType="application/vnd.openxmlformats-officedocument.theme+xml"/>
  <Override PartName="/ppt/slideLayouts/slideLayout22.xml" ContentType="application/vnd.openxmlformats-officedocument.presentationml.slideLayout+xml"/>
  <Override PartName="/ppt/theme/theme12.xml" ContentType="application/vnd.openxmlformats-officedocument.theme+xml"/>
  <Override PartName="/ppt/slideLayouts/slideLayout23.xml" ContentType="application/vnd.openxmlformats-officedocument.presentationml.slideLayout+xml"/>
  <Override PartName="/ppt/theme/theme13.xml" ContentType="application/vnd.openxmlformats-officedocument.theme+xml"/>
  <Override PartName="/ppt/slideLayouts/slideLayout24.xml" ContentType="application/vnd.openxmlformats-officedocument.presentationml.slideLayout+xml"/>
  <Override PartName="/ppt/theme/theme14.xml" ContentType="application/vnd.openxmlformats-officedocument.theme+xml"/>
  <Override PartName="/ppt/slideLayouts/slideLayout25.xml" ContentType="application/vnd.openxmlformats-officedocument.presentationml.slideLayout+xml"/>
  <Override PartName="/ppt/theme/theme15.xml" ContentType="application/vnd.openxmlformats-officedocument.theme+xml"/>
  <Override PartName="/ppt/slideLayouts/slideLayout26.xml" ContentType="application/vnd.openxmlformats-officedocument.presentationml.slideLayout+xml"/>
  <Override PartName="/ppt/theme/theme16.xml" ContentType="application/vnd.openxmlformats-officedocument.theme+xml"/>
  <Override PartName="/ppt/slideLayouts/slideLayout27.xml" ContentType="application/vnd.openxmlformats-officedocument.presentationml.slideLayout+xml"/>
  <Override PartName="/ppt/theme/theme17.xml" ContentType="application/vnd.openxmlformats-officedocument.theme+xml"/>
  <Override PartName="/ppt/slideLayouts/slideLayout28.xml" ContentType="application/vnd.openxmlformats-officedocument.presentationml.slideLayout+xml"/>
  <Override PartName="/ppt/theme/theme18.xml" ContentType="application/vnd.openxmlformats-officedocument.theme+xml"/>
  <Override PartName="/ppt/slideLayouts/slideLayout29.xml" ContentType="application/vnd.openxmlformats-officedocument.presentationml.slideLayout+xml"/>
  <Override PartName="/ppt/theme/theme19.xml" ContentType="application/vnd.openxmlformats-officedocument.theme+xml"/>
  <Override PartName="/ppt/theme/theme2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 id="2147483664" r:id="rId4"/>
    <p:sldMasterId id="2147483666" r:id="rId5"/>
    <p:sldMasterId id="2147483668" r:id="rId6"/>
    <p:sldMasterId id="2147483670" r:id="rId7"/>
    <p:sldMasterId id="2147483672" r:id="rId8"/>
    <p:sldMasterId id="2147483674" r:id="rId9"/>
    <p:sldMasterId id="2147483676" r:id="rId10"/>
    <p:sldMasterId id="2147483678" r:id="rId11"/>
    <p:sldMasterId id="2147483680" r:id="rId12"/>
    <p:sldMasterId id="2147483682" r:id="rId13"/>
    <p:sldMasterId id="2147483684" r:id="rId14"/>
    <p:sldMasterId id="2147483686" r:id="rId15"/>
    <p:sldMasterId id="2147483688" r:id="rId16"/>
    <p:sldMasterId id="2147483690" r:id="rId17"/>
    <p:sldMasterId id="2147483692" r:id="rId18"/>
    <p:sldMasterId id="2147483694" r:id="rId19"/>
  </p:sldMasterIdLst>
  <p:notesMasterIdLst>
    <p:notesMasterId r:id="rId56"/>
  </p:notesMasterIdLst>
  <p:sldIdLst>
    <p:sldId id="295" r:id="rId20"/>
    <p:sldId id="296" r:id="rId21"/>
    <p:sldId id="261" r:id="rId22"/>
    <p:sldId id="275" r:id="rId23"/>
    <p:sldId id="276" r:id="rId24"/>
    <p:sldId id="277" r:id="rId25"/>
    <p:sldId id="262" r:id="rId26"/>
    <p:sldId id="264" r:id="rId27"/>
    <p:sldId id="265" r:id="rId28"/>
    <p:sldId id="267" r:id="rId29"/>
    <p:sldId id="273" r:id="rId30"/>
    <p:sldId id="271" r:id="rId31"/>
    <p:sldId id="266" r:id="rId32"/>
    <p:sldId id="272" r:id="rId33"/>
    <p:sldId id="278" r:id="rId34"/>
    <p:sldId id="268" r:id="rId35"/>
    <p:sldId id="270" r:id="rId36"/>
    <p:sldId id="279" r:id="rId37"/>
    <p:sldId id="280" r:id="rId38"/>
    <p:sldId id="274" r:id="rId39"/>
    <p:sldId id="281" r:id="rId40"/>
    <p:sldId id="282" r:id="rId41"/>
    <p:sldId id="283" r:id="rId42"/>
    <p:sldId id="284" r:id="rId43"/>
    <p:sldId id="285" r:id="rId44"/>
    <p:sldId id="286" r:id="rId45"/>
    <p:sldId id="287" r:id="rId46"/>
    <p:sldId id="288" r:id="rId47"/>
    <p:sldId id="289" r:id="rId48"/>
    <p:sldId id="290" r:id="rId49"/>
    <p:sldId id="291" r:id="rId50"/>
    <p:sldId id="292" r:id="rId51"/>
    <p:sldId id="293" r:id="rId52"/>
    <p:sldId id="294" r:id="rId53"/>
    <p:sldId id="297" r:id="rId54"/>
    <p:sldId id="298" r:id="rId5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112FA"/>
    <a:srgbClr val="1A1AF2"/>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0236" autoAdjust="0"/>
    <p:restoredTop sz="88200" autoAdjust="0"/>
  </p:normalViewPr>
  <p:slideViewPr>
    <p:cSldViewPr>
      <p:cViewPr varScale="1">
        <p:scale>
          <a:sx n="99" d="100"/>
          <a:sy n="99" d="100"/>
        </p:scale>
        <p:origin x="846" y="84"/>
      </p:cViewPr>
      <p:guideLst>
        <p:guide orient="horz" pos="2160"/>
        <p:guide pos="2880"/>
      </p:guideLst>
    </p:cSldViewPr>
  </p:slideViewPr>
  <p:notesTextViewPr>
    <p:cViewPr>
      <p:scale>
        <a:sx n="125" d="100"/>
        <a:sy n="125" d="100"/>
      </p:scale>
      <p:origin x="0" y="0"/>
    </p:cViewPr>
  </p:notesTextViewPr>
  <p:notesViewPr>
    <p:cSldViewPr>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7.xml"/><Relationship Id="rId39" Type="http://schemas.openxmlformats.org/officeDocument/2006/relationships/slide" Target="slides/slide20.xml"/><Relationship Id="rId21" Type="http://schemas.openxmlformats.org/officeDocument/2006/relationships/slide" Target="slides/slide2.xml"/><Relationship Id="rId34" Type="http://schemas.openxmlformats.org/officeDocument/2006/relationships/slide" Target="slides/slide15.xml"/><Relationship Id="rId42" Type="http://schemas.openxmlformats.org/officeDocument/2006/relationships/slide" Target="slides/slide23.xml"/><Relationship Id="rId47" Type="http://schemas.openxmlformats.org/officeDocument/2006/relationships/slide" Target="slides/slide28.xml"/><Relationship Id="rId50" Type="http://schemas.openxmlformats.org/officeDocument/2006/relationships/slide" Target="slides/slide31.xml"/><Relationship Id="rId55" Type="http://schemas.openxmlformats.org/officeDocument/2006/relationships/slide" Target="slides/slide36.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6.xml"/><Relationship Id="rId33" Type="http://schemas.openxmlformats.org/officeDocument/2006/relationships/slide" Target="slides/slide14.xml"/><Relationship Id="rId38" Type="http://schemas.openxmlformats.org/officeDocument/2006/relationships/slide" Target="slides/slide19.xml"/><Relationship Id="rId46" Type="http://schemas.openxmlformats.org/officeDocument/2006/relationships/slide" Target="slides/slide27.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0" Type="http://schemas.openxmlformats.org/officeDocument/2006/relationships/slide" Target="slides/slide1.xml"/><Relationship Id="rId29" Type="http://schemas.openxmlformats.org/officeDocument/2006/relationships/slide" Target="slides/slide10.xml"/><Relationship Id="rId41" Type="http://schemas.openxmlformats.org/officeDocument/2006/relationships/slide" Target="slides/slide22.xml"/><Relationship Id="rId54" Type="http://schemas.openxmlformats.org/officeDocument/2006/relationships/slide" Target="slides/slide35.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5.xml"/><Relationship Id="rId32" Type="http://schemas.openxmlformats.org/officeDocument/2006/relationships/slide" Target="slides/slide13.xml"/><Relationship Id="rId37" Type="http://schemas.openxmlformats.org/officeDocument/2006/relationships/slide" Target="slides/slide18.xml"/><Relationship Id="rId40" Type="http://schemas.openxmlformats.org/officeDocument/2006/relationships/slide" Target="slides/slide21.xml"/><Relationship Id="rId45" Type="http://schemas.openxmlformats.org/officeDocument/2006/relationships/slide" Target="slides/slide26.xml"/><Relationship Id="rId53" Type="http://schemas.openxmlformats.org/officeDocument/2006/relationships/slide" Target="slides/slide34.xml"/><Relationship Id="rId58"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4.xml"/><Relationship Id="rId28" Type="http://schemas.openxmlformats.org/officeDocument/2006/relationships/slide" Target="slides/slide9.xml"/><Relationship Id="rId36" Type="http://schemas.openxmlformats.org/officeDocument/2006/relationships/slide" Target="slides/slide17.xml"/><Relationship Id="rId49" Type="http://schemas.openxmlformats.org/officeDocument/2006/relationships/slide" Target="slides/slide30.xml"/><Relationship Id="rId57" Type="http://schemas.openxmlformats.org/officeDocument/2006/relationships/presProps" Target="presProps.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12.xml"/><Relationship Id="rId44" Type="http://schemas.openxmlformats.org/officeDocument/2006/relationships/slide" Target="slides/slide25.xml"/><Relationship Id="rId52" Type="http://schemas.openxmlformats.org/officeDocument/2006/relationships/slide" Target="slides/slide33.xml"/><Relationship Id="rId60"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3.xml"/><Relationship Id="rId27" Type="http://schemas.openxmlformats.org/officeDocument/2006/relationships/slide" Target="slides/slide8.xml"/><Relationship Id="rId30" Type="http://schemas.openxmlformats.org/officeDocument/2006/relationships/slide" Target="slides/slide11.xml"/><Relationship Id="rId35" Type="http://schemas.openxmlformats.org/officeDocument/2006/relationships/slide" Target="slides/slide16.xml"/><Relationship Id="rId43" Type="http://schemas.openxmlformats.org/officeDocument/2006/relationships/slide" Target="slides/slide24.xml"/><Relationship Id="rId48" Type="http://schemas.openxmlformats.org/officeDocument/2006/relationships/slide" Target="slides/slide29.xml"/><Relationship Id="rId56" Type="http://schemas.openxmlformats.org/officeDocument/2006/relationships/notesMaster" Target="notesMasters/notesMaster1.xml"/><Relationship Id="rId8" Type="http://schemas.openxmlformats.org/officeDocument/2006/relationships/slideMaster" Target="slideMasters/slideMaster8.xml"/><Relationship Id="rId51" Type="http://schemas.openxmlformats.org/officeDocument/2006/relationships/slide" Target="slides/slide32.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886BAA3-1D62-4F5F-9AE5-DF51E0B5F1CF}" type="datetimeFigureOut">
              <a:rPr lang="en-GB" smtClean="0"/>
              <a:t>23/11/2016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0B48AD6-17C6-4350-A905-25B4444A3EAF}" type="slidenum">
              <a:rPr lang="en-GB" smtClean="0"/>
              <a:t>‹#›</a:t>
            </a:fld>
            <a:endParaRPr lang="en-GB"/>
          </a:p>
        </p:txBody>
      </p:sp>
    </p:spTree>
    <p:extLst>
      <p:ext uri="{BB962C8B-B14F-4D97-AF65-F5344CB8AC3E}">
        <p14:creationId xmlns:p14="http://schemas.microsoft.com/office/powerpoint/2010/main" val="1423782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1</a:t>
            </a:fld>
            <a:endParaRPr lang="en-US">
              <a:solidFill>
                <a:prstClr val="black"/>
              </a:solidFill>
            </a:endParaRPr>
          </a:p>
        </p:txBody>
      </p:sp>
    </p:spTree>
    <p:extLst>
      <p:ext uri="{BB962C8B-B14F-4D97-AF65-F5344CB8AC3E}">
        <p14:creationId xmlns:p14="http://schemas.microsoft.com/office/powerpoint/2010/main" val="193568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Good morning..</a:t>
            </a:r>
          </a:p>
          <a:p>
            <a:endParaRPr lang="en-GB" dirty="0" smtClean="0"/>
          </a:p>
          <a:p>
            <a:r>
              <a:rPr lang="en-GB" dirty="0" smtClean="0"/>
              <a:t>Today</a:t>
            </a:r>
            <a:r>
              <a:rPr lang="en-GB" baseline="0" dirty="0" smtClean="0"/>
              <a:t> I will be providing a very basic overview of the some of the initiatives adopted by the Wales Millennium Centre that form part of the customer journey.  </a:t>
            </a:r>
          </a:p>
          <a:p>
            <a:endParaRPr lang="en-GB" baseline="0" dirty="0" smtClean="0"/>
          </a:p>
          <a:p>
            <a:r>
              <a:rPr lang="en-GB" baseline="0" dirty="0" smtClean="0"/>
              <a:t>The initiatives are by no means exhaustive, but hopefully give you a flavour of the warm, Welsh welcome we strive to offer our visitors.  </a:t>
            </a:r>
          </a:p>
          <a:p>
            <a:endParaRPr lang="en-GB" baseline="0" dirty="0" smtClean="0"/>
          </a:p>
          <a:p>
            <a:r>
              <a:rPr lang="en-GB" dirty="0" smtClean="0"/>
              <a:t>I</a:t>
            </a:r>
            <a:r>
              <a:rPr lang="en-GB" baseline="0" dirty="0" smtClean="0"/>
              <a:t> will also be focussing in on how the Operations teams use Tessitura to streamline the customer experience.</a:t>
            </a:r>
          </a:p>
        </p:txBody>
      </p:sp>
      <p:sp>
        <p:nvSpPr>
          <p:cNvPr id="4" name="Slide Number Placeholder 3"/>
          <p:cNvSpPr>
            <a:spLocks noGrp="1"/>
          </p:cNvSpPr>
          <p:nvPr>
            <p:ph type="sldNum" sz="quarter" idx="10"/>
          </p:nvPr>
        </p:nvSpPr>
        <p:spPr/>
        <p:txBody>
          <a:bodyPr/>
          <a:lstStyle/>
          <a:p>
            <a:fld id="{BC36E78E-32CE-4832-A6EA-DA17D4A9BE71}" type="slidenum">
              <a:rPr lang="en-GB" smtClean="0"/>
              <a:t>3</a:t>
            </a:fld>
            <a:endParaRPr lang="en-GB"/>
          </a:p>
        </p:txBody>
      </p:sp>
    </p:spTree>
    <p:extLst>
      <p:ext uri="{BB962C8B-B14F-4D97-AF65-F5344CB8AC3E}">
        <p14:creationId xmlns:p14="http://schemas.microsoft.com/office/powerpoint/2010/main" val="38910843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a:t>
            </a:r>
            <a:r>
              <a:rPr lang="en-GB" baseline="0" dirty="0" smtClean="0"/>
              <a:t>o put it into context, here are some facts about the Centre.  </a:t>
            </a:r>
          </a:p>
          <a:p>
            <a:endParaRPr lang="en-GB" baseline="0" dirty="0" smtClean="0"/>
          </a:p>
          <a:p>
            <a:pPr lvl="0"/>
            <a:r>
              <a:rPr lang="en-GB" sz="1200" kern="1200" dirty="0" smtClean="0">
                <a:solidFill>
                  <a:schemeClr val="tx1"/>
                </a:solidFill>
                <a:effectLst/>
                <a:latin typeface="+mn-lt"/>
                <a:ea typeface="+mn-ea"/>
                <a:cs typeface="+mn-cs"/>
              </a:rPr>
              <a:t>Based in Cardiff Bay, opened by the Queen in November 2004.</a:t>
            </a:r>
          </a:p>
          <a:p>
            <a:pPr lvl="0"/>
            <a:endParaRPr lang="en-GB" sz="1200" kern="1200" dirty="0" smtClean="0">
              <a:solidFill>
                <a:schemeClr val="tx1"/>
              </a:solidFill>
              <a:effectLst/>
              <a:latin typeface="+mn-lt"/>
              <a:ea typeface="+mn-ea"/>
              <a:cs typeface="+mn-cs"/>
            </a:endParaRPr>
          </a:p>
          <a:p>
            <a:pPr lvl="0"/>
            <a:r>
              <a:rPr lang="en-GB" sz="1200" kern="1200" dirty="0" smtClean="0">
                <a:solidFill>
                  <a:schemeClr val="tx1"/>
                </a:solidFill>
                <a:effectLst/>
                <a:latin typeface="+mn-lt"/>
                <a:ea typeface="+mn-ea"/>
                <a:cs typeface="+mn-cs"/>
              </a:rPr>
              <a:t>Range of shows opera/musicals/dance/Circus/Drama and Orchestral performances</a:t>
            </a:r>
          </a:p>
          <a:p>
            <a:pPr lvl="0"/>
            <a:endParaRPr lang="en-GB" sz="1200" kern="1200" dirty="0" smtClean="0">
              <a:solidFill>
                <a:schemeClr val="tx1"/>
              </a:solidFill>
              <a:effectLst/>
              <a:latin typeface="+mn-lt"/>
              <a:ea typeface="+mn-ea"/>
              <a:cs typeface="+mn-cs"/>
            </a:endParaRPr>
          </a:p>
          <a:p>
            <a:pPr lvl="0"/>
            <a:r>
              <a:rPr lang="en-GB" sz="1200" kern="1200" dirty="0" smtClean="0">
                <a:solidFill>
                  <a:schemeClr val="tx1"/>
                </a:solidFill>
                <a:effectLst/>
                <a:latin typeface="+mn-lt"/>
                <a:ea typeface="+mn-ea"/>
                <a:cs typeface="+mn-cs"/>
              </a:rPr>
              <a:t>We are a Charity – with any money raised from the shows, restaurant &amp; bars and any extra going back into the Centre’s outreach and community work.</a:t>
            </a:r>
          </a:p>
          <a:p>
            <a:pPr lvl="0"/>
            <a:endParaRPr lang="en-GB" sz="1200" kern="1200" dirty="0" smtClean="0">
              <a:solidFill>
                <a:schemeClr val="tx1"/>
              </a:solidFill>
              <a:effectLst/>
              <a:latin typeface="+mn-lt"/>
              <a:ea typeface="+mn-ea"/>
              <a:cs typeface="+mn-cs"/>
            </a:endParaRPr>
          </a:p>
          <a:p>
            <a:pPr lvl="0"/>
            <a:r>
              <a:rPr lang="en-GB" sz="1200" kern="1200" dirty="0" smtClean="0">
                <a:solidFill>
                  <a:schemeClr val="tx1"/>
                </a:solidFill>
                <a:effectLst/>
                <a:latin typeface="+mn-lt"/>
                <a:ea typeface="+mn-ea"/>
                <a:cs typeface="+mn-cs"/>
              </a:rPr>
              <a:t>Over the last 2 years the Centre’s vision has evolved.  We have branched out into putting on our own productions – Man2Man, our first main-stage musical Only the Brave was showcased in March of this year and in 2017 will see our next musical – Tiger Bay, which we are extremely proud about and gives us plenty of opportunity to for lots of people to get involved and feel part of the Centre’s journey.</a:t>
            </a:r>
          </a:p>
          <a:p>
            <a:pPr lvl="0"/>
            <a:endParaRPr lang="en-GB" sz="1200" kern="1200" dirty="0" smtClean="0">
              <a:solidFill>
                <a:schemeClr val="tx1"/>
              </a:solidFill>
              <a:effectLst/>
              <a:latin typeface="+mn-lt"/>
              <a:ea typeface="+mn-ea"/>
              <a:cs typeface="+mn-cs"/>
            </a:endParaRPr>
          </a:p>
          <a:p>
            <a:pPr lvl="0"/>
            <a:r>
              <a:rPr lang="en-GB" sz="1200" kern="1200" dirty="0" smtClean="0">
                <a:solidFill>
                  <a:schemeClr val="tx1"/>
                </a:solidFill>
                <a:effectLst/>
                <a:latin typeface="+mn-lt"/>
                <a:ea typeface="+mn-ea"/>
                <a:cs typeface="+mn-cs"/>
              </a:rPr>
              <a:t>This summer we launched Festival of Voice – which is a city-wide celebration of the voice – with performances in venues all across Cardiff. </a:t>
            </a:r>
          </a:p>
          <a:p>
            <a:pPr lvl="0"/>
            <a:endParaRPr lang="en-GB" sz="1200" kern="1200" dirty="0" smtClean="0">
              <a:solidFill>
                <a:schemeClr val="tx1"/>
              </a:solidFill>
              <a:effectLst/>
              <a:latin typeface="+mn-lt"/>
              <a:ea typeface="+mn-ea"/>
              <a:cs typeface="+mn-cs"/>
            </a:endParaRPr>
          </a:p>
          <a:p>
            <a:pPr lvl="0"/>
            <a:r>
              <a:rPr lang="en-GB" sz="1200" kern="1200" dirty="0" smtClean="0">
                <a:solidFill>
                  <a:schemeClr val="tx1"/>
                </a:solidFill>
                <a:effectLst/>
                <a:latin typeface="+mn-lt"/>
                <a:ea typeface="+mn-ea"/>
                <a:cs typeface="+mn-cs"/>
              </a:rPr>
              <a:t>We also collaborated with National Theatre Wales to co-produce “City of the Unexpected” which was large </a:t>
            </a:r>
            <a:r>
              <a:rPr lang="en-GB" sz="1200" i="1" kern="1200" dirty="0" smtClean="0">
                <a:solidFill>
                  <a:schemeClr val="tx1"/>
                </a:solidFill>
                <a:effectLst/>
                <a:latin typeface="+mn-lt"/>
                <a:ea typeface="+mn-ea"/>
                <a:cs typeface="+mn-cs"/>
              </a:rPr>
              <a:t>free</a:t>
            </a:r>
            <a:r>
              <a:rPr lang="en-GB" sz="1200" kern="1200" dirty="0" smtClean="0">
                <a:solidFill>
                  <a:schemeClr val="tx1"/>
                </a:solidFill>
                <a:effectLst/>
                <a:latin typeface="+mn-lt"/>
                <a:ea typeface="+mn-ea"/>
                <a:cs typeface="+mn-cs"/>
              </a:rPr>
              <a:t> outdoor weekend-event celebrating the life and works of Roald Dahl. This involved 12K participants and 2-300K people attending across the weekend. This increased accessibility to the arts and put Wales on the Map.</a:t>
            </a:r>
          </a:p>
          <a:p>
            <a:pPr lvl="0"/>
            <a:endParaRPr lang="en-GB" sz="1200" kern="1200" dirty="0" smtClean="0">
              <a:solidFill>
                <a:schemeClr val="tx1"/>
              </a:solidFill>
              <a:effectLst/>
              <a:latin typeface="+mn-lt"/>
              <a:ea typeface="+mn-ea"/>
              <a:cs typeface="+mn-cs"/>
            </a:endParaRPr>
          </a:p>
          <a:p>
            <a:pPr lvl="0"/>
            <a:r>
              <a:rPr lang="en-GB" sz="1200" kern="1200" dirty="0" smtClean="0">
                <a:solidFill>
                  <a:schemeClr val="tx1"/>
                </a:solidFill>
                <a:effectLst/>
                <a:latin typeface="+mn-lt"/>
                <a:ea typeface="+mn-ea"/>
                <a:cs typeface="+mn-cs"/>
              </a:rPr>
              <a:t>The Centre’s aims are to “Inspire our Nation. Impress the World”. The reason we need to fundraise and upsell, in all sorts of ways, is to support this great ambition. </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20B48AD6-17C6-4350-A905-25B4444A3EAF}" type="slidenum">
              <a:rPr lang="en-GB" smtClean="0"/>
              <a:t>4</a:t>
            </a:fld>
            <a:endParaRPr lang="en-GB"/>
          </a:p>
        </p:txBody>
      </p:sp>
    </p:spTree>
    <p:extLst>
      <p:ext uri="{BB962C8B-B14F-4D97-AF65-F5344CB8AC3E}">
        <p14:creationId xmlns:p14="http://schemas.microsoft.com/office/powerpoint/2010/main" val="3298716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 are also proud</a:t>
            </a:r>
            <a:r>
              <a:rPr lang="en-GB" baseline="0" dirty="0" smtClean="0"/>
              <a:t> to be </a:t>
            </a:r>
            <a:r>
              <a:rPr lang="en-GB" dirty="0" smtClean="0"/>
              <a:t>part of a Consortium with 7 other organisations.</a:t>
            </a:r>
            <a:endParaRPr lang="en-GB" dirty="0"/>
          </a:p>
        </p:txBody>
      </p:sp>
      <p:sp>
        <p:nvSpPr>
          <p:cNvPr id="4" name="Slide Number Placeholder 3"/>
          <p:cNvSpPr>
            <a:spLocks noGrp="1"/>
          </p:cNvSpPr>
          <p:nvPr>
            <p:ph type="sldNum" sz="quarter" idx="10"/>
          </p:nvPr>
        </p:nvSpPr>
        <p:spPr/>
        <p:txBody>
          <a:bodyPr/>
          <a:lstStyle/>
          <a:p>
            <a:fld id="{20B48AD6-17C6-4350-A905-25B4444A3EAF}" type="slidenum">
              <a:rPr lang="en-GB" smtClean="0"/>
              <a:t>5</a:t>
            </a:fld>
            <a:endParaRPr lang="en-GB"/>
          </a:p>
        </p:txBody>
      </p:sp>
    </p:spTree>
    <p:extLst>
      <p:ext uri="{BB962C8B-B14F-4D97-AF65-F5344CB8AC3E}">
        <p14:creationId xmlns:p14="http://schemas.microsoft.com/office/powerpoint/2010/main" val="30468900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reasons for visiting the Centre are numerous,</a:t>
            </a:r>
            <a:r>
              <a:rPr lang="en-GB" baseline="0" dirty="0" smtClean="0"/>
              <a:t> with the purposes listed being only some of them.</a:t>
            </a:r>
          </a:p>
          <a:p>
            <a:endParaRPr lang="en-GB" baseline="0" dirty="0" smtClean="0"/>
          </a:p>
          <a:p>
            <a:r>
              <a:rPr lang="en-GB" baseline="0" dirty="0" smtClean="0"/>
              <a:t>We’ll be focussing on the customer journey primarily for the purpose of attending a performance, but we’ll briefly touch on some elements that form part of the event or restaurant booking experience also.  </a:t>
            </a:r>
            <a:endParaRPr lang="en-GB" dirty="0"/>
          </a:p>
        </p:txBody>
      </p:sp>
      <p:sp>
        <p:nvSpPr>
          <p:cNvPr id="4" name="Slide Number Placeholder 3"/>
          <p:cNvSpPr>
            <a:spLocks noGrp="1"/>
          </p:cNvSpPr>
          <p:nvPr>
            <p:ph type="sldNum" sz="quarter" idx="10"/>
          </p:nvPr>
        </p:nvSpPr>
        <p:spPr/>
        <p:txBody>
          <a:bodyPr/>
          <a:lstStyle/>
          <a:p>
            <a:fld id="{20B48AD6-17C6-4350-A905-25B4444A3EAF}" type="slidenum">
              <a:rPr lang="en-GB" smtClean="0"/>
              <a:t>6</a:t>
            </a:fld>
            <a:endParaRPr lang="en-GB"/>
          </a:p>
        </p:txBody>
      </p:sp>
    </p:spTree>
    <p:extLst>
      <p:ext uri="{BB962C8B-B14F-4D97-AF65-F5344CB8AC3E}">
        <p14:creationId xmlns:p14="http://schemas.microsoft.com/office/powerpoint/2010/main" val="30778123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 focussing on the performance element of the customer journey, we’ll consider</a:t>
            </a:r>
            <a:r>
              <a:rPr lang="en-GB" baseline="0" dirty="0" smtClean="0"/>
              <a:t> the journey in two parts; pre-/during visit and post- visit.  </a:t>
            </a:r>
            <a:endParaRPr lang="en-GB" dirty="0"/>
          </a:p>
        </p:txBody>
      </p:sp>
      <p:sp>
        <p:nvSpPr>
          <p:cNvPr id="4" name="Slide Number Placeholder 3"/>
          <p:cNvSpPr>
            <a:spLocks noGrp="1"/>
          </p:cNvSpPr>
          <p:nvPr>
            <p:ph type="sldNum" sz="quarter" idx="10"/>
          </p:nvPr>
        </p:nvSpPr>
        <p:spPr/>
        <p:txBody>
          <a:bodyPr/>
          <a:lstStyle/>
          <a:p>
            <a:fld id="{20B48AD6-17C6-4350-A905-25B4444A3EAF}" type="slidenum">
              <a:rPr lang="en-GB" smtClean="0"/>
              <a:t>7</a:t>
            </a:fld>
            <a:endParaRPr lang="en-GB"/>
          </a:p>
        </p:txBody>
      </p:sp>
    </p:spTree>
    <p:extLst>
      <p:ext uri="{BB962C8B-B14F-4D97-AF65-F5344CB8AC3E}">
        <p14:creationId xmlns:p14="http://schemas.microsoft.com/office/powerpoint/2010/main" val="11640354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 </a:t>
            </a:r>
            <a:r>
              <a:rPr lang="en-GB" dirty="0" err="1" smtClean="0"/>
              <a:t>Wordfly</a:t>
            </a:r>
            <a:r>
              <a:rPr lang="en-GB" dirty="0" smtClean="0"/>
              <a:t> is integrated with Tessitura,</a:t>
            </a:r>
            <a:r>
              <a:rPr lang="en-GB" baseline="0" dirty="0" smtClean="0"/>
              <a:t> it provides FOH with a great opportunity to track what communications have been sent to customers.  This comes in particularly useful if customers have turned up on the wrong date or time.  The team can see what emails have been sent and the customers response. </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20B48AD6-17C6-4350-A905-25B4444A3EAF}" type="slidenum">
              <a:rPr lang="en-GB" smtClean="0"/>
              <a:t>8</a:t>
            </a:fld>
            <a:endParaRPr lang="en-GB"/>
          </a:p>
        </p:txBody>
      </p:sp>
    </p:spTree>
    <p:extLst>
      <p:ext uri="{BB962C8B-B14F-4D97-AF65-F5344CB8AC3E}">
        <p14:creationId xmlns:p14="http://schemas.microsoft.com/office/powerpoint/2010/main" val="588041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a:t>
            </a:r>
            <a:r>
              <a:rPr lang="en-GB" baseline="0" dirty="0" smtClean="0"/>
              <a:t> strive to make the Group booking experience unique and special for our visitors.  We believe that ‘groups get more’ and therefore offer a number of initiatives. </a:t>
            </a:r>
          </a:p>
          <a:p>
            <a:endParaRPr lang="en-GB" baseline="0" dirty="0" smtClean="0"/>
          </a:p>
          <a:p>
            <a:r>
              <a:rPr lang="en-GB" baseline="0" dirty="0" smtClean="0"/>
              <a:t>Such initiatives are listed, but of particular significance during a customers visit is the welcome host service and pre-bookable hospitality.  This provides groups with reassurance that their group will get the best and most carefree experience possible.  In turn, it reduces the likelihood of seating issues and stock management problems.</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20B48AD6-17C6-4350-A905-25B4444A3EAF}" type="slidenum">
              <a:rPr lang="en-GB" smtClean="0"/>
              <a:t>9</a:t>
            </a:fld>
            <a:endParaRPr lang="en-GB"/>
          </a:p>
        </p:txBody>
      </p:sp>
    </p:spTree>
    <p:extLst>
      <p:ext uri="{BB962C8B-B14F-4D97-AF65-F5344CB8AC3E}">
        <p14:creationId xmlns:p14="http://schemas.microsoft.com/office/powerpoint/2010/main" val="33033702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latin typeface="Arial" panose="020B0604020202020204" pitchFamily="34" charset="0"/>
                <a:cs typeface="Arial" panose="020B0604020202020204" pitchFamily="34" charset="0"/>
              </a:rPr>
              <a:t>Pre-paid vouchers can be exchanged for goods at sales points</a:t>
            </a: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Programme/Ice cream vouchers are processed on </a:t>
            </a:r>
            <a:r>
              <a:rPr lang="en-GB" dirty="0" err="1" smtClean="0">
                <a:latin typeface="Arial" panose="020B0604020202020204" pitchFamily="34" charset="0"/>
                <a:cs typeface="Arial" panose="020B0604020202020204" pitchFamily="34" charset="0"/>
              </a:rPr>
              <a:t>PointOne</a:t>
            </a:r>
            <a:r>
              <a:rPr lang="en-GB" dirty="0" smtClean="0">
                <a:latin typeface="Arial" panose="020B0604020202020204" pitchFamily="34" charset="0"/>
                <a:cs typeface="Arial" panose="020B0604020202020204" pitchFamily="34" charset="0"/>
              </a:rPr>
              <a:t> for financial reconciliation</a:t>
            </a:r>
            <a:br>
              <a:rPr lang="en-GB" dirty="0" smtClean="0">
                <a:latin typeface="Arial" panose="020B0604020202020204" pitchFamily="34" charset="0"/>
                <a:cs typeface="Arial" panose="020B0604020202020204" pitchFamily="34" charset="0"/>
              </a:rPr>
            </a:br>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Car park vouchers are scanned at front desk during visit</a:t>
            </a:r>
          </a:p>
          <a:p>
            <a:endParaRPr lang="en-GB" dirty="0"/>
          </a:p>
        </p:txBody>
      </p:sp>
      <p:sp>
        <p:nvSpPr>
          <p:cNvPr id="4" name="Slide Number Placeholder 3"/>
          <p:cNvSpPr>
            <a:spLocks noGrp="1"/>
          </p:cNvSpPr>
          <p:nvPr>
            <p:ph type="sldNum" sz="quarter" idx="10"/>
          </p:nvPr>
        </p:nvSpPr>
        <p:spPr/>
        <p:txBody>
          <a:bodyPr/>
          <a:lstStyle/>
          <a:p>
            <a:fld id="{20B48AD6-17C6-4350-A905-25B4444A3EAF}" type="slidenum">
              <a:rPr lang="en-GB" smtClean="0"/>
              <a:t>10</a:t>
            </a:fld>
            <a:endParaRPr lang="en-GB"/>
          </a:p>
        </p:txBody>
      </p:sp>
    </p:spTree>
    <p:extLst>
      <p:ext uri="{BB962C8B-B14F-4D97-AF65-F5344CB8AC3E}">
        <p14:creationId xmlns:p14="http://schemas.microsoft.com/office/powerpoint/2010/main" val="34731594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B48AD6-17C6-4350-A905-25B4444A3EAF}" type="slidenum">
              <a:rPr lang="en-GB" smtClean="0"/>
              <a:t>15</a:t>
            </a:fld>
            <a:endParaRPr lang="en-GB"/>
          </a:p>
        </p:txBody>
      </p:sp>
    </p:spTree>
    <p:extLst>
      <p:ext uri="{BB962C8B-B14F-4D97-AF65-F5344CB8AC3E}">
        <p14:creationId xmlns:p14="http://schemas.microsoft.com/office/powerpoint/2010/main" val="9035439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An</a:t>
            </a:r>
            <a:r>
              <a:rPr lang="en-GB" baseline="0" dirty="0" smtClean="0"/>
              <a:t> example of where we have used Tessitura to form part of the event customer journey is the Cardiff Met graduations, as presented on at TEC15.</a:t>
            </a:r>
          </a:p>
          <a:p>
            <a:endParaRPr lang="en-GB" baseline="0" dirty="0" smtClean="0"/>
          </a:p>
          <a:p>
            <a:r>
              <a:rPr lang="en-GB" baseline="0" dirty="0" smtClean="0"/>
              <a:t>We have worked with Cardiff Met to successfully manage graduation ticketing using Tessitura.</a:t>
            </a:r>
          </a:p>
          <a:p>
            <a:endParaRPr lang="en-GB" baseline="0" dirty="0" smtClean="0"/>
          </a:p>
          <a:p>
            <a:r>
              <a:rPr lang="en-GB" baseline="0" dirty="0" smtClean="0"/>
              <a:t>Some of the highlights of this were:</a:t>
            </a:r>
          </a:p>
          <a:p>
            <a:r>
              <a:rPr lang="en-GB" baseline="0" dirty="0" smtClean="0"/>
              <a:t>PAH ticketing</a:t>
            </a:r>
          </a:p>
          <a:p>
            <a:r>
              <a:rPr lang="en-GB" baseline="0" dirty="0" smtClean="0"/>
              <a:t>Improved FOH operations as FOH team could manage issues independently</a:t>
            </a:r>
          </a:p>
          <a:p>
            <a:r>
              <a:rPr lang="en-GB" baseline="0" dirty="0" smtClean="0"/>
              <a:t>Queue waiting times decreased</a:t>
            </a:r>
          </a:p>
          <a:p>
            <a:endParaRPr lang="en-GB" baseline="0" dirty="0" smtClean="0"/>
          </a:p>
        </p:txBody>
      </p:sp>
      <p:sp>
        <p:nvSpPr>
          <p:cNvPr id="4" name="Slide Number Placeholder 3"/>
          <p:cNvSpPr>
            <a:spLocks noGrp="1"/>
          </p:cNvSpPr>
          <p:nvPr>
            <p:ph type="sldNum" sz="quarter" idx="10"/>
          </p:nvPr>
        </p:nvSpPr>
        <p:spPr/>
        <p:txBody>
          <a:bodyPr/>
          <a:lstStyle/>
          <a:p>
            <a:fld id="{20B48AD6-17C6-4350-A905-25B4444A3EAF}" type="slidenum">
              <a:rPr lang="en-GB" smtClean="0"/>
              <a:t>18</a:t>
            </a:fld>
            <a:endParaRPr lang="en-GB"/>
          </a:p>
        </p:txBody>
      </p:sp>
    </p:spTree>
    <p:extLst>
      <p:ext uri="{BB962C8B-B14F-4D97-AF65-F5344CB8AC3E}">
        <p14:creationId xmlns:p14="http://schemas.microsoft.com/office/powerpoint/2010/main" val="19360371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Restaurant</a:t>
            </a:r>
            <a:r>
              <a:rPr lang="en-GB" baseline="0" dirty="0" smtClean="0"/>
              <a:t> bookings are made via Tessitura.  A job then runs to update the bookings in </a:t>
            </a:r>
            <a:r>
              <a:rPr lang="en-GB" baseline="0" dirty="0" err="1" smtClean="0"/>
              <a:t>PointOne</a:t>
            </a:r>
            <a:r>
              <a:rPr lang="en-GB" baseline="0" dirty="0" smtClean="0"/>
              <a:t>.  </a:t>
            </a:r>
          </a:p>
          <a:p>
            <a:endParaRPr lang="en-GB" baseline="0" dirty="0" smtClean="0"/>
          </a:p>
          <a:p>
            <a:r>
              <a:rPr lang="en-GB" dirty="0" smtClean="0"/>
              <a:t>Using</a:t>
            </a:r>
            <a:r>
              <a:rPr lang="en-GB" baseline="0" dirty="0" smtClean="0"/>
              <a:t> Tessitura – </a:t>
            </a:r>
            <a:r>
              <a:rPr lang="en-GB" baseline="0" dirty="0" err="1" smtClean="0"/>
              <a:t>PointOne</a:t>
            </a:r>
            <a:r>
              <a:rPr lang="en-GB" baseline="0" dirty="0" smtClean="0"/>
              <a:t> integration functionality, the restaurant is able to efficiently redeem gift certificates and check for membership validity via the EPOS system.  Previously they’d have to contact the Contact Centre or walk to the Front Desk.</a:t>
            </a:r>
          </a:p>
          <a:p>
            <a:endParaRPr lang="en-GB" baseline="0" dirty="0" smtClean="0"/>
          </a:p>
          <a:p>
            <a:r>
              <a:rPr lang="en-GB" baseline="0" dirty="0" smtClean="0"/>
              <a:t>Using Tessitura in this way helps to streamline the customer journey.</a:t>
            </a:r>
          </a:p>
          <a:p>
            <a:endParaRPr lang="en-GB" dirty="0"/>
          </a:p>
        </p:txBody>
      </p:sp>
      <p:sp>
        <p:nvSpPr>
          <p:cNvPr id="4" name="Slide Number Placeholder 3"/>
          <p:cNvSpPr>
            <a:spLocks noGrp="1"/>
          </p:cNvSpPr>
          <p:nvPr>
            <p:ph type="sldNum" sz="quarter" idx="10"/>
          </p:nvPr>
        </p:nvSpPr>
        <p:spPr/>
        <p:txBody>
          <a:bodyPr/>
          <a:lstStyle/>
          <a:p>
            <a:fld id="{20B48AD6-17C6-4350-A905-25B4444A3EAF}" type="slidenum">
              <a:rPr lang="en-GB" smtClean="0"/>
              <a:t>19</a:t>
            </a:fld>
            <a:endParaRPr lang="en-GB"/>
          </a:p>
        </p:txBody>
      </p:sp>
    </p:spTree>
    <p:extLst>
      <p:ext uri="{BB962C8B-B14F-4D97-AF65-F5344CB8AC3E}">
        <p14:creationId xmlns:p14="http://schemas.microsoft.com/office/powerpoint/2010/main" val="999448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FRIDAY</a:t>
            </a:r>
            <a:r>
              <a:rPr lang="en-US" baseline="0" dirty="0" smtClean="0"/>
              <a:t> </a:t>
            </a:r>
            <a:r>
              <a:rPr lang="en-US" dirty="0" smtClean="0"/>
              <a:t>Breakout session 4 What’s next slide</a:t>
            </a:r>
            <a:endParaRPr lang="en-US" dirty="0"/>
          </a:p>
        </p:txBody>
      </p:sp>
      <p:sp>
        <p:nvSpPr>
          <p:cNvPr id="4" name="Slide Number Placeholder 3"/>
          <p:cNvSpPr>
            <a:spLocks noGrp="1"/>
          </p:cNvSpPr>
          <p:nvPr>
            <p:ph type="sldNum" sz="quarter" idx="10"/>
          </p:nvPr>
        </p:nvSpPr>
        <p:spPr/>
        <p:txBody>
          <a:bodyPr/>
          <a:lstStyle/>
          <a:p>
            <a:fld id="{8C84F61C-714A-4F4C-A082-4C54E2AAF694}"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7654840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8D56ED-9D39-4AC1-9A1E-0D5B12040033}" type="datetimeFigureOut">
              <a:rPr lang="en-GB" smtClean="0"/>
              <a:t>23/11/2016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1BED74-633F-48FD-9EC6-92A2A790CD4B}" type="slidenum">
              <a:rPr lang="en-GB" smtClean="0"/>
              <a:t>‹#›</a:t>
            </a:fld>
            <a:endParaRPr lang="en-GB"/>
          </a:p>
        </p:txBody>
      </p:sp>
    </p:spTree>
    <p:extLst>
      <p:ext uri="{BB962C8B-B14F-4D97-AF65-F5344CB8AC3E}">
        <p14:creationId xmlns:p14="http://schemas.microsoft.com/office/powerpoint/2010/main" val="1004962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8D56ED-9D39-4AC1-9A1E-0D5B12040033}" type="datetimeFigureOut">
              <a:rPr lang="en-GB" smtClean="0"/>
              <a:t>23/11/2016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1BED74-633F-48FD-9EC6-92A2A790CD4B}" type="slidenum">
              <a:rPr lang="en-GB" smtClean="0"/>
              <a:t>‹#›</a:t>
            </a:fld>
            <a:endParaRPr lang="en-GB"/>
          </a:p>
        </p:txBody>
      </p:sp>
    </p:spTree>
    <p:extLst>
      <p:ext uri="{BB962C8B-B14F-4D97-AF65-F5344CB8AC3E}">
        <p14:creationId xmlns:p14="http://schemas.microsoft.com/office/powerpoint/2010/main" val="1780851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8D56ED-9D39-4AC1-9A1E-0D5B12040033}" type="datetimeFigureOut">
              <a:rPr lang="en-GB" smtClean="0"/>
              <a:t>23/11/2016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1BED74-633F-48FD-9EC6-92A2A790CD4B}" type="slidenum">
              <a:rPr lang="en-GB" smtClean="0"/>
              <a:t>‹#›</a:t>
            </a:fld>
            <a:endParaRPr lang="en-GB"/>
          </a:p>
        </p:txBody>
      </p:sp>
    </p:spTree>
    <p:extLst>
      <p:ext uri="{BB962C8B-B14F-4D97-AF65-F5344CB8AC3E}">
        <p14:creationId xmlns:p14="http://schemas.microsoft.com/office/powerpoint/2010/main" val="22422549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8D56ED-9D39-4AC1-9A1E-0D5B12040033}" type="datetimeFigureOut">
              <a:rPr lang="en-GB" smtClean="0"/>
              <a:t>23/11/2016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1BED74-633F-48FD-9EC6-92A2A790CD4B}" type="slidenum">
              <a:rPr lang="en-GB" smtClean="0"/>
              <a:t>‹#›</a:t>
            </a:fld>
            <a:endParaRPr lang="en-GB"/>
          </a:p>
        </p:txBody>
      </p:sp>
    </p:spTree>
    <p:extLst>
      <p:ext uri="{BB962C8B-B14F-4D97-AF65-F5344CB8AC3E}">
        <p14:creationId xmlns:p14="http://schemas.microsoft.com/office/powerpoint/2010/main" val="8626590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8D56ED-9D39-4AC1-9A1E-0D5B12040033}" type="datetimeFigureOut">
              <a:rPr lang="en-GB" smtClean="0"/>
              <a:t>23/11/2016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41BED74-633F-48FD-9EC6-92A2A790CD4B}" type="slidenum">
              <a:rPr lang="en-GB" smtClean="0"/>
              <a:t>‹#›</a:t>
            </a:fld>
            <a:endParaRPr lang="en-GB"/>
          </a:p>
        </p:txBody>
      </p:sp>
    </p:spTree>
    <p:extLst>
      <p:ext uri="{BB962C8B-B14F-4D97-AF65-F5344CB8AC3E}">
        <p14:creationId xmlns:p14="http://schemas.microsoft.com/office/powerpoint/2010/main" val="41227801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8D56ED-9D39-4AC1-9A1E-0D5B12040033}" type="datetimeFigureOut">
              <a:rPr lang="en-GB" smtClean="0"/>
              <a:t>23/11/2016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41BED74-633F-48FD-9EC6-92A2A790CD4B}" type="slidenum">
              <a:rPr lang="en-GB" smtClean="0"/>
              <a:t>‹#›</a:t>
            </a:fld>
            <a:endParaRPr lang="en-GB"/>
          </a:p>
        </p:txBody>
      </p:sp>
    </p:spTree>
    <p:extLst>
      <p:ext uri="{BB962C8B-B14F-4D97-AF65-F5344CB8AC3E}">
        <p14:creationId xmlns:p14="http://schemas.microsoft.com/office/powerpoint/2010/main" val="2553329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8D56ED-9D39-4AC1-9A1E-0D5B12040033}" type="datetimeFigureOut">
              <a:rPr lang="en-GB" smtClean="0"/>
              <a:t>23/11/2016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41BED74-633F-48FD-9EC6-92A2A790CD4B}" type="slidenum">
              <a:rPr lang="en-GB" smtClean="0"/>
              <a:t>‹#›</a:t>
            </a:fld>
            <a:endParaRPr lang="en-GB"/>
          </a:p>
        </p:txBody>
      </p:sp>
    </p:spTree>
    <p:extLst>
      <p:ext uri="{BB962C8B-B14F-4D97-AF65-F5344CB8AC3E}">
        <p14:creationId xmlns:p14="http://schemas.microsoft.com/office/powerpoint/2010/main" val="3031181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8D56ED-9D39-4AC1-9A1E-0D5B12040033}" type="datetimeFigureOut">
              <a:rPr lang="en-GB" smtClean="0"/>
              <a:t>23/11/2016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1BED74-633F-48FD-9EC6-92A2A790CD4B}" type="slidenum">
              <a:rPr lang="en-GB" smtClean="0"/>
              <a:t>‹#›</a:t>
            </a:fld>
            <a:endParaRPr lang="en-GB"/>
          </a:p>
        </p:txBody>
      </p:sp>
    </p:spTree>
    <p:extLst>
      <p:ext uri="{BB962C8B-B14F-4D97-AF65-F5344CB8AC3E}">
        <p14:creationId xmlns:p14="http://schemas.microsoft.com/office/powerpoint/2010/main" val="10873438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8D56ED-9D39-4AC1-9A1E-0D5B12040033}" type="datetimeFigureOut">
              <a:rPr lang="en-GB" smtClean="0"/>
              <a:t>23/11/2016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1BED74-633F-48FD-9EC6-92A2A790CD4B}" type="slidenum">
              <a:rPr lang="en-GB" smtClean="0"/>
              <a:t>‹#›</a:t>
            </a:fld>
            <a:endParaRPr lang="en-GB"/>
          </a:p>
        </p:txBody>
      </p:sp>
    </p:spTree>
    <p:extLst>
      <p:ext uri="{BB962C8B-B14F-4D97-AF65-F5344CB8AC3E}">
        <p14:creationId xmlns:p14="http://schemas.microsoft.com/office/powerpoint/2010/main" val="4987844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8D56ED-9D39-4AC1-9A1E-0D5B12040033}" type="datetimeFigureOut">
              <a:rPr lang="en-GB" smtClean="0"/>
              <a:t>23/11/2016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1BED74-633F-48FD-9EC6-92A2A790CD4B}" type="slidenum">
              <a:rPr lang="en-GB" smtClean="0"/>
              <a:t>‹#›</a:t>
            </a:fld>
            <a:endParaRPr lang="en-GB"/>
          </a:p>
        </p:txBody>
      </p:sp>
    </p:spTree>
    <p:extLst>
      <p:ext uri="{BB962C8B-B14F-4D97-AF65-F5344CB8AC3E}">
        <p14:creationId xmlns:p14="http://schemas.microsoft.com/office/powerpoint/2010/main" val="3434458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8D56ED-9D39-4AC1-9A1E-0D5B12040033}" type="datetimeFigureOut">
              <a:rPr lang="en-GB" smtClean="0"/>
              <a:t>23/11/2016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1BED74-633F-48FD-9EC6-92A2A790CD4B}" type="slidenum">
              <a:rPr lang="en-GB" smtClean="0"/>
              <a:t>‹#›</a:t>
            </a:fld>
            <a:endParaRPr lang="en-GB"/>
          </a:p>
        </p:txBody>
      </p:sp>
    </p:spTree>
    <p:extLst>
      <p:ext uri="{BB962C8B-B14F-4D97-AF65-F5344CB8AC3E}">
        <p14:creationId xmlns:p14="http://schemas.microsoft.com/office/powerpoint/2010/main" val="23273519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Line 10"/>
          <p:cNvSpPr>
            <a:spLocks noChangeShapeType="1"/>
          </p:cNvSpPr>
          <p:nvPr userDrawn="1"/>
        </p:nvSpPr>
        <p:spPr bwMode="auto">
          <a:xfrm>
            <a:off x="1066800" y="1828800"/>
            <a:ext cx="7391400" cy="0"/>
          </a:xfrm>
          <a:prstGeom prst="line">
            <a:avLst/>
          </a:prstGeom>
          <a:noFill/>
          <a:ln w="12700">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5" name="Line 11"/>
          <p:cNvSpPr>
            <a:spLocks noChangeShapeType="1"/>
          </p:cNvSpPr>
          <p:nvPr userDrawn="1"/>
        </p:nvSpPr>
        <p:spPr bwMode="auto">
          <a:xfrm>
            <a:off x="1066800" y="6324600"/>
            <a:ext cx="7391400" cy="0"/>
          </a:xfrm>
          <a:prstGeom prst="line">
            <a:avLst/>
          </a:prstGeom>
          <a:noFill/>
          <a:ln w="12700">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43012" name="Rectangle 4"/>
          <p:cNvSpPr>
            <a:spLocks noGrp="1" noChangeArrowheads="1"/>
          </p:cNvSpPr>
          <p:nvPr>
            <p:ph type="ctrTitle"/>
          </p:nvPr>
        </p:nvSpPr>
        <p:spPr>
          <a:xfrm>
            <a:off x="1143000" y="1981200"/>
            <a:ext cx="7315200" cy="1447800"/>
          </a:xfrm>
        </p:spPr>
        <p:txBody>
          <a:bodyPr wrap="square" anchor="b"/>
          <a:lstStyle>
            <a:lvl1pPr>
              <a:defRPr sz="3600" b="0" i="1">
                <a:solidFill>
                  <a:srgbClr val="C0C2B8"/>
                </a:solidFill>
                <a:latin typeface="Georgia" panose="02040502050405020303" pitchFamily="18" charset="0"/>
              </a:defRPr>
            </a:lvl1pPr>
          </a:lstStyle>
          <a:p>
            <a:pPr lvl="0"/>
            <a:r>
              <a:rPr lang="en-US" altLang="en-US" noProof="0" smtClean="0"/>
              <a:t>Click to edit Master title style</a:t>
            </a:r>
          </a:p>
        </p:txBody>
      </p:sp>
      <p:sp>
        <p:nvSpPr>
          <p:cNvPr id="43013" name="Rectangle 5"/>
          <p:cNvSpPr>
            <a:spLocks noGrp="1" noChangeArrowheads="1"/>
          </p:cNvSpPr>
          <p:nvPr>
            <p:ph type="subTitle" idx="1"/>
          </p:nvPr>
        </p:nvSpPr>
        <p:spPr>
          <a:xfrm>
            <a:off x="1143000" y="3733800"/>
            <a:ext cx="4911725" cy="1295400"/>
          </a:xfrm>
        </p:spPr>
        <p:txBody>
          <a:bodyPr/>
          <a:lstStyle>
            <a:lvl1pPr marL="0" indent="0">
              <a:buFont typeface="Times" panose="02020603050405020304" pitchFamily="18" charset="0"/>
              <a:buNone/>
              <a:defRPr sz="1200">
                <a:solidFill>
                  <a:schemeClr val="bg1"/>
                </a:solidFill>
                <a:latin typeface="Courier" pitchFamily="1" charset="0"/>
              </a:defRPr>
            </a:lvl1pPr>
          </a:lstStyle>
          <a:p>
            <a:pPr lvl="0"/>
            <a:r>
              <a:rPr lang="en-US" altLang="en-US" noProof="0" smtClean="0"/>
              <a:t>Click to edit Master subtitle style</a:t>
            </a:r>
          </a:p>
        </p:txBody>
      </p:sp>
    </p:spTree>
    <p:extLst>
      <p:ext uri="{BB962C8B-B14F-4D97-AF65-F5344CB8AC3E}">
        <p14:creationId xmlns:p14="http://schemas.microsoft.com/office/powerpoint/2010/main" val="35371815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sz="half" idx="1"/>
          </p:nvPr>
        </p:nvSpPr>
        <p:spPr>
          <a:xfrm>
            <a:off x="685800" y="1371600"/>
            <a:ext cx="3810000" cy="472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Content Placeholder 3"/>
          <p:cNvSpPr>
            <a:spLocks noGrp="1"/>
          </p:cNvSpPr>
          <p:nvPr>
            <p:ph sz="half" idx="2"/>
          </p:nvPr>
        </p:nvSpPr>
        <p:spPr>
          <a:xfrm>
            <a:off x="4648200" y="1371600"/>
            <a:ext cx="3810000" cy="472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Rectangle 6"/>
          <p:cNvSpPr>
            <a:spLocks noGrp="1" noChangeArrowheads="1"/>
          </p:cNvSpPr>
          <p:nvPr>
            <p:ph type="ftr" sz="quarter" idx="10"/>
          </p:nvPr>
        </p:nvSpPr>
        <p:spPr>
          <a:ln/>
        </p:spPr>
        <p:txBody>
          <a:bodyPr/>
          <a:lstStyle>
            <a:lvl1pPr>
              <a:defRPr/>
            </a:lvl1pPr>
          </a:lstStyle>
          <a:p>
            <a:pPr>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6" name="Rectangle 7"/>
          <p:cNvSpPr>
            <a:spLocks noGrp="1" noChangeArrowheads="1"/>
          </p:cNvSpPr>
          <p:nvPr>
            <p:ph type="sldNum" sz="quarter" idx="11"/>
          </p:nvPr>
        </p:nvSpPr>
        <p:spPr>
          <a:ln/>
        </p:spPr>
        <p:txBody>
          <a:bodyPr/>
          <a:lstStyle>
            <a:lvl1pPr>
              <a:defRPr/>
            </a:lvl1pPr>
          </a:lstStyle>
          <a:p>
            <a:pPr>
              <a:defRPr/>
            </a:pPr>
            <a:fld id="{17C97527-B68A-421A-9428-981AFA5AFC6F}" type="slidenum">
              <a:rPr lang="en-US" altLang="en-US">
                <a:solidFill>
                  <a:srgbClr val="474747"/>
                </a:solidFill>
              </a:rPr>
              <a:pPr>
                <a:defRPr/>
              </a:pPr>
              <a:t>‹#›</a:t>
            </a:fld>
            <a:endParaRPr lang="en-US" altLang="en-US">
              <a:solidFill>
                <a:srgbClr val="474747"/>
              </a:solidFill>
            </a:endParaRPr>
          </a:p>
        </p:txBody>
      </p:sp>
    </p:spTree>
    <p:extLst>
      <p:ext uri="{BB962C8B-B14F-4D97-AF65-F5344CB8AC3E}">
        <p14:creationId xmlns:p14="http://schemas.microsoft.com/office/powerpoint/2010/main" val="35203267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5" name="Rectangle 7"/>
          <p:cNvSpPr>
            <a:spLocks noGrp="1" noChangeArrowheads="1"/>
          </p:cNvSpPr>
          <p:nvPr>
            <p:ph type="sldNum" sz="quarter" idx="11"/>
          </p:nvPr>
        </p:nvSpPr>
        <p:spPr>
          <a:ln/>
        </p:spPr>
        <p:txBody>
          <a:bodyPr/>
          <a:lstStyle>
            <a:lvl1pPr>
              <a:defRPr/>
            </a:lvl1pPr>
          </a:lstStyle>
          <a:p>
            <a:pPr>
              <a:defRPr/>
            </a:pPr>
            <a:fld id="{1A063373-5066-4C33-AC04-1DC5C61781A7}" type="slidenum">
              <a:rPr lang="en-US" altLang="en-US">
                <a:solidFill>
                  <a:srgbClr val="474747"/>
                </a:solidFill>
              </a:rPr>
              <a:pPr>
                <a:defRPr/>
              </a:pPr>
              <a:t>‹#›</a:t>
            </a:fld>
            <a:endParaRPr lang="en-US" altLang="en-US">
              <a:solidFill>
                <a:srgbClr val="474747"/>
              </a:solidFill>
            </a:endParaRPr>
          </a:p>
        </p:txBody>
      </p:sp>
    </p:spTree>
    <p:extLst>
      <p:ext uri="{BB962C8B-B14F-4D97-AF65-F5344CB8AC3E}">
        <p14:creationId xmlns:p14="http://schemas.microsoft.com/office/powerpoint/2010/main" val="21070521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5" name="Rectangle 7"/>
          <p:cNvSpPr>
            <a:spLocks noGrp="1" noChangeArrowheads="1"/>
          </p:cNvSpPr>
          <p:nvPr>
            <p:ph type="sldNum" sz="quarter" idx="11"/>
          </p:nvPr>
        </p:nvSpPr>
        <p:spPr>
          <a:ln/>
        </p:spPr>
        <p:txBody>
          <a:bodyPr/>
          <a:lstStyle>
            <a:lvl1pPr>
              <a:defRPr/>
            </a:lvl1pPr>
          </a:lstStyle>
          <a:p>
            <a:pPr>
              <a:defRPr/>
            </a:pPr>
            <a:fld id="{1A063373-5066-4C33-AC04-1DC5C61781A7}" type="slidenum">
              <a:rPr lang="en-US" altLang="en-US">
                <a:solidFill>
                  <a:srgbClr val="474747"/>
                </a:solidFill>
              </a:rPr>
              <a:pPr>
                <a:defRPr/>
              </a:pPr>
              <a:t>‹#›</a:t>
            </a:fld>
            <a:endParaRPr lang="en-US" altLang="en-US">
              <a:solidFill>
                <a:srgbClr val="474747"/>
              </a:solidFill>
            </a:endParaRPr>
          </a:p>
        </p:txBody>
      </p:sp>
    </p:spTree>
    <p:extLst>
      <p:ext uri="{BB962C8B-B14F-4D97-AF65-F5344CB8AC3E}">
        <p14:creationId xmlns:p14="http://schemas.microsoft.com/office/powerpoint/2010/main" val="12709427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5" name="Rectangle 7"/>
          <p:cNvSpPr>
            <a:spLocks noGrp="1" noChangeArrowheads="1"/>
          </p:cNvSpPr>
          <p:nvPr>
            <p:ph type="sldNum" sz="quarter" idx="11"/>
          </p:nvPr>
        </p:nvSpPr>
        <p:spPr>
          <a:ln/>
        </p:spPr>
        <p:txBody>
          <a:bodyPr/>
          <a:lstStyle>
            <a:lvl1pPr>
              <a:defRPr/>
            </a:lvl1pPr>
          </a:lstStyle>
          <a:p>
            <a:pPr>
              <a:defRPr/>
            </a:pPr>
            <a:fld id="{1A063373-5066-4C33-AC04-1DC5C61781A7}" type="slidenum">
              <a:rPr lang="en-US" altLang="en-US">
                <a:solidFill>
                  <a:srgbClr val="474747"/>
                </a:solidFill>
              </a:rPr>
              <a:pPr>
                <a:defRPr/>
              </a:pPr>
              <a:t>‹#›</a:t>
            </a:fld>
            <a:endParaRPr lang="en-US" altLang="en-US">
              <a:solidFill>
                <a:srgbClr val="474747"/>
              </a:solidFill>
            </a:endParaRPr>
          </a:p>
        </p:txBody>
      </p:sp>
    </p:spTree>
    <p:extLst>
      <p:ext uri="{BB962C8B-B14F-4D97-AF65-F5344CB8AC3E}">
        <p14:creationId xmlns:p14="http://schemas.microsoft.com/office/powerpoint/2010/main" val="2881808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5" name="Rectangle 7"/>
          <p:cNvSpPr>
            <a:spLocks noGrp="1" noChangeArrowheads="1"/>
          </p:cNvSpPr>
          <p:nvPr>
            <p:ph type="sldNum" sz="quarter" idx="11"/>
          </p:nvPr>
        </p:nvSpPr>
        <p:spPr>
          <a:ln/>
        </p:spPr>
        <p:txBody>
          <a:bodyPr/>
          <a:lstStyle>
            <a:lvl1pPr>
              <a:defRPr/>
            </a:lvl1pPr>
          </a:lstStyle>
          <a:p>
            <a:pPr>
              <a:defRPr/>
            </a:pPr>
            <a:fld id="{1A063373-5066-4C33-AC04-1DC5C61781A7}" type="slidenum">
              <a:rPr lang="en-US" altLang="en-US">
                <a:solidFill>
                  <a:srgbClr val="474747"/>
                </a:solidFill>
              </a:rPr>
              <a:pPr>
                <a:defRPr/>
              </a:pPr>
              <a:t>‹#›</a:t>
            </a:fld>
            <a:endParaRPr lang="en-US" altLang="en-US">
              <a:solidFill>
                <a:srgbClr val="474747"/>
              </a:solidFill>
            </a:endParaRPr>
          </a:p>
        </p:txBody>
      </p:sp>
    </p:spTree>
    <p:extLst>
      <p:ext uri="{BB962C8B-B14F-4D97-AF65-F5344CB8AC3E}">
        <p14:creationId xmlns:p14="http://schemas.microsoft.com/office/powerpoint/2010/main" val="9448674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5" name="Rectangle 7"/>
          <p:cNvSpPr>
            <a:spLocks noGrp="1" noChangeArrowheads="1"/>
          </p:cNvSpPr>
          <p:nvPr>
            <p:ph type="sldNum" sz="quarter" idx="11"/>
          </p:nvPr>
        </p:nvSpPr>
        <p:spPr>
          <a:ln/>
        </p:spPr>
        <p:txBody>
          <a:bodyPr/>
          <a:lstStyle>
            <a:lvl1pPr>
              <a:defRPr/>
            </a:lvl1pPr>
          </a:lstStyle>
          <a:p>
            <a:pPr>
              <a:defRPr/>
            </a:pPr>
            <a:fld id="{1A063373-5066-4C33-AC04-1DC5C61781A7}" type="slidenum">
              <a:rPr lang="en-US" altLang="en-US">
                <a:solidFill>
                  <a:srgbClr val="474747"/>
                </a:solidFill>
              </a:rPr>
              <a:pPr>
                <a:defRPr/>
              </a:pPr>
              <a:t>‹#›</a:t>
            </a:fld>
            <a:endParaRPr lang="en-US" altLang="en-US">
              <a:solidFill>
                <a:srgbClr val="474747"/>
              </a:solidFill>
            </a:endParaRPr>
          </a:p>
        </p:txBody>
      </p:sp>
    </p:spTree>
    <p:extLst>
      <p:ext uri="{BB962C8B-B14F-4D97-AF65-F5344CB8AC3E}">
        <p14:creationId xmlns:p14="http://schemas.microsoft.com/office/powerpoint/2010/main" val="28361045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5" name="Rectangle 7"/>
          <p:cNvSpPr>
            <a:spLocks noGrp="1" noChangeArrowheads="1"/>
          </p:cNvSpPr>
          <p:nvPr>
            <p:ph type="sldNum" sz="quarter" idx="11"/>
          </p:nvPr>
        </p:nvSpPr>
        <p:spPr>
          <a:ln/>
        </p:spPr>
        <p:txBody>
          <a:bodyPr/>
          <a:lstStyle>
            <a:lvl1pPr>
              <a:defRPr/>
            </a:lvl1pPr>
          </a:lstStyle>
          <a:p>
            <a:pPr>
              <a:defRPr/>
            </a:pPr>
            <a:fld id="{1A063373-5066-4C33-AC04-1DC5C61781A7}" type="slidenum">
              <a:rPr lang="en-US" altLang="en-US">
                <a:solidFill>
                  <a:srgbClr val="474747"/>
                </a:solidFill>
              </a:rPr>
              <a:pPr>
                <a:defRPr/>
              </a:pPr>
              <a:t>‹#›</a:t>
            </a:fld>
            <a:endParaRPr lang="en-US" altLang="en-US">
              <a:solidFill>
                <a:srgbClr val="474747"/>
              </a:solidFill>
            </a:endParaRPr>
          </a:p>
        </p:txBody>
      </p:sp>
    </p:spTree>
    <p:extLst>
      <p:ext uri="{BB962C8B-B14F-4D97-AF65-F5344CB8AC3E}">
        <p14:creationId xmlns:p14="http://schemas.microsoft.com/office/powerpoint/2010/main" val="26733980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5" name="Rectangle 7"/>
          <p:cNvSpPr>
            <a:spLocks noGrp="1" noChangeArrowheads="1"/>
          </p:cNvSpPr>
          <p:nvPr>
            <p:ph type="sldNum" sz="quarter" idx="11"/>
          </p:nvPr>
        </p:nvSpPr>
        <p:spPr>
          <a:ln/>
        </p:spPr>
        <p:txBody>
          <a:bodyPr/>
          <a:lstStyle>
            <a:lvl1pPr>
              <a:defRPr/>
            </a:lvl1pPr>
          </a:lstStyle>
          <a:p>
            <a:pPr>
              <a:defRPr/>
            </a:pPr>
            <a:fld id="{1A063373-5066-4C33-AC04-1DC5C61781A7}" type="slidenum">
              <a:rPr lang="en-US" altLang="en-US">
                <a:solidFill>
                  <a:srgbClr val="474747"/>
                </a:solidFill>
              </a:rPr>
              <a:pPr>
                <a:defRPr/>
              </a:pPr>
              <a:t>‹#›</a:t>
            </a:fld>
            <a:endParaRPr lang="en-US" altLang="en-US">
              <a:solidFill>
                <a:srgbClr val="474747"/>
              </a:solidFill>
            </a:endParaRPr>
          </a:p>
        </p:txBody>
      </p:sp>
    </p:spTree>
    <p:extLst>
      <p:ext uri="{BB962C8B-B14F-4D97-AF65-F5344CB8AC3E}">
        <p14:creationId xmlns:p14="http://schemas.microsoft.com/office/powerpoint/2010/main" val="39931251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5" name="Rectangle 7"/>
          <p:cNvSpPr>
            <a:spLocks noGrp="1" noChangeArrowheads="1"/>
          </p:cNvSpPr>
          <p:nvPr>
            <p:ph type="sldNum" sz="quarter" idx="11"/>
          </p:nvPr>
        </p:nvSpPr>
        <p:spPr>
          <a:ln/>
        </p:spPr>
        <p:txBody>
          <a:bodyPr/>
          <a:lstStyle>
            <a:lvl1pPr>
              <a:defRPr/>
            </a:lvl1pPr>
          </a:lstStyle>
          <a:p>
            <a:pPr>
              <a:defRPr/>
            </a:pPr>
            <a:fld id="{1A063373-5066-4C33-AC04-1DC5C61781A7}" type="slidenum">
              <a:rPr lang="en-US" altLang="en-US">
                <a:solidFill>
                  <a:srgbClr val="474747"/>
                </a:solidFill>
              </a:rPr>
              <a:pPr>
                <a:defRPr/>
              </a:pPr>
              <a:t>‹#›</a:t>
            </a:fld>
            <a:endParaRPr lang="en-US" altLang="en-US">
              <a:solidFill>
                <a:srgbClr val="474747"/>
              </a:solidFill>
            </a:endParaRPr>
          </a:p>
        </p:txBody>
      </p:sp>
    </p:spTree>
    <p:extLst>
      <p:ext uri="{BB962C8B-B14F-4D97-AF65-F5344CB8AC3E}">
        <p14:creationId xmlns:p14="http://schemas.microsoft.com/office/powerpoint/2010/main" val="5054698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5" name="Rectangle 7"/>
          <p:cNvSpPr>
            <a:spLocks noGrp="1" noChangeArrowheads="1"/>
          </p:cNvSpPr>
          <p:nvPr>
            <p:ph type="sldNum" sz="quarter" idx="11"/>
          </p:nvPr>
        </p:nvSpPr>
        <p:spPr>
          <a:ln/>
        </p:spPr>
        <p:txBody>
          <a:bodyPr/>
          <a:lstStyle>
            <a:lvl1pPr>
              <a:defRPr/>
            </a:lvl1pPr>
          </a:lstStyle>
          <a:p>
            <a:pPr>
              <a:defRPr/>
            </a:pPr>
            <a:fld id="{1A063373-5066-4C33-AC04-1DC5C61781A7}" type="slidenum">
              <a:rPr lang="en-US" altLang="en-US">
                <a:solidFill>
                  <a:srgbClr val="474747"/>
                </a:solidFill>
              </a:rPr>
              <a:pPr>
                <a:defRPr/>
              </a:pPr>
              <a:t>‹#›</a:t>
            </a:fld>
            <a:endParaRPr lang="en-US" altLang="en-US">
              <a:solidFill>
                <a:srgbClr val="474747"/>
              </a:solidFill>
            </a:endParaRPr>
          </a:p>
        </p:txBody>
      </p:sp>
    </p:spTree>
    <p:extLst>
      <p:ext uri="{BB962C8B-B14F-4D97-AF65-F5344CB8AC3E}">
        <p14:creationId xmlns:p14="http://schemas.microsoft.com/office/powerpoint/2010/main" val="42807240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5" name="Rectangle 7"/>
          <p:cNvSpPr>
            <a:spLocks noGrp="1" noChangeArrowheads="1"/>
          </p:cNvSpPr>
          <p:nvPr>
            <p:ph type="sldNum" sz="quarter" idx="11"/>
          </p:nvPr>
        </p:nvSpPr>
        <p:spPr>
          <a:ln/>
        </p:spPr>
        <p:txBody>
          <a:bodyPr/>
          <a:lstStyle>
            <a:lvl1pPr>
              <a:defRPr/>
            </a:lvl1pPr>
          </a:lstStyle>
          <a:p>
            <a:pPr>
              <a:defRPr/>
            </a:pPr>
            <a:fld id="{1A063373-5066-4C33-AC04-1DC5C61781A7}" type="slidenum">
              <a:rPr lang="en-US" altLang="en-US">
                <a:solidFill>
                  <a:srgbClr val="474747"/>
                </a:solidFill>
              </a:rPr>
              <a:pPr>
                <a:defRPr/>
              </a:pPr>
              <a:t>‹#›</a:t>
            </a:fld>
            <a:endParaRPr lang="en-US" altLang="en-US">
              <a:solidFill>
                <a:srgbClr val="474747"/>
              </a:solidFill>
            </a:endParaRPr>
          </a:p>
        </p:txBody>
      </p:sp>
    </p:spTree>
    <p:extLst>
      <p:ext uri="{BB962C8B-B14F-4D97-AF65-F5344CB8AC3E}">
        <p14:creationId xmlns:p14="http://schemas.microsoft.com/office/powerpoint/2010/main" val="42181461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5" name="Rectangle 7"/>
          <p:cNvSpPr>
            <a:spLocks noGrp="1" noChangeArrowheads="1"/>
          </p:cNvSpPr>
          <p:nvPr>
            <p:ph type="sldNum" sz="quarter" idx="11"/>
          </p:nvPr>
        </p:nvSpPr>
        <p:spPr>
          <a:ln/>
        </p:spPr>
        <p:txBody>
          <a:bodyPr/>
          <a:lstStyle>
            <a:lvl1pPr>
              <a:defRPr/>
            </a:lvl1pPr>
          </a:lstStyle>
          <a:p>
            <a:pPr>
              <a:defRPr/>
            </a:pPr>
            <a:fld id="{1A063373-5066-4C33-AC04-1DC5C61781A7}" type="slidenum">
              <a:rPr lang="en-US" altLang="en-US">
                <a:solidFill>
                  <a:srgbClr val="474747"/>
                </a:solidFill>
              </a:rPr>
              <a:pPr>
                <a:defRPr/>
              </a:pPr>
              <a:t>‹#›</a:t>
            </a:fld>
            <a:endParaRPr lang="en-US" altLang="en-US">
              <a:solidFill>
                <a:srgbClr val="474747"/>
              </a:solidFill>
            </a:endParaRPr>
          </a:p>
        </p:txBody>
      </p:sp>
    </p:spTree>
    <p:extLst>
      <p:ext uri="{BB962C8B-B14F-4D97-AF65-F5344CB8AC3E}">
        <p14:creationId xmlns:p14="http://schemas.microsoft.com/office/powerpoint/2010/main" val="18679757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Line 10"/>
          <p:cNvSpPr>
            <a:spLocks noChangeShapeType="1"/>
          </p:cNvSpPr>
          <p:nvPr userDrawn="1"/>
        </p:nvSpPr>
        <p:spPr bwMode="auto">
          <a:xfrm>
            <a:off x="1066800" y="1828800"/>
            <a:ext cx="7391400" cy="0"/>
          </a:xfrm>
          <a:prstGeom prst="line">
            <a:avLst/>
          </a:prstGeom>
          <a:noFill/>
          <a:ln w="12700">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5" name="Line 11"/>
          <p:cNvSpPr>
            <a:spLocks noChangeShapeType="1"/>
          </p:cNvSpPr>
          <p:nvPr userDrawn="1"/>
        </p:nvSpPr>
        <p:spPr bwMode="auto">
          <a:xfrm>
            <a:off x="1066800" y="6324600"/>
            <a:ext cx="7391400" cy="0"/>
          </a:xfrm>
          <a:prstGeom prst="line">
            <a:avLst/>
          </a:prstGeom>
          <a:noFill/>
          <a:ln w="12700">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43012" name="Rectangle 4"/>
          <p:cNvSpPr>
            <a:spLocks noGrp="1" noChangeArrowheads="1"/>
          </p:cNvSpPr>
          <p:nvPr>
            <p:ph type="ctrTitle"/>
          </p:nvPr>
        </p:nvSpPr>
        <p:spPr>
          <a:xfrm>
            <a:off x="1143000" y="1981200"/>
            <a:ext cx="7315200" cy="1447800"/>
          </a:xfrm>
        </p:spPr>
        <p:txBody>
          <a:bodyPr wrap="square" anchor="b"/>
          <a:lstStyle>
            <a:lvl1pPr>
              <a:defRPr sz="3600" b="0" i="1">
                <a:solidFill>
                  <a:srgbClr val="C0C2B8"/>
                </a:solidFill>
                <a:latin typeface="Georgia" panose="02040502050405020303" pitchFamily="18" charset="0"/>
              </a:defRPr>
            </a:lvl1pPr>
          </a:lstStyle>
          <a:p>
            <a:pPr lvl="0"/>
            <a:r>
              <a:rPr lang="en-US" altLang="en-US" noProof="0" smtClean="0"/>
              <a:t>Click to edit Master title style</a:t>
            </a:r>
          </a:p>
        </p:txBody>
      </p:sp>
      <p:sp>
        <p:nvSpPr>
          <p:cNvPr id="43013" name="Rectangle 5"/>
          <p:cNvSpPr>
            <a:spLocks noGrp="1" noChangeArrowheads="1"/>
          </p:cNvSpPr>
          <p:nvPr>
            <p:ph type="subTitle" idx="1"/>
          </p:nvPr>
        </p:nvSpPr>
        <p:spPr>
          <a:xfrm>
            <a:off x="1143000" y="3733800"/>
            <a:ext cx="4911725" cy="1295400"/>
          </a:xfrm>
        </p:spPr>
        <p:txBody>
          <a:bodyPr/>
          <a:lstStyle>
            <a:lvl1pPr marL="0" indent="0">
              <a:buFont typeface="Times" panose="02020603050405020304" pitchFamily="18" charset="0"/>
              <a:buNone/>
              <a:defRPr sz="1200">
                <a:solidFill>
                  <a:schemeClr val="bg1"/>
                </a:solidFill>
                <a:latin typeface="Courier" pitchFamily="1" charset="0"/>
              </a:defRPr>
            </a:lvl1pPr>
          </a:lstStyle>
          <a:p>
            <a:pPr lvl="0"/>
            <a:r>
              <a:rPr lang="en-US" altLang="en-US" noProof="0" smtClean="0"/>
              <a:t>Click to edit Master subtitle style</a:t>
            </a:r>
          </a:p>
        </p:txBody>
      </p:sp>
    </p:spTree>
    <p:extLst>
      <p:ext uri="{BB962C8B-B14F-4D97-AF65-F5344CB8AC3E}">
        <p14:creationId xmlns:p14="http://schemas.microsoft.com/office/powerpoint/2010/main" val="107698908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11/23/2016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3143591270"/>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11/23/2016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8076998"/>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AB17A5E-56FE-4293-A229-FD72BC002C8C}" type="datetime1">
              <a:rPr lang="en-US" smtClean="0">
                <a:solidFill>
                  <a:prstClr val="black">
                    <a:tint val="75000"/>
                  </a:prstClr>
                </a:solidFill>
              </a:rPr>
              <a:pPr/>
              <a:t>11/23/2016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22649754"/>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11/23/2016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95690718"/>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4.xml"/><Relationship Id="rId1" Type="http://schemas.openxmlformats.org/officeDocument/2006/relationships/slideLayout" Target="../slideLayouts/slideLayout1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5.xml"/><Relationship Id="rId1" Type="http://schemas.openxmlformats.org/officeDocument/2006/relationships/slideLayout" Target="../slideLayouts/slideLayout15.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6.xml"/><Relationship Id="rId1" Type="http://schemas.openxmlformats.org/officeDocument/2006/relationships/slideLayout" Target="../slideLayouts/slideLayout16.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7.xml"/><Relationship Id="rId1" Type="http://schemas.openxmlformats.org/officeDocument/2006/relationships/slideLayout" Target="../slideLayouts/slideLayout17.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8.xml"/><Relationship Id="rId1" Type="http://schemas.openxmlformats.org/officeDocument/2006/relationships/slideLayout" Target="../slideLayouts/slideLayout18.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9.xml"/><Relationship Id="rId1" Type="http://schemas.openxmlformats.org/officeDocument/2006/relationships/slideLayout" Target="../slideLayouts/slideLayout19.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0.xml"/><Relationship Id="rId1" Type="http://schemas.openxmlformats.org/officeDocument/2006/relationships/slideLayout" Target="../slideLayouts/slideLayout20.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1.xml"/><Relationship Id="rId1" Type="http://schemas.openxmlformats.org/officeDocument/2006/relationships/slideLayout" Target="../slideLayouts/slideLayout21.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2.xml"/><Relationship Id="rId1" Type="http://schemas.openxmlformats.org/officeDocument/2006/relationships/slideLayout" Target="../slideLayouts/slideLayout22.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3.xml"/><Relationship Id="rId1" Type="http://schemas.openxmlformats.org/officeDocument/2006/relationships/slideLayout" Target="../slideLayouts/slideLayout23.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4.xml"/><Relationship Id="rId1" Type="http://schemas.openxmlformats.org/officeDocument/2006/relationships/slideLayout" Target="../slideLayouts/slideLayout24.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5.xml"/><Relationship Id="rId1" Type="http://schemas.openxmlformats.org/officeDocument/2006/relationships/slideLayout" Target="../slideLayouts/slideLayout25.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26.xml"/></Relationships>
</file>

<file path=ppt/slideMasters/_rels/slideMaster17.xml.rels><?xml version="1.0" encoding="UTF-8" standalone="yes"?>
<Relationships xmlns="http://schemas.openxmlformats.org/package/2006/relationships"><Relationship Id="rId2" Type="http://schemas.openxmlformats.org/officeDocument/2006/relationships/theme" Target="../theme/theme17.xml"/><Relationship Id="rId1" Type="http://schemas.openxmlformats.org/officeDocument/2006/relationships/slideLayout" Target="../slideLayouts/slideLayout27.xml"/></Relationships>
</file>

<file path=ppt/slideMasters/_rels/slideMaster18.xml.rels><?xml version="1.0" encoding="UTF-8" standalone="yes"?>
<Relationships xmlns="http://schemas.openxmlformats.org/package/2006/relationships"><Relationship Id="rId2" Type="http://schemas.openxmlformats.org/officeDocument/2006/relationships/theme" Target="../theme/theme18.xml"/><Relationship Id="rId1" Type="http://schemas.openxmlformats.org/officeDocument/2006/relationships/slideLayout" Target="../slideLayouts/slideLayout28.xml"/></Relationships>
</file>

<file path=ppt/slideMasters/_rels/slideMaster19.xml.rels><?xml version="1.0" encoding="UTF-8" standalone="yes"?>
<Relationships xmlns="http://schemas.openxmlformats.org/package/2006/relationships"><Relationship Id="rId2" Type="http://schemas.openxmlformats.org/officeDocument/2006/relationships/theme" Target="../theme/theme19.xml"/><Relationship Id="rId1"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8D56ED-9D39-4AC1-9A1E-0D5B12040033}" type="datetimeFigureOut">
              <a:rPr lang="en-GB" smtClean="0"/>
              <a:t>23/11/2016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1BED74-633F-48FD-9EC6-92A2A790CD4B}" type="slidenum">
              <a:rPr lang="en-GB" smtClean="0"/>
              <a:t>‹#›</a:t>
            </a:fld>
            <a:endParaRPr lang="en-GB"/>
          </a:p>
        </p:txBody>
      </p:sp>
    </p:spTree>
    <p:extLst>
      <p:ext uri="{BB962C8B-B14F-4D97-AF65-F5344CB8AC3E}">
        <p14:creationId xmlns:p14="http://schemas.microsoft.com/office/powerpoint/2010/main" val="15737560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a:defRPr kumimoji="0" sz="1000">
                <a:latin typeface="Courier" pitchFamily="1" charset="0"/>
              </a:defRPr>
            </a:lvl1pPr>
          </a:lstStyle>
          <a:p>
            <a:pPr eaLnBrk="0" fontAlgn="base" hangingPunct="0">
              <a:spcBef>
                <a:spcPct val="0"/>
              </a:spcBef>
              <a:spcAft>
                <a:spcPct val="0"/>
              </a:spcAft>
              <a:defRPr/>
            </a:pPr>
            <a:fld id="{D4432298-48FC-4061-88F5-85387A7330D0}" type="slidenum">
              <a:rPr lang="en-US" altLang="en-US">
                <a:solidFill>
                  <a:srgbClr val="474747"/>
                </a:solidFill>
              </a:rPr>
              <a:pPr eaLnBrk="0" fontAlgn="base" hangingPunct="0">
                <a:spcBef>
                  <a:spcPct val="0"/>
                </a:spcBef>
                <a:spcAft>
                  <a:spcPct val="0"/>
                </a:spcAft>
                <a:defRPr/>
              </a:pPr>
              <a:t>‹#›</a:t>
            </a:fld>
            <a:endParaRPr lang="en-US" altLang="en-US">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1010242526"/>
      </p:ext>
    </p:extLst>
  </p:cSld>
  <p:clrMap bg1="lt1" tx1="dk1" bg2="lt2" tx2="dk2" accent1="accent1" accent2="accent2" accent3="accent3" accent4="accent4" accent5="accent5" accent6="accent6" hlink="hlink" folHlink="folHlink"/>
  <p:sldLayoutIdLst>
    <p:sldLayoutId id="2147483661" r:id="rId1"/>
  </p:sldLayoutIdLst>
  <p:hf hdr="0" dt="0"/>
  <p:txStyles>
    <p:titleStyle>
      <a:lvl1pPr algn="l" rtl="0" eaLnBrk="0" fontAlgn="base" hangingPunct="0">
        <a:spcBef>
          <a:spcPct val="0"/>
        </a:spcBef>
        <a:spcAft>
          <a:spcPct val="0"/>
        </a:spcAft>
        <a:defRPr sz="2400" b="1" kern="1200">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2pPr>
      <a:lvl3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3pPr>
      <a:lvl4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4pPr>
      <a:lvl5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5pPr>
      <a:lvl6pPr marL="4572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6pPr>
      <a:lvl7pPr marL="9144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7pPr>
      <a:lvl8pPr marL="13716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8pPr>
      <a:lvl9pPr marL="18288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kern="12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kern="1200">
          <a:solidFill>
            <a:srgbClr val="6C655A"/>
          </a:solidFill>
          <a:latin typeface="+mn-lt"/>
          <a:ea typeface="+mn-ea"/>
          <a:cs typeface="+mn-cs"/>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kern="1200">
          <a:solidFill>
            <a:srgbClr val="6C655A"/>
          </a:solidFill>
          <a:latin typeface="+mn-lt"/>
          <a:ea typeface="+mn-ea"/>
          <a:cs typeface="+mn-cs"/>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a:defRPr kumimoji="0" sz="1000">
                <a:latin typeface="Courier" pitchFamily="1" charset="0"/>
              </a:defRPr>
            </a:lvl1pPr>
          </a:lstStyle>
          <a:p>
            <a:pPr eaLnBrk="0" fontAlgn="base" hangingPunct="0">
              <a:spcBef>
                <a:spcPct val="0"/>
              </a:spcBef>
              <a:spcAft>
                <a:spcPct val="0"/>
              </a:spcAft>
              <a:defRPr/>
            </a:pPr>
            <a:fld id="{D4432298-48FC-4061-88F5-85387A7330D0}" type="slidenum">
              <a:rPr lang="en-US" altLang="en-US">
                <a:solidFill>
                  <a:srgbClr val="474747"/>
                </a:solidFill>
              </a:rPr>
              <a:pPr eaLnBrk="0" fontAlgn="base" hangingPunct="0">
                <a:spcBef>
                  <a:spcPct val="0"/>
                </a:spcBef>
                <a:spcAft>
                  <a:spcPct val="0"/>
                </a:spcAft>
                <a:defRPr/>
              </a:pPr>
              <a:t>‹#›</a:t>
            </a:fld>
            <a:endParaRPr lang="en-US" altLang="en-US">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2931056477"/>
      </p:ext>
    </p:extLst>
  </p:cSld>
  <p:clrMap bg1="lt1" tx1="dk1" bg2="lt2" tx2="dk2" accent1="accent1" accent2="accent2" accent3="accent3" accent4="accent4" accent5="accent5" accent6="accent6" hlink="hlink" folHlink="folHlink"/>
  <p:sldLayoutIdLst>
    <p:sldLayoutId id="2147483663" r:id="rId1"/>
  </p:sldLayoutIdLst>
  <p:hf hdr="0" dt="0"/>
  <p:txStyles>
    <p:titleStyle>
      <a:lvl1pPr algn="l" rtl="0" eaLnBrk="0" fontAlgn="base" hangingPunct="0">
        <a:spcBef>
          <a:spcPct val="0"/>
        </a:spcBef>
        <a:spcAft>
          <a:spcPct val="0"/>
        </a:spcAft>
        <a:defRPr sz="2400" b="1" kern="1200">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2pPr>
      <a:lvl3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3pPr>
      <a:lvl4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4pPr>
      <a:lvl5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5pPr>
      <a:lvl6pPr marL="4572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6pPr>
      <a:lvl7pPr marL="9144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7pPr>
      <a:lvl8pPr marL="13716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8pPr>
      <a:lvl9pPr marL="18288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kern="12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kern="1200">
          <a:solidFill>
            <a:srgbClr val="6C655A"/>
          </a:solidFill>
          <a:latin typeface="+mn-lt"/>
          <a:ea typeface="+mn-ea"/>
          <a:cs typeface="+mn-cs"/>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kern="1200">
          <a:solidFill>
            <a:srgbClr val="6C655A"/>
          </a:solidFill>
          <a:latin typeface="+mn-lt"/>
          <a:ea typeface="+mn-ea"/>
          <a:cs typeface="+mn-cs"/>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a:defRPr kumimoji="0" sz="1000">
                <a:latin typeface="Courier" pitchFamily="1" charset="0"/>
              </a:defRPr>
            </a:lvl1pPr>
          </a:lstStyle>
          <a:p>
            <a:pPr eaLnBrk="0" fontAlgn="base" hangingPunct="0">
              <a:spcBef>
                <a:spcPct val="0"/>
              </a:spcBef>
              <a:spcAft>
                <a:spcPct val="0"/>
              </a:spcAft>
              <a:defRPr/>
            </a:pPr>
            <a:fld id="{D4432298-48FC-4061-88F5-85387A7330D0}" type="slidenum">
              <a:rPr lang="en-US" altLang="en-US">
                <a:solidFill>
                  <a:srgbClr val="474747"/>
                </a:solidFill>
              </a:rPr>
              <a:pPr eaLnBrk="0" fontAlgn="base" hangingPunct="0">
                <a:spcBef>
                  <a:spcPct val="0"/>
                </a:spcBef>
                <a:spcAft>
                  <a:spcPct val="0"/>
                </a:spcAft>
                <a:defRPr/>
              </a:pPr>
              <a:t>‹#›</a:t>
            </a:fld>
            <a:endParaRPr lang="en-US" altLang="en-US">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3042293887"/>
      </p:ext>
    </p:extLst>
  </p:cSld>
  <p:clrMap bg1="lt1" tx1="dk1" bg2="lt2" tx2="dk2" accent1="accent1" accent2="accent2" accent3="accent3" accent4="accent4" accent5="accent5" accent6="accent6" hlink="hlink" folHlink="folHlink"/>
  <p:sldLayoutIdLst>
    <p:sldLayoutId id="2147483665" r:id="rId1"/>
  </p:sldLayoutIdLst>
  <p:hf hdr="0" dt="0"/>
  <p:txStyles>
    <p:titleStyle>
      <a:lvl1pPr algn="l" rtl="0" eaLnBrk="0" fontAlgn="base" hangingPunct="0">
        <a:spcBef>
          <a:spcPct val="0"/>
        </a:spcBef>
        <a:spcAft>
          <a:spcPct val="0"/>
        </a:spcAft>
        <a:defRPr sz="2400" b="1" kern="1200">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2pPr>
      <a:lvl3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3pPr>
      <a:lvl4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4pPr>
      <a:lvl5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5pPr>
      <a:lvl6pPr marL="4572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6pPr>
      <a:lvl7pPr marL="9144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7pPr>
      <a:lvl8pPr marL="13716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8pPr>
      <a:lvl9pPr marL="18288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kern="12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kern="1200">
          <a:solidFill>
            <a:srgbClr val="6C655A"/>
          </a:solidFill>
          <a:latin typeface="+mn-lt"/>
          <a:ea typeface="+mn-ea"/>
          <a:cs typeface="+mn-cs"/>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kern="1200">
          <a:solidFill>
            <a:srgbClr val="6C655A"/>
          </a:solidFill>
          <a:latin typeface="+mn-lt"/>
          <a:ea typeface="+mn-ea"/>
          <a:cs typeface="+mn-cs"/>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a:defRPr kumimoji="0" sz="1000">
                <a:latin typeface="Courier" pitchFamily="1" charset="0"/>
              </a:defRPr>
            </a:lvl1pPr>
          </a:lstStyle>
          <a:p>
            <a:pPr eaLnBrk="0" fontAlgn="base" hangingPunct="0">
              <a:spcBef>
                <a:spcPct val="0"/>
              </a:spcBef>
              <a:spcAft>
                <a:spcPct val="0"/>
              </a:spcAft>
              <a:defRPr/>
            </a:pPr>
            <a:fld id="{D4432298-48FC-4061-88F5-85387A7330D0}" type="slidenum">
              <a:rPr lang="en-US" altLang="en-US">
                <a:solidFill>
                  <a:srgbClr val="474747"/>
                </a:solidFill>
              </a:rPr>
              <a:pPr eaLnBrk="0" fontAlgn="base" hangingPunct="0">
                <a:spcBef>
                  <a:spcPct val="0"/>
                </a:spcBef>
                <a:spcAft>
                  <a:spcPct val="0"/>
                </a:spcAft>
                <a:defRPr/>
              </a:pPr>
              <a:t>‹#›</a:t>
            </a:fld>
            <a:endParaRPr lang="en-US" altLang="en-US">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3372702059"/>
      </p:ext>
    </p:extLst>
  </p:cSld>
  <p:clrMap bg1="lt1" tx1="dk1" bg2="lt2" tx2="dk2" accent1="accent1" accent2="accent2" accent3="accent3" accent4="accent4" accent5="accent5" accent6="accent6" hlink="hlink" folHlink="folHlink"/>
  <p:sldLayoutIdLst>
    <p:sldLayoutId id="2147483667" r:id="rId1"/>
  </p:sldLayoutIdLst>
  <p:hf hdr="0" dt="0"/>
  <p:txStyles>
    <p:titleStyle>
      <a:lvl1pPr algn="l" rtl="0" eaLnBrk="0" fontAlgn="base" hangingPunct="0">
        <a:spcBef>
          <a:spcPct val="0"/>
        </a:spcBef>
        <a:spcAft>
          <a:spcPct val="0"/>
        </a:spcAft>
        <a:defRPr sz="2400" b="1" kern="1200">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2pPr>
      <a:lvl3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3pPr>
      <a:lvl4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4pPr>
      <a:lvl5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5pPr>
      <a:lvl6pPr marL="4572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6pPr>
      <a:lvl7pPr marL="9144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7pPr>
      <a:lvl8pPr marL="13716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8pPr>
      <a:lvl9pPr marL="18288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kern="12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kern="1200">
          <a:solidFill>
            <a:srgbClr val="6C655A"/>
          </a:solidFill>
          <a:latin typeface="+mn-lt"/>
          <a:ea typeface="+mn-ea"/>
          <a:cs typeface="+mn-cs"/>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kern="1200">
          <a:solidFill>
            <a:srgbClr val="6C655A"/>
          </a:solidFill>
          <a:latin typeface="+mn-lt"/>
          <a:ea typeface="+mn-ea"/>
          <a:cs typeface="+mn-cs"/>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a:defRPr kumimoji="0" sz="1000">
                <a:latin typeface="Courier" pitchFamily="1" charset="0"/>
              </a:defRPr>
            </a:lvl1pPr>
          </a:lstStyle>
          <a:p>
            <a:pPr eaLnBrk="0" fontAlgn="base" hangingPunct="0">
              <a:spcBef>
                <a:spcPct val="0"/>
              </a:spcBef>
              <a:spcAft>
                <a:spcPct val="0"/>
              </a:spcAft>
              <a:defRPr/>
            </a:pPr>
            <a:fld id="{D4432298-48FC-4061-88F5-85387A7330D0}" type="slidenum">
              <a:rPr lang="en-US" altLang="en-US">
                <a:solidFill>
                  <a:srgbClr val="474747"/>
                </a:solidFill>
              </a:rPr>
              <a:pPr eaLnBrk="0" fontAlgn="base" hangingPunct="0">
                <a:spcBef>
                  <a:spcPct val="0"/>
                </a:spcBef>
                <a:spcAft>
                  <a:spcPct val="0"/>
                </a:spcAft>
                <a:defRPr/>
              </a:pPr>
              <a:t>‹#›</a:t>
            </a:fld>
            <a:endParaRPr lang="en-US" altLang="en-US">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3945552651"/>
      </p:ext>
    </p:extLst>
  </p:cSld>
  <p:clrMap bg1="lt1" tx1="dk1" bg2="lt2" tx2="dk2" accent1="accent1" accent2="accent2" accent3="accent3" accent4="accent4" accent5="accent5" accent6="accent6" hlink="hlink" folHlink="folHlink"/>
  <p:sldLayoutIdLst>
    <p:sldLayoutId id="2147483669" r:id="rId1"/>
  </p:sldLayoutIdLst>
  <p:hf hdr="0" dt="0"/>
  <p:txStyles>
    <p:titleStyle>
      <a:lvl1pPr algn="l" rtl="0" eaLnBrk="0" fontAlgn="base" hangingPunct="0">
        <a:spcBef>
          <a:spcPct val="0"/>
        </a:spcBef>
        <a:spcAft>
          <a:spcPct val="0"/>
        </a:spcAft>
        <a:defRPr sz="2400" b="1" kern="1200">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2pPr>
      <a:lvl3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3pPr>
      <a:lvl4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4pPr>
      <a:lvl5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5pPr>
      <a:lvl6pPr marL="4572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6pPr>
      <a:lvl7pPr marL="9144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7pPr>
      <a:lvl8pPr marL="13716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8pPr>
      <a:lvl9pPr marL="18288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kern="12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kern="1200">
          <a:solidFill>
            <a:srgbClr val="6C655A"/>
          </a:solidFill>
          <a:latin typeface="+mn-lt"/>
          <a:ea typeface="+mn-ea"/>
          <a:cs typeface="+mn-cs"/>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kern="1200">
          <a:solidFill>
            <a:srgbClr val="6C655A"/>
          </a:solidFill>
          <a:latin typeface="+mn-lt"/>
          <a:ea typeface="+mn-ea"/>
          <a:cs typeface="+mn-cs"/>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a:defRPr kumimoji="0" sz="1000">
                <a:latin typeface="Courier" pitchFamily="1" charset="0"/>
              </a:defRPr>
            </a:lvl1pPr>
          </a:lstStyle>
          <a:p>
            <a:pPr eaLnBrk="0" fontAlgn="base" hangingPunct="0">
              <a:spcBef>
                <a:spcPct val="0"/>
              </a:spcBef>
              <a:spcAft>
                <a:spcPct val="0"/>
              </a:spcAft>
              <a:defRPr/>
            </a:pPr>
            <a:fld id="{D4432298-48FC-4061-88F5-85387A7330D0}" type="slidenum">
              <a:rPr lang="en-US" altLang="en-US">
                <a:solidFill>
                  <a:srgbClr val="474747"/>
                </a:solidFill>
              </a:rPr>
              <a:pPr eaLnBrk="0" fontAlgn="base" hangingPunct="0">
                <a:spcBef>
                  <a:spcPct val="0"/>
                </a:spcBef>
                <a:spcAft>
                  <a:spcPct val="0"/>
                </a:spcAft>
                <a:defRPr/>
              </a:pPr>
              <a:t>‹#›</a:t>
            </a:fld>
            <a:endParaRPr lang="en-US" altLang="en-US">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800641616"/>
      </p:ext>
    </p:extLst>
  </p:cSld>
  <p:clrMap bg1="lt1" tx1="dk1" bg2="lt2" tx2="dk2" accent1="accent1" accent2="accent2" accent3="accent3" accent4="accent4" accent5="accent5" accent6="accent6" hlink="hlink" folHlink="folHlink"/>
  <p:sldLayoutIdLst>
    <p:sldLayoutId id="2147483671" r:id="rId1"/>
  </p:sldLayoutIdLst>
  <p:hf hdr="0" dt="0"/>
  <p:txStyles>
    <p:titleStyle>
      <a:lvl1pPr algn="l" rtl="0" eaLnBrk="0" fontAlgn="base" hangingPunct="0">
        <a:spcBef>
          <a:spcPct val="0"/>
        </a:spcBef>
        <a:spcAft>
          <a:spcPct val="0"/>
        </a:spcAft>
        <a:defRPr sz="2400" b="1" kern="1200">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2pPr>
      <a:lvl3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3pPr>
      <a:lvl4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4pPr>
      <a:lvl5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5pPr>
      <a:lvl6pPr marL="4572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6pPr>
      <a:lvl7pPr marL="9144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7pPr>
      <a:lvl8pPr marL="13716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8pPr>
      <a:lvl9pPr marL="18288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kern="12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kern="1200">
          <a:solidFill>
            <a:srgbClr val="6C655A"/>
          </a:solidFill>
          <a:latin typeface="+mn-lt"/>
          <a:ea typeface="+mn-ea"/>
          <a:cs typeface="+mn-cs"/>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kern="1200">
          <a:solidFill>
            <a:srgbClr val="6C655A"/>
          </a:solidFill>
          <a:latin typeface="+mn-lt"/>
          <a:ea typeface="+mn-ea"/>
          <a:cs typeface="+mn-cs"/>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a:defRPr kumimoji="0" sz="1000">
                <a:latin typeface="Courier" pitchFamily="1" charset="0"/>
              </a:defRPr>
            </a:lvl1pPr>
          </a:lstStyle>
          <a:p>
            <a:pPr eaLnBrk="0" fontAlgn="base" hangingPunct="0">
              <a:spcBef>
                <a:spcPct val="0"/>
              </a:spcBef>
              <a:spcAft>
                <a:spcPct val="0"/>
              </a:spcAft>
              <a:defRPr/>
            </a:pPr>
            <a:fld id="{D4432298-48FC-4061-88F5-85387A7330D0}" type="slidenum">
              <a:rPr lang="en-US" altLang="en-US">
                <a:solidFill>
                  <a:srgbClr val="474747"/>
                </a:solidFill>
              </a:rPr>
              <a:pPr eaLnBrk="0" fontAlgn="base" hangingPunct="0">
                <a:spcBef>
                  <a:spcPct val="0"/>
                </a:spcBef>
                <a:spcAft>
                  <a:spcPct val="0"/>
                </a:spcAft>
                <a:defRPr/>
              </a:pPr>
              <a:t>‹#›</a:t>
            </a:fld>
            <a:endParaRPr lang="en-US" altLang="en-US">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3061744573"/>
      </p:ext>
    </p:extLst>
  </p:cSld>
  <p:clrMap bg1="lt1" tx1="dk1" bg2="lt2" tx2="dk2" accent1="accent1" accent2="accent2" accent3="accent3" accent4="accent4" accent5="accent5" accent6="accent6" hlink="hlink" folHlink="folHlink"/>
  <p:sldLayoutIdLst>
    <p:sldLayoutId id="2147483673" r:id="rId1"/>
  </p:sldLayoutIdLst>
  <p:hf hdr="0" dt="0"/>
  <p:txStyles>
    <p:titleStyle>
      <a:lvl1pPr algn="l" rtl="0" eaLnBrk="0" fontAlgn="base" hangingPunct="0">
        <a:spcBef>
          <a:spcPct val="0"/>
        </a:spcBef>
        <a:spcAft>
          <a:spcPct val="0"/>
        </a:spcAft>
        <a:defRPr sz="2400" b="1" kern="1200">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2pPr>
      <a:lvl3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3pPr>
      <a:lvl4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4pPr>
      <a:lvl5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5pPr>
      <a:lvl6pPr marL="4572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6pPr>
      <a:lvl7pPr marL="9144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7pPr>
      <a:lvl8pPr marL="13716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8pPr>
      <a:lvl9pPr marL="18288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kern="12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kern="1200">
          <a:solidFill>
            <a:srgbClr val="6C655A"/>
          </a:solidFill>
          <a:latin typeface="+mn-lt"/>
          <a:ea typeface="+mn-ea"/>
          <a:cs typeface="+mn-cs"/>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kern="1200">
          <a:solidFill>
            <a:srgbClr val="6C655A"/>
          </a:solidFill>
          <a:latin typeface="+mn-lt"/>
          <a:ea typeface="+mn-ea"/>
          <a:cs typeface="+mn-cs"/>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a:defRPr kumimoji="0" sz="1000">
                <a:latin typeface="Courier" pitchFamily="1" charset="0"/>
              </a:defRPr>
            </a:lvl1pPr>
          </a:lstStyle>
          <a:p>
            <a:pPr eaLnBrk="0" fontAlgn="base" hangingPunct="0">
              <a:spcBef>
                <a:spcPct val="0"/>
              </a:spcBef>
              <a:spcAft>
                <a:spcPct val="0"/>
              </a:spcAft>
              <a:defRPr/>
            </a:pPr>
            <a:fld id="{D4432298-48FC-4061-88F5-85387A7330D0}" type="slidenum">
              <a:rPr lang="en-US" altLang="en-US">
                <a:solidFill>
                  <a:srgbClr val="474747"/>
                </a:solidFill>
              </a:rPr>
              <a:pPr eaLnBrk="0" fontAlgn="base" hangingPunct="0">
                <a:spcBef>
                  <a:spcPct val="0"/>
                </a:spcBef>
                <a:spcAft>
                  <a:spcPct val="0"/>
                </a:spcAft>
                <a:defRPr/>
              </a:pPr>
              <a:t>‹#›</a:t>
            </a:fld>
            <a:endParaRPr lang="en-US" altLang="en-US">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1665587217"/>
      </p:ext>
    </p:extLst>
  </p:cSld>
  <p:clrMap bg1="lt1" tx1="dk1" bg2="lt2" tx2="dk2" accent1="accent1" accent2="accent2" accent3="accent3" accent4="accent4" accent5="accent5" accent6="accent6" hlink="hlink" folHlink="folHlink"/>
  <p:sldLayoutIdLst>
    <p:sldLayoutId id="2147483675" r:id="rId1"/>
  </p:sldLayoutIdLst>
  <p:hf hdr="0" dt="0"/>
  <p:txStyles>
    <p:titleStyle>
      <a:lvl1pPr algn="l" rtl="0" eaLnBrk="0" fontAlgn="base" hangingPunct="0">
        <a:spcBef>
          <a:spcPct val="0"/>
        </a:spcBef>
        <a:spcAft>
          <a:spcPct val="0"/>
        </a:spcAft>
        <a:defRPr sz="2400" b="1" kern="1200">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2pPr>
      <a:lvl3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3pPr>
      <a:lvl4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4pPr>
      <a:lvl5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5pPr>
      <a:lvl6pPr marL="4572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6pPr>
      <a:lvl7pPr marL="9144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7pPr>
      <a:lvl8pPr marL="13716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8pPr>
      <a:lvl9pPr marL="18288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kern="12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kern="1200">
          <a:solidFill>
            <a:srgbClr val="6C655A"/>
          </a:solidFill>
          <a:latin typeface="+mn-lt"/>
          <a:ea typeface="+mn-ea"/>
          <a:cs typeface="+mn-cs"/>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kern="1200">
          <a:solidFill>
            <a:srgbClr val="6C655A"/>
          </a:solidFill>
          <a:latin typeface="+mn-lt"/>
          <a:ea typeface="+mn-ea"/>
          <a:cs typeface="+mn-cs"/>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a:defRPr kumimoji="0" sz="1000">
                <a:latin typeface="Courier" pitchFamily="1" charset="0"/>
              </a:defRPr>
            </a:lvl1pPr>
          </a:lstStyle>
          <a:p>
            <a:pPr eaLnBrk="0" fontAlgn="base" hangingPunct="0">
              <a:spcBef>
                <a:spcPct val="0"/>
              </a:spcBef>
              <a:spcAft>
                <a:spcPct val="0"/>
              </a:spcAft>
              <a:defRPr/>
            </a:pPr>
            <a:fld id="{D4432298-48FC-4061-88F5-85387A7330D0}" type="slidenum">
              <a:rPr lang="en-US" altLang="en-US">
                <a:solidFill>
                  <a:srgbClr val="474747"/>
                </a:solidFill>
              </a:rPr>
              <a:pPr eaLnBrk="0" fontAlgn="base" hangingPunct="0">
                <a:spcBef>
                  <a:spcPct val="0"/>
                </a:spcBef>
                <a:spcAft>
                  <a:spcPct val="0"/>
                </a:spcAft>
                <a:defRPr/>
              </a:pPr>
              <a:t>‹#›</a:t>
            </a:fld>
            <a:endParaRPr lang="en-US" altLang="en-US">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3576057406"/>
      </p:ext>
    </p:extLst>
  </p:cSld>
  <p:clrMap bg1="lt1" tx1="dk1" bg2="lt2" tx2="dk2" accent1="accent1" accent2="accent2" accent3="accent3" accent4="accent4" accent5="accent5" accent6="accent6" hlink="hlink" folHlink="folHlink"/>
  <p:sldLayoutIdLst>
    <p:sldLayoutId id="2147483677" r:id="rId1"/>
  </p:sldLayoutIdLst>
  <p:hf hdr="0" dt="0"/>
  <p:txStyles>
    <p:titleStyle>
      <a:lvl1pPr algn="l" rtl="0" eaLnBrk="0" fontAlgn="base" hangingPunct="0">
        <a:spcBef>
          <a:spcPct val="0"/>
        </a:spcBef>
        <a:spcAft>
          <a:spcPct val="0"/>
        </a:spcAft>
        <a:defRPr sz="2400" b="1" kern="1200">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2pPr>
      <a:lvl3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3pPr>
      <a:lvl4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4pPr>
      <a:lvl5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5pPr>
      <a:lvl6pPr marL="4572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6pPr>
      <a:lvl7pPr marL="9144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7pPr>
      <a:lvl8pPr marL="13716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8pPr>
      <a:lvl9pPr marL="18288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kern="12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kern="1200">
          <a:solidFill>
            <a:srgbClr val="6C655A"/>
          </a:solidFill>
          <a:latin typeface="+mn-lt"/>
          <a:ea typeface="+mn-ea"/>
          <a:cs typeface="+mn-cs"/>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kern="1200">
          <a:solidFill>
            <a:srgbClr val="6C655A"/>
          </a:solidFill>
          <a:latin typeface="+mn-lt"/>
          <a:ea typeface="+mn-ea"/>
          <a:cs typeface="+mn-cs"/>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a:defRPr kumimoji="0" sz="1000">
                <a:latin typeface="Courier" pitchFamily="1" charset="0"/>
              </a:defRPr>
            </a:lvl1pPr>
          </a:lstStyle>
          <a:p>
            <a:pPr eaLnBrk="0" fontAlgn="base" hangingPunct="0">
              <a:spcBef>
                <a:spcPct val="0"/>
              </a:spcBef>
              <a:spcAft>
                <a:spcPct val="0"/>
              </a:spcAft>
              <a:defRPr/>
            </a:pPr>
            <a:fld id="{D4432298-48FC-4061-88F5-85387A7330D0}" type="slidenum">
              <a:rPr lang="en-US" altLang="en-US">
                <a:solidFill>
                  <a:srgbClr val="474747"/>
                </a:solidFill>
              </a:rPr>
              <a:pPr eaLnBrk="0" fontAlgn="base" hangingPunct="0">
                <a:spcBef>
                  <a:spcPct val="0"/>
                </a:spcBef>
                <a:spcAft>
                  <a:spcPct val="0"/>
                </a:spcAft>
                <a:defRPr/>
              </a:pPr>
              <a:t>‹#›</a:t>
            </a:fld>
            <a:endParaRPr lang="en-US" altLang="en-US">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2877524159"/>
      </p:ext>
    </p:extLst>
  </p:cSld>
  <p:clrMap bg1="lt1" tx1="dk1" bg2="lt2" tx2="dk2" accent1="accent1" accent2="accent2" accent3="accent3" accent4="accent4" accent5="accent5" accent6="accent6" hlink="hlink" folHlink="folHlink"/>
  <p:sldLayoutIdLst>
    <p:sldLayoutId id="2147483679" r:id="rId1"/>
  </p:sldLayoutIdLst>
  <p:hf hdr="0" dt="0"/>
  <p:txStyles>
    <p:titleStyle>
      <a:lvl1pPr algn="l" rtl="0" eaLnBrk="0" fontAlgn="base" hangingPunct="0">
        <a:spcBef>
          <a:spcPct val="0"/>
        </a:spcBef>
        <a:spcAft>
          <a:spcPct val="0"/>
        </a:spcAft>
        <a:defRPr sz="2400" b="1" kern="1200">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2pPr>
      <a:lvl3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3pPr>
      <a:lvl4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4pPr>
      <a:lvl5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5pPr>
      <a:lvl6pPr marL="4572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6pPr>
      <a:lvl7pPr marL="9144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7pPr>
      <a:lvl8pPr marL="13716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8pPr>
      <a:lvl9pPr marL="18288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kern="12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kern="1200">
          <a:solidFill>
            <a:srgbClr val="6C655A"/>
          </a:solidFill>
          <a:latin typeface="+mn-lt"/>
          <a:ea typeface="+mn-ea"/>
          <a:cs typeface="+mn-cs"/>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kern="1200">
          <a:solidFill>
            <a:srgbClr val="6C655A"/>
          </a:solidFill>
          <a:latin typeface="+mn-lt"/>
          <a:ea typeface="+mn-ea"/>
          <a:cs typeface="+mn-cs"/>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a:defRPr kumimoji="0" sz="1000">
                <a:latin typeface="Courier" pitchFamily="1" charset="0"/>
              </a:defRPr>
            </a:lvl1pPr>
          </a:lstStyle>
          <a:p>
            <a:pPr eaLnBrk="0" fontAlgn="base" hangingPunct="0">
              <a:spcBef>
                <a:spcPct val="0"/>
              </a:spcBef>
              <a:spcAft>
                <a:spcPct val="0"/>
              </a:spcAft>
              <a:defRPr/>
            </a:pPr>
            <a:fld id="{D4432298-48FC-4061-88F5-85387A7330D0}" type="slidenum">
              <a:rPr lang="en-US" altLang="en-US">
                <a:solidFill>
                  <a:srgbClr val="474747"/>
                </a:solidFill>
              </a:rPr>
              <a:pPr eaLnBrk="0" fontAlgn="base" hangingPunct="0">
                <a:spcBef>
                  <a:spcPct val="0"/>
                </a:spcBef>
                <a:spcAft>
                  <a:spcPct val="0"/>
                </a:spcAft>
                <a:defRPr/>
              </a:pPr>
              <a:t>‹#›</a:t>
            </a:fld>
            <a:endParaRPr lang="en-US" altLang="en-US">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3492908490"/>
      </p:ext>
    </p:extLst>
  </p:cSld>
  <p:clrMap bg1="lt1" tx1="dk1" bg2="lt2" tx2="dk2" accent1="accent1" accent2="accent2" accent3="accent3" accent4="accent4" accent5="accent5" accent6="accent6" hlink="hlink" folHlink="folHlink"/>
  <p:sldLayoutIdLst>
    <p:sldLayoutId id="2147483681" r:id="rId1"/>
  </p:sldLayoutIdLst>
  <p:hf hdr="0" dt="0"/>
  <p:txStyles>
    <p:titleStyle>
      <a:lvl1pPr algn="l" rtl="0" eaLnBrk="0" fontAlgn="base" hangingPunct="0">
        <a:spcBef>
          <a:spcPct val="0"/>
        </a:spcBef>
        <a:spcAft>
          <a:spcPct val="0"/>
        </a:spcAft>
        <a:defRPr sz="2400" b="1" kern="1200">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2pPr>
      <a:lvl3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3pPr>
      <a:lvl4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4pPr>
      <a:lvl5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5pPr>
      <a:lvl6pPr marL="4572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6pPr>
      <a:lvl7pPr marL="9144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7pPr>
      <a:lvl8pPr marL="13716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8pPr>
      <a:lvl9pPr marL="18288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kern="12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kern="1200">
          <a:solidFill>
            <a:srgbClr val="6C655A"/>
          </a:solidFill>
          <a:latin typeface="+mn-lt"/>
          <a:ea typeface="+mn-ea"/>
          <a:cs typeface="+mn-cs"/>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kern="1200">
          <a:solidFill>
            <a:srgbClr val="6C655A"/>
          </a:solidFill>
          <a:latin typeface="+mn-lt"/>
          <a:ea typeface="+mn-ea"/>
          <a:cs typeface="+mn-cs"/>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a:defRPr kumimoji="0" sz="1000">
                <a:latin typeface="Courier" pitchFamily="1" charset="0"/>
              </a:defRPr>
            </a:lvl1pPr>
          </a:lstStyle>
          <a:p>
            <a:pPr eaLnBrk="0" fontAlgn="base" hangingPunct="0">
              <a:spcBef>
                <a:spcPct val="0"/>
              </a:spcBef>
              <a:spcAft>
                <a:spcPct val="0"/>
              </a:spcAft>
              <a:defRPr/>
            </a:pPr>
            <a:fld id="{D4432298-48FC-4061-88F5-85387A7330D0}" type="slidenum">
              <a:rPr lang="en-US" altLang="en-US">
                <a:solidFill>
                  <a:srgbClr val="474747"/>
                </a:solidFill>
              </a:rPr>
              <a:pPr eaLnBrk="0" fontAlgn="base" hangingPunct="0">
                <a:spcBef>
                  <a:spcPct val="0"/>
                </a:spcBef>
                <a:spcAft>
                  <a:spcPct val="0"/>
                </a:spcAft>
                <a:defRPr/>
              </a:pPr>
              <a:t>‹#›</a:t>
            </a:fld>
            <a:endParaRPr lang="en-US" altLang="en-US">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1142638512"/>
      </p:ext>
    </p:extLst>
  </p:cSld>
  <p:clrMap bg1="lt1" tx1="dk1" bg2="lt2" tx2="dk2" accent1="accent1" accent2="accent2" accent3="accent3" accent4="accent4" accent5="accent5" accent6="accent6" hlink="hlink" folHlink="folHlink"/>
  <p:sldLayoutIdLst>
    <p:sldLayoutId id="2147483683" r:id="rId1"/>
  </p:sldLayoutIdLst>
  <p:hf hdr="0" dt="0"/>
  <p:txStyles>
    <p:titleStyle>
      <a:lvl1pPr algn="l" rtl="0" eaLnBrk="0" fontAlgn="base" hangingPunct="0">
        <a:spcBef>
          <a:spcPct val="0"/>
        </a:spcBef>
        <a:spcAft>
          <a:spcPct val="0"/>
        </a:spcAft>
        <a:defRPr sz="2400" b="1" kern="1200">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2pPr>
      <a:lvl3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3pPr>
      <a:lvl4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4pPr>
      <a:lvl5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5pPr>
      <a:lvl6pPr marL="4572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6pPr>
      <a:lvl7pPr marL="9144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7pPr>
      <a:lvl8pPr marL="13716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8pPr>
      <a:lvl9pPr marL="18288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kern="12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kern="1200">
          <a:solidFill>
            <a:srgbClr val="6C655A"/>
          </a:solidFill>
          <a:latin typeface="+mn-lt"/>
          <a:ea typeface="+mn-ea"/>
          <a:cs typeface="+mn-cs"/>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kern="1200">
          <a:solidFill>
            <a:srgbClr val="6C655A"/>
          </a:solidFill>
          <a:latin typeface="+mn-lt"/>
          <a:ea typeface="+mn-ea"/>
          <a:cs typeface="+mn-cs"/>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a:defRPr kumimoji="0" sz="1000">
                <a:latin typeface="Courier" pitchFamily="1" charset="0"/>
              </a:defRPr>
            </a:lvl1pPr>
          </a:lstStyle>
          <a:p>
            <a:pPr eaLnBrk="0" fontAlgn="base" hangingPunct="0">
              <a:spcBef>
                <a:spcPct val="0"/>
              </a:spcBef>
              <a:spcAft>
                <a:spcPct val="0"/>
              </a:spcAft>
              <a:defRPr/>
            </a:pPr>
            <a:fld id="{D4432298-48FC-4061-88F5-85387A7330D0}" type="slidenum">
              <a:rPr lang="en-US" altLang="en-US">
                <a:solidFill>
                  <a:srgbClr val="474747"/>
                </a:solidFill>
              </a:rPr>
              <a:pPr eaLnBrk="0" fontAlgn="base" hangingPunct="0">
                <a:spcBef>
                  <a:spcPct val="0"/>
                </a:spcBef>
                <a:spcAft>
                  <a:spcPct val="0"/>
                </a:spcAft>
                <a:defRPr/>
              </a:pPr>
              <a:t>‹#›</a:t>
            </a:fld>
            <a:endParaRPr lang="en-US" altLang="en-US">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4011055445"/>
      </p:ext>
    </p:extLst>
  </p:cSld>
  <p:clrMap bg1="lt1" tx1="dk1" bg2="lt2" tx2="dk2" accent1="accent1" accent2="accent2" accent3="accent3" accent4="accent4" accent5="accent5" accent6="accent6" hlink="hlink" folHlink="folHlink"/>
  <p:sldLayoutIdLst>
    <p:sldLayoutId id="2147483685" r:id="rId1"/>
  </p:sldLayoutIdLst>
  <p:hf hdr="0" dt="0"/>
  <p:txStyles>
    <p:titleStyle>
      <a:lvl1pPr algn="l" rtl="0" eaLnBrk="0" fontAlgn="base" hangingPunct="0">
        <a:spcBef>
          <a:spcPct val="0"/>
        </a:spcBef>
        <a:spcAft>
          <a:spcPct val="0"/>
        </a:spcAft>
        <a:defRPr sz="2400" b="1" kern="1200">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2pPr>
      <a:lvl3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3pPr>
      <a:lvl4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4pPr>
      <a:lvl5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5pPr>
      <a:lvl6pPr marL="4572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6pPr>
      <a:lvl7pPr marL="9144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7pPr>
      <a:lvl8pPr marL="13716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8pPr>
      <a:lvl9pPr marL="18288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kern="12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kern="1200">
          <a:solidFill>
            <a:srgbClr val="6C655A"/>
          </a:solidFill>
          <a:latin typeface="+mn-lt"/>
          <a:ea typeface="+mn-ea"/>
          <a:cs typeface="+mn-cs"/>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kern="1200">
          <a:solidFill>
            <a:srgbClr val="6C655A"/>
          </a:solidFill>
          <a:latin typeface="+mn-lt"/>
          <a:ea typeface="+mn-ea"/>
          <a:cs typeface="+mn-cs"/>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a:defRPr kumimoji="0" sz="1000">
                <a:latin typeface="Courier" pitchFamily="1" charset="0"/>
              </a:defRPr>
            </a:lvl1pPr>
          </a:lstStyle>
          <a:p>
            <a:pPr eaLnBrk="0" fontAlgn="base" hangingPunct="0">
              <a:spcBef>
                <a:spcPct val="0"/>
              </a:spcBef>
              <a:spcAft>
                <a:spcPct val="0"/>
              </a:spcAft>
              <a:defRPr/>
            </a:pPr>
            <a:fld id="{D4432298-48FC-4061-88F5-85387A7330D0}" type="slidenum">
              <a:rPr lang="en-US" altLang="en-US">
                <a:solidFill>
                  <a:srgbClr val="474747"/>
                </a:solidFill>
              </a:rPr>
              <a:pPr eaLnBrk="0" fontAlgn="base" hangingPunct="0">
                <a:spcBef>
                  <a:spcPct val="0"/>
                </a:spcBef>
                <a:spcAft>
                  <a:spcPct val="0"/>
                </a:spcAft>
                <a:defRPr/>
              </a:pPr>
              <a:t>‹#›</a:t>
            </a:fld>
            <a:endParaRPr lang="en-US" altLang="en-US">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229818220"/>
      </p:ext>
    </p:extLst>
  </p:cSld>
  <p:clrMap bg1="lt1" tx1="dk1" bg2="lt2" tx2="dk2" accent1="accent1" accent2="accent2" accent3="accent3" accent4="accent4" accent5="accent5" accent6="accent6" hlink="hlink" folHlink="folHlink"/>
  <p:sldLayoutIdLst>
    <p:sldLayoutId id="2147483687" r:id="rId1"/>
  </p:sldLayoutIdLst>
  <p:hf hdr="0" dt="0"/>
  <p:txStyles>
    <p:titleStyle>
      <a:lvl1pPr algn="l" rtl="0" eaLnBrk="0" fontAlgn="base" hangingPunct="0">
        <a:spcBef>
          <a:spcPct val="0"/>
        </a:spcBef>
        <a:spcAft>
          <a:spcPct val="0"/>
        </a:spcAft>
        <a:defRPr sz="2400" b="1" kern="1200">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2pPr>
      <a:lvl3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3pPr>
      <a:lvl4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4pPr>
      <a:lvl5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5pPr>
      <a:lvl6pPr marL="4572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6pPr>
      <a:lvl7pPr marL="9144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7pPr>
      <a:lvl8pPr marL="13716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8pPr>
      <a:lvl9pPr marL="18288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kern="12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kern="1200">
          <a:solidFill>
            <a:srgbClr val="6C655A"/>
          </a:solidFill>
          <a:latin typeface="+mn-lt"/>
          <a:ea typeface="+mn-ea"/>
          <a:cs typeface="+mn-cs"/>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kern="1200">
          <a:solidFill>
            <a:srgbClr val="6C655A"/>
          </a:solidFill>
          <a:latin typeface="+mn-lt"/>
          <a:ea typeface="+mn-ea"/>
          <a:cs typeface="+mn-cs"/>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6E8AC5F1-3AEA-43F3-80F9-620F033E9689}" type="datetime1">
              <a:rPr lang="en-US" smtClean="0">
                <a:solidFill>
                  <a:prstClr val="black">
                    <a:tint val="75000"/>
                  </a:prstClr>
                </a:solidFill>
              </a:rPr>
              <a:pPr defTabSz="457200"/>
              <a:t>11/23/2016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r>
              <a:rPr lang="en-US" dirty="0" smtClean="0">
                <a:solidFill>
                  <a:prstClr val="black">
                    <a:tint val="75000"/>
                  </a:prstClr>
                </a:solidFill>
              </a:rPr>
              <a:t>#TECDublin16</a:t>
            </a:r>
          </a:p>
        </p:txBody>
      </p:sp>
    </p:spTree>
    <p:extLst>
      <p:ext uri="{BB962C8B-B14F-4D97-AF65-F5344CB8AC3E}">
        <p14:creationId xmlns:p14="http://schemas.microsoft.com/office/powerpoint/2010/main" val="3487148780"/>
      </p:ext>
    </p:extLst>
  </p:cSld>
  <p:clrMap bg1="lt1" tx1="dk1" bg2="lt2" tx2="dk2" accent1="accent1" accent2="accent2" accent3="accent3" accent4="accent4" accent5="accent5" accent6="accent6" hlink="hlink" folHlink="folHlink"/>
  <p:sldLayoutIdLst>
    <p:sldLayoutId id="2147483689"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11/23/2016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3235565281"/>
      </p:ext>
    </p:extLst>
  </p:cSld>
  <p:clrMap bg1="lt1" tx1="dk1" bg2="lt2" tx2="dk2" accent1="accent1" accent2="accent2" accent3="accent3" accent4="accent4" accent5="accent5" accent6="accent6" hlink="hlink" folHlink="folHlink"/>
  <p:sldLayoutIdLst>
    <p:sldLayoutId id="2147483691"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11/23/2016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1888035543"/>
      </p:ext>
    </p:extLst>
  </p:cSld>
  <p:clrMap bg1="lt1" tx1="dk1" bg2="lt2" tx2="dk2" accent1="accent1" accent2="accent2" accent3="accent3" accent4="accent4" accent5="accent5" accent6="accent6" hlink="hlink" folHlink="folHlink"/>
  <p:sldLayoutIdLst>
    <p:sldLayoutId id="2147483693"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11/23/2016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1236044879"/>
      </p:ext>
    </p:extLst>
  </p:cSld>
  <p:clrMap bg1="lt1" tx1="dk1" bg2="lt2" tx2="dk2" accent1="accent1" accent2="accent2" accent3="accent3" accent4="accent4" accent5="accent5" accent6="accent6" hlink="hlink" folHlink="folHlink"/>
  <p:sldLayoutIdLst>
    <p:sldLayoutId id="2147483695"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6.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7.xml"/><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4.gif"/><Relationship Id="rId3" Type="http://schemas.openxmlformats.org/officeDocument/2006/relationships/image" Target="../media/image9.gif"/><Relationship Id="rId7" Type="http://schemas.openxmlformats.org/officeDocument/2006/relationships/image" Target="../media/image13.gif"/><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jpg"/><Relationship Id="rId5" Type="http://schemas.openxmlformats.org/officeDocument/2006/relationships/image" Target="../media/image11.gif"/><Relationship Id="rId4" Type="http://schemas.openxmlformats.org/officeDocument/2006/relationships/image" Target="../media/image10.gif"/><Relationship Id="rId9" Type="http://schemas.openxmlformats.org/officeDocument/2006/relationships/image" Target="../media/image15.gif"/></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44.gif"/><Relationship Id="rId4" Type="http://schemas.openxmlformats.org/officeDocument/2006/relationships/image" Target="../media/image43.png"/></Relationships>
</file>

<file path=ppt/slides/_rels/slide1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13.xml"/><Relationship Id="rId4" Type="http://schemas.openxmlformats.org/officeDocument/2006/relationships/image" Target="../media/image49.png"/></Relationships>
</file>

<file path=ppt/slides/_rels/slide23.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hyperlink" Target="http://tracking.wordfly.com/click?sid=OTFfMTExNzhfNTI5NzZfNjk2OA&amp;l=7314d40b-2012-e611-bb2d-e41f1345a46a&amp;utm_source=wordfly&amp;utm_medium=email&amp;utm_campaign=GRPCustomerServiceSurveyforGroupbookers&amp;utm_content=version_A" TargetMode="External"/><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2" Type="http://schemas.openxmlformats.org/officeDocument/2006/relationships/hyperlink" Target="mailto:ciara.dunbar@abbeytheatre.ie" TargetMode="External"/><Relationship Id="rId1" Type="http://schemas.openxmlformats.org/officeDocument/2006/relationships/slideLayout" Target="../slideLayouts/slideLayout25.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8.xml"/></Relationships>
</file>

<file path=ppt/slides/_rels/slide36.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13.xml"/><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grpSp>
        <p:nvGrpSpPr>
          <p:cNvPr id="23" name="Group 22"/>
          <p:cNvGrpSpPr/>
          <p:nvPr/>
        </p:nvGrpSpPr>
        <p:grpSpPr>
          <a:xfrm>
            <a:off x="4105049" y="990567"/>
            <a:ext cx="4835063" cy="4809868"/>
            <a:chOff x="5473398" y="177756"/>
            <a:chExt cx="6446751" cy="6413157"/>
          </a:xfrm>
        </p:grpSpPr>
        <p:sp>
          <p:nvSpPr>
            <p:cNvPr id="17" name="Oval 16"/>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5" name="TextBox 4"/>
          <p:cNvSpPr txBox="1"/>
          <p:nvPr/>
        </p:nvSpPr>
        <p:spPr>
          <a:xfrm>
            <a:off x="601170" y="1585708"/>
            <a:ext cx="5465103" cy="3170099"/>
          </a:xfrm>
          <a:prstGeom prst="rect">
            <a:avLst/>
          </a:prstGeom>
          <a:noFill/>
        </p:spPr>
        <p:txBody>
          <a:bodyPr wrap="square" rtlCol="0">
            <a:spAutoFit/>
          </a:bodyPr>
          <a:lstStyle/>
          <a:p>
            <a:pPr defTabSz="457200"/>
            <a:r>
              <a:rPr lang="en-GB" sz="4000" b="1" dirty="0" smtClean="0">
                <a:solidFill>
                  <a:srgbClr val="E7E6E6"/>
                </a:solidFill>
                <a:cs typeface="Arial" panose="020B0604020202020204" pitchFamily="34" charset="0"/>
              </a:rPr>
              <a:t>TESSITURA </a:t>
            </a:r>
          </a:p>
          <a:p>
            <a:pPr defTabSz="457200"/>
            <a:r>
              <a:rPr lang="en-GB" sz="4000" b="1" dirty="0" smtClean="0">
                <a:solidFill>
                  <a:srgbClr val="E7E6E6"/>
                </a:solidFill>
                <a:cs typeface="Arial" panose="020B0604020202020204" pitchFamily="34" charset="0"/>
              </a:rPr>
              <a:t>EUROPEAN </a:t>
            </a:r>
          </a:p>
          <a:p>
            <a:pPr defTabSz="457200"/>
            <a:r>
              <a:rPr lang="en-GB" sz="4000" b="1" dirty="0" smtClean="0">
                <a:solidFill>
                  <a:srgbClr val="E7E6E6"/>
                </a:solidFill>
                <a:cs typeface="Arial" panose="020B0604020202020204" pitchFamily="34" charset="0"/>
              </a:rPr>
              <a:t>CONFERENCE</a:t>
            </a:r>
          </a:p>
          <a:p>
            <a:pPr defTabSz="457200"/>
            <a:endParaRPr lang="en-GB" sz="4000" b="1" dirty="0">
              <a:solidFill>
                <a:srgbClr val="E7E6E6"/>
              </a:solidFill>
              <a:cs typeface="Arial" panose="020B0604020202020204" pitchFamily="34" charset="0"/>
            </a:endParaRPr>
          </a:p>
          <a:p>
            <a:pPr defTabSz="457200"/>
            <a:r>
              <a:rPr lang="en-GB" sz="4000" b="1" dirty="0" smtClean="0">
                <a:solidFill>
                  <a:srgbClr val="E7E6E6"/>
                </a:solidFill>
                <a:cs typeface="Arial" panose="020B0604020202020204" pitchFamily="34" charset="0"/>
              </a:rPr>
              <a:t>DUBLIN 2016</a:t>
            </a:r>
          </a:p>
        </p:txBody>
      </p:sp>
    </p:spTree>
    <p:extLst>
      <p:ext uri="{BB962C8B-B14F-4D97-AF65-F5344CB8AC3E}">
        <p14:creationId xmlns:p14="http://schemas.microsoft.com/office/powerpoint/2010/main" val="391366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11427" y="286794"/>
            <a:ext cx="2453210" cy="2442345"/>
          </a:xfrm>
        </p:spPr>
      </p:pic>
      <p:sp>
        <p:nvSpPr>
          <p:cNvPr id="6" name="TextBox 5"/>
          <p:cNvSpPr txBox="1"/>
          <p:nvPr/>
        </p:nvSpPr>
        <p:spPr>
          <a:xfrm>
            <a:off x="323528" y="3002547"/>
            <a:ext cx="3894549" cy="3247043"/>
          </a:xfrm>
          <a:prstGeom prst="rect">
            <a:avLst/>
          </a:prstGeom>
          <a:noFill/>
        </p:spPr>
        <p:txBody>
          <a:bodyPr wrap="square" rtlCol="0">
            <a:spAutoFit/>
          </a:bodyPr>
          <a:lstStyle/>
          <a:p>
            <a:pPr algn="ctr" defTabSz="457200"/>
            <a:r>
              <a:rPr lang="en-GB" sz="4400" b="1" dirty="0" smtClean="0">
                <a:solidFill>
                  <a:srgbClr val="F15E4C"/>
                </a:solidFill>
                <a:ea typeface="Tahoma" panose="020B0604030504040204" pitchFamily="34" charset="0"/>
                <a:cs typeface="Arial" panose="020B0604020202020204" pitchFamily="34" charset="0"/>
              </a:rPr>
              <a:t>THE STORY OF THE CUSTOMER JOURNEY</a:t>
            </a:r>
          </a:p>
          <a:p>
            <a:pPr algn="ctr" defTabSz="457200"/>
            <a:endParaRPr lang="en-GB" sz="900" b="1" dirty="0" smtClean="0">
              <a:solidFill>
                <a:srgbClr val="F15E4C"/>
              </a:solidFill>
              <a:ea typeface="Tahoma" panose="020B0604030504040204" pitchFamily="34" charset="0"/>
              <a:cs typeface="Arial" panose="020B0604020202020204" pitchFamily="34" charset="0"/>
            </a:endParaRPr>
          </a:p>
          <a:p>
            <a:pPr algn="ctr" defTabSz="457200"/>
            <a:r>
              <a:rPr lang="en-GB" sz="3200" b="1" dirty="0" smtClean="0">
                <a:solidFill>
                  <a:srgbClr val="0B9D48"/>
                </a:solidFill>
                <a:ea typeface="Tahoma" panose="020B0604030504040204" pitchFamily="34" charset="0"/>
                <a:cs typeface="Arial" panose="020B0604020202020204" pitchFamily="34" charset="0"/>
              </a:rPr>
              <a:t>Work hard to get their thrill!</a:t>
            </a:r>
            <a:endParaRPr lang="en-GB" sz="3200" b="1" dirty="0">
              <a:solidFill>
                <a:srgbClr val="0B9D48"/>
              </a:solidFill>
              <a:ea typeface="Tahoma" panose="020B0604030504040204" pitchFamily="34" charset="0"/>
              <a:cs typeface="Arial" panose="020B0604020202020204" pitchFamily="34" charset="0"/>
            </a:endParaRPr>
          </a:p>
        </p:txBody>
      </p:sp>
      <p:sp>
        <p:nvSpPr>
          <p:cNvPr id="7" name="TextBox 6"/>
          <p:cNvSpPr txBox="1"/>
          <p:nvPr/>
        </p:nvSpPr>
        <p:spPr>
          <a:xfrm>
            <a:off x="4628063" y="2708920"/>
            <a:ext cx="3593082" cy="1631216"/>
          </a:xfrm>
          <a:prstGeom prst="rect">
            <a:avLst/>
          </a:prstGeom>
          <a:noFill/>
        </p:spPr>
        <p:txBody>
          <a:bodyPr wrap="square" rtlCol="0">
            <a:spAutoFit/>
          </a:bodyPr>
          <a:lstStyle/>
          <a:p>
            <a:pPr marL="457200" indent="-457200" defTabSz="457200">
              <a:buFont typeface="Arial" panose="020B0604020202020204" pitchFamily="34" charset="0"/>
              <a:buChar char="•"/>
            </a:pPr>
            <a:r>
              <a:rPr lang="en-GB" sz="2800" b="1" dirty="0" smtClean="0">
                <a:solidFill>
                  <a:srgbClr val="0B9D48"/>
                </a:solidFill>
              </a:rPr>
              <a:t>CONTENT PLANNER</a:t>
            </a:r>
          </a:p>
          <a:p>
            <a:pPr defTabSz="457200"/>
            <a:r>
              <a:rPr lang="en-GB" b="1" dirty="0" err="1">
                <a:solidFill>
                  <a:srgbClr val="F15E4C"/>
                </a:solidFill>
                <a:cs typeface="Arial" panose="020B0604020202020204" pitchFamily="34" charset="0"/>
              </a:rPr>
              <a:t>Chole</a:t>
            </a:r>
            <a:r>
              <a:rPr lang="en-GB" b="1" dirty="0">
                <a:solidFill>
                  <a:srgbClr val="F15E4C"/>
                </a:solidFill>
                <a:cs typeface="Arial" panose="020B0604020202020204" pitchFamily="34" charset="0"/>
              </a:rPr>
              <a:t> Hearne : Wales Millennium </a:t>
            </a:r>
            <a:r>
              <a:rPr lang="en-GB" b="1" dirty="0" smtClean="0">
                <a:solidFill>
                  <a:srgbClr val="F15E4C"/>
                </a:solidFill>
                <a:cs typeface="Arial" panose="020B0604020202020204" pitchFamily="34" charset="0"/>
              </a:rPr>
              <a:t>Centre</a:t>
            </a:r>
          </a:p>
          <a:p>
            <a:pPr defTabSz="457200"/>
            <a:r>
              <a:rPr lang="en-GB" b="1" dirty="0" smtClean="0">
                <a:solidFill>
                  <a:srgbClr val="F15E4C"/>
                </a:solidFill>
                <a:cs typeface="Arial" panose="020B0604020202020204" pitchFamily="34" charset="0"/>
              </a:rPr>
              <a:t>Claire Griffin : Roundhouse </a:t>
            </a:r>
            <a:endParaRPr lang="en-GB" b="1" dirty="0">
              <a:solidFill>
                <a:srgbClr val="F15E4C"/>
              </a:solidFill>
              <a:cs typeface="Arial" panose="020B0604020202020204" pitchFamily="34" charset="0"/>
            </a:endParaRPr>
          </a:p>
          <a:p>
            <a:pPr defTabSz="457200"/>
            <a:endParaRPr lang="en-GB" b="1" dirty="0" smtClean="0">
              <a:solidFill>
                <a:srgbClr val="F15E4C"/>
              </a:solidFill>
            </a:endParaRPr>
          </a:p>
        </p:txBody>
      </p:sp>
      <p:sp>
        <p:nvSpPr>
          <p:cNvPr id="8" name="TextBox 7"/>
          <p:cNvSpPr txBox="1"/>
          <p:nvPr/>
        </p:nvSpPr>
        <p:spPr>
          <a:xfrm>
            <a:off x="4628063" y="922598"/>
            <a:ext cx="3823479" cy="1477328"/>
          </a:xfrm>
          <a:prstGeom prst="rect">
            <a:avLst/>
          </a:prstGeom>
          <a:noFill/>
        </p:spPr>
        <p:txBody>
          <a:bodyPr wrap="square" rtlCol="0">
            <a:spAutoFit/>
          </a:bodyPr>
          <a:lstStyle/>
          <a:p>
            <a:pPr defTabSz="457200"/>
            <a:endParaRPr lang="en-GB" sz="800" b="1" dirty="0" smtClean="0">
              <a:solidFill>
                <a:srgbClr val="F15E4C"/>
              </a:solidFill>
              <a:cs typeface="Arial" panose="020B0604020202020204" pitchFamily="34" charset="0"/>
            </a:endParaRPr>
          </a:p>
          <a:p>
            <a:pPr marL="457200" indent="-457200" defTabSz="457200">
              <a:buFont typeface="Arial" panose="020B0604020202020204" pitchFamily="34" charset="0"/>
              <a:buChar char="•"/>
            </a:pPr>
            <a:r>
              <a:rPr lang="en-GB" sz="2800" b="1" dirty="0" smtClean="0">
                <a:solidFill>
                  <a:srgbClr val="0B9D48"/>
                </a:solidFill>
                <a:cs typeface="Arial" panose="020B0604020202020204" pitchFamily="34" charset="0"/>
              </a:rPr>
              <a:t>PRESENTERS</a:t>
            </a:r>
            <a:endParaRPr lang="en-GB" sz="2800" b="1" dirty="0">
              <a:solidFill>
                <a:srgbClr val="0B9D48"/>
              </a:solidFill>
              <a:cs typeface="Arial" panose="020B0604020202020204" pitchFamily="34" charset="0"/>
            </a:endParaRPr>
          </a:p>
          <a:p>
            <a:pPr defTabSz="457200"/>
            <a:r>
              <a:rPr lang="en-GB" b="1" dirty="0" err="1" smtClean="0">
                <a:solidFill>
                  <a:srgbClr val="F15E4C"/>
                </a:solidFill>
                <a:cs typeface="Arial" panose="020B0604020202020204" pitchFamily="34" charset="0"/>
              </a:rPr>
              <a:t>Chole</a:t>
            </a:r>
            <a:r>
              <a:rPr lang="en-GB" b="1" dirty="0" smtClean="0">
                <a:solidFill>
                  <a:srgbClr val="F15E4C"/>
                </a:solidFill>
                <a:cs typeface="Arial" panose="020B0604020202020204" pitchFamily="34" charset="0"/>
              </a:rPr>
              <a:t> Hearne : Wales Millennium Centre</a:t>
            </a:r>
            <a:endParaRPr lang="en-GB" b="1" dirty="0">
              <a:solidFill>
                <a:srgbClr val="F15E4C"/>
              </a:solidFill>
              <a:cs typeface="Arial" panose="020B0604020202020204" pitchFamily="34" charset="0"/>
            </a:endParaRPr>
          </a:p>
          <a:p>
            <a:pPr defTabSz="457200"/>
            <a:r>
              <a:rPr lang="en-GB" b="1" dirty="0" smtClean="0">
                <a:solidFill>
                  <a:srgbClr val="F15E4C"/>
                </a:solidFill>
                <a:cs typeface="Arial" panose="020B0604020202020204" pitchFamily="34" charset="0"/>
              </a:rPr>
              <a:t>Ciara Dunbar : Abbey Theatre</a:t>
            </a:r>
            <a:endParaRPr lang="en-GB" b="1" dirty="0">
              <a:solidFill>
                <a:srgbClr val="F15E4C"/>
              </a:solidFill>
              <a:cs typeface="Arial" panose="020B0604020202020204" pitchFamily="34" charset="0"/>
            </a:endParaRPr>
          </a:p>
        </p:txBody>
      </p:sp>
      <p:sp>
        <p:nvSpPr>
          <p:cNvPr id="9" name="TextBox 8"/>
          <p:cNvSpPr txBox="1"/>
          <p:nvPr/>
        </p:nvSpPr>
        <p:spPr>
          <a:xfrm>
            <a:off x="4838329" y="4626068"/>
            <a:ext cx="2762565" cy="1477328"/>
          </a:xfrm>
          <a:prstGeom prst="rect">
            <a:avLst/>
          </a:prstGeom>
          <a:noFill/>
        </p:spPr>
        <p:txBody>
          <a:bodyPr wrap="square" rtlCol="0">
            <a:spAutoFit/>
          </a:bodyPr>
          <a:lstStyle/>
          <a:p>
            <a:pPr algn="ctr" defTabSz="457200"/>
            <a:r>
              <a:rPr lang="en-US" b="1" dirty="0" smtClean="0">
                <a:solidFill>
                  <a:prstClr val="black"/>
                </a:solidFill>
              </a:rPr>
              <a:t>Share your </a:t>
            </a:r>
            <a:r>
              <a:rPr lang="en-US" b="1" dirty="0" err="1" smtClean="0">
                <a:solidFill>
                  <a:prstClr val="black"/>
                </a:solidFill>
              </a:rPr>
              <a:t>favourite</a:t>
            </a:r>
            <a:r>
              <a:rPr lang="en-US" b="1" dirty="0" smtClean="0">
                <a:solidFill>
                  <a:prstClr val="black"/>
                </a:solidFill>
              </a:rPr>
              <a:t> content and photos! #TECDublin16</a:t>
            </a:r>
          </a:p>
          <a:p>
            <a:pPr algn="ctr" defTabSz="457200"/>
            <a:endParaRPr lang="en-US" b="1" dirty="0" smtClean="0">
              <a:solidFill>
                <a:prstClr val="black"/>
              </a:solidFill>
            </a:endParaRPr>
          </a:p>
          <a:p>
            <a:pPr algn="ctr" defTabSz="457200"/>
            <a:endParaRPr lang="en-US" b="1" dirty="0">
              <a:solidFill>
                <a:prstClr val="black"/>
              </a:solidFill>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478487" y="5462775"/>
            <a:ext cx="733053" cy="733053"/>
          </a:xfrm>
          <a:prstGeom prst="rect">
            <a:avLst/>
          </a:prstGeom>
        </p:spPr>
      </p:pic>
      <p:pic>
        <p:nvPicPr>
          <p:cNvPr id="13" name="Picture 12"/>
          <p:cNvPicPr>
            <a:picLocks noChangeAspect="1"/>
          </p:cNvPicPr>
          <p:nvPr/>
        </p:nvPicPr>
        <p:blipFill>
          <a:blip r:embed="rId4">
            <a:clrChange>
              <a:clrFrom>
                <a:srgbClr val="FBFFFF"/>
              </a:clrFrom>
              <a:clrTo>
                <a:srgbClr val="FBFFFF">
                  <a:alpha val="0"/>
                </a:srgbClr>
              </a:clrTo>
            </a:clrChange>
            <a:extLst>
              <a:ext uri="{28A0092B-C50C-407E-A947-70E740481C1C}">
                <a14:useLocalDpi xmlns:a14="http://schemas.microsoft.com/office/drawing/2010/main" val="0"/>
              </a:ext>
            </a:extLst>
          </a:blip>
          <a:stretch>
            <a:fillRect/>
          </a:stretch>
        </p:blipFill>
        <p:spPr>
          <a:xfrm>
            <a:off x="6219612" y="5555208"/>
            <a:ext cx="548188" cy="548188"/>
          </a:xfrm>
          <a:prstGeom prst="rect">
            <a:avLst/>
          </a:prstGeom>
        </p:spPr>
      </p:pic>
    </p:spTree>
    <p:extLst>
      <p:ext uri="{BB962C8B-B14F-4D97-AF65-F5344CB8AC3E}">
        <p14:creationId xmlns:p14="http://schemas.microsoft.com/office/powerpoint/2010/main" val="138841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ChangeArrowheads="1"/>
          </p:cNvSpPr>
          <p:nvPr/>
        </p:nvSpPr>
        <p:spPr bwMode="auto">
          <a:xfrm>
            <a:off x="0" y="0"/>
            <a:ext cx="9144000" cy="6957392"/>
          </a:xfrm>
          <a:prstGeom prst="rect">
            <a:avLst/>
          </a:prstGeom>
          <a:solidFill>
            <a:srgbClr val="FFFF00"/>
          </a:solidFill>
          <a:ln>
            <a:noFill/>
          </a:ln>
          <a:effec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n-GB" altLang="en-US"/>
          </a:p>
        </p:txBody>
      </p:sp>
      <p:sp>
        <p:nvSpPr>
          <p:cNvPr id="2" name="Title 1"/>
          <p:cNvSpPr>
            <a:spLocks noGrp="1"/>
          </p:cNvSpPr>
          <p:nvPr>
            <p:ph type="title"/>
          </p:nvPr>
        </p:nvSpPr>
        <p:spPr>
          <a:xfrm>
            <a:off x="755576" y="3294112"/>
            <a:ext cx="7272808" cy="1143000"/>
          </a:xfrm>
        </p:spPr>
        <p:txBody>
          <a:bodyPr>
            <a:noAutofit/>
          </a:bodyPr>
          <a:lstStyle/>
          <a:p>
            <a:pPr algn="l"/>
            <a:r>
              <a:rPr lang="en-GB" u="sng" dirty="0" smtClean="0">
                <a:latin typeface="Arial" panose="020B0604020202020204" pitchFamily="34" charset="0"/>
                <a:cs typeface="Arial" panose="020B0604020202020204" pitchFamily="34" charset="0"/>
              </a:rPr>
              <a:t>The Story of the Customer Journey</a:t>
            </a:r>
            <a:endParaRPr lang="en-GB" i="1"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55576" y="5373216"/>
            <a:ext cx="5680325" cy="930456"/>
          </a:xfrm>
          <a:ln>
            <a:noFill/>
          </a:ln>
        </p:spPr>
        <p:txBody>
          <a:bodyPr>
            <a:noAutofit/>
          </a:bodyPr>
          <a:lstStyle/>
          <a:p>
            <a:pPr marL="0" indent="0">
              <a:buNone/>
            </a:pPr>
            <a:r>
              <a:rPr lang="en-GB" sz="2400" b="1" dirty="0" err="1" smtClean="0">
                <a:latin typeface="Arial" panose="020B0604020202020204" pitchFamily="34" charset="0"/>
                <a:cs typeface="Arial" panose="020B0604020202020204" pitchFamily="34" charset="0"/>
              </a:rPr>
              <a:t>Chloë</a:t>
            </a:r>
            <a:r>
              <a:rPr lang="en-GB" sz="2400" b="1" dirty="0" smtClean="0">
                <a:latin typeface="Arial" panose="020B0604020202020204" pitchFamily="34" charset="0"/>
                <a:cs typeface="Arial" panose="020B0604020202020204" pitchFamily="34" charset="0"/>
              </a:rPr>
              <a:t> Hearne</a:t>
            </a:r>
            <a:br>
              <a:rPr lang="en-GB" sz="2400" b="1" dirty="0" smtClean="0">
                <a:latin typeface="Arial" panose="020B0604020202020204" pitchFamily="34" charset="0"/>
                <a:cs typeface="Arial" panose="020B0604020202020204" pitchFamily="34" charset="0"/>
              </a:rPr>
            </a:br>
            <a:r>
              <a:rPr lang="en-GB" sz="2400" dirty="0" smtClean="0">
                <a:latin typeface="Arial" panose="020B0604020202020204" pitchFamily="34" charset="0"/>
                <a:cs typeface="Arial" panose="020B0604020202020204" pitchFamily="34" charset="0"/>
              </a:rPr>
              <a:t>Application Specialist </a:t>
            </a:r>
          </a:p>
          <a:p>
            <a:endParaRPr lang="en-GB" sz="2000" dirty="0"/>
          </a:p>
          <a:p>
            <a:endParaRPr lang="en-GB" sz="2000" dirty="0" smtClean="0"/>
          </a:p>
          <a:p>
            <a:endParaRPr lang="en-GB" sz="2000"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512" y="492694"/>
            <a:ext cx="4067944" cy="2288219"/>
          </a:xfrm>
          <a:prstGeom prst="rect">
            <a:avLst/>
          </a:prstGeom>
        </p:spPr>
      </p:pic>
    </p:spTree>
    <p:extLst>
      <p:ext uri="{BB962C8B-B14F-4D97-AF65-F5344CB8AC3E}">
        <p14:creationId xmlns:p14="http://schemas.microsoft.com/office/powerpoint/2010/main" val="943671851"/>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wales millennium centre"/>
          <p:cNvPicPr>
            <a:picLocks noChangeAspect="1" noChangeArrowheads="1"/>
          </p:cNvPicPr>
          <p:nvPr/>
        </p:nvPicPr>
        <p:blipFill rotWithShape="1">
          <a:blip r:embed="rId3">
            <a:extLst>
              <a:ext uri="{28A0092B-C50C-407E-A947-70E740481C1C}">
                <a14:useLocalDpi xmlns:a14="http://schemas.microsoft.com/office/drawing/2010/main" val="0"/>
              </a:ext>
            </a:extLst>
          </a:blip>
          <a:srcRect l="6803" t="-5077" r="6803" b="418"/>
          <a:stretch/>
        </p:blipFill>
        <p:spPr bwMode="auto">
          <a:xfrm>
            <a:off x="-36512" y="105873"/>
            <a:ext cx="9180512" cy="677951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6512" y="-27384"/>
            <a:ext cx="9180512" cy="523220"/>
          </a:xfrm>
          <a:prstGeom prst="rect">
            <a:avLst/>
          </a:prstGeom>
          <a:solidFill>
            <a:schemeClr val="tx1"/>
          </a:solidFill>
        </p:spPr>
        <p:txBody>
          <a:bodyPr wrap="square" rtlCol="0" anchor="ctr">
            <a:spAutoFit/>
          </a:bodyPr>
          <a:lstStyle/>
          <a:p>
            <a:r>
              <a:rPr lang="en-GB" sz="2800" dirty="0" smtClean="0">
                <a:solidFill>
                  <a:schemeClr val="bg1"/>
                </a:solidFill>
                <a:latin typeface="Arial" panose="020B0604020202020204" pitchFamily="34" charset="0"/>
                <a:cs typeface="Arial" panose="020B0604020202020204" pitchFamily="34" charset="0"/>
              </a:rPr>
              <a:t>About Us</a:t>
            </a:r>
            <a:endParaRPr lang="en-GB" sz="2800" dirty="0">
              <a:solidFill>
                <a:schemeClr val="bg1"/>
              </a:solidFill>
              <a:latin typeface="Arial" panose="020B0604020202020204" pitchFamily="34" charset="0"/>
              <a:cs typeface="Arial" panose="020B0604020202020204" pitchFamily="34" charset="0"/>
            </a:endParaRPr>
          </a:p>
        </p:txBody>
      </p:sp>
      <p:sp>
        <p:nvSpPr>
          <p:cNvPr id="28" name="Oval 27"/>
          <p:cNvSpPr/>
          <p:nvPr/>
        </p:nvSpPr>
        <p:spPr>
          <a:xfrm>
            <a:off x="627498" y="3645024"/>
            <a:ext cx="2305124" cy="2232248"/>
          </a:xfrm>
          <a:prstGeom prst="ellipse">
            <a:avLst/>
          </a:prstGeom>
          <a:solidFill>
            <a:srgbClr val="969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latin typeface="Arial" panose="020B0604020202020204" pitchFamily="34" charset="0"/>
                <a:cs typeface="Arial" panose="020B0604020202020204" pitchFamily="34" charset="0"/>
              </a:rPr>
              <a:t>4000 </a:t>
            </a:r>
            <a:r>
              <a:rPr lang="en-GB" sz="1400" dirty="0" smtClean="0">
                <a:latin typeface="Arial" panose="020B0604020202020204" pitchFamily="34" charset="0"/>
                <a:cs typeface="Arial" panose="020B0604020202020204" pitchFamily="34" charset="0"/>
              </a:rPr>
              <a:t/>
            </a:r>
            <a:br>
              <a:rPr lang="en-GB" sz="1400" dirty="0" smtClean="0">
                <a:latin typeface="Arial" panose="020B0604020202020204" pitchFamily="34" charset="0"/>
                <a:cs typeface="Arial" panose="020B0604020202020204" pitchFamily="34" charset="0"/>
              </a:rPr>
            </a:br>
            <a:r>
              <a:rPr lang="en-GB" sz="1400" dirty="0" smtClean="0">
                <a:latin typeface="Arial" panose="020B0604020202020204" pitchFamily="34" charset="0"/>
                <a:cs typeface="Arial" panose="020B0604020202020204" pitchFamily="34" charset="0"/>
              </a:rPr>
              <a:t>free performances</a:t>
            </a:r>
            <a:endParaRPr lang="en-GB" sz="1400" dirty="0">
              <a:latin typeface="Arial" panose="020B0604020202020204" pitchFamily="34" charset="0"/>
              <a:cs typeface="Arial" panose="020B0604020202020204" pitchFamily="34" charset="0"/>
            </a:endParaRPr>
          </a:p>
        </p:txBody>
      </p:sp>
      <p:sp>
        <p:nvSpPr>
          <p:cNvPr id="11" name="Oval 10"/>
          <p:cNvSpPr/>
          <p:nvPr/>
        </p:nvSpPr>
        <p:spPr>
          <a:xfrm>
            <a:off x="3401182" y="3645024"/>
            <a:ext cx="2305124" cy="2232248"/>
          </a:xfrm>
          <a:prstGeom prst="ellipse">
            <a:avLst/>
          </a:prstGeom>
          <a:solidFill>
            <a:srgbClr val="969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Arial" panose="020B0604020202020204" pitchFamily="34" charset="0"/>
                <a:cs typeface="Arial" panose="020B0604020202020204" pitchFamily="34" charset="0"/>
              </a:rPr>
              <a:t>Consortium with 7 other organisations</a:t>
            </a:r>
          </a:p>
        </p:txBody>
      </p:sp>
      <p:sp>
        <p:nvSpPr>
          <p:cNvPr id="12" name="Oval 11"/>
          <p:cNvSpPr/>
          <p:nvPr/>
        </p:nvSpPr>
        <p:spPr>
          <a:xfrm>
            <a:off x="6278147" y="3645024"/>
            <a:ext cx="2305124" cy="2232248"/>
          </a:xfrm>
          <a:prstGeom prst="ellipse">
            <a:avLst/>
          </a:prstGeom>
          <a:solidFill>
            <a:srgbClr val="969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latin typeface="Arial" panose="020B0604020202020204" pitchFamily="34" charset="0"/>
                <a:cs typeface="Arial" panose="020B0604020202020204" pitchFamily="34" charset="0"/>
              </a:rPr>
              <a:t>4100+</a:t>
            </a:r>
            <a:r>
              <a:rPr lang="en-GB" sz="1400" dirty="0" smtClean="0">
                <a:latin typeface="Arial" panose="020B0604020202020204" pitchFamily="34" charset="0"/>
                <a:cs typeface="Arial" panose="020B0604020202020204" pitchFamily="34" charset="0"/>
              </a:rPr>
              <a:t/>
            </a:r>
            <a:br>
              <a:rPr lang="en-GB" sz="1400" dirty="0" smtClean="0">
                <a:latin typeface="Arial" panose="020B0604020202020204" pitchFamily="34" charset="0"/>
                <a:cs typeface="Arial" panose="020B0604020202020204" pitchFamily="34" charset="0"/>
              </a:rPr>
            </a:br>
            <a:r>
              <a:rPr lang="en-GB" sz="1400" dirty="0" smtClean="0">
                <a:latin typeface="Arial" panose="020B0604020202020204" pitchFamily="34" charset="0"/>
                <a:cs typeface="Arial" panose="020B0604020202020204" pitchFamily="34" charset="0"/>
              </a:rPr>
              <a:t>theatre performances</a:t>
            </a:r>
            <a:endParaRPr lang="en-GB" sz="1400" dirty="0">
              <a:latin typeface="Arial" panose="020B0604020202020204" pitchFamily="34" charset="0"/>
              <a:cs typeface="Arial" panose="020B0604020202020204" pitchFamily="34" charset="0"/>
            </a:endParaRPr>
          </a:p>
        </p:txBody>
      </p:sp>
      <p:sp>
        <p:nvSpPr>
          <p:cNvPr id="13" name="Oval 12"/>
          <p:cNvSpPr/>
          <p:nvPr/>
        </p:nvSpPr>
        <p:spPr>
          <a:xfrm>
            <a:off x="6174866" y="1062318"/>
            <a:ext cx="2305124" cy="2232248"/>
          </a:xfrm>
          <a:prstGeom prst="ellipse">
            <a:avLst/>
          </a:prstGeom>
          <a:solidFill>
            <a:srgbClr val="969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atin typeface="Arial" panose="020B0604020202020204" pitchFamily="34" charset="0"/>
                <a:cs typeface="Arial" panose="020B0604020202020204" pitchFamily="34" charset="0"/>
              </a:rPr>
              <a:t>8 resident organisations</a:t>
            </a:r>
            <a:endParaRPr lang="en-GB" sz="1050" dirty="0">
              <a:latin typeface="Arial" panose="020B0604020202020204" pitchFamily="34" charset="0"/>
              <a:cs typeface="Arial" panose="020B0604020202020204" pitchFamily="34" charset="0"/>
            </a:endParaRPr>
          </a:p>
        </p:txBody>
      </p:sp>
      <p:sp>
        <p:nvSpPr>
          <p:cNvPr id="14" name="Oval 13"/>
          <p:cNvSpPr/>
          <p:nvPr/>
        </p:nvSpPr>
        <p:spPr>
          <a:xfrm>
            <a:off x="3401182" y="1062318"/>
            <a:ext cx="2305124" cy="2232248"/>
          </a:xfrm>
          <a:prstGeom prst="ellipse">
            <a:avLst/>
          </a:prstGeom>
          <a:solidFill>
            <a:srgbClr val="969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atin typeface="Arial" panose="020B0604020202020204" pitchFamily="34" charset="0"/>
                <a:cs typeface="Arial" panose="020B0604020202020204" pitchFamily="34" charset="0"/>
              </a:rPr>
              <a:t>Wales’ no.1 cultural visitor attraction</a:t>
            </a:r>
            <a:endParaRPr lang="en-GB" sz="1050" dirty="0">
              <a:latin typeface="Arial" panose="020B0604020202020204" pitchFamily="34" charset="0"/>
              <a:cs typeface="Arial" panose="020B0604020202020204" pitchFamily="34" charset="0"/>
            </a:endParaRPr>
          </a:p>
        </p:txBody>
      </p:sp>
      <p:sp>
        <p:nvSpPr>
          <p:cNvPr id="15" name="Oval 14"/>
          <p:cNvSpPr/>
          <p:nvPr/>
        </p:nvSpPr>
        <p:spPr>
          <a:xfrm>
            <a:off x="627498" y="1062318"/>
            <a:ext cx="2305124" cy="2232248"/>
          </a:xfrm>
          <a:prstGeom prst="ellipse">
            <a:avLst/>
          </a:prstGeom>
          <a:solidFill>
            <a:srgbClr val="969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atin typeface="Arial" panose="020B0604020202020204" pitchFamily="34" charset="0"/>
                <a:cs typeface="Arial" panose="020B0604020202020204" pitchFamily="34" charset="0"/>
              </a:rPr>
              <a:t>13.5 million visitors since opening</a:t>
            </a:r>
            <a:endParaRPr lang="en-GB" sz="105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262136"/>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0" y="476672"/>
            <a:ext cx="4686300" cy="422722"/>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latin typeface="Arial" panose="020B0604020202020204" pitchFamily="34" charset="0"/>
                <a:cs typeface="Arial" panose="020B0604020202020204" pitchFamily="34" charset="0"/>
              </a:rPr>
              <a:t>The Consortium</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2244" y="384298"/>
            <a:ext cx="4381500" cy="2476500"/>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00017" y="743696"/>
            <a:ext cx="4234934" cy="1294820"/>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210" y="2260430"/>
            <a:ext cx="4239516" cy="2384728"/>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88386" y="2343853"/>
            <a:ext cx="1973104" cy="1973104"/>
          </a:xfrm>
          <a:prstGeom prst="rect">
            <a:avLst/>
          </a:prstGeom>
        </p:spPr>
      </p:pic>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22805" y="2194096"/>
            <a:ext cx="2153536" cy="2153536"/>
          </a:xfrm>
          <a:prstGeom prst="rect">
            <a:avLst/>
          </a:prstGeom>
        </p:spPr>
      </p:pic>
      <p:pic>
        <p:nvPicPr>
          <p:cNvPr id="12" name="Picture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7504" y="4770746"/>
            <a:ext cx="5091558" cy="2042630"/>
          </a:xfrm>
          <a:prstGeom prst="rect">
            <a:avLst/>
          </a:prstGeom>
        </p:spPr>
      </p:pic>
      <p:pic>
        <p:nvPicPr>
          <p:cNvPr id="13" name="Picture 1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745569" y="4042113"/>
            <a:ext cx="3203858" cy="3203858"/>
          </a:xfrm>
          <a:prstGeom prst="rect">
            <a:avLst/>
          </a:prstGeom>
        </p:spPr>
      </p:pic>
      <p:sp>
        <p:nvSpPr>
          <p:cNvPr id="15" name="TextBox 14"/>
          <p:cNvSpPr txBox="1"/>
          <p:nvPr/>
        </p:nvSpPr>
        <p:spPr>
          <a:xfrm>
            <a:off x="0" y="-27384"/>
            <a:ext cx="9180512" cy="523220"/>
          </a:xfrm>
          <a:prstGeom prst="rect">
            <a:avLst/>
          </a:prstGeom>
          <a:solidFill>
            <a:schemeClr val="tx1"/>
          </a:solidFill>
        </p:spPr>
        <p:txBody>
          <a:bodyPr wrap="square" rtlCol="0" anchor="ctr">
            <a:spAutoFit/>
          </a:bodyPr>
          <a:lstStyle/>
          <a:p>
            <a:r>
              <a:rPr lang="en-GB" sz="2800" dirty="0" smtClean="0">
                <a:solidFill>
                  <a:schemeClr val="bg1"/>
                </a:solidFill>
                <a:latin typeface="Arial" panose="020B0604020202020204" pitchFamily="34" charset="0"/>
                <a:cs typeface="Arial" panose="020B0604020202020204" pitchFamily="34" charset="0"/>
              </a:rPr>
              <a:t>About Us</a:t>
            </a:r>
            <a:endParaRPr lang="en-GB" sz="2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6511267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fltVal val="0"/>
                                          </p:val>
                                        </p:tav>
                                        <p:tav tm="100000">
                                          <p:val>
                                            <p:strVal val="#ppt_w"/>
                                          </p:val>
                                        </p:tav>
                                      </p:tavLst>
                                    </p:anim>
                                    <p:anim calcmode="lin" valueType="num">
                                      <p:cBhvr>
                                        <p:cTn id="29" dur="500" fill="hold"/>
                                        <p:tgtEl>
                                          <p:spTgt spid="10"/>
                                        </p:tgtEl>
                                        <p:attrNameLst>
                                          <p:attrName>ppt_h</p:attrName>
                                        </p:attrNameLst>
                                      </p:cBhvr>
                                      <p:tavLst>
                                        <p:tav tm="0">
                                          <p:val>
                                            <p:fltVal val="0"/>
                                          </p:val>
                                        </p:tav>
                                        <p:tav tm="100000">
                                          <p:val>
                                            <p:strVal val="#ppt_h"/>
                                          </p:val>
                                        </p:tav>
                                      </p:tavLst>
                                    </p:anim>
                                    <p:animEffect transition="in" filter="fade">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ppt_w</p:attrName>
                                        </p:attrNameLst>
                                      </p:cBhvr>
                                      <p:tavLst>
                                        <p:tav tm="0">
                                          <p:val>
                                            <p:fltVal val="0"/>
                                          </p:val>
                                        </p:tav>
                                        <p:tav tm="100000">
                                          <p:val>
                                            <p:strVal val="#ppt_w"/>
                                          </p:val>
                                        </p:tav>
                                      </p:tavLst>
                                    </p:anim>
                                    <p:anim calcmode="lin" valueType="num">
                                      <p:cBhvr>
                                        <p:cTn id="36" dur="500" fill="hold"/>
                                        <p:tgtEl>
                                          <p:spTgt spid="11"/>
                                        </p:tgtEl>
                                        <p:attrNameLst>
                                          <p:attrName>ppt_h</p:attrName>
                                        </p:attrNameLst>
                                      </p:cBhvr>
                                      <p:tavLst>
                                        <p:tav tm="0">
                                          <p:val>
                                            <p:fltVal val="0"/>
                                          </p:val>
                                        </p:tav>
                                        <p:tav tm="100000">
                                          <p:val>
                                            <p:strVal val="#ppt_h"/>
                                          </p:val>
                                        </p:tav>
                                      </p:tavLst>
                                    </p:anim>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animEffect transition="in" filter="fade">
                                      <p:cBhvr>
                                        <p:cTn id="44" dur="500"/>
                                        <p:tgtEl>
                                          <p:spTgt spid="12"/>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aerial view of wales millennium cent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5880" y="2494138"/>
            <a:ext cx="5400600" cy="22277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0" y="-27384"/>
            <a:ext cx="9180512" cy="523220"/>
          </a:xfrm>
          <a:prstGeom prst="rect">
            <a:avLst/>
          </a:prstGeom>
          <a:solidFill>
            <a:schemeClr val="tx1"/>
          </a:solidFill>
        </p:spPr>
        <p:txBody>
          <a:bodyPr wrap="square" rtlCol="0" anchor="ctr">
            <a:spAutoFit/>
          </a:bodyPr>
          <a:lstStyle/>
          <a:p>
            <a:r>
              <a:rPr lang="en-GB" sz="2800" dirty="0" smtClean="0">
                <a:solidFill>
                  <a:schemeClr val="bg1"/>
                </a:solidFill>
                <a:latin typeface="Arial" panose="020B0604020202020204" pitchFamily="34" charset="0"/>
                <a:cs typeface="Arial" panose="020B0604020202020204" pitchFamily="34" charset="0"/>
              </a:rPr>
              <a:t>So, what are the reasons for visiting the Centre?</a:t>
            </a:r>
            <a:endParaRPr lang="en-GB" sz="2800" dirty="0">
              <a:solidFill>
                <a:schemeClr val="bg1"/>
              </a:solidFill>
              <a:latin typeface="Arial" panose="020B0604020202020204" pitchFamily="34" charset="0"/>
              <a:cs typeface="Arial" panose="020B0604020202020204" pitchFamily="34" charset="0"/>
            </a:endParaRPr>
          </a:p>
        </p:txBody>
      </p:sp>
      <p:sp>
        <p:nvSpPr>
          <p:cNvPr id="6" name="TextBox 5"/>
          <p:cNvSpPr txBox="1"/>
          <p:nvPr/>
        </p:nvSpPr>
        <p:spPr>
          <a:xfrm>
            <a:off x="539552" y="5048659"/>
            <a:ext cx="1584176" cy="369332"/>
          </a:xfrm>
          <a:prstGeom prst="rect">
            <a:avLst/>
          </a:prstGeom>
          <a:noFill/>
        </p:spPr>
        <p:txBody>
          <a:bodyPr wrap="square" rtlCol="0">
            <a:spAutoFit/>
          </a:bodyPr>
          <a:lstStyle/>
          <a:p>
            <a:pPr algn="ctr"/>
            <a:r>
              <a:rPr lang="en-GB" dirty="0" smtClean="0">
                <a:latin typeface="Arial" panose="020B0604020202020204" pitchFamily="34" charset="0"/>
                <a:cs typeface="Arial" panose="020B0604020202020204" pitchFamily="34" charset="0"/>
              </a:rPr>
              <a:t>Tour Booking</a:t>
            </a:r>
            <a:endParaRPr lang="en-GB" dirty="0">
              <a:latin typeface="Arial" panose="020B0604020202020204" pitchFamily="34" charset="0"/>
              <a:cs typeface="Arial" panose="020B0604020202020204" pitchFamily="34" charset="0"/>
            </a:endParaRPr>
          </a:p>
        </p:txBody>
      </p:sp>
      <p:sp>
        <p:nvSpPr>
          <p:cNvPr id="11" name="TextBox 10"/>
          <p:cNvSpPr txBox="1"/>
          <p:nvPr/>
        </p:nvSpPr>
        <p:spPr>
          <a:xfrm>
            <a:off x="2411760" y="5882387"/>
            <a:ext cx="1584176" cy="369332"/>
          </a:xfrm>
          <a:prstGeom prst="rect">
            <a:avLst/>
          </a:prstGeom>
          <a:noFill/>
        </p:spPr>
        <p:txBody>
          <a:bodyPr wrap="square" rtlCol="0">
            <a:spAutoFit/>
          </a:bodyPr>
          <a:lstStyle/>
          <a:p>
            <a:pPr algn="ctr"/>
            <a:r>
              <a:rPr lang="en-GB" dirty="0" smtClean="0">
                <a:latin typeface="Arial" panose="020B0604020202020204" pitchFamily="34" charset="0"/>
                <a:cs typeface="Arial" panose="020B0604020202020204" pitchFamily="34" charset="0"/>
              </a:rPr>
              <a:t>Use the toilet</a:t>
            </a:r>
            <a:endParaRPr lang="en-GB" dirty="0">
              <a:latin typeface="Arial" panose="020B0604020202020204" pitchFamily="34" charset="0"/>
              <a:cs typeface="Arial" panose="020B0604020202020204" pitchFamily="34" charset="0"/>
            </a:endParaRPr>
          </a:p>
        </p:txBody>
      </p:sp>
      <p:sp>
        <p:nvSpPr>
          <p:cNvPr id="12" name="TextBox 11"/>
          <p:cNvSpPr txBox="1"/>
          <p:nvPr/>
        </p:nvSpPr>
        <p:spPr>
          <a:xfrm>
            <a:off x="5220072" y="5743888"/>
            <a:ext cx="1584176" cy="646331"/>
          </a:xfrm>
          <a:prstGeom prst="rect">
            <a:avLst/>
          </a:prstGeom>
          <a:noFill/>
        </p:spPr>
        <p:txBody>
          <a:bodyPr wrap="square" rtlCol="0">
            <a:spAutoFit/>
          </a:bodyPr>
          <a:lstStyle/>
          <a:p>
            <a:pPr algn="ctr"/>
            <a:r>
              <a:rPr lang="en-GB" dirty="0" smtClean="0">
                <a:latin typeface="Arial" panose="020B0604020202020204" pitchFamily="34" charset="0"/>
                <a:cs typeface="Arial" panose="020B0604020202020204" pitchFamily="34" charset="0"/>
              </a:rPr>
              <a:t>Visit resident organisations</a:t>
            </a:r>
            <a:endParaRPr lang="en-GB" dirty="0">
              <a:latin typeface="Arial" panose="020B0604020202020204" pitchFamily="34" charset="0"/>
              <a:cs typeface="Arial" panose="020B0604020202020204" pitchFamily="34" charset="0"/>
            </a:endParaRPr>
          </a:p>
        </p:txBody>
      </p:sp>
      <p:sp>
        <p:nvSpPr>
          <p:cNvPr id="13" name="TextBox 12"/>
          <p:cNvSpPr txBox="1"/>
          <p:nvPr/>
        </p:nvSpPr>
        <p:spPr>
          <a:xfrm>
            <a:off x="7308304" y="5144721"/>
            <a:ext cx="1584176" cy="369332"/>
          </a:xfrm>
          <a:prstGeom prst="rect">
            <a:avLst/>
          </a:prstGeom>
          <a:noFill/>
        </p:spPr>
        <p:txBody>
          <a:bodyPr wrap="square" rtlCol="0">
            <a:spAutoFit/>
          </a:bodyPr>
          <a:lstStyle/>
          <a:p>
            <a:pPr algn="ctr"/>
            <a:r>
              <a:rPr lang="en-GB" dirty="0" smtClean="0">
                <a:latin typeface="Arial" panose="020B0604020202020204" pitchFamily="34" charset="0"/>
                <a:cs typeface="Arial" panose="020B0604020202020204" pitchFamily="34" charset="0"/>
              </a:rPr>
              <a:t>Workshop</a:t>
            </a:r>
            <a:endParaRPr lang="en-GB" dirty="0">
              <a:latin typeface="Arial" panose="020B0604020202020204" pitchFamily="34" charset="0"/>
              <a:cs typeface="Arial" panose="020B0604020202020204" pitchFamily="34" charset="0"/>
            </a:endParaRPr>
          </a:p>
        </p:txBody>
      </p:sp>
      <p:sp>
        <p:nvSpPr>
          <p:cNvPr id="14" name="TextBox 13"/>
          <p:cNvSpPr txBox="1"/>
          <p:nvPr/>
        </p:nvSpPr>
        <p:spPr>
          <a:xfrm>
            <a:off x="7341384" y="3411693"/>
            <a:ext cx="1584176" cy="646331"/>
          </a:xfrm>
          <a:prstGeom prst="rect">
            <a:avLst/>
          </a:prstGeom>
          <a:noFill/>
        </p:spPr>
        <p:txBody>
          <a:bodyPr wrap="square" rtlCol="0">
            <a:spAutoFit/>
          </a:bodyPr>
          <a:lstStyle/>
          <a:p>
            <a:pPr algn="ctr"/>
            <a:r>
              <a:rPr lang="en-GB" dirty="0" smtClean="0">
                <a:latin typeface="Arial" panose="020B0604020202020204" pitchFamily="34" charset="0"/>
                <a:cs typeface="Arial" panose="020B0604020202020204" pitchFamily="34" charset="0"/>
              </a:rPr>
              <a:t>Business meeting</a:t>
            </a:r>
            <a:endParaRPr lang="en-GB" dirty="0">
              <a:latin typeface="Arial" panose="020B0604020202020204" pitchFamily="34" charset="0"/>
              <a:cs typeface="Arial" panose="020B0604020202020204" pitchFamily="34" charset="0"/>
            </a:endParaRPr>
          </a:p>
        </p:txBody>
      </p:sp>
      <p:sp>
        <p:nvSpPr>
          <p:cNvPr id="15" name="TextBox 14"/>
          <p:cNvSpPr txBox="1"/>
          <p:nvPr/>
        </p:nvSpPr>
        <p:spPr>
          <a:xfrm>
            <a:off x="96816" y="3148806"/>
            <a:ext cx="1584176" cy="923330"/>
          </a:xfrm>
          <a:prstGeom prst="rect">
            <a:avLst/>
          </a:prstGeom>
          <a:noFill/>
        </p:spPr>
        <p:txBody>
          <a:bodyPr wrap="square" rtlCol="0">
            <a:spAutoFit/>
          </a:bodyPr>
          <a:lstStyle/>
          <a:p>
            <a:pPr algn="ctr"/>
            <a:r>
              <a:rPr lang="en-GB" dirty="0" smtClean="0">
                <a:latin typeface="Arial" panose="020B0604020202020204" pitchFamily="34" charset="0"/>
                <a:cs typeface="Arial" panose="020B0604020202020204" pitchFamily="34" charset="0"/>
              </a:rPr>
              <a:t>Purchase goods from a retailer</a:t>
            </a:r>
            <a:endParaRPr lang="en-GB" dirty="0">
              <a:latin typeface="Arial" panose="020B0604020202020204" pitchFamily="34" charset="0"/>
              <a:cs typeface="Arial" panose="020B0604020202020204" pitchFamily="34" charset="0"/>
            </a:endParaRPr>
          </a:p>
        </p:txBody>
      </p:sp>
      <p:sp>
        <p:nvSpPr>
          <p:cNvPr id="16" name="TextBox 15"/>
          <p:cNvSpPr txBox="1"/>
          <p:nvPr/>
        </p:nvSpPr>
        <p:spPr>
          <a:xfrm>
            <a:off x="3739732" y="1314488"/>
            <a:ext cx="1584176" cy="369332"/>
          </a:xfrm>
          <a:prstGeom prst="rect">
            <a:avLst/>
          </a:prstGeom>
          <a:noFill/>
        </p:spPr>
        <p:txBody>
          <a:bodyPr wrap="square" rtlCol="0">
            <a:spAutoFit/>
          </a:bodyPr>
          <a:lstStyle/>
          <a:p>
            <a:pPr algn="ctr"/>
            <a:r>
              <a:rPr lang="en-GB" dirty="0" smtClean="0">
                <a:latin typeface="Arial" panose="020B0604020202020204" pitchFamily="34" charset="0"/>
                <a:cs typeface="Arial" panose="020B0604020202020204" pitchFamily="34" charset="0"/>
              </a:rPr>
              <a:t>Events</a:t>
            </a:r>
            <a:endParaRPr lang="en-GB" dirty="0">
              <a:latin typeface="Arial" panose="020B0604020202020204" pitchFamily="34" charset="0"/>
              <a:cs typeface="Arial" panose="020B0604020202020204" pitchFamily="34" charset="0"/>
            </a:endParaRPr>
          </a:p>
        </p:txBody>
      </p:sp>
      <p:sp>
        <p:nvSpPr>
          <p:cNvPr id="17" name="TextBox 16"/>
          <p:cNvSpPr txBox="1"/>
          <p:nvPr/>
        </p:nvSpPr>
        <p:spPr>
          <a:xfrm>
            <a:off x="637026" y="1175989"/>
            <a:ext cx="1584176" cy="646331"/>
          </a:xfrm>
          <a:prstGeom prst="rect">
            <a:avLst/>
          </a:prstGeom>
          <a:noFill/>
        </p:spPr>
        <p:txBody>
          <a:bodyPr wrap="square" rtlCol="0">
            <a:spAutoFit/>
          </a:bodyPr>
          <a:lstStyle/>
          <a:p>
            <a:pPr algn="ctr"/>
            <a:r>
              <a:rPr lang="en-GB" dirty="0" smtClean="0">
                <a:latin typeface="Arial" panose="020B0604020202020204" pitchFamily="34" charset="0"/>
                <a:cs typeface="Arial" panose="020B0604020202020204" pitchFamily="34" charset="0"/>
              </a:rPr>
              <a:t>Attend a performance </a:t>
            </a:r>
            <a:endParaRPr lang="en-GB" dirty="0">
              <a:latin typeface="Arial" panose="020B0604020202020204" pitchFamily="34" charset="0"/>
              <a:cs typeface="Arial" panose="020B0604020202020204" pitchFamily="34" charset="0"/>
            </a:endParaRPr>
          </a:p>
        </p:txBody>
      </p:sp>
      <p:sp>
        <p:nvSpPr>
          <p:cNvPr id="18" name="TextBox 17"/>
          <p:cNvSpPr txBox="1"/>
          <p:nvPr/>
        </p:nvSpPr>
        <p:spPr>
          <a:xfrm>
            <a:off x="7020272" y="1244114"/>
            <a:ext cx="1584176" cy="646331"/>
          </a:xfrm>
          <a:prstGeom prst="rect">
            <a:avLst/>
          </a:prstGeom>
          <a:noFill/>
        </p:spPr>
        <p:txBody>
          <a:bodyPr wrap="square" rtlCol="0">
            <a:spAutoFit/>
          </a:bodyPr>
          <a:lstStyle/>
          <a:p>
            <a:pPr algn="ctr"/>
            <a:r>
              <a:rPr lang="en-GB" dirty="0" smtClean="0">
                <a:latin typeface="Arial" panose="020B0604020202020204" pitchFamily="34" charset="0"/>
                <a:cs typeface="Arial" panose="020B0604020202020204" pitchFamily="34" charset="0"/>
              </a:rPr>
              <a:t>Restaurant Booking </a:t>
            </a:r>
            <a:endParaRPr lang="en-GB" dirty="0">
              <a:latin typeface="Arial" panose="020B0604020202020204" pitchFamily="34" charset="0"/>
              <a:cs typeface="Arial" panose="020B0604020202020204" pitchFamily="34" charset="0"/>
            </a:endParaRPr>
          </a:p>
        </p:txBody>
      </p:sp>
      <p:sp>
        <p:nvSpPr>
          <p:cNvPr id="2" name="Oval 1"/>
          <p:cNvSpPr/>
          <p:nvPr/>
        </p:nvSpPr>
        <p:spPr>
          <a:xfrm>
            <a:off x="602940" y="908720"/>
            <a:ext cx="1584176" cy="1224136"/>
          </a:xfrm>
          <a:prstGeom prst="ellipse">
            <a:avLst/>
          </a:prstGeom>
          <a:noFill/>
          <a:ln>
            <a:solidFill>
              <a:srgbClr val="9112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3739732" y="908720"/>
            <a:ext cx="1584176" cy="1224136"/>
          </a:xfrm>
          <a:prstGeom prst="ellipse">
            <a:avLst/>
          </a:prstGeom>
          <a:noFill/>
          <a:ln>
            <a:solidFill>
              <a:srgbClr val="9112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7047094" y="968156"/>
            <a:ext cx="1584176" cy="1224136"/>
          </a:xfrm>
          <a:prstGeom prst="ellipse">
            <a:avLst/>
          </a:prstGeom>
          <a:noFill/>
          <a:ln>
            <a:solidFill>
              <a:srgbClr val="9112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61495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9" grpId="0" animBg="1"/>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l="3503" r="3503"/>
          <a:stretch/>
        </p:blipFill>
        <p:spPr bwMode="auto">
          <a:xfrm>
            <a:off x="0" y="0"/>
            <a:ext cx="9144000" cy="6858000"/>
          </a:xfrm>
          <a:prstGeom prst="rect">
            <a:avLst/>
          </a:prstGeom>
          <a:noFill/>
          <a:ln w="2857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0" y="0"/>
            <a:ext cx="9144000" cy="523220"/>
          </a:xfrm>
          <a:prstGeom prst="rect">
            <a:avLst/>
          </a:prstGeom>
          <a:solidFill>
            <a:schemeClr val="tx1"/>
          </a:solidFill>
        </p:spPr>
        <p:txBody>
          <a:bodyPr wrap="square" rtlCol="0" anchor="ctr">
            <a:spAutoFit/>
          </a:bodyPr>
          <a:lstStyle/>
          <a:p>
            <a:r>
              <a:rPr lang="en-GB" sz="2800" dirty="0" smtClean="0">
                <a:solidFill>
                  <a:schemeClr val="bg1"/>
                </a:solidFill>
                <a:latin typeface="Arial" panose="020B0604020202020204" pitchFamily="34" charset="0"/>
                <a:cs typeface="Arial" panose="020B0604020202020204" pitchFamily="34" charset="0"/>
              </a:rPr>
              <a:t>Customer Journey – Attending a performance</a:t>
            </a:r>
            <a:endParaRPr lang="en-GB" sz="2800" dirty="0">
              <a:solidFill>
                <a:schemeClr val="bg1"/>
              </a:solidFill>
              <a:latin typeface="Arial" panose="020B0604020202020204" pitchFamily="34" charset="0"/>
              <a:cs typeface="Arial" panose="020B0604020202020204" pitchFamily="34" charset="0"/>
            </a:endParaRPr>
          </a:p>
        </p:txBody>
      </p:sp>
      <p:sp>
        <p:nvSpPr>
          <p:cNvPr id="2" name="Oval 1"/>
          <p:cNvSpPr/>
          <p:nvPr/>
        </p:nvSpPr>
        <p:spPr>
          <a:xfrm>
            <a:off x="1259632" y="2293591"/>
            <a:ext cx="2664296" cy="2575569"/>
          </a:xfrm>
          <a:prstGeom prst="ellipse">
            <a:avLst/>
          </a:prstGeom>
          <a:solidFill>
            <a:srgbClr val="9112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latin typeface="Arial" panose="020B0604020202020204" pitchFamily="34" charset="0"/>
                <a:cs typeface="Arial" panose="020B0604020202020204" pitchFamily="34" charset="0"/>
              </a:rPr>
              <a:t>Pre- / during</a:t>
            </a:r>
          </a:p>
          <a:p>
            <a:pPr algn="ctr"/>
            <a:r>
              <a:rPr lang="en-GB" sz="2400" dirty="0" smtClean="0">
                <a:latin typeface="Arial" panose="020B0604020202020204" pitchFamily="34" charset="0"/>
                <a:cs typeface="Arial" panose="020B0604020202020204" pitchFamily="34" charset="0"/>
              </a:rPr>
              <a:t>visit</a:t>
            </a:r>
            <a:endParaRPr lang="en-GB" sz="2400" dirty="0">
              <a:latin typeface="Arial" panose="020B0604020202020204" pitchFamily="34" charset="0"/>
              <a:cs typeface="Arial" panose="020B0604020202020204" pitchFamily="34" charset="0"/>
            </a:endParaRPr>
          </a:p>
        </p:txBody>
      </p:sp>
      <p:sp>
        <p:nvSpPr>
          <p:cNvPr id="13" name="Oval 12"/>
          <p:cNvSpPr/>
          <p:nvPr/>
        </p:nvSpPr>
        <p:spPr>
          <a:xfrm>
            <a:off x="5076056" y="2293591"/>
            <a:ext cx="2664296" cy="2575569"/>
          </a:xfrm>
          <a:prstGeom prst="ellipse">
            <a:avLst/>
          </a:prstGeom>
          <a:solidFill>
            <a:srgbClr val="9112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latin typeface="Arial" panose="020B0604020202020204" pitchFamily="34" charset="0"/>
                <a:cs typeface="Arial" panose="020B0604020202020204" pitchFamily="34" charset="0"/>
              </a:rPr>
              <a:t>Post- </a:t>
            </a:r>
          </a:p>
          <a:p>
            <a:pPr algn="ctr"/>
            <a:r>
              <a:rPr lang="en-GB" sz="2400" dirty="0" smtClean="0">
                <a:latin typeface="Arial" panose="020B0604020202020204" pitchFamily="34" charset="0"/>
                <a:cs typeface="Arial" panose="020B0604020202020204" pitchFamily="34" charset="0"/>
              </a:rPr>
              <a:t>visit</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76434799"/>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523220"/>
          </a:xfrm>
          <a:prstGeom prst="rect">
            <a:avLst/>
          </a:prstGeom>
          <a:solidFill>
            <a:schemeClr val="tx1"/>
          </a:solidFill>
        </p:spPr>
        <p:txBody>
          <a:bodyPr wrap="square" rtlCol="0" anchor="ctr">
            <a:spAutoFit/>
          </a:bodyPr>
          <a:lstStyle/>
          <a:p>
            <a:r>
              <a:rPr lang="en-GB" sz="2800" dirty="0" smtClean="0">
                <a:solidFill>
                  <a:schemeClr val="bg1"/>
                </a:solidFill>
                <a:latin typeface="Arial" panose="020B0604020202020204" pitchFamily="34" charset="0"/>
                <a:cs typeface="Arial" panose="020B0604020202020204" pitchFamily="34" charset="0"/>
              </a:rPr>
              <a:t>Pre-visit highlights</a:t>
            </a:r>
            <a:endParaRPr lang="en-GB" sz="2800" dirty="0">
              <a:solidFill>
                <a:schemeClr val="bg1"/>
              </a:solidFill>
              <a:latin typeface="Arial" panose="020B0604020202020204" pitchFamily="34" charset="0"/>
              <a:cs typeface="Arial" panose="020B0604020202020204" pitchFamily="34" charset="0"/>
            </a:endParaRPr>
          </a:p>
        </p:txBody>
      </p:sp>
      <p:pic>
        <p:nvPicPr>
          <p:cNvPr id="5" name="Picture 4"/>
          <p:cNvPicPr>
            <a:picLocks noChangeAspect="1"/>
          </p:cNvPicPr>
          <p:nvPr/>
        </p:nvPicPr>
        <p:blipFill rotWithShape="1">
          <a:blip r:embed="rId3"/>
          <a:srcRect l="48324" b="8839"/>
          <a:stretch/>
        </p:blipFill>
        <p:spPr>
          <a:xfrm>
            <a:off x="4283968" y="5892782"/>
            <a:ext cx="4439096" cy="360040"/>
          </a:xfrm>
          <a:prstGeom prst="rect">
            <a:avLst/>
          </a:prstGeom>
        </p:spPr>
      </p:pic>
      <p:sp>
        <p:nvSpPr>
          <p:cNvPr id="6" name="TextBox 5"/>
          <p:cNvSpPr txBox="1"/>
          <p:nvPr/>
        </p:nvSpPr>
        <p:spPr>
          <a:xfrm>
            <a:off x="395536" y="963352"/>
            <a:ext cx="8208912" cy="369332"/>
          </a:xfrm>
          <a:prstGeom prst="rect">
            <a:avLst/>
          </a:prstGeom>
          <a:noFill/>
        </p:spPr>
        <p:txBody>
          <a:bodyPr wrap="square" rtlCol="0">
            <a:spAutoFit/>
          </a:bodyPr>
          <a:lstStyle/>
          <a:p>
            <a:r>
              <a:rPr lang="en-GB" b="1" dirty="0" smtClean="0">
                <a:latin typeface="Arial" panose="020B0604020202020204" pitchFamily="34" charset="0"/>
                <a:cs typeface="Arial" panose="020B0604020202020204" pitchFamily="34" charset="0"/>
              </a:rPr>
              <a:t>1. Triggered pre-show emails through </a:t>
            </a:r>
            <a:r>
              <a:rPr lang="en-GB" b="1" dirty="0" err="1" smtClean="0">
                <a:latin typeface="Arial" panose="020B0604020202020204" pitchFamily="34" charset="0"/>
                <a:cs typeface="Arial" panose="020B0604020202020204" pitchFamily="34" charset="0"/>
              </a:rPr>
              <a:t>Wordfly</a:t>
            </a:r>
            <a:endParaRPr lang="en-GB" b="1" dirty="0">
              <a:latin typeface="Arial" panose="020B0604020202020204" pitchFamily="34" charset="0"/>
              <a:cs typeface="Arial" panose="020B0604020202020204" pitchFamily="34" charset="0"/>
            </a:endParaRPr>
          </a:p>
        </p:txBody>
      </p:sp>
      <p:sp>
        <p:nvSpPr>
          <p:cNvPr id="7" name="Oval 6"/>
          <p:cNvSpPr/>
          <p:nvPr/>
        </p:nvSpPr>
        <p:spPr>
          <a:xfrm>
            <a:off x="5868144" y="5877272"/>
            <a:ext cx="1152128" cy="488546"/>
          </a:xfrm>
          <a:prstGeom prst="ellipse">
            <a:avLst/>
          </a:prstGeom>
          <a:noFill/>
          <a:ln w="57150">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GB"/>
          </a:p>
        </p:txBody>
      </p:sp>
      <p:sp>
        <p:nvSpPr>
          <p:cNvPr id="8" name="TextBox 7"/>
          <p:cNvSpPr txBox="1"/>
          <p:nvPr/>
        </p:nvSpPr>
        <p:spPr>
          <a:xfrm>
            <a:off x="487265" y="5577485"/>
            <a:ext cx="2408830" cy="923330"/>
          </a:xfrm>
          <a:prstGeom prst="rect">
            <a:avLst/>
          </a:prstGeom>
          <a:noFill/>
        </p:spPr>
        <p:txBody>
          <a:bodyPr wrap="square" rtlCol="0">
            <a:spAutoFit/>
          </a:bodyPr>
          <a:lstStyle/>
          <a:p>
            <a:r>
              <a:rPr lang="en-GB" dirty="0" err="1" smtClean="0">
                <a:latin typeface="Arial" panose="020B0604020202020204" pitchFamily="34" charset="0"/>
                <a:cs typeface="Arial" panose="020B0604020202020204" pitchFamily="34" charset="0"/>
              </a:rPr>
              <a:t>Wordfly</a:t>
            </a:r>
            <a:r>
              <a:rPr lang="en-GB" dirty="0" smtClean="0">
                <a:latin typeface="Arial" panose="020B0604020202020204" pitchFamily="34" charset="0"/>
                <a:cs typeface="Arial" panose="020B0604020202020204" pitchFamily="34" charset="0"/>
              </a:rPr>
              <a:t> response recorded on Constituent record</a:t>
            </a:r>
            <a:endParaRPr lang="en-GB" dirty="0">
              <a:latin typeface="Arial" panose="020B0604020202020204" pitchFamily="34" charset="0"/>
              <a:cs typeface="Arial" panose="020B0604020202020204" pitchFamily="34" charset="0"/>
            </a:endParaRPr>
          </a:p>
        </p:txBody>
      </p:sp>
      <p:cxnSp>
        <p:nvCxnSpPr>
          <p:cNvPr id="12" name="Straight Arrow Connector 11"/>
          <p:cNvCxnSpPr/>
          <p:nvPr/>
        </p:nvCxnSpPr>
        <p:spPr>
          <a:xfrm>
            <a:off x="2483768" y="6039150"/>
            <a:ext cx="1667348" cy="0"/>
          </a:xfrm>
          <a:prstGeom prst="straightConnector1">
            <a:avLst/>
          </a:prstGeom>
          <a:ln>
            <a:tailEnd type="triangle"/>
          </a:ln>
        </p:spPr>
        <p:style>
          <a:lnRef idx="1">
            <a:schemeClr val="accent4"/>
          </a:lnRef>
          <a:fillRef idx="0">
            <a:schemeClr val="accent4"/>
          </a:fillRef>
          <a:effectRef idx="0">
            <a:schemeClr val="accent4"/>
          </a:effectRef>
          <a:fontRef idx="minor">
            <a:schemeClr val="tx1"/>
          </a:fontRef>
        </p:style>
      </p:cxnSp>
      <p:pic>
        <p:nvPicPr>
          <p:cNvPr id="13" name="Picture 12"/>
          <p:cNvPicPr>
            <a:picLocks noChangeAspect="1"/>
          </p:cNvPicPr>
          <p:nvPr/>
        </p:nvPicPr>
        <p:blipFill>
          <a:blip r:embed="rId4"/>
          <a:stretch>
            <a:fillRect/>
          </a:stretch>
        </p:blipFill>
        <p:spPr>
          <a:xfrm>
            <a:off x="1101574" y="1545089"/>
            <a:ext cx="2428875" cy="3667125"/>
          </a:xfrm>
          <a:prstGeom prst="rect">
            <a:avLst/>
          </a:prstGeom>
        </p:spPr>
      </p:pic>
      <p:pic>
        <p:nvPicPr>
          <p:cNvPr id="14" name="Picture 13"/>
          <p:cNvPicPr>
            <a:picLocks noChangeAspect="1"/>
          </p:cNvPicPr>
          <p:nvPr/>
        </p:nvPicPr>
        <p:blipFill rotWithShape="1">
          <a:blip r:embed="rId5"/>
          <a:srcRect t="1973" b="4543"/>
          <a:stretch/>
        </p:blipFill>
        <p:spPr>
          <a:xfrm>
            <a:off x="3530449" y="1509674"/>
            <a:ext cx="2447925" cy="3784339"/>
          </a:xfrm>
          <a:prstGeom prst="rect">
            <a:avLst/>
          </a:prstGeom>
        </p:spPr>
      </p:pic>
    </p:spTree>
    <p:extLst>
      <p:ext uri="{BB962C8B-B14F-4D97-AF65-F5344CB8AC3E}">
        <p14:creationId xmlns:p14="http://schemas.microsoft.com/office/powerpoint/2010/main" val="4091764330"/>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523220"/>
          </a:xfrm>
          <a:prstGeom prst="rect">
            <a:avLst/>
          </a:prstGeom>
          <a:solidFill>
            <a:schemeClr val="tx1"/>
          </a:solidFill>
        </p:spPr>
        <p:txBody>
          <a:bodyPr wrap="square" rtlCol="0" anchor="ctr">
            <a:spAutoFit/>
          </a:bodyPr>
          <a:lstStyle/>
          <a:p>
            <a:r>
              <a:rPr lang="en-GB" sz="2800" dirty="0" smtClean="0">
                <a:solidFill>
                  <a:schemeClr val="bg1"/>
                </a:solidFill>
                <a:latin typeface="Arial" panose="020B0604020202020204" pitchFamily="34" charset="0"/>
                <a:cs typeface="Arial" panose="020B0604020202020204" pitchFamily="34" charset="0"/>
              </a:rPr>
              <a:t>Pre-visit highlights</a:t>
            </a:r>
            <a:endParaRPr lang="en-GB" sz="2800" dirty="0">
              <a:solidFill>
                <a:schemeClr val="bg1"/>
              </a:solidFill>
              <a:latin typeface="Arial" panose="020B0604020202020204" pitchFamily="34" charset="0"/>
              <a:cs typeface="Arial" panose="020B0604020202020204" pitchFamily="34" charset="0"/>
            </a:endParaRPr>
          </a:p>
        </p:txBody>
      </p:sp>
      <p:sp>
        <p:nvSpPr>
          <p:cNvPr id="5" name="TextBox 4"/>
          <p:cNvSpPr txBox="1"/>
          <p:nvPr/>
        </p:nvSpPr>
        <p:spPr>
          <a:xfrm>
            <a:off x="395536" y="963352"/>
            <a:ext cx="8208912" cy="369332"/>
          </a:xfrm>
          <a:prstGeom prst="rect">
            <a:avLst/>
          </a:prstGeom>
          <a:noFill/>
        </p:spPr>
        <p:txBody>
          <a:bodyPr wrap="square" rtlCol="0">
            <a:spAutoFit/>
          </a:bodyPr>
          <a:lstStyle/>
          <a:p>
            <a:r>
              <a:rPr lang="en-GB" b="1" dirty="0" smtClean="0">
                <a:latin typeface="Arial" panose="020B0604020202020204" pitchFamily="34" charset="0"/>
                <a:cs typeface="Arial" panose="020B0604020202020204" pitchFamily="34" charset="0"/>
              </a:rPr>
              <a:t>2. Enhanced Group visitor experience</a:t>
            </a:r>
            <a:endParaRPr lang="en-GB" b="1" dirty="0">
              <a:latin typeface="Arial" panose="020B0604020202020204" pitchFamily="34" charset="0"/>
              <a:cs typeface="Arial" panose="020B0604020202020204" pitchFamily="34" charset="0"/>
            </a:endParaRPr>
          </a:p>
        </p:txBody>
      </p:sp>
      <p:sp>
        <p:nvSpPr>
          <p:cNvPr id="6" name="TextBox 5"/>
          <p:cNvSpPr txBox="1"/>
          <p:nvPr/>
        </p:nvSpPr>
        <p:spPr>
          <a:xfrm>
            <a:off x="683568" y="1772816"/>
            <a:ext cx="7200800" cy="5355312"/>
          </a:xfrm>
          <a:prstGeom prst="rect">
            <a:avLst/>
          </a:prstGeom>
          <a:noFill/>
        </p:spPr>
        <p:txBody>
          <a:bodyPr wrap="square" rtlCol="0">
            <a:spAutoFit/>
          </a:bodyPr>
          <a:lstStyle/>
          <a:p>
            <a:pPr marL="285750" indent="-285750">
              <a:buFont typeface="Arial" panose="020B0604020202020204" pitchFamily="34" charset="0"/>
              <a:buChar char="•"/>
            </a:pPr>
            <a:r>
              <a:rPr lang="en-GB" dirty="0" smtClean="0">
                <a:latin typeface="Arial" panose="020B0604020202020204" pitchFamily="34" charset="0"/>
                <a:cs typeface="Arial" panose="020B0604020202020204" pitchFamily="34" charset="0"/>
              </a:rPr>
              <a:t>Payment reminder emails</a:t>
            </a:r>
            <a:br>
              <a:rPr lang="en-GB" dirty="0" smtClean="0">
                <a:latin typeface="Arial" panose="020B0604020202020204" pitchFamily="34" charset="0"/>
                <a:cs typeface="Arial" panose="020B0604020202020204" pitchFamily="34" charset="0"/>
              </a:rPr>
            </a:br>
            <a:endParaRPr lang="en-GB"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smtClean="0">
                <a:latin typeface="Arial" panose="020B0604020202020204" pitchFamily="34" charset="0"/>
                <a:cs typeface="Arial" panose="020B0604020202020204" pitchFamily="34" charset="0"/>
              </a:rPr>
              <a:t>Customer care calls</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smtClean="0">
                <a:latin typeface="Arial" panose="020B0604020202020204" pitchFamily="34" charset="0"/>
                <a:cs typeface="Arial" panose="020B0604020202020204" pitchFamily="34" charset="0"/>
              </a:rPr>
              <a:t>Welcome Host service</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smtClean="0">
                <a:latin typeface="Arial" panose="020B0604020202020204" pitchFamily="34" charset="0"/>
                <a:cs typeface="Arial" panose="020B0604020202020204" pitchFamily="34" charset="0"/>
              </a:rPr>
              <a:t>Pre-bookable hospitality</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smtClean="0">
                <a:latin typeface="Arial" panose="020B0604020202020204" pitchFamily="34" charset="0"/>
                <a:cs typeface="Arial" panose="020B0604020202020204" pitchFamily="34" charset="0"/>
              </a:rPr>
              <a:t>Guidance for school groups</a:t>
            </a:r>
            <a:br>
              <a:rPr lang="en-GB" dirty="0" smtClean="0">
                <a:latin typeface="Arial" panose="020B0604020202020204" pitchFamily="34" charset="0"/>
                <a:cs typeface="Arial" panose="020B0604020202020204" pitchFamily="34" charset="0"/>
              </a:rPr>
            </a:br>
            <a:endParaRPr lang="en-GB"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smtClean="0">
                <a:latin typeface="Arial" panose="020B0604020202020204" pitchFamily="34" charset="0"/>
                <a:cs typeface="Arial" panose="020B0604020202020204" pitchFamily="34" charset="0"/>
              </a:rPr>
              <a:t>Coach Driver benefits</a:t>
            </a:r>
            <a:br>
              <a:rPr lang="en-GB" dirty="0" smtClean="0">
                <a:latin typeface="Arial" panose="020B0604020202020204" pitchFamily="34" charset="0"/>
                <a:cs typeface="Arial" panose="020B0604020202020204" pitchFamily="34" charset="0"/>
              </a:rPr>
            </a:br>
            <a:endParaRPr lang="en-GB"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smtClean="0">
                <a:latin typeface="Arial" panose="020B0604020202020204" pitchFamily="34" charset="0"/>
                <a:cs typeface="Arial" panose="020B0604020202020204" pitchFamily="34" charset="0"/>
              </a:rPr>
              <a:t>Group organiser benefits</a:t>
            </a:r>
          </a:p>
          <a:p>
            <a:endParaRPr lang="en-GB" dirty="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3"/>
          <a:stretch>
            <a:fillRect/>
          </a:stretch>
        </p:blipFill>
        <p:spPr>
          <a:xfrm>
            <a:off x="4740205" y="4051100"/>
            <a:ext cx="3864244" cy="1994661"/>
          </a:xfrm>
          <a:prstGeom prst="rect">
            <a:avLst/>
          </a:prstGeom>
        </p:spPr>
      </p:pic>
      <p:pic>
        <p:nvPicPr>
          <p:cNvPr id="3" name="Picture 2"/>
          <p:cNvPicPr>
            <a:picLocks noChangeAspect="1"/>
          </p:cNvPicPr>
          <p:nvPr/>
        </p:nvPicPr>
        <p:blipFill>
          <a:blip r:embed="rId4"/>
          <a:stretch>
            <a:fillRect/>
          </a:stretch>
        </p:blipFill>
        <p:spPr>
          <a:xfrm>
            <a:off x="4740205" y="1590968"/>
            <a:ext cx="3864243" cy="2209028"/>
          </a:xfrm>
          <a:prstGeom prst="rect">
            <a:avLst/>
          </a:prstGeom>
        </p:spPr>
      </p:pic>
    </p:spTree>
    <p:extLst>
      <p:ext uri="{BB962C8B-B14F-4D97-AF65-F5344CB8AC3E}">
        <p14:creationId xmlns:p14="http://schemas.microsoft.com/office/powerpoint/2010/main" val="8403580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6">
                                            <p:txEl>
                                              <p:pRg st="9" end="9"/>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523220"/>
          </a:xfrm>
          <a:prstGeom prst="rect">
            <a:avLst/>
          </a:prstGeom>
          <a:solidFill>
            <a:schemeClr val="tx1"/>
          </a:solidFill>
        </p:spPr>
        <p:txBody>
          <a:bodyPr wrap="square" rtlCol="0" anchor="ctr">
            <a:spAutoFit/>
          </a:bodyPr>
          <a:lstStyle/>
          <a:p>
            <a:r>
              <a:rPr lang="en-GB" sz="2800" dirty="0" smtClean="0">
                <a:solidFill>
                  <a:schemeClr val="bg1"/>
                </a:solidFill>
                <a:latin typeface="Arial" panose="020B0604020202020204" pitchFamily="34" charset="0"/>
                <a:cs typeface="Arial" panose="020B0604020202020204" pitchFamily="34" charset="0"/>
              </a:rPr>
              <a:t>Pre-visit highlights</a:t>
            </a:r>
            <a:endParaRPr lang="en-GB" sz="2800" dirty="0">
              <a:solidFill>
                <a:schemeClr val="bg1"/>
              </a:solidFill>
              <a:latin typeface="Arial" panose="020B0604020202020204" pitchFamily="34" charset="0"/>
              <a:cs typeface="Arial" panose="020B0604020202020204" pitchFamily="34" charset="0"/>
            </a:endParaRPr>
          </a:p>
        </p:txBody>
      </p:sp>
      <p:sp>
        <p:nvSpPr>
          <p:cNvPr id="5" name="TextBox 4"/>
          <p:cNvSpPr txBox="1"/>
          <p:nvPr/>
        </p:nvSpPr>
        <p:spPr>
          <a:xfrm>
            <a:off x="467544" y="908720"/>
            <a:ext cx="8208912"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3</a:t>
            </a:r>
            <a:r>
              <a:rPr lang="en-GB" b="1" dirty="0" smtClean="0">
                <a:latin typeface="Arial" panose="020B0604020202020204" pitchFamily="34" charset="0"/>
                <a:cs typeface="Arial" panose="020B0604020202020204" pitchFamily="34" charset="0"/>
              </a:rPr>
              <a:t>. Pre-bookable car park, programmes &amp; ice creams</a:t>
            </a:r>
            <a:endParaRPr lang="en-GB" b="1" dirty="0">
              <a:latin typeface="Arial" panose="020B0604020202020204" pitchFamily="34" charset="0"/>
              <a:cs typeface="Arial" panose="020B0604020202020204" pitchFamily="34" charset="0"/>
            </a:endParaRPr>
          </a:p>
        </p:txBody>
      </p:sp>
      <p:sp>
        <p:nvSpPr>
          <p:cNvPr id="2" name="TextBox 1"/>
          <p:cNvSpPr txBox="1"/>
          <p:nvPr/>
        </p:nvSpPr>
        <p:spPr>
          <a:xfrm>
            <a:off x="734457" y="1556792"/>
            <a:ext cx="7437943" cy="646331"/>
          </a:xfrm>
          <a:prstGeom prst="rect">
            <a:avLst/>
          </a:prstGeom>
          <a:noFill/>
        </p:spPr>
        <p:txBody>
          <a:bodyPr wrap="square" rtlCol="0">
            <a:spAutoFit/>
          </a:bodyPr>
          <a:lstStyle/>
          <a:p>
            <a:endParaRPr lang="en-GB" dirty="0"/>
          </a:p>
          <a:p>
            <a:endParaRPr lang="en-GB" dirty="0"/>
          </a:p>
        </p:txBody>
      </p:sp>
      <p:pic>
        <p:nvPicPr>
          <p:cNvPr id="3" name="Picture 2"/>
          <p:cNvPicPr>
            <a:picLocks noChangeAspect="1"/>
          </p:cNvPicPr>
          <p:nvPr/>
        </p:nvPicPr>
        <p:blipFill>
          <a:blip r:embed="rId3"/>
          <a:stretch>
            <a:fillRect/>
          </a:stretch>
        </p:blipFill>
        <p:spPr>
          <a:xfrm>
            <a:off x="500212" y="1663552"/>
            <a:ext cx="3877156" cy="2052612"/>
          </a:xfrm>
          <a:prstGeom prst="rect">
            <a:avLst/>
          </a:prstGeom>
        </p:spPr>
      </p:pic>
      <p:pic>
        <p:nvPicPr>
          <p:cNvPr id="6" name="Picture 5"/>
          <p:cNvPicPr>
            <a:picLocks noChangeAspect="1"/>
          </p:cNvPicPr>
          <p:nvPr/>
        </p:nvPicPr>
        <p:blipFill>
          <a:blip r:embed="rId4"/>
          <a:stretch>
            <a:fillRect/>
          </a:stretch>
        </p:blipFill>
        <p:spPr>
          <a:xfrm>
            <a:off x="4753087" y="1556792"/>
            <a:ext cx="3839641" cy="2541265"/>
          </a:xfrm>
          <a:prstGeom prst="rect">
            <a:avLst/>
          </a:prstGeom>
        </p:spPr>
      </p:pic>
      <p:pic>
        <p:nvPicPr>
          <p:cNvPr id="7" name="Picture 6"/>
          <p:cNvPicPr>
            <a:picLocks noChangeAspect="1"/>
          </p:cNvPicPr>
          <p:nvPr/>
        </p:nvPicPr>
        <p:blipFill>
          <a:blip r:embed="rId5"/>
          <a:stretch>
            <a:fillRect/>
          </a:stretch>
        </p:blipFill>
        <p:spPr>
          <a:xfrm>
            <a:off x="971600" y="3716164"/>
            <a:ext cx="2529000" cy="2831207"/>
          </a:xfrm>
          <a:prstGeom prst="rect">
            <a:avLst/>
          </a:prstGeom>
        </p:spPr>
      </p:pic>
      <p:pic>
        <p:nvPicPr>
          <p:cNvPr id="8" name="Picture 7"/>
          <p:cNvPicPr>
            <a:picLocks noChangeAspect="1"/>
          </p:cNvPicPr>
          <p:nvPr/>
        </p:nvPicPr>
        <p:blipFill>
          <a:blip r:embed="rId6"/>
          <a:stretch>
            <a:fillRect/>
          </a:stretch>
        </p:blipFill>
        <p:spPr>
          <a:xfrm>
            <a:off x="3945409" y="4204817"/>
            <a:ext cx="4695825" cy="2200275"/>
          </a:xfrm>
          <a:prstGeom prst="rect">
            <a:avLst/>
          </a:prstGeom>
        </p:spPr>
      </p:pic>
    </p:spTree>
    <p:extLst>
      <p:ext uri="{BB962C8B-B14F-4D97-AF65-F5344CB8AC3E}">
        <p14:creationId xmlns:p14="http://schemas.microsoft.com/office/powerpoint/2010/main" val="1925227782"/>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523220"/>
          </a:xfrm>
          <a:prstGeom prst="rect">
            <a:avLst/>
          </a:prstGeom>
          <a:solidFill>
            <a:schemeClr val="tx1"/>
          </a:solidFill>
        </p:spPr>
        <p:txBody>
          <a:bodyPr wrap="square" rtlCol="0" anchor="ctr">
            <a:spAutoFit/>
          </a:bodyPr>
          <a:lstStyle/>
          <a:p>
            <a:r>
              <a:rPr lang="en-GB" sz="2800" dirty="0" smtClean="0">
                <a:solidFill>
                  <a:schemeClr val="bg1"/>
                </a:solidFill>
                <a:latin typeface="Arial" panose="020B0604020202020204" pitchFamily="34" charset="0"/>
                <a:cs typeface="Arial" panose="020B0604020202020204" pitchFamily="34" charset="0"/>
              </a:rPr>
              <a:t>Pre-visit highlights</a:t>
            </a:r>
            <a:endParaRPr lang="en-GB" sz="2800" dirty="0">
              <a:solidFill>
                <a:schemeClr val="bg1"/>
              </a:solidFill>
              <a:latin typeface="Arial" panose="020B0604020202020204" pitchFamily="34" charset="0"/>
              <a:cs typeface="Arial" panose="020B0604020202020204" pitchFamily="34" charset="0"/>
            </a:endParaRPr>
          </a:p>
        </p:txBody>
      </p:sp>
      <p:sp>
        <p:nvSpPr>
          <p:cNvPr id="5" name="TextBox 4"/>
          <p:cNvSpPr txBox="1"/>
          <p:nvPr/>
        </p:nvSpPr>
        <p:spPr>
          <a:xfrm>
            <a:off x="467544" y="908720"/>
            <a:ext cx="8208912" cy="369332"/>
          </a:xfrm>
          <a:prstGeom prst="rect">
            <a:avLst/>
          </a:prstGeom>
          <a:noFill/>
        </p:spPr>
        <p:txBody>
          <a:bodyPr wrap="square" rtlCol="0">
            <a:spAutoFit/>
          </a:bodyPr>
          <a:lstStyle/>
          <a:p>
            <a:r>
              <a:rPr lang="en-GB" b="1" dirty="0" smtClean="0">
                <a:latin typeface="Arial" panose="020B0604020202020204" pitchFamily="34" charset="0"/>
                <a:cs typeface="Arial" panose="020B0604020202020204" pitchFamily="34" charset="0"/>
              </a:rPr>
              <a:t>4. Special Requests</a:t>
            </a:r>
            <a:endParaRPr lang="en-GB" b="1" dirty="0">
              <a:latin typeface="Arial" panose="020B0604020202020204" pitchFamily="34" charset="0"/>
              <a:cs typeface="Arial" panose="020B0604020202020204" pitchFamily="34" charset="0"/>
            </a:endParaRPr>
          </a:p>
        </p:txBody>
      </p:sp>
      <p:sp>
        <p:nvSpPr>
          <p:cNvPr id="6" name="Rectangle 5"/>
          <p:cNvSpPr/>
          <p:nvPr/>
        </p:nvSpPr>
        <p:spPr>
          <a:xfrm>
            <a:off x="467544" y="1420415"/>
            <a:ext cx="6224782" cy="923330"/>
          </a:xfrm>
          <a:prstGeom prst="rect">
            <a:avLst/>
          </a:prstGeom>
          <a:noFill/>
        </p:spPr>
        <p:txBody>
          <a:bodyPr wrap="none" lIns="91440" tIns="45720" rIns="91440" bIns="45720">
            <a:spAutoFit/>
          </a:bodyPr>
          <a:lstStyle/>
          <a:p>
            <a:pPr algn="ctr"/>
            <a:r>
              <a:rPr lang="en-US" sz="5400" b="1" cap="none" spc="0" dirty="0" smtClean="0">
                <a:ln w="22225">
                  <a:solidFill>
                    <a:schemeClr val="tx1"/>
                  </a:solidFill>
                  <a:prstDash val="solid"/>
                </a:ln>
                <a:solidFill>
                  <a:srgbClr val="9112FA"/>
                </a:solidFill>
                <a:effectLst/>
                <a:latin typeface="Arial" panose="020B0604020202020204" pitchFamily="34" charset="0"/>
                <a:cs typeface="Arial" panose="020B0604020202020204" pitchFamily="34" charset="0"/>
              </a:rPr>
              <a:t>Pre- Summer 2015</a:t>
            </a:r>
            <a:endParaRPr lang="en-US" sz="5400" b="1" cap="none" spc="0" dirty="0">
              <a:ln w="22225">
                <a:solidFill>
                  <a:schemeClr val="tx1"/>
                </a:solidFill>
                <a:prstDash val="solid"/>
              </a:ln>
              <a:solidFill>
                <a:srgbClr val="9112FA"/>
              </a:solidFill>
              <a:effectLst/>
              <a:latin typeface="Arial" panose="020B0604020202020204" pitchFamily="34" charset="0"/>
              <a:cs typeface="Arial" panose="020B0604020202020204" pitchFamily="34" charset="0"/>
            </a:endParaRPr>
          </a:p>
        </p:txBody>
      </p:sp>
      <p:sp>
        <p:nvSpPr>
          <p:cNvPr id="7" name="TextBox 6"/>
          <p:cNvSpPr txBox="1"/>
          <p:nvPr/>
        </p:nvSpPr>
        <p:spPr>
          <a:xfrm>
            <a:off x="467544" y="2636912"/>
            <a:ext cx="5256584" cy="1754326"/>
          </a:xfrm>
          <a:prstGeom prst="rect">
            <a:avLst/>
          </a:prstGeom>
          <a:noFill/>
        </p:spPr>
        <p:txBody>
          <a:bodyPr wrap="square" rtlCol="0">
            <a:spAutoFit/>
          </a:bodyPr>
          <a:lstStyle/>
          <a:p>
            <a:r>
              <a:rPr lang="en-GB" sz="3600" dirty="0" smtClean="0">
                <a:latin typeface="Arial" panose="020B0604020202020204" pitchFamily="34" charset="0"/>
                <a:cs typeface="Arial" panose="020B0604020202020204" pitchFamily="34" charset="0"/>
              </a:rPr>
              <a:t>Combination of CSI’s &amp; Outlook calendar reminders</a:t>
            </a:r>
            <a:endParaRPr lang="en-GB" sz="3600" dirty="0">
              <a:latin typeface="Arial" panose="020B0604020202020204" pitchFamily="34" charset="0"/>
              <a:cs typeface="Arial" panose="020B0604020202020204" pitchFamily="34" charset="0"/>
            </a:endParaRPr>
          </a:p>
        </p:txBody>
      </p:sp>
      <p:pic>
        <p:nvPicPr>
          <p:cNvPr id="8" name="Picture 4" descr="Image result for satisfaction rating smiley faces"/>
          <p:cNvPicPr>
            <a:picLocks noChangeAspect="1" noChangeArrowheads="1"/>
          </p:cNvPicPr>
          <p:nvPr/>
        </p:nvPicPr>
        <p:blipFill rotWithShape="1">
          <a:blip r:embed="rId2">
            <a:extLst>
              <a:ext uri="{28A0092B-C50C-407E-A947-70E740481C1C}">
                <a14:useLocalDpi xmlns:a14="http://schemas.microsoft.com/office/drawing/2010/main" val="0"/>
              </a:ext>
            </a:extLst>
          </a:blip>
          <a:srcRect l="67899" t="8436" b="5390"/>
          <a:stretch/>
        </p:blipFill>
        <p:spPr bwMode="auto">
          <a:xfrm>
            <a:off x="6484044" y="2636912"/>
            <a:ext cx="2160240" cy="22384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328483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523220"/>
          </a:xfrm>
          <a:prstGeom prst="rect">
            <a:avLst/>
          </a:prstGeom>
          <a:solidFill>
            <a:schemeClr val="tx1"/>
          </a:solidFill>
        </p:spPr>
        <p:txBody>
          <a:bodyPr wrap="square" rtlCol="0" anchor="ctr">
            <a:spAutoFit/>
          </a:bodyPr>
          <a:lstStyle/>
          <a:p>
            <a:r>
              <a:rPr lang="en-GB" sz="2800" dirty="0" smtClean="0">
                <a:solidFill>
                  <a:schemeClr val="bg1"/>
                </a:solidFill>
                <a:latin typeface="Arial" panose="020B0604020202020204" pitchFamily="34" charset="0"/>
                <a:cs typeface="Arial" panose="020B0604020202020204" pitchFamily="34" charset="0"/>
              </a:rPr>
              <a:t>Pre-visit highlights</a:t>
            </a:r>
            <a:endParaRPr lang="en-GB" sz="2800" dirty="0">
              <a:solidFill>
                <a:schemeClr val="bg1"/>
              </a:solidFill>
              <a:latin typeface="Arial" panose="020B0604020202020204" pitchFamily="34" charset="0"/>
              <a:cs typeface="Arial" panose="020B0604020202020204" pitchFamily="34" charset="0"/>
            </a:endParaRPr>
          </a:p>
        </p:txBody>
      </p:sp>
      <p:sp>
        <p:nvSpPr>
          <p:cNvPr id="6" name="TextBox 5"/>
          <p:cNvSpPr txBox="1"/>
          <p:nvPr/>
        </p:nvSpPr>
        <p:spPr>
          <a:xfrm>
            <a:off x="625259" y="3737263"/>
            <a:ext cx="4489232" cy="2554545"/>
          </a:xfrm>
          <a:prstGeom prst="rect">
            <a:avLst/>
          </a:prstGeom>
          <a:noFill/>
        </p:spPr>
        <p:txBody>
          <a:bodyPr wrap="square" rtlCol="0">
            <a:spAutoFit/>
          </a:bodyPr>
          <a:lstStyle/>
          <a:p>
            <a:r>
              <a:rPr lang="en-GB" sz="2000" u="sng" dirty="0" smtClean="0">
                <a:latin typeface="Arial" panose="020B0604020202020204" pitchFamily="34" charset="0"/>
                <a:cs typeface="Arial" panose="020B0604020202020204" pitchFamily="34" charset="0"/>
              </a:rPr>
              <a:t>Objectives</a:t>
            </a:r>
            <a:br>
              <a:rPr lang="en-GB" sz="2000" u="sng" dirty="0" smtClean="0">
                <a:latin typeface="Arial" panose="020B0604020202020204" pitchFamily="34" charset="0"/>
                <a:cs typeface="Arial" panose="020B0604020202020204" pitchFamily="34" charset="0"/>
              </a:rPr>
            </a:br>
            <a:endParaRPr lang="en-GB" sz="2000" u="sng" dirty="0" smtClean="0">
              <a:latin typeface="Arial" panose="020B0604020202020204" pitchFamily="34" charset="0"/>
              <a:cs typeface="Arial" panose="020B0604020202020204" pitchFamily="34" charset="0"/>
            </a:endParaRPr>
          </a:p>
          <a:p>
            <a:pPr marL="342900" indent="-342900">
              <a:buFont typeface="+mj-lt"/>
              <a:buAutoNum type="arabicPeriod"/>
            </a:pPr>
            <a:r>
              <a:rPr lang="en-GB" sz="2000" dirty="0" smtClean="0">
                <a:latin typeface="Arial" panose="020B0604020202020204" pitchFamily="34" charset="0"/>
                <a:cs typeface="Arial" panose="020B0604020202020204" pitchFamily="34" charset="0"/>
              </a:rPr>
              <a:t>Improve efficiency </a:t>
            </a:r>
            <a:br>
              <a:rPr lang="en-GB" sz="2000" dirty="0" smtClean="0">
                <a:latin typeface="Arial" panose="020B0604020202020204" pitchFamily="34" charset="0"/>
                <a:cs typeface="Arial" panose="020B0604020202020204" pitchFamily="34" charset="0"/>
              </a:rPr>
            </a:br>
            <a:endParaRPr lang="en-GB" sz="2000" dirty="0" smtClean="0">
              <a:latin typeface="Arial" panose="020B0604020202020204" pitchFamily="34" charset="0"/>
              <a:cs typeface="Arial" panose="020B0604020202020204" pitchFamily="34" charset="0"/>
            </a:endParaRPr>
          </a:p>
          <a:p>
            <a:pPr marL="342900" indent="-342900">
              <a:buFont typeface="+mj-lt"/>
              <a:buAutoNum type="arabicPeriod"/>
            </a:pPr>
            <a:r>
              <a:rPr lang="en-GB" sz="2000" dirty="0" smtClean="0">
                <a:latin typeface="Arial" panose="020B0604020202020204" pitchFamily="34" charset="0"/>
                <a:cs typeface="Arial" panose="020B0604020202020204" pitchFamily="34" charset="0"/>
              </a:rPr>
              <a:t>Maintain history on constituent record</a:t>
            </a:r>
            <a:br>
              <a:rPr lang="en-GB" sz="2000" dirty="0" smtClean="0">
                <a:latin typeface="Arial" panose="020B0604020202020204" pitchFamily="34" charset="0"/>
                <a:cs typeface="Arial" panose="020B0604020202020204" pitchFamily="34" charset="0"/>
              </a:rPr>
            </a:br>
            <a:endParaRPr lang="en-GB" sz="2000" dirty="0" smtClean="0">
              <a:latin typeface="Arial" panose="020B0604020202020204" pitchFamily="34" charset="0"/>
              <a:cs typeface="Arial" panose="020B0604020202020204" pitchFamily="34" charset="0"/>
            </a:endParaRPr>
          </a:p>
          <a:p>
            <a:pPr marL="342900" indent="-342900">
              <a:buFont typeface="+mj-lt"/>
              <a:buAutoNum type="arabicPeriod"/>
            </a:pPr>
            <a:r>
              <a:rPr lang="en-GB" sz="2000" dirty="0" smtClean="0">
                <a:latin typeface="Arial" panose="020B0604020202020204" pitchFamily="34" charset="0"/>
                <a:cs typeface="Arial" panose="020B0604020202020204" pitchFamily="34" charset="0"/>
              </a:rPr>
              <a:t>Clear, user friendly reporting</a:t>
            </a:r>
            <a:endParaRPr lang="en-GB" sz="2000" dirty="0">
              <a:latin typeface="Arial" panose="020B0604020202020204" pitchFamily="34" charset="0"/>
              <a:cs typeface="Arial" panose="020B0604020202020204" pitchFamily="34" charset="0"/>
            </a:endParaRPr>
          </a:p>
        </p:txBody>
      </p:sp>
      <p:pic>
        <p:nvPicPr>
          <p:cNvPr id="1026" name="Picture 2" descr="Image result for tick"/>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31840" y="3976533"/>
            <a:ext cx="717016" cy="82061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Image result for tick"/>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83968" y="5560709"/>
            <a:ext cx="717016" cy="82061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satisfaction rating smiley faces"/>
          <p:cNvPicPr>
            <a:picLocks noChangeAspect="1" noChangeArrowheads="1"/>
          </p:cNvPicPr>
          <p:nvPr/>
        </p:nvPicPr>
        <p:blipFill rotWithShape="1">
          <a:blip r:embed="rId3">
            <a:extLst>
              <a:ext uri="{28A0092B-C50C-407E-A947-70E740481C1C}">
                <a14:useLocalDpi xmlns:a14="http://schemas.microsoft.com/office/drawing/2010/main" val="0"/>
              </a:ext>
            </a:extLst>
          </a:blip>
          <a:srcRect l="34894" t="7835" r="33355" b="5990"/>
          <a:stretch/>
        </p:blipFill>
        <p:spPr bwMode="auto">
          <a:xfrm>
            <a:off x="6012160" y="3890613"/>
            <a:ext cx="2145669" cy="224784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467544" y="908720"/>
            <a:ext cx="8208912"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4</a:t>
            </a:r>
            <a:r>
              <a:rPr lang="en-GB" b="1" dirty="0" smtClean="0">
                <a:latin typeface="Arial" panose="020B0604020202020204" pitchFamily="34" charset="0"/>
                <a:cs typeface="Arial" panose="020B0604020202020204" pitchFamily="34" charset="0"/>
              </a:rPr>
              <a:t>. Special Requests</a:t>
            </a:r>
            <a:endParaRPr lang="en-GB" b="1" dirty="0">
              <a:latin typeface="Arial" panose="020B0604020202020204" pitchFamily="34" charset="0"/>
              <a:cs typeface="Arial" panose="020B0604020202020204" pitchFamily="34" charset="0"/>
            </a:endParaRPr>
          </a:p>
        </p:txBody>
      </p:sp>
      <p:sp>
        <p:nvSpPr>
          <p:cNvPr id="12" name="Rectangle 11"/>
          <p:cNvSpPr/>
          <p:nvPr/>
        </p:nvSpPr>
        <p:spPr>
          <a:xfrm>
            <a:off x="683568" y="1312281"/>
            <a:ext cx="6609502" cy="923330"/>
          </a:xfrm>
          <a:prstGeom prst="rect">
            <a:avLst/>
          </a:prstGeom>
          <a:noFill/>
        </p:spPr>
        <p:txBody>
          <a:bodyPr wrap="none" lIns="91440" tIns="45720" rIns="91440" bIns="45720">
            <a:spAutoFit/>
          </a:bodyPr>
          <a:lstStyle/>
          <a:p>
            <a:pPr algn="ctr"/>
            <a:r>
              <a:rPr lang="en-US" sz="5400" b="1" cap="none" spc="0" dirty="0" smtClean="0">
                <a:ln w="22225">
                  <a:solidFill>
                    <a:schemeClr val="tx1"/>
                  </a:solidFill>
                  <a:prstDash val="solid"/>
                </a:ln>
                <a:solidFill>
                  <a:srgbClr val="9112FA"/>
                </a:solidFill>
                <a:effectLst/>
                <a:latin typeface="Arial" panose="020B0604020202020204" pitchFamily="34" charset="0"/>
                <a:cs typeface="Arial" panose="020B0604020202020204" pitchFamily="34" charset="0"/>
              </a:rPr>
              <a:t>Post- Summer 2015</a:t>
            </a:r>
            <a:endParaRPr lang="en-US" sz="5400" b="1" cap="none" spc="0" dirty="0">
              <a:ln w="22225">
                <a:solidFill>
                  <a:schemeClr val="tx1"/>
                </a:solidFill>
                <a:prstDash val="solid"/>
              </a:ln>
              <a:solidFill>
                <a:srgbClr val="9112FA"/>
              </a:solidFill>
              <a:effectLst/>
              <a:latin typeface="Arial" panose="020B0604020202020204" pitchFamily="34" charset="0"/>
              <a:cs typeface="Arial" panose="020B0604020202020204" pitchFamily="34" charset="0"/>
            </a:endParaRPr>
          </a:p>
        </p:txBody>
      </p:sp>
      <p:sp>
        <p:nvSpPr>
          <p:cNvPr id="2" name="Right Arrow 1"/>
          <p:cNvSpPr/>
          <p:nvPr/>
        </p:nvSpPr>
        <p:spPr>
          <a:xfrm>
            <a:off x="683568" y="2636912"/>
            <a:ext cx="1572311" cy="576064"/>
          </a:xfrm>
          <a:prstGeom prst="rightArrow">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2344615" y="2481877"/>
            <a:ext cx="5539751" cy="954107"/>
          </a:xfrm>
          <a:prstGeom prst="rect">
            <a:avLst/>
          </a:prstGeom>
          <a:noFill/>
        </p:spPr>
        <p:txBody>
          <a:bodyPr wrap="square" rtlCol="0">
            <a:spAutoFit/>
          </a:bodyPr>
          <a:lstStyle/>
          <a:p>
            <a:r>
              <a:rPr lang="en-GB" sz="2800" dirty="0" smtClean="0">
                <a:latin typeface="Arial" panose="020B0604020202020204" pitchFamily="34" charset="0"/>
                <a:cs typeface="Arial" panose="020B0604020202020204" pitchFamily="34" charset="0"/>
              </a:rPr>
              <a:t>New special request process – Presented on at TEC15</a:t>
            </a:r>
            <a:endParaRPr lang="en-GB" sz="2800" dirty="0">
              <a:latin typeface="Arial" panose="020B0604020202020204" pitchFamily="34" charset="0"/>
              <a:cs typeface="Arial" panose="020B0604020202020204" pitchFamily="34" charset="0"/>
            </a:endParaRPr>
          </a:p>
        </p:txBody>
      </p:sp>
      <p:sp>
        <p:nvSpPr>
          <p:cNvPr id="7" name="Multiply 6"/>
          <p:cNvSpPr/>
          <p:nvPr/>
        </p:nvSpPr>
        <p:spPr>
          <a:xfrm>
            <a:off x="4355976" y="4727397"/>
            <a:ext cx="792088" cy="861843"/>
          </a:xfrm>
          <a:prstGeom prst="mathMultiply">
            <a:avLst>
              <a:gd name="adj1" fmla="val 7486"/>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0015853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523220"/>
          </a:xfrm>
          <a:prstGeom prst="rect">
            <a:avLst/>
          </a:prstGeom>
          <a:solidFill>
            <a:schemeClr val="tx1"/>
          </a:solidFill>
        </p:spPr>
        <p:txBody>
          <a:bodyPr wrap="square" rtlCol="0" anchor="ctr">
            <a:spAutoFit/>
          </a:bodyPr>
          <a:lstStyle/>
          <a:p>
            <a:r>
              <a:rPr lang="en-GB" sz="2800" dirty="0" smtClean="0">
                <a:solidFill>
                  <a:schemeClr val="bg1"/>
                </a:solidFill>
                <a:latin typeface="Arial" panose="020B0604020202020204" pitchFamily="34" charset="0"/>
                <a:cs typeface="Arial" panose="020B0604020202020204" pitchFamily="34" charset="0"/>
              </a:rPr>
              <a:t>Pre-visit highlights</a:t>
            </a:r>
            <a:endParaRPr lang="en-GB" sz="2800" dirty="0">
              <a:solidFill>
                <a:schemeClr val="bg1"/>
              </a:solidFill>
              <a:latin typeface="Arial" panose="020B0604020202020204" pitchFamily="34" charset="0"/>
              <a:cs typeface="Arial" panose="020B0604020202020204" pitchFamily="34" charset="0"/>
            </a:endParaRPr>
          </a:p>
        </p:txBody>
      </p:sp>
      <p:sp>
        <p:nvSpPr>
          <p:cNvPr id="5" name="TextBox 4"/>
          <p:cNvSpPr txBox="1"/>
          <p:nvPr/>
        </p:nvSpPr>
        <p:spPr>
          <a:xfrm>
            <a:off x="467544" y="908720"/>
            <a:ext cx="8208912" cy="369332"/>
          </a:xfrm>
          <a:prstGeom prst="rect">
            <a:avLst/>
          </a:prstGeom>
          <a:noFill/>
        </p:spPr>
        <p:txBody>
          <a:bodyPr wrap="square" rtlCol="0">
            <a:spAutoFit/>
          </a:bodyPr>
          <a:lstStyle/>
          <a:p>
            <a:r>
              <a:rPr lang="en-GB" b="1" dirty="0" smtClean="0">
                <a:latin typeface="Arial" panose="020B0604020202020204" pitchFamily="34" charset="0"/>
                <a:cs typeface="Arial" panose="020B0604020202020204" pitchFamily="34" charset="0"/>
              </a:rPr>
              <a:t>4. Special Requests</a:t>
            </a:r>
            <a:endParaRPr lang="en-GB" b="1" dirty="0">
              <a:latin typeface="Arial" panose="020B0604020202020204" pitchFamily="34" charset="0"/>
              <a:cs typeface="Arial" panose="020B0604020202020204" pitchFamily="34" charset="0"/>
            </a:endParaRPr>
          </a:p>
        </p:txBody>
      </p:sp>
      <p:pic>
        <p:nvPicPr>
          <p:cNvPr id="8" name="Picture 7"/>
          <p:cNvPicPr>
            <a:picLocks noChangeAspect="1"/>
          </p:cNvPicPr>
          <p:nvPr/>
        </p:nvPicPr>
        <p:blipFill rotWithShape="1">
          <a:blip r:embed="rId3"/>
          <a:srcRect l="782" t="9100" r="49212" b="8300"/>
          <a:stretch/>
        </p:blipFill>
        <p:spPr>
          <a:xfrm>
            <a:off x="491158" y="1532333"/>
            <a:ext cx="5115009" cy="4752528"/>
          </a:xfrm>
          <a:prstGeom prst="rect">
            <a:avLst/>
          </a:prstGeom>
        </p:spPr>
      </p:pic>
      <p:sp>
        <p:nvSpPr>
          <p:cNvPr id="14" name="Down Arrow 13"/>
          <p:cNvSpPr/>
          <p:nvPr/>
        </p:nvSpPr>
        <p:spPr>
          <a:xfrm>
            <a:off x="1894191" y="5289271"/>
            <a:ext cx="434489" cy="792088"/>
          </a:xfrm>
          <a:prstGeom prst="downArrow">
            <a:avLst/>
          </a:prstGeom>
          <a:solidFill>
            <a:srgbClr val="9112FA"/>
          </a:solidFill>
          <a:ln>
            <a:solidFill>
              <a:srgbClr val="9112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rotWithShape="1">
          <a:blip r:embed="rId4"/>
          <a:srcRect l="394" t="9100" r="49601" b="9002"/>
          <a:stretch/>
        </p:blipFill>
        <p:spPr>
          <a:xfrm>
            <a:off x="429910" y="1532333"/>
            <a:ext cx="5185277" cy="4776987"/>
          </a:xfrm>
          <a:prstGeom prst="rect">
            <a:avLst/>
          </a:prstGeom>
        </p:spPr>
      </p:pic>
      <p:sp>
        <p:nvSpPr>
          <p:cNvPr id="21" name="Rounded Rectangle 20"/>
          <p:cNvSpPr/>
          <p:nvPr/>
        </p:nvSpPr>
        <p:spPr>
          <a:xfrm>
            <a:off x="1311281" y="4665907"/>
            <a:ext cx="2232248" cy="864096"/>
          </a:xfrm>
          <a:prstGeom prst="roundRect">
            <a:avLst/>
          </a:prstGeom>
          <a:noFill/>
          <a:ln w="57150">
            <a:solidFill>
              <a:srgbClr val="9112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rotWithShape="1">
          <a:blip r:embed="rId5"/>
          <a:srcRect l="788" t="9176" r="49600" b="8925"/>
          <a:stretch/>
        </p:blipFill>
        <p:spPr>
          <a:xfrm>
            <a:off x="446786" y="1546000"/>
            <a:ext cx="5115010" cy="4749652"/>
          </a:xfrm>
          <a:prstGeom prst="rect">
            <a:avLst/>
          </a:prstGeom>
        </p:spPr>
      </p:pic>
      <p:sp>
        <p:nvSpPr>
          <p:cNvPr id="18" name="Rounded Rectangle 17"/>
          <p:cNvSpPr/>
          <p:nvPr/>
        </p:nvSpPr>
        <p:spPr>
          <a:xfrm>
            <a:off x="1285334" y="4641448"/>
            <a:ext cx="2232248" cy="864096"/>
          </a:xfrm>
          <a:prstGeom prst="roundRect">
            <a:avLst/>
          </a:prstGeom>
          <a:noFill/>
          <a:ln w="57150">
            <a:solidFill>
              <a:srgbClr val="9112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p:cNvPicPr>
            <a:picLocks noChangeAspect="1"/>
          </p:cNvPicPr>
          <p:nvPr/>
        </p:nvPicPr>
        <p:blipFill rotWithShape="1">
          <a:blip r:embed="rId6"/>
          <a:srcRect l="570" t="6908" r="58434" b="28036"/>
          <a:stretch/>
        </p:blipFill>
        <p:spPr>
          <a:xfrm>
            <a:off x="476080" y="1507874"/>
            <a:ext cx="5115011" cy="4756568"/>
          </a:xfrm>
          <a:prstGeom prst="rect">
            <a:avLst/>
          </a:prstGeom>
        </p:spPr>
      </p:pic>
      <p:pic>
        <p:nvPicPr>
          <p:cNvPr id="20" name="Picture 19"/>
          <p:cNvPicPr>
            <a:picLocks noChangeAspect="1"/>
          </p:cNvPicPr>
          <p:nvPr/>
        </p:nvPicPr>
        <p:blipFill rotWithShape="1">
          <a:blip r:embed="rId7"/>
          <a:srcRect l="1176" t="9400" r="48635" b="8001"/>
          <a:stretch/>
        </p:blipFill>
        <p:spPr>
          <a:xfrm>
            <a:off x="446785" y="1496286"/>
            <a:ext cx="5159381" cy="4776250"/>
          </a:xfrm>
          <a:prstGeom prst="rect">
            <a:avLst/>
          </a:prstGeom>
        </p:spPr>
      </p:pic>
      <p:sp>
        <p:nvSpPr>
          <p:cNvPr id="2" name="TextBox 1"/>
          <p:cNvSpPr txBox="1"/>
          <p:nvPr/>
        </p:nvSpPr>
        <p:spPr>
          <a:xfrm>
            <a:off x="8388424" y="8019265"/>
            <a:ext cx="2736304" cy="923330"/>
          </a:xfrm>
          <a:prstGeom prst="rect">
            <a:avLst/>
          </a:prstGeom>
          <a:noFill/>
        </p:spPr>
        <p:txBody>
          <a:bodyPr wrap="square" rtlCol="0">
            <a:spAutoFit/>
          </a:bodyPr>
          <a:lstStyle/>
          <a:p>
            <a:pPr marL="285750" indent="-285750">
              <a:buFont typeface="Arial" panose="020B0604020202020204" pitchFamily="34" charset="0"/>
              <a:buChar char="•"/>
            </a:pPr>
            <a:r>
              <a:rPr lang="en-GB" dirty="0" smtClean="0">
                <a:latin typeface="Arial" panose="020B0604020202020204" pitchFamily="34" charset="0"/>
                <a:cs typeface="Arial" panose="020B0604020202020204" pitchFamily="34" charset="0"/>
              </a:rPr>
              <a:t>CSI closed by </a:t>
            </a:r>
            <a:r>
              <a:rPr lang="en-GB" dirty="0" err="1" smtClean="0">
                <a:latin typeface="Arial" panose="020B0604020202020204" pitchFamily="34" charset="0"/>
                <a:cs typeface="Arial" panose="020B0604020202020204" pitchFamily="34" charset="0"/>
              </a:rPr>
              <a:t>FoH</a:t>
            </a:r>
            <a:r>
              <a:rPr lang="en-GB" dirty="0" smtClean="0">
                <a:latin typeface="Arial" panose="020B0604020202020204" pitchFamily="34" charset="0"/>
                <a:cs typeface="Arial" panose="020B0604020202020204" pitchFamily="34" charset="0"/>
              </a:rPr>
              <a:t> Manager so that we can report on activity</a:t>
            </a:r>
            <a:endParaRPr lang="en-GB" dirty="0">
              <a:latin typeface="Arial" panose="020B0604020202020204" pitchFamily="34" charset="0"/>
              <a:cs typeface="Arial" panose="020B0604020202020204" pitchFamily="34" charset="0"/>
            </a:endParaRPr>
          </a:p>
        </p:txBody>
      </p:sp>
      <p:sp>
        <p:nvSpPr>
          <p:cNvPr id="6" name="Oval 5"/>
          <p:cNvSpPr/>
          <p:nvPr/>
        </p:nvSpPr>
        <p:spPr>
          <a:xfrm>
            <a:off x="6339298" y="2734168"/>
            <a:ext cx="2363237" cy="2150683"/>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Arial" panose="020B0604020202020204" pitchFamily="34" charset="0"/>
                <a:cs typeface="Arial" panose="020B0604020202020204" pitchFamily="34" charset="0"/>
              </a:rPr>
              <a:t>Special requests added per line item, not per </a:t>
            </a:r>
            <a:r>
              <a:rPr lang="en-GB" dirty="0" smtClean="0">
                <a:solidFill>
                  <a:schemeClr val="tx1"/>
                </a:solidFill>
                <a:latin typeface="Arial" panose="020B0604020202020204" pitchFamily="34" charset="0"/>
                <a:cs typeface="Arial" panose="020B0604020202020204" pitchFamily="34" charset="0"/>
              </a:rPr>
              <a:t>order</a:t>
            </a:r>
            <a:endParaRPr lang="en-GB" dirty="0">
              <a:solidFill>
                <a:schemeClr val="tx1"/>
              </a:solidFill>
              <a:latin typeface="Arial" panose="020B0604020202020204" pitchFamily="34" charset="0"/>
              <a:cs typeface="Arial" panose="020B0604020202020204" pitchFamily="34" charset="0"/>
            </a:endParaRPr>
          </a:p>
        </p:txBody>
      </p:sp>
      <p:sp>
        <p:nvSpPr>
          <p:cNvPr id="7" name="Rounded Rectangle 6"/>
          <p:cNvSpPr/>
          <p:nvPr/>
        </p:nvSpPr>
        <p:spPr>
          <a:xfrm>
            <a:off x="712863" y="3112824"/>
            <a:ext cx="7704856" cy="1332776"/>
          </a:xfrm>
          <a:prstGeom prst="round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1"/>
                </a:solidFill>
                <a:latin typeface="Arial" panose="020B0604020202020204" pitchFamily="34" charset="0"/>
                <a:cs typeface="Arial" panose="020B0604020202020204" pitchFamily="34" charset="0"/>
              </a:rPr>
              <a:t>New step: </a:t>
            </a:r>
            <a:r>
              <a:rPr lang="en-GB" dirty="0" smtClean="0">
                <a:solidFill>
                  <a:schemeClr val="tx1"/>
                </a:solidFill>
                <a:latin typeface="Arial" panose="020B0604020202020204" pitchFamily="34" charset="0"/>
                <a:cs typeface="Arial" panose="020B0604020202020204" pitchFamily="34" charset="0"/>
              </a:rPr>
              <a:t>Stored procedure runs to transfer information logged in Spec </a:t>
            </a:r>
            <a:r>
              <a:rPr lang="en-GB" dirty="0" err="1" smtClean="0">
                <a:solidFill>
                  <a:schemeClr val="tx1"/>
                </a:solidFill>
                <a:latin typeface="Arial" panose="020B0604020202020204" pitchFamily="34" charset="0"/>
                <a:cs typeface="Arial" panose="020B0604020202020204" pitchFamily="34" charset="0"/>
              </a:rPr>
              <a:t>Req</a:t>
            </a:r>
            <a:r>
              <a:rPr lang="en-GB" dirty="0" smtClean="0">
                <a:solidFill>
                  <a:schemeClr val="tx1"/>
                </a:solidFill>
                <a:latin typeface="Arial" panose="020B0604020202020204" pitchFamily="34" charset="0"/>
                <a:cs typeface="Arial" panose="020B0604020202020204" pitchFamily="34" charset="0"/>
              </a:rPr>
              <a:t> to a CSI.  </a:t>
            </a:r>
            <a:endParaRPr lang="en-GB" dirty="0">
              <a:solidFill>
                <a:schemeClr val="tx1"/>
              </a:solidFill>
            </a:endParaRPr>
          </a:p>
        </p:txBody>
      </p:sp>
      <p:sp>
        <p:nvSpPr>
          <p:cNvPr id="19" name="Oval 18"/>
          <p:cNvSpPr/>
          <p:nvPr/>
        </p:nvSpPr>
        <p:spPr>
          <a:xfrm>
            <a:off x="6379538" y="2734168"/>
            <a:ext cx="2363237" cy="2150683"/>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CSI closed by </a:t>
            </a:r>
            <a:r>
              <a:rPr lang="en-GB" dirty="0" err="1">
                <a:solidFill>
                  <a:schemeClr val="tx1"/>
                </a:solidFill>
                <a:latin typeface="Arial" panose="020B0604020202020204" pitchFamily="34" charset="0"/>
                <a:cs typeface="Arial" panose="020B0604020202020204" pitchFamily="34" charset="0"/>
              </a:rPr>
              <a:t>FoH</a:t>
            </a:r>
            <a:r>
              <a:rPr lang="en-GB" dirty="0">
                <a:solidFill>
                  <a:schemeClr val="tx1"/>
                </a:solidFill>
                <a:latin typeface="Arial" panose="020B0604020202020204" pitchFamily="34" charset="0"/>
                <a:cs typeface="Arial" panose="020B0604020202020204" pitchFamily="34" charset="0"/>
              </a:rPr>
              <a:t> Manager so that we can report on activity</a:t>
            </a:r>
          </a:p>
        </p:txBody>
      </p:sp>
      <p:pic>
        <p:nvPicPr>
          <p:cNvPr id="16" name="Picture 15"/>
          <p:cNvPicPr/>
          <p:nvPr/>
        </p:nvPicPr>
        <p:blipFill>
          <a:blip r:embed="rId8" cstate="print">
            <a:extLst>
              <a:ext uri="{28A0092B-C50C-407E-A947-70E740481C1C}">
                <a14:useLocalDpi xmlns:a14="http://schemas.microsoft.com/office/drawing/2010/main" val="0"/>
              </a:ext>
            </a:extLst>
          </a:blip>
          <a:stretch>
            <a:fillRect/>
          </a:stretch>
        </p:blipFill>
        <p:spPr>
          <a:xfrm>
            <a:off x="35496" y="1371402"/>
            <a:ext cx="9100077" cy="3431336"/>
          </a:xfrm>
          <a:prstGeom prst="rect">
            <a:avLst/>
          </a:prstGeom>
        </p:spPr>
      </p:pic>
      <p:sp>
        <p:nvSpPr>
          <p:cNvPr id="22" name="TextBox 21"/>
          <p:cNvSpPr txBox="1"/>
          <p:nvPr/>
        </p:nvSpPr>
        <p:spPr>
          <a:xfrm>
            <a:off x="409233" y="4802739"/>
            <a:ext cx="8333541" cy="1877437"/>
          </a:xfrm>
          <a:prstGeom prst="rect">
            <a:avLst/>
          </a:prstGeom>
          <a:solidFill>
            <a:schemeClr val="bg1"/>
          </a:solidFill>
        </p:spPr>
        <p:txBody>
          <a:bodyPr wrap="square" rtlCol="0">
            <a:spAutoFit/>
          </a:bodyPr>
          <a:lstStyle/>
          <a:p>
            <a:endParaRPr lang="en-GB" sz="2000" dirty="0" smtClean="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smtClean="0">
                <a:latin typeface="Arial" panose="020B0604020202020204" pitchFamily="34" charset="0"/>
                <a:cs typeface="Arial" panose="020B0604020202020204" pitchFamily="34" charset="0"/>
              </a:rPr>
              <a:t>Scheduled custom report called </a:t>
            </a:r>
            <a:r>
              <a:rPr lang="en-GB" sz="2000" i="1" dirty="0" smtClean="0">
                <a:latin typeface="Arial" panose="020B0604020202020204" pitchFamily="34" charset="0"/>
                <a:cs typeface="Arial" panose="020B0604020202020204" pitchFamily="34" charset="0"/>
              </a:rPr>
              <a:t>Front of House Information</a:t>
            </a:r>
          </a:p>
          <a:p>
            <a:pPr marL="285750" indent="-285750">
              <a:buFont typeface="Arial" panose="020B0604020202020204" pitchFamily="34" charset="0"/>
              <a:buChar char="•"/>
            </a:pPr>
            <a:endParaRPr lang="en-GB"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smtClean="0">
                <a:latin typeface="Arial" panose="020B0604020202020204" pitchFamily="34" charset="0"/>
                <a:cs typeface="Arial" panose="020B0604020202020204" pitchFamily="34" charset="0"/>
              </a:rPr>
              <a:t>Click through to </a:t>
            </a:r>
            <a:r>
              <a:rPr lang="en-GB" sz="2000" b="1" dirty="0" smtClean="0">
                <a:latin typeface="Arial" panose="020B0604020202020204" pitchFamily="34" charset="0"/>
                <a:cs typeface="Arial" panose="020B0604020202020204" pitchFamily="34" charset="0"/>
              </a:rPr>
              <a:t>order</a:t>
            </a:r>
            <a:r>
              <a:rPr lang="en-GB" sz="2000" dirty="0" smtClean="0">
                <a:latin typeface="Arial" panose="020B0604020202020204" pitchFamily="34" charset="0"/>
                <a:cs typeface="Arial" panose="020B0604020202020204" pitchFamily="34" charset="0"/>
              </a:rPr>
              <a:t> or </a:t>
            </a:r>
            <a:r>
              <a:rPr lang="en-GB" sz="2000" b="1" dirty="0" smtClean="0">
                <a:latin typeface="Arial" panose="020B0604020202020204" pitchFamily="34" charset="0"/>
                <a:cs typeface="Arial" panose="020B0604020202020204" pitchFamily="34" charset="0"/>
              </a:rPr>
              <a:t>constituent</a:t>
            </a:r>
            <a:r>
              <a:rPr lang="en-GB" sz="2000" dirty="0" smtClean="0">
                <a:latin typeface="Arial" panose="020B0604020202020204" pitchFamily="34" charset="0"/>
                <a:cs typeface="Arial" panose="020B0604020202020204" pitchFamily="34" charset="0"/>
              </a:rPr>
              <a:t> record</a:t>
            </a:r>
            <a:endParaRPr lang="en-GB" dirty="0"/>
          </a:p>
          <a:p>
            <a:pPr marL="285750" indent="-285750">
              <a:buFont typeface="Arial" panose="020B0604020202020204" pitchFamily="34" charset="0"/>
              <a:buChar char="•"/>
            </a:pPr>
            <a:endParaRPr lang="en-GB" dirty="0" smtClean="0"/>
          </a:p>
          <a:p>
            <a:endParaRPr lang="en-GB" dirty="0" smtClean="0"/>
          </a:p>
        </p:txBody>
      </p:sp>
    </p:spTree>
    <p:custDataLst>
      <p:tags r:id="rId1"/>
    </p:custDataLst>
    <p:extLst>
      <p:ext uri="{BB962C8B-B14F-4D97-AF65-F5344CB8AC3E}">
        <p14:creationId xmlns:p14="http://schemas.microsoft.com/office/powerpoint/2010/main" val="86710374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xit" presetSubtype="4" fill="hold" grpId="1" nodeType="clickEffect">
                                  <p:stCondLst>
                                    <p:cond delay="0"/>
                                  </p:stCondLst>
                                  <p:childTnLst>
                                    <p:anim calcmode="lin" valueType="num">
                                      <p:cBhvr additive="base">
                                        <p:cTn id="14" dur="500"/>
                                        <p:tgtEl>
                                          <p:spTgt spid="6"/>
                                        </p:tgtEl>
                                        <p:attrNameLst>
                                          <p:attrName>ppt_x</p:attrName>
                                        </p:attrNameLst>
                                      </p:cBhvr>
                                      <p:tavLst>
                                        <p:tav tm="0">
                                          <p:val>
                                            <p:strVal val="ppt_x"/>
                                          </p:val>
                                        </p:tav>
                                        <p:tav tm="100000">
                                          <p:val>
                                            <p:strVal val="ppt_x"/>
                                          </p:val>
                                        </p:tav>
                                      </p:tavLst>
                                    </p:anim>
                                    <p:anim calcmode="lin" valueType="num">
                                      <p:cBhvr additive="base">
                                        <p:cTn id="15" dur="500"/>
                                        <p:tgtEl>
                                          <p:spTgt spid="6"/>
                                        </p:tgtEl>
                                        <p:attrNameLst>
                                          <p:attrName>ppt_y</p:attrName>
                                        </p:attrNameLst>
                                      </p:cBhvr>
                                      <p:tavLst>
                                        <p:tav tm="0">
                                          <p:val>
                                            <p:strVal val="ppt_y"/>
                                          </p:val>
                                        </p:tav>
                                        <p:tav tm="100000">
                                          <p:val>
                                            <p:strVal val="1+ppt_h/2"/>
                                          </p:val>
                                        </p:tav>
                                      </p:tavLst>
                                    </p:anim>
                                    <p:set>
                                      <p:cBhvr>
                                        <p:cTn id="16" dur="1" fill="hold">
                                          <p:stCondLst>
                                            <p:cond delay="499"/>
                                          </p:stCondLst>
                                        </p:cTn>
                                        <p:tgtEl>
                                          <p:spTgt spid="6"/>
                                        </p:tgtEl>
                                        <p:attrNameLst>
                                          <p:attrName>style.visibility</p:attrName>
                                        </p:attrNameLst>
                                      </p:cBhvr>
                                      <p:to>
                                        <p:strVal val="hidden"/>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7"/>
                                        </p:tgtEl>
                                        <p:attrNameLst>
                                          <p:attrName>style.visibility</p:attrName>
                                        </p:attrNameLst>
                                      </p:cBhvr>
                                      <p:to>
                                        <p:strVal val="visible"/>
                                      </p:to>
                                    </p:set>
                                  </p:childTnLst>
                                </p:cTn>
                              </p:par>
                              <p:par>
                                <p:cTn id="39" presetID="10" presetClass="exit" presetSubtype="0" fill="hold" grpId="1" nodeType="withEffect">
                                  <p:stCondLst>
                                    <p:cond delay="0"/>
                                  </p:stCondLst>
                                  <p:childTnLst>
                                    <p:animEffect transition="out" filter="fade">
                                      <p:cBhvr>
                                        <p:cTn id="40" dur="500"/>
                                        <p:tgtEl>
                                          <p:spTgt spid="7"/>
                                        </p:tgtEl>
                                      </p:cBhvr>
                                    </p:animEffect>
                                    <p:set>
                                      <p:cBhvr>
                                        <p:cTn id="41" dur="1" fill="hold">
                                          <p:stCondLst>
                                            <p:cond delay="499"/>
                                          </p:stCondLst>
                                        </p:cTn>
                                        <p:tgtEl>
                                          <p:spTgt spid="7"/>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nodeType="clickEffect">
                                  <p:stCondLst>
                                    <p:cond delay="0"/>
                                  </p:stCondLst>
                                  <p:childTnLst>
                                    <p:set>
                                      <p:cBhvr>
                                        <p:cTn id="45" dur="1" fill="hold">
                                          <p:stCondLst>
                                            <p:cond delay="0"/>
                                          </p:stCondLst>
                                        </p:cTn>
                                        <p:tgtEl>
                                          <p:spTgt spid="20"/>
                                        </p:tgtEl>
                                        <p:attrNameLst>
                                          <p:attrName>style.visibility</p:attrName>
                                        </p:attrNameLst>
                                      </p:cBhvr>
                                      <p:to>
                                        <p:strVal val="visible"/>
                                      </p:to>
                                    </p:set>
                                  </p:childTnLst>
                                </p:cTn>
                              </p:par>
                              <p:par>
                                <p:cTn id="46" presetID="1" presetClass="entr" presetSubtype="0"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10" presetClass="exit" presetSubtype="0" fill="hold" grpId="1" nodeType="clickEffect">
                                  <p:stCondLst>
                                    <p:cond delay="0"/>
                                  </p:stCondLst>
                                  <p:childTnLst>
                                    <p:animEffect transition="out" filter="fade">
                                      <p:cBhvr>
                                        <p:cTn id="51" dur="500"/>
                                        <p:tgtEl>
                                          <p:spTgt spid="19"/>
                                        </p:tgtEl>
                                      </p:cBhvr>
                                    </p:animEffect>
                                    <p:set>
                                      <p:cBhvr>
                                        <p:cTn id="52" dur="1" fill="hold">
                                          <p:stCondLst>
                                            <p:cond delay="499"/>
                                          </p:stCondLst>
                                        </p:cTn>
                                        <p:tgtEl>
                                          <p:spTgt spid="19"/>
                                        </p:tgtEl>
                                        <p:attrNameLst>
                                          <p:attrName>style.visibility</p:attrName>
                                        </p:attrNameLst>
                                      </p:cBhvr>
                                      <p:to>
                                        <p:strVal val="hidden"/>
                                      </p:to>
                                    </p:set>
                                  </p:childTnLst>
                                </p:cTn>
                              </p:par>
                              <p:par>
                                <p:cTn id="53" presetID="1" presetClass="entr" presetSubtype="0"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1" grpId="0" animBg="1"/>
      <p:bldP spid="18" grpId="0" animBg="1"/>
      <p:bldP spid="6" grpId="0" animBg="1"/>
      <p:bldP spid="6" grpId="1" animBg="1"/>
      <p:bldP spid="7" grpId="0" animBg="1"/>
      <p:bldP spid="7" grpId="1" animBg="1"/>
      <p:bldP spid="19" grpId="0" animBg="1"/>
      <p:bldP spid="19" grpId="1" animBg="1"/>
      <p:bldP spid="2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523220"/>
          </a:xfrm>
          <a:prstGeom prst="rect">
            <a:avLst/>
          </a:prstGeom>
          <a:solidFill>
            <a:schemeClr val="tx1"/>
          </a:solidFill>
        </p:spPr>
        <p:txBody>
          <a:bodyPr wrap="square" rtlCol="0" anchor="ctr">
            <a:spAutoFit/>
          </a:bodyPr>
          <a:lstStyle/>
          <a:p>
            <a:r>
              <a:rPr lang="en-GB" sz="2800" dirty="0" smtClean="0">
                <a:solidFill>
                  <a:schemeClr val="bg1"/>
                </a:solidFill>
                <a:latin typeface="Arial" panose="020B0604020202020204" pitchFamily="34" charset="0"/>
                <a:cs typeface="Arial" panose="020B0604020202020204" pitchFamily="34" charset="0"/>
              </a:rPr>
              <a:t>Pre-visit highlights</a:t>
            </a:r>
            <a:endParaRPr lang="en-GB" sz="2800" dirty="0">
              <a:solidFill>
                <a:schemeClr val="bg1"/>
              </a:solidFill>
              <a:latin typeface="Arial" panose="020B0604020202020204" pitchFamily="34" charset="0"/>
              <a:cs typeface="Arial" panose="020B0604020202020204" pitchFamily="34" charset="0"/>
            </a:endParaRPr>
          </a:p>
        </p:txBody>
      </p:sp>
      <p:sp>
        <p:nvSpPr>
          <p:cNvPr id="10" name="TextBox 9"/>
          <p:cNvSpPr txBox="1"/>
          <p:nvPr/>
        </p:nvSpPr>
        <p:spPr>
          <a:xfrm>
            <a:off x="442808" y="908720"/>
            <a:ext cx="6001400" cy="5078313"/>
          </a:xfrm>
          <a:prstGeom prst="rect">
            <a:avLst/>
          </a:prstGeom>
          <a:noFill/>
        </p:spPr>
        <p:txBody>
          <a:bodyPr wrap="square" rtlCol="0">
            <a:spAutoFit/>
          </a:bodyPr>
          <a:lstStyle/>
          <a:p>
            <a:r>
              <a:rPr lang="en-GB" sz="3600" u="sng" dirty="0" smtClean="0">
                <a:latin typeface="Arial" panose="020B0604020202020204" pitchFamily="34" charset="0"/>
                <a:cs typeface="Arial" panose="020B0604020202020204" pitchFamily="34" charset="0"/>
              </a:rPr>
              <a:t>Objectives</a:t>
            </a:r>
            <a:br>
              <a:rPr lang="en-GB" sz="3600" u="sng" dirty="0" smtClean="0">
                <a:latin typeface="Arial" panose="020B0604020202020204" pitchFamily="34" charset="0"/>
                <a:cs typeface="Arial" panose="020B0604020202020204" pitchFamily="34" charset="0"/>
              </a:rPr>
            </a:br>
            <a:endParaRPr lang="en-GB" sz="3600" u="sng" dirty="0" smtClean="0">
              <a:latin typeface="Arial" panose="020B0604020202020204" pitchFamily="34" charset="0"/>
              <a:cs typeface="Arial" panose="020B0604020202020204" pitchFamily="34" charset="0"/>
            </a:endParaRPr>
          </a:p>
          <a:p>
            <a:pPr marL="342900" indent="-342900">
              <a:buFont typeface="+mj-lt"/>
              <a:buAutoNum type="arabicPeriod"/>
            </a:pPr>
            <a:r>
              <a:rPr lang="en-GB" sz="3600" dirty="0" smtClean="0">
                <a:latin typeface="Arial" panose="020B0604020202020204" pitchFamily="34" charset="0"/>
                <a:cs typeface="Arial" panose="020B0604020202020204" pitchFamily="34" charset="0"/>
              </a:rPr>
              <a:t>Improve efficiency </a:t>
            </a:r>
            <a:br>
              <a:rPr lang="en-GB" sz="3600" dirty="0" smtClean="0">
                <a:latin typeface="Arial" panose="020B0604020202020204" pitchFamily="34" charset="0"/>
                <a:cs typeface="Arial" panose="020B0604020202020204" pitchFamily="34" charset="0"/>
              </a:rPr>
            </a:br>
            <a:endParaRPr lang="en-GB" sz="3600" dirty="0" smtClean="0">
              <a:latin typeface="Arial" panose="020B0604020202020204" pitchFamily="34" charset="0"/>
              <a:cs typeface="Arial" panose="020B0604020202020204" pitchFamily="34" charset="0"/>
            </a:endParaRPr>
          </a:p>
          <a:p>
            <a:pPr marL="342900" indent="-342900">
              <a:buFont typeface="+mj-lt"/>
              <a:buAutoNum type="arabicPeriod"/>
            </a:pPr>
            <a:r>
              <a:rPr lang="en-GB" sz="3600" dirty="0" smtClean="0">
                <a:latin typeface="Arial" panose="020B0604020202020204" pitchFamily="34" charset="0"/>
                <a:cs typeface="Arial" panose="020B0604020202020204" pitchFamily="34" charset="0"/>
              </a:rPr>
              <a:t>Maintain history on constituent record</a:t>
            </a:r>
            <a:br>
              <a:rPr lang="en-GB" sz="3600" dirty="0" smtClean="0">
                <a:latin typeface="Arial" panose="020B0604020202020204" pitchFamily="34" charset="0"/>
                <a:cs typeface="Arial" panose="020B0604020202020204" pitchFamily="34" charset="0"/>
              </a:rPr>
            </a:br>
            <a:endParaRPr lang="en-GB" sz="3600" dirty="0" smtClean="0">
              <a:latin typeface="Arial" panose="020B0604020202020204" pitchFamily="34" charset="0"/>
              <a:cs typeface="Arial" panose="020B0604020202020204" pitchFamily="34" charset="0"/>
            </a:endParaRPr>
          </a:p>
          <a:p>
            <a:pPr marL="342900" indent="-342900">
              <a:buFont typeface="+mj-lt"/>
              <a:buAutoNum type="arabicPeriod"/>
            </a:pPr>
            <a:r>
              <a:rPr lang="en-GB" sz="3600" dirty="0" smtClean="0">
                <a:latin typeface="Arial" panose="020B0604020202020204" pitchFamily="34" charset="0"/>
                <a:cs typeface="Arial" panose="020B0604020202020204" pitchFamily="34" charset="0"/>
              </a:rPr>
              <a:t>Clear, user friendly reporting</a:t>
            </a:r>
            <a:endParaRPr lang="en-GB" sz="3600" dirty="0">
              <a:latin typeface="Arial" panose="020B0604020202020204" pitchFamily="34" charset="0"/>
              <a:cs typeface="Arial" panose="020B0604020202020204" pitchFamily="34" charset="0"/>
            </a:endParaRPr>
          </a:p>
        </p:txBody>
      </p:sp>
      <p:pic>
        <p:nvPicPr>
          <p:cNvPr id="1026" name="Picture 2" descr="Image result for tick"/>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55141" y="1584082"/>
            <a:ext cx="982827" cy="112483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Image result for tick"/>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55141" y="4680426"/>
            <a:ext cx="982827" cy="112483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tick"/>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55142" y="3071199"/>
            <a:ext cx="982827" cy="112483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Image result for satisfaction rating smiley faces"/>
          <p:cNvPicPr>
            <a:picLocks noChangeAspect="1" noChangeArrowheads="1"/>
          </p:cNvPicPr>
          <p:nvPr/>
        </p:nvPicPr>
        <p:blipFill rotWithShape="1">
          <a:blip r:embed="rId3">
            <a:extLst>
              <a:ext uri="{28A0092B-C50C-407E-A947-70E740481C1C}">
                <a14:useLocalDpi xmlns:a14="http://schemas.microsoft.com/office/drawing/2010/main" val="0"/>
              </a:ext>
            </a:extLst>
          </a:blip>
          <a:srcRect t="5746" r="66737" b="8079"/>
          <a:stretch/>
        </p:blipFill>
        <p:spPr bwMode="auto">
          <a:xfrm>
            <a:off x="6444208" y="2460413"/>
            <a:ext cx="2160240" cy="2160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86966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523220"/>
          </a:xfrm>
          <a:prstGeom prst="rect">
            <a:avLst/>
          </a:prstGeom>
          <a:solidFill>
            <a:schemeClr val="tx1"/>
          </a:solidFill>
        </p:spPr>
        <p:txBody>
          <a:bodyPr wrap="square" rtlCol="0" anchor="ctr">
            <a:spAutoFit/>
          </a:bodyPr>
          <a:lstStyle/>
          <a:p>
            <a:r>
              <a:rPr lang="en-GB" sz="2800" dirty="0" smtClean="0">
                <a:solidFill>
                  <a:schemeClr val="bg1"/>
                </a:solidFill>
                <a:latin typeface="Arial" panose="020B0604020202020204" pitchFamily="34" charset="0"/>
                <a:cs typeface="Arial" panose="020B0604020202020204" pitchFamily="34" charset="0"/>
              </a:rPr>
              <a:t>Pre-visit highlights</a:t>
            </a:r>
            <a:endParaRPr lang="en-GB" sz="2800" dirty="0">
              <a:solidFill>
                <a:schemeClr val="bg1"/>
              </a:solidFill>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3"/>
          <a:stretch>
            <a:fillRect/>
          </a:stretch>
        </p:blipFill>
        <p:spPr>
          <a:xfrm rot="20577892">
            <a:off x="758184" y="1380042"/>
            <a:ext cx="3746100" cy="3528392"/>
          </a:xfrm>
          <a:prstGeom prst="rect">
            <a:avLst/>
          </a:prstGeom>
        </p:spPr>
      </p:pic>
      <p:pic>
        <p:nvPicPr>
          <p:cNvPr id="3" name="Picture 2"/>
          <p:cNvPicPr>
            <a:picLocks noChangeAspect="1"/>
          </p:cNvPicPr>
          <p:nvPr/>
        </p:nvPicPr>
        <p:blipFill>
          <a:blip r:embed="rId4"/>
          <a:stretch>
            <a:fillRect/>
          </a:stretch>
        </p:blipFill>
        <p:spPr>
          <a:xfrm rot="6212609">
            <a:off x="4482409" y="2455868"/>
            <a:ext cx="4266609" cy="2880320"/>
          </a:xfrm>
          <a:prstGeom prst="rect">
            <a:avLst/>
          </a:prstGeom>
        </p:spPr>
      </p:pic>
    </p:spTree>
    <p:extLst>
      <p:ext uri="{BB962C8B-B14F-4D97-AF65-F5344CB8AC3E}">
        <p14:creationId xmlns:p14="http://schemas.microsoft.com/office/powerpoint/2010/main" val="3219281078"/>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523220"/>
          </a:xfrm>
          <a:prstGeom prst="rect">
            <a:avLst/>
          </a:prstGeom>
          <a:solidFill>
            <a:schemeClr val="tx1"/>
          </a:solidFill>
        </p:spPr>
        <p:txBody>
          <a:bodyPr wrap="square" rtlCol="0" anchor="ctr">
            <a:spAutoFit/>
          </a:bodyPr>
          <a:lstStyle/>
          <a:p>
            <a:r>
              <a:rPr lang="en-GB" sz="2800" dirty="0" smtClean="0">
                <a:solidFill>
                  <a:schemeClr val="bg1"/>
                </a:solidFill>
                <a:latin typeface="Arial" panose="020B0604020202020204" pitchFamily="34" charset="0"/>
                <a:cs typeface="Arial" panose="020B0604020202020204" pitchFamily="34" charset="0"/>
              </a:rPr>
              <a:t>Post-visit highlights</a:t>
            </a:r>
            <a:endParaRPr lang="en-GB" sz="2800" dirty="0">
              <a:solidFill>
                <a:schemeClr val="bg1"/>
              </a:solidFill>
              <a:latin typeface="Arial" panose="020B0604020202020204" pitchFamily="34" charset="0"/>
              <a:cs typeface="Arial" panose="020B0604020202020204" pitchFamily="34" charset="0"/>
            </a:endParaRPr>
          </a:p>
        </p:txBody>
      </p:sp>
      <p:sp>
        <p:nvSpPr>
          <p:cNvPr id="5" name="TextBox 4"/>
          <p:cNvSpPr txBox="1"/>
          <p:nvPr/>
        </p:nvSpPr>
        <p:spPr>
          <a:xfrm>
            <a:off x="395536" y="963352"/>
            <a:ext cx="8208912" cy="369332"/>
          </a:xfrm>
          <a:prstGeom prst="rect">
            <a:avLst/>
          </a:prstGeom>
          <a:noFill/>
        </p:spPr>
        <p:txBody>
          <a:bodyPr wrap="square" rtlCol="0">
            <a:spAutoFit/>
          </a:bodyPr>
          <a:lstStyle/>
          <a:p>
            <a:r>
              <a:rPr lang="en-GB" b="1" dirty="0" smtClean="0">
                <a:latin typeface="Arial" panose="020B0604020202020204" pitchFamily="34" charset="0"/>
                <a:cs typeface="Arial" panose="020B0604020202020204" pitchFamily="34" charset="0"/>
              </a:rPr>
              <a:t>1. </a:t>
            </a:r>
            <a:r>
              <a:rPr lang="en-GB" b="1" dirty="0" err="1" smtClean="0">
                <a:latin typeface="Arial" panose="020B0604020202020204" pitchFamily="34" charset="0"/>
                <a:cs typeface="Arial" panose="020B0604020202020204" pitchFamily="34" charset="0"/>
              </a:rPr>
              <a:t>Wordfly</a:t>
            </a:r>
            <a:r>
              <a:rPr lang="en-GB" b="1" dirty="0" smtClean="0">
                <a:latin typeface="Arial" panose="020B0604020202020204" pitchFamily="34" charset="0"/>
                <a:cs typeface="Arial" panose="020B0604020202020204" pitchFamily="34" charset="0"/>
              </a:rPr>
              <a:t> post-show emails</a:t>
            </a:r>
            <a:endParaRPr lang="en-GB" b="1" dirty="0">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2"/>
          <a:stretch>
            <a:fillRect/>
          </a:stretch>
        </p:blipFill>
        <p:spPr>
          <a:xfrm>
            <a:off x="1538765" y="1461492"/>
            <a:ext cx="2313155" cy="3263652"/>
          </a:xfrm>
          <a:prstGeom prst="rect">
            <a:avLst/>
          </a:prstGeom>
        </p:spPr>
      </p:pic>
      <p:pic>
        <p:nvPicPr>
          <p:cNvPr id="2" name="Picture 1"/>
          <p:cNvPicPr>
            <a:picLocks noChangeAspect="1"/>
          </p:cNvPicPr>
          <p:nvPr/>
        </p:nvPicPr>
        <p:blipFill>
          <a:blip r:embed="rId3"/>
          <a:stretch>
            <a:fillRect/>
          </a:stretch>
        </p:blipFill>
        <p:spPr>
          <a:xfrm>
            <a:off x="4063693" y="1412777"/>
            <a:ext cx="2380515" cy="4752528"/>
          </a:xfrm>
          <a:prstGeom prst="rect">
            <a:avLst/>
          </a:prstGeom>
        </p:spPr>
      </p:pic>
      <p:pic>
        <p:nvPicPr>
          <p:cNvPr id="3" name="Picture 2"/>
          <p:cNvPicPr>
            <a:picLocks noChangeAspect="1"/>
          </p:cNvPicPr>
          <p:nvPr/>
        </p:nvPicPr>
        <p:blipFill>
          <a:blip r:embed="rId4"/>
          <a:stretch>
            <a:fillRect/>
          </a:stretch>
        </p:blipFill>
        <p:spPr>
          <a:xfrm>
            <a:off x="3438847" y="6315794"/>
            <a:ext cx="5381625" cy="209550"/>
          </a:xfrm>
          <a:prstGeom prst="rect">
            <a:avLst/>
          </a:prstGeom>
        </p:spPr>
      </p:pic>
      <p:sp>
        <p:nvSpPr>
          <p:cNvPr id="7" name="TextBox 6"/>
          <p:cNvSpPr txBox="1"/>
          <p:nvPr/>
        </p:nvSpPr>
        <p:spPr>
          <a:xfrm>
            <a:off x="323528" y="5818038"/>
            <a:ext cx="2160240" cy="923330"/>
          </a:xfrm>
          <a:prstGeom prst="rect">
            <a:avLst/>
          </a:prstGeom>
          <a:noFill/>
        </p:spPr>
        <p:txBody>
          <a:bodyPr wrap="square" rtlCol="0">
            <a:spAutoFit/>
          </a:bodyPr>
          <a:lstStyle/>
          <a:p>
            <a:r>
              <a:rPr lang="en-GB" dirty="0" err="1" smtClean="0">
                <a:latin typeface="Arial" panose="020B0604020202020204" pitchFamily="34" charset="0"/>
                <a:cs typeface="Arial" panose="020B0604020202020204" pitchFamily="34" charset="0"/>
              </a:rPr>
              <a:t>Wordfly</a:t>
            </a:r>
            <a:r>
              <a:rPr lang="en-GB" dirty="0" smtClean="0">
                <a:latin typeface="Arial" panose="020B0604020202020204" pitchFamily="34" charset="0"/>
                <a:cs typeface="Arial" panose="020B0604020202020204" pitchFamily="34" charset="0"/>
              </a:rPr>
              <a:t> response recorded on Constituent record</a:t>
            </a:r>
            <a:endParaRPr lang="en-GB" dirty="0">
              <a:latin typeface="Arial" panose="020B0604020202020204" pitchFamily="34" charset="0"/>
              <a:cs typeface="Arial" panose="020B0604020202020204" pitchFamily="34" charset="0"/>
            </a:endParaRPr>
          </a:p>
        </p:txBody>
      </p:sp>
      <p:cxnSp>
        <p:nvCxnSpPr>
          <p:cNvPr id="9" name="Straight Arrow Connector 8"/>
          <p:cNvCxnSpPr/>
          <p:nvPr/>
        </p:nvCxnSpPr>
        <p:spPr>
          <a:xfrm>
            <a:off x="2411760" y="6381328"/>
            <a:ext cx="936104" cy="0"/>
          </a:xfrm>
          <a:prstGeom prst="straightConnector1">
            <a:avLst/>
          </a:prstGeom>
          <a:ln>
            <a:tailEnd type="triangle"/>
          </a:ln>
        </p:spPr>
        <p:style>
          <a:lnRef idx="1">
            <a:schemeClr val="accent4"/>
          </a:lnRef>
          <a:fillRef idx="0">
            <a:schemeClr val="accent4"/>
          </a:fillRef>
          <a:effectRef idx="0">
            <a:schemeClr val="accent4"/>
          </a:effectRef>
          <a:fontRef idx="minor">
            <a:schemeClr val="tx1"/>
          </a:fontRef>
        </p:style>
      </p:cxnSp>
      <p:pic>
        <p:nvPicPr>
          <p:cNvPr id="10" name="Picture 9"/>
          <p:cNvPicPr>
            <a:picLocks noChangeAspect="1"/>
          </p:cNvPicPr>
          <p:nvPr/>
        </p:nvPicPr>
        <p:blipFill>
          <a:blip r:embed="rId5"/>
          <a:stretch>
            <a:fillRect/>
          </a:stretch>
        </p:blipFill>
        <p:spPr>
          <a:xfrm>
            <a:off x="1763688" y="4725144"/>
            <a:ext cx="866775" cy="295275"/>
          </a:xfrm>
          <a:prstGeom prst="rect">
            <a:avLst/>
          </a:prstGeom>
        </p:spPr>
      </p:pic>
      <p:pic>
        <p:nvPicPr>
          <p:cNvPr id="11" name="Picture 10"/>
          <p:cNvPicPr>
            <a:picLocks noChangeAspect="1"/>
          </p:cNvPicPr>
          <p:nvPr/>
        </p:nvPicPr>
        <p:blipFill rotWithShape="1">
          <a:blip r:embed="rId6"/>
          <a:srcRect b="-1"/>
          <a:stretch/>
        </p:blipFill>
        <p:spPr>
          <a:xfrm>
            <a:off x="2721496" y="4725144"/>
            <a:ext cx="842392" cy="295275"/>
          </a:xfrm>
          <a:prstGeom prst="rect">
            <a:avLst/>
          </a:prstGeom>
        </p:spPr>
      </p:pic>
    </p:spTree>
    <p:extLst>
      <p:ext uri="{BB962C8B-B14F-4D97-AF65-F5344CB8AC3E}">
        <p14:creationId xmlns:p14="http://schemas.microsoft.com/office/powerpoint/2010/main" val="2080079851"/>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523220"/>
          </a:xfrm>
          <a:prstGeom prst="rect">
            <a:avLst/>
          </a:prstGeom>
          <a:solidFill>
            <a:schemeClr val="tx1"/>
          </a:solidFill>
        </p:spPr>
        <p:txBody>
          <a:bodyPr wrap="square" rtlCol="0" anchor="ctr">
            <a:spAutoFit/>
          </a:bodyPr>
          <a:lstStyle/>
          <a:p>
            <a:r>
              <a:rPr lang="en-GB" sz="2800" dirty="0" smtClean="0">
                <a:solidFill>
                  <a:schemeClr val="bg1"/>
                </a:solidFill>
                <a:latin typeface="Arial" panose="020B0604020202020204" pitchFamily="34" charset="0"/>
                <a:cs typeface="Arial" panose="020B0604020202020204" pitchFamily="34" charset="0"/>
              </a:rPr>
              <a:t>Post-visit highlights</a:t>
            </a:r>
            <a:endParaRPr lang="en-GB" sz="2800" dirty="0">
              <a:solidFill>
                <a:schemeClr val="bg1"/>
              </a:solidFill>
              <a:latin typeface="Arial" panose="020B0604020202020204" pitchFamily="34" charset="0"/>
              <a:cs typeface="Arial" panose="020B0604020202020204" pitchFamily="34" charset="0"/>
            </a:endParaRPr>
          </a:p>
        </p:txBody>
      </p:sp>
      <p:sp>
        <p:nvSpPr>
          <p:cNvPr id="5" name="TextBox 4"/>
          <p:cNvSpPr txBox="1"/>
          <p:nvPr/>
        </p:nvSpPr>
        <p:spPr>
          <a:xfrm>
            <a:off x="395536" y="963352"/>
            <a:ext cx="8208912" cy="369332"/>
          </a:xfrm>
          <a:prstGeom prst="rect">
            <a:avLst/>
          </a:prstGeom>
          <a:noFill/>
        </p:spPr>
        <p:txBody>
          <a:bodyPr wrap="square" rtlCol="0">
            <a:spAutoFit/>
          </a:bodyPr>
          <a:lstStyle/>
          <a:p>
            <a:r>
              <a:rPr lang="en-GB" b="1" dirty="0" smtClean="0">
                <a:latin typeface="Arial" panose="020B0604020202020204" pitchFamily="34" charset="0"/>
                <a:cs typeface="Arial" panose="020B0604020202020204" pitchFamily="34" charset="0"/>
              </a:rPr>
              <a:t>2. Customer Experience Working Group</a:t>
            </a:r>
            <a:endParaRPr lang="en-GB" b="1" dirty="0">
              <a:latin typeface="Arial" panose="020B0604020202020204" pitchFamily="34" charset="0"/>
              <a:cs typeface="Arial" panose="020B0604020202020204" pitchFamily="34" charset="0"/>
            </a:endParaRPr>
          </a:p>
        </p:txBody>
      </p:sp>
      <p:sp>
        <p:nvSpPr>
          <p:cNvPr id="3" name="TextBox 2"/>
          <p:cNvSpPr txBox="1"/>
          <p:nvPr/>
        </p:nvSpPr>
        <p:spPr>
          <a:xfrm>
            <a:off x="784424" y="1772816"/>
            <a:ext cx="2952328" cy="369332"/>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Social Media</a:t>
            </a:r>
            <a:endParaRPr lang="en-GB" dirty="0">
              <a:latin typeface="Arial" panose="020B0604020202020204" pitchFamily="34" charset="0"/>
              <a:cs typeface="Arial" panose="020B0604020202020204" pitchFamily="34" charset="0"/>
            </a:endParaRPr>
          </a:p>
        </p:txBody>
      </p:sp>
      <p:sp>
        <p:nvSpPr>
          <p:cNvPr id="6" name="TextBox 5"/>
          <p:cNvSpPr txBox="1"/>
          <p:nvPr/>
        </p:nvSpPr>
        <p:spPr>
          <a:xfrm>
            <a:off x="784424" y="2587916"/>
            <a:ext cx="2952328" cy="369332"/>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Written customer feedback</a:t>
            </a:r>
            <a:endParaRPr lang="en-GB" dirty="0">
              <a:latin typeface="Arial" panose="020B0604020202020204" pitchFamily="34" charset="0"/>
              <a:cs typeface="Arial" panose="020B0604020202020204" pitchFamily="34" charset="0"/>
            </a:endParaRPr>
          </a:p>
        </p:txBody>
      </p:sp>
      <p:sp>
        <p:nvSpPr>
          <p:cNvPr id="7" name="TextBox 6"/>
          <p:cNvSpPr txBox="1"/>
          <p:nvPr/>
        </p:nvSpPr>
        <p:spPr>
          <a:xfrm>
            <a:off x="784424" y="3403016"/>
            <a:ext cx="2952328" cy="369332"/>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Post-show survey</a:t>
            </a:r>
            <a:endParaRPr lang="en-GB" dirty="0">
              <a:latin typeface="Arial" panose="020B0604020202020204" pitchFamily="34" charset="0"/>
              <a:cs typeface="Arial" panose="020B0604020202020204" pitchFamily="34" charset="0"/>
            </a:endParaRPr>
          </a:p>
        </p:txBody>
      </p:sp>
      <p:sp>
        <p:nvSpPr>
          <p:cNvPr id="8" name="TextBox 7"/>
          <p:cNvSpPr txBox="1"/>
          <p:nvPr/>
        </p:nvSpPr>
        <p:spPr>
          <a:xfrm>
            <a:off x="784424" y="4218116"/>
            <a:ext cx="2952328" cy="369332"/>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CSI’s</a:t>
            </a:r>
            <a:endParaRPr lang="en-GB" dirty="0">
              <a:latin typeface="Arial" panose="020B0604020202020204" pitchFamily="34" charset="0"/>
              <a:cs typeface="Arial" panose="020B0604020202020204" pitchFamily="34" charset="0"/>
            </a:endParaRPr>
          </a:p>
        </p:txBody>
      </p:sp>
      <p:sp>
        <p:nvSpPr>
          <p:cNvPr id="10" name="TextBox 9"/>
          <p:cNvSpPr txBox="1"/>
          <p:nvPr/>
        </p:nvSpPr>
        <p:spPr>
          <a:xfrm>
            <a:off x="784424" y="5033216"/>
            <a:ext cx="2952328" cy="369332"/>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Post-show reports</a:t>
            </a:r>
            <a:endParaRPr lang="en-GB" dirty="0">
              <a:latin typeface="Arial" panose="020B0604020202020204" pitchFamily="34" charset="0"/>
              <a:cs typeface="Arial" panose="020B0604020202020204" pitchFamily="34" charset="0"/>
            </a:endParaRPr>
          </a:p>
        </p:txBody>
      </p:sp>
      <p:sp>
        <p:nvSpPr>
          <p:cNvPr id="13" name="TextBox 12"/>
          <p:cNvSpPr txBox="1"/>
          <p:nvPr/>
        </p:nvSpPr>
        <p:spPr>
          <a:xfrm>
            <a:off x="5270464" y="2587916"/>
            <a:ext cx="3888432" cy="2062103"/>
          </a:xfrm>
          <a:prstGeom prst="rect">
            <a:avLst/>
          </a:prstGeom>
          <a:noFill/>
        </p:spPr>
        <p:txBody>
          <a:bodyPr wrap="square" rtlCol="0">
            <a:spAutoFit/>
          </a:bodyPr>
          <a:lstStyle/>
          <a:p>
            <a:r>
              <a:rPr lang="en-GB" sz="2000" dirty="0" smtClean="0">
                <a:solidFill>
                  <a:srgbClr val="9112FA"/>
                </a:solidFill>
                <a:latin typeface="Arial" panose="020B0604020202020204" pitchFamily="34" charset="0"/>
                <a:cs typeface="Arial" panose="020B0604020202020204" pitchFamily="34" charset="0"/>
              </a:rPr>
              <a:t>Customer Experience Group</a:t>
            </a:r>
          </a:p>
          <a:p>
            <a:pPr marL="285750" indent="-285750">
              <a:buFont typeface="Arial" panose="020B0604020202020204" pitchFamily="34" charset="0"/>
              <a:buChar char="•"/>
            </a:pPr>
            <a:r>
              <a:rPr lang="en-GB" dirty="0" smtClean="0">
                <a:latin typeface="Arial" panose="020B0604020202020204" pitchFamily="34" charset="0"/>
                <a:cs typeface="Arial" panose="020B0604020202020204" pitchFamily="34" charset="0"/>
              </a:rPr>
              <a:t>Customer Experience</a:t>
            </a:r>
          </a:p>
          <a:p>
            <a:pPr marL="285750" indent="-285750">
              <a:buFont typeface="Arial" panose="020B0604020202020204" pitchFamily="34" charset="0"/>
              <a:buChar char="•"/>
            </a:pPr>
            <a:r>
              <a:rPr lang="en-GB" dirty="0" smtClean="0">
                <a:latin typeface="Arial" panose="020B0604020202020204" pitchFamily="34" charset="0"/>
                <a:cs typeface="Arial" panose="020B0604020202020204" pitchFamily="34" charset="0"/>
              </a:rPr>
              <a:t>Hospitality</a:t>
            </a:r>
          </a:p>
          <a:p>
            <a:pPr marL="285750" indent="-285750">
              <a:buFont typeface="Arial" panose="020B0604020202020204" pitchFamily="34" charset="0"/>
              <a:buChar char="•"/>
            </a:pPr>
            <a:r>
              <a:rPr lang="en-GB" dirty="0" smtClean="0">
                <a:latin typeface="Arial" panose="020B0604020202020204" pitchFamily="34" charset="0"/>
                <a:cs typeface="Arial" panose="020B0604020202020204" pitchFamily="34" charset="0"/>
              </a:rPr>
              <a:t>Marketing</a:t>
            </a:r>
          </a:p>
          <a:p>
            <a:pPr marL="285750" indent="-285750">
              <a:buFont typeface="Arial" panose="020B0604020202020204" pitchFamily="34" charset="0"/>
              <a:buChar char="•"/>
            </a:pPr>
            <a:r>
              <a:rPr lang="en-GB" dirty="0" smtClean="0">
                <a:latin typeface="Arial" panose="020B0604020202020204" pitchFamily="34" charset="0"/>
                <a:cs typeface="Arial" panose="020B0604020202020204" pitchFamily="34" charset="0"/>
              </a:rPr>
              <a:t>Contact Centre</a:t>
            </a:r>
          </a:p>
          <a:p>
            <a:pPr marL="285750" indent="-285750">
              <a:buFont typeface="Arial" panose="020B0604020202020204" pitchFamily="34" charset="0"/>
              <a:buChar char="•"/>
            </a:pPr>
            <a:r>
              <a:rPr lang="en-GB" dirty="0" smtClean="0">
                <a:latin typeface="Arial" panose="020B0604020202020204" pitchFamily="34" charset="0"/>
                <a:cs typeface="Arial" panose="020B0604020202020204" pitchFamily="34" charset="0"/>
              </a:rPr>
              <a:t>Technical</a:t>
            </a:r>
          </a:p>
          <a:p>
            <a:pPr marL="285750" indent="-285750">
              <a:buFont typeface="Arial" panose="020B0604020202020204" pitchFamily="34" charset="0"/>
              <a:buChar char="•"/>
            </a:pPr>
            <a:r>
              <a:rPr lang="en-GB" dirty="0" smtClean="0">
                <a:latin typeface="Arial" panose="020B0604020202020204" pitchFamily="34" charset="0"/>
                <a:cs typeface="Arial" panose="020B0604020202020204" pitchFamily="34" charset="0"/>
              </a:rPr>
              <a:t>Facilities Management </a:t>
            </a:r>
            <a:endParaRPr lang="en-GB" dirty="0">
              <a:latin typeface="Arial" panose="020B0604020202020204" pitchFamily="34" charset="0"/>
              <a:cs typeface="Arial" panose="020B0604020202020204" pitchFamily="34" charset="0"/>
            </a:endParaRPr>
          </a:p>
        </p:txBody>
      </p:sp>
      <p:cxnSp>
        <p:nvCxnSpPr>
          <p:cNvPr id="15" name="Straight Arrow Connector 14"/>
          <p:cNvCxnSpPr/>
          <p:nvPr/>
        </p:nvCxnSpPr>
        <p:spPr>
          <a:xfrm>
            <a:off x="2483768" y="1957482"/>
            <a:ext cx="2664296" cy="1443060"/>
          </a:xfrm>
          <a:prstGeom prst="straightConnector1">
            <a:avLst/>
          </a:prstGeom>
          <a:ln>
            <a:tailEnd type="triangle"/>
          </a:ln>
        </p:spPr>
        <p:style>
          <a:lnRef idx="1">
            <a:schemeClr val="accent4"/>
          </a:lnRef>
          <a:fillRef idx="0">
            <a:schemeClr val="accent4"/>
          </a:fillRef>
          <a:effectRef idx="0">
            <a:schemeClr val="accent4"/>
          </a:effectRef>
          <a:fontRef idx="minor">
            <a:schemeClr val="tx1"/>
          </a:fontRef>
        </p:style>
      </p:cxnSp>
      <p:cxnSp>
        <p:nvCxnSpPr>
          <p:cNvPr id="17" name="Straight Arrow Connector 16"/>
          <p:cNvCxnSpPr/>
          <p:nvPr/>
        </p:nvCxnSpPr>
        <p:spPr>
          <a:xfrm>
            <a:off x="3635896" y="2847388"/>
            <a:ext cx="1512168" cy="735346"/>
          </a:xfrm>
          <a:prstGeom prst="straightConnector1">
            <a:avLst/>
          </a:prstGeom>
          <a:ln>
            <a:tailEnd type="triangle"/>
          </a:ln>
        </p:spPr>
        <p:style>
          <a:lnRef idx="1">
            <a:schemeClr val="accent4"/>
          </a:lnRef>
          <a:fillRef idx="0">
            <a:schemeClr val="accent4"/>
          </a:fillRef>
          <a:effectRef idx="0">
            <a:schemeClr val="accent4"/>
          </a:effectRef>
          <a:fontRef idx="minor">
            <a:schemeClr val="tx1"/>
          </a:fontRef>
        </p:style>
      </p:cxnSp>
      <p:cxnSp>
        <p:nvCxnSpPr>
          <p:cNvPr id="20" name="Straight Arrow Connector 19"/>
          <p:cNvCxnSpPr/>
          <p:nvPr/>
        </p:nvCxnSpPr>
        <p:spPr>
          <a:xfrm>
            <a:off x="2771800" y="3627559"/>
            <a:ext cx="2376264" cy="144789"/>
          </a:xfrm>
          <a:prstGeom prst="straightConnector1">
            <a:avLst/>
          </a:prstGeom>
          <a:ln>
            <a:tailEnd type="triangle"/>
          </a:ln>
        </p:spPr>
        <p:style>
          <a:lnRef idx="1">
            <a:schemeClr val="accent4"/>
          </a:lnRef>
          <a:fillRef idx="0">
            <a:schemeClr val="accent4"/>
          </a:fillRef>
          <a:effectRef idx="0">
            <a:schemeClr val="accent4"/>
          </a:effectRef>
          <a:fontRef idx="minor">
            <a:schemeClr val="tx1"/>
          </a:fontRef>
        </p:style>
      </p:cxnSp>
      <p:cxnSp>
        <p:nvCxnSpPr>
          <p:cNvPr id="22" name="Straight Arrow Connector 21"/>
          <p:cNvCxnSpPr/>
          <p:nvPr/>
        </p:nvCxnSpPr>
        <p:spPr>
          <a:xfrm flipV="1">
            <a:off x="1835696" y="4027988"/>
            <a:ext cx="3312368" cy="370354"/>
          </a:xfrm>
          <a:prstGeom prst="straightConnector1">
            <a:avLst/>
          </a:prstGeom>
          <a:ln>
            <a:tailEnd type="triangle"/>
          </a:ln>
        </p:spPr>
        <p:style>
          <a:lnRef idx="1">
            <a:schemeClr val="accent4"/>
          </a:lnRef>
          <a:fillRef idx="0">
            <a:schemeClr val="accent4"/>
          </a:fillRef>
          <a:effectRef idx="0">
            <a:schemeClr val="accent4"/>
          </a:effectRef>
          <a:fontRef idx="minor">
            <a:schemeClr val="tx1"/>
          </a:fontRef>
        </p:style>
      </p:cxnSp>
      <p:cxnSp>
        <p:nvCxnSpPr>
          <p:cNvPr id="24" name="Straight Arrow Connector 23"/>
          <p:cNvCxnSpPr/>
          <p:nvPr/>
        </p:nvCxnSpPr>
        <p:spPr>
          <a:xfrm flipV="1">
            <a:off x="2839976" y="4217605"/>
            <a:ext cx="2308088" cy="1000277"/>
          </a:xfrm>
          <a:prstGeom prst="straightConnector1">
            <a:avLst/>
          </a:prstGeom>
          <a:ln>
            <a:tailEnd type="triangle"/>
          </a:ln>
        </p:spPr>
        <p:style>
          <a:lnRef idx="1">
            <a:schemeClr val="accent4"/>
          </a:lnRef>
          <a:fillRef idx="0">
            <a:schemeClr val="accent4"/>
          </a:fillRef>
          <a:effectRef idx="0">
            <a:schemeClr val="accent4"/>
          </a:effectRef>
          <a:fontRef idx="minor">
            <a:schemeClr val="tx1"/>
          </a:fontRef>
        </p:style>
      </p:cxnSp>
      <p:cxnSp>
        <p:nvCxnSpPr>
          <p:cNvPr id="27" name="Straight Arrow Connector 26"/>
          <p:cNvCxnSpPr/>
          <p:nvPr/>
        </p:nvCxnSpPr>
        <p:spPr>
          <a:xfrm>
            <a:off x="6876256" y="4717743"/>
            <a:ext cx="0" cy="1260869"/>
          </a:xfrm>
          <a:prstGeom prst="straightConnector1">
            <a:avLst/>
          </a:prstGeom>
          <a:ln>
            <a:tailEnd type="triangle"/>
          </a:ln>
        </p:spPr>
        <p:style>
          <a:lnRef idx="1">
            <a:schemeClr val="accent4"/>
          </a:lnRef>
          <a:fillRef idx="0">
            <a:schemeClr val="accent4"/>
          </a:fillRef>
          <a:effectRef idx="0">
            <a:schemeClr val="accent4"/>
          </a:effectRef>
          <a:fontRef idx="minor">
            <a:schemeClr val="tx1"/>
          </a:fontRef>
        </p:style>
      </p:cxnSp>
      <p:sp>
        <p:nvSpPr>
          <p:cNvPr id="28" name="TextBox 27"/>
          <p:cNvSpPr txBox="1"/>
          <p:nvPr/>
        </p:nvSpPr>
        <p:spPr>
          <a:xfrm>
            <a:off x="5040052" y="6107891"/>
            <a:ext cx="3672408" cy="369332"/>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Informs customer service strategy</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2078168"/>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0" y="-1"/>
            <a:ext cx="9144000" cy="6920705"/>
          </a:xfrm>
        </p:spPr>
      </p:pic>
      <p:sp>
        <p:nvSpPr>
          <p:cNvPr id="4" name="TextBox 3"/>
          <p:cNvSpPr txBox="1"/>
          <p:nvPr/>
        </p:nvSpPr>
        <p:spPr>
          <a:xfrm>
            <a:off x="0" y="0"/>
            <a:ext cx="9144000" cy="523220"/>
          </a:xfrm>
          <a:prstGeom prst="rect">
            <a:avLst/>
          </a:prstGeom>
          <a:solidFill>
            <a:schemeClr val="tx1"/>
          </a:solidFill>
        </p:spPr>
        <p:txBody>
          <a:bodyPr wrap="square" rtlCol="0" anchor="ctr">
            <a:spAutoFit/>
          </a:bodyPr>
          <a:lstStyle/>
          <a:p>
            <a:r>
              <a:rPr lang="en-GB" sz="2800" dirty="0" smtClean="0">
                <a:solidFill>
                  <a:schemeClr val="bg1"/>
                </a:solidFill>
                <a:latin typeface="Arial" panose="020B0604020202020204" pitchFamily="34" charset="0"/>
                <a:cs typeface="Arial" panose="020B0604020202020204" pitchFamily="34" charset="0"/>
              </a:rPr>
              <a:t>Events</a:t>
            </a:r>
            <a:endParaRPr lang="en-GB" sz="2800" dirty="0">
              <a:solidFill>
                <a:schemeClr val="bg1"/>
              </a:solidFill>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2536" y="1737849"/>
            <a:ext cx="3124377" cy="1757462"/>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9512" y="686327"/>
            <a:ext cx="3571963" cy="1051522"/>
          </a:xfrm>
          <a:prstGeom prst="rect">
            <a:avLst/>
          </a:prstGeom>
        </p:spPr>
      </p:pic>
    </p:spTree>
    <p:extLst>
      <p:ext uri="{BB962C8B-B14F-4D97-AF65-F5344CB8AC3E}">
        <p14:creationId xmlns:p14="http://schemas.microsoft.com/office/powerpoint/2010/main" val="912560101"/>
      </p:ext>
    </p:extLst>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523220"/>
          </a:xfrm>
          <a:prstGeom prst="rect">
            <a:avLst/>
          </a:prstGeom>
          <a:solidFill>
            <a:schemeClr val="tx1"/>
          </a:solidFill>
        </p:spPr>
        <p:txBody>
          <a:bodyPr wrap="square" rtlCol="0" anchor="ctr">
            <a:spAutoFit/>
          </a:bodyPr>
          <a:lstStyle/>
          <a:p>
            <a:r>
              <a:rPr lang="en-GB" sz="2800" dirty="0" smtClean="0">
                <a:solidFill>
                  <a:schemeClr val="bg1"/>
                </a:solidFill>
                <a:latin typeface="Arial" panose="020B0604020202020204" pitchFamily="34" charset="0"/>
                <a:cs typeface="Arial" panose="020B0604020202020204" pitchFamily="34" charset="0"/>
              </a:rPr>
              <a:t>Restaurant Bookings</a:t>
            </a:r>
            <a:endParaRPr lang="en-GB" sz="2800" dirty="0">
              <a:solidFill>
                <a:schemeClr val="bg1"/>
              </a:solidFill>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3"/>
          <a:stretch>
            <a:fillRect/>
          </a:stretch>
        </p:blipFill>
        <p:spPr>
          <a:xfrm>
            <a:off x="1642455" y="1582291"/>
            <a:ext cx="5859090" cy="3862933"/>
          </a:xfrm>
          <a:prstGeom prst="rect">
            <a:avLst/>
          </a:prstGeom>
        </p:spPr>
      </p:pic>
    </p:spTree>
    <p:extLst>
      <p:ext uri="{BB962C8B-B14F-4D97-AF65-F5344CB8AC3E}">
        <p14:creationId xmlns:p14="http://schemas.microsoft.com/office/powerpoint/2010/main" val="3401318133"/>
      </p:ext>
    </p:extLst>
  </p:cSld>
  <p:clrMapOvr>
    <a:masterClrMapping/>
  </p:clrMapOvr>
  <p:transition spd="slow">
    <p:push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6512" y="-27384"/>
            <a:ext cx="9180512" cy="523220"/>
          </a:xfrm>
          <a:prstGeom prst="rect">
            <a:avLst/>
          </a:prstGeom>
          <a:solidFill>
            <a:schemeClr val="tx1"/>
          </a:solidFill>
        </p:spPr>
        <p:txBody>
          <a:bodyPr wrap="square" rtlCol="0" anchor="ctr">
            <a:spAutoFit/>
          </a:bodyPr>
          <a:lstStyle/>
          <a:p>
            <a:r>
              <a:rPr lang="en-GB" sz="2800" dirty="0" smtClean="0">
                <a:solidFill>
                  <a:schemeClr val="bg1"/>
                </a:solidFill>
                <a:latin typeface="Arial" panose="020B0604020202020204" pitchFamily="34" charset="0"/>
                <a:cs typeface="Arial" panose="020B0604020202020204" pitchFamily="34" charset="0"/>
              </a:rPr>
              <a:t>Any Questions? </a:t>
            </a:r>
            <a:endParaRPr lang="en-GB" sz="2800" dirty="0">
              <a:solidFill>
                <a:schemeClr val="bg1"/>
              </a:solidFill>
              <a:latin typeface="Arial" panose="020B0604020202020204" pitchFamily="34" charset="0"/>
              <a:cs typeface="Arial" panose="020B0604020202020204" pitchFamily="34" charset="0"/>
            </a:endParaRPr>
          </a:p>
        </p:txBody>
      </p:sp>
      <p:pic>
        <p:nvPicPr>
          <p:cNvPr id="8" name="Picture 7" descr="millenium centre.jpg"/>
          <p:cNvPicPr>
            <a:picLocks noChangeAspect="1"/>
          </p:cNvPicPr>
          <p:nvPr/>
        </p:nvPicPr>
        <p:blipFill rotWithShape="1">
          <a:blip r:embed="rId2">
            <a:alphaModFix amt="25000"/>
          </a:blip>
          <a:srcRect b="2100"/>
          <a:stretch/>
        </p:blipFill>
        <p:spPr>
          <a:xfrm>
            <a:off x="0" y="171400"/>
            <a:ext cx="9144000" cy="6713984"/>
          </a:xfrm>
          <a:prstGeom prst="rect">
            <a:avLst/>
          </a:prstGeom>
        </p:spPr>
      </p:pic>
      <p:sp>
        <p:nvSpPr>
          <p:cNvPr id="9" name="Rectangle 8"/>
          <p:cNvSpPr/>
          <p:nvPr/>
        </p:nvSpPr>
        <p:spPr>
          <a:xfrm>
            <a:off x="712610" y="2708920"/>
            <a:ext cx="7718780" cy="1107996"/>
          </a:xfrm>
          <a:prstGeom prst="rect">
            <a:avLst/>
          </a:prstGeom>
          <a:noFill/>
        </p:spPr>
        <p:txBody>
          <a:bodyPr wrap="none" lIns="91440" tIns="45720" rIns="91440" bIns="45720">
            <a:spAutoFit/>
          </a:bodyPr>
          <a:lstStyle/>
          <a:p>
            <a:pPr algn="ctr"/>
            <a:r>
              <a:rPr lang="en-US" sz="6600" b="1" cap="none" spc="0" dirty="0" err="1" smtClean="0">
                <a:ln w="22225">
                  <a:solidFill>
                    <a:schemeClr val="tx1"/>
                  </a:solidFill>
                  <a:prstDash val="solid"/>
                </a:ln>
                <a:solidFill>
                  <a:srgbClr val="9112FA"/>
                </a:solidFill>
                <a:effectLst/>
                <a:latin typeface="Arial" panose="020B0604020202020204" pitchFamily="34" charset="0"/>
                <a:cs typeface="Arial" panose="020B0604020202020204" pitchFamily="34" charset="0"/>
              </a:rPr>
              <a:t>Diolch</a:t>
            </a:r>
            <a:r>
              <a:rPr lang="en-US" sz="6600" b="1" cap="none" spc="0" dirty="0" smtClean="0">
                <a:ln w="22225">
                  <a:solidFill>
                    <a:schemeClr val="tx1"/>
                  </a:solidFill>
                  <a:prstDash val="solid"/>
                </a:ln>
                <a:solidFill>
                  <a:srgbClr val="9112FA"/>
                </a:solidFill>
                <a:effectLst/>
                <a:latin typeface="Arial" panose="020B0604020202020204" pitchFamily="34" charset="0"/>
                <a:cs typeface="Arial" panose="020B0604020202020204" pitchFamily="34" charset="0"/>
              </a:rPr>
              <a:t> / Thank you</a:t>
            </a:r>
            <a:endParaRPr lang="en-US" sz="6600" b="1" cap="none" spc="0" dirty="0">
              <a:ln w="22225">
                <a:solidFill>
                  <a:schemeClr val="tx1"/>
                </a:solidFill>
                <a:prstDash val="solid"/>
              </a:ln>
              <a:solidFill>
                <a:srgbClr val="9112FA"/>
              </a:solidFill>
              <a:effectLst/>
              <a:latin typeface="Arial" panose="020B0604020202020204" pitchFamily="34" charset="0"/>
              <a:cs typeface="Arial" panose="020B0604020202020204" pitchFamily="34" charset="0"/>
            </a:endParaRPr>
          </a:p>
        </p:txBody>
      </p:sp>
      <p:sp>
        <p:nvSpPr>
          <p:cNvPr id="10" name="TextBox 9"/>
          <p:cNvSpPr txBox="1"/>
          <p:nvPr/>
        </p:nvSpPr>
        <p:spPr>
          <a:xfrm>
            <a:off x="1565412" y="5229200"/>
            <a:ext cx="5976664" cy="1015663"/>
          </a:xfrm>
          <a:prstGeom prst="rect">
            <a:avLst/>
          </a:prstGeom>
          <a:noFill/>
        </p:spPr>
        <p:txBody>
          <a:bodyPr wrap="square" rtlCol="0">
            <a:spAutoFit/>
          </a:bodyPr>
          <a:lstStyle/>
          <a:p>
            <a:pPr algn="ctr"/>
            <a:r>
              <a:rPr lang="en-GB" sz="2000" dirty="0" err="1" smtClean="0">
                <a:latin typeface="Arial" panose="020B0604020202020204" pitchFamily="34" charset="0"/>
                <a:cs typeface="Arial" panose="020B0604020202020204" pitchFamily="34" charset="0"/>
              </a:rPr>
              <a:t>Chloë</a:t>
            </a:r>
            <a:r>
              <a:rPr lang="en-GB" sz="2000" dirty="0" smtClean="0">
                <a:latin typeface="Arial" panose="020B0604020202020204" pitchFamily="34" charset="0"/>
                <a:cs typeface="Arial" panose="020B0604020202020204" pitchFamily="34" charset="0"/>
              </a:rPr>
              <a:t> Hearne</a:t>
            </a:r>
            <a:endParaRPr lang="en-GB" sz="2000" dirty="0">
              <a:latin typeface="Arial" panose="020B0604020202020204" pitchFamily="34" charset="0"/>
              <a:cs typeface="Arial" panose="020B0604020202020204" pitchFamily="34" charset="0"/>
            </a:endParaRPr>
          </a:p>
          <a:p>
            <a:pPr algn="ctr"/>
            <a:r>
              <a:rPr lang="en-GB" sz="2000" dirty="0" smtClean="0">
                <a:latin typeface="Arial" panose="020B0604020202020204" pitchFamily="34" charset="0"/>
                <a:cs typeface="Arial" panose="020B0604020202020204" pitchFamily="34" charset="0"/>
              </a:rPr>
              <a:t>Application Specialist</a:t>
            </a:r>
          </a:p>
          <a:p>
            <a:pPr algn="ctr"/>
            <a:r>
              <a:rPr lang="en-GB" sz="2000" dirty="0" smtClean="0">
                <a:latin typeface="Arial" panose="020B0604020202020204" pitchFamily="34" charset="0"/>
                <a:cs typeface="Arial" panose="020B0604020202020204" pitchFamily="34" charset="0"/>
              </a:rPr>
              <a:t>chloe.hearne@wmc.org.uk</a:t>
            </a: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491031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ctrTitle"/>
          </p:nvPr>
        </p:nvSpPr>
        <p:spPr>
          <a:xfrm>
            <a:off x="755650" y="2133600"/>
            <a:ext cx="7415213" cy="1158875"/>
          </a:xfrm>
        </p:spPr>
        <p:txBody>
          <a:bodyPr/>
          <a:lstStyle/>
          <a:p>
            <a:pPr algn="ctr" eaLnBrk="1" hangingPunct="1">
              <a:defRPr/>
            </a:pPr>
            <a:r>
              <a:rPr lang="en-US" altLang="en-US" sz="3200" dirty="0" smtClean="0"/>
              <a:t>The Story of the Customer Journey: Group Sales at the Abbey Theatre</a:t>
            </a:r>
          </a:p>
        </p:txBody>
      </p:sp>
      <p:sp>
        <p:nvSpPr>
          <p:cNvPr id="45059" name="Rectangle 3"/>
          <p:cNvSpPr>
            <a:spLocks noGrp="1" noChangeArrowheads="1"/>
          </p:cNvSpPr>
          <p:nvPr>
            <p:ph type="subTitle" idx="1"/>
          </p:nvPr>
        </p:nvSpPr>
        <p:spPr>
          <a:xfrm>
            <a:off x="1692275" y="3860800"/>
            <a:ext cx="4911725" cy="1295400"/>
          </a:xfrm>
        </p:spPr>
        <p:txBody>
          <a:bodyPr/>
          <a:lstStyle/>
          <a:p>
            <a:pPr algn="ctr" eaLnBrk="1" hangingPunct="1">
              <a:defRPr/>
            </a:pPr>
            <a:r>
              <a:rPr lang="en-US" altLang="en-US" sz="1800" b="1" dirty="0" smtClean="0">
                <a:latin typeface="+mn-lt"/>
              </a:rPr>
              <a:t>Ciara Dunbar- Group Sales Coordinator</a:t>
            </a:r>
            <a:r>
              <a:rPr lang="en-US" altLang="en-US" sz="1400" b="1" dirty="0" smtClean="0">
                <a:latin typeface="+mn-lt"/>
              </a:rPr>
              <a:t/>
            </a:r>
            <a:br>
              <a:rPr lang="en-US" altLang="en-US" sz="1400" b="1" dirty="0" smtClean="0">
                <a:latin typeface="+mn-lt"/>
              </a:rPr>
            </a:br>
            <a:endParaRPr lang="en-US" altLang="en-US" sz="1400" b="1" dirty="0" smtClean="0">
              <a:latin typeface="+mn-lt"/>
            </a:endParaRPr>
          </a:p>
          <a:p>
            <a:pPr algn="ctr" eaLnBrk="1" hangingPunct="1">
              <a:defRPr/>
            </a:pPr>
            <a:r>
              <a:rPr lang="en-US" altLang="en-US" sz="1400" dirty="0" smtClean="0">
                <a:latin typeface="+mn-lt"/>
              </a:rPr>
              <a:t>Friday 18</a:t>
            </a:r>
            <a:r>
              <a:rPr lang="en-US" altLang="en-US" sz="1400" baseline="30000" dirty="0" smtClean="0">
                <a:latin typeface="+mn-lt"/>
              </a:rPr>
              <a:t>th</a:t>
            </a:r>
            <a:r>
              <a:rPr lang="en-US" altLang="en-US" sz="1400" dirty="0" smtClean="0">
                <a:latin typeface="+mn-lt"/>
              </a:rPr>
              <a:t> November- 10am</a:t>
            </a:r>
          </a:p>
          <a:p>
            <a:pPr algn="ctr" eaLnBrk="1" hangingPunct="1">
              <a:defRPr/>
            </a:pPr>
            <a:r>
              <a:rPr lang="en-US" altLang="en-US" sz="1400" dirty="0" smtClean="0">
                <a:latin typeface="+mn-lt"/>
              </a:rPr>
              <a:t>All Star Suite 688-9, </a:t>
            </a:r>
            <a:r>
              <a:rPr lang="en-US" altLang="en-US" sz="1400" dirty="0" err="1" smtClean="0">
                <a:latin typeface="+mn-lt"/>
              </a:rPr>
              <a:t>Croke</a:t>
            </a:r>
            <a:r>
              <a:rPr lang="en-US" altLang="en-US" sz="1400" dirty="0" smtClean="0">
                <a:latin typeface="+mn-lt"/>
              </a:rPr>
              <a:t> Park.</a:t>
            </a:r>
          </a:p>
        </p:txBody>
      </p:sp>
    </p:spTree>
  </p:cSld>
  <p:clrMapOvr>
    <a:masterClrMapping/>
  </p:clrMapOvr>
  <p:transition spd="med">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0"/>
          </p:nvPr>
        </p:nvSpPr>
        <p:spPr/>
        <p:txBody>
          <a:bodyPr/>
          <a:lstStyle/>
          <a:p>
            <a:pPr>
              <a:defRPr/>
            </a:pPr>
            <a:r>
              <a:rPr lang="en-US" altLang="en-US" dirty="0">
                <a:solidFill>
                  <a:srgbClr val="474747"/>
                </a:solidFill>
              </a:rPr>
              <a:t>Abbey Theatre / </a:t>
            </a:r>
            <a:r>
              <a:rPr lang="en-US" altLang="en-US" dirty="0" err="1">
                <a:solidFill>
                  <a:srgbClr val="474747"/>
                </a:solidFill>
              </a:rPr>
              <a:t>Amharclann</a:t>
            </a:r>
            <a:r>
              <a:rPr lang="en-US" altLang="en-US" dirty="0">
                <a:solidFill>
                  <a:srgbClr val="474747"/>
                </a:solidFill>
              </a:rPr>
              <a:t> </a:t>
            </a:r>
            <a:r>
              <a:rPr lang="en-US" altLang="en-US" dirty="0" err="1">
                <a:solidFill>
                  <a:srgbClr val="474747"/>
                </a:solidFill>
              </a:rPr>
              <a:t>na</a:t>
            </a:r>
            <a:r>
              <a:rPr lang="en-US" altLang="en-US" dirty="0">
                <a:solidFill>
                  <a:srgbClr val="474747"/>
                </a:solidFill>
              </a:rPr>
              <a:t> </a:t>
            </a:r>
            <a:r>
              <a:rPr lang="en-US" altLang="en-US" dirty="0" err="1">
                <a:solidFill>
                  <a:srgbClr val="474747"/>
                </a:solidFill>
              </a:rPr>
              <a:t>Mainistreach</a:t>
            </a:r>
            <a:endParaRPr lang="en-US" altLang="en-US" sz="1400" dirty="0">
              <a:solidFill>
                <a:srgbClr val="474747"/>
              </a:solidFill>
              <a:latin typeface="Times New Roman" panose="02020603050405020304" pitchFamily="18" charset="0"/>
            </a:endParaRPr>
          </a:p>
        </p:txBody>
      </p:sp>
      <p:sp>
        <p:nvSpPr>
          <p:cNvPr id="6" name="Slide Number Placeholder 5"/>
          <p:cNvSpPr>
            <a:spLocks noGrp="1"/>
          </p:cNvSpPr>
          <p:nvPr>
            <p:ph type="sldNum" sz="quarter" idx="11"/>
          </p:nvPr>
        </p:nvSpPr>
        <p:spPr/>
        <p:txBody>
          <a:bodyPr/>
          <a:lstStyle>
            <a:lvl1pPr>
              <a:defRPr kumimoji="1" sz="2400">
                <a:solidFill>
                  <a:schemeClr val="tx1"/>
                </a:solidFill>
                <a:latin typeface="Times New Roman" panose="02020603050405020304" pitchFamily="18" charset="0"/>
                <a:ea typeface="MS Pゴシック" pitchFamily="-92" charset="-128"/>
              </a:defRPr>
            </a:lvl1pPr>
            <a:lvl2pPr marL="742950" indent="-285750">
              <a:defRPr kumimoji="1" sz="2400">
                <a:solidFill>
                  <a:schemeClr val="tx1"/>
                </a:solidFill>
                <a:latin typeface="Times New Roman" panose="02020603050405020304" pitchFamily="18" charset="0"/>
                <a:ea typeface="MS Pゴシック" pitchFamily="-92" charset="-128"/>
              </a:defRPr>
            </a:lvl2pPr>
            <a:lvl3pPr marL="1143000" indent="-228600">
              <a:defRPr kumimoji="1" sz="2400">
                <a:solidFill>
                  <a:schemeClr val="tx1"/>
                </a:solidFill>
                <a:latin typeface="Times New Roman" panose="02020603050405020304" pitchFamily="18" charset="0"/>
                <a:ea typeface="MS Pゴシック" pitchFamily="-92" charset="-128"/>
              </a:defRPr>
            </a:lvl3pPr>
            <a:lvl4pPr marL="1600200" indent="-228600">
              <a:defRPr kumimoji="1" sz="2400">
                <a:solidFill>
                  <a:schemeClr val="tx1"/>
                </a:solidFill>
                <a:latin typeface="Times New Roman" panose="02020603050405020304" pitchFamily="18" charset="0"/>
                <a:ea typeface="MS Pゴシック" pitchFamily="-92" charset="-128"/>
              </a:defRPr>
            </a:lvl4pPr>
            <a:lvl5pPr marL="2057400" indent="-22860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pPr>
              <a:defRPr/>
            </a:pPr>
            <a:fld id="{2BB5AC48-11B5-4FDD-B1A4-D5908A4673C1}" type="slidenum">
              <a:rPr kumimoji="0" lang="en-US" altLang="en-US" sz="1000" smtClean="0">
                <a:solidFill>
                  <a:srgbClr val="474747"/>
                </a:solidFill>
                <a:latin typeface="Courier" pitchFamily="1" charset="0"/>
              </a:rPr>
              <a:pPr>
                <a:defRPr/>
              </a:pPr>
              <a:t>22</a:t>
            </a:fld>
            <a:endParaRPr kumimoji="0" lang="en-US" altLang="en-US" sz="1000" smtClean="0">
              <a:solidFill>
                <a:srgbClr val="474747"/>
              </a:solidFill>
              <a:latin typeface="Courier" pitchFamily="1" charset="0"/>
            </a:endParaRPr>
          </a:p>
        </p:txBody>
      </p:sp>
      <p:sp>
        <p:nvSpPr>
          <p:cNvPr id="44034" name="Rectangle 2"/>
          <p:cNvSpPr>
            <a:spLocks noGrp="1" noChangeArrowheads="1"/>
          </p:cNvSpPr>
          <p:nvPr>
            <p:ph type="title"/>
          </p:nvPr>
        </p:nvSpPr>
        <p:spPr>
          <a:xfrm>
            <a:off x="852488" y="533400"/>
            <a:ext cx="7391400" cy="457200"/>
          </a:xfrm>
        </p:spPr>
        <p:txBody>
          <a:bodyPr/>
          <a:lstStyle/>
          <a:p>
            <a:pPr algn="ctr" eaLnBrk="1" hangingPunct="1">
              <a:defRPr/>
            </a:pPr>
            <a:r>
              <a:rPr lang="en-US" altLang="en-US" sz="2600" dirty="0" smtClean="0">
                <a:latin typeface="+mn-lt"/>
              </a:rPr>
              <a:t>The Abbey Theatre - Abbey stage and Peacock stage</a:t>
            </a:r>
          </a:p>
        </p:txBody>
      </p:sp>
      <p:sp>
        <p:nvSpPr>
          <p:cNvPr id="44035" name="Rectangle 3"/>
          <p:cNvSpPr>
            <a:spLocks noGrp="1" noChangeArrowheads="1"/>
          </p:cNvSpPr>
          <p:nvPr>
            <p:ph type="body" sz="half" idx="1"/>
          </p:nvPr>
        </p:nvSpPr>
        <p:spPr/>
        <p:txBody>
          <a:bodyPr/>
          <a:lstStyle/>
          <a:p>
            <a:pPr eaLnBrk="1" hangingPunct="1">
              <a:defRPr/>
            </a:pPr>
            <a:r>
              <a:rPr lang="en-US" altLang="en-US" sz="2000" dirty="0" smtClean="0"/>
              <a:t>Brief history of the Abbey Theatre</a:t>
            </a:r>
          </a:p>
          <a:p>
            <a:pPr eaLnBrk="1" hangingPunct="1">
              <a:defRPr/>
            </a:pPr>
            <a:r>
              <a:rPr lang="en-US" altLang="en-US" sz="2000" dirty="0" smtClean="0"/>
              <a:t>The Abbey </a:t>
            </a:r>
            <a:r>
              <a:rPr lang="en-US" altLang="en-US" sz="2000" dirty="0"/>
              <a:t>s</a:t>
            </a:r>
            <a:r>
              <a:rPr lang="en-US" altLang="en-US" sz="2000" dirty="0" smtClean="0"/>
              <a:t>tage</a:t>
            </a:r>
          </a:p>
          <a:p>
            <a:pPr eaLnBrk="1" hangingPunct="1">
              <a:defRPr/>
            </a:pPr>
            <a:r>
              <a:rPr lang="en-US" altLang="en-US" sz="2000" dirty="0" smtClean="0"/>
              <a:t>The Peacock </a:t>
            </a:r>
            <a:r>
              <a:rPr lang="en-US" altLang="en-US" sz="2000" dirty="0"/>
              <a:t>s</a:t>
            </a:r>
            <a:r>
              <a:rPr lang="en-US" altLang="en-US" sz="2000" dirty="0" smtClean="0"/>
              <a:t>tage</a:t>
            </a:r>
          </a:p>
          <a:p>
            <a:pPr eaLnBrk="1" hangingPunct="1">
              <a:defRPr/>
            </a:pPr>
            <a:r>
              <a:rPr lang="en-US" altLang="en-US" sz="2000" dirty="0" smtClean="0"/>
              <a:t>Productions</a:t>
            </a:r>
          </a:p>
          <a:p>
            <a:pPr eaLnBrk="1" hangingPunct="1">
              <a:buFont typeface="Times" panose="02020603050405020304" pitchFamily="18" charset="0"/>
              <a:buNone/>
              <a:defRPr/>
            </a:pPr>
            <a:endParaRPr lang="en-US" altLang="en-US" sz="2000" dirty="0" smtClean="0"/>
          </a:p>
          <a:p>
            <a:pPr eaLnBrk="1" hangingPunct="1">
              <a:buFont typeface="Times" panose="02020603050405020304" pitchFamily="18" charset="0"/>
              <a:buNone/>
              <a:defRPr/>
            </a:pPr>
            <a:endParaRPr lang="en-US" altLang="en-US" sz="2000" dirty="0" smtClean="0"/>
          </a:p>
        </p:txBody>
      </p:sp>
      <p:sp>
        <p:nvSpPr>
          <p:cNvPr id="44036" name="Rectangle 4"/>
          <p:cNvSpPr>
            <a:spLocks noGrp="1" noChangeArrowheads="1"/>
          </p:cNvSpPr>
          <p:nvPr>
            <p:ph type="body" sz="half" idx="2"/>
          </p:nvPr>
        </p:nvSpPr>
        <p:spPr/>
        <p:txBody>
          <a:bodyPr/>
          <a:lstStyle/>
          <a:p>
            <a:pPr eaLnBrk="1" hangingPunct="1">
              <a:defRPr/>
            </a:pPr>
            <a:endParaRPr lang="en-IE" sz="1600" dirty="0" smtClean="0"/>
          </a:p>
        </p:txBody>
      </p:sp>
      <p:pic>
        <p:nvPicPr>
          <p:cNvPr id="615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68825" y="1376363"/>
            <a:ext cx="3587750" cy="222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84700" y="3700463"/>
            <a:ext cx="3619500" cy="239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Content Placeholder 5"/>
          <p:cNvPicPr>
            <a:picLocks noChangeAspect="1"/>
          </p:cNvPicPr>
          <p:nvPr/>
        </p:nvPicPr>
        <p:blipFill>
          <a:blip r:embed="rId4"/>
          <a:stretch>
            <a:fillRect/>
          </a:stretch>
        </p:blipFill>
        <p:spPr bwMode="auto">
          <a:xfrm>
            <a:off x="685800" y="3700463"/>
            <a:ext cx="3841750" cy="2395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pic>
    </p:spTree>
  </p:cSld>
  <p:clrMapOvr>
    <a:masterClrMapping/>
  </p:clrMapOvr>
  <p:transition spd="med">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algn="ctr" eaLnBrk="1" hangingPunct="1">
              <a:defRPr/>
            </a:pPr>
            <a:r>
              <a:rPr lang="en-US" altLang="en-US" sz="2600" dirty="0" smtClean="0">
                <a:latin typeface="+mn-lt"/>
              </a:rPr>
              <a:t>Group Sales Coordinator role</a:t>
            </a:r>
          </a:p>
        </p:txBody>
      </p:sp>
      <p:sp>
        <p:nvSpPr>
          <p:cNvPr id="5" name="Footer Placeholder 4"/>
          <p:cNvSpPr>
            <a:spLocks noGrp="1"/>
          </p:cNvSpPr>
          <p:nvPr>
            <p:ph type="ftr" sz="quarter" idx="10"/>
          </p:nvPr>
        </p:nvSpPr>
        <p:spPr/>
        <p:txBody>
          <a:bodyPr/>
          <a:lstStyle/>
          <a:p>
            <a:pPr>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6" name="Slide Number Placeholder 5"/>
          <p:cNvSpPr>
            <a:spLocks noGrp="1"/>
          </p:cNvSpPr>
          <p:nvPr>
            <p:ph type="sldNum" sz="quarter" idx="11"/>
          </p:nvPr>
        </p:nvSpPr>
        <p:spPr/>
        <p:txBody>
          <a:bodyPr/>
          <a:lstStyle>
            <a:lvl1pPr>
              <a:defRPr kumimoji="1" sz="2400">
                <a:solidFill>
                  <a:schemeClr val="tx1"/>
                </a:solidFill>
                <a:latin typeface="Times New Roman" panose="02020603050405020304" pitchFamily="18" charset="0"/>
                <a:ea typeface="MS Pゴシック" pitchFamily="-92" charset="-128"/>
              </a:defRPr>
            </a:lvl1pPr>
            <a:lvl2pPr marL="742950" indent="-285750">
              <a:defRPr kumimoji="1" sz="2400">
                <a:solidFill>
                  <a:schemeClr val="tx1"/>
                </a:solidFill>
                <a:latin typeface="Times New Roman" panose="02020603050405020304" pitchFamily="18" charset="0"/>
                <a:ea typeface="MS Pゴシック" pitchFamily="-92" charset="-128"/>
              </a:defRPr>
            </a:lvl2pPr>
            <a:lvl3pPr marL="1143000" indent="-228600">
              <a:defRPr kumimoji="1" sz="2400">
                <a:solidFill>
                  <a:schemeClr val="tx1"/>
                </a:solidFill>
                <a:latin typeface="Times New Roman" panose="02020603050405020304" pitchFamily="18" charset="0"/>
                <a:ea typeface="MS Pゴシック" pitchFamily="-92" charset="-128"/>
              </a:defRPr>
            </a:lvl3pPr>
            <a:lvl4pPr marL="1600200" indent="-228600">
              <a:defRPr kumimoji="1" sz="2400">
                <a:solidFill>
                  <a:schemeClr val="tx1"/>
                </a:solidFill>
                <a:latin typeface="Times New Roman" panose="02020603050405020304" pitchFamily="18" charset="0"/>
                <a:ea typeface="MS Pゴシック" pitchFamily="-92" charset="-128"/>
              </a:defRPr>
            </a:lvl4pPr>
            <a:lvl5pPr marL="2057400" indent="-22860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pPr>
              <a:defRPr/>
            </a:pPr>
            <a:fld id="{73607D80-78E9-4CEC-BC26-5B74A4A5D08E}" type="slidenum">
              <a:rPr kumimoji="0" lang="en-US" altLang="en-US" sz="1000" smtClean="0">
                <a:solidFill>
                  <a:srgbClr val="474747"/>
                </a:solidFill>
                <a:latin typeface="Courier" pitchFamily="1" charset="0"/>
              </a:rPr>
              <a:pPr>
                <a:defRPr/>
              </a:pPr>
              <a:t>23</a:t>
            </a:fld>
            <a:endParaRPr kumimoji="0" lang="en-US" altLang="en-US" sz="1000" smtClean="0">
              <a:solidFill>
                <a:srgbClr val="474747"/>
              </a:solidFill>
              <a:latin typeface="Courier" pitchFamily="1" charset="0"/>
            </a:endParaRPr>
          </a:p>
        </p:txBody>
      </p:sp>
      <p:sp>
        <p:nvSpPr>
          <p:cNvPr id="50179" name="Rectangle 3"/>
          <p:cNvSpPr>
            <a:spLocks noGrp="1" noChangeArrowheads="1"/>
          </p:cNvSpPr>
          <p:nvPr>
            <p:ph type="body" sz="half" idx="4294967295"/>
          </p:nvPr>
        </p:nvSpPr>
        <p:spPr>
          <a:xfrm>
            <a:off x="0" y="1301750"/>
            <a:ext cx="3810000" cy="4724400"/>
          </a:xfrm>
        </p:spPr>
        <p:txBody>
          <a:bodyPr/>
          <a:lstStyle/>
          <a:p>
            <a:pPr marL="0" indent="0" eaLnBrk="1" hangingPunct="1">
              <a:buFont typeface="Times" panose="02020603050405020304" pitchFamily="18" charset="0"/>
              <a:buNone/>
              <a:defRPr/>
            </a:pPr>
            <a:endParaRPr lang="en-IE" sz="1200" dirty="0" smtClean="0"/>
          </a:p>
          <a:p>
            <a:pPr eaLnBrk="1" hangingPunct="1">
              <a:defRPr/>
            </a:pPr>
            <a:endParaRPr lang="en-US" altLang="en-US" sz="2000" dirty="0" smtClean="0"/>
          </a:p>
        </p:txBody>
      </p:sp>
      <p:sp>
        <p:nvSpPr>
          <p:cNvPr id="4" name="Content Placeholder 3"/>
          <p:cNvSpPr>
            <a:spLocks noGrp="1"/>
          </p:cNvSpPr>
          <p:nvPr>
            <p:ph idx="1"/>
          </p:nvPr>
        </p:nvSpPr>
        <p:spPr/>
        <p:txBody>
          <a:bodyPr/>
          <a:lstStyle/>
          <a:p>
            <a:pPr lvl="1">
              <a:defRPr/>
            </a:pPr>
            <a:r>
              <a:rPr lang="en-IE" i="0" dirty="0" smtClean="0"/>
              <a:t>Background of the role</a:t>
            </a:r>
          </a:p>
          <a:p>
            <a:pPr lvl="1">
              <a:defRPr/>
            </a:pPr>
            <a:r>
              <a:rPr lang="en-IE" i="0" dirty="0" smtClean="0"/>
              <a:t>Who are our main audiences?</a:t>
            </a:r>
          </a:p>
          <a:p>
            <a:pPr>
              <a:defRPr/>
            </a:pPr>
            <a:endParaRPr lang="en-IE" dirty="0"/>
          </a:p>
        </p:txBody>
      </p:sp>
      <p:pic>
        <p:nvPicPr>
          <p:cNvPr id="9" name="Content Placeholder 2"/>
          <p:cNvPicPr>
            <a:picLocks noChangeAspect="1"/>
          </p:cNvPicPr>
          <p:nvPr/>
        </p:nvPicPr>
        <p:blipFill>
          <a:blip r:embed="rId2"/>
          <a:stretch>
            <a:fillRect/>
          </a:stretch>
        </p:blipFill>
        <p:spPr bwMode="auto">
          <a:xfrm>
            <a:off x="1389063" y="2187575"/>
            <a:ext cx="6769100" cy="3976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pic>
    </p:spTree>
  </p:cSld>
  <p:clrMapOvr>
    <a:masterClrMapping/>
  </p:clrMapOvr>
  <p:transition spd="med">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hangingPunct="1">
              <a:defRPr/>
            </a:pPr>
            <a:r>
              <a:rPr lang="en-IE" sz="2600" dirty="0" smtClean="0">
                <a:latin typeface="+mn-lt"/>
              </a:rPr>
              <a:t>Starting a new customer </a:t>
            </a:r>
            <a:r>
              <a:rPr lang="en-IE" sz="2600" dirty="0">
                <a:latin typeface="+mn-lt"/>
              </a:rPr>
              <a:t>j</a:t>
            </a:r>
            <a:r>
              <a:rPr lang="en-IE" sz="2600" dirty="0" smtClean="0">
                <a:latin typeface="+mn-lt"/>
              </a:rPr>
              <a:t>ourney</a:t>
            </a:r>
          </a:p>
        </p:txBody>
      </p:sp>
      <p:sp>
        <p:nvSpPr>
          <p:cNvPr id="3" name="Content Placeholder 2"/>
          <p:cNvSpPr>
            <a:spLocks noGrp="1"/>
          </p:cNvSpPr>
          <p:nvPr>
            <p:ph idx="1"/>
          </p:nvPr>
        </p:nvSpPr>
        <p:spPr/>
        <p:txBody>
          <a:bodyPr/>
          <a:lstStyle/>
          <a:p>
            <a:pPr eaLnBrk="1" hangingPunct="1">
              <a:defRPr/>
            </a:pPr>
            <a:r>
              <a:rPr lang="en-IE" sz="2000" dirty="0" smtClean="0"/>
              <a:t>Find new groups with interest in current and upcoming shows</a:t>
            </a:r>
          </a:p>
          <a:p>
            <a:pPr eaLnBrk="1" hangingPunct="1">
              <a:defRPr/>
            </a:pPr>
            <a:r>
              <a:rPr lang="en-IE" sz="2000" dirty="0" smtClean="0"/>
              <a:t>CSIs</a:t>
            </a:r>
          </a:p>
          <a:p>
            <a:pPr eaLnBrk="1" hangingPunct="1">
              <a:defRPr/>
            </a:pPr>
            <a:r>
              <a:rPr lang="en-IE" sz="2000" dirty="0" smtClean="0"/>
              <a:t>Reminders</a:t>
            </a:r>
          </a:p>
          <a:p>
            <a:pPr lvl="1" eaLnBrk="1" hangingPunct="1">
              <a:defRPr/>
            </a:pPr>
            <a:endParaRPr lang="en-IE" dirty="0" smtClean="0"/>
          </a:p>
        </p:txBody>
      </p:sp>
      <p:sp>
        <p:nvSpPr>
          <p:cNvPr id="4" name="Footer Placeholder 3"/>
          <p:cNvSpPr>
            <a:spLocks noGrp="1"/>
          </p:cNvSpPr>
          <p:nvPr>
            <p:ph type="ftr" sz="quarter" idx="10"/>
          </p:nvPr>
        </p:nvSpPr>
        <p:spPr/>
        <p:txBody>
          <a:bodyPr/>
          <a:lstStyle/>
          <a:p>
            <a:pPr>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5" name="Slide Number Placeholder 4"/>
          <p:cNvSpPr>
            <a:spLocks noGrp="1"/>
          </p:cNvSpPr>
          <p:nvPr>
            <p:ph type="sldNum" sz="quarter" idx="11"/>
          </p:nvPr>
        </p:nvSpPr>
        <p:spPr/>
        <p:txBody>
          <a:bodyPr/>
          <a:lstStyle>
            <a:lvl1pPr>
              <a:defRPr kumimoji="1" sz="2400">
                <a:solidFill>
                  <a:schemeClr val="tx1"/>
                </a:solidFill>
                <a:latin typeface="Times New Roman" panose="02020603050405020304" pitchFamily="18" charset="0"/>
                <a:ea typeface="MS Pゴシック" pitchFamily="-92" charset="-128"/>
              </a:defRPr>
            </a:lvl1pPr>
            <a:lvl2pPr marL="742950" indent="-285750">
              <a:defRPr kumimoji="1" sz="2400">
                <a:solidFill>
                  <a:schemeClr val="tx1"/>
                </a:solidFill>
                <a:latin typeface="Times New Roman" panose="02020603050405020304" pitchFamily="18" charset="0"/>
                <a:ea typeface="MS Pゴシック" pitchFamily="-92" charset="-128"/>
              </a:defRPr>
            </a:lvl2pPr>
            <a:lvl3pPr marL="1143000" indent="-228600">
              <a:defRPr kumimoji="1" sz="2400">
                <a:solidFill>
                  <a:schemeClr val="tx1"/>
                </a:solidFill>
                <a:latin typeface="Times New Roman" panose="02020603050405020304" pitchFamily="18" charset="0"/>
                <a:ea typeface="MS Pゴシック" pitchFamily="-92" charset="-128"/>
              </a:defRPr>
            </a:lvl3pPr>
            <a:lvl4pPr marL="1600200" indent="-228600">
              <a:defRPr kumimoji="1" sz="2400">
                <a:solidFill>
                  <a:schemeClr val="tx1"/>
                </a:solidFill>
                <a:latin typeface="Times New Roman" panose="02020603050405020304" pitchFamily="18" charset="0"/>
                <a:ea typeface="MS Pゴシック" pitchFamily="-92" charset="-128"/>
              </a:defRPr>
            </a:lvl4pPr>
            <a:lvl5pPr marL="2057400" indent="-22860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pPr>
              <a:defRPr/>
            </a:pPr>
            <a:fld id="{CFBDA46C-70F8-44F9-A91A-39B7415D0CA8}" type="slidenum">
              <a:rPr kumimoji="0" lang="en-US" altLang="en-US" sz="1000" smtClean="0">
                <a:solidFill>
                  <a:srgbClr val="474747"/>
                </a:solidFill>
                <a:latin typeface="Courier" pitchFamily="1" charset="0"/>
              </a:rPr>
              <a:pPr>
                <a:defRPr/>
              </a:pPr>
              <a:t>24</a:t>
            </a:fld>
            <a:endParaRPr kumimoji="0" lang="en-US" altLang="en-US" sz="1000" smtClean="0">
              <a:solidFill>
                <a:srgbClr val="474747"/>
              </a:solidFill>
              <a:latin typeface="Courier" pitchFamily="1" charset="0"/>
            </a:endParaRPr>
          </a:p>
        </p:txBody>
      </p:sp>
      <p:pic>
        <p:nvPicPr>
          <p:cNvPr id="6" name="Picture 5"/>
          <p:cNvPicPr>
            <a:picLocks noChangeAspect="1"/>
          </p:cNvPicPr>
          <p:nvPr/>
        </p:nvPicPr>
        <p:blipFill>
          <a:blip r:embed="rId2"/>
          <a:stretch>
            <a:fillRect/>
          </a:stretch>
        </p:blipFill>
        <p:spPr>
          <a:xfrm>
            <a:off x="719394" y="2636913"/>
            <a:ext cx="4644694" cy="2140914"/>
          </a:xfrm>
          <a:prstGeom prst="rect">
            <a:avLst/>
          </a:prstGeom>
        </p:spPr>
      </p:pic>
      <p:pic>
        <p:nvPicPr>
          <p:cNvPr id="7" name="Picture 6"/>
          <p:cNvPicPr>
            <a:picLocks noChangeAspect="1"/>
          </p:cNvPicPr>
          <p:nvPr/>
        </p:nvPicPr>
        <p:blipFill>
          <a:blip r:embed="rId3"/>
          <a:stretch>
            <a:fillRect/>
          </a:stretch>
        </p:blipFill>
        <p:spPr>
          <a:xfrm>
            <a:off x="4211960" y="3706732"/>
            <a:ext cx="4214824" cy="2541667"/>
          </a:xfrm>
          <a:prstGeom prst="rect">
            <a:avLst/>
          </a:prstGeom>
        </p:spPr>
      </p:pic>
    </p:spTree>
  </p:cSld>
  <p:clrMapOvr>
    <a:masterClrMapping/>
  </p:clrMapOvr>
  <p:transition spd="med">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5" name="Slide Number Placeholder 4"/>
          <p:cNvSpPr>
            <a:spLocks noGrp="1"/>
          </p:cNvSpPr>
          <p:nvPr>
            <p:ph type="sldNum" sz="quarter" idx="11"/>
          </p:nvPr>
        </p:nvSpPr>
        <p:spPr/>
        <p:txBody>
          <a:bodyPr/>
          <a:lstStyle>
            <a:lvl1pPr>
              <a:defRPr kumimoji="1" sz="2400">
                <a:solidFill>
                  <a:schemeClr val="tx1"/>
                </a:solidFill>
                <a:latin typeface="Times New Roman" panose="02020603050405020304" pitchFamily="18" charset="0"/>
                <a:ea typeface="MS Pゴシック" pitchFamily="-92" charset="-128"/>
              </a:defRPr>
            </a:lvl1pPr>
            <a:lvl2pPr marL="742950" indent="-285750">
              <a:defRPr kumimoji="1" sz="2400">
                <a:solidFill>
                  <a:schemeClr val="tx1"/>
                </a:solidFill>
                <a:latin typeface="Times New Roman" panose="02020603050405020304" pitchFamily="18" charset="0"/>
                <a:ea typeface="MS Pゴシック" pitchFamily="-92" charset="-128"/>
              </a:defRPr>
            </a:lvl2pPr>
            <a:lvl3pPr marL="1143000" indent="-228600">
              <a:defRPr kumimoji="1" sz="2400">
                <a:solidFill>
                  <a:schemeClr val="tx1"/>
                </a:solidFill>
                <a:latin typeface="Times New Roman" panose="02020603050405020304" pitchFamily="18" charset="0"/>
                <a:ea typeface="MS Pゴシック" pitchFamily="-92" charset="-128"/>
              </a:defRPr>
            </a:lvl3pPr>
            <a:lvl4pPr marL="1600200" indent="-228600">
              <a:defRPr kumimoji="1" sz="2400">
                <a:solidFill>
                  <a:schemeClr val="tx1"/>
                </a:solidFill>
                <a:latin typeface="Times New Roman" panose="02020603050405020304" pitchFamily="18" charset="0"/>
                <a:ea typeface="MS Pゴシック" pitchFamily="-92" charset="-128"/>
              </a:defRPr>
            </a:lvl4pPr>
            <a:lvl5pPr marL="2057400" indent="-22860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pPr>
              <a:defRPr/>
            </a:pPr>
            <a:fld id="{C070483F-B216-4B06-9801-858D1640AE94}" type="slidenum">
              <a:rPr kumimoji="0" lang="en-US" altLang="en-US" sz="1000" smtClean="0">
                <a:solidFill>
                  <a:srgbClr val="474747"/>
                </a:solidFill>
                <a:latin typeface="Courier" pitchFamily="1" charset="0"/>
              </a:rPr>
              <a:pPr>
                <a:defRPr/>
              </a:pPr>
              <a:t>25</a:t>
            </a:fld>
            <a:endParaRPr kumimoji="0" lang="en-US" altLang="en-US" sz="1000" smtClean="0">
              <a:solidFill>
                <a:srgbClr val="474747"/>
              </a:solidFill>
              <a:latin typeface="Courier" pitchFamily="1" charset="0"/>
            </a:endParaRPr>
          </a:p>
        </p:txBody>
      </p:sp>
      <p:sp>
        <p:nvSpPr>
          <p:cNvPr id="52226" name="Rectangle 2"/>
          <p:cNvSpPr>
            <a:spLocks noGrp="1" noChangeArrowheads="1"/>
          </p:cNvSpPr>
          <p:nvPr>
            <p:ph type="title"/>
          </p:nvPr>
        </p:nvSpPr>
        <p:spPr/>
        <p:txBody>
          <a:bodyPr/>
          <a:lstStyle/>
          <a:p>
            <a:pPr algn="ctr" eaLnBrk="1" hangingPunct="1">
              <a:defRPr/>
            </a:pPr>
            <a:r>
              <a:rPr lang="en-US" altLang="en-US" sz="2600" dirty="0" smtClean="0">
                <a:latin typeface="+mn-lt"/>
              </a:rPr>
              <a:t>Booking a group in</a:t>
            </a:r>
          </a:p>
        </p:txBody>
      </p:sp>
      <p:sp>
        <p:nvSpPr>
          <p:cNvPr id="52227" name="Rectangle 3"/>
          <p:cNvSpPr>
            <a:spLocks noGrp="1" noChangeArrowheads="1"/>
          </p:cNvSpPr>
          <p:nvPr>
            <p:ph type="body" idx="1"/>
          </p:nvPr>
        </p:nvSpPr>
        <p:spPr>
          <a:xfrm>
            <a:off x="708025" y="1285875"/>
            <a:ext cx="7772400" cy="4724400"/>
          </a:xfrm>
        </p:spPr>
        <p:txBody>
          <a:bodyPr/>
          <a:lstStyle/>
          <a:p>
            <a:pPr eaLnBrk="1" hangingPunct="1">
              <a:defRPr/>
            </a:pPr>
            <a:r>
              <a:rPr lang="en-IE" sz="2000" dirty="0" smtClean="0"/>
              <a:t>Benefits of group bookings at the Abbey Theatre</a:t>
            </a:r>
          </a:p>
          <a:p>
            <a:pPr eaLnBrk="1" hangingPunct="1">
              <a:defRPr/>
            </a:pPr>
            <a:r>
              <a:rPr lang="en-IE" sz="2000" dirty="0" smtClean="0"/>
              <a:t>Group rates</a:t>
            </a:r>
          </a:p>
          <a:p>
            <a:pPr eaLnBrk="1" hangingPunct="1">
              <a:defRPr/>
            </a:pPr>
            <a:r>
              <a:rPr lang="en-IE" sz="2000" dirty="0" smtClean="0"/>
              <a:t>Group booking process</a:t>
            </a:r>
          </a:p>
          <a:p>
            <a:pPr eaLnBrk="1" hangingPunct="1">
              <a:defRPr/>
            </a:pPr>
            <a:endParaRPr lang="en-IE" sz="1600" dirty="0"/>
          </a:p>
          <a:p>
            <a:pPr eaLnBrk="1" hangingPunct="1">
              <a:defRPr/>
            </a:pPr>
            <a:endParaRPr lang="en-IE" sz="1600" dirty="0" smtClean="0"/>
          </a:p>
        </p:txBody>
      </p:sp>
      <p:pic>
        <p:nvPicPr>
          <p:cNvPr id="2" name="Picture 1"/>
          <p:cNvPicPr>
            <a:picLocks noChangeAspect="1"/>
          </p:cNvPicPr>
          <p:nvPr/>
        </p:nvPicPr>
        <p:blipFill>
          <a:blip r:embed="rId2"/>
          <a:stretch>
            <a:fillRect/>
          </a:stretch>
        </p:blipFill>
        <p:spPr>
          <a:xfrm>
            <a:off x="3195912" y="2713998"/>
            <a:ext cx="5675497" cy="3091265"/>
          </a:xfrm>
          <a:prstGeom prst="rect">
            <a:avLst/>
          </a:prstGeom>
        </p:spPr>
      </p:pic>
      <p:pic>
        <p:nvPicPr>
          <p:cNvPr id="3" name="Picture 2"/>
          <p:cNvPicPr>
            <a:picLocks noChangeAspect="1"/>
          </p:cNvPicPr>
          <p:nvPr/>
        </p:nvPicPr>
        <p:blipFill>
          <a:blip r:embed="rId3"/>
          <a:stretch>
            <a:fillRect/>
          </a:stretch>
        </p:blipFill>
        <p:spPr>
          <a:xfrm>
            <a:off x="598388" y="2701242"/>
            <a:ext cx="2480716" cy="3460317"/>
          </a:xfrm>
          <a:prstGeom prst="rect">
            <a:avLst/>
          </a:prstGeom>
        </p:spPr>
      </p:pic>
    </p:spTree>
  </p:cSld>
  <p:clrMapOvr>
    <a:masterClrMapping/>
  </p:clrMapOvr>
  <p:transition spd="med">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hangingPunct="1">
              <a:defRPr/>
            </a:pPr>
            <a:r>
              <a:rPr lang="en-IE" sz="2600" dirty="0" smtClean="0">
                <a:latin typeface="+mn-lt"/>
              </a:rPr>
              <a:t>Group payment for a performance</a:t>
            </a:r>
          </a:p>
        </p:txBody>
      </p:sp>
      <p:sp>
        <p:nvSpPr>
          <p:cNvPr id="3" name="Content Placeholder 2"/>
          <p:cNvSpPr>
            <a:spLocks noGrp="1"/>
          </p:cNvSpPr>
          <p:nvPr>
            <p:ph idx="1"/>
          </p:nvPr>
        </p:nvSpPr>
        <p:spPr/>
        <p:txBody>
          <a:bodyPr/>
          <a:lstStyle/>
          <a:p>
            <a:pPr eaLnBrk="1" hangingPunct="1">
              <a:defRPr/>
            </a:pPr>
            <a:r>
              <a:rPr lang="en-IE" sz="2000" dirty="0" smtClean="0"/>
              <a:t>Payment due date</a:t>
            </a:r>
          </a:p>
          <a:p>
            <a:pPr eaLnBrk="1" hangingPunct="1">
              <a:defRPr/>
            </a:pPr>
            <a:r>
              <a:rPr lang="en-IE" sz="2000" dirty="0" smtClean="0"/>
              <a:t>Triggered </a:t>
            </a:r>
            <a:r>
              <a:rPr lang="en-IE" sz="2000" dirty="0" err="1" smtClean="0"/>
              <a:t>WordFly</a:t>
            </a:r>
            <a:r>
              <a:rPr lang="en-IE" sz="2000" dirty="0" smtClean="0"/>
              <a:t> email</a:t>
            </a:r>
          </a:p>
          <a:p>
            <a:pPr eaLnBrk="1" hangingPunct="1">
              <a:defRPr/>
            </a:pPr>
            <a:r>
              <a:rPr lang="en-IE" sz="2000" dirty="0" smtClean="0"/>
              <a:t>Courtesy box office calls</a:t>
            </a:r>
          </a:p>
          <a:p>
            <a:pPr eaLnBrk="1" hangingPunct="1">
              <a:defRPr/>
            </a:pPr>
            <a:endParaRPr lang="en-IE" dirty="0" smtClean="0"/>
          </a:p>
          <a:p>
            <a:pPr eaLnBrk="1" hangingPunct="1">
              <a:defRPr/>
            </a:pPr>
            <a:endParaRPr lang="en-IE" dirty="0" smtClean="0"/>
          </a:p>
        </p:txBody>
      </p:sp>
      <p:sp>
        <p:nvSpPr>
          <p:cNvPr id="4" name="Footer Placeholder 3"/>
          <p:cNvSpPr>
            <a:spLocks noGrp="1"/>
          </p:cNvSpPr>
          <p:nvPr>
            <p:ph type="ftr" sz="quarter" idx="10"/>
          </p:nvPr>
        </p:nvSpPr>
        <p:spPr/>
        <p:txBody>
          <a:bodyPr/>
          <a:lstStyle/>
          <a:p>
            <a:pPr>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5" name="Slide Number Placeholder 4"/>
          <p:cNvSpPr>
            <a:spLocks noGrp="1"/>
          </p:cNvSpPr>
          <p:nvPr>
            <p:ph type="sldNum" sz="quarter" idx="11"/>
          </p:nvPr>
        </p:nvSpPr>
        <p:spPr/>
        <p:txBody>
          <a:bodyPr/>
          <a:lstStyle>
            <a:lvl1pPr>
              <a:defRPr kumimoji="1" sz="2400">
                <a:solidFill>
                  <a:schemeClr val="tx1"/>
                </a:solidFill>
                <a:latin typeface="Times New Roman" panose="02020603050405020304" pitchFamily="18" charset="0"/>
                <a:ea typeface="MS Pゴシック" pitchFamily="-92" charset="-128"/>
              </a:defRPr>
            </a:lvl1pPr>
            <a:lvl2pPr marL="742950" indent="-285750">
              <a:defRPr kumimoji="1" sz="2400">
                <a:solidFill>
                  <a:schemeClr val="tx1"/>
                </a:solidFill>
                <a:latin typeface="Times New Roman" panose="02020603050405020304" pitchFamily="18" charset="0"/>
                <a:ea typeface="MS Pゴシック" pitchFamily="-92" charset="-128"/>
              </a:defRPr>
            </a:lvl2pPr>
            <a:lvl3pPr marL="1143000" indent="-228600">
              <a:defRPr kumimoji="1" sz="2400">
                <a:solidFill>
                  <a:schemeClr val="tx1"/>
                </a:solidFill>
                <a:latin typeface="Times New Roman" panose="02020603050405020304" pitchFamily="18" charset="0"/>
                <a:ea typeface="MS Pゴシック" pitchFamily="-92" charset="-128"/>
              </a:defRPr>
            </a:lvl3pPr>
            <a:lvl4pPr marL="1600200" indent="-228600">
              <a:defRPr kumimoji="1" sz="2400">
                <a:solidFill>
                  <a:schemeClr val="tx1"/>
                </a:solidFill>
                <a:latin typeface="Times New Roman" panose="02020603050405020304" pitchFamily="18" charset="0"/>
                <a:ea typeface="MS Pゴシック" pitchFamily="-92" charset="-128"/>
              </a:defRPr>
            </a:lvl4pPr>
            <a:lvl5pPr marL="2057400" indent="-22860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pPr>
              <a:defRPr/>
            </a:pPr>
            <a:fld id="{73CB0107-2C9A-4640-88D7-066B10BC7F56}" type="slidenum">
              <a:rPr kumimoji="0" lang="en-US" altLang="en-US" sz="1000" smtClean="0">
                <a:solidFill>
                  <a:srgbClr val="474747"/>
                </a:solidFill>
                <a:latin typeface="Courier" pitchFamily="1" charset="0"/>
              </a:rPr>
              <a:pPr>
                <a:defRPr/>
              </a:pPr>
              <a:t>26</a:t>
            </a:fld>
            <a:endParaRPr kumimoji="0" lang="en-US" altLang="en-US" sz="1000" smtClean="0">
              <a:solidFill>
                <a:srgbClr val="474747"/>
              </a:solidFill>
              <a:latin typeface="Courier" pitchFamily="1" charset="0"/>
            </a:endParaRPr>
          </a:p>
        </p:txBody>
      </p:sp>
      <p:pic>
        <p:nvPicPr>
          <p:cNvPr id="10246"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175" y="1158875"/>
            <a:ext cx="3633788" cy="494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hangingPunct="1">
              <a:defRPr/>
            </a:pPr>
            <a:r>
              <a:rPr lang="en-IE" sz="2600" dirty="0" smtClean="0">
                <a:latin typeface="+mn-lt"/>
              </a:rPr>
              <a:t>Group sales </a:t>
            </a:r>
            <a:r>
              <a:rPr lang="en-IE" sz="2600" dirty="0">
                <a:latin typeface="+mn-lt"/>
              </a:rPr>
              <a:t>t</a:t>
            </a:r>
            <a:r>
              <a:rPr lang="en-IE" sz="2600" dirty="0" smtClean="0">
                <a:latin typeface="+mn-lt"/>
              </a:rPr>
              <a:t>racking </a:t>
            </a:r>
            <a:r>
              <a:rPr lang="en-IE" sz="2600" dirty="0">
                <a:latin typeface="+mn-lt"/>
              </a:rPr>
              <a:t>r</a:t>
            </a:r>
            <a:r>
              <a:rPr lang="en-IE" sz="2600" dirty="0" smtClean="0">
                <a:latin typeface="+mn-lt"/>
              </a:rPr>
              <a:t>eport</a:t>
            </a:r>
            <a:r>
              <a:rPr lang="en-IE" sz="2600" dirty="0" smtClean="0"/>
              <a:t>	</a:t>
            </a:r>
          </a:p>
        </p:txBody>
      </p:sp>
      <p:sp>
        <p:nvSpPr>
          <p:cNvPr id="3" name="Content Placeholder 2"/>
          <p:cNvSpPr>
            <a:spLocks noGrp="1"/>
          </p:cNvSpPr>
          <p:nvPr>
            <p:ph idx="1"/>
          </p:nvPr>
        </p:nvSpPr>
        <p:spPr/>
        <p:txBody>
          <a:bodyPr/>
          <a:lstStyle/>
          <a:p>
            <a:pPr eaLnBrk="1" hangingPunct="1">
              <a:defRPr/>
            </a:pPr>
            <a:r>
              <a:rPr lang="en-IE" sz="2000" dirty="0" smtClean="0"/>
              <a:t>Revenue tracking</a:t>
            </a:r>
          </a:p>
          <a:p>
            <a:pPr eaLnBrk="1" hangingPunct="1">
              <a:defRPr/>
            </a:pPr>
            <a:r>
              <a:rPr lang="en-IE" sz="2000" dirty="0" smtClean="0"/>
              <a:t>Parameters of report</a:t>
            </a:r>
          </a:p>
        </p:txBody>
      </p:sp>
      <p:sp>
        <p:nvSpPr>
          <p:cNvPr id="4" name="Footer Placeholder 3"/>
          <p:cNvSpPr>
            <a:spLocks noGrp="1"/>
          </p:cNvSpPr>
          <p:nvPr>
            <p:ph type="ftr" sz="quarter" idx="10"/>
          </p:nvPr>
        </p:nvSpPr>
        <p:spPr/>
        <p:txBody>
          <a:bodyPr/>
          <a:lstStyle/>
          <a:p>
            <a:pPr>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5" name="Slide Number Placeholder 4"/>
          <p:cNvSpPr>
            <a:spLocks noGrp="1"/>
          </p:cNvSpPr>
          <p:nvPr>
            <p:ph type="sldNum" sz="quarter" idx="11"/>
          </p:nvPr>
        </p:nvSpPr>
        <p:spPr/>
        <p:txBody>
          <a:bodyPr/>
          <a:lstStyle>
            <a:lvl1pPr>
              <a:defRPr kumimoji="1" sz="2400">
                <a:solidFill>
                  <a:schemeClr val="tx1"/>
                </a:solidFill>
                <a:latin typeface="Times New Roman" panose="02020603050405020304" pitchFamily="18" charset="0"/>
                <a:ea typeface="MS Pゴシック" pitchFamily="-92" charset="-128"/>
              </a:defRPr>
            </a:lvl1pPr>
            <a:lvl2pPr marL="742950" indent="-285750">
              <a:defRPr kumimoji="1" sz="2400">
                <a:solidFill>
                  <a:schemeClr val="tx1"/>
                </a:solidFill>
                <a:latin typeface="Times New Roman" panose="02020603050405020304" pitchFamily="18" charset="0"/>
                <a:ea typeface="MS Pゴシック" pitchFamily="-92" charset="-128"/>
              </a:defRPr>
            </a:lvl2pPr>
            <a:lvl3pPr marL="1143000" indent="-228600">
              <a:defRPr kumimoji="1" sz="2400">
                <a:solidFill>
                  <a:schemeClr val="tx1"/>
                </a:solidFill>
                <a:latin typeface="Times New Roman" panose="02020603050405020304" pitchFamily="18" charset="0"/>
                <a:ea typeface="MS Pゴシック" pitchFamily="-92" charset="-128"/>
              </a:defRPr>
            </a:lvl3pPr>
            <a:lvl4pPr marL="1600200" indent="-228600">
              <a:defRPr kumimoji="1" sz="2400">
                <a:solidFill>
                  <a:schemeClr val="tx1"/>
                </a:solidFill>
                <a:latin typeface="Times New Roman" panose="02020603050405020304" pitchFamily="18" charset="0"/>
                <a:ea typeface="MS Pゴシック" pitchFamily="-92" charset="-128"/>
              </a:defRPr>
            </a:lvl4pPr>
            <a:lvl5pPr marL="2057400" indent="-22860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pPr>
              <a:defRPr/>
            </a:pPr>
            <a:fld id="{505F50BF-372E-4117-8E89-E9433C9DF42B}" type="slidenum">
              <a:rPr kumimoji="0" lang="en-US" altLang="en-US" sz="1000" smtClean="0">
                <a:solidFill>
                  <a:srgbClr val="474747"/>
                </a:solidFill>
                <a:latin typeface="Courier" pitchFamily="1" charset="0"/>
              </a:rPr>
              <a:pPr>
                <a:defRPr/>
              </a:pPr>
              <a:t>27</a:t>
            </a:fld>
            <a:endParaRPr kumimoji="0" lang="en-US" altLang="en-US" sz="1000" smtClean="0">
              <a:solidFill>
                <a:srgbClr val="474747"/>
              </a:solidFill>
              <a:latin typeface="Courier" pitchFamily="1" charset="0"/>
            </a:endParaRPr>
          </a:p>
        </p:txBody>
      </p:sp>
      <p:pic>
        <p:nvPicPr>
          <p:cNvPr id="6" name="Picture 5"/>
          <p:cNvPicPr>
            <a:picLocks noChangeAspect="1"/>
          </p:cNvPicPr>
          <p:nvPr/>
        </p:nvPicPr>
        <p:blipFill>
          <a:blip r:embed="rId2"/>
          <a:stretch>
            <a:fillRect/>
          </a:stretch>
        </p:blipFill>
        <p:spPr>
          <a:xfrm>
            <a:off x="827583" y="2492896"/>
            <a:ext cx="8047953" cy="2160240"/>
          </a:xfrm>
          <a:prstGeom prst="rect">
            <a:avLst/>
          </a:prstGeom>
        </p:spPr>
      </p:pic>
    </p:spTree>
  </p:cSld>
  <p:clrMapOvr>
    <a:masterClrMapping/>
  </p:clrMapOvr>
  <p:transition spd="med">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hangingPunct="1">
              <a:defRPr/>
            </a:pPr>
            <a:r>
              <a:rPr lang="en-IE" sz="2600" dirty="0" smtClean="0">
                <a:latin typeface="+mn-lt"/>
              </a:rPr>
              <a:t>A week before a group visits</a:t>
            </a:r>
          </a:p>
        </p:txBody>
      </p:sp>
      <p:sp>
        <p:nvSpPr>
          <p:cNvPr id="3" name="Content Placeholder 2"/>
          <p:cNvSpPr>
            <a:spLocks noGrp="1"/>
          </p:cNvSpPr>
          <p:nvPr>
            <p:ph idx="1"/>
          </p:nvPr>
        </p:nvSpPr>
        <p:spPr/>
        <p:txBody>
          <a:bodyPr/>
          <a:lstStyle/>
          <a:p>
            <a:pPr eaLnBrk="1" hangingPunct="1">
              <a:defRPr/>
            </a:pPr>
            <a:r>
              <a:rPr lang="en-IE" sz="2000" dirty="0" smtClean="0"/>
              <a:t>Calendar invites</a:t>
            </a:r>
          </a:p>
          <a:p>
            <a:pPr eaLnBrk="1" hangingPunct="1">
              <a:defRPr/>
            </a:pPr>
            <a:endParaRPr lang="en-IE" dirty="0" smtClean="0"/>
          </a:p>
        </p:txBody>
      </p:sp>
      <p:sp>
        <p:nvSpPr>
          <p:cNvPr id="4" name="Footer Placeholder 3"/>
          <p:cNvSpPr>
            <a:spLocks noGrp="1"/>
          </p:cNvSpPr>
          <p:nvPr>
            <p:ph type="ftr" sz="quarter" idx="10"/>
          </p:nvPr>
        </p:nvSpPr>
        <p:spPr/>
        <p:txBody>
          <a:bodyPr/>
          <a:lstStyle/>
          <a:p>
            <a:pPr>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5" name="Slide Number Placeholder 4"/>
          <p:cNvSpPr>
            <a:spLocks noGrp="1"/>
          </p:cNvSpPr>
          <p:nvPr>
            <p:ph type="sldNum" sz="quarter" idx="11"/>
          </p:nvPr>
        </p:nvSpPr>
        <p:spPr/>
        <p:txBody>
          <a:bodyPr/>
          <a:lstStyle>
            <a:lvl1pPr>
              <a:defRPr kumimoji="1" sz="2400">
                <a:solidFill>
                  <a:schemeClr val="tx1"/>
                </a:solidFill>
                <a:latin typeface="Times New Roman" panose="02020603050405020304" pitchFamily="18" charset="0"/>
                <a:ea typeface="MS Pゴシック" pitchFamily="-92" charset="-128"/>
              </a:defRPr>
            </a:lvl1pPr>
            <a:lvl2pPr marL="742950" indent="-285750">
              <a:defRPr kumimoji="1" sz="2400">
                <a:solidFill>
                  <a:schemeClr val="tx1"/>
                </a:solidFill>
                <a:latin typeface="Times New Roman" panose="02020603050405020304" pitchFamily="18" charset="0"/>
                <a:ea typeface="MS Pゴシック" pitchFamily="-92" charset="-128"/>
              </a:defRPr>
            </a:lvl2pPr>
            <a:lvl3pPr marL="1143000" indent="-228600">
              <a:defRPr kumimoji="1" sz="2400">
                <a:solidFill>
                  <a:schemeClr val="tx1"/>
                </a:solidFill>
                <a:latin typeface="Times New Roman" panose="02020603050405020304" pitchFamily="18" charset="0"/>
                <a:ea typeface="MS Pゴシック" pitchFamily="-92" charset="-128"/>
              </a:defRPr>
            </a:lvl3pPr>
            <a:lvl4pPr marL="1600200" indent="-228600">
              <a:defRPr kumimoji="1" sz="2400">
                <a:solidFill>
                  <a:schemeClr val="tx1"/>
                </a:solidFill>
                <a:latin typeface="Times New Roman" panose="02020603050405020304" pitchFamily="18" charset="0"/>
                <a:ea typeface="MS Pゴシック" pitchFamily="-92" charset="-128"/>
              </a:defRPr>
            </a:lvl4pPr>
            <a:lvl5pPr marL="2057400" indent="-22860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pPr>
              <a:defRPr/>
            </a:pPr>
            <a:fld id="{551D05DB-8D58-4529-9E07-348FFACEC84E}" type="slidenum">
              <a:rPr kumimoji="0" lang="en-US" altLang="en-US" sz="1000" smtClean="0">
                <a:solidFill>
                  <a:srgbClr val="474747"/>
                </a:solidFill>
                <a:latin typeface="Courier" pitchFamily="1" charset="0"/>
              </a:rPr>
              <a:pPr>
                <a:defRPr/>
              </a:pPr>
              <a:t>28</a:t>
            </a:fld>
            <a:endParaRPr kumimoji="0" lang="en-US" altLang="en-US" sz="1000" smtClean="0">
              <a:solidFill>
                <a:srgbClr val="474747"/>
              </a:solidFill>
              <a:latin typeface="Courier" pitchFamily="1" charset="0"/>
            </a:endParaRPr>
          </a:p>
        </p:txBody>
      </p:sp>
      <p:pic>
        <p:nvPicPr>
          <p:cNvPr id="6" name="Picture 5"/>
          <p:cNvPicPr>
            <a:picLocks noChangeAspect="1"/>
          </p:cNvPicPr>
          <p:nvPr/>
        </p:nvPicPr>
        <p:blipFill>
          <a:blip r:embed="rId2"/>
          <a:stretch>
            <a:fillRect/>
          </a:stretch>
        </p:blipFill>
        <p:spPr>
          <a:xfrm>
            <a:off x="1066800" y="1716481"/>
            <a:ext cx="5953472" cy="4416809"/>
          </a:xfrm>
          <a:prstGeom prst="rect">
            <a:avLst/>
          </a:prstGeom>
        </p:spPr>
      </p:pic>
    </p:spTree>
  </p:cSld>
  <p:clrMapOvr>
    <a:masterClrMapping/>
  </p:clrMapOvr>
  <p:transition spd="med">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a:pPr>
            <a:r>
              <a:rPr lang="en-IE" sz="2600" dirty="0" smtClean="0">
                <a:latin typeface="+mn-lt"/>
              </a:rPr>
              <a:t>Preshow email</a:t>
            </a:r>
            <a:endParaRPr lang="en-IE" sz="2600" dirty="0">
              <a:latin typeface="+mn-lt"/>
            </a:endParaRPr>
          </a:p>
        </p:txBody>
      </p:sp>
      <p:pic>
        <p:nvPicPr>
          <p:cNvPr id="6" name="Content Placeholder 5"/>
          <p:cNvPicPr>
            <a:picLocks noGrp="1" noChangeAspect="1"/>
          </p:cNvPicPr>
          <p:nvPr>
            <p:ph idx="1"/>
          </p:nvPr>
        </p:nvPicPr>
        <p:blipFill>
          <a:blip r:embed="rId2"/>
          <a:stretch>
            <a:fillRect/>
          </a:stretch>
        </p:blipFill>
        <p:spPr>
          <a:xfrm>
            <a:off x="4995863" y="1333500"/>
            <a:ext cx="3313112" cy="4724400"/>
          </a:xfrm>
        </p:spPr>
      </p:pic>
      <p:sp>
        <p:nvSpPr>
          <p:cNvPr id="4" name="Footer Placeholder 3"/>
          <p:cNvSpPr>
            <a:spLocks noGrp="1"/>
          </p:cNvSpPr>
          <p:nvPr>
            <p:ph type="ftr" sz="quarter" idx="10"/>
          </p:nvPr>
        </p:nvSpPr>
        <p:spPr/>
        <p:txBody>
          <a:bodyPr/>
          <a:lstStyle/>
          <a:p>
            <a:pPr>
              <a:defRPr/>
            </a:pPr>
            <a:r>
              <a:rPr lang="en-US" altLang="en-US" smtClean="0">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5" name="Slide Number Placeholder 4"/>
          <p:cNvSpPr>
            <a:spLocks noGrp="1"/>
          </p:cNvSpPr>
          <p:nvPr>
            <p:ph type="sldNum" sz="quarter" idx="11"/>
          </p:nvPr>
        </p:nvSpPr>
        <p:spPr/>
        <p:txBody>
          <a:bodyPr/>
          <a:lstStyle>
            <a:lvl1pPr>
              <a:defRPr kumimoji="1" sz="2400">
                <a:solidFill>
                  <a:schemeClr val="tx1"/>
                </a:solidFill>
                <a:latin typeface="Times New Roman" panose="02020603050405020304" pitchFamily="18" charset="0"/>
                <a:ea typeface="MS Pゴシック" pitchFamily="-92" charset="-128"/>
              </a:defRPr>
            </a:lvl1pPr>
            <a:lvl2pPr marL="742950" indent="-285750">
              <a:defRPr kumimoji="1" sz="2400">
                <a:solidFill>
                  <a:schemeClr val="tx1"/>
                </a:solidFill>
                <a:latin typeface="Times New Roman" panose="02020603050405020304" pitchFamily="18" charset="0"/>
                <a:ea typeface="MS Pゴシック" pitchFamily="-92" charset="-128"/>
              </a:defRPr>
            </a:lvl2pPr>
            <a:lvl3pPr marL="1143000" indent="-228600">
              <a:defRPr kumimoji="1" sz="2400">
                <a:solidFill>
                  <a:schemeClr val="tx1"/>
                </a:solidFill>
                <a:latin typeface="Times New Roman" panose="02020603050405020304" pitchFamily="18" charset="0"/>
                <a:ea typeface="MS Pゴシック" pitchFamily="-92" charset="-128"/>
              </a:defRPr>
            </a:lvl3pPr>
            <a:lvl4pPr marL="1600200" indent="-228600">
              <a:defRPr kumimoji="1" sz="2400">
                <a:solidFill>
                  <a:schemeClr val="tx1"/>
                </a:solidFill>
                <a:latin typeface="Times New Roman" panose="02020603050405020304" pitchFamily="18" charset="0"/>
                <a:ea typeface="MS Pゴシック" pitchFamily="-92" charset="-128"/>
              </a:defRPr>
            </a:lvl4pPr>
            <a:lvl5pPr marL="2057400" indent="-22860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pPr>
              <a:defRPr/>
            </a:pPr>
            <a:fld id="{C851C15C-9E89-48B2-BA8F-6236C467A12A}" type="slidenum">
              <a:rPr kumimoji="0" lang="en-US" altLang="en-US" sz="1000" smtClean="0">
                <a:solidFill>
                  <a:srgbClr val="474747"/>
                </a:solidFill>
                <a:latin typeface="Courier" pitchFamily="1" charset="0"/>
              </a:rPr>
              <a:pPr>
                <a:defRPr/>
              </a:pPr>
              <a:t>29</a:t>
            </a:fld>
            <a:endParaRPr kumimoji="0" lang="en-US" altLang="en-US" sz="1000" smtClean="0">
              <a:solidFill>
                <a:srgbClr val="474747"/>
              </a:solidFill>
              <a:latin typeface="Courier" pitchFamily="1" charset="0"/>
            </a:endParaRPr>
          </a:p>
        </p:txBody>
      </p:sp>
      <p:pic>
        <p:nvPicPr>
          <p:cNvPr id="13318"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87488" y="1327150"/>
            <a:ext cx="3267075" cy="479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a:pPr>
            <a:r>
              <a:rPr lang="en-IE" sz="2600" dirty="0" smtClean="0">
                <a:latin typeface="+mn-lt"/>
              </a:rPr>
              <a:t>During the group’s visit</a:t>
            </a:r>
            <a:endParaRPr lang="en-IE" sz="2600" dirty="0">
              <a:latin typeface="+mn-lt"/>
            </a:endParaRPr>
          </a:p>
        </p:txBody>
      </p:sp>
      <p:sp>
        <p:nvSpPr>
          <p:cNvPr id="3" name="Content Placeholder 2"/>
          <p:cNvSpPr>
            <a:spLocks noGrp="1"/>
          </p:cNvSpPr>
          <p:nvPr>
            <p:ph idx="1"/>
          </p:nvPr>
        </p:nvSpPr>
        <p:spPr/>
        <p:txBody>
          <a:bodyPr/>
          <a:lstStyle/>
          <a:p>
            <a:pPr>
              <a:defRPr/>
            </a:pPr>
            <a:r>
              <a:rPr lang="en-IE" sz="2000" dirty="0" smtClean="0"/>
              <a:t>Meet and Greet</a:t>
            </a:r>
          </a:p>
          <a:p>
            <a:pPr>
              <a:defRPr/>
            </a:pPr>
            <a:r>
              <a:rPr lang="en-IE" sz="2000" dirty="0" smtClean="0"/>
              <a:t>Peacock Café</a:t>
            </a:r>
          </a:p>
          <a:p>
            <a:pPr>
              <a:defRPr/>
            </a:pPr>
            <a:r>
              <a:rPr lang="en-IE" sz="2000" smtClean="0"/>
              <a:t>Reserve area in the bar</a:t>
            </a:r>
            <a:endParaRPr lang="en-IE" sz="2000" dirty="0" smtClean="0"/>
          </a:p>
          <a:p>
            <a:pPr>
              <a:defRPr/>
            </a:pPr>
            <a:r>
              <a:rPr lang="en-IE" sz="2000" dirty="0" smtClean="0"/>
              <a:t>Interval Drinks</a:t>
            </a:r>
          </a:p>
          <a:p>
            <a:pPr>
              <a:defRPr/>
            </a:pPr>
            <a:r>
              <a:rPr lang="en-IE" sz="2000" dirty="0" smtClean="0"/>
              <a:t>Social Media</a:t>
            </a:r>
          </a:p>
          <a:p>
            <a:pPr>
              <a:defRPr/>
            </a:pPr>
            <a:endParaRPr lang="en-IE" dirty="0"/>
          </a:p>
        </p:txBody>
      </p:sp>
      <p:sp>
        <p:nvSpPr>
          <p:cNvPr id="4" name="Footer Placeholder 3"/>
          <p:cNvSpPr>
            <a:spLocks noGrp="1"/>
          </p:cNvSpPr>
          <p:nvPr>
            <p:ph type="ftr" sz="quarter" idx="10"/>
          </p:nvPr>
        </p:nvSpPr>
        <p:spPr/>
        <p:txBody>
          <a:bodyPr/>
          <a:lstStyle/>
          <a:p>
            <a:pPr>
              <a:defRPr/>
            </a:pPr>
            <a:r>
              <a:rPr lang="en-US" altLang="en-US" smtClean="0">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5" name="Slide Number Placeholder 4"/>
          <p:cNvSpPr>
            <a:spLocks noGrp="1"/>
          </p:cNvSpPr>
          <p:nvPr>
            <p:ph type="sldNum" sz="quarter" idx="11"/>
          </p:nvPr>
        </p:nvSpPr>
        <p:spPr/>
        <p:txBody>
          <a:bodyPr/>
          <a:lstStyle>
            <a:lvl1pPr>
              <a:defRPr kumimoji="1" sz="2400">
                <a:solidFill>
                  <a:schemeClr val="tx1"/>
                </a:solidFill>
                <a:latin typeface="Times New Roman" panose="02020603050405020304" pitchFamily="18" charset="0"/>
                <a:ea typeface="MS Pゴシック" pitchFamily="-92" charset="-128"/>
              </a:defRPr>
            </a:lvl1pPr>
            <a:lvl2pPr marL="742950" indent="-285750">
              <a:defRPr kumimoji="1" sz="2400">
                <a:solidFill>
                  <a:schemeClr val="tx1"/>
                </a:solidFill>
                <a:latin typeface="Times New Roman" panose="02020603050405020304" pitchFamily="18" charset="0"/>
                <a:ea typeface="MS Pゴシック" pitchFamily="-92" charset="-128"/>
              </a:defRPr>
            </a:lvl2pPr>
            <a:lvl3pPr marL="1143000" indent="-228600">
              <a:defRPr kumimoji="1" sz="2400">
                <a:solidFill>
                  <a:schemeClr val="tx1"/>
                </a:solidFill>
                <a:latin typeface="Times New Roman" panose="02020603050405020304" pitchFamily="18" charset="0"/>
                <a:ea typeface="MS Pゴシック" pitchFamily="-92" charset="-128"/>
              </a:defRPr>
            </a:lvl3pPr>
            <a:lvl4pPr marL="1600200" indent="-228600">
              <a:defRPr kumimoji="1" sz="2400">
                <a:solidFill>
                  <a:schemeClr val="tx1"/>
                </a:solidFill>
                <a:latin typeface="Times New Roman" panose="02020603050405020304" pitchFamily="18" charset="0"/>
                <a:ea typeface="MS Pゴシック" pitchFamily="-92" charset="-128"/>
              </a:defRPr>
            </a:lvl4pPr>
            <a:lvl5pPr marL="2057400" indent="-22860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pPr>
              <a:defRPr/>
            </a:pPr>
            <a:fld id="{71B17142-2EDC-4BDE-AD34-0DA4A0A81A27}" type="slidenum">
              <a:rPr kumimoji="0" lang="en-US" altLang="en-US" sz="1000" smtClean="0">
                <a:solidFill>
                  <a:srgbClr val="474747"/>
                </a:solidFill>
                <a:latin typeface="Courier" pitchFamily="1" charset="0"/>
              </a:rPr>
              <a:pPr>
                <a:defRPr/>
              </a:pPr>
              <a:t>30</a:t>
            </a:fld>
            <a:endParaRPr kumimoji="0" lang="en-US" altLang="en-US" sz="1000" smtClean="0">
              <a:solidFill>
                <a:srgbClr val="474747"/>
              </a:solidFill>
              <a:latin typeface="Courier" pitchFamily="1" charset="0"/>
            </a:endParaRPr>
          </a:p>
        </p:txBody>
      </p:sp>
      <p:pic>
        <p:nvPicPr>
          <p:cNvPr id="14342" name="Picture 7"/>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1550" y="3622675"/>
            <a:ext cx="3128963" cy="2090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Content Placeholder 5"/>
          <p:cNvPicPr>
            <a:picLocks noChangeAspect="1"/>
          </p:cNvPicPr>
          <p:nvPr/>
        </p:nvPicPr>
        <p:blipFill>
          <a:blip r:embed="rId3"/>
          <a:stretch>
            <a:fillRect/>
          </a:stretch>
        </p:blipFill>
        <p:spPr bwMode="auto">
          <a:xfrm>
            <a:off x="4570413" y="1371600"/>
            <a:ext cx="3273425" cy="4341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pic>
    </p:spTree>
  </p:cSld>
  <p:clrMapOvr>
    <a:masterClrMapping/>
  </p:clrMapOvr>
  <p:transition spd="med">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a:pPr>
            <a:r>
              <a:rPr lang="en-IE" sz="2600" dirty="0" smtClean="0">
                <a:latin typeface="+mn-lt"/>
              </a:rPr>
              <a:t>Post show email</a:t>
            </a:r>
            <a:endParaRPr lang="en-IE" sz="2600" dirty="0">
              <a:latin typeface="+mn-lt"/>
            </a:endParaRPr>
          </a:p>
        </p:txBody>
      </p:sp>
      <p:sp>
        <p:nvSpPr>
          <p:cNvPr id="4" name="Footer Placeholder 3"/>
          <p:cNvSpPr>
            <a:spLocks noGrp="1"/>
          </p:cNvSpPr>
          <p:nvPr>
            <p:ph type="ftr" sz="quarter" idx="10"/>
          </p:nvPr>
        </p:nvSpPr>
        <p:spPr/>
        <p:txBody>
          <a:bodyPr/>
          <a:lstStyle/>
          <a:p>
            <a:pPr>
              <a:defRPr/>
            </a:pPr>
            <a:r>
              <a:rPr lang="en-US" altLang="en-US" smtClean="0">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5" name="Slide Number Placeholder 4"/>
          <p:cNvSpPr>
            <a:spLocks noGrp="1"/>
          </p:cNvSpPr>
          <p:nvPr>
            <p:ph type="sldNum" sz="quarter" idx="11"/>
          </p:nvPr>
        </p:nvSpPr>
        <p:spPr/>
        <p:txBody>
          <a:bodyPr/>
          <a:lstStyle>
            <a:lvl1pPr>
              <a:defRPr kumimoji="1" sz="2400">
                <a:solidFill>
                  <a:schemeClr val="tx1"/>
                </a:solidFill>
                <a:latin typeface="Times New Roman" panose="02020603050405020304" pitchFamily="18" charset="0"/>
                <a:ea typeface="MS Pゴシック" pitchFamily="-92" charset="-128"/>
              </a:defRPr>
            </a:lvl1pPr>
            <a:lvl2pPr marL="742950" indent="-285750">
              <a:defRPr kumimoji="1" sz="2400">
                <a:solidFill>
                  <a:schemeClr val="tx1"/>
                </a:solidFill>
                <a:latin typeface="Times New Roman" panose="02020603050405020304" pitchFamily="18" charset="0"/>
                <a:ea typeface="MS Pゴシック" pitchFamily="-92" charset="-128"/>
              </a:defRPr>
            </a:lvl2pPr>
            <a:lvl3pPr marL="1143000" indent="-228600">
              <a:defRPr kumimoji="1" sz="2400">
                <a:solidFill>
                  <a:schemeClr val="tx1"/>
                </a:solidFill>
                <a:latin typeface="Times New Roman" panose="02020603050405020304" pitchFamily="18" charset="0"/>
                <a:ea typeface="MS Pゴシック" pitchFamily="-92" charset="-128"/>
              </a:defRPr>
            </a:lvl3pPr>
            <a:lvl4pPr marL="1600200" indent="-228600">
              <a:defRPr kumimoji="1" sz="2400">
                <a:solidFill>
                  <a:schemeClr val="tx1"/>
                </a:solidFill>
                <a:latin typeface="Times New Roman" panose="02020603050405020304" pitchFamily="18" charset="0"/>
                <a:ea typeface="MS Pゴシック" pitchFamily="-92" charset="-128"/>
              </a:defRPr>
            </a:lvl4pPr>
            <a:lvl5pPr marL="2057400" indent="-22860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pPr>
              <a:defRPr/>
            </a:pPr>
            <a:fld id="{F56AE4A9-BF67-4B4B-BFA4-A32F086B943D}" type="slidenum">
              <a:rPr kumimoji="0" lang="en-US" altLang="en-US" sz="1000" smtClean="0">
                <a:solidFill>
                  <a:srgbClr val="474747"/>
                </a:solidFill>
                <a:latin typeface="Courier" pitchFamily="1" charset="0"/>
              </a:rPr>
              <a:pPr>
                <a:defRPr/>
              </a:pPr>
              <a:t>31</a:t>
            </a:fld>
            <a:endParaRPr kumimoji="0" lang="en-US" altLang="en-US" sz="1000" smtClean="0">
              <a:solidFill>
                <a:srgbClr val="474747"/>
              </a:solidFill>
              <a:latin typeface="Courier" pitchFamily="1" charset="0"/>
            </a:endParaRPr>
          </a:p>
        </p:txBody>
      </p:sp>
      <p:pic>
        <p:nvPicPr>
          <p:cNvPr id="8" name="Content Placeholder 7"/>
          <p:cNvPicPr>
            <a:picLocks noGrp="1" noChangeAspect="1"/>
          </p:cNvPicPr>
          <p:nvPr>
            <p:ph idx="1"/>
          </p:nvPr>
        </p:nvPicPr>
        <p:blipFill>
          <a:blip r:embed="rId2"/>
          <a:stretch>
            <a:fillRect/>
          </a:stretch>
        </p:blipFill>
        <p:spPr>
          <a:xfrm>
            <a:off x="1033463" y="1317625"/>
            <a:ext cx="3254375" cy="4724400"/>
          </a:xfrm>
        </p:spPr>
      </p:pic>
      <p:pic>
        <p:nvPicPr>
          <p:cNvPr id="15366" name="Picture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43438" y="1227138"/>
            <a:ext cx="3679825" cy="496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hangingPunct="1">
              <a:defRPr/>
            </a:pPr>
            <a:r>
              <a:rPr lang="en-IE" sz="2600" dirty="0" smtClean="0">
                <a:latin typeface="+mn-lt"/>
              </a:rPr>
              <a:t>After the group’s visit</a:t>
            </a:r>
          </a:p>
        </p:txBody>
      </p:sp>
      <p:sp>
        <p:nvSpPr>
          <p:cNvPr id="3" name="Content Placeholder 2"/>
          <p:cNvSpPr>
            <a:spLocks noGrp="1"/>
          </p:cNvSpPr>
          <p:nvPr>
            <p:ph idx="1"/>
          </p:nvPr>
        </p:nvSpPr>
        <p:spPr/>
        <p:txBody>
          <a:bodyPr/>
          <a:lstStyle/>
          <a:p>
            <a:pPr eaLnBrk="1" hangingPunct="1">
              <a:defRPr/>
            </a:pPr>
            <a:r>
              <a:rPr lang="en-IE" sz="2000" dirty="0" smtClean="0"/>
              <a:t>Capturing feedback</a:t>
            </a:r>
          </a:p>
          <a:p>
            <a:pPr marL="0" indent="0" algn="ctr" eaLnBrk="1" hangingPunct="1">
              <a:buFont typeface="Times" panose="02020603050405020304" pitchFamily="18" charset="0"/>
              <a:buNone/>
              <a:defRPr/>
            </a:pPr>
            <a:endParaRPr lang="en-IE" sz="1050" i="1" dirty="0" smtClean="0"/>
          </a:p>
          <a:p>
            <a:pPr marL="0" indent="0" algn="ctr" eaLnBrk="1" hangingPunct="1">
              <a:buFont typeface="Times" panose="02020603050405020304" pitchFamily="18" charset="0"/>
              <a:buNone/>
              <a:defRPr/>
            </a:pPr>
            <a:endParaRPr lang="en-IE" sz="1050" i="1" dirty="0" smtClean="0"/>
          </a:p>
          <a:p>
            <a:pPr marL="0" indent="0" algn="ctr" eaLnBrk="1" hangingPunct="1">
              <a:buFont typeface="Times" panose="02020603050405020304" pitchFamily="18" charset="0"/>
              <a:buNone/>
              <a:defRPr/>
            </a:pPr>
            <a:endParaRPr lang="en-IE" sz="1050" i="1" dirty="0" smtClean="0"/>
          </a:p>
          <a:p>
            <a:pPr marL="0" indent="0" algn="ctr" eaLnBrk="1" hangingPunct="1">
              <a:buFont typeface="Times" panose="02020603050405020304" pitchFamily="18" charset="0"/>
              <a:buNone/>
              <a:defRPr/>
            </a:pPr>
            <a:endParaRPr lang="en-IE" sz="1050" i="1" dirty="0" smtClean="0"/>
          </a:p>
          <a:p>
            <a:pPr marL="0" indent="0" algn="ctr" eaLnBrk="1" hangingPunct="1">
              <a:buFont typeface="Times" panose="02020603050405020304" pitchFamily="18" charset="0"/>
              <a:buNone/>
              <a:defRPr/>
            </a:pPr>
            <a:endParaRPr lang="en-IE" sz="900" i="1" dirty="0" smtClean="0"/>
          </a:p>
          <a:p>
            <a:pPr marL="0" indent="0" algn="ctr" eaLnBrk="1" hangingPunct="1">
              <a:buFont typeface="Times" panose="02020603050405020304" pitchFamily="18" charset="0"/>
              <a:buNone/>
              <a:defRPr/>
            </a:pPr>
            <a:endParaRPr lang="en-IE" sz="900" i="1" dirty="0" smtClean="0"/>
          </a:p>
          <a:p>
            <a:pPr marL="0" indent="0" algn="ctr" eaLnBrk="1" hangingPunct="1">
              <a:buFont typeface="Times" panose="02020603050405020304" pitchFamily="18" charset="0"/>
              <a:buNone/>
              <a:defRPr/>
            </a:pPr>
            <a:endParaRPr lang="en-IE" sz="900" i="1" dirty="0" smtClean="0"/>
          </a:p>
          <a:p>
            <a:pPr marL="0" indent="0" algn="ctr" eaLnBrk="1" hangingPunct="1">
              <a:buFont typeface="Times" panose="02020603050405020304" pitchFamily="18" charset="0"/>
              <a:buNone/>
              <a:defRPr/>
            </a:pPr>
            <a:endParaRPr lang="en-IE" sz="900" i="1" dirty="0" smtClean="0"/>
          </a:p>
          <a:p>
            <a:pPr marL="0" indent="0" algn="ctr" eaLnBrk="1" hangingPunct="1">
              <a:buFont typeface="Times" panose="02020603050405020304" pitchFamily="18" charset="0"/>
              <a:buNone/>
              <a:defRPr/>
            </a:pPr>
            <a:endParaRPr lang="en-IE" sz="900" i="1" dirty="0" smtClean="0"/>
          </a:p>
          <a:p>
            <a:pPr marL="0" indent="0" algn="ctr" eaLnBrk="1" hangingPunct="1">
              <a:buFont typeface="Times" panose="02020603050405020304" pitchFamily="18" charset="0"/>
              <a:buNone/>
              <a:defRPr/>
            </a:pPr>
            <a:endParaRPr lang="en-IE" sz="900" i="1" dirty="0" smtClean="0"/>
          </a:p>
          <a:p>
            <a:pPr marL="0" indent="0" algn="ctr" eaLnBrk="1" hangingPunct="1">
              <a:buFont typeface="Times" panose="02020603050405020304" pitchFamily="18" charset="0"/>
              <a:buNone/>
              <a:defRPr/>
            </a:pPr>
            <a:r>
              <a:rPr lang="en-IE" sz="900" i="1" dirty="0" smtClean="0"/>
              <a:t>Dear Group Booker, </a:t>
            </a:r>
          </a:p>
          <a:p>
            <a:pPr marL="0" indent="0" algn="ctr" eaLnBrk="1" hangingPunct="1">
              <a:buFont typeface="Times" panose="02020603050405020304" pitchFamily="18" charset="0"/>
              <a:buNone/>
              <a:defRPr/>
            </a:pPr>
            <a:r>
              <a:rPr lang="en-IE" sz="900" i="1" dirty="0" smtClean="0"/>
              <a:t>Many thanks for your recent booking. We hope that you enjoyed your visit. We always want our customers to have a positive and engaging experience when they book at the Abbey Theatre and we would love if you could fill out this short survey to tell us what you thought.</a:t>
            </a:r>
          </a:p>
          <a:p>
            <a:pPr marL="0" indent="0" algn="ctr" eaLnBrk="1" hangingPunct="1">
              <a:buFont typeface="Times" panose="02020603050405020304" pitchFamily="18" charset="0"/>
              <a:buNone/>
              <a:defRPr/>
            </a:pPr>
            <a:r>
              <a:rPr lang="en-IE" sz="900" i="1" dirty="0" smtClean="0"/>
              <a:t>You could be in with the chance of winning a pair of tickets to the first ever staging of Othello at the Abbey Theatre. On the 400th anniversary of Shakespeare’s death, we are proud to present this contemporary thriller, featuring Peter Macon in the leading role.</a:t>
            </a:r>
          </a:p>
          <a:p>
            <a:pPr marL="0" indent="0" algn="ctr" eaLnBrk="1" hangingPunct="1">
              <a:buFont typeface="Times" panose="02020603050405020304" pitchFamily="18" charset="0"/>
              <a:buNone/>
              <a:defRPr/>
            </a:pPr>
            <a:r>
              <a:rPr lang="en-IE" sz="900" i="1" dirty="0" smtClean="0"/>
              <a:t>Please follow this </a:t>
            </a:r>
            <a:r>
              <a:rPr lang="en-IE" sz="900" i="1" dirty="0" smtClean="0">
                <a:solidFill>
                  <a:srgbClr val="FF0000"/>
                </a:solidFill>
              </a:rPr>
              <a:t>link</a:t>
            </a:r>
            <a:r>
              <a:rPr lang="en-IE" sz="900" i="1" dirty="0" smtClean="0"/>
              <a:t> to the survey. I look forward to seeing you again soon.</a:t>
            </a:r>
          </a:p>
          <a:p>
            <a:pPr marL="0" indent="0" algn="ctr" eaLnBrk="1" hangingPunct="1">
              <a:buFont typeface="Times" panose="02020603050405020304" pitchFamily="18" charset="0"/>
              <a:buNone/>
              <a:defRPr/>
            </a:pPr>
            <a:r>
              <a:rPr lang="en-IE" sz="900" i="1" dirty="0" smtClean="0"/>
              <a:t>Warm regards,</a:t>
            </a:r>
          </a:p>
          <a:p>
            <a:pPr marL="0" indent="0" algn="ctr" eaLnBrk="1" hangingPunct="1">
              <a:buFont typeface="Times" panose="02020603050405020304" pitchFamily="18" charset="0"/>
              <a:buNone/>
              <a:defRPr/>
            </a:pPr>
            <a:r>
              <a:rPr lang="en-IE" sz="900" i="1" dirty="0" smtClean="0"/>
              <a:t>Ciara Dunbar</a:t>
            </a:r>
          </a:p>
          <a:p>
            <a:pPr marL="0" indent="0" algn="ctr" eaLnBrk="1" hangingPunct="1">
              <a:buFont typeface="Times" panose="02020603050405020304" pitchFamily="18" charset="0"/>
              <a:buNone/>
              <a:defRPr/>
            </a:pPr>
            <a:r>
              <a:rPr lang="en-IE" sz="900" i="1" dirty="0" smtClean="0"/>
              <a:t>Group Sales Coordinator</a:t>
            </a:r>
          </a:p>
        </p:txBody>
      </p:sp>
      <p:sp>
        <p:nvSpPr>
          <p:cNvPr id="4" name="Footer Placeholder 3"/>
          <p:cNvSpPr>
            <a:spLocks noGrp="1"/>
          </p:cNvSpPr>
          <p:nvPr>
            <p:ph type="ftr" sz="quarter" idx="10"/>
          </p:nvPr>
        </p:nvSpPr>
        <p:spPr/>
        <p:txBody>
          <a:bodyPr/>
          <a:lstStyle/>
          <a:p>
            <a:pPr>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5" name="Slide Number Placeholder 4"/>
          <p:cNvSpPr>
            <a:spLocks noGrp="1"/>
          </p:cNvSpPr>
          <p:nvPr>
            <p:ph type="sldNum" sz="quarter" idx="11"/>
          </p:nvPr>
        </p:nvSpPr>
        <p:spPr/>
        <p:txBody>
          <a:bodyPr/>
          <a:lstStyle>
            <a:lvl1pPr>
              <a:defRPr kumimoji="1" sz="2400">
                <a:solidFill>
                  <a:schemeClr val="tx1"/>
                </a:solidFill>
                <a:latin typeface="Times New Roman" panose="02020603050405020304" pitchFamily="18" charset="0"/>
                <a:ea typeface="MS Pゴシック" pitchFamily="-92" charset="-128"/>
              </a:defRPr>
            </a:lvl1pPr>
            <a:lvl2pPr marL="742950" indent="-285750">
              <a:defRPr kumimoji="1" sz="2400">
                <a:solidFill>
                  <a:schemeClr val="tx1"/>
                </a:solidFill>
                <a:latin typeface="Times New Roman" panose="02020603050405020304" pitchFamily="18" charset="0"/>
                <a:ea typeface="MS Pゴシック" pitchFamily="-92" charset="-128"/>
              </a:defRPr>
            </a:lvl2pPr>
            <a:lvl3pPr marL="1143000" indent="-228600">
              <a:defRPr kumimoji="1" sz="2400">
                <a:solidFill>
                  <a:schemeClr val="tx1"/>
                </a:solidFill>
                <a:latin typeface="Times New Roman" panose="02020603050405020304" pitchFamily="18" charset="0"/>
                <a:ea typeface="MS Pゴシック" pitchFamily="-92" charset="-128"/>
              </a:defRPr>
            </a:lvl3pPr>
            <a:lvl4pPr marL="1600200" indent="-228600">
              <a:defRPr kumimoji="1" sz="2400">
                <a:solidFill>
                  <a:schemeClr val="tx1"/>
                </a:solidFill>
                <a:latin typeface="Times New Roman" panose="02020603050405020304" pitchFamily="18" charset="0"/>
                <a:ea typeface="MS Pゴシック" pitchFamily="-92" charset="-128"/>
              </a:defRPr>
            </a:lvl4pPr>
            <a:lvl5pPr marL="2057400" indent="-22860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pPr>
              <a:defRPr/>
            </a:pPr>
            <a:fld id="{A45B8118-0840-4B2F-B2F7-F2288314244F}" type="slidenum">
              <a:rPr kumimoji="0" lang="en-US" altLang="en-US" sz="1000" smtClean="0">
                <a:solidFill>
                  <a:srgbClr val="474747"/>
                </a:solidFill>
                <a:latin typeface="Courier" pitchFamily="1" charset="0"/>
              </a:rPr>
              <a:pPr>
                <a:defRPr/>
              </a:pPr>
              <a:t>32</a:t>
            </a:fld>
            <a:endParaRPr kumimoji="0" lang="en-US" altLang="en-US" sz="1000" smtClean="0">
              <a:solidFill>
                <a:srgbClr val="474747"/>
              </a:solidFill>
              <a:latin typeface="Courier" pitchFamily="1" charset="0"/>
            </a:endParaRPr>
          </a:p>
        </p:txBody>
      </p:sp>
      <p:pic>
        <p:nvPicPr>
          <p:cNvPr id="16390" name="Picture 13" descr="Peter Macon as Othello. On the Abbey stage 5 May - 11 Jun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17913" y="2206625"/>
            <a:ext cx="1908175" cy="197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971550" y="531813"/>
            <a:ext cx="7391400" cy="457200"/>
          </a:xfrm>
        </p:spPr>
        <p:txBody>
          <a:bodyPr/>
          <a:lstStyle/>
          <a:p>
            <a:pPr algn="ctr" eaLnBrk="1" hangingPunct="1">
              <a:defRPr/>
            </a:pPr>
            <a:r>
              <a:rPr lang="en-IE" sz="2600" dirty="0" smtClean="0">
                <a:latin typeface="+mn-lt"/>
              </a:rPr>
              <a:t>Tracking feedback</a:t>
            </a:r>
          </a:p>
        </p:txBody>
      </p:sp>
      <p:sp>
        <p:nvSpPr>
          <p:cNvPr id="11" name="Content Placeholder 10"/>
          <p:cNvSpPr>
            <a:spLocks noGrp="1"/>
          </p:cNvSpPr>
          <p:nvPr>
            <p:ph idx="1"/>
          </p:nvPr>
        </p:nvSpPr>
        <p:spPr/>
        <p:txBody>
          <a:bodyPr/>
          <a:lstStyle/>
          <a:p>
            <a:pPr eaLnBrk="1" hangingPunct="1">
              <a:defRPr/>
            </a:pPr>
            <a:endParaRPr lang="en-IE" sz="1600" dirty="0" smtClean="0"/>
          </a:p>
          <a:p>
            <a:pPr eaLnBrk="1" hangingPunct="1">
              <a:defRPr/>
            </a:pPr>
            <a:endParaRPr lang="en-IE" sz="1600" dirty="0"/>
          </a:p>
          <a:p>
            <a:pPr eaLnBrk="1" hangingPunct="1">
              <a:defRPr/>
            </a:pPr>
            <a:r>
              <a:rPr lang="en-IE" sz="1600" dirty="0" smtClean="0"/>
              <a:t>Saved as CSI</a:t>
            </a:r>
          </a:p>
          <a:p>
            <a:pPr eaLnBrk="1" hangingPunct="1">
              <a:defRPr/>
            </a:pPr>
            <a:endParaRPr lang="en-IE" dirty="0" smtClean="0"/>
          </a:p>
          <a:p>
            <a:pPr eaLnBrk="1" hangingPunct="1">
              <a:defRPr/>
            </a:pPr>
            <a:endParaRPr lang="en-IE" dirty="0" smtClean="0"/>
          </a:p>
          <a:p>
            <a:pPr eaLnBrk="1" hangingPunct="1">
              <a:defRPr/>
            </a:pPr>
            <a:endParaRPr lang="en-IE" dirty="0"/>
          </a:p>
          <a:p>
            <a:pPr eaLnBrk="1" hangingPunct="1">
              <a:defRPr/>
            </a:pPr>
            <a:endParaRPr lang="en-IE" dirty="0" smtClean="0"/>
          </a:p>
          <a:p>
            <a:pPr eaLnBrk="1" hangingPunct="1">
              <a:defRPr/>
            </a:pPr>
            <a:r>
              <a:rPr lang="en-IE" sz="1600" dirty="0" smtClean="0"/>
              <a:t>CSI statistic report</a:t>
            </a:r>
            <a:endParaRPr lang="en-IE" dirty="0" smtClean="0"/>
          </a:p>
        </p:txBody>
      </p:sp>
      <p:sp>
        <p:nvSpPr>
          <p:cNvPr id="7" name="Footer Placeholder 6"/>
          <p:cNvSpPr>
            <a:spLocks noGrp="1"/>
          </p:cNvSpPr>
          <p:nvPr>
            <p:ph type="ftr" sz="quarter" idx="10"/>
          </p:nvPr>
        </p:nvSpPr>
        <p:spPr/>
        <p:txBody>
          <a:bodyPr/>
          <a:lstStyle/>
          <a:p>
            <a:pPr>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8" name="Slide Number Placeholder 7"/>
          <p:cNvSpPr>
            <a:spLocks noGrp="1"/>
          </p:cNvSpPr>
          <p:nvPr>
            <p:ph type="sldNum" sz="quarter" idx="11"/>
          </p:nvPr>
        </p:nvSpPr>
        <p:spPr/>
        <p:txBody>
          <a:bodyPr/>
          <a:lstStyle>
            <a:lvl1pPr>
              <a:defRPr kumimoji="1" sz="2400">
                <a:solidFill>
                  <a:schemeClr val="tx1"/>
                </a:solidFill>
                <a:latin typeface="Times New Roman" panose="02020603050405020304" pitchFamily="18" charset="0"/>
                <a:ea typeface="MS Pゴシック" pitchFamily="-92" charset="-128"/>
              </a:defRPr>
            </a:lvl1pPr>
            <a:lvl2pPr marL="742950" indent="-285750">
              <a:defRPr kumimoji="1" sz="2400">
                <a:solidFill>
                  <a:schemeClr val="tx1"/>
                </a:solidFill>
                <a:latin typeface="Times New Roman" panose="02020603050405020304" pitchFamily="18" charset="0"/>
                <a:ea typeface="MS Pゴシック" pitchFamily="-92" charset="-128"/>
              </a:defRPr>
            </a:lvl2pPr>
            <a:lvl3pPr marL="1143000" indent="-228600">
              <a:defRPr kumimoji="1" sz="2400">
                <a:solidFill>
                  <a:schemeClr val="tx1"/>
                </a:solidFill>
                <a:latin typeface="Times New Roman" panose="02020603050405020304" pitchFamily="18" charset="0"/>
                <a:ea typeface="MS Pゴシック" pitchFamily="-92" charset="-128"/>
              </a:defRPr>
            </a:lvl3pPr>
            <a:lvl4pPr marL="1600200" indent="-228600">
              <a:defRPr kumimoji="1" sz="2400">
                <a:solidFill>
                  <a:schemeClr val="tx1"/>
                </a:solidFill>
                <a:latin typeface="Times New Roman" panose="02020603050405020304" pitchFamily="18" charset="0"/>
                <a:ea typeface="MS Pゴシック" pitchFamily="-92" charset="-128"/>
              </a:defRPr>
            </a:lvl4pPr>
            <a:lvl5pPr marL="2057400" indent="-22860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pPr>
              <a:defRPr/>
            </a:pPr>
            <a:fld id="{A4010B50-614A-4B6E-A775-BE53419F0A75}" type="slidenum">
              <a:rPr kumimoji="0" lang="en-US" altLang="en-US" sz="1000" smtClean="0">
                <a:solidFill>
                  <a:srgbClr val="474747"/>
                </a:solidFill>
                <a:latin typeface="Courier" pitchFamily="1" charset="0"/>
              </a:rPr>
              <a:pPr>
                <a:defRPr/>
              </a:pPr>
              <a:t>33</a:t>
            </a:fld>
            <a:endParaRPr kumimoji="0" lang="en-US" altLang="en-US" sz="1000" smtClean="0">
              <a:solidFill>
                <a:srgbClr val="474747"/>
              </a:solidFill>
              <a:latin typeface="Courier" pitchFamily="1" charset="0"/>
            </a:endParaRPr>
          </a:p>
        </p:txBody>
      </p:sp>
      <p:pic>
        <p:nvPicPr>
          <p:cNvPr id="2" name="Picture 1"/>
          <p:cNvPicPr>
            <a:picLocks noChangeAspect="1"/>
          </p:cNvPicPr>
          <p:nvPr/>
        </p:nvPicPr>
        <p:blipFill>
          <a:blip r:embed="rId2"/>
          <a:stretch>
            <a:fillRect/>
          </a:stretch>
        </p:blipFill>
        <p:spPr>
          <a:xfrm>
            <a:off x="3131840" y="1204913"/>
            <a:ext cx="5862800" cy="3859292"/>
          </a:xfrm>
          <a:prstGeom prst="rect">
            <a:avLst/>
          </a:prstGeom>
        </p:spPr>
      </p:pic>
      <p:pic>
        <p:nvPicPr>
          <p:cNvPr id="3" name="Picture 2"/>
          <p:cNvPicPr>
            <a:picLocks noChangeAspect="1"/>
          </p:cNvPicPr>
          <p:nvPr/>
        </p:nvPicPr>
        <p:blipFill>
          <a:blip r:embed="rId3"/>
          <a:stretch>
            <a:fillRect/>
          </a:stretch>
        </p:blipFill>
        <p:spPr>
          <a:xfrm>
            <a:off x="5436096" y="3475654"/>
            <a:ext cx="3170635" cy="2641277"/>
          </a:xfrm>
          <a:prstGeom prst="rect">
            <a:avLst/>
          </a:prstGeom>
        </p:spPr>
      </p:pic>
    </p:spTree>
  </p:cSld>
  <p:clrMapOvr>
    <a:masterClrMapping/>
  </p:clrMapOvr>
  <p:transition spd="med">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088" y="2924175"/>
            <a:ext cx="7129462" cy="628650"/>
          </a:xfrm>
        </p:spPr>
        <p:txBody>
          <a:bodyPr/>
          <a:lstStyle/>
          <a:p>
            <a:pPr algn="ctr" eaLnBrk="1" hangingPunct="1">
              <a:defRPr/>
            </a:pPr>
            <a:r>
              <a:rPr lang="en-IE" sz="2800" dirty="0" smtClean="0">
                <a:solidFill>
                  <a:schemeClr val="bg1">
                    <a:lumMod val="90000"/>
                  </a:schemeClr>
                </a:solidFill>
                <a:latin typeface="+mn-lt"/>
              </a:rPr>
              <a:t>Thank you,</a:t>
            </a:r>
            <a:br>
              <a:rPr lang="en-IE" sz="2800" dirty="0" smtClean="0">
                <a:solidFill>
                  <a:schemeClr val="bg1">
                    <a:lumMod val="90000"/>
                  </a:schemeClr>
                </a:solidFill>
                <a:latin typeface="+mn-lt"/>
              </a:rPr>
            </a:br>
            <a:r>
              <a:rPr lang="en-IE" sz="2800" dirty="0">
                <a:solidFill>
                  <a:schemeClr val="bg1">
                    <a:lumMod val="90000"/>
                  </a:schemeClr>
                </a:solidFill>
                <a:latin typeface="+mn-lt"/>
              </a:rPr>
              <a:t>q</a:t>
            </a:r>
            <a:r>
              <a:rPr lang="en-IE" sz="2800" dirty="0" smtClean="0">
                <a:solidFill>
                  <a:schemeClr val="bg1">
                    <a:lumMod val="90000"/>
                  </a:schemeClr>
                </a:solidFill>
                <a:latin typeface="+mn-lt"/>
              </a:rPr>
              <a:t>uestions are welcome! </a:t>
            </a:r>
          </a:p>
        </p:txBody>
      </p:sp>
      <p:sp>
        <p:nvSpPr>
          <p:cNvPr id="7" name="Content Placeholder 6"/>
          <p:cNvSpPr>
            <a:spLocks noGrp="1"/>
          </p:cNvSpPr>
          <p:nvPr>
            <p:ph type="subTitle" idx="1"/>
          </p:nvPr>
        </p:nvSpPr>
        <p:spPr>
          <a:xfrm>
            <a:off x="1763713" y="3848100"/>
            <a:ext cx="4911725" cy="2173288"/>
          </a:xfrm>
        </p:spPr>
        <p:txBody>
          <a:bodyPr/>
          <a:lstStyle/>
          <a:p>
            <a:pPr algn="ctr" eaLnBrk="1" hangingPunct="1">
              <a:defRPr/>
            </a:pPr>
            <a:r>
              <a:rPr lang="en-IE" sz="2000" dirty="0" smtClean="0">
                <a:solidFill>
                  <a:srgbClr val="FFFFFF"/>
                </a:solidFill>
                <a:latin typeface="+mn-lt"/>
              </a:rPr>
              <a:t>ciara.dunbar@abbeytheatre.ie </a:t>
            </a:r>
            <a:endParaRPr lang="en-IE" sz="2000" dirty="0">
              <a:solidFill>
                <a:srgbClr val="FFFFFF"/>
              </a:solidFill>
              <a:latin typeface="+mn-lt"/>
            </a:endParaRPr>
          </a:p>
          <a:p>
            <a:pPr algn="ctr" eaLnBrk="1" hangingPunct="1">
              <a:defRPr/>
            </a:pPr>
            <a:r>
              <a:rPr lang="en-IE" sz="2000" dirty="0" smtClean="0">
                <a:solidFill>
                  <a:srgbClr val="FFFFFF"/>
                </a:solidFill>
                <a:latin typeface="+mn-lt"/>
              </a:rPr>
              <a:t>+353-1-887-2200</a:t>
            </a:r>
            <a:endParaRPr lang="en-IE" sz="2000" dirty="0">
              <a:solidFill>
                <a:srgbClr val="FFFFFF"/>
              </a:solidFill>
              <a:latin typeface="+mn-lt"/>
            </a:endParaRPr>
          </a:p>
          <a:p>
            <a:pPr algn="ctr" eaLnBrk="1" hangingPunct="1">
              <a:defRPr/>
            </a:pPr>
            <a:r>
              <a:rPr lang="en-IE" dirty="0" smtClean="0"/>
              <a:t/>
            </a:r>
            <a:br>
              <a:rPr lang="en-IE" dirty="0" smtClean="0"/>
            </a:br>
            <a:r>
              <a:rPr lang="en-IE" sz="1400" b="1" dirty="0" smtClean="0"/>
              <a:t>Add me </a:t>
            </a:r>
            <a:r>
              <a:rPr lang="en-IE" sz="1400" b="1" dirty="0"/>
              <a:t>on LinkedIn </a:t>
            </a:r>
            <a:r>
              <a:rPr lang="en-IE" dirty="0"/>
              <a:t> </a:t>
            </a:r>
            <a:r>
              <a:rPr lang="en-IE" dirty="0" smtClean="0"/>
              <a:t>      https</a:t>
            </a:r>
            <a:r>
              <a:rPr lang="en-IE" dirty="0"/>
              <a:t>://</a:t>
            </a:r>
            <a:r>
              <a:rPr lang="en-IE" dirty="0" smtClean="0"/>
              <a:t>www.linkedin.com/in/ciaradunbar</a:t>
            </a:r>
          </a:p>
          <a:p>
            <a:pPr eaLnBrk="1" hangingPunct="1">
              <a:defRPr/>
            </a:pPr>
            <a:endParaRPr lang="en-IE" dirty="0" smtClean="0"/>
          </a:p>
          <a:p>
            <a:pPr algn="ctr" eaLnBrk="1" hangingPunct="1">
              <a:defRPr/>
            </a:pPr>
            <a:endParaRPr lang="en-IE" dirty="0">
              <a:hlinkClick r:id="rId2"/>
            </a:endParaRPr>
          </a:p>
        </p:txBody>
      </p:sp>
      <p:sp>
        <p:nvSpPr>
          <p:cNvPr id="4" name="Footer Placeholder 3"/>
          <p:cNvSpPr>
            <a:spLocks noGrp="1"/>
          </p:cNvSpPr>
          <p:nvPr>
            <p:ph type="ftr" sz="quarter" idx="4294967295"/>
          </p:nvPr>
        </p:nvSpPr>
        <p:spPr>
          <a:xfrm>
            <a:off x="2209800" y="6400800"/>
            <a:ext cx="6934200" cy="304800"/>
          </a:xfrm>
        </p:spPr>
        <p:txBody>
          <a:bodyPr/>
          <a:lstStyle/>
          <a:p>
            <a:pPr>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5" name="Slide Number Placeholder 4"/>
          <p:cNvSpPr>
            <a:spLocks noGrp="1"/>
          </p:cNvSpPr>
          <p:nvPr>
            <p:ph type="sldNum" sz="quarter" idx="4294967295"/>
          </p:nvPr>
        </p:nvSpPr>
        <p:spPr>
          <a:xfrm>
            <a:off x="0" y="6400800"/>
            <a:ext cx="304800" cy="304800"/>
          </a:xfrm>
        </p:spPr>
        <p:txBody>
          <a:bodyPr/>
          <a:lstStyle>
            <a:lvl1pPr>
              <a:defRPr kumimoji="1" sz="2400">
                <a:solidFill>
                  <a:schemeClr val="tx1"/>
                </a:solidFill>
                <a:latin typeface="Times New Roman" panose="02020603050405020304" pitchFamily="18" charset="0"/>
                <a:ea typeface="MS Pゴシック" pitchFamily="-92" charset="-128"/>
              </a:defRPr>
            </a:lvl1pPr>
            <a:lvl2pPr marL="742950" indent="-285750">
              <a:defRPr kumimoji="1" sz="2400">
                <a:solidFill>
                  <a:schemeClr val="tx1"/>
                </a:solidFill>
                <a:latin typeface="Times New Roman" panose="02020603050405020304" pitchFamily="18" charset="0"/>
                <a:ea typeface="MS Pゴシック" pitchFamily="-92" charset="-128"/>
              </a:defRPr>
            </a:lvl2pPr>
            <a:lvl3pPr marL="1143000" indent="-228600">
              <a:defRPr kumimoji="1" sz="2400">
                <a:solidFill>
                  <a:schemeClr val="tx1"/>
                </a:solidFill>
                <a:latin typeface="Times New Roman" panose="02020603050405020304" pitchFamily="18" charset="0"/>
                <a:ea typeface="MS Pゴシック" pitchFamily="-92" charset="-128"/>
              </a:defRPr>
            </a:lvl3pPr>
            <a:lvl4pPr marL="1600200" indent="-228600">
              <a:defRPr kumimoji="1" sz="2400">
                <a:solidFill>
                  <a:schemeClr val="tx1"/>
                </a:solidFill>
                <a:latin typeface="Times New Roman" panose="02020603050405020304" pitchFamily="18" charset="0"/>
                <a:ea typeface="MS Pゴシック" pitchFamily="-92" charset="-128"/>
              </a:defRPr>
            </a:lvl4pPr>
            <a:lvl5pPr marL="2057400" indent="-22860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pPr>
              <a:defRPr/>
            </a:pPr>
            <a:fld id="{CDA247BE-2767-45B4-81D9-379680C1860E}" type="slidenum">
              <a:rPr kumimoji="0" lang="en-US" altLang="en-US" sz="1000" smtClean="0">
                <a:solidFill>
                  <a:srgbClr val="474747"/>
                </a:solidFill>
                <a:latin typeface="Courier" pitchFamily="1" charset="0"/>
              </a:rPr>
              <a:pPr>
                <a:defRPr/>
              </a:pPr>
              <a:t>34</a:t>
            </a:fld>
            <a:endParaRPr kumimoji="0" lang="en-US" altLang="en-US" sz="1000" smtClean="0">
              <a:solidFill>
                <a:srgbClr val="474747"/>
              </a:solidFill>
              <a:latin typeface="Courier" pitchFamily="1" charset="0"/>
            </a:endParaRPr>
          </a:p>
        </p:txBody>
      </p:sp>
    </p:spTree>
  </p:cSld>
  <p:clrMapOvr>
    <a:masterClrMapping/>
  </p:clrMapOvr>
  <p:transition spd="med">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19596" y="2718308"/>
            <a:ext cx="7886700" cy="2852737"/>
          </a:xfrm>
        </p:spPr>
        <p:txBody>
          <a:bodyPr>
            <a:normAutofit/>
          </a:bodyPr>
          <a:lstStyle/>
          <a:p>
            <a:r>
              <a:rPr lang="en-US" sz="2400" dirty="0" smtClean="0">
                <a:solidFill>
                  <a:schemeClr val="bg1"/>
                </a:solidFill>
              </a:rPr>
              <a:t>“There </a:t>
            </a:r>
            <a:r>
              <a:rPr lang="en-US" sz="2400" dirty="0">
                <a:solidFill>
                  <a:schemeClr val="bg1"/>
                </a:solidFill>
              </a:rPr>
              <a:t>is man in his entirety, blaming his shoe when his foot is guilty</a:t>
            </a:r>
            <a:r>
              <a:rPr lang="en-US" sz="2400" dirty="0" smtClean="0">
                <a:solidFill>
                  <a:schemeClr val="bg1"/>
                </a:solidFill>
              </a:rPr>
              <a:t>.”</a:t>
            </a:r>
            <a:endParaRPr lang="en-US" sz="2400" dirty="0">
              <a:solidFill>
                <a:schemeClr val="bg1"/>
              </a:solidFill>
            </a:endParaRPr>
          </a:p>
        </p:txBody>
      </p:sp>
      <p:sp>
        <p:nvSpPr>
          <p:cNvPr id="3" name="Text Placeholder 2"/>
          <p:cNvSpPr>
            <a:spLocks noGrp="1"/>
          </p:cNvSpPr>
          <p:nvPr>
            <p:ph type="body" idx="1"/>
          </p:nvPr>
        </p:nvSpPr>
        <p:spPr>
          <a:xfrm>
            <a:off x="623888" y="5658416"/>
            <a:ext cx="7886700" cy="431235"/>
          </a:xfrm>
        </p:spPr>
        <p:txBody>
          <a:bodyPr/>
          <a:lstStyle/>
          <a:p>
            <a:r>
              <a:rPr lang="en-US" dirty="0" smtClean="0"/>
              <a:t>Samuel Beckett, </a:t>
            </a:r>
            <a:r>
              <a:rPr lang="en-US" i="1" dirty="0" smtClean="0"/>
              <a:t>Waiting for Godot</a:t>
            </a:r>
          </a:p>
        </p:txBody>
      </p:sp>
      <p:grpSp>
        <p:nvGrpSpPr>
          <p:cNvPr id="4" name="Group 3"/>
          <p:cNvGrpSpPr/>
          <p:nvPr/>
        </p:nvGrpSpPr>
        <p:grpSpPr>
          <a:xfrm>
            <a:off x="5278170" y="990567"/>
            <a:ext cx="3661942" cy="3554273"/>
            <a:chOff x="5473398" y="177756"/>
            <a:chExt cx="6446751" cy="6413157"/>
          </a:xfrm>
        </p:grpSpPr>
        <p:sp>
          <p:nvSpPr>
            <p:cNvPr id="5" name="Oval 4"/>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7" name="TextBox 6"/>
          <p:cNvSpPr txBox="1"/>
          <p:nvPr/>
        </p:nvSpPr>
        <p:spPr>
          <a:xfrm>
            <a:off x="483723" y="2139382"/>
            <a:ext cx="5465103" cy="707886"/>
          </a:xfrm>
          <a:prstGeom prst="rect">
            <a:avLst/>
          </a:prstGeom>
          <a:noFill/>
        </p:spPr>
        <p:txBody>
          <a:bodyPr wrap="square" rtlCol="0">
            <a:spAutoFit/>
          </a:bodyPr>
          <a:lstStyle/>
          <a:p>
            <a:pPr defTabSz="457200"/>
            <a:r>
              <a:rPr lang="en-GB" sz="4000" b="1" dirty="0" smtClean="0">
                <a:solidFill>
                  <a:srgbClr val="FFFFFF"/>
                </a:solidFill>
                <a:cs typeface="Arial" panose="020B0604020202020204" pitchFamily="34" charset="0"/>
              </a:rPr>
              <a:t>QUESTIONS?</a:t>
            </a:r>
          </a:p>
        </p:txBody>
      </p:sp>
      <p:cxnSp>
        <p:nvCxnSpPr>
          <p:cNvPr id="8" name="Straight Connector 7"/>
          <p:cNvCxnSpPr/>
          <p:nvPr/>
        </p:nvCxnSpPr>
        <p:spPr>
          <a:xfrm flipV="1">
            <a:off x="724277" y="4753069"/>
            <a:ext cx="7677339" cy="905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7448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72174" y="779243"/>
            <a:ext cx="3816324" cy="799051"/>
          </a:xfrm>
        </p:spPr>
        <p:txBody>
          <a:bodyPr>
            <a:noAutofit/>
          </a:bodyPr>
          <a:lstStyle/>
          <a:p>
            <a:r>
              <a:rPr lang="en-US" sz="4000" b="1" dirty="0" smtClean="0">
                <a:solidFill>
                  <a:srgbClr val="0B9D48"/>
                </a:solidFill>
                <a:latin typeface="+mn-lt"/>
              </a:rPr>
              <a:t>WHAT’S NEXT?</a:t>
            </a:r>
            <a:endParaRPr lang="en-US" sz="4000" b="1" dirty="0">
              <a:solidFill>
                <a:srgbClr val="0B9D48"/>
              </a:solidFill>
              <a:latin typeface="+mn-lt"/>
            </a:endParaRPr>
          </a:p>
        </p:txBody>
      </p:sp>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12786" y="2285546"/>
            <a:ext cx="3583287" cy="3567417"/>
          </a:xfrm>
        </p:spPr>
      </p:pic>
      <p:sp>
        <p:nvSpPr>
          <p:cNvPr id="8" name="TextBox 7"/>
          <p:cNvSpPr txBox="1"/>
          <p:nvPr/>
        </p:nvSpPr>
        <p:spPr>
          <a:xfrm>
            <a:off x="4781360" y="2524428"/>
            <a:ext cx="4049412" cy="1046440"/>
          </a:xfrm>
          <a:prstGeom prst="rect">
            <a:avLst/>
          </a:prstGeom>
          <a:noFill/>
        </p:spPr>
        <p:txBody>
          <a:bodyPr wrap="square" rtlCol="0">
            <a:spAutoFit/>
          </a:bodyPr>
          <a:lstStyle/>
          <a:p>
            <a:pPr defTabSz="457200"/>
            <a:r>
              <a:rPr lang="en-GB" sz="2800" b="1" dirty="0" smtClean="0">
                <a:solidFill>
                  <a:srgbClr val="0B9D48"/>
                </a:solidFill>
                <a:cs typeface="Arial" panose="020B0604020202020204" pitchFamily="34" charset="0"/>
              </a:rPr>
              <a:t>BREAK 11.00-11.15</a:t>
            </a:r>
          </a:p>
          <a:p>
            <a:pPr defTabSz="457200"/>
            <a:r>
              <a:rPr lang="en-GB" b="1" dirty="0" smtClean="0">
                <a:solidFill>
                  <a:srgbClr val="F15E4C"/>
                </a:solidFill>
                <a:cs typeface="Arial" panose="020B0604020202020204" pitchFamily="34" charset="0"/>
              </a:rPr>
              <a:t>Hogan Foyer / Level 6 Foyer </a:t>
            </a:r>
          </a:p>
          <a:p>
            <a:pPr defTabSz="457200"/>
            <a:endParaRPr lang="en-GB" sz="800" b="1" dirty="0" smtClean="0">
              <a:solidFill>
                <a:srgbClr val="F15E4C"/>
              </a:solidFill>
              <a:cs typeface="Arial" panose="020B0604020202020204" pitchFamily="34" charset="0"/>
            </a:endParaRPr>
          </a:p>
          <a:p>
            <a:pPr defTabSz="457200"/>
            <a:endParaRPr lang="en-GB" sz="800" b="1" dirty="0" smtClean="0">
              <a:solidFill>
                <a:srgbClr val="F15E4C"/>
              </a:solidFill>
              <a:cs typeface="Arial" panose="020B0604020202020204" pitchFamily="34" charset="0"/>
            </a:endParaRPr>
          </a:p>
        </p:txBody>
      </p:sp>
      <p:sp>
        <p:nvSpPr>
          <p:cNvPr id="9" name="TextBox 8"/>
          <p:cNvSpPr txBox="1"/>
          <p:nvPr/>
        </p:nvSpPr>
        <p:spPr>
          <a:xfrm>
            <a:off x="4781360" y="3695183"/>
            <a:ext cx="4202842" cy="1200329"/>
          </a:xfrm>
          <a:prstGeom prst="rect">
            <a:avLst/>
          </a:prstGeom>
          <a:noFill/>
        </p:spPr>
        <p:txBody>
          <a:bodyPr wrap="square" rtlCol="0">
            <a:spAutoFit/>
          </a:bodyPr>
          <a:lstStyle/>
          <a:p>
            <a:pPr defTabSz="457200"/>
            <a:r>
              <a:rPr lang="en-GB" sz="2800" b="1" dirty="0" smtClean="0">
                <a:solidFill>
                  <a:srgbClr val="0B9D48"/>
                </a:solidFill>
                <a:cs typeface="Arial" panose="020B0604020202020204" pitchFamily="34" charset="0"/>
              </a:rPr>
              <a:t>BREAKOUT SESSION FIVE</a:t>
            </a:r>
          </a:p>
          <a:p>
            <a:pPr defTabSz="457200"/>
            <a:r>
              <a:rPr lang="en-GB" sz="2800" b="1" dirty="0" smtClean="0">
                <a:solidFill>
                  <a:srgbClr val="0B9D48"/>
                </a:solidFill>
                <a:cs typeface="Arial" panose="020B0604020202020204" pitchFamily="34" charset="0"/>
              </a:rPr>
              <a:t>11.15-12.15</a:t>
            </a:r>
          </a:p>
          <a:p>
            <a:pPr defTabSz="457200"/>
            <a:endParaRPr lang="en-GB" sz="800" b="1" dirty="0" smtClean="0">
              <a:solidFill>
                <a:srgbClr val="F15E4C"/>
              </a:solidFill>
              <a:cs typeface="Arial" panose="020B0604020202020204" pitchFamily="34" charset="0"/>
            </a:endParaRPr>
          </a:p>
          <a:p>
            <a:pPr defTabSz="457200"/>
            <a:endParaRPr lang="en-GB" sz="800" b="1" dirty="0" smtClean="0">
              <a:solidFill>
                <a:srgbClr val="F15E4C"/>
              </a:solidFill>
              <a:cs typeface="Arial" panose="020B0604020202020204" pitchFamily="34" charset="0"/>
            </a:endParaRPr>
          </a:p>
        </p:txBody>
      </p:sp>
    </p:spTree>
    <p:extLst>
      <p:ext uri="{BB962C8B-B14F-4D97-AF65-F5344CB8AC3E}">
        <p14:creationId xmlns:p14="http://schemas.microsoft.com/office/powerpoint/2010/main" val="8252596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4.7|5.7|3.6|3.3|3.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4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5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6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7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8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9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10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11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12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13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2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3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4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2015template</Template>
  <TotalTime>1289</TotalTime>
  <Words>1337</Words>
  <Application>Microsoft Office PowerPoint</Application>
  <PresentationFormat>On-screen Show (4:3)</PresentationFormat>
  <Paragraphs>283</Paragraphs>
  <Slides>36</Slides>
  <Notes>13</Notes>
  <HiddenSlides>0</HiddenSlides>
  <MMClips>0</MMClips>
  <ScaleCrop>false</ScaleCrop>
  <HeadingPairs>
    <vt:vector size="6" baseType="variant">
      <vt:variant>
        <vt:lpstr>Fonts Used</vt:lpstr>
      </vt:variant>
      <vt:variant>
        <vt:i4>9</vt:i4>
      </vt:variant>
      <vt:variant>
        <vt:lpstr>Theme</vt:lpstr>
      </vt:variant>
      <vt:variant>
        <vt:i4>19</vt:i4>
      </vt:variant>
      <vt:variant>
        <vt:lpstr>Slide Titles</vt:lpstr>
      </vt:variant>
      <vt:variant>
        <vt:i4>36</vt:i4>
      </vt:variant>
    </vt:vector>
  </HeadingPairs>
  <TitlesOfParts>
    <vt:vector size="64" baseType="lpstr">
      <vt:lpstr>Arial</vt:lpstr>
      <vt:lpstr>Calibri</vt:lpstr>
      <vt:lpstr>Calibri Light</vt:lpstr>
      <vt:lpstr>Courier</vt:lpstr>
      <vt:lpstr>Georgia</vt:lpstr>
      <vt:lpstr>MS Pゴシック</vt:lpstr>
      <vt:lpstr>Tahoma</vt:lpstr>
      <vt:lpstr>Times</vt:lpstr>
      <vt:lpstr>Times New Roman</vt:lpstr>
      <vt:lpstr>Office Theme</vt:lpstr>
      <vt:lpstr>SSP_Intl_Template</vt:lpstr>
      <vt:lpstr>1_SSP_Intl_Template</vt:lpstr>
      <vt:lpstr>2_SSP_Intl_Template</vt:lpstr>
      <vt:lpstr>3_SSP_Intl_Template</vt:lpstr>
      <vt:lpstr>4_SSP_Intl_Template</vt:lpstr>
      <vt:lpstr>5_SSP_Intl_Template</vt:lpstr>
      <vt:lpstr>6_SSP_Intl_Template</vt:lpstr>
      <vt:lpstr>7_SSP_Intl_Template</vt:lpstr>
      <vt:lpstr>8_SSP_Intl_Template</vt:lpstr>
      <vt:lpstr>9_SSP_Intl_Template</vt:lpstr>
      <vt:lpstr>10_SSP_Intl_Template</vt:lpstr>
      <vt:lpstr>11_SSP_Intl_Template</vt:lpstr>
      <vt:lpstr>12_SSP_Intl_Template</vt:lpstr>
      <vt:lpstr>13_SSP_Intl_Template</vt:lpstr>
      <vt:lpstr>1_Office Theme</vt:lpstr>
      <vt:lpstr>2_Office Theme</vt:lpstr>
      <vt:lpstr>3_Office Theme</vt:lpstr>
      <vt:lpstr>4_Office Theme</vt:lpstr>
      <vt:lpstr>PowerPoint Presentation</vt:lpstr>
      <vt:lpstr>PowerPoint Presentation</vt:lpstr>
      <vt:lpstr>The Story of the Customer Journey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Story of the Customer Journey: Group Sales at the Abbey Theatre</vt:lpstr>
      <vt:lpstr>The Abbey Theatre - Abbey stage and Peacock stage</vt:lpstr>
      <vt:lpstr>Group Sales Coordinator role</vt:lpstr>
      <vt:lpstr>Starting a new customer journey</vt:lpstr>
      <vt:lpstr>Booking a group in</vt:lpstr>
      <vt:lpstr>Group payment for a performance</vt:lpstr>
      <vt:lpstr>Group sales tracking report </vt:lpstr>
      <vt:lpstr>A week before a group visits</vt:lpstr>
      <vt:lpstr>Preshow email</vt:lpstr>
      <vt:lpstr>During the group’s visit</vt:lpstr>
      <vt:lpstr>Post show email</vt:lpstr>
      <vt:lpstr>After the group’s visit</vt:lpstr>
      <vt:lpstr>Tracking feedback</vt:lpstr>
      <vt:lpstr>Thank you, questions are welcome! </vt:lpstr>
      <vt:lpstr>“There is man in his entirety, blaming his shoe when his foot is guilty.”</vt:lpstr>
      <vt:lpstr>WHAT’S NEXT?</vt:lpstr>
    </vt:vector>
  </TitlesOfParts>
  <Company>WMC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 – it can sit across multiple lines</dc:title>
  <dc:creator>Chloe Hearne</dc:creator>
  <cp:lastModifiedBy>Dara Hogan</cp:lastModifiedBy>
  <cp:revision>65</cp:revision>
  <dcterms:created xsi:type="dcterms:W3CDTF">2016-09-28T09:50:13Z</dcterms:created>
  <dcterms:modified xsi:type="dcterms:W3CDTF">2016-11-23T15:22:04Z</dcterms:modified>
</cp:coreProperties>
</file>