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theme/theme10.xml" ContentType="application/vnd.openxmlformats-officedocument.theme+xml"/>
  <Override PartName="/ppt/slideLayouts/slideLayout21.xml" ContentType="application/vnd.openxmlformats-officedocument.presentationml.slideLayout+xml"/>
  <Override PartName="/ppt/theme/theme11.xml" ContentType="application/vnd.openxmlformats-officedocument.theme+xml"/>
  <Override PartName="/ppt/slideLayouts/slideLayout22.xml" ContentType="application/vnd.openxmlformats-officedocument.presentationml.slideLayout+xml"/>
  <Override PartName="/ppt/theme/theme12.xml" ContentType="application/vnd.openxmlformats-officedocument.theme+xml"/>
  <Override PartName="/ppt/slideLayouts/slideLayout23.xml" ContentType="application/vnd.openxmlformats-officedocument.presentationml.slideLayout+xml"/>
  <Override PartName="/ppt/theme/theme13.xml" ContentType="application/vnd.openxmlformats-officedocument.theme+xml"/>
  <Override PartName="/ppt/slideLayouts/slideLayout24.xml" ContentType="application/vnd.openxmlformats-officedocument.presentationml.slideLayout+xml"/>
  <Override PartName="/ppt/theme/theme14.xml" ContentType="application/vnd.openxmlformats-officedocument.theme+xml"/>
  <Override PartName="/ppt/slideLayouts/slideLayout25.xml" ContentType="application/vnd.openxmlformats-officedocument.presentationml.slideLayout+xml"/>
  <Override PartName="/ppt/theme/theme15.xml" ContentType="application/vnd.openxmlformats-officedocument.theme+xml"/>
  <Override PartName="/ppt/slideLayouts/slideLayout26.xml" ContentType="application/vnd.openxmlformats-officedocument.presentationml.slideLayout+xml"/>
  <Override PartName="/ppt/theme/theme16.xml" ContentType="application/vnd.openxmlformats-officedocument.theme+xml"/>
  <Override PartName="/ppt/slideLayouts/slideLayout27.xml" ContentType="application/vnd.openxmlformats-officedocument.presentationml.slideLayout+xml"/>
  <Override PartName="/ppt/theme/theme17.xml" ContentType="application/vnd.openxmlformats-officedocument.theme+xml"/>
  <Override PartName="/ppt/slideLayouts/slideLayout28.xml" ContentType="application/vnd.openxmlformats-officedocument.presentationml.slideLayout+xml"/>
  <Override PartName="/ppt/theme/theme18.xml" ContentType="application/vnd.openxmlformats-officedocument.theme+xml"/>
  <Override PartName="/ppt/slideLayouts/slideLayout29.xml" ContentType="application/vnd.openxmlformats-officedocument.presentationml.slideLayout+xml"/>
  <Override PartName="/ppt/theme/theme19.xml" ContentType="application/vnd.openxmlformats-officedocument.theme+xml"/>
  <Override PartName="/ppt/slideLayouts/slideLayout30.xml" ContentType="application/vnd.openxmlformats-officedocument.presentationml.slideLayout+xml"/>
  <Override PartName="/ppt/theme/theme20.xml" ContentType="application/vnd.openxmlformats-officedocument.theme+xml"/>
  <Override PartName="/ppt/slideLayouts/slideLayout31.xml" ContentType="application/vnd.openxmlformats-officedocument.presentationml.slideLayout+xml"/>
  <Override PartName="/ppt/theme/theme21.xml" ContentType="application/vnd.openxmlformats-officedocument.theme+xml"/>
  <Override PartName="/ppt/slideLayouts/slideLayout32.xml" ContentType="application/vnd.openxmlformats-officedocument.presentationml.slideLayout+xml"/>
  <Override PartName="/ppt/theme/theme22.xml" ContentType="application/vnd.openxmlformats-officedocument.theme+xml"/>
  <Override PartName="/ppt/slideLayouts/slideLayout33.xml" ContentType="application/vnd.openxmlformats-officedocument.presentationml.slideLayout+xml"/>
  <Override PartName="/ppt/theme/theme23.xml" ContentType="application/vnd.openxmlformats-officedocument.theme+xml"/>
  <Override PartName="/ppt/slideLayouts/slideLayout34.xml" ContentType="application/vnd.openxmlformats-officedocument.presentationml.slideLayout+xml"/>
  <Override PartName="/ppt/theme/theme24.xml" ContentType="application/vnd.openxmlformats-officedocument.theme+xml"/>
  <Override PartName="/ppt/slideLayouts/slideLayout35.xml" ContentType="application/vnd.openxmlformats-officedocument.presentationml.slideLayout+xml"/>
  <Override PartName="/ppt/theme/theme25.xml" ContentType="application/vnd.openxmlformats-officedocument.theme+xml"/>
  <Override PartName="/ppt/slideLayouts/slideLayout36.xml" ContentType="application/vnd.openxmlformats-officedocument.presentationml.slideLayout+xml"/>
  <Override PartName="/ppt/theme/theme26.xml" ContentType="application/vnd.openxmlformats-officedocument.theme+xml"/>
  <Override PartName="/ppt/slideLayouts/slideLayout37.xml" ContentType="application/vnd.openxmlformats-officedocument.presentationml.slideLayout+xml"/>
  <Override PartName="/ppt/theme/theme27.xml" ContentType="application/vnd.openxmlformats-officedocument.theme+xml"/>
  <Override PartName="/ppt/slideLayouts/slideLayout38.xml" ContentType="application/vnd.openxmlformats-officedocument.presentationml.slideLayout+xml"/>
  <Override PartName="/ppt/theme/theme28.xml" ContentType="application/vnd.openxmlformats-officedocument.theme+xml"/>
  <Override PartName="/ppt/slideLayouts/slideLayout39.xml" ContentType="application/vnd.openxmlformats-officedocument.presentationml.slideLayout+xml"/>
  <Override PartName="/ppt/theme/theme29.xml" ContentType="application/vnd.openxmlformats-officedocument.theme+xml"/>
  <Override PartName="/ppt/slideLayouts/slideLayout40.xml" ContentType="application/vnd.openxmlformats-officedocument.presentationml.slideLayout+xml"/>
  <Override PartName="/ppt/theme/theme30.xml" ContentType="application/vnd.openxmlformats-officedocument.theme+xml"/>
  <Override PartName="/ppt/slideLayouts/slideLayout41.xml" ContentType="application/vnd.openxmlformats-officedocument.presentationml.slideLayout+xml"/>
  <Override PartName="/ppt/theme/theme31.xml" ContentType="application/vnd.openxmlformats-officedocument.theme+xml"/>
  <Override PartName="/ppt/theme/theme3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4" r:id="rId3"/>
    <p:sldMasterId id="2147483676" r:id="rId4"/>
    <p:sldMasterId id="2147483678" r:id="rId5"/>
    <p:sldMasterId id="2147483680" r:id="rId6"/>
    <p:sldMasterId id="2147483682" r:id="rId7"/>
    <p:sldMasterId id="2147483684" r:id="rId8"/>
    <p:sldMasterId id="2147483686" r:id="rId9"/>
    <p:sldMasterId id="2147483688" r:id="rId10"/>
    <p:sldMasterId id="2147483690" r:id="rId11"/>
    <p:sldMasterId id="2147483692" r:id="rId12"/>
    <p:sldMasterId id="2147483694" r:id="rId13"/>
    <p:sldMasterId id="2147483696" r:id="rId14"/>
    <p:sldMasterId id="2147483698" r:id="rId15"/>
    <p:sldMasterId id="2147483700" r:id="rId16"/>
    <p:sldMasterId id="2147483702" r:id="rId17"/>
    <p:sldMasterId id="2147483704" r:id="rId18"/>
    <p:sldMasterId id="2147483706" r:id="rId19"/>
    <p:sldMasterId id="2147483708" r:id="rId20"/>
    <p:sldMasterId id="2147483710" r:id="rId21"/>
    <p:sldMasterId id="2147483712" r:id="rId22"/>
    <p:sldMasterId id="2147483714" r:id="rId23"/>
    <p:sldMasterId id="2147483716" r:id="rId24"/>
    <p:sldMasterId id="2147483718" r:id="rId25"/>
    <p:sldMasterId id="2147483720" r:id="rId26"/>
    <p:sldMasterId id="2147483722" r:id="rId27"/>
    <p:sldMasterId id="2147483724" r:id="rId28"/>
    <p:sldMasterId id="2147483726" r:id="rId29"/>
    <p:sldMasterId id="2147483730" r:id="rId30"/>
    <p:sldMasterId id="2147483732" r:id="rId31"/>
  </p:sldMasterIdLst>
  <p:notesMasterIdLst>
    <p:notesMasterId r:id="rId85"/>
  </p:notesMasterIdLst>
  <p:sldIdLst>
    <p:sldId id="305" r:id="rId32"/>
    <p:sldId id="306" r:id="rId33"/>
    <p:sldId id="256" r:id="rId34"/>
    <p:sldId id="257" r:id="rId35"/>
    <p:sldId id="258" r:id="rId36"/>
    <p:sldId id="259" r:id="rId37"/>
    <p:sldId id="260" r:id="rId38"/>
    <p:sldId id="261" r:id="rId39"/>
    <p:sldId id="262" r:id="rId40"/>
    <p:sldId id="263" r:id="rId41"/>
    <p:sldId id="264" r:id="rId42"/>
    <p:sldId id="265" r:id="rId43"/>
    <p:sldId id="266" r:id="rId44"/>
    <p:sldId id="267" r:id="rId45"/>
    <p:sldId id="268" r:id="rId46"/>
    <p:sldId id="269" r:id="rId47"/>
    <p:sldId id="270" r:id="rId48"/>
    <p:sldId id="271" r:id="rId49"/>
    <p:sldId id="272" r:id="rId50"/>
    <p:sldId id="273" r:id="rId51"/>
    <p:sldId id="274" r:id="rId52"/>
    <p:sldId id="275" r:id="rId53"/>
    <p:sldId id="276" r:id="rId54"/>
    <p:sldId id="277" r:id="rId55"/>
    <p:sldId id="278" r:id="rId56"/>
    <p:sldId id="279" r:id="rId57"/>
    <p:sldId id="280" r:id="rId58"/>
    <p:sldId id="281" r:id="rId59"/>
    <p:sldId id="282" r:id="rId60"/>
    <p:sldId id="283" r:id="rId61"/>
    <p:sldId id="284" r:id="rId62"/>
    <p:sldId id="285" r:id="rId63"/>
    <p:sldId id="286" r:id="rId64"/>
    <p:sldId id="287" r:id="rId65"/>
    <p:sldId id="288" r:id="rId66"/>
    <p:sldId id="289" r:id="rId67"/>
    <p:sldId id="290" r:id="rId68"/>
    <p:sldId id="291" r:id="rId69"/>
    <p:sldId id="292" r:id="rId70"/>
    <p:sldId id="293" r:id="rId71"/>
    <p:sldId id="294" r:id="rId72"/>
    <p:sldId id="295" r:id="rId73"/>
    <p:sldId id="296" r:id="rId74"/>
    <p:sldId id="297" r:id="rId75"/>
    <p:sldId id="298" r:id="rId76"/>
    <p:sldId id="299" r:id="rId77"/>
    <p:sldId id="300" r:id="rId78"/>
    <p:sldId id="301" r:id="rId79"/>
    <p:sldId id="302" r:id="rId80"/>
    <p:sldId id="303" r:id="rId81"/>
    <p:sldId id="304" r:id="rId82"/>
    <p:sldId id="309" r:id="rId83"/>
    <p:sldId id="308" r:id="rId8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showGuides="1">
      <p:cViewPr varScale="1">
        <p:scale>
          <a:sx n="74" d="100"/>
          <a:sy n="74" d="100"/>
        </p:scale>
        <p:origin x="129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8.xml"/><Relationship Id="rId21" Type="http://schemas.openxmlformats.org/officeDocument/2006/relationships/slideMaster" Target="slideMasters/slideMaster21.xml"/><Relationship Id="rId34" Type="http://schemas.openxmlformats.org/officeDocument/2006/relationships/slide" Target="slides/slide3.xml"/><Relationship Id="rId42" Type="http://schemas.openxmlformats.org/officeDocument/2006/relationships/slide" Target="slides/slide11.xml"/><Relationship Id="rId47" Type="http://schemas.openxmlformats.org/officeDocument/2006/relationships/slide" Target="slides/slide16.xml"/><Relationship Id="rId50" Type="http://schemas.openxmlformats.org/officeDocument/2006/relationships/slide" Target="slides/slide19.xml"/><Relationship Id="rId55" Type="http://schemas.openxmlformats.org/officeDocument/2006/relationships/slide" Target="slides/slide24.xml"/><Relationship Id="rId63" Type="http://schemas.openxmlformats.org/officeDocument/2006/relationships/slide" Target="slides/slide32.xml"/><Relationship Id="rId68" Type="http://schemas.openxmlformats.org/officeDocument/2006/relationships/slide" Target="slides/slide37.xml"/><Relationship Id="rId76" Type="http://schemas.openxmlformats.org/officeDocument/2006/relationships/slide" Target="slides/slide45.xml"/><Relationship Id="rId84" Type="http://schemas.openxmlformats.org/officeDocument/2006/relationships/slide" Target="slides/slide53.xml"/><Relationship Id="rId89"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1.xml"/><Relationship Id="rId37" Type="http://schemas.openxmlformats.org/officeDocument/2006/relationships/slide" Target="slides/slide6.xml"/><Relationship Id="rId40" Type="http://schemas.openxmlformats.org/officeDocument/2006/relationships/slide" Target="slides/slide9.xml"/><Relationship Id="rId45" Type="http://schemas.openxmlformats.org/officeDocument/2006/relationships/slide" Target="slides/slide14.xml"/><Relationship Id="rId53" Type="http://schemas.openxmlformats.org/officeDocument/2006/relationships/slide" Target="slides/slide22.xml"/><Relationship Id="rId58" Type="http://schemas.openxmlformats.org/officeDocument/2006/relationships/slide" Target="slides/slide27.xml"/><Relationship Id="rId66" Type="http://schemas.openxmlformats.org/officeDocument/2006/relationships/slide" Target="slides/slide35.xml"/><Relationship Id="rId74" Type="http://schemas.openxmlformats.org/officeDocument/2006/relationships/slide" Target="slides/slide43.xml"/><Relationship Id="rId79" Type="http://schemas.openxmlformats.org/officeDocument/2006/relationships/slide" Target="slides/slide48.xml"/><Relationship Id="rId87"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30.xml"/><Relationship Id="rId82" Type="http://schemas.openxmlformats.org/officeDocument/2006/relationships/slide" Target="slides/slide51.xml"/><Relationship Id="rId19" Type="http://schemas.openxmlformats.org/officeDocument/2006/relationships/slideMaster" Target="slideMasters/slideMaster1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4.xml"/><Relationship Id="rId43" Type="http://schemas.openxmlformats.org/officeDocument/2006/relationships/slide" Target="slides/slide12.xml"/><Relationship Id="rId48" Type="http://schemas.openxmlformats.org/officeDocument/2006/relationships/slide" Target="slides/slide17.xml"/><Relationship Id="rId56" Type="http://schemas.openxmlformats.org/officeDocument/2006/relationships/slide" Target="slides/slide25.xml"/><Relationship Id="rId64" Type="http://schemas.openxmlformats.org/officeDocument/2006/relationships/slide" Target="slides/slide33.xml"/><Relationship Id="rId69" Type="http://schemas.openxmlformats.org/officeDocument/2006/relationships/slide" Target="slides/slide38.xml"/><Relationship Id="rId77" Type="http://schemas.openxmlformats.org/officeDocument/2006/relationships/slide" Target="slides/slide46.xml"/><Relationship Id="rId8" Type="http://schemas.openxmlformats.org/officeDocument/2006/relationships/slideMaster" Target="slideMasters/slideMaster8.xml"/><Relationship Id="rId51" Type="http://schemas.openxmlformats.org/officeDocument/2006/relationships/slide" Target="slides/slide20.xml"/><Relationship Id="rId72" Type="http://schemas.openxmlformats.org/officeDocument/2006/relationships/slide" Target="slides/slide41.xml"/><Relationship Id="rId80" Type="http://schemas.openxmlformats.org/officeDocument/2006/relationships/slide" Target="slides/slide49.xml"/><Relationship Id="rId85"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2.xml"/><Relationship Id="rId38" Type="http://schemas.openxmlformats.org/officeDocument/2006/relationships/slide" Target="slides/slide7.xml"/><Relationship Id="rId46" Type="http://schemas.openxmlformats.org/officeDocument/2006/relationships/slide" Target="slides/slide15.xml"/><Relationship Id="rId59" Type="http://schemas.openxmlformats.org/officeDocument/2006/relationships/slide" Target="slides/slide28.xml"/><Relationship Id="rId67" Type="http://schemas.openxmlformats.org/officeDocument/2006/relationships/slide" Target="slides/slide36.xml"/><Relationship Id="rId20" Type="http://schemas.openxmlformats.org/officeDocument/2006/relationships/slideMaster" Target="slideMasters/slideMaster20.xml"/><Relationship Id="rId41" Type="http://schemas.openxmlformats.org/officeDocument/2006/relationships/slide" Target="slides/slide10.xml"/><Relationship Id="rId54" Type="http://schemas.openxmlformats.org/officeDocument/2006/relationships/slide" Target="slides/slide23.xml"/><Relationship Id="rId62" Type="http://schemas.openxmlformats.org/officeDocument/2006/relationships/slide" Target="slides/slide31.xml"/><Relationship Id="rId70" Type="http://schemas.openxmlformats.org/officeDocument/2006/relationships/slide" Target="slides/slide39.xml"/><Relationship Id="rId75" Type="http://schemas.openxmlformats.org/officeDocument/2006/relationships/slide" Target="slides/slide44.xml"/><Relationship Id="rId83" Type="http://schemas.openxmlformats.org/officeDocument/2006/relationships/slide" Target="slides/slide5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5.xml"/><Relationship Id="rId49" Type="http://schemas.openxmlformats.org/officeDocument/2006/relationships/slide" Target="slides/slide18.xml"/><Relationship Id="rId57" Type="http://schemas.openxmlformats.org/officeDocument/2006/relationships/slide" Target="slides/slide26.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13.xml"/><Relationship Id="rId52" Type="http://schemas.openxmlformats.org/officeDocument/2006/relationships/slide" Target="slides/slide21.xml"/><Relationship Id="rId60" Type="http://schemas.openxmlformats.org/officeDocument/2006/relationships/slide" Target="slides/slide29.xml"/><Relationship Id="rId65" Type="http://schemas.openxmlformats.org/officeDocument/2006/relationships/slide" Target="slides/slide34.xml"/><Relationship Id="rId73" Type="http://schemas.openxmlformats.org/officeDocument/2006/relationships/slide" Target="slides/slide42.xml"/><Relationship Id="rId78" Type="http://schemas.openxmlformats.org/officeDocument/2006/relationships/slide" Target="slides/slide47.xml"/><Relationship Id="rId81" Type="http://schemas.openxmlformats.org/officeDocument/2006/relationships/slide" Target="slides/slide5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45E2B3-1159-49D9-8349-57CA399D1527}" type="datetimeFigureOut">
              <a:rPr lang="en-IE" smtClean="0"/>
              <a:t>09/11/2016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5C11B4-8867-4A42-82C2-17C8FBBB84A8}" type="slidenum">
              <a:rPr lang="en-IE" smtClean="0"/>
              <a:t>‹#›</a:t>
            </a:fld>
            <a:endParaRPr lang="en-IE"/>
          </a:p>
        </p:txBody>
      </p:sp>
    </p:spTree>
    <p:extLst>
      <p:ext uri="{BB962C8B-B14F-4D97-AF65-F5344CB8AC3E}">
        <p14:creationId xmlns:p14="http://schemas.microsoft.com/office/powerpoint/2010/main" val="3383419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procedure</a:t>
            </a:r>
            <a:r>
              <a:rPr lang="en-GB" baseline="0" dirty="0"/>
              <a:t> identifies those who are potential promise prospects by looking at people who have booked 3 or more shows in our DGT theatre within the last year.</a:t>
            </a:r>
          </a:p>
          <a:p>
            <a:endParaRPr lang="en-GB" baseline="0" dirty="0"/>
          </a:p>
          <a:p>
            <a:r>
              <a:rPr lang="en-GB" baseline="0" dirty="0"/>
              <a:t>It excludes:</a:t>
            </a:r>
          </a:p>
          <a:p>
            <a:pPr marL="171450" indent="-171450">
              <a:buFontTx/>
              <a:buChar char="-"/>
            </a:pPr>
            <a:r>
              <a:rPr lang="en-GB" baseline="0" dirty="0"/>
              <a:t>All members both past and present </a:t>
            </a:r>
          </a:p>
          <a:p>
            <a:pPr marL="171450" indent="-171450">
              <a:buFontTx/>
              <a:buChar char="-"/>
            </a:pPr>
            <a:r>
              <a:rPr lang="en-GB" baseline="0" dirty="0"/>
              <a:t>Anyone in a household with a member </a:t>
            </a:r>
          </a:p>
          <a:p>
            <a:pPr marL="171450" indent="-171450">
              <a:buFontTx/>
              <a:buChar char="-"/>
            </a:pPr>
            <a:r>
              <a:rPr lang="en-GB" baseline="0" dirty="0"/>
              <a:t>Press contacts, Trusts, Donors, Sponsors, Group Bookers &amp; Corporate Members </a:t>
            </a:r>
          </a:p>
          <a:p>
            <a:pPr marL="171450" indent="-171450">
              <a:buFontTx/>
              <a:buChar char="-"/>
            </a:pPr>
            <a:r>
              <a:rPr lang="en-GB" baseline="0" dirty="0"/>
              <a:t>Tickets that have been booked using a Staff Offer, Staff Comp, Comp, Resident &amp; Company Member price type</a:t>
            </a:r>
          </a:p>
          <a:p>
            <a:pPr marL="171450" indent="-171450">
              <a:buFontTx/>
              <a:buChar char="-"/>
            </a:pPr>
            <a:r>
              <a:rPr lang="en-GB" baseline="0" dirty="0"/>
              <a:t>Tickets that were sold at £0 </a:t>
            </a:r>
          </a:p>
          <a:p>
            <a:pPr marL="171450" indent="-171450">
              <a:buFontTx/>
              <a:buChar char="-"/>
            </a:pPr>
            <a:endParaRPr lang="en-GB" baseline="0" dirty="0"/>
          </a:p>
          <a:p>
            <a:pPr marL="0" indent="0">
              <a:buFontTx/>
              <a:buNone/>
            </a:pPr>
            <a:r>
              <a:rPr lang="en-GB" baseline="0" dirty="0"/>
              <a:t>If you look at my record you can see that I am not a member and if you ignore all the staff offer &amp; comp tickets you can see that I have booked 3 standard tickets in our DGT within the last year. </a:t>
            </a:r>
          </a:p>
          <a:p>
            <a:pPr marL="0" indent="0">
              <a:buFontTx/>
              <a:buNone/>
            </a:pPr>
            <a:endParaRPr lang="en-GB" baseline="0" dirty="0"/>
          </a:p>
          <a:p>
            <a:pPr marL="0" indent="0">
              <a:buFontTx/>
              <a:buNone/>
            </a:pPr>
            <a:r>
              <a:rPr lang="en-GB" baseline="0" dirty="0"/>
              <a:t>Searching the entire database for people who fit into this category pulled backed 4,555 constituents – we only currently have around 2,000 members on our lowest level scheme.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261839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2 overnight</a:t>
            </a:r>
            <a:r>
              <a:rPr lang="en-GB" baseline="0" dirty="0"/>
              <a:t> job for this process.</a:t>
            </a:r>
          </a:p>
          <a:p>
            <a:endParaRPr lang="en-GB" baseline="0" dirty="0"/>
          </a:p>
          <a:p>
            <a:r>
              <a:rPr lang="en-GB" baseline="0" dirty="0"/>
              <a:t>The first job takes care of the prospects that have been identified. </a:t>
            </a:r>
          </a:p>
          <a:p>
            <a:endParaRPr lang="en-GB" baseline="0" dirty="0"/>
          </a:p>
          <a:p>
            <a:r>
              <a:rPr lang="en-GB" baseline="0" dirty="0"/>
              <a:t>This job: </a:t>
            </a:r>
          </a:p>
          <a:p>
            <a:pPr marL="171450" indent="-171450">
              <a:buFontTx/>
              <a:buChar char="-"/>
            </a:pPr>
            <a:r>
              <a:rPr lang="en-GB" baseline="0" dirty="0"/>
              <a:t>Adds a ‘Promise Prospect’ rank onto the constituents account</a:t>
            </a:r>
          </a:p>
          <a:p>
            <a:pPr marL="171450" indent="-171450">
              <a:buFontTx/>
              <a:buChar char="-"/>
            </a:pPr>
            <a:r>
              <a:rPr lang="en-GB" baseline="0" dirty="0"/>
              <a:t>Adds a plan within the current years membership campaign on the account, with the status set as ‘WMC Prospect’</a:t>
            </a:r>
          </a:p>
          <a:p>
            <a:pPr marL="171450" indent="-171450">
              <a:buFontTx/>
              <a:buChar char="-"/>
            </a:pPr>
            <a:endParaRPr lang="en-GB" baseline="0" dirty="0"/>
          </a:p>
          <a:p>
            <a:pPr marL="0" indent="0">
              <a:buFontTx/>
              <a:buNone/>
            </a:pPr>
            <a:r>
              <a:rPr lang="en-GB" baseline="0" dirty="0"/>
              <a:t>The correct Promise Campaign is worked out by taking the date the procedure is run and slotting it into the correct promise campaign start and end dates. </a:t>
            </a:r>
            <a:r>
              <a:rPr lang="en-GB" sz="1200" kern="1200" dirty="0">
                <a:solidFill>
                  <a:schemeClr val="tx1"/>
                </a:solidFill>
                <a:effectLst/>
                <a:latin typeface="+mn-lt"/>
                <a:ea typeface="+mn-ea"/>
                <a:cs typeface="+mn-cs"/>
              </a:rPr>
              <a:t>So in this example, running it today works out that the correct campaign is 2016/17 WMC DEV Promise.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262458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get this working with pricing rules we setup</a:t>
            </a:r>
            <a:r>
              <a:rPr lang="en-GB" baseline="0" dirty="0"/>
              <a:t> a pricing rules that is triggered by the rank type and value of 10. </a:t>
            </a:r>
          </a:p>
          <a:p>
            <a:endParaRPr lang="en-GB" baseline="0" dirty="0"/>
          </a:p>
          <a:p>
            <a:r>
              <a:rPr lang="en-GB" baseline="0" dirty="0"/>
              <a:t>On setup: </a:t>
            </a:r>
          </a:p>
          <a:p>
            <a:r>
              <a:rPr lang="en-GB" baseline="0" dirty="0"/>
              <a:t>-   Add the pricing rule as product &amp; message only, to be available on all products at all price types </a:t>
            </a:r>
          </a:p>
          <a:p>
            <a:pPr marL="171450" indent="-171450">
              <a:buFontTx/>
              <a:buChar char="-"/>
            </a:pPr>
            <a:r>
              <a:rPr lang="en-GB" baseline="0" dirty="0"/>
              <a:t>The constituent criteria is Ranking between 10 &amp; 10 for WMC Promise Prospect </a:t>
            </a:r>
          </a:p>
          <a:p>
            <a:pPr marL="171450" indent="-171450">
              <a:buFontTx/>
              <a:buChar char="-"/>
            </a:pPr>
            <a:r>
              <a:rPr lang="en-GB" baseline="0" dirty="0"/>
              <a:t>The messaging tab controls where you want the message to appear and what you want to message to say.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3895471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a</a:t>
            </a:r>
            <a:r>
              <a:rPr lang="en-GB" baseline="0" dirty="0"/>
              <a:t> customer who has been identified as a prospect next books on the phone or at our front desk the CCA will see a pricing messaging rules advising them to upsell promise membership as the customer has booked enough times within the last year to have gained some form of benefit from the membership.</a:t>
            </a:r>
          </a:p>
          <a:p>
            <a:endParaRPr lang="en-GB" baseline="0" dirty="0"/>
          </a:p>
          <a:p>
            <a:r>
              <a:rPr lang="en-GB" baseline="0" dirty="0"/>
              <a:t>The CCA will then log, via the custom data tab in the order screen whether or not the constituent has opted to buy promise or whether they have declined.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1267677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they</a:t>
            </a:r>
            <a:r>
              <a:rPr lang="en-GB" baseline="0" dirty="0"/>
              <a:t> have opted to buy the membership:</a:t>
            </a:r>
          </a:p>
          <a:p>
            <a:endParaRPr lang="en-GB" baseline="0" dirty="0"/>
          </a:p>
          <a:p>
            <a:pPr marL="171450" indent="-171450">
              <a:buFontTx/>
              <a:buChar char="-"/>
            </a:pPr>
            <a:r>
              <a:rPr lang="en-GB" baseline="0" dirty="0"/>
              <a:t>The CCA will process the membership as normal and the customer will become a member.</a:t>
            </a:r>
          </a:p>
          <a:p>
            <a:pPr marL="171450" indent="-171450">
              <a:buFontTx/>
              <a:buChar char="-"/>
            </a:pPr>
            <a:r>
              <a:rPr lang="en-GB" baseline="0" dirty="0"/>
              <a:t>They will also log, via the custom data tab that the person has opted into a Promise membership.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1958875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overnight procedure then looks at all orders created where a prospect has booked on the previous</a:t>
            </a:r>
            <a:r>
              <a:rPr lang="en-GB" baseline="0" dirty="0"/>
              <a:t> day. </a:t>
            </a:r>
          </a:p>
          <a:p>
            <a:endParaRPr lang="en-GB" baseline="0" dirty="0"/>
          </a:p>
          <a:p>
            <a:r>
              <a:rPr lang="en-GB" baseline="0" dirty="0"/>
              <a:t>If the prospect has chosen to become a member, the procedure:</a:t>
            </a:r>
          </a:p>
          <a:p>
            <a:endParaRPr lang="en-GB" baseline="0" dirty="0"/>
          </a:p>
          <a:p>
            <a:pPr marL="171450" indent="-171450">
              <a:buFontTx/>
              <a:buChar char="-"/>
            </a:pPr>
            <a:r>
              <a:rPr lang="en-GB" baseline="0" dirty="0"/>
              <a:t>Updates the rank from Prospect to Member </a:t>
            </a:r>
          </a:p>
          <a:p>
            <a:pPr marL="171450" indent="-171450">
              <a:buFontTx/>
              <a:buChar char="-"/>
            </a:pPr>
            <a:r>
              <a:rPr lang="en-GB" baseline="0" dirty="0"/>
              <a:t>Updates the Plan from Prospect to Current</a:t>
            </a:r>
          </a:p>
          <a:p>
            <a:pPr marL="171450" indent="-171450">
              <a:buFontTx/>
              <a:buChar char="-"/>
            </a:pPr>
            <a:endParaRPr lang="en-GB" baseline="0" dirty="0"/>
          </a:p>
          <a:p>
            <a:pPr marL="0" indent="0">
              <a:buFontTx/>
              <a:buNone/>
            </a:pPr>
            <a:r>
              <a:rPr lang="en-GB" baseline="0" dirty="0"/>
              <a:t>This will then ensure that the pricing rule doesn’t trigger next time the customer books.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1906729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decline the membership:</a:t>
            </a:r>
          </a:p>
          <a:p>
            <a:endParaRPr lang="en-GB" dirty="0"/>
          </a:p>
          <a:p>
            <a:r>
              <a:rPr lang="en-GB" dirty="0"/>
              <a:t>The CCA</a:t>
            </a:r>
            <a:r>
              <a:rPr lang="en-GB" baseline="0" dirty="0"/>
              <a:t> processes the order as normal but logs a ‘No’ in the Promise custom tab.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2898510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nightly procedure</a:t>
            </a:r>
            <a:r>
              <a:rPr lang="en-GB" baseline="0" dirty="0"/>
              <a:t> will then: </a:t>
            </a:r>
          </a:p>
          <a:p>
            <a:endParaRPr lang="en-GB" baseline="0" dirty="0"/>
          </a:p>
          <a:p>
            <a:pPr marL="171450" indent="-171450">
              <a:buFontTx/>
              <a:buChar char="-"/>
            </a:pPr>
            <a:r>
              <a:rPr lang="en-GB" baseline="0" dirty="0"/>
              <a:t>Remove the ranking from the constituents record</a:t>
            </a:r>
          </a:p>
          <a:p>
            <a:pPr marL="171450" indent="-171450">
              <a:buFontTx/>
              <a:buChar char="-"/>
            </a:pPr>
            <a:r>
              <a:rPr lang="en-GB" baseline="0" dirty="0"/>
              <a:t>Update the plan so that it holds ‘declined’ information (change the status from WMC Prospect to WMC Decline and add a WMC – Incomplete Plan as a step) </a:t>
            </a:r>
          </a:p>
          <a:p>
            <a:pPr marL="171450" indent="-171450">
              <a:buFontTx/>
              <a:buChar char="-"/>
            </a:pPr>
            <a:r>
              <a:rPr lang="en-GB" baseline="0" dirty="0"/>
              <a:t>Adding the step type will allow us to monitor how much time has passed since the initial refusal.</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2121227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6 months has passed from the initial decline date and providing the constituent</a:t>
            </a:r>
            <a:r>
              <a:rPr lang="en-GB" baseline="0" dirty="0"/>
              <a:t> still meets the prospecting criteria:</a:t>
            </a:r>
          </a:p>
          <a:p>
            <a:endParaRPr lang="en-GB" baseline="0" dirty="0"/>
          </a:p>
          <a:p>
            <a:pPr marL="171450" indent="-171450">
              <a:buFontTx/>
              <a:buChar char="-"/>
            </a:pPr>
            <a:r>
              <a:rPr lang="en-GB" baseline="0" dirty="0"/>
              <a:t>The plan is re-opened and reset back to a ‘Prospect’ status</a:t>
            </a:r>
          </a:p>
          <a:p>
            <a:pPr marL="171450" indent="-171450">
              <a:buFontTx/>
              <a:buChar char="-"/>
            </a:pPr>
            <a:r>
              <a:rPr lang="en-GB" baseline="0" dirty="0"/>
              <a:t>The rank is re-added to the account </a:t>
            </a:r>
          </a:p>
          <a:p>
            <a:pPr marL="171450" indent="-171450">
              <a:buFontTx/>
              <a:buChar char="-"/>
            </a:pPr>
            <a:endParaRPr lang="en-GB" baseline="0" dirty="0"/>
          </a:p>
          <a:p>
            <a:pPr marL="171450" indent="-171450">
              <a:buFontTx/>
              <a:buChar char="-"/>
            </a:pPr>
            <a:endParaRPr lang="en-GB" baseline="0" dirty="0"/>
          </a:p>
          <a:p>
            <a:pPr marL="0" indent="0">
              <a:buFontTx/>
              <a:buNone/>
            </a:pPr>
            <a:r>
              <a:rPr lang="en-GB" baseline="0" dirty="0"/>
              <a:t>This will then mean that the next time the constituent books with us, the pricing rule messaging will pop back up allowing the CCA to once again offer a membership to them. </a:t>
            </a:r>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38</a:t>
            </a:fld>
            <a:endParaRPr lang="en-GB">
              <a:solidFill>
                <a:prstClr val="black"/>
              </a:solidFill>
            </a:endParaRPr>
          </a:p>
        </p:txBody>
      </p:sp>
    </p:spTree>
    <p:extLst>
      <p:ext uri="{BB962C8B-B14F-4D97-AF65-F5344CB8AC3E}">
        <p14:creationId xmlns:p14="http://schemas.microsoft.com/office/powerpoint/2010/main" val="39476848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constituent asks to never be offered</a:t>
            </a:r>
            <a:r>
              <a:rPr lang="en-GB" baseline="0" dirty="0"/>
              <a:t> the membership again:</a:t>
            </a:r>
          </a:p>
          <a:p>
            <a:endParaRPr lang="en-GB" baseline="0" dirty="0"/>
          </a:p>
          <a:p>
            <a:r>
              <a:rPr lang="en-GB" baseline="0" dirty="0"/>
              <a:t>The CCA can add a ‘WMC – Never Ask Promise’ attribute to the constituents account and set the value = True. This will then ensure the constituent is excluded from the initial procedure that adds the prospect rank to the account.</a:t>
            </a:r>
          </a:p>
          <a:p>
            <a:endParaRPr lang="en-GB" baseline="0" dirty="0"/>
          </a:p>
          <a:p>
            <a:r>
              <a:rPr lang="en-GB" baseline="0" dirty="0"/>
              <a:t>If the constituent changes their mind and would happily be asked the question again, the attribute can be changed to ‘False’, allowing the procedure to then include them in the prospecting again.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39</a:t>
            </a:fld>
            <a:endParaRPr lang="en-GB">
              <a:solidFill>
                <a:prstClr val="black"/>
              </a:solidFill>
            </a:endParaRPr>
          </a:p>
        </p:txBody>
      </p:sp>
    </p:spTree>
    <p:extLst>
      <p:ext uri="{BB962C8B-B14F-4D97-AF65-F5344CB8AC3E}">
        <p14:creationId xmlns:p14="http://schemas.microsoft.com/office/powerpoint/2010/main" val="15153160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Once</a:t>
            </a:r>
            <a:r>
              <a:rPr lang="en-GB" baseline="0" dirty="0"/>
              <a:t> we have fully rolled this procedure out and it’s successfully working we will look to expand the criteria that a constituent needs to fall into in order to gain membership benefit.</a:t>
            </a:r>
          </a:p>
          <a:p>
            <a:endParaRPr lang="en-GB" baseline="0" dirty="0"/>
          </a:p>
          <a:p>
            <a:r>
              <a:rPr lang="en-GB" baseline="0" dirty="0"/>
              <a:t>Examples include: </a:t>
            </a:r>
          </a:p>
          <a:p>
            <a:endParaRPr lang="en-GB" baseline="0" dirty="0"/>
          </a:p>
          <a:p>
            <a:r>
              <a:rPr lang="en-GB" baseline="0" dirty="0"/>
              <a:t>2 or more restaurant bookings </a:t>
            </a:r>
          </a:p>
          <a:p>
            <a:r>
              <a:rPr lang="en-GB" baseline="0" dirty="0"/>
              <a:t>2 or more opening night bookings </a:t>
            </a:r>
          </a:p>
          <a:p>
            <a:r>
              <a:rPr lang="en-GB" baseline="0" dirty="0"/>
              <a:t>2 or more bookings on a public on-sale date.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solidFill>
                  <a:prstClr val="black"/>
                </a:solidFill>
              </a:rPr>
              <a:pPr/>
              <a:t>40</a:t>
            </a:fld>
            <a:endParaRPr lang="en-GB">
              <a:solidFill>
                <a:prstClr val="black"/>
              </a:solidFill>
            </a:endParaRPr>
          </a:p>
        </p:txBody>
      </p:sp>
    </p:spTree>
    <p:extLst>
      <p:ext uri="{BB962C8B-B14F-4D97-AF65-F5344CB8AC3E}">
        <p14:creationId xmlns:p14="http://schemas.microsoft.com/office/powerpoint/2010/main" val="35097898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42</a:t>
            </a:fld>
            <a:endParaRPr lang="en-GB" altLang="en-US">
              <a:solidFill>
                <a:srgbClr val="000000"/>
              </a:solidFill>
            </a:endParaRPr>
          </a:p>
        </p:txBody>
      </p:sp>
    </p:spTree>
    <p:extLst>
      <p:ext uri="{BB962C8B-B14F-4D97-AF65-F5344CB8AC3E}">
        <p14:creationId xmlns:p14="http://schemas.microsoft.com/office/powerpoint/2010/main" val="2389665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43</a:t>
            </a:fld>
            <a:endParaRPr lang="en-GB" altLang="en-US">
              <a:solidFill>
                <a:srgbClr val="000000"/>
              </a:solidFill>
            </a:endParaRPr>
          </a:p>
        </p:txBody>
      </p:sp>
    </p:spTree>
    <p:extLst>
      <p:ext uri="{BB962C8B-B14F-4D97-AF65-F5344CB8AC3E}">
        <p14:creationId xmlns:p14="http://schemas.microsoft.com/office/powerpoint/2010/main" val="39828414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44</a:t>
            </a:fld>
            <a:endParaRPr lang="en-GB" altLang="en-US">
              <a:solidFill>
                <a:srgbClr val="000000"/>
              </a:solidFill>
            </a:endParaRPr>
          </a:p>
        </p:txBody>
      </p:sp>
    </p:spTree>
    <p:extLst>
      <p:ext uri="{BB962C8B-B14F-4D97-AF65-F5344CB8AC3E}">
        <p14:creationId xmlns:p14="http://schemas.microsoft.com/office/powerpoint/2010/main" val="3982841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11 key steps are:</a:t>
            </a:r>
          </a:p>
          <a:p>
            <a:endParaRPr lang="en-GB" dirty="0" smtClean="0"/>
          </a:p>
          <a:p>
            <a:pPr marL="457200" indent="-457200">
              <a:buFont typeface="+mj-lt"/>
              <a:buAutoNum type="arabicPeriod"/>
            </a:pPr>
            <a:r>
              <a:rPr lang="en-US" altLang="en-US" sz="1200" dirty="0" smtClean="0"/>
              <a:t>Define quantifiable goals</a:t>
            </a:r>
          </a:p>
          <a:p>
            <a:pPr marL="457200" indent="-457200">
              <a:buFont typeface="+mj-lt"/>
              <a:buAutoNum type="arabicPeriod"/>
            </a:pPr>
            <a:r>
              <a:rPr lang="en-US" altLang="en-US" sz="1200" dirty="0" smtClean="0"/>
              <a:t>Who should have access to the screening results.</a:t>
            </a:r>
          </a:p>
          <a:p>
            <a:pPr marL="457200" indent="-457200">
              <a:buFont typeface="+mj-lt"/>
              <a:buAutoNum type="arabicPeriod"/>
            </a:pPr>
            <a:r>
              <a:rPr lang="en-US" altLang="en-US" sz="1200" dirty="0" smtClean="0"/>
              <a:t>Address any training needs of staff.</a:t>
            </a:r>
          </a:p>
          <a:p>
            <a:pPr marL="457200" indent="-457200">
              <a:buFont typeface="+mj-lt"/>
              <a:buAutoNum type="arabicPeriod"/>
            </a:pPr>
            <a:r>
              <a:rPr lang="en-US" altLang="en-US" sz="1200" dirty="0" smtClean="0"/>
              <a:t>How will you integrate results within your CRM.</a:t>
            </a:r>
          </a:p>
          <a:p>
            <a:pPr marL="457200" indent="-457200">
              <a:buFont typeface="+mj-lt"/>
              <a:buAutoNum type="arabicPeriod"/>
            </a:pPr>
            <a:r>
              <a:rPr lang="en-US" altLang="en-US" sz="1200" dirty="0" smtClean="0"/>
              <a:t>Develop a plan to validate data.</a:t>
            </a:r>
          </a:p>
          <a:p>
            <a:pPr marL="457200" indent="-457200">
              <a:buFont typeface="+mj-lt"/>
              <a:buAutoNum type="arabicPeriod"/>
            </a:pPr>
            <a:r>
              <a:rPr lang="en-US" altLang="en-US" sz="1200" dirty="0" smtClean="0"/>
              <a:t>Develop an order of priority.</a:t>
            </a:r>
          </a:p>
          <a:p>
            <a:pPr marL="457200" indent="-457200">
              <a:buFont typeface="+mj-lt"/>
              <a:buAutoNum type="arabicPeriod"/>
            </a:pPr>
            <a:r>
              <a:rPr lang="en-US" altLang="en-US" sz="1200" dirty="0" smtClean="0"/>
              <a:t>Develop a Timeline and Plan of Action for results.</a:t>
            </a:r>
          </a:p>
          <a:p>
            <a:pPr marL="457200" indent="-457200">
              <a:buFont typeface="+mj-lt"/>
              <a:buAutoNum type="arabicPeriod"/>
            </a:pPr>
            <a:r>
              <a:rPr lang="en-US" altLang="en-US" sz="1200" dirty="0" smtClean="0"/>
              <a:t>Create buy-in among internal constituents.</a:t>
            </a:r>
          </a:p>
          <a:p>
            <a:pPr marL="457200" indent="-457200">
              <a:buFont typeface="+mj-lt"/>
              <a:buAutoNum type="arabicPeriod"/>
            </a:pPr>
            <a:r>
              <a:rPr lang="en-US" altLang="en-US" sz="1200" dirty="0" smtClean="0"/>
              <a:t>Assign qualified prospects to fundraisers.</a:t>
            </a:r>
          </a:p>
          <a:p>
            <a:pPr marL="457200" indent="-457200">
              <a:buFont typeface="+mj-lt"/>
              <a:buAutoNum type="arabicPeriod"/>
            </a:pPr>
            <a:r>
              <a:rPr lang="en-US" altLang="en-US" sz="1200" dirty="0" smtClean="0"/>
              <a:t>Measure results so you can assess progress.</a:t>
            </a:r>
          </a:p>
          <a:p>
            <a:pPr marL="457200" indent="-457200">
              <a:buFont typeface="+mj-lt"/>
              <a:buAutoNum type="arabicPeriod"/>
            </a:pPr>
            <a:r>
              <a:rPr lang="en-US" altLang="en-US" sz="1200" dirty="0" smtClean="0"/>
              <a:t>Evaluate results.</a:t>
            </a:r>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45</a:t>
            </a:fld>
            <a:endParaRPr lang="en-GB" altLang="en-US">
              <a:solidFill>
                <a:srgbClr val="000000"/>
              </a:solidFill>
            </a:endParaRPr>
          </a:p>
        </p:txBody>
      </p:sp>
    </p:spTree>
    <p:extLst>
      <p:ext uri="{BB962C8B-B14F-4D97-AF65-F5344CB8AC3E}">
        <p14:creationId xmlns:p14="http://schemas.microsoft.com/office/powerpoint/2010/main" val="315649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46</a:t>
            </a:fld>
            <a:endParaRPr lang="en-GB" altLang="en-US">
              <a:solidFill>
                <a:srgbClr val="000000"/>
              </a:solidFill>
            </a:endParaRPr>
          </a:p>
        </p:txBody>
      </p:sp>
    </p:spTree>
    <p:extLst>
      <p:ext uri="{BB962C8B-B14F-4D97-AF65-F5344CB8AC3E}">
        <p14:creationId xmlns:p14="http://schemas.microsoft.com/office/powerpoint/2010/main" val="836659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47</a:t>
            </a:fld>
            <a:endParaRPr lang="en-GB" altLang="en-US">
              <a:solidFill>
                <a:srgbClr val="000000"/>
              </a:solidFill>
            </a:endParaRPr>
          </a:p>
        </p:txBody>
      </p:sp>
    </p:spTree>
    <p:extLst>
      <p:ext uri="{BB962C8B-B14F-4D97-AF65-F5344CB8AC3E}">
        <p14:creationId xmlns:p14="http://schemas.microsoft.com/office/powerpoint/2010/main" val="2541389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48</a:t>
            </a:fld>
            <a:endParaRPr lang="en-GB" altLang="en-US">
              <a:solidFill>
                <a:srgbClr val="000000"/>
              </a:solidFill>
            </a:endParaRPr>
          </a:p>
        </p:txBody>
      </p:sp>
    </p:spTree>
    <p:extLst>
      <p:ext uri="{BB962C8B-B14F-4D97-AF65-F5344CB8AC3E}">
        <p14:creationId xmlns:p14="http://schemas.microsoft.com/office/powerpoint/2010/main" val="3086624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49</a:t>
            </a:fld>
            <a:endParaRPr lang="en-GB" altLang="en-US">
              <a:solidFill>
                <a:srgbClr val="000000"/>
              </a:solidFill>
            </a:endParaRPr>
          </a:p>
        </p:txBody>
      </p:sp>
    </p:spTree>
    <p:extLst>
      <p:ext uri="{BB962C8B-B14F-4D97-AF65-F5344CB8AC3E}">
        <p14:creationId xmlns:p14="http://schemas.microsoft.com/office/powerpoint/2010/main" val="30700748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50</a:t>
            </a:fld>
            <a:endParaRPr lang="en-GB" altLang="en-US">
              <a:solidFill>
                <a:srgbClr val="000000"/>
              </a:solidFill>
            </a:endParaRPr>
          </a:p>
        </p:txBody>
      </p:sp>
    </p:spTree>
    <p:extLst>
      <p:ext uri="{BB962C8B-B14F-4D97-AF65-F5344CB8AC3E}">
        <p14:creationId xmlns:p14="http://schemas.microsoft.com/office/powerpoint/2010/main" val="33923159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E42FD1-F4D7-4CF9-B3C6-10A5B0398BB6}" type="slidenum">
              <a:rPr lang="en-GB" altLang="en-US" smtClean="0">
                <a:solidFill>
                  <a:srgbClr val="000000"/>
                </a:solidFill>
              </a:rPr>
              <a:pPr/>
              <a:t>51</a:t>
            </a:fld>
            <a:endParaRPr lang="en-GB" altLang="en-US">
              <a:solidFill>
                <a:srgbClr val="000000"/>
              </a:solidFill>
            </a:endParaRPr>
          </a:p>
        </p:txBody>
      </p:sp>
    </p:spTree>
    <p:extLst>
      <p:ext uri="{BB962C8B-B14F-4D97-AF65-F5344CB8AC3E}">
        <p14:creationId xmlns:p14="http://schemas.microsoft.com/office/powerpoint/2010/main" val="873529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4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765484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B5EA384-566C-427E-BEC0-868B95047DF2}"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2397426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B5EA384-566C-427E-BEC0-868B95047DF2}"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982597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5EA384-566C-427E-BEC0-868B95047DF2}"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195661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B5EA384-566C-427E-BEC0-868B95047DF2}"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2027263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B5EA384-566C-427E-BEC0-868B95047DF2}" type="datetimeFigureOut">
              <a:rPr lang="en-GB" smtClean="0"/>
              <a:t>09/11/2016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2212549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B5EA384-566C-427E-BEC0-868B95047DF2}" type="datetimeFigureOut">
              <a:rPr lang="en-GB" smtClean="0"/>
              <a:t>09/11/2016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446236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5EA384-566C-427E-BEC0-868B95047DF2}" type="datetimeFigureOut">
              <a:rPr lang="en-GB" smtClean="0"/>
              <a:t>09/11/2016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47265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5EA384-566C-427E-BEC0-868B95047DF2}"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670381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5EA384-566C-427E-BEC0-868B95047DF2}"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166934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B5EA384-566C-427E-BEC0-868B95047DF2}"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59098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B5EA384-566C-427E-BEC0-868B95047DF2}"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F6442A-9E50-46BC-8415-69F8A0B73922}" type="slidenum">
              <a:rPr lang="en-GB" smtClean="0"/>
              <a:t>‹#›</a:t>
            </a:fld>
            <a:endParaRPr lang="en-GB"/>
          </a:p>
        </p:txBody>
      </p:sp>
    </p:spTree>
    <p:extLst>
      <p:ext uri="{BB962C8B-B14F-4D97-AF65-F5344CB8AC3E}">
        <p14:creationId xmlns:p14="http://schemas.microsoft.com/office/powerpoint/2010/main" val="36906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23051453"/>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18627238"/>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078897"/>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87156473"/>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63450581"/>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72226680"/>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0728853"/>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86014118"/>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9995538"/>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4091680"/>
      </p:ext>
    </p:extLst>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85285759"/>
      </p:ext>
    </p:extLst>
  </p:cSld>
  <p:clrMapOvr>
    <a:masterClrMapping/>
  </p:clrMapOvr>
  <p:transition spd="slow">
    <p:push di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93090336"/>
      </p:ext>
    </p:extLst>
  </p:cSld>
  <p:clrMapOvr>
    <a:masterClrMapping/>
  </p:clrMapOvr>
  <p:transition spd="slow">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50171231"/>
      </p:ext>
    </p:extLst>
  </p:cSld>
  <p:clrMapOvr>
    <a:masterClrMapping/>
  </p:clrMapOvr>
  <p:transition spd="slow">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2697692"/>
      </p:ext>
    </p:extLst>
  </p:cSld>
  <p:clrMapOvr>
    <a:masterClrMapping/>
  </p:clrMapOvr>
  <p:transition spd="slow">
    <p:push di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41108596"/>
      </p:ext>
    </p:extLst>
  </p:cSld>
  <p:clrMapOvr>
    <a:masterClrMapping/>
  </p:clrMapOvr>
  <p:transition spd="slow">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solidFill>
                  <a:prstClr val="black">
                    <a:tint val="75000"/>
                  </a:prstClr>
                </a:solidFill>
              </a: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78A738F-B0BA-4D68-8850-9FDB3981B1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136311"/>
      </p:ext>
    </p:extLst>
  </p:cSld>
  <p:clrMapOvr>
    <a:masterClrMapping/>
  </p:clrMapOvr>
  <p:transition spd="slow">
    <p:push di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B688F7D-DA9B-47CB-B175-AD9FFFAD62A9}" type="slidenum">
              <a:rPr lang="en-GB" altLang="en-US"/>
              <a:pPr/>
              <a:t>‹#›</a:t>
            </a:fld>
            <a:endParaRPr lang="en-GB" altLang="en-US"/>
          </a:p>
        </p:txBody>
      </p:sp>
    </p:spTree>
    <p:extLst>
      <p:ext uri="{BB962C8B-B14F-4D97-AF65-F5344CB8AC3E}">
        <p14:creationId xmlns:p14="http://schemas.microsoft.com/office/powerpoint/2010/main" val="3779759669"/>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1457647657"/>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3694755995"/>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874289999"/>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808860781"/>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125224732"/>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2830643280"/>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2654471544"/>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3652891102"/>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r>
              <a:rPr lang="en-GB" altLang="en-US"/>
              <a:t>Author’s name, Department</a:t>
            </a:r>
          </a:p>
        </p:txBody>
      </p:sp>
      <p:sp>
        <p:nvSpPr>
          <p:cNvPr id="6" name="Slide Number Placeholder 5"/>
          <p:cNvSpPr>
            <a:spLocks noGrp="1"/>
          </p:cNvSpPr>
          <p:nvPr>
            <p:ph type="sldNum" sz="quarter" idx="12"/>
          </p:nvPr>
        </p:nvSpPr>
        <p:spPr/>
        <p:txBody>
          <a:bodyPr/>
          <a:lstStyle>
            <a:lvl1pPr>
              <a:defRPr/>
            </a:lvl1pPr>
          </a:lstStyle>
          <a:p>
            <a:fld id="{5AAA407C-5D11-4229-BFFB-A4491C50F53B}" type="slidenum">
              <a:rPr lang="en-GB" altLang="en-US"/>
              <a:pPr/>
              <a:t>‹#›</a:t>
            </a:fld>
            <a:endParaRPr lang="en-GB" altLang="en-US"/>
          </a:p>
        </p:txBody>
      </p:sp>
    </p:spTree>
    <p:extLst>
      <p:ext uri="{BB962C8B-B14F-4D97-AF65-F5344CB8AC3E}">
        <p14:creationId xmlns:p14="http://schemas.microsoft.com/office/powerpoint/2010/main" val="18917085"/>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76356113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23986090"/>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9249193"/>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69618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2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2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2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2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2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8.xml"/><Relationship Id="rId1" Type="http://schemas.openxmlformats.org/officeDocument/2006/relationships/slideLayout" Target="../slideLayouts/slideLayout28.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9.xml"/><Relationship Id="rId1" Type="http://schemas.openxmlformats.org/officeDocument/2006/relationships/slideLayout" Target="../slideLayouts/slideLayout29.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0.xml"/><Relationship Id="rId1" Type="http://schemas.openxmlformats.org/officeDocument/2006/relationships/slideLayout" Target="../slideLayouts/slideLayout30.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1.xml"/><Relationship Id="rId1" Type="http://schemas.openxmlformats.org/officeDocument/2006/relationships/slideLayout" Target="../slideLayouts/slideLayout31.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2.xml"/><Relationship Id="rId1" Type="http://schemas.openxmlformats.org/officeDocument/2006/relationships/slideLayout" Target="../slideLayouts/slideLayout32.xml"/></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3.xml"/><Relationship Id="rId1" Type="http://schemas.openxmlformats.org/officeDocument/2006/relationships/slideLayout" Target="../slideLayouts/slideLayout33.xml"/></Relationships>
</file>

<file path=ppt/slideMasters/_rels/slideMaster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4.xml"/><Relationship Id="rId1" Type="http://schemas.openxmlformats.org/officeDocument/2006/relationships/slideLayout" Target="../slideLayouts/slideLayout34.xml"/></Relationships>
</file>

<file path=ppt/slideMasters/_rels/slideMaster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5.xml"/><Relationship Id="rId1" Type="http://schemas.openxmlformats.org/officeDocument/2006/relationships/slideLayout" Target="../slideLayouts/slideLayout35.xml"/></Relationships>
</file>

<file path=ppt/slideMasters/_rels/slideMaster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6.xml"/><Relationship Id="rId1" Type="http://schemas.openxmlformats.org/officeDocument/2006/relationships/slideLayout" Target="../slideLayouts/slideLayout36.xml"/></Relationships>
</file>

<file path=ppt/slideMasters/_rels/slideMaster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7.xml"/><Relationship Id="rId1" Type="http://schemas.openxmlformats.org/officeDocument/2006/relationships/slideLayout" Target="../slideLayouts/slideLayout3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38.xml"/></Relationships>
</file>

<file path=ppt/slideMasters/_rels/slideMaster29.xml.rels><?xml version="1.0" encoding="UTF-8" standalone="yes"?>
<Relationships xmlns="http://schemas.openxmlformats.org/package/2006/relationships"><Relationship Id="rId2" Type="http://schemas.openxmlformats.org/officeDocument/2006/relationships/theme" Target="../theme/theme29.xml"/><Relationship Id="rId1" Type="http://schemas.openxmlformats.org/officeDocument/2006/relationships/slideLayout" Target="../slideLayouts/slideLayout3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40.xml"/></Relationships>
</file>

<file path=ppt/slideMasters/_rels/slideMaster31.xml.rels><?xml version="1.0" encoding="UTF-8" standalone="yes"?>
<Relationships xmlns="http://schemas.openxmlformats.org/package/2006/relationships"><Relationship Id="rId2" Type="http://schemas.openxmlformats.org/officeDocument/2006/relationships/theme" Target="../theme/theme31.xml"/><Relationship Id="rId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5EA384-566C-427E-BEC0-868B95047DF2}" type="datetimeFigureOut">
              <a:rPr lang="en-GB" smtClean="0"/>
              <a:t>09/11/2016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F6442A-9E50-46BC-8415-69F8A0B73922}" type="slidenum">
              <a:rPr lang="en-GB" smtClean="0"/>
              <a:t>‹#›</a:t>
            </a:fld>
            <a:endParaRPr lang="en-GB"/>
          </a:p>
        </p:txBody>
      </p:sp>
    </p:spTree>
    <p:extLst>
      <p:ext uri="{BB962C8B-B14F-4D97-AF65-F5344CB8AC3E}">
        <p14:creationId xmlns:p14="http://schemas.microsoft.com/office/powerpoint/2010/main" val="10698085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512976639"/>
      </p:ext>
    </p:extLst>
  </p:cSld>
  <p:clrMap bg1="lt1" tx1="dk1" bg2="lt2" tx2="dk2" accent1="accent1" accent2="accent2" accent3="accent3" accent4="accent4" accent5="accent5" accent6="accent6" hlink="hlink" folHlink="folHlink"/>
  <p:sldLayoutIdLst>
    <p:sldLayoutId id="2147483673"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419771384"/>
      </p:ext>
    </p:extLst>
  </p:cSld>
  <p:clrMap bg1="lt1" tx1="dk1" bg2="lt2" tx2="dk2" accent1="accent1" accent2="accent2" accent3="accent3" accent4="accent4" accent5="accent5" accent6="accent6" hlink="hlink" folHlink="folHlink"/>
  <p:sldLayoutIdLst>
    <p:sldLayoutId id="2147483675"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679255516"/>
      </p:ext>
    </p:extLst>
  </p:cSld>
  <p:clrMap bg1="lt1" tx1="dk1" bg2="lt2" tx2="dk2" accent1="accent1" accent2="accent2" accent3="accent3" accent4="accent4" accent5="accent5" accent6="accent6" hlink="hlink" folHlink="folHlink"/>
  <p:sldLayoutIdLst>
    <p:sldLayoutId id="2147483677"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46786275"/>
      </p:ext>
    </p:extLst>
  </p:cSld>
  <p:clrMap bg1="lt1" tx1="dk1" bg2="lt2" tx2="dk2" accent1="accent1" accent2="accent2" accent3="accent3" accent4="accent4" accent5="accent5" accent6="accent6" hlink="hlink" folHlink="folHlink"/>
  <p:sldLayoutIdLst>
    <p:sldLayoutId id="2147483679"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035100770"/>
      </p:ext>
    </p:extLst>
  </p:cSld>
  <p:clrMap bg1="lt1" tx1="dk1" bg2="lt2" tx2="dk2" accent1="accent1" accent2="accent2" accent3="accent3" accent4="accent4" accent5="accent5" accent6="accent6" hlink="hlink" folHlink="folHlink"/>
  <p:sldLayoutIdLst>
    <p:sldLayoutId id="2147483681"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491668093"/>
      </p:ext>
    </p:extLst>
  </p:cSld>
  <p:clrMap bg1="lt1" tx1="dk1" bg2="lt2" tx2="dk2" accent1="accent1" accent2="accent2" accent3="accent3" accent4="accent4" accent5="accent5" accent6="accent6" hlink="hlink" folHlink="folHlink"/>
  <p:sldLayoutIdLst>
    <p:sldLayoutId id="2147483683"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753024226"/>
      </p:ext>
    </p:extLst>
  </p:cSld>
  <p:clrMap bg1="lt1" tx1="dk1" bg2="lt2" tx2="dk2" accent1="accent1" accent2="accent2" accent3="accent3" accent4="accent4" accent5="accent5" accent6="accent6" hlink="hlink" folHlink="folHlink"/>
  <p:sldLayoutIdLst>
    <p:sldLayoutId id="2147483685"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4224022054"/>
      </p:ext>
    </p:extLst>
  </p:cSld>
  <p:clrMap bg1="lt1" tx1="dk1" bg2="lt2" tx2="dk2" accent1="accent1" accent2="accent2" accent3="accent3" accent4="accent4" accent5="accent5" accent6="accent6" hlink="hlink" folHlink="folHlink"/>
  <p:sldLayoutIdLst>
    <p:sldLayoutId id="2147483687"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793228612"/>
      </p:ext>
    </p:extLst>
  </p:cSld>
  <p:clrMap bg1="lt1" tx1="dk1" bg2="lt2" tx2="dk2" accent1="accent1" accent2="accent2" accent3="accent3" accent4="accent4" accent5="accent5" accent6="accent6" hlink="hlink" folHlink="folHlink"/>
  <p:sldLayoutIdLst>
    <p:sldLayoutId id="2147483689"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433936985"/>
      </p:ext>
    </p:extLst>
  </p:cSld>
  <p:clrMap bg1="lt1" tx1="dk1" bg2="lt2" tx2="dk2" accent1="accent1" accent2="accent2" accent3="accent3" accent4="accent4" accent5="accent5" accent6="accent6" hlink="hlink" folHlink="folHlink"/>
  <p:sldLayoutIdLst>
    <p:sldLayoutId id="2147483691"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458449445"/>
      </p:ext>
    </p:extLst>
  </p:cSld>
  <p:clrMap bg1="lt1" tx1="dk1" bg2="lt2" tx2="dk2" accent1="accent1" accent2="accent2" accent3="accent3" accent4="accent4" accent5="accent5" accent6="accent6" hlink="hlink" folHlink="folHlink"/>
  <p:sldLayoutIdLst>
    <p:sldLayoutId id="2147483693"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075462552"/>
      </p:ext>
    </p:extLst>
  </p:cSld>
  <p:clrMap bg1="lt1" tx1="dk1" bg2="lt2" tx2="dk2" accent1="accent1" accent2="accent2" accent3="accent3" accent4="accent4" accent5="accent5" accent6="accent6" hlink="hlink" folHlink="folHlink"/>
  <p:sldLayoutIdLst>
    <p:sldLayoutId id="2147483695"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937874390"/>
      </p:ext>
    </p:extLst>
  </p:cSld>
  <p:clrMap bg1="lt1" tx1="dk1" bg2="lt2" tx2="dk2" accent1="accent1" accent2="accent2" accent3="accent3" accent4="accent4" accent5="accent5" accent6="accent6" hlink="hlink" folHlink="folHlink"/>
  <p:sldLayoutIdLst>
    <p:sldLayoutId id="2147483697"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4083717924"/>
      </p:ext>
    </p:extLst>
  </p:cSld>
  <p:clrMap bg1="lt1" tx1="dk1" bg2="lt2" tx2="dk2" accent1="accent1" accent2="accent2" accent3="accent3" accent4="accent4" accent5="accent5" accent6="accent6" hlink="hlink" folHlink="folHlink"/>
  <p:sldLayoutIdLst>
    <p:sldLayoutId id="2147483699"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1108610904"/>
      </p:ext>
    </p:extLst>
  </p:cSld>
  <p:clrMap bg1="lt1" tx1="dk1" bg2="lt2" tx2="dk2" accent1="accent1" accent2="accent2" accent3="accent3" accent4="accent4" accent5="accent5" accent6="accent6" hlink="hlink" folHlink="folHlink"/>
  <p:sldLayoutIdLst>
    <p:sldLayoutId id="2147483701"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1D0C3AC5-ADEB-4A2F-BC8F-E30E4B0E13FA}" type="datetimeFigureOut">
              <a:rPr lang="en-GB" smtClean="0">
                <a:solidFill>
                  <a:prstClr val="black">
                    <a:tint val="75000"/>
                  </a:prstClr>
                </a:solidFill>
              </a:rPr>
              <a:pPr defTabSz="457200"/>
              <a:t>09/11/2016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D78A738F-B0BA-4D68-8850-9FDB3981B1C2}"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462039610"/>
      </p:ext>
    </p:extLst>
  </p:cSld>
  <p:clrMap bg1="lt1" tx1="dk1" bg2="lt2" tx2="dk2" accent1="accent1" accent2="accent2" accent3="accent3" accent4="accent4" accent5="accent5" accent6="accent6" hlink="hlink" folHlink="folHlink"/>
  <p:sldLayoutIdLst>
    <p:sldLayoutId id="2147483703" r:id="rId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2057400"/>
            <a:ext cx="9144000" cy="4419600"/>
          </a:xfrm>
          <a:prstGeom prst="rect">
            <a:avLst/>
          </a:prstGeom>
          <a:solidFill>
            <a:srgbClr val="EE342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a typeface="MS Pゴシック" pitchFamily="-92" charset="-128"/>
            </a:endParaRPr>
          </a:p>
        </p:txBody>
      </p:sp>
      <p:sp>
        <p:nvSpPr>
          <p:cNvPr id="34819" name="Rectangle 3"/>
          <p:cNvSpPr>
            <a:spLocks noGrp="1" noChangeArrowheads="1"/>
          </p:cNvSpPr>
          <p:nvPr>
            <p:ph type="title"/>
          </p:nvPr>
        </p:nvSpPr>
        <p:spPr bwMode="auto">
          <a:xfrm>
            <a:off x="1752600" y="2208213"/>
            <a:ext cx="716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title style</a:t>
            </a:r>
          </a:p>
        </p:txBody>
      </p:sp>
      <p:sp>
        <p:nvSpPr>
          <p:cNvPr id="34820" name="Rectangle 4"/>
          <p:cNvSpPr>
            <a:spLocks noGrp="1" noChangeArrowheads="1"/>
          </p:cNvSpPr>
          <p:nvPr>
            <p:ph type="body" idx="1"/>
          </p:nvPr>
        </p:nvSpPr>
        <p:spPr bwMode="auto">
          <a:xfrm>
            <a:off x="1752600" y="3656013"/>
            <a:ext cx="71628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34821" name="Rectangle 5"/>
          <p:cNvSpPr>
            <a:spLocks noGrp="1" noChangeArrowheads="1"/>
          </p:cNvSpPr>
          <p:nvPr>
            <p:ph type="dt" sz="half" idx="2"/>
          </p:nvPr>
        </p:nvSpPr>
        <p:spPr bwMode="auto">
          <a:xfrm>
            <a:off x="5867400" y="6553200"/>
            <a:ext cx="21336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EE3424"/>
                </a:solidFill>
              </a:defRPr>
            </a:lvl1pPr>
          </a:lstStyle>
          <a:p>
            <a:pPr fontAlgn="base">
              <a:spcBef>
                <a:spcPct val="0"/>
              </a:spcBef>
              <a:spcAft>
                <a:spcPct val="0"/>
              </a:spcAft>
            </a:pPr>
            <a:endParaRPr lang="en-GB" altLang="en-US">
              <a:ea typeface="MS Pゴシック" pitchFamily="-92" charset="-128"/>
            </a:endParaRPr>
          </a:p>
        </p:txBody>
      </p:sp>
      <p:sp>
        <p:nvSpPr>
          <p:cNvPr id="34822" name="Rectangle 6"/>
          <p:cNvSpPr>
            <a:spLocks noGrp="1" noChangeArrowheads="1"/>
          </p:cNvSpPr>
          <p:nvPr>
            <p:ph type="ftr" sz="quarter" idx="3"/>
          </p:nvPr>
        </p:nvSpPr>
        <p:spPr bwMode="auto">
          <a:xfrm>
            <a:off x="152400" y="6553200"/>
            <a:ext cx="28956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solidFill>
                  <a:srgbClr val="EE3424"/>
                </a:solidFill>
              </a:defRPr>
            </a:lvl1pPr>
          </a:lstStyle>
          <a:p>
            <a:pPr fontAlgn="base">
              <a:spcBef>
                <a:spcPct val="0"/>
              </a:spcBef>
              <a:spcAft>
                <a:spcPct val="0"/>
              </a:spcAft>
            </a:pPr>
            <a:r>
              <a:rPr lang="en-GB" altLang="en-US">
                <a:ea typeface="MS Pゴシック" pitchFamily="-92" charset="-128"/>
              </a:rPr>
              <a:t>Author’s name, Department</a:t>
            </a:r>
          </a:p>
        </p:txBody>
      </p:sp>
      <p:sp>
        <p:nvSpPr>
          <p:cNvPr id="34823" name="Rectangle 7"/>
          <p:cNvSpPr>
            <a:spLocks noGrp="1" noChangeArrowheads="1"/>
          </p:cNvSpPr>
          <p:nvPr>
            <p:ph type="sldNum" sz="quarter" idx="4"/>
          </p:nvPr>
        </p:nvSpPr>
        <p:spPr bwMode="auto">
          <a:xfrm>
            <a:off x="8153400" y="6553200"/>
            <a:ext cx="8382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EE3424"/>
                </a:solidFill>
              </a:defRPr>
            </a:lvl1pPr>
          </a:lstStyle>
          <a:p>
            <a:pPr fontAlgn="base">
              <a:spcBef>
                <a:spcPct val="0"/>
              </a:spcBef>
              <a:spcAft>
                <a:spcPct val="0"/>
              </a:spcAft>
            </a:pPr>
            <a:fld id="{68E9957D-600E-4C73-844F-28E379AB322F}" type="slidenum">
              <a:rPr lang="en-GB" altLang="en-US">
                <a:ea typeface="MS Pゴシック" pitchFamily="-92" charset="-128"/>
              </a:rPr>
              <a:pPr fontAlgn="base">
                <a:spcBef>
                  <a:spcPct val="0"/>
                </a:spcBef>
                <a:spcAft>
                  <a:spcPct val="0"/>
                </a:spcAft>
              </a:pPr>
              <a:t>‹#›</a:t>
            </a:fld>
            <a:endParaRPr lang="en-GB" altLang="en-US">
              <a:ea typeface="MS Pゴシック" pitchFamily="-92" charset="-128"/>
            </a:endParaRPr>
          </a:p>
        </p:txBody>
      </p:sp>
      <p:pic>
        <p:nvPicPr>
          <p:cNvPr id="3482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
        <p:nvSpPr>
          <p:cNvPr id="34825" name="Line 9"/>
          <p:cNvSpPr>
            <a:spLocks noChangeShapeType="1"/>
          </p:cNvSpPr>
          <p:nvPr/>
        </p:nvSpPr>
        <p:spPr bwMode="auto">
          <a:xfrm>
            <a:off x="0" y="6473825"/>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a typeface="MS Pゴシック" pitchFamily="-92" charset="-128"/>
            </a:endParaRPr>
          </a:p>
        </p:txBody>
      </p:sp>
    </p:spTree>
    <p:extLst>
      <p:ext uri="{BB962C8B-B14F-4D97-AF65-F5344CB8AC3E}">
        <p14:creationId xmlns:p14="http://schemas.microsoft.com/office/powerpoint/2010/main" val="3708716735"/>
      </p:ext>
    </p:extLst>
  </p:cSld>
  <p:clrMap bg1="lt1" tx1="dk1" bg2="lt2" tx2="dk2" accent1="accent1" accent2="accent2" accent3="accent3" accent4="accent4" accent5="accent5" accent6="accent6" hlink="hlink" folHlink="folHlink"/>
  <p:sldLayoutIdLst>
    <p:sldLayoutId id="2147483705" r:id="rId1"/>
  </p:sldLayoutIdLst>
  <p:transition spd="slow">
    <p:fade/>
  </p:transition>
  <p:hf hdr="0" dt="0"/>
  <p:txStyles>
    <p:titleStyle>
      <a:lvl1pPr algn="l" rtl="0" fontAlgn="base">
        <a:spcBef>
          <a:spcPct val="0"/>
        </a:spcBef>
        <a:spcAft>
          <a:spcPct val="0"/>
        </a:spcAft>
        <a:defRPr sz="3800" b="1">
          <a:solidFill>
            <a:srgbClr val="FFFFFF"/>
          </a:solidFill>
          <a:latin typeface="+mj-lt"/>
          <a:ea typeface="+mj-ea"/>
          <a:cs typeface="+mj-cs"/>
        </a:defRPr>
      </a:lvl1pPr>
      <a:lvl2pPr algn="l" rtl="0" fontAlgn="base">
        <a:spcBef>
          <a:spcPct val="0"/>
        </a:spcBef>
        <a:spcAft>
          <a:spcPct val="0"/>
        </a:spcAft>
        <a:defRPr sz="3800" b="1">
          <a:solidFill>
            <a:srgbClr val="FFFFFF"/>
          </a:solidFill>
          <a:latin typeface="Arial" charset="0"/>
        </a:defRPr>
      </a:lvl2pPr>
      <a:lvl3pPr algn="l" rtl="0" fontAlgn="base">
        <a:spcBef>
          <a:spcPct val="0"/>
        </a:spcBef>
        <a:spcAft>
          <a:spcPct val="0"/>
        </a:spcAft>
        <a:defRPr sz="3800" b="1">
          <a:solidFill>
            <a:srgbClr val="FFFFFF"/>
          </a:solidFill>
          <a:latin typeface="Arial" charset="0"/>
        </a:defRPr>
      </a:lvl3pPr>
      <a:lvl4pPr algn="l" rtl="0" fontAlgn="base">
        <a:spcBef>
          <a:spcPct val="0"/>
        </a:spcBef>
        <a:spcAft>
          <a:spcPct val="0"/>
        </a:spcAft>
        <a:defRPr sz="3800" b="1">
          <a:solidFill>
            <a:srgbClr val="FFFFFF"/>
          </a:solidFill>
          <a:latin typeface="Arial" charset="0"/>
        </a:defRPr>
      </a:lvl4pPr>
      <a:lvl5pPr algn="l" rtl="0" fontAlgn="base">
        <a:spcBef>
          <a:spcPct val="0"/>
        </a:spcBef>
        <a:spcAft>
          <a:spcPct val="0"/>
        </a:spcAft>
        <a:defRPr sz="3800" b="1">
          <a:solidFill>
            <a:srgbClr val="FFFFFF"/>
          </a:solidFill>
          <a:latin typeface="Arial" charset="0"/>
        </a:defRPr>
      </a:lvl5pPr>
      <a:lvl6pPr marL="457200" algn="l" rtl="0" fontAlgn="base">
        <a:spcBef>
          <a:spcPct val="0"/>
        </a:spcBef>
        <a:spcAft>
          <a:spcPct val="0"/>
        </a:spcAft>
        <a:defRPr sz="3800" b="1">
          <a:solidFill>
            <a:srgbClr val="FFFFFF"/>
          </a:solidFill>
          <a:latin typeface="Arial" charset="0"/>
        </a:defRPr>
      </a:lvl6pPr>
      <a:lvl7pPr marL="914400" algn="l" rtl="0" fontAlgn="base">
        <a:spcBef>
          <a:spcPct val="0"/>
        </a:spcBef>
        <a:spcAft>
          <a:spcPct val="0"/>
        </a:spcAft>
        <a:defRPr sz="3800" b="1">
          <a:solidFill>
            <a:srgbClr val="FFFFFF"/>
          </a:solidFill>
          <a:latin typeface="Arial" charset="0"/>
        </a:defRPr>
      </a:lvl7pPr>
      <a:lvl8pPr marL="1371600" algn="l" rtl="0" fontAlgn="base">
        <a:spcBef>
          <a:spcPct val="0"/>
        </a:spcBef>
        <a:spcAft>
          <a:spcPct val="0"/>
        </a:spcAft>
        <a:defRPr sz="3800" b="1">
          <a:solidFill>
            <a:srgbClr val="FFFFFF"/>
          </a:solidFill>
          <a:latin typeface="Arial" charset="0"/>
        </a:defRPr>
      </a:lvl8pPr>
      <a:lvl9pPr marL="1828800" algn="l" rtl="0" fontAlgn="base">
        <a:spcBef>
          <a:spcPct val="0"/>
        </a:spcBef>
        <a:spcAft>
          <a:spcPct val="0"/>
        </a:spcAft>
        <a:defRPr sz="3800" b="1">
          <a:solidFill>
            <a:srgbClr val="FFFFFF"/>
          </a:solidFill>
          <a:latin typeface="Arial" charset="0"/>
        </a:defRPr>
      </a:lvl9pPr>
    </p:titleStyle>
    <p:bodyStyle>
      <a:lvl1pPr marL="342900" indent="-342900" algn="l" rtl="0" fontAlgn="base">
        <a:spcBef>
          <a:spcPct val="20000"/>
        </a:spcBef>
        <a:spcAft>
          <a:spcPct val="0"/>
        </a:spcAft>
        <a:defRPr sz="2600">
          <a:solidFill>
            <a:schemeClr val="tx1"/>
          </a:solidFill>
          <a:latin typeface="+mn-lt"/>
          <a:ea typeface="+mn-ea"/>
          <a:cs typeface="+mn-cs"/>
        </a:defRPr>
      </a:lvl1pPr>
      <a:lvl2pPr marL="742950" indent="-285750" algn="l" rtl="0" fontAlgn="base">
        <a:spcBef>
          <a:spcPct val="20000"/>
        </a:spcBef>
        <a:spcAft>
          <a:spcPct val="0"/>
        </a:spcAft>
        <a:defRPr sz="2600">
          <a:solidFill>
            <a:schemeClr val="tx1"/>
          </a:solidFill>
          <a:latin typeface="+mn-lt"/>
        </a:defRPr>
      </a:lvl2pPr>
      <a:lvl3pPr marL="1143000" indent="-228600" algn="l" rtl="0" fontAlgn="base">
        <a:spcBef>
          <a:spcPct val="20000"/>
        </a:spcBef>
        <a:spcAft>
          <a:spcPct val="0"/>
        </a:spcAft>
        <a:defRPr sz="2600">
          <a:solidFill>
            <a:schemeClr val="tx1"/>
          </a:solidFill>
          <a:latin typeface="+mn-lt"/>
        </a:defRPr>
      </a:lvl3pPr>
      <a:lvl4pPr marL="1600200" indent="-228600" algn="l" rtl="0" fontAlgn="base">
        <a:spcBef>
          <a:spcPct val="20000"/>
        </a:spcBef>
        <a:spcAft>
          <a:spcPct val="0"/>
        </a:spcAft>
        <a:defRPr sz="2600">
          <a:solidFill>
            <a:schemeClr val="tx1"/>
          </a:solidFill>
          <a:latin typeface="+mn-lt"/>
        </a:defRPr>
      </a:lvl4pPr>
      <a:lvl5pPr marL="2057400" indent="-228600" algn="l" rtl="0" fontAlgn="base">
        <a:spcBef>
          <a:spcPct val="20000"/>
        </a:spcBef>
        <a:spcAft>
          <a:spcPct val="0"/>
        </a:spcAft>
        <a:defRPr sz="2600">
          <a:solidFill>
            <a:schemeClr val="tx1"/>
          </a:solidFill>
          <a:latin typeface="+mn-lt"/>
        </a:defRPr>
      </a:lvl5pPr>
      <a:lvl6pPr marL="2514600" indent="-228600" algn="l" rtl="0" fontAlgn="base">
        <a:spcBef>
          <a:spcPct val="20000"/>
        </a:spcBef>
        <a:spcAft>
          <a:spcPct val="0"/>
        </a:spcAft>
        <a:defRPr sz="2600">
          <a:solidFill>
            <a:schemeClr val="tx1"/>
          </a:solidFill>
          <a:latin typeface="+mn-lt"/>
        </a:defRPr>
      </a:lvl6pPr>
      <a:lvl7pPr marL="2971800" indent="-228600" algn="l" rtl="0" fontAlgn="base">
        <a:spcBef>
          <a:spcPct val="20000"/>
        </a:spcBef>
        <a:spcAft>
          <a:spcPct val="0"/>
        </a:spcAft>
        <a:defRPr sz="2600">
          <a:solidFill>
            <a:schemeClr val="tx1"/>
          </a:solidFill>
          <a:latin typeface="+mn-lt"/>
        </a:defRPr>
      </a:lvl7pPr>
      <a:lvl8pPr marL="3429000" indent="-228600" algn="l" rtl="0" fontAlgn="base">
        <a:spcBef>
          <a:spcPct val="20000"/>
        </a:spcBef>
        <a:spcAft>
          <a:spcPct val="0"/>
        </a:spcAft>
        <a:defRPr sz="2600">
          <a:solidFill>
            <a:schemeClr val="tx1"/>
          </a:solidFill>
          <a:latin typeface="+mn-lt"/>
        </a:defRPr>
      </a:lvl8pPr>
      <a:lvl9pPr marL="3886200" indent="-228600" algn="l" rtl="0" fontAlgn="base">
        <a:spcBef>
          <a:spcPct val="20000"/>
        </a:spcBef>
        <a:spcAft>
          <a:spcPct val="0"/>
        </a:spcAft>
        <a:defRPr sz="2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881411"/>
      </p:ext>
    </p:extLst>
  </p:cSld>
  <p:clrMap bg1="lt1" tx1="dk1" bg2="lt2" tx2="dk2" accent1="accent1" accent2="accent2" accent3="accent3" accent4="accent4" accent5="accent5" accent6="accent6" hlink="hlink" folHlink="folHlink"/>
  <p:sldLayoutIdLst>
    <p:sldLayoutId id="2147483707"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587184"/>
      </p:ext>
    </p:extLst>
  </p:cSld>
  <p:clrMap bg1="lt1" tx1="dk1" bg2="lt2" tx2="dk2" accent1="accent1" accent2="accent2" accent3="accent3" accent4="accent4" accent5="accent5" accent6="accent6" hlink="hlink" folHlink="folHlink"/>
  <p:sldLayoutIdLst>
    <p:sldLayoutId id="2147483709"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457933"/>
      </p:ext>
    </p:extLst>
  </p:cSld>
  <p:clrMap bg1="lt1" tx1="dk1" bg2="lt2" tx2="dk2" accent1="accent1" accent2="accent2" accent3="accent3" accent4="accent4" accent5="accent5" accent6="accent6" hlink="hlink" folHlink="folHlink"/>
  <p:sldLayoutIdLst>
    <p:sldLayoutId id="2147483711"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534849"/>
      </p:ext>
    </p:extLst>
  </p:cSld>
  <p:clrMap bg1="lt1" tx1="dk1" bg2="lt2" tx2="dk2" accent1="accent1" accent2="accent2" accent3="accent3" accent4="accent4" accent5="accent5" accent6="accent6" hlink="hlink" folHlink="folHlink"/>
  <p:sldLayoutIdLst>
    <p:sldLayoutId id="2147483713"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745040"/>
      </p:ext>
    </p:extLst>
  </p:cSld>
  <p:clrMap bg1="lt1" tx1="dk1" bg2="lt2" tx2="dk2" accent1="accent1" accent2="accent2" accent3="accent3" accent4="accent4" accent5="accent5" accent6="accent6" hlink="hlink" folHlink="folHlink"/>
  <p:sldLayoutIdLst>
    <p:sldLayoutId id="2147483715"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429268"/>
      </p:ext>
    </p:extLst>
  </p:cSld>
  <p:clrMap bg1="lt1" tx1="dk1" bg2="lt2" tx2="dk2" accent1="accent1" accent2="accent2" accent3="accent3" accent4="accent4" accent5="accent5" accent6="accent6" hlink="hlink" folHlink="folHlink"/>
  <p:sldLayoutIdLst>
    <p:sldLayoutId id="2147483717"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97608"/>
      </p:ext>
    </p:extLst>
  </p:cSld>
  <p:clrMap bg1="lt1" tx1="dk1" bg2="lt2" tx2="dk2" accent1="accent1" accent2="accent2" accent3="accent3" accent4="accent4" accent5="accent5" accent6="accent6" hlink="hlink" folHlink="folHlink"/>
  <p:sldLayoutIdLst>
    <p:sldLayoutId id="2147483719"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450303"/>
      </p:ext>
    </p:extLst>
  </p:cSld>
  <p:clrMap bg1="lt1" tx1="dk1" bg2="lt2" tx2="dk2" accent1="accent1" accent2="accent2" accent3="accent3" accent4="accent4" accent5="accent5" accent6="accent6" hlink="hlink" folHlink="folHlink"/>
  <p:sldLayoutIdLst>
    <p:sldLayoutId id="2147483721"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1752600" y="1676400"/>
            <a:ext cx="7162800" cy="4114800"/>
          </a:xfrm>
          <a:prstGeom prst="rect">
            <a:avLst/>
          </a:prstGeom>
          <a:noFill/>
          <a:ln>
            <a:noFill/>
          </a:ln>
          <a:effectLst>
            <a:outerShdw blurRad="50800" dist="12700" dir="8100000" algn="ctr" rotWithShape="0">
              <a:srgbClr val="FFFFFF">
                <a:alpha val="7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6172200" y="65532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endParaRPr lang="en-GB" alt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pPr eaLnBrk="0" fontAlgn="base" hangingPunct="0">
              <a:spcBef>
                <a:spcPct val="0"/>
              </a:spcBef>
              <a:spcAft>
                <a:spcPct val="0"/>
              </a:spcAft>
            </a:pPr>
            <a:r>
              <a:rPr lang="en-GB" altLang="en-US"/>
              <a:t>Author’s name, Department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pPr eaLnBrk="0" fontAlgn="base" hangingPunct="0">
              <a:spcBef>
                <a:spcPct val="0"/>
              </a:spcBef>
              <a:spcAft>
                <a:spcPct val="0"/>
              </a:spcAft>
            </a:pPr>
            <a:fld id="{03070F50-3908-41F8-8FC0-94AD71A8E2E6}" type="slidenum">
              <a:rPr lang="en-GB" altLang="en-US"/>
              <a:pPr eaLnBrk="0" fontAlgn="base" hangingPunct="0">
                <a:spcBef>
                  <a:spcPct val="0"/>
                </a:spcBef>
                <a:spcAft>
                  <a:spcPct val="0"/>
                </a:spcAft>
              </a:pPr>
              <a:t>‹#›</a:t>
            </a:fld>
            <a:endParaRPr lang="en-GB" alt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GB" sz="2400">
              <a:solidFill>
                <a:srgbClr val="000000"/>
              </a:solidFill>
            </a:endParaRPr>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 cy="94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994883"/>
      </p:ext>
    </p:extLst>
  </p:cSld>
  <p:clrMap bg1="lt1" tx1="dk1" bg2="lt2" tx2="dk2" accent1="accent1" accent2="accent2" accent3="accent3" accent4="accent4" accent5="accent5" accent6="accent6" hlink="hlink" folHlink="folHlink"/>
  <p:sldLayoutIdLst>
    <p:sldLayoutId id="2147483723" r:id="rId1"/>
  </p:sldLayoutIdLst>
  <p:transition spd="slow">
    <p:fade/>
  </p:transition>
  <p:hf hdr="0" dt="0"/>
  <p:txStyles>
    <p:titleStyle>
      <a:lvl1pPr algn="l" rtl="0" eaLnBrk="1" fontAlgn="base" hangingPunct="1">
        <a:spcBef>
          <a:spcPct val="0"/>
        </a:spcBef>
        <a:spcAft>
          <a:spcPct val="0"/>
        </a:spcAft>
        <a:defRPr sz="3600" b="1">
          <a:solidFill>
            <a:srgbClr val="EE3424"/>
          </a:solidFill>
          <a:latin typeface="+mj-lt"/>
          <a:ea typeface="+mj-ea"/>
          <a:cs typeface="+mj-cs"/>
        </a:defRPr>
      </a:lvl1pPr>
      <a:lvl2pPr algn="l" rtl="0" eaLnBrk="1" fontAlgn="base" hangingPunct="1">
        <a:spcBef>
          <a:spcPct val="0"/>
        </a:spcBef>
        <a:spcAft>
          <a:spcPct val="0"/>
        </a:spcAft>
        <a:defRPr sz="3600" b="1">
          <a:solidFill>
            <a:srgbClr val="EE3424"/>
          </a:solidFill>
          <a:latin typeface="Arial" charset="0"/>
          <a:ea typeface="MS Pゴシック" pitchFamily="-92" charset="-128"/>
        </a:defRPr>
      </a:lvl2pPr>
      <a:lvl3pPr algn="l" rtl="0" eaLnBrk="1" fontAlgn="base" hangingPunct="1">
        <a:spcBef>
          <a:spcPct val="0"/>
        </a:spcBef>
        <a:spcAft>
          <a:spcPct val="0"/>
        </a:spcAft>
        <a:defRPr sz="3600" b="1">
          <a:solidFill>
            <a:srgbClr val="EE3424"/>
          </a:solidFill>
          <a:latin typeface="Arial" charset="0"/>
          <a:ea typeface="MS Pゴシック" pitchFamily="-92" charset="-128"/>
        </a:defRPr>
      </a:lvl3pPr>
      <a:lvl4pPr algn="l" rtl="0" eaLnBrk="1" fontAlgn="base" hangingPunct="1">
        <a:spcBef>
          <a:spcPct val="0"/>
        </a:spcBef>
        <a:spcAft>
          <a:spcPct val="0"/>
        </a:spcAft>
        <a:defRPr sz="3600" b="1">
          <a:solidFill>
            <a:srgbClr val="EE3424"/>
          </a:solidFill>
          <a:latin typeface="Arial" charset="0"/>
          <a:ea typeface="MS Pゴシック" pitchFamily="-92" charset="-128"/>
        </a:defRPr>
      </a:lvl4pPr>
      <a:lvl5pPr algn="l" rtl="0" eaLnBrk="1" fontAlgn="base" hangingPunct="1">
        <a:spcBef>
          <a:spcPct val="0"/>
        </a:spcBef>
        <a:spcAft>
          <a:spcPct val="0"/>
        </a:spcAft>
        <a:defRPr sz="3600" b="1">
          <a:solidFill>
            <a:srgbClr val="EE3424"/>
          </a:solidFill>
          <a:latin typeface="Arial" charset="0"/>
          <a:ea typeface="MS Pゴシック" pitchFamily="-92" charset="-128"/>
        </a:defRPr>
      </a:lvl5pPr>
      <a:lvl6pPr marL="457200" algn="l" rtl="0" eaLnBrk="1" fontAlgn="base" hangingPunct="1">
        <a:spcBef>
          <a:spcPct val="0"/>
        </a:spcBef>
        <a:spcAft>
          <a:spcPct val="0"/>
        </a:spcAft>
        <a:defRPr sz="3600" b="1">
          <a:solidFill>
            <a:srgbClr val="EE3424"/>
          </a:solidFill>
          <a:latin typeface="Arial" charset="0"/>
          <a:ea typeface="MS Pゴシック" pitchFamily="-92" charset="-128"/>
        </a:defRPr>
      </a:lvl6pPr>
      <a:lvl7pPr marL="914400" algn="l" rtl="0" eaLnBrk="1" fontAlgn="base" hangingPunct="1">
        <a:spcBef>
          <a:spcPct val="0"/>
        </a:spcBef>
        <a:spcAft>
          <a:spcPct val="0"/>
        </a:spcAft>
        <a:defRPr sz="3600" b="1">
          <a:solidFill>
            <a:srgbClr val="EE3424"/>
          </a:solidFill>
          <a:latin typeface="Arial" charset="0"/>
          <a:ea typeface="MS Pゴシック" pitchFamily="-92" charset="-128"/>
        </a:defRPr>
      </a:lvl7pPr>
      <a:lvl8pPr marL="1371600" algn="l" rtl="0" eaLnBrk="1" fontAlgn="base" hangingPunct="1">
        <a:spcBef>
          <a:spcPct val="0"/>
        </a:spcBef>
        <a:spcAft>
          <a:spcPct val="0"/>
        </a:spcAft>
        <a:defRPr sz="3600" b="1">
          <a:solidFill>
            <a:srgbClr val="EE3424"/>
          </a:solidFill>
          <a:latin typeface="Arial" charset="0"/>
          <a:ea typeface="MS Pゴシック" pitchFamily="-92" charset="-128"/>
        </a:defRPr>
      </a:lvl8pPr>
      <a:lvl9pPr marL="1828800" algn="l" rtl="0" eaLnBrk="1" fontAlgn="base" hangingPunct="1">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1" fontAlgn="base" hangingPunct="1">
        <a:spcBef>
          <a:spcPct val="20000"/>
        </a:spcBef>
        <a:spcAft>
          <a:spcPct val="0"/>
        </a:spcAft>
        <a:buFont typeface="Wingdings" pitchFamily="1" charset="2"/>
        <a:buChar char=""/>
        <a:defRPr sz="2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1" charset="2"/>
        <a:buChar char=""/>
        <a:defRPr sz="2200">
          <a:solidFill>
            <a:schemeClr val="tx1"/>
          </a:solidFill>
          <a:latin typeface="+mn-lt"/>
          <a:ea typeface="+mn-ea"/>
        </a:defRPr>
      </a:lvl2pPr>
      <a:lvl3pPr marL="1143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3pPr>
      <a:lvl4pPr marL="1600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4pPr>
      <a:lvl5pPr marL="20574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5pPr>
      <a:lvl6pPr marL="25146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6pPr>
      <a:lvl7pPr marL="29718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7pPr>
      <a:lvl8pPr marL="34290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8pPr>
      <a:lvl9pPr marL="3886200" indent="-228600" algn="l" rtl="0" eaLnBrk="1" fontAlgn="base" hangingPunct="1">
        <a:spcBef>
          <a:spcPct val="20000"/>
        </a:spcBef>
        <a:spcAft>
          <a:spcPct val="0"/>
        </a:spcAft>
        <a:buFont typeface="Wingdings" pitchFamily="1"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1052406837"/>
      </p:ext>
    </p:extLst>
  </p:cSld>
  <p:clrMap bg1="lt1" tx1="dk1" bg2="lt2" tx2="dk2" accent1="accent1" accent2="accent2" accent3="accent3" accent4="accent4" accent5="accent5" accent6="accent6" hlink="hlink" folHlink="folHlink"/>
  <p:sldLayoutIdLst>
    <p:sldLayoutId id="2147483725"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873703881"/>
      </p:ext>
    </p:extLst>
  </p:cSld>
  <p:clrMap bg1="lt1" tx1="dk1" bg2="lt2" tx2="dk2" accent1="accent1" accent2="accent2" accent3="accent3" accent4="accent4" accent5="accent5" accent6="accent6" hlink="hlink" folHlink="folHlink"/>
  <p:sldLayoutIdLst>
    <p:sldLayoutId id="214748372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736492423"/>
      </p:ext>
    </p:extLst>
  </p:cSld>
  <p:clrMap bg1="lt1" tx1="dk1" bg2="lt2" tx2="dk2" accent1="accent1" accent2="accent2" accent3="accent3" accent4="accent4" accent5="accent5" accent6="accent6" hlink="hlink" folHlink="folHlink"/>
  <p:sldLayoutIdLst>
    <p:sldLayoutId id="2147483731"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021142310"/>
      </p:ext>
    </p:extLst>
  </p:cSld>
  <p:clrMap bg1="lt1" tx1="dk1" bg2="lt2" tx2="dk2" accent1="accent1" accent2="accent2" accent3="accent3" accent4="accent4" accent5="accent5" accent6="accent6" hlink="hlink" folHlink="folHlink"/>
  <p:sldLayoutIdLst>
    <p:sldLayoutId id="2147483733"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9.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37.gif"/><Relationship Id="rId3" Type="http://schemas.openxmlformats.org/officeDocument/2006/relationships/image" Target="../media/image32.gif"/><Relationship Id="rId7" Type="http://schemas.openxmlformats.org/officeDocument/2006/relationships/image" Target="../media/image36.gif"/><Relationship Id="rId2" Type="http://schemas.openxmlformats.org/officeDocument/2006/relationships/image" Target="../media/image31.gif"/><Relationship Id="rId1" Type="http://schemas.openxmlformats.org/officeDocument/2006/relationships/slideLayout" Target="../slideLayouts/slideLayout15.xml"/><Relationship Id="rId6" Type="http://schemas.openxmlformats.org/officeDocument/2006/relationships/image" Target="../media/image35.gif"/><Relationship Id="rId5" Type="http://schemas.openxmlformats.org/officeDocument/2006/relationships/image" Target="../media/image34.jpg"/><Relationship Id="rId4" Type="http://schemas.openxmlformats.org/officeDocument/2006/relationships/image" Target="../media/image33.gif"/></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41.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44.pn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20.xml"/><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23.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24.xml"/><Relationship Id="rId5" Type="http://schemas.openxmlformats.org/officeDocument/2006/relationships/image" Target="../media/image56.png"/><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25.xml"/><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2" Type="http://schemas.openxmlformats.org/officeDocument/2006/relationships/hyperlink" Target="mailto:anna.coles@wmc.org.uk" TargetMode="Externa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4.xml"/><Relationship Id="rId1" Type="http://schemas.openxmlformats.org/officeDocument/2006/relationships/slideLayout" Target="../slideLayouts/slideLayout29.xml"/><Relationship Id="rId5" Type="http://schemas.openxmlformats.org/officeDocument/2006/relationships/image" Target="../media/image60.jpeg"/><Relationship Id="rId4" Type="http://schemas.openxmlformats.org/officeDocument/2006/relationships/hyperlink" Target="http://www.google.co.uk/url?sa=i&amp;rct=j&amp;q=&amp;esrc=s&amp;frm=1&amp;source=images&amp;cd=&amp;cad=rja&amp;docid=bBq7itxK5wjt0M&amp;tbnid=sbRPp8R89tDNvM:&amp;ved=0CAUQjRw&amp;url=http://www.kcl.ac.uk/cultural/Innovation/kingsculturalchallenge/questions.aspx&amp;ei=ML4DUrZX0JfRBYeTgcgO&amp;bvm=bv.50500085,d.ZG4&amp;psig=AFQjCNHdS62-4SrAeCq85ocFXy5SfUOdgQ&amp;ust=1376063406287241"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5.xml"/><Relationship Id="rId1" Type="http://schemas.openxmlformats.org/officeDocument/2006/relationships/slideLayout" Target="../slideLayouts/slideLayout30.xml"/><Relationship Id="rId5" Type="http://schemas.openxmlformats.org/officeDocument/2006/relationships/image" Target="../media/image60.jpeg"/><Relationship Id="rId4" Type="http://schemas.openxmlformats.org/officeDocument/2006/relationships/hyperlink" Target="http://www.google.co.uk/url?sa=i&amp;rct=j&amp;q=&amp;esrc=s&amp;frm=1&amp;source=images&amp;cd=&amp;cad=rja&amp;docid=bBq7itxK5wjt0M&amp;tbnid=sbRPp8R89tDNvM:&amp;ved=0CAUQjRw&amp;url=http://www.kcl.ac.uk/cultural/Innovation/kingsculturalchallenge/questions.aspx&amp;ei=ML4DUrZX0JfRBYeTgcgO&amp;bvm=bv.50500085,d.ZG4&amp;psig=AFQjCNHdS62-4SrAeCq85ocFXy5SfUOdgQ&amp;ust=1376063406287241"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4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8.xml"/><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9.xml"/><Relationship Id="rId1" Type="http://schemas.openxmlformats.org/officeDocument/2006/relationships/slideLayout" Target="../slideLayouts/slideLayout34.xml"/><Relationship Id="rId5" Type="http://schemas.openxmlformats.org/officeDocument/2006/relationships/image" Target="../media/image66.png"/><Relationship Id="rId4" Type="http://schemas.openxmlformats.org/officeDocument/2006/relationships/image" Target="../media/image65.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1.xml"/><Relationship Id="rId1" Type="http://schemas.openxmlformats.org/officeDocument/2006/relationships/slideLayout" Target="../slideLayouts/slideLayout36.xml"/><Relationship Id="rId5" Type="http://schemas.openxmlformats.org/officeDocument/2006/relationships/image" Target="../media/image60.jpeg"/><Relationship Id="rId4" Type="http://schemas.openxmlformats.org/officeDocument/2006/relationships/hyperlink" Target="http://www.google.co.uk/url?sa=i&amp;rct=j&amp;q=&amp;esrc=s&amp;frm=1&amp;source=images&amp;cd=&amp;cad=rja&amp;docid=bBq7itxK5wjt0M&amp;tbnid=sbRPp8R89tDNvM:&amp;ved=0CAUQjRw&amp;url=http://www.kcl.ac.uk/cultural/Innovation/kingsculturalchallenge/questions.aspx&amp;ei=ML4DUrZX0JfRBYeTgcgO&amp;bvm=bv.50500085,d.ZG4&amp;psig=AFQjCNHdS62-4SrAeCq85ocFXy5SfUOdgQ&amp;ust=1376063406287241"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2.xml"/><Relationship Id="rId1" Type="http://schemas.openxmlformats.org/officeDocument/2006/relationships/slideLayout" Target="../slideLayouts/slideLayout37.xml"/><Relationship Id="rId5" Type="http://schemas.openxmlformats.org/officeDocument/2006/relationships/image" Target="../media/image60.jpeg"/><Relationship Id="rId4" Type="http://schemas.openxmlformats.org/officeDocument/2006/relationships/hyperlink" Target="http://www.google.co.uk/url?sa=i&amp;rct=j&amp;q=&amp;esrc=s&amp;frm=1&amp;source=images&amp;cd=&amp;cad=rja&amp;docid=bBq7itxK5wjt0M&amp;tbnid=sbRPp8R89tDNvM:&amp;ved=0CAUQjRw&amp;url=http://www.kcl.ac.uk/cultural/Innovation/kingsculturalchallenge/questions.aspx&amp;ei=ML4DUrZX0JfRBYeTgcgO&amp;bvm=bv.50500085,d.ZG4&amp;psig=AFQjCNHdS62-4SrAeCq85ocFXy5SfUOdgQ&amp;ust=1376063406287241"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1.xml"/></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3.xml"/><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65975" y="286794"/>
            <a:ext cx="2453210" cy="2442345"/>
          </a:xfrm>
        </p:spPr>
      </p:pic>
      <p:sp>
        <p:nvSpPr>
          <p:cNvPr id="6" name="TextBox 5"/>
          <p:cNvSpPr txBox="1"/>
          <p:nvPr/>
        </p:nvSpPr>
        <p:spPr>
          <a:xfrm>
            <a:off x="154546" y="3002547"/>
            <a:ext cx="4185633" cy="3739485"/>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USING YOUR DATABASE TO FIND PROSPECTS</a:t>
            </a:r>
            <a:endParaRPr lang="en-GB" sz="4400" b="1" dirty="0" smtClean="0">
              <a:solidFill>
                <a:srgbClr val="F15E4C"/>
              </a:solidFill>
              <a:ea typeface="Tahoma" panose="020B0604030504040204" pitchFamily="34" charset="0"/>
              <a:cs typeface="Arial" panose="020B0604020202020204" pitchFamily="34" charset="0"/>
            </a:endParaRP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DISCOVERING HIDDEN TREASURE IN YOUR PATRON DATABASE</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2" y="2737480"/>
            <a:ext cx="4193965" cy="1077218"/>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a:t>
            </a:r>
          </a:p>
          <a:p>
            <a:pPr defTabSz="457200"/>
            <a:r>
              <a:rPr lang="en-GB" b="1" dirty="0" smtClean="0">
                <a:solidFill>
                  <a:srgbClr val="F15E4C"/>
                </a:solidFill>
              </a:rPr>
              <a:t>Jessica Hill : </a:t>
            </a:r>
            <a:r>
              <a:rPr lang="en-GB" b="1" dirty="0">
                <a:solidFill>
                  <a:srgbClr val="F15E4C"/>
                </a:solidFill>
                <a:cs typeface="Arial" panose="020B0604020202020204" pitchFamily="34" charset="0"/>
              </a:rPr>
              <a:t>Royal Shakespeare Company</a:t>
            </a:r>
            <a:endParaRPr lang="en-GB" b="1" dirty="0" smtClean="0">
              <a:solidFill>
                <a:srgbClr val="F15E4C"/>
              </a:solidFill>
            </a:endParaRPr>
          </a:p>
          <a:p>
            <a:pPr defTabSz="457200"/>
            <a:endParaRPr lang="en-GB" b="1" dirty="0" smtClean="0">
              <a:solidFill>
                <a:srgbClr val="F15E4C"/>
              </a:solidFill>
            </a:endParaRPr>
          </a:p>
        </p:txBody>
      </p:sp>
      <p:sp>
        <p:nvSpPr>
          <p:cNvPr id="8" name="TextBox 7"/>
          <p:cNvSpPr txBox="1"/>
          <p:nvPr/>
        </p:nvSpPr>
        <p:spPr>
          <a:xfrm>
            <a:off x="4628063" y="922598"/>
            <a:ext cx="4193965"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smtClean="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Scott Turner </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Liverpool Everyman</a:t>
            </a:r>
          </a:p>
          <a:p>
            <a:pPr defTabSz="457200"/>
            <a:r>
              <a:rPr lang="en-GB" b="1" dirty="0" smtClean="0">
                <a:solidFill>
                  <a:srgbClr val="F15E4C"/>
                </a:solidFill>
                <a:cs typeface="Arial" panose="020B0604020202020204" pitchFamily="34" charset="0"/>
              </a:rPr>
              <a:t>Anna Coles : Wales Millennium</a:t>
            </a:r>
          </a:p>
          <a:p>
            <a:pPr defTabSz="457200"/>
            <a:r>
              <a:rPr lang="en-GB" b="1" dirty="0" smtClean="0">
                <a:solidFill>
                  <a:srgbClr val="F15E4C"/>
                </a:solidFill>
                <a:cs typeface="Arial" panose="020B0604020202020204" pitchFamily="34" charset="0"/>
              </a:rPr>
              <a:t>Jessica Hill : Royal Shakespeare Company</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460191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551431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620203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147245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448166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005686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491030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988426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304651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738788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002076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719565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76966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107356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627066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481314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544630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162265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7059149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462279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242748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5507521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665164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067944" cy="2288219"/>
          </a:xfrm>
          <a:prstGeom prst="rect">
            <a:avLst/>
          </a:prstGeom>
        </p:spPr>
      </p:pic>
      <p:sp>
        <p:nvSpPr>
          <p:cNvPr id="7" name="TextBox 6"/>
          <p:cNvSpPr txBox="1"/>
          <p:nvPr/>
        </p:nvSpPr>
        <p:spPr>
          <a:xfrm>
            <a:off x="535459" y="5313557"/>
            <a:ext cx="4217773" cy="830997"/>
          </a:xfrm>
          <a:prstGeom prst="rect">
            <a:avLst/>
          </a:prstGeom>
          <a:noFill/>
        </p:spPr>
        <p:txBody>
          <a:bodyPr wrap="square" rtlCol="0">
            <a:spAutoFit/>
          </a:bodyPr>
          <a:lstStyle/>
          <a:p>
            <a:pPr defTabSz="457200"/>
            <a:r>
              <a:rPr lang="en-GB" sz="2400" b="1" dirty="0">
                <a:solidFill>
                  <a:prstClr val="black"/>
                </a:solidFill>
                <a:latin typeface="Arial" panose="020B0604020202020204" pitchFamily="34" charset="0"/>
                <a:cs typeface="Arial" panose="020B0604020202020204" pitchFamily="34" charset="0"/>
              </a:rPr>
              <a:t>Anna Coles </a:t>
            </a:r>
          </a:p>
          <a:p>
            <a:pPr defTabSz="457200"/>
            <a:r>
              <a:rPr lang="en-GB" sz="2400" dirty="0">
                <a:solidFill>
                  <a:prstClr val="black"/>
                </a:solidFill>
                <a:latin typeface="Arial" panose="020B0604020202020204" pitchFamily="34" charset="0"/>
                <a:cs typeface="Arial" panose="020B0604020202020204" pitchFamily="34" charset="0"/>
              </a:rPr>
              <a:t>Database Team Leader</a:t>
            </a:r>
          </a:p>
        </p:txBody>
      </p:sp>
      <p:sp>
        <p:nvSpPr>
          <p:cNvPr id="5" name="TextBox 4"/>
          <p:cNvSpPr txBox="1"/>
          <p:nvPr/>
        </p:nvSpPr>
        <p:spPr>
          <a:xfrm>
            <a:off x="1" y="2807087"/>
            <a:ext cx="8808440" cy="707886"/>
          </a:xfrm>
          <a:prstGeom prst="rect">
            <a:avLst/>
          </a:prstGeom>
          <a:noFill/>
        </p:spPr>
        <p:txBody>
          <a:bodyPr wrap="square" rtlCol="0">
            <a:spAutoFit/>
          </a:bodyPr>
          <a:lstStyle/>
          <a:p>
            <a:pPr algn="ctr" defTabSz="457200"/>
            <a:r>
              <a:rPr lang="en-GB" sz="4000" u="sng" dirty="0">
                <a:solidFill>
                  <a:prstClr val="black"/>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412268754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76057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Session Outline</a:t>
            </a:r>
          </a:p>
        </p:txBody>
      </p:sp>
      <p:sp>
        <p:nvSpPr>
          <p:cNvPr id="6" name="Oval 5"/>
          <p:cNvSpPr/>
          <p:nvPr/>
        </p:nvSpPr>
        <p:spPr>
          <a:xfrm>
            <a:off x="522373"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latin typeface="Arial" panose="020B0604020202020204" pitchFamily="34" charset="0"/>
              <a:cs typeface="Arial" panose="020B0604020202020204" pitchFamily="34" charset="0"/>
            </a:endParaRPr>
          </a:p>
        </p:txBody>
      </p:sp>
      <p:sp>
        <p:nvSpPr>
          <p:cNvPr id="7" name="Rectangle 6"/>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latin typeface="Arial" panose="020B0604020202020204" pitchFamily="34" charset="0"/>
              <a:cs typeface="Arial" panose="020B0604020202020204" pitchFamily="34" charset="0"/>
            </a:endParaRPr>
          </a:p>
        </p:txBody>
      </p:sp>
      <p:sp>
        <p:nvSpPr>
          <p:cNvPr id="8" name="TextBox 7"/>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
        <p:nvSpPr>
          <p:cNvPr id="9" name="TextBox 8"/>
          <p:cNvSpPr txBox="1"/>
          <p:nvPr/>
        </p:nvSpPr>
        <p:spPr>
          <a:xfrm>
            <a:off x="578840" y="3269465"/>
            <a:ext cx="1493241" cy="923330"/>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Identifying Prospects</a:t>
            </a:r>
          </a:p>
          <a:p>
            <a:pPr algn="ctr" defTabSz="457200"/>
            <a:r>
              <a:rPr lang="en-GB" dirty="0">
                <a:solidFill>
                  <a:prstClr val="black"/>
                </a:solidFill>
                <a:latin typeface="Arial" panose="020B0604020202020204" pitchFamily="34" charset="0"/>
                <a:cs typeface="Arial" panose="020B0604020202020204" pitchFamily="34" charset="0"/>
              </a:rPr>
              <a:t>Criteria</a:t>
            </a:r>
          </a:p>
        </p:txBody>
      </p:sp>
      <p:sp>
        <p:nvSpPr>
          <p:cNvPr id="10" name="Oval 9"/>
          <p:cNvSpPr/>
          <p:nvPr/>
        </p:nvSpPr>
        <p:spPr>
          <a:xfrm>
            <a:off x="3446201" y="2858219"/>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latin typeface="Arial" panose="020B0604020202020204" pitchFamily="34" charset="0"/>
              <a:cs typeface="Arial" panose="020B0604020202020204" pitchFamily="34" charset="0"/>
            </a:endParaRPr>
          </a:p>
        </p:txBody>
      </p:sp>
      <p:sp>
        <p:nvSpPr>
          <p:cNvPr id="11" name="TextBox 10"/>
          <p:cNvSpPr txBox="1"/>
          <p:nvPr/>
        </p:nvSpPr>
        <p:spPr>
          <a:xfrm>
            <a:off x="3665989" y="3067966"/>
            <a:ext cx="1275127" cy="1200329"/>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Plans, Rankings &amp; Pricing Rules</a:t>
            </a:r>
          </a:p>
        </p:txBody>
      </p:sp>
      <p:sp>
        <p:nvSpPr>
          <p:cNvPr id="12" name="Oval 11"/>
          <p:cNvSpPr/>
          <p:nvPr/>
        </p:nvSpPr>
        <p:spPr>
          <a:xfrm>
            <a:off x="6370029" y="284983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latin typeface="Arial" panose="020B0604020202020204" pitchFamily="34" charset="0"/>
              <a:cs typeface="Arial" panose="020B0604020202020204" pitchFamily="34" charset="0"/>
            </a:endParaRPr>
          </a:p>
        </p:txBody>
      </p:sp>
      <p:sp>
        <p:nvSpPr>
          <p:cNvPr id="13" name="TextBox 12"/>
          <p:cNvSpPr txBox="1"/>
          <p:nvPr/>
        </p:nvSpPr>
        <p:spPr>
          <a:xfrm>
            <a:off x="6285621" y="3269463"/>
            <a:ext cx="1817368" cy="646331"/>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Future Considerations </a:t>
            </a:r>
          </a:p>
        </p:txBody>
      </p:sp>
    </p:spTree>
    <p:extLst>
      <p:ext uri="{BB962C8B-B14F-4D97-AF65-F5344CB8AC3E}">
        <p14:creationId xmlns:p14="http://schemas.microsoft.com/office/powerpoint/2010/main" val="12835382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arn(inVertical)">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1" grpId="0"/>
      <p:bldP spid="12" grpId="0" animBg="1"/>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http://www.frankcornfield.com/site/wp-content/uploads/2013/03/Wales-Millennium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0" y="772919"/>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Wales Millennium Centre</a:t>
            </a:r>
          </a:p>
        </p:txBody>
      </p:sp>
      <p:sp>
        <p:nvSpPr>
          <p:cNvPr id="6" name="Rectangle 5"/>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8" name="TextBox 7"/>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1026861786"/>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6" name="Title 1"/>
          <p:cNvSpPr txBox="1">
            <a:spLocks/>
          </p:cNvSpPr>
          <p:nvPr/>
        </p:nvSpPr>
        <p:spPr>
          <a:xfrm>
            <a:off x="0" y="76057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The Consortium</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0" y="663319"/>
            <a:ext cx="4381500" cy="247650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7683" y="852694"/>
            <a:ext cx="4234934" cy="129482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10" y="2260430"/>
            <a:ext cx="4239516" cy="2384728"/>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40865" y="2466242"/>
            <a:ext cx="1973104" cy="1973104"/>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95869" y="2241802"/>
            <a:ext cx="2153536" cy="2153536"/>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504" y="4770746"/>
            <a:ext cx="5091558" cy="2042630"/>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45569" y="4042113"/>
            <a:ext cx="3203858" cy="3203858"/>
          </a:xfrm>
          <a:prstGeom prst="rect">
            <a:avLst/>
          </a:prstGeom>
        </p:spPr>
      </p:pic>
      <p:sp>
        <p:nvSpPr>
          <p:cNvPr id="14" name="TextBox 13"/>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20405049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6" name="Title 1"/>
          <p:cNvSpPr txBox="1">
            <a:spLocks/>
          </p:cNvSpPr>
          <p:nvPr/>
        </p:nvSpPr>
        <p:spPr>
          <a:xfrm>
            <a:off x="0" y="76057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Identify Potential Prospects</a:t>
            </a:r>
          </a:p>
        </p:txBody>
      </p:sp>
      <p:sp>
        <p:nvSpPr>
          <p:cNvPr id="7" name="TextBox 6"/>
          <p:cNvSpPr txBox="1"/>
          <p:nvPr/>
        </p:nvSpPr>
        <p:spPr>
          <a:xfrm>
            <a:off x="-84403" y="1548986"/>
            <a:ext cx="9326880" cy="615553"/>
          </a:xfrm>
          <a:prstGeom prst="rect">
            <a:avLst/>
          </a:prstGeom>
          <a:noFill/>
        </p:spPr>
        <p:txBody>
          <a:bodyPr wrap="square" rtlCol="0">
            <a:spAutoFit/>
          </a:bodyPr>
          <a:lstStyle/>
          <a:p>
            <a:pPr defTabSz="457200"/>
            <a:r>
              <a:rPr lang="en-GB" sz="1600" dirty="0">
                <a:solidFill>
                  <a:prstClr val="black"/>
                </a:solidFill>
                <a:latin typeface="Arial" panose="020B0604020202020204" pitchFamily="34" charset="0"/>
                <a:cs typeface="Arial" panose="020B0604020202020204" pitchFamily="34" charset="0"/>
              </a:rPr>
              <a:t>Those who have paid to see 3 or more productions in our Donald Gordon Theatre within the last year</a:t>
            </a:r>
          </a:p>
          <a:p>
            <a:pPr marL="285750" indent="-285750" defTabSz="457200">
              <a:buFont typeface="Arial" panose="020B0604020202020204" pitchFamily="34" charset="0"/>
              <a:buChar char="•"/>
            </a:pPr>
            <a:endParaRPr lang="en-GB" dirty="0">
              <a:solidFill>
                <a:prstClr val="black"/>
              </a:solidFill>
              <a:latin typeface="Arial" panose="020B0604020202020204" pitchFamily="34" charset="0"/>
              <a:cs typeface="Arial" panose="020B0604020202020204" pitchFamily="34" charset="0"/>
            </a:endParaRPr>
          </a:p>
        </p:txBody>
      </p:sp>
      <p:sp>
        <p:nvSpPr>
          <p:cNvPr id="8" name="TextBox 7"/>
          <p:cNvSpPr txBox="1"/>
          <p:nvPr/>
        </p:nvSpPr>
        <p:spPr>
          <a:xfrm>
            <a:off x="204608" y="2466363"/>
            <a:ext cx="3241593" cy="3385542"/>
          </a:xfrm>
          <a:prstGeom prst="rect">
            <a:avLst/>
          </a:prstGeom>
          <a:noFill/>
        </p:spPr>
        <p:txBody>
          <a:bodyPr wrap="square" rtlCol="0">
            <a:spAutoFit/>
          </a:bodyPr>
          <a:lstStyle/>
          <a:p>
            <a:pPr defTabSz="457200"/>
            <a:r>
              <a:rPr lang="en-GB" b="1" dirty="0">
                <a:solidFill>
                  <a:prstClr val="black"/>
                </a:solidFill>
                <a:latin typeface="Arial" panose="020B0604020202020204" pitchFamily="34" charset="0"/>
                <a:cs typeface="Arial" panose="020B0604020202020204" pitchFamily="34" charset="0"/>
              </a:rPr>
              <a:t>Excludes: </a:t>
            </a:r>
          </a:p>
          <a:p>
            <a:pPr marL="285750" indent="-285750" defTabSz="457200">
              <a:buFont typeface="Arial" panose="020B0604020202020204" pitchFamily="34" charset="0"/>
              <a:buChar char="•"/>
            </a:pPr>
            <a:r>
              <a:rPr lang="en-GB" sz="1400" dirty="0">
                <a:solidFill>
                  <a:prstClr val="black"/>
                </a:solidFill>
                <a:latin typeface="Arial" panose="020B0604020202020204" pitchFamily="34" charset="0"/>
                <a:cs typeface="Arial" panose="020B0604020202020204" pitchFamily="34" charset="0"/>
              </a:rPr>
              <a:t>Past and present members </a:t>
            </a:r>
            <a:br>
              <a:rPr lang="en-GB" sz="1400" dirty="0">
                <a:solidFill>
                  <a:prstClr val="black"/>
                </a:solidFill>
                <a:latin typeface="Arial" panose="020B0604020202020204" pitchFamily="34" charset="0"/>
                <a:cs typeface="Arial" panose="020B0604020202020204" pitchFamily="34" charset="0"/>
              </a:rPr>
            </a:br>
            <a:endParaRPr lang="en-GB" sz="1400" dirty="0">
              <a:solidFill>
                <a:prstClr val="black"/>
              </a:solidFill>
              <a:latin typeface="Arial" panose="020B0604020202020204" pitchFamily="34" charset="0"/>
              <a:cs typeface="Arial" panose="020B0604020202020204" pitchFamily="34" charset="0"/>
            </a:endParaRPr>
          </a:p>
          <a:p>
            <a:pPr marL="285750" indent="-285750" defTabSz="457200">
              <a:buFont typeface="Arial" panose="020B0604020202020204" pitchFamily="34" charset="0"/>
              <a:buChar char="•"/>
            </a:pPr>
            <a:r>
              <a:rPr lang="en-GB" sz="1400" dirty="0">
                <a:solidFill>
                  <a:prstClr val="black"/>
                </a:solidFill>
                <a:latin typeface="Arial" panose="020B0604020202020204" pitchFamily="34" charset="0"/>
                <a:cs typeface="Arial" panose="020B0604020202020204" pitchFamily="34" charset="0"/>
              </a:rPr>
              <a:t>Anyone in a household with a member</a:t>
            </a:r>
            <a:br>
              <a:rPr lang="en-GB" sz="1400" dirty="0">
                <a:solidFill>
                  <a:prstClr val="black"/>
                </a:solidFill>
                <a:latin typeface="Arial" panose="020B0604020202020204" pitchFamily="34" charset="0"/>
                <a:cs typeface="Arial" panose="020B0604020202020204" pitchFamily="34" charset="0"/>
              </a:rPr>
            </a:br>
            <a:endParaRPr lang="en-GB" sz="1400" dirty="0">
              <a:solidFill>
                <a:prstClr val="black"/>
              </a:solidFill>
              <a:latin typeface="Arial" panose="020B0604020202020204" pitchFamily="34" charset="0"/>
              <a:cs typeface="Arial" panose="020B0604020202020204" pitchFamily="34" charset="0"/>
            </a:endParaRPr>
          </a:p>
          <a:p>
            <a:pPr marL="285750" indent="-285750" defTabSz="457200">
              <a:buFont typeface="Arial" panose="020B0604020202020204" pitchFamily="34" charset="0"/>
              <a:buChar char="•"/>
            </a:pPr>
            <a:r>
              <a:rPr lang="en-GB" sz="1400" dirty="0">
                <a:solidFill>
                  <a:prstClr val="black"/>
                </a:solidFill>
                <a:latin typeface="Arial" panose="020B0604020202020204" pitchFamily="34" charset="0"/>
                <a:cs typeface="Arial" panose="020B0604020202020204" pitchFamily="34" charset="0"/>
              </a:rPr>
              <a:t>Press, Trusts, Donors, Sponsors, Group Bookers &amp; Corporate Members</a:t>
            </a:r>
            <a:br>
              <a:rPr lang="en-GB" sz="1400" dirty="0">
                <a:solidFill>
                  <a:prstClr val="black"/>
                </a:solidFill>
                <a:latin typeface="Arial" panose="020B0604020202020204" pitchFamily="34" charset="0"/>
                <a:cs typeface="Arial" panose="020B0604020202020204" pitchFamily="34" charset="0"/>
              </a:rPr>
            </a:br>
            <a:endParaRPr lang="en-GB" sz="1400" dirty="0">
              <a:solidFill>
                <a:prstClr val="black"/>
              </a:solidFill>
              <a:latin typeface="Arial" panose="020B0604020202020204" pitchFamily="34" charset="0"/>
              <a:cs typeface="Arial" panose="020B0604020202020204" pitchFamily="34" charset="0"/>
            </a:endParaRPr>
          </a:p>
          <a:p>
            <a:pPr marL="285750" indent="-285750" defTabSz="457200">
              <a:buFont typeface="Arial" panose="020B0604020202020204" pitchFamily="34" charset="0"/>
              <a:buChar char="•"/>
            </a:pPr>
            <a:r>
              <a:rPr lang="en-GB" sz="1400" dirty="0">
                <a:solidFill>
                  <a:prstClr val="black"/>
                </a:solidFill>
                <a:latin typeface="Arial" panose="020B0604020202020204" pitchFamily="34" charset="0"/>
                <a:cs typeface="Arial" panose="020B0604020202020204" pitchFamily="34" charset="0"/>
              </a:rPr>
              <a:t>Tickets booked using Staff Offer, Staff Comp, Comp, Resident &amp; Company Member price types</a:t>
            </a:r>
            <a:br>
              <a:rPr lang="en-GB" sz="1400" dirty="0">
                <a:solidFill>
                  <a:prstClr val="black"/>
                </a:solidFill>
                <a:latin typeface="Arial" panose="020B0604020202020204" pitchFamily="34" charset="0"/>
                <a:cs typeface="Arial" panose="020B0604020202020204" pitchFamily="34" charset="0"/>
              </a:rPr>
            </a:br>
            <a:endParaRPr lang="en-GB" sz="1400" dirty="0">
              <a:solidFill>
                <a:prstClr val="black"/>
              </a:solidFill>
              <a:latin typeface="Arial" panose="020B0604020202020204" pitchFamily="34" charset="0"/>
              <a:cs typeface="Arial" panose="020B0604020202020204" pitchFamily="34" charset="0"/>
            </a:endParaRPr>
          </a:p>
          <a:p>
            <a:pPr marL="285750" indent="-285750" defTabSz="457200">
              <a:buFont typeface="Arial" panose="020B0604020202020204" pitchFamily="34" charset="0"/>
              <a:buChar char="•"/>
            </a:pPr>
            <a:r>
              <a:rPr lang="en-GB" sz="1400" dirty="0">
                <a:solidFill>
                  <a:prstClr val="black"/>
                </a:solidFill>
                <a:latin typeface="Arial" panose="020B0604020202020204" pitchFamily="34" charset="0"/>
                <a:cs typeface="Arial" panose="020B0604020202020204" pitchFamily="34" charset="0"/>
              </a:rPr>
              <a:t>Tickets sold at £0 </a:t>
            </a:r>
          </a:p>
        </p:txBody>
      </p:sp>
      <p:pic>
        <p:nvPicPr>
          <p:cNvPr id="9" name="Picture 8"/>
          <p:cNvPicPr>
            <a:picLocks noChangeAspect="1"/>
          </p:cNvPicPr>
          <p:nvPr/>
        </p:nvPicPr>
        <p:blipFill>
          <a:blip r:embed="rId3"/>
          <a:stretch>
            <a:fillRect/>
          </a:stretch>
        </p:blipFill>
        <p:spPr>
          <a:xfrm>
            <a:off x="1290178" y="1992892"/>
            <a:ext cx="7670922" cy="4359630"/>
          </a:xfrm>
          <a:prstGeom prst="rect">
            <a:avLst/>
          </a:prstGeom>
        </p:spPr>
      </p:pic>
      <p:sp>
        <p:nvSpPr>
          <p:cNvPr id="10" name="Rectangle 9"/>
          <p:cNvSpPr/>
          <p:nvPr/>
        </p:nvSpPr>
        <p:spPr>
          <a:xfrm>
            <a:off x="1319762" y="3276028"/>
            <a:ext cx="7611754" cy="19205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1" name="Rectangle 10"/>
          <p:cNvSpPr/>
          <p:nvPr/>
        </p:nvSpPr>
        <p:spPr>
          <a:xfrm>
            <a:off x="1319762" y="4707844"/>
            <a:ext cx="7611754" cy="19205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12" name="Rectangle 11"/>
          <p:cNvSpPr/>
          <p:nvPr/>
        </p:nvSpPr>
        <p:spPr>
          <a:xfrm>
            <a:off x="1319762" y="5341733"/>
            <a:ext cx="7611754" cy="19205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13" name="Oval 12"/>
          <p:cNvSpPr/>
          <p:nvPr/>
        </p:nvSpPr>
        <p:spPr>
          <a:xfrm>
            <a:off x="3975699" y="1992892"/>
            <a:ext cx="1421202" cy="4033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4" name="TextBox 13"/>
          <p:cNvSpPr txBox="1"/>
          <p:nvPr/>
        </p:nvSpPr>
        <p:spPr>
          <a:xfrm>
            <a:off x="4983568" y="4794846"/>
            <a:ext cx="428922" cy="707886"/>
          </a:xfrm>
          <a:prstGeom prst="rect">
            <a:avLst/>
          </a:prstGeom>
          <a:noFill/>
        </p:spPr>
        <p:txBody>
          <a:bodyPr wrap="square" rtlCol="0">
            <a:spAutoFit/>
          </a:bodyPr>
          <a:lstStyle/>
          <a:p>
            <a:pPr defTabSz="457200"/>
            <a:r>
              <a:rPr lang="en-GB" sz="4000" dirty="0">
                <a:solidFill>
                  <a:srgbClr val="FF0000"/>
                </a:solidFill>
              </a:rPr>
              <a:t>X</a:t>
            </a:r>
          </a:p>
        </p:txBody>
      </p:sp>
      <p:sp>
        <p:nvSpPr>
          <p:cNvPr id="15" name="TextBox 14"/>
          <p:cNvSpPr txBox="1"/>
          <p:nvPr/>
        </p:nvSpPr>
        <p:spPr>
          <a:xfrm>
            <a:off x="4983568" y="3676084"/>
            <a:ext cx="428922" cy="707886"/>
          </a:xfrm>
          <a:prstGeom prst="rect">
            <a:avLst/>
          </a:prstGeom>
          <a:noFill/>
        </p:spPr>
        <p:txBody>
          <a:bodyPr wrap="square" rtlCol="0">
            <a:spAutoFit/>
          </a:bodyPr>
          <a:lstStyle/>
          <a:p>
            <a:pPr defTabSz="457200"/>
            <a:r>
              <a:rPr lang="en-GB" sz="4000" dirty="0">
                <a:solidFill>
                  <a:srgbClr val="FF0000"/>
                </a:solidFill>
              </a:rPr>
              <a:t>X</a:t>
            </a:r>
          </a:p>
        </p:txBody>
      </p:sp>
      <p:sp>
        <p:nvSpPr>
          <p:cNvPr id="16" name="TextBox 15"/>
          <p:cNvSpPr txBox="1"/>
          <p:nvPr/>
        </p:nvSpPr>
        <p:spPr>
          <a:xfrm>
            <a:off x="4983568" y="5585279"/>
            <a:ext cx="428922" cy="707886"/>
          </a:xfrm>
          <a:prstGeom prst="rect">
            <a:avLst/>
          </a:prstGeom>
          <a:noFill/>
        </p:spPr>
        <p:txBody>
          <a:bodyPr wrap="square" rtlCol="0">
            <a:spAutoFit/>
          </a:bodyPr>
          <a:lstStyle/>
          <a:p>
            <a:pPr defTabSz="457200"/>
            <a:r>
              <a:rPr lang="en-GB" sz="4000" dirty="0">
                <a:solidFill>
                  <a:srgbClr val="FF0000"/>
                </a:solidFill>
              </a:rPr>
              <a:t>X</a:t>
            </a:r>
          </a:p>
        </p:txBody>
      </p:sp>
      <p:sp>
        <p:nvSpPr>
          <p:cNvPr id="17" name="TextBox 16"/>
          <p:cNvSpPr txBox="1"/>
          <p:nvPr/>
        </p:nvSpPr>
        <p:spPr>
          <a:xfrm>
            <a:off x="168979" y="1716466"/>
            <a:ext cx="8862480" cy="3770263"/>
          </a:xfrm>
          <a:prstGeom prst="rect">
            <a:avLst/>
          </a:prstGeom>
          <a:noFill/>
        </p:spPr>
        <p:txBody>
          <a:bodyPr wrap="square" rtlCol="0">
            <a:spAutoFit/>
          </a:bodyPr>
          <a:lstStyle/>
          <a:p>
            <a:pPr algn="ctr" defTabSz="457200"/>
            <a:r>
              <a:rPr lang="en-GB" sz="23900" dirty="0">
                <a:ln>
                  <a:solidFill>
                    <a:prstClr val="black"/>
                  </a:solidFill>
                </a:ln>
                <a:solidFill>
                  <a:srgbClr val="FFFF00"/>
                </a:solidFill>
                <a:latin typeface="Arial" panose="020B0604020202020204" pitchFamily="34" charset="0"/>
                <a:cs typeface="Arial" panose="020B0604020202020204" pitchFamily="34" charset="0"/>
              </a:rPr>
              <a:t>4,555</a:t>
            </a:r>
            <a:endParaRPr lang="en-GB" sz="28700" dirty="0">
              <a:ln>
                <a:solidFill>
                  <a:prstClr val="black"/>
                </a:solidFill>
              </a:ln>
              <a:solidFill>
                <a:srgbClr val="FFFF00"/>
              </a:solidFill>
              <a:latin typeface="Arial" panose="020B0604020202020204" pitchFamily="34" charset="0"/>
              <a:cs typeface="Arial" panose="020B0604020202020204" pitchFamily="34" charset="0"/>
            </a:endParaRPr>
          </a:p>
        </p:txBody>
      </p:sp>
      <p:sp>
        <p:nvSpPr>
          <p:cNvPr id="18" name="TextBox 17"/>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13946376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circle(in)">
                                      <p:cBhvr>
                                        <p:cTn id="12" dur="750"/>
                                        <p:tgtEl>
                                          <p:spTgt spid="8">
                                            <p:txEl>
                                              <p:pRg st="0" end="0"/>
                                            </p:txEl>
                                          </p:spTgt>
                                        </p:tgtEl>
                                      </p:cBhvr>
                                    </p:animEffect>
                                  </p:childTnLst>
                                </p:cTn>
                              </p:par>
                            </p:childTnLst>
                          </p:cTn>
                        </p:par>
                        <p:par>
                          <p:cTn id="13" fill="hold">
                            <p:stCondLst>
                              <p:cond delay="750"/>
                            </p:stCondLst>
                            <p:childTnLst>
                              <p:par>
                                <p:cTn id="14" presetID="6" presetClass="entr" presetSubtype="16" fill="hold" nodeType="afterEffect">
                                  <p:stCondLst>
                                    <p:cond delay="0"/>
                                  </p:stCondLst>
                                  <p:childTnLst>
                                    <p:set>
                                      <p:cBhvr>
                                        <p:cTn id="15" dur="1" fill="hold">
                                          <p:stCondLst>
                                            <p:cond delay="0"/>
                                          </p:stCondLst>
                                        </p:cTn>
                                        <p:tgtEl>
                                          <p:spTgt spid="8">
                                            <p:txEl>
                                              <p:pRg st="1" end="1"/>
                                            </p:txEl>
                                          </p:spTgt>
                                        </p:tgtEl>
                                        <p:attrNameLst>
                                          <p:attrName>style.visibility</p:attrName>
                                        </p:attrNameLst>
                                      </p:cBhvr>
                                      <p:to>
                                        <p:strVal val="visible"/>
                                      </p:to>
                                    </p:set>
                                    <p:animEffect transition="in" filter="circle(in)">
                                      <p:cBhvr>
                                        <p:cTn id="16" dur="1000"/>
                                        <p:tgtEl>
                                          <p:spTgt spid="8">
                                            <p:txEl>
                                              <p:pRg st="1" end="1"/>
                                            </p:txEl>
                                          </p:spTgt>
                                        </p:tgtEl>
                                      </p:cBhvr>
                                    </p:animEffect>
                                  </p:childTnLst>
                                </p:cTn>
                              </p:par>
                            </p:childTnLst>
                          </p:cTn>
                        </p:par>
                        <p:par>
                          <p:cTn id="17" fill="hold">
                            <p:stCondLst>
                              <p:cond delay="1750"/>
                            </p:stCondLst>
                            <p:childTnLst>
                              <p:par>
                                <p:cTn id="18" presetID="6" presetClass="entr" presetSubtype="16" fill="hold" nodeType="afterEffect">
                                  <p:stCondLst>
                                    <p:cond delay="0"/>
                                  </p:stCondLst>
                                  <p:childTnLst>
                                    <p:set>
                                      <p:cBhvr>
                                        <p:cTn id="19" dur="1" fill="hold">
                                          <p:stCondLst>
                                            <p:cond delay="0"/>
                                          </p:stCondLst>
                                        </p:cTn>
                                        <p:tgtEl>
                                          <p:spTgt spid="8">
                                            <p:txEl>
                                              <p:pRg st="2" end="2"/>
                                            </p:txEl>
                                          </p:spTgt>
                                        </p:tgtEl>
                                        <p:attrNameLst>
                                          <p:attrName>style.visibility</p:attrName>
                                        </p:attrNameLst>
                                      </p:cBhvr>
                                      <p:to>
                                        <p:strVal val="visible"/>
                                      </p:to>
                                    </p:set>
                                    <p:animEffect transition="in" filter="circle(in)">
                                      <p:cBhvr>
                                        <p:cTn id="20" dur="1000"/>
                                        <p:tgtEl>
                                          <p:spTgt spid="8">
                                            <p:txEl>
                                              <p:pRg st="2" end="2"/>
                                            </p:txEl>
                                          </p:spTgt>
                                        </p:tgtEl>
                                      </p:cBhvr>
                                    </p:animEffect>
                                  </p:childTnLst>
                                </p:cTn>
                              </p:par>
                            </p:childTnLst>
                          </p:cTn>
                        </p:par>
                        <p:par>
                          <p:cTn id="21" fill="hold">
                            <p:stCondLst>
                              <p:cond delay="2750"/>
                            </p:stCondLst>
                            <p:childTnLst>
                              <p:par>
                                <p:cTn id="22" presetID="6" presetClass="entr" presetSubtype="16" fill="hold" nodeType="afterEffect">
                                  <p:stCondLst>
                                    <p:cond delay="0"/>
                                  </p:stCondLst>
                                  <p:childTnLst>
                                    <p:set>
                                      <p:cBhvr>
                                        <p:cTn id="23" dur="1" fill="hold">
                                          <p:stCondLst>
                                            <p:cond delay="0"/>
                                          </p:stCondLst>
                                        </p:cTn>
                                        <p:tgtEl>
                                          <p:spTgt spid="8">
                                            <p:txEl>
                                              <p:pRg st="3" end="3"/>
                                            </p:txEl>
                                          </p:spTgt>
                                        </p:tgtEl>
                                        <p:attrNameLst>
                                          <p:attrName>style.visibility</p:attrName>
                                        </p:attrNameLst>
                                      </p:cBhvr>
                                      <p:to>
                                        <p:strVal val="visible"/>
                                      </p:to>
                                    </p:set>
                                    <p:animEffect transition="in" filter="circle(in)">
                                      <p:cBhvr>
                                        <p:cTn id="24" dur="1000"/>
                                        <p:tgtEl>
                                          <p:spTgt spid="8">
                                            <p:txEl>
                                              <p:pRg st="3" end="3"/>
                                            </p:txEl>
                                          </p:spTgt>
                                        </p:tgtEl>
                                      </p:cBhvr>
                                    </p:animEffect>
                                  </p:childTnLst>
                                </p:cTn>
                              </p:par>
                            </p:childTnLst>
                          </p:cTn>
                        </p:par>
                        <p:par>
                          <p:cTn id="25" fill="hold">
                            <p:stCondLst>
                              <p:cond delay="3750"/>
                            </p:stCondLst>
                            <p:childTnLst>
                              <p:par>
                                <p:cTn id="26" presetID="6" presetClass="entr" presetSubtype="16" fill="hold" nodeType="after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circle(in)">
                                      <p:cBhvr>
                                        <p:cTn id="28" dur="1000"/>
                                        <p:tgtEl>
                                          <p:spTgt spid="8">
                                            <p:txEl>
                                              <p:pRg st="4" end="4"/>
                                            </p:txEl>
                                          </p:spTgt>
                                        </p:tgtEl>
                                      </p:cBhvr>
                                    </p:animEffect>
                                  </p:childTnLst>
                                </p:cTn>
                              </p:par>
                            </p:childTnLst>
                          </p:cTn>
                        </p:par>
                        <p:par>
                          <p:cTn id="29" fill="hold">
                            <p:stCondLst>
                              <p:cond delay="4750"/>
                            </p:stCondLst>
                            <p:childTnLst>
                              <p:par>
                                <p:cTn id="30" presetID="6" presetClass="entr" presetSubtype="16" fill="hold" nodeType="after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circle(in)">
                                      <p:cBhvr>
                                        <p:cTn id="32" dur="10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barn(inVertical)">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1" grpId="0" animBg="1"/>
      <p:bldP spid="12" grpId="0" animBg="1"/>
      <p:bldP spid="13" grpId="0" animBg="1"/>
      <p:bldP spid="14" grpId="0"/>
      <p:bldP spid="15" grpId="0"/>
      <p:bldP spid="16" grpId="0"/>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6416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Overnight Procedure</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7" name="TextBox 6"/>
          <p:cNvSpPr txBox="1"/>
          <p:nvPr/>
        </p:nvSpPr>
        <p:spPr>
          <a:xfrm>
            <a:off x="327169" y="1325999"/>
            <a:ext cx="7410061"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 Adds WMC Promise Prospect rank type  to the constituents record:</a:t>
            </a:r>
          </a:p>
        </p:txBody>
      </p:sp>
      <p:pic>
        <p:nvPicPr>
          <p:cNvPr id="8" name="Picture 7"/>
          <p:cNvPicPr>
            <a:picLocks noChangeAspect="1"/>
          </p:cNvPicPr>
          <p:nvPr/>
        </p:nvPicPr>
        <p:blipFill>
          <a:blip r:embed="rId3"/>
          <a:stretch>
            <a:fillRect/>
          </a:stretch>
        </p:blipFill>
        <p:spPr>
          <a:xfrm>
            <a:off x="204608" y="1833210"/>
            <a:ext cx="8248650" cy="2143125"/>
          </a:xfrm>
          <a:prstGeom prst="rect">
            <a:avLst/>
          </a:prstGeom>
        </p:spPr>
      </p:pic>
      <p:sp>
        <p:nvSpPr>
          <p:cNvPr id="9" name="TextBox 8"/>
          <p:cNvSpPr txBox="1"/>
          <p:nvPr/>
        </p:nvSpPr>
        <p:spPr>
          <a:xfrm>
            <a:off x="387291" y="4114214"/>
            <a:ext cx="6384023"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 Adds a WMC Prospect Plan to the constituents record:</a:t>
            </a:r>
          </a:p>
        </p:txBody>
      </p:sp>
      <p:pic>
        <p:nvPicPr>
          <p:cNvPr id="10" name="Picture 9"/>
          <p:cNvPicPr>
            <a:picLocks noChangeAspect="1"/>
          </p:cNvPicPr>
          <p:nvPr/>
        </p:nvPicPr>
        <p:blipFill>
          <a:blip r:embed="rId4"/>
          <a:stretch>
            <a:fillRect/>
          </a:stretch>
        </p:blipFill>
        <p:spPr>
          <a:xfrm>
            <a:off x="204608" y="4571038"/>
            <a:ext cx="8267700" cy="2114550"/>
          </a:xfrm>
          <a:prstGeom prst="rect">
            <a:avLst/>
          </a:prstGeom>
        </p:spPr>
      </p:pic>
      <p:pic>
        <p:nvPicPr>
          <p:cNvPr id="11" name="Picture 10"/>
          <p:cNvPicPr>
            <a:picLocks noChangeAspect="1"/>
          </p:cNvPicPr>
          <p:nvPr/>
        </p:nvPicPr>
        <p:blipFill>
          <a:blip r:embed="rId5"/>
          <a:stretch>
            <a:fillRect/>
          </a:stretch>
        </p:blipFill>
        <p:spPr>
          <a:xfrm>
            <a:off x="190537" y="1223210"/>
            <a:ext cx="8434914" cy="5620326"/>
          </a:xfrm>
          <a:prstGeom prst="rect">
            <a:avLst/>
          </a:prstGeom>
        </p:spPr>
      </p:pic>
      <p:sp>
        <p:nvSpPr>
          <p:cNvPr id="12" name="Rectangle 11"/>
          <p:cNvSpPr/>
          <p:nvPr/>
        </p:nvSpPr>
        <p:spPr>
          <a:xfrm>
            <a:off x="661103" y="2449663"/>
            <a:ext cx="2324100" cy="25146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8262158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randombar(horizontal)">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759058"/>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Pricing Rule Setup</a:t>
            </a:r>
          </a:p>
        </p:txBody>
      </p:sp>
      <p:sp>
        <p:nvSpPr>
          <p:cNvPr id="6" name="TextBox 5"/>
          <p:cNvSpPr txBox="1"/>
          <p:nvPr/>
        </p:nvSpPr>
        <p:spPr>
          <a:xfrm>
            <a:off x="69349" y="1136650"/>
            <a:ext cx="802386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Setup a Pricing Rule that is triggered by the rank type and value</a:t>
            </a:r>
          </a:p>
        </p:txBody>
      </p:sp>
      <p:pic>
        <p:nvPicPr>
          <p:cNvPr id="7" name="Picture 6"/>
          <p:cNvPicPr>
            <a:picLocks noChangeAspect="1"/>
          </p:cNvPicPr>
          <p:nvPr/>
        </p:nvPicPr>
        <p:blipFill>
          <a:blip r:embed="rId3"/>
          <a:stretch>
            <a:fillRect/>
          </a:stretch>
        </p:blipFill>
        <p:spPr>
          <a:xfrm>
            <a:off x="69349" y="1557854"/>
            <a:ext cx="6166572" cy="3523757"/>
          </a:xfrm>
          <a:prstGeom prst="rect">
            <a:avLst/>
          </a:prstGeom>
        </p:spPr>
      </p:pic>
      <p:pic>
        <p:nvPicPr>
          <p:cNvPr id="8" name="Picture 7"/>
          <p:cNvPicPr>
            <a:picLocks noChangeAspect="1"/>
          </p:cNvPicPr>
          <p:nvPr/>
        </p:nvPicPr>
        <p:blipFill>
          <a:blip r:embed="rId4"/>
          <a:stretch>
            <a:fillRect/>
          </a:stretch>
        </p:blipFill>
        <p:spPr>
          <a:xfrm>
            <a:off x="2412499" y="3440455"/>
            <a:ext cx="6436932" cy="1547812"/>
          </a:xfrm>
          <a:prstGeom prst="rect">
            <a:avLst/>
          </a:prstGeom>
        </p:spPr>
      </p:pic>
      <p:pic>
        <p:nvPicPr>
          <p:cNvPr id="10" name="Picture 9"/>
          <p:cNvPicPr>
            <a:picLocks noChangeAspect="1"/>
          </p:cNvPicPr>
          <p:nvPr/>
        </p:nvPicPr>
        <p:blipFill>
          <a:blip r:embed="rId5"/>
          <a:stretch>
            <a:fillRect/>
          </a:stretch>
        </p:blipFill>
        <p:spPr>
          <a:xfrm>
            <a:off x="483684" y="5198110"/>
            <a:ext cx="7976099" cy="1180371"/>
          </a:xfrm>
          <a:prstGeom prst="rect">
            <a:avLst/>
          </a:prstGeom>
        </p:spPr>
      </p:pic>
      <p:sp>
        <p:nvSpPr>
          <p:cNvPr id="9" name="Rectangle 8"/>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2" name="Oval 1"/>
          <p:cNvSpPr/>
          <p:nvPr/>
        </p:nvSpPr>
        <p:spPr>
          <a:xfrm>
            <a:off x="572688" y="2127569"/>
            <a:ext cx="2147582" cy="3607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2" name="Oval 11"/>
          <p:cNvSpPr/>
          <p:nvPr/>
        </p:nvSpPr>
        <p:spPr>
          <a:xfrm>
            <a:off x="355972" y="3500933"/>
            <a:ext cx="2147582" cy="3607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24758685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9829" y="5255354"/>
            <a:ext cx="3675708" cy="738664"/>
          </a:xfrm>
          <a:prstGeom prst="rect">
            <a:avLst/>
          </a:prstGeom>
          <a:noFill/>
        </p:spPr>
        <p:txBody>
          <a:bodyPr wrap="square" rtlCol="0">
            <a:spAutoFit/>
          </a:bodyPr>
          <a:lstStyle/>
          <a:p>
            <a:pPr defTabSz="457200"/>
            <a:r>
              <a:rPr lang="en-GB" sz="1400" dirty="0">
                <a:solidFill>
                  <a:prstClr val="black"/>
                </a:solidFill>
                <a:latin typeface="Arial" panose="020B0604020202020204" pitchFamily="34" charset="0"/>
                <a:cs typeface="Arial" panose="020B0604020202020204" pitchFamily="34" charset="0"/>
              </a:rPr>
              <a:t>With the ability to log the outcome via a Custom Data tab in the Order Details screen: </a:t>
            </a:r>
          </a:p>
        </p:txBody>
      </p:sp>
      <p:sp>
        <p:nvSpPr>
          <p:cNvPr id="6" name="Title 1"/>
          <p:cNvSpPr txBox="1">
            <a:spLocks/>
          </p:cNvSpPr>
          <p:nvPr/>
        </p:nvSpPr>
        <p:spPr>
          <a:xfrm>
            <a:off x="0" y="76175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Order Screen</a:t>
            </a:r>
          </a:p>
        </p:txBody>
      </p:sp>
      <p:sp>
        <p:nvSpPr>
          <p:cNvPr id="7" name="TextBox 6"/>
          <p:cNvSpPr txBox="1"/>
          <p:nvPr/>
        </p:nvSpPr>
        <p:spPr>
          <a:xfrm>
            <a:off x="87630" y="1268155"/>
            <a:ext cx="9056370" cy="523220"/>
          </a:xfrm>
          <a:prstGeom prst="rect">
            <a:avLst/>
          </a:prstGeom>
          <a:noFill/>
        </p:spPr>
        <p:txBody>
          <a:bodyPr wrap="square" rtlCol="0">
            <a:spAutoFit/>
          </a:bodyPr>
          <a:lstStyle/>
          <a:p>
            <a:pPr defTabSz="457200"/>
            <a:r>
              <a:rPr lang="en-GB" sz="1400" dirty="0">
                <a:solidFill>
                  <a:prstClr val="black"/>
                </a:solidFill>
                <a:latin typeface="Arial" panose="020B0604020202020204" pitchFamily="34" charset="0"/>
                <a:cs typeface="Arial" panose="020B0604020202020204" pitchFamily="34" charset="0"/>
              </a:rPr>
              <a:t>Next time a prospect books with our Ticket Office, the Contact Centre Assistant will be prompted to upsell promise: </a:t>
            </a:r>
          </a:p>
        </p:txBody>
      </p:sp>
      <p:pic>
        <p:nvPicPr>
          <p:cNvPr id="8" name="Picture 7"/>
          <p:cNvPicPr>
            <a:picLocks noChangeAspect="1"/>
          </p:cNvPicPr>
          <p:nvPr/>
        </p:nvPicPr>
        <p:blipFill>
          <a:blip r:embed="rId3"/>
          <a:stretch>
            <a:fillRect/>
          </a:stretch>
        </p:blipFill>
        <p:spPr>
          <a:xfrm>
            <a:off x="292430" y="1791375"/>
            <a:ext cx="8321040" cy="2379818"/>
          </a:xfrm>
          <a:prstGeom prst="rect">
            <a:avLst/>
          </a:prstGeom>
        </p:spPr>
      </p:pic>
      <p:pic>
        <p:nvPicPr>
          <p:cNvPr id="9" name="Picture 8"/>
          <p:cNvPicPr>
            <a:picLocks noChangeAspect="1"/>
          </p:cNvPicPr>
          <p:nvPr/>
        </p:nvPicPr>
        <p:blipFill>
          <a:blip r:embed="rId4"/>
          <a:stretch>
            <a:fillRect/>
          </a:stretch>
        </p:blipFill>
        <p:spPr>
          <a:xfrm>
            <a:off x="3675708" y="3286811"/>
            <a:ext cx="4937762" cy="3260932"/>
          </a:xfrm>
          <a:prstGeom prst="rect">
            <a:avLst/>
          </a:prstGeom>
        </p:spPr>
      </p:pic>
      <p:sp>
        <p:nvSpPr>
          <p:cNvPr id="10" name="Rectangle 9"/>
          <p:cNvSpPr/>
          <p:nvPr/>
        </p:nvSpPr>
        <p:spPr>
          <a:xfrm>
            <a:off x="3693324" y="6143747"/>
            <a:ext cx="3291841" cy="32004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1" name="Rectangle 10"/>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35286389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8389" y="75927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If Yes: </a:t>
            </a:r>
          </a:p>
        </p:txBody>
      </p:sp>
      <p:pic>
        <p:nvPicPr>
          <p:cNvPr id="6" name="Picture 5"/>
          <p:cNvPicPr>
            <a:picLocks noChangeAspect="1"/>
          </p:cNvPicPr>
          <p:nvPr/>
        </p:nvPicPr>
        <p:blipFill>
          <a:blip r:embed="rId3"/>
          <a:stretch>
            <a:fillRect/>
          </a:stretch>
        </p:blipFill>
        <p:spPr>
          <a:xfrm>
            <a:off x="0" y="1228976"/>
            <a:ext cx="6507482" cy="3241880"/>
          </a:xfrm>
          <a:prstGeom prst="rect">
            <a:avLst/>
          </a:prstGeom>
        </p:spPr>
      </p:pic>
      <p:pic>
        <p:nvPicPr>
          <p:cNvPr id="7" name="Picture 6"/>
          <p:cNvPicPr>
            <a:picLocks noChangeAspect="1"/>
          </p:cNvPicPr>
          <p:nvPr/>
        </p:nvPicPr>
        <p:blipFill>
          <a:blip r:embed="rId4"/>
          <a:stretch>
            <a:fillRect/>
          </a:stretch>
        </p:blipFill>
        <p:spPr>
          <a:xfrm>
            <a:off x="2606039" y="3611993"/>
            <a:ext cx="6416042" cy="3165454"/>
          </a:xfrm>
          <a:prstGeom prst="rect">
            <a:avLst/>
          </a:prstGeom>
        </p:spPr>
      </p:pic>
      <p:sp>
        <p:nvSpPr>
          <p:cNvPr id="8" name="Rectangle 7"/>
          <p:cNvSpPr/>
          <p:nvPr/>
        </p:nvSpPr>
        <p:spPr>
          <a:xfrm>
            <a:off x="2750820" y="6544252"/>
            <a:ext cx="3063240" cy="19812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9" name="TextBox 8"/>
          <p:cNvSpPr txBox="1"/>
          <p:nvPr/>
        </p:nvSpPr>
        <p:spPr>
          <a:xfrm>
            <a:off x="6654018" y="2027144"/>
            <a:ext cx="2368063" cy="738664"/>
          </a:xfrm>
          <a:prstGeom prst="rect">
            <a:avLst/>
          </a:prstGeom>
          <a:noFill/>
        </p:spPr>
        <p:txBody>
          <a:bodyPr wrap="square" rtlCol="0">
            <a:spAutoFit/>
          </a:bodyPr>
          <a:lstStyle/>
          <a:p>
            <a:pPr defTabSz="457200"/>
            <a:r>
              <a:rPr lang="en-GB" sz="1400" dirty="0">
                <a:solidFill>
                  <a:prstClr val="black"/>
                </a:solidFill>
                <a:latin typeface="Arial" panose="020B0604020202020204" pitchFamily="34" charset="0"/>
                <a:cs typeface="Arial" panose="020B0604020202020204" pitchFamily="34" charset="0"/>
              </a:rPr>
              <a:t>The Contact Centre Assistant processes the membership as normal.</a:t>
            </a:r>
          </a:p>
        </p:txBody>
      </p:sp>
      <p:sp>
        <p:nvSpPr>
          <p:cNvPr id="10" name="TextBox 9"/>
          <p:cNvSpPr txBox="1"/>
          <p:nvPr/>
        </p:nvSpPr>
        <p:spPr>
          <a:xfrm>
            <a:off x="240030" y="5362541"/>
            <a:ext cx="2221816" cy="738664"/>
          </a:xfrm>
          <a:prstGeom prst="rect">
            <a:avLst/>
          </a:prstGeom>
          <a:noFill/>
        </p:spPr>
        <p:txBody>
          <a:bodyPr wrap="square" rtlCol="0">
            <a:spAutoFit/>
          </a:bodyPr>
          <a:lstStyle/>
          <a:p>
            <a:pPr defTabSz="457200"/>
            <a:r>
              <a:rPr lang="en-GB" sz="1400" dirty="0">
                <a:solidFill>
                  <a:prstClr val="black"/>
                </a:solidFill>
                <a:latin typeface="Arial" panose="020B0604020202020204" pitchFamily="34" charset="0"/>
                <a:cs typeface="Arial" panose="020B0604020202020204" pitchFamily="34" charset="0"/>
              </a:rPr>
              <a:t>And logs ‘Yes’ in the WMC – Promise Custom tab.</a:t>
            </a:r>
          </a:p>
        </p:txBody>
      </p:sp>
      <p:sp>
        <p:nvSpPr>
          <p:cNvPr id="11" name="Rectangle 10"/>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30174817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stretch>
            <a:fillRect/>
          </a:stretch>
        </p:blipFill>
        <p:spPr>
          <a:xfrm>
            <a:off x="641060" y="4370494"/>
            <a:ext cx="7238680" cy="2769112"/>
          </a:xfrm>
          <a:prstGeom prst="rect">
            <a:avLst/>
          </a:prstGeom>
        </p:spPr>
      </p:pic>
      <p:sp>
        <p:nvSpPr>
          <p:cNvPr id="4" name="Title 1"/>
          <p:cNvSpPr txBox="1">
            <a:spLocks/>
          </p:cNvSpPr>
          <p:nvPr/>
        </p:nvSpPr>
        <p:spPr>
          <a:xfrm>
            <a:off x="-8389" y="75927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Overnight Procedure</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7" name="TextBox 6"/>
          <p:cNvSpPr txBox="1"/>
          <p:nvPr/>
        </p:nvSpPr>
        <p:spPr>
          <a:xfrm>
            <a:off x="204608" y="1201890"/>
            <a:ext cx="662178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 Updates the rank from Prospect to Member: 	</a:t>
            </a:r>
          </a:p>
        </p:txBody>
      </p:sp>
      <p:pic>
        <p:nvPicPr>
          <p:cNvPr id="8" name="Picture 7"/>
          <p:cNvPicPr>
            <a:picLocks noChangeAspect="1"/>
          </p:cNvPicPr>
          <p:nvPr/>
        </p:nvPicPr>
        <p:blipFill>
          <a:blip r:embed="rId4"/>
          <a:stretch>
            <a:fillRect/>
          </a:stretch>
        </p:blipFill>
        <p:spPr>
          <a:xfrm>
            <a:off x="641060" y="1625297"/>
            <a:ext cx="6918960" cy="2070700"/>
          </a:xfrm>
          <a:prstGeom prst="rect">
            <a:avLst/>
          </a:prstGeom>
        </p:spPr>
      </p:pic>
      <p:sp>
        <p:nvSpPr>
          <p:cNvPr id="10" name="Rectangle 9"/>
          <p:cNvSpPr/>
          <p:nvPr/>
        </p:nvSpPr>
        <p:spPr>
          <a:xfrm>
            <a:off x="1016949" y="5429454"/>
            <a:ext cx="1948441" cy="21077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2" name="TextBox 11"/>
          <p:cNvSpPr txBox="1"/>
          <p:nvPr/>
        </p:nvSpPr>
        <p:spPr>
          <a:xfrm>
            <a:off x="271550" y="3898759"/>
            <a:ext cx="662178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 Updates the Plan from Prospect to Current: 	</a:t>
            </a: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22948181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arn(inVertical)">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45667"/>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If No: </a:t>
            </a:r>
          </a:p>
        </p:txBody>
      </p:sp>
      <p:sp>
        <p:nvSpPr>
          <p:cNvPr id="5" name="Rectangle 4"/>
          <p:cNvSpPr/>
          <p:nvPr/>
        </p:nvSpPr>
        <p:spPr>
          <a:xfrm>
            <a:off x="0" y="-14909"/>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pic>
        <p:nvPicPr>
          <p:cNvPr id="7" name="Picture 6"/>
          <p:cNvPicPr>
            <a:picLocks noChangeAspect="1"/>
          </p:cNvPicPr>
          <p:nvPr/>
        </p:nvPicPr>
        <p:blipFill>
          <a:blip r:embed="rId3"/>
          <a:stretch>
            <a:fillRect/>
          </a:stretch>
        </p:blipFill>
        <p:spPr>
          <a:xfrm>
            <a:off x="472155" y="2050064"/>
            <a:ext cx="7772400" cy="3867150"/>
          </a:xfrm>
          <a:prstGeom prst="rect">
            <a:avLst/>
          </a:prstGeom>
        </p:spPr>
      </p:pic>
      <p:sp>
        <p:nvSpPr>
          <p:cNvPr id="8" name="TextBox 7"/>
          <p:cNvSpPr txBox="1"/>
          <p:nvPr/>
        </p:nvSpPr>
        <p:spPr>
          <a:xfrm>
            <a:off x="342580" y="1455338"/>
            <a:ext cx="8491931" cy="307777"/>
          </a:xfrm>
          <a:prstGeom prst="rect">
            <a:avLst/>
          </a:prstGeom>
          <a:noFill/>
        </p:spPr>
        <p:txBody>
          <a:bodyPr wrap="square" rtlCol="0">
            <a:spAutoFit/>
          </a:bodyPr>
          <a:lstStyle/>
          <a:p>
            <a:pPr defTabSz="457200"/>
            <a:r>
              <a:rPr lang="en-GB" sz="1400" dirty="0">
                <a:solidFill>
                  <a:prstClr val="black"/>
                </a:solidFill>
                <a:latin typeface="Arial" panose="020B0604020202020204" pitchFamily="34" charset="0"/>
                <a:cs typeface="Arial" panose="020B0604020202020204" pitchFamily="34" charset="0"/>
              </a:rPr>
              <a:t>The Contact Centre Assistant processes the order as normal but logs a ‘No’ in the Promise Custom tab: </a:t>
            </a:r>
          </a:p>
        </p:txBody>
      </p:sp>
      <p:sp>
        <p:nvSpPr>
          <p:cNvPr id="9" name="Rectangle 8"/>
          <p:cNvSpPr/>
          <p:nvPr/>
        </p:nvSpPr>
        <p:spPr>
          <a:xfrm>
            <a:off x="675118" y="5657316"/>
            <a:ext cx="3708875" cy="22219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1" name="TextBox 10"/>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39311695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9" y="75927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Overnight Procedure</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7" name="TextBox 6"/>
          <p:cNvSpPr txBox="1"/>
          <p:nvPr/>
        </p:nvSpPr>
        <p:spPr>
          <a:xfrm>
            <a:off x="204608" y="2292350"/>
            <a:ext cx="662178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 Removes the rank from the constituents account	</a:t>
            </a:r>
          </a:p>
        </p:txBody>
      </p:sp>
      <p:pic>
        <p:nvPicPr>
          <p:cNvPr id="8" name="Picture 7"/>
          <p:cNvPicPr>
            <a:picLocks noChangeAspect="1"/>
          </p:cNvPicPr>
          <p:nvPr/>
        </p:nvPicPr>
        <p:blipFill>
          <a:blip r:embed="rId3"/>
          <a:stretch>
            <a:fillRect/>
          </a:stretch>
        </p:blipFill>
        <p:spPr>
          <a:xfrm>
            <a:off x="372753" y="2898437"/>
            <a:ext cx="7992728" cy="2881540"/>
          </a:xfrm>
          <a:prstGeom prst="rect">
            <a:avLst/>
          </a:prstGeom>
        </p:spPr>
      </p:pic>
      <p:sp>
        <p:nvSpPr>
          <p:cNvPr id="10" name="TextBox 9"/>
          <p:cNvSpPr txBox="1"/>
          <p:nvPr/>
        </p:nvSpPr>
        <p:spPr>
          <a:xfrm>
            <a:off x="204608" y="1335185"/>
            <a:ext cx="601980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-Updates the plan with declined information</a:t>
            </a:r>
          </a:p>
        </p:txBody>
      </p:sp>
      <p:pic>
        <p:nvPicPr>
          <p:cNvPr id="11" name="Picture 10"/>
          <p:cNvPicPr>
            <a:picLocks noChangeAspect="1"/>
          </p:cNvPicPr>
          <p:nvPr/>
        </p:nvPicPr>
        <p:blipFill>
          <a:blip r:embed="rId4"/>
          <a:stretch>
            <a:fillRect/>
          </a:stretch>
        </p:blipFill>
        <p:spPr>
          <a:xfrm>
            <a:off x="204608" y="1754601"/>
            <a:ext cx="8446770" cy="5595763"/>
          </a:xfrm>
          <a:prstGeom prst="rect">
            <a:avLst/>
          </a:prstGeom>
        </p:spPr>
      </p:pic>
      <p:sp>
        <p:nvSpPr>
          <p:cNvPr id="12" name="Rectangle 11"/>
          <p:cNvSpPr/>
          <p:nvPr/>
        </p:nvSpPr>
        <p:spPr>
          <a:xfrm>
            <a:off x="406901" y="5774777"/>
            <a:ext cx="7974330" cy="19071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3" name="Rectangle 12"/>
          <p:cNvSpPr/>
          <p:nvPr/>
        </p:nvSpPr>
        <p:spPr>
          <a:xfrm>
            <a:off x="638577" y="2991026"/>
            <a:ext cx="2266950" cy="19393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dirty="0">
              <a:solidFill>
                <a:prstClr val="white"/>
              </a:solidFill>
            </a:endParaRPr>
          </a:p>
        </p:txBody>
      </p:sp>
      <p:sp>
        <p:nvSpPr>
          <p:cNvPr id="14" name="TextBox 13"/>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40241702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par>
                                <p:cTn id="16" presetID="14" presetClass="entr" presetSubtype="1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Re-prospecting</a:t>
            </a:r>
          </a:p>
        </p:txBody>
      </p:sp>
      <p:sp>
        <p:nvSpPr>
          <p:cNvPr id="6" name="TextBox 5"/>
          <p:cNvSpPr txBox="1"/>
          <p:nvPr/>
        </p:nvSpPr>
        <p:spPr>
          <a:xfrm>
            <a:off x="45720" y="1323621"/>
            <a:ext cx="6896100"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Once 6 months has passed from the initial decline: </a:t>
            </a:r>
          </a:p>
        </p:txBody>
      </p:sp>
      <p:pic>
        <p:nvPicPr>
          <p:cNvPr id="7" name="Picture 6"/>
          <p:cNvPicPr>
            <a:picLocks noChangeAspect="1"/>
          </p:cNvPicPr>
          <p:nvPr/>
        </p:nvPicPr>
        <p:blipFill>
          <a:blip r:embed="rId3"/>
          <a:stretch>
            <a:fillRect/>
          </a:stretch>
        </p:blipFill>
        <p:spPr>
          <a:xfrm>
            <a:off x="2474593" y="2482316"/>
            <a:ext cx="6442706" cy="2743740"/>
          </a:xfrm>
          <a:prstGeom prst="rect">
            <a:avLst/>
          </a:prstGeom>
        </p:spPr>
      </p:pic>
      <p:sp>
        <p:nvSpPr>
          <p:cNvPr id="8" name="Rectangle 7"/>
          <p:cNvSpPr/>
          <p:nvPr/>
        </p:nvSpPr>
        <p:spPr>
          <a:xfrm>
            <a:off x="2730372" y="3437844"/>
            <a:ext cx="1801116" cy="15493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9" name="TextBox 8"/>
          <p:cNvSpPr txBox="1"/>
          <p:nvPr/>
        </p:nvSpPr>
        <p:spPr>
          <a:xfrm>
            <a:off x="5808338" y="5853126"/>
            <a:ext cx="3108961"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And the rank is re-added </a:t>
            </a:r>
          </a:p>
        </p:txBody>
      </p:sp>
      <p:pic>
        <p:nvPicPr>
          <p:cNvPr id="10" name="Picture 9"/>
          <p:cNvPicPr>
            <a:picLocks noChangeAspect="1"/>
          </p:cNvPicPr>
          <p:nvPr/>
        </p:nvPicPr>
        <p:blipFill>
          <a:blip r:embed="rId4"/>
          <a:stretch>
            <a:fillRect/>
          </a:stretch>
        </p:blipFill>
        <p:spPr>
          <a:xfrm>
            <a:off x="45720" y="4920918"/>
            <a:ext cx="5650226" cy="1928610"/>
          </a:xfrm>
          <a:prstGeom prst="rect">
            <a:avLst/>
          </a:prstGeom>
        </p:spPr>
      </p:pic>
      <p:pic>
        <p:nvPicPr>
          <p:cNvPr id="11" name="Picture 10"/>
          <p:cNvPicPr>
            <a:picLocks noChangeAspect="1"/>
          </p:cNvPicPr>
          <p:nvPr/>
        </p:nvPicPr>
        <p:blipFill>
          <a:blip r:embed="rId5"/>
          <a:stretch>
            <a:fillRect/>
          </a:stretch>
        </p:blipFill>
        <p:spPr>
          <a:xfrm>
            <a:off x="0" y="1748015"/>
            <a:ext cx="8763000" cy="695325"/>
          </a:xfrm>
          <a:prstGeom prst="rect">
            <a:avLst/>
          </a:prstGeom>
        </p:spPr>
      </p:pic>
      <p:sp>
        <p:nvSpPr>
          <p:cNvPr id="12" name="Oval 11"/>
          <p:cNvSpPr/>
          <p:nvPr/>
        </p:nvSpPr>
        <p:spPr>
          <a:xfrm>
            <a:off x="3078480" y="1802141"/>
            <a:ext cx="830580" cy="62604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3" name="TextBox 12"/>
          <p:cNvSpPr txBox="1"/>
          <p:nvPr/>
        </p:nvSpPr>
        <p:spPr>
          <a:xfrm>
            <a:off x="45720" y="3430779"/>
            <a:ext cx="2684652" cy="369332"/>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The Plan is re-opened</a:t>
            </a:r>
          </a:p>
        </p:txBody>
      </p:sp>
      <p:sp>
        <p:nvSpPr>
          <p:cNvPr id="14" name="Rectangle 13"/>
          <p:cNvSpPr/>
          <p:nvPr/>
        </p:nvSpPr>
        <p:spPr>
          <a:xfrm>
            <a:off x="121920" y="6256020"/>
            <a:ext cx="2608452" cy="27432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6" name="Rectangle 15"/>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15" name="TextBox 14"/>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29837637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randombar(horizont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randombar(horizontal)">
                                      <p:cBhvr>
                                        <p:cTn id="29" dur="500"/>
                                        <p:tgtEl>
                                          <p:spTgt spid="10"/>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2" grpId="0" animBg="1"/>
      <p:bldP spid="13" grpId="0"/>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9525" y="1147806"/>
            <a:ext cx="4676775" cy="4105275"/>
          </a:xfrm>
          <a:prstGeom prst="rect">
            <a:avLst/>
          </a:prstGeom>
        </p:spPr>
      </p:pic>
      <p:sp>
        <p:nvSpPr>
          <p:cNvPr id="7" name="Rectangle 6"/>
          <p:cNvSpPr/>
          <p:nvPr/>
        </p:nvSpPr>
        <p:spPr>
          <a:xfrm>
            <a:off x="23337" y="4376083"/>
            <a:ext cx="4701540" cy="3581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pic>
        <p:nvPicPr>
          <p:cNvPr id="8" name="Picture 7"/>
          <p:cNvPicPr>
            <a:picLocks noChangeAspect="1"/>
          </p:cNvPicPr>
          <p:nvPr/>
        </p:nvPicPr>
        <p:blipFill>
          <a:blip r:embed="rId4"/>
          <a:stretch>
            <a:fillRect/>
          </a:stretch>
        </p:blipFill>
        <p:spPr>
          <a:xfrm>
            <a:off x="4209097" y="2794183"/>
            <a:ext cx="4143375" cy="4086225"/>
          </a:xfrm>
          <a:prstGeom prst="rect">
            <a:avLst/>
          </a:prstGeom>
        </p:spPr>
      </p:pic>
      <p:sp>
        <p:nvSpPr>
          <p:cNvPr id="9" name="Rectangle 8"/>
          <p:cNvSpPr/>
          <p:nvPr/>
        </p:nvSpPr>
        <p:spPr>
          <a:xfrm>
            <a:off x="4209097" y="6111939"/>
            <a:ext cx="4220528" cy="3581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0" name="TextBox 9"/>
          <p:cNvSpPr txBox="1"/>
          <p:nvPr/>
        </p:nvSpPr>
        <p:spPr>
          <a:xfrm>
            <a:off x="5069537" y="1395258"/>
            <a:ext cx="3736838" cy="646331"/>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Attribute Value = True if they wish to never be asked again.</a:t>
            </a:r>
          </a:p>
        </p:txBody>
      </p:sp>
      <p:sp>
        <p:nvSpPr>
          <p:cNvPr id="11" name="TextBox 10"/>
          <p:cNvSpPr txBox="1"/>
          <p:nvPr/>
        </p:nvSpPr>
        <p:spPr>
          <a:xfrm>
            <a:off x="316230" y="5640311"/>
            <a:ext cx="3586162" cy="646331"/>
          </a:xfrm>
          <a:prstGeom prst="rect">
            <a:avLst/>
          </a:prstGeom>
          <a:noFill/>
        </p:spPr>
        <p:txBody>
          <a:bodyPr wrap="square" rtlCol="0">
            <a:spAutoFit/>
          </a:bodyPr>
          <a:lstStyle/>
          <a:p>
            <a:pPr defTabSz="457200"/>
            <a:r>
              <a:rPr lang="en-GB" dirty="0">
                <a:solidFill>
                  <a:prstClr val="black"/>
                </a:solidFill>
                <a:latin typeface="Arial" panose="020B0604020202020204" pitchFamily="34" charset="0"/>
                <a:cs typeface="Arial" panose="020B0604020202020204" pitchFamily="34" charset="0"/>
              </a:rPr>
              <a:t>Value can be changed to ‘False’ if they change their mind</a:t>
            </a:r>
          </a:p>
        </p:txBody>
      </p:sp>
      <p:sp>
        <p:nvSpPr>
          <p:cNvPr id="12"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Never Ask Again </a:t>
            </a:r>
          </a:p>
        </p:txBody>
      </p:sp>
      <p:sp>
        <p:nvSpPr>
          <p:cNvPr id="13" name="Rectangle 12"/>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15" name="TextBox 14"/>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7853357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par>
                                <p:cTn id="19" presetID="14"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randombar(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Future Considerations</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7" name="Oval 6"/>
          <p:cNvSpPr/>
          <p:nvPr/>
        </p:nvSpPr>
        <p:spPr>
          <a:xfrm>
            <a:off x="522373"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8" name="TextBox 7"/>
          <p:cNvSpPr txBox="1"/>
          <p:nvPr/>
        </p:nvSpPr>
        <p:spPr>
          <a:xfrm>
            <a:off x="578840" y="3269465"/>
            <a:ext cx="1493241" cy="923330"/>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2 or more restaurant bookings</a:t>
            </a:r>
          </a:p>
        </p:txBody>
      </p:sp>
      <p:sp>
        <p:nvSpPr>
          <p:cNvPr id="9" name="Oval 8"/>
          <p:cNvSpPr/>
          <p:nvPr/>
        </p:nvSpPr>
        <p:spPr>
          <a:xfrm>
            <a:off x="3468307"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0" name="TextBox 9"/>
          <p:cNvSpPr txBox="1"/>
          <p:nvPr/>
        </p:nvSpPr>
        <p:spPr>
          <a:xfrm>
            <a:off x="3524619" y="3130965"/>
            <a:ext cx="1493241" cy="1200329"/>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2 or more opening night bookings</a:t>
            </a:r>
          </a:p>
        </p:txBody>
      </p:sp>
      <p:sp>
        <p:nvSpPr>
          <p:cNvPr id="11" name="Oval 10"/>
          <p:cNvSpPr/>
          <p:nvPr/>
        </p:nvSpPr>
        <p:spPr>
          <a:xfrm>
            <a:off x="6296795"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2" name="TextBox 11"/>
          <p:cNvSpPr txBox="1"/>
          <p:nvPr/>
        </p:nvSpPr>
        <p:spPr>
          <a:xfrm>
            <a:off x="6385253" y="3130964"/>
            <a:ext cx="1493241" cy="1200329"/>
          </a:xfrm>
          <a:prstGeom prst="rect">
            <a:avLst/>
          </a:prstGeom>
          <a:noFill/>
        </p:spPr>
        <p:txBody>
          <a:bodyPr wrap="square" rtlCol="0">
            <a:spAutoFit/>
          </a:bodyPr>
          <a:lstStyle/>
          <a:p>
            <a:pPr algn="ctr" defTabSz="457200"/>
            <a:r>
              <a:rPr lang="en-GB" dirty="0">
                <a:solidFill>
                  <a:prstClr val="black"/>
                </a:solidFill>
                <a:latin typeface="Arial" panose="020B0604020202020204" pitchFamily="34" charset="0"/>
                <a:cs typeface="Arial" panose="020B0604020202020204" pitchFamily="34" charset="0"/>
              </a:rPr>
              <a:t>2 or more bookings on public on-sale</a:t>
            </a:r>
          </a:p>
        </p:txBody>
      </p:sp>
      <p:sp>
        <p:nvSpPr>
          <p:cNvPr id="13" name="TextBox 12"/>
          <p:cNvSpPr txBox="1"/>
          <p:nvPr/>
        </p:nvSpPr>
        <p:spPr>
          <a:xfrm>
            <a:off x="204608" y="223704"/>
            <a:ext cx="3320011"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Tree>
    <p:extLst>
      <p:ext uri="{BB962C8B-B14F-4D97-AF65-F5344CB8AC3E}">
        <p14:creationId xmlns:p14="http://schemas.microsoft.com/office/powerpoint/2010/main" val="26276300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solidFill>
                  <a:prstClr val="black"/>
                </a:solidFill>
                <a:latin typeface="Arial" panose="020B0604020202020204" pitchFamily="34" charset="0"/>
                <a:cs typeface="Arial" panose="020B0604020202020204" pitchFamily="34" charset="0"/>
              </a:rPr>
              <a:t>Thank you for listening!</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6" name="TextBox 5"/>
          <p:cNvSpPr txBox="1"/>
          <p:nvPr/>
        </p:nvSpPr>
        <p:spPr>
          <a:xfrm>
            <a:off x="204608" y="223704"/>
            <a:ext cx="3241593" cy="338554"/>
          </a:xfrm>
          <a:prstGeom prst="rect">
            <a:avLst/>
          </a:prstGeom>
          <a:noFill/>
        </p:spPr>
        <p:txBody>
          <a:bodyPr wrap="none" rtlCol="0">
            <a:spAutoFit/>
          </a:bodyPr>
          <a:lstStyle/>
          <a:p>
            <a:pPr defTabSz="457200"/>
            <a:r>
              <a:rPr lang="en-GB" sz="1600" dirty="0">
                <a:solidFill>
                  <a:prstClr val="white"/>
                </a:solidFill>
                <a:latin typeface="Arial" panose="020B0604020202020204" pitchFamily="34" charset="0"/>
                <a:cs typeface="Arial" panose="020B0604020202020204" pitchFamily="34" charset="0"/>
              </a:rPr>
              <a:t>Using your Data to find Prospects</a:t>
            </a:r>
          </a:p>
        </p:txBody>
      </p:sp>
      <p:sp>
        <p:nvSpPr>
          <p:cNvPr id="7" name="TextBox 6"/>
          <p:cNvSpPr txBox="1"/>
          <p:nvPr/>
        </p:nvSpPr>
        <p:spPr>
          <a:xfrm>
            <a:off x="0" y="2380735"/>
            <a:ext cx="9144000" cy="1938992"/>
          </a:xfrm>
          <a:prstGeom prst="rect">
            <a:avLst/>
          </a:prstGeom>
          <a:noFill/>
        </p:spPr>
        <p:txBody>
          <a:bodyPr wrap="square" rtlCol="0">
            <a:spAutoFit/>
          </a:bodyPr>
          <a:lstStyle/>
          <a:p>
            <a:pPr algn="ctr" defTabSz="457200"/>
            <a:r>
              <a:rPr lang="en-GB" sz="4000" dirty="0">
                <a:solidFill>
                  <a:prstClr val="black"/>
                </a:solidFill>
                <a:latin typeface="Arial" panose="020B0604020202020204" pitchFamily="34" charset="0"/>
                <a:cs typeface="Arial" panose="020B0604020202020204" pitchFamily="34" charset="0"/>
              </a:rPr>
              <a:t>Anna Coles </a:t>
            </a:r>
          </a:p>
          <a:p>
            <a:pPr algn="ctr" defTabSz="457200"/>
            <a:r>
              <a:rPr lang="en-GB" sz="4000" i="1" dirty="0">
                <a:solidFill>
                  <a:prstClr val="black"/>
                </a:solidFill>
                <a:latin typeface="Arial" panose="020B0604020202020204" pitchFamily="34" charset="0"/>
                <a:cs typeface="Arial" panose="020B0604020202020204" pitchFamily="34" charset="0"/>
              </a:rPr>
              <a:t>Database Team Leader</a:t>
            </a:r>
          </a:p>
          <a:p>
            <a:pPr algn="ctr" defTabSz="457200"/>
            <a:r>
              <a:rPr lang="en-GB" sz="4000" dirty="0">
                <a:solidFill>
                  <a:prstClr val="black"/>
                </a:solidFill>
                <a:latin typeface="Arial" panose="020B0604020202020204" pitchFamily="34" charset="0"/>
                <a:cs typeface="Arial" panose="020B0604020202020204" pitchFamily="34" charset="0"/>
                <a:hlinkClick r:id="rId2"/>
              </a:rPr>
              <a:t>anna.coles@wmc.org.uk</a:t>
            </a:r>
            <a:endParaRPr lang="en-GB" sz="4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9028596"/>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0190D5A0-A8E6-49F7-87C6-ACDAAC21AFB3}" type="slidenum">
              <a:rPr lang="en-GB" altLang="en-US"/>
              <a:pPr/>
              <a:t>42</a:t>
            </a:fld>
            <a:endParaRPr lang="en-GB" altLang="en-US"/>
          </a:p>
        </p:txBody>
      </p:sp>
      <p:sp>
        <p:nvSpPr>
          <p:cNvPr id="36866" name="Rectangle 2"/>
          <p:cNvSpPr>
            <a:spLocks noGrp="1" noChangeArrowheads="1"/>
          </p:cNvSpPr>
          <p:nvPr>
            <p:ph type="title"/>
          </p:nvPr>
        </p:nvSpPr>
        <p:spPr>
          <a:xfrm>
            <a:off x="1763688" y="2564904"/>
            <a:ext cx="7162800" cy="1143000"/>
          </a:xfrm>
        </p:spPr>
        <p:txBody>
          <a:bodyPr/>
          <a:lstStyle/>
          <a:p>
            <a:r>
              <a:rPr lang="en-US" altLang="en-US" dirty="0" smtClean="0"/>
              <a:t>Gold mining</a:t>
            </a:r>
            <a:endParaRPr lang="en-US" altLang="en-US" dirty="0"/>
          </a:p>
        </p:txBody>
      </p:sp>
      <p:sp>
        <p:nvSpPr>
          <p:cNvPr id="36867" name="Rectangle 3"/>
          <p:cNvSpPr>
            <a:spLocks noGrp="1" noChangeArrowheads="1"/>
          </p:cNvSpPr>
          <p:nvPr>
            <p:ph type="body" idx="1"/>
          </p:nvPr>
        </p:nvSpPr>
        <p:spPr>
          <a:xfrm>
            <a:off x="1763688" y="3429000"/>
            <a:ext cx="7162800" cy="2590800"/>
          </a:xfrm>
        </p:spPr>
        <p:txBody>
          <a:bodyPr/>
          <a:lstStyle/>
          <a:p>
            <a:r>
              <a:rPr lang="en-GB" altLang="en-US" dirty="0" smtClean="0">
                <a:solidFill>
                  <a:schemeClr val="accent3"/>
                </a:solidFill>
              </a:rPr>
              <a:t>The RSC’s journey with wealth screening</a:t>
            </a:r>
            <a:endParaRPr lang="en-GB" altLang="en-US" dirty="0">
              <a:solidFill>
                <a:schemeClr val="accent3"/>
              </a:solidFill>
            </a:endParaRP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Jessica.Hill\Downloads\Audience_photos_July_2015._2015_Photo_by_David_Tett_c_RSC_167894 (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95" t="1540" r="394"/>
          <a:stretch/>
        </p:blipFill>
        <p:spPr bwMode="auto">
          <a:xfrm>
            <a:off x="0" y="0"/>
            <a:ext cx="9144000" cy="6355129"/>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sp>
        <p:nvSpPr>
          <p:cNvPr id="5" name="Slide Number Placeholder 5"/>
          <p:cNvSpPr>
            <a:spLocks noGrp="1"/>
          </p:cNvSpPr>
          <p:nvPr>
            <p:ph type="sldNum" sz="quarter" idx="12"/>
          </p:nvPr>
        </p:nvSpPr>
        <p:spPr/>
        <p:txBody>
          <a:bodyPr/>
          <a:lstStyle/>
          <a:p>
            <a:fld id="{159F9553-2F8E-4603-9B22-EABE87C281D2}" type="slidenum">
              <a:rPr lang="en-GB" altLang="en-US"/>
              <a:pPr/>
              <a:t>43</a:t>
            </a:fld>
            <a:endParaRPr lang="en-GB" altLang="en-US"/>
          </a:p>
        </p:txBody>
      </p:sp>
      <p:sp>
        <p:nvSpPr>
          <p:cNvPr id="10242" name="Rectangle 2"/>
          <p:cNvSpPr>
            <a:spLocks noGrp="1" noChangeArrowheads="1"/>
          </p:cNvSpPr>
          <p:nvPr>
            <p:ph type="title"/>
          </p:nvPr>
        </p:nvSpPr>
        <p:spPr>
          <a:xfrm>
            <a:off x="1475656" y="116632"/>
            <a:ext cx="7404121" cy="936104"/>
          </a:xfrm>
        </p:spPr>
        <p:txBody>
          <a:bodyPr/>
          <a:lstStyle/>
          <a:p>
            <a:r>
              <a:rPr lang="en-US" altLang="en-US" sz="2400" dirty="0">
                <a:solidFill>
                  <a:srgbClr val="FFFFFF"/>
                </a:solidFill>
              </a:rPr>
              <a:t>T</a:t>
            </a:r>
            <a:r>
              <a:rPr lang="en-US" altLang="en-US" sz="2400" dirty="0" smtClean="0">
                <a:solidFill>
                  <a:srgbClr val="FFFFFF"/>
                </a:solidFill>
              </a:rPr>
              <a:t>heatre at its best, made in Stratford-upon-Avon and shared around the world.</a:t>
            </a:r>
            <a:endParaRPr lang="en-US" altLang="en-US" sz="2400" dirty="0">
              <a:solidFill>
                <a:srgbClr val="FFFFFF"/>
              </a:solidFill>
            </a:endParaRPr>
          </a:p>
        </p:txBody>
      </p:sp>
      <p:sp>
        <p:nvSpPr>
          <p:cNvPr id="2" name="Rectangle 1"/>
          <p:cNvSpPr/>
          <p:nvPr/>
        </p:nvSpPr>
        <p:spPr bwMode="auto">
          <a:xfrm>
            <a:off x="5508104" y="1484784"/>
            <a:ext cx="3443681" cy="4536504"/>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sp>
        <p:nvSpPr>
          <p:cNvPr id="10243" name="Rectangle 3"/>
          <p:cNvSpPr>
            <a:spLocks noGrp="1" noChangeArrowheads="1"/>
          </p:cNvSpPr>
          <p:nvPr>
            <p:ph type="body" idx="1"/>
          </p:nvPr>
        </p:nvSpPr>
        <p:spPr>
          <a:xfrm>
            <a:off x="5573760" y="1844824"/>
            <a:ext cx="3312368" cy="3960440"/>
          </a:xfrm>
        </p:spPr>
        <p:txBody>
          <a:bodyPr/>
          <a:lstStyle/>
          <a:p>
            <a:pPr marL="0" indent="0">
              <a:buNone/>
            </a:pPr>
            <a:r>
              <a:rPr lang="en-GB" sz="1600" dirty="0">
                <a:solidFill>
                  <a:prstClr val="black"/>
                </a:solidFill>
                <a:cs typeface="DIN-Medium"/>
              </a:rPr>
              <a:t>We encourage everyone to enjoy a lifelong relationship with Shakespeare and live theatre.</a:t>
            </a:r>
            <a:endParaRPr lang="en-US" altLang="en-US" sz="1600" dirty="0" smtClean="0"/>
          </a:p>
          <a:p>
            <a:pPr marL="0" indent="0">
              <a:buNone/>
            </a:pPr>
            <a:endParaRPr lang="en-US" altLang="en-US" sz="1600" dirty="0" smtClean="0"/>
          </a:p>
          <a:p>
            <a:pPr marL="0" indent="0">
              <a:buNone/>
            </a:pPr>
            <a:r>
              <a:rPr lang="en-US" altLang="en-US" sz="1600" dirty="0" smtClean="0"/>
              <a:t>In 2014/15 we:</a:t>
            </a:r>
          </a:p>
          <a:p>
            <a:pPr marL="0" indent="0">
              <a:buNone/>
            </a:pPr>
            <a:endParaRPr lang="en-US" altLang="en-US" sz="1600" dirty="0" smtClean="0"/>
          </a:p>
          <a:p>
            <a:r>
              <a:rPr lang="en-US" altLang="en-US" sz="1600" dirty="0" smtClean="0"/>
              <a:t>Sold 1.8 million tickets</a:t>
            </a:r>
          </a:p>
          <a:p>
            <a:r>
              <a:rPr lang="en-GB" sz="1600" dirty="0" smtClean="0">
                <a:solidFill>
                  <a:prstClr val="black"/>
                </a:solidFill>
                <a:cs typeface="DIN-Medium"/>
              </a:rPr>
              <a:t>Reached 530,000 </a:t>
            </a:r>
            <a:r>
              <a:rPr lang="en-GB" sz="1600" dirty="0">
                <a:solidFill>
                  <a:prstClr val="black"/>
                </a:solidFill>
                <a:cs typeface="DIN-Medium"/>
              </a:rPr>
              <a:t>young people </a:t>
            </a:r>
            <a:r>
              <a:rPr lang="en-GB" sz="1600" dirty="0" smtClean="0">
                <a:solidFill>
                  <a:prstClr val="black"/>
                </a:solidFill>
                <a:cs typeface="DIN-Medium"/>
              </a:rPr>
              <a:t>across the UK</a:t>
            </a:r>
          </a:p>
          <a:p>
            <a:r>
              <a:rPr lang="en-GB" sz="1600" dirty="0" smtClean="0">
                <a:solidFill>
                  <a:prstClr val="black"/>
                </a:solidFill>
                <a:cs typeface="DIN-Medium"/>
              </a:rPr>
              <a:t>Welcomed 570,000 day visitors to our buildings</a:t>
            </a:r>
          </a:p>
          <a:p>
            <a:r>
              <a:rPr lang="en-GB" sz="1600" dirty="0" smtClean="0">
                <a:solidFill>
                  <a:prstClr val="black"/>
                </a:solidFill>
                <a:cs typeface="DIN-Medium"/>
              </a:rPr>
              <a:t>Raised £3.6 million through fundraising in addition to our ACE NPO funding</a:t>
            </a:r>
            <a:endParaRPr lang="en-GB" sz="1600" dirty="0">
              <a:solidFill>
                <a:prstClr val="black"/>
              </a:solidFill>
              <a:cs typeface="DIN-Medium"/>
            </a:endParaRPr>
          </a:p>
          <a:p>
            <a:pPr marL="0" indent="0">
              <a:buNone/>
            </a:pPr>
            <a:endParaRPr lang="en-US" altLang="en-US" sz="1400" dirty="0" smtClean="0"/>
          </a:p>
        </p:txBody>
      </p:sp>
      <p:pic>
        <p:nvPicPr>
          <p:cNvPr id="9" name="Picture 2" descr="http://www.kcl.ac.uk/ImportedImages/Cultural/Creative-Futures/rsc-logo2.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0" y="0"/>
            <a:ext cx="1328849" cy="10229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essica.Hill\Downloads\Shakespeare_s_400th_anniversary_events_23_April_2016_2016_Photo_by_David_Tett_c_RSC_191221.jpg"/>
          <p:cNvPicPr>
            <a:picLocks noChangeAspect="1" noChangeArrowheads="1"/>
          </p:cNvPicPr>
          <p:nvPr/>
        </p:nvPicPr>
        <p:blipFill rotWithShape="1">
          <a:blip r:embed="rId3">
            <a:extLst>
              <a:ext uri="{28A0092B-C50C-407E-A947-70E740481C1C}">
                <a14:useLocalDpi xmlns:a14="http://schemas.microsoft.com/office/drawing/2010/main" val="0"/>
              </a:ext>
            </a:extLst>
          </a:blip>
          <a:srcRect l="2643" r="1669"/>
          <a:stretch/>
        </p:blipFill>
        <p:spPr bwMode="auto">
          <a:xfrm>
            <a:off x="1" y="0"/>
            <a:ext cx="9144000" cy="6381328"/>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5"/>
          <p:cNvSpPr>
            <a:spLocks noGrp="1"/>
          </p:cNvSpPr>
          <p:nvPr>
            <p:ph type="sldNum" sz="quarter" idx="12"/>
          </p:nvPr>
        </p:nvSpPr>
        <p:spPr/>
        <p:txBody>
          <a:bodyPr/>
          <a:lstStyle/>
          <a:p>
            <a:fld id="{159F9553-2F8E-4603-9B22-EABE87C281D2}" type="slidenum">
              <a:rPr lang="en-GB" altLang="en-US"/>
              <a:pPr/>
              <a:t>44</a:t>
            </a:fld>
            <a:endParaRPr lang="en-GB" altLang="en-US"/>
          </a:p>
        </p:txBody>
      </p:sp>
      <p:sp>
        <p:nvSpPr>
          <p:cNvPr id="10242" name="Rectangle 2"/>
          <p:cNvSpPr>
            <a:spLocks noGrp="1" noChangeArrowheads="1"/>
          </p:cNvSpPr>
          <p:nvPr>
            <p:ph type="title"/>
          </p:nvPr>
        </p:nvSpPr>
        <p:spPr>
          <a:xfrm>
            <a:off x="251520" y="1196752"/>
            <a:ext cx="2664296" cy="2304256"/>
          </a:xfrm>
        </p:spPr>
        <p:txBody>
          <a:bodyPr/>
          <a:lstStyle/>
          <a:p>
            <a:r>
              <a:rPr lang="en-US" altLang="en-US" sz="2800" dirty="0" smtClean="0">
                <a:solidFill>
                  <a:srgbClr val="FFFFFF"/>
                </a:solidFill>
              </a:rPr>
              <a:t>Why did we want to carry out a wealth screening exercise?</a:t>
            </a:r>
            <a:endParaRPr lang="en-US" altLang="en-US" sz="2800" dirty="0">
              <a:solidFill>
                <a:srgbClr val="FFFFFF"/>
              </a:solidFill>
            </a:endParaRPr>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pic>
        <p:nvPicPr>
          <p:cNvPr id="8" name="Picture 2" descr="http://www.kcl.ac.uk/ImportedImages/Cultural/Creative-Futures/rsc-logo2.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0" y="0"/>
            <a:ext cx="1328849" cy="102293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bwMode="auto">
          <a:xfrm>
            <a:off x="4932040" y="2204864"/>
            <a:ext cx="4019745" cy="3816424"/>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sp>
        <p:nvSpPr>
          <p:cNvPr id="10243" name="Rectangle 3"/>
          <p:cNvSpPr>
            <a:spLocks noGrp="1" noChangeArrowheads="1"/>
          </p:cNvSpPr>
          <p:nvPr>
            <p:ph type="body" idx="1"/>
          </p:nvPr>
        </p:nvSpPr>
        <p:spPr>
          <a:xfrm>
            <a:off x="5004048" y="2276872"/>
            <a:ext cx="3816425" cy="3960440"/>
          </a:xfrm>
        </p:spPr>
        <p:txBody>
          <a:bodyPr/>
          <a:lstStyle/>
          <a:p>
            <a:pPr marL="0" indent="0">
              <a:buNone/>
            </a:pPr>
            <a:endParaRPr lang="en-US" altLang="en-US" sz="1600" dirty="0"/>
          </a:p>
          <a:p>
            <a:pPr marL="0" indent="0">
              <a:buNone/>
            </a:pPr>
            <a:r>
              <a:rPr lang="en-US" altLang="en-US" dirty="0" smtClean="0"/>
              <a:t>Our aim was to:</a:t>
            </a:r>
          </a:p>
          <a:p>
            <a:pPr marL="0" indent="0">
              <a:buNone/>
            </a:pPr>
            <a:endParaRPr lang="en-US" altLang="en-US" dirty="0" smtClean="0"/>
          </a:p>
          <a:p>
            <a:pPr lvl="1"/>
            <a:r>
              <a:rPr lang="en-US" altLang="en-US" dirty="0" smtClean="0"/>
              <a:t>Grow our US base of donors</a:t>
            </a:r>
          </a:p>
          <a:p>
            <a:pPr lvl="1"/>
            <a:r>
              <a:rPr lang="en-US" altLang="en-US" dirty="0" smtClean="0"/>
              <a:t>Explore potential for capital donations</a:t>
            </a:r>
          </a:p>
          <a:p>
            <a:pPr lvl="1"/>
            <a:r>
              <a:rPr lang="en-US" altLang="en-US" dirty="0" smtClean="0"/>
              <a:t>Explore potential for a legacy campaign</a:t>
            </a:r>
            <a:endParaRPr lang="en-US" altLang="en-US" dirty="0"/>
          </a:p>
          <a:p>
            <a:pPr lvl="1"/>
            <a:endParaRPr lang="en-US" altLang="en-US" sz="1600" dirty="0" smtClean="0"/>
          </a:p>
          <a:p>
            <a:pPr marL="0" indent="0">
              <a:buNone/>
            </a:pPr>
            <a:endParaRPr lang="en-US" altLang="en-US" sz="1600" dirty="0"/>
          </a:p>
        </p:txBody>
      </p:sp>
    </p:spTree>
    <p:extLst>
      <p:ext uri="{BB962C8B-B14F-4D97-AF65-F5344CB8AC3E}">
        <p14:creationId xmlns:p14="http://schemas.microsoft.com/office/powerpoint/2010/main" val="3675002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59F9553-2F8E-4603-9B22-EABE87C281D2}" type="slidenum">
              <a:rPr lang="en-GB" altLang="en-US"/>
              <a:pPr/>
              <a:t>45</a:t>
            </a:fld>
            <a:endParaRPr lang="en-GB" altLang="en-US"/>
          </a:p>
        </p:txBody>
      </p:sp>
      <p:sp>
        <p:nvSpPr>
          <p:cNvPr id="10242" name="Rectangle 2"/>
          <p:cNvSpPr>
            <a:spLocks noGrp="1" noChangeArrowheads="1"/>
          </p:cNvSpPr>
          <p:nvPr>
            <p:ph type="title"/>
          </p:nvPr>
        </p:nvSpPr>
        <p:spPr/>
        <p:txBody>
          <a:bodyPr/>
          <a:lstStyle/>
          <a:p>
            <a:r>
              <a:rPr lang="en-US" altLang="en-US" dirty="0" smtClean="0"/>
              <a:t>Who are Wealth Engine?</a:t>
            </a:r>
            <a:endParaRPr lang="en-US" altLang="en-US" dirty="0"/>
          </a:p>
        </p:txBody>
      </p:sp>
      <p:sp>
        <p:nvSpPr>
          <p:cNvPr id="10243" name="Rectangle 3"/>
          <p:cNvSpPr>
            <a:spLocks noGrp="1" noChangeArrowheads="1"/>
          </p:cNvSpPr>
          <p:nvPr>
            <p:ph type="body" idx="1"/>
          </p:nvPr>
        </p:nvSpPr>
        <p:spPr>
          <a:xfrm>
            <a:off x="3779912" y="2060848"/>
            <a:ext cx="5135488" cy="3730352"/>
          </a:xfrm>
        </p:spPr>
        <p:txBody>
          <a:bodyPr/>
          <a:lstStyle/>
          <a:p>
            <a:pPr marL="0" indent="0">
              <a:buNone/>
            </a:pPr>
            <a:r>
              <a:rPr lang="en-GB" sz="1800" dirty="0"/>
              <a:t>For more than two decades, </a:t>
            </a:r>
            <a:r>
              <a:rPr lang="en-GB" sz="1800" dirty="0" err="1"/>
              <a:t>WealthEngine</a:t>
            </a:r>
            <a:r>
              <a:rPr lang="en-GB" sz="1800" dirty="0"/>
              <a:t> has provided wealth intelligence solutions to help fundraising, marketing and business development professionals create strategies to extend their reach and build their prospect pipeline</a:t>
            </a:r>
            <a:r>
              <a:rPr lang="en-GB" sz="1800" dirty="0" smtClean="0"/>
              <a:t>.</a:t>
            </a:r>
          </a:p>
          <a:p>
            <a:pPr marL="0" indent="0">
              <a:buNone/>
            </a:pPr>
            <a:endParaRPr lang="en-GB" altLang="en-US" sz="1800" dirty="0" smtClean="0"/>
          </a:p>
          <a:p>
            <a:pPr marL="0" indent="0">
              <a:buNone/>
            </a:pPr>
            <a:r>
              <a:rPr lang="en-GB" altLang="en-US" sz="1800" dirty="0" smtClean="0"/>
              <a:t>Based in the US but with an office in the UK.</a:t>
            </a:r>
          </a:p>
          <a:p>
            <a:pPr marL="0" indent="0">
              <a:buNone/>
            </a:pPr>
            <a:endParaRPr lang="en-GB" altLang="en-US" sz="1800" dirty="0"/>
          </a:p>
          <a:p>
            <a:pPr marL="0" indent="0">
              <a:buNone/>
            </a:pPr>
            <a:r>
              <a:rPr lang="en-GB" altLang="en-US" sz="1800" dirty="0" smtClean="0"/>
              <a:t>Take you through the process using 11 key steps.</a:t>
            </a:r>
            <a:endParaRPr lang="en-US" altLang="en-US" sz="1800" dirty="0" smtClean="0"/>
          </a:p>
          <a:p>
            <a:pPr marL="0" indent="0">
              <a:buNone/>
            </a:pPr>
            <a:endParaRPr lang="en-US" altLang="en-US" sz="1800" dirty="0" smtClean="0"/>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988840"/>
            <a:ext cx="3385092" cy="34764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60386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59F9553-2F8E-4603-9B22-EABE87C281D2}" type="slidenum">
              <a:rPr lang="en-GB" altLang="en-US"/>
              <a:pPr/>
              <a:t>46</a:t>
            </a:fld>
            <a:endParaRPr lang="en-GB" altLang="en-US"/>
          </a:p>
        </p:txBody>
      </p:sp>
      <p:sp>
        <p:nvSpPr>
          <p:cNvPr id="10242" name="Rectangle 2"/>
          <p:cNvSpPr>
            <a:spLocks noGrp="1" noChangeArrowheads="1"/>
          </p:cNvSpPr>
          <p:nvPr>
            <p:ph type="title"/>
          </p:nvPr>
        </p:nvSpPr>
        <p:spPr/>
        <p:txBody>
          <a:bodyPr/>
          <a:lstStyle/>
          <a:p>
            <a:r>
              <a:rPr lang="en-US" altLang="en-US" dirty="0" smtClean="0"/>
              <a:t>Preparing for the wealth screen</a:t>
            </a:r>
            <a:endParaRPr lang="en-US" altLang="en-US" dirty="0"/>
          </a:p>
        </p:txBody>
      </p:sp>
      <p:sp>
        <p:nvSpPr>
          <p:cNvPr id="10243" name="Rectangle 3"/>
          <p:cNvSpPr>
            <a:spLocks noGrp="1" noChangeArrowheads="1"/>
          </p:cNvSpPr>
          <p:nvPr>
            <p:ph type="body" idx="1"/>
          </p:nvPr>
        </p:nvSpPr>
        <p:spPr>
          <a:xfrm>
            <a:off x="899592" y="1916832"/>
            <a:ext cx="7583760" cy="4320480"/>
          </a:xfrm>
        </p:spPr>
        <p:txBody>
          <a:bodyPr/>
          <a:lstStyle/>
          <a:p>
            <a:pPr marL="0" indent="0">
              <a:buNone/>
            </a:pPr>
            <a:r>
              <a:rPr lang="en-US" altLang="en-US" sz="1600" dirty="0" smtClean="0"/>
              <a:t>We set </a:t>
            </a:r>
            <a:r>
              <a:rPr lang="en-US" altLang="en-US" sz="1600" dirty="0"/>
              <a:t>clear goals before </a:t>
            </a:r>
            <a:r>
              <a:rPr lang="en-US" altLang="en-US" sz="1600" dirty="0" smtClean="0"/>
              <a:t>embarking </a:t>
            </a:r>
            <a:r>
              <a:rPr lang="en-US" altLang="en-US" sz="1600" dirty="0"/>
              <a:t>on </a:t>
            </a:r>
            <a:r>
              <a:rPr lang="en-US" altLang="en-US" sz="1600" dirty="0" smtClean="0"/>
              <a:t>the </a:t>
            </a:r>
            <a:r>
              <a:rPr lang="en-US" altLang="en-US" sz="1600" dirty="0"/>
              <a:t>wealth screening </a:t>
            </a:r>
            <a:r>
              <a:rPr lang="en-US" altLang="en-US" sz="1600" dirty="0" smtClean="0"/>
              <a:t>exercise and made sure the Wealth Engine were clear on these goals too.</a:t>
            </a:r>
            <a:endParaRPr lang="en-US" altLang="en-US" sz="1600" dirty="0"/>
          </a:p>
          <a:p>
            <a:pPr marL="0" indent="0">
              <a:buNone/>
            </a:pPr>
            <a:endParaRPr lang="en-US" altLang="en-US" sz="1600" dirty="0" smtClean="0"/>
          </a:p>
          <a:p>
            <a:pPr marL="0" indent="0">
              <a:buNone/>
            </a:pPr>
            <a:r>
              <a:rPr lang="en-US" altLang="en-US" sz="1600" dirty="0" smtClean="0"/>
              <a:t>Internal discussions helped us to decide our parameters – for example, we decided we were only interested in screening data for those who had seen at least one production in the last 5 years, excluding </a:t>
            </a:r>
            <a:r>
              <a:rPr lang="en-US" altLang="en-US" sz="1600" i="1" dirty="0" smtClean="0"/>
              <a:t>Matilda</a:t>
            </a:r>
            <a:r>
              <a:rPr lang="en-US" altLang="en-US" sz="1600" dirty="0" smtClean="0"/>
              <a:t>.</a:t>
            </a:r>
            <a:endParaRPr lang="en-US" altLang="en-US" sz="1600" dirty="0"/>
          </a:p>
          <a:p>
            <a:pPr marL="0" indent="0">
              <a:buNone/>
            </a:pPr>
            <a:endParaRPr lang="en-US" altLang="en-US" sz="1600" dirty="0" smtClean="0"/>
          </a:p>
          <a:p>
            <a:pPr marL="0" indent="0">
              <a:buNone/>
            </a:pPr>
            <a:r>
              <a:rPr lang="en-US" altLang="en-US" sz="1600" dirty="0" smtClean="0"/>
              <a:t>Following wealth engines 11 key steps, we decided to screen approximately 100,000 records on a database of 800,000 active records.</a:t>
            </a:r>
          </a:p>
          <a:p>
            <a:pPr marL="0" indent="0">
              <a:buNone/>
            </a:pPr>
            <a:endParaRPr lang="en-US" altLang="en-US" sz="1600" dirty="0"/>
          </a:p>
          <a:p>
            <a:pPr marL="0" indent="0">
              <a:buNone/>
            </a:pPr>
            <a:r>
              <a:rPr lang="en-US" altLang="en-US" sz="1600" dirty="0" smtClean="0"/>
              <a:t>There was a mix of UK and US records.</a:t>
            </a:r>
          </a:p>
          <a:p>
            <a:pPr marL="0" indent="0">
              <a:buNone/>
            </a:pPr>
            <a:endParaRPr lang="en-US" altLang="en-US" sz="1600" dirty="0" smtClean="0"/>
          </a:p>
          <a:p>
            <a:pPr marL="0" indent="0">
              <a:buNone/>
            </a:pPr>
            <a:r>
              <a:rPr lang="en-US" altLang="en-US" sz="1600" dirty="0" smtClean="0"/>
              <a:t>Data preparation is key – providing accurate and good quality data meant we got much better results.</a:t>
            </a:r>
            <a:endParaRPr lang="en-US" altLang="en-US" sz="1600" dirty="0"/>
          </a:p>
          <a:p>
            <a:pPr marL="0" indent="0">
              <a:buNone/>
            </a:pPr>
            <a:endParaRPr lang="en-US" altLang="en-US" sz="1600" dirty="0"/>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spTree>
    <p:extLst>
      <p:ext uri="{BB962C8B-B14F-4D97-AF65-F5344CB8AC3E}">
        <p14:creationId xmlns:p14="http://schemas.microsoft.com/office/powerpoint/2010/main" val="25360386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59F9553-2F8E-4603-9B22-EABE87C281D2}" type="slidenum">
              <a:rPr lang="en-GB" altLang="en-US"/>
              <a:pPr/>
              <a:t>47</a:t>
            </a:fld>
            <a:endParaRPr lang="en-GB" altLang="en-US"/>
          </a:p>
        </p:txBody>
      </p:sp>
      <p:sp>
        <p:nvSpPr>
          <p:cNvPr id="10242" name="Rectangle 2"/>
          <p:cNvSpPr>
            <a:spLocks noGrp="1" noChangeArrowheads="1"/>
          </p:cNvSpPr>
          <p:nvPr>
            <p:ph type="title"/>
          </p:nvPr>
        </p:nvSpPr>
        <p:spPr/>
        <p:txBody>
          <a:bodyPr/>
          <a:lstStyle/>
          <a:p>
            <a:r>
              <a:rPr lang="en-US" altLang="en-US" dirty="0" smtClean="0"/>
              <a:t>Interpreting the results</a:t>
            </a:r>
            <a:endParaRPr lang="en-US" altLang="en-US" dirty="0"/>
          </a:p>
        </p:txBody>
      </p:sp>
      <p:sp>
        <p:nvSpPr>
          <p:cNvPr id="10243" name="Rectangle 3"/>
          <p:cNvSpPr>
            <a:spLocks noGrp="1" noChangeArrowheads="1"/>
          </p:cNvSpPr>
          <p:nvPr>
            <p:ph type="body" idx="1"/>
          </p:nvPr>
        </p:nvSpPr>
        <p:spPr>
          <a:xfrm>
            <a:off x="3275856" y="1676400"/>
            <a:ext cx="5472608" cy="4416896"/>
          </a:xfrm>
        </p:spPr>
        <p:txBody>
          <a:bodyPr/>
          <a:lstStyle/>
          <a:p>
            <a:r>
              <a:rPr lang="en-US" altLang="en-US" sz="1600" dirty="0" smtClean="0"/>
              <a:t>Wealth Engine knew our key goals so highlighted results which helped to achieve these.</a:t>
            </a:r>
          </a:p>
          <a:p>
            <a:endParaRPr lang="en-US" altLang="en-US" sz="1600" dirty="0"/>
          </a:p>
          <a:p>
            <a:r>
              <a:rPr lang="en-US" altLang="en-US" sz="1600" dirty="0" smtClean="0"/>
              <a:t>We started with those identified as ‘quick wins’.</a:t>
            </a:r>
          </a:p>
          <a:p>
            <a:endParaRPr lang="en-US" altLang="en-US" sz="1600" dirty="0"/>
          </a:p>
          <a:p>
            <a:r>
              <a:rPr lang="en-US" altLang="en-US" sz="1600" dirty="0" smtClean="0"/>
              <a:t>We focused on those with capacity to give a major gift first.</a:t>
            </a:r>
          </a:p>
          <a:p>
            <a:endParaRPr lang="en-US" altLang="en-US" sz="1600" dirty="0"/>
          </a:p>
          <a:p>
            <a:r>
              <a:rPr lang="en-US" altLang="en-US" sz="1600" dirty="0" smtClean="0"/>
              <a:t>We spent too long questioning the validity of the results which meant a delay in actioning.</a:t>
            </a:r>
          </a:p>
          <a:p>
            <a:endParaRPr lang="en-US" altLang="en-US" sz="1600" dirty="0"/>
          </a:p>
          <a:p>
            <a:r>
              <a:rPr lang="en-US" altLang="en-US" sz="1600" dirty="0"/>
              <a:t>Customer performance diaries tell us who is coming in and when. That way we can </a:t>
            </a:r>
            <a:r>
              <a:rPr lang="en-US" altLang="en-US" sz="1600" dirty="0" err="1"/>
              <a:t>prioritise</a:t>
            </a:r>
            <a:r>
              <a:rPr lang="en-US" altLang="en-US" sz="1600" dirty="0"/>
              <a:t> research, approaches and resources</a:t>
            </a:r>
            <a:r>
              <a:rPr lang="en-US" altLang="en-US" sz="1600" dirty="0" smtClean="0"/>
              <a:t>.</a:t>
            </a:r>
            <a:endParaRPr lang="en-US" altLang="en-US" sz="1600" dirty="0"/>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pic>
        <p:nvPicPr>
          <p:cNvPr id="4101" name="Picture 5" descr="C:\Users\Jessica.Hill\AppData\Local\Microsoft\Windows\Temporary Internet Files\Content.IE5\OJ84NY6O\depositphotos_11370891-3d-man---Thinking---Back-view[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999" y="2276872"/>
            <a:ext cx="2736304"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3926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59F9553-2F8E-4603-9B22-EABE87C281D2}" type="slidenum">
              <a:rPr lang="en-GB" altLang="en-US"/>
              <a:pPr/>
              <a:t>48</a:t>
            </a:fld>
            <a:endParaRPr lang="en-GB" altLang="en-US"/>
          </a:p>
        </p:txBody>
      </p:sp>
      <p:sp>
        <p:nvSpPr>
          <p:cNvPr id="10242" name="Rectangle 2"/>
          <p:cNvSpPr>
            <a:spLocks noGrp="1" noChangeArrowheads="1"/>
          </p:cNvSpPr>
          <p:nvPr>
            <p:ph type="title"/>
          </p:nvPr>
        </p:nvSpPr>
        <p:spPr/>
        <p:txBody>
          <a:bodyPr/>
          <a:lstStyle/>
          <a:p>
            <a:r>
              <a:rPr lang="en-US" altLang="en-US" dirty="0" smtClean="0"/>
              <a:t>Actioning the results</a:t>
            </a:r>
            <a:endParaRPr lang="en-US" altLang="en-US" dirty="0"/>
          </a:p>
        </p:txBody>
      </p:sp>
      <p:sp>
        <p:nvSpPr>
          <p:cNvPr id="10243" name="Rectangle 3"/>
          <p:cNvSpPr>
            <a:spLocks noGrp="1" noChangeArrowheads="1"/>
          </p:cNvSpPr>
          <p:nvPr>
            <p:ph type="body" idx="1"/>
          </p:nvPr>
        </p:nvSpPr>
        <p:spPr>
          <a:xfrm>
            <a:off x="904900" y="1916832"/>
            <a:ext cx="7440463" cy="3744416"/>
          </a:xfrm>
        </p:spPr>
        <p:txBody>
          <a:bodyPr/>
          <a:lstStyle/>
          <a:p>
            <a:r>
              <a:rPr lang="en-US" altLang="en-US" sz="1600" b="1" dirty="0" smtClean="0"/>
              <a:t>New prospects and upgrades: </a:t>
            </a:r>
            <a:r>
              <a:rPr lang="en-US" altLang="en-US" sz="1600" dirty="0" smtClean="0"/>
              <a:t>Highlighted thousands of people we had not previously identified as potential prospects and led us to current donors who had capacity to increase their gift.</a:t>
            </a:r>
          </a:p>
          <a:p>
            <a:endParaRPr lang="en-US" altLang="en-US" sz="1600" dirty="0"/>
          </a:p>
          <a:p>
            <a:r>
              <a:rPr lang="en-US" altLang="en-US" sz="1600" b="1" dirty="0" smtClean="0"/>
              <a:t>New donors:</a:t>
            </a:r>
            <a:r>
              <a:rPr lang="en-US" altLang="en-US" sz="1600" dirty="0" smtClean="0"/>
              <a:t> We received a £10k donation within 3 months of one prospect being identified. She had never previously donated to the RSC.</a:t>
            </a:r>
          </a:p>
          <a:p>
            <a:endParaRPr lang="en-US" altLang="en-US" sz="1600" dirty="0" smtClean="0"/>
          </a:p>
          <a:p>
            <a:r>
              <a:rPr lang="en-US" altLang="en-US" sz="1600" b="1" dirty="0" smtClean="0"/>
              <a:t>Potential new partnerships: </a:t>
            </a:r>
            <a:r>
              <a:rPr lang="en-US" altLang="en-US" sz="1600" dirty="0" smtClean="0"/>
              <a:t>We have started to build some relationships which we hope will lead to long term partnerships. A previous wealth screen connected us to someone which led to a £1m gift a few years later.</a:t>
            </a:r>
          </a:p>
          <a:p>
            <a:endParaRPr lang="en-US" altLang="en-US" sz="1600" dirty="0" smtClean="0"/>
          </a:p>
          <a:p>
            <a:r>
              <a:rPr lang="en-US" altLang="en-US" sz="1600" b="1" dirty="0" smtClean="0"/>
              <a:t>Importing results into Tessitura: </a:t>
            </a:r>
            <a:r>
              <a:rPr lang="en-US" altLang="en-US" sz="1600" dirty="0" smtClean="0"/>
              <a:t>All results are listed under attributes and then added plans for the top prospects.</a:t>
            </a:r>
          </a:p>
          <a:p>
            <a:endParaRPr lang="en-US" altLang="en-US" sz="1600" dirty="0"/>
          </a:p>
          <a:p>
            <a:endParaRPr lang="en-US" altLang="en-US" sz="1600" dirty="0"/>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grpSp>
        <p:nvGrpSpPr>
          <p:cNvPr id="8" name="Group 7"/>
          <p:cNvGrpSpPr/>
          <p:nvPr/>
        </p:nvGrpSpPr>
        <p:grpSpPr>
          <a:xfrm>
            <a:off x="251520" y="1196752"/>
            <a:ext cx="8784976" cy="5112568"/>
            <a:chOff x="175692" y="1210595"/>
            <a:chExt cx="8784976" cy="5112568"/>
          </a:xfrm>
        </p:grpSpPr>
        <p:sp>
          <p:nvSpPr>
            <p:cNvPr id="2" name="Rectangle 1"/>
            <p:cNvSpPr/>
            <p:nvPr/>
          </p:nvSpPr>
          <p:spPr bwMode="auto">
            <a:xfrm>
              <a:off x="175692" y="1210595"/>
              <a:ext cx="8784976" cy="5112568"/>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pic>
          <p:nvPicPr>
            <p:cNvPr id="1027" name="Picture 3" descr="image0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035" y="2300747"/>
              <a:ext cx="320992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2" descr="image002"/>
            <p:cNvPicPr>
              <a:picLocks noChangeAspect="1" noChangeArrowheads="1"/>
            </p:cNvPicPr>
            <p:nvPr/>
          </p:nvPicPr>
          <p:blipFill rotWithShape="1">
            <a:blip r:embed="rId4">
              <a:extLst>
                <a:ext uri="{28A0092B-C50C-407E-A947-70E740481C1C}">
                  <a14:useLocalDpi xmlns:a14="http://schemas.microsoft.com/office/drawing/2010/main" val="0"/>
                </a:ext>
              </a:extLst>
            </a:blip>
            <a:srcRect l="2270"/>
            <a:stretch/>
          </p:blipFill>
          <p:spPr bwMode="auto">
            <a:xfrm>
              <a:off x="5101219" y="2223829"/>
              <a:ext cx="3053283"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p:cNvGrpSpPr/>
          <p:nvPr/>
        </p:nvGrpSpPr>
        <p:grpSpPr>
          <a:xfrm>
            <a:off x="179512" y="1412776"/>
            <a:ext cx="8640960" cy="4968552"/>
            <a:chOff x="175692" y="1400288"/>
            <a:chExt cx="8640960" cy="4968552"/>
          </a:xfrm>
        </p:grpSpPr>
        <p:sp>
          <p:nvSpPr>
            <p:cNvPr id="3" name="Rectangle 2"/>
            <p:cNvSpPr/>
            <p:nvPr/>
          </p:nvSpPr>
          <p:spPr bwMode="auto">
            <a:xfrm>
              <a:off x="175692" y="1400288"/>
              <a:ext cx="8640960" cy="4968552"/>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grpSp>
          <p:nvGrpSpPr>
            <p:cNvPr id="7" name="Group 6"/>
            <p:cNvGrpSpPr/>
            <p:nvPr/>
          </p:nvGrpSpPr>
          <p:grpSpPr>
            <a:xfrm>
              <a:off x="1142242" y="1454939"/>
              <a:ext cx="7006555" cy="4623880"/>
              <a:chOff x="1140730" y="1425264"/>
              <a:chExt cx="7006555" cy="4623880"/>
            </a:xfrm>
          </p:grpSpPr>
          <p:pic>
            <p:nvPicPr>
              <p:cNvPr id="1029" name="Picture 1" descr="image0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0730" y="1425264"/>
                <a:ext cx="7006555" cy="4623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bwMode="auto">
              <a:xfrm>
                <a:off x="1835696" y="1700808"/>
                <a:ext cx="1512168" cy="144016"/>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sp>
            <p:nvSpPr>
              <p:cNvPr id="13" name="Rectangle 12"/>
              <p:cNvSpPr/>
              <p:nvPr/>
            </p:nvSpPr>
            <p:spPr bwMode="auto">
              <a:xfrm>
                <a:off x="1238511" y="4149080"/>
                <a:ext cx="957225" cy="144016"/>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grpSp>
      </p:grpSp>
    </p:spTree>
    <p:extLst>
      <p:ext uri="{BB962C8B-B14F-4D97-AF65-F5344CB8AC3E}">
        <p14:creationId xmlns:p14="http://schemas.microsoft.com/office/powerpoint/2010/main" val="25360386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59F9553-2F8E-4603-9B22-EABE87C281D2}" type="slidenum">
              <a:rPr lang="en-GB" altLang="en-US"/>
              <a:pPr/>
              <a:t>49</a:t>
            </a:fld>
            <a:endParaRPr lang="en-GB" altLang="en-US"/>
          </a:p>
        </p:txBody>
      </p:sp>
      <p:sp>
        <p:nvSpPr>
          <p:cNvPr id="10242" name="Rectangle 2"/>
          <p:cNvSpPr>
            <a:spLocks noGrp="1" noChangeArrowheads="1"/>
          </p:cNvSpPr>
          <p:nvPr>
            <p:ph type="title"/>
          </p:nvPr>
        </p:nvSpPr>
        <p:spPr/>
        <p:txBody>
          <a:bodyPr/>
          <a:lstStyle/>
          <a:p>
            <a:r>
              <a:rPr lang="en-US" altLang="en-US" dirty="0" smtClean="0"/>
              <a:t>Things to consider…</a:t>
            </a:r>
            <a:endParaRPr lang="en-US" altLang="en-US" dirty="0"/>
          </a:p>
        </p:txBody>
      </p:sp>
      <p:sp>
        <p:nvSpPr>
          <p:cNvPr id="10243" name="Rectangle 3"/>
          <p:cNvSpPr>
            <a:spLocks noGrp="1" noChangeArrowheads="1"/>
          </p:cNvSpPr>
          <p:nvPr>
            <p:ph type="body" idx="1"/>
          </p:nvPr>
        </p:nvSpPr>
        <p:spPr>
          <a:xfrm>
            <a:off x="899592" y="2060848"/>
            <a:ext cx="7488832" cy="4104456"/>
          </a:xfrm>
        </p:spPr>
        <p:txBody>
          <a:bodyPr/>
          <a:lstStyle/>
          <a:p>
            <a:r>
              <a:rPr lang="en-US" altLang="en-US" sz="1600" dirty="0" smtClean="0"/>
              <a:t>Who will be doing the work at each stage – from gathering the data to using the results for fundraising?</a:t>
            </a:r>
          </a:p>
          <a:p>
            <a:endParaRPr lang="en-US" altLang="en-US" sz="1600" dirty="0"/>
          </a:p>
          <a:p>
            <a:r>
              <a:rPr lang="en-US" altLang="en-US" sz="1600" dirty="0" smtClean="0"/>
              <a:t>How will you release the results of the screening to different teams?</a:t>
            </a:r>
          </a:p>
          <a:p>
            <a:endParaRPr lang="en-US" altLang="en-US" sz="1600" dirty="0"/>
          </a:p>
          <a:p>
            <a:r>
              <a:rPr lang="en-US" altLang="en-US" sz="1600" dirty="0" smtClean="0"/>
              <a:t>How accurate is your data that you are sending to be screened?</a:t>
            </a:r>
          </a:p>
          <a:p>
            <a:endParaRPr lang="en-US" altLang="en-US" sz="1600" dirty="0"/>
          </a:p>
          <a:p>
            <a:r>
              <a:rPr lang="en-US" altLang="en-US" sz="1600" dirty="0" smtClean="0"/>
              <a:t>Find out who your contacts at the wealth screening company are – the people that sell the service may not be the people that work on the screening!</a:t>
            </a:r>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spTree>
    <p:extLst>
      <p:ext uri="{BB962C8B-B14F-4D97-AF65-F5344CB8AC3E}">
        <p14:creationId xmlns:p14="http://schemas.microsoft.com/office/powerpoint/2010/main" val="11693926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essica.Hill\Downloads\Love_s_Labour_s_Lost_production_marketing_photo_2014_Photo_by_Manuel_Harlan_c_RSC_1943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407" t="14410" r="-100"/>
          <a:stretch/>
        </p:blipFill>
        <p:spPr bwMode="auto">
          <a:xfrm>
            <a:off x="0" y="0"/>
            <a:ext cx="9150311" cy="6381328"/>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5"/>
          <p:cNvSpPr>
            <a:spLocks noGrp="1"/>
          </p:cNvSpPr>
          <p:nvPr>
            <p:ph type="sldNum" sz="quarter" idx="12"/>
          </p:nvPr>
        </p:nvSpPr>
        <p:spPr/>
        <p:txBody>
          <a:bodyPr/>
          <a:lstStyle/>
          <a:p>
            <a:fld id="{159F9553-2F8E-4603-9B22-EABE87C281D2}" type="slidenum">
              <a:rPr lang="en-GB" altLang="en-US"/>
              <a:pPr/>
              <a:t>50</a:t>
            </a:fld>
            <a:endParaRPr lang="en-GB" altLang="en-US"/>
          </a:p>
        </p:txBody>
      </p:sp>
      <p:sp>
        <p:nvSpPr>
          <p:cNvPr id="10242" name="Rectangle 2"/>
          <p:cNvSpPr>
            <a:spLocks noGrp="1" noChangeArrowheads="1"/>
          </p:cNvSpPr>
          <p:nvPr>
            <p:ph type="title"/>
          </p:nvPr>
        </p:nvSpPr>
        <p:spPr>
          <a:xfrm>
            <a:off x="1475656" y="188640"/>
            <a:ext cx="7162800" cy="992187"/>
          </a:xfrm>
        </p:spPr>
        <p:txBody>
          <a:bodyPr/>
          <a:lstStyle/>
          <a:p>
            <a:r>
              <a:rPr lang="en-US" altLang="en-US" dirty="0" smtClean="0">
                <a:solidFill>
                  <a:schemeClr val="accent3"/>
                </a:solidFill>
              </a:rPr>
              <a:t>Next steps…</a:t>
            </a:r>
            <a:endParaRPr lang="en-US" altLang="en-US" dirty="0">
              <a:solidFill>
                <a:schemeClr val="accent3"/>
              </a:solidFill>
            </a:endParaRPr>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pic>
        <p:nvPicPr>
          <p:cNvPr id="8" name="Picture 2" descr="http://www.kcl.ac.uk/ImportedImages/Cultural/Creative-Futures/rsc-logo2.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0" y="0"/>
            <a:ext cx="1328849" cy="10229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bwMode="auto">
          <a:xfrm>
            <a:off x="4427984" y="1412776"/>
            <a:ext cx="4536504" cy="4608512"/>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sp>
        <p:nvSpPr>
          <p:cNvPr id="10243" name="Rectangle 3"/>
          <p:cNvSpPr>
            <a:spLocks noGrp="1" noChangeArrowheads="1"/>
          </p:cNvSpPr>
          <p:nvPr>
            <p:ph type="body" idx="1"/>
          </p:nvPr>
        </p:nvSpPr>
        <p:spPr>
          <a:xfrm>
            <a:off x="4499992" y="1556792"/>
            <a:ext cx="4317325" cy="4680520"/>
          </a:xfrm>
        </p:spPr>
        <p:txBody>
          <a:bodyPr/>
          <a:lstStyle/>
          <a:p>
            <a:r>
              <a:rPr lang="en-US" altLang="en-US" sz="1600" dirty="0" smtClean="0"/>
              <a:t>We have just begun a recruitment drive for our newly relaunched Patrons scheme.</a:t>
            </a:r>
          </a:p>
          <a:p>
            <a:endParaRPr lang="en-US" altLang="en-US" sz="1600" dirty="0" smtClean="0"/>
          </a:p>
          <a:p>
            <a:r>
              <a:rPr lang="en-US" altLang="en-US" sz="1600" dirty="0" smtClean="0"/>
              <a:t>We are building long term relationships with identified prospects – a previous wealth screen led to a £1 </a:t>
            </a:r>
            <a:r>
              <a:rPr lang="en-US" altLang="en-US" sz="1600" dirty="0" err="1" smtClean="0"/>
              <a:t>milliion</a:t>
            </a:r>
            <a:r>
              <a:rPr lang="en-US" altLang="en-US" sz="1600" dirty="0" smtClean="0"/>
              <a:t> gift.</a:t>
            </a:r>
          </a:p>
          <a:p>
            <a:endParaRPr lang="en-US" altLang="en-US" sz="1600" dirty="0"/>
          </a:p>
          <a:p>
            <a:r>
              <a:rPr lang="en-US" altLang="en-US" sz="1600" dirty="0"/>
              <a:t>We are tracking the success of the screening through source codes, prospect generation, declines and engagement</a:t>
            </a:r>
            <a:r>
              <a:rPr lang="en-US" altLang="en-US" sz="1600" dirty="0" smtClean="0"/>
              <a:t>.</a:t>
            </a:r>
          </a:p>
          <a:p>
            <a:endParaRPr lang="en-US" altLang="en-US" sz="1600" dirty="0"/>
          </a:p>
          <a:p>
            <a:r>
              <a:rPr lang="en-US" altLang="en-US" sz="1600" dirty="0"/>
              <a:t>We hope to use T-Stats to build something within Tess that </a:t>
            </a:r>
            <a:r>
              <a:rPr lang="en-US" altLang="en-US" sz="1600" dirty="0" err="1"/>
              <a:t>recognises</a:t>
            </a:r>
            <a:r>
              <a:rPr lang="en-US" altLang="en-US" sz="1600" dirty="0"/>
              <a:t> the patterns of a high level prospect and uses it to highlight others within the database</a:t>
            </a:r>
            <a:r>
              <a:rPr lang="en-US" altLang="en-US" sz="1600" dirty="0" smtClean="0"/>
              <a:t>.</a:t>
            </a:r>
            <a:endParaRPr lang="en-US" altLang="en-US" sz="1600" dirty="0"/>
          </a:p>
          <a:p>
            <a:endParaRPr lang="en-US" altLang="en-US" sz="1600" dirty="0" smtClean="0"/>
          </a:p>
        </p:txBody>
      </p:sp>
    </p:spTree>
    <p:extLst>
      <p:ext uri="{BB962C8B-B14F-4D97-AF65-F5344CB8AC3E}">
        <p14:creationId xmlns:p14="http://schemas.microsoft.com/office/powerpoint/2010/main" val="11693926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essica.Hill\Downloads\Matilda_the_Musical_September_2016_cast_2016_Photo_by_Manuel_Harlan_c_RSC_20425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173" t="18892" r="1128" b="1053"/>
          <a:stretch/>
        </p:blipFill>
        <p:spPr bwMode="auto">
          <a:xfrm>
            <a:off x="0" y="0"/>
            <a:ext cx="9144000" cy="63627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5"/>
          <p:cNvSpPr>
            <a:spLocks noGrp="1"/>
          </p:cNvSpPr>
          <p:nvPr>
            <p:ph type="sldNum" sz="quarter" idx="12"/>
          </p:nvPr>
        </p:nvSpPr>
        <p:spPr/>
        <p:txBody>
          <a:bodyPr/>
          <a:lstStyle/>
          <a:p>
            <a:fld id="{159F9553-2F8E-4603-9B22-EABE87C281D2}" type="slidenum">
              <a:rPr lang="en-GB" altLang="en-US"/>
              <a:pPr/>
              <a:t>51</a:t>
            </a:fld>
            <a:endParaRPr lang="en-GB" altLang="en-US"/>
          </a:p>
        </p:txBody>
      </p:sp>
      <p:sp>
        <p:nvSpPr>
          <p:cNvPr id="10242" name="Rectangle 2"/>
          <p:cNvSpPr>
            <a:spLocks noGrp="1" noChangeArrowheads="1"/>
          </p:cNvSpPr>
          <p:nvPr>
            <p:ph type="title"/>
          </p:nvPr>
        </p:nvSpPr>
        <p:spPr/>
        <p:txBody>
          <a:bodyPr/>
          <a:lstStyle/>
          <a:p>
            <a:r>
              <a:rPr lang="en-US" altLang="en-US" dirty="0" smtClean="0">
                <a:solidFill>
                  <a:schemeClr val="accent3"/>
                </a:solidFill>
              </a:rPr>
              <a:t>Contact</a:t>
            </a:r>
            <a:endParaRPr lang="en-US" altLang="en-US" dirty="0">
              <a:solidFill>
                <a:schemeClr val="accent3"/>
              </a:solidFill>
            </a:endParaRPr>
          </a:p>
        </p:txBody>
      </p:sp>
      <p:sp>
        <p:nvSpPr>
          <p:cNvPr id="2" name="Rectangle 1"/>
          <p:cNvSpPr/>
          <p:nvPr/>
        </p:nvSpPr>
        <p:spPr bwMode="auto">
          <a:xfrm>
            <a:off x="5580112" y="2996952"/>
            <a:ext cx="3384376" cy="2304256"/>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2400" smtClean="0">
              <a:solidFill>
                <a:srgbClr val="000000"/>
              </a:solidFill>
            </a:endParaRPr>
          </a:p>
        </p:txBody>
      </p:sp>
      <p:sp>
        <p:nvSpPr>
          <p:cNvPr id="10243" name="Rectangle 3"/>
          <p:cNvSpPr>
            <a:spLocks noGrp="1" noChangeArrowheads="1"/>
          </p:cNvSpPr>
          <p:nvPr>
            <p:ph type="body" idx="1"/>
          </p:nvPr>
        </p:nvSpPr>
        <p:spPr>
          <a:xfrm>
            <a:off x="5652120" y="3068960"/>
            <a:ext cx="3240360" cy="2160240"/>
          </a:xfrm>
        </p:spPr>
        <p:txBody>
          <a:bodyPr/>
          <a:lstStyle/>
          <a:p>
            <a:pPr marL="0" indent="0">
              <a:buNone/>
            </a:pPr>
            <a:r>
              <a:rPr lang="en-US" altLang="en-US" b="1" dirty="0" smtClean="0"/>
              <a:t>Jessica Hill</a:t>
            </a:r>
          </a:p>
          <a:p>
            <a:pPr marL="0" indent="0">
              <a:buNone/>
            </a:pPr>
            <a:r>
              <a:rPr lang="en-US" altLang="en-US" sz="1800" dirty="0" smtClean="0"/>
              <a:t>Major Gifts Officer</a:t>
            </a:r>
          </a:p>
          <a:p>
            <a:pPr marL="0" indent="0">
              <a:buNone/>
            </a:pPr>
            <a:r>
              <a:rPr lang="en-US" altLang="en-US" sz="1800" dirty="0" smtClean="0"/>
              <a:t>Royal Shakespeare Company</a:t>
            </a:r>
          </a:p>
          <a:p>
            <a:pPr marL="0" indent="0">
              <a:buNone/>
            </a:pPr>
            <a:endParaRPr lang="en-US" altLang="en-US" sz="1800" dirty="0"/>
          </a:p>
          <a:p>
            <a:pPr marL="0" indent="0">
              <a:buNone/>
            </a:pPr>
            <a:r>
              <a:rPr lang="en-US" altLang="en-US" sz="1800" dirty="0" smtClean="0"/>
              <a:t>01789 272234</a:t>
            </a:r>
          </a:p>
          <a:p>
            <a:pPr marL="0" indent="0">
              <a:buNone/>
            </a:pPr>
            <a:r>
              <a:rPr lang="en-US" altLang="en-US" sz="1800" dirty="0" smtClean="0"/>
              <a:t>jessica.hill@rsc.org.uk</a:t>
            </a:r>
            <a:endParaRPr lang="en-US" altLang="en-US" sz="1800" dirty="0"/>
          </a:p>
        </p:txBody>
      </p:sp>
      <p:sp>
        <p:nvSpPr>
          <p:cNvPr id="6" name="Footer Placeholder 4"/>
          <p:cNvSpPr>
            <a:spLocks noGrp="1"/>
          </p:cNvSpPr>
          <p:nvPr>
            <p:ph type="ftr" sz="quarter" idx="11"/>
          </p:nvPr>
        </p:nvSpPr>
        <p:spPr>
          <a:xfrm>
            <a:off x="152400" y="6553200"/>
            <a:ext cx="4131568" cy="304800"/>
          </a:xfrm>
        </p:spPr>
        <p:txBody>
          <a:bodyPr/>
          <a:lstStyle/>
          <a:p>
            <a:r>
              <a:rPr lang="en-GB" altLang="en-US" dirty="0"/>
              <a:t>Jessica Hill, </a:t>
            </a:r>
            <a:r>
              <a:rPr lang="en-GB" altLang="en-US" dirty="0" smtClean="0"/>
              <a:t>Development Officer, Major Gifts and Trusts</a:t>
            </a:r>
            <a:endParaRPr lang="en-GB" altLang="en-US" dirty="0"/>
          </a:p>
        </p:txBody>
      </p:sp>
      <p:pic>
        <p:nvPicPr>
          <p:cNvPr id="7" name="Picture 2" descr="http://www.kcl.ac.uk/ImportedImages/Cultural/Creative-Futures/rsc-logo2.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0" y="0"/>
            <a:ext cx="1328849" cy="1022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392682"/>
      </p:ext>
    </p:extLst>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596" y="2718308"/>
            <a:ext cx="7886700" cy="2852737"/>
          </a:xfrm>
        </p:spPr>
        <p:txBody>
          <a:bodyPr>
            <a:normAutofit/>
          </a:bodyPr>
          <a:lstStyle/>
          <a:p>
            <a:r>
              <a:rPr lang="en-US" sz="2400" dirty="0" smtClean="0">
                <a:solidFill>
                  <a:schemeClr val="bg1"/>
                </a:solidFill>
              </a:rPr>
              <a:t>“There </a:t>
            </a:r>
            <a:r>
              <a:rPr lang="en-US" sz="2400" dirty="0">
                <a:solidFill>
                  <a:schemeClr val="bg1"/>
                </a:solidFill>
              </a:rPr>
              <a:t>is man in his entirety, blaming his shoe when his foot is guilty</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658416"/>
            <a:ext cx="7886700" cy="431235"/>
          </a:xfrm>
        </p:spPr>
        <p:txBody>
          <a:bodyPr/>
          <a:lstStyle/>
          <a:p>
            <a:r>
              <a:rPr lang="en-US" dirty="0" smtClean="0"/>
              <a:t>Samuel Beckett, </a:t>
            </a:r>
            <a:r>
              <a:rPr lang="en-US"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448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24428"/>
            <a:ext cx="4049412" cy="1046440"/>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 11.00-11.15</a:t>
            </a:r>
          </a:p>
          <a:p>
            <a:pPr defTabSz="457200"/>
            <a:r>
              <a:rPr lang="en-GB" b="1" dirty="0" smtClean="0">
                <a:solidFill>
                  <a:srgbClr val="F15E4C"/>
                </a:solidFill>
                <a:cs typeface="Arial" panose="020B0604020202020204" pitchFamily="34" charset="0"/>
              </a:rPr>
              <a:t>Hogan Foyer / Level 6 Foyer </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FIVE</a:t>
            </a:r>
          </a:p>
          <a:p>
            <a:pPr defTabSz="457200"/>
            <a:r>
              <a:rPr lang="en-GB" sz="2800" b="1" dirty="0" smtClean="0">
                <a:solidFill>
                  <a:srgbClr val="0B9D48"/>
                </a:solidFill>
                <a:cs typeface="Arial" panose="020B0604020202020204" pitchFamily="34" charset="0"/>
              </a:rPr>
              <a:t>11.15-12.15</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825259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9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0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7_Office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3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4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5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6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7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8_RSC_powerpoint">
  <a:themeElements>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Office Theme">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Office Them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1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19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21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2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TotalTime>
  <Words>2223</Words>
  <Application>Microsoft Office PowerPoint</Application>
  <PresentationFormat>On-screen Show (4:3)</PresentationFormat>
  <Paragraphs>296</Paragraphs>
  <Slides>53</Slides>
  <Notes>23</Notes>
  <HiddenSlides>0</HiddenSlides>
  <MMClips>0</MMClips>
  <ScaleCrop>false</ScaleCrop>
  <HeadingPairs>
    <vt:vector size="6" baseType="variant">
      <vt:variant>
        <vt:lpstr>Fonts Used</vt:lpstr>
      </vt:variant>
      <vt:variant>
        <vt:i4>7</vt:i4>
      </vt:variant>
      <vt:variant>
        <vt:lpstr>Theme</vt:lpstr>
      </vt:variant>
      <vt:variant>
        <vt:i4>31</vt:i4>
      </vt:variant>
      <vt:variant>
        <vt:lpstr>Slide Titles</vt:lpstr>
      </vt:variant>
      <vt:variant>
        <vt:i4>53</vt:i4>
      </vt:variant>
    </vt:vector>
  </HeadingPairs>
  <TitlesOfParts>
    <vt:vector size="91" baseType="lpstr">
      <vt:lpstr>Arial</vt:lpstr>
      <vt:lpstr>Calibri</vt:lpstr>
      <vt:lpstr>Calibri Light</vt:lpstr>
      <vt:lpstr>DIN-Medium</vt:lpstr>
      <vt:lpstr>MS Pゴシック</vt:lpstr>
      <vt:lpstr>Tahoma</vt:lpstr>
      <vt:lpstr>Wingdings</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RSC_powerpoint</vt:lpstr>
      <vt:lpstr>1_RSC_powerpoint</vt:lpstr>
      <vt:lpstr>2_RSC_powerpoint</vt:lpstr>
      <vt:lpstr>3_RSC_powerpoint</vt:lpstr>
      <vt:lpstr>4_RSC_powerpoint</vt:lpstr>
      <vt:lpstr>5_RSC_powerpoint</vt:lpstr>
      <vt:lpstr>6_RSC_powerpoint</vt:lpstr>
      <vt:lpstr>7_RSC_powerpoint</vt:lpstr>
      <vt:lpstr>8_RSC_powerpoint</vt:lpstr>
      <vt:lpstr>18_Office Theme</vt:lpstr>
      <vt:lpstr>19_Office Theme</vt:lpstr>
      <vt:lpstr>21_Office Theme</vt:lpstr>
      <vt:lpstr>22_Office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Gold mining</vt:lpstr>
      <vt:lpstr>Theatre at its best, made in Stratford-upon-Avon and shared around the world.</vt:lpstr>
      <vt:lpstr>Why did we want to carry out a wealth screening exercise?</vt:lpstr>
      <vt:lpstr>Who are Wealth Engine?</vt:lpstr>
      <vt:lpstr>Preparing for the wealth screen</vt:lpstr>
      <vt:lpstr>Interpreting the results</vt:lpstr>
      <vt:lpstr>Actioning the results</vt:lpstr>
      <vt:lpstr>Things to consider…</vt:lpstr>
      <vt:lpstr>Next steps…</vt:lpstr>
      <vt:lpstr>Contact</vt:lpstr>
      <vt:lpstr>“There is man in his entirety, blaming his shoe when his foot is guilty.”</vt:lpstr>
      <vt:lpstr>WHAT’S NEXT?</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Smith</dc:creator>
  <cp:lastModifiedBy>Dara Hogan</cp:lastModifiedBy>
  <cp:revision>5</cp:revision>
  <dcterms:created xsi:type="dcterms:W3CDTF">2016-10-06T13:08:39Z</dcterms:created>
  <dcterms:modified xsi:type="dcterms:W3CDTF">2016-11-09T00:47:42Z</dcterms:modified>
</cp:coreProperties>
</file>