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4" r:id="rId2"/>
    <p:sldMasterId id="2147483676" r:id="rId3"/>
    <p:sldMasterId id="2147483678" r:id="rId4"/>
    <p:sldMasterId id="2147483680" r:id="rId5"/>
    <p:sldMasterId id="2147483682" r:id="rId6"/>
    <p:sldMasterId id="2147483684" r:id="rId7"/>
    <p:sldMasterId id="2147483686" r:id="rId8"/>
    <p:sldMasterId id="2147483688" r:id="rId9"/>
    <p:sldMasterId id="2147483690" r:id="rId10"/>
  </p:sldMasterIdLst>
  <p:notesMasterIdLst>
    <p:notesMasterId r:id="rId21"/>
  </p:notesMasterIdLst>
  <p:sldIdLst>
    <p:sldId id="257" r:id="rId11"/>
    <p:sldId id="258" r:id="rId12"/>
    <p:sldId id="261" r:id="rId13"/>
    <p:sldId id="262" r:id="rId14"/>
    <p:sldId id="263" r:id="rId15"/>
    <p:sldId id="264" r:id="rId16"/>
    <p:sldId id="265" r:id="rId17"/>
    <p:sldId id="266" r:id="rId18"/>
    <p:sldId id="260" r:id="rId19"/>
    <p:sldId id="259"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2" d="100"/>
          <a:sy n="112" d="100"/>
        </p:scale>
        <p:origin x="30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22CD9-ABD1-46E3-B379-A344D75044AD}" type="datetimeFigureOut">
              <a:rPr lang="en-IE" smtClean="0"/>
              <a:t>15/11/2016</a:t>
            </a:fld>
            <a:endParaRPr lang="en-IE"/>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FB9EFE-24B5-4514-A5B9-41639D4CDCA1}" type="slidenum">
              <a:rPr lang="en-IE" smtClean="0"/>
              <a:t>‹#›</a:t>
            </a:fld>
            <a:endParaRPr lang="en-IE"/>
          </a:p>
        </p:txBody>
      </p:sp>
    </p:spTree>
    <p:extLst>
      <p:ext uri="{BB962C8B-B14F-4D97-AF65-F5344CB8AC3E}">
        <p14:creationId xmlns:p14="http://schemas.microsoft.com/office/powerpoint/2010/main" val="976617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2 auditoria, 2,500 </a:t>
            </a:r>
            <a:r>
              <a:rPr lang="en-GB" baseline="0" dirty="0" err="1" smtClean="0"/>
              <a:t>seater</a:t>
            </a:r>
            <a:r>
              <a:rPr lang="en-GB" baseline="0" dirty="0" smtClean="0"/>
              <a:t> concert hall &amp;  150 year old 1,500 </a:t>
            </a:r>
            <a:r>
              <a:rPr lang="en-GB" baseline="0" dirty="0" err="1" smtClean="0"/>
              <a:t>seater</a:t>
            </a:r>
            <a:r>
              <a:rPr lang="en-GB" baseline="0" dirty="0" smtClean="0"/>
              <a:t> Victorian Theatre. Local Authority ran venue operating at Nil direct revenue subsidy. Next year we’ll be operating at a -200k net budget.</a:t>
            </a:r>
          </a:p>
          <a:p>
            <a:r>
              <a:rPr lang="en-GB" dirty="0" smtClean="0"/>
              <a:t>Bit of a disclaimer – we’re at early stages of developing</a:t>
            </a:r>
            <a:r>
              <a:rPr lang="en-GB" baseline="0" dirty="0" smtClean="0"/>
              <a:t> our forecasting techniques, so the majority of my presentation is based on aspirations and current progress rather than achievements. Also as financial lead for TRCH, this all stems from a financial perspective.</a:t>
            </a:r>
            <a:endParaRPr lang="en-GB" dirty="0"/>
          </a:p>
        </p:txBody>
      </p:sp>
      <p:sp>
        <p:nvSpPr>
          <p:cNvPr id="4" name="Slide Number Placeholder 3"/>
          <p:cNvSpPr>
            <a:spLocks noGrp="1"/>
          </p:cNvSpPr>
          <p:nvPr>
            <p:ph type="sldNum" sz="quarter" idx="10"/>
          </p:nvPr>
        </p:nvSpPr>
        <p:spPr/>
        <p:txBody>
          <a:bodyPr/>
          <a:lstStyle/>
          <a:p>
            <a:fld id="{693AAF2E-3574-4227-B612-763BC0BD01A8}"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2518854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Show of hands – who’s got the RMA and who’s using it for forecasting purposes?</a:t>
            </a:r>
          </a:p>
          <a:p>
            <a:pPr marL="228600" indent="-228600">
              <a:buAutoNum type="arabicPeriod"/>
            </a:pPr>
            <a:r>
              <a:rPr lang="en-GB" dirty="0" smtClean="0"/>
              <a:t>Quick explanation</a:t>
            </a:r>
            <a:r>
              <a:rPr lang="en-GB" baseline="0" dirty="0" smtClean="0"/>
              <a:t> of what the RMA is and how the forecasting module works. Using past data and comparator groups to predict future gross sales of events. What’s produced can range from graphs, charts, data tables and dashboards, however you need this data.</a:t>
            </a:r>
          </a:p>
          <a:p>
            <a:pPr marL="228600" indent="-228600">
              <a:buAutoNum type="arabicPeriod"/>
            </a:pPr>
            <a:r>
              <a:rPr lang="en-GB" dirty="0" smtClean="0"/>
              <a:t>Use of Income Budget within Tessitura – displayed on forecasting dashboards, perhaps a</a:t>
            </a:r>
            <a:r>
              <a:rPr lang="en-GB" baseline="0" dirty="0" smtClean="0"/>
              <a:t> question to find out how other people are using this feature?</a:t>
            </a:r>
          </a:p>
          <a:p>
            <a:pPr marL="228600" indent="-228600">
              <a:buAutoNum type="arabicPeriod"/>
            </a:pPr>
            <a:r>
              <a:rPr lang="en-GB" dirty="0" smtClean="0"/>
              <a:t>Conversations started with various managers across</a:t>
            </a:r>
            <a:r>
              <a:rPr lang="en-GB" baseline="0" dirty="0" smtClean="0"/>
              <a:t> the business to establish their needs, a lot don’t know the RMA even exists or that this sort of thing is possible. </a:t>
            </a:r>
            <a:endParaRPr lang="en-GB" dirty="0" smtClean="0"/>
          </a:p>
          <a:p>
            <a:endParaRPr lang="en-GB" dirty="0" smtClean="0"/>
          </a:p>
        </p:txBody>
      </p:sp>
      <p:sp>
        <p:nvSpPr>
          <p:cNvPr id="4" name="Slide Number Placeholder 3"/>
          <p:cNvSpPr>
            <a:spLocks noGrp="1"/>
          </p:cNvSpPr>
          <p:nvPr>
            <p:ph type="sldNum" sz="quarter" idx="10"/>
          </p:nvPr>
        </p:nvSpPr>
        <p:spPr/>
        <p:txBody>
          <a:bodyPr/>
          <a:lstStyle/>
          <a:p>
            <a:fld id="{693AAF2E-3574-4227-B612-763BC0BD01A8}"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22672775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Forecasting</a:t>
            </a:r>
            <a:r>
              <a:rPr lang="en-GB" baseline="0" dirty="0" smtClean="0"/>
              <a:t> not just confined to the RMA and sales numbers &amp; amounts</a:t>
            </a:r>
          </a:p>
          <a:p>
            <a:r>
              <a:rPr lang="en-GB" baseline="0" dirty="0" smtClean="0"/>
              <a:t>We want to see forecasting across all areas for their own activity levels, this will help inform staffing levels to cope with peaks and troughs of activity. Current scope of “forecasting” is too short-term, it’s fire fighting problems as they arise instead of identifying potential problems further down the line and acting to prevent issues arising where possible. </a:t>
            </a:r>
          </a:p>
          <a:p>
            <a:r>
              <a:rPr lang="en-GB" baseline="0" dirty="0" smtClean="0"/>
              <a:t>Highlight gaps in the programme where there is opportunity for new / another profit making activity</a:t>
            </a:r>
          </a:p>
          <a:p>
            <a:r>
              <a:rPr lang="en-GB" baseline="0" dirty="0" smtClean="0"/>
              <a:t>Data available to everyone who needs it, instigating more communication between departments</a:t>
            </a:r>
            <a:endParaRPr lang="en-GB" dirty="0"/>
          </a:p>
        </p:txBody>
      </p:sp>
      <p:sp>
        <p:nvSpPr>
          <p:cNvPr id="4" name="Slide Number Placeholder 3"/>
          <p:cNvSpPr>
            <a:spLocks noGrp="1"/>
          </p:cNvSpPr>
          <p:nvPr>
            <p:ph type="sldNum" sz="quarter" idx="10"/>
          </p:nvPr>
        </p:nvSpPr>
        <p:spPr/>
        <p:txBody>
          <a:bodyPr/>
          <a:lstStyle/>
          <a:p>
            <a:fld id="{693AAF2E-3574-4227-B612-763BC0BD01A8}"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1805811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perform at Royal Festival Hall where we give around 35 concerts a year, running from September to May. The hall’s capacity is just over 2700. </a:t>
            </a:r>
          </a:p>
        </p:txBody>
      </p:sp>
      <p:sp>
        <p:nvSpPr>
          <p:cNvPr id="4" name="Slide Number Placeholder 3"/>
          <p:cNvSpPr>
            <a:spLocks noGrp="1"/>
          </p:cNvSpPr>
          <p:nvPr>
            <p:ph type="sldNum" sz="quarter" idx="10"/>
          </p:nvPr>
        </p:nvSpPr>
        <p:spPr/>
        <p:txBody>
          <a:bodyPr/>
          <a:lstStyle/>
          <a:p>
            <a:fld id="{693AAF2E-3574-4227-B612-763BC0BD01A8}"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2518854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a:t>
            </a:r>
            <a:r>
              <a:rPr lang="en-GB" baseline="0" dirty="0" smtClean="0"/>
              <a:t> are currently using forecasting to help with our dynamic pricing decisions (which has made a net difference so far of £7.5k). It informs our financial targets and marketing decisions; it underpins decision making and helps provide a more evidence-based approach to likely results from artistic decisions, and helps us to explain to colleagues/artists how sales should go (calming the nerves!).</a:t>
            </a:r>
          </a:p>
          <a:p>
            <a:endParaRPr lang="en-GB" baseline="0" dirty="0" smtClean="0"/>
          </a:p>
          <a:p>
            <a:r>
              <a:rPr lang="en-GB" baseline="0" dirty="0" smtClean="0"/>
              <a:t>Some issues we have had to mull over in our first year of using the RMA’s forecasting process:</a:t>
            </a:r>
          </a:p>
          <a:p>
            <a:pPr marL="228600" indent="-228600">
              <a:buAutoNum type="arabicPeriod"/>
            </a:pPr>
            <a:r>
              <a:rPr lang="en-GB" baseline="0" dirty="0" smtClean="0"/>
              <a:t>Trusting the system: our targets had previously been decided using extensive experience of the combination of day of week / programme / artist / external factors. We compared our manual targets to the RMA’s suggestions and while they differed on a concert-by-concert level, the overall income for the season was roughly the same so we went with the RMA.</a:t>
            </a:r>
          </a:p>
          <a:p>
            <a:pPr marL="228600" indent="-228600">
              <a:buAutoNum type="arabicPeriod"/>
            </a:pPr>
            <a:r>
              <a:rPr lang="en-GB" baseline="0" dirty="0" smtClean="0"/>
              <a:t>Choosing comparators: our performances differ in many different ways. How to choose comparators?</a:t>
            </a:r>
          </a:p>
          <a:p>
            <a:pPr marL="228600" indent="-228600">
              <a:buAutoNum type="arabicPeriod"/>
            </a:pPr>
            <a:r>
              <a:rPr lang="en-GB" baseline="0" dirty="0" smtClean="0"/>
              <a:t>We had put up our prices this season which led to some fiddly calculations to get the income trajectories accurate. Got there in the end!</a:t>
            </a:r>
            <a:endParaRPr lang="en-GB" dirty="0" smtClean="0"/>
          </a:p>
        </p:txBody>
      </p:sp>
      <p:sp>
        <p:nvSpPr>
          <p:cNvPr id="4" name="Slide Number Placeholder 3"/>
          <p:cNvSpPr>
            <a:spLocks noGrp="1"/>
          </p:cNvSpPr>
          <p:nvPr>
            <p:ph type="sldNum" sz="quarter" idx="10"/>
          </p:nvPr>
        </p:nvSpPr>
        <p:spPr/>
        <p:txBody>
          <a:bodyPr/>
          <a:lstStyle/>
          <a:p>
            <a:fld id="{693AAF2E-3574-4227-B612-763BC0BD01A8}"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2267277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3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284990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281538146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185820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710048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837551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5787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47379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84941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4370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14890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9472158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2394003122"/>
      </p:ext>
    </p:extLst>
  </p:cSld>
  <p:clrMap bg1="lt1" tx1="dk1" bg2="lt2" tx2="dk2" accent1="accent1" accent2="accent2" accent3="accent3" accent4="accent4" accent5="accent5" accent6="accent6" hlink="hlink" folHlink="folHlink"/>
  <p:sldLayoutIdLst>
    <p:sldLayoutId id="2147483673"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1555767379"/>
      </p:ext>
    </p:extLst>
  </p:cSld>
  <p:clrMap bg1="lt1" tx1="dk1" bg2="lt2" tx2="dk2" accent1="accent1" accent2="accent2" accent3="accent3" accent4="accent4" accent5="accent5" accent6="accent6" hlink="hlink" folHlink="folHlink"/>
  <p:sldLayoutIdLst>
    <p:sldLayoutId id="2147483675"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64622949"/>
      </p:ext>
    </p:extLst>
  </p:cSld>
  <p:clrMap bg1="lt1" tx1="dk1" bg2="lt2" tx2="dk2" accent1="accent1" accent2="accent2" accent3="accent3" accent4="accent4" accent5="accent5" accent6="accent6" hlink="hlink" folHlink="folHlink"/>
  <p:sldLayoutIdLst>
    <p:sldLayoutId id="214748367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795064206"/>
      </p:ext>
    </p:extLst>
  </p:cSld>
  <p:clrMap bg1="lt1" tx1="dk1" bg2="lt2" tx2="dk2" accent1="accent1" accent2="accent2" accent3="accent3" accent4="accent4" accent5="accent5" accent6="accent6" hlink="hlink" folHlink="folHlink"/>
  <p:sldLayoutIdLst>
    <p:sldLayoutId id="2147483679"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45406559"/>
      </p:ext>
    </p:extLst>
  </p:cSld>
  <p:clrMap bg1="lt1" tx1="dk1" bg2="lt2" tx2="dk2" accent1="accent1" accent2="accent2" accent3="accent3" accent4="accent4" accent5="accent5" accent6="accent6" hlink="hlink" folHlink="folHlink"/>
  <p:sldLayoutIdLst>
    <p:sldLayoutId id="214748368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9691620"/>
      </p:ext>
    </p:extLst>
  </p:cSld>
  <p:clrMap bg1="lt1" tx1="dk1" bg2="lt2" tx2="dk2" accent1="accent1" accent2="accent2" accent3="accent3" accent4="accent4" accent5="accent5" accent6="accent6" hlink="hlink" folHlink="folHlink"/>
  <p:sldLayoutIdLst>
    <p:sldLayoutId id="2147483683"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64292452"/>
      </p:ext>
    </p:extLst>
  </p:cSld>
  <p:clrMap bg1="lt1" tx1="dk1" bg2="lt2" tx2="dk2" accent1="accent1" accent2="accent2" accent3="accent3" accent4="accent4" accent5="accent5" accent6="accent6" hlink="hlink" folHlink="folHlink"/>
  <p:sldLayoutIdLst>
    <p:sldLayoutId id="2147483685"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69598375"/>
      </p:ext>
    </p:extLst>
  </p:cSld>
  <p:clrMap bg1="lt1" tx1="dk1" bg2="lt2" tx2="dk2" accent1="accent1" accent2="accent2" accent3="accent3" accent4="accent4" accent5="accent5" accent6="accent6" hlink="hlink" folHlink="folHlink"/>
  <p:sldLayoutIdLst>
    <p:sldLayoutId id="2147483687"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03535382"/>
      </p:ext>
    </p:extLst>
  </p:cSld>
  <p:clrMap bg1="lt1" tx1="dk1" bg2="lt2" tx2="dk2" accent1="accent1" accent2="accent2" accent3="accent3" accent4="accent4" accent5="accent5" accent6="accent6" hlink="hlink" folHlink="folHlink"/>
  <p:sldLayoutIdLst>
    <p:sldLayoutId id="214748368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52632238"/>
      </p:ext>
    </p:extLst>
  </p:cSld>
  <p:clrMap bg1="lt1" tx1="dk1" bg2="lt2" tx2="dk2" accent1="accent1" accent2="accent2" accent3="accent3" accent4="accent4" accent5="accent5" accent6="accent6" hlink="hlink" folHlink="folHlink"/>
  <p:sldLayoutIdLst>
    <p:sldLayoutId id="214748369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e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a:solidFill>
                  <a:srgbClr val="E7E6E6"/>
                </a:solidFill>
                <a:cs typeface="Arial" panose="020B0604020202020204" pitchFamily="34" charset="0"/>
              </a:rPr>
              <a:t>TESSITURA </a:t>
            </a:r>
          </a:p>
          <a:p>
            <a:pPr defTabSz="457200"/>
            <a:r>
              <a:rPr lang="en-GB" sz="4000" b="1" dirty="0">
                <a:solidFill>
                  <a:srgbClr val="E7E6E6"/>
                </a:solidFill>
                <a:cs typeface="Arial" panose="020B0604020202020204" pitchFamily="34" charset="0"/>
              </a:rPr>
              <a:t>EUROPEAN </a:t>
            </a:r>
          </a:p>
          <a:p>
            <a:pPr defTabSz="457200"/>
            <a:r>
              <a:rPr lang="en-GB" sz="4000" b="1" dirty="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373487" y="3002547"/>
            <a:ext cx="3447705" cy="1892826"/>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FORECASTING</a:t>
            </a:r>
            <a:endParaRPr lang="en-GB" sz="4400" b="1" dirty="0">
              <a:solidFill>
                <a:srgbClr val="F15E4C"/>
              </a:solidFill>
              <a:ea typeface="Tahoma" panose="020B0604030504040204" pitchFamily="34" charset="0"/>
              <a:cs typeface="Arial" panose="020B0604020202020204" pitchFamily="34" charset="0"/>
            </a:endParaRPr>
          </a:p>
          <a:p>
            <a:pPr algn="ctr" defTabSz="457200"/>
            <a:endParaRPr lang="en-GB" sz="900" b="1" dirty="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I WANT TO KNOW THE FUTURE!</a:t>
            </a:r>
            <a:endParaRPr lang="en-GB" sz="32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3" y="3149603"/>
            <a:ext cx="3593082" cy="1077218"/>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a:solidFill>
                  <a:srgbClr val="0B9D48"/>
                </a:solidFill>
              </a:rPr>
              <a:t>CONTENT PLANNER</a:t>
            </a:r>
          </a:p>
          <a:p>
            <a:pPr defTabSz="457200"/>
            <a:r>
              <a:rPr lang="en-GB" b="1" dirty="0" err="1" smtClean="0">
                <a:solidFill>
                  <a:srgbClr val="F15E4C"/>
                </a:solidFill>
              </a:rPr>
              <a:t>Thanos</a:t>
            </a:r>
            <a:r>
              <a:rPr lang="en-GB" b="1" dirty="0" smtClean="0">
                <a:solidFill>
                  <a:srgbClr val="F15E4C"/>
                </a:solidFill>
              </a:rPr>
              <a:t> </a:t>
            </a:r>
            <a:r>
              <a:rPr lang="en-GB" b="1" dirty="0" err="1" smtClean="0">
                <a:solidFill>
                  <a:srgbClr val="F15E4C"/>
                </a:solidFill>
              </a:rPr>
              <a:t>Gkofas</a:t>
            </a:r>
            <a:r>
              <a:rPr lang="en-GB" b="1" dirty="0" smtClean="0">
                <a:solidFill>
                  <a:srgbClr val="F15E4C"/>
                </a:solidFill>
              </a:rPr>
              <a:t> </a:t>
            </a:r>
            <a:r>
              <a:rPr lang="en-GB" b="1" dirty="0">
                <a:solidFill>
                  <a:srgbClr val="F15E4C"/>
                </a:solidFill>
              </a:rPr>
              <a:t>: </a:t>
            </a:r>
            <a:r>
              <a:rPr lang="en-GB" b="1" dirty="0" smtClean="0">
                <a:solidFill>
                  <a:srgbClr val="F15E4C"/>
                </a:solidFill>
              </a:rPr>
              <a:t>National Theatre</a:t>
            </a:r>
            <a:endParaRPr lang="en-GB" b="1" dirty="0">
              <a:solidFill>
                <a:srgbClr val="F15E4C"/>
              </a:solidFill>
            </a:endParaRPr>
          </a:p>
          <a:p>
            <a:pPr defTabSz="457200"/>
            <a:endParaRPr lang="en-GB" b="1" dirty="0">
              <a:solidFill>
                <a:srgbClr val="F15E4C"/>
              </a:solidFill>
            </a:endParaRPr>
          </a:p>
        </p:txBody>
      </p:sp>
      <p:sp>
        <p:nvSpPr>
          <p:cNvPr id="8" name="TextBox 7"/>
          <p:cNvSpPr txBox="1"/>
          <p:nvPr/>
        </p:nvSpPr>
        <p:spPr>
          <a:xfrm>
            <a:off x="4628063" y="922598"/>
            <a:ext cx="3823479" cy="2185214"/>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a:solidFill>
                  <a:srgbClr val="0B9D48"/>
                </a:solidFill>
                <a:cs typeface="Arial" panose="020B0604020202020204" pitchFamily="34" charset="0"/>
              </a:rPr>
              <a:t>MODERATOR</a:t>
            </a:r>
          </a:p>
          <a:p>
            <a:pPr defTabSz="457200"/>
            <a:r>
              <a:rPr lang="en-GB" b="1" dirty="0" smtClean="0">
                <a:solidFill>
                  <a:srgbClr val="F15E4C"/>
                </a:solidFill>
                <a:cs typeface="Arial" panose="020B0604020202020204" pitchFamily="34" charset="0"/>
              </a:rPr>
              <a:t>Libby </a:t>
            </a:r>
            <a:r>
              <a:rPr lang="en-GB" b="1" dirty="0" err="1" smtClean="0">
                <a:solidFill>
                  <a:srgbClr val="F15E4C"/>
                </a:solidFill>
                <a:cs typeface="Arial" panose="020B0604020202020204" pitchFamily="34" charset="0"/>
              </a:rPr>
              <a:t>Papakyriacou</a:t>
            </a:r>
            <a:r>
              <a:rPr lang="en-GB" b="1" dirty="0" smtClean="0">
                <a:solidFill>
                  <a:srgbClr val="F15E4C"/>
                </a:solidFill>
                <a:cs typeface="Arial" panose="020B0604020202020204" pitchFamily="34" charset="0"/>
              </a:rPr>
              <a:t> </a:t>
            </a:r>
            <a:r>
              <a:rPr lang="en-GB" b="1" dirty="0">
                <a:solidFill>
                  <a:srgbClr val="F15E4C"/>
                </a:solidFill>
                <a:cs typeface="Arial" panose="020B0604020202020204" pitchFamily="34" charset="0"/>
              </a:rPr>
              <a:t>: </a:t>
            </a:r>
            <a:r>
              <a:rPr lang="en-GB" b="1" dirty="0" smtClean="0">
                <a:solidFill>
                  <a:srgbClr val="F15E4C"/>
                </a:solidFill>
                <a:cs typeface="Arial" panose="020B0604020202020204" pitchFamily="34" charset="0"/>
              </a:rPr>
              <a:t>London Philharmonic Orchestra</a:t>
            </a:r>
            <a:endParaRPr lang="en-GB"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GURU</a:t>
            </a:r>
            <a:endParaRPr lang="en-GB" sz="2800" b="1" dirty="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Terry Cooper </a:t>
            </a:r>
            <a:r>
              <a:rPr lang="en-GB" b="1" dirty="0">
                <a:solidFill>
                  <a:srgbClr val="F15E4C"/>
                </a:solidFill>
                <a:cs typeface="Arial" panose="020B0604020202020204" pitchFamily="34" charset="0"/>
              </a:rPr>
              <a:t>: </a:t>
            </a:r>
            <a:r>
              <a:rPr lang="en-GB" b="1" dirty="0" smtClean="0">
                <a:solidFill>
                  <a:srgbClr val="F15E4C"/>
                </a:solidFill>
                <a:cs typeface="Arial" panose="020B0604020202020204" pitchFamily="34" charset="0"/>
              </a:rPr>
              <a:t>Theatre Royal &amp; Royal Concert Hall</a:t>
            </a:r>
            <a:endParaRPr lang="en-GB"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a:solidFill>
                  <a:prstClr val="black"/>
                </a:solidFill>
              </a:rPr>
              <a:t>Share your </a:t>
            </a:r>
            <a:r>
              <a:rPr lang="en-US" b="1" dirty="0" err="1">
                <a:solidFill>
                  <a:prstClr val="black"/>
                </a:solidFill>
              </a:rPr>
              <a:t>favourite</a:t>
            </a:r>
            <a:r>
              <a:rPr lang="en-US" b="1" dirty="0">
                <a:solidFill>
                  <a:prstClr val="black"/>
                </a:solidFill>
              </a:rPr>
              <a:t> content and photos! #TECDublin16</a:t>
            </a:r>
          </a:p>
          <a:p>
            <a:pPr algn="ctr" defTabSz="457200"/>
            <a:endParaRPr lang="en-US" b="1" dirty="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52400" y="5482294"/>
            <a:ext cx="6400800" cy="1219200"/>
          </a:xfrm>
        </p:spPr>
        <p:txBody>
          <a:bodyPr anchor="ctr">
            <a:normAutofit fontScale="70000" lnSpcReduction="20000"/>
          </a:bodyPr>
          <a:lstStyle/>
          <a:p>
            <a:pPr algn="l"/>
            <a:r>
              <a:rPr lang="en-GB" dirty="0" smtClean="0">
                <a:solidFill>
                  <a:schemeClr val="tx1"/>
                </a:solidFill>
                <a:latin typeface="Franklin Gothic Book" pitchFamily="34" charset="0"/>
              </a:rPr>
              <a:t>Terry Cooper – Business Performance Manager</a:t>
            </a:r>
          </a:p>
          <a:p>
            <a:pPr algn="l"/>
            <a:r>
              <a:rPr lang="en-GB" dirty="0" smtClean="0">
                <a:solidFill>
                  <a:schemeClr val="tx1"/>
                </a:solidFill>
                <a:latin typeface="Franklin Gothic Book" pitchFamily="34" charset="0"/>
              </a:rPr>
              <a:t>Nottingham Theatre Royal + Royal Concert Hall</a:t>
            </a:r>
            <a:endParaRPr lang="en-GB" dirty="0">
              <a:solidFill>
                <a:schemeClr val="tx1"/>
              </a:solidFill>
              <a:latin typeface="Franklin Gothic Book"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3251124"/>
          </a:xfrm>
          <a:prstGeom prst="rect">
            <a:avLst/>
          </a:prstGeom>
        </p:spPr>
      </p:pic>
      <p:pic>
        <p:nvPicPr>
          <p:cNvPr id="1026" name="Picture 1" descr="image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3800" y="5601236"/>
            <a:ext cx="1504950" cy="1123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65422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Franklin Gothic Book" pitchFamily="34" charset="0"/>
              </a:rPr>
              <a:t>Forecasting – Where we are now</a:t>
            </a:r>
            <a:endParaRPr lang="en-GB" dirty="0">
              <a:latin typeface="Franklin Gothic Book" pitchFamily="34" charset="0"/>
            </a:endParaRPr>
          </a:p>
        </p:txBody>
      </p:sp>
      <p:sp>
        <p:nvSpPr>
          <p:cNvPr id="3" name="Content Placeholder 2"/>
          <p:cNvSpPr>
            <a:spLocks noGrp="1"/>
          </p:cNvSpPr>
          <p:nvPr>
            <p:ph idx="1"/>
          </p:nvPr>
        </p:nvSpPr>
        <p:spPr/>
        <p:txBody>
          <a:bodyPr>
            <a:normAutofit/>
          </a:bodyPr>
          <a:lstStyle/>
          <a:p>
            <a:r>
              <a:rPr lang="en-GB" dirty="0" smtClean="0">
                <a:latin typeface="Franklin Gothic Book" pitchFamily="34" charset="0"/>
              </a:rPr>
              <a:t>Revenue Management Application – building comparators &amp; dashboards</a:t>
            </a:r>
          </a:p>
          <a:p>
            <a:r>
              <a:rPr lang="en-GB" dirty="0" smtClean="0">
                <a:latin typeface="Franklin Gothic Book" pitchFamily="34" charset="0"/>
              </a:rPr>
              <a:t>Establishing what data is most important to each departmental manager &amp; in what format</a:t>
            </a:r>
          </a:p>
          <a:p>
            <a:endParaRPr lang="en-GB" dirty="0" smtClean="0">
              <a:latin typeface="Franklin Gothic Book" pitchFamily="34" charset="0"/>
            </a:endParaRPr>
          </a:p>
          <a:p>
            <a:endParaRPr lang="en-GB" dirty="0">
              <a:latin typeface="Franklin Gothic Book" pitchFamily="34" charset="0"/>
            </a:endParaRPr>
          </a:p>
        </p:txBody>
      </p:sp>
      <p:pic>
        <p:nvPicPr>
          <p:cNvPr id="4" name="Picture 1" descr="image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3800" y="5601236"/>
            <a:ext cx="1504950" cy="1123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6374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Franklin Gothic Book" pitchFamily="34" charset="0"/>
              </a:rPr>
              <a:t>Forecasting – Where we want to go</a:t>
            </a:r>
            <a:endParaRPr lang="en-GB" dirty="0">
              <a:latin typeface="Franklin Gothic Book" pitchFamily="34" charset="0"/>
            </a:endParaRPr>
          </a:p>
        </p:txBody>
      </p:sp>
      <p:sp>
        <p:nvSpPr>
          <p:cNvPr id="3" name="Content Placeholder 2"/>
          <p:cNvSpPr>
            <a:spLocks noGrp="1"/>
          </p:cNvSpPr>
          <p:nvPr>
            <p:ph idx="1"/>
          </p:nvPr>
        </p:nvSpPr>
        <p:spPr/>
        <p:txBody>
          <a:bodyPr/>
          <a:lstStyle/>
          <a:p>
            <a:r>
              <a:rPr lang="en-GB" dirty="0" smtClean="0">
                <a:latin typeface="Franklin Gothic Book" pitchFamily="34" charset="0"/>
              </a:rPr>
              <a:t>All departments forecasting their own activity levels based upon the programme of events throughout the forthcoming year</a:t>
            </a:r>
          </a:p>
          <a:p>
            <a:r>
              <a:rPr lang="en-GB" dirty="0" smtClean="0">
                <a:latin typeface="Franklin Gothic Book" pitchFamily="34" charset="0"/>
              </a:rPr>
              <a:t>Sales forecasting informing decisions on Front of House staffing levels, Marketing activity etc. </a:t>
            </a:r>
            <a:endParaRPr lang="en-GB" dirty="0">
              <a:latin typeface="Franklin Gothic Book" pitchFamily="34" charset="0"/>
            </a:endParaRPr>
          </a:p>
        </p:txBody>
      </p:sp>
      <p:pic>
        <p:nvPicPr>
          <p:cNvPr id="4" name="Picture 1" descr="image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3800" y="5601236"/>
            <a:ext cx="1504950" cy="1123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54856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52400" y="5482294"/>
            <a:ext cx="6400800" cy="1219200"/>
          </a:xfrm>
        </p:spPr>
        <p:txBody>
          <a:bodyPr anchor="ctr">
            <a:normAutofit fontScale="85000" lnSpcReduction="20000"/>
          </a:bodyPr>
          <a:lstStyle/>
          <a:p>
            <a:pPr algn="l"/>
            <a:r>
              <a:rPr lang="en-GB" dirty="0" smtClean="0">
                <a:solidFill>
                  <a:schemeClr val="tx1"/>
                </a:solidFill>
                <a:latin typeface="Franklin Gothic Book" pitchFamily="34" charset="0"/>
              </a:rPr>
              <a:t>Libby Papakyriacou</a:t>
            </a:r>
            <a:br>
              <a:rPr lang="en-GB" dirty="0" smtClean="0">
                <a:solidFill>
                  <a:schemeClr val="tx1"/>
                </a:solidFill>
                <a:latin typeface="Franklin Gothic Book" pitchFamily="34" charset="0"/>
              </a:rPr>
            </a:br>
            <a:r>
              <a:rPr lang="en-GB" dirty="0" smtClean="0">
                <a:solidFill>
                  <a:schemeClr val="tx1"/>
                </a:solidFill>
                <a:latin typeface="Franklin Gothic Book" pitchFamily="34" charset="0"/>
              </a:rPr>
              <a:t>Marketing Manager</a:t>
            </a:r>
          </a:p>
          <a:p>
            <a:pPr algn="l"/>
            <a:r>
              <a:rPr lang="en-GB" dirty="0" smtClean="0">
                <a:solidFill>
                  <a:schemeClr val="tx1"/>
                </a:solidFill>
                <a:latin typeface="Franklin Gothic Book" pitchFamily="34" charset="0"/>
              </a:rPr>
              <a:t>London Philharmonic Orchestra</a:t>
            </a:r>
            <a:endParaRPr lang="en-GB" dirty="0">
              <a:solidFill>
                <a:schemeClr val="tx1"/>
              </a:solidFill>
              <a:latin typeface="Franklin Gothic Book"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3251124"/>
          </a:xfrm>
          <a:prstGeom prst="rect">
            <a:avLst/>
          </a:prstGeom>
        </p:spPr>
      </p:pic>
      <p:pic>
        <p:nvPicPr>
          <p:cNvPr id="8" name="Picture 7" descr="016 hi-res - LPO 2 Dec 2014.JPG"/>
          <p:cNvPicPr>
            <a:picLocks noChangeAspect="1"/>
          </p:cNvPicPr>
          <p:nvPr/>
        </p:nvPicPr>
        <p:blipFill>
          <a:blip r:embed="rId4" cstate="print"/>
          <a:srcRect t="22500" b="20000"/>
          <a:stretch>
            <a:fillRect/>
          </a:stretch>
        </p:blipFill>
        <p:spPr>
          <a:xfrm>
            <a:off x="0" y="0"/>
            <a:ext cx="9144000" cy="3505200"/>
          </a:xfrm>
          <a:prstGeom prst="rect">
            <a:avLst/>
          </a:prstGeom>
        </p:spPr>
      </p:pic>
      <p:pic>
        <p:nvPicPr>
          <p:cNvPr id="10" name="Picture 9" descr="LPO_portrait_100mm_CMYK.jpg"/>
          <p:cNvPicPr>
            <a:picLocks noChangeAspect="1"/>
          </p:cNvPicPr>
          <p:nvPr/>
        </p:nvPicPr>
        <p:blipFill>
          <a:blip r:embed="rId5" cstate="print"/>
          <a:stretch>
            <a:fillRect/>
          </a:stretch>
        </p:blipFill>
        <p:spPr>
          <a:xfrm>
            <a:off x="6324600" y="5257800"/>
            <a:ext cx="2514600" cy="1295528"/>
          </a:xfrm>
          <a:prstGeom prst="rect">
            <a:avLst/>
          </a:prstGeom>
        </p:spPr>
      </p:pic>
    </p:spTree>
    <p:extLst>
      <p:ext uri="{BB962C8B-B14F-4D97-AF65-F5344CB8AC3E}">
        <p14:creationId xmlns:p14="http://schemas.microsoft.com/office/powerpoint/2010/main" val="8865422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Franklin Gothic Book" pitchFamily="34" charset="0"/>
              </a:rPr>
              <a:t>Forecasting – Where we are now</a:t>
            </a:r>
            <a:endParaRPr lang="en-GB" dirty="0">
              <a:latin typeface="Franklin Gothic Book" pitchFamily="34" charset="0"/>
            </a:endParaRPr>
          </a:p>
        </p:txBody>
      </p:sp>
      <p:sp>
        <p:nvSpPr>
          <p:cNvPr id="3" name="Content Placeholder 2"/>
          <p:cNvSpPr>
            <a:spLocks noGrp="1"/>
          </p:cNvSpPr>
          <p:nvPr>
            <p:ph idx="1"/>
          </p:nvPr>
        </p:nvSpPr>
        <p:spPr>
          <a:xfrm>
            <a:off x="457200" y="1600201"/>
            <a:ext cx="8229600" cy="3124200"/>
          </a:xfrm>
        </p:spPr>
        <p:txBody>
          <a:bodyPr>
            <a:normAutofit/>
          </a:bodyPr>
          <a:lstStyle/>
          <a:p>
            <a:r>
              <a:rPr lang="en-GB" dirty="0" smtClean="0">
                <a:latin typeface="Franklin Gothic Book" pitchFamily="34" charset="0"/>
              </a:rPr>
              <a:t>Using the RMA’s forecasting module since February 2016, covering current season of concerts. </a:t>
            </a:r>
          </a:p>
          <a:p>
            <a:r>
              <a:rPr lang="en-GB" dirty="0" smtClean="0">
                <a:latin typeface="Franklin Gothic Book" pitchFamily="34" charset="0"/>
              </a:rPr>
              <a:t>Forecasting used to help make decisions on marketing activity, targets, dynamic pricing decisions etc.</a:t>
            </a:r>
          </a:p>
          <a:p>
            <a:endParaRPr lang="en-GB" dirty="0" smtClean="0">
              <a:latin typeface="Franklin Gothic Book" pitchFamily="34" charset="0"/>
            </a:endParaRPr>
          </a:p>
          <a:p>
            <a:endParaRPr lang="en-GB" dirty="0">
              <a:latin typeface="Franklin Gothic Book" pitchFamily="34" charset="0"/>
            </a:endParaRPr>
          </a:p>
        </p:txBody>
      </p:sp>
      <p:pic>
        <p:nvPicPr>
          <p:cNvPr id="5" name="Picture 4" descr="LPO_portrait_100mm_CMYK.jpg"/>
          <p:cNvPicPr>
            <a:picLocks noChangeAspect="1"/>
          </p:cNvPicPr>
          <p:nvPr/>
        </p:nvPicPr>
        <p:blipFill>
          <a:blip r:embed="rId3" cstate="print"/>
          <a:stretch>
            <a:fillRect/>
          </a:stretch>
        </p:blipFill>
        <p:spPr>
          <a:xfrm>
            <a:off x="6324600" y="5257800"/>
            <a:ext cx="2514600" cy="1295528"/>
          </a:xfrm>
          <a:prstGeom prst="rect">
            <a:avLst/>
          </a:prstGeom>
        </p:spPr>
      </p:pic>
    </p:spTree>
    <p:extLst>
      <p:ext uri="{BB962C8B-B14F-4D97-AF65-F5344CB8AC3E}">
        <p14:creationId xmlns:p14="http://schemas.microsoft.com/office/powerpoint/2010/main" val="2256374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6172200"/>
          </a:xfrm>
        </p:spPr>
        <p:txBody>
          <a:bodyPr>
            <a:normAutofit/>
          </a:bodyPr>
          <a:lstStyle/>
          <a:p>
            <a:pPr marL="0" indent="0">
              <a:buNone/>
            </a:pPr>
            <a:r>
              <a:rPr lang="en-GB" sz="2200" b="1" dirty="0" smtClean="0">
                <a:latin typeface="Franklin Gothic Book" pitchFamily="34" charset="0"/>
              </a:rPr>
              <a:t>Terry Cooper | Business Performance Manager </a:t>
            </a:r>
          </a:p>
          <a:p>
            <a:pPr marL="0" indent="0">
              <a:buNone/>
            </a:pPr>
            <a:r>
              <a:rPr lang="en-GB" sz="2200" dirty="0" smtClean="0">
                <a:latin typeface="Franklin Gothic Book" pitchFamily="34" charset="0"/>
              </a:rPr>
              <a:t>Nottingham Theatre Royal + Royal Concert Hall</a:t>
            </a:r>
          </a:p>
          <a:p>
            <a:pPr marL="0" indent="0">
              <a:buNone/>
            </a:pPr>
            <a:endParaRPr lang="en-GB" sz="2200" dirty="0" smtClean="0">
              <a:latin typeface="Franklin Gothic Book" pitchFamily="34" charset="0"/>
            </a:endParaRPr>
          </a:p>
          <a:p>
            <a:pPr marL="0" indent="0">
              <a:buNone/>
            </a:pPr>
            <a:r>
              <a:rPr lang="en-GB" sz="2200" dirty="0" smtClean="0">
                <a:latin typeface="Franklin Gothic Book" pitchFamily="34" charset="0"/>
              </a:rPr>
              <a:t>0115 989 5504 | </a:t>
            </a:r>
            <a:r>
              <a:rPr lang="en-GB" sz="2200" dirty="0" smtClean="0"/>
              <a:t>terry.cooper@nottinghamcity.gov.uk</a:t>
            </a:r>
            <a:endParaRPr lang="en-GB" sz="2200" dirty="0" smtClean="0">
              <a:latin typeface="Franklin Gothic Book" pitchFamily="34" charset="0"/>
            </a:endParaRPr>
          </a:p>
          <a:p>
            <a:pPr marL="0" indent="0">
              <a:buNone/>
            </a:pPr>
            <a:endParaRPr lang="en-GB" sz="2200" dirty="0" smtClean="0">
              <a:latin typeface="Franklin Gothic Book" pitchFamily="34" charset="0"/>
            </a:endParaRPr>
          </a:p>
          <a:p>
            <a:pPr marL="0" indent="0">
              <a:buNone/>
            </a:pPr>
            <a:r>
              <a:rPr lang="en-GB" sz="2200" b="1" dirty="0" smtClean="0">
                <a:latin typeface="Franklin Gothic Book" pitchFamily="34" charset="0"/>
              </a:rPr>
              <a:t>Libby Papakyriacou | Marketing Manager</a:t>
            </a:r>
            <a:endParaRPr lang="en-GB" sz="2200" b="1" dirty="0">
              <a:latin typeface="Franklin Gothic Book" pitchFamily="34" charset="0"/>
            </a:endParaRPr>
          </a:p>
          <a:p>
            <a:pPr marL="0" indent="0">
              <a:buNone/>
            </a:pPr>
            <a:r>
              <a:rPr lang="en-GB" sz="2200" dirty="0" smtClean="0">
                <a:latin typeface="Franklin Gothic Book" pitchFamily="34" charset="0"/>
              </a:rPr>
              <a:t>London Philharmonic Orchestra</a:t>
            </a:r>
          </a:p>
          <a:p>
            <a:pPr marL="0" indent="0">
              <a:buNone/>
            </a:pPr>
            <a:endParaRPr lang="en-GB" sz="2200" dirty="0" smtClean="0">
              <a:latin typeface="Franklin Gothic Book" pitchFamily="34" charset="0"/>
            </a:endParaRPr>
          </a:p>
          <a:p>
            <a:pPr marL="0" indent="0">
              <a:buNone/>
            </a:pPr>
            <a:r>
              <a:rPr lang="en-GB" sz="2200" dirty="0" smtClean="0">
                <a:latin typeface="Franklin Gothic Book" pitchFamily="34" charset="0"/>
              </a:rPr>
              <a:t>020 7840 4228 | l</a:t>
            </a:r>
            <a:r>
              <a:rPr lang="en-GB" sz="2200" dirty="0" smtClean="0"/>
              <a:t>ibby.papakyriacou@lpo.org.uk</a:t>
            </a:r>
            <a:endParaRPr lang="en-GB" sz="2200" dirty="0"/>
          </a:p>
        </p:txBody>
      </p:sp>
      <p:pic>
        <p:nvPicPr>
          <p:cNvPr id="5" name="Picture 4" descr="LPO_portrait_100mm_CMYK.jpg"/>
          <p:cNvPicPr>
            <a:picLocks noChangeAspect="1"/>
          </p:cNvPicPr>
          <p:nvPr/>
        </p:nvPicPr>
        <p:blipFill>
          <a:blip r:embed="rId2" cstate="print"/>
          <a:stretch>
            <a:fillRect/>
          </a:stretch>
        </p:blipFill>
        <p:spPr>
          <a:xfrm>
            <a:off x="533400" y="5333872"/>
            <a:ext cx="2514600" cy="1295528"/>
          </a:xfrm>
          <a:prstGeom prst="rect">
            <a:avLst/>
          </a:prstGeom>
        </p:spPr>
      </p:pic>
      <p:pic>
        <p:nvPicPr>
          <p:cNvPr id="4" name="Picture 1" descr="image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00850" y="5127132"/>
            <a:ext cx="2114550" cy="1578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99465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3888" y="2489197"/>
            <a:ext cx="7886700" cy="2852737"/>
          </a:xfrm>
        </p:spPr>
        <p:txBody>
          <a:bodyPr>
            <a:normAutofit/>
          </a:bodyPr>
          <a:lstStyle/>
          <a:p>
            <a:r>
              <a:rPr lang="en-US" sz="2400" dirty="0" smtClean="0">
                <a:solidFill>
                  <a:schemeClr val="bg1"/>
                </a:solidFill>
              </a:rPr>
              <a:t>“The </a:t>
            </a:r>
            <a:r>
              <a:rPr lang="en-US" sz="2400" dirty="0">
                <a:solidFill>
                  <a:schemeClr val="bg1"/>
                </a:solidFill>
              </a:rPr>
              <a:t>more people I meet the happier I become</a:t>
            </a:r>
            <a:r>
              <a:rPr lang="en-US" sz="2400" dirty="0" smtClean="0">
                <a:solidFill>
                  <a:schemeClr val="bg1"/>
                </a:solidFill>
              </a:rPr>
              <a:t>.”</a:t>
            </a:r>
            <a:endParaRPr lang="en-US" sz="2400" dirty="0">
              <a:solidFill>
                <a:schemeClr val="bg1"/>
              </a:solidFill>
            </a:endParaRPr>
          </a:p>
        </p:txBody>
      </p:sp>
      <p:sp>
        <p:nvSpPr>
          <p:cNvPr id="3" name="Text Placeholder 2"/>
          <p:cNvSpPr>
            <a:spLocks noGrp="1"/>
          </p:cNvSpPr>
          <p:nvPr>
            <p:ph type="body" idx="1"/>
          </p:nvPr>
        </p:nvSpPr>
        <p:spPr>
          <a:xfrm>
            <a:off x="623888" y="5269115"/>
            <a:ext cx="7886700" cy="449342"/>
          </a:xfrm>
        </p:spPr>
        <p:txBody>
          <a:bodyPr>
            <a:normAutofit/>
          </a:bodyPr>
          <a:lstStyle/>
          <a:p>
            <a:r>
              <a:rPr lang="en-US" sz="1800" dirty="0" smtClean="0"/>
              <a:t>Samuel Beckett, </a:t>
            </a:r>
            <a:r>
              <a:rPr lang="en-US" sz="1800" i="1" dirty="0" smtClean="0"/>
              <a:t>Waiting for Godot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83723" y="792011"/>
            <a:ext cx="3447705" cy="907941"/>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FORECASTING</a:t>
            </a:r>
            <a:endParaRPr lang="en-GB" sz="4400" b="1" dirty="0">
              <a:solidFill>
                <a:srgbClr val="F15E4C"/>
              </a:solidFill>
              <a:ea typeface="Tahoma" panose="020B0604030504040204" pitchFamily="34" charset="0"/>
              <a:cs typeface="Arial" panose="020B0604020202020204" pitchFamily="34" charset="0"/>
            </a:endParaRPr>
          </a:p>
          <a:p>
            <a:pPr algn="ctr" defTabSz="457200"/>
            <a:endParaRPr lang="en-GB" sz="900" b="1" dirty="0">
              <a:solidFill>
                <a:srgbClr val="F15E4C"/>
              </a:solidFill>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474613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858075" y="2045034"/>
            <a:ext cx="4049412" cy="4739759"/>
          </a:xfrm>
          <a:prstGeom prst="rect">
            <a:avLst/>
          </a:prstGeom>
          <a:noFill/>
        </p:spPr>
        <p:txBody>
          <a:bodyPr wrap="square" rtlCol="0">
            <a:spAutoFit/>
          </a:bodyPr>
          <a:lstStyle/>
          <a:p>
            <a:pPr defTabSz="457200"/>
            <a:r>
              <a:rPr lang="en-GB" sz="2800" b="1" dirty="0">
                <a:solidFill>
                  <a:srgbClr val="0B9D48"/>
                </a:solidFill>
                <a:cs typeface="Arial" panose="020B0604020202020204" pitchFamily="34" charset="0"/>
              </a:rPr>
              <a:t>TRANSPORT TO </a:t>
            </a:r>
          </a:p>
          <a:p>
            <a:pPr defTabSz="457200"/>
            <a:r>
              <a:rPr lang="en-GB" sz="2800" b="1" dirty="0">
                <a:solidFill>
                  <a:srgbClr val="0B9D48"/>
                </a:solidFill>
                <a:cs typeface="Arial" panose="020B0604020202020204" pitchFamily="34" charset="0"/>
              </a:rPr>
              <a:t>ABBEY THEATRE</a:t>
            </a:r>
          </a:p>
          <a:p>
            <a:pPr marL="285750" indent="-285750" defTabSz="457200">
              <a:buFont typeface="Arial" panose="020B0604020202020204" pitchFamily="34" charset="0"/>
              <a:buChar char="•"/>
            </a:pPr>
            <a:r>
              <a:rPr lang="en-GB" b="1" dirty="0">
                <a:solidFill>
                  <a:srgbClr val="F15E4C"/>
                </a:solidFill>
                <a:cs typeface="Arial" panose="020B0604020202020204" pitchFamily="34" charset="0"/>
              </a:rPr>
              <a:t>Coaches depart now at entry level</a:t>
            </a:r>
          </a:p>
          <a:p>
            <a:pPr marL="285750" indent="-285750" defTabSz="457200">
              <a:buFont typeface="Arial" panose="020B0604020202020204" pitchFamily="34" charset="0"/>
              <a:buChar char="•"/>
            </a:pPr>
            <a:r>
              <a:rPr lang="en-GB" b="1" dirty="0">
                <a:solidFill>
                  <a:srgbClr val="F15E4C"/>
                </a:solidFill>
                <a:cs typeface="Arial" panose="020B0604020202020204" pitchFamily="34" charset="0"/>
              </a:rPr>
              <a:t>Take any items from the cloakroom </a:t>
            </a:r>
          </a:p>
          <a:p>
            <a:pPr marL="285750" indent="-285750" defTabSz="457200">
              <a:buFont typeface="Arial" panose="020B0604020202020204" pitchFamily="34" charset="0"/>
              <a:buChar char="•"/>
            </a:pPr>
            <a:r>
              <a:rPr lang="en-GB" b="1" dirty="0">
                <a:solidFill>
                  <a:srgbClr val="F15E4C"/>
                </a:solidFill>
                <a:cs typeface="Arial" panose="020B0604020202020204" pitchFamily="34" charset="0"/>
              </a:rPr>
              <a:t>Tea and coffee available at the Abbey </a:t>
            </a:r>
          </a:p>
          <a:p>
            <a:pPr marL="285750" indent="-285750" defTabSz="457200">
              <a:buFont typeface="Arial" panose="020B0604020202020204" pitchFamily="34" charset="0"/>
              <a:buChar char="•"/>
            </a:pPr>
            <a:endParaRPr lang="en-GB" b="1" dirty="0">
              <a:solidFill>
                <a:srgbClr val="F15E4C"/>
              </a:solidFill>
              <a:cs typeface="Arial" panose="020B0604020202020204" pitchFamily="34" charset="0"/>
            </a:endParaRPr>
          </a:p>
          <a:p>
            <a:pPr defTabSz="457200"/>
            <a:r>
              <a:rPr lang="en-GB" sz="2800" b="1" dirty="0">
                <a:solidFill>
                  <a:srgbClr val="0B9D48"/>
                </a:solidFill>
                <a:cs typeface="Arial" panose="020B0604020202020204" pitchFamily="34" charset="0"/>
              </a:rPr>
              <a:t>CONFERENCE KEYNOTE 16.00-17.00</a:t>
            </a:r>
          </a:p>
          <a:p>
            <a:pPr defTabSz="457200"/>
            <a:endParaRPr lang="en-GB" sz="2800" b="1" dirty="0">
              <a:solidFill>
                <a:srgbClr val="0B9D48"/>
              </a:solidFill>
              <a:cs typeface="Arial" panose="020B0604020202020204" pitchFamily="34" charset="0"/>
            </a:endParaRPr>
          </a:p>
          <a:p>
            <a:pPr defTabSz="457200"/>
            <a:r>
              <a:rPr lang="en-GB" sz="2800" b="1" dirty="0">
                <a:solidFill>
                  <a:srgbClr val="0B9D48"/>
                </a:solidFill>
                <a:cs typeface="Arial" panose="020B0604020202020204" pitchFamily="34" charset="0"/>
              </a:rPr>
              <a:t>EVENING NETWORKING EVENT 19.30</a:t>
            </a:r>
          </a:p>
          <a:p>
            <a:pPr defTabSz="457200"/>
            <a:endParaRPr lang="en-GB"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
        <p:nvSpPr>
          <p:cNvPr id="9" name="TextBox 8"/>
          <p:cNvSpPr txBox="1"/>
          <p:nvPr/>
        </p:nvSpPr>
        <p:spPr>
          <a:xfrm>
            <a:off x="4781360" y="3695183"/>
            <a:ext cx="4202842" cy="338554"/>
          </a:xfrm>
          <a:prstGeom prst="rect">
            <a:avLst/>
          </a:prstGeom>
          <a:noFill/>
        </p:spPr>
        <p:txBody>
          <a:bodyPr wrap="square" rtlCol="0">
            <a:spAutoFit/>
          </a:bodyPr>
          <a:lstStyle/>
          <a:p>
            <a:pPr defTabSz="457200"/>
            <a:endParaRPr lang="en-GB" sz="800"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Tree>
    <p:extLst>
      <p:ext uri="{BB962C8B-B14F-4D97-AF65-F5344CB8AC3E}">
        <p14:creationId xmlns:p14="http://schemas.microsoft.com/office/powerpoint/2010/main" val="762265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TotalTime>
  <Words>798</Words>
  <Application>Microsoft Office PowerPoint</Application>
  <PresentationFormat>On-screen Show (4:3)</PresentationFormat>
  <Paragraphs>79</Paragraphs>
  <Slides>10</Slides>
  <Notes>7</Notes>
  <HiddenSlides>0</HiddenSlides>
  <MMClips>0</MMClips>
  <ScaleCrop>false</ScaleCrop>
  <HeadingPairs>
    <vt:vector size="6" baseType="variant">
      <vt:variant>
        <vt:lpstr>Fonts Used</vt:lpstr>
      </vt:variant>
      <vt:variant>
        <vt:i4>5</vt:i4>
      </vt:variant>
      <vt:variant>
        <vt:lpstr>Theme</vt:lpstr>
      </vt:variant>
      <vt:variant>
        <vt:i4>10</vt:i4>
      </vt:variant>
      <vt:variant>
        <vt:lpstr>Slide Titles</vt:lpstr>
      </vt:variant>
      <vt:variant>
        <vt:i4>10</vt:i4>
      </vt:variant>
    </vt:vector>
  </HeadingPairs>
  <TitlesOfParts>
    <vt:vector size="25" baseType="lpstr">
      <vt:lpstr>Arial</vt:lpstr>
      <vt:lpstr>Calibri</vt:lpstr>
      <vt:lpstr>Calibri Light</vt:lpstr>
      <vt:lpstr>Franklin Gothic Book</vt:lpstr>
      <vt:lpstr>Tahoma</vt:lpstr>
      <vt:lpstr>1_Office Theme</vt:lpstr>
      <vt:lpstr>2_Office Theme</vt:lpstr>
      <vt:lpstr>3_Office Theme</vt:lpstr>
      <vt:lpstr>4_Office Theme</vt:lpstr>
      <vt:lpstr>Office Theme</vt:lpstr>
      <vt:lpstr>5_Office Theme</vt:lpstr>
      <vt:lpstr>6_Office Theme</vt:lpstr>
      <vt:lpstr>7_Office Theme</vt:lpstr>
      <vt:lpstr>8_Office Theme</vt:lpstr>
      <vt:lpstr>9_Office Theme</vt:lpstr>
      <vt:lpstr>PowerPoint Presentation</vt:lpstr>
      <vt:lpstr>PowerPoint Presentation</vt:lpstr>
      <vt:lpstr>PowerPoint Presentation</vt:lpstr>
      <vt:lpstr>Forecasting – Where we are now</vt:lpstr>
      <vt:lpstr>Forecasting – Where we want to go</vt:lpstr>
      <vt:lpstr>PowerPoint Presentation</vt:lpstr>
      <vt:lpstr>Forecasting – Where we are now</vt:lpstr>
      <vt:lpstr>PowerPoint Presentation</vt:lpstr>
      <vt:lpstr>“The more people I meet the happier I become.”</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Dara Hogan</dc:creator>
  <cp:lastModifiedBy>Dara Hogan</cp:lastModifiedBy>
  <cp:revision>3</cp:revision>
  <dcterms:created xsi:type="dcterms:W3CDTF">2016-11-08T23:51:07Z</dcterms:created>
  <dcterms:modified xsi:type="dcterms:W3CDTF">2016-11-15T21:35:22Z</dcterms:modified>
</cp:coreProperties>
</file>