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Masters/slideMaster23.xml" ContentType="application/vnd.openxmlformats-officedocument.presentationml.slideMaster+xml"/>
  <Override PartName="/ppt/slideMasters/slideMaster24.xml" ContentType="application/vnd.openxmlformats-officedocument.presentationml.slideMaster+xml"/>
  <Override PartName="/ppt/slideMasters/slideMaster25.xml" ContentType="application/vnd.openxmlformats-officedocument.presentationml.slideMaster+xml"/>
  <Override PartName="/ppt/slideMasters/slideMaster26.xml" ContentType="application/vnd.openxmlformats-officedocument.presentationml.slideMaster+xml"/>
  <Override PartName="/ppt/slideMasters/slideMaster27.xml" ContentType="application/vnd.openxmlformats-officedocument.presentationml.slideMaster+xml"/>
  <Override PartName="/ppt/slideMasters/slideMaster28.xml" ContentType="application/vnd.openxmlformats-officedocument.presentationml.slideMaster+xml"/>
  <Override PartName="/ppt/slideMasters/slideMaster29.xml" ContentType="application/vnd.openxmlformats-officedocument.presentationml.slideMaster+xml"/>
  <Override PartName="/ppt/slideMasters/slideMaster30.xml" ContentType="application/vnd.openxmlformats-officedocument.presentationml.slideMaster+xml"/>
  <Override PartName="/ppt/slideMasters/slideMaster31.xml" ContentType="application/vnd.openxmlformats-officedocument.presentationml.slideMaster+xml"/>
  <Override PartName="/ppt/slideMasters/slideMaster32.xml" ContentType="application/vnd.openxmlformats-officedocument.presentationml.slideMaster+xml"/>
  <Override PartName="/ppt/slideMasters/slideMaster33.xml" ContentType="application/vnd.openxmlformats-officedocument.presentationml.slideMaster+xml"/>
  <Override PartName="/ppt/slideMasters/slideMaster34.xml" ContentType="application/vnd.openxmlformats-officedocument.presentationml.slideMaster+xml"/>
  <Override PartName="/ppt/slideMasters/slideMaster35.xml" ContentType="application/vnd.openxmlformats-officedocument.presentationml.slideMaster+xml"/>
  <Override PartName="/ppt/slideMasters/slideMaster36.xml" ContentType="application/vnd.openxmlformats-officedocument.presentationml.slideMaster+xml"/>
  <Override PartName="/ppt/slideMasters/slideMaster37.xml" ContentType="application/vnd.openxmlformats-officedocument.presentationml.slideMaster+xml"/>
  <Override PartName="/ppt/slideMasters/slideMaster38.xml" ContentType="application/vnd.openxmlformats-officedocument.presentationml.slideMaster+xml"/>
  <Override PartName="/ppt/slideMasters/slideMaster39.xml" ContentType="application/vnd.openxmlformats-officedocument.presentationml.slideMaster+xml"/>
  <Override PartName="/ppt/slideMasters/slideMaster40.xml" ContentType="application/vnd.openxmlformats-officedocument.presentationml.slideMaster+xml"/>
  <Override PartName="/ppt/slideMasters/slideMaster41.xml" ContentType="application/vnd.openxmlformats-officedocument.presentationml.slideMaster+xml"/>
  <Override PartName="/ppt/slideMasters/slideMaster42.xml" ContentType="application/vnd.openxmlformats-officedocument.presentationml.slideMaster+xml"/>
  <Override PartName="/ppt/slideMasters/slideMaster43.xml" ContentType="application/vnd.openxmlformats-officedocument.presentationml.slideMaster+xml"/>
  <Override PartName="/ppt/slideMasters/slideMaster44.xml" ContentType="application/vnd.openxmlformats-officedocument.presentationml.slideMaster+xml"/>
  <Override PartName="/ppt/slideMasters/slideMaster45.xml" ContentType="application/vnd.openxmlformats-officedocument.presentationml.slideMaster+xml"/>
  <Override PartName="/ppt/slideMasters/slideMaster46.xml" ContentType="application/vnd.openxmlformats-officedocument.presentationml.slideMaster+xml"/>
  <Override PartName="/ppt/slideMasters/slideMaster47.xml" ContentType="application/vnd.openxmlformats-officedocument.presentationml.slideMaster+xml"/>
  <Override PartName="/ppt/slideMasters/slideMaster48.xml" ContentType="application/vnd.openxmlformats-officedocument.presentationml.slideMaster+xml"/>
  <Override PartName="/ppt/slideMasters/slideMaster49.xml" ContentType="application/vnd.openxmlformats-officedocument.presentationml.slideMaster+xml"/>
  <Override PartName="/ppt/slideMasters/slideMaster50.xml" ContentType="application/vnd.openxmlformats-officedocument.presentationml.slideMaster+xml"/>
  <Override PartName="/ppt/slideMasters/slideMaster51.xml" ContentType="application/vnd.openxmlformats-officedocument.presentationml.slideMaster+xml"/>
  <Override PartName="/ppt/slideMasters/slideMaster5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theme/theme4.xml" ContentType="application/vnd.openxmlformats-officedocument.theme+xml"/>
  <Override PartName="/ppt/slideLayouts/slideLayout25.xml" ContentType="application/vnd.openxmlformats-officedocument.presentationml.slideLayout+xml"/>
  <Override PartName="/ppt/theme/theme5.xml" ContentType="application/vnd.openxmlformats-officedocument.theme+xml"/>
  <Override PartName="/ppt/slideLayouts/slideLayout26.xml" ContentType="application/vnd.openxmlformats-officedocument.presentationml.slideLayout+xml"/>
  <Override PartName="/ppt/theme/theme6.xml" ContentType="application/vnd.openxmlformats-officedocument.theme+xml"/>
  <Override PartName="/ppt/slideLayouts/slideLayout27.xml" ContentType="application/vnd.openxmlformats-officedocument.presentationml.slideLayout+xml"/>
  <Override PartName="/ppt/theme/theme7.xml" ContentType="application/vnd.openxmlformats-officedocument.theme+xml"/>
  <Override PartName="/ppt/slideLayouts/slideLayout28.xml" ContentType="application/vnd.openxmlformats-officedocument.presentationml.slideLayout+xml"/>
  <Override PartName="/ppt/theme/theme8.xml" ContentType="application/vnd.openxmlformats-officedocument.theme+xml"/>
  <Override PartName="/ppt/slideLayouts/slideLayout29.xml" ContentType="application/vnd.openxmlformats-officedocument.presentationml.slideLayout+xml"/>
  <Override PartName="/ppt/theme/theme9.xml" ContentType="application/vnd.openxmlformats-officedocument.theme+xml"/>
  <Override PartName="/ppt/slideLayouts/slideLayout30.xml" ContentType="application/vnd.openxmlformats-officedocument.presentationml.slideLayout+xml"/>
  <Override PartName="/ppt/theme/theme10.xml" ContentType="application/vnd.openxmlformats-officedocument.theme+xml"/>
  <Override PartName="/ppt/slideLayouts/slideLayout31.xml" ContentType="application/vnd.openxmlformats-officedocument.presentationml.slideLayout+xml"/>
  <Override PartName="/ppt/theme/theme11.xml" ContentType="application/vnd.openxmlformats-officedocument.theme+xml"/>
  <Override PartName="/ppt/slideLayouts/slideLayout32.xml" ContentType="application/vnd.openxmlformats-officedocument.presentationml.slideLayout+xml"/>
  <Override PartName="/ppt/theme/theme12.xml" ContentType="application/vnd.openxmlformats-officedocument.theme+xml"/>
  <Override PartName="/ppt/slideLayouts/slideLayout33.xml" ContentType="application/vnd.openxmlformats-officedocument.presentationml.slideLayout+xml"/>
  <Override PartName="/ppt/theme/theme13.xml" ContentType="application/vnd.openxmlformats-officedocument.theme+xml"/>
  <Override PartName="/ppt/slideLayouts/slideLayout34.xml" ContentType="application/vnd.openxmlformats-officedocument.presentationml.slideLayout+xml"/>
  <Override PartName="/ppt/theme/theme14.xml" ContentType="application/vnd.openxmlformats-officedocument.theme+xml"/>
  <Override PartName="/ppt/slideLayouts/slideLayout35.xml" ContentType="application/vnd.openxmlformats-officedocument.presentationml.slideLayout+xml"/>
  <Override PartName="/ppt/theme/theme15.xml" ContentType="application/vnd.openxmlformats-officedocument.theme+xml"/>
  <Override PartName="/ppt/slideLayouts/slideLayout36.xml" ContentType="application/vnd.openxmlformats-officedocument.presentationml.slideLayout+xml"/>
  <Override PartName="/ppt/theme/theme16.xml" ContentType="application/vnd.openxmlformats-officedocument.theme+xml"/>
  <Override PartName="/ppt/slideLayouts/slideLayout37.xml" ContentType="application/vnd.openxmlformats-officedocument.presentationml.slideLayout+xml"/>
  <Override PartName="/ppt/theme/theme17.xml" ContentType="application/vnd.openxmlformats-officedocument.theme+xml"/>
  <Override PartName="/ppt/slideLayouts/slideLayout38.xml" ContentType="application/vnd.openxmlformats-officedocument.presentationml.slideLayout+xml"/>
  <Override PartName="/ppt/theme/theme18.xml" ContentType="application/vnd.openxmlformats-officedocument.theme+xml"/>
  <Override PartName="/ppt/slideLayouts/slideLayout39.xml" ContentType="application/vnd.openxmlformats-officedocument.presentationml.slideLayout+xml"/>
  <Override PartName="/ppt/theme/theme19.xml" ContentType="application/vnd.openxmlformats-officedocument.theme+xml"/>
  <Override PartName="/ppt/slideLayouts/slideLayout40.xml" ContentType="application/vnd.openxmlformats-officedocument.presentationml.slideLayout+xml"/>
  <Override PartName="/ppt/theme/theme20.xml" ContentType="application/vnd.openxmlformats-officedocument.theme+xml"/>
  <Override PartName="/ppt/slideLayouts/slideLayout41.xml" ContentType="application/vnd.openxmlformats-officedocument.presentationml.slideLayout+xml"/>
  <Override PartName="/ppt/theme/theme21.xml" ContentType="application/vnd.openxmlformats-officedocument.theme+xml"/>
  <Override PartName="/ppt/slideLayouts/slideLayout42.xml" ContentType="application/vnd.openxmlformats-officedocument.presentationml.slideLayout+xml"/>
  <Override PartName="/ppt/theme/theme22.xml" ContentType="application/vnd.openxmlformats-officedocument.theme+xml"/>
  <Override PartName="/ppt/slideLayouts/slideLayout43.xml" ContentType="application/vnd.openxmlformats-officedocument.presentationml.slideLayout+xml"/>
  <Override PartName="/ppt/theme/theme23.xml" ContentType="application/vnd.openxmlformats-officedocument.theme+xml"/>
  <Override PartName="/ppt/slideLayouts/slideLayout44.xml" ContentType="application/vnd.openxmlformats-officedocument.presentationml.slideLayout+xml"/>
  <Override PartName="/ppt/theme/theme24.xml" ContentType="application/vnd.openxmlformats-officedocument.theme+xml"/>
  <Override PartName="/ppt/slideLayouts/slideLayout45.xml" ContentType="application/vnd.openxmlformats-officedocument.presentationml.slideLayout+xml"/>
  <Override PartName="/ppt/theme/theme25.xml" ContentType="application/vnd.openxmlformats-officedocument.theme+xml"/>
  <Override PartName="/ppt/slideLayouts/slideLayout46.xml" ContentType="application/vnd.openxmlformats-officedocument.presentationml.slideLayout+xml"/>
  <Override PartName="/ppt/theme/theme26.xml" ContentType="application/vnd.openxmlformats-officedocument.theme+xml"/>
  <Override PartName="/ppt/slideLayouts/slideLayout47.xml" ContentType="application/vnd.openxmlformats-officedocument.presentationml.slideLayout+xml"/>
  <Override PartName="/ppt/theme/theme27.xml" ContentType="application/vnd.openxmlformats-officedocument.theme+xml"/>
  <Override PartName="/ppt/slideLayouts/slideLayout48.xml" ContentType="application/vnd.openxmlformats-officedocument.presentationml.slideLayout+xml"/>
  <Override PartName="/ppt/theme/theme28.xml" ContentType="application/vnd.openxmlformats-officedocument.theme+xml"/>
  <Override PartName="/ppt/slideLayouts/slideLayout49.xml" ContentType="application/vnd.openxmlformats-officedocument.presentationml.slideLayout+xml"/>
  <Override PartName="/ppt/theme/theme29.xml" ContentType="application/vnd.openxmlformats-officedocument.theme+xml"/>
  <Override PartName="/ppt/slideLayouts/slideLayout50.xml" ContentType="application/vnd.openxmlformats-officedocument.presentationml.slideLayout+xml"/>
  <Override PartName="/ppt/theme/theme30.xml" ContentType="application/vnd.openxmlformats-officedocument.theme+xml"/>
  <Override PartName="/ppt/slideLayouts/slideLayout51.xml" ContentType="application/vnd.openxmlformats-officedocument.presentationml.slideLayout+xml"/>
  <Override PartName="/ppt/theme/theme31.xml" ContentType="application/vnd.openxmlformats-officedocument.theme+xml"/>
  <Override PartName="/ppt/slideLayouts/slideLayout52.xml" ContentType="application/vnd.openxmlformats-officedocument.presentationml.slideLayout+xml"/>
  <Override PartName="/ppt/theme/theme32.xml" ContentType="application/vnd.openxmlformats-officedocument.theme+xml"/>
  <Override PartName="/ppt/slideLayouts/slideLayout53.xml" ContentType="application/vnd.openxmlformats-officedocument.presentationml.slideLayout+xml"/>
  <Override PartName="/ppt/theme/theme33.xml" ContentType="application/vnd.openxmlformats-officedocument.theme+xml"/>
  <Override PartName="/ppt/slideLayouts/slideLayout54.xml" ContentType="application/vnd.openxmlformats-officedocument.presentationml.slideLayout+xml"/>
  <Override PartName="/ppt/theme/theme34.xml" ContentType="application/vnd.openxmlformats-officedocument.theme+xml"/>
  <Override PartName="/ppt/slideLayouts/slideLayout55.xml" ContentType="application/vnd.openxmlformats-officedocument.presentationml.slideLayout+xml"/>
  <Override PartName="/ppt/theme/theme35.xml" ContentType="application/vnd.openxmlformats-officedocument.theme+xml"/>
  <Override PartName="/ppt/slideLayouts/slideLayout56.xml" ContentType="application/vnd.openxmlformats-officedocument.presentationml.slideLayout+xml"/>
  <Override PartName="/ppt/theme/theme36.xml" ContentType="application/vnd.openxmlformats-officedocument.theme+xml"/>
  <Override PartName="/ppt/slideLayouts/slideLayout57.xml" ContentType="application/vnd.openxmlformats-officedocument.presentationml.slideLayout+xml"/>
  <Override PartName="/ppt/theme/theme37.xml" ContentType="application/vnd.openxmlformats-officedocument.theme+xml"/>
  <Override PartName="/ppt/slideLayouts/slideLayout58.xml" ContentType="application/vnd.openxmlformats-officedocument.presentationml.slideLayout+xml"/>
  <Override PartName="/ppt/theme/theme38.xml" ContentType="application/vnd.openxmlformats-officedocument.theme+xml"/>
  <Override PartName="/ppt/slideLayouts/slideLayout59.xml" ContentType="application/vnd.openxmlformats-officedocument.presentationml.slideLayout+xml"/>
  <Override PartName="/ppt/theme/theme39.xml" ContentType="application/vnd.openxmlformats-officedocument.theme+xml"/>
  <Override PartName="/ppt/slideLayouts/slideLayout60.xml" ContentType="application/vnd.openxmlformats-officedocument.presentationml.slideLayout+xml"/>
  <Override PartName="/ppt/theme/theme40.xml" ContentType="application/vnd.openxmlformats-officedocument.theme+xml"/>
  <Override PartName="/ppt/slideLayouts/slideLayout61.xml" ContentType="application/vnd.openxmlformats-officedocument.presentationml.slideLayout+xml"/>
  <Override PartName="/ppt/theme/theme41.xml" ContentType="application/vnd.openxmlformats-officedocument.theme+xml"/>
  <Override PartName="/ppt/slideLayouts/slideLayout62.xml" ContentType="application/vnd.openxmlformats-officedocument.presentationml.slideLayout+xml"/>
  <Override PartName="/ppt/theme/theme42.xml" ContentType="application/vnd.openxmlformats-officedocument.theme+xml"/>
  <Override PartName="/ppt/slideLayouts/slideLayout63.xml" ContentType="application/vnd.openxmlformats-officedocument.presentationml.slideLayout+xml"/>
  <Override PartName="/ppt/theme/theme43.xml" ContentType="application/vnd.openxmlformats-officedocument.theme+xml"/>
  <Override PartName="/ppt/slideLayouts/slideLayout64.xml" ContentType="application/vnd.openxmlformats-officedocument.presentationml.slideLayout+xml"/>
  <Override PartName="/ppt/theme/theme44.xml" ContentType="application/vnd.openxmlformats-officedocument.theme+xml"/>
  <Override PartName="/ppt/slideLayouts/slideLayout65.xml" ContentType="application/vnd.openxmlformats-officedocument.presentationml.slideLayout+xml"/>
  <Override PartName="/ppt/theme/theme45.xml" ContentType="application/vnd.openxmlformats-officedocument.theme+xml"/>
  <Override PartName="/ppt/slideLayouts/slideLayout66.xml" ContentType="application/vnd.openxmlformats-officedocument.presentationml.slideLayout+xml"/>
  <Override PartName="/ppt/theme/theme46.xml" ContentType="application/vnd.openxmlformats-officedocument.theme+xml"/>
  <Override PartName="/ppt/slideLayouts/slideLayout67.xml" ContentType="application/vnd.openxmlformats-officedocument.presentationml.slideLayout+xml"/>
  <Override PartName="/ppt/theme/theme47.xml" ContentType="application/vnd.openxmlformats-officedocument.theme+xml"/>
  <Override PartName="/ppt/slideLayouts/slideLayout68.xml" ContentType="application/vnd.openxmlformats-officedocument.presentationml.slideLayout+xml"/>
  <Override PartName="/ppt/theme/theme48.xml" ContentType="application/vnd.openxmlformats-officedocument.theme+xml"/>
  <Override PartName="/ppt/slideLayouts/slideLayout69.xml" ContentType="application/vnd.openxmlformats-officedocument.presentationml.slideLayout+xml"/>
  <Override PartName="/ppt/theme/theme49.xml" ContentType="application/vnd.openxmlformats-officedocument.theme+xml"/>
  <Override PartName="/ppt/slideLayouts/slideLayout70.xml" ContentType="application/vnd.openxmlformats-officedocument.presentationml.slideLayout+xml"/>
  <Override PartName="/ppt/theme/theme50.xml" ContentType="application/vnd.openxmlformats-officedocument.theme+xml"/>
  <Override PartName="/ppt/slideLayouts/slideLayout71.xml" ContentType="application/vnd.openxmlformats-officedocument.presentationml.slideLayout+xml"/>
  <Override PartName="/ppt/theme/theme51.xml" ContentType="application/vnd.openxmlformats-officedocument.theme+xml"/>
  <Override PartName="/ppt/slideLayouts/slideLayout72.xml" ContentType="application/vnd.openxmlformats-officedocument.presentationml.slideLayout+xml"/>
  <Override PartName="/ppt/theme/theme52.xml" ContentType="application/vnd.openxmlformats-officedocument.theme+xml"/>
  <Override PartName="/ppt/theme/theme5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 id="2147483685" r:id="rId2"/>
    <p:sldMasterId id="2147483697" r:id="rId3"/>
    <p:sldMasterId id="2147483699" r:id="rId4"/>
    <p:sldMasterId id="2147483701" r:id="rId5"/>
    <p:sldMasterId id="2147483703" r:id="rId6"/>
    <p:sldMasterId id="2147483705" r:id="rId7"/>
    <p:sldMasterId id="2147483707" r:id="rId8"/>
    <p:sldMasterId id="2147483709" r:id="rId9"/>
    <p:sldMasterId id="2147483711" r:id="rId10"/>
    <p:sldMasterId id="2147483713" r:id="rId11"/>
    <p:sldMasterId id="2147483715" r:id="rId12"/>
    <p:sldMasterId id="2147483717" r:id="rId13"/>
    <p:sldMasterId id="2147483719" r:id="rId14"/>
    <p:sldMasterId id="2147483721" r:id="rId15"/>
    <p:sldMasterId id="2147483723" r:id="rId16"/>
    <p:sldMasterId id="2147483725" r:id="rId17"/>
    <p:sldMasterId id="2147483727" r:id="rId18"/>
    <p:sldMasterId id="2147483729" r:id="rId19"/>
    <p:sldMasterId id="2147483731" r:id="rId20"/>
    <p:sldMasterId id="2147483733" r:id="rId21"/>
    <p:sldMasterId id="2147483735" r:id="rId22"/>
    <p:sldMasterId id="2147483737" r:id="rId23"/>
    <p:sldMasterId id="2147483739" r:id="rId24"/>
    <p:sldMasterId id="2147483741" r:id="rId25"/>
    <p:sldMasterId id="2147483743" r:id="rId26"/>
    <p:sldMasterId id="2147483745" r:id="rId27"/>
    <p:sldMasterId id="2147483747" r:id="rId28"/>
    <p:sldMasterId id="2147483749" r:id="rId29"/>
    <p:sldMasterId id="2147483751" r:id="rId30"/>
    <p:sldMasterId id="2147483753" r:id="rId31"/>
    <p:sldMasterId id="2147483755" r:id="rId32"/>
    <p:sldMasterId id="2147483757" r:id="rId33"/>
    <p:sldMasterId id="2147483759" r:id="rId34"/>
    <p:sldMasterId id="2147483761" r:id="rId35"/>
    <p:sldMasterId id="2147483763" r:id="rId36"/>
    <p:sldMasterId id="2147483765" r:id="rId37"/>
    <p:sldMasterId id="2147483767" r:id="rId38"/>
    <p:sldMasterId id="2147483769" r:id="rId39"/>
    <p:sldMasterId id="2147483771" r:id="rId40"/>
    <p:sldMasterId id="2147483773" r:id="rId41"/>
    <p:sldMasterId id="2147483775" r:id="rId42"/>
    <p:sldMasterId id="2147483777" r:id="rId43"/>
    <p:sldMasterId id="2147483779" r:id="rId44"/>
    <p:sldMasterId id="2147483781" r:id="rId45"/>
    <p:sldMasterId id="2147483783" r:id="rId46"/>
    <p:sldMasterId id="2147483785" r:id="rId47"/>
    <p:sldMasterId id="2147483787" r:id="rId48"/>
    <p:sldMasterId id="2147483789" r:id="rId49"/>
    <p:sldMasterId id="2147483791" r:id="rId50"/>
    <p:sldMasterId id="2147483793" r:id="rId51"/>
    <p:sldMasterId id="2147483795" r:id="rId52"/>
  </p:sldMasterIdLst>
  <p:notesMasterIdLst>
    <p:notesMasterId r:id="rId116"/>
  </p:notesMasterIdLst>
  <p:sldIdLst>
    <p:sldId id="273" r:id="rId53"/>
    <p:sldId id="274" r:id="rId54"/>
    <p:sldId id="268" r:id="rId55"/>
    <p:sldId id="271" r:id="rId56"/>
    <p:sldId id="259" r:id="rId57"/>
    <p:sldId id="257" r:id="rId58"/>
    <p:sldId id="260" r:id="rId59"/>
    <p:sldId id="261" r:id="rId60"/>
    <p:sldId id="263" r:id="rId61"/>
    <p:sldId id="258" r:id="rId62"/>
    <p:sldId id="264" r:id="rId63"/>
    <p:sldId id="265" r:id="rId64"/>
    <p:sldId id="266" r:id="rId65"/>
    <p:sldId id="267" r:id="rId66"/>
    <p:sldId id="272" r:id="rId67"/>
    <p:sldId id="277" r:id="rId68"/>
    <p:sldId id="278" r:id="rId69"/>
    <p:sldId id="279" r:id="rId70"/>
    <p:sldId id="280" r:id="rId71"/>
    <p:sldId id="281" r:id="rId72"/>
    <p:sldId id="282" r:id="rId73"/>
    <p:sldId id="283" r:id="rId74"/>
    <p:sldId id="284" r:id="rId75"/>
    <p:sldId id="285" r:id="rId76"/>
    <p:sldId id="286" r:id="rId77"/>
    <p:sldId id="287" r:id="rId78"/>
    <p:sldId id="288" r:id="rId79"/>
    <p:sldId id="289" r:id="rId80"/>
    <p:sldId id="290" r:id="rId81"/>
    <p:sldId id="291" r:id="rId82"/>
    <p:sldId id="292" r:id="rId83"/>
    <p:sldId id="293" r:id="rId84"/>
    <p:sldId id="294" r:id="rId85"/>
    <p:sldId id="295" r:id="rId86"/>
    <p:sldId id="296" r:id="rId87"/>
    <p:sldId id="297" r:id="rId88"/>
    <p:sldId id="298" r:id="rId89"/>
    <p:sldId id="299" r:id="rId90"/>
    <p:sldId id="300" r:id="rId91"/>
    <p:sldId id="301" r:id="rId92"/>
    <p:sldId id="302" r:id="rId93"/>
    <p:sldId id="303" r:id="rId94"/>
    <p:sldId id="304" r:id="rId95"/>
    <p:sldId id="305" r:id="rId96"/>
    <p:sldId id="306" r:id="rId97"/>
    <p:sldId id="307" r:id="rId98"/>
    <p:sldId id="308" r:id="rId99"/>
    <p:sldId id="309" r:id="rId100"/>
    <p:sldId id="310" r:id="rId101"/>
    <p:sldId id="311" r:id="rId102"/>
    <p:sldId id="312" r:id="rId103"/>
    <p:sldId id="313" r:id="rId104"/>
    <p:sldId id="314" r:id="rId105"/>
    <p:sldId id="315" r:id="rId106"/>
    <p:sldId id="316" r:id="rId107"/>
    <p:sldId id="317" r:id="rId108"/>
    <p:sldId id="318" r:id="rId109"/>
    <p:sldId id="319" r:id="rId110"/>
    <p:sldId id="320" r:id="rId111"/>
    <p:sldId id="321" r:id="rId112"/>
    <p:sldId id="322" r:id="rId113"/>
    <p:sldId id="275" r:id="rId114"/>
    <p:sldId id="276" r:id="rId1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81" autoAdjust="0"/>
    <p:restoredTop sz="75763" autoAdjust="0"/>
  </p:normalViewPr>
  <p:slideViewPr>
    <p:cSldViewPr snapToGrid="0">
      <p:cViewPr varScale="1">
        <p:scale>
          <a:sx n="85" d="100"/>
          <a:sy n="85" d="100"/>
        </p:scale>
        <p:origin x="96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Master" Target="slideMasters/slideMaster26.xml"/><Relationship Id="rId117" Type="http://schemas.openxmlformats.org/officeDocument/2006/relationships/presProps" Target="presProps.xml"/><Relationship Id="rId21" Type="http://schemas.openxmlformats.org/officeDocument/2006/relationships/slideMaster" Target="slideMasters/slideMaster21.xml"/><Relationship Id="rId42" Type="http://schemas.openxmlformats.org/officeDocument/2006/relationships/slideMaster" Target="slideMasters/slideMaster42.xml"/><Relationship Id="rId47" Type="http://schemas.openxmlformats.org/officeDocument/2006/relationships/slideMaster" Target="slideMasters/slideMaster47.xml"/><Relationship Id="rId63" Type="http://schemas.openxmlformats.org/officeDocument/2006/relationships/slide" Target="slides/slide11.xml"/><Relationship Id="rId68" Type="http://schemas.openxmlformats.org/officeDocument/2006/relationships/slide" Target="slides/slide16.xml"/><Relationship Id="rId84" Type="http://schemas.openxmlformats.org/officeDocument/2006/relationships/slide" Target="slides/slide32.xml"/><Relationship Id="rId89" Type="http://schemas.openxmlformats.org/officeDocument/2006/relationships/slide" Target="slides/slide37.xml"/><Relationship Id="rId112" Type="http://schemas.openxmlformats.org/officeDocument/2006/relationships/slide" Target="slides/slide60.xml"/><Relationship Id="rId16" Type="http://schemas.openxmlformats.org/officeDocument/2006/relationships/slideMaster" Target="slideMasters/slideMaster16.xml"/><Relationship Id="rId107" Type="http://schemas.openxmlformats.org/officeDocument/2006/relationships/slide" Target="slides/slide55.xml"/><Relationship Id="rId11" Type="http://schemas.openxmlformats.org/officeDocument/2006/relationships/slideMaster" Target="slideMasters/slideMaster11.xml"/><Relationship Id="rId24" Type="http://schemas.openxmlformats.org/officeDocument/2006/relationships/slideMaster" Target="slideMasters/slideMaster24.xml"/><Relationship Id="rId32" Type="http://schemas.openxmlformats.org/officeDocument/2006/relationships/slideMaster" Target="slideMasters/slideMaster32.xml"/><Relationship Id="rId37" Type="http://schemas.openxmlformats.org/officeDocument/2006/relationships/slideMaster" Target="slideMasters/slideMaster37.xml"/><Relationship Id="rId40" Type="http://schemas.openxmlformats.org/officeDocument/2006/relationships/slideMaster" Target="slideMasters/slideMaster40.xml"/><Relationship Id="rId45" Type="http://schemas.openxmlformats.org/officeDocument/2006/relationships/slideMaster" Target="slideMasters/slideMaster45.xml"/><Relationship Id="rId53" Type="http://schemas.openxmlformats.org/officeDocument/2006/relationships/slide" Target="slides/slide1.xml"/><Relationship Id="rId58" Type="http://schemas.openxmlformats.org/officeDocument/2006/relationships/slide" Target="slides/slide6.xml"/><Relationship Id="rId66" Type="http://schemas.openxmlformats.org/officeDocument/2006/relationships/slide" Target="slides/slide14.xml"/><Relationship Id="rId74" Type="http://schemas.openxmlformats.org/officeDocument/2006/relationships/slide" Target="slides/slide22.xml"/><Relationship Id="rId79" Type="http://schemas.openxmlformats.org/officeDocument/2006/relationships/slide" Target="slides/slide27.xml"/><Relationship Id="rId87" Type="http://schemas.openxmlformats.org/officeDocument/2006/relationships/slide" Target="slides/slide35.xml"/><Relationship Id="rId102" Type="http://schemas.openxmlformats.org/officeDocument/2006/relationships/slide" Target="slides/slide50.xml"/><Relationship Id="rId110" Type="http://schemas.openxmlformats.org/officeDocument/2006/relationships/slide" Target="slides/slide58.xml"/><Relationship Id="rId115" Type="http://schemas.openxmlformats.org/officeDocument/2006/relationships/slide" Target="slides/slide63.xml"/><Relationship Id="rId5" Type="http://schemas.openxmlformats.org/officeDocument/2006/relationships/slideMaster" Target="slideMasters/slideMaster5.xml"/><Relationship Id="rId61" Type="http://schemas.openxmlformats.org/officeDocument/2006/relationships/slide" Target="slides/slide9.xml"/><Relationship Id="rId82" Type="http://schemas.openxmlformats.org/officeDocument/2006/relationships/slide" Target="slides/slide30.xml"/><Relationship Id="rId90" Type="http://schemas.openxmlformats.org/officeDocument/2006/relationships/slide" Target="slides/slide38.xml"/><Relationship Id="rId95" Type="http://schemas.openxmlformats.org/officeDocument/2006/relationships/slide" Target="slides/slide43.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22" Type="http://schemas.openxmlformats.org/officeDocument/2006/relationships/slideMaster" Target="slideMasters/slideMaster22.xml"/><Relationship Id="rId27" Type="http://schemas.openxmlformats.org/officeDocument/2006/relationships/slideMaster" Target="slideMasters/slideMaster27.xml"/><Relationship Id="rId30" Type="http://schemas.openxmlformats.org/officeDocument/2006/relationships/slideMaster" Target="slideMasters/slideMaster30.xml"/><Relationship Id="rId35" Type="http://schemas.openxmlformats.org/officeDocument/2006/relationships/slideMaster" Target="slideMasters/slideMaster35.xml"/><Relationship Id="rId43" Type="http://schemas.openxmlformats.org/officeDocument/2006/relationships/slideMaster" Target="slideMasters/slideMaster43.xml"/><Relationship Id="rId48" Type="http://schemas.openxmlformats.org/officeDocument/2006/relationships/slideMaster" Target="slideMasters/slideMaster48.xml"/><Relationship Id="rId56" Type="http://schemas.openxmlformats.org/officeDocument/2006/relationships/slide" Target="slides/slide4.xml"/><Relationship Id="rId64" Type="http://schemas.openxmlformats.org/officeDocument/2006/relationships/slide" Target="slides/slide12.xml"/><Relationship Id="rId69" Type="http://schemas.openxmlformats.org/officeDocument/2006/relationships/slide" Target="slides/slide17.xml"/><Relationship Id="rId77" Type="http://schemas.openxmlformats.org/officeDocument/2006/relationships/slide" Target="slides/slide25.xml"/><Relationship Id="rId100" Type="http://schemas.openxmlformats.org/officeDocument/2006/relationships/slide" Target="slides/slide48.xml"/><Relationship Id="rId105" Type="http://schemas.openxmlformats.org/officeDocument/2006/relationships/slide" Target="slides/slide53.xml"/><Relationship Id="rId113" Type="http://schemas.openxmlformats.org/officeDocument/2006/relationships/slide" Target="slides/slide61.xml"/><Relationship Id="rId118"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Master" Target="slideMasters/slideMaster51.xml"/><Relationship Id="rId72" Type="http://schemas.openxmlformats.org/officeDocument/2006/relationships/slide" Target="slides/slide20.xml"/><Relationship Id="rId80" Type="http://schemas.openxmlformats.org/officeDocument/2006/relationships/slide" Target="slides/slide28.xml"/><Relationship Id="rId85" Type="http://schemas.openxmlformats.org/officeDocument/2006/relationships/slide" Target="slides/slide33.xml"/><Relationship Id="rId93" Type="http://schemas.openxmlformats.org/officeDocument/2006/relationships/slide" Target="slides/slide41.xml"/><Relationship Id="rId98" Type="http://schemas.openxmlformats.org/officeDocument/2006/relationships/slide" Target="slides/slide46.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Master" Target="slideMasters/slideMaster25.xml"/><Relationship Id="rId33" Type="http://schemas.openxmlformats.org/officeDocument/2006/relationships/slideMaster" Target="slideMasters/slideMaster33.xml"/><Relationship Id="rId38" Type="http://schemas.openxmlformats.org/officeDocument/2006/relationships/slideMaster" Target="slideMasters/slideMaster38.xml"/><Relationship Id="rId46" Type="http://schemas.openxmlformats.org/officeDocument/2006/relationships/slideMaster" Target="slideMasters/slideMaster46.xml"/><Relationship Id="rId59" Type="http://schemas.openxmlformats.org/officeDocument/2006/relationships/slide" Target="slides/slide7.xml"/><Relationship Id="rId67" Type="http://schemas.openxmlformats.org/officeDocument/2006/relationships/slide" Target="slides/slide15.xml"/><Relationship Id="rId103" Type="http://schemas.openxmlformats.org/officeDocument/2006/relationships/slide" Target="slides/slide51.xml"/><Relationship Id="rId108" Type="http://schemas.openxmlformats.org/officeDocument/2006/relationships/slide" Target="slides/slide56.xml"/><Relationship Id="rId116" Type="http://schemas.openxmlformats.org/officeDocument/2006/relationships/notesMaster" Target="notesMasters/notesMaster1.xml"/><Relationship Id="rId20" Type="http://schemas.openxmlformats.org/officeDocument/2006/relationships/slideMaster" Target="slideMasters/slideMaster20.xml"/><Relationship Id="rId41" Type="http://schemas.openxmlformats.org/officeDocument/2006/relationships/slideMaster" Target="slideMasters/slideMaster41.xml"/><Relationship Id="rId54" Type="http://schemas.openxmlformats.org/officeDocument/2006/relationships/slide" Target="slides/slide2.xml"/><Relationship Id="rId62" Type="http://schemas.openxmlformats.org/officeDocument/2006/relationships/slide" Target="slides/slide10.xml"/><Relationship Id="rId70" Type="http://schemas.openxmlformats.org/officeDocument/2006/relationships/slide" Target="slides/slide18.xml"/><Relationship Id="rId75" Type="http://schemas.openxmlformats.org/officeDocument/2006/relationships/slide" Target="slides/slide23.xml"/><Relationship Id="rId83" Type="http://schemas.openxmlformats.org/officeDocument/2006/relationships/slide" Target="slides/slide31.xml"/><Relationship Id="rId88" Type="http://schemas.openxmlformats.org/officeDocument/2006/relationships/slide" Target="slides/slide36.xml"/><Relationship Id="rId91" Type="http://schemas.openxmlformats.org/officeDocument/2006/relationships/slide" Target="slides/slide39.xml"/><Relationship Id="rId96" Type="http://schemas.openxmlformats.org/officeDocument/2006/relationships/slide" Target="slides/slide44.xml"/><Relationship Id="rId111" Type="http://schemas.openxmlformats.org/officeDocument/2006/relationships/slide" Target="slides/slide59.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Master" Target="slideMasters/slideMaster23.xml"/><Relationship Id="rId28" Type="http://schemas.openxmlformats.org/officeDocument/2006/relationships/slideMaster" Target="slideMasters/slideMaster28.xml"/><Relationship Id="rId36" Type="http://schemas.openxmlformats.org/officeDocument/2006/relationships/slideMaster" Target="slideMasters/slideMaster36.xml"/><Relationship Id="rId49" Type="http://schemas.openxmlformats.org/officeDocument/2006/relationships/slideMaster" Target="slideMasters/slideMaster49.xml"/><Relationship Id="rId57" Type="http://schemas.openxmlformats.org/officeDocument/2006/relationships/slide" Target="slides/slide5.xml"/><Relationship Id="rId106" Type="http://schemas.openxmlformats.org/officeDocument/2006/relationships/slide" Target="slides/slide54.xml"/><Relationship Id="rId114" Type="http://schemas.openxmlformats.org/officeDocument/2006/relationships/slide" Target="slides/slide62.xml"/><Relationship Id="rId119" Type="http://schemas.openxmlformats.org/officeDocument/2006/relationships/theme" Target="theme/theme1.xml"/><Relationship Id="rId10" Type="http://schemas.openxmlformats.org/officeDocument/2006/relationships/slideMaster" Target="slideMasters/slideMaster10.xml"/><Relationship Id="rId31" Type="http://schemas.openxmlformats.org/officeDocument/2006/relationships/slideMaster" Target="slideMasters/slideMaster31.xml"/><Relationship Id="rId44" Type="http://schemas.openxmlformats.org/officeDocument/2006/relationships/slideMaster" Target="slideMasters/slideMaster44.xml"/><Relationship Id="rId52" Type="http://schemas.openxmlformats.org/officeDocument/2006/relationships/slideMaster" Target="slideMasters/slideMaster52.xml"/><Relationship Id="rId60" Type="http://schemas.openxmlformats.org/officeDocument/2006/relationships/slide" Target="slides/slide8.xml"/><Relationship Id="rId65" Type="http://schemas.openxmlformats.org/officeDocument/2006/relationships/slide" Target="slides/slide13.xml"/><Relationship Id="rId73" Type="http://schemas.openxmlformats.org/officeDocument/2006/relationships/slide" Target="slides/slide21.xml"/><Relationship Id="rId78" Type="http://schemas.openxmlformats.org/officeDocument/2006/relationships/slide" Target="slides/slide26.xml"/><Relationship Id="rId81" Type="http://schemas.openxmlformats.org/officeDocument/2006/relationships/slide" Target="slides/slide29.xml"/><Relationship Id="rId86" Type="http://schemas.openxmlformats.org/officeDocument/2006/relationships/slide" Target="slides/slide34.xml"/><Relationship Id="rId94" Type="http://schemas.openxmlformats.org/officeDocument/2006/relationships/slide" Target="slides/slide42.xml"/><Relationship Id="rId99" Type="http://schemas.openxmlformats.org/officeDocument/2006/relationships/slide" Target="slides/slide47.xml"/><Relationship Id="rId101" Type="http://schemas.openxmlformats.org/officeDocument/2006/relationships/slide" Target="slides/slide49.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Master" Target="slideMasters/slideMaster39.xml"/><Relationship Id="rId109" Type="http://schemas.openxmlformats.org/officeDocument/2006/relationships/slide" Target="slides/slide57.xml"/><Relationship Id="rId34" Type="http://schemas.openxmlformats.org/officeDocument/2006/relationships/slideMaster" Target="slideMasters/slideMaster34.xml"/><Relationship Id="rId50" Type="http://schemas.openxmlformats.org/officeDocument/2006/relationships/slideMaster" Target="slideMasters/slideMaster50.xml"/><Relationship Id="rId55" Type="http://schemas.openxmlformats.org/officeDocument/2006/relationships/slide" Target="slides/slide3.xml"/><Relationship Id="rId76" Type="http://schemas.openxmlformats.org/officeDocument/2006/relationships/slide" Target="slides/slide24.xml"/><Relationship Id="rId97" Type="http://schemas.openxmlformats.org/officeDocument/2006/relationships/slide" Target="slides/slide45.xml"/><Relationship Id="rId104" Type="http://schemas.openxmlformats.org/officeDocument/2006/relationships/slide" Target="slides/slide52.xml"/><Relationship Id="rId120"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19.xml"/><Relationship Id="rId92" Type="http://schemas.openxmlformats.org/officeDocument/2006/relationships/slide" Target="slides/slide40.xml"/><Relationship Id="rId2" Type="http://schemas.openxmlformats.org/officeDocument/2006/relationships/slideMaster" Target="slideMasters/slideMaster2.xml"/><Relationship Id="rId29" Type="http://schemas.openxmlformats.org/officeDocument/2006/relationships/slideMaster" Target="slideMasters/slideMaster2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E"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280A3-C8DC-4802-9B79-B806E66CA5A5}" type="datetimeFigureOut">
              <a:rPr lang="en-IE" smtClean="0"/>
              <a:t>14/11/2016</a:t>
            </a:fld>
            <a:endParaRPr lang="en-IE"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IE"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I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E"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4097C9-6502-4B12-9C75-AFB6F5BF4CEC}" type="slidenum">
              <a:rPr lang="en-IE" smtClean="0"/>
              <a:t>‹#›</a:t>
            </a:fld>
            <a:endParaRPr lang="en-IE" dirty="0"/>
          </a:p>
        </p:txBody>
      </p:sp>
    </p:spTree>
    <p:extLst>
      <p:ext uri="{BB962C8B-B14F-4D97-AF65-F5344CB8AC3E}">
        <p14:creationId xmlns:p14="http://schemas.microsoft.com/office/powerpoint/2010/main" val="38971271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Welcome</a:t>
            </a:r>
            <a:endParaRPr lang="en-US" dirty="0"/>
          </a:p>
        </p:txBody>
      </p:sp>
      <p:sp>
        <p:nvSpPr>
          <p:cNvPr id="4" name="Slide Number Placeholder 3"/>
          <p:cNvSpPr>
            <a:spLocks noGrp="1"/>
          </p:cNvSpPr>
          <p:nvPr>
            <p:ph type="sldNum" sz="quarter" idx="10"/>
          </p:nvPr>
        </p:nvSpPr>
        <p:spPr/>
        <p:txBody>
          <a:bodyPr/>
          <a:lstStyle/>
          <a:p>
            <a:pPr defTabSz="914400">
              <a:defRPr/>
            </a:pPr>
            <a:fld id="{07AEDEC6-D07E-4D36-A7EB-AB06A8A3C0DE}" type="slidenum">
              <a:rPr lang="en-US" smtClean="0">
                <a:solidFill>
                  <a:prstClr val="black"/>
                </a:solidFill>
              </a:rPr>
              <a:pPr defTabSz="914400">
                <a:defRPr/>
              </a:pPr>
              <a:t>1</a:t>
            </a:fld>
            <a:endParaRPr lang="en-US">
              <a:solidFill>
                <a:prstClr val="black"/>
              </a:solidFill>
            </a:endParaRPr>
          </a:p>
        </p:txBody>
      </p:sp>
    </p:spTree>
    <p:extLst>
      <p:ext uri="{BB962C8B-B14F-4D97-AF65-F5344CB8AC3E}">
        <p14:creationId xmlns:p14="http://schemas.microsoft.com/office/powerpoint/2010/main" val="1935682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Introduction – Introduce self.</a:t>
            </a:r>
          </a:p>
          <a:p>
            <a:r>
              <a:rPr lang="en-IE" dirty="0" smtClean="0"/>
              <a:t>8 years Abbey…before that RSC.</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3</a:t>
            </a:fld>
            <a:endParaRPr lang="en-IE" dirty="0"/>
          </a:p>
        </p:txBody>
      </p:sp>
    </p:spTree>
    <p:extLst>
      <p:ext uri="{BB962C8B-B14F-4D97-AF65-F5344CB8AC3E}">
        <p14:creationId xmlns:p14="http://schemas.microsoft.com/office/powerpoint/2010/main" val="3474502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Firstly, a quick background on the Abbey</a:t>
            </a:r>
            <a:r>
              <a:rPr lang="en-IE" baseline="0" dirty="0" smtClean="0"/>
              <a:t>.</a:t>
            </a:r>
          </a:p>
          <a:p>
            <a:r>
              <a:rPr lang="en-IE" dirty="0" smtClean="0"/>
              <a:t>National Theatre of Ireland</a:t>
            </a:r>
          </a:p>
          <a:p>
            <a:r>
              <a:rPr lang="en-IE" dirty="0" smtClean="0"/>
              <a:t>2 Spaces: 500 seats and 100 seats</a:t>
            </a:r>
          </a:p>
          <a:p>
            <a:r>
              <a:rPr lang="en-IE" dirty="0" smtClean="0"/>
              <a:t>Tessitura since 2008</a:t>
            </a:r>
          </a:p>
          <a:p>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solidFill>
                  <a:prstClr val="black"/>
                </a:solidFill>
              </a:rPr>
              <a:pPr/>
              <a:t>4</a:t>
            </a:fld>
            <a:endParaRPr lang="en-IE">
              <a:solidFill>
                <a:prstClr val="black"/>
              </a:solidFill>
            </a:endParaRPr>
          </a:p>
        </p:txBody>
      </p:sp>
    </p:spTree>
    <p:extLst>
      <p:ext uri="{BB962C8B-B14F-4D97-AF65-F5344CB8AC3E}">
        <p14:creationId xmlns:p14="http://schemas.microsoft.com/office/powerpoint/2010/main" val="19720297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This</a:t>
            </a:r>
            <a:r>
              <a:rPr lang="en-IE" baseline="0" dirty="0" smtClean="0"/>
              <a:t> is</a:t>
            </a:r>
            <a:r>
              <a:rPr lang="en-IE" dirty="0" smtClean="0"/>
              <a:t> a really exciting time to be</a:t>
            </a:r>
            <a:r>
              <a:rPr lang="en-IE" baseline="0" dirty="0" smtClean="0"/>
              <a:t> working on and thinking of Tessitura Integrations…..as Tessitura develops new features on the Roadmap.</a:t>
            </a:r>
          </a:p>
          <a:p>
            <a:r>
              <a:rPr lang="en-IE" baseline="0" dirty="0" smtClean="0"/>
              <a:t>Lot of data in Tessitura that is relevant to other systems are areas of business. E.g. Artists Info, Staff info, event info.</a:t>
            </a:r>
          </a:p>
          <a:p>
            <a:r>
              <a:rPr lang="en-IE" dirty="0" smtClean="0"/>
              <a:t>Data in other systems that is</a:t>
            </a:r>
            <a:r>
              <a:rPr lang="en-IE" baseline="0" dirty="0" smtClean="0"/>
              <a:t> relevant to data in Tessitura.</a:t>
            </a:r>
          </a:p>
          <a:p>
            <a:r>
              <a:rPr lang="en-IE" baseline="0" dirty="0" smtClean="0"/>
              <a:t>In order to have Efficient business process, prevent duplicate data and data entry….need to integrate these system.</a:t>
            </a:r>
            <a:endParaRPr lang="en-IE" dirty="0" smtClean="0"/>
          </a:p>
          <a:p>
            <a:r>
              <a:rPr lang="en-IE" dirty="0" smtClean="0"/>
              <a:t>Talk about 2 different</a:t>
            </a:r>
            <a:r>
              <a:rPr lang="en-IE" baseline="0" dirty="0" smtClean="0"/>
              <a:t> examples.</a:t>
            </a:r>
          </a:p>
          <a:p>
            <a:r>
              <a:rPr lang="en-IE" baseline="0" dirty="0" smtClean="0"/>
              <a:t>1 – with our HR System.</a:t>
            </a:r>
          </a:p>
          <a:p>
            <a:r>
              <a:rPr lang="en-IE" baseline="0" dirty="0" smtClean="0"/>
              <a:t>2 – one with our schedule system.</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5</a:t>
            </a:fld>
            <a:endParaRPr lang="en-IE" dirty="0"/>
          </a:p>
        </p:txBody>
      </p:sp>
    </p:spTree>
    <p:extLst>
      <p:ext uri="{BB962C8B-B14F-4D97-AF65-F5344CB8AC3E}">
        <p14:creationId xmlns:p14="http://schemas.microsoft.com/office/powerpoint/2010/main" val="20482112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Box Office manager asked</a:t>
            </a:r>
            <a:r>
              <a:rPr lang="en-IE" baseline="0" dirty="0" smtClean="0"/>
              <a:t>: Can all new staff be automatically in Tessitura.</a:t>
            </a:r>
          </a:p>
          <a:p>
            <a:r>
              <a:rPr lang="en-IE" baseline="0" dirty="0" smtClean="0"/>
              <a:t>IT Person…..like a challenge………Hmmm,  Why not.</a:t>
            </a:r>
          </a:p>
          <a:p>
            <a:r>
              <a:rPr lang="en-IE" baseline="0" dirty="0" smtClean="0"/>
              <a:t>REASON e.g. new staff.   Avail of discounts at box office.....BO Know who they are.</a:t>
            </a:r>
          </a:p>
          <a:p>
            <a:r>
              <a:rPr lang="en-IE" baseline="0" dirty="0" smtClean="0"/>
              <a:t>Look up record….identify as staff…..verify entitled to discounts.</a:t>
            </a:r>
          </a:p>
          <a:p>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6</a:t>
            </a:fld>
            <a:endParaRPr lang="en-IE" dirty="0"/>
          </a:p>
        </p:txBody>
      </p:sp>
    </p:spTree>
    <p:extLst>
      <p:ext uri="{BB962C8B-B14F-4D97-AF65-F5344CB8AC3E}">
        <p14:creationId xmlns:p14="http://schemas.microsoft.com/office/powerpoint/2010/main" val="19720297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How this works.</a:t>
            </a:r>
          </a:p>
          <a:p>
            <a:r>
              <a:rPr lang="en-IE" dirty="0" smtClean="0"/>
              <a:t>HR System (MitreFinch</a:t>
            </a:r>
            <a:r>
              <a:rPr lang="en-IE" baseline="0" dirty="0" smtClean="0"/>
              <a:t> </a:t>
            </a:r>
            <a:r>
              <a:rPr lang="en-IE" dirty="0" smtClean="0"/>
              <a:t>TMS) exports</a:t>
            </a:r>
            <a:r>
              <a:rPr lang="en-IE" baseline="0" dirty="0" smtClean="0"/>
              <a:t> a text file each night.</a:t>
            </a:r>
          </a:p>
          <a:p>
            <a:r>
              <a:rPr lang="en-IE" baseline="0" dirty="0" smtClean="0"/>
              <a:t>SQL Scheduled Job……..Imports to staging Table.</a:t>
            </a:r>
          </a:p>
          <a:p>
            <a:r>
              <a:rPr lang="en-IE" baseline="0" dirty="0" smtClean="0"/>
              <a:t>Scheduled SP……Creates  OR  Updates a record in Tessitura.</a:t>
            </a:r>
          </a:p>
          <a:p>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7</a:t>
            </a:fld>
            <a:endParaRPr lang="en-IE" dirty="0"/>
          </a:p>
        </p:txBody>
      </p:sp>
    </p:spTree>
    <p:extLst>
      <p:ext uri="{BB962C8B-B14F-4D97-AF65-F5344CB8AC3E}">
        <p14:creationId xmlns:p14="http://schemas.microsoft.com/office/powerpoint/2010/main" val="210897581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Result:  Box office staff can easily identify Staff.</a:t>
            </a:r>
          </a:p>
          <a:p>
            <a:r>
              <a:rPr lang="en-IE" dirty="0" smtClean="0"/>
              <a:t>HR System ID stored as a read only attribute…..to link back to HR.</a:t>
            </a:r>
          </a:p>
          <a:p>
            <a:r>
              <a:rPr lang="en-IE" dirty="0" smtClean="0"/>
              <a:t>SP Creates</a:t>
            </a:r>
            <a:r>
              <a:rPr lang="en-IE" baseline="0" dirty="0" smtClean="0"/>
              <a:t> new record if HR ID not exists…….Uses c/o Abbey Theatre address.</a:t>
            </a:r>
          </a:p>
          <a:p>
            <a:r>
              <a:rPr lang="en-IE" baseline="0" dirty="0" smtClean="0"/>
              <a:t>Updates if exists.</a:t>
            </a:r>
          </a:p>
          <a:p>
            <a:r>
              <a:rPr lang="en-IE" baseline="0" dirty="0" smtClean="0"/>
              <a:t>Set’s STAFF Attribute to PAST for leavers.</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8</a:t>
            </a:fld>
            <a:endParaRPr lang="en-IE" dirty="0"/>
          </a:p>
        </p:txBody>
      </p:sp>
    </p:spTree>
    <p:extLst>
      <p:ext uri="{BB962C8B-B14F-4D97-AF65-F5344CB8AC3E}">
        <p14:creationId xmlns:p14="http://schemas.microsoft.com/office/powerpoint/2010/main" val="26655930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Custom screen to manage staff</a:t>
            </a:r>
            <a:r>
              <a:rPr lang="en-IE" baseline="0" dirty="0" smtClean="0"/>
              <a:t> entitlements.</a:t>
            </a:r>
          </a:p>
          <a:p>
            <a:r>
              <a:rPr lang="en-IE" baseline="0" dirty="0" smtClean="0"/>
              <a:t>Shows Allocation…….Used (based on price type)……and remaining.</a:t>
            </a:r>
          </a:p>
          <a:p>
            <a:r>
              <a:rPr lang="en-IE" baseline="0" dirty="0" smtClean="0"/>
              <a:t>RECAP: Getting data from HR and bring into Tessitura.</a:t>
            </a:r>
          </a:p>
          <a:p>
            <a:r>
              <a:rPr lang="en-IE" baseline="0" dirty="0" smtClean="0"/>
              <a:t>Next Example is using data in Tessitura on our Intranet.</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9</a:t>
            </a:fld>
            <a:endParaRPr lang="en-IE" dirty="0"/>
          </a:p>
        </p:txBody>
      </p:sp>
    </p:spTree>
    <p:extLst>
      <p:ext uri="{BB962C8B-B14F-4D97-AF65-F5344CB8AC3E}">
        <p14:creationId xmlns:p14="http://schemas.microsoft.com/office/powerpoint/2010/main" val="2221755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Reason for this integration…….Be able to see everything</a:t>
            </a:r>
            <a:r>
              <a:rPr lang="en-IE" baseline="0" dirty="0" smtClean="0"/>
              <a:t> that’s happening in the building in one central system.</a:t>
            </a:r>
          </a:p>
          <a:p>
            <a:endParaRPr lang="en-IE" baseline="0" dirty="0" smtClean="0"/>
          </a:p>
          <a:p>
            <a:r>
              <a:rPr lang="en-IE" baseline="0" dirty="0" smtClean="0"/>
              <a:t>This time I’m going to show you result and then how it was done.</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10</a:t>
            </a:fld>
            <a:endParaRPr lang="en-IE" dirty="0"/>
          </a:p>
        </p:txBody>
      </p:sp>
    </p:spTree>
    <p:extLst>
      <p:ext uri="{BB962C8B-B14F-4D97-AF65-F5344CB8AC3E}">
        <p14:creationId xmlns:p14="http://schemas.microsoft.com/office/powerpoint/2010/main" val="23737949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We have a relatively simple in house – Schedule system.</a:t>
            </a:r>
          </a:p>
          <a:p>
            <a:r>
              <a:rPr lang="en-IE" dirty="0" smtClean="0"/>
              <a:t>Spaces</a:t>
            </a:r>
            <a:r>
              <a:rPr lang="en-IE" baseline="0" dirty="0" smtClean="0"/>
              <a:t> across the top, dates on the left, events in the middle.</a:t>
            </a:r>
          </a:p>
          <a:p>
            <a:r>
              <a:rPr lang="en-IE" baseline="0" dirty="0" smtClean="0"/>
              <a:t>This is a combination of data from Tessitura and Schedule System.</a:t>
            </a:r>
            <a:endParaRPr lang="en-IE" dirty="0" smtClean="0"/>
          </a:p>
          <a:p>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11</a:t>
            </a:fld>
            <a:endParaRPr lang="en-IE" dirty="0"/>
          </a:p>
        </p:txBody>
      </p:sp>
    </p:spTree>
    <p:extLst>
      <p:ext uri="{BB962C8B-B14F-4D97-AF65-F5344CB8AC3E}">
        <p14:creationId xmlns:p14="http://schemas.microsoft.com/office/powerpoint/2010/main" val="7686488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If we zoom in a look at this in detail.</a:t>
            </a:r>
          </a:p>
          <a:p>
            <a:r>
              <a:rPr lang="en-IE" dirty="0" smtClean="0"/>
              <a:t>Tessitura Performances</a:t>
            </a:r>
            <a:r>
              <a:rPr lang="en-IE" baseline="0" dirty="0" smtClean="0"/>
              <a:t> Circled</a:t>
            </a:r>
          </a:p>
          <a:p>
            <a:r>
              <a:rPr lang="en-IE" baseline="0" dirty="0" smtClean="0"/>
              <a:t>The Rehearsals and Touring are from Schedule system.</a:t>
            </a:r>
          </a:p>
          <a:p>
            <a:r>
              <a:rPr lang="en-IE" baseline="0" dirty="0" smtClean="0"/>
              <a:t>Items Circled are coming from Tessitura database.</a:t>
            </a:r>
          </a:p>
          <a:p>
            <a:r>
              <a:rPr lang="en-IE" baseline="0" dirty="0" smtClean="0"/>
              <a:t>Browser based system……Very quick and easy for everyone to see what’s on around the building.</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12</a:t>
            </a:fld>
            <a:endParaRPr lang="en-IE" dirty="0"/>
          </a:p>
        </p:txBody>
      </p:sp>
    </p:spTree>
    <p:extLst>
      <p:ext uri="{BB962C8B-B14F-4D97-AF65-F5344CB8AC3E}">
        <p14:creationId xmlns:p14="http://schemas.microsoft.com/office/powerpoint/2010/main" val="27001450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How</a:t>
            </a:r>
            <a:r>
              <a:rPr lang="en-IE" baseline="0" dirty="0" smtClean="0"/>
              <a:t> is relatively straight forward.</a:t>
            </a:r>
          </a:p>
          <a:p>
            <a:r>
              <a:rPr lang="en-IE" dirty="0" smtClean="0"/>
              <a:t>SP that retrieve's data get’s data from Tessitura and</a:t>
            </a:r>
            <a:r>
              <a:rPr lang="en-IE" baseline="0" dirty="0" smtClean="0"/>
              <a:t> Schedule data table.</a:t>
            </a:r>
          </a:p>
          <a:p>
            <a:r>
              <a:rPr lang="en-IE" baseline="0" dirty="0" smtClean="0"/>
              <a:t>Displays both in the schedule system.</a:t>
            </a:r>
            <a:endParaRPr lang="en-IE" dirty="0"/>
          </a:p>
        </p:txBody>
      </p:sp>
      <p:sp>
        <p:nvSpPr>
          <p:cNvPr id="4" name="Slide Number Placeholder 3"/>
          <p:cNvSpPr>
            <a:spLocks noGrp="1"/>
          </p:cNvSpPr>
          <p:nvPr>
            <p:ph type="sldNum" sz="quarter" idx="10"/>
          </p:nvPr>
        </p:nvSpPr>
        <p:spPr/>
        <p:txBody>
          <a:bodyPr/>
          <a:lstStyle/>
          <a:p>
            <a:fld id="{C24097C9-6502-4B12-9C75-AFB6F5BF4CEC}" type="slidenum">
              <a:rPr lang="en-IE" smtClean="0"/>
              <a:t>13</a:t>
            </a:fld>
            <a:endParaRPr lang="en-IE" dirty="0"/>
          </a:p>
        </p:txBody>
      </p:sp>
    </p:spTree>
    <p:extLst>
      <p:ext uri="{BB962C8B-B14F-4D97-AF65-F5344CB8AC3E}">
        <p14:creationId xmlns:p14="http://schemas.microsoft.com/office/powerpoint/2010/main" val="26008795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dirty="0" smtClean="0"/>
              <a:t>As Tessitura continues to develop new features….Roadmap…..such as Resource</a:t>
            </a:r>
            <a:r>
              <a:rPr lang="en-IE" baseline="0" dirty="0" smtClean="0"/>
              <a:t> Scheduling in v14.</a:t>
            </a:r>
          </a:p>
          <a:p>
            <a:r>
              <a:rPr lang="en-IE" baseline="0" dirty="0" smtClean="0"/>
              <a:t>More opportunities for integration.</a:t>
            </a:r>
          </a:p>
          <a:p>
            <a:r>
              <a:rPr lang="en-IE" baseline="0" dirty="0" smtClean="0"/>
              <a:t>Announcement at TLCC that the client will become web based…… Options to link in and out of client to other systems.</a:t>
            </a:r>
          </a:p>
          <a:p>
            <a:r>
              <a:rPr lang="en-IE" baseline="0" dirty="0" smtClean="0"/>
              <a:t>My examples here are based on SQL programming….that’s what I know.</a:t>
            </a:r>
          </a:p>
          <a:p>
            <a:r>
              <a:rPr lang="en-IE" baseline="0" dirty="0" smtClean="0"/>
              <a:t>REST services offer a more robust method of integration…..Won’t break with changes in versions.</a:t>
            </a:r>
          </a:p>
          <a:p>
            <a:r>
              <a:rPr lang="en-IE" baseline="0" dirty="0" smtClean="0"/>
              <a:t>Effectively creating Plug In’s.</a:t>
            </a:r>
          </a:p>
          <a:p>
            <a:r>
              <a:rPr lang="en-IE" baseline="0" dirty="0" smtClean="0"/>
              <a:t>Tessitura is developing into not just a CRM &amp; Ticketing system but an Enterprise Platform.</a:t>
            </a:r>
          </a:p>
        </p:txBody>
      </p:sp>
      <p:sp>
        <p:nvSpPr>
          <p:cNvPr id="4" name="Slide Number Placeholder 3"/>
          <p:cNvSpPr>
            <a:spLocks noGrp="1"/>
          </p:cNvSpPr>
          <p:nvPr>
            <p:ph type="sldNum" sz="quarter" idx="10"/>
          </p:nvPr>
        </p:nvSpPr>
        <p:spPr/>
        <p:txBody>
          <a:bodyPr/>
          <a:lstStyle/>
          <a:p>
            <a:fld id="{C24097C9-6502-4B12-9C75-AFB6F5BF4CEC}" type="slidenum">
              <a:rPr lang="en-IE" smtClean="0"/>
              <a:t>14</a:t>
            </a:fld>
            <a:endParaRPr lang="en-IE" dirty="0"/>
          </a:p>
        </p:txBody>
      </p:sp>
    </p:spTree>
    <p:extLst>
      <p:ext uri="{BB962C8B-B14F-4D97-AF65-F5344CB8AC3E}">
        <p14:creationId xmlns:p14="http://schemas.microsoft.com/office/powerpoint/2010/main" val="18595123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371600" y="1143000"/>
            <a:ext cx="4114800" cy="3086100"/>
          </a:xfrm>
        </p:spPr>
      </p:sp>
      <p:sp>
        <p:nvSpPr>
          <p:cNvPr id="3" name="Notes Placeholder 2"/>
          <p:cNvSpPr>
            <a:spLocks noGrp="1"/>
          </p:cNvSpPr>
          <p:nvPr>
            <p:ph type="body" idx="1"/>
          </p:nvPr>
        </p:nvSpPr>
        <p:spPr/>
        <p:txBody>
          <a:bodyPr/>
          <a:lstStyle/>
          <a:p>
            <a:r>
              <a:rPr lang="en-IE" baseline="0" dirty="0" smtClean="0"/>
              <a:t>Any Questions…..Contact me.</a:t>
            </a:r>
          </a:p>
        </p:txBody>
      </p:sp>
      <p:sp>
        <p:nvSpPr>
          <p:cNvPr id="4" name="Slide Number Placeholder 3"/>
          <p:cNvSpPr>
            <a:spLocks noGrp="1"/>
          </p:cNvSpPr>
          <p:nvPr>
            <p:ph type="sldNum" sz="quarter" idx="10"/>
          </p:nvPr>
        </p:nvSpPr>
        <p:spPr/>
        <p:txBody>
          <a:bodyPr/>
          <a:lstStyle/>
          <a:p>
            <a:fld id="{C24097C9-6502-4B12-9C75-AFB6F5BF4CEC}" type="slidenum">
              <a:rPr lang="en-IE" smtClean="0">
                <a:solidFill>
                  <a:prstClr val="black"/>
                </a:solidFill>
              </a:rPr>
              <a:pPr/>
              <a:t>15</a:t>
            </a:fld>
            <a:endParaRPr lang="en-IE">
              <a:solidFill>
                <a:prstClr val="black"/>
              </a:solidFill>
            </a:endParaRPr>
          </a:p>
        </p:txBody>
      </p:sp>
    </p:spTree>
    <p:extLst>
      <p:ext uri="{BB962C8B-B14F-4D97-AF65-F5344CB8AC3E}">
        <p14:creationId xmlns:p14="http://schemas.microsoft.com/office/powerpoint/2010/main" val="37789685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Into me</a:t>
            </a:r>
            <a:endParaRPr lang="en-GB" sz="1200" dirty="0"/>
          </a:p>
        </p:txBody>
      </p:sp>
    </p:spTree>
    <p:extLst>
      <p:ext uri="{BB962C8B-B14F-4D97-AF65-F5344CB8AC3E}">
        <p14:creationId xmlns:p14="http://schemas.microsoft.com/office/powerpoint/2010/main" val="40471861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Fiona</a:t>
            </a:r>
            <a:r>
              <a:rPr lang="en-GB" sz="1200" baseline="0" dirty="0" smtClean="0"/>
              <a:t> Allan new CEO</a:t>
            </a:r>
          </a:p>
          <a:p>
            <a:r>
              <a:rPr lang="en-GB" sz="1200" baseline="0" dirty="0" smtClean="0"/>
              <a:t>Revised </a:t>
            </a:r>
            <a:r>
              <a:rPr lang="en-GB" sz="1200" dirty="0" smtClean="0"/>
              <a:t>mission, belief, </a:t>
            </a:r>
            <a:r>
              <a:rPr lang="en-GB" sz="1000" dirty="0" smtClean="0"/>
              <a:t>purpose</a:t>
            </a:r>
            <a:r>
              <a:rPr lang="en-GB" sz="1200" dirty="0" smtClean="0"/>
              <a:t> and values</a:t>
            </a:r>
            <a:endParaRPr lang="en-GB" sz="1200" dirty="0"/>
          </a:p>
        </p:txBody>
      </p:sp>
    </p:spTree>
    <p:extLst>
      <p:ext uri="{BB962C8B-B14F-4D97-AF65-F5344CB8AC3E}">
        <p14:creationId xmlns:p14="http://schemas.microsoft.com/office/powerpoint/2010/main" val="10694935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lgn="l" rtl="0" latinLnBrk="1" hangingPunct="0">
              <a:buFont typeface="Arial" panose="020B0604020202020204" pitchFamily="34" charset="0"/>
              <a:buChar char="•"/>
            </a:pPr>
            <a:r>
              <a:rPr lang="en-GB" sz="1000" b="0" i="0" dirty="0" smtClean="0">
                <a:solidFill>
                  <a:srgbClr val="000000"/>
                </a:solidFill>
                <a:latin typeface="Akkurat Std" panose="020B0504020101020102" pitchFamily="34" charset="0"/>
                <a:cs typeface="Akkurat Std" panose="020B0504020101020102" pitchFamily="34" charset="0"/>
              </a:rPr>
              <a:t>The</a:t>
            </a:r>
            <a:r>
              <a:rPr lang="en-GB" sz="1000" b="0" i="0" baseline="0" dirty="0" smtClean="0">
                <a:solidFill>
                  <a:srgbClr val="000000"/>
                </a:solidFill>
                <a:latin typeface="Akkurat Std" panose="020B0504020101020102" pitchFamily="34" charset="0"/>
                <a:cs typeface="Akkurat Std" panose="020B0504020101020102" pitchFamily="34" charset="0"/>
              </a:rPr>
              <a:t> organisation has a Fundraising team of two and a Business Development team of two.</a:t>
            </a:r>
          </a:p>
          <a:p>
            <a:pPr marL="457200" indent="-457200" algn="l" rtl="0" latinLnBrk="1" hangingPunct="0">
              <a:buFont typeface="Arial" panose="020B0604020202020204" pitchFamily="34" charset="0"/>
              <a:buChar char="•"/>
            </a:pPr>
            <a:r>
              <a:rPr lang="en-GB" sz="1000" b="0" i="0" baseline="0" dirty="0" smtClean="0">
                <a:solidFill>
                  <a:srgbClr val="000000"/>
                </a:solidFill>
                <a:latin typeface="Akkurat Std" panose="020B0504020101020102" pitchFamily="34" charset="0"/>
                <a:cs typeface="Akkurat Std" panose="020B0504020101020102" pitchFamily="34" charset="0"/>
              </a:rPr>
              <a:t>The fundraising team is responsible for fundraising from  grants, trusts, memberships, individuals and campaigns and the Bus Dev team from Corporates. Together we present 3 major fundraising dinners a year</a:t>
            </a:r>
          </a:p>
          <a:p>
            <a:pPr marL="457200" indent="-457200" algn="l" rtl="0" latinLnBrk="1" hangingPunct="0">
              <a:buFont typeface="Arial" panose="020B0604020202020204" pitchFamily="34" charset="0"/>
              <a:buChar char="•"/>
            </a:pPr>
            <a:r>
              <a:rPr lang="en-GB" sz="1000" b="0" i="0" baseline="0" dirty="0" smtClean="0">
                <a:solidFill>
                  <a:srgbClr val="000000"/>
                </a:solidFill>
                <a:latin typeface="Akkurat Std" panose="020B0504020101020102" pitchFamily="34" charset="0"/>
                <a:cs typeface="Akkurat Std" panose="020B0504020101020102" pitchFamily="34" charset="0"/>
              </a:rPr>
              <a:t>This equates to around £1million in income (ringfenced for Hippodrome Creative and other campaigns/projects)</a:t>
            </a:r>
          </a:p>
          <a:p>
            <a:pPr marL="457200" indent="-457200" algn="l" rtl="0" latinLnBrk="1" hangingPunct="0">
              <a:buFont typeface="Arial" panose="020B0604020202020204" pitchFamily="34" charset="0"/>
              <a:buChar char="•"/>
            </a:pPr>
            <a:r>
              <a:rPr lang="en-GB" sz="1000" b="0" i="0" baseline="0" dirty="0" smtClean="0">
                <a:solidFill>
                  <a:srgbClr val="000000"/>
                </a:solidFill>
                <a:latin typeface="Akkurat Std" panose="020B0504020101020102" pitchFamily="34" charset="0"/>
                <a:cs typeface="Akkurat Std" panose="020B0504020101020102" pitchFamily="34" charset="0"/>
              </a:rPr>
              <a:t>Org turnover c. 29 million</a:t>
            </a:r>
            <a:endParaRPr lang="en-GB" sz="1000" b="0" i="0" dirty="0" smtClean="0">
              <a:solidFill>
                <a:srgbClr val="000000"/>
              </a:solidFill>
              <a:latin typeface="Akkurat Std" panose="020B0504020101020102" pitchFamily="34" charset="0"/>
              <a:cs typeface="Akkurat Std" panose="020B0504020101020102" pitchFamily="34" charset="0"/>
            </a:endParaRPr>
          </a:p>
          <a:p>
            <a:pPr marL="0" marR="0" indent="0" algn="l" defTabSz="457200" rtl="0" eaLnBrk="1" fontAlgn="auto" latinLnBrk="1" hangingPunct="0">
              <a:lnSpc>
                <a:spcPct val="125000"/>
              </a:lnSpc>
              <a:spcBef>
                <a:spcPts val="0"/>
              </a:spcBef>
              <a:spcAft>
                <a:spcPts val="0"/>
              </a:spcAft>
              <a:buClrTx/>
              <a:buSzTx/>
              <a:buFontTx/>
              <a:buNone/>
              <a:tabLst/>
              <a:defRPr/>
            </a:pPr>
            <a:endParaRPr lang="en-GB" sz="1000" b="1" i="1" dirty="0" smtClean="0">
              <a:solidFill>
                <a:srgbClr val="000000"/>
              </a:solidFill>
              <a:latin typeface="Akkurat Std" panose="020B0504020101020102" pitchFamily="34" charset="0"/>
              <a:cs typeface="Akkurat Std" panose="020B0504020101020102" pitchFamily="34" charset="0"/>
            </a:endParaRPr>
          </a:p>
          <a:p>
            <a:pPr marL="0" marR="0" indent="0" algn="l" defTabSz="457200" rtl="0" eaLnBrk="1" fontAlgn="auto" latinLnBrk="1" hangingPunct="0">
              <a:lnSpc>
                <a:spcPct val="125000"/>
              </a:lnSpc>
              <a:spcBef>
                <a:spcPts val="0"/>
              </a:spcBef>
              <a:spcAft>
                <a:spcPts val="0"/>
              </a:spcAft>
              <a:buClrTx/>
              <a:buSzTx/>
              <a:buFontTx/>
              <a:buNone/>
              <a:tabLst/>
              <a:defRPr/>
            </a:pPr>
            <a:r>
              <a:rPr lang="en-GB" sz="1000" b="0" i="0" dirty="0" smtClean="0">
                <a:solidFill>
                  <a:srgbClr val="000000"/>
                </a:solidFill>
                <a:latin typeface="Akkurat Std" panose="020B0504020101020102" pitchFamily="34" charset="0"/>
                <a:cs typeface="Akkurat Std" panose="020B0504020101020102" pitchFamily="34" charset="0"/>
              </a:rPr>
              <a:t>Hippodrome CREATIVE</a:t>
            </a:r>
            <a:r>
              <a:rPr lang="en-GB" sz="1000" b="0" i="0" baseline="0" dirty="0" smtClean="0">
                <a:solidFill>
                  <a:srgbClr val="000000"/>
                </a:solidFill>
                <a:latin typeface="Akkurat Std" panose="020B0504020101020102" pitchFamily="34" charset="0"/>
                <a:cs typeface="Akkurat Std" panose="020B0504020101020102" pitchFamily="34" charset="0"/>
              </a:rPr>
              <a:t> </a:t>
            </a:r>
            <a:r>
              <a:rPr lang="en-GB" sz="1000" b="0" i="1" dirty="0" smtClean="0">
                <a:solidFill>
                  <a:srgbClr val="000000"/>
                </a:solidFill>
                <a:latin typeface="Akkurat Std" panose="020B0504020101020102" pitchFamily="34" charset="0"/>
                <a:cs typeface="Akkurat Std" panose="020B0504020101020102" pitchFamily="34" charset="0"/>
              </a:rPr>
              <a:t>A broad programme</a:t>
            </a:r>
            <a:r>
              <a:rPr lang="en-GB" sz="1000" b="0" i="1" baseline="0" dirty="0" smtClean="0">
                <a:solidFill>
                  <a:srgbClr val="000000"/>
                </a:solidFill>
                <a:latin typeface="Akkurat Std" panose="020B0504020101020102" pitchFamily="34" charset="0"/>
                <a:cs typeface="Akkurat Std" panose="020B0504020101020102" pitchFamily="34" charset="0"/>
              </a:rPr>
              <a:t> of access, engagement and creative programme.</a:t>
            </a:r>
          </a:p>
          <a:p>
            <a:pPr algn="l" rtl="0" latinLnBrk="1" hangingPunct="0"/>
            <a:r>
              <a:rPr lang="en-GB" sz="1000" b="0" i="1" baseline="0" dirty="0" smtClean="0">
                <a:solidFill>
                  <a:srgbClr val="000000"/>
                </a:solidFill>
                <a:latin typeface="Akkurat Std" panose="020B0504020101020102" pitchFamily="34" charset="0"/>
                <a:cs typeface="Akkurat Std" panose="020B0504020101020102" pitchFamily="34" charset="0"/>
              </a:rPr>
              <a:t>I.e. 2015 -  </a:t>
            </a:r>
            <a:r>
              <a:rPr lang="en-GB" sz="1000" b="0" dirty="0" smtClean="0">
                <a:solidFill>
                  <a:srgbClr val="000000"/>
                </a:solidFill>
                <a:latin typeface="Akkurat Std" panose="020B0504020101020102" pitchFamily="34" charset="0"/>
                <a:cs typeface="Akkurat Std" panose="020B0504020101020102" pitchFamily="34" charset="0"/>
              </a:rPr>
              <a:t>Birmingham Weekender:  produced by us for Culture Central</a:t>
            </a:r>
          </a:p>
          <a:p>
            <a:pPr algn="l" rtl="0" latinLnBrk="1" hangingPunct="0"/>
            <a:endParaRPr lang="en-GB" sz="1000" b="1" i="1" dirty="0" smtClean="0">
              <a:solidFill>
                <a:srgbClr val="000000"/>
              </a:solidFill>
              <a:latin typeface="Akkurat Std" panose="020B0504020101020102" pitchFamily="34" charset="0"/>
              <a:cs typeface="Akkurat Std" panose="020B0504020101020102" pitchFamily="34" charset="0"/>
            </a:endParaRPr>
          </a:p>
          <a:p>
            <a:pPr algn="l" rtl="0" latinLnBrk="1" hangingPunct="0"/>
            <a:r>
              <a:rPr lang="en-GB" sz="1000" dirty="0" smtClean="0">
                <a:solidFill>
                  <a:srgbClr val="000000"/>
                </a:solidFill>
                <a:latin typeface="Akkurat Std" panose="020B0504020101020102" pitchFamily="34" charset="0"/>
                <a:cs typeface="Akkurat Std" panose="020B0504020101020102" pitchFamily="34" charset="0"/>
              </a:rPr>
              <a:t>New Street Station, Grand Central, Rugby World Cup</a:t>
            </a:r>
          </a:p>
          <a:p>
            <a:pPr marL="285750" indent="-285750" algn="l" rtl="0" latinLnBrk="1" hangingPunct="0">
              <a:buFont typeface="Wingdings" panose="05000000000000000000" pitchFamily="2" charset="2"/>
              <a:buChar char="ü"/>
            </a:pPr>
            <a:r>
              <a:rPr lang="en-GB" sz="1000" dirty="0" smtClean="0">
                <a:solidFill>
                  <a:srgbClr val="000000"/>
                </a:solidFill>
                <a:latin typeface="Akkurat Std" panose="020B0504020101020102" pitchFamily="34" charset="0"/>
                <a:cs typeface="Akkurat Std" panose="020B0504020101020102" pitchFamily="34" charset="0"/>
              </a:rPr>
              <a:t>100 volunteers</a:t>
            </a:r>
          </a:p>
          <a:p>
            <a:pPr marL="285750" indent="-285750" algn="l" rtl="0" latinLnBrk="1" hangingPunct="0">
              <a:buFont typeface="Wingdings" panose="05000000000000000000" pitchFamily="2" charset="2"/>
              <a:buChar char="ü"/>
            </a:pPr>
            <a:r>
              <a:rPr lang="en-GB" sz="1000" dirty="0" smtClean="0">
                <a:solidFill>
                  <a:srgbClr val="000000"/>
                </a:solidFill>
                <a:latin typeface="Akkurat Std" panose="020B0504020101020102" pitchFamily="34" charset="0"/>
                <a:cs typeface="Akkurat Std" panose="020B0504020101020102" pitchFamily="34" charset="0"/>
              </a:rPr>
              <a:t>32 new commissions</a:t>
            </a:r>
          </a:p>
          <a:p>
            <a:pPr marL="285750" indent="-285750" algn="l" rtl="0" latinLnBrk="1" hangingPunct="0">
              <a:buFont typeface="Wingdings" panose="05000000000000000000" pitchFamily="2" charset="2"/>
              <a:buChar char="ü"/>
            </a:pPr>
            <a:r>
              <a:rPr lang="en-GB" sz="1000" dirty="0" smtClean="0">
                <a:solidFill>
                  <a:srgbClr val="000000"/>
                </a:solidFill>
                <a:latin typeface="Akkurat Std" panose="020B0504020101020102" pitchFamily="34" charset="0"/>
                <a:cs typeface="Akkurat Std" panose="020B0504020101020102" pitchFamily="34" charset="0"/>
              </a:rPr>
              <a:t>511 artists/performers</a:t>
            </a:r>
          </a:p>
          <a:p>
            <a:pPr marL="285750" indent="-285750" algn="l" rtl="0" latinLnBrk="1" hangingPunct="0">
              <a:buFont typeface="Wingdings" panose="05000000000000000000" pitchFamily="2" charset="2"/>
              <a:buChar char="ü"/>
            </a:pPr>
            <a:r>
              <a:rPr lang="en-GB" sz="1000" dirty="0" smtClean="0">
                <a:solidFill>
                  <a:srgbClr val="000000"/>
                </a:solidFill>
                <a:latin typeface="Akkurat Std" panose="020B0504020101020102" pitchFamily="34" charset="0"/>
                <a:cs typeface="Akkurat Std" panose="020B0504020101020102" pitchFamily="34" charset="0"/>
              </a:rPr>
              <a:t>Estimated audience of 150,000 </a:t>
            </a:r>
          </a:p>
          <a:p>
            <a:pPr marL="285750" indent="-285750" algn="l" rtl="0" latinLnBrk="1" hangingPunct="0">
              <a:buFont typeface="Wingdings" panose="05000000000000000000" pitchFamily="2" charset="2"/>
              <a:buChar char="ü"/>
            </a:pPr>
            <a:endParaRPr lang="en-GB" sz="2400" dirty="0" smtClean="0">
              <a:solidFill>
                <a:srgbClr val="000000"/>
              </a:solidFill>
              <a:latin typeface="Akkurat Std" panose="020B0504020101020102" pitchFamily="34" charset="0"/>
              <a:cs typeface="Akkurat Std" panose="020B0504020101020102" pitchFamily="34" charset="0"/>
            </a:endParaRPr>
          </a:p>
          <a:p>
            <a:pPr algn="l" rtl="0" latinLnBrk="1" hangingPunct="0"/>
            <a:endParaRPr lang="en-GB" sz="3200" dirty="0">
              <a:solidFill>
                <a:srgbClr val="000000"/>
              </a:solidFill>
              <a:latin typeface="Akkurat Std" panose="020B0504020101020102" pitchFamily="34" charset="0"/>
              <a:cs typeface="Akkurat Std" panose="020B0504020101020102" pitchFamily="34" charset="0"/>
            </a:endParaRPr>
          </a:p>
        </p:txBody>
      </p:sp>
    </p:spTree>
    <p:extLst>
      <p:ext uri="{BB962C8B-B14F-4D97-AF65-F5344CB8AC3E}">
        <p14:creationId xmlns:p14="http://schemas.microsoft.com/office/powerpoint/2010/main" val="390814626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smtClean="0"/>
              <a:t>Hippodrome CREATIVE ranges</a:t>
            </a:r>
            <a:r>
              <a:rPr lang="en-GB" sz="1000" baseline="0" dirty="0" smtClean="0"/>
              <a:t> from work:</a:t>
            </a:r>
          </a:p>
          <a:p>
            <a:pPr marL="342900" indent="-342900">
              <a:buFont typeface="Arial" panose="020B0604020202020204" pitchFamily="34" charset="0"/>
              <a:buChar char="•"/>
            </a:pPr>
            <a:r>
              <a:rPr lang="en-GB" sz="1000" baseline="0" dirty="0" smtClean="0"/>
              <a:t>Indoors</a:t>
            </a:r>
          </a:p>
          <a:p>
            <a:pPr marL="342900" indent="-342900">
              <a:buFont typeface="Arial" panose="020B0604020202020204" pitchFamily="34" charset="0"/>
              <a:buChar char="•"/>
            </a:pPr>
            <a:r>
              <a:rPr lang="en-GB" sz="1000" baseline="0" dirty="0" smtClean="0"/>
              <a:t>Outdoors</a:t>
            </a:r>
          </a:p>
          <a:p>
            <a:pPr marL="342900" indent="-342900">
              <a:buFont typeface="Arial" panose="020B0604020202020204" pitchFamily="34" charset="0"/>
              <a:buChar char="•"/>
            </a:pPr>
            <a:r>
              <a:rPr lang="en-GB" sz="1000" baseline="0" dirty="0" smtClean="0"/>
              <a:t>On our main stage</a:t>
            </a:r>
          </a:p>
          <a:p>
            <a:pPr marL="342900" indent="-342900">
              <a:buFont typeface="Arial" panose="020B0604020202020204" pitchFamily="34" charset="0"/>
              <a:buChar char="•"/>
            </a:pPr>
            <a:r>
              <a:rPr lang="en-GB" sz="1000" baseline="0" dirty="0" smtClean="0"/>
              <a:t>Off our main stage</a:t>
            </a:r>
          </a:p>
          <a:p>
            <a:pPr marL="342900" indent="-342900">
              <a:buFont typeface="Arial" panose="020B0604020202020204" pitchFamily="34" charset="0"/>
              <a:buChar char="•"/>
            </a:pPr>
            <a:r>
              <a:rPr lang="en-GB" sz="1000" baseline="0" dirty="0" smtClean="0"/>
              <a:t>In festivals, fields, streets</a:t>
            </a:r>
          </a:p>
          <a:p>
            <a:pPr marL="342900" indent="-342900">
              <a:buFont typeface="Arial" panose="020B0604020202020204" pitchFamily="34" charset="0"/>
              <a:buChar char="•"/>
            </a:pPr>
            <a:r>
              <a:rPr lang="en-GB" sz="1000" baseline="0" dirty="0" smtClean="0"/>
              <a:t>With young people, disabled communities and the elderly</a:t>
            </a:r>
          </a:p>
          <a:p>
            <a:endParaRPr lang="en-GB" sz="1000" baseline="0" dirty="0" smtClean="0"/>
          </a:p>
          <a:p>
            <a:r>
              <a:rPr lang="en-GB" sz="1000" baseline="0" dirty="0" smtClean="0"/>
              <a:t>Aiming to engage those who do not traditionally engage with the arts through engaging and unexpected arts experiences</a:t>
            </a:r>
          </a:p>
          <a:p>
            <a:r>
              <a:rPr lang="en-GB" sz="1000" baseline="0" dirty="0" smtClean="0"/>
              <a:t>We have a specialism in outdoor arts and work with disabled young people and audiences</a:t>
            </a:r>
            <a:endParaRPr lang="en-GB" sz="1000" dirty="0"/>
          </a:p>
        </p:txBody>
      </p:sp>
    </p:spTree>
    <p:extLst>
      <p:ext uri="{BB962C8B-B14F-4D97-AF65-F5344CB8AC3E}">
        <p14:creationId xmlns:p14="http://schemas.microsoft.com/office/powerpoint/2010/main" val="14922282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Challenge – 2 people fundraising from individuals (amongst other areas). Large and v busy organisation. Big ambitions for the team</a:t>
            </a:r>
          </a:p>
          <a:p>
            <a:r>
              <a:rPr lang="en-GB" sz="1000" baseline="0" dirty="0" smtClean="0"/>
              <a:t>Only recently moved to v12.5</a:t>
            </a:r>
          </a:p>
          <a:p>
            <a:endParaRPr lang="en-GB" sz="1000" baseline="0" dirty="0" smtClean="0"/>
          </a:p>
          <a:p>
            <a:r>
              <a:rPr lang="en-GB" sz="1000" baseline="0" dirty="0" smtClean="0"/>
              <a:t>Some things you may hear </a:t>
            </a:r>
          </a:p>
          <a:p>
            <a:endParaRPr lang="en-GB" sz="1000" baseline="0" dirty="0" smtClean="0"/>
          </a:p>
          <a:p>
            <a:r>
              <a:rPr lang="en-GB" sz="1000" baseline="0" dirty="0" smtClean="0"/>
              <a:t>We’ve got Tessitura….surely its easy…..Trustees can bring their friends…</a:t>
            </a:r>
          </a:p>
          <a:p>
            <a:r>
              <a:rPr lang="en-GB" sz="1000" baseline="0" dirty="0" smtClean="0"/>
              <a:t>Surely supporters must be out there…..     Grow the memberships!</a:t>
            </a:r>
          </a:p>
          <a:p>
            <a:r>
              <a:rPr lang="en-GB" sz="1000" baseline="0" dirty="0" smtClean="0"/>
              <a:t>Let’s have a cultivation event ….Where are our major donors?....Look at the Rich List</a:t>
            </a:r>
          </a:p>
          <a:p>
            <a:endParaRPr lang="en-GB" sz="1000" baseline="0" dirty="0" smtClean="0"/>
          </a:p>
          <a:p>
            <a:r>
              <a:rPr lang="en-GB" sz="1000" baseline="0" dirty="0" smtClean="0"/>
              <a:t>When you’re thinking:</a:t>
            </a:r>
          </a:p>
          <a:p>
            <a:endParaRPr lang="en-GB" sz="1000" baseline="0" dirty="0" smtClean="0"/>
          </a:p>
          <a:p>
            <a:r>
              <a:rPr lang="en-GB" sz="1000" baseline="0" dirty="0" smtClean="0"/>
              <a:t>There’s not enough hours in the day!    It’s the proverbial needle in the haystack</a:t>
            </a:r>
          </a:p>
          <a:p>
            <a:r>
              <a:rPr lang="en-GB" sz="1000" baseline="0" dirty="0" smtClean="0"/>
              <a:t>Where do I start? …. What’s worked in the past?</a:t>
            </a:r>
          </a:p>
          <a:p>
            <a:r>
              <a:rPr lang="en-GB" sz="1000" baseline="0" dirty="0" smtClean="0"/>
              <a:t>What can help me? …..Will it work?...... Will it give me an ROI?....What’s a ‘result?’</a:t>
            </a:r>
          </a:p>
          <a:p>
            <a:endParaRPr lang="en-GB" baseline="0" dirty="0" smtClean="0"/>
          </a:p>
        </p:txBody>
      </p:sp>
    </p:spTree>
    <p:extLst>
      <p:ext uri="{BB962C8B-B14F-4D97-AF65-F5344CB8AC3E}">
        <p14:creationId xmlns:p14="http://schemas.microsoft.com/office/powerpoint/2010/main" val="32552108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Key aims</a:t>
            </a:r>
          </a:p>
          <a:p>
            <a:r>
              <a:rPr lang="en-GB" sz="1000" baseline="0" dirty="0" smtClean="0"/>
              <a:t>Talk through these – esp changing perceptions/ populating schemes</a:t>
            </a:r>
          </a:p>
        </p:txBody>
      </p:sp>
    </p:spTree>
    <p:extLst>
      <p:ext uri="{BB962C8B-B14F-4D97-AF65-F5344CB8AC3E}">
        <p14:creationId xmlns:p14="http://schemas.microsoft.com/office/powerpoint/2010/main" val="15442573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When I joined 1.5 yrs ago we were already in a license agreement with Wealth Engine with some great work done by my predecessor…however we’d hit a bit of wall and with a 6 month gap between appointments not much had moved forwards.</a:t>
            </a:r>
          </a:p>
          <a:p>
            <a:r>
              <a:rPr lang="en-GB" sz="1000" baseline="0" dirty="0" smtClean="0"/>
              <a:t>Unique features – Propensity to Give score.</a:t>
            </a:r>
          </a:p>
          <a:p>
            <a:r>
              <a:rPr lang="en-GB" sz="1000" baseline="0" dirty="0" smtClean="0"/>
              <a:t>So my role was to pick up the tool and move it forwards again.  We’d had one screen and were due a second screen of 55,000 records</a:t>
            </a:r>
          </a:p>
          <a:p>
            <a:r>
              <a:rPr lang="en-GB" sz="1000" baseline="0" dirty="0" smtClean="0"/>
              <a:t>For those who don’t know, WE is one of several tools (other include prospecting for gold, Donor Scope etc)</a:t>
            </a:r>
          </a:p>
          <a:p>
            <a:r>
              <a:rPr lang="en-GB" sz="1000" baseline="0" dirty="0" smtClean="0"/>
              <a:t>I won’t got through all it can do – but the WE team will be happy to help and offer good support</a:t>
            </a:r>
          </a:p>
          <a:p>
            <a:endParaRPr lang="en-GB" sz="1000" baseline="0" dirty="0" smtClean="0"/>
          </a:p>
          <a:p>
            <a:r>
              <a:rPr lang="en-GB" sz="1000" baseline="0" dirty="0" smtClean="0"/>
              <a:t>Important to note – a ‘screen’ is only accurate at the point of the screen – after this the data obviously becomes more historical.</a:t>
            </a:r>
          </a:p>
          <a:p>
            <a:r>
              <a:rPr lang="en-GB" sz="1000" baseline="0" dirty="0" smtClean="0"/>
              <a:t>However, WE also have a ‘Find Wealth Online’ portal which you search person by person. This looks at publically available data sets in ‘real time’ so is more up to date. But this can’t be done on a mass scale – consistent by constituent. </a:t>
            </a:r>
          </a:p>
        </p:txBody>
      </p:sp>
    </p:spTree>
    <p:extLst>
      <p:ext uri="{BB962C8B-B14F-4D97-AF65-F5344CB8AC3E}">
        <p14:creationId xmlns:p14="http://schemas.microsoft.com/office/powerpoint/2010/main" val="16470321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Our database is c.500,000 people</a:t>
            </a:r>
          </a:p>
          <a:p>
            <a:r>
              <a:rPr lang="en-GB" sz="1000" baseline="0" dirty="0" smtClean="0"/>
              <a:t>I utilised the extraction function in Tessitura to ‘hone down’ my list</a:t>
            </a:r>
          </a:p>
          <a:p>
            <a:r>
              <a:rPr lang="en-GB" sz="1000" baseline="0" dirty="0" smtClean="0"/>
              <a:t>Utilising criteria such as…</a:t>
            </a:r>
          </a:p>
          <a:p>
            <a:r>
              <a:rPr lang="en-GB" sz="1000" baseline="0" dirty="0" smtClean="0"/>
              <a:t>-been to the theatre 5 or more times in past 3 years</a:t>
            </a:r>
          </a:p>
          <a:p>
            <a:r>
              <a:rPr lang="en-GB" sz="1000" baseline="0" dirty="0" smtClean="0"/>
              <a:t>-made a donation</a:t>
            </a:r>
          </a:p>
          <a:p>
            <a:r>
              <a:rPr lang="en-GB" sz="1000" baseline="0" dirty="0" smtClean="0"/>
              <a:t>-group booker</a:t>
            </a:r>
          </a:p>
          <a:p>
            <a:r>
              <a:rPr lang="en-GB" sz="1000" baseline="0" dirty="0" smtClean="0"/>
              <a:t>-Leading Ladies constituency etc</a:t>
            </a:r>
          </a:p>
          <a:p>
            <a:endParaRPr lang="en-GB" sz="1000" baseline="0" dirty="0" smtClean="0"/>
          </a:p>
          <a:p>
            <a:r>
              <a:rPr lang="en-GB" sz="1000" baseline="0" dirty="0" smtClean="0"/>
              <a:t>We did utilise the smart segment analysis offered by WE (additional costs)  </a:t>
            </a:r>
          </a:p>
          <a:p>
            <a:r>
              <a:rPr lang="en-GB" sz="1000" baseline="0" dirty="0" smtClean="0"/>
              <a:t>I have found this helpful for analysing my data</a:t>
            </a:r>
          </a:p>
        </p:txBody>
      </p:sp>
    </p:spTree>
    <p:extLst>
      <p:ext uri="{BB962C8B-B14F-4D97-AF65-F5344CB8AC3E}">
        <p14:creationId xmlns:p14="http://schemas.microsoft.com/office/powerpoint/2010/main" val="535462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Screening Results – helps you target based on propensity to give:</a:t>
            </a:r>
          </a:p>
          <a:p>
            <a:endParaRPr lang="en-GB" sz="1000" baseline="0" dirty="0" smtClean="0"/>
          </a:p>
          <a:p>
            <a:r>
              <a:rPr lang="en-GB" sz="1000" baseline="0" dirty="0" smtClean="0"/>
              <a:t>i.1. 20 people with P2G1 with a EGC of 500K+– you can hone straight in on potential major giving targets</a:t>
            </a:r>
          </a:p>
        </p:txBody>
      </p:sp>
    </p:spTree>
    <p:extLst>
      <p:ext uri="{BB962C8B-B14F-4D97-AF65-F5344CB8AC3E}">
        <p14:creationId xmlns:p14="http://schemas.microsoft.com/office/powerpoint/2010/main" val="6922202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Smart Segments</a:t>
            </a:r>
          </a:p>
          <a:p>
            <a:endParaRPr lang="en-GB" sz="1000" baseline="0" dirty="0" smtClean="0"/>
          </a:p>
          <a:p>
            <a:r>
              <a:rPr lang="en-GB" sz="1000" baseline="0" dirty="0" smtClean="0"/>
              <a:t>i.e. 1,260 ‘angels – top donor groups with high RFM scores and high giving capacity’ – characteristic based – an overlay on top of other WE data and a different way of ‘chunking down’ data/prospects </a:t>
            </a:r>
          </a:p>
        </p:txBody>
      </p:sp>
    </p:spTree>
    <p:extLst>
      <p:ext uri="{BB962C8B-B14F-4D97-AF65-F5344CB8AC3E}">
        <p14:creationId xmlns:p14="http://schemas.microsoft.com/office/powerpoint/2010/main" val="20920468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Tree>
    <p:extLst>
      <p:ext uri="{BB962C8B-B14F-4D97-AF65-F5344CB8AC3E}">
        <p14:creationId xmlns:p14="http://schemas.microsoft.com/office/powerpoint/2010/main" val="402445028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dirty="0" smtClean="0"/>
              <a:t>Data comes back in a searchable,</a:t>
            </a:r>
            <a:r>
              <a:rPr lang="en-GB" sz="1000" baseline="0" dirty="0" smtClean="0"/>
              <a:t> many tabbed access database</a:t>
            </a:r>
          </a:p>
          <a:p>
            <a:r>
              <a:rPr lang="en-GB" sz="1000" baseline="0" dirty="0" smtClean="0"/>
              <a:t>We decided to integrate back into Tessitura ASAP!</a:t>
            </a:r>
            <a:endParaRPr lang="en-GB" sz="1000" dirty="0"/>
          </a:p>
        </p:txBody>
      </p:sp>
    </p:spTree>
    <p:extLst>
      <p:ext uri="{BB962C8B-B14F-4D97-AF65-F5344CB8AC3E}">
        <p14:creationId xmlns:p14="http://schemas.microsoft.com/office/powerpoint/2010/main" val="94887726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One day of Tess consultancy support to select relevant items from the Access Database and get them put into List Building Function in Tessitura</a:t>
            </a:r>
          </a:p>
          <a:p>
            <a:r>
              <a:rPr lang="en-GB" sz="1000" baseline="0" dirty="0" smtClean="0"/>
              <a:t>i.e. Estimated Giving Capacity</a:t>
            </a:r>
          </a:p>
          <a:p>
            <a:r>
              <a:rPr lang="en-GB" sz="1000" baseline="0" dirty="0" smtClean="0"/>
              <a:t>P2G score</a:t>
            </a:r>
          </a:p>
          <a:p>
            <a:r>
              <a:rPr lang="en-GB" sz="1000" baseline="0" dirty="0" smtClean="0"/>
              <a:t>Smart Segment</a:t>
            </a:r>
          </a:p>
          <a:p>
            <a:r>
              <a:rPr lang="en-GB" sz="1000" baseline="0" dirty="0" smtClean="0"/>
              <a:t>This means I can utilise the screening data in list building, extractions etc</a:t>
            </a:r>
          </a:p>
          <a:p>
            <a:r>
              <a:rPr lang="en-GB" sz="1000" baseline="0" dirty="0" smtClean="0"/>
              <a:t>Most useful for ongoing targeting etc</a:t>
            </a:r>
          </a:p>
        </p:txBody>
      </p:sp>
    </p:spTree>
    <p:extLst>
      <p:ext uri="{BB962C8B-B14F-4D97-AF65-F5344CB8AC3E}">
        <p14:creationId xmlns:p14="http://schemas.microsoft.com/office/powerpoint/2010/main" val="18383250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smtClean="0"/>
              <a:t>Example</a:t>
            </a:r>
            <a:r>
              <a:rPr lang="en-GB" sz="1200" baseline="0" dirty="0" smtClean="0"/>
              <a:t> of an extraction utilising WE as one segment of my extraction</a:t>
            </a:r>
          </a:p>
          <a:p>
            <a:r>
              <a:rPr lang="en-GB" sz="1200" baseline="0" dirty="0" smtClean="0"/>
              <a:t>Here you can see for a heritage campaign mailing, WE score 1-3 gave me 10,384 to target as part of a wider list</a:t>
            </a:r>
            <a:endParaRPr lang="en-GB" sz="1200" dirty="0"/>
          </a:p>
        </p:txBody>
      </p:sp>
    </p:spTree>
    <p:extLst>
      <p:ext uri="{BB962C8B-B14F-4D97-AF65-F5344CB8AC3E}">
        <p14:creationId xmlns:p14="http://schemas.microsoft.com/office/powerpoint/2010/main" val="165785559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The other integration we have is a custom tab which links to the Find Wealth Online function</a:t>
            </a:r>
          </a:p>
          <a:p>
            <a:r>
              <a:rPr lang="en-GB" sz="1000" baseline="0" dirty="0" smtClean="0"/>
              <a:t>Integrated into custom tab in Tessitura</a:t>
            </a:r>
          </a:p>
          <a:p>
            <a:r>
              <a:rPr lang="en-GB" sz="1000" baseline="0" dirty="0" smtClean="0"/>
              <a:t>Useful for looking at constituents on a case by case basis</a:t>
            </a:r>
          </a:p>
          <a:p>
            <a:r>
              <a:rPr lang="en-GB" sz="1000" baseline="0" dirty="0" smtClean="0"/>
              <a:t>‘speaks’ to the WE ‘find wealth online’ portal and searches made there or here all recorded for future reference – avoids double researching someone</a:t>
            </a:r>
          </a:p>
          <a:p>
            <a:r>
              <a:rPr lang="en-GB" sz="1000" baseline="0" dirty="0" smtClean="0"/>
              <a:t>Means you can jump around your constituent record – i.e. above I can see this person is a lower level Patron, they last came to see Let it Be, no current future bookings, has constituency tags relating to our heritage project and big give donation campaign,  last gave £2 at point of sale (suggested next donation £3).</a:t>
            </a:r>
          </a:p>
          <a:p>
            <a:r>
              <a:rPr lang="en-GB" sz="1000" baseline="0" dirty="0" smtClean="0"/>
              <a:t>Then I can look at their match summary, p2g score and if I scroll down their rough age etc.</a:t>
            </a:r>
          </a:p>
          <a:p>
            <a:endParaRPr lang="en-GB" sz="1000" b="1" baseline="0" dirty="0" smtClean="0"/>
          </a:p>
          <a:p>
            <a:r>
              <a:rPr lang="en-GB" sz="1000" b="1" baseline="0" dirty="0" smtClean="0"/>
              <a:t>Important to note that the red figure circled – the available wealth and estimated total giving capacity – here £16,948 – is the person’s likely available wealth over the next 5 years. </a:t>
            </a:r>
          </a:p>
          <a:p>
            <a:endParaRPr lang="en-GB" sz="1000" b="1" baseline="0" dirty="0" smtClean="0"/>
          </a:p>
          <a:p>
            <a:r>
              <a:rPr lang="en-GB" sz="1000" baseline="0" dirty="0" smtClean="0"/>
              <a:t>So if I meet someone out networking and I want to find out more – this is where I come! </a:t>
            </a:r>
          </a:p>
          <a:p>
            <a:r>
              <a:rPr lang="en-GB" sz="1000" baseline="0" dirty="0" smtClean="0"/>
              <a:t>Great for a person by person analysis, integrated with their existing record.</a:t>
            </a:r>
          </a:p>
          <a:p>
            <a:r>
              <a:rPr lang="en-GB" sz="1000" baseline="0" dirty="0" smtClean="0"/>
              <a:t>This also updates real time with available databases – unlike a screen which is of a point in time (unlike WE screenings, which are of that moment in time and effectively become historical data)</a:t>
            </a:r>
          </a:p>
        </p:txBody>
      </p:sp>
    </p:spTree>
    <p:extLst>
      <p:ext uri="{BB962C8B-B14F-4D97-AF65-F5344CB8AC3E}">
        <p14:creationId xmlns:p14="http://schemas.microsoft.com/office/powerpoint/2010/main" val="4990288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I think cultivation evenings are one of our strengths here at Birmingham Hippodrome.</a:t>
            </a:r>
          </a:p>
          <a:p>
            <a:r>
              <a:rPr lang="en-GB" sz="1000" baseline="0" dirty="0" smtClean="0"/>
              <a:t>What I think we’re good at:</a:t>
            </a:r>
          </a:p>
          <a:p>
            <a:r>
              <a:rPr lang="en-GB" sz="1000" baseline="0" dirty="0" smtClean="0"/>
              <a:t>-advance comms</a:t>
            </a:r>
          </a:p>
          <a:p>
            <a:r>
              <a:rPr lang="en-GB" sz="1000" baseline="0" dirty="0" smtClean="0"/>
              <a:t>-RSVP process</a:t>
            </a:r>
          </a:p>
          <a:p>
            <a:r>
              <a:rPr lang="en-GB" sz="1000" baseline="0" dirty="0" smtClean="0"/>
              <a:t>-Event management</a:t>
            </a:r>
          </a:p>
          <a:p>
            <a:r>
              <a:rPr lang="en-GB" sz="1000" baseline="0" dirty="0" smtClean="0"/>
              <a:t>-lovely building</a:t>
            </a:r>
          </a:p>
          <a:p>
            <a:r>
              <a:rPr lang="en-GB" sz="1000" baseline="0" dirty="0" smtClean="0"/>
              <a:t>-great food done in house</a:t>
            </a:r>
          </a:p>
          <a:p>
            <a:r>
              <a:rPr lang="en-GB" sz="1000" baseline="0" dirty="0" smtClean="0"/>
              <a:t>-great service staff</a:t>
            </a:r>
          </a:p>
          <a:p>
            <a:r>
              <a:rPr lang="en-GB" sz="1000" baseline="0" dirty="0" smtClean="0"/>
              <a:t>-We work the room (look at me in action!) </a:t>
            </a:r>
          </a:p>
          <a:p>
            <a:r>
              <a:rPr lang="en-GB" sz="1000" baseline="0" dirty="0" smtClean="0"/>
              <a:t>-our trustees support us</a:t>
            </a:r>
          </a:p>
          <a:p>
            <a:r>
              <a:rPr lang="en-GB" sz="1000" baseline="0" dirty="0" smtClean="0"/>
              <a:t>-we have materials (films, slide shows, project participants…)</a:t>
            </a:r>
          </a:p>
          <a:p>
            <a:endParaRPr lang="en-GB" sz="1000" baseline="0" dirty="0" smtClean="0"/>
          </a:p>
          <a:p>
            <a:r>
              <a:rPr lang="en-GB" sz="1000" baseline="0" dirty="0" smtClean="0"/>
              <a:t>But we weren’t seeing results.  People were having a great time. …. But that was it. They weren’t following through. They weren’t converting.</a:t>
            </a:r>
          </a:p>
          <a:p>
            <a:r>
              <a:rPr lang="en-GB" sz="1000" baseline="0" dirty="0" smtClean="0"/>
              <a:t>Which makes you wonder….</a:t>
            </a:r>
          </a:p>
          <a:p>
            <a:r>
              <a:rPr lang="en-GB" sz="1000" baseline="0" dirty="0" smtClean="0"/>
              <a:t>What are we doing wrong?</a:t>
            </a:r>
          </a:p>
          <a:p>
            <a:endParaRPr lang="en-GB" sz="1000" baseline="0" dirty="0" smtClean="0"/>
          </a:p>
          <a:p>
            <a:r>
              <a:rPr lang="en-GB" sz="1000" baseline="0" dirty="0" smtClean="0"/>
              <a:t>Instigated by our Wealth Engine work, we decided to review our entire events strategy.</a:t>
            </a:r>
          </a:p>
        </p:txBody>
      </p:sp>
    </p:spTree>
    <p:extLst>
      <p:ext uri="{BB962C8B-B14F-4D97-AF65-F5344CB8AC3E}">
        <p14:creationId xmlns:p14="http://schemas.microsoft.com/office/powerpoint/2010/main" val="164393834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000" baseline="0" dirty="0" smtClean="0"/>
          </a:p>
          <a:p>
            <a:r>
              <a:rPr lang="en-GB" sz="1000" baseline="0" dirty="0" smtClean="0"/>
              <a:t>Instigated by our Wealth Engine work, we decided to review our entire events strategy as a small department.</a:t>
            </a:r>
          </a:p>
          <a:p>
            <a:endParaRPr lang="en-GB" sz="1000" baseline="0" dirty="0" smtClean="0"/>
          </a:p>
          <a:p>
            <a:r>
              <a:rPr lang="en-GB" sz="1000" baseline="0" dirty="0" smtClean="0"/>
              <a:t>We took time as a team to ‘rank’ each type of event by:</a:t>
            </a:r>
          </a:p>
          <a:p>
            <a:endParaRPr lang="en-GB" sz="1000" baseline="0" dirty="0" smtClean="0"/>
          </a:p>
          <a:p>
            <a:pPr marL="342900" indent="-342900">
              <a:buFont typeface="Arial" panose="020B0604020202020204" pitchFamily="34" charset="0"/>
              <a:buChar char="•"/>
            </a:pPr>
            <a:r>
              <a:rPr lang="en-GB" sz="1000" baseline="0" dirty="0" smtClean="0"/>
              <a:t>Event Type</a:t>
            </a:r>
          </a:p>
          <a:p>
            <a:pPr marL="342900" indent="-342900">
              <a:buFont typeface="Arial" panose="020B0604020202020204" pitchFamily="34" charset="0"/>
              <a:buChar char="•"/>
            </a:pPr>
            <a:r>
              <a:rPr lang="en-GB" sz="1000" baseline="0" dirty="0" smtClean="0"/>
              <a:t>Impact on both funds and profile</a:t>
            </a:r>
          </a:p>
          <a:p>
            <a:pPr marL="342900" indent="-342900">
              <a:buFont typeface="Arial" panose="020B0604020202020204" pitchFamily="34" charset="0"/>
              <a:buChar char="•"/>
            </a:pPr>
            <a:r>
              <a:rPr lang="en-GB" sz="1000" baseline="0" dirty="0" smtClean="0"/>
              <a:t>Workload – low to high</a:t>
            </a:r>
          </a:p>
          <a:p>
            <a:pPr marL="342900" indent="-342900">
              <a:buFont typeface="Arial" panose="020B0604020202020204" pitchFamily="34" charset="0"/>
              <a:buChar char="•"/>
            </a:pPr>
            <a:r>
              <a:rPr lang="en-GB" sz="1000" baseline="0" dirty="0" smtClean="0"/>
              <a:t>Attractiveness, fun, easy to sell, appropriate appeal to target group?</a:t>
            </a:r>
          </a:p>
          <a:p>
            <a:pPr marL="342900" indent="-342900">
              <a:buFont typeface="Arial" panose="020B0604020202020204" pitchFamily="34" charset="0"/>
              <a:buChar char="•"/>
            </a:pPr>
            <a:r>
              <a:rPr lang="en-GB" sz="1000" baseline="0" dirty="0" smtClean="0"/>
              <a:t>Appropriateness to purpose</a:t>
            </a:r>
          </a:p>
          <a:p>
            <a:r>
              <a:rPr lang="en-GB" sz="1000" baseline="0" dirty="0" smtClean="0"/>
              <a:t>And this then have a total score</a:t>
            </a:r>
          </a:p>
          <a:p>
            <a:r>
              <a:rPr lang="en-GB" sz="1000" baseline="0" dirty="0" smtClean="0"/>
              <a:t>i.e. 15 with L workload = a winner</a:t>
            </a:r>
          </a:p>
          <a:p>
            <a:endParaRPr lang="en-GB" sz="1000" baseline="0" dirty="0" smtClean="0"/>
          </a:p>
          <a:p>
            <a:r>
              <a:rPr lang="en-GB" sz="1000" baseline="0" dirty="0" smtClean="0"/>
              <a:t>We ranked 20 types of events we regularly deliver (or could deliver) and found  8 were ‘green’ and working well, 7 were amber and could do with some improvement and the 5 were ‘red’ – needing serious consideration as to whether we continue to offer them or whether they need complete remodelling </a:t>
            </a:r>
          </a:p>
          <a:p>
            <a:endParaRPr lang="en-GB" sz="1000" baseline="0" dirty="0" smtClean="0"/>
          </a:p>
          <a:p>
            <a:r>
              <a:rPr lang="en-GB" sz="1000" baseline="0" dirty="0" smtClean="0"/>
              <a:t>What were our cultivation events (at this stage called Development Trust Guest Evenings) scored low on impact, attractiveness and appropriateness.</a:t>
            </a:r>
          </a:p>
          <a:p>
            <a:endParaRPr lang="en-GB" sz="1000" baseline="0" dirty="0" smtClean="0"/>
          </a:p>
          <a:p>
            <a:r>
              <a:rPr lang="en-GB" sz="1000" baseline="0" dirty="0" smtClean="0"/>
              <a:t>So we decided to remodel our events – driving them from our Wealth Engine Data, rather than relying on trustees to provide names, and with a more direct and tailored ask.</a:t>
            </a:r>
          </a:p>
          <a:p>
            <a:endParaRPr lang="en-GB" baseline="0" dirty="0" smtClean="0"/>
          </a:p>
        </p:txBody>
      </p:sp>
    </p:spTree>
    <p:extLst>
      <p:ext uri="{BB962C8B-B14F-4D97-AF65-F5344CB8AC3E}">
        <p14:creationId xmlns:p14="http://schemas.microsoft.com/office/powerpoint/2010/main" val="8952222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New approach…..WE data driven….. Clear ask</a:t>
            </a:r>
          </a:p>
          <a:p>
            <a:endParaRPr lang="en-GB" sz="1000" baseline="0" dirty="0" smtClean="0"/>
          </a:p>
          <a:p>
            <a:r>
              <a:rPr lang="en-GB" sz="1000" baseline="0" dirty="0" smtClean="0"/>
              <a:t>Feb 2016. Our first ‘new approach’ cultivation evening alongside Matthew Bourne’s Sleeping Beauty and our Curtain Raiser project (a Hippodrome CREATIVE project for talented young dancers)</a:t>
            </a:r>
          </a:p>
          <a:p>
            <a:r>
              <a:rPr lang="en-GB" sz="1000" baseline="0" dirty="0" smtClean="0"/>
              <a:t>We changed the language – with a clear indication in the email that this was about generating new supporters, and that we would tell them more on the evening about how they could get involved. </a:t>
            </a:r>
          </a:p>
          <a:p>
            <a:r>
              <a:rPr lang="en-GB" sz="1000" baseline="0" dirty="0" smtClean="0"/>
              <a:t>5 couples attended a small reception – all new to us. No trustee connections</a:t>
            </a:r>
          </a:p>
          <a:p>
            <a:r>
              <a:rPr lang="en-GB" sz="1000" baseline="0" dirty="0" smtClean="0"/>
              <a:t>They saw Hippodrome CREATIVE in action and a wonderful high quality production.  We made a direct ask. </a:t>
            </a:r>
          </a:p>
          <a:p>
            <a:r>
              <a:rPr lang="en-GB" sz="1000" baseline="0" dirty="0" smtClean="0"/>
              <a:t>3 couples joined out Patrons Scheme the next week – a 60% conversion rate from the evening – and 100% improvement on the previous evening we had held.</a:t>
            </a:r>
          </a:p>
          <a:p>
            <a:endParaRPr lang="en-GB" sz="1000" baseline="0" dirty="0" smtClean="0"/>
          </a:p>
          <a:p>
            <a:r>
              <a:rPr lang="en-GB" sz="1000" baseline="0" dirty="0" smtClean="0"/>
              <a:t>Last week – one of these couples, in their first year of their Patrons membership, came to a Hippodrome CREATIVE project in Sutton Park, engaging with the work they are helping fund.  </a:t>
            </a:r>
          </a:p>
          <a:p>
            <a:endParaRPr lang="en-GB" sz="1000" baseline="0" dirty="0" smtClean="0"/>
          </a:p>
          <a:p>
            <a:r>
              <a:rPr lang="en-GB" sz="1000" baseline="0" dirty="0" smtClean="0"/>
              <a:t>The next evening – informal 4 invitees met me for a drink. Outcomes…  One joined our Leading Ladies network. One offered a meeting with a project partner.</a:t>
            </a:r>
          </a:p>
          <a:p>
            <a:endParaRPr lang="en-GB" sz="1000" baseline="0" dirty="0" smtClean="0"/>
          </a:p>
          <a:p>
            <a:r>
              <a:rPr lang="en-GB" sz="1000" baseline="0" dirty="0" smtClean="0"/>
              <a:t>So it seems this approach is yielding results.  Early days.  </a:t>
            </a:r>
          </a:p>
          <a:p>
            <a:endParaRPr lang="en-GB" sz="1000" baseline="0" dirty="0" smtClean="0"/>
          </a:p>
          <a:p>
            <a:r>
              <a:rPr lang="en-GB" sz="1000" baseline="0" dirty="0" smtClean="0"/>
              <a:t>We are now putting in a place of 5 events for the autumn of 2016 and driving the invite list from our WE data. </a:t>
            </a:r>
          </a:p>
          <a:p>
            <a:endParaRPr lang="en-GB" sz="1000" baseline="0" dirty="0" smtClean="0"/>
          </a:p>
          <a:p>
            <a:endParaRPr lang="en-GB" sz="1000" baseline="0" dirty="0" smtClean="0"/>
          </a:p>
          <a:p>
            <a:endParaRPr lang="en-GB" sz="1000" baseline="0" dirty="0" smtClean="0"/>
          </a:p>
          <a:p>
            <a:r>
              <a:rPr lang="en-GB" sz="1000" baseline="0" dirty="0" smtClean="0"/>
              <a:t>I will let you know the results!</a:t>
            </a:r>
          </a:p>
        </p:txBody>
      </p:sp>
    </p:spTree>
    <p:extLst>
      <p:ext uri="{BB962C8B-B14F-4D97-AF65-F5344CB8AC3E}">
        <p14:creationId xmlns:p14="http://schemas.microsoft.com/office/powerpoint/2010/main" val="232872099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Pictured here – Martin Guest (Chair of the Development Trust) and Joanne Malin (local TV presenter and trustee) at a recent dinner event</a:t>
            </a:r>
          </a:p>
          <a:p>
            <a:endParaRPr lang="en-GB" sz="1000" baseline="0" dirty="0" smtClean="0"/>
          </a:p>
          <a:p>
            <a:r>
              <a:rPr lang="en-GB" sz="1000" baseline="0" dirty="0" smtClean="0"/>
              <a:t>We have two boards of trustees – </a:t>
            </a:r>
          </a:p>
          <a:p>
            <a:endParaRPr lang="en-GB" sz="1000" baseline="0" dirty="0" smtClean="0"/>
          </a:p>
          <a:p>
            <a:r>
              <a:rPr lang="en-GB" sz="1000" baseline="0" dirty="0" smtClean="0"/>
              <a:t>BHTDT – solely tasked to help fundraising</a:t>
            </a:r>
          </a:p>
          <a:p>
            <a:r>
              <a:rPr lang="en-GB" sz="1000" baseline="0" dirty="0" smtClean="0"/>
              <a:t>BHTT – the overarching charity board.</a:t>
            </a:r>
          </a:p>
          <a:p>
            <a:endParaRPr lang="en-GB" sz="1000" baseline="0" dirty="0" smtClean="0"/>
          </a:p>
          <a:p>
            <a:r>
              <a:rPr lang="en-GB" sz="1000" baseline="0" dirty="0" smtClean="0"/>
              <a:t>In total 25 trustees with a wealth of experience and contacts</a:t>
            </a:r>
          </a:p>
          <a:p>
            <a:endParaRPr lang="en-GB" sz="1000" baseline="0" dirty="0" smtClean="0"/>
          </a:p>
          <a:p>
            <a:r>
              <a:rPr lang="en-GB" sz="1000" baseline="0" dirty="0" smtClean="0"/>
              <a:t>Primarily our BHTDT trustees were supporting our guest evenings– and we would ask for suggestions of names to invite.</a:t>
            </a:r>
          </a:p>
          <a:p>
            <a:endParaRPr lang="en-GB" sz="1000" baseline="0" dirty="0" smtClean="0"/>
          </a:p>
          <a:p>
            <a:r>
              <a:rPr lang="en-GB" sz="1000" baseline="0" dirty="0" smtClean="0"/>
              <a:t>Trustees were beginning to feel fatigued by this approach I think, not wanting to keep asking the same contacts or try and find new ideas.</a:t>
            </a:r>
          </a:p>
          <a:p>
            <a:endParaRPr lang="en-GB" sz="1000" baseline="0" dirty="0" smtClean="0"/>
          </a:p>
          <a:p>
            <a:r>
              <a:rPr lang="en-GB" sz="1000" baseline="0" dirty="0" smtClean="0"/>
              <a:t>WE approach has reinvigorated trustees</a:t>
            </a:r>
          </a:p>
          <a:p>
            <a:endParaRPr lang="en-GB" sz="1000" baseline="0" dirty="0" smtClean="0"/>
          </a:p>
          <a:p>
            <a:r>
              <a:rPr lang="en-GB" sz="1000" baseline="0" dirty="0" smtClean="0"/>
              <a:t>They are actively looking at lists of names and finding their own connections – sometimes in a surprising way when this throws up people they weren’t expecting to see on the list</a:t>
            </a:r>
          </a:p>
          <a:p>
            <a:endParaRPr lang="en-GB" sz="1000" baseline="0" dirty="0" smtClean="0"/>
          </a:p>
          <a:p>
            <a:r>
              <a:rPr lang="en-GB" sz="1000" baseline="0" dirty="0" smtClean="0"/>
              <a:t>Also lots of people they DON’T know  - which means they never would have crossed our path without Wealth Engine.</a:t>
            </a:r>
          </a:p>
          <a:p>
            <a:endParaRPr lang="en-GB" sz="1000" baseline="0" dirty="0" smtClean="0"/>
          </a:p>
          <a:p>
            <a:r>
              <a:rPr lang="en-GB" sz="1000" baseline="0" dirty="0" smtClean="0"/>
              <a:t>It has offered trustees confidence – when I ask them to speak during an event they know they are talking to the right people who have the propensity and capacity to give, and the affinity to our organisation.</a:t>
            </a:r>
          </a:p>
          <a:p>
            <a:endParaRPr lang="en-GB" sz="1000" baseline="0" dirty="0" smtClean="0"/>
          </a:p>
          <a:p>
            <a:r>
              <a:rPr lang="en-GB" sz="1000" baseline="0" dirty="0" smtClean="0"/>
              <a:t>It is early days but both boards have been engaged in this process, so I am hopeful it will offer a new way to develop conversations with potential donors.</a:t>
            </a:r>
          </a:p>
        </p:txBody>
      </p:sp>
    </p:spTree>
    <p:extLst>
      <p:ext uri="{BB962C8B-B14F-4D97-AF65-F5344CB8AC3E}">
        <p14:creationId xmlns:p14="http://schemas.microsoft.com/office/powerpoint/2010/main" val="313751878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defTabSz="457200" eaLnBrk="1" fontAlgn="auto" latinLnBrk="0" hangingPunct="1">
              <a:lnSpc>
                <a:spcPct val="125000"/>
              </a:lnSpc>
              <a:spcBef>
                <a:spcPts val="0"/>
              </a:spcBef>
              <a:spcAft>
                <a:spcPts val="0"/>
              </a:spcAft>
              <a:buClrTx/>
              <a:buSzTx/>
              <a:buFontTx/>
              <a:buNone/>
              <a:tabLst/>
              <a:defRPr/>
            </a:pPr>
            <a:r>
              <a:rPr lang="en-GB" sz="1000" baseline="0" dirty="0" smtClean="0"/>
              <a:t>Other routes to results….</a:t>
            </a:r>
          </a:p>
          <a:p>
            <a:pPr marL="0" marR="0" indent="0" defTabSz="457200" eaLnBrk="1" fontAlgn="auto" latinLnBrk="0" hangingPunct="1">
              <a:lnSpc>
                <a:spcPct val="125000"/>
              </a:lnSpc>
              <a:spcBef>
                <a:spcPts val="0"/>
              </a:spcBef>
              <a:spcAft>
                <a:spcPts val="0"/>
              </a:spcAft>
              <a:buClrTx/>
              <a:buSzTx/>
              <a:buFontTx/>
              <a:buNone/>
              <a:tabLst/>
              <a:defRPr/>
            </a:pPr>
            <a:endParaRPr lang="en-GB" sz="1000" baseline="0" dirty="0" smtClean="0"/>
          </a:p>
          <a:p>
            <a:pPr marL="0" marR="0" indent="0" defTabSz="457200" eaLnBrk="1" fontAlgn="auto" latinLnBrk="0" hangingPunct="1">
              <a:lnSpc>
                <a:spcPct val="125000"/>
              </a:lnSpc>
              <a:spcBef>
                <a:spcPts val="0"/>
              </a:spcBef>
              <a:spcAft>
                <a:spcPts val="0"/>
              </a:spcAft>
              <a:buClrTx/>
              <a:buSzTx/>
              <a:buFontTx/>
              <a:buNone/>
              <a:tabLst/>
              <a:defRPr/>
            </a:pPr>
            <a:r>
              <a:rPr lang="en-GB" sz="1000" baseline="0" dirty="0" smtClean="0"/>
              <a:t>Interesting last week we had a joint event with another charity, Acorns, as we have been working with them on a Hippodrome CREATIVE project.</a:t>
            </a:r>
          </a:p>
          <a:p>
            <a:pPr marL="0" marR="0" indent="0" defTabSz="457200" eaLnBrk="1" fontAlgn="auto" latinLnBrk="0" hangingPunct="1">
              <a:lnSpc>
                <a:spcPct val="125000"/>
              </a:lnSpc>
              <a:spcBef>
                <a:spcPts val="0"/>
              </a:spcBef>
              <a:spcAft>
                <a:spcPts val="0"/>
              </a:spcAft>
              <a:buClrTx/>
              <a:buSzTx/>
              <a:buFontTx/>
              <a:buNone/>
              <a:tabLst/>
              <a:defRPr/>
            </a:pPr>
            <a:r>
              <a:rPr lang="en-GB" sz="1000" baseline="0" dirty="0" smtClean="0"/>
              <a:t>We had a small room of guests with 1/2 their major donors and ½ our major donors. One of their donors has been on our wealth screening prospect list for a while but hasn’t responded to traditional methods (eflyers, letters etc)  As a result of this evening, he made an additional donation to the project AND is now joining as a Patron!  So even working with anther charity has yielded results</a:t>
            </a:r>
          </a:p>
          <a:p>
            <a:pPr marL="0" marR="0" indent="0" defTabSz="457200" eaLnBrk="1" fontAlgn="auto" latinLnBrk="0" hangingPunct="1">
              <a:lnSpc>
                <a:spcPct val="125000"/>
              </a:lnSpc>
              <a:spcBef>
                <a:spcPts val="0"/>
              </a:spcBef>
              <a:spcAft>
                <a:spcPts val="0"/>
              </a:spcAft>
              <a:buClrTx/>
              <a:buSzTx/>
              <a:buFontTx/>
              <a:buNone/>
              <a:tabLst/>
              <a:defRPr/>
            </a:pPr>
            <a:endParaRPr lang="en-GB" sz="1000" baseline="0" dirty="0" smtClean="0"/>
          </a:p>
          <a:p>
            <a:pPr marL="0" marR="0" indent="0" defTabSz="457200" eaLnBrk="1" fontAlgn="auto" latinLnBrk="0" hangingPunct="1">
              <a:lnSpc>
                <a:spcPct val="125000"/>
              </a:lnSpc>
              <a:spcBef>
                <a:spcPts val="0"/>
              </a:spcBef>
              <a:spcAft>
                <a:spcPts val="0"/>
              </a:spcAft>
              <a:buClrTx/>
              <a:buSzTx/>
              <a:buFontTx/>
              <a:buNone/>
              <a:tabLst/>
              <a:defRPr/>
            </a:pPr>
            <a:endParaRPr lang="en-GB" sz="1000" baseline="0" dirty="0" smtClean="0"/>
          </a:p>
          <a:p>
            <a:pPr marL="0" marR="0" indent="0" defTabSz="457200" eaLnBrk="1" fontAlgn="auto" latinLnBrk="0" hangingPunct="1">
              <a:lnSpc>
                <a:spcPct val="125000"/>
              </a:lnSpc>
              <a:spcBef>
                <a:spcPts val="0"/>
              </a:spcBef>
              <a:spcAft>
                <a:spcPts val="0"/>
              </a:spcAft>
              <a:buClrTx/>
              <a:buSzTx/>
              <a:buFontTx/>
              <a:buNone/>
              <a:tabLst/>
              <a:defRPr/>
            </a:pPr>
            <a:r>
              <a:rPr lang="en-GB" sz="1000" baseline="0" dirty="0" smtClean="0"/>
              <a:t>Friends &amp; Patrons Afternoon Tea – We recently hosted a Chitty </a:t>
            </a:r>
            <a:r>
              <a:rPr lang="en-GB" sz="1000" baseline="0" dirty="0" err="1" smtClean="0"/>
              <a:t>Chitty</a:t>
            </a:r>
            <a:r>
              <a:rPr lang="en-GB" sz="1000" baseline="0" smtClean="0"/>
              <a:t> Bang Bang</a:t>
            </a:r>
            <a:r>
              <a:rPr lang="en-GB" sz="1000" baseline="0" dirty="0" smtClean="0"/>
              <a:t> Afternoon Tea Event – 60 guests, small fundraiser raising around £800. Lots of fun, chance to showcase our new Afternoon Tea restaurant offer and mingle with fellow supporters.  One of our trustees hosted an Q&amp;A with the cast. </a:t>
            </a:r>
          </a:p>
          <a:p>
            <a:pPr marL="0" marR="0" indent="0" defTabSz="457200" eaLnBrk="1" fontAlgn="auto" latinLnBrk="0" hangingPunct="1">
              <a:lnSpc>
                <a:spcPct val="125000"/>
              </a:lnSpc>
              <a:spcBef>
                <a:spcPts val="0"/>
              </a:spcBef>
              <a:spcAft>
                <a:spcPts val="0"/>
              </a:spcAft>
              <a:buClrTx/>
              <a:buSzTx/>
              <a:buFontTx/>
              <a:buNone/>
              <a:tabLst/>
              <a:defRPr/>
            </a:pPr>
            <a:r>
              <a:rPr lang="en-GB" sz="1000" baseline="0" dirty="0" smtClean="0"/>
              <a:t>My current Patrons did my job for me !  2 new Patrons off the back of this event who were on our wealth screening list but previously only Friends Members – a step up in support of £200+!</a:t>
            </a:r>
          </a:p>
          <a:p>
            <a:pPr marL="0" marR="0" indent="0" defTabSz="457200" eaLnBrk="1" fontAlgn="auto" latinLnBrk="0" hangingPunct="1">
              <a:lnSpc>
                <a:spcPct val="125000"/>
              </a:lnSpc>
              <a:spcBef>
                <a:spcPts val="0"/>
              </a:spcBef>
              <a:spcAft>
                <a:spcPts val="0"/>
              </a:spcAft>
              <a:buClrTx/>
              <a:buSzTx/>
              <a:buFontTx/>
              <a:buNone/>
              <a:tabLst/>
              <a:defRPr/>
            </a:pPr>
            <a:endParaRPr lang="en-GB" sz="1000" baseline="0" dirty="0" smtClean="0"/>
          </a:p>
          <a:p>
            <a:endParaRPr lang="en-GB" sz="1000" baseline="0" dirty="0" smtClean="0"/>
          </a:p>
        </p:txBody>
      </p:sp>
    </p:spTree>
    <p:extLst>
      <p:ext uri="{BB962C8B-B14F-4D97-AF65-F5344CB8AC3E}">
        <p14:creationId xmlns:p14="http://schemas.microsoft.com/office/powerpoint/2010/main" val="215221912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aseline="0" dirty="0" smtClean="0"/>
              <a:t>As part of a multifaceted campaign to raise funds for our heritage project (transforming over 120 years of Hippodrome History) I progressed a mail drop for an older audience demographic in the post. This went to two of the SMART segments – True Believers and Angels.</a:t>
            </a:r>
          </a:p>
          <a:p>
            <a:r>
              <a:rPr lang="en-GB" sz="1200" baseline="0" dirty="0" smtClean="0"/>
              <a:t>Built in an extraction, this pulled through 685 donors who met this criteria,  who all received the mailing.</a:t>
            </a:r>
          </a:p>
          <a:p>
            <a:endParaRPr lang="en-GB" baseline="0" dirty="0" smtClean="0"/>
          </a:p>
        </p:txBody>
      </p:sp>
    </p:spTree>
    <p:extLst>
      <p:ext uri="{BB962C8B-B14F-4D97-AF65-F5344CB8AC3E}">
        <p14:creationId xmlns:p14="http://schemas.microsoft.com/office/powerpoint/2010/main" val="253169236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This fold out mailing was sent to just over 4,000 people and resulted in around 50 donations </a:t>
            </a:r>
          </a:p>
          <a:p>
            <a:r>
              <a:rPr lang="en-GB" sz="1000" baseline="0" dirty="0" smtClean="0"/>
              <a:t>This delivered c. £4,500 income, with donations ranging from £5 to £2,000 with most being in the range of £100 or under</a:t>
            </a:r>
          </a:p>
          <a:p>
            <a:r>
              <a:rPr lang="en-GB" sz="1000" baseline="0" dirty="0" smtClean="0"/>
              <a:t>Of the donors, over 40 ( 80%) were from the wealth screening target segments</a:t>
            </a:r>
          </a:p>
          <a:p>
            <a:endParaRPr lang="en-GB" sz="1000" baseline="0" dirty="0" smtClean="0"/>
          </a:p>
          <a:p>
            <a:r>
              <a:rPr lang="en-GB" sz="1000" baseline="0" dirty="0" smtClean="0"/>
              <a:t>Although not as successful as hoped in terms of generated income from a larger mail drop, it did show:</a:t>
            </a:r>
          </a:p>
          <a:p>
            <a:pPr marL="342900" indent="-342900">
              <a:buFont typeface="Arial" panose="020B0604020202020204" pitchFamily="34" charset="0"/>
              <a:buChar char="•"/>
            </a:pPr>
            <a:r>
              <a:rPr lang="en-GB" sz="1000" baseline="0" dirty="0" smtClean="0"/>
              <a:t>We targeted the right people. This mail drop went to people who did not have an email address on our system and all donations were received by cheque (unusual for us) meaning we targeted the right donor group (an older segment with long associations with the theatre) who wouldn't have responded to an ecampaign</a:t>
            </a:r>
          </a:p>
          <a:p>
            <a:pPr marL="342900" indent="-342900">
              <a:buFont typeface="Arial" panose="020B0604020202020204" pitchFamily="34" charset="0"/>
              <a:buChar char="•"/>
            </a:pPr>
            <a:r>
              <a:rPr lang="en-GB" sz="1000" baseline="0" dirty="0" smtClean="0"/>
              <a:t>Several returned mails due to bereavement – meaning we have now inactivated these accounts and are cleaning up our data</a:t>
            </a:r>
          </a:p>
          <a:p>
            <a:pPr marL="342900" indent="-342900">
              <a:buFont typeface="Arial" panose="020B0604020202020204" pitchFamily="34" charset="0"/>
              <a:buChar char="•"/>
            </a:pPr>
            <a:r>
              <a:rPr lang="en-GB" sz="1000" baseline="0" dirty="0" smtClean="0"/>
              <a:t>Useful piece of print in terms of an integrated campaign, which also included donations via The Big Give and email campaigns</a:t>
            </a:r>
          </a:p>
          <a:p>
            <a:pPr marL="342900" indent="-342900">
              <a:buFont typeface="Arial" panose="020B0604020202020204" pitchFamily="34" charset="0"/>
              <a:buChar char="•"/>
            </a:pPr>
            <a:r>
              <a:rPr lang="en-GB" sz="1000" baseline="0" dirty="0" smtClean="0"/>
              <a:t>Resulted in 10+ P2G1 potential major donor targets who were not known to us – who will be invited to future cultivation events</a:t>
            </a:r>
          </a:p>
          <a:p>
            <a:pPr marL="0" indent="0">
              <a:buFont typeface="Arial" panose="020B0604020202020204" pitchFamily="34" charset="0"/>
              <a:buNone/>
            </a:pPr>
            <a:endParaRPr lang="en-GB" baseline="0" dirty="0" smtClean="0"/>
          </a:p>
        </p:txBody>
      </p:sp>
    </p:spTree>
    <p:extLst>
      <p:ext uri="{BB962C8B-B14F-4D97-AF65-F5344CB8AC3E}">
        <p14:creationId xmlns:p14="http://schemas.microsoft.com/office/powerpoint/2010/main" val="58238041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We are new to PLANS having only upgraded to 12.5 this year.</a:t>
            </a:r>
          </a:p>
          <a:p>
            <a:endParaRPr lang="en-GB" sz="1000" baseline="0" dirty="0" smtClean="0"/>
          </a:p>
          <a:p>
            <a:r>
              <a:rPr lang="en-GB" sz="1000" baseline="0" dirty="0" smtClean="0"/>
              <a:t>We are now at the beginning of formalising and improving our prospecting work – utilising WE leads and the PLANS function to improve our moves management.</a:t>
            </a:r>
          </a:p>
          <a:p>
            <a:endParaRPr lang="en-GB" sz="1000" baseline="0" dirty="0" smtClean="0"/>
          </a:p>
          <a:p>
            <a:r>
              <a:rPr lang="en-GB" sz="1000" baseline="0" dirty="0" smtClean="0"/>
              <a:t>For example, customer here made a £250 donation to our heritage campaign mentioned earlier. He also has a named seat in our auditorium purchased in the 1980’s but does not make regular theatre bookings from this record.</a:t>
            </a:r>
          </a:p>
          <a:p>
            <a:endParaRPr lang="en-GB" sz="1000" baseline="0" dirty="0" smtClean="0"/>
          </a:p>
          <a:p>
            <a:r>
              <a:rPr lang="en-GB" sz="1000" baseline="0" dirty="0" smtClean="0"/>
              <a:t>He is a P2G1 score with a Gift Capacity Range from £12,500 – £24,999 and falls into the ‘True Believer ‘ Smart Segment with a RFM VH score. </a:t>
            </a:r>
          </a:p>
          <a:p>
            <a:r>
              <a:rPr lang="en-GB" sz="1000" baseline="0" dirty="0" smtClean="0"/>
              <a:t>He also has a connection to our inner circle.</a:t>
            </a:r>
          </a:p>
          <a:p>
            <a:endParaRPr lang="en-GB" sz="1000" baseline="0" dirty="0" smtClean="0"/>
          </a:p>
          <a:p>
            <a:r>
              <a:rPr lang="en-GB" sz="1000" baseline="0" dirty="0" smtClean="0"/>
              <a:t>Next steps:</a:t>
            </a:r>
          </a:p>
          <a:p>
            <a:r>
              <a:rPr lang="en-GB" sz="1000" baseline="0" dirty="0" smtClean="0"/>
              <a:t>Research fully and invite to cultivation events.</a:t>
            </a:r>
          </a:p>
        </p:txBody>
      </p:sp>
    </p:spTree>
    <p:extLst>
      <p:ext uri="{BB962C8B-B14F-4D97-AF65-F5344CB8AC3E}">
        <p14:creationId xmlns:p14="http://schemas.microsoft.com/office/powerpoint/2010/main" val="366754643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I hope from this presentation you will see we are really at the beginnings of our Wealth Screening journey.</a:t>
            </a:r>
          </a:p>
          <a:p>
            <a:endParaRPr lang="en-GB" sz="1000" baseline="0" dirty="0" smtClean="0"/>
          </a:p>
          <a:p>
            <a:r>
              <a:rPr lang="en-GB" sz="1000" baseline="0" dirty="0" smtClean="0"/>
              <a:t>I hope you have found us sharing our journey beneficial in some way.  </a:t>
            </a:r>
          </a:p>
          <a:p>
            <a:endParaRPr lang="en-GB" sz="1000" baseline="0" dirty="0" smtClean="0"/>
          </a:p>
          <a:p>
            <a:r>
              <a:rPr lang="en-GB" sz="1000" baseline="0" dirty="0" smtClean="0"/>
              <a:t>Here are our next steps:</a:t>
            </a:r>
          </a:p>
          <a:p>
            <a:endParaRPr lang="en-GB" sz="1000" baseline="0" dirty="0" smtClean="0"/>
          </a:p>
          <a:p>
            <a:pPr marL="342900" indent="-342900">
              <a:buFont typeface="Arial" panose="020B0604020202020204" pitchFamily="34" charset="0"/>
              <a:buChar char="•"/>
            </a:pPr>
            <a:r>
              <a:rPr lang="en-GB" sz="1000" baseline="0" dirty="0" smtClean="0"/>
              <a:t>Really utilising our WE data and PLANS to improve our prospecting and moves management</a:t>
            </a:r>
          </a:p>
          <a:p>
            <a:pPr marL="342900" indent="-342900">
              <a:buFont typeface="Arial" panose="020B0604020202020204" pitchFamily="34" charset="0"/>
              <a:buChar char="•"/>
            </a:pPr>
            <a:r>
              <a:rPr lang="en-GB" sz="1000" baseline="0" dirty="0" smtClean="0"/>
              <a:t>We have 6 cultivation events planned for the next 6 months – populating these with wealth screening names</a:t>
            </a:r>
          </a:p>
          <a:p>
            <a:pPr marL="342900" indent="-342900">
              <a:buFont typeface="Arial" panose="020B0604020202020204" pitchFamily="34" charset="0"/>
              <a:buChar char="•"/>
            </a:pPr>
            <a:r>
              <a:rPr lang="en-GB" sz="1000" baseline="0" dirty="0" smtClean="0"/>
              <a:t>Further work with trustees – engaging them in this process, looking for inner circle connections, seeing how they can help</a:t>
            </a:r>
          </a:p>
          <a:p>
            <a:pPr marL="342900" indent="-342900">
              <a:buFont typeface="Arial" panose="020B0604020202020204" pitchFamily="34" charset="0"/>
              <a:buChar char="•"/>
            </a:pPr>
            <a:r>
              <a:rPr lang="en-GB" sz="1000" baseline="0" dirty="0" smtClean="0"/>
              <a:t>Ongoing use of WE data in campaign work – i.e. Big Give 2016</a:t>
            </a:r>
          </a:p>
          <a:p>
            <a:pPr marL="342900" indent="-342900">
              <a:buFont typeface="Arial" panose="020B0604020202020204" pitchFamily="34" charset="0"/>
              <a:buChar char="•"/>
            </a:pPr>
            <a:r>
              <a:rPr lang="en-GB" sz="1000" baseline="0" dirty="0" smtClean="0"/>
              <a:t>Utilising WE work to begin a legacy programme (currently underdeveloped here)</a:t>
            </a:r>
          </a:p>
          <a:p>
            <a:pPr marL="342900" indent="-342900">
              <a:buFont typeface="Arial" panose="020B0604020202020204" pitchFamily="34" charset="0"/>
              <a:buChar char="•"/>
            </a:pPr>
            <a:r>
              <a:rPr lang="en-GB" sz="1000" baseline="0" dirty="0" smtClean="0"/>
              <a:t>Future screenings (general advice I’ve heard is every 2 years)</a:t>
            </a:r>
          </a:p>
          <a:p>
            <a:endParaRPr lang="en-GB" baseline="0" dirty="0" smtClean="0"/>
          </a:p>
        </p:txBody>
      </p:sp>
    </p:spTree>
    <p:extLst>
      <p:ext uri="{BB962C8B-B14F-4D97-AF65-F5344CB8AC3E}">
        <p14:creationId xmlns:p14="http://schemas.microsoft.com/office/powerpoint/2010/main" val="6318099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000" baseline="0" dirty="0" smtClean="0"/>
              <a:t>I married a Tessiturian this year…. Ben Magson, European Team Applications and Support Consultant.</a:t>
            </a:r>
          </a:p>
          <a:p>
            <a:r>
              <a:rPr lang="en-GB" sz="1000" baseline="0" dirty="0" smtClean="0"/>
              <a:t>But it sure as hell doesn’t make me a Tessitura specialist!</a:t>
            </a:r>
          </a:p>
        </p:txBody>
      </p:sp>
    </p:spTree>
    <p:extLst>
      <p:ext uri="{BB962C8B-B14F-4D97-AF65-F5344CB8AC3E}">
        <p14:creationId xmlns:p14="http://schemas.microsoft.com/office/powerpoint/2010/main" val="73821429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Tree>
    <p:extLst>
      <p:ext uri="{BB962C8B-B14F-4D97-AF65-F5344CB8AC3E}">
        <p14:creationId xmlns:p14="http://schemas.microsoft.com/office/powerpoint/2010/main" val="24847429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THURSDAY Breakout session 3 What’s next slide</a:t>
            </a:r>
            <a:endParaRPr lang="en-US" dirty="0"/>
          </a:p>
        </p:txBody>
      </p:sp>
      <p:sp>
        <p:nvSpPr>
          <p:cNvPr id="4" name="Slide Number Placeholder 3"/>
          <p:cNvSpPr>
            <a:spLocks noGrp="1"/>
          </p:cNvSpPr>
          <p:nvPr>
            <p:ph type="sldNum" sz="quarter" idx="10"/>
          </p:nvPr>
        </p:nvSpPr>
        <p:spPr/>
        <p:txBody>
          <a:bodyPr/>
          <a:lstStyle/>
          <a:p>
            <a:fld id="{8C84F61C-714A-4F4C-A082-4C54E2AAF694}" type="slidenum">
              <a:rPr lang="en-US" smtClean="0">
                <a:solidFill>
                  <a:prstClr val="black"/>
                </a:solidFill>
              </a:rPr>
              <a:pPr/>
              <a:t>63</a:t>
            </a:fld>
            <a:endParaRPr lang="en-US">
              <a:solidFill>
                <a:prstClr val="black"/>
              </a:solidFill>
            </a:endParaRPr>
          </a:p>
        </p:txBody>
      </p:sp>
    </p:spTree>
    <p:extLst>
      <p:ext uri="{BB962C8B-B14F-4D97-AF65-F5344CB8AC3E}">
        <p14:creationId xmlns:p14="http://schemas.microsoft.com/office/powerpoint/2010/main" val="12849905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2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2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2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7.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8.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9.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0.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1.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7.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0.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1.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4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4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44.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4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4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4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48.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49.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0.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1.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286933"/>
            <a:ext cx="7772400" cy="222303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7" name="Line 10"/>
          <p:cNvSpPr>
            <a:spLocks noChangeShapeType="1"/>
          </p:cNvSpPr>
          <p:nvPr userDrawn="1"/>
        </p:nvSpPr>
        <p:spPr bwMode="auto">
          <a:xfrm>
            <a:off x="1066800" y="18288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dirty="0" smtClean="0">
              <a:solidFill>
                <a:srgbClr val="474747"/>
              </a:solidFill>
              <a:latin typeface="Times New Roman" panose="02020603050405020304" pitchFamily="18" charset="0"/>
            </a:endParaRPr>
          </a:p>
        </p:txBody>
      </p:sp>
      <p:sp>
        <p:nvSpPr>
          <p:cNvPr id="8" name="Line 11"/>
          <p:cNvSpPr>
            <a:spLocks noChangeShapeType="1"/>
          </p:cNvSpPr>
          <p:nvPr userDrawn="1"/>
        </p:nvSpPr>
        <p:spPr bwMode="auto">
          <a:xfrm>
            <a:off x="1066800" y="6324600"/>
            <a:ext cx="7391400" cy="0"/>
          </a:xfrm>
          <a:prstGeom prst="line">
            <a:avLst/>
          </a:prstGeom>
          <a:noFill/>
          <a:ln w="12700">
            <a:solidFill>
              <a:schemeClr val="bg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dirty="0" smtClean="0">
              <a:solidFill>
                <a:srgbClr val="474747"/>
              </a:solidFill>
              <a:latin typeface="Times New Roman" panose="02020603050405020304" pitchFamily="18" charset="0"/>
            </a:endParaRPr>
          </a:p>
        </p:txBody>
      </p:sp>
      <p:sp>
        <p:nvSpPr>
          <p:cNvPr id="9" name="Date Placeholder 8"/>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10" name="Footer Placeholder 9"/>
          <p:cNvSpPr>
            <a:spLocks noGrp="1"/>
          </p:cNvSpPr>
          <p:nvPr>
            <p:ph type="ftr" sz="quarter" idx="11"/>
          </p:nvPr>
        </p:nvSpPr>
        <p:spPr/>
        <p:txBody>
          <a:bodyPr/>
          <a:lstStyle/>
          <a:p>
            <a:endParaRPr lang="en-IE" dirty="0"/>
          </a:p>
        </p:txBody>
      </p:sp>
      <p:sp>
        <p:nvSpPr>
          <p:cNvPr id="11" name="Slide Number Placeholder 10"/>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8287987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11/14/2016</a:t>
            </a:fld>
            <a:endParaRPr lang="en-US" dirty="0"/>
          </a:p>
        </p:txBody>
      </p:sp>
      <p:sp>
        <p:nvSpPr>
          <p:cNvPr id="5" name="Footer Placeholder 4"/>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D0A15BE4-B652-4CD6-ABAB-BD8758D6E006}"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1579100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11/14/2016</a:t>
            </a:fld>
            <a:endParaRPr lang="en-US" dirty="0"/>
          </a:p>
        </p:txBody>
      </p:sp>
      <p:sp>
        <p:nvSpPr>
          <p:cNvPr id="5" name="Footer Placeholder 4"/>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C72BFED7-4490-4F7D-8C34-D7BC0B25A835}"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21372811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11/14/2016</a:t>
            </a:fld>
            <a:endParaRPr lang="en-US" dirty="0"/>
          </a:p>
        </p:txBody>
      </p:sp>
      <p:sp>
        <p:nvSpPr>
          <p:cNvPr id="6" name="Footer Placeholder 5"/>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3D7182FD-BC7F-4AA8-8479-CD76E8C8CE17}"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15844598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11/14/2016</a:t>
            </a:fld>
            <a:endParaRPr lang="en-US" dirty="0"/>
          </a:p>
        </p:txBody>
      </p:sp>
      <p:sp>
        <p:nvSpPr>
          <p:cNvPr id="8" name="Footer Placeholder 7"/>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9" name="Slide Number Placeholder 8"/>
          <p:cNvSpPr>
            <a:spLocks noGrp="1"/>
          </p:cNvSpPr>
          <p:nvPr>
            <p:ph type="sldNum" sz="quarter" idx="12"/>
          </p:nvPr>
        </p:nvSpPr>
        <p:spPr/>
        <p:txBody>
          <a:bodyPr/>
          <a:lstStyle/>
          <a:p>
            <a:fld id="{32AEF324-9F8F-4485-9C92-D3263B9F2F07}"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21244384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11/14/2016</a:t>
            </a:fld>
            <a:endParaRPr lang="en-US" dirty="0"/>
          </a:p>
        </p:txBody>
      </p:sp>
      <p:sp>
        <p:nvSpPr>
          <p:cNvPr id="4" name="Footer Placeholder 3"/>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5" name="Slide Number Placeholder 4"/>
          <p:cNvSpPr>
            <a:spLocks noGrp="1"/>
          </p:cNvSpPr>
          <p:nvPr>
            <p:ph type="sldNum" sz="quarter" idx="12"/>
          </p:nvPr>
        </p:nvSpPr>
        <p:spPr/>
        <p:txBody>
          <a:bodyPr/>
          <a:lstStyle/>
          <a:p>
            <a:fld id="{A089CBBC-687D-4B98-9947-D1B266EE7C84}"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29212882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11/14/2016</a:t>
            </a:fld>
            <a:endParaRPr lang="en-US" dirty="0"/>
          </a:p>
        </p:txBody>
      </p:sp>
      <p:sp>
        <p:nvSpPr>
          <p:cNvPr id="3" name="Footer Placeholder 2"/>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4" name="Slide Number Placeholder 3"/>
          <p:cNvSpPr>
            <a:spLocks noGrp="1"/>
          </p:cNvSpPr>
          <p:nvPr>
            <p:ph type="sldNum" sz="quarter" idx="12"/>
          </p:nvPr>
        </p:nvSpPr>
        <p:spPr/>
        <p:txBody>
          <a:bodyPr/>
          <a:lstStyle/>
          <a:p>
            <a:fld id="{E05AC378-0A47-4109-AB9A-3207D3C8947F}"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34359293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11/14/2016</a:t>
            </a:fld>
            <a:endParaRPr lang="en-US" dirty="0"/>
          </a:p>
        </p:txBody>
      </p:sp>
      <p:sp>
        <p:nvSpPr>
          <p:cNvPr id="6" name="Footer Placeholder 5"/>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6945F680-1628-4274-8884-C39F98FE0FC5}"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11485979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11/14/2016</a:t>
            </a:fld>
            <a:endParaRPr lang="en-US" dirty="0"/>
          </a:p>
        </p:txBody>
      </p:sp>
      <p:sp>
        <p:nvSpPr>
          <p:cNvPr id="6" name="Footer Placeholder 5"/>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7" name="Slide Number Placeholder 6"/>
          <p:cNvSpPr>
            <a:spLocks noGrp="1"/>
          </p:cNvSpPr>
          <p:nvPr>
            <p:ph type="sldNum" sz="quarter" idx="12"/>
          </p:nvPr>
        </p:nvSpPr>
        <p:spPr/>
        <p:txBody>
          <a:bodyPr/>
          <a:lstStyle/>
          <a:p>
            <a:fld id="{DA408C9A-4D37-4EEA-8C59-D294F58D8000}"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30430250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11/14/2016</a:t>
            </a:fld>
            <a:endParaRPr lang="en-US" dirty="0"/>
          </a:p>
        </p:txBody>
      </p:sp>
      <p:sp>
        <p:nvSpPr>
          <p:cNvPr id="5" name="Footer Placeholder 4"/>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C03D5E7C-A1E5-47EA-8264-1FCFCD2E98A6}"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2195094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11/14/2016</a:t>
            </a:fld>
            <a:endParaRPr lang="en-US" dirty="0"/>
          </a:p>
        </p:txBody>
      </p:sp>
      <p:sp>
        <p:nvSpPr>
          <p:cNvPr id="5" name="Footer Placeholder 4"/>
          <p:cNvSpPr>
            <a:spLocks noGrp="1"/>
          </p:cNvSpPr>
          <p:nvPr>
            <p:ph type="ftr" sz="quarter" idx="11"/>
          </p:nvPr>
        </p:nvSpPr>
        <p:spPr/>
        <p:txBody>
          <a:bodyPr/>
          <a:lstStyle/>
          <a:p>
            <a:r>
              <a:rPr lang="en-US" altLang="en-US" smtClean="0">
                <a:solidFill>
                  <a:srgbClr val="474747"/>
                </a:solidFill>
              </a:rPr>
              <a:t>Abbey Theatre / Amharclann na Mainistreach</a:t>
            </a:r>
            <a:endParaRPr lang="en-US" altLang="en-US" sz="1400" dirty="0">
              <a:solidFill>
                <a:srgbClr val="474747"/>
              </a:solidFill>
              <a:latin typeface="Times New Roman" panose="02020603050405020304" pitchFamily="18" charset="0"/>
            </a:endParaRPr>
          </a:p>
        </p:txBody>
      </p:sp>
      <p:sp>
        <p:nvSpPr>
          <p:cNvPr id="6" name="Slide Number Placeholder 5"/>
          <p:cNvSpPr>
            <a:spLocks noGrp="1"/>
          </p:cNvSpPr>
          <p:nvPr>
            <p:ph type="sldNum" sz="quarter" idx="12"/>
          </p:nvPr>
        </p:nvSpPr>
        <p:spPr/>
        <p:txBody>
          <a:bodyPr/>
          <a:lstStyle/>
          <a:p>
            <a:fld id="{39330991-7870-4266-8580-04F0BB84E73C}" type="slidenum">
              <a:rPr lang="en-US" altLang="en-US" smtClean="0">
                <a:solidFill>
                  <a:srgbClr val="474747"/>
                </a:solidFill>
              </a:rPr>
              <a:pPr/>
              <a:t>‹#›</a:t>
            </a:fld>
            <a:endParaRPr lang="en-US" altLang="en-US" dirty="0">
              <a:solidFill>
                <a:srgbClr val="474747"/>
              </a:solidFill>
            </a:endParaRPr>
          </a:p>
        </p:txBody>
      </p:sp>
    </p:spTree>
    <p:extLst>
      <p:ext uri="{BB962C8B-B14F-4D97-AF65-F5344CB8AC3E}">
        <p14:creationId xmlns:p14="http://schemas.microsoft.com/office/powerpoint/2010/main" val="27828165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1345691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410556704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58281377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78709233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8" name="Footer Placeholder 7"/>
          <p:cNvSpPr>
            <a:spLocks noGrp="1"/>
          </p:cNvSpPr>
          <p:nvPr>
            <p:ph type="ftr" sz="quarter" idx="11"/>
          </p:nvPr>
        </p:nvSpPr>
        <p:spPr/>
        <p:txBody>
          <a:bodyPr/>
          <a:lstStyle/>
          <a:p>
            <a:endParaRPr lang="en-IE" dirty="0"/>
          </a:p>
        </p:txBody>
      </p:sp>
      <p:sp>
        <p:nvSpPr>
          <p:cNvPr id="9" name="Slide Number Placeholder 8"/>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3523216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4" name="Footer Placeholder 3"/>
          <p:cNvSpPr>
            <a:spLocks noGrp="1"/>
          </p:cNvSpPr>
          <p:nvPr>
            <p:ph type="ftr" sz="quarter" idx="11"/>
          </p:nvPr>
        </p:nvSpPr>
        <p:spPr/>
        <p:txBody>
          <a:bodyPr/>
          <a:lstStyle/>
          <a:p>
            <a:endParaRPr lang="en-IE" dirty="0"/>
          </a:p>
        </p:txBody>
      </p:sp>
      <p:sp>
        <p:nvSpPr>
          <p:cNvPr id="5" name="Slide Number Placeholder 4"/>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22143082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3" name="Footer Placeholder 2"/>
          <p:cNvSpPr>
            <a:spLocks noGrp="1"/>
          </p:cNvSpPr>
          <p:nvPr>
            <p:ph type="ftr" sz="quarter" idx="11"/>
          </p:nvPr>
        </p:nvSpPr>
        <p:spPr/>
        <p:txBody>
          <a:bodyPr/>
          <a:lstStyle/>
          <a:p>
            <a:endParaRPr lang="en-IE" dirty="0"/>
          </a:p>
        </p:txBody>
      </p:sp>
      <p:sp>
        <p:nvSpPr>
          <p:cNvPr id="4" name="Slide Number Placeholder 3"/>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261039745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2636365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6" name="Footer Placeholder 5"/>
          <p:cNvSpPr>
            <a:spLocks noGrp="1"/>
          </p:cNvSpPr>
          <p:nvPr>
            <p:ph type="ftr" sz="quarter" idx="11"/>
          </p:nvPr>
        </p:nvSpPr>
        <p:spPr/>
        <p:txBody>
          <a:bodyPr/>
          <a:lstStyle/>
          <a:p>
            <a:endParaRPr lang="en-IE" dirty="0"/>
          </a:p>
        </p:txBody>
      </p:sp>
      <p:sp>
        <p:nvSpPr>
          <p:cNvPr id="7" name="Slide Number Placeholder 6"/>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3104037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135885627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D8AFD050-D56A-406C-9D67-E7DDD33D7F13}" type="datetimeFigureOut">
              <a:rPr lang="en-IE" smtClean="0"/>
              <a:t>14/11/2016</a:t>
            </a:fld>
            <a:endParaRPr lang="en-IE" dirty="0"/>
          </a:p>
        </p:txBody>
      </p:sp>
      <p:sp>
        <p:nvSpPr>
          <p:cNvPr id="5" name="Footer Placeholder 4"/>
          <p:cNvSpPr>
            <a:spLocks noGrp="1"/>
          </p:cNvSpPr>
          <p:nvPr>
            <p:ph type="ftr" sz="quarter" idx="11"/>
          </p:nvPr>
        </p:nvSpPr>
        <p:spPr/>
        <p:txBody>
          <a:bodyPr/>
          <a:lstStyle/>
          <a:p>
            <a:endParaRPr lang="en-IE" dirty="0"/>
          </a:p>
        </p:txBody>
      </p:sp>
      <p:sp>
        <p:nvSpPr>
          <p:cNvPr id="6" name="Slide Number Placeholder 5"/>
          <p:cNvSpPr>
            <a:spLocks noGrp="1"/>
          </p:cNvSpPr>
          <p:nvPr>
            <p:ph type="sldNum" sz="quarter" idx="12"/>
          </p:nvPr>
        </p:nvSpPr>
        <p:spPr/>
        <p:txBody>
          <a:bodyPr/>
          <a:lstStyle/>
          <a:p>
            <a:fld id="{55F4E39A-FB8A-4BE1-8927-20EDFADCDECA}" type="slidenum">
              <a:rPr lang="en-IE" smtClean="0"/>
              <a:t>‹#›</a:t>
            </a:fld>
            <a:endParaRPr lang="en-IE" dirty="0"/>
          </a:p>
        </p:txBody>
      </p:sp>
    </p:spTree>
    <p:extLst>
      <p:ext uri="{BB962C8B-B14F-4D97-AF65-F5344CB8AC3E}">
        <p14:creationId xmlns:p14="http://schemas.microsoft.com/office/powerpoint/2010/main" val="323479024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911D73-B80A-48E2-8E63-37386415167F}"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b="1"/>
            </a:lvl1pPr>
          </a:lstStyle>
          <a:p>
            <a:r>
              <a:rPr lang="en-US" dirty="0" smtClean="0">
                <a:solidFill>
                  <a:prstClr val="black">
                    <a:tint val="75000"/>
                  </a:prstClr>
                </a:solidFill>
              </a:rPr>
              <a:t>#TECDublin16</a:t>
            </a:r>
          </a:p>
        </p:txBody>
      </p:sp>
    </p:spTree>
    <p:extLst>
      <p:ext uri="{BB962C8B-B14F-4D97-AF65-F5344CB8AC3E}">
        <p14:creationId xmlns:p14="http://schemas.microsoft.com/office/powerpoint/2010/main" val="2571072205"/>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89592739"/>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B17A5E-56FE-4293-A229-FD72BC002C8C}" type="datetime1">
              <a:rPr lang="en-US" smtClean="0">
                <a:solidFill>
                  <a:prstClr val="black">
                    <a:tint val="75000"/>
                  </a:prstClr>
                </a:solidFill>
              </a:rPr>
              <a:pPr/>
              <a:t>11/14/2016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19637500"/>
      </p:ext>
    </p:extLst>
  </p:cSld>
  <p:clrMapOvr>
    <a:masterClrMapping/>
  </p:clrMapOvr>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24DF92F-F9FD-4FA6-89D7-FA1CEED561F2}" type="datetime1">
              <a:rPr lang="en-US" smtClean="0">
                <a:solidFill>
                  <a:prstClr val="black">
                    <a:tint val="75000"/>
                  </a:prstClr>
                </a:solidFill>
              </a:rPr>
              <a:pPr/>
              <a:t>11/14/2016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r>
              <a:rPr lang="en-US" smtClean="0">
                <a:solidFill>
                  <a:prstClr val="black">
                    <a:tint val="75000"/>
                  </a:prstClr>
                </a:solidFill>
              </a:rPr>
              <a:t>#TECDublin16</a:t>
            </a: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8B928A99-6D55-4CAF-98F7-AD30A9E57DA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7668136"/>
      </p:ext>
    </p:extLst>
  </p:cSld>
  <p:clrMapOvr>
    <a:masterClrMapping/>
  </p:clrMapOvr>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429807176"/>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4178964981"/>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3138774919"/>
      </p:ext>
    </p:extLst>
  </p:cSld>
  <p:clrMapOvr>
    <a:masterClrMapping/>
  </p:clrMapOvr>
  <p:transition spd="med"/>
</p:sldLayout>
</file>

<file path=ppt/slideLayouts/slideLayout30.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0" name="Shape 10"/>
          <p:cNvSpPr>
            <a:spLocks noGrp="1"/>
          </p:cNvSpPr>
          <p:nvPr>
            <p:ph type="title"/>
          </p:nvPr>
        </p:nvSpPr>
        <p:spPr>
          <a:xfrm>
            <a:off x="457541" y="92154"/>
            <a:ext cx="8235717" cy="1509393"/>
          </a:xfrm>
          <a:prstGeom prst="rect">
            <a:avLst/>
          </a:prstGeom>
        </p:spPr>
        <p:txBody>
          <a:bodyPr/>
          <a:lstStyle/>
          <a:p>
            <a:pPr lvl="0">
              <a:defRPr sz="1800"/>
            </a:pPr>
            <a:r>
              <a:rPr sz="3403"/>
              <a:t>Click to edit Master title style</a:t>
            </a:r>
          </a:p>
        </p:txBody>
      </p:sp>
      <p:sp>
        <p:nvSpPr>
          <p:cNvPr id="11" name="Shape 11"/>
          <p:cNvSpPr>
            <a:spLocks noGrp="1"/>
          </p:cNvSpPr>
          <p:nvPr>
            <p:ph type="body" idx="1"/>
          </p:nvPr>
        </p:nvSpPr>
        <p:spPr>
          <a:xfrm>
            <a:off x="457541" y="1601546"/>
            <a:ext cx="8235717" cy="5256455"/>
          </a:xfrm>
          <a:prstGeom prst="rect">
            <a:avLst/>
          </a:prstGeom>
        </p:spPr>
        <p:txBody>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12" name="Shape 12"/>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685064158"/>
      </p:ext>
    </p:extLst>
  </p:cSld>
  <p:clrMapOvr>
    <a:masterClrMapping/>
  </p:clrMapOvr>
  <p:transition spd="med"/>
</p:sldLayout>
</file>

<file path=ppt/slideLayouts/slideLayout3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010920640"/>
      </p:ext>
    </p:extLst>
  </p:cSld>
  <p:clrMapOvr>
    <a:masterClrMapping/>
  </p:clrMapOvr>
  <p:transition spd="med"/>
</p:sldLayout>
</file>

<file path=ppt/slideLayouts/slideLayout32.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3027253012"/>
      </p:ext>
    </p:extLst>
  </p:cSld>
  <p:clrMapOvr>
    <a:masterClrMapping/>
  </p:clrMapOvr>
  <p:transition spd="med"/>
</p:sldLayout>
</file>

<file path=ppt/slideLayouts/slideLayout33.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943022282"/>
      </p:ext>
    </p:extLst>
  </p:cSld>
  <p:clrMapOvr>
    <a:masterClrMapping/>
  </p:clrMapOvr>
  <p:transition spd="med"/>
</p:sldLayout>
</file>

<file path=ppt/slideLayouts/slideLayout34.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048166852"/>
      </p:ext>
    </p:extLst>
  </p:cSld>
  <p:clrMapOvr>
    <a:masterClrMapping/>
  </p:clrMapOvr>
  <p:transition spd="med"/>
</p:sldLayout>
</file>

<file path=ppt/slideLayouts/slideLayout35.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3265863453"/>
      </p:ext>
    </p:extLst>
  </p:cSld>
  <p:clrMapOvr>
    <a:masterClrMapping/>
  </p:clrMapOvr>
  <p:transition spd="med"/>
</p:sldLayout>
</file>

<file path=ppt/slideLayouts/slideLayout36.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144984687"/>
      </p:ext>
    </p:extLst>
  </p:cSld>
  <p:clrMapOvr>
    <a:masterClrMapping/>
  </p:clrMapOvr>
  <p:transition spd="med"/>
</p:sldLayout>
</file>

<file path=ppt/slideLayouts/slideLayout3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189269796"/>
      </p:ext>
    </p:extLst>
  </p:cSld>
  <p:clrMapOvr>
    <a:masterClrMapping/>
  </p:clrMapOvr>
  <p:transition spd="med"/>
</p:sldLayout>
</file>

<file path=ppt/slideLayouts/slideLayout38.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0" name="Shape 10"/>
          <p:cNvSpPr>
            <a:spLocks noGrp="1"/>
          </p:cNvSpPr>
          <p:nvPr>
            <p:ph type="title"/>
          </p:nvPr>
        </p:nvSpPr>
        <p:spPr>
          <a:xfrm>
            <a:off x="457541" y="92154"/>
            <a:ext cx="8235717" cy="1509393"/>
          </a:xfrm>
          <a:prstGeom prst="rect">
            <a:avLst/>
          </a:prstGeom>
        </p:spPr>
        <p:txBody>
          <a:bodyPr/>
          <a:lstStyle/>
          <a:p>
            <a:pPr lvl="0">
              <a:defRPr sz="1800"/>
            </a:pPr>
            <a:r>
              <a:rPr sz="3403"/>
              <a:t>Click to edit Master title style</a:t>
            </a:r>
          </a:p>
        </p:txBody>
      </p:sp>
      <p:sp>
        <p:nvSpPr>
          <p:cNvPr id="11" name="Shape 11"/>
          <p:cNvSpPr>
            <a:spLocks noGrp="1"/>
          </p:cNvSpPr>
          <p:nvPr>
            <p:ph type="body" idx="1"/>
          </p:nvPr>
        </p:nvSpPr>
        <p:spPr>
          <a:xfrm>
            <a:off x="457541" y="1601546"/>
            <a:ext cx="8235717" cy="5256455"/>
          </a:xfrm>
          <a:prstGeom prst="rect">
            <a:avLst/>
          </a:prstGeom>
        </p:spPr>
        <p:txBody>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12" name="Shape 12"/>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927785114"/>
      </p:ext>
    </p:extLst>
  </p:cSld>
  <p:clrMapOvr>
    <a:masterClrMapping/>
  </p:clrMapOvr>
  <p:transition spd="med"/>
</p:sldLayout>
</file>

<file path=ppt/slideLayouts/slideLayout39.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470314989"/>
      </p:ext>
    </p:extLst>
  </p:cSld>
  <p:clrMapOvr>
    <a:masterClrMapping/>
  </p:clrMapOvr>
  <p:transition spd="med"/>
</p:sldLayout>
</file>

<file path=ppt/slideLayouts/slideLayout40.xml><?xml version="1.0" encoding="utf-8"?>
<p:sldLayout xmlns:a="http://schemas.openxmlformats.org/drawingml/2006/main" xmlns:r="http://schemas.openxmlformats.org/officeDocument/2006/relationships" xmlns:p="http://schemas.openxmlformats.org/presentationml/2006/main" type="tx">
  <p:cSld name="Title and Content">
    <p:spTree>
      <p:nvGrpSpPr>
        <p:cNvPr id="1" name=""/>
        <p:cNvGrpSpPr/>
        <p:nvPr/>
      </p:nvGrpSpPr>
      <p:grpSpPr>
        <a:xfrm>
          <a:off x="0" y="0"/>
          <a:ext cx="0" cy="0"/>
          <a:chOff x="0" y="0"/>
          <a:chExt cx="0" cy="0"/>
        </a:xfrm>
      </p:grpSpPr>
      <p:sp>
        <p:nvSpPr>
          <p:cNvPr id="10" name="Shape 10"/>
          <p:cNvSpPr>
            <a:spLocks noGrp="1"/>
          </p:cNvSpPr>
          <p:nvPr>
            <p:ph type="title"/>
          </p:nvPr>
        </p:nvSpPr>
        <p:spPr>
          <a:xfrm>
            <a:off x="457541" y="92154"/>
            <a:ext cx="8235717" cy="1509393"/>
          </a:xfrm>
          <a:prstGeom prst="rect">
            <a:avLst/>
          </a:prstGeom>
        </p:spPr>
        <p:txBody>
          <a:bodyPr/>
          <a:lstStyle/>
          <a:p>
            <a:pPr lvl="0">
              <a:defRPr sz="1800"/>
            </a:pPr>
            <a:r>
              <a:rPr sz="3403"/>
              <a:t>Click to edit Master title style</a:t>
            </a:r>
          </a:p>
        </p:txBody>
      </p:sp>
      <p:sp>
        <p:nvSpPr>
          <p:cNvPr id="11" name="Shape 11"/>
          <p:cNvSpPr>
            <a:spLocks noGrp="1"/>
          </p:cNvSpPr>
          <p:nvPr>
            <p:ph type="body" idx="1"/>
          </p:nvPr>
        </p:nvSpPr>
        <p:spPr>
          <a:xfrm>
            <a:off x="457541" y="1601546"/>
            <a:ext cx="8235717" cy="5256455"/>
          </a:xfrm>
          <a:prstGeom prst="rect">
            <a:avLst/>
          </a:prstGeom>
        </p:spPr>
        <p:txBody>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12" name="Shape 12"/>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835671494"/>
      </p:ext>
    </p:extLst>
  </p:cSld>
  <p:clrMapOvr>
    <a:masterClrMapping/>
  </p:clrMapOvr>
  <p:transition spd="med"/>
</p:sldLayout>
</file>

<file path=ppt/slideLayouts/slideLayout4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3002868039"/>
      </p:ext>
    </p:extLst>
  </p:cSld>
  <p:clrMapOvr>
    <a:masterClrMapping/>
  </p:clrMapOvr>
  <p:transition spd="med"/>
</p:sldLayout>
</file>

<file path=ppt/slideLayouts/slideLayout42.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097451331"/>
      </p:ext>
    </p:extLst>
  </p:cSld>
  <p:clrMapOvr>
    <a:masterClrMapping/>
  </p:clrMapOvr>
  <p:transition spd="med"/>
</p:sldLayout>
</file>

<file path=ppt/slideLayouts/slideLayout43.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4204665275"/>
      </p:ext>
    </p:extLst>
  </p:cSld>
  <p:clrMapOvr>
    <a:masterClrMapping/>
  </p:clrMapOvr>
  <p:transition spd="med"/>
</p:sldLayout>
</file>

<file path=ppt/slideLayouts/slideLayout44.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462202086"/>
      </p:ext>
    </p:extLst>
  </p:cSld>
  <p:clrMapOvr>
    <a:masterClrMapping/>
  </p:clrMapOvr>
  <p:transition spd="med"/>
</p:sldLayout>
</file>

<file path=ppt/slideLayouts/slideLayout45.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4123926728"/>
      </p:ext>
    </p:extLst>
  </p:cSld>
  <p:clrMapOvr>
    <a:masterClrMapping/>
  </p:clrMapOvr>
  <p:transition spd="med"/>
</p:sldLayout>
</file>

<file path=ppt/slideLayouts/slideLayout46.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312819995"/>
      </p:ext>
    </p:extLst>
  </p:cSld>
  <p:clrMapOvr>
    <a:masterClrMapping/>
  </p:clrMapOvr>
  <p:transition spd="med"/>
</p:sldLayout>
</file>

<file path=ppt/slideLayouts/slideLayout47.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136676420"/>
      </p:ext>
    </p:extLst>
  </p:cSld>
  <p:clrMapOvr>
    <a:masterClrMapping/>
  </p:clrMapOvr>
  <p:transition spd="med"/>
</p:sldLayout>
</file>

<file path=ppt/slideLayouts/slideLayout48.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026887983"/>
      </p:ext>
    </p:extLst>
  </p:cSld>
  <p:clrMapOvr>
    <a:masterClrMapping/>
  </p:clrMapOvr>
  <p:transition spd="med"/>
</p:sldLayout>
</file>

<file path=ppt/slideLayouts/slideLayout49.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822120738"/>
      </p:ext>
    </p:extLst>
  </p:cSld>
  <p:clrMapOvr>
    <a:masterClrMapping/>
  </p:clrMapOvr>
  <p:transition spd="med"/>
</p:sldLayout>
</file>

<file path=ppt/slideLayouts/slideLayout50.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684689386"/>
      </p:ext>
    </p:extLst>
  </p:cSld>
  <p:clrMapOvr>
    <a:masterClrMapping/>
  </p:clrMapOvr>
  <p:transition spd="med"/>
</p:sldLayout>
</file>

<file path=ppt/slideLayouts/slideLayout51.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2221294282"/>
      </p:ext>
    </p:extLst>
  </p:cSld>
  <p:clrMapOvr>
    <a:masterClrMapping/>
  </p:clrMapOvr>
  <p:transition spd="med"/>
</p:sldLayout>
</file>

<file path=ppt/slideLayouts/slideLayout52.xml><?xml version="1.0" encoding="utf-8"?>
<p:sldLayout xmlns:a="http://schemas.openxmlformats.org/drawingml/2006/main" xmlns:r="http://schemas.openxmlformats.org/officeDocument/2006/relationships" xmlns:p="http://schemas.openxmlformats.org/presentationml/2006/main" type="tx">
  <p:cSld name="Title Slide">
    <p:spTree>
      <p:nvGrpSpPr>
        <p:cNvPr id="1" name=""/>
        <p:cNvGrpSpPr/>
        <p:nvPr/>
      </p:nvGrpSpPr>
      <p:grpSpPr>
        <a:xfrm>
          <a:off x="0" y="0"/>
          <a:ext cx="0" cy="0"/>
          <a:chOff x="0" y="0"/>
          <a:chExt cx="0" cy="0"/>
        </a:xfrm>
      </p:grpSpPr>
      <p:sp>
        <p:nvSpPr>
          <p:cNvPr id="6" name="Shape 6"/>
          <p:cNvSpPr>
            <a:spLocks noGrp="1"/>
          </p:cNvSpPr>
          <p:nvPr>
            <p:ph type="title"/>
          </p:nvPr>
        </p:nvSpPr>
        <p:spPr>
          <a:xfrm>
            <a:off x="686311" y="1846227"/>
            <a:ext cx="7778177" cy="2043240"/>
          </a:xfrm>
          <a:prstGeom prst="rect">
            <a:avLst/>
          </a:prstGeom>
        </p:spPr>
        <p:txBody>
          <a:bodyPr/>
          <a:lstStyle/>
          <a:p>
            <a:pPr lvl="0">
              <a:defRPr sz="1800"/>
            </a:pPr>
            <a:r>
              <a:rPr sz="3403"/>
              <a:t>Click to edit Master title style</a:t>
            </a:r>
          </a:p>
        </p:txBody>
      </p:sp>
      <p:sp>
        <p:nvSpPr>
          <p:cNvPr id="7" name="Shape 7"/>
          <p:cNvSpPr>
            <a:spLocks noGrp="1"/>
          </p:cNvSpPr>
          <p:nvPr>
            <p:ph type="body" idx="1"/>
          </p:nvPr>
        </p:nvSpPr>
        <p:spPr>
          <a:xfrm>
            <a:off x="1372620" y="3889466"/>
            <a:ext cx="6405558" cy="2968535"/>
          </a:xfrm>
          <a:prstGeom prst="rect">
            <a:avLst/>
          </a:prstGeom>
        </p:spPr>
        <p:txBody>
          <a:bodyPr/>
          <a:lstStyle>
            <a:lvl1pPr marL="0" indent="0" algn="ctr">
              <a:buSzTx/>
              <a:buFontTx/>
              <a:buNone/>
              <a:defRPr>
                <a:solidFill>
                  <a:srgbClr val="888888"/>
                </a:solidFill>
              </a:defRPr>
            </a:lvl1pPr>
          </a:lstStyle>
          <a:p>
            <a:pPr lvl="0">
              <a:defRPr sz="1800">
                <a:solidFill>
                  <a:srgbClr val="000000"/>
                </a:solidFill>
              </a:defRPr>
            </a:pPr>
            <a:r>
              <a:rPr sz="2451">
                <a:solidFill>
                  <a:srgbClr val="888888"/>
                </a:solidFill>
              </a:rPr>
              <a:t>Click to edit Master subtitle style</a:t>
            </a:r>
          </a:p>
        </p:txBody>
      </p:sp>
      <p:sp>
        <p:nvSpPr>
          <p:cNvPr id="8" name="Shape 8"/>
          <p:cNvSpPr>
            <a:spLocks noGrp="1"/>
          </p:cNvSpPr>
          <p:nvPr>
            <p:ph type="sldNum" sz="quarter" idx="2"/>
          </p:nvPr>
        </p:nvSpPr>
        <p:spPr>
          <a:prstGeom prst="rect">
            <a:avLst/>
          </a:prstGeom>
        </p:spPr>
        <p:txBody>
          <a:bodyPr/>
          <a:lstStyle/>
          <a:p>
            <a:fld id="{86CB4B4D-7CA3-9044-876B-883B54F8677D}" type="slidenum">
              <a:rPr/>
              <a:pPr/>
              <a:t>‹#›</a:t>
            </a:fld>
            <a:endParaRPr dirty="0"/>
          </a:p>
        </p:txBody>
      </p:sp>
    </p:spTree>
    <p:extLst>
      <p:ext uri="{BB962C8B-B14F-4D97-AF65-F5344CB8AC3E}">
        <p14:creationId xmlns:p14="http://schemas.microsoft.com/office/powerpoint/2010/main" val="1777260565"/>
      </p:ext>
    </p:extLst>
  </p:cSld>
  <p:clrMapOvr>
    <a:masterClrMapping/>
  </p:clrMapOvr>
  <p:transition spd="med"/>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lvl1pPr>
              <a:defRPr b="1" i="0" baseline="0">
                <a:latin typeface="Gill Sans Std Light" pitchFamily="34" charset="0"/>
              </a:defRPr>
            </a:lvl1pPr>
          </a:lstStyle>
          <a:p>
            <a:r>
              <a:rPr lang="en-US" smtClean="0"/>
              <a:t>Click to edit Master title style</a:t>
            </a:r>
            <a:endParaRPr lang="en-GB" dirty="0"/>
          </a:p>
        </p:txBody>
      </p:sp>
      <p:sp>
        <p:nvSpPr>
          <p:cNvPr id="3" name="Subtitle 2"/>
          <p:cNvSpPr>
            <a:spLocks noGrp="1"/>
          </p:cNvSpPr>
          <p:nvPr>
            <p:ph type="subTitle" idx="1"/>
          </p:nvPr>
        </p:nvSpPr>
        <p:spPr>
          <a:xfrm>
            <a:off x="1371600" y="3886200"/>
            <a:ext cx="6400800" cy="1752600"/>
          </a:xfrm>
        </p:spPr>
        <p:txBody>
          <a:bodyPr/>
          <a:lstStyle>
            <a:lvl1pPr marL="0" indent="0" algn="ctr">
              <a:buNone/>
              <a:defRPr baseline="0">
                <a:solidFill>
                  <a:schemeClr val="bg1">
                    <a:lumMod val="50000"/>
                  </a:schemeClr>
                </a:solidFill>
                <a:latin typeface="Gill Sans Std Light"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dirty="0"/>
          </a:p>
        </p:txBody>
      </p:sp>
      <p:sp>
        <p:nvSpPr>
          <p:cNvPr id="9" name="Date Placeholder 8"/>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11" name="Slide Number Placeholder 10"/>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17508206"/>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4319486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3906762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91479482"/>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6310831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5626444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63287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95845185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58757992"/>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561375875"/>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688251005"/>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3629283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23970862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54546616"/>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01522079"/>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942870314"/>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28085756"/>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4468067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7092064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03863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2" Type="http://schemas.openxmlformats.org/officeDocument/2006/relationships/theme" Target="../theme/theme4.xml"/><Relationship Id="rId1" Type="http://schemas.openxmlformats.org/officeDocument/2006/relationships/slideLayout" Target="../slideLayouts/slideLayout24.xml"/></Relationships>
</file>

<file path=ppt/slideMasters/_rels/slideMaster5.xml.rels><?xml version="1.0" encoding="UTF-8" standalone="yes"?>
<Relationships xmlns="http://schemas.openxmlformats.org/package/2006/relationships"><Relationship Id="rId2" Type="http://schemas.openxmlformats.org/officeDocument/2006/relationships/theme" Target="../theme/theme5.xml"/><Relationship Id="rId1" Type="http://schemas.openxmlformats.org/officeDocument/2006/relationships/slideLayout" Target="../slideLayouts/slideLayout25.xml"/></Relationships>
</file>

<file path=ppt/slideMasters/_rels/slideMaster6.xml.rels><?xml version="1.0" encoding="UTF-8" standalone="yes"?>
<Relationships xmlns="http://schemas.openxmlformats.org/package/2006/relationships"><Relationship Id="rId2" Type="http://schemas.openxmlformats.org/officeDocument/2006/relationships/theme" Target="../theme/theme6.xml"/><Relationship Id="rId1" Type="http://schemas.openxmlformats.org/officeDocument/2006/relationships/slideLayout" Target="../slideLayouts/slideLayout26.xml"/></Relationships>
</file>

<file path=ppt/slideMasters/_rels/slideMaster7.xml.rels><?xml version="1.0" encoding="UTF-8" standalone="yes"?>
<Relationships xmlns="http://schemas.openxmlformats.org/package/2006/relationships"><Relationship Id="rId2" Type="http://schemas.openxmlformats.org/officeDocument/2006/relationships/theme" Target="../theme/theme7.xml"/><Relationship Id="rId1" Type="http://schemas.openxmlformats.org/officeDocument/2006/relationships/slideLayout" Target="../slideLayouts/slideLayout27.xml"/></Relationships>
</file>

<file path=ppt/slideMasters/_rels/slideMaster8.xml.rels><?xml version="1.0" encoding="UTF-8" standalone="yes"?>
<Relationships xmlns="http://schemas.openxmlformats.org/package/2006/relationships"><Relationship Id="rId2" Type="http://schemas.openxmlformats.org/officeDocument/2006/relationships/theme" Target="../theme/theme8.xml"/><Relationship Id="rId1" Type="http://schemas.openxmlformats.org/officeDocument/2006/relationships/slideLayout" Target="../slideLayouts/slideLayout28.xml"/></Relationships>
</file>

<file path=ppt/slideMasters/_rels/slideMaster9.xml.rels><?xml version="1.0" encoding="UTF-8" standalone="yes"?>
<Relationships xmlns="http://schemas.openxmlformats.org/package/2006/relationships"><Relationship Id="rId2" Type="http://schemas.openxmlformats.org/officeDocument/2006/relationships/theme" Target="../theme/theme9.xml"/><Relationship Id="rId1" Type="http://schemas.openxmlformats.org/officeDocument/2006/relationships/slideLayout" Target="../slideLayouts/slideLayout29.xml"/></Relationships>
</file>

<file path=ppt/slideMasters/_rels/slideMaster10.xml.rels><?xml version="1.0" encoding="UTF-8" standalone="yes"?>
<Relationships xmlns="http://schemas.openxmlformats.org/package/2006/relationships"><Relationship Id="rId2" Type="http://schemas.openxmlformats.org/officeDocument/2006/relationships/theme" Target="../theme/theme10.xml"/><Relationship Id="rId1" Type="http://schemas.openxmlformats.org/officeDocument/2006/relationships/slideLayout" Target="../slideLayouts/slideLayout30.xml"/></Relationships>
</file>

<file path=ppt/slideMasters/_rels/slideMaster11.xml.rels><?xml version="1.0" encoding="UTF-8" standalone="yes"?>
<Relationships xmlns="http://schemas.openxmlformats.org/package/2006/relationships"><Relationship Id="rId2" Type="http://schemas.openxmlformats.org/officeDocument/2006/relationships/theme" Target="../theme/theme11.xml"/><Relationship Id="rId1" Type="http://schemas.openxmlformats.org/officeDocument/2006/relationships/slideLayout" Target="../slideLayouts/slideLayout31.xml"/></Relationships>
</file>

<file path=ppt/slideMasters/_rels/slideMaster12.xml.rels><?xml version="1.0" encoding="UTF-8" standalone="yes"?>
<Relationships xmlns="http://schemas.openxmlformats.org/package/2006/relationships"><Relationship Id="rId2" Type="http://schemas.openxmlformats.org/officeDocument/2006/relationships/theme" Target="../theme/theme12.xml"/><Relationship Id="rId1" Type="http://schemas.openxmlformats.org/officeDocument/2006/relationships/slideLayout" Target="../slideLayouts/slideLayout32.xml"/></Relationships>
</file>

<file path=ppt/slideMasters/_rels/slideMaster13.xml.rels><?xml version="1.0" encoding="UTF-8" standalone="yes"?>
<Relationships xmlns="http://schemas.openxmlformats.org/package/2006/relationships"><Relationship Id="rId2" Type="http://schemas.openxmlformats.org/officeDocument/2006/relationships/theme" Target="../theme/theme13.xml"/><Relationship Id="rId1" Type="http://schemas.openxmlformats.org/officeDocument/2006/relationships/slideLayout" Target="../slideLayouts/slideLayout33.xml"/></Relationships>
</file>

<file path=ppt/slideMasters/_rels/slideMaster14.xml.rels><?xml version="1.0" encoding="UTF-8" standalone="yes"?>
<Relationships xmlns="http://schemas.openxmlformats.org/package/2006/relationships"><Relationship Id="rId2" Type="http://schemas.openxmlformats.org/officeDocument/2006/relationships/theme" Target="../theme/theme14.xml"/><Relationship Id="rId1" Type="http://schemas.openxmlformats.org/officeDocument/2006/relationships/slideLayout" Target="../slideLayouts/slideLayout34.xml"/></Relationships>
</file>

<file path=ppt/slideMasters/_rels/slideMaster15.xml.rels><?xml version="1.0" encoding="UTF-8" standalone="yes"?>
<Relationships xmlns="http://schemas.openxmlformats.org/package/2006/relationships"><Relationship Id="rId2" Type="http://schemas.openxmlformats.org/officeDocument/2006/relationships/theme" Target="../theme/theme15.xml"/><Relationship Id="rId1" Type="http://schemas.openxmlformats.org/officeDocument/2006/relationships/slideLayout" Target="../slideLayouts/slideLayout35.xml"/></Relationships>
</file>

<file path=ppt/slideMasters/_rels/slideMaster16.xml.rels><?xml version="1.0" encoding="UTF-8" standalone="yes"?>
<Relationships xmlns="http://schemas.openxmlformats.org/package/2006/relationships"><Relationship Id="rId2" Type="http://schemas.openxmlformats.org/officeDocument/2006/relationships/theme" Target="../theme/theme16.xml"/><Relationship Id="rId1" Type="http://schemas.openxmlformats.org/officeDocument/2006/relationships/slideLayout" Target="../slideLayouts/slideLayout36.xml"/></Relationships>
</file>

<file path=ppt/slideMasters/_rels/slideMaster17.xml.rels><?xml version="1.0" encoding="UTF-8" standalone="yes"?>
<Relationships xmlns="http://schemas.openxmlformats.org/package/2006/relationships"><Relationship Id="rId2" Type="http://schemas.openxmlformats.org/officeDocument/2006/relationships/theme" Target="../theme/theme17.xml"/><Relationship Id="rId1" Type="http://schemas.openxmlformats.org/officeDocument/2006/relationships/slideLayout" Target="../slideLayouts/slideLayout37.xml"/></Relationships>
</file>

<file path=ppt/slideMasters/_rels/slideMaster18.xml.rels><?xml version="1.0" encoding="UTF-8" standalone="yes"?>
<Relationships xmlns="http://schemas.openxmlformats.org/package/2006/relationships"><Relationship Id="rId2" Type="http://schemas.openxmlformats.org/officeDocument/2006/relationships/theme" Target="../theme/theme18.xml"/><Relationship Id="rId1" Type="http://schemas.openxmlformats.org/officeDocument/2006/relationships/slideLayout" Target="../slideLayouts/slideLayout38.xml"/></Relationships>
</file>

<file path=ppt/slideMasters/_rels/slideMaster19.xml.rels><?xml version="1.0" encoding="UTF-8" standalone="yes"?>
<Relationships xmlns="http://schemas.openxmlformats.org/package/2006/relationships"><Relationship Id="rId2" Type="http://schemas.openxmlformats.org/officeDocument/2006/relationships/theme" Target="../theme/theme19.xml"/><Relationship Id="rId1" Type="http://schemas.openxmlformats.org/officeDocument/2006/relationships/slideLayout" Target="../slideLayouts/slideLayout39.xml"/></Relationships>
</file>

<file path=ppt/slideMasters/_rels/slideMaster20.xml.rels><?xml version="1.0" encoding="UTF-8" standalone="yes"?>
<Relationships xmlns="http://schemas.openxmlformats.org/package/2006/relationships"><Relationship Id="rId2" Type="http://schemas.openxmlformats.org/officeDocument/2006/relationships/theme" Target="../theme/theme20.xml"/><Relationship Id="rId1" Type="http://schemas.openxmlformats.org/officeDocument/2006/relationships/slideLayout" Target="../slideLayouts/slideLayout40.xml"/></Relationships>
</file>

<file path=ppt/slideMasters/_rels/slideMaster21.xml.rels><?xml version="1.0" encoding="UTF-8" standalone="yes"?>
<Relationships xmlns="http://schemas.openxmlformats.org/package/2006/relationships"><Relationship Id="rId2" Type="http://schemas.openxmlformats.org/officeDocument/2006/relationships/theme" Target="../theme/theme21.xml"/><Relationship Id="rId1" Type="http://schemas.openxmlformats.org/officeDocument/2006/relationships/slideLayout" Target="../slideLayouts/slideLayout41.xml"/></Relationships>
</file>

<file path=ppt/slideMasters/_rels/slideMaster22.xml.rels><?xml version="1.0" encoding="UTF-8" standalone="yes"?>
<Relationships xmlns="http://schemas.openxmlformats.org/package/2006/relationships"><Relationship Id="rId2" Type="http://schemas.openxmlformats.org/officeDocument/2006/relationships/theme" Target="../theme/theme22.xml"/><Relationship Id="rId1" Type="http://schemas.openxmlformats.org/officeDocument/2006/relationships/slideLayout" Target="../slideLayouts/slideLayout42.xml"/></Relationships>
</file>

<file path=ppt/slideMasters/_rels/slideMaster23.xml.rels><?xml version="1.0" encoding="UTF-8" standalone="yes"?>
<Relationships xmlns="http://schemas.openxmlformats.org/package/2006/relationships"><Relationship Id="rId2" Type="http://schemas.openxmlformats.org/officeDocument/2006/relationships/theme" Target="../theme/theme23.xml"/><Relationship Id="rId1" Type="http://schemas.openxmlformats.org/officeDocument/2006/relationships/slideLayout" Target="../slideLayouts/slideLayout43.xml"/></Relationships>
</file>

<file path=ppt/slideMasters/_rels/slideMaster24.xml.rels><?xml version="1.0" encoding="UTF-8" standalone="yes"?>
<Relationships xmlns="http://schemas.openxmlformats.org/package/2006/relationships"><Relationship Id="rId2" Type="http://schemas.openxmlformats.org/officeDocument/2006/relationships/theme" Target="../theme/theme24.xml"/><Relationship Id="rId1" Type="http://schemas.openxmlformats.org/officeDocument/2006/relationships/slideLayout" Target="../slideLayouts/slideLayout44.xml"/></Relationships>
</file>

<file path=ppt/slideMasters/_rels/slideMaster25.xml.rels><?xml version="1.0" encoding="UTF-8" standalone="yes"?>
<Relationships xmlns="http://schemas.openxmlformats.org/package/2006/relationships"><Relationship Id="rId2" Type="http://schemas.openxmlformats.org/officeDocument/2006/relationships/theme" Target="../theme/theme25.xml"/><Relationship Id="rId1" Type="http://schemas.openxmlformats.org/officeDocument/2006/relationships/slideLayout" Target="../slideLayouts/slideLayout45.xml"/></Relationships>
</file>

<file path=ppt/slideMasters/_rels/slideMaster26.xml.rels><?xml version="1.0" encoding="UTF-8" standalone="yes"?>
<Relationships xmlns="http://schemas.openxmlformats.org/package/2006/relationships"><Relationship Id="rId2" Type="http://schemas.openxmlformats.org/officeDocument/2006/relationships/theme" Target="../theme/theme26.xml"/><Relationship Id="rId1" Type="http://schemas.openxmlformats.org/officeDocument/2006/relationships/slideLayout" Target="../slideLayouts/slideLayout46.xml"/></Relationships>
</file>

<file path=ppt/slideMasters/_rels/slideMaster27.xml.rels><?xml version="1.0" encoding="UTF-8" standalone="yes"?>
<Relationships xmlns="http://schemas.openxmlformats.org/package/2006/relationships"><Relationship Id="rId2" Type="http://schemas.openxmlformats.org/officeDocument/2006/relationships/theme" Target="../theme/theme27.xml"/><Relationship Id="rId1" Type="http://schemas.openxmlformats.org/officeDocument/2006/relationships/slideLayout" Target="../slideLayouts/slideLayout47.xml"/></Relationships>
</file>

<file path=ppt/slideMasters/_rels/slideMaster28.xml.rels><?xml version="1.0" encoding="UTF-8" standalone="yes"?>
<Relationships xmlns="http://schemas.openxmlformats.org/package/2006/relationships"><Relationship Id="rId2" Type="http://schemas.openxmlformats.org/officeDocument/2006/relationships/theme" Target="../theme/theme28.xml"/><Relationship Id="rId1" Type="http://schemas.openxmlformats.org/officeDocument/2006/relationships/slideLayout" Target="../slideLayouts/slideLayout48.xml"/></Relationships>
</file>

<file path=ppt/slideMasters/_rels/slideMaster29.xml.rels><?xml version="1.0" encoding="UTF-8" standalone="yes"?>
<Relationships xmlns="http://schemas.openxmlformats.org/package/2006/relationships"><Relationship Id="rId2" Type="http://schemas.openxmlformats.org/officeDocument/2006/relationships/theme" Target="../theme/theme29.xml"/><Relationship Id="rId1" Type="http://schemas.openxmlformats.org/officeDocument/2006/relationships/slideLayout" Target="../slideLayouts/slideLayout49.xml"/></Relationships>
</file>

<file path=ppt/slideMasters/_rels/slideMaster30.xml.rels><?xml version="1.0" encoding="UTF-8" standalone="yes"?>
<Relationships xmlns="http://schemas.openxmlformats.org/package/2006/relationships"><Relationship Id="rId2" Type="http://schemas.openxmlformats.org/officeDocument/2006/relationships/theme" Target="../theme/theme30.xml"/><Relationship Id="rId1" Type="http://schemas.openxmlformats.org/officeDocument/2006/relationships/slideLayout" Target="../slideLayouts/slideLayout50.xml"/></Relationships>
</file>

<file path=ppt/slideMasters/_rels/slideMaster31.xml.rels><?xml version="1.0" encoding="UTF-8" standalone="yes"?>
<Relationships xmlns="http://schemas.openxmlformats.org/package/2006/relationships"><Relationship Id="rId2" Type="http://schemas.openxmlformats.org/officeDocument/2006/relationships/theme" Target="../theme/theme31.xml"/><Relationship Id="rId1" Type="http://schemas.openxmlformats.org/officeDocument/2006/relationships/slideLayout" Target="../slideLayouts/slideLayout51.xml"/></Relationships>
</file>

<file path=ppt/slideMasters/_rels/slideMaster32.xml.rels><?xml version="1.0" encoding="UTF-8" standalone="yes"?>
<Relationships xmlns="http://schemas.openxmlformats.org/package/2006/relationships"><Relationship Id="rId2" Type="http://schemas.openxmlformats.org/officeDocument/2006/relationships/theme" Target="../theme/theme32.xml"/><Relationship Id="rId1" Type="http://schemas.openxmlformats.org/officeDocument/2006/relationships/slideLayout" Target="../slideLayouts/slideLayout52.xml"/></Relationships>
</file>

<file path=ppt/slideMasters/_rels/slideMaster3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3.xml"/><Relationship Id="rId1" Type="http://schemas.openxmlformats.org/officeDocument/2006/relationships/slideLayout" Target="../slideLayouts/slideLayout53.xml"/></Relationships>
</file>

<file path=ppt/slideMasters/_rels/slideMaster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4.xml"/><Relationship Id="rId1" Type="http://schemas.openxmlformats.org/officeDocument/2006/relationships/slideLayout" Target="../slideLayouts/slideLayout54.xml"/></Relationships>
</file>

<file path=ppt/slideMasters/_rels/slideMaster3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5.xml"/><Relationship Id="rId1" Type="http://schemas.openxmlformats.org/officeDocument/2006/relationships/slideLayout" Target="../slideLayouts/slideLayout55.xml"/></Relationships>
</file>

<file path=ppt/slideMasters/_rels/slideMaster3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6.xml"/><Relationship Id="rId1" Type="http://schemas.openxmlformats.org/officeDocument/2006/relationships/slideLayout" Target="../slideLayouts/slideLayout56.xml"/></Relationships>
</file>

<file path=ppt/slideMasters/_rels/slideMaster3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7.xml"/><Relationship Id="rId1" Type="http://schemas.openxmlformats.org/officeDocument/2006/relationships/slideLayout" Target="../slideLayouts/slideLayout57.xml"/></Relationships>
</file>

<file path=ppt/slideMasters/_rels/slideMaster3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8.xml"/><Relationship Id="rId1" Type="http://schemas.openxmlformats.org/officeDocument/2006/relationships/slideLayout" Target="../slideLayouts/slideLayout58.xml"/></Relationships>
</file>

<file path=ppt/slideMasters/_rels/slideMaster3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39.xml"/><Relationship Id="rId1" Type="http://schemas.openxmlformats.org/officeDocument/2006/relationships/slideLayout" Target="../slideLayouts/slideLayout59.xml"/></Relationships>
</file>

<file path=ppt/slideMasters/_rels/slideMaster4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0.xml"/><Relationship Id="rId1" Type="http://schemas.openxmlformats.org/officeDocument/2006/relationships/slideLayout" Target="../slideLayouts/slideLayout60.xml"/></Relationships>
</file>

<file path=ppt/slideMasters/_rels/slideMaster4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1.xml"/><Relationship Id="rId1" Type="http://schemas.openxmlformats.org/officeDocument/2006/relationships/slideLayout" Target="../slideLayouts/slideLayout61.xml"/></Relationships>
</file>

<file path=ppt/slideMasters/_rels/slideMaster4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2.xml"/><Relationship Id="rId1" Type="http://schemas.openxmlformats.org/officeDocument/2006/relationships/slideLayout" Target="../slideLayouts/slideLayout62.xml"/></Relationships>
</file>

<file path=ppt/slideMasters/_rels/slideMaster4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3.xml"/><Relationship Id="rId1" Type="http://schemas.openxmlformats.org/officeDocument/2006/relationships/slideLayout" Target="../slideLayouts/slideLayout63.xml"/></Relationships>
</file>

<file path=ppt/slideMasters/_rels/slideMaster4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4.xml"/><Relationship Id="rId1" Type="http://schemas.openxmlformats.org/officeDocument/2006/relationships/slideLayout" Target="../slideLayouts/slideLayout64.xml"/></Relationships>
</file>

<file path=ppt/slideMasters/_rels/slideMaster4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5.xml"/><Relationship Id="rId1" Type="http://schemas.openxmlformats.org/officeDocument/2006/relationships/slideLayout" Target="../slideLayouts/slideLayout65.xml"/></Relationships>
</file>

<file path=ppt/slideMasters/_rels/slideMaster4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6.xml"/><Relationship Id="rId1" Type="http://schemas.openxmlformats.org/officeDocument/2006/relationships/slideLayout" Target="../slideLayouts/slideLayout66.xml"/></Relationships>
</file>

<file path=ppt/slideMasters/_rels/slideMaster4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7.xml"/><Relationship Id="rId1" Type="http://schemas.openxmlformats.org/officeDocument/2006/relationships/slideLayout" Target="../slideLayouts/slideLayout67.xml"/></Relationships>
</file>

<file path=ppt/slideMasters/_rels/slideMaster4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8.xml"/><Relationship Id="rId1" Type="http://schemas.openxmlformats.org/officeDocument/2006/relationships/slideLayout" Target="../slideLayouts/slideLayout68.xml"/></Relationships>
</file>

<file path=ppt/slideMasters/_rels/slideMaster4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49.xml"/><Relationship Id="rId1" Type="http://schemas.openxmlformats.org/officeDocument/2006/relationships/slideLayout" Target="../slideLayouts/slideLayout69.xml"/></Relationships>
</file>

<file path=ppt/slideMasters/_rels/slideMaster5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50.xml"/><Relationship Id="rId1" Type="http://schemas.openxmlformats.org/officeDocument/2006/relationships/slideLayout" Target="../slideLayouts/slideLayout70.xml"/></Relationships>
</file>

<file path=ppt/slideMasters/_rels/slideMaster5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51.xml"/><Relationship Id="rId1" Type="http://schemas.openxmlformats.org/officeDocument/2006/relationships/slideLayout" Target="../slideLayouts/slideLayout71.xml"/></Relationships>
</file>

<file path=ppt/slideMasters/_rels/slideMaster5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52.xml"/><Relationship Id="rId1" Type="http://schemas.openxmlformats.org/officeDocument/2006/relationships/slideLayout" Target="../slideLayouts/slideLayout7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AFD050-D56A-406C-9D67-E7DDD33D7F13}" type="datetimeFigureOut">
              <a:rPr lang="en-IE" smtClean="0"/>
              <a:t>14/11/2016</a:t>
            </a:fld>
            <a:endParaRPr lang="en-IE"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F4E39A-FB8A-4BE1-8927-20EDFADCDECA}" type="slidenum">
              <a:rPr lang="en-IE" smtClean="0"/>
              <a:t>‹#›</a:t>
            </a:fld>
            <a:endParaRPr lang="en-IE" dirty="0"/>
          </a:p>
        </p:txBody>
      </p:sp>
      <p:pic>
        <p:nvPicPr>
          <p:cNvPr id="7" name="Picture 11" descr="AT_Slide_Embellishment"/>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5881689" y="968377"/>
            <a:ext cx="3262312" cy="5889625"/>
          </a:xfrm>
          <a:prstGeom prst="rect">
            <a:avLst/>
          </a:prstGeom>
          <a:noFill/>
          <a:extLst>
            <a:ext uri="{909E8E84-426E-40DD-AFC4-6F175D3DCCD1}">
              <a14:hiddenFill xmlns:a14="http://schemas.microsoft.com/office/drawing/2010/main">
                <a:solidFill>
                  <a:srgbClr val="FFFFFF"/>
                </a:solidFill>
              </a14:hiddenFill>
            </a:ext>
          </a:extLst>
        </p:spPr>
      </p:pic>
      <p:sp>
        <p:nvSpPr>
          <p:cNvPr id="8" name="Line 9"/>
          <p:cNvSpPr>
            <a:spLocks noChangeShapeType="1"/>
          </p:cNvSpPr>
          <p:nvPr userDrawn="1"/>
        </p:nvSpPr>
        <p:spPr bwMode="auto">
          <a:xfrm>
            <a:off x="1066800" y="6324600"/>
            <a:ext cx="7391400" cy="0"/>
          </a:xfrm>
          <a:prstGeom prst="line">
            <a:avLst/>
          </a:prstGeom>
          <a:noFill/>
          <a:ln w="12700">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kumimoji="1" lang="en-IE" sz="2400" dirty="0" smtClean="0">
              <a:solidFill>
                <a:srgbClr val="474747"/>
              </a:solidFill>
              <a:latin typeface="Times New Roman" panose="02020603050405020304" pitchFamily="18" charset="0"/>
            </a:endParaRPr>
          </a:p>
        </p:txBody>
      </p:sp>
    </p:spTree>
    <p:extLst>
      <p:ext uri="{BB962C8B-B14F-4D97-AF65-F5344CB8AC3E}">
        <p14:creationId xmlns:p14="http://schemas.microsoft.com/office/powerpoint/2010/main" val="1870717138"/>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AFD050-D56A-406C-9D67-E7DDD33D7F13}" type="datetimeFigureOut">
              <a:rPr lang="en-IE" smtClean="0"/>
              <a:t>14/11/2016</a:t>
            </a:fld>
            <a:endParaRPr lang="en-IE"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E"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F4E39A-FB8A-4BE1-8927-20EDFADCDECA}" type="slidenum">
              <a:rPr lang="en-IE" smtClean="0"/>
              <a:t>‹#›</a:t>
            </a:fld>
            <a:endParaRPr lang="en-IE" dirty="0"/>
          </a:p>
        </p:txBody>
      </p:sp>
    </p:spTree>
    <p:extLst>
      <p:ext uri="{BB962C8B-B14F-4D97-AF65-F5344CB8AC3E}">
        <p14:creationId xmlns:p14="http://schemas.microsoft.com/office/powerpoint/2010/main" val="40823511"/>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457200"/>
            <a:fld id="{6E8AC5F1-3AEA-43F3-80F9-620F033E9689}"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457200"/>
            <a:r>
              <a:rPr lang="en-US" dirty="0" smtClean="0">
                <a:solidFill>
                  <a:prstClr val="black">
                    <a:tint val="75000"/>
                  </a:prstClr>
                </a:solidFill>
              </a:rPr>
              <a:t>#TECDublin16</a:t>
            </a:r>
          </a:p>
        </p:txBody>
      </p:sp>
    </p:spTree>
    <p:extLst>
      <p:ext uri="{BB962C8B-B14F-4D97-AF65-F5344CB8AC3E}">
        <p14:creationId xmlns:p14="http://schemas.microsoft.com/office/powerpoint/2010/main" val="3438262546"/>
      </p:ext>
    </p:extLst>
  </p:cSld>
  <p:clrMap bg1="lt1" tx1="dk1" bg2="lt2" tx2="dk2" accent1="accent1" accent2="accent2" accent3="accent3" accent4="accent4" accent5="accent5" accent6="accent6" hlink="hlink" folHlink="folHlink"/>
  <p:sldLayoutIdLst>
    <p:sldLayoutId id="2147483698" r:id="rId1"/>
  </p:sldLayoutIdLst>
  <p:timing>
    <p:tnLst>
      <p:par>
        <p:cTn id="1" dur="indefinite" restart="never" nodeType="tmRoot"/>
      </p:par>
    </p:tnLst>
  </p:timing>
  <p:hf sldNum="0"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072621114"/>
      </p:ext>
    </p:extLst>
  </p:cSld>
  <p:clrMap bg1="lt1" tx1="dk1" bg2="lt2" tx2="dk2" accent1="accent1" accent2="accent2" accent3="accent3" accent4="accent4" accent5="accent5" accent6="accent6" hlink="hlink" folHlink="folHlink"/>
  <p:sldLayoutIdLst>
    <p:sldLayoutId id="2147483700"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3549306209"/>
      </p:ext>
    </p:extLst>
  </p:cSld>
  <p:clrMap bg1="lt1" tx1="dk1" bg2="lt2" tx2="dk2" accent1="accent1" accent2="accent2" accent3="accent3" accent4="accent4" accent5="accent5" accent6="accent6" hlink="hlink" folHlink="folHlink"/>
  <p:sldLayoutIdLst>
    <p:sldLayoutId id="2147483702"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defTabSz="457200"/>
            <a:fld id="{D0E22C87-1B4A-4370-BD11-1396021D827E}" type="datetime1">
              <a:rPr lang="en-US" smtClean="0">
                <a:solidFill>
                  <a:prstClr val="black">
                    <a:tint val="75000"/>
                  </a:prstClr>
                </a:solidFill>
              </a:rPr>
              <a:pPr defTabSz="457200"/>
              <a:t>11/14/2016</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defTabSz="457200"/>
            <a:r>
              <a:rPr lang="en-US" smtClean="0">
                <a:solidFill>
                  <a:prstClr val="black">
                    <a:tint val="75000"/>
                  </a:prstClr>
                </a:solidFill>
              </a:rPr>
              <a:t>#TECDublin16</a:t>
            </a:r>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b="1">
                <a:solidFill>
                  <a:schemeClr val="tx1">
                    <a:tint val="75000"/>
                  </a:schemeClr>
                </a:solidFill>
              </a:defRPr>
            </a:lvl1pPr>
          </a:lstStyle>
          <a:p>
            <a:pPr defTabSz="457200"/>
            <a:r>
              <a:rPr lang="en-US" dirty="0" smtClean="0">
                <a:solidFill>
                  <a:prstClr val="black">
                    <a:tint val="75000"/>
                  </a:prstClr>
                </a:solidFill>
              </a:rPr>
              <a:t>#TECDublin16</a:t>
            </a:r>
          </a:p>
          <a:p>
            <a:pPr defTabSz="457200"/>
            <a:endParaRPr lang="en-US" dirty="0">
              <a:solidFill>
                <a:prstClr val="black">
                  <a:tint val="75000"/>
                </a:prstClr>
              </a:solidFill>
            </a:endParaRPr>
          </a:p>
        </p:txBody>
      </p:sp>
    </p:spTree>
    <p:extLst>
      <p:ext uri="{BB962C8B-B14F-4D97-AF65-F5344CB8AC3E}">
        <p14:creationId xmlns:p14="http://schemas.microsoft.com/office/powerpoint/2010/main" val="108020363"/>
      </p:ext>
    </p:extLst>
  </p:cSld>
  <p:clrMap bg1="lt1" tx1="dk1" bg2="lt2" tx2="dk2" accent1="accent1" accent2="accent2" accent3="accent3" accent4="accent4" accent5="accent5" accent6="accent6" hlink="hlink" folHlink="folHlink"/>
  <p:sldLayoutIdLst>
    <p:sldLayoutId id="2147483704" r:id="rId1"/>
  </p:sldLayoutIdLst>
  <p:timing>
    <p:tnLst>
      <p:par>
        <p:cTn id="1" dur="indefinite" restart="never" nodeType="tmRoot"/>
      </p:par>
    </p:tnLst>
  </p:timing>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399417053"/>
      </p:ext>
    </p:extLst>
  </p:cSld>
  <p:clrMap bg1="lt1" tx1="dk1" bg2="lt2" tx2="dk2" accent1="accent1" accent2="accent2" accent3="accent3" accent4="accent4" accent5="accent5" accent6="accent6" hlink="hlink" folHlink="folHlink"/>
  <p:sldLayoutIdLst>
    <p:sldLayoutId id="214748370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285551512"/>
      </p:ext>
    </p:extLst>
  </p:cSld>
  <p:clrMap bg1="lt1" tx1="dk1" bg2="lt2" tx2="dk2" accent1="accent1" accent2="accent2" accent3="accent3" accent4="accent4" accent5="accent5" accent6="accent6" hlink="hlink" folHlink="folHlink"/>
  <p:sldLayoutIdLst>
    <p:sldLayoutId id="2147483708"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602558302"/>
      </p:ext>
    </p:extLst>
  </p:cSld>
  <p:clrMap bg1="lt1" tx1="dk1" bg2="lt2" tx2="dk2" accent1="accent1" accent2="accent2" accent3="accent3" accent4="accent4" accent5="accent5" accent6="accent6" hlink="hlink" folHlink="folHlink"/>
  <p:sldLayoutIdLst>
    <p:sldLayoutId id="2147483710"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591631327"/>
      </p:ext>
    </p:extLst>
  </p:cSld>
  <p:clrMap bg1="lt1" tx1="dk1" bg2="lt2" tx2="dk2" accent1="accent1" accent2="accent2" accent3="accent3" accent4="accent4" accent5="accent5" accent6="accent6" hlink="hlink" folHlink="folHlink"/>
  <p:sldLayoutIdLst>
    <p:sldLayoutId id="2147483712"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406306521"/>
      </p:ext>
    </p:extLst>
  </p:cSld>
  <p:clrMap bg1="lt1" tx1="dk1" bg2="lt2" tx2="dk2" accent1="accent1" accent2="accent2" accent3="accent3" accent4="accent4" accent5="accent5" accent6="accent6" hlink="hlink" folHlink="folHlink"/>
  <p:sldLayoutIdLst>
    <p:sldLayoutId id="2147483714"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950165670"/>
      </p:ext>
    </p:extLst>
  </p:cSld>
  <p:clrMap bg1="lt1" tx1="dk1" bg2="lt2" tx2="dk2" accent1="accent1" accent2="accent2" accent3="accent3" accent4="accent4" accent5="accent5" accent6="accent6" hlink="hlink" folHlink="folHlink"/>
  <p:sldLayoutIdLst>
    <p:sldLayoutId id="214748371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973678961"/>
      </p:ext>
    </p:extLst>
  </p:cSld>
  <p:clrMap bg1="lt1" tx1="dk1" bg2="lt2" tx2="dk2" accent1="accent1" accent2="accent2" accent3="accent3" accent4="accent4" accent5="accent5" accent6="accent6" hlink="hlink" folHlink="folHlink"/>
  <p:sldLayoutIdLst>
    <p:sldLayoutId id="2147483718"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616448720"/>
      </p:ext>
    </p:extLst>
  </p:cSld>
  <p:clrMap bg1="lt1" tx1="dk1" bg2="lt2" tx2="dk2" accent1="accent1" accent2="accent2" accent3="accent3" accent4="accent4" accent5="accent5" accent6="accent6" hlink="hlink" folHlink="folHlink"/>
  <p:sldLayoutIdLst>
    <p:sldLayoutId id="2147483720"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013228355"/>
      </p:ext>
    </p:extLst>
  </p:cSld>
  <p:clrMap bg1="lt1" tx1="dk1" bg2="lt2" tx2="dk2" accent1="accent1" accent2="accent2" accent3="accent3" accent4="accent4" accent5="accent5" accent6="accent6" hlink="hlink" folHlink="folHlink"/>
  <p:sldLayoutIdLst>
    <p:sldLayoutId id="2147483722"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4090146670"/>
      </p:ext>
    </p:extLst>
  </p:cSld>
  <p:clrMap bg1="lt1" tx1="dk1" bg2="lt2" tx2="dk2" accent1="accent1" accent2="accent2" accent3="accent3" accent4="accent4" accent5="accent5" accent6="accent6" hlink="hlink" folHlink="folHlink"/>
  <p:sldLayoutIdLst>
    <p:sldLayoutId id="2147483724"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875307359"/>
      </p:ext>
    </p:extLst>
  </p:cSld>
  <p:clrMap bg1="lt1" tx1="dk1" bg2="lt2" tx2="dk2" accent1="accent1" accent2="accent2" accent3="accent3" accent4="accent4" accent5="accent5" accent6="accent6" hlink="hlink" folHlink="folHlink"/>
  <p:sldLayoutIdLst>
    <p:sldLayoutId id="214748372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898909459"/>
      </p:ext>
    </p:extLst>
  </p:cSld>
  <p:clrMap bg1="lt1" tx1="dk1" bg2="lt2" tx2="dk2" accent1="accent1" accent2="accent2" accent3="accent3" accent4="accent4" accent5="accent5" accent6="accent6" hlink="hlink" folHlink="folHlink"/>
  <p:sldLayoutIdLst>
    <p:sldLayoutId id="2147483728"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2985919778"/>
      </p:ext>
    </p:extLst>
  </p:cSld>
  <p:clrMap bg1="lt1" tx1="dk1" bg2="lt2" tx2="dk2" accent1="accent1" accent2="accent2" accent3="accent3" accent4="accent4" accent5="accent5" accent6="accent6" hlink="hlink" folHlink="folHlink"/>
  <p:sldLayoutIdLst>
    <p:sldLayoutId id="2147483730"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299975158"/>
      </p:ext>
    </p:extLst>
  </p:cSld>
  <p:clrMap bg1="lt1" tx1="dk1" bg2="lt2" tx2="dk2" accent1="accent1" accent2="accent2" accent3="accent3" accent4="accent4" accent5="accent5" accent6="accent6" hlink="hlink" folHlink="folHlink"/>
  <p:sldLayoutIdLst>
    <p:sldLayoutId id="2147483732"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305641182"/>
      </p:ext>
    </p:extLst>
  </p:cSld>
  <p:clrMap bg1="lt1" tx1="dk1" bg2="lt2" tx2="dk2" accent1="accent1" accent2="accent2" accent3="accent3" accent4="accent4" accent5="accent5" accent6="accent6" hlink="hlink" folHlink="folHlink"/>
  <p:sldLayoutIdLst>
    <p:sldLayoutId id="2147483734"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410839245"/>
      </p:ext>
    </p:extLst>
  </p:cSld>
  <p:clrMap bg1="lt1" tx1="dk1" bg2="lt2" tx2="dk2" accent1="accent1" accent2="accent2" accent3="accent3" accent4="accent4" accent5="accent5" accent6="accent6" hlink="hlink" folHlink="folHlink"/>
  <p:sldLayoutIdLst>
    <p:sldLayoutId id="214748373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801918209"/>
      </p:ext>
    </p:extLst>
  </p:cSld>
  <p:clrMap bg1="lt1" tx1="dk1" bg2="lt2" tx2="dk2" accent1="accent1" accent2="accent2" accent3="accent3" accent4="accent4" accent5="accent5" accent6="accent6" hlink="hlink" folHlink="folHlink"/>
  <p:sldLayoutIdLst>
    <p:sldLayoutId id="2147483738"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2385049091"/>
      </p:ext>
    </p:extLst>
  </p:cSld>
  <p:clrMap bg1="lt1" tx1="dk1" bg2="lt2" tx2="dk2" accent1="accent1" accent2="accent2" accent3="accent3" accent4="accent4" accent5="accent5" accent6="accent6" hlink="hlink" folHlink="folHlink"/>
  <p:sldLayoutIdLst>
    <p:sldLayoutId id="2147483740"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5.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709584076"/>
      </p:ext>
    </p:extLst>
  </p:cSld>
  <p:clrMap bg1="lt1" tx1="dk1" bg2="lt2" tx2="dk2" accent1="accent1" accent2="accent2" accent3="accent3" accent4="accent4" accent5="accent5" accent6="accent6" hlink="hlink" folHlink="folHlink"/>
  <p:sldLayoutIdLst>
    <p:sldLayoutId id="2147483742"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6.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2875451141"/>
      </p:ext>
    </p:extLst>
  </p:cSld>
  <p:clrMap bg1="lt1" tx1="dk1" bg2="lt2" tx2="dk2" accent1="accent1" accent2="accent2" accent3="accent3" accent4="accent4" accent5="accent5" accent6="accent6" hlink="hlink" folHlink="folHlink"/>
  <p:sldLayoutIdLst>
    <p:sldLayoutId id="2147483744"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2711945074"/>
      </p:ext>
    </p:extLst>
  </p:cSld>
  <p:clrMap bg1="lt1" tx1="dk1" bg2="lt2" tx2="dk2" accent1="accent1" accent2="accent2" accent3="accent3" accent4="accent4" accent5="accent5" accent6="accent6" hlink="hlink" folHlink="folHlink"/>
  <p:sldLayoutIdLst>
    <p:sldLayoutId id="214748374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8.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2211342550"/>
      </p:ext>
    </p:extLst>
  </p:cSld>
  <p:clrMap bg1="lt1" tx1="dk1" bg2="lt2" tx2="dk2" accent1="accent1" accent2="accent2" accent3="accent3" accent4="accent4" accent5="accent5" accent6="accent6" hlink="hlink" folHlink="folHlink"/>
  <p:sldLayoutIdLst>
    <p:sldLayoutId id="2147483748"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29.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3694753398"/>
      </p:ext>
    </p:extLst>
  </p:cSld>
  <p:clrMap bg1="lt1" tx1="dk1" bg2="lt2" tx2="dk2" accent1="accent1" accent2="accent2" accent3="accent3" accent4="accent4" accent5="accent5" accent6="accent6" hlink="hlink" folHlink="folHlink"/>
  <p:sldLayoutIdLst>
    <p:sldLayoutId id="2147483750"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30.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4227065859"/>
      </p:ext>
    </p:extLst>
  </p:cSld>
  <p:clrMap bg1="lt1" tx1="dk1" bg2="lt2" tx2="dk2" accent1="accent1" accent2="accent2" accent3="accent3" accent4="accent4" accent5="accent5" accent6="accent6" hlink="hlink" folHlink="folHlink"/>
  <p:sldLayoutIdLst>
    <p:sldLayoutId id="2147483752"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3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700719949"/>
      </p:ext>
    </p:extLst>
  </p:cSld>
  <p:clrMap bg1="lt1" tx1="dk1" bg2="lt2" tx2="dk2" accent1="accent1" accent2="accent2" accent3="accent3" accent4="accent4" accent5="accent5" accent6="accent6" hlink="hlink" folHlink="folHlink"/>
  <p:sldLayoutIdLst>
    <p:sldLayoutId id="2147483754"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3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hape 2"/>
          <p:cNvSpPr>
            <a:spLocks noGrp="1"/>
          </p:cNvSpPr>
          <p:nvPr>
            <p:ph type="title"/>
          </p:nvPr>
        </p:nvSpPr>
        <p:spPr>
          <a:xfrm>
            <a:off x="7755935" y="207545"/>
            <a:ext cx="2405262" cy="6650455"/>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chor="ctr">
            <a:normAutofit/>
          </a:bodyPr>
          <a:lstStyle/>
          <a:p>
            <a:pPr lvl="0">
              <a:defRPr sz="1800"/>
            </a:pPr>
            <a:r>
              <a:rPr sz="3403"/>
              <a:t>Click to edit Master title style</a:t>
            </a:r>
          </a:p>
        </p:txBody>
      </p:sp>
      <p:sp>
        <p:nvSpPr>
          <p:cNvPr id="3" name="Shape 3"/>
          <p:cNvSpPr>
            <a:spLocks noGrp="1"/>
          </p:cNvSpPr>
          <p:nvPr>
            <p:ph type="body" idx="1"/>
          </p:nvPr>
        </p:nvSpPr>
        <p:spPr>
          <a:xfrm>
            <a:off x="535387" y="303467"/>
            <a:ext cx="7068036" cy="6554533"/>
          </a:xfrm>
          <a:prstGeom prst="rect">
            <a:avLst/>
          </a:prstGeom>
          <a:ln w="12700">
            <a:miter lim="400000"/>
          </a:ln>
          <a:extLst>
            <a:ext uri="{C572A759-6A51-4108-AA02-DFA0A04FC94B}">
              <ma14:wrappingTextBoxFlag xmlns:ma14="http://schemas.microsoft.com/office/mac/drawingml/2011/main" xmlns="" val="1"/>
            </a:ext>
          </a:extLst>
        </p:spPr>
        <p:txBody>
          <a:bodyPr lIns="52144" tIns="52144" rIns="52144" bIns="52144">
            <a:normAutofit/>
          </a:bodyPr>
          <a:lstStyle/>
          <a:p>
            <a:pPr lvl="0">
              <a:defRPr sz="1800"/>
            </a:pPr>
            <a:r>
              <a:rPr sz="2451"/>
              <a:t>Click to edit Master text styles</a:t>
            </a:r>
          </a:p>
          <a:p>
            <a:pPr lvl="1">
              <a:defRPr sz="1800"/>
            </a:pPr>
            <a:r>
              <a:rPr sz="2451"/>
              <a:t>Second level</a:t>
            </a:r>
          </a:p>
          <a:p>
            <a:pPr lvl="2">
              <a:defRPr sz="1800"/>
            </a:pPr>
            <a:r>
              <a:rPr sz="2451"/>
              <a:t>Third level</a:t>
            </a:r>
          </a:p>
          <a:p>
            <a:pPr lvl="3">
              <a:defRPr sz="1800"/>
            </a:pPr>
            <a:r>
              <a:rPr sz="2451"/>
              <a:t>Fourth level</a:t>
            </a:r>
          </a:p>
          <a:p>
            <a:pPr lvl="4">
              <a:defRPr sz="1800"/>
            </a:pPr>
            <a:r>
              <a:rPr sz="2451"/>
              <a:t>Fifth level</a:t>
            </a:r>
          </a:p>
        </p:txBody>
      </p:sp>
      <p:sp>
        <p:nvSpPr>
          <p:cNvPr id="4" name="Shape 4"/>
          <p:cNvSpPr>
            <a:spLocks noGrp="1"/>
          </p:cNvSpPr>
          <p:nvPr>
            <p:ph type="sldNum" sz="quarter" idx="2"/>
          </p:nvPr>
        </p:nvSpPr>
        <p:spPr>
          <a:xfrm>
            <a:off x="6558070" y="6418434"/>
            <a:ext cx="2135187" cy="251950"/>
          </a:xfrm>
          <a:prstGeom prst="rect">
            <a:avLst/>
          </a:prstGeom>
          <a:ln w="12700">
            <a:miter lim="400000"/>
          </a:ln>
        </p:spPr>
        <p:txBody>
          <a:bodyPr lIns="52144" tIns="52144" rIns="52144" bIns="52144" anchor="ctr">
            <a:spAutoFit/>
          </a:bodyPr>
          <a:lstStyle>
            <a:lvl1pPr algn="r">
              <a:defRPr sz="953">
                <a:solidFill>
                  <a:srgbClr val="888888"/>
                </a:solidFill>
              </a:defRPr>
            </a:lvl1pPr>
          </a:lstStyle>
          <a:p>
            <a:pPr defTabSz="354942"/>
            <a:fld id="{86CB4B4D-7CA3-9044-876B-883B54F8677D}" type="slidenum">
              <a:rPr lang="en-IE" kern="0" smtClean="0">
                <a:latin typeface="Calibri"/>
                <a:sym typeface="Calibri"/>
              </a:rPr>
              <a:pPr defTabSz="354942"/>
              <a:t>‹#›</a:t>
            </a:fld>
            <a:endParaRPr lang="en-IE" kern="0" dirty="0">
              <a:latin typeface="Calibri"/>
              <a:sym typeface="Calibri"/>
            </a:endParaRPr>
          </a:p>
        </p:txBody>
      </p:sp>
    </p:spTree>
    <p:extLst>
      <p:ext uri="{BB962C8B-B14F-4D97-AF65-F5344CB8AC3E}">
        <p14:creationId xmlns:p14="http://schemas.microsoft.com/office/powerpoint/2010/main" val="1585357436"/>
      </p:ext>
    </p:extLst>
  </p:cSld>
  <p:clrMap bg1="lt1" tx1="dk1" bg2="lt2" tx2="dk2" accent1="accent1" accent2="accent2" accent3="accent3" accent4="accent4" accent5="accent5" accent6="accent6" hlink="hlink" folHlink="folHlink"/>
  <p:sldLayoutIdLst>
    <p:sldLayoutId id="2147483756" r:id="rId1"/>
  </p:sldLayoutIdLst>
  <p:transition spd="med"/>
  <p:txStyles>
    <p:titleStyle>
      <a:lvl1pPr algn="ctr" defTabSz="354942">
        <a:defRPr sz="3403">
          <a:latin typeface="Calibri"/>
          <a:ea typeface="Calibri"/>
          <a:cs typeface="Calibri"/>
          <a:sym typeface="Calibri"/>
        </a:defRPr>
      </a:lvl1pPr>
      <a:lvl2pPr algn="ctr" defTabSz="354942">
        <a:defRPr sz="3403">
          <a:latin typeface="Calibri"/>
          <a:ea typeface="Calibri"/>
          <a:cs typeface="Calibri"/>
          <a:sym typeface="Calibri"/>
        </a:defRPr>
      </a:lvl2pPr>
      <a:lvl3pPr algn="ctr" defTabSz="354942">
        <a:defRPr sz="3403">
          <a:latin typeface="Calibri"/>
          <a:ea typeface="Calibri"/>
          <a:cs typeface="Calibri"/>
          <a:sym typeface="Calibri"/>
        </a:defRPr>
      </a:lvl3pPr>
      <a:lvl4pPr algn="ctr" defTabSz="354942">
        <a:defRPr sz="3403">
          <a:latin typeface="Calibri"/>
          <a:ea typeface="Calibri"/>
          <a:cs typeface="Calibri"/>
          <a:sym typeface="Calibri"/>
        </a:defRPr>
      </a:lvl4pPr>
      <a:lvl5pPr algn="ctr" defTabSz="354942">
        <a:defRPr sz="3403">
          <a:latin typeface="Calibri"/>
          <a:ea typeface="Calibri"/>
          <a:cs typeface="Calibri"/>
          <a:sym typeface="Calibri"/>
        </a:defRPr>
      </a:lvl5pPr>
      <a:lvl6pPr algn="ctr" defTabSz="354942">
        <a:defRPr sz="3403">
          <a:latin typeface="Calibri"/>
          <a:ea typeface="Calibri"/>
          <a:cs typeface="Calibri"/>
          <a:sym typeface="Calibri"/>
        </a:defRPr>
      </a:lvl6pPr>
      <a:lvl7pPr algn="ctr" defTabSz="354942">
        <a:defRPr sz="3403">
          <a:latin typeface="Calibri"/>
          <a:ea typeface="Calibri"/>
          <a:cs typeface="Calibri"/>
          <a:sym typeface="Calibri"/>
        </a:defRPr>
      </a:lvl7pPr>
      <a:lvl8pPr algn="ctr" defTabSz="354942">
        <a:defRPr sz="3403">
          <a:latin typeface="Calibri"/>
          <a:ea typeface="Calibri"/>
          <a:cs typeface="Calibri"/>
          <a:sym typeface="Calibri"/>
        </a:defRPr>
      </a:lvl8pPr>
      <a:lvl9pPr algn="ctr" defTabSz="354942">
        <a:defRPr sz="3403">
          <a:latin typeface="Calibri"/>
          <a:ea typeface="Calibri"/>
          <a:cs typeface="Calibri"/>
          <a:sym typeface="Calibri"/>
        </a:defRPr>
      </a:lvl9pPr>
    </p:titleStyle>
    <p:bodyStyle>
      <a:lvl1pPr marL="266206" indent="-266206" defTabSz="354942">
        <a:spcBef>
          <a:spcPts val="545"/>
        </a:spcBef>
        <a:buSzPct val="100000"/>
        <a:buFont typeface="Arial"/>
        <a:buChar char="•"/>
        <a:defRPr sz="2451">
          <a:latin typeface="Calibri"/>
          <a:ea typeface="Calibri"/>
          <a:cs typeface="Calibri"/>
          <a:sym typeface="Calibri"/>
        </a:defRPr>
      </a:lvl1pPr>
      <a:lvl2pPr marL="604510" indent="-249568" defTabSz="354942">
        <a:spcBef>
          <a:spcPts val="545"/>
        </a:spcBef>
        <a:buSzPct val="100000"/>
        <a:buFont typeface="Arial"/>
        <a:buChar char="–"/>
        <a:defRPr sz="2451">
          <a:latin typeface="Calibri"/>
          <a:ea typeface="Calibri"/>
          <a:cs typeface="Calibri"/>
          <a:sym typeface="Calibri"/>
        </a:defRPr>
      </a:lvl2pPr>
      <a:lvl3pPr marL="946512" indent="-236628" defTabSz="354942">
        <a:spcBef>
          <a:spcPts val="545"/>
        </a:spcBef>
        <a:buSzPct val="100000"/>
        <a:buFont typeface="Arial"/>
        <a:buChar char="•"/>
        <a:defRPr sz="2451">
          <a:latin typeface="Calibri"/>
          <a:ea typeface="Calibri"/>
          <a:cs typeface="Calibri"/>
          <a:sym typeface="Calibri"/>
        </a:defRPr>
      </a:lvl3pPr>
      <a:lvl4pPr marL="1342606" indent="-277780" defTabSz="354942">
        <a:spcBef>
          <a:spcPts val="545"/>
        </a:spcBef>
        <a:buSzPct val="100000"/>
        <a:buFont typeface="Arial"/>
        <a:buChar char="–"/>
        <a:defRPr sz="2451">
          <a:latin typeface="Calibri"/>
          <a:ea typeface="Calibri"/>
          <a:cs typeface="Calibri"/>
          <a:sym typeface="Calibri"/>
        </a:defRPr>
      </a:lvl4pPr>
      <a:lvl5pPr marL="1697548" indent="-277780" defTabSz="354942">
        <a:spcBef>
          <a:spcPts val="545"/>
        </a:spcBef>
        <a:buSzPct val="100000"/>
        <a:buFont typeface="Arial"/>
        <a:buChar char="»"/>
        <a:defRPr sz="2451">
          <a:latin typeface="Calibri"/>
          <a:ea typeface="Calibri"/>
          <a:cs typeface="Calibri"/>
          <a:sym typeface="Calibri"/>
        </a:defRPr>
      </a:lvl5pPr>
      <a:lvl6pPr marL="2052490" indent="-277780" defTabSz="354942">
        <a:spcBef>
          <a:spcPts val="545"/>
        </a:spcBef>
        <a:buSzPct val="100000"/>
        <a:buFont typeface="Arial"/>
        <a:buChar char="•"/>
        <a:defRPr sz="2451">
          <a:latin typeface="Calibri"/>
          <a:ea typeface="Calibri"/>
          <a:cs typeface="Calibri"/>
          <a:sym typeface="Calibri"/>
        </a:defRPr>
      </a:lvl6pPr>
      <a:lvl7pPr marL="2407432" indent="-277780" defTabSz="354942">
        <a:spcBef>
          <a:spcPts val="545"/>
        </a:spcBef>
        <a:buSzPct val="100000"/>
        <a:buFont typeface="Arial"/>
        <a:buChar char="•"/>
        <a:defRPr sz="2451">
          <a:latin typeface="Calibri"/>
          <a:ea typeface="Calibri"/>
          <a:cs typeface="Calibri"/>
          <a:sym typeface="Calibri"/>
        </a:defRPr>
      </a:lvl7pPr>
      <a:lvl8pPr marL="2762374" indent="-277780" defTabSz="354942">
        <a:spcBef>
          <a:spcPts val="545"/>
        </a:spcBef>
        <a:buSzPct val="100000"/>
        <a:buFont typeface="Arial"/>
        <a:buChar char="•"/>
        <a:defRPr sz="2451">
          <a:latin typeface="Calibri"/>
          <a:ea typeface="Calibri"/>
          <a:cs typeface="Calibri"/>
          <a:sym typeface="Calibri"/>
        </a:defRPr>
      </a:lvl8pPr>
      <a:lvl9pPr marL="3117315" indent="-277780" defTabSz="354942">
        <a:spcBef>
          <a:spcPts val="545"/>
        </a:spcBef>
        <a:buSzPct val="100000"/>
        <a:buFont typeface="Arial"/>
        <a:buChar char="•"/>
        <a:defRPr sz="2451">
          <a:latin typeface="Calibri"/>
          <a:ea typeface="Calibri"/>
          <a:cs typeface="Calibri"/>
          <a:sym typeface="Calibri"/>
        </a:defRPr>
      </a:lvl9pPr>
    </p:bodyStyle>
    <p:otherStyle>
      <a:lvl1pPr algn="r" defTabSz="354942">
        <a:defRPr sz="953">
          <a:solidFill>
            <a:schemeClr val="tx1"/>
          </a:solidFill>
          <a:latin typeface="+mn-lt"/>
          <a:ea typeface="+mn-ea"/>
          <a:cs typeface="+mn-cs"/>
          <a:sym typeface="Calibri"/>
        </a:defRPr>
      </a:lvl1pPr>
      <a:lvl2pPr indent="354942" algn="r" defTabSz="354942">
        <a:defRPr sz="953">
          <a:solidFill>
            <a:schemeClr val="tx1"/>
          </a:solidFill>
          <a:latin typeface="+mn-lt"/>
          <a:ea typeface="+mn-ea"/>
          <a:cs typeface="+mn-cs"/>
          <a:sym typeface="Calibri"/>
        </a:defRPr>
      </a:lvl2pPr>
      <a:lvl3pPr indent="709883" algn="r" defTabSz="354942">
        <a:defRPr sz="953">
          <a:solidFill>
            <a:schemeClr val="tx1"/>
          </a:solidFill>
          <a:latin typeface="+mn-lt"/>
          <a:ea typeface="+mn-ea"/>
          <a:cs typeface="+mn-cs"/>
          <a:sym typeface="Calibri"/>
        </a:defRPr>
      </a:lvl3pPr>
      <a:lvl4pPr indent="1064826" algn="r" defTabSz="354942">
        <a:defRPr sz="953">
          <a:solidFill>
            <a:schemeClr val="tx1"/>
          </a:solidFill>
          <a:latin typeface="+mn-lt"/>
          <a:ea typeface="+mn-ea"/>
          <a:cs typeface="+mn-cs"/>
          <a:sym typeface="Calibri"/>
        </a:defRPr>
      </a:lvl4pPr>
      <a:lvl5pPr indent="1419767" algn="r" defTabSz="354942">
        <a:defRPr sz="953">
          <a:solidFill>
            <a:schemeClr val="tx1"/>
          </a:solidFill>
          <a:latin typeface="+mn-lt"/>
          <a:ea typeface="+mn-ea"/>
          <a:cs typeface="+mn-cs"/>
          <a:sym typeface="Calibri"/>
        </a:defRPr>
      </a:lvl5pPr>
      <a:lvl6pPr indent="1774709" algn="r" defTabSz="354942">
        <a:defRPr sz="953">
          <a:solidFill>
            <a:schemeClr val="tx1"/>
          </a:solidFill>
          <a:latin typeface="+mn-lt"/>
          <a:ea typeface="+mn-ea"/>
          <a:cs typeface="+mn-cs"/>
          <a:sym typeface="Calibri"/>
        </a:defRPr>
      </a:lvl6pPr>
      <a:lvl7pPr indent="2129652" algn="r" defTabSz="354942">
        <a:defRPr sz="953">
          <a:solidFill>
            <a:schemeClr val="tx1"/>
          </a:solidFill>
          <a:latin typeface="+mn-lt"/>
          <a:ea typeface="+mn-ea"/>
          <a:cs typeface="+mn-cs"/>
          <a:sym typeface="Calibri"/>
        </a:defRPr>
      </a:lvl7pPr>
      <a:lvl8pPr indent="2484592" algn="r" defTabSz="354942">
        <a:defRPr sz="953">
          <a:solidFill>
            <a:schemeClr val="tx1"/>
          </a:solidFill>
          <a:latin typeface="+mn-lt"/>
          <a:ea typeface="+mn-ea"/>
          <a:cs typeface="+mn-cs"/>
          <a:sym typeface="Calibri"/>
        </a:defRPr>
      </a:lvl8pPr>
      <a:lvl9pPr indent="2839535" algn="r" defTabSz="354942">
        <a:defRPr sz="953">
          <a:solidFill>
            <a:schemeClr val="tx1"/>
          </a:solidFill>
          <a:latin typeface="+mn-lt"/>
          <a:ea typeface="+mn-ea"/>
          <a:cs typeface="+mn-cs"/>
          <a:sym typeface="Calibri"/>
        </a:defRPr>
      </a:lvl9pPr>
    </p:otherStyle>
  </p:txStyles>
</p:sldMaster>
</file>

<file path=ppt/slideMasters/slideMaster3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4691993"/>
      </p:ext>
    </p:extLst>
  </p:cSld>
  <p:clrMap bg1="lt1" tx1="dk1" bg2="lt2" tx2="dk2" accent1="accent1" accent2="accent2" accent3="accent3" accent4="accent4" accent5="accent5" accent6="accent6" hlink="hlink" folHlink="folHlink"/>
  <p:sldLayoutIdLst>
    <p:sldLayoutId id="2147483758"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72899224"/>
      </p:ext>
    </p:extLst>
  </p:cSld>
  <p:clrMap bg1="lt1" tx1="dk1" bg2="lt2" tx2="dk2" accent1="accent1" accent2="accent2" accent3="accent3" accent4="accent4" accent5="accent5" accent6="accent6" hlink="hlink" folHlink="folHlink"/>
  <p:sldLayoutIdLst>
    <p:sldLayoutId id="2147483760"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18349787"/>
      </p:ext>
    </p:extLst>
  </p:cSld>
  <p:clrMap bg1="lt1" tx1="dk1" bg2="lt2" tx2="dk2" accent1="accent1" accent2="accent2" accent3="accent3" accent4="accent4" accent5="accent5" accent6="accent6" hlink="hlink" folHlink="folHlink"/>
  <p:sldLayoutIdLst>
    <p:sldLayoutId id="2147483762"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1922972"/>
      </p:ext>
    </p:extLst>
  </p:cSld>
  <p:clrMap bg1="lt1" tx1="dk1" bg2="lt2" tx2="dk2" accent1="accent1" accent2="accent2" accent3="accent3" accent4="accent4" accent5="accent5" accent6="accent6" hlink="hlink" folHlink="folHlink"/>
  <p:sldLayoutIdLst>
    <p:sldLayoutId id="2147483764"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04702088"/>
      </p:ext>
    </p:extLst>
  </p:cSld>
  <p:clrMap bg1="lt1" tx1="dk1" bg2="lt2" tx2="dk2" accent1="accent1" accent2="accent2" accent3="accent3" accent4="accent4" accent5="accent5" accent6="accent6" hlink="hlink" folHlink="folHlink"/>
  <p:sldLayoutIdLst>
    <p:sldLayoutId id="2147483766"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4097679"/>
      </p:ext>
    </p:extLst>
  </p:cSld>
  <p:clrMap bg1="lt1" tx1="dk1" bg2="lt2" tx2="dk2" accent1="accent1" accent2="accent2" accent3="accent3" accent4="accent4" accent5="accent5" accent6="accent6" hlink="hlink" folHlink="folHlink"/>
  <p:sldLayoutIdLst>
    <p:sldLayoutId id="2147483768"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520864"/>
      </p:ext>
    </p:extLst>
  </p:cSld>
  <p:clrMap bg1="lt1" tx1="dk1" bg2="lt2" tx2="dk2" accent1="accent1" accent2="accent2" accent3="accent3" accent4="accent4" accent5="accent5" accent6="accent6" hlink="hlink" folHlink="folHlink"/>
  <p:sldLayoutIdLst>
    <p:sldLayoutId id="2147483770"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15095237"/>
      </p:ext>
    </p:extLst>
  </p:cSld>
  <p:clrMap bg1="lt1" tx1="dk1" bg2="lt2" tx2="dk2" accent1="accent1" accent2="accent2" accent3="accent3" accent4="accent4" accent5="accent5" accent6="accent6" hlink="hlink" folHlink="folHlink"/>
  <p:sldLayoutIdLst>
    <p:sldLayoutId id="2147483772"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43115"/>
      </p:ext>
    </p:extLst>
  </p:cSld>
  <p:clrMap bg1="lt1" tx1="dk1" bg2="lt2" tx2="dk2" accent1="accent1" accent2="accent2" accent3="accent3" accent4="accent4" accent5="accent5" accent6="accent6" hlink="hlink" folHlink="folHlink"/>
  <p:sldLayoutIdLst>
    <p:sldLayoutId id="2147483774"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01521434"/>
      </p:ext>
    </p:extLst>
  </p:cSld>
  <p:clrMap bg1="lt1" tx1="dk1" bg2="lt2" tx2="dk2" accent1="accent1" accent2="accent2" accent3="accent3" accent4="accent4" accent5="accent5" accent6="accent6" hlink="hlink" folHlink="folHlink"/>
  <p:sldLayoutIdLst>
    <p:sldLayoutId id="2147483776"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7450004"/>
      </p:ext>
    </p:extLst>
  </p:cSld>
  <p:clrMap bg1="lt1" tx1="dk1" bg2="lt2" tx2="dk2" accent1="accent1" accent2="accent2" accent3="accent3" accent4="accent4" accent5="accent5" accent6="accent6" hlink="hlink" folHlink="folHlink"/>
  <p:sldLayoutIdLst>
    <p:sldLayoutId id="2147483778"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1350224"/>
      </p:ext>
    </p:extLst>
  </p:cSld>
  <p:clrMap bg1="lt1" tx1="dk1" bg2="lt2" tx2="dk2" accent1="accent1" accent2="accent2" accent3="accent3" accent4="accent4" accent5="accent5" accent6="accent6" hlink="hlink" folHlink="folHlink"/>
  <p:sldLayoutIdLst>
    <p:sldLayoutId id="2147483780"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37511814"/>
      </p:ext>
    </p:extLst>
  </p:cSld>
  <p:clrMap bg1="lt1" tx1="dk1" bg2="lt2" tx2="dk2" accent1="accent1" accent2="accent2" accent3="accent3" accent4="accent4" accent5="accent5" accent6="accent6" hlink="hlink" folHlink="folHlink"/>
  <p:sldLayoutIdLst>
    <p:sldLayoutId id="2147483782"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53287071"/>
      </p:ext>
    </p:extLst>
  </p:cSld>
  <p:clrMap bg1="lt1" tx1="dk1" bg2="lt2" tx2="dk2" accent1="accent1" accent2="accent2" accent3="accent3" accent4="accent4" accent5="accent5" accent6="accent6" hlink="hlink" folHlink="folHlink"/>
  <p:sldLayoutIdLst>
    <p:sldLayoutId id="2147483784"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48655806"/>
      </p:ext>
    </p:extLst>
  </p:cSld>
  <p:clrMap bg1="lt1" tx1="dk1" bg2="lt2" tx2="dk2" accent1="accent1" accent2="accent2" accent3="accent3" accent4="accent4" accent5="accent5" accent6="accent6" hlink="hlink" folHlink="folHlink"/>
  <p:sldLayoutIdLst>
    <p:sldLayoutId id="2147483786"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15076121"/>
      </p:ext>
    </p:extLst>
  </p:cSld>
  <p:clrMap bg1="lt1" tx1="dk1" bg2="lt2" tx2="dk2" accent1="accent1" accent2="accent2" accent3="accent3" accent4="accent4" accent5="accent5" accent6="accent6" hlink="hlink" folHlink="folHlink"/>
  <p:sldLayoutIdLst>
    <p:sldLayoutId id="2147483788"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38284684"/>
      </p:ext>
    </p:extLst>
  </p:cSld>
  <p:clrMap bg1="lt1" tx1="dk1" bg2="lt2" tx2="dk2" accent1="accent1" accent2="accent2" accent3="accent3" accent4="accent4" accent5="accent5" accent6="accent6" hlink="hlink" folHlink="folHlink"/>
  <p:sldLayoutIdLst>
    <p:sldLayoutId id="2147483790"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7502834"/>
      </p:ext>
    </p:extLst>
  </p:cSld>
  <p:clrMap bg1="lt1" tx1="dk1" bg2="lt2" tx2="dk2" accent1="accent1" accent2="accent2" accent3="accent3" accent4="accent4" accent5="accent5" accent6="accent6" hlink="hlink" folHlink="folHlink"/>
  <p:sldLayoutIdLst>
    <p:sldLayoutId id="2147483792"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79915010"/>
      </p:ext>
    </p:extLst>
  </p:cSld>
  <p:clrMap bg1="lt1" tx1="dk1" bg2="lt2" tx2="dk2" accent1="accent1" accent2="accent2" accent3="accent3" accent4="accent4" accent5="accent5" accent6="accent6" hlink="hlink" folHlink="folHlink"/>
  <p:sldLayoutIdLst>
    <p:sldLayoutId id="2147483794"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457200" y="6356350"/>
            <a:ext cx="1090464"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0E38CF-FFC6-4538-8612-8EB867D25ADA}" type="datetimeFigureOut">
              <a:rPr lang="en-GB" smtClean="0">
                <a:solidFill>
                  <a:prstClr val="black">
                    <a:tint val="75000"/>
                  </a:prstClr>
                </a:solidFill>
              </a:rPr>
              <a:pPr/>
              <a:t>14/11/2016</a:t>
            </a:fld>
            <a:endParaRPr lang="en-GB">
              <a:solidFill>
                <a:prstClr val="black">
                  <a:tint val="75000"/>
                </a:prstClr>
              </a:solidFill>
            </a:endParaRPr>
          </a:p>
        </p:txBody>
      </p:sp>
      <p:sp>
        <p:nvSpPr>
          <p:cNvPr id="6" name="Slide Number Placeholder 5"/>
          <p:cNvSpPr>
            <a:spLocks noGrp="1"/>
          </p:cNvSpPr>
          <p:nvPr>
            <p:ph type="sldNum" sz="quarter" idx="4"/>
          </p:nvPr>
        </p:nvSpPr>
        <p:spPr>
          <a:xfrm>
            <a:off x="7596336" y="6356350"/>
            <a:ext cx="1090464"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F9EABB-7223-4BD6-B630-5BE40BAD438E}" type="slidenum">
              <a:rPr lang="en-GB" smtClean="0">
                <a:solidFill>
                  <a:prstClr val="black">
                    <a:tint val="75000"/>
                  </a:prstClr>
                </a:solidFill>
              </a:rPr>
              <a:pPr/>
              <a:t>‹#›</a:t>
            </a:fld>
            <a:endParaRPr lang="en-GB">
              <a:solidFill>
                <a:prstClr val="black">
                  <a:tint val="75000"/>
                </a:prstClr>
              </a:solidFill>
            </a:endParaRPr>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39752" y="6309320"/>
            <a:ext cx="4357984" cy="360040"/>
          </a:xfrm>
          <a:prstGeom prst="rect">
            <a:avLst/>
          </a:prstGeom>
        </p:spPr>
      </p:pic>
      <p:cxnSp>
        <p:nvCxnSpPr>
          <p:cNvPr id="9" name="Straight Connector 8"/>
          <p:cNvCxnSpPr/>
          <p:nvPr/>
        </p:nvCxnSpPr>
        <p:spPr>
          <a:xfrm>
            <a:off x="467544" y="6237312"/>
            <a:ext cx="8208912" cy="0"/>
          </a:xfrm>
          <a:prstGeom prst="line">
            <a:avLst/>
          </a:prstGeom>
          <a:ln w="31750">
            <a:solidFill>
              <a:srgbClr val="6B5193"/>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595963"/>
      </p:ext>
    </p:extLst>
  </p:cSld>
  <p:clrMap bg1="lt1" tx1="dk1" bg2="lt2" tx2="dk2" accent1="accent1" accent2="accent2" accent3="accent3" accent4="accent4" accent5="accent5" accent6="accent6" hlink="hlink" folHlink="folHlink"/>
  <p:sldLayoutIdLst>
    <p:sldLayoutId id="2147483796" r:id="rId1"/>
  </p:sldLayoutIdLst>
  <p:txStyles>
    <p:title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baseline="0">
          <a:solidFill>
            <a:schemeClr val="tx1"/>
          </a:solidFill>
          <a:latin typeface="Gill Sans Std Light" pitchFamily="34"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baseline="0">
          <a:solidFill>
            <a:schemeClr val="tx1"/>
          </a:solidFill>
          <a:latin typeface="Gill Sans Std Light" pitchFamily="34"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baseline="0">
          <a:solidFill>
            <a:schemeClr val="tx1"/>
          </a:solidFill>
          <a:latin typeface="Gill Sans Std Light" pitchFamily="34"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baseline="0">
          <a:solidFill>
            <a:schemeClr val="tx1"/>
          </a:solidFill>
          <a:latin typeface="Gill Sans Std Light" pitchFamily="34"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4.xml"/><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3.xml"/><Relationship Id="rId6" Type="http://schemas.openxmlformats.org/officeDocument/2006/relationships/image" Target="../media/image14.jpeg"/><Relationship Id="rId5" Type="http://schemas.openxmlformats.org/officeDocument/2006/relationships/image" Target="../media/image13.png"/><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27.xml"/><Relationship Id="rId5" Type="http://schemas.openxmlformats.org/officeDocument/2006/relationships/image" Target="../media/image22.jpeg"/><Relationship Id="rId4" Type="http://schemas.openxmlformats.org/officeDocument/2006/relationships/image" Target="../media/image21.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6.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3.png"/><Relationship Id="rId7"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30.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image" Target="../media/image29.jpg"/></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9.xml"/><Relationship Id="rId1" Type="http://schemas.openxmlformats.org/officeDocument/2006/relationships/slideLayout" Target="../slideLayouts/slideLayout3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0.xml"/><Relationship Id="rId1" Type="http://schemas.openxmlformats.org/officeDocument/2006/relationships/slideLayout" Target="../slideLayouts/slideLayout32.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1.xml"/><Relationship Id="rId1" Type="http://schemas.openxmlformats.org/officeDocument/2006/relationships/slideLayout" Target="../slideLayouts/slideLayout33.xml"/><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2.xml"/><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3.xml"/><Relationship Id="rId1" Type="http://schemas.openxmlformats.org/officeDocument/2006/relationships/slideLayout" Target="../slideLayouts/slideLayout35.xml"/><Relationship Id="rId4" Type="http://schemas.openxmlformats.org/officeDocument/2006/relationships/image" Target="../media/image34.png"/></Relationships>
</file>

<file path=ppt/slides/_rels/slide2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4.xml"/><Relationship Id="rId1" Type="http://schemas.openxmlformats.org/officeDocument/2006/relationships/slideLayout" Target="../slideLayouts/slideLayout36.xml"/><Relationship Id="rId5" Type="http://schemas.openxmlformats.org/officeDocument/2006/relationships/image" Target="../media/image36.png"/><Relationship Id="rId4" Type="http://schemas.openxmlformats.org/officeDocument/2006/relationships/image" Target="../media/image35.png"/></Relationships>
</file>

<file path=ppt/slides/_rels/slide2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5.xml"/><Relationship Id="rId1" Type="http://schemas.openxmlformats.org/officeDocument/2006/relationships/slideLayout" Target="../slideLayouts/slideLayout37.xml"/></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6.xml"/><Relationship Id="rId1" Type="http://schemas.openxmlformats.org/officeDocument/2006/relationships/slideLayout" Target="../slideLayouts/slideLayout38.xml"/></Relationships>
</file>

<file path=ppt/slides/_rels/slide2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7.xml"/><Relationship Id="rId1" Type="http://schemas.openxmlformats.org/officeDocument/2006/relationships/slideLayout" Target="../slideLayouts/slideLayout39.xml"/><Relationship Id="rId5" Type="http://schemas.openxmlformats.org/officeDocument/2006/relationships/image" Target="../media/image39.png"/><Relationship Id="rId4" Type="http://schemas.openxmlformats.org/officeDocument/2006/relationships/image" Target="../media/image38.png"/></Relationships>
</file>

<file path=ppt/slides/_rels/slide2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8.xml"/><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29.xml"/><Relationship Id="rId1" Type="http://schemas.openxmlformats.org/officeDocument/2006/relationships/slideLayout" Target="../slideLayouts/slideLayout41.xml"/><Relationship Id="rId5" Type="http://schemas.openxmlformats.org/officeDocument/2006/relationships/image" Target="../media/image42.png"/><Relationship Id="rId4" Type="http://schemas.openxmlformats.org/officeDocument/2006/relationships/image" Target="../media/image41.png"/></Relationships>
</file>

<file path=ppt/slides/_rels/slide3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0.xml"/><Relationship Id="rId1" Type="http://schemas.openxmlformats.org/officeDocument/2006/relationships/slideLayout" Target="../slideLayouts/slideLayout42.xml"/><Relationship Id="rId5" Type="http://schemas.openxmlformats.org/officeDocument/2006/relationships/image" Target="../media/image44.jpeg"/><Relationship Id="rId4" Type="http://schemas.openxmlformats.org/officeDocument/2006/relationships/image" Target="../media/image43.jpeg"/></Relationships>
</file>

<file path=ppt/slides/_rels/slide3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1.xml"/><Relationship Id="rId1" Type="http://schemas.openxmlformats.org/officeDocument/2006/relationships/slideLayout" Target="../slideLayouts/slideLayout43.xml"/><Relationship Id="rId5" Type="http://schemas.openxmlformats.org/officeDocument/2006/relationships/image" Target="../media/image46.png"/><Relationship Id="rId4" Type="http://schemas.openxmlformats.org/officeDocument/2006/relationships/image" Target="../media/image45.png"/></Relationships>
</file>

<file path=ppt/slides/_rels/slide3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2.xml"/><Relationship Id="rId1" Type="http://schemas.openxmlformats.org/officeDocument/2006/relationships/slideLayout" Target="../slideLayouts/slideLayout44.xml"/><Relationship Id="rId4" Type="http://schemas.openxmlformats.org/officeDocument/2006/relationships/image" Target="../media/image47.png"/></Relationships>
</file>

<file path=ppt/slides/_rels/slide3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3.xml"/><Relationship Id="rId1" Type="http://schemas.openxmlformats.org/officeDocument/2006/relationships/slideLayout" Target="../slideLayouts/slideLayout45.xml"/><Relationship Id="rId4" Type="http://schemas.openxmlformats.org/officeDocument/2006/relationships/image" Target="../media/image48.jpeg"/></Relationships>
</file>

<file path=ppt/slides/_rels/slide3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52.jpg"/><Relationship Id="rId2" Type="http://schemas.openxmlformats.org/officeDocument/2006/relationships/notesSlide" Target="../notesSlides/notesSlide34.xml"/><Relationship Id="rId1" Type="http://schemas.openxmlformats.org/officeDocument/2006/relationships/slideLayout" Target="../slideLayouts/slideLayout46.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png"/></Relationships>
</file>

<file path=ppt/slides/_rels/slide3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5.xml"/><Relationship Id="rId1" Type="http://schemas.openxmlformats.org/officeDocument/2006/relationships/slideLayout" Target="../slideLayouts/slideLayout47.xml"/><Relationship Id="rId4" Type="http://schemas.openxmlformats.org/officeDocument/2006/relationships/image" Target="../media/image53.png"/></Relationships>
</file>

<file path=ppt/slides/_rels/slide3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6.xml"/><Relationship Id="rId1" Type="http://schemas.openxmlformats.org/officeDocument/2006/relationships/slideLayout" Target="../slideLayouts/slideLayout48.xml"/><Relationship Id="rId4" Type="http://schemas.openxmlformats.org/officeDocument/2006/relationships/image" Target="../media/image54.jpeg"/></Relationships>
</file>

<file path=ppt/slides/_rels/slide38.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7.xml"/><Relationship Id="rId1" Type="http://schemas.openxmlformats.org/officeDocument/2006/relationships/slideLayout" Target="../slideLayouts/slideLayout49.xml"/><Relationship Id="rId4" Type="http://schemas.openxmlformats.org/officeDocument/2006/relationships/image" Target="../media/image55.png"/></Relationships>
</file>

<file path=ppt/slides/_rels/slide3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8.xml"/><Relationship Id="rId1" Type="http://schemas.openxmlformats.org/officeDocument/2006/relationships/slideLayout" Target="../slideLayouts/slideLayout50.xml"/></Relationships>
</file>

<file path=ppt/slides/_rels/slide4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9.xml"/><Relationship Id="rId1" Type="http://schemas.openxmlformats.org/officeDocument/2006/relationships/slideLayout" Target="../slideLayouts/slideLayout51.xml"/><Relationship Id="rId4" Type="http://schemas.openxmlformats.org/officeDocument/2006/relationships/image" Target="../media/image56.jpeg"/></Relationships>
</file>

<file path=ppt/slides/_rels/slide4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40.xml"/><Relationship Id="rId1" Type="http://schemas.openxmlformats.org/officeDocument/2006/relationships/slideLayout" Target="../slideLayouts/slideLayout52.xml"/><Relationship Id="rId4" Type="http://schemas.openxmlformats.org/officeDocument/2006/relationships/hyperlink" Target="mailto:rachaelmagson@birminghamhippodrome.com" TargetMode="Externa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53.xml"/></Relationships>
</file>

<file path=ppt/slides/_rels/slide43.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58.jpeg"/><Relationship Id="rId7" Type="http://schemas.openxmlformats.org/officeDocument/2006/relationships/image" Target="../media/image62.png"/><Relationship Id="rId2" Type="http://schemas.openxmlformats.org/officeDocument/2006/relationships/image" Target="../media/image57.jpeg"/><Relationship Id="rId1" Type="http://schemas.openxmlformats.org/officeDocument/2006/relationships/slideLayout" Target="../slideLayouts/slideLayout54.xml"/><Relationship Id="rId6" Type="http://schemas.openxmlformats.org/officeDocument/2006/relationships/image" Target="../media/image61.png"/><Relationship Id="rId5" Type="http://schemas.openxmlformats.org/officeDocument/2006/relationships/image" Target="../media/image60.jpeg"/><Relationship Id="rId4" Type="http://schemas.openxmlformats.org/officeDocument/2006/relationships/image" Target="../media/image59.jpeg"/></Relationships>
</file>

<file path=ppt/slides/_rels/slide4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55.xml"/><Relationship Id="rId4" Type="http://schemas.openxmlformats.org/officeDocument/2006/relationships/image" Target="../media/image66.png"/></Relationships>
</file>

<file path=ppt/slides/_rels/slide45.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56.xml"/><Relationship Id="rId5" Type="http://schemas.openxmlformats.org/officeDocument/2006/relationships/image" Target="../media/image70.jpeg"/><Relationship Id="rId4" Type="http://schemas.openxmlformats.org/officeDocument/2006/relationships/image" Target="../media/image69.png"/></Relationships>
</file>

<file path=ppt/slides/_rels/slide46.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57.xml"/></Relationships>
</file>

<file path=ppt/slides/_rels/slide4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5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4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0.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5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5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64.xml"/></Relationships>
</file>

<file path=ppt/slides/_rels/slide5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5.xml"/></Relationships>
</file>

<file path=ppt/slides/_rels/slide55.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66.xml"/></Relationships>
</file>

<file path=ppt/slides/_rels/slide56.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67.xml"/></Relationships>
</file>

<file path=ppt/slides/_rels/slide57.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8.xml"/></Relationships>
</file>

<file path=ppt/slides/_rels/slide58.xml.rels><?xml version="1.0" encoding="UTF-8" standalone="yes"?>
<Relationships xmlns="http://schemas.openxmlformats.org/package/2006/relationships"><Relationship Id="rId2" Type="http://schemas.openxmlformats.org/officeDocument/2006/relationships/image" Target="../media/image78.png"/><Relationship Id="rId1" Type="http://schemas.openxmlformats.org/officeDocument/2006/relationships/slideLayout" Target="../slideLayouts/slideLayout69.xml"/></Relationships>
</file>

<file path=ppt/slides/_rels/slide59.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70.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1.xml"/></Relationships>
</file>

<file path=ppt/slides/_rels/slide6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2.xml"/></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5.xml"/></Relationships>
</file>

<file path=ppt/slides/_rels/slide63.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notesSlide" Target="../notesSlides/notesSlide41.xml"/><Relationship Id="rId1" Type="http://schemas.openxmlformats.org/officeDocument/2006/relationships/slideLayout" Target="../slideLayouts/slideLayout2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grpSp>
        <p:nvGrpSpPr>
          <p:cNvPr id="23" name="Group 22"/>
          <p:cNvGrpSpPr/>
          <p:nvPr/>
        </p:nvGrpSpPr>
        <p:grpSpPr>
          <a:xfrm>
            <a:off x="4105049" y="990567"/>
            <a:ext cx="4835063" cy="4809868"/>
            <a:chOff x="5473398" y="177756"/>
            <a:chExt cx="6446751" cy="6413157"/>
          </a:xfrm>
        </p:grpSpPr>
        <p:sp>
          <p:nvSpPr>
            <p:cNvPr id="17" name="Oval 16"/>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5" name="TextBox 4"/>
          <p:cNvSpPr txBox="1"/>
          <p:nvPr/>
        </p:nvSpPr>
        <p:spPr>
          <a:xfrm>
            <a:off x="601170" y="1585708"/>
            <a:ext cx="5465103" cy="3170099"/>
          </a:xfrm>
          <a:prstGeom prst="rect">
            <a:avLst/>
          </a:prstGeom>
          <a:noFill/>
        </p:spPr>
        <p:txBody>
          <a:bodyPr wrap="square" rtlCol="0">
            <a:spAutoFit/>
          </a:bodyPr>
          <a:lstStyle/>
          <a:p>
            <a:pPr defTabSz="457200"/>
            <a:r>
              <a:rPr lang="en-GB" sz="4000" b="1" dirty="0" smtClean="0">
                <a:solidFill>
                  <a:srgbClr val="E7E6E6"/>
                </a:solidFill>
                <a:cs typeface="Arial" panose="020B0604020202020204" pitchFamily="34" charset="0"/>
              </a:rPr>
              <a:t>TESSITURA </a:t>
            </a:r>
          </a:p>
          <a:p>
            <a:pPr defTabSz="457200"/>
            <a:r>
              <a:rPr lang="en-GB" sz="4000" b="1" dirty="0" smtClean="0">
                <a:solidFill>
                  <a:srgbClr val="E7E6E6"/>
                </a:solidFill>
                <a:cs typeface="Arial" panose="020B0604020202020204" pitchFamily="34" charset="0"/>
              </a:rPr>
              <a:t>EUROPEAN </a:t>
            </a:r>
          </a:p>
          <a:p>
            <a:pPr defTabSz="457200"/>
            <a:r>
              <a:rPr lang="en-GB" sz="4000" b="1" dirty="0" smtClean="0">
                <a:solidFill>
                  <a:srgbClr val="E7E6E6"/>
                </a:solidFill>
                <a:cs typeface="Arial" panose="020B0604020202020204" pitchFamily="34" charset="0"/>
              </a:rPr>
              <a:t>CONFERENCE</a:t>
            </a:r>
          </a:p>
          <a:p>
            <a:pPr defTabSz="457200"/>
            <a:endParaRPr lang="en-GB" sz="4000" b="1" dirty="0">
              <a:solidFill>
                <a:srgbClr val="E7E6E6"/>
              </a:solidFill>
              <a:cs typeface="Arial" panose="020B0604020202020204" pitchFamily="34" charset="0"/>
            </a:endParaRPr>
          </a:p>
          <a:p>
            <a:pPr defTabSz="457200"/>
            <a:r>
              <a:rPr lang="en-GB" sz="4000" b="1" dirty="0" smtClean="0">
                <a:solidFill>
                  <a:srgbClr val="E7E6E6"/>
                </a:solidFill>
                <a:cs typeface="Arial" panose="020B0604020202020204" pitchFamily="34" charset="0"/>
              </a:rPr>
              <a:t>DUBLIN 2016</a:t>
            </a:r>
          </a:p>
        </p:txBody>
      </p:sp>
    </p:spTree>
    <p:extLst>
      <p:ext uri="{BB962C8B-B14F-4D97-AF65-F5344CB8AC3E}">
        <p14:creationId xmlns:p14="http://schemas.microsoft.com/office/powerpoint/2010/main" val="391366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911427" y="286794"/>
            <a:ext cx="2453210" cy="2442345"/>
          </a:xfrm>
        </p:spPr>
      </p:pic>
      <p:sp>
        <p:nvSpPr>
          <p:cNvPr id="6" name="TextBox 5"/>
          <p:cNvSpPr txBox="1"/>
          <p:nvPr/>
        </p:nvSpPr>
        <p:spPr>
          <a:xfrm>
            <a:off x="429449" y="3002547"/>
            <a:ext cx="3391743" cy="3247043"/>
          </a:xfrm>
          <a:prstGeom prst="rect">
            <a:avLst/>
          </a:prstGeom>
          <a:noFill/>
        </p:spPr>
        <p:txBody>
          <a:bodyPr wrap="square" rtlCol="0">
            <a:spAutoFit/>
          </a:bodyPr>
          <a:lstStyle/>
          <a:p>
            <a:pPr algn="ctr" defTabSz="457200"/>
            <a:r>
              <a:rPr lang="en-GB" sz="4400" b="1" dirty="0" smtClean="0">
                <a:solidFill>
                  <a:srgbClr val="F15E4C"/>
                </a:solidFill>
                <a:ea typeface="Tahoma" panose="020B0604030504040204" pitchFamily="34" charset="0"/>
                <a:cs typeface="Arial" panose="020B0604020202020204" pitchFamily="34" charset="0"/>
              </a:rPr>
              <a:t>TESSITURA AS A PLATFORM</a:t>
            </a:r>
            <a:endParaRPr lang="en-GB" sz="4400" b="1" dirty="0" smtClean="0">
              <a:solidFill>
                <a:srgbClr val="F15E4C"/>
              </a:solidFill>
              <a:ea typeface="Tahoma" panose="020B0604030504040204" pitchFamily="34" charset="0"/>
              <a:cs typeface="Arial" panose="020B0604020202020204" pitchFamily="34" charset="0"/>
            </a:endParaRPr>
          </a:p>
          <a:p>
            <a:pPr algn="ctr" defTabSz="457200"/>
            <a:endParaRPr lang="en-GB" sz="900" b="1" dirty="0" smtClean="0">
              <a:solidFill>
                <a:srgbClr val="F15E4C"/>
              </a:solidFill>
              <a:ea typeface="Tahoma" panose="020B0604030504040204" pitchFamily="34" charset="0"/>
              <a:cs typeface="Arial" panose="020B0604020202020204" pitchFamily="34" charset="0"/>
            </a:endParaRPr>
          </a:p>
          <a:p>
            <a:pPr algn="ctr" defTabSz="457200"/>
            <a:r>
              <a:rPr lang="en-GB" sz="3200" b="1" dirty="0" smtClean="0">
                <a:solidFill>
                  <a:srgbClr val="0B9D48"/>
                </a:solidFill>
                <a:ea typeface="Tahoma" panose="020B0604030504040204" pitchFamily="34" charset="0"/>
                <a:cs typeface="Arial" panose="020B0604020202020204" pitchFamily="34" charset="0"/>
              </a:rPr>
              <a:t>Single and Ready to Mingle</a:t>
            </a:r>
            <a:endParaRPr lang="en-GB" sz="3200" b="1" dirty="0">
              <a:solidFill>
                <a:srgbClr val="0B9D48"/>
              </a:solidFill>
              <a:ea typeface="Tahoma" panose="020B0604030504040204" pitchFamily="34" charset="0"/>
              <a:cs typeface="Arial" panose="020B0604020202020204" pitchFamily="34" charset="0"/>
            </a:endParaRPr>
          </a:p>
        </p:txBody>
      </p:sp>
      <p:sp>
        <p:nvSpPr>
          <p:cNvPr id="7" name="TextBox 6"/>
          <p:cNvSpPr txBox="1"/>
          <p:nvPr/>
        </p:nvSpPr>
        <p:spPr>
          <a:xfrm>
            <a:off x="4628063" y="3063423"/>
            <a:ext cx="3823479" cy="1631216"/>
          </a:xfrm>
          <a:prstGeom prst="rect">
            <a:avLst/>
          </a:prstGeom>
          <a:noFill/>
        </p:spPr>
        <p:txBody>
          <a:bodyPr wrap="square" rtlCol="0">
            <a:spAutoFit/>
          </a:bodyPr>
          <a:lstStyle/>
          <a:p>
            <a:pPr marL="457200" indent="-457200" defTabSz="457200">
              <a:buFont typeface="Arial" panose="020B0604020202020204" pitchFamily="34" charset="0"/>
              <a:buChar char="•"/>
            </a:pPr>
            <a:r>
              <a:rPr lang="en-GB" sz="2800" b="1" dirty="0" smtClean="0">
                <a:solidFill>
                  <a:srgbClr val="0B9D48"/>
                </a:solidFill>
              </a:rPr>
              <a:t>CONTENT </a:t>
            </a:r>
            <a:r>
              <a:rPr lang="en-GB" sz="2800" b="1" dirty="0" smtClean="0">
                <a:solidFill>
                  <a:srgbClr val="0B9D48"/>
                </a:solidFill>
              </a:rPr>
              <a:t>PLANNERS</a:t>
            </a:r>
            <a:endParaRPr lang="en-GB" sz="2800" b="1" dirty="0" smtClean="0">
              <a:solidFill>
                <a:srgbClr val="0B9D48"/>
              </a:solidFill>
            </a:endParaRPr>
          </a:p>
          <a:p>
            <a:pPr defTabSz="457200"/>
            <a:r>
              <a:rPr lang="en-GB" b="1" dirty="0" smtClean="0">
                <a:solidFill>
                  <a:srgbClr val="F15E4C"/>
                </a:solidFill>
              </a:rPr>
              <a:t>Sarah Stratton </a:t>
            </a:r>
            <a:r>
              <a:rPr lang="en-GB" b="1" dirty="0" smtClean="0">
                <a:solidFill>
                  <a:srgbClr val="F15E4C"/>
                </a:solidFill>
              </a:rPr>
              <a:t>: </a:t>
            </a:r>
            <a:r>
              <a:rPr lang="en-GB" b="1" dirty="0" smtClean="0">
                <a:solidFill>
                  <a:srgbClr val="F15E4C"/>
                </a:solidFill>
              </a:rPr>
              <a:t>Birmingham Hippodrome</a:t>
            </a:r>
          </a:p>
          <a:p>
            <a:pPr defTabSz="457200"/>
            <a:r>
              <a:rPr lang="en-GB" b="1" dirty="0" smtClean="0">
                <a:solidFill>
                  <a:srgbClr val="F15E4C"/>
                </a:solidFill>
              </a:rPr>
              <a:t>Debbie Harland : Old Vic Theatre</a:t>
            </a:r>
            <a:endParaRPr lang="en-GB" b="1" dirty="0" smtClean="0">
              <a:solidFill>
                <a:srgbClr val="F15E4C"/>
              </a:solidFill>
            </a:endParaRPr>
          </a:p>
          <a:p>
            <a:pPr defTabSz="457200"/>
            <a:endParaRPr lang="en-GB" b="1" dirty="0" smtClean="0">
              <a:solidFill>
                <a:srgbClr val="F15E4C"/>
              </a:solidFill>
            </a:endParaRPr>
          </a:p>
        </p:txBody>
      </p:sp>
      <p:sp>
        <p:nvSpPr>
          <p:cNvPr id="8" name="TextBox 7"/>
          <p:cNvSpPr txBox="1"/>
          <p:nvPr/>
        </p:nvSpPr>
        <p:spPr>
          <a:xfrm>
            <a:off x="4628063" y="922598"/>
            <a:ext cx="4177270" cy="1754326"/>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marL="457200" indent="-457200" defTabSz="457200">
              <a:buFont typeface="Arial" panose="020B0604020202020204" pitchFamily="34" charset="0"/>
              <a:buChar char="•"/>
            </a:pPr>
            <a:r>
              <a:rPr lang="en-GB" sz="2800" b="1" dirty="0" smtClean="0">
                <a:solidFill>
                  <a:srgbClr val="0B9D48"/>
                </a:solidFill>
                <a:cs typeface="Arial" panose="020B0604020202020204" pitchFamily="34" charset="0"/>
              </a:rPr>
              <a:t>PRESENTERS</a:t>
            </a:r>
            <a:endParaRPr lang="en-GB" sz="2800" b="1" dirty="0">
              <a:solidFill>
                <a:srgbClr val="0B9D48"/>
              </a:solidFill>
              <a:cs typeface="Arial" panose="020B0604020202020204" pitchFamily="34" charset="0"/>
            </a:endParaRPr>
          </a:p>
          <a:p>
            <a:pPr defTabSz="457200"/>
            <a:r>
              <a:rPr lang="en-GB" b="1" dirty="0" smtClean="0">
                <a:solidFill>
                  <a:srgbClr val="F15E4C"/>
                </a:solidFill>
                <a:cs typeface="Arial" panose="020B0604020202020204" pitchFamily="34" charset="0"/>
              </a:rPr>
              <a:t>Dara Hogan </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Abbey Theatre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Rachael </a:t>
            </a:r>
            <a:r>
              <a:rPr lang="en-GB" b="1" dirty="0" err="1" smtClean="0">
                <a:solidFill>
                  <a:srgbClr val="F15E4C"/>
                </a:solidFill>
                <a:cs typeface="Arial" panose="020B0604020202020204" pitchFamily="34" charset="0"/>
              </a:rPr>
              <a:t>Magson</a:t>
            </a:r>
            <a:r>
              <a:rPr lang="en-GB" b="1" dirty="0" smtClean="0">
                <a:solidFill>
                  <a:srgbClr val="F15E4C"/>
                </a:solidFill>
                <a:cs typeface="Arial" panose="020B0604020202020204" pitchFamily="34" charset="0"/>
              </a:rPr>
              <a:t> : Birmingham Hippodrome</a:t>
            </a:r>
            <a:endParaRPr lang="en-GB" b="1" dirty="0">
              <a:solidFill>
                <a:srgbClr val="F15E4C"/>
              </a:solidFill>
              <a:cs typeface="Arial" panose="020B0604020202020204" pitchFamily="34" charset="0"/>
            </a:endParaRPr>
          </a:p>
          <a:p>
            <a:pPr defTabSz="457200"/>
            <a:r>
              <a:rPr lang="en-GB" b="1" dirty="0" smtClean="0">
                <a:solidFill>
                  <a:srgbClr val="F15E4C"/>
                </a:solidFill>
                <a:cs typeface="Arial" panose="020B0604020202020204" pitchFamily="34" charset="0"/>
              </a:rPr>
              <a:t>Chris Campbell </a:t>
            </a:r>
            <a:r>
              <a:rPr lang="en-GB" b="1" dirty="0" smtClean="0">
                <a:solidFill>
                  <a:srgbClr val="F15E4C"/>
                </a:solidFill>
                <a:cs typeface="Arial" panose="020B0604020202020204" pitchFamily="34" charset="0"/>
              </a:rPr>
              <a:t>: </a:t>
            </a:r>
            <a:r>
              <a:rPr lang="en-GB" b="1" dirty="0" smtClean="0">
                <a:solidFill>
                  <a:srgbClr val="F15E4C"/>
                </a:solidFill>
                <a:cs typeface="Arial" panose="020B0604020202020204" pitchFamily="34" charset="0"/>
              </a:rPr>
              <a:t>Grange Park Opera</a:t>
            </a:r>
            <a:endParaRPr lang="en-GB" b="1" dirty="0">
              <a:solidFill>
                <a:srgbClr val="F15E4C"/>
              </a:solidFill>
              <a:cs typeface="Arial" panose="020B0604020202020204" pitchFamily="34" charset="0"/>
            </a:endParaRPr>
          </a:p>
        </p:txBody>
      </p:sp>
      <p:sp>
        <p:nvSpPr>
          <p:cNvPr id="9" name="TextBox 8"/>
          <p:cNvSpPr txBox="1"/>
          <p:nvPr/>
        </p:nvSpPr>
        <p:spPr>
          <a:xfrm>
            <a:off x="4838329" y="4626068"/>
            <a:ext cx="2762565" cy="1477328"/>
          </a:xfrm>
          <a:prstGeom prst="rect">
            <a:avLst/>
          </a:prstGeom>
          <a:noFill/>
        </p:spPr>
        <p:txBody>
          <a:bodyPr wrap="square" rtlCol="0">
            <a:spAutoFit/>
          </a:bodyPr>
          <a:lstStyle/>
          <a:p>
            <a:pPr algn="ctr" defTabSz="457200"/>
            <a:r>
              <a:rPr lang="en-US" b="1" dirty="0" smtClean="0">
                <a:solidFill>
                  <a:prstClr val="black"/>
                </a:solidFill>
              </a:rPr>
              <a:t>Share your </a:t>
            </a:r>
            <a:r>
              <a:rPr lang="en-US" b="1" dirty="0" err="1" smtClean="0">
                <a:solidFill>
                  <a:prstClr val="black"/>
                </a:solidFill>
              </a:rPr>
              <a:t>favourite</a:t>
            </a:r>
            <a:r>
              <a:rPr lang="en-US" b="1" dirty="0" smtClean="0">
                <a:solidFill>
                  <a:prstClr val="black"/>
                </a:solidFill>
              </a:rPr>
              <a:t> content and photos! #TECDublin16</a:t>
            </a:r>
          </a:p>
          <a:p>
            <a:pPr algn="ctr" defTabSz="457200"/>
            <a:endParaRPr lang="en-US" b="1" dirty="0" smtClean="0">
              <a:solidFill>
                <a:prstClr val="black"/>
              </a:solidFill>
            </a:endParaRPr>
          </a:p>
          <a:p>
            <a:pPr algn="ctr" defTabSz="457200"/>
            <a:endParaRPr lang="en-US" b="1" dirty="0">
              <a:solidFill>
                <a:prstClr val="black"/>
              </a:solidFill>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478487" y="5462775"/>
            <a:ext cx="733053" cy="733053"/>
          </a:xfrm>
          <a:prstGeom prst="rect">
            <a:avLst/>
          </a:prstGeom>
        </p:spPr>
      </p:pic>
      <p:pic>
        <p:nvPicPr>
          <p:cNvPr id="13" name="Picture 12"/>
          <p:cNvPicPr>
            <a:picLocks noChangeAspect="1"/>
          </p:cNvPicPr>
          <p:nvPr/>
        </p:nvPicPr>
        <p:blipFill>
          <a:blip r:embed="rId4">
            <a:clrChange>
              <a:clrFrom>
                <a:srgbClr val="FBFFFF"/>
              </a:clrFrom>
              <a:clrTo>
                <a:srgbClr val="FBFFFF">
                  <a:alpha val="0"/>
                </a:srgbClr>
              </a:clrTo>
            </a:clrChange>
            <a:extLst>
              <a:ext uri="{28A0092B-C50C-407E-A947-70E740481C1C}">
                <a14:useLocalDpi xmlns:a14="http://schemas.microsoft.com/office/drawing/2010/main" val="0"/>
              </a:ext>
            </a:extLst>
          </a:blip>
          <a:stretch>
            <a:fillRect/>
          </a:stretch>
        </p:blipFill>
        <p:spPr>
          <a:xfrm>
            <a:off x="6219612" y="5555208"/>
            <a:ext cx="548188" cy="548188"/>
          </a:xfrm>
          <a:prstGeom prst="rect">
            <a:avLst/>
          </a:prstGeom>
        </p:spPr>
      </p:pic>
    </p:spTree>
    <p:extLst>
      <p:ext uri="{BB962C8B-B14F-4D97-AF65-F5344CB8AC3E}">
        <p14:creationId xmlns:p14="http://schemas.microsoft.com/office/powerpoint/2010/main" val="1388416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ctrTitle"/>
          </p:nvPr>
        </p:nvSpPr>
        <p:spPr>
          <a:xfrm>
            <a:off x="685800" y="1298221"/>
            <a:ext cx="7772400" cy="2211741"/>
          </a:xfrm>
        </p:spPr>
        <p:txBody>
          <a:bodyPr/>
          <a:lstStyle/>
          <a:p>
            <a:r>
              <a:rPr lang="en-US" altLang="en-US" sz="6600" dirty="0" smtClean="0"/>
              <a:t>Abbey Theatre</a:t>
            </a:r>
            <a:endParaRPr lang="en-US" altLang="en-US" sz="8800" dirty="0"/>
          </a:p>
        </p:txBody>
      </p:sp>
      <p:sp>
        <p:nvSpPr>
          <p:cNvPr id="45059" name="Rectangle 3"/>
          <p:cNvSpPr>
            <a:spLocks noGrp="1" noChangeArrowheads="1"/>
          </p:cNvSpPr>
          <p:nvPr>
            <p:ph type="subTitle" idx="1"/>
          </p:nvPr>
        </p:nvSpPr>
        <p:spPr/>
        <p:txBody>
          <a:bodyPr>
            <a:normAutofit fontScale="92500" lnSpcReduction="20000"/>
          </a:bodyPr>
          <a:lstStyle/>
          <a:p>
            <a:endParaRPr lang="en-US" altLang="en-US" sz="2800" dirty="0"/>
          </a:p>
          <a:p>
            <a:r>
              <a:rPr lang="en-IE" sz="2800" dirty="0" smtClean="0"/>
              <a:t>Tessitura Integrations</a:t>
            </a:r>
            <a:endParaRPr lang="en-IE" sz="2800" dirty="0"/>
          </a:p>
          <a:p>
            <a:endParaRPr lang="en-IE" sz="2800" dirty="0"/>
          </a:p>
          <a:p>
            <a:r>
              <a:rPr lang="en-IE" sz="2800" dirty="0"/>
              <a:t>Dara Hogan – Database Systems Manager</a:t>
            </a:r>
          </a:p>
        </p:txBody>
      </p:sp>
      <p:pic>
        <p:nvPicPr>
          <p:cNvPr id="5" name="Picture 2" descr="https://www.abbeytheatre.ie/images/logo_abbe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8134" y="251360"/>
            <a:ext cx="3193675" cy="1742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05809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0" y="1406745"/>
            <a:ext cx="9144000" cy="4520397"/>
          </a:xfrm>
          <a:prstGeom prst="rect">
            <a:avLst/>
          </a:prstGeom>
        </p:spPr>
      </p:pic>
      <p:sp>
        <p:nvSpPr>
          <p:cNvPr id="2" name="Title 1"/>
          <p:cNvSpPr>
            <a:spLocks noGrp="1"/>
          </p:cNvSpPr>
          <p:nvPr>
            <p:ph type="title"/>
          </p:nvPr>
        </p:nvSpPr>
        <p:spPr>
          <a:xfrm>
            <a:off x="0" y="-1"/>
            <a:ext cx="9144001" cy="1406745"/>
          </a:xfrm>
        </p:spPr>
        <p:txBody>
          <a:bodyPr>
            <a:normAutofit/>
          </a:bodyPr>
          <a:lstStyle/>
          <a:p>
            <a:r>
              <a:rPr lang="en-IE" dirty="0" smtClean="0"/>
              <a:t>Abbey Theatre</a:t>
            </a:r>
            <a:endParaRPr lang="en-IE" dirty="0"/>
          </a:p>
        </p:txBody>
      </p:sp>
      <p:sp>
        <p:nvSpPr>
          <p:cNvPr id="3" name="Content Placeholder 2"/>
          <p:cNvSpPr>
            <a:spLocks noGrp="1"/>
          </p:cNvSpPr>
          <p:nvPr>
            <p:ph idx="1"/>
          </p:nvPr>
        </p:nvSpPr>
        <p:spPr>
          <a:xfrm>
            <a:off x="127809" y="1409352"/>
            <a:ext cx="5615069" cy="1582204"/>
          </a:xfrm>
          <a:gradFill flip="none" rotWithShape="1">
            <a:gsLst>
              <a:gs pos="0">
                <a:schemeClr val="accent5">
                  <a:lumMod val="5000"/>
                  <a:lumOff val="95000"/>
                  <a:alpha val="29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p:spPr>
        <p:txBody>
          <a:bodyPr>
            <a:normAutofit/>
          </a:bodyPr>
          <a:lstStyle/>
          <a:p>
            <a:r>
              <a:rPr lang="en-IE" dirty="0" smtClean="0"/>
              <a:t>National Theatre of Ireland</a:t>
            </a:r>
          </a:p>
          <a:p>
            <a:r>
              <a:rPr lang="en-IE" dirty="0" smtClean="0"/>
              <a:t>2 Spaces: 492 seats and 100 seats</a:t>
            </a:r>
          </a:p>
          <a:p>
            <a:r>
              <a:rPr lang="en-IE" dirty="0" smtClean="0"/>
              <a:t>Tessitura since 2008</a:t>
            </a:r>
          </a:p>
          <a:p>
            <a:endParaRPr lang="en-IE" dirty="0"/>
          </a:p>
        </p:txBody>
      </p:sp>
    </p:spTree>
    <p:extLst>
      <p:ext uri="{BB962C8B-B14F-4D97-AF65-F5344CB8AC3E}">
        <p14:creationId xmlns:p14="http://schemas.microsoft.com/office/powerpoint/2010/main" val="15901478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Shared Data</a:t>
            </a:r>
            <a:endParaRPr lang="en-IE" dirty="0"/>
          </a:p>
        </p:txBody>
      </p:sp>
      <p:sp>
        <p:nvSpPr>
          <p:cNvPr id="3" name="Content Placeholder 2"/>
          <p:cNvSpPr>
            <a:spLocks noGrp="1"/>
          </p:cNvSpPr>
          <p:nvPr>
            <p:ph idx="1"/>
          </p:nvPr>
        </p:nvSpPr>
        <p:spPr/>
        <p:txBody>
          <a:bodyPr>
            <a:noAutofit/>
          </a:bodyPr>
          <a:lstStyle/>
          <a:p>
            <a:r>
              <a:rPr lang="en-IE" sz="3200" dirty="0"/>
              <a:t>Data in Tessitura relevant to other systems</a:t>
            </a:r>
          </a:p>
          <a:p>
            <a:pPr marL="0" indent="0">
              <a:buNone/>
            </a:pPr>
            <a:endParaRPr lang="en-IE" sz="3200" dirty="0"/>
          </a:p>
          <a:p>
            <a:r>
              <a:rPr lang="en-IE" sz="3200" dirty="0"/>
              <a:t>Data in Other systems relevant to Tessitura</a:t>
            </a:r>
          </a:p>
          <a:p>
            <a:pPr marL="0" indent="0">
              <a:buNone/>
            </a:pPr>
            <a:endParaRPr lang="en-IE" sz="3200" dirty="0"/>
          </a:p>
          <a:p>
            <a:r>
              <a:rPr lang="en-IE" sz="3200" dirty="0"/>
              <a:t>For efficient business process these need to be integrated.</a:t>
            </a:r>
          </a:p>
        </p:txBody>
      </p:sp>
    </p:spTree>
    <p:extLst>
      <p:ext uri="{BB962C8B-B14F-4D97-AF65-F5344CB8AC3E}">
        <p14:creationId xmlns:p14="http://schemas.microsoft.com/office/powerpoint/2010/main" val="10480301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Example 1: HR System Integration</a:t>
            </a:r>
            <a:endParaRPr lang="en-IE" dirty="0"/>
          </a:p>
        </p:txBody>
      </p:sp>
      <p:sp>
        <p:nvSpPr>
          <p:cNvPr id="3" name="Content Placeholder 2"/>
          <p:cNvSpPr>
            <a:spLocks noGrp="1"/>
          </p:cNvSpPr>
          <p:nvPr>
            <p:ph idx="1"/>
          </p:nvPr>
        </p:nvSpPr>
        <p:spPr>
          <a:xfrm>
            <a:off x="-685800" y="1960561"/>
            <a:ext cx="10515600" cy="4351338"/>
          </a:xfrm>
        </p:spPr>
        <p:txBody>
          <a:bodyPr/>
          <a:lstStyle/>
          <a:p>
            <a:pPr marL="0" indent="0">
              <a:buNone/>
            </a:pPr>
            <a:r>
              <a:rPr lang="en-IE" dirty="0" smtClean="0"/>
              <a:t> </a:t>
            </a:r>
            <a:endParaRPr lang="en-IE" dirty="0"/>
          </a:p>
        </p:txBody>
      </p:sp>
      <p:pic>
        <p:nvPicPr>
          <p:cNvPr id="1026" name="Picture 2" descr="Image result for business person clipar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60825" y="3952808"/>
            <a:ext cx="1677823" cy="213671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it nerd clipar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77643" y="3123857"/>
            <a:ext cx="2011337" cy="3053107"/>
          </a:xfrm>
          <a:prstGeom prst="rect">
            <a:avLst/>
          </a:prstGeom>
          <a:noFill/>
          <a:extLst>
            <a:ext uri="{909E8E84-426E-40DD-AFC4-6F175D3DCCD1}">
              <a14:hiddenFill xmlns:a14="http://schemas.microsoft.com/office/drawing/2010/main">
                <a:solidFill>
                  <a:srgbClr val="FFFFFF"/>
                </a:solidFill>
              </a14:hiddenFill>
            </a:ext>
          </a:extLst>
        </p:spPr>
      </p:pic>
      <p:sp>
        <p:nvSpPr>
          <p:cNvPr id="4" name="Oval Callout 3"/>
          <p:cNvSpPr/>
          <p:nvPr/>
        </p:nvSpPr>
        <p:spPr>
          <a:xfrm>
            <a:off x="360825" y="1932226"/>
            <a:ext cx="3785076" cy="1844587"/>
          </a:xfrm>
          <a:prstGeom prst="wedgeEllipseCallout">
            <a:avLst>
              <a:gd name="adj1" fmla="val -30965"/>
              <a:gd name="adj2" fmla="val 625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E" sz="3200" dirty="0"/>
              <a:t>Can new staff automatically be in Tessitura</a:t>
            </a:r>
          </a:p>
        </p:txBody>
      </p:sp>
      <p:sp>
        <p:nvSpPr>
          <p:cNvPr id="7" name="Oval Callout 6"/>
          <p:cNvSpPr/>
          <p:nvPr/>
        </p:nvSpPr>
        <p:spPr>
          <a:xfrm>
            <a:off x="6209451" y="2105831"/>
            <a:ext cx="2422202" cy="2007718"/>
          </a:xfrm>
          <a:prstGeom prst="wedgeEllipseCallout">
            <a:avLst>
              <a:gd name="adj1" fmla="val -51493"/>
              <a:gd name="adj2" fmla="val 3159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E" sz="3200" dirty="0"/>
              <a:t>Hmmm…</a:t>
            </a:r>
          </a:p>
          <a:p>
            <a:pPr algn="ctr"/>
            <a:r>
              <a:rPr lang="en-IE" sz="3200" dirty="0"/>
              <a:t>Why not.</a:t>
            </a:r>
          </a:p>
        </p:txBody>
      </p:sp>
    </p:spTree>
    <p:extLst>
      <p:ext uri="{BB962C8B-B14F-4D97-AF65-F5344CB8AC3E}">
        <p14:creationId xmlns:p14="http://schemas.microsoft.com/office/powerpoint/2010/main" val="159014785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How:</a:t>
            </a:r>
            <a:endParaRPr lang="en-IE" dirty="0"/>
          </a:p>
        </p:txBody>
      </p:sp>
      <p:pic>
        <p:nvPicPr>
          <p:cNvPr id="2050" name="Picture 2" descr="Image result for clipart it database"/>
          <p:cNvPicPr>
            <a:picLocks noGrp="1" noChangeAspect="1" noChangeArrowheads="1"/>
          </p:cNvPicPr>
          <p:nvPr>
            <p:ph idx="1"/>
          </p:nvPr>
        </p:nvPicPr>
        <p:blipFill>
          <a:blip r:embed="rId3" cstate="print">
            <a:extLst>
              <a:ext uri="{28A0092B-C50C-407E-A947-70E740481C1C}">
                <a14:useLocalDpi xmlns:a14="http://schemas.microsoft.com/office/drawing/2010/main" val="0"/>
              </a:ext>
            </a:extLst>
          </a:blip>
          <a:srcRect/>
          <a:stretch>
            <a:fillRect/>
          </a:stretch>
        </p:blipFill>
        <p:spPr bwMode="auto">
          <a:xfrm>
            <a:off x="510313" y="1458399"/>
            <a:ext cx="1782285" cy="2191334"/>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Image result for clipart text fil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089" y="4743008"/>
            <a:ext cx="1391657" cy="1391657"/>
          </a:xfrm>
          <a:prstGeom prst="rect">
            <a:avLst/>
          </a:prstGeom>
          <a:noFill/>
          <a:extLst>
            <a:ext uri="{909E8E84-426E-40DD-AFC4-6F175D3DCCD1}">
              <a14:hiddenFill xmlns:a14="http://schemas.microsoft.com/office/drawing/2010/main">
                <a:solidFill>
                  <a:srgbClr val="FFFFFF"/>
                </a:solidFill>
              </a14:hiddenFill>
            </a:ext>
          </a:extLst>
        </p:spPr>
      </p:pic>
      <p:sp>
        <p:nvSpPr>
          <p:cNvPr id="5" name="Down Arrow 4"/>
          <p:cNvSpPr/>
          <p:nvPr/>
        </p:nvSpPr>
        <p:spPr>
          <a:xfrm>
            <a:off x="984476" y="3812875"/>
            <a:ext cx="810883" cy="93013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6" name="TextBox 5"/>
          <p:cNvSpPr txBox="1"/>
          <p:nvPr/>
        </p:nvSpPr>
        <p:spPr>
          <a:xfrm>
            <a:off x="1936813" y="1531954"/>
            <a:ext cx="1759071" cy="523220"/>
          </a:xfrm>
          <a:prstGeom prst="rect">
            <a:avLst/>
          </a:prstGeom>
          <a:noFill/>
        </p:spPr>
        <p:txBody>
          <a:bodyPr wrap="none" rtlCol="0">
            <a:spAutoFit/>
          </a:bodyPr>
          <a:lstStyle/>
          <a:p>
            <a:r>
              <a:rPr lang="en-IE" sz="2800" b="1" dirty="0"/>
              <a:t>HR System</a:t>
            </a:r>
            <a:endParaRPr lang="en-IE" b="1" dirty="0"/>
          </a:p>
        </p:txBody>
      </p:sp>
      <p:pic>
        <p:nvPicPr>
          <p:cNvPr id="2056" name="Picture 8" descr="Image result for clipart database yellow"/>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32298" y="1458400"/>
            <a:ext cx="1784118" cy="1949933"/>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5632538" y="2193158"/>
            <a:ext cx="1583639" cy="954107"/>
          </a:xfrm>
          <a:prstGeom prst="rect">
            <a:avLst/>
          </a:prstGeom>
          <a:noFill/>
        </p:spPr>
        <p:txBody>
          <a:bodyPr wrap="none" rtlCol="0">
            <a:spAutoFit/>
          </a:bodyPr>
          <a:lstStyle/>
          <a:p>
            <a:pPr algn="ctr"/>
            <a:r>
              <a:rPr lang="en-IE" sz="2800" b="1" dirty="0"/>
              <a:t>Tessitura </a:t>
            </a:r>
          </a:p>
          <a:p>
            <a:pPr algn="ctr"/>
            <a:r>
              <a:rPr lang="en-IE" sz="2800" b="1" dirty="0"/>
              <a:t>dB</a:t>
            </a:r>
            <a:endParaRPr lang="en-IE" b="1" dirty="0"/>
          </a:p>
        </p:txBody>
      </p:sp>
      <p:sp>
        <p:nvSpPr>
          <p:cNvPr id="11" name="Down Arrow 10"/>
          <p:cNvSpPr/>
          <p:nvPr/>
        </p:nvSpPr>
        <p:spPr>
          <a:xfrm rot="13989115">
            <a:off x="3151115" y="1831121"/>
            <a:ext cx="810883" cy="45614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12" name="TextBox 11"/>
          <p:cNvSpPr txBox="1"/>
          <p:nvPr/>
        </p:nvSpPr>
        <p:spPr>
          <a:xfrm>
            <a:off x="2903520" y="3531409"/>
            <a:ext cx="1732076" cy="1200329"/>
          </a:xfrm>
          <a:prstGeom prst="rect">
            <a:avLst/>
          </a:prstGeom>
          <a:noFill/>
        </p:spPr>
        <p:txBody>
          <a:bodyPr wrap="none" rtlCol="0">
            <a:spAutoFit/>
          </a:bodyPr>
          <a:lstStyle/>
          <a:p>
            <a:pPr algn="ctr"/>
            <a:r>
              <a:rPr lang="en-IE" sz="2400" b="1" dirty="0"/>
              <a:t>SQL Server</a:t>
            </a:r>
          </a:p>
          <a:p>
            <a:pPr algn="ctr"/>
            <a:r>
              <a:rPr lang="en-IE" sz="2400" b="1" dirty="0"/>
              <a:t>Scheduled</a:t>
            </a:r>
          </a:p>
          <a:p>
            <a:pPr algn="ctr"/>
            <a:r>
              <a:rPr lang="en-IE" sz="2400" b="1" dirty="0"/>
              <a:t>Data Import</a:t>
            </a:r>
            <a:endParaRPr lang="en-IE" sz="1600" b="1" dirty="0"/>
          </a:p>
        </p:txBody>
      </p:sp>
      <p:sp>
        <p:nvSpPr>
          <p:cNvPr id="13" name="Down Arrow 12"/>
          <p:cNvSpPr/>
          <p:nvPr/>
        </p:nvSpPr>
        <p:spPr>
          <a:xfrm>
            <a:off x="5738565" y="3445734"/>
            <a:ext cx="1477612" cy="105587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14" name="TextBox 13"/>
          <p:cNvSpPr txBox="1"/>
          <p:nvPr/>
        </p:nvSpPr>
        <p:spPr>
          <a:xfrm>
            <a:off x="7040013" y="3061427"/>
            <a:ext cx="1983579" cy="1938992"/>
          </a:xfrm>
          <a:prstGeom prst="rect">
            <a:avLst/>
          </a:prstGeom>
          <a:noFill/>
        </p:spPr>
        <p:txBody>
          <a:bodyPr wrap="square" rtlCol="0">
            <a:spAutoFit/>
          </a:bodyPr>
          <a:lstStyle/>
          <a:p>
            <a:pPr algn="ctr"/>
            <a:r>
              <a:rPr lang="en-IE" sz="2400" b="1" dirty="0"/>
              <a:t>Stored Procedure</a:t>
            </a:r>
          </a:p>
          <a:p>
            <a:pPr algn="ctr"/>
            <a:r>
              <a:rPr lang="en-IE" sz="2400" b="1" dirty="0"/>
              <a:t>Creates a record</a:t>
            </a:r>
          </a:p>
          <a:p>
            <a:pPr algn="ctr"/>
            <a:r>
              <a:rPr lang="en-IE" sz="2400" b="1" dirty="0"/>
              <a:t>In Tessitura</a:t>
            </a:r>
            <a:endParaRPr lang="en-IE" sz="1600" b="1" dirty="0"/>
          </a:p>
        </p:txBody>
      </p:sp>
      <p:pic>
        <p:nvPicPr>
          <p:cNvPr id="2058" name="Picture 10" descr="Image result for tessitura client"/>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796691" y="4653512"/>
            <a:ext cx="1481153" cy="1481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0171435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35466" y="1452956"/>
            <a:ext cx="9008533" cy="3950211"/>
          </a:xfrm>
          <a:prstGeom prst="rect">
            <a:avLst/>
          </a:prstGeom>
        </p:spPr>
      </p:pic>
      <p:sp>
        <p:nvSpPr>
          <p:cNvPr id="4" name="Title 3"/>
          <p:cNvSpPr>
            <a:spLocks noGrp="1"/>
          </p:cNvSpPr>
          <p:nvPr>
            <p:ph type="title"/>
          </p:nvPr>
        </p:nvSpPr>
        <p:spPr>
          <a:xfrm>
            <a:off x="-6498" y="365126"/>
            <a:ext cx="8521848" cy="1325563"/>
          </a:xfrm>
        </p:spPr>
        <p:txBody>
          <a:bodyPr/>
          <a:lstStyle/>
          <a:p>
            <a:r>
              <a:rPr lang="en-IE" dirty="0" smtClean="0"/>
              <a:t>Result:</a:t>
            </a:r>
            <a:endParaRPr lang="en-IE" dirty="0"/>
          </a:p>
        </p:txBody>
      </p:sp>
    </p:spTree>
    <p:extLst>
      <p:ext uri="{BB962C8B-B14F-4D97-AF65-F5344CB8AC3E}">
        <p14:creationId xmlns:p14="http://schemas.microsoft.com/office/powerpoint/2010/main" val="30450565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8515350" cy="1325563"/>
          </a:xfrm>
        </p:spPr>
        <p:txBody>
          <a:bodyPr/>
          <a:lstStyle/>
          <a:p>
            <a:r>
              <a:rPr lang="en-IE" dirty="0" smtClean="0"/>
              <a:t>Staff Entitlement Management</a:t>
            </a:r>
            <a:endParaRPr lang="en-IE" dirty="0"/>
          </a:p>
        </p:txBody>
      </p:sp>
      <p:pic>
        <p:nvPicPr>
          <p:cNvPr id="4" name="Picture 3"/>
          <p:cNvPicPr>
            <a:picLocks noChangeAspect="1"/>
          </p:cNvPicPr>
          <p:nvPr/>
        </p:nvPicPr>
        <p:blipFill>
          <a:blip r:embed="rId3"/>
          <a:stretch>
            <a:fillRect/>
          </a:stretch>
        </p:blipFill>
        <p:spPr>
          <a:xfrm>
            <a:off x="0" y="1373059"/>
            <a:ext cx="9144000" cy="4645834"/>
          </a:xfrm>
          <a:prstGeom prst="rect">
            <a:avLst/>
          </a:prstGeom>
        </p:spPr>
      </p:pic>
    </p:spTree>
    <p:extLst>
      <p:ext uri="{BB962C8B-B14F-4D97-AF65-F5344CB8AC3E}">
        <p14:creationId xmlns:p14="http://schemas.microsoft.com/office/powerpoint/2010/main" val="150998780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E" dirty="0" smtClean="0"/>
              <a:t>Example 2: </a:t>
            </a:r>
            <a:br>
              <a:rPr lang="en-IE" dirty="0" smtClean="0"/>
            </a:br>
            <a:r>
              <a:rPr lang="en-IE" dirty="0" smtClean="0"/>
              <a:t>Tessitura Events in Schedule System</a:t>
            </a:r>
            <a:endParaRPr lang="en-IE" dirty="0"/>
          </a:p>
        </p:txBody>
      </p:sp>
      <p:sp>
        <p:nvSpPr>
          <p:cNvPr id="3" name="Content Placeholder 2"/>
          <p:cNvSpPr>
            <a:spLocks noGrp="1"/>
          </p:cNvSpPr>
          <p:nvPr>
            <p:ph idx="1"/>
          </p:nvPr>
        </p:nvSpPr>
        <p:spPr/>
        <p:txBody>
          <a:bodyPr/>
          <a:lstStyle/>
          <a:p>
            <a:pPr marL="0" indent="0">
              <a:buNone/>
            </a:pPr>
            <a:endParaRPr lang="en-IE" dirty="0" smtClean="0"/>
          </a:p>
          <a:p>
            <a:pPr marL="0" indent="0">
              <a:buNone/>
            </a:pPr>
            <a:endParaRPr lang="en-IE" dirty="0"/>
          </a:p>
          <a:p>
            <a:pPr marL="0" indent="0">
              <a:buNone/>
            </a:pPr>
            <a:endParaRPr lang="en-IE" dirty="0" smtClean="0"/>
          </a:p>
          <a:p>
            <a:pPr marL="0" indent="0">
              <a:buNone/>
            </a:pPr>
            <a:r>
              <a:rPr lang="en-IE" dirty="0" smtClean="0"/>
              <a:t>REASON:  See all events in one central schedule system.</a:t>
            </a:r>
          </a:p>
        </p:txBody>
      </p:sp>
    </p:spTree>
    <p:extLst>
      <p:ext uri="{BB962C8B-B14F-4D97-AF65-F5344CB8AC3E}">
        <p14:creationId xmlns:p14="http://schemas.microsoft.com/office/powerpoint/2010/main" val="8602398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0" y="797894"/>
            <a:ext cx="9144000" cy="4911728"/>
          </a:xfrm>
          <a:prstGeom prst="rect">
            <a:avLst/>
          </a:prstGeom>
        </p:spPr>
      </p:pic>
    </p:spTree>
    <p:extLst>
      <p:ext uri="{BB962C8B-B14F-4D97-AF65-F5344CB8AC3E}">
        <p14:creationId xmlns:p14="http://schemas.microsoft.com/office/powerpoint/2010/main" val="42303615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8515350" cy="1325563"/>
          </a:xfrm>
        </p:spPr>
        <p:txBody>
          <a:bodyPr/>
          <a:lstStyle/>
          <a:p>
            <a:r>
              <a:rPr lang="en-IE" dirty="0" smtClean="0"/>
              <a:t>Detail</a:t>
            </a:r>
            <a:endParaRPr lang="en-IE" dirty="0"/>
          </a:p>
        </p:txBody>
      </p:sp>
      <p:pic>
        <p:nvPicPr>
          <p:cNvPr id="5" name="Picture 4"/>
          <p:cNvPicPr>
            <a:picLocks noChangeAspect="1"/>
          </p:cNvPicPr>
          <p:nvPr/>
        </p:nvPicPr>
        <p:blipFill>
          <a:blip r:embed="rId3"/>
          <a:stretch>
            <a:fillRect/>
          </a:stretch>
        </p:blipFill>
        <p:spPr>
          <a:xfrm>
            <a:off x="-1" y="1290059"/>
            <a:ext cx="9110559" cy="4665377"/>
          </a:xfrm>
          <a:prstGeom prst="rect">
            <a:avLst/>
          </a:prstGeom>
        </p:spPr>
      </p:pic>
      <p:sp>
        <p:nvSpPr>
          <p:cNvPr id="6" name="Oval 5"/>
          <p:cNvSpPr/>
          <p:nvPr/>
        </p:nvSpPr>
        <p:spPr>
          <a:xfrm>
            <a:off x="1169784" y="3209451"/>
            <a:ext cx="1777042" cy="1000665"/>
          </a:xfrm>
          <a:prstGeom prst="ellipse">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7" name="Oval 6"/>
          <p:cNvSpPr/>
          <p:nvPr/>
        </p:nvSpPr>
        <p:spPr>
          <a:xfrm>
            <a:off x="1176283" y="4962587"/>
            <a:ext cx="1770543" cy="992849"/>
          </a:xfrm>
          <a:prstGeom prst="ellipse">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8" name="Oval 7"/>
          <p:cNvSpPr/>
          <p:nvPr/>
        </p:nvSpPr>
        <p:spPr>
          <a:xfrm>
            <a:off x="2760069" y="3253952"/>
            <a:ext cx="1777042" cy="800888"/>
          </a:xfrm>
          <a:prstGeom prst="ellipse">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9" name="Oval 8"/>
          <p:cNvSpPr/>
          <p:nvPr/>
        </p:nvSpPr>
        <p:spPr>
          <a:xfrm>
            <a:off x="2946826" y="5048102"/>
            <a:ext cx="1553266" cy="677597"/>
          </a:xfrm>
          <a:prstGeom prst="ellipse">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
        <p:nvSpPr>
          <p:cNvPr id="10" name="Oval 9"/>
          <p:cNvSpPr/>
          <p:nvPr/>
        </p:nvSpPr>
        <p:spPr>
          <a:xfrm>
            <a:off x="2856089" y="5648433"/>
            <a:ext cx="1680323" cy="447568"/>
          </a:xfrm>
          <a:prstGeom prst="ellipse">
            <a:avLst/>
          </a:prstGeom>
          <a:noFill/>
          <a:ln w="889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p>
        </p:txBody>
      </p:sp>
    </p:spTree>
    <p:extLst>
      <p:ext uri="{BB962C8B-B14F-4D97-AF65-F5344CB8AC3E}">
        <p14:creationId xmlns:p14="http://schemas.microsoft.com/office/powerpoint/2010/main" val="977244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365126"/>
            <a:ext cx="8515350" cy="1325563"/>
          </a:xfrm>
        </p:spPr>
        <p:txBody>
          <a:bodyPr/>
          <a:lstStyle/>
          <a:p>
            <a:r>
              <a:rPr lang="en-IE" dirty="0" smtClean="0"/>
              <a:t>How:</a:t>
            </a:r>
            <a:endParaRPr lang="en-IE" dirty="0"/>
          </a:p>
        </p:txBody>
      </p:sp>
      <p:pic>
        <p:nvPicPr>
          <p:cNvPr id="3074" name="Picture 2" descr="Image result for clipart database tab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809" y="1283178"/>
            <a:ext cx="1891342" cy="18913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result for clipart database tab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788" y="3955900"/>
            <a:ext cx="1891342" cy="1891342"/>
          </a:xfrm>
          <a:prstGeom prst="rect">
            <a:avLst/>
          </a:prstGeom>
          <a:noFill/>
          <a:extLst>
            <a:ext uri="{909E8E84-426E-40DD-AFC4-6F175D3DCCD1}">
              <a14:hiddenFill xmlns:a14="http://schemas.microsoft.com/office/drawing/2010/main">
                <a:solidFill>
                  <a:srgbClr val="FFFFFF"/>
                </a:solidFill>
              </a14:hiddenFill>
            </a:ext>
          </a:extLst>
        </p:spPr>
      </p:pic>
      <p:sp>
        <p:nvSpPr>
          <p:cNvPr id="4" name="Chevron 3"/>
          <p:cNvSpPr/>
          <p:nvPr/>
        </p:nvSpPr>
        <p:spPr>
          <a:xfrm>
            <a:off x="3296355" y="2664554"/>
            <a:ext cx="2302697" cy="2345535"/>
          </a:xfrm>
          <a:prstGeom prst="chevr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E" dirty="0">
              <a:solidFill>
                <a:schemeClr val="tx1"/>
              </a:solidFill>
            </a:endParaRPr>
          </a:p>
        </p:txBody>
      </p:sp>
      <p:pic>
        <p:nvPicPr>
          <p:cNvPr id="7" name="Picture 6"/>
          <p:cNvPicPr>
            <a:picLocks noChangeAspect="1"/>
          </p:cNvPicPr>
          <p:nvPr/>
        </p:nvPicPr>
        <p:blipFill>
          <a:blip r:embed="rId4"/>
          <a:stretch>
            <a:fillRect/>
          </a:stretch>
        </p:blipFill>
        <p:spPr>
          <a:xfrm>
            <a:off x="5793138" y="2863228"/>
            <a:ext cx="3350862" cy="1799926"/>
          </a:xfrm>
          <a:prstGeom prst="rect">
            <a:avLst/>
          </a:prstGeom>
        </p:spPr>
      </p:pic>
      <p:sp>
        <p:nvSpPr>
          <p:cNvPr id="8" name="TextBox 7"/>
          <p:cNvSpPr txBox="1"/>
          <p:nvPr/>
        </p:nvSpPr>
        <p:spPr>
          <a:xfrm>
            <a:off x="593165" y="2964828"/>
            <a:ext cx="2679195" cy="523220"/>
          </a:xfrm>
          <a:prstGeom prst="rect">
            <a:avLst/>
          </a:prstGeom>
          <a:noFill/>
        </p:spPr>
        <p:txBody>
          <a:bodyPr wrap="none" rtlCol="0">
            <a:spAutoFit/>
          </a:bodyPr>
          <a:lstStyle/>
          <a:p>
            <a:r>
              <a:rPr lang="en-IE" sz="2800" b="1" dirty="0"/>
              <a:t>Schedule System</a:t>
            </a:r>
            <a:endParaRPr lang="en-IE" b="1" dirty="0"/>
          </a:p>
        </p:txBody>
      </p:sp>
      <p:sp>
        <p:nvSpPr>
          <p:cNvPr id="9" name="TextBox 8"/>
          <p:cNvSpPr txBox="1"/>
          <p:nvPr/>
        </p:nvSpPr>
        <p:spPr>
          <a:xfrm>
            <a:off x="514144" y="5701579"/>
            <a:ext cx="3206583" cy="523220"/>
          </a:xfrm>
          <a:prstGeom prst="rect">
            <a:avLst/>
          </a:prstGeom>
          <a:noFill/>
        </p:spPr>
        <p:txBody>
          <a:bodyPr wrap="none" rtlCol="0">
            <a:spAutoFit/>
          </a:bodyPr>
          <a:lstStyle/>
          <a:p>
            <a:r>
              <a:rPr lang="en-IE" sz="2800" b="1" dirty="0"/>
              <a:t>Tessitura Perf Tables</a:t>
            </a:r>
            <a:endParaRPr lang="en-IE" b="1" dirty="0"/>
          </a:p>
        </p:txBody>
      </p:sp>
    </p:spTree>
    <p:extLst>
      <p:ext uri="{BB962C8B-B14F-4D97-AF65-F5344CB8AC3E}">
        <p14:creationId xmlns:p14="http://schemas.microsoft.com/office/powerpoint/2010/main" val="199872669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IE" dirty="0" smtClean="0"/>
              <a:t>Future</a:t>
            </a:r>
            <a:endParaRPr lang="en-IE" dirty="0"/>
          </a:p>
        </p:txBody>
      </p:sp>
      <p:sp>
        <p:nvSpPr>
          <p:cNvPr id="3" name="Content Placeholder 2"/>
          <p:cNvSpPr>
            <a:spLocks noGrp="1"/>
          </p:cNvSpPr>
          <p:nvPr>
            <p:ph idx="1"/>
          </p:nvPr>
        </p:nvSpPr>
        <p:spPr/>
        <p:txBody>
          <a:bodyPr/>
          <a:lstStyle/>
          <a:p>
            <a:r>
              <a:rPr lang="en-IE" dirty="0" smtClean="0"/>
              <a:t>Tessitura Development</a:t>
            </a:r>
          </a:p>
          <a:p>
            <a:pPr lvl="1"/>
            <a:r>
              <a:rPr lang="en-IE" dirty="0" smtClean="0"/>
              <a:t>Continued feature development</a:t>
            </a:r>
          </a:p>
          <a:p>
            <a:pPr lvl="1"/>
            <a:r>
              <a:rPr lang="en-IE" dirty="0" smtClean="0"/>
              <a:t>Tessitura REST Architecture</a:t>
            </a:r>
          </a:p>
          <a:p>
            <a:pPr lvl="1"/>
            <a:r>
              <a:rPr lang="en-IE" dirty="0" smtClean="0"/>
              <a:t>Web Based Client</a:t>
            </a:r>
          </a:p>
          <a:p>
            <a:pPr marL="457200" lvl="1" indent="0">
              <a:buNone/>
            </a:pPr>
            <a:endParaRPr lang="en-IE" dirty="0" smtClean="0"/>
          </a:p>
          <a:p>
            <a:r>
              <a:rPr lang="en-IE" dirty="0" smtClean="0"/>
              <a:t>More opportunities for integrations</a:t>
            </a:r>
          </a:p>
          <a:p>
            <a:pPr lvl="1"/>
            <a:r>
              <a:rPr lang="en-IE" dirty="0" smtClean="0"/>
              <a:t>More structured</a:t>
            </a:r>
          </a:p>
          <a:p>
            <a:pPr lvl="1"/>
            <a:r>
              <a:rPr lang="en-IE" dirty="0" smtClean="0"/>
              <a:t>More robust</a:t>
            </a:r>
          </a:p>
        </p:txBody>
      </p:sp>
    </p:spTree>
    <p:extLst>
      <p:ext uri="{BB962C8B-B14F-4D97-AF65-F5344CB8AC3E}">
        <p14:creationId xmlns:p14="http://schemas.microsoft.com/office/powerpoint/2010/main" val="79216391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7" name="Rounded Rectangle 6"/>
          <p:cNvSpPr/>
          <p:nvPr/>
        </p:nvSpPr>
        <p:spPr>
          <a:xfrm>
            <a:off x="1973492" y="4115013"/>
            <a:ext cx="5714242" cy="1901414"/>
          </a:xfrm>
          <a:prstGeom prst="roundRect">
            <a:avLst/>
          </a:prstGeom>
          <a:gradFill>
            <a:gsLst>
              <a:gs pos="0">
                <a:schemeClr val="tx2">
                  <a:lumMod val="75000"/>
                </a:schemeClr>
              </a:gs>
              <a:gs pos="50000">
                <a:schemeClr val="accent3">
                  <a:satMod val="110000"/>
                  <a:lumMod val="100000"/>
                  <a:shade val="100000"/>
                </a:schemeClr>
              </a:gs>
              <a:gs pos="100000">
                <a:schemeClr val="accent3">
                  <a:lumMod val="99000"/>
                  <a:satMod val="120000"/>
                  <a:shade val="78000"/>
                </a:schemeClr>
              </a:gs>
            </a:gsLst>
          </a:gradFill>
        </p:spPr>
        <p:style>
          <a:lnRef idx="0">
            <a:schemeClr val="accent3"/>
          </a:lnRef>
          <a:fillRef idx="3">
            <a:schemeClr val="accent3"/>
          </a:fillRef>
          <a:effectRef idx="3">
            <a:schemeClr val="accent3"/>
          </a:effectRef>
          <a:fontRef idx="minor">
            <a:schemeClr val="lt1"/>
          </a:fontRef>
        </p:style>
        <p:txBody>
          <a:bodyPr rtlCol="0" anchor="ctr"/>
          <a:lstStyle/>
          <a:p>
            <a:pPr algn="ctr"/>
            <a:endParaRPr lang="en-IE" dirty="0">
              <a:solidFill>
                <a:prstClr val="white"/>
              </a:solidFill>
            </a:endParaRPr>
          </a:p>
          <a:p>
            <a:endParaRPr lang="en-IE" dirty="0">
              <a:solidFill>
                <a:prstClr val="white"/>
              </a:solidFill>
            </a:endParaRPr>
          </a:p>
          <a:p>
            <a:endParaRPr lang="en-IE" b="1" dirty="0">
              <a:solidFill>
                <a:prstClr val="white"/>
              </a:solidFill>
            </a:endParaRPr>
          </a:p>
          <a:p>
            <a:r>
              <a:rPr lang="en-IE" sz="2000" b="1" dirty="0">
                <a:solidFill>
                  <a:prstClr val="white"/>
                </a:solidFill>
              </a:rPr>
              <a:t>Contact:</a:t>
            </a:r>
            <a:r>
              <a:rPr lang="en-IE" sz="2000" dirty="0">
                <a:solidFill>
                  <a:prstClr val="white"/>
                </a:solidFill>
              </a:rPr>
              <a:t>	   Dara </a:t>
            </a:r>
            <a:r>
              <a:rPr lang="en-IE" sz="2000" dirty="0" smtClean="0">
                <a:solidFill>
                  <a:prstClr val="white"/>
                </a:solidFill>
              </a:rPr>
              <a:t>Hogan</a:t>
            </a:r>
          </a:p>
          <a:p>
            <a:r>
              <a:rPr lang="en-IE" sz="2000" dirty="0" smtClean="0">
                <a:solidFill>
                  <a:prstClr val="white"/>
                </a:solidFill>
              </a:rPr>
              <a:t>  </a:t>
            </a:r>
            <a:r>
              <a:rPr lang="en-IE" sz="2000" dirty="0">
                <a:solidFill>
                  <a:prstClr val="white"/>
                </a:solidFill>
              </a:rPr>
              <a:t>	</a:t>
            </a:r>
            <a:r>
              <a:rPr lang="en-IE" sz="2000" dirty="0" smtClean="0">
                <a:solidFill>
                  <a:prstClr val="white"/>
                </a:solidFill>
              </a:rPr>
              <a:t>   Database Systems Manager</a:t>
            </a:r>
            <a:endParaRPr lang="en-IE" sz="2000" dirty="0">
              <a:solidFill>
                <a:prstClr val="white"/>
              </a:solidFill>
            </a:endParaRPr>
          </a:p>
          <a:p>
            <a:r>
              <a:rPr lang="en-IE" sz="2000" dirty="0">
                <a:solidFill>
                  <a:prstClr val="white"/>
                </a:solidFill>
              </a:rPr>
              <a:t>	   </a:t>
            </a:r>
            <a:r>
              <a:rPr lang="en-IE" sz="2000" u="sng" dirty="0">
                <a:solidFill>
                  <a:prstClr val="white"/>
                </a:solidFill>
              </a:rPr>
              <a:t>dara.hogan@abbeytheatre.ie</a:t>
            </a:r>
          </a:p>
          <a:p>
            <a:pPr algn="ctr"/>
            <a:endParaRPr lang="en-IE" dirty="0">
              <a:solidFill>
                <a:prstClr val="white"/>
              </a:solidFill>
            </a:endParaRPr>
          </a:p>
          <a:p>
            <a:pPr algn="ctr"/>
            <a:endParaRPr lang="en-IE" dirty="0">
              <a:solidFill>
                <a:prstClr val="white"/>
              </a:solidFill>
            </a:endParaRPr>
          </a:p>
          <a:p>
            <a:pPr algn="ctr"/>
            <a:endParaRPr lang="en-IE" dirty="0">
              <a:solidFill>
                <a:prstClr val="white"/>
              </a:solidFill>
            </a:endParaRPr>
          </a:p>
        </p:txBody>
      </p:sp>
      <p:pic>
        <p:nvPicPr>
          <p:cNvPr id="4" name="Picture 2" descr="https://www.abbeytheatre.ie/images/logo_abbey.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9576" y="1085234"/>
            <a:ext cx="4302074" cy="2346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46621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 xmlns:ma14="http://schemas.microsoft.com/office/mac/drawingml/2011/main"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16</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936878" y="857183"/>
            <a:ext cx="7275651" cy="5147957"/>
          </a:xfrm>
          <a:prstGeom prst="rect">
            <a:avLst/>
          </a:prstGeom>
          <a:ln w="12700">
            <a:miter lim="400000"/>
          </a:ln>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56420" y="1963851"/>
            <a:ext cx="3518281" cy="2336726"/>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74701" y="1963851"/>
            <a:ext cx="3505089" cy="2336726"/>
          </a:xfrm>
          <a:prstGeom prst="rect">
            <a:avLst/>
          </a:prstGeom>
        </p:spPr>
      </p:pic>
      <p:sp>
        <p:nvSpPr>
          <p:cNvPr id="7" name="TextBox 6"/>
          <p:cNvSpPr txBox="1"/>
          <p:nvPr/>
        </p:nvSpPr>
        <p:spPr>
          <a:xfrm>
            <a:off x="630989" y="1038245"/>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BIRMINGHAM HIPPODROME</a:t>
            </a:r>
          </a:p>
        </p:txBody>
      </p:sp>
      <p:sp>
        <p:nvSpPr>
          <p:cNvPr id="2" name="TextBox 1"/>
          <p:cNvSpPr txBox="1"/>
          <p:nvPr/>
        </p:nvSpPr>
        <p:spPr>
          <a:xfrm>
            <a:off x="1371974" y="1398202"/>
            <a:ext cx="6711344" cy="56580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a:r>
              <a:rPr lang="en-GB" sz="1634" kern="0" dirty="0">
                <a:solidFill>
                  <a:sysClr val="windowText" lastClr="000000"/>
                </a:solidFill>
                <a:latin typeface="Akkurat Std" panose="020B0504020101020102" pitchFamily="34" charset="0"/>
                <a:cs typeface="Akkurat Std" panose="020B0504020101020102" pitchFamily="34" charset="0"/>
                <a:sym typeface="Calibri"/>
              </a:rPr>
              <a:t>A world-class Birmingham arts scene, </a:t>
            </a:r>
            <a:br>
              <a:rPr lang="en-GB" sz="1634" kern="0" dirty="0">
                <a:solidFill>
                  <a:sysClr val="windowText" lastClr="000000"/>
                </a:solidFill>
                <a:latin typeface="Akkurat Std" panose="020B0504020101020102" pitchFamily="34" charset="0"/>
                <a:cs typeface="Akkurat Std" panose="020B0504020101020102" pitchFamily="34" charset="0"/>
                <a:sym typeface="Calibri"/>
              </a:rPr>
            </a:br>
            <a:r>
              <a:rPr lang="en-GB" sz="1634" kern="0" dirty="0">
                <a:solidFill>
                  <a:sysClr val="windowText" lastClr="000000"/>
                </a:solidFill>
                <a:latin typeface="Akkurat Std" panose="020B0504020101020102" pitchFamily="34" charset="0"/>
                <a:cs typeface="Akkurat Std" panose="020B0504020101020102" pitchFamily="34" charset="0"/>
                <a:sym typeface="Calibri"/>
              </a:rPr>
              <a:t>with the Hippodrome centre stage.</a:t>
            </a:r>
          </a:p>
        </p:txBody>
      </p:sp>
      <p:sp>
        <p:nvSpPr>
          <p:cNvPr id="8" name="TextBox 7"/>
          <p:cNvSpPr txBox="1"/>
          <p:nvPr/>
        </p:nvSpPr>
        <p:spPr>
          <a:xfrm>
            <a:off x="1338572" y="4300577"/>
            <a:ext cx="6711344" cy="56580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a:r>
              <a:rPr lang="en-GB" sz="1634" kern="0" dirty="0">
                <a:solidFill>
                  <a:sysClr val="windowText" lastClr="000000"/>
                </a:solidFill>
                <a:latin typeface="Akkurat Std" panose="020B0504020101020102" pitchFamily="34" charset="0"/>
                <a:cs typeface="Akkurat Std" panose="020B0504020101020102" pitchFamily="34" charset="0"/>
                <a:sym typeface="Calibri"/>
              </a:rPr>
              <a:t>Rachael Magson</a:t>
            </a:r>
            <a:br>
              <a:rPr lang="en-GB" sz="1634" kern="0" dirty="0">
                <a:solidFill>
                  <a:sysClr val="windowText" lastClr="000000"/>
                </a:solidFill>
                <a:latin typeface="Akkurat Std" panose="020B0504020101020102" pitchFamily="34" charset="0"/>
                <a:cs typeface="Akkurat Std" panose="020B0504020101020102" pitchFamily="34" charset="0"/>
                <a:sym typeface="Calibri"/>
              </a:rPr>
            </a:br>
            <a:r>
              <a:rPr lang="en-GB" sz="1634" kern="0" dirty="0">
                <a:solidFill>
                  <a:sysClr val="windowText" lastClr="000000"/>
                </a:solidFill>
                <a:latin typeface="Akkurat Std" panose="020B0504020101020102" pitchFamily="34" charset="0"/>
                <a:cs typeface="Akkurat Std" panose="020B0504020101020102" pitchFamily="34" charset="0"/>
                <a:sym typeface="Calibri"/>
              </a:rPr>
              <a:t>Fundraising Manager</a:t>
            </a:r>
          </a:p>
        </p:txBody>
      </p:sp>
    </p:spTree>
    <p:extLst>
      <p:ext uri="{BB962C8B-B14F-4D97-AF65-F5344CB8AC3E}">
        <p14:creationId xmlns:p14="http://schemas.microsoft.com/office/powerpoint/2010/main" val="3948451730"/>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 xmlns:ma14="http://schemas.microsoft.com/office/mac/drawingml/2011/main"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17</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936878" y="857183"/>
            <a:ext cx="7275651" cy="5147957"/>
          </a:xfrm>
          <a:prstGeom prst="rect">
            <a:avLst/>
          </a:prstGeom>
          <a:ln w="12700">
            <a:miter lim="400000"/>
          </a:ln>
        </p:spPr>
      </p:pic>
      <p:sp>
        <p:nvSpPr>
          <p:cNvPr id="2" name="TextBox 1"/>
          <p:cNvSpPr txBox="1"/>
          <p:nvPr/>
        </p:nvSpPr>
        <p:spPr>
          <a:xfrm>
            <a:off x="1408016" y="1293744"/>
            <a:ext cx="6362547" cy="354046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Our mission: </a:t>
            </a:r>
            <a:r>
              <a:rPr lang="en-GB" sz="1906" kern="0" dirty="0">
                <a:solidFill>
                  <a:sysClr val="windowText" lastClr="000000"/>
                </a:solidFill>
                <a:latin typeface="Akkurat Std" panose="020B0504020101020102" pitchFamily="34" charset="0"/>
                <a:cs typeface="Akkurat Std" panose="020B0504020101020102" pitchFamily="34" charset="0"/>
                <a:sym typeface="Calibri"/>
              </a:rPr>
              <a:t>To stage enriching, entertaining, unforgettable performances.</a:t>
            </a: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 </a:t>
            </a:r>
            <a:endParaRPr lang="en-GB" sz="1906" kern="0" dirty="0">
              <a:solidFill>
                <a:sysClr val="windowText" lastClr="000000"/>
              </a:solidFill>
              <a:latin typeface="Akkurat Std" panose="020B0504020101020102" pitchFamily="34" charset="0"/>
              <a:cs typeface="Akkurat Std" panose="020B0504020101020102" pitchFamily="34" charset="0"/>
              <a:sym typeface="Calibri"/>
            </a:endParaRP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Our core belief:</a:t>
            </a:r>
            <a:r>
              <a:rPr lang="en-GB" sz="1906" kern="0" dirty="0">
                <a:solidFill>
                  <a:sysClr val="windowText" lastClr="000000"/>
                </a:solidFill>
                <a:latin typeface="Akkurat Std" panose="020B0504020101020102" pitchFamily="34" charset="0"/>
                <a:cs typeface="Akkurat Std" panose="020B0504020101020102" pitchFamily="34" charset="0"/>
                <a:sym typeface="Calibri"/>
              </a:rPr>
              <a:t> There’s nothing like a live performance.</a:t>
            </a: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 </a:t>
            </a:r>
            <a:endParaRPr lang="en-GB" sz="1906" kern="0" dirty="0">
              <a:solidFill>
                <a:sysClr val="windowText" lastClr="000000"/>
              </a:solidFill>
              <a:latin typeface="Akkurat Std" panose="020B0504020101020102" pitchFamily="34" charset="0"/>
              <a:cs typeface="Akkurat Std" panose="020B0504020101020102" pitchFamily="34" charset="0"/>
              <a:sym typeface="Calibri"/>
            </a:endParaRP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Our purpose:</a:t>
            </a:r>
            <a:r>
              <a:rPr lang="en-GB" sz="1906" kern="0" dirty="0">
                <a:solidFill>
                  <a:sysClr val="windowText" lastClr="000000"/>
                </a:solidFill>
                <a:latin typeface="Akkurat Std" panose="020B0504020101020102" pitchFamily="34" charset="0"/>
                <a:cs typeface="Akkurat Std" panose="020B0504020101020102" pitchFamily="34" charset="0"/>
                <a:sym typeface="Calibri"/>
              </a:rPr>
              <a:t> To be a stage for life.</a:t>
            </a: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 </a:t>
            </a:r>
            <a:endParaRPr lang="en-GB" sz="1906" kern="0" dirty="0">
              <a:solidFill>
                <a:sysClr val="windowText" lastClr="000000"/>
              </a:solidFill>
              <a:latin typeface="Akkurat Std" panose="020B0504020101020102" pitchFamily="34" charset="0"/>
              <a:cs typeface="Akkurat Std" panose="020B0504020101020102" pitchFamily="34" charset="0"/>
              <a:sym typeface="Calibri"/>
            </a:endParaRP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Our values:</a:t>
            </a:r>
            <a:endParaRPr lang="en-GB" sz="1906" kern="0" dirty="0">
              <a:solidFill>
                <a:sysClr val="windowText" lastClr="000000"/>
              </a:solidFill>
              <a:latin typeface="Akkurat Std" panose="020B0504020101020102" pitchFamily="34" charset="0"/>
              <a:cs typeface="Akkurat Std" panose="020B0504020101020102" pitchFamily="34" charset="0"/>
              <a:sym typeface="Calibri"/>
            </a:endParaRPr>
          </a:p>
          <a:p>
            <a:pPr marL="233412" indent="-233412" defTabSz="354942">
              <a:buFont typeface="Wingdings" panose="05000000000000000000" pitchFamily="2" charset="2"/>
              <a:buChar char="ü"/>
            </a:pPr>
            <a:r>
              <a:rPr lang="en-GB" sz="1906" kern="0" dirty="0">
                <a:solidFill>
                  <a:sysClr val="windowText" lastClr="000000"/>
                </a:solidFill>
                <a:latin typeface="Akkurat Std" panose="020B0504020101020102" pitchFamily="34" charset="0"/>
                <a:cs typeface="Akkurat Std" panose="020B0504020101020102" pitchFamily="34" charset="0"/>
                <a:sym typeface="Calibri"/>
              </a:rPr>
              <a:t>Everyone’s welcome.</a:t>
            </a:r>
          </a:p>
          <a:p>
            <a:pPr marL="233412" indent="-233412" defTabSz="354942">
              <a:buFont typeface="Wingdings" panose="05000000000000000000" pitchFamily="2" charset="2"/>
              <a:buChar char="ü"/>
            </a:pPr>
            <a:r>
              <a:rPr lang="en-GB" sz="1906" kern="0" dirty="0">
                <a:solidFill>
                  <a:sysClr val="windowText" lastClr="000000"/>
                </a:solidFill>
                <a:latin typeface="Akkurat Std" panose="020B0504020101020102" pitchFamily="34" charset="0"/>
                <a:cs typeface="Akkurat Std" panose="020B0504020101020102" pitchFamily="34" charset="0"/>
                <a:sym typeface="Calibri"/>
              </a:rPr>
              <a:t>Nothing but the best.</a:t>
            </a:r>
          </a:p>
          <a:p>
            <a:pPr marL="233412" indent="-233412" defTabSz="354942">
              <a:buFont typeface="Wingdings" panose="05000000000000000000" pitchFamily="2" charset="2"/>
              <a:buChar char="ü"/>
            </a:pPr>
            <a:r>
              <a:rPr lang="en-GB" sz="1906" kern="0" dirty="0">
                <a:solidFill>
                  <a:sysClr val="windowText" lastClr="000000"/>
                </a:solidFill>
                <a:latin typeface="Akkurat Std" panose="020B0504020101020102" pitchFamily="34" charset="0"/>
                <a:cs typeface="Akkurat Std" panose="020B0504020101020102" pitchFamily="34" charset="0"/>
                <a:sym typeface="Calibri"/>
              </a:rPr>
              <a:t>Do it with flair.</a:t>
            </a:r>
          </a:p>
          <a:p>
            <a:pPr defTabSz="354942" latinLnBrk="1" hangingPunct="0"/>
            <a:endParaRPr lang="en-GB" sz="1634" b="1" i="1" kern="0" dirty="0">
              <a:solidFill>
                <a:srgbClr val="000000"/>
              </a:solidFill>
              <a:latin typeface="Akkurat Std" panose="020B0504020101020102" pitchFamily="34" charset="0"/>
              <a:cs typeface="Akkurat Std" panose="020B0504020101020102" pitchFamily="34" charset="0"/>
              <a:sym typeface="Calibri"/>
            </a:endParaRPr>
          </a:p>
        </p:txBody>
      </p:sp>
    </p:spTree>
    <p:extLst>
      <p:ext uri="{BB962C8B-B14F-4D97-AF65-F5344CB8AC3E}">
        <p14:creationId xmlns:p14="http://schemas.microsoft.com/office/powerpoint/2010/main" val="646409355"/>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 xmlns:ma14="http://schemas.microsoft.com/office/mac/drawingml/2011/main"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18</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936878" y="857183"/>
            <a:ext cx="7275651" cy="5147957"/>
          </a:xfrm>
          <a:prstGeom prst="rect">
            <a:avLst/>
          </a:prstGeom>
          <a:ln w="12700">
            <a:miter lim="400000"/>
          </a:ln>
        </p:spPr>
      </p:pic>
      <p:sp>
        <p:nvSpPr>
          <p:cNvPr id="2" name="TextBox 1"/>
          <p:cNvSpPr txBox="1"/>
          <p:nvPr/>
        </p:nvSpPr>
        <p:spPr>
          <a:xfrm>
            <a:off x="1393429" y="1223876"/>
            <a:ext cx="6362547" cy="467308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Main Stage Stats</a:t>
            </a:r>
          </a:p>
          <a:p>
            <a:pPr defTabSz="354942"/>
            <a:endParaRPr lang="en-GB" sz="1634" b="1" kern="0" dirty="0">
              <a:solidFill>
                <a:sysClr val="windowText" lastClr="000000"/>
              </a:solidFill>
              <a:latin typeface="Akkurat Std" panose="020B0504020101020102" pitchFamily="34" charset="0"/>
              <a:cs typeface="Akkurat Std" panose="020B0504020101020102" pitchFamily="34" charset="0"/>
              <a:sym typeface="Calibri"/>
            </a:endParaRP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c.400 performances a year</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500,000+ visitors</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Main Stage: 1,843 seats</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Patrick Centre: 206 seats</a:t>
            </a:r>
          </a:p>
          <a:p>
            <a:pPr defTabSz="354942"/>
            <a:endParaRPr lang="en-GB" sz="1634" b="1" kern="0" dirty="0">
              <a:solidFill>
                <a:sysClr val="windowText" lastClr="000000"/>
              </a:solidFill>
              <a:latin typeface="Akkurat Std" panose="020B0504020101020102" pitchFamily="34" charset="0"/>
              <a:cs typeface="Akkurat Std" panose="020B0504020101020102" pitchFamily="34" charset="0"/>
              <a:sym typeface="Calibri"/>
            </a:endParaRPr>
          </a:p>
          <a:p>
            <a:pPr defTabSz="354942"/>
            <a:r>
              <a:rPr lang="en-GB" sz="1906" b="1" kern="0" dirty="0">
                <a:solidFill>
                  <a:sysClr val="windowText" lastClr="000000"/>
                </a:solidFill>
                <a:latin typeface="Akkurat Std" panose="020B0504020101020102" pitchFamily="34" charset="0"/>
                <a:cs typeface="Akkurat Std" panose="020B0504020101020102" pitchFamily="34" charset="0"/>
                <a:sym typeface="Calibri"/>
              </a:rPr>
              <a:t>Hippodrome CREATIVE Stats</a:t>
            </a:r>
          </a:p>
          <a:p>
            <a:pPr defTabSz="354942"/>
            <a:endParaRPr lang="en-GB" sz="1634" b="1" kern="0" dirty="0">
              <a:solidFill>
                <a:sysClr val="windowText" lastClr="000000"/>
              </a:solidFill>
              <a:latin typeface="Akkurat Std" panose="020B0504020101020102" pitchFamily="34" charset="0"/>
              <a:cs typeface="Akkurat Std" panose="020B0504020101020102" pitchFamily="34" charset="0"/>
              <a:sym typeface="Calibri"/>
            </a:endParaRP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Artistic commissions</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Strategic creative learning programme</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300,000+ audiences and participants</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100’s of volunteers</a:t>
            </a:r>
          </a:p>
          <a:p>
            <a:pPr marL="233412" indent="-233412" defTabSz="354942">
              <a:buFont typeface="Arial" panose="020B0604020202020204" pitchFamily="34" charset="0"/>
              <a:buChar char="•"/>
            </a:pPr>
            <a:r>
              <a:rPr lang="en-GB" sz="1634" kern="0" dirty="0">
                <a:solidFill>
                  <a:sysClr val="windowText" lastClr="000000"/>
                </a:solidFill>
                <a:latin typeface="Akkurat Std" panose="020B0504020101020102" pitchFamily="34" charset="0"/>
                <a:cs typeface="Akkurat Std" panose="020B0504020101020102" pitchFamily="34" charset="0"/>
                <a:sym typeface="Calibri"/>
              </a:rPr>
              <a:t>1000’s of discounted tickets for schools</a:t>
            </a:r>
          </a:p>
          <a:p>
            <a:pPr marL="233412" indent="-233412" defTabSz="354942">
              <a:buFont typeface="Arial" panose="020B0604020202020204" pitchFamily="34" charset="0"/>
              <a:buChar char="•"/>
            </a:pPr>
            <a:endParaRPr lang="en-GB" sz="1634" b="1" kern="0" dirty="0">
              <a:solidFill>
                <a:sysClr val="windowText" lastClr="000000"/>
              </a:solidFill>
              <a:latin typeface="Akkurat Std" panose="020B0504020101020102" pitchFamily="34" charset="0"/>
              <a:cs typeface="Akkurat Std" panose="020B0504020101020102" pitchFamily="34" charset="0"/>
              <a:sym typeface="Calibri"/>
            </a:endParaRPr>
          </a:p>
          <a:p>
            <a:pPr marL="233412" indent="-233412" defTabSz="354942">
              <a:buFont typeface="Arial" panose="020B0604020202020204" pitchFamily="34" charset="0"/>
              <a:buChar char="•"/>
            </a:pPr>
            <a:endParaRPr lang="en-GB" sz="1634" b="1" kern="0" dirty="0">
              <a:solidFill>
                <a:sysClr val="windowText" lastClr="000000"/>
              </a:solidFill>
              <a:latin typeface="Akkurat Std" panose="020B0504020101020102" pitchFamily="34" charset="0"/>
              <a:cs typeface="Akkurat Std" panose="020B0504020101020102" pitchFamily="34" charset="0"/>
              <a:sym typeface="Calibri"/>
            </a:endParaRPr>
          </a:p>
          <a:p>
            <a:pPr marL="233412" indent="-233412" defTabSz="354942">
              <a:buFont typeface="Arial" panose="020B0604020202020204" pitchFamily="34" charset="0"/>
              <a:buChar char="•"/>
            </a:pPr>
            <a:endParaRPr lang="en-GB" sz="1634" kern="0" dirty="0">
              <a:solidFill>
                <a:sysClr val="windowText" lastClr="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b="1" i="1" kern="0" dirty="0">
              <a:solidFill>
                <a:srgbClr val="000000"/>
              </a:solidFill>
              <a:latin typeface="Akkurat Std" panose="020B0504020101020102" pitchFamily="34" charset="0"/>
              <a:cs typeface="Akkurat Std" panose="020B0504020101020102" pitchFamily="34" charset="0"/>
              <a:sym typeface="Calibri"/>
            </a:endParaRPr>
          </a:p>
        </p:txBody>
      </p:sp>
    </p:spTree>
    <p:extLst>
      <p:ext uri="{BB962C8B-B14F-4D97-AF65-F5344CB8AC3E}">
        <p14:creationId xmlns:p14="http://schemas.microsoft.com/office/powerpoint/2010/main" val="802054667"/>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stretch>
            <a:fillRect/>
          </a:stretch>
        </p:blipFill>
        <p:spPr>
          <a:xfrm>
            <a:off x="7713089" y="857183"/>
            <a:ext cx="1442315" cy="2804763"/>
          </a:xfrm>
          <a:prstGeom prst="rect">
            <a:avLst/>
          </a:prstGeom>
        </p:spPr>
      </p:pic>
      <p:pic>
        <p:nvPicPr>
          <p:cNvPr id="6" name="Picture 5"/>
          <p:cNvPicPr>
            <a:picLocks noChangeAspect="1"/>
          </p:cNvPicPr>
          <p:nvPr/>
        </p:nvPicPr>
        <p:blipFill>
          <a:blip r:embed="rId4"/>
          <a:stretch>
            <a:fillRect/>
          </a:stretch>
        </p:blipFill>
        <p:spPr>
          <a:xfrm>
            <a:off x="3810506" y="857183"/>
            <a:ext cx="3850337" cy="1965498"/>
          </a:xfrm>
          <a:prstGeom prst="rect">
            <a:avLst/>
          </a:prstGeom>
        </p:spPr>
      </p:pic>
      <p:pic>
        <p:nvPicPr>
          <p:cNvPr id="8" name="Picture 7"/>
          <p:cNvPicPr>
            <a:picLocks noChangeAspect="1"/>
          </p:cNvPicPr>
          <p:nvPr/>
        </p:nvPicPr>
        <p:blipFill>
          <a:blip r:embed="rId5"/>
          <a:stretch>
            <a:fillRect/>
          </a:stretch>
        </p:blipFill>
        <p:spPr>
          <a:xfrm>
            <a:off x="19333" y="857182"/>
            <a:ext cx="3246727" cy="1858890"/>
          </a:xfrm>
          <a:prstGeom prst="rect">
            <a:avLst/>
          </a:prstGeom>
        </p:spPr>
      </p:pic>
      <p:pic>
        <p:nvPicPr>
          <p:cNvPr id="9" name="Picture 8"/>
          <p:cNvPicPr>
            <a:picLocks noChangeAspect="1"/>
          </p:cNvPicPr>
          <p:nvPr/>
        </p:nvPicPr>
        <p:blipFill>
          <a:blip r:embed="rId6"/>
          <a:stretch>
            <a:fillRect/>
          </a:stretch>
        </p:blipFill>
        <p:spPr>
          <a:xfrm>
            <a:off x="6051848" y="3399269"/>
            <a:ext cx="3092152" cy="2601549"/>
          </a:xfrm>
          <a:prstGeom prst="rect">
            <a:avLst/>
          </a:prstGeom>
        </p:spPr>
      </p:pic>
      <p:pic>
        <p:nvPicPr>
          <p:cNvPr id="10" name="Picture 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9333" y="3394226"/>
            <a:ext cx="3918170" cy="2612113"/>
          </a:xfrm>
          <a:prstGeom prst="rect">
            <a:avLst/>
          </a:prstGeom>
        </p:spPr>
      </p:pic>
      <p:pic>
        <p:nvPicPr>
          <p:cNvPr id="4" name="Picture 3"/>
          <p:cNvPicPr>
            <a:picLocks noChangeAspect="1"/>
          </p:cNvPicPr>
          <p:nvPr/>
        </p:nvPicPr>
        <p:blipFill>
          <a:blip r:embed="rId8"/>
          <a:stretch>
            <a:fillRect/>
          </a:stretch>
        </p:blipFill>
        <p:spPr>
          <a:xfrm>
            <a:off x="3072434" y="3383705"/>
            <a:ext cx="3124735" cy="2629727"/>
          </a:xfrm>
          <a:prstGeom prst="rect">
            <a:avLst/>
          </a:prstGeom>
        </p:spPr>
      </p:pic>
      <p:pic>
        <p:nvPicPr>
          <p:cNvPr id="12" name="Picture 1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60583" y="2050661"/>
            <a:ext cx="875187" cy="1291260"/>
          </a:xfrm>
          <a:prstGeom prst="rect">
            <a:avLst/>
          </a:prstGeom>
        </p:spPr>
      </p:pic>
    </p:spTree>
    <p:extLst>
      <p:ext uri="{BB962C8B-B14F-4D97-AF65-F5344CB8AC3E}">
        <p14:creationId xmlns:p14="http://schemas.microsoft.com/office/powerpoint/2010/main" val="1415185294"/>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20</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98800" y="2530080"/>
            <a:ext cx="3236643" cy="2427482"/>
          </a:xfrm>
          <a:prstGeom prst="rect">
            <a:avLst/>
          </a:prstGeom>
        </p:spPr>
      </p:pic>
      <p:sp>
        <p:nvSpPr>
          <p:cNvPr id="13" name="TextBox 12"/>
          <p:cNvSpPr txBox="1"/>
          <p:nvPr/>
        </p:nvSpPr>
        <p:spPr>
          <a:xfrm>
            <a:off x="-1616208" y="1122477"/>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 WEALTH SCREENING</a:t>
            </a:r>
          </a:p>
        </p:txBody>
      </p:sp>
      <p:pic>
        <p:nvPicPr>
          <p:cNvPr id="1030" name="Picture 6" descr="https://shrink4men.files.wordpress.com/2009/10/needle-haystack.jpg?w=200&amp;h=30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81823" y="2546046"/>
            <a:ext cx="1638887" cy="245833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thumbs.dreamstime.com/t/stickman-stick-figure-time-management-clock-deadline-conceptual-vector-illustration-running-clocks-being-stressed-rushing-to-3979134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8876" y="2546046"/>
            <a:ext cx="2411514" cy="241151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038875" y="1748243"/>
            <a:ext cx="4251721" cy="64941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Small team. Big Ambitions.  </a:t>
            </a: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Working smarter, not harder</a:t>
            </a:r>
          </a:p>
        </p:txBody>
      </p:sp>
    </p:spTree>
    <p:extLst>
      <p:ext uri="{BB962C8B-B14F-4D97-AF65-F5344CB8AC3E}">
        <p14:creationId xmlns:p14="http://schemas.microsoft.com/office/powerpoint/2010/main" val="453004643"/>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21</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1603748" y="1101528"/>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DESIRED OUTCOMES</a:t>
            </a:r>
          </a:p>
        </p:txBody>
      </p:sp>
      <p:sp>
        <p:nvSpPr>
          <p:cNvPr id="2" name="TextBox 1"/>
          <p:cNvSpPr txBox="1"/>
          <p:nvPr/>
        </p:nvSpPr>
        <p:spPr>
          <a:xfrm>
            <a:off x="1596651" y="1706344"/>
            <a:ext cx="5898296" cy="299570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Intelligent use of data</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Key tools</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Targeting the right ask at right person</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Strategic prospecting</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Time efficiency</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Changing perceptions</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Better results</a:t>
            </a: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Locating potential major donors/future legators</a:t>
            </a:r>
          </a:p>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endParaRPr lang="en-GB" sz="1906" kern="0" dirty="0">
              <a:solidFill>
                <a:srgbClr val="000000"/>
              </a:solidFill>
              <a:latin typeface="Akkurat Std" panose="020B0504020101020102" pitchFamily="34" charset="0"/>
              <a:cs typeface="Akkurat Std" panose="020B0504020101020102" pitchFamily="34" charset="0"/>
              <a:sym typeface="Calibri"/>
            </a:endParaRPr>
          </a:p>
        </p:txBody>
      </p:sp>
    </p:spTree>
    <p:extLst>
      <p:ext uri="{BB962C8B-B14F-4D97-AF65-F5344CB8AC3E}">
        <p14:creationId xmlns:p14="http://schemas.microsoft.com/office/powerpoint/2010/main" val="4193616872"/>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22</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42161" y="857183"/>
            <a:ext cx="7304259" cy="5143635"/>
          </a:xfrm>
          <a:prstGeom prst="rect">
            <a:avLst/>
          </a:prstGeom>
          <a:ln w="12700">
            <a:miter lim="400000"/>
          </a:ln>
        </p:spPr>
      </p:pic>
      <p:sp>
        <p:nvSpPr>
          <p:cNvPr id="13" name="TextBox 12"/>
          <p:cNvSpPr txBox="1"/>
          <p:nvPr/>
        </p:nvSpPr>
        <p:spPr>
          <a:xfrm>
            <a:off x="-1746925" y="1151398"/>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WEALTH ENGINE</a:t>
            </a:r>
          </a:p>
        </p:txBody>
      </p:sp>
      <p:sp>
        <p:nvSpPr>
          <p:cNvPr id="3" name="TextBox 2"/>
          <p:cNvSpPr txBox="1"/>
          <p:nvPr/>
        </p:nvSpPr>
        <p:spPr>
          <a:xfrm>
            <a:off x="1313747" y="1611706"/>
            <a:ext cx="6332478" cy="316421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a:t>
            </a:r>
            <a:r>
              <a:rPr lang="en-GB" sz="1634" kern="0" dirty="0">
                <a:solidFill>
                  <a:srgbClr val="000000"/>
                </a:solidFill>
                <a:latin typeface="Akkurat Std" panose="020B0504020101020102" pitchFamily="34" charset="0"/>
                <a:cs typeface="Akkurat Std" panose="020B0504020101020102" pitchFamily="34" charset="0"/>
                <a:sym typeface="Calibri"/>
              </a:rPr>
              <a:t>One of several wealth mining tools</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-Focuses on recency, frequency and propensity to give</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-Each customer has a ‘P2G’ score</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-Find Wealth Online tool – snap shot analysis</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-Utilises an ‘inner circle’ function </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-Screening and ‘Smart Segments’ functionality</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-Ability to add custom fields – specific to your org</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-Offer consultancy support/interpretation of your data</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-used mainly in the US with a growing UK base</a:t>
            </a: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Calibri"/>
              <a:sym typeface="Calibri"/>
            </a:endParaRPr>
          </a:p>
        </p:txBody>
      </p:sp>
      <p:pic>
        <p:nvPicPr>
          <p:cNvPr id="11266" name="Picture 2" descr="https://pbs.twimg.com/profile_images/521126102295535616/hxgM0B4P.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11041" y="1015834"/>
            <a:ext cx="1218912" cy="1218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8702291"/>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23</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162469" y="1122478"/>
            <a:ext cx="6332478" cy="681995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THE PROCESS</a:t>
            </a: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Identify inner circle – top 200 friends</a:t>
            </a:r>
          </a:p>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Mass extraction to identify 55,000 suitable records</a:t>
            </a:r>
          </a:p>
          <a:p>
            <a:pPr marL="233412" indent="-233412" defTabSz="354942" latinLnBrk="1" hangingPunct="0">
              <a:buFont typeface="Arial" panose="020B0604020202020204" pitchFamily="34" charset="0"/>
              <a:buChar char="•"/>
            </a:pPr>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Screen!</a:t>
            </a:r>
          </a:p>
          <a:p>
            <a:pPr marL="233412" indent="-233412" defTabSz="354942" latinLnBrk="1" hangingPunct="0">
              <a:buFont typeface="Arial" panose="020B0604020202020204" pitchFamily="34" charset="0"/>
              <a:buChar char="•"/>
            </a:pPr>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Smart Segment analysis</a:t>
            </a:r>
          </a:p>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Interpretation</a:t>
            </a:r>
          </a:p>
          <a:p>
            <a:pPr marL="233412" indent="-233412" defTabSz="354942" latinLnBrk="1" hangingPunct="0">
              <a:buFont typeface="Arial" panose="020B0604020202020204" pitchFamily="34" charset="0"/>
              <a:buChar char="•"/>
            </a:pPr>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906" kern="0" dirty="0">
                <a:solidFill>
                  <a:srgbClr val="000000"/>
                </a:solidFill>
                <a:latin typeface="Akkurat Std" panose="020B0504020101020102" pitchFamily="34" charset="0"/>
                <a:cs typeface="Akkurat Std" panose="020B0504020101020102" pitchFamily="34" charset="0"/>
                <a:sym typeface="Calibri"/>
              </a:rPr>
              <a:t>Plan!</a:t>
            </a:r>
          </a:p>
          <a:p>
            <a:pPr marL="233412" indent="-233412" defTabSz="354942" latinLnBrk="1" hangingPunct="0">
              <a:buFont typeface="Arial" panose="020B0604020202020204" pitchFamily="34" charset="0"/>
              <a:buChar char="•"/>
            </a:pPr>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898021848"/>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24</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271909" y="1249580"/>
            <a:ext cx="6332478" cy="304905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pic>
        <p:nvPicPr>
          <p:cNvPr id="4" name="Picture 3"/>
          <p:cNvPicPr>
            <a:picLocks noChangeAspect="1"/>
          </p:cNvPicPr>
          <p:nvPr/>
        </p:nvPicPr>
        <p:blipFill>
          <a:blip r:embed="rId4"/>
          <a:stretch>
            <a:fillRect/>
          </a:stretch>
        </p:blipFill>
        <p:spPr>
          <a:xfrm>
            <a:off x="1057488" y="1122478"/>
            <a:ext cx="6761320" cy="3512610"/>
          </a:xfrm>
          <a:prstGeom prst="rect">
            <a:avLst/>
          </a:prstGeom>
        </p:spPr>
      </p:pic>
    </p:spTree>
    <p:extLst>
      <p:ext uri="{BB962C8B-B14F-4D97-AF65-F5344CB8AC3E}">
        <p14:creationId xmlns:p14="http://schemas.microsoft.com/office/powerpoint/2010/main" val="3273176047"/>
      </p:ext>
    </p:extLst>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25</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271909" y="1249580"/>
            <a:ext cx="6332478" cy="304905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pic>
        <p:nvPicPr>
          <p:cNvPr id="2" name="Picture 1"/>
          <p:cNvPicPr>
            <a:picLocks noChangeAspect="1"/>
          </p:cNvPicPr>
          <p:nvPr/>
        </p:nvPicPr>
        <p:blipFill>
          <a:blip r:embed="rId4"/>
          <a:stretch>
            <a:fillRect/>
          </a:stretch>
        </p:blipFill>
        <p:spPr>
          <a:xfrm>
            <a:off x="2092904" y="1000699"/>
            <a:ext cx="4855349" cy="2630326"/>
          </a:xfrm>
          <a:prstGeom prst="rect">
            <a:avLst/>
          </a:prstGeom>
        </p:spPr>
      </p:pic>
      <p:pic>
        <p:nvPicPr>
          <p:cNvPr id="5" name="Picture 4"/>
          <p:cNvPicPr>
            <a:picLocks noChangeAspect="1"/>
          </p:cNvPicPr>
          <p:nvPr/>
        </p:nvPicPr>
        <p:blipFill>
          <a:blip r:embed="rId5"/>
          <a:stretch>
            <a:fillRect/>
          </a:stretch>
        </p:blipFill>
        <p:spPr>
          <a:xfrm>
            <a:off x="928380" y="3531438"/>
            <a:ext cx="7375137" cy="1435219"/>
          </a:xfrm>
          <a:prstGeom prst="rect">
            <a:avLst/>
          </a:prstGeom>
        </p:spPr>
      </p:pic>
    </p:spTree>
    <p:extLst>
      <p:ext uri="{BB962C8B-B14F-4D97-AF65-F5344CB8AC3E}">
        <p14:creationId xmlns:p14="http://schemas.microsoft.com/office/powerpoint/2010/main" val="3874272805"/>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26</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354340" y="1156488"/>
            <a:ext cx="6332478" cy="485121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r>
            <a:br>
              <a:rPr lang="en-GB" sz="1634" b="1" kern="0" dirty="0">
                <a:solidFill>
                  <a:srgbClr val="000000"/>
                </a:solidFill>
                <a:latin typeface="Akkurat Std" panose="020B0504020101020102" pitchFamily="34" charset="0"/>
                <a:cs typeface="Akkurat Std" panose="020B0504020101020102" pitchFamily="34" charset="0"/>
                <a:sym typeface="Calibri"/>
              </a:rPr>
            </a:br>
            <a:endParaRPr lang="en-GB" sz="1634" b="1" kern="0" dirty="0">
              <a:solidFill>
                <a:srgbClr val="000000"/>
              </a:solidFill>
              <a:latin typeface="Akkurat Std" panose="020B0504020101020102" pitchFamily="34" charset="0"/>
              <a:cs typeface="Akkurat Std" panose="020B0504020101020102" pitchFamily="34" charset="0"/>
              <a:sym typeface="Calibri"/>
            </a:endParaRPr>
          </a:p>
          <a:p>
            <a:pPr algn="ctr" defTabSz="354942" latinLnBrk="1" hangingPunct="0"/>
            <a:endParaRPr lang="en-GB" sz="1634" b="1" kern="0" dirty="0">
              <a:solidFill>
                <a:srgbClr val="000000"/>
              </a:solidFill>
              <a:latin typeface="Akkurat Std" panose="020B0504020101020102" pitchFamily="34" charset="0"/>
              <a:cs typeface="Akkurat Std" panose="020B0504020101020102" pitchFamily="34" charset="0"/>
              <a:sym typeface="Calibri"/>
            </a:endParaRPr>
          </a:p>
          <a:p>
            <a:pPr algn="ctr" defTabSz="354942" latinLnBrk="1" hangingPunct="0"/>
            <a:endParaRPr lang="en-GB" sz="1634" b="1" kern="0" dirty="0">
              <a:solidFill>
                <a:srgbClr val="000000"/>
              </a:solidFill>
              <a:latin typeface="Akkurat Std" panose="020B0504020101020102" pitchFamily="34" charset="0"/>
              <a:cs typeface="Akkurat Std" panose="020B0504020101020102" pitchFamily="34" charset="0"/>
              <a:sym typeface="Calibri"/>
            </a:endParaRPr>
          </a:p>
          <a:p>
            <a:pPr algn="ctr" defTabSz="354942" latinLnBrk="1" hangingPunct="0"/>
            <a:endParaRPr lang="en-GB" sz="1634" b="1" kern="0" dirty="0">
              <a:solidFill>
                <a:srgbClr val="000000"/>
              </a:solidFill>
              <a:latin typeface="Akkurat Std" panose="020B0504020101020102" pitchFamily="34" charset="0"/>
              <a:cs typeface="Akkurat Std" panose="020B0504020101020102" pitchFamily="34" charset="0"/>
              <a:sym typeface="Calibri"/>
            </a:endParaRPr>
          </a:p>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    HERE COME THE SCREEN SHOTS!  ******</a:t>
            </a:r>
          </a:p>
          <a:p>
            <a:pPr algn="ct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549829942"/>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Text Placeholder 2"/>
          <p:cNvSpPr>
            <a:spLocks noGrp="1"/>
          </p:cNvSpPr>
          <p:nvPr>
            <p:ph type="body"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425208" y="1114270"/>
            <a:ext cx="8268049" cy="4615206"/>
          </a:xfrm>
          <a:prstGeom prst="rect">
            <a:avLst/>
          </a:prstGeom>
        </p:spPr>
      </p:pic>
      <p:sp>
        <p:nvSpPr>
          <p:cNvPr id="5" name="TextBox 4"/>
          <p:cNvSpPr txBox="1"/>
          <p:nvPr/>
        </p:nvSpPr>
        <p:spPr>
          <a:xfrm>
            <a:off x="425208" y="1114270"/>
            <a:ext cx="2592191" cy="282780"/>
          </a:xfrm>
          <a:prstGeom prst="rect">
            <a:avLst/>
          </a:prstGeom>
          <a:solidFill>
            <a:schemeClr val="tx1">
              <a:lumMod val="95000"/>
              <a:lumOff val="5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1560657721"/>
      </p:ext>
    </p:extLst>
  </p:cSld>
  <p:clrMapOvr>
    <a:masterClrMapping/>
  </p:clrMapOvr>
  <p:transition spd="med"/>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28</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365738" y="1185327"/>
            <a:ext cx="6332478"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Top Tip!! – Selected Criteria from WE in List Builder</a:t>
            </a:r>
          </a:p>
        </p:txBody>
      </p:sp>
      <p:pic>
        <p:nvPicPr>
          <p:cNvPr id="2" name="Picture 1"/>
          <p:cNvPicPr>
            <a:picLocks noChangeAspect="1"/>
          </p:cNvPicPr>
          <p:nvPr/>
        </p:nvPicPr>
        <p:blipFill>
          <a:blip r:embed="rId4"/>
          <a:stretch>
            <a:fillRect/>
          </a:stretch>
        </p:blipFill>
        <p:spPr>
          <a:xfrm>
            <a:off x="5436821" y="1544091"/>
            <a:ext cx="2526060" cy="5448586"/>
          </a:xfrm>
          <a:prstGeom prst="rect">
            <a:avLst/>
          </a:prstGeom>
        </p:spPr>
      </p:pic>
      <p:pic>
        <p:nvPicPr>
          <p:cNvPr id="4" name="Picture 3"/>
          <p:cNvPicPr>
            <a:picLocks noChangeAspect="1"/>
          </p:cNvPicPr>
          <p:nvPr/>
        </p:nvPicPr>
        <p:blipFill>
          <a:blip r:embed="rId5"/>
          <a:stretch>
            <a:fillRect/>
          </a:stretch>
        </p:blipFill>
        <p:spPr>
          <a:xfrm>
            <a:off x="1102439" y="2142590"/>
            <a:ext cx="3300587" cy="2029672"/>
          </a:xfrm>
          <a:prstGeom prst="rect">
            <a:avLst/>
          </a:prstGeom>
        </p:spPr>
      </p:pic>
      <p:sp>
        <p:nvSpPr>
          <p:cNvPr id="5" name="Right Arrow 4"/>
          <p:cNvSpPr/>
          <p:nvPr/>
        </p:nvSpPr>
        <p:spPr>
          <a:xfrm>
            <a:off x="4273161" y="2776666"/>
            <a:ext cx="1163660" cy="561731"/>
          </a:xfrm>
          <a:prstGeom prst="rightArrow">
            <a:avLst/>
          </a:prstGeom>
          <a:solidFill>
            <a:srgbClr val="FFFFFF"/>
          </a:solidFill>
          <a:ln w="25400" cap="flat">
            <a:solidFill>
              <a:srgbClr val="4F81BD"/>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ctr">
            <a:spAutoFit/>
          </a:bodyPr>
          <a:lstStyle/>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567463221"/>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pic>
        <p:nvPicPr>
          <p:cNvPr id="4" name="Picture 3"/>
          <p:cNvPicPr>
            <a:picLocks noChangeAspect="1"/>
          </p:cNvPicPr>
          <p:nvPr/>
        </p:nvPicPr>
        <p:blipFill>
          <a:blip r:embed="rId3"/>
          <a:stretch>
            <a:fillRect/>
          </a:stretch>
        </p:blipFill>
        <p:spPr>
          <a:xfrm>
            <a:off x="-5834" y="857183"/>
            <a:ext cx="8895660" cy="4997562"/>
          </a:xfrm>
          <a:prstGeom prst="rect">
            <a:avLst/>
          </a:prstGeom>
        </p:spPr>
      </p:pic>
      <p:sp>
        <p:nvSpPr>
          <p:cNvPr id="5" name="Right Arrow 4"/>
          <p:cNvSpPr/>
          <p:nvPr/>
        </p:nvSpPr>
        <p:spPr>
          <a:xfrm>
            <a:off x="0" y="5027995"/>
            <a:ext cx="1312501" cy="561731"/>
          </a:xfrm>
          <a:prstGeom prst="rightArrow">
            <a:avLst/>
          </a:prstGeom>
          <a:solidFill>
            <a:srgbClr val="FF0000"/>
          </a:solidFill>
          <a:ln w="25400" cap="flat">
            <a:solidFill>
              <a:srgbClr val="4F81BD"/>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ctr">
            <a:spAutoFit/>
          </a:bodyPr>
          <a:lstStyle/>
          <a:p>
            <a:pPr defTabSz="354942" latinLnBrk="1" hangingPunct="0"/>
            <a:endParaRPr lang="en-GB" sz="1429" kern="0" dirty="0">
              <a:solidFill>
                <a:srgbClr val="000000"/>
              </a:solidFill>
              <a:latin typeface="Calibri"/>
              <a:ea typeface="Calibri"/>
              <a:cs typeface="Calibri"/>
              <a:sym typeface="Calibri"/>
            </a:endParaRPr>
          </a:p>
        </p:txBody>
      </p:sp>
      <p:sp>
        <p:nvSpPr>
          <p:cNvPr id="6" name="Freeform 5"/>
          <p:cNvSpPr/>
          <p:nvPr/>
        </p:nvSpPr>
        <p:spPr>
          <a:xfrm>
            <a:off x="7812008" y="5187082"/>
            <a:ext cx="638988" cy="365336"/>
          </a:xfrm>
          <a:custGeom>
            <a:avLst/>
            <a:gdLst>
              <a:gd name="connsiteX0" fmla="*/ 808166 w 938735"/>
              <a:gd name="connsiteY0" fmla="*/ 39757 h 536714"/>
              <a:gd name="connsiteX1" fmla="*/ 569627 w 938735"/>
              <a:gd name="connsiteY1" fmla="*/ 0 h 536714"/>
              <a:gd name="connsiteX2" fmla="*/ 72671 w 938735"/>
              <a:gd name="connsiteY2" fmla="*/ 19879 h 536714"/>
              <a:gd name="connsiteX3" fmla="*/ 32914 w 938735"/>
              <a:gd name="connsiteY3" fmla="*/ 298174 h 536714"/>
              <a:gd name="connsiteX4" fmla="*/ 52792 w 938735"/>
              <a:gd name="connsiteY4" fmla="*/ 357809 h 536714"/>
              <a:gd name="connsiteX5" fmla="*/ 92549 w 938735"/>
              <a:gd name="connsiteY5" fmla="*/ 417444 h 536714"/>
              <a:gd name="connsiteX6" fmla="*/ 172062 w 938735"/>
              <a:gd name="connsiteY6" fmla="*/ 457200 h 536714"/>
              <a:gd name="connsiteX7" fmla="*/ 370844 w 938735"/>
              <a:gd name="connsiteY7" fmla="*/ 496957 h 536714"/>
              <a:gd name="connsiteX8" fmla="*/ 589505 w 938735"/>
              <a:gd name="connsiteY8" fmla="*/ 536714 h 536714"/>
              <a:gd name="connsiteX9" fmla="*/ 867801 w 938735"/>
              <a:gd name="connsiteY9" fmla="*/ 457200 h 536714"/>
              <a:gd name="connsiteX10" fmla="*/ 907558 w 938735"/>
              <a:gd name="connsiteY10" fmla="*/ 397566 h 536714"/>
              <a:gd name="connsiteX11" fmla="*/ 907558 w 938735"/>
              <a:gd name="connsiteY11" fmla="*/ 159027 h 536714"/>
              <a:gd name="connsiteX12" fmla="*/ 828044 w 938735"/>
              <a:gd name="connsiteY12" fmla="*/ 139148 h 536714"/>
              <a:gd name="connsiteX13" fmla="*/ 748531 w 938735"/>
              <a:gd name="connsiteY13" fmla="*/ 59635 h 536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38735" h="536714">
                <a:moveTo>
                  <a:pt x="808166" y="39757"/>
                </a:moveTo>
                <a:cubicBezTo>
                  <a:pt x="751735" y="28471"/>
                  <a:pt x="618934" y="0"/>
                  <a:pt x="569627" y="0"/>
                </a:cubicBezTo>
                <a:cubicBezTo>
                  <a:pt x="403843" y="0"/>
                  <a:pt x="238323" y="13253"/>
                  <a:pt x="72671" y="19879"/>
                </a:cubicBezTo>
                <a:cubicBezTo>
                  <a:pt x="-34409" y="126959"/>
                  <a:pt x="-721" y="62729"/>
                  <a:pt x="32914" y="298174"/>
                </a:cubicBezTo>
                <a:cubicBezTo>
                  <a:pt x="35877" y="318917"/>
                  <a:pt x="43421" y="339068"/>
                  <a:pt x="52792" y="357809"/>
                </a:cubicBezTo>
                <a:cubicBezTo>
                  <a:pt x="63476" y="379178"/>
                  <a:pt x="74195" y="402150"/>
                  <a:pt x="92549" y="417444"/>
                </a:cubicBezTo>
                <a:cubicBezTo>
                  <a:pt x="115314" y="436414"/>
                  <a:pt x="144316" y="446795"/>
                  <a:pt x="172062" y="457200"/>
                </a:cubicBezTo>
                <a:cubicBezTo>
                  <a:pt x="224836" y="476990"/>
                  <a:pt x="321759" y="487140"/>
                  <a:pt x="370844" y="496957"/>
                </a:cubicBezTo>
                <a:cubicBezTo>
                  <a:pt x="605170" y="543822"/>
                  <a:pt x="235768" y="486178"/>
                  <a:pt x="589505" y="536714"/>
                </a:cubicBezTo>
                <a:cubicBezTo>
                  <a:pt x="783873" y="519044"/>
                  <a:pt x="776500" y="566760"/>
                  <a:pt x="867801" y="457200"/>
                </a:cubicBezTo>
                <a:cubicBezTo>
                  <a:pt x="883095" y="438847"/>
                  <a:pt x="894306" y="417444"/>
                  <a:pt x="907558" y="397566"/>
                </a:cubicBezTo>
                <a:cubicBezTo>
                  <a:pt x="935560" y="313558"/>
                  <a:pt x="960819" y="265548"/>
                  <a:pt x="907558" y="159027"/>
                </a:cubicBezTo>
                <a:cubicBezTo>
                  <a:pt x="895340" y="134591"/>
                  <a:pt x="854549" y="145774"/>
                  <a:pt x="828044" y="139148"/>
                </a:cubicBezTo>
                <a:cubicBezTo>
                  <a:pt x="756082" y="91173"/>
                  <a:pt x="779094" y="120760"/>
                  <a:pt x="748531" y="59635"/>
                </a:cubicBezTo>
              </a:path>
            </a:pathLst>
          </a:custGeom>
          <a:ln>
            <a:solidFill>
              <a:srgbClr val="FF0000"/>
            </a:solidFill>
          </a:ln>
        </p:spPr>
        <p:style>
          <a:lnRef idx="3">
            <a:schemeClr val="dk1"/>
          </a:lnRef>
          <a:fillRef idx="0">
            <a:schemeClr val="dk1"/>
          </a:fillRef>
          <a:effectRef idx="2">
            <a:schemeClr val="dk1"/>
          </a:effectRef>
          <a:fontRef idx="minor">
            <a:schemeClr val="tx1"/>
          </a:fontRef>
        </p:style>
        <p:txBody>
          <a:bodyPr rot="0" spcFirstLastPara="1" vertOverflow="overflow" horzOverflow="overflow" vert="horz" wrap="square" lIns="62242" tIns="31120" rIns="62242" bIns="31120" numCol="1" spcCol="38100" rtlCol="0" anchor="t">
            <a:noAutofit/>
          </a:bodyPr>
          <a:lstStyle/>
          <a:p>
            <a:pPr latinLnBrk="1" hangingPunct="0"/>
            <a:endParaRPr lang="en-GB" sz="1225" kern="0" dirty="0">
              <a:solidFill>
                <a:srgbClr val="000000"/>
              </a:solidFill>
              <a:sym typeface="Calibri"/>
            </a:endParaRPr>
          </a:p>
        </p:txBody>
      </p:sp>
    </p:spTree>
    <p:extLst>
      <p:ext uri="{BB962C8B-B14F-4D97-AF65-F5344CB8AC3E}">
        <p14:creationId xmlns:p14="http://schemas.microsoft.com/office/powerpoint/2010/main" val="1852372727"/>
      </p:ext>
    </p:extLst>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30</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354340" y="1237868"/>
            <a:ext cx="6332478" cy="53425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Calibri"/>
                <a:ea typeface="Calibri"/>
                <a:cs typeface="Calibri"/>
                <a:sym typeface="Calibri"/>
              </a:rPr>
              <a:t>Tessitura Integrations</a:t>
            </a:r>
          </a:p>
          <a:p>
            <a:pPr defTabSz="354942" latinLnBrk="1" hangingPunct="0"/>
            <a:endParaRPr lang="en-GB" sz="1429" kern="0" dirty="0">
              <a:solidFill>
                <a:srgbClr val="000000"/>
              </a:solidFill>
              <a:latin typeface="Calibri"/>
              <a:ea typeface="Calibri"/>
              <a:cs typeface="Calibri"/>
              <a:sym typeface="Calibri"/>
            </a:endParaRPr>
          </a:p>
        </p:txBody>
      </p:sp>
      <p:pic>
        <p:nvPicPr>
          <p:cNvPr id="2" name="Picture 1"/>
          <p:cNvPicPr>
            <a:picLocks noChangeAspect="1"/>
          </p:cNvPicPr>
          <p:nvPr/>
        </p:nvPicPr>
        <p:blipFill>
          <a:blip r:embed="rId4"/>
          <a:stretch>
            <a:fillRect/>
          </a:stretch>
        </p:blipFill>
        <p:spPr>
          <a:xfrm>
            <a:off x="373347" y="865546"/>
            <a:ext cx="8294463" cy="4195296"/>
          </a:xfrm>
          <a:prstGeom prst="rect">
            <a:avLst/>
          </a:prstGeom>
        </p:spPr>
      </p:pic>
      <p:sp>
        <p:nvSpPr>
          <p:cNvPr id="6" name="TextBox 5"/>
          <p:cNvSpPr txBox="1"/>
          <p:nvPr/>
        </p:nvSpPr>
        <p:spPr>
          <a:xfrm>
            <a:off x="630128" y="782854"/>
            <a:ext cx="1281881" cy="282780"/>
          </a:xfrm>
          <a:prstGeom prst="rect">
            <a:avLst/>
          </a:prstGeom>
          <a:solidFill>
            <a:schemeClr val="tx1">
              <a:lumMod val="95000"/>
              <a:lumOff val="5000"/>
            </a:schemeClr>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endParaRPr lang="en-GB" sz="1429" kern="0" dirty="0">
              <a:solidFill>
                <a:srgbClr val="000000"/>
              </a:solidFill>
              <a:latin typeface="Calibri"/>
              <a:ea typeface="Calibri"/>
              <a:cs typeface="Calibri"/>
              <a:sym typeface="Calibri"/>
            </a:endParaRPr>
          </a:p>
        </p:txBody>
      </p:sp>
      <p:pic>
        <p:nvPicPr>
          <p:cNvPr id="7" name="Picture 6"/>
          <p:cNvPicPr>
            <a:picLocks noChangeAspect="1"/>
          </p:cNvPicPr>
          <p:nvPr/>
        </p:nvPicPr>
        <p:blipFill>
          <a:blip r:embed="rId5"/>
          <a:stretch>
            <a:fillRect/>
          </a:stretch>
        </p:blipFill>
        <p:spPr>
          <a:xfrm>
            <a:off x="975665" y="4715088"/>
            <a:ext cx="8013697" cy="1277264"/>
          </a:xfrm>
          <a:prstGeom prst="rect">
            <a:avLst/>
          </a:prstGeom>
        </p:spPr>
      </p:pic>
      <p:sp>
        <p:nvSpPr>
          <p:cNvPr id="4" name="Left Arrow 3"/>
          <p:cNvSpPr/>
          <p:nvPr/>
        </p:nvSpPr>
        <p:spPr>
          <a:xfrm>
            <a:off x="8719021" y="1322091"/>
            <a:ext cx="568299" cy="561731"/>
          </a:xfrm>
          <a:prstGeom prst="leftArrow">
            <a:avLst/>
          </a:prstGeom>
          <a:solidFill>
            <a:srgbClr val="FF0000"/>
          </a:solidFill>
          <a:ln w="25400" cap="flat">
            <a:solidFill>
              <a:srgbClr val="4F81BD"/>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ctr">
            <a:spAutoFit/>
          </a:bodyPr>
          <a:lstStyle/>
          <a:p>
            <a:pPr defTabSz="354942" latinLnBrk="1" hangingPunct="0"/>
            <a:endParaRPr lang="en-GB" sz="1429" kern="0" dirty="0">
              <a:solidFill>
                <a:srgbClr val="000000"/>
              </a:solidFill>
              <a:latin typeface="Calibri"/>
              <a:ea typeface="Calibri"/>
              <a:cs typeface="Calibri"/>
              <a:sym typeface="Calibri"/>
            </a:endParaRPr>
          </a:p>
        </p:txBody>
      </p:sp>
      <p:sp>
        <p:nvSpPr>
          <p:cNvPr id="5" name="Freeform 4"/>
          <p:cNvSpPr/>
          <p:nvPr/>
        </p:nvSpPr>
        <p:spPr>
          <a:xfrm>
            <a:off x="8117894" y="5525356"/>
            <a:ext cx="1019184" cy="446521"/>
          </a:xfrm>
          <a:custGeom>
            <a:avLst/>
            <a:gdLst>
              <a:gd name="connsiteX0" fmla="*/ 1233435 w 1497281"/>
              <a:gd name="connsiteY0" fmla="*/ 178904 h 655983"/>
              <a:gd name="connsiteX1" fmla="*/ 1134043 w 1497281"/>
              <a:gd name="connsiteY1" fmla="*/ 119270 h 655983"/>
              <a:gd name="connsiteX2" fmla="*/ 955139 w 1497281"/>
              <a:gd name="connsiteY2" fmla="*/ 79513 h 655983"/>
              <a:gd name="connsiteX3" fmla="*/ 875626 w 1497281"/>
              <a:gd name="connsiteY3" fmla="*/ 59635 h 655983"/>
              <a:gd name="connsiteX4" fmla="*/ 736478 w 1497281"/>
              <a:gd name="connsiteY4" fmla="*/ 39757 h 655983"/>
              <a:gd name="connsiteX5" fmla="*/ 358791 w 1497281"/>
              <a:gd name="connsiteY5" fmla="*/ 0 h 655983"/>
              <a:gd name="connsiteX6" fmla="*/ 60617 w 1497281"/>
              <a:gd name="connsiteY6" fmla="*/ 19878 h 655983"/>
              <a:gd name="connsiteX7" fmla="*/ 983 w 1497281"/>
              <a:gd name="connsiteY7" fmla="*/ 79513 h 655983"/>
              <a:gd name="connsiteX8" fmla="*/ 100374 w 1497281"/>
              <a:gd name="connsiteY8" fmla="*/ 377687 h 655983"/>
              <a:gd name="connsiteX9" fmla="*/ 160009 w 1497281"/>
              <a:gd name="connsiteY9" fmla="*/ 397565 h 655983"/>
              <a:gd name="connsiteX10" fmla="*/ 338913 w 1497281"/>
              <a:gd name="connsiteY10" fmla="*/ 536713 h 655983"/>
              <a:gd name="connsiteX11" fmla="*/ 398548 w 1497281"/>
              <a:gd name="connsiteY11" fmla="*/ 576470 h 655983"/>
              <a:gd name="connsiteX12" fmla="*/ 478061 w 1497281"/>
              <a:gd name="connsiteY12" fmla="*/ 596348 h 655983"/>
              <a:gd name="connsiteX13" fmla="*/ 597330 w 1497281"/>
              <a:gd name="connsiteY13" fmla="*/ 616226 h 655983"/>
              <a:gd name="connsiteX14" fmla="*/ 656965 w 1497281"/>
              <a:gd name="connsiteY14" fmla="*/ 636104 h 655983"/>
              <a:gd name="connsiteX15" fmla="*/ 796113 w 1497281"/>
              <a:gd name="connsiteY15" fmla="*/ 655983 h 655983"/>
              <a:gd name="connsiteX16" fmla="*/ 1412339 w 1497281"/>
              <a:gd name="connsiteY16" fmla="*/ 636104 h 655983"/>
              <a:gd name="connsiteX17" fmla="*/ 1491852 w 1497281"/>
              <a:gd name="connsiteY17" fmla="*/ 556591 h 655983"/>
              <a:gd name="connsiteX18" fmla="*/ 1471974 w 1497281"/>
              <a:gd name="connsiteY18" fmla="*/ 258417 h 655983"/>
              <a:gd name="connsiteX19" fmla="*/ 1432217 w 1497281"/>
              <a:gd name="connsiteY19" fmla="*/ 139148 h 6559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97281" h="655983">
                <a:moveTo>
                  <a:pt x="1233435" y="178904"/>
                </a:moveTo>
                <a:cubicBezTo>
                  <a:pt x="1200304" y="159026"/>
                  <a:pt x="1169349" y="134962"/>
                  <a:pt x="1134043" y="119270"/>
                </a:cubicBezTo>
                <a:cubicBezTo>
                  <a:pt x="1109798" y="108494"/>
                  <a:pt x="972435" y="83356"/>
                  <a:pt x="955139" y="79513"/>
                </a:cubicBezTo>
                <a:cubicBezTo>
                  <a:pt x="928470" y="73587"/>
                  <a:pt x="902505" y="64522"/>
                  <a:pt x="875626" y="59635"/>
                </a:cubicBezTo>
                <a:cubicBezTo>
                  <a:pt x="829528" y="51254"/>
                  <a:pt x="782970" y="45569"/>
                  <a:pt x="736478" y="39757"/>
                </a:cubicBezTo>
                <a:cubicBezTo>
                  <a:pt x="627506" y="26135"/>
                  <a:pt x="466213" y="10742"/>
                  <a:pt x="358791" y="0"/>
                </a:cubicBezTo>
                <a:cubicBezTo>
                  <a:pt x="259400" y="6626"/>
                  <a:pt x="157857" y="-1731"/>
                  <a:pt x="60617" y="19878"/>
                </a:cubicBezTo>
                <a:cubicBezTo>
                  <a:pt x="33174" y="25976"/>
                  <a:pt x="2986" y="51472"/>
                  <a:pt x="983" y="79513"/>
                </a:cubicBezTo>
                <a:cubicBezTo>
                  <a:pt x="-5544" y="170893"/>
                  <a:pt x="19639" y="310408"/>
                  <a:pt x="100374" y="377687"/>
                </a:cubicBezTo>
                <a:cubicBezTo>
                  <a:pt x="116471" y="391101"/>
                  <a:pt x="140131" y="390939"/>
                  <a:pt x="160009" y="397565"/>
                </a:cubicBezTo>
                <a:cubicBezTo>
                  <a:pt x="253430" y="490988"/>
                  <a:pt x="196251" y="441605"/>
                  <a:pt x="338913" y="536713"/>
                </a:cubicBezTo>
                <a:cubicBezTo>
                  <a:pt x="358791" y="549965"/>
                  <a:pt x="375370" y="570676"/>
                  <a:pt x="398548" y="576470"/>
                </a:cubicBezTo>
                <a:cubicBezTo>
                  <a:pt x="425052" y="583096"/>
                  <a:pt x="451272" y="590990"/>
                  <a:pt x="478061" y="596348"/>
                </a:cubicBezTo>
                <a:cubicBezTo>
                  <a:pt x="517583" y="604252"/>
                  <a:pt x="557985" y="607483"/>
                  <a:pt x="597330" y="616226"/>
                </a:cubicBezTo>
                <a:cubicBezTo>
                  <a:pt x="617785" y="620771"/>
                  <a:pt x="636418" y="631995"/>
                  <a:pt x="656965" y="636104"/>
                </a:cubicBezTo>
                <a:cubicBezTo>
                  <a:pt x="702909" y="645293"/>
                  <a:pt x="749730" y="649357"/>
                  <a:pt x="796113" y="655983"/>
                </a:cubicBezTo>
                <a:cubicBezTo>
                  <a:pt x="1001522" y="649357"/>
                  <a:pt x="1208889" y="665168"/>
                  <a:pt x="1412339" y="636104"/>
                </a:cubicBezTo>
                <a:cubicBezTo>
                  <a:pt x="1449445" y="630803"/>
                  <a:pt x="1486006" y="593615"/>
                  <a:pt x="1491852" y="556591"/>
                </a:cubicBezTo>
                <a:cubicBezTo>
                  <a:pt x="1507388" y="458198"/>
                  <a:pt x="1486061" y="357028"/>
                  <a:pt x="1471974" y="258417"/>
                </a:cubicBezTo>
                <a:cubicBezTo>
                  <a:pt x="1466047" y="216931"/>
                  <a:pt x="1432217" y="139148"/>
                  <a:pt x="1432217" y="139148"/>
                </a:cubicBezTo>
              </a:path>
            </a:pathLst>
          </a:custGeom>
          <a:noFill/>
          <a:ln w="25400" cap="flat">
            <a:solidFill>
              <a:srgbClr val="FF0000"/>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62242" tIns="31120" rIns="62242" bIns="31120" numCol="1" spcCol="38100" rtlCol="0" anchor="t">
            <a:noAutofit/>
          </a:bodyPr>
          <a:lstStyle/>
          <a:p>
            <a:pPr latinLnBrk="1" hangingPunct="0"/>
            <a:endParaRPr lang="en-GB" sz="1225" kern="0" dirty="0">
              <a:solidFill>
                <a:srgbClr val="000000"/>
              </a:solidFill>
              <a:latin typeface="Calibri"/>
              <a:sym typeface="Calibri"/>
            </a:endParaRPr>
          </a:p>
        </p:txBody>
      </p:sp>
      <p:sp>
        <p:nvSpPr>
          <p:cNvPr id="8" name="Freeform 7"/>
          <p:cNvSpPr/>
          <p:nvPr/>
        </p:nvSpPr>
        <p:spPr>
          <a:xfrm>
            <a:off x="305922" y="2859762"/>
            <a:ext cx="3403542" cy="906572"/>
          </a:xfrm>
          <a:custGeom>
            <a:avLst/>
            <a:gdLst>
              <a:gd name="connsiteX0" fmla="*/ 4500259 w 5000134"/>
              <a:gd name="connsiteY0" fmla="*/ 99391 h 1331843"/>
              <a:gd name="connsiteX1" fmla="*/ 4400868 w 5000134"/>
              <a:gd name="connsiteY1" fmla="*/ 39756 h 1331843"/>
              <a:gd name="connsiteX2" fmla="*/ 4301476 w 5000134"/>
              <a:gd name="connsiteY2" fmla="*/ 19878 h 1331843"/>
              <a:gd name="connsiteX3" fmla="*/ 3506346 w 5000134"/>
              <a:gd name="connsiteY3" fmla="*/ 0 h 1331843"/>
              <a:gd name="connsiteX4" fmla="*/ 166798 w 5000134"/>
              <a:gd name="connsiteY4" fmla="*/ 19878 h 1331843"/>
              <a:gd name="connsiteX5" fmla="*/ 107163 w 5000134"/>
              <a:gd name="connsiteY5" fmla="*/ 39756 h 1331843"/>
              <a:gd name="connsiteX6" fmla="*/ 27650 w 5000134"/>
              <a:gd name="connsiteY6" fmla="*/ 159026 h 1331843"/>
              <a:gd name="connsiteX7" fmla="*/ 47529 w 5000134"/>
              <a:gd name="connsiteY7" fmla="*/ 556591 h 1331843"/>
              <a:gd name="connsiteX8" fmla="*/ 87285 w 5000134"/>
              <a:gd name="connsiteY8" fmla="*/ 655982 h 1331843"/>
              <a:gd name="connsiteX9" fmla="*/ 166798 w 5000134"/>
              <a:gd name="connsiteY9" fmla="*/ 715617 h 1331843"/>
              <a:gd name="connsiteX10" fmla="*/ 385459 w 5000134"/>
              <a:gd name="connsiteY10" fmla="*/ 914400 h 1331843"/>
              <a:gd name="connsiteX11" fmla="*/ 703511 w 5000134"/>
              <a:gd name="connsiteY11" fmla="*/ 1033669 h 1331843"/>
              <a:gd name="connsiteX12" fmla="*/ 822781 w 5000134"/>
              <a:gd name="connsiteY12" fmla="*/ 1093304 h 1331843"/>
              <a:gd name="connsiteX13" fmla="*/ 1021563 w 5000134"/>
              <a:gd name="connsiteY13" fmla="*/ 1152939 h 1331843"/>
              <a:gd name="connsiteX14" fmla="*/ 1478763 w 5000134"/>
              <a:gd name="connsiteY14" fmla="*/ 1272208 h 1331843"/>
              <a:gd name="connsiteX15" fmla="*/ 1677546 w 5000134"/>
              <a:gd name="connsiteY15" fmla="*/ 1292087 h 1331843"/>
              <a:gd name="connsiteX16" fmla="*/ 1935963 w 5000134"/>
              <a:gd name="connsiteY16" fmla="*/ 1331843 h 1331843"/>
              <a:gd name="connsiteX17" fmla="*/ 4380989 w 5000134"/>
              <a:gd name="connsiteY17" fmla="*/ 1292087 h 1331843"/>
              <a:gd name="connsiteX18" fmla="*/ 4500259 w 5000134"/>
              <a:gd name="connsiteY18" fmla="*/ 1272208 h 1331843"/>
              <a:gd name="connsiteX19" fmla="*/ 4639407 w 5000134"/>
              <a:gd name="connsiteY19" fmla="*/ 1252330 h 1331843"/>
              <a:gd name="connsiteX20" fmla="*/ 4937581 w 5000134"/>
              <a:gd name="connsiteY20" fmla="*/ 1113182 h 1331843"/>
              <a:gd name="connsiteX21" fmla="*/ 4997215 w 5000134"/>
              <a:gd name="connsiteY21" fmla="*/ 1033669 h 1331843"/>
              <a:gd name="connsiteX22" fmla="*/ 4977337 w 5000134"/>
              <a:gd name="connsiteY22" fmla="*/ 755374 h 1331843"/>
              <a:gd name="connsiteX23" fmla="*/ 4957459 w 5000134"/>
              <a:gd name="connsiteY23" fmla="*/ 695739 h 1331843"/>
              <a:gd name="connsiteX24" fmla="*/ 4877946 w 5000134"/>
              <a:gd name="connsiteY24" fmla="*/ 516834 h 1331843"/>
              <a:gd name="connsiteX25" fmla="*/ 4838189 w 5000134"/>
              <a:gd name="connsiteY25" fmla="*/ 417443 h 1331843"/>
              <a:gd name="connsiteX26" fmla="*/ 4818311 w 5000134"/>
              <a:gd name="connsiteY26" fmla="*/ 318052 h 1331843"/>
              <a:gd name="connsiteX27" fmla="*/ 4758676 w 5000134"/>
              <a:gd name="connsiteY27" fmla="*/ 258417 h 1331843"/>
              <a:gd name="connsiteX28" fmla="*/ 4718920 w 5000134"/>
              <a:gd name="connsiteY28" fmla="*/ 198782 h 1331843"/>
              <a:gd name="connsiteX29" fmla="*/ 4599650 w 5000134"/>
              <a:gd name="connsiteY29" fmla="*/ 99391 h 1331843"/>
              <a:gd name="connsiteX30" fmla="*/ 4540015 w 5000134"/>
              <a:gd name="connsiteY30" fmla="*/ 79513 h 1331843"/>
              <a:gd name="connsiteX31" fmla="*/ 4440624 w 5000134"/>
              <a:gd name="connsiteY31" fmla="*/ 19878 h 13318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5000134" h="1331843">
                <a:moveTo>
                  <a:pt x="4500259" y="99391"/>
                </a:moveTo>
                <a:cubicBezTo>
                  <a:pt x="4467129" y="79513"/>
                  <a:pt x="4436741" y="54105"/>
                  <a:pt x="4400868" y="39756"/>
                </a:cubicBezTo>
                <a:cubicBezTo>
                  <a:pt x="4369498" y="27208"/>
                  <a:pt x="4335229" y="21378"/>
                  <a:pt x="4301476" y="19878"/>
                </a:cubicBezTo>
                <a:cubicBezTo>
                  <a:pt x="4036611" y="8106"/>
                  <a:pt x="3771389" y="6626"/>
                  <a:pt x="3506346" y="0"/>
                </a:cubicBezTo>
                <a:lnTo>
                  <a:pt x="166798" y="19878"/>
                </a:lnTo>
                <a:cubicBezTo>
                  <a:pt x="145846" y="20123"/>
                  <a:pt x="121979" y="24940"/>
                  <a:pt x="107163" y="39756"/>
                </a:cubicBezTo>
                <a:cubicBezTo>
                  <a:pt x="73376" y="73543"/>
                  <a:pt x="27650" y="159026"/>
                  <a:pt x="27650" y="159026"/>
                </a:cubicBezTo>
                <a:cubicBezTo>
                  <a:pt x="-14861" y="329072"/>
                  <a:pt x="-8443" y="262737"/>
                  <a:pt x="47529" y="556591"/>
                </a:cubicBezTo>
                <a:cubicBezTo>
                  <a:pt x="54206" y="591643"/>
                  <a:pt x="65876" y="627436"/>
                  <a:pt x="87285" y="655982"/>
                </a:cubicBezTo>
                <a:cubicBezTo>
                  <a:pt x="107163" y="682486"/>
                  <a:pt x="142172" y="693454"/>
                  <a:pt x="166798" y="715617"/>
                </a:cubicBezTo>
                <a:cubicBezTo>
                  <a:pt x="254821" y="794837"/>
                  <a:pt x="288383" y="852625"/>
                  <a:pt x="385459" y="914400"/>
                </a:cubicBezTo>
                <a:cubicBezTo>
                  <a:pt x="516590" y="997847"/>
                  <a:pt x="539993" y="972350"/>
                  <a:pt x="703511" y="1033669"/>
                </a:cubicBezTo>
                <a:cubicBezTo>
                  <a:pt x="745130" y="1049276"/>
                  <a:pt x="781162" y="1077697"/>
                  <a:pt x="822781" y="1093304"/>
                </a:cubicBezTo>
                <a:cubicBezTo>
                  <a:pt x="887555" y="1117594"/>
                  <a:pt x="955935" y="1131063"/>
                  <a:pt x="1021563" y="1152939"/>
                </a:cubicBezTo>
                <a:cubicBezTo>
                  <a:pt x="1290950" y="1242735"/>
                  <a:pt x="1097404" y="1211191"/>
                  <a:pt x="1478763" y="1272208"/>
                </a:cubicBezTo>
                <a:cubicBezTo>
                  <a:pt x="1544518" y="1282729"/>
                  <a:pt x="1611514" y="1283474"/>
                  <a:pt x="1677546" y="1292087"/>
                </a:cubicBezTo>
                <a:cubicBezTo>
                  <a:pt x="1763966" y="1303359"/>
                  <a:pt x="1849824" y="1318591"/>
                  <a:pt x="1935963" y="1331843"/>
                </a:cubicBezTo>
                <a:lnTo>
                  <a:pt x="4380989" y="1292087"/>
                </a:lnTo>
                <a:cubicBezTo>
                  <a:pt x="4421283" y="1291150"/>
                  <a:pt x="4460423" y="1278337"/>
                  <a:pt x="4500259" y="1272208"/>
                </a:cubicBezTo>
                <a:cubicBezTo>
                  <a:pt x="4546568" y="1265084"/>
                  <a:pt x="4593024" y="1258956"/>
                  <a:pt x="4639407" y="1252330"/>
                </a:cubicBezTo>
                <a:cubicBezTo>
                  <a:pt x="4863640" y="1177585"/>
                  <a:pt x="4766008" y="1227564"/>
                  <a:pt x="4937581" y="1113182"/>
                </a:cubicBezTo>
                <a:cubicBezTo>
                  <a:pt x="4957459" y="1086678"/>
                  <a:pt x="4993556" y="1066597"/>
                  <a:pt x="4997215" y="1033669"/>
                </a:cubicBezTo>
                <a:cubicBezTo>
                  <a:pt x="5007485" y="941236"/>
                  <a:pt x="4988203" y="847738"/>
                  <a:pt x="4977337" y="755374"/>
                </a:cubicBezTo>
                <a:cubicBezTo>
                  <a:pt x="4974889" y="734564"/>
                  <a:pt x="4964816" y="715358"/>
                  <a:pt x="4957459" y="695739"/>
                </a:cubicBezTo>
                <a:cubicBezTo>
                  <a:pt x="4886755" y="507196"/>
                  <a:pt x="4950220" y="679450"/>
                  <a:pt x="4877946" y="516834"/>
                </a:cubicBezTo>
                <a:cubicBezTo>
                  <a:pt x="4863454" y="484227"/>
                  <a:pt x="4851441" y="450573"/>
                  <a:pt x="4838189" y="417443"/>
                </a:cubicBezTo>
                <a:cubicBezTo>
                  <a:pt x="4831563" y="384313"/>
                  <a:pt x="4833421" y="348272"/>
                  <a:pt x="4818311" y="318052"/>
                </a:cubicBezTo>
                <a:cubicBezTo>
                  <a:pt x="4805739" y="292908"/>
                  <a:pt x="4776673" y="280013"/>
                  <a:pt x="4758676" y="258417"/>
                </a:cubicBezTo>
                <a:cubicBezTo>
                  <a:pt x="4743382" y="240064"/>
                  <a:pt x="4734214" y="217135"/>
                  <a:pt x="4718920" y="198782"/>
                </a:cubicBezTo>
                <a:cubicBezTo>
                  <a:pt x="4687518" y="161099"/>
                  <a:pt x="4644327" y="121729"/>
                  <a:pt x="4599650" y="99391"/>
                </a:cubicBezTo>
                <a:cubicBezTo>
                  <a:pt x="4580908" y="90020"/>
                  <a:pt x="4559893" y="86139"/>
                  <a:pt x="4540015" y="79513"/>
                </a:cubicBezTo>
                <a:cubicBezTo>
                  <a:pt x="4468053" y="31537"/>
                  <a:pt x="4501749" y="50440"/>
                  <a:pt x="4440624" y="19878"/>
                </a:cubicBezTo>
              </a:path>
            </a:pathLst>
          </a:custGeom>
          <a:noFill/>
          <a:ln w="25400" cap="flat">
            <a:solidFill>
              <a:srgbClr val="FF0000"/>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62242" tIns="31120" rIns="62242" bIns="31120" numCol="1" spcCol="38100" rtlCol="0" anchor="t">
            <a:noAutofit/>
          </a:bodyPr>
          <a:lstStyle/>
          <a:p>
            <a:pPr latinLnBrk="1" hangingPunct="0"/>
            <a:endParaRPr lang="en-GB" sz="1225" kern="0" dirty="0">
              <a:solidFill>
                <a:srgbClr val="000000"/>
              </a:solidFill>
              <a:latin typeface="Calibri"/>
              <a:sym typeface="Calibri"/>
            </a:endParaRPr>
          </a:p>
        </p:txBody>
      </p:sp>
    </p:spTree>
    <p:extLst>
      <p:ext uri="{BB962C8B-B14F-4D97-AF65-F5344CB8AC3E}">
        <p14:creationId xmlns:p14="http://schemas.microsoft.com/office/powerpoint/2010/main" val="1634417311"/>
      </p:ext>
    </p:ext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31</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392398" y="1157295"/>
            <a:ext cx="6067136"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CASE STUDY: CULTIVATION EVENINGS</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5766" y="1817879"/>
            <a:ext cx="3450390" cy="2300260"/>
          </a:xfrm>
          <a:prstGeom prst="rect">
            <a:avLst/>
          </a:prstGeom>
        </p:spPr>
      </p:pic>
      <p:pic>
        <p:nvPicPr>
          <p:cNvPr id="4" name="Picture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520579" y="1817879"/>
            <a:ext cx="3450389" cy="2300260"/>
          </a:xfrm>
          <a:prstGeom prst="rect">
            <a:avLst/>
          </a:prstGeom>
        </p:spPr>
      </p:pic>
    </p:spTree>
    <p:extLst>
      <p:ext uri="{BB962C8B-B14F-4D97-AF65-F5344CB8AC3E}">
        <p14:creationId xmlns:p14="http://schemas.microsoft.com/office/powerpoint/2010/main" val="807342470"/>
      </p:ext>
    </p:extLst>
  </p:cSld>
  <p:clrMapOvr>
    <a:masterClrMapping/>
  </p:clrMapOvr>
  <p:transition spd="med"/>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32</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392398" y="1157295"/>
            <a:ext cx="6067136"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CASE STUDY: CULTIVATION EVENINGS</a:t>
            </a:r>
          </a:p>
        </p:txBody>
      </p:sp>
      <p:pic>
        <p:nvPicPr>
          <p:cNvPr id="7" name="Picture 6"/>
          <p:cNvPicPr>
            <a:picLocks noChangeAspect="1"/>
          </p:cNvPicPr>
          <p:nvPr/>
        </p:nvPicPr>
        <p:blipFill>
          <a:blip r:embed="rId4"/>
          <a:stretch>
            <a:fillRect/>
          </a:stretch>
        </p:blipFill>
        <p:spPr>
          <a:xfrm>
            <a:off x="1039964" y="1871008"/>
            <a:ext cx="6961230" cy="1373174"/>
          </a:xfrm>
          <a:prstGeom prst="rect">
            <a:avLst/>
          </a:prstGeom>
        </p:spPr>
      </p:pic>
      <p:pic>
        <p:nvPicPr>
          <p:cNvPr id="8" name="Picture 7"/>
          <p:cNvPicPr>
            <a:picLocks noChangeAspect="1"/>
          </p:cNvPicPr>
          <p:nvPr/>
        </p:nvPicPr>
        <p:blipFill>
          <a:blip r:embed="rId5"/>
          <a:stretch>
            <a:fillRect/>
          </a:stretch>
        </p:blipFill>
        <p:spPr>
          <a:xfrm>
            <a:off x="1152621" y="3601745"/>
            <a:ext cx="6848573" cy="528265"/>
          </a:xfrm>
          <a:prstGeom prst="rect">
            <a:avLst/>
          </a:prstGeom>
        </p:spPr>
      </p:pic>
    </p:spTree>
    <p:extLst>
      <p:ext uri="{BB962C8B-B14F-4D97-AF65-F5344CB8AC3E}">
        <p14:creationId xmlns:p14="http://schemas.microsoft.com/office/powerpoint/2010/main" val="1240907936"/>
      </p:ext>
    </p:extLst>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33</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1036176" y="1090229"/>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CURTAIN RAISER CULTIVATION</a:t>
            </a:r>
          </a:p>
        </p:txBody>
      </p:sp>
      <p:pic>
        <p:nvPicPr>
          <p:cNvPr id="3" name="Picture 2"/>
          <p:cNvPicPr>
            <a:picLocks noChangeAspect="1"/>
          </p:cNvPicPr>
          <p:nvPr/>
        </p:nvPicPr>
        <p:blipFill>
          <a:blip r:embed="rId4"/>
          <a:stretch>
            <a:fillRect/>
          </a:stretch>
        </p:blipFill>
        <p:spPr>
          <a:xfrm rot="20799370">
            <a:off x="4167644" y="1383175"/>
            <a:ext cx="3655283" cy="3334743"/>
          </a:xfrm>
          <a:prstGeom prst="rect">
            <a:avLst/>
          </a:prstGeom>
        </p:spPr>
      </p:pic>
      <p:sp>
        <p:nvSpPr>
          <p:cNvPr id="5" name="Right Arrow 4"/>
          <p:cNvSpPr/>
          <p:nvPr/>
        </p:nvSpPr>
        <p:spPr>
          <a:xfrm>
            <a:off x="1202640" y="4196746"/>
            <a:ext cx="3073136" cy="540842"/>
          </a:xfrm>
          <a:prstGeom prst="rightArrow">
            <a:avLst/>
          </a:prstGeom>
          <a:solidFill>
            <a:srgbClr val="FFFFFF"/>
          </a:solidFill>
          <a:ln w="25400" cap="flat">
            <a:solidFill>
              <a:srgbClr val="4F81BD"/>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ctr">
            <a:spAutoFit/>
          </a:bodyPr>
          <a:lstStyle/>
          <a:p>
            <a:pPr defTabSz="354942" latinLnBrk="1" hangingPunct="0"/>
            <a:r>
              <a:rPr lang="en-GB" sz="1361" kern="0" dirty="0">
                <a:solidFill>
                  <a:srgbClr val="000000"/>
                </a:solidFill>
                <a:latin typeface="Arial" panose="020B0604020202020204" pitchFamily="34" charset="0"/>
                <a:cs typeface="Arial" panose="020B0604020202020204" pitchFamily="34" charset="0"/>
                <a:sym typeface="Calibri"/>
              </a:rPr>
              <a:t>A lot was riding on this invitation!</a:t>
            </a:r>
          </a:p>
        </p:txBody>
      </p:sp>
    </p:spTree>
    <p:extLst>
      <p:ext uri="{BB962C8B-B14F-4D97-AF65-F5344CB8AC3E}">
        <p14:creationId xmlns:p14="http://schemas.microsoft.com/office/powerpoint/2010/main" val="1375084770"/>
      </p:ext>
    </p:extLst>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34</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1360191" y="1109642"/>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TRUSTEE INVOLVEMENT</a:t>
            </a:r>
          </a:p>
        </p:txBody>
      </p:sp>
      <p:sp>
        <p:nvSpPr>
          <p:cNvPr id="5" name="TextBox 4"/>
          <p:cNvSpPr txBox="1"/>
          <p:nvPr/>
        </p:nvSpPr>
        <p:spPr>
          <a:xfrm>
            <a:off x="1420748" y="1790817"/>
            <a:ext cx="6305417" cy="240913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A new way to engage </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Sometimes surprised!</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Confidence</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Wealth Screening Driven </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New conversations </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Advance planning</a:t>
            </a:r>
          </a:p>
          <a:p>
            <a:pPr marL="233412" indent="-233412" defTabSz="354942" latinLnBrk="1" hangingPunct="0">
              <a:buFont typeface="Arial" panose="020B0604020202020204" pitchFamily="34" charset="0"/>
              <a:buChar char="•"/>
            </a:pPr>
            <a:r>
              <a:rPr lang="en-GB" sz="1906" kern="0" dirty="0">
                <a:solidFill>
                  <a:srgbClr val="000000"/>
                </a:solidFill>
                <a:latin typeface="Calibri"/>
                <a:sym typeface="Calibri"/>
              </a:rPr>
              <a:t>Engaged across both boards</a:t>
            </a:r>
          </a:p>
          <a:p>
            <a:pPr marL="233412" indent="-233412" defTabSz="354942" latinLnBrk="1" hangingPunct="0">
              <a:buFont typeface="Arial" panose="020B0604020202020204" pitchFamily="34" charset="0"/>
              <a:buChar char="•"/>
            </a:pPr>
            <a:endParaRPr lang="en-GB" sz="1906" kern="0" dirty="0">
              <a:solidFill>
                <a:srgbClr val="000000"/>
              </a:solidFill>
              <a:latin typeface="Calibri"/>
              <a:sym typeface="Calibri"/>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736910" y="1859063"/>
            <a:ext cx="3205375" cy="2136917"/>
          </a:xfrm>
          <a:prstGeom prst="rect">
            <a:avLst/>
          </a:prstGeom>
        </p:spPr>
      </p:pic>
    </p:spTree>
    <p:extLst>
      <p:ext uri="{BB962C8B-B14F-4D97-AF65-F5344CB8AC3E}">
        <p14:creationId xmlns:p14="http://schemas.microsoft.com/office/powerpoint/2010/main" val="4183346814"/>
      </p:ext>
    </p:extLst>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35</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1036176" y="1090229"/>
            <a:ext cx="7887427"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OTHER ROUTES TO RESULTS</a:t>
            </a:r>
          </a:p>
        </p:txBody>
      </p:sp>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62137" y="4081498"/>
            <a:ext cx="2476693" cy="919915"/>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350395" y="2589617"/>
            <a:ext cx="3646371" cy="2396092"/>
          </a:xfrm>
          <a:prstGeom prst="rect">
            <a:avLst/>
          </a:prstGeom>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50573" y="1812253"/>
            <a:ext cx="3299822" cy="2189757"/>
          </a:xfrm>
          <a:prstGeom prst="rect">
            <a:avLst/>
          </a:prstGeom>
        </p:spPr>
      </p:pic>
      <p:pic>
        <p:nvPicPr>
          <p:cNvPr id="11" name="Picture 10" descr="Landscape-Logo-200x38px-Patrons"/>
          <p:cNvPicPr/>
          <p:nvPr/>
        </p:nvPicPr>
        <p:blipFill>
          <a:blip r:embed="rId7">
            <a:extLst>
              <a:ext uri="{28A0092B-C50C-407E-A947-70E740481C1C}">
                <a14:useLocalDpi xmlns:a14="http://schemas.microsoft.com/office/drawing/2010/main" val="0"/>
              </a:ext>
            </a:extLst>
          </a:blip>
          <a:srcRect/>
          <a:stretch>
            <a:fillRect/>
          </a:stretch>
        </p:blipFill>
        <p:spPr bwMode="auto">
          <a:xfrm>
            <a:off x="5379594" y="2019033"/>
            <a:ext cx="2343117" cy="491374"/>
          </a:xfrm>
          <a:prstGeom prst="rect">
            <a:avLst/>
          </a:prstGeom>
          <a:noFill/>
          <a:ln>
            <a:noFill/>
          </a:ln>
        </p:spPr>
      </p:pic>
    </p:spTree>
    <p:extLst>
      <p:ext uri="{BB962C8B-B14F-4D97-AF65-F5344CB8AC3E}">
        <p14:creationId xmlns:p14="http://schemas.microsoft.com/office/powerpoint/2010/main" val="3633332332"/>
      </p:ext>
    </p:extLst>
  </p:cSld>
  <p:clrMapOvr>
    <a:masterClrMapping/>
  </p:clrMapOvr>
  <p:transition spd="med"/>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36</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338676" y="1122477"/>
            <a:ext cx="6332478"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CASE STUDY: HERITAGE CAMPAIGN</a:t>
            </a:r>
          </a:p>
        </p:txBody>
      </p:sp>
      <p:pic>
        <p:nvPicPr>
          <p:cNvPr id="4" name="Picture 3"/>
          <p:cNvPicPr>
            <a:picLocks noChangeAspect="1"/>
          </p:cNvPicPr>
          <p:nvPr/>
        </p:nvPicPr>
        <p:blipFill>
          <a:blip r:embed="rId4"/>
          <a:stretch>
            <a:fillRect/>
          </a:stretch>
        </p:blipFill>
        <p:spPr>
          <a:xfrm>
            <a:off x="699321" y="1706344"/>
            <a:ext cx="7611187" cy="3104206"/>
          </a:xfrm>
          <a:prstGeom prst="rect">
            <a:avLst/>
          </a:prstGeom>
        </p:spPr>
      </p:pic>
      <p:sp>
        <p:nvSpPr>
          <p:cNvPr id="5" name="Right Arrow 4"/>
          <p:cNvSpPr/>
          <p:nvPr/>
        </p:nvSpPr>
        <p:spPr>
          <a:xfrm>
            <a:off x="630770" y="3641073"/>
            <a:ext cx="1096006" cy="561731"/>
          </a:xfrm>
          <a:prstGeom prst="rightArrow">
            <a:avLst/>
          </a:prstGeom>
          <a:solidFill>
            <a:srgbClr val="FF0000"/>
          </a:solidFill>
          <a:ln w="25400" cap="flat">
            <a:solidFill>
              <a:srgbClr val="4F81BD"/>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ctr">
            <a:spAutoFit/>
          </a:bodyPr>
          <a:lstStyle/>
          <a:p>
            <a:pPr defTabSz="354942" latinLnBrk="1" hangingPunct="0"/>
            <a:endParaRPr lang="en-GB" sz="1429" kern="0" dirty="0">
              <a:solidFill>
                <a:srgbClr val="000000"/>
              </a:solidFill>
              <a:latin typeface="Calibri"/>
              <a:ea typeface="Calibri"/>
              <a:cs typeface="Calibri"/>
              <a:sym typeface="Calibri"/>
            </a:endParaRPr>
          </a:p>
        </p:txBody>
      </p:sp>
      <p:sp>
        <p:nvSpPr>
          <p:cNvPr id="6" name="Freeform 5"/>
          <p:cNvSpPr/>
          <p:nvPr/>
        </p:nvSpPr>
        <p:spPr>
          <a:xfrm>
            <a:off x="6805173" y="3590431"/>
            <a:ext cx="865981" cy="446520"/>
          </a:xfrm>
          <a:custGeom>
            <a:avLst/>
            <a:gdLst>
              <a:gd name="connsiteX0" fmla="*/ 662273 w 663369"/>
              <a:gd name="connsiteY0" fmla="*/ 0 h 477078"/>
              <a:gd name="connsiteX1" fmla="*/ 6291 w 663369"/>
              <a:gd name="connsiteY1" fmla="*/ 337931 h 477078"/>
              <a:gd name="connsiteX2" fmla="*/ 105682 w 663369"/>
              <a:gd name="connsiteY2" fmla="*/ 397565 h 477078"/>
              <a:gd name="connsiteX3" fmla="*/ 264708 w 663369"/>
              <a:gd name="connsiteY3" fmla="*/ 437322 h 477078"/>
              <a:gd name="connsiteX4" fmla="*/ 443613 w 663369"/>
              <a:gd name="connsiteY4" fmla="*/ 477078 h 477078"/>
              <a:gd name="connsiteX5" fmla="*/ 622517 w 663369"/>
              <a:gd name="connsiteY5" fmla="*/ 457200 h 477078"/>
              <a:gd name="connsiteX6" fmla="*/ 642395 w 663369"/>
              <a:gd name="connsiteY6" fmla="*/ 258418 h 477078"/>
              <a:gd name="connsiteX7" fmla="*/ 622517 w 663369"/>
              <a:gd name="connsiteY7" fmla="*/ 178904 h 477078"/>
              <a:gd name="connsiteX8" fmla="*/ 562882 w 663369"/>
              <a:gd name="connsiteY8" fmla="*/ 139148 h 477078"/>
              <a:gd name="connsiteX9" fmla="*/ 523126 w 663369"/>
              <a:gd name="connsiteY9" fmla="*/ 79513 h 477078"/>
              <a:gd name="connsiteX10" fmla="*/ 244830 w 663369"/>
              <a:gd name="connsiteY10" fmla="*/ 19878 h 477078"/>
              <a:gd name="connsiteX11" fmla="*/ 224952 w 663369"/>
              <a:gd name="connsiteY11" fmla="*/ 19878 h 477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63369" h="477078">
                <a:moveTo>
                  <a:pt x="662273" y="0"/>
                </a:moveTo>
                <a:cubicBezTo>
                  <a:pt x="443612" y="112644"/>
                  <a:pt x="206445" y="194964"/>
                  <a:pt x="6291" y="337931"/>
                </a:cubicBezTo>
                <a:cubicBezTo>
                  <a:pt x="-25149" y="360388"/>
                  <a:pt x="69621" y="383695"/>
                  <a:pt x="105682" y="397565"/>
                </a:cubicBezTo>
                <a:cubicBezTo>
                  <a:pt x="156680" y="417180"/>
                  <a:pt x="211699" y="424070"/>
                  <a:pt x="264708" y="437322"/>
                </a:cubicBezTo>
                <a:cubicBezTo>
                  <a:pt x="376990" y="465393"/>
                  <a:pt x="317443" y="451845"/>
                  <a:pt x="443613" y="477078"/>
                </a:cubicBezTo>
                <a:cubicBezTo>
                  <a:pt x="503248" y="470452"/>
                  <a:pt x="566128" y="477705"/>
                  <a:pt x="622517" y="457200"/>
                </a:cubicBezTo>
                <a:cubicBezTo>
                  <a:pt x="697970" y="429762"/>
                  <a:pt x="646613" y="281617"/>
                  <a:pt x="642395" y="258418"/>
                </a:cubicBezTo>
                <a:cubicBezTo>
                  <a:pt x="637508" y="231538"/>
                  <a:pt x="637672" y="201636"/>
                  <a:pt x="622517" y="178904"/>
                </a:cubicBezTo>
                <a:cubicBezTo>
                  <a:pt x="609265" y="159026"/>
                  <a:pt x="582760" y="152400"/>
                  <a:pt x="562882" y="139148"/>
                </a:cubicBezTo>
                <a:cubicBezTo>
                  <a:pt x="549630" y="119270"/>
                  <a:pt x="543385" y="92175"/>
                  <a:pt x="523126" y="79513"/>
                </a:cubicBezTo>
                <a:cubicBezTo>
                  <a:pt x="453890" y="36241"/>
                  <a:pt x="317054" y="27903"/>
                  <a:pt x="244830" y="19878"/>
                </a:cubicBezTo>
                <a:cubicBezTo>
                  <a:pt x="238245" y="19146"/>
                  <a:pt x="231578" y="19878"/>
                  <a:pt x="224952" y="19878"/>
                </a:cubicBezTo>
              </a:path>
            </a:pathLst>
          </a:custGeom>
          <a:noFill/>
          <a:ln w="25400" cap="flat">
            <a:solidFill>
              <a:srgbClr val="FF0000"/>
            </a:solidFill>
            <a:prstDash val="solid"/>
            <a:bevel/>
          </a:ln>
          <a:effectLst>
            <a:outerShdw blurRad="38100" dist="23000" dir="5400000" rotWithShape="0">
              <a:srgbClr val="000000">
                <a:alpha val="35000"/>
              </a:srgbClr>
            </a:outerShdw>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62242" tIns="31120" rIns="62242" bIns="31120" numCol="1" spcCol="38100" rtlCol="0" anchor="t">
            <a:noAutofit/>
          </a:bodyPr>
          <a:lstStyle/>
          <a:p>
            <a:pPr latinLnBrk="1" hangingPunct="0"/>
            <a:endParaRPr lang="en-GB" sz="1225" kern="0" dirty="0">
              <a:solidFill>
                <a:srgbClr val="000000"/>
              </a:solidFill>
              <a:latin typeface="Calibri"/>
              <a:sym typeface="Calibri"/>
            </a:endParaRPr>
          </a:p>
        </p:txBody>
      </p:sp>
    </p:spTree>
    <p:extLst>
      <p:ext uri="{BB962C8B-B14F-4D97-AF65-F5344CB8AC3E}">
        <p14:creationId xmlns:p14="http://schemas.microsoft.com/office/powerpoint/2010/main" val="3355351556"/>
      </p:ext>
    </p:extLst>
  </p:cSld>
  <p:clrMapOvr>
    <a:masterClrMapping/>
  </p:clrMapOvr>
  <p:transition spd="med"/>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37</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4761890" y="1718702"/>
            <a:ext cx="3827038" cy="2634592"/>
          </a:xfrm>
          <a:prstGeom prst="rect">
            <a:avLst/>
          </a:prstGeom>
        </p:spPr>
      </p:pic>
      <p:sp>
        <p:nvSpPr>
          <p:cNvPr id="7" name="TextBox 6"/>
          <p:cNvSpPr txBox="1"/>
          <p:nvPr/>
        </p:nvSpPr>
        <p:spPr>
          <a:xfrm>
            <a:off x="1515466" y="1809308"/>
            <a:ext cx="4123469" cy="240913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15% of all targets mailed were </a:t>
            </a: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Wealth Screen data targets</a:t>
            </a:r>
          </a:p>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a:t>
            </a:r>
          </a:p>
          <a:p>
            <a:pP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80% of all donors were from </a:t>
            </a:r>
          </a:p>
          <a:p>
            <a:pPr defTabSz="354942" latinLnBrk="1" hangingPunct="0"/>
            <a:r>
              <a:rPr lang="en-GB" sz="1906" kern="0" dirty="0">
                <a:solidFill>
                  <a:srgbClr val="000000"/>
                </a:solidFill>
                <a:latin typeface="Akkurat Std" panose="020B0504020101020102" pitchFamily="34" charset="0"/>
                <a:cs typeface="Akkurat Std" panose="020B0504020101020102" pitchFamily="34" charset="0"/>
                <a:sym typeface="Calibri"/>
              </a:rPr>
              <a:t>the Wealth Screened data</a:t>
            </a:r>
          </a:p>
        </p:txBody>
      </p:sp>
    </p:spTree>
    <p:extLst>
      <p:ext uri="{BB962C8B-B14F-4D97-AF65-F5344CB8AC3E}">
        <p14:creationId xmlns:p14="http://schemas.microsoft.com/office/powerpoint/2010/main" val="1058909744"/>
      </p:ext>
    </p:extLst>
  </p:cSld>
  <p:clrMapOvr>
    <a:masterClrMapping/>
  </p:clrMapOvr>
  <p:transition spd="med"/>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38</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6" name="TextBox 5"/>
          <p:cNvSpPr txBox="1"/>
          <p:nvPr/>
        </p:nvSpPr>
        <p:spPr>
          <a:xfrm>
            <a:off x="1338676" y="1138190"/>
            <a:ext cx="6332478"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PLANS</a:t>
            </a:r>
          </a:p>
        </p:txBody>
      </p:sp>
      <p:pic>
        <p:nvPicPr>
          <p:cNvPr id="4" name="Picture 3"/>
          <p:cNvPicPr>
            <a:picLocks noChangeAspect="1"/>
          </p:cNvPicPr>
          <p:nvPr/>
        </p:nvPicPr>
        <p:blipFill>
          <a:blip r:embed="rId4"/>
          <a:stretch>
            <a:fillRect/>
          </a:stretch>
        </p:blipFill>
        <p:spPr>
          <a:xfrm>
            <a:off x="31403" y="1706344"/>
            <a:ext cx="8978351" cy="4204072"/>
          </a:xfrm>
          <a:prstGeom prst="rect">
            <a:avLst/>
          </a:prstGeom>
        </p:spPr>
      </p:pic>
    </p:spTree>
    <p:extLst>
      <p:ext uri="{BB962C8B-B14F-4D97-AF65-F5344CB8AC3E}">
        <p14:creationId xmlns:p14="http://schemas.microsoft.com/office/powerpoint/2010/main" val="1619568785"/>
      </p:ext>
    </p:extLst>
  </p:cSld>
  <p:clrMapOvr>
    <a:masterClrMapping/>
  </p:clrMapOvr>
  <p:transition spd="med"/>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39</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365738" y="1185327"/>
            <a:ext cx="6332478" cy="57606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NEXT STEPS</a:t>
            </a:r>
          </a:p>
          <a:p>
            <a:pPr defTabSz="354942" latinLnBrk="1" hangingPunct="0"/>
            <a:endParaRPr lang="en-GB" sz="1429" kern="0" dirty="0">
              <a:solidFill>
                <a:srgbClr val="000000"/>
              </a:solidFill>
              <a:latin typeface="Calibri"/>
              <a:ea typeface="Calibri"/>
              <a:cs typeface="Calibri"/>
              <a:sym typeface="Calibri"/>
            </a:endParaRPr>
          </a:p>
        </p:txBody>
      </p:sp>
      <p:sp>
        <p:nvSpPr>
          <p:cNvPr id="2" name="TextBox 1"/>
          <p:cNvSpPr txBox="1"/>
          <p:nvPr/>
        </p:nvSpPr>
        <p:spPr>
          <a:xfrm>
            <a:off x="1217784" y="1719551"/>
            <a:ext cx="6480432" cy="444141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PLANS and moves management – the top 50</a:t>
            </a:r>
          </a:p>
          <a:p>
            <a:pPr defTabSz="354942" latinLnBrk="1" hangingPunct="0"/>
            <a:endParaRPr lang="en-GB" sz="613"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Wealth Screening data driving our cultivation events</a:t>
            </a:r>
          </a:p>
          <a:p>
            <a:pPr marL="233412" indent="-233412" defTabSz="354942" latinLnBrk="1" hangingPunct="0">
              <a:buFont typeface="Arial" panose="020B0604020202020204" pitchFamily="34" charset="0"/>
              <a:buChar char="•"/>
            </a:pPr>
            <a:endParaRPr lang="en-GB" sz="613"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Using WE data in targeted campaigns</a:t>
            </a:r>
          </a:p>
          <a:p>
            <a:pPr marL="233412" indent="-233412" defTabSz="354942" latinLnBrk="1" hangingPunct="0">
              <a:buFont typeface="Arial" panose="020B0604020202020204" pitchFamily="34" charset="0"/>
              <a:buChar char="•"/>
            </a:pPr>
            <a:endParaRPr lang="en-GB" sz="613"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Further work with trustees</a:t>
            </a:r>
          </a:p>
          <a:p>
            <a:pPr marL="233412" indent="-233412" defTabSz="354942" latinLnBrk="1" hangingPunct="0">
              <a:buFont typeface="Arial" panose="020B0604020202020204" pitchFamily="34" charset="0"/>
              <a:buChar char="•"/>
            </a:pPr>
            <a:endParaRPr lang="en-GB" sz="613"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Using wealth screening data to begin a legacy programme</a:t>
            </a:r>
          </a:p>
          <a:p>
            <a:pPr marL="233412" indent="-233412" defTabSz="354942" latinLnBrk="1" hangingPunct="0">
              <a:buFont typeface="Arial" panose="020B0604020202020204" pitchFamily="34" charset="0"/>
              <a:buChar char="•"/>
            </a:pPr>
            <a:endParaRPr lang="en-GB" sz="613"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r>
              <a:rPr lang="en-GB" sz="1770" kern="0" dirty="0">
                <a:solidFill>
                  <a:srgbClr val="000000"/>
                </a:solidFill>
                <a:latin typeface="Akkurat Std" panose="020B0504020101020102" pitchFamily="34" charset="0"/>
                <a:cs typeface="Akkurat Std" panose="020B0504020101020102" pitchFamily="34" charset="0"/>
                <a:sym typeface="Calibri"/>
              </a:rPr>
              <a:t>Future screenings</a:t>
            </a:r>
          </a:p>
          <a:p>
            <a:pPr marL="233412" indent="-233412" defTabSz="354942" latinLnBrk="1" hangingPunct="0">
              <a:buFont typeface="Arial" panose="020B0604020202020204" pitchFamily="34" charset="0"/>
              <a:buChar char="•"/>
            </a:pPr>
            <a:endParaRPr lang="en-GB" sz="1906"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endParaRPr lang="en-GB" sz="1429"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endParaRPr lang="en-GB" sz="1429"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3407263651"/>
      </p:ext>
    </p:extLst>
  </p:cSld>
  <p:clrMapOvr>
    <a:masterClrMapping/>
  </p:clrMapOvr>
  <p:transition spd="med"/>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Shape 53"/>
          <p:cNvSpPr>
            <a:spLocks noGrp="1"/>
          </p:cNvSpPr>
          <p:nvPr>
            <p:ph type="sldNum" sz="quarter" idx="2"/>
          </p:nvPr>
        </p:nvSpPr>
        <p:spPr>
          <a:xfrm>
            <a:off x="7494947" y="5618709"/>
            <a:ext cx="2135187" cy="293820"/>
          </a:xfrm>
          <a:prstGeom prst="rect">
            <a:avLst/>
          </a:prstGeom>
          <a:extLst>
            <a:ext uri="{C572A759-6A51-4108-AA02-DFA0A04FC94B}">
              <ma14:wrappingTextBoxFlag xmlns:ma14="http://schemas.microsoft.com/office/mac/drawingml/2011/main" xmlns="" val="1"/>
            </a:ext>
          </a:extLst>
        </p:spPr>
        <p:txBody>
          <a:bodyPr/>
          <a:lstStyle/>
          <a:p>
            <a:pPr>
              <a:defRPr sz="1800">
                <a:solidFill>
                  <a:srgbClr val="000000"/>
                </a:solidFill>
              </a:defRPr>
            </a:pPr>
            <a:fld id="{86CB4B4D-7CA3-9044-876B-883B54F8677D}" type="slidenum">
              <a:rPr sz="1225">
                <a:solidFill>
                  <a:srgbClr val="000000"/>
                </a:solidFill>
              </a:rPr>
              <a:pPr>
                <a:defRPr sz="1800">
                  <a:solidFill>
                    <a:srgbClr val="000000"/>
                  </a:solidFill>
                </a:defRPr>
              </a:pPr>
              <a:t>40</a:t>
            </a:fld>
            <a:endParaRPr sz="1225" dirty="0">
              <a:solidFill>
                <a:srgbClr val="000000"/>
              </a:solidFill>
            </a:endParaRPr>
          </a:p>
        </p:txBody>
      </p:sp>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2" name="TextBox 1"/>
          <p:cNvSpPr txBox="1"/>
          <p:nvPr/>
        </p:nvSpPr>
        <p:spPr>
          <a:xfrm>
            <a:off x="1488404" y="1719552"/>
            <a:ext cx="5899488" cy="204223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marL="233412" indent="-233412" defTabSz="354942" latinLnBrk="1" hangingPunct="0">
              <a:buFont typeface="Arial" panose="020B0604020202020204" pitchFamily="34" charset="0"/>
              <a:buChar char="•"/>
            </a:pPr>
            <a:endParaRPr lang="en-GB" sz="1429" kern="0" dirty="0">
              <a:solidFill>
                <a:srgbClr val="000000"/>
              </a:solidFill>
              <a:latin typeface="Akkurat Std" panose="020B0504020101020102" pitchFamily="34" charset="0"/>
              <a:cs typeface="Akkurat Std" panose="020B0504020101020102" pitchFamily="34" charset="0"/>
              <a:sym typeface="Calibri"/>
            </a:endParaRPr>
          </a:p>
          <a:p>
            <a:pPr marL="233412" indent="-233412" defTabSz="354942" latinLnBrk="1" hangingPunct="0">
              <a:buFont typeface="Arial" panose="020B0604020202020204" pitchFamily="34" charset="0"/>
              <a:buChar char="•"/>
            </a:pPr>
            <a:endParaRPr lang="en-GB" sz="1429"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a:p>
            <a:pPr defTabSz="354942" latinLnBrk="1" hangingPunct="0"/>
            <a:endParaRPr lang="en-GB" sz="1429" kern="0" dirty="0">
              <a:solidFill>
                <a:srgbClr val="000000"/>
              </a:solidFill>
              <a:latin typeface="Calibri"/>
              <a:sym typeface="Calibri"/>
            </a:endParaRPr>
          </a:p>
          <a:p>
            <a:pPr defTabSz="354942" latinLnBrk="1" hangingPunct="0"/>
            <a:endParaRPr lang="en-GB" sz="1429" kern="0" dirty="0">
              <a:solidFill>
                <a:srgbClr val="000000"/>
              </a:solidFill>
              <a:latin typeface="Calibri"/>
              <a:ea typeface="Calibri"/>
              <a:cs typeface="Calibri"/>
              <a:sym typeface="Calibri"/>
            </a:endParaRPr>
          </a:p>
        </p:txBody>
      </p:sp>
      <p:pic>
        <p:nvPicPr>
          <p:cNvPr id="2050" name="Picture 2" descr="https://scontent-lhr3-1.xx.fbcdn.net/v/t1.0-9/13336063_1002693939806539_4562888810566629718_n.jpg?oh=0881409a5071621d3ddb4d634c5eeb7b&amp;oe=5825CD0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98384" y="2012042"/>
            <a:ext cx="4244390" cy="2829594"/>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338676" y="1138190"/>
            <a:ext cx="6332478" cy="35613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P.S….. I married a Tessiturian!</a:t>
            </a:r>
          </a:p>
        </p:txBody>
      </p:sp>
    </p:spTree>
    <p:extLst>
      <p:ext uri="{BB962C8B-B14F-4D97-AF65-F5344CB8AC3E}">
        <p14:creationId xmlns:p14="http://schemas.microsoft.com/office/powerpoint/2010/main" val="1887898919"/>
      </p:ext>
    </p:extLst>
  </p:cSld>
  <p:clrMapOvr>
    <a:masterClrMapping/>
  </p:clrMapOvr>
  <p:transition spd="med"/>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newbrandingbgyellow.jpg"/>
          <p:cNvPicPr/>
          <p:nvPr/>
        </p:nvPicPr>
        <p:blipFill>
          <a:blip r:embed="rId3">
            <a:extLst/>
          </a:blip>
          <a:srcRect l="42" r="42"/>
          <a:stretch>
            <a:fillRect/>
          </a:stretch>
        </p:blipFill>
        <p:spPr>
          <a:xfrm>
            <a:off x="882754" y="852860"/>
            <a:ext cx="7275651" cy="5147957"/>
          </a:xfrm>
          <a:prstGeom prst="rect">
            <a:avLst/>
          </a:prstGeom>
          <a:ln w="12700">
            <a:miter lim="400000"/>
          </a:ln>
        </p:spPr>
      </p:pic>
      <p:sp>
        <p:nvSpPr>
          <p:cNvPr id="13" name="TextBox 12"/>
          <p:cNvSpPr txBox="1"/>
          <p:nvPr/>
        </p:nvSpPr>
        <p:spPr>
          <a:xfrm>
            <a:off x="561202" y="1122477"/>
            <a:ext cx="7887427" cy="31432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 </a:t>
            </a:r>
          </a:p>
        </p:txBody>
      </p:sp>
      <p:sp>
        <p:nvSpPr>
          <p:cNvPr id="3" name="TextBox 2"/>
          <p:cNvSpPr txBox="1"/>
          <p:nvPr/>
        </p:nvSpPr>
        <p:spPr>
          <a:xfrm>
            <a:off x="1460454" y="1279602"/>
            <a:ext cx="6332478" cy="346775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31120" tIns="31120" rIns="31120" bIns="31120" numCol="1" spcCol="38100" rtlCol="0" anchor="t">
            <a:spAutoFit/>
          </a:bodyPr>
          <a:lstStyle/>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Questions to ask? …….I’m happy to help</a:t>
            </a:r>
          </a:p>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Advice to give?.............I’m all ears!</a:t>
            </a:r>
          </a:p>
          <a:p>
            <a:pPr defTabSz="354942" latinLnBrk="1" hangingPunct="0"/>
            <a:r>
              <a:rPr lang="en-GB" sz="1906" b="1" kern="0" dirty="0">
                <a:solidFill>
                  <a:srgbClr val="000000"/>
                </a:solidFill>
                <a:latin typeface="Akkurat Std" panose="020B0504020101020102" pitchFamily="34" charset="0"/>
                <a:cs typeface="Akkurat Std" panose="020B0504020101020102" pitchFamily="34" charset="0"/>
                <a:sym typeface="Calibri"/>
              </a:rPr>
              <a:t>Want to visit? … ………We’ll give you a warm welcome</a:t>
            </a:r>
          </a:p>
          <a:p>
            <a:pPr algn="ctr" defTabSz="354942" latinLnBrk="1" hangingPunct="0"/>
            <a:endParaRPr lang="en-GB" sz="1906" kern="0" dirty="0">
              <a:solidFill>
                <a:srgbClr val="000000"/>
              </a:solidFill>
              <a:latin typeface="Akkurat Std" panose="020B0504020101020102" pitchFamily="34" charset="0"/>
              <a:cs typeface="Akkurat Std" panose="020B0504020101020102" pitchFamily="34" charset="0"/>
              <a:sym typeface="Calibri"/>
            </a:endParaRPr>
          </a:p>
          <a:p>
            <a:pPr algn="ctr" defTabSz="354942" latinLnBrk="1" hangingPunct="0"/>
            <a:r>
              <a:rPr lang="en-GB" sz="1634" b="1" kern="0" dirty="0">
                <a:solidFill>
                  <a:srgbClr val="000000"/>
                </a:solidFill>
                <a:latin typeface="Akkurat Std" panose="020B0504020101020102" pitchFamily="34" charset="0"/>
                <a:cs typeface="Akkurat Std" panose="020B0504020101020102" pitchFamily="34" charset="0"/>
                <a:sym typeface="Calibri"/>
              </a:rPr>
              <a:t>Contact Me!</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Rachael Magson</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Fundraising Manager</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Birmingham Hippodrome</a:t>
            </a:r>
          </a:p>
          <a:p>
            <a:pPr defTabSz="354942" latinLnBrk="1" hangingPunct="0"/>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hlinkClick r:id="rId4"/>
              </a:rPr>
              <a:t>rachaelmagson@birminghamhippodrome.com</a:t>
            </a:r>
            <a:endParaRPr lang="en-GB" sz="1634" kern="0" dirty="0">
              <a:solidFill>
                <a:srgbClr val="000000"/>
              </a:solidFill>
              <a:latin typeface="Akkurat Std" panose="020B0504020101020102" pitchFamily="34" charset="0"/>
              <a:cs typeface="Akkurat Std" panose="020B0504020101020102" pitchFamily="34" charset="0"/>
              <a:sym typeface="Calibri"/>
            </a:endParaRP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0121 689 3067</a:t>
            </a:r>
          </a:p>
          <a:p>
            <a:pPr defTabSz="354942" latinLnBrk="1" hangingPunct="0"/>
            <a:r>
              <a:rPr lang="en-GB" sz="1634" kern="0" dirty="0">
                <a:solidFill>
                  <a:srgbClr val="000000"/>
                </a:solidFill>
                <a:latin typeface="Akkurat Std" panose="020B0504020101020102" pitchFamily="34" charset="0"/>
                <a:cs typeface="Akkurat Std" panose="020B0504020101020102" pitchFamily="34" charset="0"/>
                <a:sym typeface="Calibri"/>
              </a:rPr>
              <a:t>Twitter: @rjgriffin12</a:t>
            </a:r>
          </a:p>
          <a:p>
            <a:pPr defTabSz="354942" latinLnBrk="1" hangingPunct="0"/>
            <a:endParaRPr lang="en-GB" sz="1429" kern="0" dirty="0">
              <a:solidFill>
                <a:srgbClr val="000000"/>
              </a:solidFill>
              <a:latin typeface="Calibri"/>
              <a:ea typeface="Calibri"/>
              <a:cs typeface="Calibri"/>
              <a:sym typeface="Calibri"/>
            </a:endParaRPr>
          </a:p>
        </p:txBody>
      </p:sp>
    </p:spTree>
    <p:extLst>
      <p:ext uri="{BB962C8B-B14F-4D97-AF65-F5344CB8AC3E}">
        <p14:creationId xmlns:p14="http://schemas.microsoft.com/office/powerpoint/2010/main" val="2999058567"/>
      </p:ext>
    </p:extLst>
  </p:cSld>
  <p:clrMapOvr>
    <a:masterClrMapping/>
  </p:clrMapOvr>
  <p:transition spd="med"/>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Integrating with Sage 50</a:t>
            </a:r>
            <a:endParaRPr lang="en-GB" dirty="0"/>
          </a:p>
        </p:txBody>
      </p:sp>
      <p:sp>
        <p:nvSpPr>
          <p:cNvPr id="3" name="Subtitle 2"/>
          <p:cNvSpPr>
            <a:spLocks noGrp="1"/>
          </p:cNvSpPr>
          <p:nvPr>
            <p:ph type="subTitle" idx="1"/>
          </p:nvPr>
        </p:nvSpPr>
        <p:spPr/>
        <p:txBody>
          <a:bodyPr/>
          <a:lstStyle/>
          <a:p>
            <a:r>
              <a:rPr lang="en-GB" dirty="0" smtClean="0"/>
              <a:t>…because life’s too short not to.</a:t>
            </a:r>
            <a:endParaRPr lang="en-GB" dirty="0"/>
          </a:p>
        </p:txBody>
      </p:sp>
    </p:spTree>
    <p:extLst>
      <p:ext uri="{BB962C8B-B14F-4D97-AF65-F5344CB8AC3E}">
        <p14:creationId xmlns:p14="http://schemas.microsoft.com/office/powerpoint/2010/main" val="43300503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499992" y="1340768"/>
            <a:ext cx="4248472" cy="46557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6" name="Picture 8" descr="C:\Users\Chris\Desktop\WHP forest view.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27984" y="1700808"/>
            <a:ext cx="4392488" cy="3991338"/>
          </a:xfrm>
          <a:prstGeom prst="rect">
            <a:avLst/>
          </a:prstGeom>
          <a:noFill/>
          <a:extLst>
            <a:ext uri="{909E8E84-426E-40DD-AFC4-6F175D3DCCD1}">
              <a14:hiddenFill xmlns:a14="http://schemas.microsoft.com/office/drawing/2010/main">
                <a:solidFill>
                  <a:srgbClr val="FFFFFF"/>
                </a:solidFill>
              </a14:hiddenFill>
            </a:ext>
          </a:extLst>
        </p:spPr>
      </p:pic>
      <p:pic>
        <p:nvPicPr>
          <p:cNvPr id="2057"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27983" y="1700808"/>
            <a:ext cx="4392489" cy="399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8"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35431" y="1703160"/>
            <a:ext cx="4431486" cy="399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60" name="Picture 12" descr="Image result for scrooge mcduck swimming in money"/>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95378" y="2297027"/>
            <a:ext cx="4457700" cy="2743201"/>
          </a:xfrm>
          <a:prstGeom prst="rect">
            <a:avLst/>
          </a:prstGeom>
          <a:noFill/>
          <a:extLst>
            <a:ext uri="{909E8E84-426E-40DD-AFC4-6F175D3DCCD1}">
              <a14:hiddenFill xmlns:a14="http://schemas.microsoft.com/office/drawing/2010/main">
                <a:solidFill>
                  <a:srgbClr val="FFFFFF"/>
                </a:solidFill>
              </a14:hiddenFill>
            </a:ext>
          </a:extLst>
        </p:spPr>
      </p:pic>
      <p:pic>
        <p:nvPicPr>
          <p:cNvPr id="2061" name="Picture 13"/>
          <p:cNvPicPr>
            <a:picLocks noChangeAspect="1" noChangeArrowheads="1"/>
          </p:cNvPicPr>
          <p:nvPr/>
        </p:nvPicPr>
        <p:blipFill rotWithShape="1">
          <a:blip r:embed="rId7">
            <a:extLst>
              <a:ext uri="{28A0092B-C50C-407E-A947-70E740481C1C}">
                <a14:useLocalDpi xmlns:a14="http://schemas.microsoft.com/office/drawing/2010/main" val="0"/>
              </a:ext>
            </a:extLst>
          </a:blip>
          <a:srcRect l="1904" t="-2783" r="25532" b="2783"/>
          <a:stretch/>
        </p:blipFill>
        <p:spPr bwMode="auto">
          <a:xfrm>
            <a:off x="4520254" y="1602870"/>
            <a:ext cx="4339015" cy="39863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63" name="Picture 15" descr="Image result for fob watch"/>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71178" y="1443005"/>
            <a:ext cx="4306099" cy="4306099"/>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About us</a:t>
            </a:r>
            <a:endParaRPr lang="en-GB" dirty="0"/>
          </a:p>
        </p:txBody>
      </p:sp>
      <p:sp>
        <p:nvSpPr>
          <p:cNvPr id="3" name="TextBox 2"/>
          <p:cNvSpPr txBox="1"/>
          <p:nvPr/>
        </p:nvSpPr>
        <p:spPr>
          <a:xfrm>
            <a:off x="395536" y="1412776"/>
            <a:ext cx="4104456" cy="4555093"/>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sz="2400" dirty="0" smtClean="0">
                <a:solidFill>
                  <a:prstClr val="black"/>
                </a:solidFill>
              </a:rPr>
              <a:t>Seasonal opera company for twenty years</a:t>
            </a:r>
          </a:p>
          <a:p>
            <a:pPr marL="285750" indent="-285750">
              <a:spcAft>
                <a:spcPts val="1200"/>
              </a:spcAft>
              <a:buFont typeface="Arial" panose="020B0604020202020204" pitchFamily="34" charset="0"/>
              <a:buChar char="•"/>
            </a:pPr>
            <a:r>
              <a:rPr lang="en-GB" sz="2400" dirty="0" smtClean="0">
                <a:solidFill>
                  <a:prstClr val="black"/>
                </a:solidFill>
              </a:rPr>
              <a:t>Moving house – West Horsley Place in Surrey</a:t>
            </a:r>
          </a:p>
          <a:p>
            <a:pPr marL="285750" indent="-285750">
              <a:spcAft>
                <a:spcPts val="1200"/>
              </a:spcAft>
              <a:buFont typeface="Arial" panose="020B0604020202020204" pitchFamily="34" charset="0"/>
              <a:buChar char="•"/>
            </a:pPr>
            <a:r>
              <a:rPr lang="en-GB" sz="2400" dirty="0" smtClean="0">
                <a:solidFill>
                  <a:prstClr val="black"/>
                </a:solidFill>
              </a:rPr>
              <a:t>Sister company</a:t>
            </a:r>
          </a:p>
          <a:p>
            <a:pPr marL="285750" indent="-285750">
              <a:spcAft>
                <a:spcPts val="1200"/>
              </a:spcAft>
              <a:buFont typeface="Arial" panose="020B0604020202020204" pitchFamily="34" charset="0"/>
              <a:buChar char="•"/>
            </a:pPr>
            <a:r>
              <a:rPr lang="en-GB" sz="2400" dirty="0" smtClean="0">
                <a:solidFill>
                  <a:prstClr val="black"/>
                </a:solidFill>
              </a:rPr>
              <a:t>£3.5m turnover, £10m capital development campaign</a:t>
            </a:r>
          </a:p>
          <a:p>
            <a:pPr marL="285750" indent="-285750">
              <a:spcAft>
                <a:spcPts val="1200"/>
              </a:spcAft>
              <a:buFont typeface="Arial" panose="020B0604020202020204" pitchFamily="34" charset="0"/>
              <a:buChar char="•"/>
            </a:pPr>
            <a:r>
              <a:rPr lang="en-GB" sz="2400" dirty="0" smtClean="0">
                <a:solidFill>
                  <a:prstClr val="black"/>
                </a:solidFill>
              </a:rPr>
              <a:t>Team of nine</a:t>
            </a:r>
          </a:p>
          <a:p>
            <a:pPr marL="285750" indent="-285750">
              <a:spcAft>
                <a:spcPts val="1200"/>
              </a:spcAft>
              <a:buFont typeface="Arial" panose="020B0604020202020204" pitchFamily="34" charset="0"/>
              <a:buChar char="•"/>
            </a:pPr>
            <a:r>
              <a:rPr lang="en-GB" sz="2400" dirty="0" smtClean="0">
                <a:solidFill>
                  <a:prstClr val="black"/>
                </a:solidFill>
              </a:rPr>
              <a:t>One Finance Officer with limited time</a:t>
            </a:r>
          </a:p>
        </p:txBody>
      </p:sp>
    </p:spTree>
    <p:extLst>
      <p:ext uri="{BB962C8B-B14F-4D97-AF65-F5344CB8AC3E}">
        <p14:creationId xmlns:p14="http://schemas.microsoft.com/office/powerpoint/2010/main" val="3978159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2052"/>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205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2057"/>
                                        </p:tgtEl>
                                        <p:attrNameLst>
                                          <p:attrName>style.visibility</p:attrName>
                                        </p:attrNameLst>
                                      </p:cBhvr>
                                      <p:to>
                                        <p:strVal val="visible"/>
                                      </p:to>
                                    </p:set>
                                  </p:childTnLst>
                                </p:cTn>
                              </p:par>
                              <p:par>
                                <p:cTn id="21" presetID="1" presetClass="exit" presetSubtype="0" fill="hold" nodeType="withEffect">
                                  <p:stCondLst>
                                    <p:cond delay="0"/>
                                  </p:stCondLst>
                                  <p:childTnLst>
                                    <p:set>
                                      <p:cBhvr>
                                        <p:cTn id="22" dur="1" fill="hold">
                                          <p:stCondLst>
                                            <p:cond delay="0"/>
                                          </p:stCondLst>
                                        </p:cTn>
                                        <p:tgtEl>
                                          <p:spTgt spid="2056"/>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058"/>
                                        </p:tgtEl>
                                        <p:attrNameLst>
                                          <p:attrName>style.visibility</p:attrName>
                                        </p:attrNameLst>
                                      </p:cBhvr>
                                      <p:to>
                                        <p:strVal val="visible"/>
                                      </p:to>
                                    </p:set>
                                  </p:childTnLst>
                                </p:cTn>
                              </p:par>
                              <p:par>
                                <p:cTn id="27" presetID="1" presetClass="exit" presetSubtype="0" fill="hold" nodeType="withEffect">
                                  <p:stCondLst>
                                    <p:cond delay="0"/>
                                  </p:stCondLst>
                                  <p:childTnLst>
                                    <p:set>
                                      <p:cBhvr>
                                        <p:cTn id="28" dur="1" fill="hold">
                                          <p:stCondLst>
                                            <p:cond delay="0"/>
                                          </p:stCondLst>
                                        </p:cTn>
                                        <p:tgtEl>
                                          <p:spTgt spid="2057"/>
                                        </p:tgtEl>
                                        <p:attrNameLst>
                                          <p:attrName>style.visibility</p:attrName>
                                        </p:attrNameLst>
                                      </p:cBhvr>
                                      <p:to>
                                        <p:strVal val="hidden"/>
                                      </p:to>
                                    </p:set>
                                  </p:childTnLst>
                                </p:cTn>
                              </p:par>
                              <p:par>
                                <p:cTn id="29" presetID="1" presetClass="entr" presetSubtype="0" fill="hold" nodeType="with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nodeType="clickEffect">
                                  <p:stCondLst>
                                    <p:cond delay="0"/>
                                  </p:stCondLst>
                                  <p:childTnLst>
                                    <p:set>
                                      <p:cBhvr>
                                        <p:cTn id="34" dur="1" fill="hold">
                                          <p:stCondLst>
                                            <p:cond delay="0"/>
                                          </p:stCondLst>
                                        </p:cTn>
                                        <p:tgtEl>
                                          <p:spTgt spid="2058"/>
                                        </p:tgtEl>
                                        <p:attrNameLst>
                                          <p:attrName>style.visibility</p:attrName>
                                        </p:attrNameLst>
                                      </p:cBhvr>
                                      <p:to>
                                        <p:strVal val="hidden"/>
                                      </p:to>
                                    </p:set>
                                  </p:childTnLst>
                                </p:cTn>
                              </p:par>
                              <p:par>
                                <p:cTn id="35" presetID="1" presetClass="entr" presetSubtype="0" fill="hold" nodeType="withEffect">
                                  <p:stCondLst>
                                    <p:cond delay="0"/>
                                  </p:stCondLst>
                                  <p:childTnLst>
                                    <p:set>
                                      <p:cBhvr>
                                        <p:cTn id="36" dur="1" fill="hold">
                                          <p:stCondLst>
                                            <p:cond delay="0"/>
                                          </p:stCondLst>
                                        </p:cTn>
                                        <p:tgtEl>
                                          <p:spTgt spid="2060"/>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xit" presetSubtype="0" fill="hold" nodeType="clickEffect">
                                  <p:stCondLst>
                                    <p:cond delay="0"/>
                                  </p:stCondLst>
                                  <p:childTnLst>
                                    <p:set>
                                      <p:cBhvr>
                                        <p:cTn id="42" dur="1" fill="hold">
                                          <p:stCondLst>
                                            <p:cond delay="0"/>
                                          </p:stCondLst>
                                        </p:cTn>
                                        <p:tgtEl>
                                          <p:spTgt spid="2060"/>
                                        </p:tgtEl>
                                        <p:attrNameLst>
                                          <p:attrName>style.visibility</p:attrName>
                                        </p:attrNameLst>
                                      </p:cBhvr>
                                      <p:to>
                                        <p:strVal val="hidden"/>
                                      </p:to>
                                    </p:set>
                                  </p:childTnLst>
                                </p:cTn>
                              </p:par>
                              <p:par>
                                <p:cTn id="43" presetID="1" presetClass="entr" presetSubtype="0" fill="hold" nodeType="with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061"/>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nodeType="clickEffect">
                                  <p:stCondLst>
                                    <p:cond delay="0"/>
                                  </p:stCondLst>
                                  <p:childTnLst>
                                    <p:set>
                                      <p:cBhvr>
                                        <p:cTn id="50" dur="1" fill="hold">
                                          <p:stCondLst>
                                            <p:cond delay="0"/>
                                          </p:stCondLst>
                                        </p:cTn>
                                        <p:tgtEl>
                                          <p:spTgt spid="2061"/>
                                        </p:tgtEl>
                                        <p:attrNameLst>
                                          <p:attrName>style.visibility</p:attrName>
                                        </p:attrNameLst>
                                      </p:cBhvr>
                                      <p:to>
                                        <p:strVal val="hidden"/>
                                      </p:to>
                                    </p:set>
                                  </p:childTnLst>
                                </p:cTn>
                              </p:par>
                              <p:par>
                                <p:cTn id="51" presetID="1" presetClass="entr" presetSubtype="0" fill="hold" nodeType="withEffect">
                                  <p:stCondLst>
                                    <p:cond delay="0"/>
                                  </p:stCondLst>
                                  <p:childTnLst>
                                    <p:set>
                                      <p:cBhvr>
                                        <p:cTn id="52" dur="1" fill="hold">
                                          <p:stCondLst>
                                            <p:cond delay="0"/>
                                          </p:stCondLst>
                                        </p:cTn>
                                        <p:tgtEl>
                                          <p:spTgt spid="3">
                                            <p:txEl>
                                              <p:pRg st="5" end="5"/>
                                            </p:txEl>
                                          </p:spTgt>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206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Image result for Tessitu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00704" y="1976386"/>
            <a:ext cx="4363784" cy="178794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What we’ll cover</a:t>
            </a:r>
            <a:endParaRPr lang="en-GB" dirty="0"/>
          </a:p>
        </p:txBody>
      </p:sp>
      <p:sp>
        <p:nvSpPr>
          <p:cNvPr id="3" name="TextBox 2"/>
          <p:cNvSpPr txBox="1"/>
          <p:nvPr/>
        </p:nvSpPr>
        <p:spPr>
          <a:xfrm>
            <a:off x="755576" y="1556792"/>
            <a:ext cx="5040560" cy="3785652"/>
          </a:xfrm>
          <a:prstGeom prst="rect">
            <a:avLst/>
          </a:prstGeom>
          <a:noFill/>
        </p:spPr>
        <p:txBody>
          <a:bodyPr wrap="square" rtlCol="0">
            <a:spAutoFit/>
          </a:bodyPr>
          <a:lstStyle/>
          <a:p>
            <a:pPr marL="285750" indent="-285750">
              <a:spcAft>
                <a:spcPts val="2400"/>
              </a:spcAft>
              <a:buFont typeface="Arial" panose="020B0604020202020204" pitchFamily="34" charset="0"/>
              <a:buChar char="•"/>
            </a:pPr>
            <a:r>
              <a:rPr lang="en-GB" sz="3200" dirty="0" smtClean="0">
                <a:solidFill>
                  <a:prstClr val="black"/>
                </a:solidFill>
              </a:rPr>
              <a:t>Why we chose to integrate</a:t>
            </a:r>
          </a:p>
          <a:p>
            <a:pPr marL="285750" indent="-285750">
              <a:spcAft>
                <a:spcPts val="2400"/>
              </a:spcAft>
              <a:buFont typeface="Arial" panose="020B0604020202020204" pitchFamily="34" charset="0"/>
              <a:buChar char="•"/>
            </a:pPr>
            <a:r>
              <a:rPr lang="en-GB" sz="3200" dirty="0" smtClean="0">
                <a:solidFill>
                  <a:prstClr val="black"/>
                </a:solidFill>
              </a:rPr>
              <a:t>The brief</a:t>
            </a:r>
          </a:p>
          <a:p>
            <a:pPr marL="285750" indent="-285750">
              <a:spcAft>
                <a:spcPts val="2400"/>
              </a:spcAft>
              <a:buFont typeface="Arial" panose="020B0604020202020204" pitchFamily="34" charset="0"/>
              <a:buChar char="•"/>
            </a:pPr>
            <a:r>
              <a:rPr lang="en-GB" sz="3200" dirty="0" smtClean="0">
                <a:solidFill>
                  <a:prstClr val="black"/>
                </a:solidFill>
              </a:rPr>
              <a:t>Challenges we faced</a:t>
            </a:r>
          </a:p>
          <a:p>
            <a:pPr marL="285750" indent="-285750">
              <a:spcAft>
                <a:spcPts val="2400"/>
              </a:spcAft>
              <a:buFont typeface="Arial" panose="020B0604020202020204" pitchFamily="34" charset="0"/>
              <a:buChar char="•"/>
            </a:pPr>
            <a:r>
              <a:rPr lang="en-GB" sz="3200" dirty="0" smtClean="0">
                <a:solidFill>
                  <a:prstClr val="black"/>
                </a:solidFill>
              </a:rPr>
              <a:t>Testing</a:t>
            </a:r>
          </a:p>
          <a:p>
            <a:pPr marL="285750" indent="-285750">
              <a:spcAft>
                <a:spcPts val="2400"/>
              </a:spcAft>
              <a:buFont typeface="Arial" panose="020B0604020202020204" pitchFamily="34" charset="0"/>
              <a:buChar char="•"/>
            </a:pPr>
            <a:r>
              <a:rPr lang="en-GB" sz="3200" dirty="0" smtClean="0">
                <a:solidFill>
                  <a:prstClr val="black"/>
                </a:solidFill>
              </a:rPr>
              <a:t>What we learned</a:t>
            </a:r>
            <a:endParaRPr lang="en-GB" sz="3200" dirty="0">
              <a:solidFill>
                <a:prstClr val="black"/>
              </a:solidFill>
            </a:endParaRPr>
          </a:p>
        </p:txBody>
      </p:sp>
      <p:pic>
        <p:nvPicPr>
          <p:cNvPr id="3076" name="Picture 4" descr="Image result for sage lo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4169698"/>
            <a:ext cx="4003744" cy="1707574"/>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Image result for love heart"/>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46839" y="3573016"/>
            <a:ext cx="1086113" cy="928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293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http://pix.iemoji.com/images/emoji/apple/ios-9/256/astonished-fa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621235"/>
            <a:ext cx="2438400" cy="24384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pix.iemoji.com/images/emoji/apple/ios-9/256/astonished-fa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184" y="2621235"/>
            <a:ext cx="2438400" cy="24384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GB" dirty="0" smtClean="0"/>
              <a:t>The inspiration</a:t>
            </a:r>
            <a:endParaRPr lang="en-GB" dirty="0"/>
          </a:p>
        </p:txBody>
      </p:sp>
      <p:grpSp>
        <p:nvGrpSpPr>
          <p:cNvPr id="5" name="Group 4"/>
          <p:cNvGrpSpPr/>
          <p:nvPr/>
        </p:nvGrpSpPr>
        <p:grpSpPr>
          <a:xfrm>
            <a:off x="611560" y="1484784"/>
            <a:ext cx="7908032" cy="4448268"/>
            <a:chOff x="611560" y="1628800"/>
            <a:chExt cx="7908032" cy="4448268"/>
          </a:xfrm>
        </p:grpSpPr>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1628800"/>
              <a:ext cx="7908032" cy="44482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descr="Image result for microsoft excel 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86134" y="4437112"/>
              <a:ext cx="1029230" cy="101070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086134" y="3396048"/>
              <a:ext cx="1029230" cy="1015663"/>
            </a:xfrm>
            <a:prstGeom prst="rect">
              <a:avLst/>
            </a:prstGeom>
            <a:noFill/>
          </p:spPr>
          <p:txBody>
            <a:bodyPr wrap="square" rtlCol="0">
              <a:spAutoFit/>
            </a:bodyPr>
            <a:lstStyle/>
            <a:p>
              <a:pPr algn="ctr"/>
              <a:r>
                <a:rPr lang="en-GB" sz="2000" dirty="0" smtClean="0">
                  <a:solidFill>
                    <a:prstClr val="black"/>
                  </a:solidFill>
                </a:rPr>
                <a:t>Cause of Death:</a:t>
              </a:r>
              <a:endParaRPr lang="en-GB" sz="2000" dirty="0">
                <a:solidFill>
                  <a:prstClr val="black"/>
                </a:solidFill>
              </a:endParaRPr>
            </a:p>
          </p:txBody>
        </p:sp>
      </p:grpSp>
      <p:pic>
        <p:nvPicPr>
          <p:cNvPr id="1030" name="Picture 6" descr="Image result for clipboard"/>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96338" y="1332654"/>
            <a:ext cx="3431846" cy="475252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03848" y="1916832"/>
            <a:ext cx="2736304" cy="3847207"/>
          </a:xfrm>
          <a:prstGeom prst="rect">
            <a:avLst/>
          </a:prstGeom>
          <a:noFill/>
        </p:spPr>
        <p:txBody>
          <a:bodyPr wrap="square" rtlCol="0">
            <a:spAutoFit/>
          </a:bodyPr>
          <a:lstStyle/>
          <a:p>
            <a:pPr algn="ctr"/>
            <a:r>
              <a:rPr lang="en-GB" sz="2400" dirty="0" smtClean="0">
                <a:solidFill>
                  <a:prstClr val="black"/>
                </a:solidFill>
              </a:rPr>
              <a:t>Coroner’s Report</a:t>
            </a:r>
          </a:p>
          <a:p>
            <a:pPr algn="ctr"/>
            <a:endParaRPr lang="en-GB" sz="1200" dirty="0">
              <a:solidFill>
                <a:prstClr val="black"/>
              </a:solidFill>
            </a:endParaRPr>
          </a:p>
          <a:p>
            <a:pPr marL="342900" indent="-342900">
              <a:spcAft>
                <a:spcPts val="1200"/>
              </a:spcAft>
              <a:buFont typeface="Arial" panose="020B0604020202020204" pitchFamily="34" charset="0"/>
              <a:buChar char="•"/>
            </a:pPr>
            <a:r>
              <a:rPr lang="en-GB" dirty="0" smtClean="0">
                <a:solidFill>
                  <a:prstClr val="black"/>
                </a:solidFill>
              </a:rPr>
              <a:t>Staging information through Excel</a:t>
            </a:r>
          </a:p>
          <a:p>
            <a:pPr marL="342900" indent="-342900">
              <a:spcAft>
                <a:spcPts val="1200"/>
              </a:spcAft>
              <a:buFont typeface="Arial" panose="020B0604020202020204" pitchFamily="34" charset="0"/>
              <a:buChar char="•"/>
            </a:pPr>
            <a:r>
              <a:rPr lang="en-GB" dirty="0" smtClean="0">
                <a:solidFill>
                  <a:prstClr val="black"/>
                </a:solidFill>
              </a:rPr>
              <a:t>Possibility of human error</a:t>
            </a:r>
          </a:p>
          <a:p>
            <a:pPr marL="342900" indent="-342900">
              <a:spcAft>
                <a:spcPts val="1200"/>
              </a:spcAft>
              <a:buFont typeface="Arial" panose="020B0604020202020204" pitchFamily="34" charset="0"/>
              <a:buChar char="•"/>
            </a:pPr>
            <a:r>
              <a:rPr lang="en-GB" dirty="0" smtClean="0">
                <a:solidFill>
                  <a:prstClr val="black"/>
                </a:solidFill>
              </a:rPr>
              <a:t>Time-consuming</a:t>
            </a:r>
          </a:p>
          <a:p>
            <a:pPr marL="342900" indent="-342900">
              <a:spcAft>
                <a:spcPts val="1200"/>
              </a:spcAft>
              <a:buFont typeface="Arial" panose="020B0604020202020204" pitchFamily="34" charset="0"/>
              <a:buChar char="•"/>
            </a:pPr>
            <a:r>
              <a:rPr lang="en-GB" dirty="0" smtClean="0">
                <a:solidFill>
                  <a:prstClr val="black"/>
                </a:solidFill>
              </a:rPr>
              <a:t>Had to manually split Pimlico and GPO</a:t>
            </a:r>
          </a:p>
          <a:p>
            <a:pPr marL="342900" indent="-342900">
              <a:spcAft>
                <a:spcPts val="1200"/>
              </a:spcAft>
              <a:buFont typeface="Arial" panose="020B0604020202020204" pitchFamily="34" charset="0"/>
              <a:buChar char="•"/>
            </a:pPr>
            <a:r>
              <a:rPr lang="en-GB" dirty="0" smtClean="0">
                <a:solidFill>
                  <a:prstClr val="black"/>
                </a:solidFill>
              </a:rPr>
              <a:t>Errors hard to identify and resolve</a:t>
            </a:r>
          </a:p>
        </p:txBody>
      </p:sp>
    </p:spTree>
    <p:extLst>
      <p:ext uri="{BB962C8B-B14F-4D97-AF65-F5344CB8AC3E}">
        <p14:creationId xmlns:p14="http://schemas.microsoft.com/office/powerpoint/2010/main" val="3170227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par>
                                <p:cTn id="11" presetID="1" presetClass="entr" presetSubtype="0" fill="hold" nodeType="withEffect">
                                  <p:stCondLst>
                                    <p:cond delay="0"/>
                                  </p:stCondLst>
                                  <p:childTnLst>
                                    <p:set>
                                      <p:cBhvr>
                                        <p:cTn id="12" dur="1" fill="hold">
                                          <p:stCondLst>
                                            <p:cond delay="0"/>
                                          </p:stCondLst>
                                        </p:cTn>
                                        <p:tgtEl>
                                          <p:spTgt spid="1030"/>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7">
                                            <p:txEl>
                                              <p:pRg st="0" end="0"/>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7">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7">
                                            <p:txEl>
                                              <p:pRg st="4" end="4"/>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7">
                                            <p:txEl>
                                              <p:pRg st="5" end="5"/>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nodeType="clickEffect">
                                  <p:stCondLst>
                                    <p:cond delay="0"/>
                                  </p:stCondLst>
                                  <p:childTnLst>
                                    <p:set>
                                      <p:cBhvr>
                                        <p:cTn id="40" dur="1" fill="hold">
                                          <p:stCondLst>
                                            <p:cond delay="0"/>
                                          </p:stCondLst>
                                        </p:cTn>
                                        <p:tgtEl>
                                          <p:spTgt spid="1032"/>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brief</a:t>
            </a:r>
            <a:endParaRPr lang="en-GB" dirty="0"/>
          </a:p>
        </p:txBody>
      </p:sp>
      <p:sp>
        <p:nvSpPr>
          <p:cNvPr id="3" name="TextBox 2"/>
          <p:cNvSpPr txBox="1"/>
          <p:nvPr/>
        </p:nvSpPr>
        <p:spPr>
          <a:xfrm>
            <a:off x="813155" y="1375962"/>
            <a:ext cx="3240360" cy="1231106"/>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dirty="0" smtClean="0">
                <a:solidFill>
                  <a:prstClr val="black"/>
                </a:solidFill>
              </a:rPr>
              <a:t>Use Sage’s import protocols</a:t>
            </a:r>
          </a:p>
          <a:p>
            <a:pPr marL="742950" lvl="1" indent="-285750">
              <a:spcAft>
                <a:spcPts val="1200"/>
              </a:spcAft>
              <a:buFont typeface="Arial" panose="020B0604020202020204" pitchFamily="34" charset="0"/>
              <a:buChar char="•"/>
            </a:pPr>
            <a:r>
              <a:rPr lang="en-GB" dirty="0" smtClean="0">
                <a:solidFill>
                  <a:prstClr val="black"/>
                </a:solidFill>
              </a:rPr>
              <a:t>.csv format</a:t>
            </a:r>
          </a:p>
          <a:p>
            <a:pPr marL="742950" lvl="1" indent="-285750">
              <a:spcAft>
                <a:spcPts val="1200"/>
              </a:spcAft>
              <a:buFont typeface="Arial" panose="020B0604020202020204" pitchFamily="34" charset="0"/>
              <a:buChar char="•"/>
            </a:pPr>
            <a:r>
              <a:rPr lang="en-GB" dirty="0" smtClean="0">
                <a:solidFill>
                  <a:prstClr val="black"/>
                </a:solidFill>
              </a:rPr>
              <a:t>Fixed columns</a:t>
            </a:r>
          </a:p>
        </p:txBody>
      </p:sp>
      <p:pic>
        <p:nvPicPr>
          <p:cNvPr id="4" name="Picture 4" descr="Image result for sage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1484784"/>
            <a:ext cx="2376264" cy="1013463"/>
          </a:xfrm>
          <a:prstGeom prst="rect">
            <a:avLst/>
          </a:prstGeom>
          <a:noFill/>
          <a:extLst>
            <a:ext uri="{909E8E84-426E-40DD-AFC4-6F175D3DCCD1}">
              <a14:hiddenFill xmlns:a14="http://schemas.microsoft.com/office/drawing/2010/main">
                <a:solidFill>
                  <a:srgbClr val="FFFFFF"/>
                </a:solidFill>
              </a14:hiddenFill>
            </a:ext>
          </a:extLst>
        </p:spPr>
      </p:pic>
      <p:cxnSp>
        <p:nvCxnSpPr>
          <p:cNvPr id="8" name="Straight Connector 7"/>
          <p:cNvCxnSpPr/>
          <p:nvPr/>
        </p:nvCxnSpPr>
        <p:spPr>
          <a:xfrm>
            <a:off x="827584" y="2852936"/>
            <a:ext cx="7272808" cy="0"/>
          </a:xfrm>
          <a:prstGeom prst="line">
            <a:avLst/>
          </a:prstGeom>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4870781" y="3429000"/>
            <a:ext cx="3240360" cy="2092881"/>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dirty="0" smtClean="0">
                <a:solidFill>
                  <a:prstClr val="black"/>
                </a:solidFill>
              </a:rPr>
              <a:t>Manage our VAT processes</a:t>
            </a:r>
          </a:p>
          <a:p>
            <a:pPr marL="285750" indent="-285750">
              <a:spcAft>
                <a:spcPts val="1200"/>
              </a:spcAft>
              <a:buFont typeface="Arial" panose="020B0604020202020204" pitchFamily="34" charset="0"/>
              <a:buChar char="•"/>
            </a:pPr>
            <a:r>
              <a:rPr lang="en-GB" dirty="0" smtClean="0">
                <a:solidFill>
                  <a:prstClr val="black"/>
                </a:solidFill>
              </a:rPr>
              <a:t>Split ticket income by show</a:t>
            </a:r>
          </a:p>
          <a:p>
            <a:pPr marL="285750" indent="-285750">
              <a:spcAft>
                <a:spcPts val="1200"/>
              </a:spcAft>
              <a:buFont typeface="Arial" panose="020B0604020202020204" pitchFamily="34" charset="0"/>
              <a:buChar char="•"/>
            </a:pPr>
            <a:r>
              <a:rPr lang="en-GB" dirty="0" smtClean="0">
                <a:solidFill>
                  <a:prstClr val="black"/>
                </a:solidFill>
              </a:rPr>
              <a:t>Historical run</a:t>
            </a:r>
          </a:p>
          <a:p>
            <a:pPr marL="285750" indent="-285750">
              <a:spcAft>
                <a:spcPts val="1200"/>
              </a:spcAft>
              <a:buFont typeface="Arial" panose="020B0604020202020204" pitchFamily="34" charset="0"/>
              <a:buChar char="•"/>
            </a:pPr>
            <a:r>
              <a:rPr lang="en-GB" dirty="0" smtClean="0">
                <a:solidFill>
                  <a:prstClr val="black"/>
                </a:solidFill>
              </a:rPr>
              <a:t>Manage two companies</a:t>
            </a:r>
            <a:endParaRPr lang="en-GB" dirty="0">
              <a:solidFill>
                <a:prstClr val="black"/>
              </a:solidFill>
            </a:endParaRPr>
          </a:p>
          <a:p>
            <a:pPr marL="285750" indent="-285750">
              <a:spcAft>
                <a:spcPts val="1200"/>
              </a:spcAft>
              <a:buFont typeface="Arial" panose="020B0604020202020204" pitchFamily="34" charset="0"/>
              <a:buChar char="•"/>
            </a:pPr>
            <a:r>
              <a:rPr lang="en-GB" dirty="0" smtClean="0">
                <a:solidFill>
                  <a:prstClr val="black"/>
                </a:solidFill>
              </a:rPr>
              <a:t>Summarises by posting</a:t>
            </a:r>
          </a:p>
        </p:txBody>
      </p:sp>
      <p:pic>
        <p:nvPicPr>
          <p:cNvPr id="1026" name="Picture 2" descr="Sutton Manor Far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7997" y="3101665"/>
            <a:ext cx="3657979" cy="2747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600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GB" sz="4400" b="0" dirty="0" smtClean="0"/>
              <a:t>Challenges</a:t>
            </a:r>
            <a:endParaRPr lang="en-GB" sz="4400" b="0" dirty="0"/>
          </a:p>
        </p:txBody>
      </p:sp>
      <p:sp>
        <p:nvSpPr>
          <p:cNvPr id="3" name="Content Placeholder 2"/>
          <p:cNvSpPr>
            <a:spLocks noGrp="1"/>
          </p:cNvSpPr>
          <p:nvPr>
            <p:ph idx="1"/>
          </p:nvPr>
        </p:nvSpPr>
        <p:spPr>
          <a:xfrm>
            <a:off x="3563888" y="587821"/>
            <a:ext cx="5111750" cy="5073427"/>
          </a:xfrm>
        </p:spPr>
        <p:txBody>
          <a:bodyPr/>
          <a:lstStyle/>
          <a:p>
            <a:pPr>
              <a:spcAft>
                <a:spcPts val="2400"/>
              </a:spcAft>
            </a:pPr>
            <a:r>
              <a:rPr lang="en-GB" dirty="0" smtClean="0"/>
              <a:t>Single GL for all Productions</a:t>
            </a:r>
            <a:endParaRPr lang="en-GB" sz="2400" dirty="0" smtClean="0"/>
          </a:p>
          <a:p>
            <a:pPr lvl="1"/>
            <a:endParaRPr lang="en-GB" sz="2400" dirty="0"/>
          </a:p>
          <a:p>
            <a:pPr lvl="1"/>
            <a:endParaRPr lang="en-GB" sz="2400" dirty="0"/>
          </a:p>
        </p:txBody>
      </p:sp>
      <p:pic>
        <p:nvPicPr>
          <p:cNvPr id="2051" name="Picture 3" descr="C:\Users\Chris\Desktop\Hurd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28800"/>
            <a:ext cx="315832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7563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Single Production Income GL</a:t>
            </a:r>
            <a:endParaRPr lang="en-GB" b="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822542861"/>
              </p:ext>
            </p:extLst>
          </p:nvPr>
        </p:nvGraphicFramePr>
        <p:xfrm>
          <a:off x="457200" y="1600200"/>
          <a:ext cx="8229600" cy="3337560"/>
        </p:xfrm>
        <a:graphic>
          <a:graphicData uri="http://schemas.openxmlformats.org/drawingml/2006/table">
            <a:tbl>
              <a:tblPr firstRow="1" bandRow="1">
                <a:tableStyleId>{5C22544A-7EE6-4342-B048-85BDC9FD1C3A}</a:tableStyleId>
              </a:tblPr>
              <a:tblGrid>
                <a:gridCol w="2057400"/>
                <a:gridCol w="1913384"/>
                <a:gridCol w="2201416"/>
                <a:gridCol w="2057400"/>
              </a:tblGrid>
              <a:tr h="370840">
                <a:tc>
                  <a:txBody>
                    <a:bodyPr/>
                    <a:lstStyle/>
                    <a:p>
                      <a:r>
                        <a:rPr lang="en-GB" dirty="0" smtClean="0"/>
                        <a:t>Type</a:t>
                      </a:r>
                      <a:endParaRPr lang="en-GB" dirty="0"/>
                    </a:p>
                  </a:txBody>
                  <a:tcPr/>
                </a:tc>
                <a:tc>
                  <a:txBody>
                    <a:bodyPr/>
                    <a:lstStyle/>
                    <a:p>
                      <a:r>
                        <a:rPr lang="en-GB" dirty="0" smtClean="0"/>
                        <a:t>GL</a:t>
                      </a:r>
                      <a:r>
                        <a:rPr lang="en-GB" baseline="0" dirty="0" smtClean="0"/>
                        <a:t> Code</a:t>
                      </a:r>
                      <a:endParaRPr lang="en-GB" dirty="0"/>
                    </a:p>
                  </a:txBody>
                  <a:tcPr/>
                </a:tc>
                <a:tc>
                  <a:txBody>
                    <a:bodyPr/>
                    <a:lstStyle/>
                    <a:p>
                      <a:r>
                        <a:rPr lang="en-GB" dirty="0" smtClean="0"/>
                        <a:t>Department Code</a:t>
                      </a:r>
                      <a:endParaRPr lang="en-GB" dirty="0"/>
                    </a:p>
                  </a:txBody>
                  <a:tcPr/>
                </a:tc>
                <a:tc>
                  <a:txBody>
                    <a:bodyPr/>
                    <a:lstStyle/>
                    <a:p>
                      <a:r>
                        <a:rPr lang="en-GB" dirty="0" smtClean="0"/>
                        <a:t>Net</a:t>
                      </a:r>
                      <a:r>
                        <a:rPr lang="en-GB" baseline="0" dirty="0" smtClean="0"/>
                        <a:t> Amount</a:t>
                      </a:r>
                      <a:endParaRPr lang="en-GB" dirty="0"/>
                    </a:p>
                  </a:txBody>
                  <a:tcPr/>
                </a:tc>
              </a:tr>
              <a:tr h="370840">
                <a:tc>
                  <a:txBody>
                    <a:bodyPr/>
                    <a:lstStyle/>
                    <a:p>
                      <a:r>
                        <a:rPr lang="en-GB" dirty="0" smtClean="0"/>
                        <a:t>DEBIT</a:t>
                      </a:r>
                      <a:endParaRPr lang="en-GB" dirty="0"/>
                    </a:p>
                  </a:txBody>
                  <a:tcPr/>
                </a:tc>
                <a:tc>
                  <a:txBody>
                    <a:bodyPr/>
                    <a:lstStyle/>
                    <a:p>
                      <a:r>
                        <a:rPr lang="en-GB" dirty="0" smtClean="0"/>
                        <a:t>4100</a:t>
                      </a:r>
                      <a:endParaRPr lang="en-GB" dirty="0"/>
                    </a:p>
                  </a:txBody>
                  <a:tcPr/>
                </a:tc>
                <a:tc>
                  <a:txBody>
                    <a:bodyPr/>
                    <a:lstStyle/>
                    <a:p>
                      <a:endParaRPr lang="en-GB"/>
                    </a:p>
                  </a:txBody>
                  <a:tcPr/>
                </a:tc>
                <a:tc>
                  <a:txBody>
                    <a:bodyPr/>
                    <a:lstStyle/>
                    <a:p>
                      <a:r>
                        <a:rPr lang="en-GB" dirty="0" smtClean="0"/>
                        <a:t>£133.46</a:t>
                      </a:r>
                      <a:endParaRPr lang="en-GB" dirty="0"/>
                    </a:p>
                  </a:txBody>
                  <a:tcPr/>
                </a:tc>
              </a:tr>
              <a:tr h="370840">
                <a:tc>
                  <a:txBody>
                    <a:bodyPr/>
                    <a:lstStyle/>
                    <a:p>
                      <a:r>
                        <a:rPr lang="en-GB" dirty="0" smtClean="0"/>
                        <a:t>CREDIT</a:t>
                      </a:r>
                      <a:endParaRPr lang="en-GB" dirty="0"/>
                    </a:p>
                  </a:txBody>
                  <a:tcPr/>
                </a:tc>
                <a:tc>
                  <a:txBody>
                    <a:bodyPr/>
                    <a:lstStyle/>
                    <a:p>
                      <a:r>
                        <a:rPr lang="en-GB" dirty="0" smtClean="0"/>
                        <a:t>4100</a:t>
                      </a:r>
                      <a:endParaRPr lang="en-GB" dirty="0"/>
                    </a:p>
                  </a:txBody>
                  <a:tcPr/>
                </a:tc>
                <a:tc>
                  <a:txBody>
                    <a:bodyPr/>
                    <a:lstStyle/>
                    <a:p>
                      <a:endParaRPr lang="en-GB"/>
                    </a:p>
                  </a:txBody>
                  <a:tcPr/>
                </a:tc>
                <a:tc>
                  <a:txBody>
                    <a:bodyPr/>
                    <a:lstStyle/>
                    <a:p>
                      <a:r>
                        <a:rPr lang="en-GB" dirty="0" smtClean="0"/>
                        <a:t>£8,447.02</a:t>
                      </a:r>
                      <a:endParaRPr lang="en-GB" dirty="0"/>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a:p>
                  </a:txBody>
                  <a:tcPr/>
                </a:tc>
              </a:tr>
              <a:tr h="370840">
                <a:tc>
                  <a:txBody>
                    <a:bodyPr/>
                    <a:lstStyle/>
                    <a:p>
                      <a:endParaRPr lang="en-GB"/>
                    </a:p>
                  </a:txBody>
                  <a:tcPr/>
                </a:tc>
                <a:tc>
                  <a:txBody>
                    <a:bodyPr/>
                    <a:lstStyle/>
                    <a:p>
                      <a:endParaRPr lang="en-GB"/>
                    </a:p>
                  </a:txBody>
                  <a:tcPr/>
                </a:tc>
                <a:tc>
                  <a:txBody>
                    <a:bodyPr/>
                    <a:lstStyle/>
                    <a:p>
                      <a:endParaRPr lang="en-GB"/>
                    </a:p>
                  </a:txBody>
                  <a:tcPr/>
                </a:tc>
                <a:tc>
                  <a:txBody>
                    <a:bodyPr/>
                    <a:lstStyle/>
                    <a:p>
                      <a:endParaRPr lang="en-GB" dirty="0"/>
                    </a:p>
                  </a:txBody>
                  <a:tcPr/>
                </a:tc>
              </a:tr>
            </a:tbl>
          </a:graphicData>
        </a:graphic>
      </p:graphicFrame>
      <p:graphicFrame>
        <p:nvGraphicFramePr>
          <p:cNvPr id="5" name="Content Placeholder 3"/>
          <p:cNvGraphicFramePr>
            <a:graphicFrameLocks/>
          </p:cNvGraphicFramePr>
          <p:nvPr>
            <p:extLst>
              <p:ext uri="{D42A27DB-BD31-4B8C-83A1-F6EECF244321}">
                <p14:modId xmlns:p14="http://schemas.microsoft.com/office/powerpoint/2010/main" val="874406043"/>
              </p:ext>
            </p:extLst>
          </p:nvPr>
        </p:nvGraphicFramePr>
        <p:xfrm>
          <a:off x="467544" y="1603608"/>
          <a:ext cx="8229600" cy="3337560"/>
        </p:xfrm>
        <a:graphic>
          <a:graphicData uri="http://schemas.openxmlformats.org/drawingml/2006/table">
            <a:tbl>
              <a:tblPr firstRow="1" bandRow="1">
                <a:tableStyleId>{5C22544A-7EE6-4342-B048-85BDC9FD1C3A}</a:tableStyleId>
              </a:tblPr>
              <a:tblGrid>
                <a:gridCol w="2057400"/>
                <a:gridCol w="1913384"/>
                <a:gridCol w="2201416"/>
                <a:gridCol w="2057400"/>
              </a:tblGrid>
              <a:tr h="370840">
                <a:tc>
                  <a:txBody>
                    <a:bodyPr/>
                    <a:lstStyle/>
                    <a:p>
                      <a:r>
                        <a:rPr lang="en-GB" dirty="0" smtClean="0"/>
                        <a:t>Type</a:t>
                      </a:r>
                      <a:endParaRPr lang="en-GB" dirty="0"/>
                    </a:p>
                  </a:txBody>
                  <a:tcPr/>
                </a:tc>
                <a:tc>
                  <a:txBody>
                    <a:bodyPr/>
                    <a:lstStyle/>
                    <a:p>
                      <a:r>
                        <a:rPr lang="en-GB" dirty="0" smtClean="0"/>
                        <a:t>GL</a:t>
                      </a:r>
                      <a:r>
                        <a:rPr lang="en-GB" baseline="0" dirty="0" smtClean="0"/>
                        <a:t> Code</a:t>
                      </a:r>
                      <a:endParaRPr lang="en-GB" dirty="0"/>
                    </a:p>
                  </a:txBody>
                  <a:tcPr/>
                </a:tc>
                <a:tc>
                  <a:txBody>
                    <a:bodyPr/>
                    <a:lstStyle/>
                    <a:p>
                      <a:r>
                        <a:rPr lang="en-GB" dirty="0" smtClean="0"/>
                        <a:t>Department Code</a:t>
                      </a:r>
                      <a:endParaRPr lang="en-GB" dirty="0"/>
                    </a:p>
                  </a:txBody>
                  <a:tcPr/>
                </a:tc>
                <a:tc>
                  <a:txBody>
                    <a:bodyPr/>
                    <a:lstStyle/>
                    <a:p>
                      <a:r>
                        <a:rPr lang="en-GB" dirty="0" smtClean="0"/>
                        <a:t>Net</a:t>
                      </a:r>
                      <a:r>
                        <a:rPr lang="en-GB" baseline="0" dirty="0" smtClean="0"/>
                        <a:t> Amount</a:t>
                      </a:r>
                      <a:endParaRPr lang="en-GB" dirty="0"/>
                    </a:p>
                  </a:txBody>
                  <a:tcPr/>
                </a:tc>
              </a:tr>
              <a:tr h="370840">
                <a:tc>
                  <a:txBody>
                    <a:bodyPr/>
                    <a:lstStyle/>
                    <a:p>
                      <a:r>
                        <a:rPr lang="en-GB" dirty="0" smtClean="0"/>
                        <a:t>DEBIT</a:t>
                      </a:r>
                      <a:endParaRPr lang="en-GB" dirty="0"/>
                    </a:p>
                  </a:txBody>
                  <a:tcPr/>
                </a:tc>
                <a:tc>
                  <a:txBody>
                    <a:bodyPr/>
                    <a:lstStyle/>
                    <a:p>
                      <a:r>
                        <a:rPr lang="en-GB" dirty="0" smtClean="0"/>
                        <a:t>4100</a:t>
                      </a:r>
                      <a:endParaRPr lang="en-GB" dirty="0"/>
                    </a:p>
                  </a:txBody>
                  <a:tcPr/>
                </a:tc>
                <a:tc>
                  <a:txBody>
                    <a:bodyPr/>
                    <a:lstStyle/>
                    <a:p>
                      <a:r>
                        <a:rPr lang="en-GB" dirty="0" smtClean="0"/>
                        <a:t>Tosca</a:t>
                      </a:r>
                      <a:endParaRPr lang="en-GB" dirty="0"/>
                    </a:p>
                  </a:txBody>
                  <a:tcPr/>
                </a:tc>
                <a:tc>
                  <a:txBody>
                    <a:bodyPr/>
                    <a:lstStyle/>
                    <a:p>
                      <a:r>
                        <a:rPr lang="en-GB" dirty="0" smtClean="0"/>
                        <a:t>£53.99</a:t>
                      </a:r>
                      <a:endParaRPr lang="en-GB" dirty="0"/>
                    </a:p>
                  </a:txBody>
                  <a:tcPr/>
                </a:tc>
              </a:tr>
              <a:tr h="370840">
                <a:tc>
                  <a:txBody>
                    <a:bodyPr/>
                    <a:lstStyle/>
                    <a:p>
                      <a:r>
                        <a:rPr lang="en-GB" dirty="0" smtClean="0"/>
                        <a:t>CREDIT</a:t>
                      </a:r>
                      <a:endParaRPr lang="en-GB" dirty="0"/>
                    </a:p>
                  </a:txBody>
                  <a:tcPr/>
                </a:tc>
                <a:tc>
                  <a:txBody>
                    <a:bodyPr/>
                    <a:lstStyle/>
                    <a:p>
                      <a:r>
                        <a:rPr lang="en-GB" dirty="0" smtClean="0"/>
                        <a:t>4100</a:t>
                      </a:r>
                      <a:endParaRPr lang="en-GB" dirty="0"/>
                    </a:p>
                  </a:txBody>
                  <a:tcPr/>
                </a:tc>
                <a:tc>
                  <a:txBody>
                    <a:bodyPr/>
                    <a:lstStyle/>
                    <a:p>
                      <a:r>
                        <a:rPr lang="en-GB" dirty="0" smtClean="0"/>
                        <a:t>Tosca</a:t>
                      </a:r>
                      <a:endParaRPr lang="en-GB" dirty="0"/>
                    </a:p>
                  </a:txBody>
                  <a:tcPr/>
                </a:tc>
                <a:tc>
                  <a:txBody>
                    <a:bodyPr/>
                    <a:lstStyle/>
                    <a:p>
                      <a:r>
                        <a:rPr lang="en-GB" dirty="0" smtClean="0"/>
                        <a:t>£621.87</a:t>
                      </a:r>
                      <a:endParaRPr lang="en-GB" dirty="0"/>
                    </a:p>
                  </a:txBody>
                  <a:tcPr/>
                </a:tc>
              </a:tr>
              <a:tr h="370840">
                <a:tc>
                  <a:txBody>
                    <a:bodyPr/>
                    <a:lstStyle/>
                    <a:p>
                      <a:r>
                        <a:rPr lang="en-GB" dirty="0" smtClean="0"/>
                        <a:t>DEBIT</a:t>
                      </a:r>
                      <a:endParaRPr lang="en-GB" dirty="0"/>
                    </a:p>
                  </a:txBody>
                  <a:tcPr/>
                </a:tc>
                <a:tc>
                  <a:txBody>
                    <a:bodyPr/>
                    <a:lstStyle/>
                    <a:p>
                      <a:r>
                        <a:rPr lang="en-GB" dirty="0" smtClean="0"/>
                        <a:t>4100</a:t>
                      </a:r>
                      <a:endParaRPr lang="en-GB" dirty="0"/>
                    </a:p>
                  </a:txBody>
                  <a:tcPr/>
                </a:tc>
                <a:tc>
                  <a:txBody>
                    <a:bodyPr/>
                    <a:lstStyle/>
                    <a:p>
                      <a:r>
                        <a:rPr lang="en-GB" dirty="0" smtClean="0"/>
                        <a:t>Die</a:t>
                      </a:r>
                      <a:r>
                        <a:rPr lang="en-GB" baseline="0" dirty="0" smtClean="0"/>
                        <a:t> </a:t>
                      </a:r>
                      <a:r>
                        <a:rPr lang="en-GB" baseline="0" dirty="0" err="1" smtClean="0"/>
                        <a:t>Walküre</a:t>
                      </a:r>
                      <a:endParaRPr lang="en-GB" dirty="0"/>
                    </a:p>
                  </a:txBody>
                  <a:tcPr/>
                </a:tc>
                <a:tc>
                  <a:txBody>
                    <a:bodyPr/>
                    <a:lstStyle/>
                    <a:p>
                      <a:r>
                        <a:rPr lang="en-GB" dirty="0" smtClean="0"/>
                        <a:t>£12.84</a:t>
                      </a:r>
                      <a:endParaRPr lang="en-GB" dirty="0"/>
                    </a:p>
                  </a:txBody>
                  <a:tcPr/>
                </a:tc>
              </a:tr>
              <a:tr h="370840">
                <a:tc>
                  <a:txBody>
                    <a:bodyPr/>
                    <a:lstStyle/>
                    <a:p>
                      <a:r>
                        <a:rPr lang="en-GB" dirty="0" smtClean="0"/>
                        <a:t>CREDIT</a:t>
                      </a:r>
                      <a:endParaRPr lang="en-GB" dirty="0"/>
                    </a:p>
                  </a:txBody>
                  <a:tcPr/>
                </a:tc>
                <a:tc>
                  <a:txBody>
                    <a:bodyPr/>
                    <a:lstStyle/>
                    <a:p>
                      <a:r>
                        <a:rPr lang="en-GB" dirty="0" smtClean="0"/>
                        <a:t>4100</a:t>
                      </a:r>
                      <a:endParaRPr lang="en-GB" dirty="0"/>
                    </a:p>
                  </a:txBody>
                  <a:tcPr/>
                </a:tc>
                <a:tc>
                  <a:txBody>
                    <a:bodyPr/>
                    <a:lstStyle/>
                    <a:p>
                      <a:r>
                        <a:rPr lang="en-GB" dirty="0" smtClean="0"/>
                        <a:t>Die </a:t>
                      </a:r>
                      <a:r>
                        <a:rPr lang="en-GB" dirty="0" err="1" smtClean="0"/>
                        <a:t>Walküre</a:t>
                      </a:r>
                      <a:endParaRPr lang="en-GB" dirty="0"/>
                    </a:p>
                  </a:txBody>
                  <a:tcPr/>
                </a:tc>
                <a:tc>
                  <a:txBody>
                    <a:bodyPr/>
                    <a:lstStyle/>
                    <a:p>
                      <a:r>
                        <a:rPr lang="en-GB" dirty="0" smtClean="0"/>
                        <a:t>£3,476.04</a:t>
                      </a:r>
                      <a:endParaRPr lang="en-GB" dirty="0"/>
                    </a:p>
                  </a:txBody>
                  <a:tcPr/>
                </a:tc>
              </a:tr>
              <a:tr h="370840">
                <a:tc>
                  <a:txBody>
                    <a:bodyPr/>
                    <a:lstStyle/>
                    <a:p>
                      <a:r>
                        <a:rPr lang="en-GB" dirty="0" smtClean="0"/>
                        <a:t>DEBIT</a:t>
                      </a:r>
                      <a:endParaRPr lang="en-GB" dirty="0"/>
                    </a:p>
                  </a:txBody>
                  <a:tcPr/>
                </a:tc>
                <a:tc>
                  <a:txBody>
                    <a:bodyPr/>
                    <a:lstStyle/>
                    <a:p>
                      <a:r>
                        <a:rPr lang="en-GB" dirty="0" smtClean="0"/>
                        <a:t>4100</a:t>
                      </a:r>
                      <a:endParaRPr lang="en-GB" dirty="0"/>
                    </a:p>
                  </a:txBody>
                  <a:tcPr/>
                </a:tc>
                <a:tc>
                  <a:txBody>
                    <a:bodyPr/>
                    <a:lstStyle/>
                    <a:p>
                      <a:r>
                        <a:rPr lang="en-GB" dirty="0" err="1" smtClean="0"/>
                        <a:t>Jenufa</a:t>
                      </a:r>
                      <a:endParaRPr lang="en-GB" dirty="0"/>
                    </a:p>
                  </a:txBody>
                  <a:tcPr/>
                </a:tc>
                <a:tc>
                  <a:txBody>
                    <a:bodyPr/>
                    <a:lstStyle/>
                    <a:p>
                      <a:r>
                        <a:rPr lang="en-GB" dirty="0" smtClean="0"/>
                        <a:t>£41.00</a:t>
                      </a:r>
                      <a:endParaRPr lang="en-GB" dirty="0"/>
                    </a:p>
                  </a:txBody>
                  <a:tcPr/>
                </a:tc>
              </a:tr>
              <a:tr h="370840">
                <a:tc>
                  <a:txBody>
                    <a:bodyPr/>
                    <a:lstStyle/>
                    <a:p>
                      <a:r>
                        <a:rPr lang="en-GB" dirty="0" smtClean="0"/>
                        <a:t>CREDIT</a:t>
                      </a:r>
                      <a:endParaRPr lang="en-GB" dirty="0"/>
                    </a:p>
                  </a:txBody>
                  <a:tcPr/>
                </a:tc>
                <a:tc>
                  <a:txBody>
                    <a:bodyPr/>
                    <a:lstStyle/>
                    <a:p>
                      <a:r>
                        <a:rPr lang="en-GB" dirty="0" smtClean="0"/>
                        <a:t>4100</a:t>
                      </a:r>
                      <a:endParaRPr lang="en-GB" dirty="0"/>
                    </a:p>
                  </a:txBody>
                  <a:tcPr/>
                </a:tc>
                <a:tc>
                  <a:txBody>
                    <a:bodyPr/>
                    <a:lstStyle/>
                    <a:p>
                      <a:r>
                        <a:rPr lang="en-GB" dirty="0" err="1" smtClean="0"/>
                        <a:t>Jenufa</a:t>
                      </a:r>
                      <a:endParaRPr lang="en-GB" dirty="0"/>
                    </a:p>
                  </a:txBody>
                  <a:tcPr/>
                </a:tc>
                <a:tc>
                  <a:txBody>
                    <a:bodyPr/>
                    <a:lstStyle/>
                    <a:p>
                      <a:r>
                        <a:rPr lang="en-GB" dirty="0" smtClean="0"/>
                        <a:t>£1,238.28</a:t>
                      </a:r>
                      <a:endParaRPr lang="en-GB" dirty="0"/>
                    </a:p>
                  </a:txBody>
                  <a:tcPr/>
                </a:tc>
              </a:tr>
              <a:tr h="370840">
                <a:tc>
                  <a:txBody>
                    <a:bodyPr/>
                    <a:lstStyle/>
                    <a:p>
                      <a:r>
                        <a:rPr lang="en-GB" dirty="0" smtClean="0"/>
                        <a:t>DEBIT</a:t>
                      </a:r>
                      <a:endParaRPr lang="en-GB" dirty="0"/>
                    </a:p>
                  </a:txBody>
                  <a:tcPr/>
                </a:tc>
                <a:tc>
                  <a:txBody>
                    <a:bodyPr/>
                    <a:lstStyle/>
                    <a:p>
                      <a:r>
                        <a:rPr lang="en-GB" dirty="0" smtClean="0"/>
                        <a:t>4100</a:t>
                      </a:r>
                      <a:endParaRPr lang="en-GB" dirty="0"/>
                    </a:p>
                  </a:txBody>
                  <a:tcPr/>
                </a:tc>
                <a:tc>
                  <a:txBody>
                    <a:bodyPr/>
                    <a:lstStyle/>
                    <a:p>
                      <a:r>
                        <a:rPr lang="en-GB" dirty="0" smtClean="0"/>
                        <a:t>Bryn </a:t>
                      </a:r>
                      <a:r>
                        <a:rPr lang="en-GB" dirty="0" err="1" smtClean="0"/>
                        <a:t>Terfel</a:t>
                      </a:r>
                      <a:endParaRPr lang="en-GB" dirty="0"/>
                    </a:p>
                  </a:txBody>
                  <a:tcPr/>
                </a:tc>
                <a:tc>
                  <a:txBody>
                    <a:bodyPr/>
                    <a:lstStyle/>
                    <a:p>
                      <a:r>
                        <a:rPr lang="en-GB" dirty="0" smtClean="0"/>
                        <a:t>£25.63</a:t>
                      </a:r>
                      <a:endParaRPr lang="en-GB" dirty="0"/>
                    </a:p>
                  </a:txBody>
                  <a:tcPr/>
                </a:tc>
              </a:tr>
              <a:tr h="370840">
                <a:tc>
                  <a:txBody>
                    <a:bodyPr/>
                    <a:lstStyle/>
                    <a:p>
                      <a:r>
                        <a:rPr lang="en-GB" dirty="0" smtClean="0"/>
                        <a:t>CREDIT</a:t>
                      </a:r>
                      <a:endParaRPr lang="en-GB" dirty="0"/>
                    </a:p>
                  </a:txBody>
                  <a:tcPr/>
                </a:tc>
                <a:tc>
                  <a:txBody>
                    <a:bodyPr/>
                    <a:lstStyle/>
                    <a:p>
                      <a:r>
                        <a:rPr lang="en-GB" dirty="0" smtClean="0"/>
                        <a:t>4100</a:t>
                      </a:r>
                      <a:endParaRPr lang="en-GB" dirty="0"/>
                    </a:p>
                  </a:txBody>
                  <a:tcPr/>
                </a:tc>
                <a:tc>
                  <a:txBody>
                    <a:bodyPr/>
                    <a:lstStyle/>
                    <a:p>
                      <a:r>
                        <a:rPr lang="en-GB" dirty="0" smtClean="0"/>
                        <a:t>Bryn </a:t>
                      </a:r>
                      <a:r>
                        <a:rPr lang="en-GB" dirty="0" err="1" smtClean="0"/>
                        <a:t>Terfel</a:t>
                      </a:r>
                      <a:endParaRPr lang="en-GB" dirty="0"/>
                    </a:p>
                  </a:txBody>
                  <a:tcPr/>
                </a:tc>
                <a:tc>
                  <a:txBody>
                    <a:bodyPr/>
                    <a:lstStyle/>
                    <a:p>
                      <a:r>
                        <a:rPr lang="en-GB" dirty="0" smtClean="0"/>
                        <a:t>£3,110.83</a:t>
                      </a:r>
                      <a:endParaRPr lang="en-GB" dirty="0"/>
                    </a:p>
                  </a:txBody>
                  <a:tcPr/>
                </a:tc>
              </a:tr>
            </a:tbl>
          </a:graphicData>
        </a:graphic>
      </p:graphicFrame>
    </p:spTree>
    <p:extLst>
      <p:ext uri="{BB962C8B-B14F-4D97-AF65-F5344CB8AC3E}">
        <p14:creationId xmlns:p14="http://schemas.microsoft.com/office/powerpoint/2010/main" val="360484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GB" sz="4400" b="0" dirty="0" smtClean="0"/>
              <a:t>Challenges</a:t>
            </a:r>
            <a:endParaRPr lang="en-GB" sz="4400" b="0" dirty="0"/>
          </a:p>
        </p:txBody>
      </p:sp>
      <p:sp>
        <p:nvSpPr>
          <p:cNvPr id="3" name="Content Placeholder 2"/>
          <p:cNvSpPr>
            <a:spLocks noGrp="1"/>
          </p:cNvSpPr>
          <p:nvPr>
            <p:ph idx="1"/>
          </p:nvPr>
        </p:nvSpPr>
        <p:spPr>
          <a:xfrm>
            <a:off x="3563888" y="587821"/>
            <a:ext cx="5111750" cy="5073427"/>
          </a:xfrm>
        </p:spPr>
        <p:txBody>
          <a:bodyPr/>
          <a:lstStyle/>
          <a:p>
            <a:pPr>
              <a:spcAft>
                <a:spcPts val="2400"/>
              </a:spcAft>
            </a:pPr>
            <a:r>
              <a:rPr lang="en-GB" strike="sngStrike" dirty="0" smtClean="0"/>
              <a:t>Single GL for all Productions</a:t>
            </a:r>
          </a:p>
          <a:p>
            <a:pPr>
              <a:spcAft>
                <a:spcPts val="2400"/>
              </a:spcAft>
            </a:pPr>
            <a:r>
              <a:rPr lang="en-GB" dirty="0" smtClean="0"/>
              <a:t>How to calculate tax</a:t>
            </a:r>
            <a:endParaRPr lang="en-GB" sz="2400" dirty="0"/>
          </a:p>
          <a:p>
            <a:pPr lvl="1"/>
            <a:endParaRPr lang="en-GB" sz="2400" dirty="0" smtClean="0"/>
          </a:p>
          <a:p>
            <a:pPr lvl="1"/>
            <a:endParaRPr lang="en-GB" sz="2400" dirty="0"/>
          </a:p>
          <a:p>
            <a:pPr lvl="1"/>
            <a:endParaRPr lang="en-GB" sz="2400" dirty="0"/>
          </a:p>
        </p:txBody>
      </p:sp>
      <p:pic>
        <p:nvPicPr>
          <p:cNvPr id="2051" name="Picture 3" descr="C:\Users\Chris\Desktop\Hurd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28800"/>
            <a:ext cx="315832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76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How To Calculate Tax</a:t>
            </a:r>
            <a:endParaRPr lang="en-GB" b="0" dirty="0"/>
          </a:p>
        </p:txBody>
      </p:sp>
      <p:graphicFrame>
        <p:nvGraphicFramePr>
          <p:cNvPr id="3" name="Table 2"/>
          <p:cNvGraphicFramePr>
            <a:graphicFrameLocks noGrp="1"/>
          </p:cNvGraphicFramePr>
          <p:nvPr>
            <p:extLst>
              <p:ext uri="{D42A27DB-BD31-4B8C-83A1-F6EECF244321}">
                <p14:modId xmlns:p14="http://schemas.microsoft.com/office/powerpoint/2010/main" val="359856916"/>
              </p:ext>
            </p:extLst>
          </p:nvPr>
        </p:nvGraphicFramePr>
        <p:xfrm>
          <a:off x="395536" y="3933056"/>
          <a:ext cx="8352928" cy="1854200"/>
        </p:xfrm>
        <a:graphic>
          <a:graphicData uri="http://schemas.openxmlformats.org/drawingml/2006/table">
            <a:tbl>
              <a:tblPr firstRow="1" bandRow="1">
                <a:tableStyleId>{21E4AEA4-8DFA-4A89-87EB-49C32662AFE0}</a:tableStyleId>
              </a:tblPr>
              <a:tblGrid>
                <a:gridCol w="2088232"/>
                <a:gridCol w="2088232"/>
                <a:gridCol w="2088232"/>
                <a:gridCol w="2088232"/>
              </a:tblGrid>
              <a:tr h="370840">
                <a:tc>
                  <a:txBody>
                    <a:bodyPr/>
                    <a:lstStyle/>
                    <a:p>
                      <a:r>
                        <a:rPr lang="en-GB" dirty="0" smtClean="0"/>
                        <a:t>Description</a:t>
                      </a:r>
                      <a:endParaRPr lang="en-GB" dirty="0"/>
                    </a:p>
                  </a:txBody>
                  <a:tcPr/>
                </a:tc>
                <a:tc>
                  <a:txBody>
                    <a:bodyPr/>
                    <a:lstStyle/>
                    <a:p>
                      <a:r>
                        <a:rPr lang="en-GB" dirty="0" smtClean="0"/>
                        <a:t>GL Code</a:t>
                      </a:r>
                      <a:endParaRPr lang="en-GB" dirty="0"/>
                    </a:p>
                  </a:txBody>
                  <a:tcPr/>
                </a:tc>
                <a:tc>
                  <a:txBody>
                    <a:bodyPr/>
                    <a:lstStyle/>
                    <a:p>
                      <a:r>
                        <a:rPr lang="en-GB" dirty="0" smtClean="0"/>
                        <a:t>Tax Code</a:t>
                      </a:r>
                      <a:endParaRPr lang="en-GB" dirty="0"/>
                    </a:p>
                  </a:txBody>
                  <a:tcPr/>
                </a:tc>
                <a:tc>
                  <a:txBody>
                    <a:bodyPr/>
                    <a:lstStyle/>
                    <a:p>
                      <a:r>
                        <a:rPr lang="en-GB" dirty="0" smtClean="0"/>
                        <a:t>Rate of tax</a:t>
                      </a:r>
                      <a:endParaRPr lang="en-GB" dirty="0"/>
                    </a:p>
                  </a:txBody>
                  <a:tcPr/>
                </a:tc>
              </a:tr>
              <a:tr h="370840">
                <a:tc>
                  <a:txBody>
                    <a:bodyPr/>
                    <a:lstStyle/>
                    <a:p>
                      <a:r>
                        <a:rPr lang="en-GB" dirty="0" smtClean="0"/>
                        <a:t>Ticket</a:t>
                      </a:r>
                      <a:r>
                        <a:rPr lang="en-GB" baseline="0" dirty="0" smtClean="0"/>
                        <a:t> sales</a:t>
                      </a:r>
                      <a:endParaRPr lang="en-GB" dirty="0"/>
                    </a:p>
                  </a:txBody>
                  <a:tcPr/>
                </a:tc>
                <a:tc>
                  <a:txBody>
                    <a:bodyPr/>
                    <a:lstStyle/>
                    <a:p>
                      <a:r>
                        <a:rPr lang="en-GB" dirty="0" smtClean="0"/>
                        <a:t>4100</a:t>
                      </a:r>
                      <a:endParaRPr lang="en-GB" dirty="0"/>
                    </a:p>
                  </a:txBody>
                  <a:tcPr/>
                </a:tc>
                <a:tc>
                  <a:txBody>
                    <a:bodyPr/>
                    <a:lstStyle/>
                    <a:p>
                      <a:r>
                        <a:rPr lang="en-GB" dirty="0" smtClean="0"/>
                        <a:t>T1</a:t>
                      </a:r>
                      <a:endParaRPr lang="en-GB" dirty="0"/>
                    </a:p>
                  </a:txBody>
                  <a:tcPr/>
                </a:tc>
                <a:tc>
                  <a:txBody>
                    <a:bodyPr/>
                    <a:lstStyle/>
                    <a:p>
                      <a:r>
                        <a:rPr lang="en-GB" dirty="0" smtClean="0"/>
                        <a:t>0.200</a:t>
                      </a:r>
                      <a:endParaRPr lang="en-GB" dirty="0"/>
                    </a:p>
                  </a:txBody>
                  <a:tcPr/>
                </a:tc>
              </a:tr>
              <a:tr h="370840">
                <a:tc>
                  <a:txBody>
                    <a:bodyPr/>
                    <a:lstStyle/>
                    <a:p>
                      <a:r>
                        <a:rPr lang="en-GB" dirty="0" smtClean="0"/>
                        <a:t>Programmes</a:t>
                      </a:r>
                      <a:endParaRPr lang="en-GB" dirty="0"/>
                    </a:p>
                  </a:txBody>
                  <a:tcPr/>
                </a:tc>
                <a:tc>
                  <a:txBody>
                    <a:bodyPr/>
                    <a:lstStyle/>
                    <a:p>
                      <a:r>
                        <a:rPr lang="en-GB" dirty="0" smtClean="0"/>
                        <a:t>4520</a:t>
                      </a:r>
                      <a:endParaRPr lang="en-GB" dirty="0"/>
                    </a:p>
                  </a:txBody>
                  <a:tcPr/>
                </a:tc>
                <a:tc>
                  <a:txBody>
                    <a:bodyPr/>
                    <a:lstStyle/>
                    <a:p>
                      <a:r>
                        <a:rPr lang="en-GB" dirty="0" smtClean="0"/>
                        <a:t>T5</a:t>
                      </a:r>
                      <a:endParaRPr lang="en-GB" dirty="0"/>
                    </a:p>
                  </a:txBody>
                  <a:tcPr/>
                </a:tc>
                <a:tc>
                  <a:txBody>
                    <a:bodyPr/>
                    <a:lstStyle/>
                    <a:p>
                      <a:r>
                        <a:rPr lang="en-GB" dirty="0" smtClean="0"/>
                        <a:t>0.050</a:t>
                      </a:r>
                      <a:endParaRPr lang="en-GB" dirty="0"/>
                    </a:p>
                  </a:txBody>
                  <a:tcPr/>
                </a:tc>
              </a:tr>
              <a:tr h="370840">
                <a:tc>
                  <a:txBody>
                    <a:bodyPr/>
                    <a:lstStyle/>
                    <a:p>
                      <a:r>
                        <a:rPr lang="en-GB" dirty="0" smtClean="0"/>
                        <a:t>Annual membership</a:t>
                      </a:r>
                      <a:endParaRPr lang="en-GB" dirty="0"/>
                    </a:p>
                  </a:txBody>
                  <a:tcPr/>
                </a:tc>
                <a:tc>
                  <a:txBody>
                    <a:bodyPr/>
                    <a:lstStyle/>
                    <a:p>
                      <a:r>
                        <a:rPr lang="en-GB" dirty="0" smtClean="0"/>
                        <a:t>4010</a:t>
                      </a:r>
                      <a:endParaRPr lang="en-GB" dirty="0"/>
                    </a:p>
                  </a:txBody>
                  <a:tcPr/>
                </a:tc>
                <a:tc>
                  <a:txBody>
                    <a:bodyPr/>
                    <a:lstStyle/>
                    <a:p>
                      <a:r>
                        <a:rPr lang="en-GB" dirty="0" smtClean="0"/>
                        <a:t>T9</a:t>
                      </a:r>
                      <a:endParaRPr lang="en-GB" dirty="0"/>
                    </a:p>
                  </a:txBody>
                  <a:tcPr/>
                </a:tc>
                <a:tc>
                  <a:txBody>
                    <a:bodyPr/>
                    <a:lstStyle/>
                    <a:p>
                      <a:r>
                        <a:rPr lang="en-GB" dirty="0" smtClean="0"/>
                        <a:t>0.000</a:t>
                      </a:r>
                      <a:endParaRPr lang="en-GB" dirty="0"/>
                    </a:p>
                  </a:txBody>
                  <a:tcPr/>
                </a:tc>
              </a:tr>
              <a:tr h="370840">
                <a:tc>
                  <a:txBody>
                    <a:bodyPr/>
                    <a:lstStyle/>
                    <a:p>
                      <a:r>
                        <a:rPr lang="en-GB" dirty="0" smtClean="0"/>
                        <a:t>Ticket fees</a:t>
                      </a:r>
                      <a:endParaRPr lang="en-GB" dirty="0"/>
                    </a:p>
                  </a:txBody>
                  <a:tcPr/>
                </a:tc>
                <a:tc>
                  <a:txBody>
                    <a:bodyPr/>
                    <a:lstStyle/>
                    <a:p>
                      <a:r>
                        <a:rPr lang="en-GB" dirty="0" smtClean="0"/>
                        <a:t>4103</a:t>
                      </a:r>
                      <a:endParaRPr lang="en-GB" dirty="0"/>
                    </a:p>
                  </a:txBody>
                  <a:tcPr/>
                </a:tc>
                <a:tc>
                  <a:txBody>
                    <a:bodyPr/>
                    <a:lstStyle/>
                    <a:p>
                      <a:r>
                        <a:rPr lang="en-GB" dirty="0" smtClean="0"/>
                        <a:t>T1</a:t>
                      </a:r>
                      <a:endParaRPr lang="en-GB" dirty="0"/>
                    </a:p>
                  </a:txBody>
                  <a:tcPr/>
                </a:tc>
                <a:tc>
                  <a:txBody>
                    <a:bodyPr/>
                    <a:lstStyle/>
                    <a:p>
                      <a:r>
                        <a:rPr lang="en-GB" dirty="0" smtClean="0"/>
                        <a:t>0.200</a:t>
                      </a:r>
                      <a:endParaRPr lang="en-GB" dirty="0"/>
                    </a:p>
                  </a:txBody>
                  <a:tcPr/>
                </a:tc>
              </a:tr>
            </a:tbl>
          </a:graphicData>
        </a:graphic>
      </p:graphicFrame>
      <p:sp>
        <p:nvSpPr>
          <p:cNvPr id="4" name="TextBox 3"/>
          <p:cNvSpPr txBox="1"/>
          <p:nvPr/>
        </p:nvSpPr>
        <p:spPr>
          <a:xfrm>
            <a:off x="683568" y="1340768"/>
            <a:ext cx="7776864" cy="2277547"/>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sz="2800" dirty="0" smtClean="0">
                <a:solidFill>
                  <a:prstClr val="black"/>
                </a:solidFill>
              </a:rPr>
              <a:t>Not natively handled in Tessitura</a:t>
            </a:r>
          </a:p>
          <a:p>
            <a:pPr marL="285750" indent="-285750">
              <a:spcAft>
                <a:spcPts val="1200"/>
              </a:spcAft>
              <a:buFont typeface="Arial" panose="020B0604020202020204" pitchFamily="34" charset="0"/>
              <a:buChar char="•"/>
            </a:pPr>
            <a:r>
              <a:rPr lang="en-GB" sz="2800" dirty="0" smtClean="0">
                <a:solidFill>
                  <a:prstClr val="black"/>
                </a:solidFill>
              </a:rPr>
              <a:t>We have existing workarounds in place</a:t>
            </a:r>
          </a:p>
          <a:p>
            <a:pPr marL="285750" indent="-285750">
              <a:spcAft>
                <a:spcPts val="1200"/>
              </a:spcAft>
              <a:buFont typeface="Arial" panose="020B0604020202020204" pitchFamily="34" charset="0"/>
              <a:buChar char="•"/>
            </a:pPr>
            <a:r>
              <a:rPr lang="en-GB" sz="2800" dirty="0" smtClean="0">
                <a:solidFill>
                  <a:prstClr val="black"/>
                </a:solidFill>
              </a:rPr>
              <a:t>Rates may fluctuate</a:t>
            </a:r>
          </a:p>
          <a:p>
            <a:pPr marL="285750" indent="-285750">
              <a:spcAft>
                <a:spcPts val="1200"/>
              </a:spcAft>
              <a:buFont typeface="Arial" panose="020B0604020202020204" pitchFamily="34" charset="0"/>
              <a:buChar char="•"/>
            </a:pPr>
            <a:r>
              <a:rPr lang="en-GB" sz="2800" dirty="0" smtClean="0">
                <a:solidFill>
                  <a:prstClr val="black"/>
                </a:solidFill>
              </a:rPr>
              <a:t>Different GLs incur different rates of Tax</a:t>
            </a:r>
            <a:endParaRPr lang="en-GB" sz="2800" dirty="0">
              <a:solidFill>
                <a:prstClr val="black"/>
              </a:solidFill>
            </a:endParaRPr>
          </a:p>
        </p:txBody>
      </p:sp>
    </p:spTree>
    <p:extLst>
      <p:ext uri="{BB962C8B-B14F-4D97-AF65-F5344CB8AC3E}">
        <p14:creationId xmlns:p14="http://schemas.microsoft.com/office/powerpoint/2010/main" val="2303474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GB" sz="4400" b="0" dirty="0" smtClean="0"/>
              <a:t>Challenges</a:t>
            </a:r>
            <a:endParaRPr lang="en-GB" sz="4400" b="0" dirty="0"/>
          </a:p>
        </p:txBody>
      </p:sp>
      <p:sp>
        <p:nvSpPr>
          <p:cNvPr id="3" name="Content Placeholder 2"/>
          <p:cNvSpPr>
            <a:spLocks noGrp="1"/>
          </p:cNvSpPr>
          <p:nvPr>
            <p:ph idx="1"/>
          </p:nvPr>
        </p:nvSpPr>
        <p:spPr>
          <a:xfrm>
            <a:off x="3563888" y="587821"/>
            <a:ext cx="5111750" cy="5073427"/>
          </a:xfrm>
        </p:spPr>
        <p:txBody>
          <a:bodyPr/>
          <a:lstStyle/>
          <a:p>
            <a:pPr>
              <a:spcAft>
                <a:spcPts val="2400"/>
              </a:spcAft>
            </a:pPr>
            <a:r>
              <a:rPr lang="en-GB" strike="sngStrike" dirty="0" smtClean="0"/>
              <a:t>Single GL for all Productions</a:t>
            </a:r>
          </a:p>
          <a:p>
            <a:pPr>
              <a:spcAft>
                <a:spcPts val="2400"/>
              </a:spcAft>
            </a:pPr>
            <a:r>
              <a:rPr lang="en-GB" strike="sngStrike" dirty="0" smtClean="0"/>
              <a:t>How to calculate tax</a:t>
            </a:r>
          </a:p>
          <a:p>
            <a:r>
              <a:rPr lang="en-GB" dirty="0" smtClean="0"/>
              <a:t>VAT </a:t>
            </a:r>
            <a:r>
              <a:rPr lang="en-GB" dirty="0"/>
              <a:t>has </a:t>
            </a:r>
            <a:r>
              <a:rPr lang="en-GB" dirty="0" smtClean="0"/>
              <a:t>its </a:t>
            </a:r>
            <a:r>
              <a:rPr lang="en-GB" dirty="0"/>
              <a:t>own GL code</a:t>
            </a:r>
          </a:p>
          <a:p>
            <a:pPr lvl="1"/>
            <a:r>
              <a:rPr lang="en-GB" sz="2400" dirty="0"/>
              <a:t>Price layers</a:t>
            </a:r>
          </a:p>
          <a:p>
            <a:pPr lvl="1"/>
            <a:r>
              <a:rPr lang="en-GB" sz="2400" dirty="0"/>
              <a:t>VAT fund for Corporate Donors</a:t>
            </a:r>
          </a:p>
          <a:p>
            <a:pPr lvl="1">
              <a:spcAft>
                <a:spcPts val="2400"/>
              </a:spcAft>
            </a:pPr>
            <a:r>
              <a:rPr lang="en-GB" sz="2400" dirty="0"/>
              <a:t>Ticketing </a:t>
            </a:r>
            <a:r>
              <a:rPr lang="en-GB" sz="2400" dirty="0" smtClean="0"/>
              <a:t>fees</a:t>
            </a:r>
          </a:p>
          <a:p>
            <a:pPr lvl="1"/>
            <a:endParaRPr lang="en-GB" sz="2400" dirty="0"/>
          </a:p>
          <a:p>
            <a:pPr lvl="1"/>
            <a:endParaRPr lang="en-GB" sz="2400" dirty="0" smtClean="0"/>
          </a:p>
          <a:p>
            <a:pPr lvl="1"/>
            <a:endParaRPr lang="en-GB" sz="2400" dirty="0"/>
          </a:p>
          <a:p>
            <a:pPr lvl="1"/>
            <a:endParaRPr lang="en-GB" sz="2400" dirty="0"/>
          </a:p>
        </p:txBody>
      </p:sp>
      <p:pic>
        <p:nvPicPr>
          <p:cNvPr id="2051" name="Picture 3" descr="C:\Users\Chris\Desktop\Hurd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28800"/>
            <a:ext cx="315832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76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Working with our VAT processes</a:t>
            </a:r>
            <a:endParaRPr lang="en-GB" b="0" dirty="0"/>
          </a:p>
        </p:txBody>
      </p:sp>
      <p:sp>
        <p:nvSpPr>
          <p:cNvPr id="3" name="TextBox 2"/>
          <p:cNvSpPr txBox="1"/>
          <p:nvPr/>
        </p:nvSpPr>
        <p:spPr>
          <a:xfrm>
            <a:off x="683568" y="1340768"/>
            <a:ext cx="7776864" cy="369332"/>
          </a:xfrm>
          <a:prstGeom prst="rect">
            <a:avLst/>
          </a:prstGeom>
          <a:noFill/>
        </p:spPr>
        <p:txBody>
          <a:bodyPr wrap="square" rtlCol="0">
            <a:spAutoFit/>
          </a:bodyPr>
          <a:lstStyle/>
          <a:p>
            <a:pPr algn="ctr"/>
            <a:r>
              <a:rPr lang="en-GB" dirty="0" smtClean="0">
                <a:solidFill>
                  <a:prstClr val="black"/>
                </a:solidFill>
              </a:rPr>
              <a:t>We’ve already accounted for VAT in the previous slide (How To Calculate Tax)</a:t>
            </a:r>
            <a:endParaRPr lang="en-GB" dirty="0">
              <a:solidFill>
                <a:prstClr val="black"/>
              </a:solidFill>
            </a:endParaRPr>
          </a:p>
        </p:txBody>
      </p:sp>
      <p:sp>
        <p:nvSpPr>
          <p:cNvPr id="4" name="TextBox 3"/>
          <p:cNvSpPr txBox="1"/>
          <p:nvPr/>
        </p:nvSpPr>
        <p:spPr>
          <a:xfrm>
            <a:off x="810584" y="1700808"/>
            <a:ext cx="7776864" cy="707886"/>
          </a:xfrm>
          <a:prstGeom prst="rect">
            <a:avLst/>
          </a:prstGeom>
          <a:noFill/>
        </p:spPr>
        <p:txBody>
          <a:bodyPr wrap="square" rtlCol="0">
            <a:spAutoFit/>
          </a:bodyPr>
          <a:lstStyle/>
          <a:p>
            <a:pPr algn="ctr"/>
            <a:r>
              <a:rPr lang="en-GB" sz="4000" dirty="0" smtClean="0">
                <a:solidFill>
                  <a:srgbClr val="FF0000"/>
                </a:solidFill>
              </a:rPr>
              <a:t>BUT…</a:t>
            </a:r>
            <a:endParaRPr lang="en-GB" dirty="0">
              <a:solidFill>
                <a:srgbClr val="FF0000"/>
              </a:solidFill>
            </a:endParaRPr>
          </a:p>
        </p:txBody>
      </p:sp>
      <p:sp>
        <p:nvSpPr>
          <p:cNvPr id="5" name="TextBox 4"/>
          <p:cNvSpPr txBox="1"/>
          <p:nvPr/>
        </p:nvSpPr>
        <p:spPr>
          <a:xfrm>
            <a:off x="791305" y="2348880"/>
            <a:ext cx="7776864" cy="369332"/>
          </a:xfrm>
          <a:prstGeom prst="rect">
            <a:avLst/>
          </a:prstGeom>
          <a:noFill/>
        </p:spPr>
        <p:txBody>
          <a:bodyPr wrap="square" rtlCol="0">
            <a:spAutoFit/>
          </a:bodyPr>
          <a:lstStyle/>
          <a:p>
            <a:pPr algn="ctr"/>
            <a:r>
              <a:rPr lang="en-GB" dirty="0" smtClean="0">
                <a:solidFill>
                  <a:prstClr val="black"/>
                </a:solidFill>
              </a:rPr>
              <a:t>VAT already exists in Tessitura: GL 2200 – we will double-count VAT. So:</a:t>
            </a:r>
            <a:endParaRPr lang="en-GB" dirty="0">
              <a:solidFill>
                <a:prstClr val="black"/>
              </a:solidFill>
            </a:endParaRPr>
          </a:p>
        </p:txBody>
      </p:sp>
      <p:sp>
        <p:nvSpPr>
          <p:cNvPr id="6" name="TextBox 5"/>
          <p:cNvSpPr txBox="1"/>
          <p:nvPr/>
        </p:nvSpPr>
        <p:spPr>
          <a:xfrm>
            <a:off x="791305" y="2780928"/>
            <a:ext cx="7776864" cy="707886"/>
          </a:xfrm>
          <a:prstGeom prst="rect">
            <a:avLst/>
          </a:prstGeom>
          <a:noFill/>
        </p:spPr>
        <p:txBody>
          <a:bodyPr wrap="square" rtlCol="0">
            <a:spAutoFit/>
          </a:bodyPr>
          <a:lstStyle/>
          <a:p>
            <a:pPr algn="ctr"/>
            <a:r>
              <a:rPr lang="en-GB" sz="4000" dirty="0" smtClean="0">
                <a:solidFill>
                  <a:srgbClr val="FF0000"/>
                </a:solidFill>
              </a:rPr>
              <a:t>SUPPRESS THIS GL</a:t>
            </a:r>
            <a:endParaRPr lang="en-GB" dirty="0">
              <a:solidFill>
                <a:srgbClr val="FF0000"/>
              </a:solidFill>
            </a:endParaRPr>
          </a:p>
        </p:txBody>
      </p:sp>
      <p:sp>
        <p:nvSpPr>
          <p:cNvPr id="7" name="TextBox 6"/>
          <p:cNvSpPr txBox="1"/>
          <p:nvPr/>
        </p:nvSpPr>
        <p:spPr>
          <a:xfrm>
            <a:off x="844499" y="3573016"/>
            <a:ext cx="6768752" cy="2554545"/>
          </a:xfrm>
          <a:prstGeom prst="rect">
            <a:avLst/>
          </a:prstGeom>
          <a:noFill/>
        </p:spPr>
        <p:txBody>
          <a:bodyPr wrap="square" rtlCol="0">
            <a:spAutoFit/>
          </a:bodyPr>
          <a:lstStyle/>
          <a:p>
            <a:pPr marL="571500" indent="-571500">
              <a:buFont typeface="Arial" panose="020B0604020202020204" pitchFamily="34" charset="0"/>
              <a:buChar char="•"/>
            </a:pPr>
            <a:r>
              <a:rPr lang="en-GB" sz="4000" dirty="0" smtClean="0">
                <a:solidFill>
                  <a:prstClr val="black"/>
                </a:solidFill>
              </a:rPr>
              <a:t>Performance income</a:t>
            </a:r>
          </a:p>
          <a:p>
            <a:pPr marL="571500" indent="-571500">
              <a:buFont typeface="Arial" panose="020B0604020202020204" pitchFamily="34" charset="0"/>
              <a:buChar char="•"/>
            </a:pPr>
            <a:r>
              <a:rPr lang="en-GB" sz="4000" dirty="0" smtClean="0">
                <a:solidFill>
                  <a:prstClr val="black"/>
                </a:solidFill>
              </a:rPr>
              <a:t>Advert income</a:t>
            </a:r>
          </a:p>
          <a:p>
            <a:pPr marL="571500" indent="-571500">
              <a:buFont typeface="Arial" panose="020B0604020202020204" pitchFamily="34" charset="0"/>
              <a:buChar char="•"/>
            </a:pPr>
            <a:r>
              <a:rPr lang="en-GB" sz="4000" dirty="0" smtClean="0">
                <a:solidFill>
                  <a:prstClr val="black"/>
                </a:solidFill>
              </a:rPr>
              <a:t>Corporate Sponsorship</a:t>
            </a:r>
          </a:p>
          <a:p>
            <a:pPr marL="571500" indent="-571500">
              <a:buFont typeface="Arial" panose="020B0604020202020204" pitchFamily="34" charset="0"/>
              <a:buChar char="•"/>
            </a:pPr>
            <a:r>
              <a:rPr lang="en-GB" sz="4000" dirty="0" smtClean="0">
                <a:solidFill>
                  <a:prstClr val="black"/>
                </a:solidFill>
              </a:rPr>
              <a:t>Fees</a:t>
            </a:r>
          </a:p>
        </p:txBody>
      </p:sp>
      <p:sp>
        <p:nvSpPr>
          <p:cNvPr id="9" name="TextBox 8"/>
          <p:cNvSpPr txBox="1"/>
          <p:nvPr/>
        </p:nvSpPr>
        <p:spPr>
          <a:xfrm>
            <a:off x="6309185" y="4365104"/>
            <a:ext cx="1071127" cy="1446550"/>
          </a:xfrm>
          <a:prstGeom prst="rect">
            <a:avLst/>
          </a:prstGeom>
          <a:noFill/>
        </p:spPr>
        <p:txBody>
          <a:bodyPr wrap="none" rtlCol="0">
            <a:spAutoFit/>
          </a:bodyPr>
          <a:lstStyle/>
          <a:p>
            <a:r>
              <a:rPr lang="en-GB" sz="8800" dirty="0" smtClean="0">
                <a:solidFill>
                  <a:srgbClr val="3EE08A"/>
                </a:solidFill>
                <a:sym typeface="Wingdings"/>
              </a:rPr>
              <a:t></a:t>
            </a:r>
            <a:endParaRPr lang="en-GB" sz="34400" dirty="0">
              <a:solidFill>
                <a:srgbClr val="3EE08A"/>
              </a:solidFill>
            </a:endParaRPr>
          </a:p>
        </p:txBody>
      </p:sp>
      <p:sp>
        <p:nvSpPr>
          <p:cNvPr id="10" name="TextBox 9"/>
          <p:cNvSpPr txBox="1"/>
          <p:nvPr/>
        </p:nvSpPr>
        <p:spPr>
          <a:xfrm>
            <a:off x="4572000" y="3789040"/>
            <a:ext cx="1071127" cy="1446550"/>
          </a:xfrm>
          <a:prstGeom prst="rect">
            <a:avLst/>
          </a:prstGeom>
          <a:noFill/>
        </p:spPr>
        <p:txBody>
          <a:bodyPr wrap="none" rtlCol="0">
            <a:spAutoFit/>
          </a:bodyPr>
          <a:lstStyle/>
          <a:p>
            <a:r>
              <a:rPr lang="en-GB" sz="8800" dirty="0" smtClean="0">
                <a:solidFill>
                  <a:srgbClr val="3EE08A"/>
                </a:solidFill>
                <a:sym typeface="Wingdings"/>
              </a:rPr>
              <a:t></a:t>
            </a:r>
            <a:endParaRPr lang="en-GB" sz="34400" dirty="0">
              <a:solidFill>
                <a:srgbClr val="3EE08A"/>
              </a:solidFill>
            </a:endParaRPr>
          </a:p>
        </p:txBody>
      </p:sp>
      <p:sp>
        <p:nvSpPr>
          <p:cNvPr id="11" name="TextBox 10"/>
          <p:cNvSpPr txBox="1"/>
          <p:nvPr/>
        </p:nvSpPr>
        <p:spPr>
          <a:xfrm>
            <a:off x="5733121" y="3140968"/>
            <a:ext cx="1071127" cy="1446550"/>
          </a:xfrm>
          <a:prstGeom prst="rect">
            <a:avLst/>
          </a:prstGeom>
          <a:noFill/>
        </p:spPr>
        <p:txBody>
          <a:bodyPr wrap="none" rtlCol="0">
            <a:spAutoFit/>
          </a:bodyPr>
          <a:lstStyle/>
          <a:p>
            <a:r>
              <a:rPr lang="en-GB" sz="8800" dirty="0" smtClean="0">
                <a:solidFill>
                  <a:srgbClr val="3EE08A"/>
                </a:solidFill>
                <a:sym typeface="Wingdings"/>
              </a:rPr>
              <a:t></a:t>
            </a:r>
            <a:endParaRPr lang="en-GB" sz="34400" dirty="0">
              <a:solidFill>
                <a:srgbClr val="3EE08A"/>
              </a:solidFill>
            </a:endParaRPr>
          </a:p>
        </p:txBody>
      </p:sp>
      <p:sp>
        <p:nvSpPr>
          <p:cNvPr id="12" name="TextBox 11"/>
          <p:cNvSpPr txBox="1"/>
          <p:nvPr/>
        </p:nvSpPr>
        <p:spPr>
          <a:xfrm>
            <a:off x="2339752" y="5078794"/>
            <a:ext cx="576064" cy="1446550"/>
          </a:xfrm>
          <a:prstGeom prst="rect">
            <a:avLst/>
          </a:prstGeom>
          <a:noFill/>
        </p:spPr>
        <p:txBody>
          <a:bodyPr wrap="square" rtlCol="0">
            <a:spAutoFit/>
          </a:bodyPr>
          <a:lstStyle/>
          <a:p>
            <a:r>
              <a:rPr lang="en-GB" sz="8800" dirty="0" smtClean="0">
                <a:solidFill>
                  <a:srgbClr val="FF0000"/>
                </a:solidFill>
                <a:sym typeface="Wingdings"/>
              </a:rPr>
              <a:t></a:t>
            </a:r>
            <a:endParaRPr lang="en-GB" sz="8800" dirty="0">
              <a:solidFill>
                <a:srgbClr val="FF0000"/>
              </a:solidFill>
            </a:endParaRPr>
          </a:p>
        </p:txBody>
      </p:sp>
    </p:spTree>
    <p:extLst>
      <p:ext uri="{BB962C8B-B14F-4D97-AF65-F5344CB8AC3E}">
        <p14:creationId xmlns:p14="http://schemas.microsoft.com/office/powerpoint/2010/main" val="1925924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9" grpId="0"/>
      <p:bldP spid="10" grpId="0"/>
      <p:bldP spid="11" grpId="0"/>
      <p:bldP spid="12"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sweets-factory.co.uk/wp-content/uploads/2015/02/vanilla_fud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2564904"/>
            <a:ext cx="2592288" cy="181550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274638"/>
            <a:ext cx="8229600" cy="1570186"/>
          </a:xfrm>
        </p:spPr>
        <p:txBody>
          <a:bodyPr>
            <a:normAutofit fontScale="90000"/>
          </a:bodyPr>
          <a:lstStyle/>
          <a:p>
            <a:r>
              <a:rPr lang="en-GB" b="0" dirty="0" smtClean="0"/>
              <a:t>Working with our VAT processes:</a:t>
            </a:r>
            <a:br>
              <a:rPr lang="en-GB" b="0" dirty="0" smtClean="0"/>
            </a:br>
            <a:r>
              <a:rPr lang="en-GB" b="0" dirty="0" smtClean="0"/>
              <a:t>Fees</a:t>
            </a:r>
            <a:endParaRPr lang="en-GB" b="0" dirty="0"/>
          </a:p>
        </p:txBody>
      </p:sp>
      <p:graphicFrame>
        <p:nvGraphicFramePr>
          <p:cNvPr id="12" name="Table 11"/>
          <p:cNvGraphicFramePr>
            <a:graphicFrameLocks noGrp="1"/>
          </p:cNvGraphicFramePr>
          <p:nvPr>
            <p:extLst>
              <p:ext uri="{D42A27DB-BD31-4B8C-83A1-F6EECF244321}">
                <p14:modId xmlns:p14="http://schemas.microsoft.com/office/powerpoint/2010/main" val="3264139847"/>
              </p:ext>
            </p:extLst>
          </p:nvPr>
        </p:nvGraphicFramePr>
        <p:xfrm>
          <a:off x="611560" y="1916832"/>
          <a:ext cx="8064895" cy="741680"/>
        </p:xfrm>
        <a:graphic>
          <a:graphicData uri="http://schemas.openxmlformats.org/drawingml/2006/table">
            <a:tbl>
              <a:tblPr firstRow="1" bandRow="1">
                <a:tableStyleId>{F5AB1C69-6EDB-4FF4-983F-18BD219EF322}</a:tableStyleId>
              </a:tblPr>
              <a:tblGrid>
                <a:gridCol w="1612979"/>
                <a:gridCol w="1612979"/>
                <a:gridCol w="1612979"/>
                <a:gridCol w="1612979"/>
                <a:gridCol w="1612979"/>
              </a:tblGrid>
              <a:tr h="370840">
                <a:tc>
                  <a:txBody>
                    <a:bodyPr/>
                    <a:lstStyle/>
                    <a:p>
                      <a:r>
                        <a:rPr lang="en-GB" dirty="0" smtClean="0"/>
                        <a:t>Description</a:t>
                      </a:r>
                      <a:endParaRPr lang="en-GB" dirty="0"/>
                    </a:p>
                  </a:txBody>
                  <a:tcPr/>
                </a:tc>
                <a:tc>
                  <a:txBody>
                    <a:bodyPr/>
                    <a:lstStyle/>
                    <a:p>
                      <a:r>
                        <a:rPr lang="en-GB" dirty="0" smtClean="0"/>
                        <a:t>GL Code</a:t>
                      </a:r>
                      <a:endParaRPr lang="en-GB" dirty="0"/>
                    </a:p>
                  </a:txBody>
                  <a:tcPr/>
                </a:tc>
                <a:tc>
                  <a:txBody>
                    <a:bodyPr/>
                    <a:lstStyle/>
                    <a:p>
                      <a:r>
                        <a:rPr lang="en-GB" dirty="0" smtClean="0"/>
                        <a:t>Net Amount</a:t>
                      </a:r>
                      <a:endParaRPr lang="en-GB" dirty="0"/>
                    </a:p>
                  </a:txBody>
                  <a:tcPr/>
                </a:tc>
                <a:tc>
                  <a:txBody>
                    <a:bodyPr/>
                    <a:lstStyle/>
                    <a:p>
                      <a:r>
                        <a:rPr lang="en-GB" dirty="0" smtClean="0"/>
                        <a:t>Tax Code</a:t>
                      </a:r>
                      <a:endParaRPr lang="en-GB" dirty="0"/>
                    </a:p>
                  </a:txBody>
                  <a:tcPr/>
                </a:tc>
                <a:tc>
                  <a:txBody>
                    <a:bodyPr/>
                    <a:lstStyle/>
                    <a:p>
                      <a:r>
                        <a:rPr lang="en-GB" dirty="0" smtClean="0"/>
                        <a:t>Tax Amount</a:t>
                      </a:r>
                      <a:endParaRPr lang="en-GB" dirty="0"/>
                    </a:p>
                  </a:txBody>
                  <a:tcPr/>
                </a:tc>
              </a:tr>
              <a:tr h="370840">
                <a:tc>
                  <a:txBody>
                    <a:bodyPr/>
                    <a:lstStyle/>
                    <a:p>
                      <a:r>
                        <a:rPr lang="en-GB" dirty="0" smtClean="0"/>
                        <a:t>Booking Fee</a:t>
                      </a:r>
                      <a:endParaRPr lang="en-GB" dirty="0"/>
                    </a:p>
                  </a:txBody>
                  <a:tcPr/>
                </a:tc>
                <a:tc>
                  <a:txBody>
                    <a:bodyPr/>
                    <a:lstStyle/>
                    <a:p>
                      <a:r>
                        <a:rPr lang="en-GB" dirty="0" smtClean="0"/>
                        <a:t>4103</a:t>
                      </a:r>
                      <a:endParaRPr lang="en-GB" dirty="0"/>
                    </a:p>
                  </a:txBody>
                  <a:tcPr/>
                </a:tc>
                <a:tc>
                  <a:txBody>
                    <a:bodyPr/>
                    <a:lstStyle/>
                    <a:p>
                      <a:r>
                        <a:rPr lang="en-GB" dirty="0" smtClean="0"/>
                        <a:t>£1.50</a:t>
                      </a:r>
                      <a:endParaRPr lang="en-GB" dirty="0"/>
                    </a:p>
                  </a:txBody>
                  <a:tcPr/>
                </a:tc>
                <a:tc>
                  <a:txBody>
                    <a:bodyPr/>
                    <a:lstStyle/>
                    <a:p>
                      <a:r>
                        <a:rPr lang="en-GB" dirty="0" smtClean="0"/>
                        <a:t>T9</a:t>
                      </a:r>
                      <a:endParaRPr lang="en-GB" dirty="0"/>
                    </a:p>
                  </a:txBody>
                  <a:tcPr/>
                </a:tc>
                <a:tc>
                  <a:txBody>
                    <a:bodyPr/>
                    <a:lstStyle/>
                    <a:p>
                      <a:r>
                        <a:rPr lang="en-GB" dirty="0" smtClean="0"/>
                        <a:t>£0.30</a:t>
                      </a:r>
                      <a:endParaRPr lang="en-GB" dirty="0"/>
                    </a:p>
                  </a:txBody>
                  <a:tcPr/>
                </a:tc>
              </a:tr>
            </a:tbl>
          </a:graphicData>
        </a:graphic>
      </p:graphicFrame>
      <p:graphicFrame>
        <p:nvGraphicFramePr>
          <p:cNvPr id="13" name="Table 12"/>
          <p:cNvGraphicFramePr>
            <a:graphicFrameLocks noGrp="1"/>
          </p:cNvGraphicFramePr>
          <p:nvPr>
            <p:extLst>
              <p:ext uri="{D42A27DB-BD31-4B8C-83A1-F6EECF244321}">
                <p14:modId xmlns:p14="http://schemas.microsoft.com/office/powerpoint/2010/main" val="1772133440"/>
              </p:ext>
            </p:extLst>
          </p:nvPr>
        </p:nvGraphicFramePr>
        <p:xfrm>
          <a:off x="611560" y="4365104"/>
          <a:ext cx="8064895" cy="1005840"/>
        </p:xfrm>
        <a:graphic>
          <a:graphicData uri="http://schemas.openxmlformats.org/drawingml/2006/table">
            <a:tbl>
              <a:tblPr firstRow="1" bandRow="1">
                <a:tableStyleId>{F5AB1C69-6EDB-4FF4-983F-18BD219EF322}</a:tableStyleId>
              </a:tblPr>
              <a:tblGrid>
                <a:gridCol w="1612979"/>
                <a:gridCol w="1612979"/>
                <a:gridCol w="1612979"/>
                <a:gridCol w="1612979"/>
                <a:gridCol w="1612979"/>
              </a:tblGrid>
              <a:tr h="0">
                <a:tc>
                  <a:txBody>
                    <a:bodyPr/>
                    <a:lstStyle/>
                    <a:p>
                      <a:r>
                        <a:rPr lang="en-GB" dirty="0" smtClean="0"/>
                        <a:t>Description</a:t>
                      </a:r>
                      <a:endParaRPr lang="en-GB" dirty="0"/>
                    </a:p>
                  </a:txBody>
                  <a:tcPr/>
                </a:tc>
                <a:tc>
                  <a:txBody>
                    <a:bodyPr/>
                    <a:lstStyle/>
                    <a:p>
                      <a:r>
                        <a:rPr lang="en-GB" dirty="0" smtClean="0"/>
                        <a:t>GL Code</a:t>
                      </a:r>
                      <a:endParaRPr lang="en-GB" dirty="0"/>
                    </a:p>
                  </a:txBody>
                  <a:tcPr/>
                </a:tc>
                <a:tc>
                  <a:txBody>
                    <a:bodyPr/>
                    <a:lstStyle/>
                    <a:p>
                      <a:r>
                        <a:rPr lang="en-GB" dirty="0" smtClean="0"/>
                        <a:t>Net Amount</a:t>
                      </a:r>
                      <a:endParaRPr lang="en-GB" dirty="0"/>
                    </a:p>
                  </a:txBody>
                  <a:tcPr/>
                </a:tc>
                <a:tc>
                  <a:txBody>
                    <a:bodyPr/>
                    <a:lstStyle/>
                    <a:p>
                      <a:r>
                        <a:rPr lang="en-GB" dirty="0" smtClean="0"/>
                        <a:t>Tax Code</a:t>
                      </a:r>
                      <a:endParaRPr lang="en-GB" dirty="0"/>
                    </a:p>
                  </a:txBody>
                  <a:tcPr/>
                </a:tc>
                <a:tc>
                  <a:txBody>
                    <a:bodyPr/>
                    <a:lstStyle/>
                    <a:p>
                      <a:r>
                        <a:rPr lang="en-GB" dirty="0" smtClean="0"/>
                        <a:t>Tax Amount</a:t>
                      </a:r>
                      <a:endParaRPr lang="en-GB" dirty="0"/>
                    </a:p>
                  </a:txBody>
                  <a:tcPr/>
                </a:tc>
              </a:tr>
              <a:tr h="370840">
                <a:tc>
                  <a:txBody>
                    <a:bodyPr/>
                    <a:lstStyle/>
                    <a:p>
                      <a:endParaRPr lang="en-GB" dirty="0"/>
                    </a:p>
                  </a:txBody>
                  <a:tcPr/>
                </a:tc>
                <a:tc>
                  <a:txBody>
                    <a:bodyPr/>
                    <a:lstStyle/>
                    <a:p>
                      <a:r>
                        <a:rPr lang="en-GB" dirty="0" smtClean="0"/>
                        <a:t>4103</a:t>
                      </a:r>
                      <a:endParaRPr lang="en-GB" dirty="0"/>
                    </a:p>
                  </a:txBody>
                  <a:tcPr/>
                </a:tc>
                <a:tc>
                  <a:txBody>
                    <a:bodyPr/>
                    <a:lstStyle/>
                    <a:p>
                      <a:r>
                        <a:rPr lang="en-GB" dirty="0" smtClean="0">
                          <a:solidFill>
                            <a:srgbClr val="FF0000"/>
                          </a:solidFill>
                        </a:rPr>
                        <a:t>=VALUE</a:t>
                      </a:r>
                      <a:r>
                        <a:rPr lang="en-GB" baseline="0" dirty="0" smtClean="0">
                          <a:solidFill>
                            <a:srgbClr val="FF0000"/>
                          </a:solidFill>
                        </a:rPr>
                        <a:t>/(1 + Rate of tax)</a:t>
                      </a:r>
                      <a:endParaRPr lang="en-GB" dirty="0">
                        <a:solidFill>
                          <a:srgbClr val="FF0000"/>
                        </a:solidFill>
                      </a:endParaRPr>
                    </a:p>
                  </a:txBody>
                  <a:tcPr/>
                </a:tc>
                <a:tc>
                  <a:txBody>
                    <a:bodyPr/>
                    <a:lstStyle/>
                    <a:p>
                      <a:endParaRPr lang="en-GB" dirty="0"/>
                    </a:p>
                  </a:txBody>
                  <a:tcPr/>
                </a:tc>
                <a:tc>
                  <a:txBody>
                    <a:bodyPr/>
                    <a:lstStyle/>
                    <a:p>
                      <a:endParaRPr lang="en-GB" dirty="0"/>
                    </a:p>
                  </a:txBody>
                  <a:tcPr/>
                </a:tc>
              </a:tr>
            </a:tbl>
          </a:graphicData>
        </a:graphic>
      </p:graphicFrame>
      <p:graphicFrame>
        <p:nvGraphicFramePr>
          <p:cNvPr id="14" name="Table 13"/>
          <p:cNvGraphicFramePr>
            <a:graphicFrameLocks noGrp="1"/>
          </p:cNvGraphicFramePr>
          <p:nvPr>
            <p:extLst>
              <p:ext uri="{D42A27DB-BD31-4B8C-83A1-F6EECF244321}">
                <p14:modId xmlns:p14="http://schemas.microsoft.com/office/powerpoint/2010/main" val="3160213575"/>
              </p:ext>
            </p:extLst>
          </p:nvPr>
        </p:nvGraphicFramePr>
        <p:xfrm>
          <a:off x="611560" y="4365104"/>
          <a:ext cx="8064895" cy="1005840"/>
        </p:xfrm>
        <a:graphic>
          <a:graphicData uri="http://schemas.openxmlformats.org/drawingml/2006/table">
            <a:tbl>
              <a:tblPr firstRow="1" bandRow="1">
                <a:tableStyleId>{F5AB1C69-6EDB-4FF4-983F-18BD219EF322}</a:tableStyleId>
              </a:tblPr>
              <a:tblGrid>
                <a:gridCol w="1612979"/>
                <a:gridCol w="1612979"/>
                <a:gridCol w="1612979"/>
                <a:gridCol w="1612979"/>
                <a:gridCol w="1612979"/>
              </a:tblGrid>
              <a:tr h="0">
                <a:tc>
                  <a:txBody>
                    <a:bodyPr/>
                    <a:lstStyle/>
                    <a:p>
                      <a:r>
                        <a:rPr lang="en-GB" dirty="0" smtClean="0"/>
                        <a:t>Description</a:t>
                      </a:r>
                      <a:endParaRPr lang="en-GB" dirty="0"/>
                    </a:p>
                  </a:txBody>
                  <a:tcPr/>
                </a:tc>
                <a:tc>
                  <a:txBody>
                    <a:bodyPr/>
                    <a:lstStyle/>
                    <a:p>
                      <a:r>
                        <a:rPr lang="en-GB" dirty="0" smtClean="0"/>
                        <a:t>GL Code</a:t>
                      </a:r>
                      <a:endParaRPr lang="en-GB" dirty="0"/>
                    </a:p>
                  </a:txBody>
                  <a:tcPr/>
                </a:tc>
                <a:tc>
                  <a:txBody>
                    <a:bodyPr/>
                    <a:lstStyle/>
                    <a:p>
                      <a:r>
                        <a:rPr lang="en-GB" dirty="0" smtClean="0"/>
                        <a:t>Net Amount</a:t>
                      </a:r>
                      <a:endParaRPr lang="en-GB" dirty="0"/>
                    </a:p>
                  </a:txBody>
                  <a:tcPr/>
                </a:tc>
                <a:tc>
                  <a:txBody>
                    <a:bodyPr/>
                    <a:lstStyle/>
                    <a:p>
                      <a:r>
                        <a:rPr lang="en-GB" dirty="0" smtClean="0"/>
                        <a:t>Tax Code</a:t>
                      </a:r>
                      <a:endParaRPr lang="en-GB" dirty="0"/>
                    </a:p>
                  </a:txBody>
                  <a:tcPr/>
                </a:tc>
                <a:tc>
                  <a:txBody>
                    <a:bodyPr/>
                    <a:lstStyle/>
                    <a:p>
                      <a:r>
                        <a:rPr lang="en-GB" dirty="0" smtClean="0"/>
                        <a:t>Tax Amount</a:t>
                      </a:r>
                      <a:endParaRPr lang="en-GB" dirty="0"/>
                    </a:p>
                  </a:txBody>
                  <a:tcPr/>
                </a:tc>
              </a:tr>
              <a:tr h="370840">
                <a:tc>
                  <a:txBody>
                    <a:bodyPr/>
                    <a:lstStyle/>
                    <a:p>
                      <a:r>
                        <a:rPr lang="en-GB" dirty="0" smtClean="0"/>
                        <a:t>Booking Fee</a:t>
                      </a:r>
                      <a:endParaRPr lang="en-GB" dirty="0"/>
                    </a:p>
                  </a:txBody>
                  <a:tcPr/>
                </a:tc>
                <a:tc>
                  <a:txBody>
                    <a:bodyPr/>
                    <a:lstStyle/>
                    <a:p>
                      <a:r>
                        <a:rPr lang="en-GB" dirty="0" smtClean="0"/>
                        <a:t>4103</a:t>
                      </a:r>
                      <a:endParaRPr lang="en-GB" dirty="0"/>
                    </a:p>
                  </a:txBody>
                  <a:tcPr/>
                </a:tc>
                <a:tc>
                  <a:txBody>
                    <a:bodyPr/>
                    <a:lstStyle/>
                    <a:p>
                      <a:r>
                        <a:rPr lang="en-GB" dirty="0" smtClean="0">
                          <a:solidFill>
                            <a:srgbClr val="FF0000"/>
                          </a:solidFill>
                        </a:rPr>
                        <a:t>£1.25</a:t>
                      </a:r>
                    </a:p>
                    <a:p>
                      <a:endParaRPr lang="en-GB" dirty="0">
                        <a:solidFill>
                          <a:srgbClr val="FF0000"/>
                        </a:solidFill>
                      </a:endParaRPr>
                    </a:p>
                  </a:txBody>
                  <a:tcPr/>
                </a:tc>
                <a:tc>
                  <a:txBody>
                    <a:bodyPr/>
                    <a:lstStyle/>
                    <a:p>
                      <a:r>
                        <a:rPr lang="en-GB" dirty="0" smtClean="0"/>
                        <a:t>T9</a:t>
                      </a:r>
                      <a:endParaRPr lang="en-GB" dirty="0"/>
                    </a:p>
                  </a:txBody>
                  <a:tcPr/>
                </a:tc>
                <a:tc>
                  <a:txBody>
                    <a:bodyPr/>
                    <a:lstStyle/>
                    <a:p>
                      <a:r>
                        <a:rPr lang="en-GB" dirty="0" smtClean="0"/>
                        <a:t>£0.25</a:t>
                      </a:r>
                      <a:endParaRPr lang="en-GB" dirty="0"/>
                    </a:p>
                  </a:txBody>
                  <a:tcPr/>
                </a:tc>
              </a:tr>
            </a:tbl>
          </a:graphicData>
        </a:graphic>
      </p:graphicFrame>
      <p:sp>
        <p:nvSpPr>
          <p:cNvPr id="15" name="TextBox 14"/>
          <p:cNvSpPr txBox="1"/>
          <p:nvPr/>
        </p:nvSpPr>
        <p:spPr>
          <a:xfrm>
            <a:off x="3491880" y="3068960"/>
            <a:ext cx="4608512" cy="923330"/>
          </a:xfrm>
          <a:prstGeom prst="rect">
            <a:avLst/>
          </a:prstGeom>
          <a:noFill/>
        </p:spPr>
        <p:txBody>
          <a:bodyPr wrap="square" rtlCol="0">
            <a:spAutoFit/>
          </a:bodyPr>
          <a:lstStyle/>
          <a:p>
            <a:r>
              <a:rPr lang="en-GB" sz="5400" dirty="0" smtClean="0">
                <a:solidFill>
                  <a:srgbClr val="FF0000"/>
                </a:solidFill>
              </a:rPr>
              <a:t>FUDGE ALERT</a:t>
            </a:r>
            <a:endParaRPr lang="en-GB" dirty="0">
              <a:solidFill>
                <a:srgbClr val="FF0000"/>
              </a:solidFill>
            </a:endParaRPr>
          </a:p>
        </p:txBody>
      </p:sp>
    </p:spTree>
    <p:extLst>
      <p:ext uri="{BB962C8B-B14F-4D97-AF65-F5344CB8AC3E}">
        <p14:creationId xmlns:p14="http://schemas.microsoft.com/office/powerpoint/2010/main" val="2187663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7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GB" sz="4400" b="0" dirty="0" smtClean="0"/>
              <a:t>Challenges</a:t>
            </a:r>
            <a:endParaRPr lang="en-GB" sz="4400" b="0" dirty="0"/>
          </a:p>
        </p:txBody>
      </p:sp>
      <p:sp>
        <p:nvSpPr>
          <p:cNvPr id="3" name="Content Placeholder 2"/>
          <p:cNvSpPr>
            <a:spLocks noGrp="1"/>
          </p:cNvSpPr>
          <p:nvPr>
            <p:ph idx="1"/>
          </p:nvPr>
        </p:nvSpPr>
        <p:spPr>
          <a:xfrm>
            <a:off x="3563888" y="587821"/>
            <a:ext cx="5111750" cy="5073427"/>
          </a:xfrm>
        </p:spPr>
        <p:txBody>
          <a:bodyPr>
            <a:normAutofit fontScale="92500" lnSpcReduction="10000"/>
          </a:bodyPr>
          <a:lstStyle/>
          <a:p>
            <a:pPr>
              <a:spcAft>
                <a:spcPts val="2400"/>
              </a:spcAft>
            </a:pPr>
            <a:r>
              <a:rPr lang="en-GB" strike="sngStrike" dirty="0" smtClean="0"/>
              <a:t>Single GL for all Productions</a:t>
            </a:r>
          </a:p>
          <a:p>
            <a:pPr>
              <a:spcAft>
                <a:spcPts val="2400"/>
              </a:spcAft>
            </a:pPr>
            <a:r>
              <a:rPr lang="en-GB" strike="sngStrike" dirty="0" smtClean="0"/>
              <a:t>How to calculate tax</a:t>
            </a:r>
          </a:p>
          <a:p>
            <a:r>
              <a:rPr lang="en-GB" strike="sngStrike" dirty="0" smtClean="0"/>
              <a:t>VAT </a:t>
            </a:r>
            <a:r>
              <a:rPr lang="en-GB" strike="sngStrike" dirty="0"/>
              <a:t>has it’s own GL code</a:t>
            </a:r>
          </a:p>
          <a:p>
            <a:pPr lvl="1"/>
            <a:r>
              <a:rPr lang="en-GB" sz="2400" strike="sngStrike" dirty="0"/>
              <a:t>Price layers</a:t>
            </a:r>
          </a:p>
          <a:p>
            <a:pPr lvl="1"/>
            <a:r>
              <a:rPr lang="en-GB" sz="2400" strike="sngStrike" dirty="0"/>
              <a:t>VAT fund for Corporate Donors</a:t>
            </a:r>
          </a:p>
          <a:p>
            <a:pPr lvl="1">
              <a:spcAft>
                <a:spcPts val="2400"/>
              </a:spcAft>
            </a:pPr>
            <a:r>
              <a:rPr lang="en-GB" sz="2400" strike="sngStrike" dirty="0"/>
              <a:t>Ticketing </a:t>
            </a:r>
            <a:r>
              <a:rPr lang="en-GB" sz="2400" strike="sngStrike" dirty="0" smtClean="0"/>
              <a:t>fees</a:t>
            </a:r>
            <a:endParaRPr lang="en-GB" strike="sngStrike" dirty="0" smtClean="0"/>
          </a:p>
          <a:p>
            <a:r>
              <a:rPr lang="en-GB" dirty="0" smtClean="0"/>
              <a:t>How to distinguish between companies?</a:t>
            </a:r>
          </a:p>
          <a:p>
            <a:pPr lvl="1"/>
            <a:endParaRPr lang="en-GB" sz="2400" dirty="0" smtClean="0"/>
          </a:p>
          <a:p>
            <a:pPr lvl="1"/>
            <a:endParaRPr lang="en-GB" sz="2400" dirty="0"/>
          </a:p>
          <a:p>
            <a:pPr lvl="1"/>
            <a:endParaRPr lang="en-GB" sz="2400" dirty="0" smtClean="0"/>
          </a:p>
          <a:p>
            <a:pPr lvl="1"/>
            <a:endParaRPr lang="en-GB" sz="2400" dirty="0"/>
          </a:p>
          <a:p>
            <a:pPr lvl="1"/>
            <a:endParaRPr lang="en-GB" sz="2400" dirty="0"/>
          </a:p>
        </p:txBody>
      </p:sp>
      <p:pic>
        <p:nvPicPr>
          <p:cNvPr id="2051" name="Picture 3" descr="C:\Users\Chris\Desktop\Hurd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28800"/>
            <a:ext cx="315832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88762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0" dirty="0" smtClean="0"/>
              <a:t>Distinguishing Between Companies</a:t>
            </a:r>
            <a:endParaRPr lang="en-GB" b="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2784152"/>
            <a:ext cx="8158853" cy="17249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2627784" y="2204864"/>
            <a:ext cx="4032448" cy="461665"/>
          </a:xfrm>
          <a:prstGeom prst="rect">
            <a:avLst/>
          </a:prstGeom>
          <a:noFill/>
        </p:spPr>
        <p:txBody>
          <a:bodyPr wrap="square" rtlCol="0">
            <a:spAutoFit/>
          </a:bodyPr>
          <a:lstStyle/>
          <a:p>
            <a:pPr algn="ctr"/>
            <a:r>
              <a:rPr lang="en-GB" sz="2400" dirty="0" smtClean="0">
                <a:solidFill>
                  <a:prstClr val="black"/>
                </a:solidFill>
              </a:rPr>
              <a:t>Ideally on the GL Code</a:t>
            </a:r>
            <a:endParaRPr lang="en-GB" dirty="0">
              <a:solidFill>
                <a:prstClr val="black"/>
              </a:solidFill>
            </a:endParaRPr>
          </a:p>
        </p:txBody>
      </p:sp>
      <p:sp>
        <p:nvSpPr>
          <p:cNvPr id="4" name="Oval 3"/>
          <p:cNvSpPr/>
          <p:nvPr/>
        </p:nvSpPr>
        <p:spPr>
          <a:xfrm>
            <a:off x="3635896" y="2924944"/>
            <a:ext cx="1609206" cy="1944216"/>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pic>
        <p:nvPicPr>
          <p:cNvPr id="7172" name="Picture 4" descr="http://orig02.deviantart.net/2c4e/f/2015/027/2/0/untitled_drawing_by_frostehzehdragon-d8fmelc.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3025" y="1988840"/>
            <a:ext cx="10247085" cy="33002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30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7170"/>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717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0" dirty="0" smtClean="0"/>
              <a:t>Distinguishing Between Companies</a:t>
            </a:r>
            <a:endParaRPr lang="en-GB" b="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7000" y="2093648"/>
            <a:ext cx="5095280" cy="37836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Oval 3"/>
          <p:cNvSpPr/>
          <p:nvPr/>
        </p:nvSpPr>
        <p:spPr>
          <a:xfrm>
            <a:off x="3923928" y="2780928"/>
            <a:ext cx="1728192" cy="3240360"/>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5" name="Title 1"/>
          <p:cNvSpPr txBox="1">
            <a:spLocks/>
          </p:cNvSpPr>
          <p:nvPr/>
        </p:nvSpPr>
        <p:spPr>
          <a:xfrm>
            <a:off x="1447316" y="1284288"/>
            <a:ext cx="6194648" cy="5715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b="1" i="0" kern="1200" baseline="0">
                <a:solidFill>
                  <a:schemeClr val="tx1"/>
                </a:solidFill>
                <a:latin typeface="Gill Sans Std Light" pitchFamily="34" charset="0"/>
                <a:ea typeface="+mj-ea"/>
                <a:cs typeface="+mj-cs"/>
              </a:defRPr>
            </a:lvl1pPr>
          </a:lstStyle>
          <a:p>
            <a:r>
              <a:rPr lang="en-GB" sz="3000" b="0" dirty="0" smtClean="0">
                <a:solidFill>
                  <a:prstClr val="black"/>
                </a:solidFill>
              </a:rPr>
              <a:t>Campaign Category</a:t>
            </a:r>
            <a:endParaRPr lang="en-GB" b="0" dirty="0">
              <a:solidFill>
                <a:prstClr val="black"/>
              </a:solidFill>
            </a:endParaRPr>
          </a:p>
        </p:txBody>
      </p:sp>
    </p:spTree>
    <p:extLst>
      <p:ext uri="{BB962C8B-B14F-4D97-AF65-F5344CB8AC3E}">
        <p14:creationId xmlns:p14="http://schemas.microsoft.com/office/powerpoint/2010/main" val="229753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pPr algn="ctr"/>
            <a:r>
              <a:rPr lang="en-GB" sz="4400" b="0" dirty="0" smtClean="0"/>
              <a:t>Challenges</a:t>
            </a:r>
            <a:endParaRPr lang="en-GB" sz="4400" b="0" dirty="0"/>
          </a:p>
        </p:txBody>
      </p:sp>
      <p:sp>
        <p:nvSpPr>
          <p:cNvPr id="3" name="Content Placeholder 2"/>
          <p:cNvSpPr>
            <a:spLocks noGrp="1"/>
          </p:cNvSpPr>
          <p:nvPr>
            <p:ph idx="1"/>
          </p:nvPr>
        </p:nvSpPr>
        <p:spPr>
          <a:xfrm>
            <a:off x="3563888" y="587821"/>
            <a:ext cx="5111750" cy="5073427"/>
          </a:xfrm>
        </p:spPr>
        <p:txBody>
          <a:bodyPr>
            <a:normAutofit fontScale="92500" lnSpcReduction="10000"/>
          </a:bodyPr>
          <a:lstStyle/>
          <a:p>
            <a:pPr>
              <a:spcAft>
                <a:spcPts val="2400"/>
              </a:spcAft>
            </a:pPr>
            <a:r>
              <a:rPr lang="en-GB" strike="sngStrike" dirty="0" smtClean="0"/>
              <a:t>Single GL for all Productions</a:t>
            </a:r>
          </a:p>
          <a:p>
            <a:pPr>
              <a:spcAft>
                <a:spcPts val="2400"/>
              </a:spcAft>
            </a:pPr>
            <a:r>
              <a:rPr lang="en-GB" strike="sngStrike" dirty="0" smtClean="0"/>
              <a:t>How to calculate tax</a:t>
            </a:r>
          </a:p>
          <a:p>
            <a:r>
              <a:rPr lang="en-GB" strike="sngStrike" dirty="0" smtClean="0"/>
              <a:t>VAT </a:t>
            </a:r>
            <a:r>
              <a:rPr lang="en-GB" strike="sngStrike" dirty="0"/>
              <a:t>has it’s own GL code</a:t>
            </a:r>
          </a:p>
          <a:p>
            <a:pPr lvl="1"/>
            <a:r>
              <a:rPr lang="en-GB" sz="2400" strike="sngStrike" dirty="0"/>
              <a:t>Price layers</a:t>
            </a:r>
          </a:p>
          <a:p>
            <a:pPr lvl="1"/>
            <a:r>
              <a:rPr lang="en-GB" sz="2400" strike="sngStrike" dirty="0"/>
              <a:t>VAT fund for Corporate Donors</a:t>
            </a:r>
          </a:p>
          <a:p>
            <a:pPr lvl="1">
              <a:spcAft>
                <a:spcPts val="2400"/>
              </a:spcAft>
            </a:pPr>
            <a:r>
              <a:rPr lang="en-GB" sz="2400" strike="sngStrike" dirty="0"/>
              <a:t>Ticketing </a:t>
            </a:r>
            <a:r>
              <a:rPr lang="en-GB" sz="2400" strike="sngStrike" dirty="0" smtClean="0"/>
              <a:t>fees</a:t>
            </a:r>
            <a:endParaRPr lang="en-GB" strike="sngStrike" dirty="0" smtClean="0"/>
          </a:p>
          <a:p>
            <a:r>
              <a:rPr lang="en-GB" strike="sngStrike" dirty="0" smtClean="0"/>
              <a:t>How to distinguish between companies?</a:t>
            </a:r>
          </a:p>
          <a:p>
            <a:pPr lvl="1"/>
            <a:endParaRPr lang="en-GB" sz="2400" dirty="0" smtClean="0"/>
          </a:p>
          <a:p>
            <a:pPr lvl="1"/>
            <a:endParaRPr lang="en-GB" sz="2400" dirty="0"/>
          </a:p>
          <a:p>
            <a:pPr lvl="1"/>
            <a:endParaRPr lang="en-GB" sz="2400" dirty="0" smtClean="0"/>
          </a:p>
          <a:p>
            <a:pPr lvl="1"/>
            <a:endParaRPr lang="en-GB" sz="2400" dirty="0"/>
          </a:p>
          <a:p>
            <a:pPr lvl="1"/>
            <a:endParaRPr lang="en-GB" sz="2400" dirty="0"/>
          </a:p>
        </p:txBody>
      </p:sp>
      <p:pic>
        <p:nvPicPr>
          <p:cNvPr id="2051" name="Picture 3" descr="C:\Users\Chris\Desktop\Hurdl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1628800"/>
            <a:ext cx="3158326" cy="39604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259226"/>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Testing</a:t>
            </a:r>
            <a:endParaRPr lang="en-GB" b="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901" y="1282428"/>
            <a:ext cx="7661523" cy="48108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557662" y="3091607"/>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5" name="TextBox 4"/>
          <p:cNvSpPr txBox="1"/>
          <p:nvPr/>
        </p:nvSpPr>
        <p:spPr>
          <a:xfrm>
            <a:off x="7555904" y="3068960"/>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6" name="TextBox 5"/>
          <p:cNvSpPr txBox="1"/>
          <p:nvPr/>
        </p:nvSpPr>
        <p:spPr>
          <a:xfrm>
            <a:off x="990974" y="3068960"/>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7" name="TextBox 6"/>
          <p:cNvSpPr txBox="1"/>
          <p:nvPr/>
        </p:nvSpPr>
        <p:spPr>
          <a:xfrm>
            <a:off x="6247558" y="3068960"/>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8" name="TextBox 7"/>
          <p:cNvSpPr txBox="1"/>
          <p:nvPr/>
        </p:nvSpPr>
        <p:spPr>
          <a:xfrm>
            <a:off x="7090146" y="3618243"/>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9" name="Oval 8"/>
          <p:cNvSpPr/>
          <p:nvPr/>
        </p:nvSpPr>
        <p:spPr>
          <a:xfrm>
            <a:off x="1720041" y="3712210"/>
            <a:ext cx="6034557" cy="432048"/>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0" name="TextBox 9"/>
          <p:cNvSpPr txBox="1"/>
          <p:nvPr/>
        </p:nvSpPr>
        <p:spPr>
          <a:xfrm>
            <a:off x="7668344" y="3573016"/>
            <a:ext cx="576064" cy="769441"/>
          </a:xfrm>
          <a:prstGeom prst="rect">
            <a:avLst/>
          </a:prstGeom>
          <a:noFill/>
        </p:spPr>
        <p:txBody>
          <a:bodyPr wrap="square" rtlCol="0">
            <a:spAutoFit/>
          </a:bodyPr>
          <a:lstStyle/>
          <a:p>
            <a:r>
              <a:rPr lang="en-GB" sz="4400" dirty="0" smtClean="0">
                <a:solidFill>
                  <a:srgbClr val="FF0000"/>
                </a:solidFill>
                <a:sym typeface="Wingdings"/>
              </a:rPr>
              <a:t></a:t>
            </a:r>
            <a:endParaRPr lang="en-GB" sz="4400" dirty="0">
              <a:solidFill>
                <a:srgbClr val="FF0000"/>
              </a:solidFill>
            </a:endParaRPr>
          </a:p>
        </p:txBody>
      </p:sp>
      <p:sp>
        <p:nvSpPr>
          <p:cNvPr id="11" name="TextBox 10"/>
          <p:cNvSpPr txBox="1"/>
          <p:nvPr/>
        </p:nvSpPr>
        <p:spPr>
          <a:xfrm>
            <a:off x="2935190" y="4963815"/>
            <a:ext cx="628698" cy="769441"/>
          </a:xfrm>
          <a:prstGeom prst="rect">
            <a:avLst/>
          </a:prstGeom>
          <a:noFill/>
        </p:spPr>
        <p:txBody>
          <a:bodyPr wrap="none" rtlCol="0">
            <a:spAutoFit/>
          </a:bodyPr>
          <a:lstStyle/>
          <a:p>
            <a:r>
              <a:rPr lang="en-GB" sz="4400" dirty="0" smtClean="0">
                <a:solidFill>
                  <a:srgbClr val="3EE08A"/>
                </a:solidFill>
                <a:sym typeface="Wingdings"/>
              </a:rPr>
              <a:t></a:t>
            </a:r>
            <a:endParaRPr lang="en-GB" sz="9600" dirty="0">
              <a:solidFill>
                <a:srgbClr val="3EE08A"/>
              </a:solidFill>
            </a:endParaRPr>
          </a:p>
        </p:txBody>
      </p:sp>
      <p:sp>
        <p:nvSpPr>
          <p:cNvPr id="12" name="Oval 11"/>
          <p:cNvSpPr/>
          <p:nvPr/>
        </p:nvSpPr>
        <p:spPr>
          <a:xfrm>
            <a:off x="726901" y="4797152"/>
            <a:ext cx="7733531" cy="551383"/>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TextBox 12"/>
          <p:cNvSpPr txBox="1"/>
          <p:nvPr/>
        </p:nvSpPr>
        <p:spPr>
          <a:xfrm>
            <a:off x="8460432" y="4797152"/>
            <a:ext cx="576064" cy="769441"/>
          </a:xfrm>
          <a:prstGeom prst="rect">
            <a:avLst/>
          </a:prstGeom>
          <a:noFill/>
        </p:spPr>
        <p:txBody>
          <a:bodyPr wrap="square" rtlCol="0">
            <a:spAutoFit/>
          </a:bodyPr>
          <a:lstStyle/>
          <a:p>
            <a:r>
              <a:rPr lang="en-GB" sz="4400" dirty="0" smtClean="0">
                <a:solidFill>
                  <a:srgbClr val="FF0000"/>
                </a:solidFill>
                <a:sym typeface="Wingdings"/>
              </a:rPr>
              <a:t></a:t>
            </a:r>
            <a:endParaRPr lang="en-GB" sz="4400" dirty="0">
              <a:solidFill>
                <a:srgbClr val="FF0000"/>
              </a:solidFill>
            </a:endParaRPr>
          </a:p>
        </p:txBody>
      </p:sp>
      <p:sp>
        <p:nvSpPr>
          <p:cNvPr id="14" name="Oval 13"/>
          <p:cNvSpPr/>
          <p:nvPr/>
        </p:nvSpPr>
        <p:spPr>
          <a:xfrm>
            <a:off x="755576" y="5325889"/>
            <a:ext cx="7733531" cy="551383"/>
          </a:xfrm>
          <a:prstGeom prst="ellipse">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5" name="TextBox 14"/>
          <p:cNvSpPr txBox="1"/>
          <p:nvPr/>
        </p:nvSpPr>
        <p:spPr>
          <a:xfrm>
            <a:off x="8460432" y="5251847"/>
            <a:ext cx="576064" cy="769441"/>
          </a:xfrm>
          <a:prstGeom prst="rect">
            <a:avLst/>
          </a:prstGeom>
          <a:noFill/>
        </p:spPr>
        <p:txBody>
          <a:bodyPr wrap="square" rtlCol="0">
            <a:spAutoFit/>
          </a:bodyPr>
          <a:lstStyle/>
          <a:p>
            <a:r>
              <a:rPr lang="en-GB" sz="4400" dirty="0" smtClean="0">
                <a:solidFill>
                  <a:srgbClr val="FF0000"/>
                </a:solidFill>
                <a:sym typeface="Wingdings"/>
              </a:rPr>
              <a:t></a:t>
            </a:r>
            <a:endParaRPr lang="en-GB" sz="4400" dirty="0">
              <a:solidFill>
                <a:srgbClr val="FF0000"/>
              </a:solidFill>
            </a:endParaRPr>
          </a:p>
        </p:txBody>
      </p:sp>
      <p:sp>
        <p:nvSpPr>
          <p:cNvPr id="3" name="TextBox 2"/>
          <p:cNvSpPr txBox="1"/>
          <p:nvPr/>
        </p:nvSpPr>
        <p:spPr>
          <a:xfrm>
            <a:off x="827584" y="4653136"/>
            <a:ext cx="7429026" cy="1323439"/>
          </a:xfrm>
          <a:prstGeom prst="rect">
            <a:avLst/>
          </a:prstGeom>
          <a:noFill/>
        </p:spPr>
        <p:txBody>
          <a:bodyPr wrap="square" rtlCol="0">
            <a:spAutoFit/>
          </a:bodyPr>
          <a:lstStyle/>
          <a:p>
            <a:pPr algn="ctr"/>
            <a:r>
              <a:rPr lang="en-GB" sz="8000" dirty="0" smtClean="0">
                <a:solidFill>
                  <a:srgbClr val="FF0000"/>
                </a:solidFill>
              </a:rPr>
              <a:t>WORLD OF NO</a:t>
            </a:r>
            <a:endParaRPr lang="en-GB" dirty="0">
              <a:solidFill>
                <a:srgbClr val="FF0000"/>
              </a:solidFill>
            </a:endParaRPr>
          </a:p>
        </p:txBody>
      </p:sp>
    </p:spTree>
    <p:extLst>
      <p:ext uri="{BB962C8B-B14F-4D97-AF65-F5344CB8AC3E}">
        <p14:creationId xmlns:p14="http://schemas.microsoft.com/office/powerpoint/2010/main" val="3438355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childTnLst>
                                </p:cTn>
                              </p:par>
                              <p:par>
                                <p:cTn id="27" presetID="1" presetClass="exit" presetSubtype="0" fill="hold" grpId="1" nodeType="withEffect">
                                  <p:stCondLst>
                                    <p:cond delay="0"/>
                                  </p:stCondLst>
                                  <p:childTnLst>
                                    <p:set>
                                      <p:cBhvr>
                                        <p:cTn id="28" dur="1" fill="hold">
                                          <p:stCondLst>
                                            <p:cond delay="0"/>
                                          </p:stCondLst>
                                        </p:cTn>
                                        <p:tgtEl>
                                          <p:spTgt spid="8"/>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grpId="1" nodeType="clickEffect">
                                  <p:stCondLst>
                                    <p:cond delay="0"/>
                                  </p:stCondLst>
                                  <p:childTnLst>
                                    <p:set>
                                      <p:cBhvr>
                                        <p:cTn id="38" dur="1" fill="hold">
                                          <p:stCondLst>
                                            <p:cond delay="0"/>
                                          </p:stCondLst>
                                        </p:cTn>
                                        <p:tgtEl>
                                          <p:spTgt spid="11"/>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
                                        </p:tgtEl>
                                        <p:attrNameLst>
                                          <p:attrName>style.visibility</p:attrName>
                                        </p:attrNameLst>
                                      </p:cBhvr>
                                      <p:to>
                                        <p:strVal val="visible"/>
                                      </p:to>
                                    </p:set>
                                  </p:childTnLst>
                                </p:cTn>
                              </p:par>
                              <p:par>
                                <p:cTn id="53" presetID="1" presetClass="exit" presetSubtype="0" fill="hold" grpId="1" nodeType="withEffect">
                                  <p:stCondLst>
                                    <p:cond delay="0"/>
                                  </p:stCondLst>
                                  <p:childTnLst>
                                    <p:set>
                                      <p:cBhvr>
                                        <p:cTn id="54" dur="1" fill="hold">
                                          <p:stCondLst>
                                            <p:cond delay="0"/>
                                          </p:stCondLst>
                                        </p:cTn>
                                        <p:tgtEl>
                                          <p:spTgt spid="12"/>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13"/>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14"/>
                                        </p:tgtEl>
                                        <p:attrNameLst>
                                          <p:attrName>style.visibility</p:attrName>
                                        </p:attrNameLst>
                                      </p:cBhvr>
                                      <p:to>
                                        <p:strVal val="hidden"/>
                                      </p:to>
                                    </p:set>
                                  </p:childTnLst>
                                </p:cTn>
                              </p:par>
                              <p:par>
                                <p:cTn id="59" presetID="1" presetClass="exit" presetSubtype="0" fill="hold" grpId="1" nodeType="withEffect">
                                  <p:stCondLst>
                                    <p:cond delay="0"/>
                                  </p:stCondLst>
                                  <p:childTnLst>
                                    <p:set>
                                      <p:cBhvr>
                                        <p:cTn id="60" dur="1" fill="hold">
                                          <p:stCondLst>
                                            <p:cond delay="0"/>
                                          </p:stCondLst>
                                        </p:cTn>
                                        <p:tgtEl>
                                          <p:spTgt spid="1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8" grpId="1"/>
      <p:bldP spid="9" grpId="0" animBg="1"/>
      <p:bldP spid="10" grpId="0"/>
      <p:bldP spid="11" grpId="0"/>
      <p:bldP spid="11" grpId="1"/>
      <p:bldP spid="12" grpId="0" animBg="1"/>
      <p:bldP spid="12" grpId="1" animBg="1"/>
      <p:bldP spid="13" grpId="0"/>
      <p:bldP spid="13" grpId="1"/>
      <p:bldP spid="14" grpId="0" animBg="1"/>
      <p:bldP spid="14" grpId="1" animBg="1"/>
      <p:bldP spid="15" grpId="0"/>
      <p:bldP spid="15" grpId="1"/>
      <p:bldP spid="3"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Conclusion</a:t>
            </a:r>
            <a:endParaRPr lang="en-GB" b="0"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3608" y="1598295"/>
            <a:ext cx="6989143" cy="4567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979712" y="1124744"/>
            <a:ext cx="5620991" cy="461665"/>
          </a:xfrm>
          <a:prstGeom prst="rect">
            <a:avLst/>
          </a:prstGeom>
          <a:noFill/>
        </p:spPr>
        <p:txBody>
          <a:bodyPr wrap="square" rtlCol="0">
            <a:spAutoFit/>
          </a:bodyPr>
          <a:lstStyle/>
          <a:p>
            <a:pPr algn="ctr"/>
            <a:r>
              <a:rPr lang="en-GB" sz="2400" dirty="0" smtClean="0">
                <a:solidFill>
                  <a:srgbClr val="FF0000"/>
                </a:solidFill>
              </a:rPr>
              <a:t>Finance Officer: Predicted Mortality Rate</a:t>
            </a:r>
            <a:endParaRPr lang="en-GB" dirty="0">
              <a:solidFill>
                <a:srgbClr val="FF0000"/>
              </a:solidFill>
            </a:endParaRPr>
          </a:p>
        </p:txBody>
      </p:sp>
    </p:spTree>
    <p:extLst>
      <p:ext uri="{BB962C8B-B14F-4D97-AF65-F5344CB8AC3E}">
        <p14:creationId xmlns:p14="http://schemas.microsoft.com/office/powerpoint/2010/main" val="2662086900"/>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What We Learned</a:t>
            </a:r>
            <a:endParaRPr lang="en-GB" b="0" dirty="0"/>
          </a:p>
        </p:txBody>
      </p:sp>
      <p:sp>
        <p:nvSpPr>
          <p:cNvPr id="3" name="TextBox 2"/>
          <p:cNvSpPr txBox="1"/>
          <p:nvPr/>
        </p:nvSpPr>
        <p:spPr>
          <a:xfrm>
            <a:off x="683568" y="1412776"/>
            <a:ext cx="7704856" cy="4431983"/>
          </a:xfrm>
          <a:prstGeom prst="rect">
            <a:avLst/>
          </a:prstGeom>
          <a:noFill/>
        </p:spPr>
        <p:txBody>
          <a:bodyPr wrap="square" rtlCol="0">
            <a:spAutoFit/>
          </a:bodyPr>
          <a:lstStyle/>
          <a:p>
            <a:pPr marL="285750" indent="-285750">
              <a:spcAft>
                <a:spcPts val="1200"/>
              </a:spcAft>
              <a:buFont typeface="Arial" panose="020B0604020202020204" pitchFamily="34" charset="0"/>
              <a:buChar char="•"/>
            </a:pPr>
            <a:r>
              <a:rPr lang="en-GB" sz="3200" dirty="0" smtClean="0">
                <a:solidFill>
                  <a:prstClr val="black"/>
                </a:solidFill>
              </a:rPr>
              <a:t>This is important enough to do well</a:t>
            </a:r>
          </a:p>
          <a:p>
            <a:pPr marL="285750" indent="-285750">
              <a:spcAft>
                <a:spcPts val="1200"/>
              </a:spcAft>
              <a:buFont typeface="Arial" panose="020B0604020202020204" pitchFamily="34" charset="0"/>
              <a:buChar char="•"/>
            </a:pPr>
            <a:r>
              <a:rPr lang="en-GB" sz="3200" dirty="0" smtClean="0">
                <a:solidFill>
                  <a:prstClr val="black"/>
                </a:solidFill>
              </a:rPr>
              <a:t>We’re still committed to it</a:t>
            </a:r>
          </a:p>
          <a:p>
            <a:pPr marL="285750" indent="-285750">
              <a:spcAft>
                <a:spcPts val="1200"/>
              </a:spcAft>
              <a:buFont typeface="Arial" panose="020B0604020202020204" pitchFamily="34" charset="0"/>
              <a:buChar char="•"/>
            </a:pPr>
            <a:r>
              <a:rPr lang="en-GB" sz="3200" dirty="0" smtClean="0">
                <a:solidFill>
                  <a:prstClr val="black"/>
                </a:solidFill>
              </a:rPr>
              <a:t>VAT customisations can cause problems</a:t>
            </a:r>
          </a:p>
          <a:p>
            <a:pPr marL="285750" indent="-285750">
              <a:spcAft>
                <a:spcPts val="1200"/>
              </a:spcAft>
              <a:buFont typeface="Arial" panose="020B0604020202020204" pitchFamily="34" charset="0"/>
              <a:buChar char="•"/>
            </a:pPr>
            <a:r>
              <a:rPr lang="en-GB" sz="3200" dirty="0" smtClean="0">
                <a:solidFill>
                  <a:prstClr val="black"/>
                </a:solidFill>
              </a:rPr>
              <a:t>Having one GL for ticket income is under review</a:t>
            </a:r>
          </a:p>
          <a:p>
            <a:pPr marL="285750" indent="-285750">
              <a:spcAft>
                <a:spcPts val="1200"/>
              </a:spcAft>
              <a:buFont typeface="Arial" panose="020B0604020202020204" pitchFamily="34" charset="0"/>
              <a:buChar char="•"/>
            </a:pPr>
            <a:r>
              <a:rPr lang="en-GB" sz="3600" dirty="0" smtClean="0">
                <a:solidFill>
                  <a:prstClr val="black"/>
                </a:solidFill>
              </a:rPr>
              <a:t>Simplicity is key</a:t>
            </a:r>
          </a:p>
          <a:p>
            <a:pPr marL="285750" indent="-285750">
              <a:spcAft>
                <a:spcPts val="1200"/>
              </a:spcAft>
              <a:buFont typeface="Arial" panose="020B0604020202020204" pitchFamily="34" charset="0"/>
              <a:buChar char="•"/>
            </a:pPr>
            <a:r>
              <a:rPr lang="en-GB" sz="3600" dirty="0" smtClean="0">
                <a:solidFill>
                  <a:prstClr val="black"/>
                </a:solidFill>
              </a:rPr>
              <a:t>There are benefits in the old method</a:t>
            </a:r>
            <a:endParaRPr lang="en-GB" sz="3200" dirty="0" smtClean="0">
              <a:solidFill>
                <a:prstClr val="black"/>
              </a:solidFill>
            </a:endParaRPr>
          </a:p>
        </p:txBody>
      </p:sp>
    </p:spTree>
    <p:extLst>
      <p:ext uri="{BB962C8B-B14F-4D97-AF65-F5344CB8AC3E}">
        <p14:creationId xmlns:p14="http://schemas.microsoft.com/office/powerpoint/2010/main" val="3170970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0" dirty="0" smtClean="0"/>
              <a:t>Contact</a:t>
            </a:r>
            <a:endParaRPr lang="en-GB" b="0" dirty="0"/>
          </a:p>
        </p:txBody>
      </p:sp>
      <p:pic>
        <p:nvPicPr>
          <p:cNvPr id="4098" name="Picture 2" descr="Image result for graveston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1804763"/>
            <a:ext cx="4253880" cy="400050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3528" y="1804763"/>
            <a:ext cx="3888432" cy="3785652"/>
          </a:xfrm>
          <a:prstGeom prst="rect">
            <a:avLst/>
          </a:prstGeom>
          <a:noFill/>
        </p:spPr>
        <p:txBody>
          <a:bodyPr wrap="square" rtlCol="0">
            <a:spAutoFit/>
          </a:bodyPr>
          <a:lstStyle/>
          <a:p>
            <a:pPr algn="ctr"/>
            <a:r>
              <a:rPr lang="en-GB" sz="2400" u="sng" dirty="0" smtClean="0">
                <a:solidFill>
                  <a:prstClr val="black"/>
                </a:solidFill>
              </a:rPr>
              <a:t>E-mail</a:t>
            </a:r>
          </a:p>
          <a:p>
            <a:pPr algn="ctr"/>
            <a:r>
              <a:rPr lang="en-GB" sz="2400" dirty="0" smtClean="0">
                <a:solidFill>
                  <a:prstClr val="black"/>
                </a:solidFill>
              </a:rPr>
              <a:t>chris@grangeparkopera.co.uk</a:t>
            </a:r>
          </a:p>
          <a:p>
            <a:pPr algn="ctr"/>
            <a:endParaRPr lang="en-GB" sz="2400" dirty="0" smtClean="0">
              <a:solidFill>
                <a:prstClr val="black"/>
              </a:solidFill>
            </a:endParaRPr>
          </a:p>
          <a:p>
            <a:pPr algn="ctr"/>
            <a:endParaRPr lang="en-GB" sz="2400" dirty="0" smtClean="0">
              <a:solidFill>
                <a:prstClr val="black"/>
              </a:solidFill>
            </a:endParaRPr>
          </a:p>
          <a:p>
            <a:pPr algn="ctr"/>
            <a:r>
              <a:rPr lang="en-GB" sz="2400" u="sng" dirty="0" smtClean="0">
                <a:solidFill>
                  <a:prstClr val="black"/>
                </a:solidFill>
              </a:rPr>
              <a:t>Telephone</a:t>
            </a:r>
            <a:endParaRPr lang="en-GB" sz="2400" u="sng" dirty="0">
              <a:solidFill>
                <a:prstClr val="black"/>
              </a:solidFill>
            </a:endParaRPr>
          </a:p>
          <a:p>
            <a:pPr algn="ctr"/>
            <a:r>
              <a:rPr lang="en-GB" sz="2400" dirty="0" smtClean="0">
                <a:solidFill>
                  <a:prstClr val="black"/>
                </a:solidFill>
              </a:rPr>
              <a:t>(01962) 73 73 75</a:t>
            </a:r>
          </a:p>
          <a:p>
            <a:pPr algn="ctr"/>
            <a:endParaRPr lang="en-GB" sz="2400" dirty="0" smtClean="0">
              <a:solidFill>
                <a:prstClr val="black"/>
              </a:solidFill>
            </a:endParaRPr>
          </a:p>
          <a:p>
            <a:pPr algn="ctr"/>
            <a:endParaRPr lang="en-GB" sz="2400" dirty="0">
              <a:solidFill>
                <a:prstClr val="black"/>
              </a:solidFill>
            </a:endParaRPr>
          </a:p>
          <a:p>
            <a:pPr algn="ctr"/>
            <a:r>
              <a:rPr lang="en-GB" sz="2400" u="sng" dirty="0" smtClean="0">
                <a:solidFill>
                  <a:prstClr val="black"/>
                </a:solidFill>
              </a:rPr>
              <a:t>Twitter</a:t>
            </a:r>
          </a:p>
          <a:p>
            <a:pPr algn="ctr"/>
            <a:r>
              <a:rPr lang="en-GB" sz="2400" dirty="0" smtClean="0">
                <a:solidFill>
                  <a:prstClr val="black"/>
                </a:solidFill>
              </a:rPr>
              <a:t>@</a:t>
            </a:r>
            <a:r>
              <a:rPr lang="en-GB" sz="2400" dirty="0" err="1" smtClean="0">
                <a:solidFill>
                  <a:prstClr val="black"/>
                </a:solidFill>
              </a:rPr>
              <a:t>chriscampbellX</a:t>
            </a:r>
            <a:endParaRPr lang="en-GB" sz="2400" dirty="0">
              <a:solidFill>
                <a:prstClr val="black"/>
              </a:solidFill>
            </a:endParaRPr>
          </a:p>
        </p:txBody>
      </p:sp>
    </p:spTree>
    <p:extLst>
      <p:ext uri="{BB962C8B-B14F-4D97-AF65-F5344CB8AC3E}">
        <p14:creationId xmlns:p14="http://schemas.microsoft.com/office/powerpoint/2010/main" val="233024591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077333"/>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3888" y="2489197"/>
            <a:ext cx="7886700" cy="2852737"/>
          </a:xfrm>
        </p:spPr>
        <p:txBody>
          <a:bodyPr>
            <a:normAutofit/>
          </a:bodyPr>
          <a:lstStyle/>
          <a:p>
            <a:r>
              <a:rPr lang="en-US" sz="2400" dirty="0" smtClean="0">
                <a:solidFill>
                  <a:schemeClr val="bg1"/>
                </a:solidFill>
              </a:rPr>
              <a:t>“The </a:t>
            </a:r>
            <a:r>
              <a:rPr lang="en-US" sz="2400" dirty="0">
                <a:solidFill>
                  <a:schemeClr val="bg1"/>
                </a:solidFill>
              </a:rPr>
              <a:t>more people I meet the happier I become</a:t>
            </a:r>
            <a:r>
              <a:rPr lang="en-US" sz="2400" dirty="0" smtClean="0">
                <a:solidFill>
                  <a:schemeClr val="bg1"/>
                </a:solidFill>
              </a:rPr>
              <a:t>.”</a:t>
            </a:r>
            <a:endParaRPr lang="en-US" sz="2400" dirty="0">
              <a:solidFill>
                <a:schemeClr val="bg1"/>
              </a:solidFill>
            </a:endParaRPr>
          </a:p>
        </p:txBody>
      </p:sp>
      <p:sp>
        <p:nvSpPr>
          <p:cNvPr id="3" name="Text Placeholder 2"/>
          <p:cNvSpPr>
            <a:spLocks noGrp="1"/>
          </p:cNvSpPr>
          <p:nvPr>
            <p:ph type="body" idx="1"/>
          </p:nvPr>
        </p:nvSpPr>
        <p:spPr>
          <a:xfrm>
            <a:off x="623888" y="5269115"/>
            <a:ext cx="7886700" cy="449342"/>
          </a:xfrm>
        </p:spPr>
        <p:txBody>
          <a:bodyPr>
            <a:normAutofit/>
          </a:bodyPr>
          <a:lstStyle/>
          <a:p>
            <a:r>
              <a:rPr lang="en-US" sz="1800" dirty="0" smtClean="0"/>
              <a:t>Samuel Beckett, </a:t>
            </a:r>
            <a:r>
              <a:rPr lang="en-US" sz="1800" i="1" dirty="0" smtClean="0"/>
              <a:t>Waiting for Godot</a:t>
            </a:r>
          </a:p>
        </p:txBody>
      </p:sp>
      <p:grpSp>
        <p:nvGrpSpPr>
          <p:cNvPr id="4" name="Group 3"/>
          <p:cNvGrpSpPr/>
          <p:nvPr/>
        </p:nvGrpSpPr>
        <p:grpSpPr>
          <a:xfrm>
            <a:off x="5278170" y="990567"/>
            <a:ext cx="3661942" cy="3554273"/>
            <a:chOff x="5473398" y="177756"/>
            <a:chExt cx="6446751" cy="6413157"/>
          </a:xfrm>
        </p:grpSpPr>
        <p:sp>
          <p:nvSpPr>
            <p:cNvPr id="5" name="Oval 4"/>
            <p:cNvSpPr/>
            <p:nvPr/>
          </p:nvSpPr>
          <p:spPr>
            <a:xfrm>
              <a:off x="5975299" y="638614"/>
              <a:ext cx="5944850" cy="5944850"/>
            </a:xfrm>
            <a:prstGeom prst="ellipse">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73398" y="177756"/>
              <a:ext cx="6439878" cy="6413157"/>
            </a:xfrm>
            <a:prstGeom prst="rect">
              <a:avLst/>
            </a:prstGeom>
            <a:noFill/>
            <a:ln>
              <a:noFill/>
            </a:ln>
          </p:spPr>
        </p:pic>
      </p:grpSp>
      <p:sp>
        <p:nvSpPr>
          <p:cNvPr id="7" name="TextBox 6"/>
          <p:cNvSpPr txBox="1"/>
          <p:nvPr/>
        </p:nvSpPr>
        <p:spPr>
          <a:xfrm>
            <a:off x="483723" y="2139382"/>
            <a:ext cx="5465103" cy="707886"/>
          </a:xfrm>
          <a:prstGeom prst="rect">
            <a:avLst/>
          </a:prstGeom>
          <a:noFill/>
        </p:spPr>
        <p:txBody>
          <a:bodyPr wrap="square" rtlCol="0">
            <a:spAutoFit/>
          </a:bodyPr>
          <a:lstStyle/>
          <a:p>
            <a:pPr defTabSz="457200"/>
            <a:r>
              <a:rPr lang="en-GB" sz="4000" b="1" dirty="0" smtClean="0">
                <a:solidFill>
                  <a:srgbClr val="FFFFFF"/>
                </a:solidFill>
                <a:cs typeface="Arial" panose="020B0604020202020204" pitchFamily="34" charset="0"/>
              </a:rPr>
              <a:t>QUESTIONS?</a:t>
            </a:r>
          </a:p>
        </p:txBody>
      </p:sp>
      <p:cxnSp>
        <p:nvCxnSpPr>
          <p:cNvPr id="8" name="Straight Connector 7"/>
          <p:cNvCxnSpPr/>
          <p:nvPr/>
        </p:nvCxnSpPr>
        <p:spPr>
          <a:xfrm flipV="1">
            <a:off x="724277" y="4753069"/>
            <a:ext cx="7677339" cy="9054"/>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46138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672174" y="779243"/>
            <a:ext cx="3816324" cy="799051"/>
          </a:xfrm>
        </p:spPr>
        <p:txBody>
          <a:bodyPr>
            <a:noAutofit/>
          </a:bodyPr>
          <a:lstStyle/>
          <a:p>
            <a:r>
              <a:rPr lang="en-US" sz="4000" b="1" dirty="0" smtClean="0">
                <a:solidFill>
                  <a:srgbClr val="0B9D48"/>
                </a:solidFill>
                <a:latin typeface="+mn-lt"/>
              </a:rPr>
              <a:t>WHAT’S NEXT?</a:t>
            </a:r>
            <a:endParaRPr lang="en-US" sz="4000" b="1" dirty="0">
              <a:solidFill>
                <a:srgbClr val="0B9D48"/>
              </a:solidFill>
              <a:latin typeface="+mn-lt"/>
            </a:endParaRPr>
          </a:p>
        </p:txBody>
      </p:sp>
      <p:pic>
        <p:nvPicPr>
          <p:cNvPr id="5" name="Content Placeholder 4"/>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312786" y="2285546"/>
            <a:ext cx="3583287" cy="3567417"/>
          </a:xfrm>
        </p:spPr>
      </p:pic>
      <p:sp>
        <p:nvSpPr>
          <p:cNvPr id="8" name="TextBox 7"/>
          <p:cNvSpPr txBox="1"/>
          <p:nvPr/>
        </p:nvSpPr>
        <p:spPr>
          <a:xfrm>
            <a:off x="4858075" y="2045034"/>
            <a:ext cx="4049412" cy="4739759"/>
          </a:xfrm>
          <a:prstGeom prst="rect">
            <a:avLst/>
          </a:prstGeom>
          <a:noFill/>
        </p:spPr>
        <p:txBody>
          <a:bodyPr wrap="square" rtlCol="0">
            <a:spAutoFit/>
          </a:bodyPr>
          <a:lstStyle/>
          <a:p>
            <a:pPr defTabSz="457200"/>
            <a:r>
              <a:rPr lang="en-GB" sz="2800" b="1" dirty="0" smtClean="0">
                <a:solidFill>
                  <a:srgbClr val="0B9D48"/>
                </a:solidFill>
                <a:cs typeface="Arial" panose="020B0604020202020204" pitchFamily="34" charset="0"/>
              </a:rPr>
              <a:t>TRANSPORT TO </a:t>
            </a:r>
          </a:p>
          <a:p>
            <a:pPr defTabSz="457200"/>
            <a:r>
              <a:rPr lang="en-GB" sz="2800" b="1" dirty="0" smtClean="0">
                <a:solidFill>
                  <a:srgbClr val="0B9D48"/>
                </a:solidFill>
                <a:cs typeface="Arial" panose="020B0604020202020204" pitchFamily="34" charset="0"/>
              </a:rPr>
              <a:t>ABBEY THEATRE</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Coaches depart now at entry level</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Take any items from the cloakroom </a:t>
            </a:r>
          </a:p>
          <a:p>
            <a:pPr marL="285750" indent="-285750" defTabSz="457200">
              <a:buFont typeface="Arial" panose="020B0604020202020204" pitchFamily="34" charset="0"/>
              <a:buChar char="•"/>
            </a:pPr>
            <a:r>
              <a:rPr lang="en-GB" b="1" dirty="0" smtClean="0">
                <a:solidFill>
                  <a:srgbClr val="F15E4C"/>
                </a:solidFill>
                <a:cs typeface="Arial" panose="020B0604020202020204" pitchFamily="34" charset="0"/>
              </a:rPr>
              <a:t>Tea and coffee available at the Abbey </a:t>
            </a:r>
          </a:p>
          <a:p>
            <a:pPr marL="285750" indent="-285750" defTabSz="457200">
              <a:buFont typeface="Arial" panose="020B0604020202020204" pitchFamily="34" charset="0"/>
              <a:buChar char="•"/>
            </a:pPr>
            <a:endParaRPr lang="en-GB" b="1" dirty="0">
              <a:solidFill>
                <a:srgbClr val="F15E4C"/>
              </a:solidFill>
              <a:cs typeface="Arial" panose="020B0604020202020204" pitchFamily="34" charset="0"/>
            </a:endParaRPr>
          </a:p>
          <a:p>
            <a:pPr defTabSz="457200"/>
            <a:r>
              <a:rPr lang="en-GB" sz="2800" b="1" dirty="0" smtClean="0">
                <a:solidFill>
                  <a:srgbClr val="0B9D48"/>
                </a:solidFill>
                <a:cs typeface="Arial" panose="020B0604020202020204" pitchFamily="34" charset="0"/>
              </a:rPr>
              <a:t>CONFERENCE KEYNOTE 16.00-17.00</a:t>
            </a:r>
          </a:p>
          <a:p>
            <a:pPr defTabSz="457200"/>
            <a:endParaRPr lang="en-GB" sz="2800" b="1" dirty="0" smtClean="0">
              <a:solidFill>
                <a:srgbClr val="0B9D48"/>
              </a:solidFill>
              <a:cs typeface="Arial" panose="020B0604020202020204" pitchFamily="34" charset="0"/>
            </a:endParaRPr>
          </a:p>
          <a:p>
            <a:pPr defTabSz="457200"/>
            <a:r>
              <a:rPr lang="en-GB" sz="2800" b="1" dirty="0" smtClean="0">
                <a:solidFill>
                  <a:srgbClr val="0B9D48"/>
                </a:solidFill>
                <a:cs typeface="Arial" panose="020B0604020202020204" pitchFamily="34" charset="0"/>
              </a:rPr>
              <a:t>EVENING NETWORKING EVENT 19.30</a:t>
            </a:r>
            <a:endParaRPr lang="en-GB" sz="2800" b="1" dirty="0">
              <a:solidFill>
                <a:srgbClr val="0B9D48"/>
              </a:solidFill>
              <a:cs typeface="Arial" panose="020B0604020202020204" pitchFamily="34" charset="0"/>
            </a:endParaRPr>
          </a:p>
          <a:p>
            <a:pPr defTabSz="457200"/>
            <a:endParaRPr lang="en-GB"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
        <p:nvSpPr>
          <p:cNvPr id="9" name="TextBox 8"/>
          <p:cNvSpPr txBox="1"/>
          <p:nvPr/>
        </p:nvSpPr>
        <p:spPr>
          <a:xfrm>
            <a:off x="4781360" y="3695183"/>
            <a:ext cx="4202842" cy="338554"/>
          </a:xfrm>
          <a:prstGeom prst="rect">
            <a:avLst/>
          </a:prstGeom>
          <a:noFill/>
        </p:spPr>
        <p:txBody>
          <a:bodyPr wrap="square" rtlCol="0">
            <a:spAutoFit/>
          </a:bodyPr>
          <a:lstStyle/>
          <a:p>
            <a:pPr defTabSz="457200"/>
            <a:endParaRPr lang="en-GB" sz="800" b="1" dirty="0" smtClean="0">
              <a:solidFill>
                <a:srgbClr val="F15E4C"/>
              </a:solidFill>
              <a:cs typeface="Arial" panose="020B0604020202020204" pitchFamily="34" charset="0"/>
            </a:endParaRPr>
          </a:p>
          <a:p>
            <a:pPr defTabSz="457200"/>
            <a:endParaRPr lang="en-GB" sz="800" b="1" dirty="0" smtClean="0">
              <a:solidFill>
                <a:srgbClr val="F15E4C"/>
              </a:solidFill>
              <a:cs typeface="Arial" panose="020B0604020202020204" pitchFamily="34" charset="0"/>
            </a:endParaRPr>
          </a:p>
        </p:txBody>
      </p:sp>
    </p:spTree>
    <p:extLst>
      <p:ext uri="{BB962C8B-B14F-4D97-AF65-F5344CB8AC3E}">
        <p14:creationId xmlns:p14="http://schemas.microsoft.com/office/powerpoint/2010/main" val="762265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SSP_Intl_Templat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2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3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4_Office Theme">
  <a:themeElements>
    <a:clrScheme name="TEC16 colors">
      <a:dk1>
        <a:sysClr val="windowText" lastClr="000000"/>
      </a:dk1>
      <a:lt1>
        <a:srgbClr val="FFFFFF"/>
      </a:lt1>
      <a:dk2>
        <a:srgbClr val="0B9D48"/>
      </a:dk2>
      <a:lt2>
        <a:srgbClr val="F15E4C"/>
      </a:lt2>
      <a:accent1>
        <a:srgbClr val="E7E6E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8.xml><?xml version="1.0" encoding="utf-8"?>
<a:theme xmlns:a="http://schemas.openxmlformats.org/drawingml/2006/main" name="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9.xml><?xml version="1.0" encoding="utf-8"?>
<a:theme xmlns:a="http://schemas.openxmlformats.org/drawingml/2006/main" name="2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0.xml><?xml version="1.0" encoding="utf-8"?>
<a:theme xmlns:a="http://schemas.openxmlformats.org/drawingml/2006/main" name="3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1.xml><?xml version="1.0" encoding="utf-8"?>
<a:theme xmlns:a="http://schemas.openxmlformats.org/drawingml/2006/main" name="4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2.xml><?xml version="1.0" encoding="utf-8"?>
<a:theme xmlns:a="http://schemas.openxmlformats.org/drawingml/2006/main" name="5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3.xml><?xml version="1.0" encoding="utf-8"?>
<a:theme xmlns:a="http://schemas.openxmlformats.org/drawingml/2006/main" name="6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4.xml><?xml version="1.0" encoding="utf-8"?>
<a:theme xmlns:a="http://schemas.openxmlformats.org/drawingml/2006/main" name="7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5.xml><?xml version="1.0" encoding="utf-8"?>
<a:theme xmlns:a="http://schemas.openxmlformats.org/drawingml/2006/main" name="8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6.xml><?xml version="1.0" encoding="utf-8"?>
<a:theme xmlns:a="http://schemas.openxmlformats.org/drawingml/2006/main" name="9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7.xml><?xml version="1.0" encoding="utf-8"?>
<a:theme xmlns:a="http://schemas.openxmlformats.org/drawingml/2006/main" name="10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8.xml><?xml version="1.0" encoding="utf-8"?>
<a:theme xmlns:a="http://schemas.openxmlformats.org/drawingml/2006/main" name="1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19.xml><?xml version="1.0" encoding="utf-8"?>
<a:theme xmlns:a="http://schemas.openxmlformats.org/drawingml/2006/main" name="12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0.xml><?xml version="1.0" encoding="utf-8"?>
<a:theme xmlns:a="http://schemas.openxmlformats.org/drawingml/2006/main" name="13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1.xml><?xml version="1.0" encoding="utf-8"?>
<a:theme xmlns:a="http://schemas.openxmlformats.org/drawingml/2006/main" name="14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2.xml><?xml version="1.0" encoding="utf-8"?>
<a:theme xmlns:a="http://schemas.openxmlformats.org/drawingml/2006/main" name="15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3.xml><?xml version="1.0" encoding="utf-8"?>
<a:theme xmlns:a="http://schemas.openxmlformats.org/drawingml/2006/main" name="16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4.xml><?xml version="1.0" encoding="utf-8"?>
<a:theme xmlns:a="http://schemas.openxmlformats.org/drawingml/2006/main" name="17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5.xml><?xml version="1.0" encoding="utf-8"?>
<a:theme xmlns:a="http://schemas.openxmlformats.org/drawingml/2006/main" name="18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6.xml><?xml version="1.0" encoding="utf-8"?>
<a:theme xmlns:a="http://schemas.openxmlformats.org/drawingml/2006/main" name="19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7.xml><?xml version="1.0" encoding="utf-8"?>
<a:theme xmlns:a="http://schemas.openxmlformats.org/drawingml/2006/main" name="20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8.xml><?xml version="1.0" encoding="utf-8"?>
<a:theme xmlns:a="http://schemas.openxmlformats.org/drawingml/2006/main" name="21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9.xml><?xml version="1.0" encoding="utf-8"?>
<a:theme xmlns:a="http://schemas.openxmlformats.org/drawingml/2006/main" name="22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0.xml><?xml version="1.0" encoding="utf-8"?>
<a:theme xmlns:a="http://schemas.openxmlformats.org/drawingml/2006/main" name="23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1.xml><?xml version="1.0" encoding="utf-8"?>
<a:theme xmlns:a="http://schemas.openxmlformats.org/drawingml/2006/main" name="24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2.xml><?xml version="1.0" encoding="utf-8"?>
<a:theme xmlns:a="http://schemas.openxmlformats.org/drawingml/2006/main" name="25_Default">
  <a:themeElements>
    <a:clrScheme name="Default">
      <a:dk1>
        <a:srgbClr val="000000"/>
      </a:dk1>
      <a:lt1>
        <a:srgbClr val="FFFFFF"/>
      </a:lt1>
      <a:dk2>
        <a:srgbClr val="A7A7A7"/>
      </a:dk2>
      <a:lt2>
        <a:srgbClr val="535353"/>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38100" dist="23000" dir="5400000" rotWithShape="0">
              <a:srgbClr val="000000">
                <a:alpha val="35000"/>
              </a:srgbClr>
            </a:outerShdw>
          </a:effectLst>
        </a:effectStyle>
        <a:effectStyle>
          <a:effectLst>
            <a:outerShdw blurRad="38100" dist="23000" dir="5400000" rotWithShape="0">
              <a:srgbClr val="000000">
                <a:alpha val="35000"/>
              </a:srgbClr>
            </a:outerShdw>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4F81BD"/>
          </a:solidFill>
          <a:prstDash val="solid"/>
          <a:bevel/>
        </a:ln>
        <a:effectLst>
          <a:outerShdw blurRad="38100" dist="23000" dir="5400000" rotWithShape="0">
            <a:srgbClr val="000000">
              <a:alpha val="35000"/>
            </a:srgbClr>
          </a:outerShdw>
        </a:effectLst>
      </a:spPr>
      <a:bodyPr rot="0" spcFirstLastPara="1" vertOverflow="overflow" horzOverflow="overflow" vert="horz" wrap="square" lIns="45719" tIns="45719" rIns="45719" bIns="45719" numCol="1" spcCol="38100" rtlCol="0" anchor="ctr">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F81BD"/>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521437" rtl="0" fontAlgn="auto" latinLnBrk="1" hangingPunct="0">
          <a:lnSpc>
            <a:spcPct val="100000"/>
          </a:lnSpc>
          <a:spcBef>
            <a:spcPts val="0"/>
          </a:spcBef>
          <a:spcAft>
            <a:spcPts val="0"/>
          </a:spcAft>
          <a:buClrTx/>
          <a:buSzTx/>
          <a:buFontTx/>
          <a:buNone/>
          <a:tabLst/>
          <a:defRPr kumimoji="0" sz="2100" b="0" i="0" u="none" strike="noStrike" cap="none" spc="0" normalizeH="0" baseline="0">
            <a:ln>
              <a:noFill/>
            </a:ln>
            <a:solidFill>
              <a:srgbClr val="000000"/>
            </a:solidFill>
            <a:effectLst/>
            <a:uFillTx/>
            <a:latin typeface="Calibri"/>
            <a:ea typeface="Calibri"/>
            <a:cs typeface="Calibri"/>
            <a:sym typeface="Calibri"/>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3.xml><?xml version="1.0" encoding="utf-8"?>
<a:theme xmlns:a="http://schemas.openxmlformats.org/drawingml/2006/main" name="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4.xml><?xml version="1.0" encoding="utf-8"?>
<a:theme xmlns:a="http://schemas.openxmlformats.org/drawingml/2006/main" name="1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5.xml><?xml version="1.0" encoding="utf-8"?>
<a:theme xmlns:a="http://schemas.openxmlformats.org/drawingml/2006/main" name="2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6.xml><?xml version="1.0" encoding="utf-8"?>
<a:theme xmlns:a="http://schemas.openxmlformats.org/drawingml/2006/main" name="3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7.xml><?xml version="1.0" encoding="utf-8"?>
<a:theme xmlns:a="http://schemas.openxmlformats.org/drawingml/2006/main" name="4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8.xml><?xml version="1.0" encoding="utf-8"?>
<a:theme xmlns:a="http://schemas.openxmlformats.org/drawingml/2006/main" name="5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9.xml><?xml version="1.0" encoding="utf-8"?>
<a:theme xmlns:a="http://schemas.openxmlformats.org/drawingml/2006/main" name="6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0.xml><?xml version="1.0" encoding="utf-8"?>
<a:theme xmlns:a="http://schemas.openxmlformats.org/drawingml/2006/main" name="7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1.xml><?xml version="1.0" encoding="utf-8"?>
<a:theme xmlns:a="http://schemas.openxmlformats.org/drawingml/2006/main" name="8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2.xml><?xml version="1.0" encoding="utf-8"?>
<a:theme xmlns:a="http://schemas.openxmlformats.org/drawingml/2006/main" name="9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3.xml><?xml version="1.0" encoding="utf-8"?>
<a:theme xmlns:a="http://schemas.openxmlformats.org/drawingml/2006/main" name="10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4.xml><?xml version="1.0" encoding="utf-8"?>
<a:theme xmlns:a="http://schemas.openxmlformats.org/drawingml/2006/main" name="11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5.xml><?xml version="1.0" encoding="utf-8"?>
<a:theme xmlns:a="http://schemas.openxmlformats.org/drawingml/2006/main" name="12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6.xml><?xml version="1.0" encoding="utf-8"?>
<a:theme xmlns:a="http://schemas.openxmlformats.org/drawingml/2006/main" name="13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7.xml><?xml version="1.0" encoding="utf-8"?>
<a:theme xmlns:a="http://schemas.openxmlformats.org/drawingml/2006/main" name="14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8.xml><?xml version="1.0" encoding="utf-8"?>
<a:theme xmlns:a="http://schemas.openxmlformats.org/drawingml/2006/main" name="15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9.xml><?xml version="1.0" encoding="utf-8"?>
<a:theme xmlns:a="http://schemas.openxmlformats.org/drawingml/2006/main" name="16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0.xml><?xml version="1.0" encoding="utf-8"?>
<a:theme xmlns:a="http://schemas.openxmlformats.org/drawingml/2006/main" name="17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1.xml><?xml version="1.0" encoding="utf-8"?>
<a:theme xmlns:a="http://schemas.openxmlformats.org/drawingml/2006/main" name="18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2.xml><?xml version="1.0" encoding="utf-8"?>
<a:theme xmlns:a="http://schemas.openxmlformats.org/drawingml/2006/main" name="19_Grange Park Oper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2319</TotalTime>
  <Words>4475</Words>
  <Application>Microsoft Office PowerPoint</Application>
  <PresentationFormat>On-screen Show (4:3)</PresentationFormat>
  <Paragraphs>793</Paragraphs>
  <Slides>63</Slides>
  <Notes>41</Notes>
  <HiddenSlides>0</HiddenSlides>
  <MMClips>0</MMClips>
  <ScaleCrop>false</ScaleCrop>
  <HeadingPairs>
    <vt:vector size="6" baseType="variant">
      <vt:variant>
        <vt:lpstr>Fonts Used</vt:lpstr>
      </vt:variant>
      <vt:variant>
        <vt:i4>10</vt:i4>
      </vt:variant>
      <vt:variant>
        <vt:lpstr>Theme</vt:lpstr>
      </vt:variant>
      <vt:variant>
        <vt:i4>52</vt:i4>
      </vt:variant>
      <vt:variant>
        <vt:lpstr>Slide Titles</vt:lpstr>
      </vt:variant>
      <vt:variant>
        <vt:i4>63</vt:i4>
      </vt:variant>
    </vt:vector>
  </HeadingPairs>
  <TitlesOfParts>
    <vt:vector size="125" baseType="lpstr">
      <vt:lpstr>Akkurat Std</vt:lpstr>
      <vt:lpstr>Arial</vt:lpstr>
      <vt:lpstr>Calibri</vt:lpstr>
      <vt:lpstr>Calibri Light</vt:lpstr>
      <vt:lpstr>Gill Sans MT</vt:lpstr>
      <vt:lpstr>Gill Sans Std Light</vt:lpstr>
      <vt:lpstr>Helvetica</vt:lpstr>
      <vt:lpstr>Tahoma</vt:lpstr>
      <vt:lpstr>Times New Roman</vt:lpstr>
      <vt:lpstr>Wingdings</vt:lpstr>
      <vt:lpstr>SSP_Intl_Template</vt:lpstr>
      <vt:lpstr>Office Theme</vt:lpstr>
      <vt:lpstr>1_Office Theme</vt:lpstr>
      <vt:lpstr>2_Office Theme</vt:lpstr>
      <vt:lpstr>3_Office Theme</vt:lpstr>
      <vt:lpstr>4_Office Theme</vt:lpstr>
      <vt:lpstr>Default</vt:lpstr>
      <vt:lpstr>1_Default</vt:lpstr>
      <vt:lpstr>2_Default</vt:lpstr>
      <vt:lpstr>3_Default</vt:lpstr>
      <vt:lpstr>4_Default</vt:lpstr>
      <vt:lpstr>5_Default</vt:lpstr>
      <vt:lpstr>6_Default</vt:lpstr>
      <vt:lpstr>7_Default</vt:lpstr>
      <vt:lpstr>8_Default</vt:lpstr>
      <vt:lpstr>9_Default</vt:lpstr>
      <vt:lpstr>10_Default</vt:lpstr>
      <vt:lpstr>11_Default</vt:lpstr>
      <vt:lpstr>12_Default</vt:lpstr>
      <vt:lpstr>13_Default</vt:lpstr>
      <vt:lpstr>14_Default</vt:lpstr>
      <vt:lpstr>15_Default</vt:lpstr>
      <vt:lpstr>16_Default</vt:lpstr>
      <vt:lpstr>17_Default</vt:lpstr>
      <vt:lpstr>18_Default</vt:lpstr>
      <vt:lpstr>19_Default</vt:lpstr>
      <vt:lpstr>20_Default</vt:lpstr>
      <vt:lpstr>21_Default</vt:lpstr>
      <vt:lpstr>22_Default</vt:lpstr>
      <vt:lpstr>23_Default</vt:lpstr>
      <vt:lpstr>24_Default</vt:lpstr>
      <vt:lpstr>25_Default</vt:lpstr>
      <vt:lpstr>Grange Park Opera</vt:lpstr>
      <vt:lpstr>1_Grange Park Opera</vt:lpstr>
      <vt:lpstr>2_Grange Park Opera</vt:lpstr>
      <vt:lpstr>3_Grange Park Opera</vt:lpstr>
      <vt:lpstr>4_Grange Park Opera</vt:lpstr>
      <vt:lpstr>5_Grange Park Opera</vt:lpstr>
      <vt:lpstr>6_Grange Park Opera</vt:lpstr>
      <vt:lpstr>7_Grange Park Opera</vt:lpstr>
      <vt:lpstr>8_Grange Park Opera</vt:lpstr>
      <vt:lpstr>9_Grange Park Opera</vt:lpstr>
      <vt:lpstr>10_Grange Park Opera</vt:lpstr>
      <vt:lpstr>11_Grange Park Opera</vt:lpstr>
      <vt:lpstr>12_Grange Park Opera</vt:lpstr>
      <vt:lpstr>13_Grange Park Opera</vt:lpstr>
      <vt:lpstr>14_Grange Park Opera</vt:lpstr>
      <vt:lpstr>15_Grange Park Opera</vt:lpstr>
      <vt:lpstr>16_Grange Park Opera</vt:lpstr>
      <vt:lpstr>17_Grange Park Opera</vt:lpstr>
      <vt:lpstr>18_Grange Park Opera</vt:lpstr>
      <vt:lpstr>19_Grange Park Opera</vt:lpstr>
      <vt:lpstr>PowerPoint Presentation</vt:lpstr>
      <vt:lpstr>PowerPoint Presentation</vt:lpstr>
      <vt:lpstr>Abbey Theatre</vt:lpstr>
      <vt:lpstr>Abbey Theatre</vt:lpstr>
      <vt:lpstr>Shared Data</vt:lpstr>
      <vt:lpstr>Example 1: HR System Integration</vt:lpstr>
      <vt:lpstr>How:</vt:lpstr>
      <vt:lpstr>Result:</vt:lpstr>
      <vt:lpstr>Staff Entitlement Management</vt:lpstr>
      <vt:lpstr>Example 2:  Tessitura Events in Schedule System</vt:lpstr>
      <vt:lpstr>PowerPoint Presentation</vt:lpstr>
      <vt:lpstr>Detail</vt:lpstr>
      <vt:lpstr>How:</vt:lpstr>
      <vt:lpstr>Future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Integrating with Sage 50</vt:lpstr>
      <vt:lpstr>About us</vt:lpstr>
      <vt:lpstr>What we’ll cover</vt:lpstr>
      <vt:lpstr>The inspiration</vt:lpstr>
      <vt:lpstr>The brief</vt:lpstr>
      <vt:lpstr>Challenges</vt:lpstr>
      <vt:lpstr>Single Production Income GL</vt:lpstr>
      <vt:lpstr>Challenges</vt:lpstr>
      <vt:lpstr>How To Calculate Tax</vt:lpstr>
      <vt:lpstr>Challenges</vt:lpstr>
      <vt:lpstr>Working with our VAT processes</vt:lpstr>
      <vt:lpstr>Working with our VAT processes: Fees</vt:lpstr>
      <vt:lpstr>Challenges</vt:lpstr>
      <vt:lpstr>Distinguishing Between Companies</vt:lpstr>
      <vt:lpstr>Distinguishing Between Companies</vt:lpstr>
      <vt:lpstr>Challenges</vt:lpstr>
      <vt:lpstr>Testing</vt:lpstr>
      <vt:lpstr>Conclusion</vt:lpstr>
      <vt:lpstr>What We Learned</vt:lpstr>
      <vt:lpstr>Contact</vt:lpstr>
      <vt:lpstr>“The more people I meet the happier I become.”</vt:lpstr>
      <vt:lpstr>WHAT’S NEXT?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Abbey Theatre</dc:title>
  <dc:creator>Dara Hogan</dc:creator>
  <cp:lastModifiedBy>Dara Hogan</cp:lastModifiedBy>
  <cp:revision>37</cp:revision>
  <dcterms:created xsi:type="dcterms:W3CDTF">2016-09-26T09:28:34Z</dcterms:created>
  <dcterms:modified xsi:type="dcterms:W3CDTF">2016-11-14T12:02:03Z</dcterms:modified>
</cp:coreProperties>
</file>