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ppt/slideLayouts/slideLayout23.xml" ContentType="application/vnd.openxmlformats-officedocument.presentationml.slideLayout+xml"/>
  <Override PartName="/ppt/theme/theme23.xml" ContentType="application/vnd.openxmlformats-officedocument.theme+xml"/>
  <Override PartName="/ppt/slideLayouts/slideLayout24.xml" ContentType="application/vnd.openxmlformats-officedocument.presentationml.slideLayout+xml"/>
  <Override PartName="/ppt/theme/theme24.xml" ContentType="application/vnd.openxmlformats-officedocument.theme+xml"/>
  <Override PartName="/ppt/slideLayouts/slideLayout25.xml" ContentType="application/vnd.openxmlformats-officedocument.presentationml.slideLayout+xml"/>
  <Override PartName="/ppt/theme/theme25.xml" ContentType="application/vnd.openxmlformats-officedocument.theme+xml"/>
  <Override PartName="/ppt/slideLayouts/slideLayout26.xml" ContentType="application/vnd.openxmlformats-officedocument.presentationml.slideLayout+xml"/>
  <Override PartName="/ppt/theme/theme26.xml" ContentType="application/vnd.openxmlformats-officedocument.theme+xml"/>
  <Override PartName="/ppt/slideLayouts/slideLayout27.xml" ContentType="application/vnd.openxmlformats-officedocument.presentationml.slideLayout+xml"/>
  <Override PartName="/ppt/theme/theme27.xml" ContentType="application/vnd.openxmlformats-officedocument.theme+xml"/>
  <Override PartName="/ppt/slideLayouts/slideLayout28.xml" ContentType="application/vnd.openxmlformats-officedocument.presentationml.slideLayout+xml"/>
  <Override PartName="/ppt/theme/theme28.xml" ContentType="application/vnd.openxmlformats-officedocument.theme+xml"/>
  <Override PartName="/ppt/slideLayouts/slideLayout29.xml" ContentType="application/vnd.openxmlformats-officedocument.presentationml.slideLayout+xml"/>
  <Override PartName="/ppt/theme/theme29.xml" ContentType="application/vnd.openxmlformats-officedocument.theme+xml"/>
  <Override PartName="/ppt/slideLayouts/slideLayout30.xml" ContentType="application/vnd.openxmlformats-officedocument.presentationml.slideLayout+xml"/>
  <Override PartName="/ppt/theme/theme30.xml" ContentType="application/vnd.openxmlformats-officedocument.theme+xml"/>
  <Override PartName="/ppt/theme/theme3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76" r:id="rId3"/>
    <p:sldMasterId id="2147483678" r:id="rId4"/>
    <p:sldMasterId id="2147483680" r:id="rId5"/>
    <p:sldMasterId id="2147483682" r:id="rId6"/>
    <p:sldMasterId id="2147483684" r:id="rId7"/>
    <p:sldMasterId id="2147483686" r:id="rId8"/>
    <p:sldMasterId id="2147483688" r:id="rId9"/>
    <p:sldMasterId id="2147483690" r:id="rId10"/>
    <p:sldMasterId id="2147483692" r:id="rId11"/>
    <p:sldMasterId id="2147483694" r:id="rId12"/>
    <p:sldMasterId id="2147483696" r:id="rId13"/>
    <p:sldMasterId id="2147483698" r:id="rId14"/>
    <p:sldMasterId id="2147483700" r:id="rId15"/>
    <p:sldMasterId id="2147483702" r:id="rId16"/>
    <p:sldMasterId id="2147483704" r:id="rId17"/>
    <p:sldMasterId id="2147483706" r:id="rId18"/>
    <p:sldMasterId id="2147483708" r:id="rId19"/>
    <p:sldMasterId id="2147483710" r:id="rId20"/>
    <p:sldMasterId id="2147483712" r:id="rId21"/>
    <p:sldMasterId id="2147483714" r:id="rId22"/>
    <p:sldMasterId id="2147483716" r:id="rId23"/>
    <p:sldMasterId id="2147483718" r:id="rId24"/>
    <p:sldMasterId id="2147483720" r:id="rId25"/>
    <p:sldMasterId id="2147483722" r:id="rId26"/>
    <p:sldMasterId id="2147483724" r:id="rId27"/>
    <p:sldMasterId id="2147483726" r:id="rId28"/>
    <p:sldMasterId id="2147483728" r:id="rId29"/>
    <p:sldMasterId id="2147483730" r:id="rId30"/>
  </p:sldMasterIdLst>
  <p:notesMasterIdLst>
    <p:notesMasterId r:id="rId61"/>
  </p:notesMasterIdLst>
  <p:sldIdLst>
    <p:sldId id="257" r:id="rId31"/>
    <p:sldId id="258" r:id="rId32"/>
    <p:sldId id="261" r:id="rId33"/>
    <p:sldId id="262" r:id="rId34"/>
    <p:sldId id="263" r:id="rId35"/>
    <p:sldId id="264" r:id="rId36"/>
    <p:sldId id="265" r:id="rId37"/>
    <p:sldId id="266" r:id="rId38"/>
    <p:sldId id="267" r:id="rId39"/>
    <p:sldId id="268" r:id="rId40"/>
    <p:sldId id="269" r:id="rId41"/>
    <p:sldId id="270" r:id="rId42"/>
    <p:sldId id="271" r:id="rId43"/>
    <p:sldId id="272" r:id="rId44"/>
    <p:sldId id="273" r:id="rId45"/>
    <p:sldId id="274" r:id="rId46"/>
    <p:sldId id="275" r:id="rId47"/>
    <p:sldId id="276" r:id="rId48"/>
    <p:sldId id="277" r:id="rId49"/>
    <p:sldId id="278" r:id="rId50"/>
    <p:sldId id="279" r:id="rId51"/>
    <p:sldId id="280" r:id="rId52"/>
    <p:sldId id="281" r:id="rId53"/>
    <p:sldId id="282" r:id="rId54"/>
    <p:sldId id="283" r:id="rId55"/>
    <p:sldId id="284" r:id="rId56"/>
    <p:sldId id="285" r:id="rId57"/>
    <p:sldId id="286" r:id="rId58"/>
    <p:sldId id="260" r:id="rId59"/>
    <p:sldId id="259"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2" d="100"/>
          <a:sy n="112" d="100"/>
        </p:scale>
        <p:origin x="3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9.xml"/><Relationship Id="rId21" Type="http://schemas.openxmlformats.org/officeDocument/2006/relationships/slideMaster" Target="slideMasters/slideMaster21.xml"/><Relationship Id="rId34" Type="http://schemas.openxmlformats.org/officeDocument/2006/relationships/slide" Target="slides/slide4.xml"/><Relationship Id="rId42" Type="http://schemas.openxmlformats.org/officeDocument/2006/relationships/slide" Target="slides/slide12.xml"/><Relationship Id="rId47" Type="http://schemas.openxmlformats.org/officeDocument/2006/relationships/slide" Target="slides/slide17.xml"/><Relationship Id="rId50" Type="http://schemas.openxmlformats.org/officeDocument/2006/relationships/slide" Target="slides/slide20.xml"/><Relationship Id="rId55" Type="http://schemas.openxmlformats.org/officeDocument/2006/relationships/slide" Target="slides/slide25.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Master" Target="slideMasters/slideMaster29.xml"/><Relationship Id="rId41" Type="http://schemas.openxmlformats.org/officeDocument/2006/relationships/slide" Target="slides/slide11.xml"/><Relationship Id="rId54" Type="http://schemas.openxmlformats.org/officeDocument/2006/relationships/slide" Target="slides/slide24.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2.xml"/><Relationship Id="rId37" Type="http://schemas.openxmlformats.org/officeDocument/2006/relationships/slide" Target="slides/slide7.xml"/><Relationship Id="rId40" Type="http://schemas.openxmlformats.org/officeDocument/2006/relationships/slide" Target="slides/slide10.xml"/><Relationship Id="rId45" Type="http://schemas.openxmlformats.org/officeDocument/2006/relationships/slide" Target="slides/slide15.xml"/><Relationship Id="rId53" Type="http://schemas.openxmlformats.org/officeDocument/2006/relationships/slide" Target="slides/slide23.xml"/><Relationship Id="rId58" Type="http://schemas.openxmlformats.org/officeDocument/2006/relationships/slide" Target="slides/slide28.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6.xml"/><Relationship Id="rId49" Type="http://schemas.openxmlformats.org/officeDocument/2006/relationships/slide" Target="slides/slide19.xml"/><Relationship Id="rId57" Type="http://schemas.openxmlformats.org/officeDocument/2006/relationships/slide" Target="slides/slide27.xml"/><Relationship Id="rId61"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xml"/><Relationship Id="rId44" Type="http://schemas.openxmlformats.org/officeDocument/2006/relationships/slide" Target="slides/slide14.xml"/><Relationship Id="rId52" Type="http://schemas.openxmlformats.org/officeDocument/2006/relationships/slide" Target="slides/slide22.xml"/><Relationship Id="rId60" Type="http://schemas.openxmlformats.org/officeDocument/2006/relationships/slide" Target="slides/slide30.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5.xml"/><Relationship Id="rId43" Type="http://schemas.openxmlformats.org/officeDocument/2006/relationships/slide" Target="slides/slide13.xml"/><Relationship Id="rId48" Type="http://schemas.openxmlformats.org/officeDocument/2006/relationships/slide" Target="slides/slide18.xml"/><Relationship Id="rId56" Type="http://schemas.openxmlformats.org/officeDocument/2006/relationships/slide" Target="slides/slide26.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2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3.xml"/><Relationship Id="rId38" Type="http://schemas.openxmlformats.org/officeDocument/2006/relationships/slide" Target="slides/slide8.xml"/><Relationship Id="rId46" Type="http://schemas.openxmlformats.org/officeDocument/2006/relationships/slide" Target="slides/slide16.xml"/><Relationship Id="rId59"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22CD9-ABD1-46E3-B379-A344D75044AD}" type="datetimeFigureOut">
              <a:rPr lang="en-IE" smtClean="0"/>
              <a:t>15/11/2016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B9EFE-24B5-4514-A5B9-41639D4CDCA1}" type="slidenum">
              <a:rPr lang="en-IE" smtClean="0"/>
              <a:t>‹#›</a:t>
            </a:fld>
            <a:endParaRPr lang="en-IE"/>
          </a:p>
        </p:txBody>
      </p:sp>
    </p:spTree>
    <p:extLst>
      <p:ext uri="{BB962C8B-B14F-4D97-AF65-F5344CB8AC3E}">
        <p14:creationId xmlns:p14="http://schemas.microsoft.com/office/powerpoint/2010/main" val="976617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p:sp>
      <p:sp>
        <p:nvSpPr>
          <p:cNvPr id="11267" name="Notes Placeholder 2"/>
          <p:cNvSpPr>
            <a:spLocks noGrp="1"/>
          </p:cNvSpPr>
          <p:nvPr>
            <p:ph type="body" idx="1"/>
          </p:nvPr>
        </p:nvSpPr>
        <p:spPr/>
        <p:txBody>
          <a:bodyPr/>
          <a:lstStyle/>
          <a:p>
            <a:r>
              <a:rPr lang="en-GB" altLang="en-US" smtClean="0"/>
              <a:t>Emily Malen – Front of House Manager / Access Development. TRCH in Nottingham. In late 2014, we introduced a free access requirement register to ensure a smooth and hassle-free customer journey right from the booking process through to watching the show. Membership of the Register lasts for three years with the option to update any information held on the system in this time if a customer’s circumstances change. Once registered customers are sent a registration card that they can present when booking tickets (or can be presented on their behalf by their carer). New easily identifiable icons were developed on the box office system meaning staff could see at a glance who was a member of the scheme and had logged access needs, resulting in the customer no longer having to explain their needs each time they made a booking. The ARR also enabled the correct discounts to be applied to the customers booking, such as a free personal assistant ticket. However, this was only possible to bookings made over the phone or in person at the box office which leads me nicely onto what I will be talking about today – developing online booking as an option for the free personal assistant ticket.</a:t>
            </a:r>
          </a:p>
          <a:p>
            <a:endParaRPr lang="en-GB" altLang="en-US" smtClean="0"/>
          </a:p>
        </p:txBody>
      </p:sp>
    </p:spTree>
    <p:extLst>
      <p:ext uri="{BB962C8B-B14F-4D97-AF65-F5344CB8AC3E}">
        <p14:creationId xmlns:p14="http://schemas.microsoft.com/office/powerpoint/2010/main" val="86038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p:sp>
      <p:sp>
        <p:nvSpPr>
          <p:cNvPr id="12291" name="Notes Placeholder 2"/>
          <p:cNvSpPr>
            <a:spLocks noGrp="1"/>
          </p:cNvSpPr>
          <p:nvPr>
            <p:ph type="body" idx="1"/>
          </p:nvPr>
        </p:nvSpPr>
        <p:spPr/>
        <p:txBody>
          <a:bodyPr/>
          <a:lstStyle/>
          <a:p>
            <a:r>
              <a:rPr lang="en-GB" altLang="en-US" smtClean="0"/>
              <a:t>We’ve had TNEW for a couple of years, but we haven’t had the facility to allow the customers on our ARR  to book their free companion seats online through the ticketing path. We wanted to explore how we could give them, and our wheelchair users, the opportunity and freedom to book online. When we initially went live in 2014 with the ARR scheme many customers assumed this would allow them to book online with the discount, however at the time we were only on version 11 of Tessitura</a:t>
            </a:r>
          </a:p>
        </p:txBody>
      </p:sp>
    </p:spTree>
    <p:extLst>
      <p:ext uri="{BB962C8B-B14F-4D97-AF65-F5344CB8AC3E}">
        <p14:creationId xmlns:p14="http://schemas.microsoft.com/office/powerpoint/2010/main" val="942551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p:sp>
      <p:sp>
        <p:nvSpPr>
          <p:cNvPr id="13315" name="Notes Placeholder 2"/>
          <p:cNvSpPr>
            <a:spLocks noGrp="1"/>
          </p:cNvSpPr>
          <p:nvPr>
            <p:ph type="body" idx="1"/>
          </p:nvPr>
        </p:nvSpPr>
        <p:spPr/>
        <p:txBody>
          <a:bodyPr/>
          <a:lstStyle/>
          <a:p>
            <a:r>
              <a:rPr lang="en-GB" altLang="en-US" smtClean="0"/>
              <a:t>When we updated to Version 12.5.1 in June this year, we were still on version 5.5 of TNEW so rules and messaging is not available on this version of TNEW. However, we have just updated to version 6 in Test and this opened up new avenues to explore the use of pricing rules and messaging for our ARR customers online.</a:t>
            </a:r>
          </a:p>
        </p:txBody>
      </p:sp>
    </p:spTree>
    <p:extLst>
      <p:ext uri="{BB962C8B-B14F-4D97-AF65-F5344CB8AC3E}">
        <p14:creationId xmlns:p14="http://schemas.microsoft.com/office/powerpoint/2010/main" val="3478839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p:sp>
      <p:sp>
        <p:nvSpPr>
          <p:cNvPr id="3" name="Notes Placeholder 2"/>
          <p:cNvSpPr>
            <a:spLocks noGrp="1"/>
          </p:cNvSpPr>
          <p:nvPr>
            <p:ph type="body" idx="1"/>
          </p:nvPr>
        </p:nvSpPr>
        <p:spPr/>
        <p:txBody>
          <a:bodyPr/>
          <a:lstStyle/>
          <a:p>
            <a:pPr eaLnBrk="1" fontAlgn="auto" hangingPunct="1">
              <a:lnSpc>
                <a:spcPct val="117999"/>
              </a:lnSpc>
              <a:spcBef>
                <a:spcPts val="0"/>
              </a:spcBef>
              <a:spcAft>
                <a:spcPts val="0"/>
              </a:spcAft>
              <a:defRPr/>
            </a:pPr>
            <a:r>
              <a:rPr lang="en-GB" dirty="0" smtClean="0">
                <a:solidFill>
                  <a:sysClr val="windowText" lastClr="000000"/>
                </a:solidFill>
              </a:rPr>
              <a:t>We have set up a product volume pricing rule with a price type change. If the customer purchases a number of products (</a:t>
            </a:r>
            <a:r>
              <a:rPr lang="en-GB" dirty="0" err="1" smtClean="0">
                <a:solidFill>
                  <a:sysClr val="windowText" lastClr="000000"/>
                </a:solidFill>
              </a:rPr>
              <a:t>i.e</a:t>
            </a:r>
            <a:r>
              <a:rPr lang="en-GB" dirty="0" smtClean="0">
                <a:solidFill>
                  <a:sysClr val="windowText" lastClr="000000"/>
                </a:solidFill>
              </a:rPr>
              <a:t> different performances) at the full price then it will apply a rule to change one of the full price tickets to a personal assistant ticket (which is free). The rule is triggered by an attribute added to the constituent record when they apply for the ARR and supply the appropriate documentary evidence to record that they require a PA. We have also set up messaging to notify them that personal assistant ticket has been added to the order. </a:t>
            </a:r>
            <a:endParaRPr lang="en-GB" sz="2400" dirty="0" smtClean="0">
              <a:solidFill>
                <a:srgbClr val="000000"/>
              </a:solidFill>
              <a:latin typeface="+mn-lt"/>
              <a:ea typeface="+mn-ea"/>
              <a:cs typeface="+mn-cs"/>
              <a:sym typeface="Helvetica Light"/>
            </a:endParaRPr>
          </a:p>
          <a:p>
            <a:pPr eaLnBrk="1" fontAlgn="auto" hangingPunct="1">
              <a:lnSpc>
                <a:spcPct val="117999"/>
              </a:lnSpc>
              <a:spcBef>
                <a:spcPts val="0"/>
              </a:spcBef>
              <a:spcAft>
                <a:spcPts val="0"/>
              </a:spcAft>
              <a:defRPr/>
            </a:pPr>
            <a:endParaRPr lang="en-GB" dirty="0">
              <a:solidFill>
                <a:sysClr val="windowText" lastClr="000000"/>
              </a:solidFill>
            </a:endParaRPr>
          </a:p>
        </p:txBody>
      </p:sp>
    </p:spTree>
    <p:extLst>
      <p:ext uri="{BB962C8B-B14F-4D97-AF65-F5344CB8AC3E}">
        <p14:creationId xmlns:p14="http://schemas.microsoft.com/office/powerpoint/2010/main" val="182622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p:sp>
      <p:sp>
        <p:nvSpPr>
          <p:cNvPr id="15363" name="Notes Placeholder 2"/>
          <p:cNvSpPr>
            <a:spLocks noGrp="1"/>
          </p:cNvSpPr>
          <p:nvPr>
            <p:ph type="body" idx="1"/>
          </p:nvPr>
        </p:nvSpPr>
        <p:spPr/>
        <p:txBody>
          <a:bodyPr/>
          <a:lstStyle/>
          <a:p>
            <a:r>
              <a:rPr lang="en-GB" altLang="en-US" smtClean="0"/>
              <a:t>Here’s a screen shot from TNEW test system showing the free pa ticket and the one at full price (if customer is also a student they can apply the concession to the paid for ticket). You will also notice that there are additional tickets for the event. However the free pa ticket is only applied to one ticket per product.  </a:t>
            </a:r>
          </a:p>
        </p:txBody>
      </p:sp>
    </p:spTree>
    <p:extLst>
      <p:ext uri="{BB962C8B-B14F-4D97-AF65-F5344CB8AC3E}">
        <p14:creationId xmlns:p14="http://schemas.microsoft.com/office/powerpoint/2010/main" val="1138400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p:sp>
      <p:sp>
        <p:nvSpPr>
          <p:cNvPr id="16387" name="Notes Placeholder 2"/>
          <p:cNvSpPr>
            <a:spLocks noGrp="1"/>
          </p:cNvSpPr>
          <p:nvPr>
            <p:ph type="body" idx="1"/>
          </p:nvPr>
        </p:nvSpPr>
        <p:spPr/>
        <p:txBody>
          <a:bodyPr/>
          <a:lstStyle/>
          <a:p>
            <a:r>
              <a:rPr lang="en-GB" altLang="en-US" smtClean="0"/>
              <a:t>Here you can see the message that appears for the customer to see. We can place this message at various points in the purchase process and this is set up in the messaging screen in the pricing rule. We can also set messages to appear in Tessitura for our box office team to notify them that a rule has been added. We are planning on contacting the customers registered on our ARR scheme to let them know that for some of them the facility to book online will be available. There are a couple caveats to this. For example, groups including care homes / specials schools will need to continue to book through our group sales team and we haven’t yet created a system for our assisted performances to allow customer to book in specific locations suitable for these performances – but this is being explored as part of Phase 2. Using out of the box functionality that exists in Tessitura and TNEW – it may be that further down the line we look at customisations to suit our requirements. We are in early stages of the project however we are hoping to implement soon. </a:t>
            </a:r>
          </a:p>
        </p:txBody>
      </p:sp>
    </p:spTree>
    <p:extLst>
      <p:ext uri="{BB962C8B-B14F-4D97-AF65-F5344CB8AC3E}">
        <p14:creationId xmlns:p14="http://schemas.microsoft.com/office/powerpoint/2010/main" val="23025035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3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284990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8153814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185820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710048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837551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2228119667"/>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1961698863"/>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3894527929"/>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2833270461"/>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712985316"/>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7743948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50"/>
            </a:lvl1pPr>
            <a:lvl2pPr marL="0" indent="160729" algn="ctr">
              <a:spcBef>
                <a:spcPts val="0"/>
              </a:spcBef>
              <a:buSzTx/>
              <a:buNone/>
              <a:defRPr sz="2250"/>
            </a:lvl2pPr>
            <a:lvl3pPr marL="0" indent="321457" algn="ctr">
              <a:spcBef>
                <a:spcPts val="0"/>
              </a:spcBef>
              <a:buSzTx/>
              <a:buNone/>
              <a:defRPr sz="2250"/>
            </a:lvl3pPr>
            <a:lvl4pPr marL="0" indent="482186" algn="ctr">
              <a:spcBef>
                <a:spcPts val="0"/>
              </a:spcBef>
              <a:buSzTx/>
              <a:buNone/>
              <a:defRPr sz="2250"/>
            </a:lvl4pPr>
            <a:lvl5pPr marL="0" indent="642915" algn="ctr">
              <a:spcBef>
                <a:spcPts val="0"/>
              </a:spcBef>
              <a:buSzTx/>
              <a:buNone/>
              <a:defRPr sz="2250"/>
            </a:lvl5p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10"/>
          </p:nvPr>
        </p:nvSpPr>
        <p:spPr>
          <a:ln/>
        </p:spPr>
        <p:txBody>
          <a:bodyPr/>
          <a:lstStyle>
            <a:lvl1pPr>
              <a:defRPr/>
            </a:lvl1pPr>
          </a:lstStyle>
          <a:p>
            <a:fld id="{F581DF35-3A02-4FDE-8575-F16DF67A6395}" type="slidenum">
              <a:rPr lang="en-US" altLang="en-US"/>
              <a:pPr/>
              <a:t>‹#›</a:t>
            </a:fld>
            <a:endParaRPr lang="en-US" altLang="en-US"/>
          </a:p>
        </p:txBody>
      </p:sp>
    </p:spTree>
    <p:extLst>
      <p:ext uri="{BB962C8B-B14F-4D97-AF65-F5344CB8AC3E}">
        <p14:creationId xmlns:p14="http://schemas.microsoft.com/office/powerpoint/2010/main" val="2501829426"/>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627511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480863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0480792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658015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137643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923283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51996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220758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165195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userDrawn="1"/>
        </p:nvSpPr>
        <p:spPr>
          <a:xfrm>
            <a:off x="539552" y="764704"/>
            <a:ext cx="8229600" cy="21602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5400" dirty="0" smtClean="0">
                <a:solidFill>
                  <a:prstClr val="white"/>
                </a:solidFill>
              </a:rPr>
              <a:t>Headline set in Arial Bold, 54pt</a:t>
            </a:r>
            <a:endParaRPr lang="en-GB" sz="5400" dirty="0">
              <a:solidFill>
                <a:prstClr val="white"/>
              </a:solidFill>
            </a:endParaRPr>
          </a:p>
        </p:txBody>
      </p:sp>
      <p:sp>
        <p:nvSpPr>
          <p:cNvPr id="9" name="Title 1"/>
          <p:cNvSpPr txBox="1">
            <a:spLocks/>
          </p:cNvSpPr>
          <p:nvPr userDrawn="1"/>
        </p:nvSpPr>
        <p:spPr>
          <a:xfrm>
            <a:off x="539552" y="2924944"/>
            <a:ext cx="4032448"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Sub-headings are smaller and set in Arial, 28pt</a:t>
            </a:r>
            <a:endParaRPr lang="en-GB" sz="28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23082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442541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693432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020096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67165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257503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81397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759342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000993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11/15/2016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4121167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2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2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2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28.xml"/></Relationships>
</file>

<file path=ppt/slideMasters/_rels/slideMaster29.xml.rels><?xml version="1.0" encoding="UTF-8" standalone="yes"?>
<Relationships xmlns="http://schemas.openxmlformats.org/package/2006/relationships"><Relationship Id="rId2" Type="http://schemas.openxmlformats.org/officeDocument/2006/relationships/theme" Target="../theme/theme29.xml"/><Relationship Id="rId1" Type="http://schemas.openxmlformats.org/officeDocument/2006/relationships/slideLayout" Target="../slideLayouts/slideLayout2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394003122"/>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555767379"/>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64622949"/>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795064206"/>
      </p:ext>
    </p:extLst>
  </p:cSld>
  <p:clrMap bg1="lt1" tx1="dk1" bg2="lt2" tx2="dk2" accent1="accent1" accent2="accent2" accent3="accent3" accent4="accent4" accent5="accent5" accent6="accent6" hlink="hlink" folHlink="folHlink"/>
  <p:sldLayoutIdLst>
    <p:sldLayoutId id="214748367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1481330037"/>
      </p:ext>
    </p:extLst>
  </p:cSld>
  <p:clrMap bg1="lt1" tx1="dk1" bg2="lt2" tx2="dk2" accent1="accent1" accent2="accent2" accent3="accent3" accent4="accent4" accent5="accent5" accent6="accent6" hlink="hlink" folHlink="folHlink"/>
  <p:sldLayoutIdLst>
    <p:sldLayoutId id="2147483681"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1919330005"/>
      </p:ext>
    </p:extLst>
  </p:cSld>
  <p:clrMap bg1="lt1" tx1="dk1" bg2="lt2" tx2="dk2" accent1="accent1" accent2="accent2" accent3="accent3" accent4="accent4" accent5="accent5" accent6="accent6" hlink="hlink" folHlink="folHlink"/>
  <p:sldLayoutIdLst>
    <p:sldLayoutId id="2147483683"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985390085"/>
      </p:ext>
    </p:extLst>
  </p:cSld>
  <p:clrMap bg1="lt1" tx1="dk1" bg2="lt2" tx2="dk2" accent1="accent1" accent2="accent2" accent3="accent3" accent4="accent4" accent5="accent5" accent6="accent6" hlink="hlink" folHlink="folHlink"/>
  <p:sldLayoutIdLst>
    <p:sldLayoutId id="2147483685"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1217444311"/>
      </p:ext>
    </p:extLst>
  </p:cSld>
  <p:clrMap bg1="lt1" tx1="dk1" bg2="lt2" tx2="dk2" accent1="accent1" accent2="accent2" accent3="accent3" accent4="accent4" accent5="accent5" accent6="accent6" hlink="hlink" folHlink="folHlink"/>
  <p:sldLayoutIdLst>
    <p:sldLayoutId id="2147483687"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3656227151"/>
      </p:ext>
    </p:extLst>
  </p:cSld>
  <p:clrMap bg1="lt1" tx1="dk1" bg2="lt2" tx2="dk2" accent1="accent1" accent2="accent2" accent3="accent3" accent4="accent4" accent5="accent5" accent6="accent6" hlink="hlink" folHlink="folHlink"/>
  <p:sldLayoutIdLst>
    <p:sldLayoutId id="2147483689"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3436673174"/>
      </p:ext>
    </p:extLst>
  </p:cSld>
  <p:clrMap bg1="lt1" tx1="dk1" bg2="lt2" tx2="dk2" accent1="accent1" accent2="accent2" accent3="accent3" accent4="accent4" accent5="accent5" accent6="accent6" hlink="hlink" folHlink="folHlink"/>
  <p:sldLayoutIdLst>
    <p:sldLayoutId id="2147483691"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669727" y="312539"/>
            <a:ext cx="7804547"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Title Text</a:t>
            </a:r>
          </a:p>
        </p:txBody>
      </p:sp>
      <p:sp>
        <p:nvSpPr>
          <p:cNvPr id="1027" name="Shape 3"/>
          <p:cNvSpPr>
            <a:spLocks noGrp="1"/>
          </p:cNvSpPr>
          <p:nvPr>
            <p:ph type="body" idx="1"/>
          </p:nvPr>
        </p:nvSpPr>
        <p:spPr bwMode="auto">
          <a:xfrm>
            <a:off x="669727" y="1830586"/>
            <a:ext cx="7804547" cy="442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en-US" altLang="en-US" smtClean="0">
                <a:sym typeface="Helvetica Light"/>
              </a:rPr>
              <a:t>Body Level One</a:t>
            </a:r>
          </a:p>
          <a:p>
            <a:pPr lvl="1"/>
            <a:r>
              <a:rPr lang="en-US" altLang="en-US" smtClean="0">
                <a:sym typeface="Helvetica Light"/>
              </a:rPr>
              <a:t>Body Level Two</a:t>
            </a:r>
          </a:p>
          <a:p>
            <a:pPr lvl="2"/>
            <a:r>
              <a:rPr lang="en-US" altLang="en-US" smtClean="0">
                <a:sym typeface="Helvetica Light"/>
              </a:rPr>
              <a:t>Body Level Three</a:t>
            </a:r>
          </a:p>
          <a:p>
            <a:pPr lvl="3"/>
            <a:r>
              <a:rPr lang="en-US" altLang="en-US" smtClean="0">
                <a:sym typeface="Helvetica Light"/>
              </a:rPr>
              <a:t>Body Level Four</a:t>
            </a:r>
          </a:p>
          <a:p>
            <a:pPr lvl="4"/>
            <a:r>
              <a:rPr lang="en-US" altLang="en-US" smtClean="0">
                <a:sym typeface="Helvetica Light"/>
              </a:rPr>
              <a:t>Body Level Five</a:t>
            </a:r>
          </a:p>
        </p:txBody>
      </p:sp>
      <p:sp>
        <p:nvSpPr>
          <p:cNvPr id="1028" name="Shape 4"/>
          <p:cNvSpPr>
            <a:spLocks noGrp="1"/>
          </p:cNvSpPr>
          <p:nvPr>
            <p:ph type="sldNum" sz="quarter" idx="2"/>
          </p:nvPr>
        </p:nvSpPr>
        <p:spPr bwMode="auto">
          <a:xfrm>
            <a:off x="4416853" y="6505278"/>
            <a:ext cx="301366"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266"/>
            </a:lvl1pPr>
          </a:lstStyle>
          <a:p>
            <a:pPr defTabSz="410751" fontAlgn="base">
              <a:spcBef>
                <a:spcPct val="0"/>
              </a:spcBef>
              <a:spcAft>
                <a:spcPct val="0"/>
              </a:spcAft>
            </a:pPr>
            <a:fld id="{86EDCFAB-079F-450B-A95A-BFAE2F22E673}" type="slidenum">
              <a:rPr lang="en-US" altLang="en-US" smtClean="0">
                <a:solidFill>
                  <a:srgbClr val="000000"/>
                </a:solidFill>
                <a:sym typeface="Helvetica Light"/>
              </a:rPr>
              <a:pPr defTabSz="410751" fontAlgn="base">
                <a:spcBef>
                  <a:spcPct val="0"/>
                </a:spcBef>
                <a:spcAft>
                  <a:spcPct val="0"/>
                </a:spcAft>
              </a:pPr>
              <a:t>‹#›</a:t>
            </a:fld>
            <a:endParaRPr lang="en-US" altLang="en-US" smtClean="0">
              <a:solidFill>
                <a:srgbClr val="000000"/>
              </a:solidFill>
              <a:sym typeface="Helvetica Light"/>
            </a:endParaRPr>
          </a:p>
        </p:txBody>
      </p:sp>
    </p:spTree>
    <p:extLst>
      <p:ext uri="{BB962C8B-B14F-4D97-AF65-F5344CB8AC3E}">
        <p14:creationId xmlns:p14="http://schemas.microsoft.com/office/powerpoint/2010/main" val="895011965"/>
      </p:ext>
    </p:extLst>
  </p:cSld>
  <p:clrMap bg1="lt1" tx1="dk1" bg2="lt2" tx2="dk2" accent1="accent1" accent2="accent2" accent3="accent3" accent4="accent4" accent5="accent5" accent6="accent6" hlink="hlink" folHlink="folHlink"/>
  <p:sldLayoutIdLst>
    <p:sldLayoutId id="2147483693" r:id="rId1"/>
  </p:sldLayoutIdLst>
  <p:transition spd="med"/>
  <p:txStyles>
    <p:titleStyle>
      <a:lvl1pPr algn="ctr" defTabSz="410751" rtl="0" eaLnBrk="0" fontAlgn="base" hangingPunct="0">
        <a:spcBef>
          <a:spcPct val="0"/>
        </a:spcBef>
        <a:spcAft>
          <a:spcPct val="0"/>
        </a:spcAft>
        <a:defRPr sz="5625">
          <a:solidFill>
            <a:srgbClr val="000000"/>
          </a:solidFill>
          <a:latin typeface="+mn-lt"/>
          <a:ea typeface="+mn-ea"/>
          <a:cs typeface="+mn-cs"/>
          <a:sym typeface="Helvetica Light"/>
        </a:defRPr>
      </a:lvl1pPr>
      <a:lvl2pPr algn="ctr" defTabSz="410751" rtl="0" eaLnBrk="0" fontAlgn="base" hangingPunct="0">
        <a:spcBef>
          <a:spcPct val="0"/>
        </a:spcBef>
        <a:spcAft>
          <a:spcPct val="0"/>
        </a:spcAft>
        <a:defRPr sz="5625">
          <a:solidFill>
            <a:srgbClr val="000000"/>
          </a:solidFill>
          <a:latin typeface="+mn-lt"/>
          <a:ea typeface="+mn-ea"/>
          <a:cs typeface="+mn-cs"/>
          <a:sym typeface="Helvetica Light"/>
        </a:defRPr>
      </a:lvl2pPr>
      <a:lvl3pPr algn="ctr" defTabSz="410751" rtl="0" eaLnBrk="0" fontAlgn="base" hangingPunct="0">
        <a:spcBef>
          <a:spcPct val="0"/>
        </a:spcBef>
        <a:spcAft>
          <a:spcPct val="0"/>
        </a:spcAft>
        <a:defRPr sz="5625">
          <a:solidFill>
            <a:srgbClr val="000000"/>
          </a:solidFill>
          <a:latin typeface="+mn-lt"/>
          <a:ea typeface="+mn-ea"/>
          <a:cs typeface="+mn-cs"/>
          <a:sym typeface="Helvetica Light"/>
        </a:defRPr>
      </a:lvl3pPr>
      <a:lvl4pPr algn="ctr" defTabSz="410751" rtl="0" eaLnBrk="0" fontAlgn="base" hangingPunct="0">
        <a:spcBef>
          <a:spcPct val="0"/>
        </a:spcBef>
        <a:spcAft>
          <a:spcPct val="0"/>
        </a:spcAft>
        <a:defRPr sz="5625">
          <a:solidFill>
            <a:srgbClr val="000000"/>
          </a:solidFill>
          <a:latin typeface="+mn-lt"/>
          <a:ea typeface="+mn-ea"/>
          <a:cs typeface="+mn-cs"/>
          <a:sym typeface="Helvetica Light"/>
        </a:defRPr>
      </a:lvl4pPr>
      <a:lvl5pPr algn="ctr" defTabSz="410751" rtl="0" eaLnBrk="0" fontAlgn="base" hangingPunct="0">
        <a:spcBef>
          <a:spcPct val="0"/>
        </a:spcBef>
        <a:spcAft>
          <a:spcPct val="0"/>
        </a:spcAft>
        <a:defRPr sz="5625">
          <a:solidFill>
            <a:srgbClr val="000000"/>
          </a:solidFill>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25" b="0" i="0" u="none" strike="noStrike" cap="none" spc="0" baseline="0">
          <a:ln>
            <a:noFill/>
          </a:ln>
          <a:solidFill>
            <a:srgbClr val="000000"/>
          </a:solidFill>
          <a:uFillTx/>
          <a:latin typeface="+mn-lt"/>
          <a:ea typeface="+mn-ea"/>
          <a:cs typeface="+mn-cs"/>
          <a:sym typeface="Helvetica Light"/>
        </a:defRPr>
      </a:lvl9pPr>
    </p:titleStyle>
    <p:bodyStyle>
      <a:lvl1pPr marL="312528"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1pPr>
      <a:lvl2pPr marL="625056"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2pPr>
      <a:lvl3pPr marL="937584"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3pPr>
      <a:lvl4pPr marL="1250112"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4pPr>
      <a:lvl5pPr marL="1562640" indent="-312528" algn="l" defTabSz="410751" rtl="0" eaLnBrk="0" fontAlgn="base" hangingPunct="0">
        <a:spcBef>
          <a:spcPts val="2953"/>
        </a:spcBef>
        <a:spcAft>
          <a:spcPct val="0"/>
        </a:spcAft>
        <a:buSzPct val="75000"/>
        <a:buChar char="•"/>
        <a:defRPr sz="2531">
          <a:solidFill>
            <a:srgbClr val="000000"/>
          </a:solidFill>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31"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266" b="0" i="0" u="none" strike="noStrike" cap="none" spc="0" baseline="0">
          <a:ln>
            <a:noFill/>
          </a:ln>
          <a:solidFill>
            <a:schemeClr val="tx1"/>
          </a:solidFill>
          <a:uFillTx/>
          <a:latin typeface="+mn-lt"/>
          <a:ea typeface="+mn-ea"/>
          <a:cs typeface="+mn-cs"/>
          <a:sym typeface="Helvetica Light"/>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752598888"/>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229154429"/>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604700895"/>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0341152"/>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497146988"/>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243155980"/>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008325684"/>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88425212"/>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67165939"/>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52959211"/>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61088503"/>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3701839"/>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49046853"/>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5408948"/>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84714532"/>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0910942"/>
      </p:ext>
    </p:extLst>
  </p:cSld>
  <p:clrMap bg1="lt1" tx1="dk1" bg2="lt2" tx2="dk2" accent1="accent1" accent2="accent2" accent3="accent3" accent4="accent4" accent5="accent5" accent6="accent6" hlink="hlink" folHlink="folHlink"/>
  <p:sldLayoutIdLst>
    <p:sldLayoutId id="21474837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17645615"/>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CE005-2D89-412F-AE9B-DFA57BB68E8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26643-4660-46DD-A78D-EF151F0B6A26}"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0903147"/>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C764DE79-268F-4C1A-8933-263129D2AF90}" type="datetimeFigureOut">
              <a:rPr lang="en-US" smtClean="0">
                <a:solidFill>
                  <a:prstClr val="black">
                    <a:tint val="75000"/>
                  </a:prstClr>
                </a:solidFill>
              </a:rPr>
              <a:pPr defTabSz="457200"/>
              <a:t>11/15/2016</a:t>
            </a:fld>
            <a:endParaRPr lang="en-US"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48F63A3B-78C7-47BE-AE5E-E10140E04643}" type="slidenum">
              <a:rPr lang="en-US" smtClean="0">
                <a:solidFill>
                  <a:prstClr val="black">
                    <a:tint val="75000"/>
                  </a:prstClr>
                </a:solidFill>
              </a:rPr>
              <a:pPr defTabSz="457200"/>
              <a:t>‹#›</a:t>
            </a:fld>
            <a:endParaRPr lang="en-US" dirty="0">
              <a:solidFill>
                <a:prstClr val="black">
                  <a:tint val="75000"/>
                </a:prstClr>
              </a:solidFill>
            </a:endParaRPr>
          </a:p>
        </p:txBody>
      </p:sp>
    </p:spTree>
    <p:extLst>
      <p:ext uri="{BB962C8B-B14F-4D97-AF65-F5344CB8AC3E}">
        <p14:creationId xmlns:p14="http://schemas.microsoft.com/office/powerpoint/2010/main" val="534718311"/>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eg"/><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19.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179462" y="3002547"/>
            <a:ext cx="3909671" cy="2877711"/>
          </a:xfrm>
          <a:prstGeom prst="rect">
            <a:avLst/>
          </a:prstGeom>
          <a:noFill/>
        </p:spPr>
        <p:txBody>
          <a:bodyPr wrap="square" rtlCol="0">
            <a:spAutoFit/>
          </a:bodyPr>
          <a:lstStyle/>
          <a:p>
            <a:pPr algn="ctr" defTabSz="457200"/>
            <a:r>
              <a:rPr lang="en-GB" sz="3600" b="1" dirty="0" smtClean="0">
                <a:solidFill>
                  <a:srgbClr val="F15E4C"/>
                </a:solidFill>
                <a:ea typeface="Tahoma" panose="020B0604030504040204" pitchFamily="34" charset="0"/>
                <a:cs typeface="Arial" panose="020B0604020202020204" pitchFamily="34" charset="0"/>
              </a:rPr>
              <a:t>ACCESSING </a:t>
            </a:r>
          </a:p>
          <a:p>
            <a:pPr algn="ctr" defTabSz="457200"/>
            <a:r>
              <a:rPr lang="en-GB" sz="3600" b="1" dirty="0" smtClean="0">
                <a:solidFill>
                  <a:srgbClr val="F15E4C"/>
                </a:solidFill>
                <a:ea typeface="Tahoma" panose="020B0604030504040204" pitchFamily="34" charset="0"/>
                <a:cs typeface="Arial" panose="020B0604020202020204" pitchFamily="34" charset="0"/>
              </a:rPr>
              <a:t>(AND MASTERING) ACCESSIBILITY</a:t>
            </a:r>
            <a:endParaRPr lang="en-GB" sz="36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No, Not That RAMP, the Other One!</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2" y="3149603"/>
            <a:ext cx="4037373"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rPr>
              <a:t>CONTENT </a:t>
            </a:r>
            <a:r>
              <a:rPr lang="en-GB" sz="2800" b="1" dirty="0" smtClean="0">
                <a:solidFill>
                  <a:srgbClr val="0B9D48"/>
                </a:solidFill>
              </a:rPr>
              <a:t>PLANNERS</a:t>
            </a:r>
            <a:endParaRPr lang="en-GB" sz="2800" b="1" dirty="0">
              <a:solidFill>
                <a:srgbClr val="0B9D48"/>
              </a:solidFill>
            </a:endParaRPr>
          </a:p>
          <a:p>
            <a:pPr defTabSz="457200"/>
            <a:r>
              <a:rPr lang="en-GB" b="1" dirty="0" smtClean="0">
                <a:solidFill>
                  <a:srgbClr val="F15E4C"/>
                </a:solidFill>
              </a:rPr>
              <a:t>Chloe Hearne : Wales Millennium Centre</a:t>
            </a:r>
          </a:p>
          <a:p>
            <a:pPr defTabSz="457200"/>
            <a:r>
              <a:rPr lang="en-GB" b="1" dirty="0" smtClean="0">
                <a:solidFill>
                  <a:srgbClr val="F15E4C"/>
                </a:solidFill>
              </a:rPr>
              <a:t>Claire </a:t>
            </a:r>
            <a:r>
              <a:rPr lang="en-GB" b="1" dirty="0">
                <a:solidFill>
                  <a:srgbClr val="F15E4C"/>
                </a:solidFill>
              </a:rPr>
              <a:t>G</a:t>
            </a:r>
            <a:r>
              <a:rPr lang="en-GB" b="1" dirty="0" smtClean="0">
                <a:solidFill>
                  <a:srgbClr val="F15E4C"/>
                </a:solidFill>
              </a:rPr>
              <a:t>riffin : Roundhouse</a:t>
            </a:r>
            <a:endParaRPr lang="en-GB" b="1" dirty="0">
              <a:solidFill>
                <a:srgbClr val="F15E4C"/>
              </a:solidFill>
            </a:endParaRPr>
          </a:p>
          <a:p>
            <a:pPr defTabSz="457200"/>
            <a:endParaRPr lang="en-GB" b="1" dirty="0">
              <a:solidFill>
                <a:srgbClr val="F15E4C"/>
              </a:solidFill>
            </a:endParaRPr>
          </a:p>
        </p:txBody>
      </p:sp>
      <p:sp>
        <p:nvSpPr>
          <p:cNvPr id="8" name="TextBox 7"/>
          <p:cNvSpPr txBox="1"/>
          <p:nvPr/>
        </p:nvSpPr>
        <p:spPr>
          <a:xfrm>
            <a:off x="4628063" y="922598"/>
            <a:ext cx="4037373" cy="1908215"/>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PANEL</a:t>
            </a:r>
            <a:endParaRPr lang="en-GB" sz="2800" b="1" dirty="0">
              <a:solidFill>
                <a:srgbClr val="0B9D48"/>
              </a:solidFill>
              <a:cs typeface="Arial" panose="020B0604020202020204" pitchFamily="34" charset="0"/>
            </a:endParaRPr>
          </a:p>
          <a:p>
            <a:pPr defTabSz="457200"/>
            <a:r>
              <a:rPr lang="en-GB" b="1" dirty="0" smtClean="0">
                <a:solidFill>
                  <a:srgbClr val="F15E4C"/>
                </a:solidFill>
              </a:rPr>
              <a:t>Emily </a:t>
            </a:r>
            <a:r>
              <a:rPr lang="en-GB" b="1" dirty="0" err="1" smtClean="0">
                <a:solidFill>
                  <a:srgbClr val="F15E4C"/>
                </a:solidFill>
              </a:rPr>
              <a:t>Noakes</a:t>
            </a:r>
            <a:r>
              <a:rPr lang="en-GB" b="1" dirty="0" smtClean="0">
                <a:solidFill>
                  <a:srgbClr val="F15E4C"/>
                </a:solidFill>
              </a:rPr>
              <a:t> : Theatre Royal &amp; Royal Concert Hall</a:t>
            </a:r>
          </a:p>
          <a:p>
            <a:pPr defTabSz="457200"/>
            <a:r>
              <a:rPr lang="en-GB" b="1" dirty="0" smtClean="0">
                <a:solidFill>
                  <a:srgbClr val="F15E4C"/>
                </a:solidFill>
              </a:rPr>
              <a:t>Claire </a:t>
            </a:r>
            <a:r>
              <a:rPr lang="en-GB" b="1" dirty="0">
                <a:solidFill>
                  <a:srgbClr val="F15E4C"/>
                </a:solidFill>
              </a:rPr>
              <a:t>Griffin : </a:t>
            </a:r>
            <a:r>
              <a:rPr lang="en-GB" b="1" dirty="0" smtClean="0">
                <a:solidFill>
                  <a:srgbClr val="F15E4C"/>
                </a:solidFill>
              </a:rPr>
              <a:t>Roundhouse</a:t>
            </a:r>
          </a:p>
          <a:p>
            <a:pPr defTabSz="457200"/>
            <a:r>
              <a:rPr lang="en-GB" b="1" dirty="0" smtClean="0">
                <a:solidFill>
                  <a:srgbClr val="F15E4C"/>
                </a:solidFill>
              </a:rPr>
              <a:t>Brendan Douglas : Liverpool Everyman and Playhouse</a:t>
            </a:r>
            <a:endParaRPr lang="en-GB" b="1" dirty="0">
              <a:solidFill>
                <a:srgbClr val="F15E4C"/>
              </a:solidFill>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482703" cy="6972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777379" y="3718965"/>
            <a:ext cx="4025673" cy="180325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5625" b="1" kern="0" dirty="0">
                <a:solidFill>
                  <a:srgbClr val="4B306A"/>
                </a:solidFill>
                <a:latin typeface="Franklin Gothic Book" panose="020B0503020102020204" pitchFamily="34" charset="0"/>
                <a:sym typeface="Helvetica Light"/>
              </a:rPr>
              <a:t>Emily </a:t>
            </a:r>
            <a:r>
              <a:rPr lang="en-GB" sz="5625" b="1" kern="0" dirty="0" err="1">
                <a:solidFill>
                  <a:srgbClr val="4B306A"/>
                </a:solidFill>
                <a:latin typeface="Franklin Gothic Book" panose="020B0503020102020204" pitchFamily="34" charset="0"/>
                <a:sym typeface="Helvetica Light"/>
              </a:rPr>
              <a:t>Malen</a:t>
            </a:r>
            <a:endParaRPr lang="en-GB" sz="5625" b="1" kern="0" dirty="0">
              <a:solidFill>
                <a:srgbClr val="4B306A"/>
              </a:solidFill>
              <a:latin typeface="Franklin Gothic Book" panose="020B0503020102020204" pitchFamily="34" charset="0"/>
              <a:sym typeface="Helvetica Light"/>
            </a:endParaRPr>
          </a:p>
          <a:p>
            <a:pPr algn="ctr" defTabSz="410751" hangingPunct="0">
              <a:defRPr/>
            </a:pPr>
            <a:r>
              <a:rPr lang="en-GB" sz="2812" b="1" kern="0" dirty="0">
                <a:solidFill>
                  <a:srgbClr val="4B306A"/>
                </a:solidFill>
                <a:latin typeface="Franklin Gothic Book" panose="020B0503020102020204" pitchFamily="34" charset="0"/>
                <a:sym typeface="Helvetica Light"/>
              </a:rPr>
              <a:t>Front of House Manager</a:t>
            </a:r>
          </a:p>
          <a:p>
            <a:pPr algn="ctr" defTabSz="410751" hangingPunct="0">
              <a:defRPr/>
            </a:pPr>
            <a:r>
              <a:rPr lang="en-GB" sz="2812" b="1" kern="0" dirty="0">
                <a:solidFill>
                  <a:srgbClr val="4B306A"/>
                </a:solidFill>
                <a:latin typeface="Franklin Gothic Book" panose="020B0503020102020204" pitchFamily="34" charset="0"/>
                <a:sym typeface="Helvetica Light"/>
              </a:rPr>
              <a:t>&amp; Access Development </a:t>
            </a:r>
          </a:p>
        </p:txBody>
      </p:sp>
      <p:pic>
        <p:nvPicPr>
          <p:cNvPr id="307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60900" y="702097"/>
            <a:ext cx="3742656" cy="2783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P Bann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3197" y="3783955"/>
            <a:ext cx="2745879" cy="2745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69939" y="1353015"/>
            <a:ext cx="8004122" cy="266925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4219" b="1" dirty="0">
                <a:solidFill>
                  <a:srgbClr val="006778"/>
                </a:solidFill>
                <a:latin typeface="Franklin Gothic Book" panose="020B0503020102020204" pitchFamily="34" charset="0"/>
                <a:sym typeface="Helvetica Light"/>
              </a:rPr>
              <a:t>How do we make it possible for our Access Requirement Register customers to book online </a:t>
            </a:r>
          </a:p>
          <a:p>
            <a:pPr algn="ctr" defTabSz="410751" hangingPunct="0">
              <a:defRPr/>
            </a:pPr>
            <a:r>
              <a:rPr lang="en-GB" sz="4219" b="1" dirty="0">
                <a:solidFill>
                  <a:srgbClr val="006778"/>
                </a:solidFill>
                <a:latin typeface="Franklin Gothic Book" panose="020B0503020102020204" pitchFamily="34" charset="0"/>
                <a:sym typeface="Helvetica Light"/>
              </a:rPr>
              <a:t>through TNEW?</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P Bann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8382" y="4188023"/>
            <a:ext cx="2009180" cy="2344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306325" y="1606394"/>
            <a:ext cx="6531351" cy="24091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5062" b="1" dirty="0">
                <a:solidFill>
                  <a:srgbClr val="A70240"/>
                </a:solidFill>
                <a:latin typeface="Franklin Gothic Book" panose="020B0503020102020204" pitchFamily="34" charset="0"/>
                <a:sym typeface="Helvetica Light"/>
              </a:rPr>
              <a:t>Pricing Rules and Messaging in Tessitura was the answer!</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P Bann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14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432" y="1302618"/>
            <a:ext cx="4750594" cy="3847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2"/>
          <p:cNvPicPr>
            <a:picLocks noChangeAspect="1" noChangeArrowheads="1"/>
          </p:cNvPicPr>
          <p:nvPr/>
        </p:nvPicPr>
        <p:blipFill>
          <a:blip r:embed="rId5">
            <a:extLst>
              <a:ext uri="{28A0092B-C50C-407E-A947-70E740481C1C}">
                <a14:useLocalDpi xmlns:a14="http://schemas.microsoft.com/office/drawing/2010/main" val="0"/>
              </a:ext>
            </a:extLst>
          </a:blip>
          <a:srcRect l="15102" t="6400" r="56572" b="83298"/>
          <a:stretch>
            <a:fillRect/>
          </a:stretch>
        </p:blipFill>
        <p:spPr bwMode="auto">
          <a:xfrm>
            <a:off x="3863207" y="4104308"/>
            <a:ext cx="5046389" cy="1147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830" y="5251773"/>
            <a:ext cx="5306467" cy="1316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ounded Rectangle 9"/>
          <p:cNvSpPr/>
          <p:nvPr/>
        </p:nvSpPr>
        <p:spPr>
          <a:xfrm>
            <a:off x="2776121" y="5247991"/>
            <a:ext cx="1164504" cy="367052"/>
          </a:xfrm>
          <a:prstGeom prst="roundRect">
            <a:avLst/>
          </a:prstGeom>
          <a:noFill/>
          <a:ln w="25400" cap="flat">
            <a:solidFill>
              <a:srgbClr val="A7024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11" name="Rounded Rectangle 10"/>
          <p:cNvSpPr/>
          <p:nvPr/>
        </p:nvSpPr>
        <p:spPr>
          <a:xfrm>
            <a:off x="167135" y="1272014"/>
            <a:ext cx="1012613" cy="367052"/>
          </a:xfrm>
          <a:prstGeom prst="roundRect">
            <a:avLst/>
          </a:prstGeom>
          <a:noFill/>
          <a:ln w="25400" cap="flat">
            <a:solidFill>
              <a:srgbClr val="A7024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4" name="Rectangle 3"/>
          <p:cNvSpPr/>
          <p:nvPr/>
        </p:nvSpPr>
        <p:spPr>
          <a:xfrm>
            <a:off x="497743" y="5794652"/>
            <a:ext cx="5306990" cy="331758"/>
          </a:xfrm>
          <a:prstGeom prst="rect">
            <a:avLst/>
          </a:prstGeom>
          <a:noFill/>
          <a:ln w="19050" cap="flat">
            <a:solidFill>
              <a:srgbClr val="0070C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13" name="Rectangle 12"/>
          <p:cNvSpPr/>
          <p:nvPr/>
        </p:nvSpPr>
        <p:spPr>
          <a:xfrm>
            <a:off x="3863171" y="4461647"/>
            <a:ext cx="5046231" cy="331758"/>
          </a:xfrm>
          <a:prstGeom prst="rect">
            <a:avLst/>
          </a:prstGeom>
          <a:noFill/>
          <a:ln w="19050" cap="flat">
            <a:solidFill>
              <a:srgbClr val="0070C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3" name="Rounded Rectangle 2"/>
          <p:cNvSpPr/>
          <p:nvPr/>
        </p:nvSpPr>
        <p:spPr>
          <a:xfrm>
            <a:off x="5230198" y="4073501"/>
            <a:ext cx="1468288" cy="367052"/>
          </a:xfrm>
          <a:prstGeom prst="roundRect">
            <a:avLst/>
          </a:prstGeom>
          <a:noFill/>
          <a:ln w="25400" cap="flat">
            <a:solidFill>
              <a:srgbClr val="A7024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5" name="TextBox 4"/>
          <p:cNvSpPr txBox="1"/>
          <p:nvPr/>
        </p:nvSpPr>
        <p:spPr>
          <a:xfrm>
            <a:off x="5382090" y="1758189"/>
            <a:ext cx="3392252" cy="16302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3375" b="1" kern="0" dirty="0">
                <a:solidFill>
                  <a:srgbClr val="4B306A"/>
                </a:solidFill>
                <a:latin typeface="Franklin Gothic Book" panose="020B0503020102020204" pitchFamily="34" charset="0"/>
                <a:sym typeface="Helvetica Light"/>
              </a:rPr>
              <a:t>Setting up the rules &amp; messaging </a:t>
            </a:r>
          </a:p>
        </p:txBody>
      </p:sp>
      <p:sp>
        <p:nvSpPr>
          <p:cNvPr id="2" name="TextBox 1"/>
          <p:cNvSpPr txBox="1"/>
          <p:nvPr/>
        </p:nvSpPr>
        <p:spPr>
          <a:xfrm>
            <a:off x="6344072" y="5282397"/>
            <a:ext cx="2430270" cy="67819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1969" dirty="0">
                <a:solidFill>
                  <a:srgbClr val="000000"/>
                </a:solidFill>
                <a:latin typeface="Franklin Gothic Book" panose="020B0503020102020204" pitchFamily="34" charset="0"/>
                <a:sym typeface="Helvetica Light"/>
              </a:rPr>
              <a:t>This value is </a:t>
            </a:r>
          </a:p>
          <a:p>
            <a:pPr algn="ctr" defTabSz="410751" hangingPunct="0">
              <a:defRPr/>
            </a:pPr>
            <a:r>
              <a:rPr lang="en-GB" sz="1969" dirty="0">
                <a:solidFill>
                  <a:srgbClr val="000000"/>
                </a:solidFill>
                <a:latin typeface="Franklin Gothic Book" panose="020B0503020102020204" pitchFamily="34" charset="0"/>
                <a:sym typeface="Helvetica Light"/>
              </a:rPr>
              <a:t>‘Personal Assistant’</a:t>
            </a:r>
          </a:p>
        </p:txBody>
      </p:sp>
      <p:cxnSp>
        <p:nvCxnSpPr>
          <p:cNvPr id="9" name="Straight Arrow Connector 8"/>
          <p:cNvCxnSpPr>
            <a:stCxn id="2" idx="0"/>
          </p:cNvCxnSpPr>
          <p:nvPr/>
        </p:nvCxnSpPr>
        <p:spPr>
          <a:xfrm flipH="1" flipV="1">
            <a:off x="7479729" y="4897289"/>
            <a:ext cx="79478" cy="385108"/>
          </a:xfrm>
          <a:prstGeom prst="straightConnector1">
            <a:avLst/>
          </a:prstGeom>
          <a:noFill/>
          <a:ln w="25400" cap="flat">
            <a:solidFill>
              <a:srgbClr val="000000"/>
            </a:solidFill>
            <a:prstDash val="solid"/>
            <a:miter lim="400000"/>
            <a:tailEnd type="arrow"/>
          </a:ln>
          <a:effectLst/>
          <a:sp3d/>
        </p:spPr>
        <p:style>
          <a:lnRef idx="0">
            <a:scrgbClr r="0" g="0" b="0"/>
          </a:lnRef>
          <a:fillRef idx="0">
            <a:scrgbClr r="0" g="0" b="0"/>
          </a:fillRef>
          <a:effectRef idx="0">
            <a:scrgbClr r="0" g="0" b="0"/>
          </a:effectRef>
          <a:fontRef idx="none"/>
        </p:style>
      </p:cxn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P Bann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7171" name="Picture 2"/>
          <p:cNvPicPr>
            <a:picLocks noChangeAspect="1" noChangeArrowheads="1"/>
          </p:cNvPicPr>
          <p:nvPr/>
        </p:nvPicPr>
        <p:blipFill>
          <a:blip r:embed="rId4">
            <a:extLst>
              <a:ext uri="{28A0092B-C50C-407E-A947-70E740481C1C}">
                <a14:useLocalDpi xmlns:a14="http://schemas.microsoft.com/office/drawing/2010/main" val="0"/>
              </a:ext>
            </a:extLst>
          </a:blip>
          <a:srcRect b="20699"/>
          <a:stretch>
            <a:fillRect/>
          </a:stretch>
        </p:blipFill>
        <p:spPr bwMode="auto">
          <a:xfrm>
            <a:off x="217662" y="1252389"/>
            <a:ext cx="6664895" cy="5265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le 1"/>
          <p:cNvSpPr/>
          <p:nvPr/>
        </p:nvSpPr>
        <p:spPr>
          <a:xfrm>
            <a:off x="2344253" y="4663132"/>
            <a:ext cx="2683423" cy="367052"/>
          </a:xfrm>
          <a:prstGeom prst="roundRect">
            <a:avLst/>
          </a:prstGeom>
          <a:noFill/>
          <a:ln w="25400" cap="flat">
            <a:solidFill>
              <a:srgbClr val="00B05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
        <p:nvSpPr>
          <p:cNvPr id="5" name="Rounded Rectangle 4"/>
          <p:cNvSpPr/>
          <p:nvPr/>
        </p:nvSpPr>
        <p:spPr>
          <a:xfrm>
            <a:off x="2344253" y="5726375"/>
            <a:ext cx="2683423" cy="367052"/>
          </a:xfrm>
          <a:prstGeom prst="roundRect">
            <a:avLst/>
          </a:prstGeom>
          <a:noFill/>
          <a:ln w="25400" cap="flat">
            <a:solidFill>
              <a:srgbClr val="00B05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cxnSp>
        <p:nvCxnSpPr>
          <p:cNvPr id="7" name="Straight Arrow Connector 6"/>
          <p:cNvCxnSpPr/>
          <p:nvPr/>
        </p:nvCxnSpPr>
        <p:spPr>
          <a:xfrm flipH="1">
            <a:off x="5027676" y="4766221"/>
            <a:ext cx="2379639" cy="0"/>
          </a:xfrm>
          <a:prstGeom prst="straightConnector1">
            <a:avLst/>
          </a:prstGeom>
          <a:noFill/>
          <a:ln w="25400" cap="flat">
            <a:solidFill>
              <a:srgbClr val="000000"/>
            </a:solidFill>
            <a:prstDash val="solid"/>
            <a:miter lim="400000"/>
            <a:tailEnd type="arrow"/>
          </a:ln>
          <a:effectLst/>
          <a:sp3d/>
        </p:spPr>
        <p:style>
          <a:lnRef idx="0">
            <a:scrgbClr r="0" g="0" b="0"/>
          </a:lnRef>
          <a:fillRef idx="0">
            <a:scrgbClr r="0" g="0" b="0"/>
          </a:fillRef>
          <a:effectRef idx="0">
            <a:scrgbClr r="0" g="0" b="0"/>
          </a:effectRef>
          <a:fontRef idx="none"/>
        </p:style>
      </p:cxnSp>
      <p:cxnSp>
        <p:nvCxnSpPr>
          <p:cNvPr id="10" name="Straight Arrow Connector 9"/>
          <p:cNvCxnSpPr/>
          <p:nvPr/>
        </p:nvCxnSpPr>
        <p:spPr>
          <a:xfrm flipH="1">
            <a:off x="5027676" y="5837783"/>
            <a:ext cx="2379639" cy="0"/>
          </a:xfrm>
          <a:prstGeom prst="straightConnector1">
            <a:avLst/>
          </a:prstGeom>
          <a:noFill/>
          <a:ln w="25400" cap="flat">
            <a:solidFill>
              <a:srgbClr val="000000"/>
            </a:solidFill>
            <a:prstDash val="solid"/>
            <a:miter lim="400000"/>
            <a:tailEnd type="arrow"/>
          </a:ln>
          <a:effectLst/>
          <a:sp3d/>
        </p:spPr>
        <p:style>
          <a:lnRef idx="0">
            <a:scrgbClr r="0" g="0" b="0"/>
          </a:lnRef>
          <a:fillRef idx="0">
            <a:scrgbClr r="0" g="0" b="0"/>
          </a:fillRef>
          <a:effectRef idx="0">
            <a:scrgbClr r="0" g="0" b="0"/>
          </a:effectRef>
          <a:fontRef idx="none"/>
        </p:style>
      </p:cxnSp>
      <p:sp>
        <p:nvSpPr>
          <p:cNvPr id="11" name="TextBox 10"/>
          <p:cNvSpPr txBox="1"/>
          <p:nvPr/>
        </p:nvSpPr>
        <p:spPr>
          <a:xfrm>
            <a:off x="6882557" y="4532992"/>
            <a:ext cx="2025225" cy="1629870"/>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defTabSz="410751" hangingPunct="0">
              <a:defRPr/>
            </a:pPr>
            <a:r>
              <a:rPr lang="en-GB" sz="1687" kern="0" dirty="0">
                <a:solidFill>
                  <a:srgbClr val="000000"/>
                </a:solidFill>
                <a:latin typeface="Franklin Gothic Book" panose="020B0503020102020204" pitchFamily="34" charset="0"/>
                <a:sym typeface="Helvetica Light"/>
              </a:rPr>
              <a:t>This details the Personal Assistant ticket at comp and the full price ticket plus any additional tickets below</a:t>
            </a:r>
          </a:p>
        </p:txBody>
      </p:sp>
      <p:sp>
        <p:nvSpPr>
          <p:cNvPr id="4" name="Oval 3"/>
          <p:cNvSpPr/>
          <p:nvPr/>
        </p:nvSpPr>
        <p:spPr>
          <a:xfrm>
            <a:off x="4470739" y="4486825"/>
            <a:ext cx="455676" cy="466515"/>
          </a:xfrm>
          <a:prstGeom prst="ellipse">
            <a:avLst/>
          </a:prstGeom>
          <a:noFill/>
          <a:ln w="12700" cap="flat">
            <a:solidFill>
              <a:srgbClr val="A7024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a:solidFill>
                <a:srgbClr val="FFFFFF"/>
              </a:solidFill>
              <a:sym typeface="Helvetica Light"/>
            </a:endParaRPr>
          </a:p>
        </p:txBody>
      </p:sp>
      <p:sp>
        <p:nvSpPr>
          <p:cNvPr id="12" name="Oval 11"/>
          <p:cNvSpPr/>
          <p:nvPr/>
        </p:nvSpPr>
        <p:spPr>
          <a:xfrm>
            <a:off x="4470739" y="5559433"/>
            <a:ext cx="455676" cy="466515"/>
          </a:xfrm>
          <a:prstGeom prst="ellipse">
            <a:avLst/>
          </a:prstGeom>
          <a:noFill/>
          <a:ln w="12700" cap="flat">
            <a:solidFill>
              <a:srgbClr val="A7024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a:solidFill>
                <a:srgbClr val="FFFFFF"/>
              </a:solidFill>
              <a:sym typeface="Helvetica Light"/>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P Banner.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8195" name="Picture 2"/>
          <p:cNvPicPr>
            <a:picLocks noChangeAspect="1" noChangeArrowheads="1"/>
          </p:cNvPicPr>
          <p:nvPr/>
        </p:nvPicPr>
        <p:blipFill>
          <a:blip r:embed="rId4">
            <a:extLst>
              <a:ext uri="{28A0092B-C50C-407E-A947-70E740481C1C}">
                <a14:useLocalDpi xmlns:a14="http://schemas.microsoft.com/office/drawing/2010/main" val="0"/>
              </a:ext>
            </a:extLst>
          </a:blip>
          <a:srcRect l="25958" t="32915" r="26776" b="26726"/>
          <a:stretch>
            <a:fillRect/>
          </a:stretch>
        </p:blipFill>
        <p:spPr bwMode="auto">
          <a:xfrm>
            <a:off x="492250" y="1696641"/>
            <a:ext cx="8159502" cy="4354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le 1"/>
          <p:cNvSpPr/>
          <p:nvPr/>
        </p:nvSpPr>
        <p:spPr>
          <a:xfrm>
            <a:off x="572181" y="2258177"/>
            <a:ext cx="7949007" cy="367052"/>
          </a:xfrm>
          <a:prstGeom prst="roundRect">
            <a:avLst/>
          </a:prstGeom>
          <a:noFill/>
          <a:ln w="25400" cap="flat">
            <a:solidFill>
              <a:srgbClr val="00B050"/>
            </a:solidFill>
            <a:miter lim="400000"/>
          </a:ln>
          <a:effectLst>
            <a:outerShdw blurRad="38100" dist="25400" dir="5400000" rotWithShape="0">
              <a:srgbClr val="000000">
                <a:alpha val="50000"/>
              </a:srgbClr>
            </a:outerShdw>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endParaRPr lang="en-GB" sz="1687" kern="0">
              <a:solidFill>
                <a:srgbClr val="FFFFFF"/>
              </a:solidFill>
              <a:sym typeface="Helvetica Light"/>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P Banner.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465"/>
            <a:ext cx="9144000" cy="116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 name="TextBox 4"/>
          <p:cNvSpPr txBox="1"/>
          <p:nvPr/>
        </p:nvSpPr>
        <p:spPr>
          <a:xfrm>
            <a:off x="521550" y="2770898"/>
            <a:ext cx="7999639" cy="24524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4219" b="1" kern="0" dirty="0">
                <a:solidFill>
                  <a:srgbClr val="006778"/>
                </a:solidFill>
                <a:latin typeface="Franklin Gothic Book" panose="020B0503020102020204" pitchFamily="34" charset="0"/>
                <a:sym typeface="Helvetica Light"/>
              </a:rPr>
              <a:t>Emily </a:t>
            </a:r>
            <a:r>
              <a:rPr lang="en-GB" sz="4219" b="1" kern="0" dirty="0" err="1">
                <a:solidFill>
                  <a:srgbClr val="006778"/>
                </a:solidFill>
                <a:latin typeface="Franklin Gothic Book" panose="020B0503020102020204" pitchFamily="34" charset="0"/>
                <a:sym typeface="Helvetica Light"/>
              </a:rPr>
              <a:t>Malen</a:t>
            </a:r>
            <a:endParaRPr lang="en-GB" sz="4219" b="1" kern="0" dirty="0">
              <a:solidFill>
                <a:srgbClr val="006778"/>
              </a:solidFill>
              <a:latin typeface="Franklin Gothic Book" panose="020B0503020102020204" pitchFamily="34" charset="0"/>
              <a:sym typeface="Helvetica Light"/>
            </a:endParaRPr>
          </a:p>
          <a:p>
            <a:pPr algn="ctr" defTabSz="410751" hangingPunct="0">
              <a:defRPr/>
            </a:pPr>
            <a:r>
              <a:rPr lang="en-GB" sz="2812" b="1" kern="0" dirty="0">
                <a:solidFill>
                  <a:srgbClr val="006778"/>
                </a:solidFill>
                <a:latin typeface="Franklin Gothic Book" panose="020B0503020102020204" pitchFamily="34" charset="0"/>
                <a:sym typeface="Helvetica Light"/>
              </a:rPr>
              <a:t>Front of House Manager &amp; Access Development</a:t>
            </a:r>
          </a:p>
          <a:p>
            <a:pPr algn="ctr" defTabSz="410751" hangingPunct="0">
              <a:defRPr/>
            </a:pPr>
            <a:endParaRPr lang="en-GB" sz="2812" b="1" kern="0" dirty="0">
              <a:solidFill>
                <a:srgbClr val="006778"/>
              </a:solidFill>
              <a:latin typeface="Franklin Gothic Book" panose="020B0503020102020204" pitchFamily="34" charset="0"/>
              <a:sym typeface="Helvetica Light"/>
            </a:endParaRPr>
          </a:p>
          <a:p>
            <a:pPr algn="ctr" defTabSz="410751" hangingPunct="0">
              <a:defRPr/>
            </a:pPr>
            <a:r>
              <a:rPr lang="en-GB" sz="2812" b="1" kern="0" dirty="0">
                <a:solidFill>
                  <a:srgbClr val="006778"/>
                </a:solidFill>
                <a:latin typeface="Franklin Gothic Book" panose="020B0503020102020204" pitchFamily="34" charset="0"/>
                <a:sym typeface="Helvetica Light"/>
              </a:rPr>
              <a:t>emily.malen@nottinghamcity.gov.uk</a:t>
            </a:r>
          </a:p>
          <a:p>
            <a:pPr algn="ctr" defTabSz="410751" hangingPunct="0">
              <a:defRPr/>
            </a:pPr>
            <a:r>
              <a:rPr lang="en-GB" sz="2812" b="1" kern="0" dirty="0">
                <a:solidFill>
                  <a:srgbClr val="006778"/>
                </a:solidFill>
                <a:latin typeface="Franklin Gothic Book" panose="020B0503020102020204" pitchFamily="34" charset="0"/>
                <a:sym typeface="Helvetica Light"/>
              </a:rPr>
              <a:t>0115 989 5609</a:t>
            </a:r>
          </a:p>
        </p:txBody>
      </p:sp>
      <p:sp>
        <p:nvSpPr>
          <p:cNvPr id="3" name="TextBox 2"/>
          <p:cNvSpPr txBox="1"/>
          <p:nvPr/>
        </p:nvSpPr>
        <p:spPr>
          <a:xfrm>
            <a:off x="217766" y="1849074"/>
            <a:ext cx="8759098" cy="3751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spcFirstLastPara="1" lIns="35719" tIns="35719" rIns="35719" bIns="35719" spcCol="38100" anchor="ctr">
            <a:spAutoFit/>
          </a:bodyPr>
          <a:lstStyle/>
          <a:p>
            <a:pPr algn="ctr" defTabSz="410751" hangingPunct="0">
              <a:defRPr/>
            </a:pPr>
            <a:r>
              <a:rPr lang="en-GB" sz="1969" kern="0" dirty="0">
                <a:solidFill>
                  <a:srgbClr val="006778"/>
                </a:solidFill>
                <a:latin typeface="Franklin Gothic Book" panose="020B0503020102020204" pitchFamily="34" charset="0"/>
                <a:sym typeface="Helvetica Light"/>
              </a:rPr>
              <a:t>If you have any questions then please contact me</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39552" y="764704"/>
            <a:ext cx="8229600" cy="2160240"/>
          </a:xfrm>
        </p:spPr>
        <p:txBody>
          <a:bodyPr>
            <a:noAutofit/>
          </a:bodyPr>
          <a:lstStyle/>
          <a:p>
            <a:pPr algn="l"/>
            <a:r>
              <a:rPr lang="en-GB" sz="5400" dirty="0">
                <a:solidFill>
                  <a:schemeClr val="bg1"/>
                </a:solidFill>
              </a:rPr>
              <a:t>R</a:t>
            </a:r>
            <a:r>
              <a:rPr lang="en-GB" sz="5400" b="1" dirty="0" smtClean="0">
                <a:solidFill>
                  <a:schemeClr val="bg1"/>
                </a:solidFill>
                <a:latin typeface="Arial" panose="020B0604020202020204" pitchFamily="34" charset="0"/>
                <a:cs typeface="Arial" panose="020B0604020202020204" pitchFamily="34" charset="0"/>
              </a:rPr>
              <a:t>oundhouse </a:t>
            </a:r>
            <a:endParaRPr lang="en-GB" sz="5400" b="1" dirty="0">
              <a:solidFill>
                <a:schemeClr val="bg1"/>
              </a:solidFill>
              <a:latin typeface="Arial" panose="020B0604020202020204" pitchFamily="34" charset="0"/>
              <a:cs typeface="Arial" panose="020B0604020202020204" pitchFamily="34" charset="0"/>
            </a:endParaRPr>
          </a:p>
        </p:txBody>
      </p:sp>
      <p:sp>
        <p:nvSpPr>
          <p:cNvPr id="4" name="Title 1"/>
          <p:cNvSpPr txBox="1">
            <a:spLocks/>
          </p:cNvSpPr>
          <p:nvPr/>
        </p:nvSpPr>
        <p:spPr>
          <a:xfrm>
            <a:off x="539552" y="2924944"/>
            <a:ext cx="4032448"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Access Bookings Online</a:t>
            </a:r>
          </a:p>
          <a:p>
            <a:pPr algn="l"/>
            <a:endParaRPr lang="en-GB" sz="2800" dirty="0">
              <a:solidFill>
                <a:prstClr val="white"/>
              </a:solidFill>
              <a:latin typeface="Arial" panose="020B0604020202020204" pitchFamily="34" charset="0"/>
              <a:cs typeface="Arial" panose="020B0604020202020204" pitchFamily="34" charset="0"/>
            </a:endParaRPr>
          </a:p>
          <a:p>
            <a:pPr algn="l"/>
            <a:r>
              <a:rPr lang="en-GB" sz="2800" dirty="0" smtClean="0">
                <a:solidFill>
                  <a:prstClr val="white"/>
                </a:solidFill>
                <a:latin typeface="Arial" panose="020B0604020202020204" pitchFamily="34" charset="0"/>
                <a:cs typeface="Arial" panose="020B0604020202020204" pitchFamily="34" charset="0"/>
              </a:rPr>
              <a:t>Claire Griffin</a:t>
            </a:r>
          </a:p>
          <a:p>
            <a:pPr algn="l"/>
            <a:endParaRPr lang="en-GB" sz="2800" dirty="0">
              <a:solidFill>
                <a:prstClr val="white"/>
              </a:solidFill>
              <a:latin typeface="Arial" panose="020B0604020202020204" pitchFamily="34" charset="0"/>
              <a:cs typeface="Arial" panose="020B0604020202020204" pitchFamily="34" charset="0"/>
            </a:endParaRPr>
          </a:p>
          <a:p>
            <a:pPr algn="l"/>
            <a:r>
              <a:rPr lang="en-GB" sz="2800" dirty="0" smtClean="0">
                <a:solidFill>
                  <a:prstClr val="white"/>
                </a:solidFill>
                <a:latin typeface="Arial" panose="020B0604020202020204" pitchFamily="34" charset="0"/>
                <a:cs typeface="Arial" panose="020B0604020202020204" pitchFamily="34" charset="0"/>
              </a:rPr>
              <a:t>Visitor Operations Manager</a:t>
            </a:r>
            <a:endParaRPr lang="en-GB" sz="28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60136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Create to Transform</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GB" dirty="0"/>
              <a:t>A former railway engine repair shed, Grade II* Listed </a:t>
            </a:r>
            <a:r>
              <a:rPr lang="en-GB" dirty="0" smtClean="0"/>
              <a:t>building, transformed </a:t>
            </a:r>
            <a:r>
              <a:rPr lang="en-GB" dirty="0"/>
              <a:t>in to a ground breaking performing arts venue 50 years ago. </a:t>
            </a:r>
            <a:endParaRPr lang="en-GB" dirty="0" smtClean="0"/>
          </a:p>
          <a:p>
            <a:r>
              <a:rPr lang="en-GB" dirty="0" smtClean="0"/>
              <a:t>Reopened in 2006 after a £30m development which included the creation of a state of the art creative centre for 11-25 year olds. </a:t>
            </a:r>
            <a:endParaRPr lang="en-GB" dirty="0"/>
          </a:p>
          <a:p>
            <a:r>
              <a:rPr lang="en-GB" dirty="0"/>
              <a:t>We are </a:t>
            </a:r>
            <a:r>
              <a:rPr lang="en-GB" dirty="0" smtClean="0"/>
              <a:t>a </a:t>
            </a:r>
            <a:r>
              <a:rPr lang="en-GB" dirty="0"/>
              <a:t>charity working with 3000 </a:t>
            </a:r>
            <a:r>
              <a:rPr lang="en-GB" dirty="0" smtClean="0"/>
              <a:t>young people a </a:t>
            </a:r>
            <a:r>
              <a:rPr lang="en-GB" dirty="0"/>
              <a:t>year. </a:t>
            </a:r>
            <a:endParaRPr lang="en-GB" dirty="0" smtClean="0"/>
          </a:p>
          <a:p>
            <a:r>
              <a:rPr lang="en-GB" dirty="0"/>
              <a:t>We’re here to transform. To create, agitate and excite.</a:t>
            </a:r>
          </a:p>
          <a:p>
            <a:endParaRPr lang="en-GB" dirty="0"/>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8997492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1228836"/>
            <a:ext cx="5086869" cy="4897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528104" y="3645024"/>
            <a:ext cx="1800200" cy="504056"/>
          </a:xfrm>
        </p:spPr>
        <p:txBody>
          <a:bodyPr>
            <a:noAutofit/>
          </a:bodyPr>
          <a:lstStyle/>
          <a:p>
            <a:pPr algn="l"/>
            <a:r>
              <a:rPr lang="en-GB" sz="1100" b="1" dirty="0" smtClean="0">
                <a:solidFill>
                  <a:srgbClr val="350457"/>
                </a:solidFill>
                <a:latin typeface="Arial" panose="020B0604020202020204" pitchFamily="34" charset="0"/>
                <a:cs typeface="Arial" panose="020B0604020202020204" pitchFamily="34" charset="0"/>
              </a:rPr>
              <a:t>Customer selects 1 ticket on the screen </a:t>
            </a:r>
            <a:endParaRPr lang="en-GB" sz="1100"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cxnSp>
        <p:nvCxnSpPr>
          <p:cNvPr id="9" name="Straight Arrow Connector 8"/>
          <p:cNvCxnSpPr/>
          <p:nvPr/>
        </p:nvCxnSpPr>
        <p:spPr>
          <a:xfrm flipH="1" flipV="1">
            <a:off x="3779912" y="3429000"/>
            <a:ext cx="1800200" cy="43204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dirty="0" smtClean="0"/>
              <a:t>Access Bookings Online</a:t>
            </a:r>
            <a:endParaRPr lang="en-GB" dirty="0"/>
          </a:p>
        </p:txBody>
      </p:sp>
      <p:sp>
        <p:nvSpPr>
          <p:cNvPr id="14" name="Title 1"/>
          <p:cNvSpPr txBox="1">
            <a:spLocks/>
          </p:cNvSpPr>
          <p:nvPr/>
        </p:nvSpPr>
        <p:spPr>
          <a:xfrm>
            <a:off x="6228184" y="4509120"/>
            <a:ext cx="1800200" cy="72008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1100" dirty="0" smtClean="0"/>
              <a:t>They can  add details of any accessibility requirements in the group</a:t>
            </a:r>
            <a:endParaRPr lang="en-GB" sz="1100" dirty="0"/>
          </a:p>
        </p:txBody>
      </p:sp>
      <p:cxnSp>
        <p:nvCxnSpPr>
          <p:cNvPr id="12" name="Straight Arrow Connector 11"/>
          <p:cNvCxnSpPr>
            <a:stCxn id="14" idx="1"/>
          </p:cNvCxnSpPr>
          <p:nvPr/>
        </p:nvCxnSpPr>
        <p:spPr>
          <a:xfrm flipH="1">
            <a:off x="5148064" y="4869160"/>
            <a:ext cx="1080120" cy="28803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Title 1"/>
          <p:cNvSpPr txBox="1">
            <a:spLocks/>
          </p:cNvSpPr>
          <p:nvPr/>
        </p:nvSpPr>
        <p:spPr>
          <a:xfrm>
            <a:off x="179512" y="3429000"/>
            <a:ext cx="1800200" cy="504056"/>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1100" dirty="0" smtClean="0"/>
              <a:t>Customer can choose to see the seat view</a:t>
            </a:r>
            <a:endParaRPr lang="en-GB" sz="1100" dirty="0"/>
          </a:p>
        </p:txBody>
      </p:sp>
      <p:cxnSp>
        <p:nvCxnSpPr>
          <p:cNvPr id="23" name="Straight Arrow Connector 22"/>
          <p:cNvCxnSpPr/>
          <p:nvPr/>
        </p:nvCxnSpPr>
        <p:spPr>
          <a:xfrm flipV="1">
            <a:off x="1763688" y="2348880"/>
            <a:ext cx="3960440" cy="122413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763688" y="3645024"/>
            <a:ext cx="1512168" cy="21602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37973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Bookings Online</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51720" y="1572759"/>
            <a:ext cx="5082784"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97557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Bookings Online</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1268759"/>
            <a:ext cx="4104456" cy="5189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14984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Bookings Online</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230304"/>
            <a:ext cx="4753606" cy="5223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2826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Bookings Online</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120" y="1201993"/>
            <a:ext cx="8886825" cy="90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2348880"/>
            <a:ext cx="4597896" cy="3858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3635896" y="4005064"/>
            <a:ext cx="864096" cy="27329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4449437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Bookings Online</a:t>
            </a:r>
            <a:endParaRPr lang="en-GB" b="1"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975" y="2420888"/>
            <a:ext cx="8661569" cy="2815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975" y="5373216"/>
            <a:ext cx="6353175" cy="1038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924" y="1340768"/>
            <a:ext cx="8915670" cy="857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itle 1"/>
          <p:cNvSpPr txBox="1">
            <a:spLocks/>
          </p:cNvSpPr>
          <p:nvPr/>
        </p:nvSpPr>
        <p:spPr>
          <a:xfrm>
            <a:off x="5940152" y="1517365"/>
            <a:ext cx="1800200" cy="504056"/>
          </a:xfrm>
          <a:prstGeom prst="rect">
            <a:avLst/>
          </a:prstGeom>
          <a:ln>
            <a:solidFill>
              <a:srgbClr val="FF0000"/>
            </a:solidFill>
          </a:ln>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1100" dirty="0" smtClean="0"/>
              <a:t>Access CSI report sent to VS each morning</a:t>
            </a:r>
            <a:endParaRPr lang="en-GB" sz="1100" dirty="0"/>
          </a:p>
        </p:txBody>
      </p:sp>
      <p:sp>
        <p:nvSpPr>
          <p:cNvPr id="10" name="Title 1"/>
          <p:cNvSpPr txBox="1">
            <a:spLocks/>
          </p:cNvSpPr>
          <p:nvPr/>
        </p:nvSpPr>
        <p:spPr>
          <a:xfrm>
            <a:off x="6096956" y="4329478"/>
            <a:ext cx="1800200" cy="504056"/>
          </a:xfrm>
          <a:prstGeom prst="rect">
            <a:avLst/>
          </a:prstGeom>
          <a:noFill/>
          <a:ln>
            <a:solidFill>
              <a:srgbClr val="FF0000"/>
            </a:solidFill>
          </a:ln>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1100" dirty="0" smtClean="0"/>
              <a:t>Email sent to bookers to confirm what they have booked</a:t>
            </a:r>
            <a:endParaRPr lang="en-GB" sz="1100" dirty="0"/>
          </a:p>
        </p:txBody>
      </p:sp>
      <p:sp>
        <p:nvSpPr>
          <p:cNvPr id="13" name="Title 1"/>
          <p:cNvSpPr txBox="1">
            <a:spLocks/>
          </p:cNvSpPr>
          <p:nvPr/>
        </p:nvSpPr>
        <p:spPr>
          <a:xfrm>
            <a:off x="5196856" y="6284170"/>
            <a:ext cx="1800200" cy="504056"/>
          </a:xfrm>
          <a:prstGeom prst="rect">
            <a:avLst/>
          </a:prstGeom>
          <a:noFill/>
          <a:ln>
            <a:solidFill>
              <a:srgbClr val="FF0000"/>
            </a:solidFill>
          </a:ln>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1100" dirty="0" smtClean="0"/>
              <a:t>Custom tab on the performance flags to VS on the day. </a:t>
            </a:r>
            <a:endParaRPr lang="en-GB" sz="1100" dirty="0"/>
          </a:p>
        </p:txBody>
      </p:sp>
    </p:spTree>
    <p:extLst>
      <p:ext uri="{BB962C8B-B14F-4D97-AF65-F5344CB8AC3E}">
        <p14:creationId xmlns:p14="http://schemas.microsoft.com/office/powerpoint/2010/main" val="3529978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Access Starts </a:t>
            </a:r>
            <a:r>
              <a:rPr lang="en-GB" dirty="0" smtClean="0"/>
              <a:t>Online</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r>
              <a:rPr lang="en-GB" dirty="0" smtClean="0"/>
              <a:t>Because of the nature of our audience – high percentage of 1 time bookers, booking for shows that announce late &amp; sell out quickly we don’t operate an access register. </a:t>
            </a:r>
          </a:p>
          <a:p>
            <a:r>
              <a:rPr lang="en-GB" dirty="0" smtClean="0"/>
              <a:t>We work with Attitude is Everything and have been awarded a Gold Standard Award by them.</a:t>
            </a:r>
          </a:p>
          <a:p>
            <a:r>
              <a:rPr lang="en-GB" dirty="0" smtClean="0"/>
              <a:t>We are working towards improving the access information we have on our website to bring it in line with their Access Starts Online campaign. </a:t>
            </a:r>
          </a:p>
          <a:p>
            <a:r>
              <a:rPr lang="en-GB" dirty="0" smtClean="0"/>
              <a:t>Next steps – being able to allow patrons to book ambulant disabled seats online. </a:t>
            </a:r>
            <a:endParaRPr lang="en-GB" dirty="0"/>
          </a:p>
          <a:p>
            <a:pPr>
              <a:lnSpc>
                <a:spcPct val="150000"/>
              </a:lnSpc>
              <a:buClr>
                <a:srgbClr val="ED1B2F"/>
              </a:buClr>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1411622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 slide</a:t>
            </a:r>
            <a:endParaRPr lang="en-GB" dirty="0"/>
          </a:p>
        </p:txBody>
      </p:sp>
      <p:sp>
        <p:nvSpPr>
          <p:cNvPr id="3" name="Subtitle 2"/>
          <p:cNvSpPr>
            <a:spLocks noGrp="1"/>
          </p:cNvSpPr>
          <p:nvPr>
            <p:ph type="subTitle" idx="1"/>
          </p:nvPr>
        </p:nvSpPr>
        <p:spPr/>
        <p:txBody>
          <a:bodyPr/>
          <a:lstStyle/>
          <a:p>
            <a:endParaRPr lang="en-GB" dirty="0"/>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765" t="7066"/>
          <a:stretch/>
        </p:blipFill>
        <p:spPr bwMode="auto">
          <a:xfrm>
            <a:off x="-4642" y="0"/>
            <a:ext cx="920854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429766" y="476672"/>
            <a:ext cx="8229600" cy="590465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000" b="1" dirty="0" smtClean="0">
                <a:solidFill>
                  <a:prstClr val="white"/>
                </a:solidFill>
                <a:latin typeface="Arial" panose="020B0604020202020204" pitchFamily="34" charset="0"/>
                <a:cs typeface="Arial" panose="020B0604020202020204" pitchFamily="34" charset="0"/>
              </a:rPr>
              <a:t>Thank You!</a:t>
            </a:r>
          </a:p>
          <a:p>
            <a:endParaRPr lang="en-GB" sz="6000" b="1" dirty="0" smtClean="0">
              <a:solidFill>
                <a:prstClr val="white"/>
              </a:solidFill>
              <a:latin typeface="Arial" panose="020B0604020202020204" pitchFamily="34" charset="0"/>
              <a:cs typeface="Arial" panose="020B0604020202020204" pitchFamily="34" charset="0"/>
            </a:endParaRPr>
          </a:p>
          <a:p>
            <a:r>
              <a:rPr lang="en-GB" sz="2000" b="1" dirty="0">
                <a:solidFill>
                  <a:prstClr val="white"/>
                </a:solidFill>
                <a:latin typeface="Arial" panose="020B0604020202020204" pitchFamily="34" charset="0"/>
                <a:cs typeface="Arial" panose="020B0604020202020204" pitchFamily="34" charset="0"/>
              </a:rPr>
              <a:t>c</a:t>
            </a:r>
            <a:r>
              <a:rPr lang="en-GB" sz="2000" b="1" dirty="0" smtClean="0">
                <a:solidFill>
                  <a:prstClr val="white"/>
                </a:solidFill>
                <a:latin typeface="Arial" panose="020B0604020202020204" pitchFamily="34" charset="0"/>
                <a:cs typeface="Arial" panose="020B0604020202020204" pitchFamily="34" charset="0"/>
              </a:rPr>
              <a:t>laire.griffin@roundhouse.org.uk</a:t>
            </a:r>
            <a:endParaRPr lang="en-GB" sz="2000" b="1" dirty="0">
              <a:solidFill>
                <a:prstClr val="white"/>
              </a:solidFill>
              <a:latin typeface="Arial" panose="020B0604020202020204" pitchFamily="34" charset="0"/>
              <a:cs typeface="Arial" panose="020B0604020202020204" pitchFamily="34" charset="0"/>
            </a:endParaRPr>
          </a:p>
          <a:p>
            <a:r>
              <a:rPr lang="en-GB" sz="2000" dirty="0" smtClean="0">
                <a:solidFill>
                  <a:prstClr val="white"/>
                </a:solidFill>
                <a:latin typeface="Arial" panose="020B0604020202020204" pitchFamily="34" charset="0"/>
                <a:cs typeface="Arial" panose="020B0604020202020204" pitchFamily="34" charset="0"/>
              </a:rPr>
              <a:t>www.roundhouse.org.uk</a:t>
            </a:r>
            <a:endParaRPr lang="en-GB" sz="20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01736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506768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32515500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648023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442685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100700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555080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25520445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825154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28800" y="685800"/>
            <a:ext cx="5562600" cy="5562600"/>
          </a:xfrm>
          <a:prstGeom prst="rect">
            <a:avLst/>
          </a:prstGeom>
        </p:spPr>
      </p:pic>
    </p:spTree>
    <p:extLst>
      <p:ext uri="{BB962C8B-B14F-4D97-AF65-F5344CB8AC3E}">
        <p14:creationId xmlns:p14="http://schemas.microsoft.com/office/powerpoint/2010/main" val="243109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2489197"/>
            <a:ext cx="7886700" cy="2852737"/>
          </a:xfrm>
        </p:spPr>
        <p:txBody>
          <a:bodyPr>
            <a:normAutofit/>
          </a:bodyPr>
          <a:lstStyle/>
          <a:p>
            <a:r>
              <a:rPr lang="en-US" sz="2400" dirty="0" smtClean="0">
                <a:solidFill>
                  <a:schemeClr val="bg1"/>
                </a:solidFill>
              </a:rPr>
              <a:t>“The </a:t>
            </a:r>
            <a:r>
              <a:rPr lang="en-US" sz="2400" dirty="0">
                <a:solidFill>
                  <a:schemeClr val="bg1"/>
                </a:solidFill>
              </a:rPr>
              <a:t>more people I meet the happier I become</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269115"/>
            <a:ext cx="7886700" cy="449342"/>
          </a:xfrm>
        </p:spPr>
        <p:txBody>
          <a:bodyPr>
            <a:normAutofit/>
          </a:bodyPr>
          <a:lstStyle/>
          <a:p>
            <a:r>
              <a:rPr lang="en-US" sz="1800" dirty="0" smtClean="0"/>
              <a:t>Samuel Beckett, </a:t>
            </a:r>
            <a:r>
              <a:rPr lang="en-US" sz="1800"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61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858075" y="2045034"/>
            <a:ext cx="4049412" cy="4739759"/>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TRANSPORT TO </a:t>
            </a:r>
          </a:p>
          <a:p>
            <a:pPr defTabSz="457200"/>
            <a:r>
              <a:rPr lang="en-GB" sz="2800" b="1" dirty="0">
                <a:solidFill>
                  <a:srgbClr val="0B9D48"/>
                </a:solidFill>
                <a:cs typeface="Arial" panose="020B0604020202020204" pitchFamily="34" charset="0"/>
              </a:rPr>
              <a:t>ABBEY THEATRE</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Coaches depart now at entry level</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Take any items from the cloakroom </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Tea and coffee available at the Abbey </a:t>
            </a:r>
          </a:p>
          <a:p>
            <a:pPr marL="285750" indent="-285750" defTabSz="457200">
              <a:buFont typeface="Arial" panose="020B0604020202020204" pitchFamily="34" charset="0"/>
              <a:buChar char="•"/>
            </a:pPr>
            <a:endParaRPr lang="en-GB" b="1" dirty="0">
              <a:solidFill>
                <a:srgbClr val="F15E4C"/>
              </a:solidFill>
              <a:cs typeface="Arial" panose="020B0604020202020204" pitchFamily="34" charset="0"/>
            </a:endParaRPr>
          </a:p>
          <a:p>
            <a:pPr defTabSz="457200"/>
            <a:r>
              <a:rPr lang="en-GB" sz="2800" b="1" dirty="0">
                <a:solidFill>
                  <a:srgbClr val="0B9D48"/>
                </a:solidFill>
                <a:cs typeface="Arial" panose="020B0604020202020204" pitchFamily="34" charset="0"/>
              </a:rPr>
              <a:t>CONFERENCE KEYNOTE 16.00-17.00</a:t>
            </a:r>
          </a:p>
          <a:p>
            <a:pPr defTabSz="457200"/>
            <a:endParaRPr lang="en-GB" sz="2800" b="1" dirty="0">
              <a:solidFill>
                <a:srgbClr val="0B9D48"/>
              </a:solidFill>
              <a:cs typeface="Arial" panose="020B0604020202020204" pitchFamily="34" charset="0"/>
            </a:endParaRPr>
          </a:p>
          <a:p>
            <a:pPr defTabSz="457200"/>
            <a:r>
              <a:rPr lang="en-GB" sz="2800" b="1" dirty="0">
                <a:solidFill>
                  <a:srgbClr val="0B9D48"/>
                </a:solidFill>
                <a:cs typeface="Arial" panose="020B0604020202020204" pitchFamily="34" charset="0"/>
              </a:rPr>
              <a:t>EVENING NETWORKING EVENT 19.30</a:t>
            </a:r>
          </a:p>
          <a:p>
            <a:pPr defTabSz="457200"/>
            <a:endParaRPr lang="en-GB"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781360" y="3695183"/>
            <a:ext cx="4202842" cy="338554"/>
          </a:xfrm>
          <a:prstGeom prst="rect">
            <a:avLst/>
          </a:prstGeom>
          <a:noFill/>
        </p:spPr>
        <p:txBody>
          <a:bodyPr wrap="square" rtlCol="0">
            <a:spAutoFit/>
          </a:bodyPr>
          <a:lstStyle/>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Tree>
    <p:extLst>
      <p:ext uri="{BB962C8B-B14F-4D97-AF65-F5344CB8AC3E}">
        <p14:creationId xmlns:p14="http://schemas.microsoft.com/office/powerpoint/2010/main" val="76226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5.xml.rels><?xml version="1.0" encoding="UTF-8" standalone="yes"?>
<Relationships xmlns="http://schemas.openxmlformats.org/package/2006/relationships"><Relationship Id="rId1" Type="http://schemas.openxmlformats.org/officeDocument/2006/relationships/image" Target="../media/image1.png"/></Relationships>
</file>

<file path=ppt/theme/_rels/theme6.xml.rels><?xml version="1.0" encoding="UTF-8" standalone="yes"?>
<Relationships xmlns="http://schemas.openxmlformats.org/package/2006/relationships"><Relationship Id="rId1" Type="http://schemas.openxmlformats.org/officeDocument/2006/relationships/image" Target="../media/image1.png"/></Relationships>
</file>

<file path=ppt/theme/_rels/theme7.xml.rels><?xml version="1.0" encoding="UTF-8" standalone="yes"?>
<Relationships xmlns="http://schemas.openxmlformats.org/package/2006/relationships"><Relationship Id="rId1" Type="http://schemas.openxmlformats.org/officeDocument/2006/relationships/image" Target="../media/image1.png"/></Relationships>
</file>

<file path=ppt/theme/_rels/theme8.xml.rels><?xml version="1.0" encoding="UTF-8" standalone="yes"?>
<Relationships xmlns="http://schemas.openxmlformats.org/package/2006/relationships"><Relationship Id="rId1" Type="http://schemas.openxmlformats.org/officeDocument/2006/relationships/image" Target="../media/image1.png"/></Relationships>
</file>

<file path=ppt/theme/_rels/theme9.xml.rels><?xml version="1.0" encoding="UTF-8" standalone="yes"?>
<Relationships xmlns="http://schemas.openxmlformats.org/package/2006/relationships"><Relationship Id="rId1" Type="http://schemas.openxmlformats.org/officeDocument/2006/relationships/image" Target="../media/image1.png"/></Relationships>
</file>

<file path=ppt/theme/_rels/theme10.xml.rels><?xml version="1.0" encoding="UTF-8" standalone="yes"?>
<Relationships xmlns="http://schemas.openxmlformats.org/package/2006/relationships"><Relationship Id="rId1" Type="http://schemas.openxmlformats.org/officeDocument/2006/relationships/image" Target="../media/image1.png"/></Relationships>
</file>

<file path=ppt/theme/_rels/theme1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6.xml><?xml version="1.0" encoding="utf-8"?>
<a:theme xmlns:a="http://schemas.openxmlformats.org/drawingml/2006/main" name="1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7.xml><?xml version="1.0" encoding="utf-8"?>
<a:theme xmlns:a="http://schemas.openxmlformats.org/drawingml/2006/main" name="2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8.xml><?xml version="1.0" encoding="utf-8"?>
<a:theme xmlns:a="http://schemas.openxmlformats.org/drawingml/2006/main" name="3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9.xml><?xml version="1.0" encoding="utf-8"?>
<a:theme xmlns:a="http://schemas.openxmlformats.org/drawingml/2006/main" name="4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0.xml><?xml version="1.0" encoding="utf-8"?>
<a:theme xmlns:a="http://schemas.openxmlformats.org/drawingml/2006/main" name="5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1.xml><?xml version="1.0" encoding="utf-8"?>
<a:theme xmlns:a="http://schemas.openxmlformats.org/drawingml/2006/main" name="6_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1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1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1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a="http://schemas.openxmlformats.org/drawingml/2006/main" name="17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18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19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20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2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2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1242</Words>
  <Application>Microsoft Office PowerPoint</Application>
  <PresentationFormat>On-screen Show (4:3)</PresentationFormat>
  <Paragraphs>99</Paragraphs>
  <Slides>30</Slides>
  <Notes>8</Notes>
  <HiddenSlides>0</HiddenSlides>
  <MMClips>0</MMClips>
  <ScaleCrop>false</ScaleCrop>
  <HeadingPairs>
    <vt:vector size="6" baseType="variant">
      <vt:variant>
        <vt:lpstr>Fonts Used</vt:lpstr>
      </vt:variant>
      <vt:variant>
        <vt:i4>6</vt:i4>
      </vt:variant>
      <vt:variant>
        <vt:lpstr>Theme</vt:lpstr>
      </vt:variant>
      <vt:variant>
        <vt:i4>30</vt:i4>
      </vt:variant>
      <vt:variant>
        <vt:lpstr>Slide Titles</vt:lpstr>
      </vt:variant>
      <vt:variant>
        <vt:i4>30</vt:i4>
      </vt:variant>
    </vt:vector>
  </HeadingPairs>
  <TitlesOfParts>
    <vt:vector size="66" baseType="lpstr">
      <vt:lpstr>Arial</vt:lpstr>
      <vt:lpstr>Calibri</vt:lpstr>
      <vt:lpstr>Calibri Light</vt:lpstr>
      <vt:lpstr>Franklin Gothic Book</vt:lpstr>
      <vt:lpstr>Helvetica Light</vt:lpstr>
      <vt:lpstr>Tahoma</vt:lpstr>
      <vt:lpstr>1_Office Theme</vt:lpstr>
      <vt:lpstr>2_Office Theme</vt:lpstr>
      <vt:lpstr>3_Office Theme</vt:lpstr>
      <vt:lpstr>4_Office Theme</vt:lpstr>
      <vt:lpstr>White</vt:lpstr>
      <vt:lpstr>1_White</vt:lpstr>
      <vt:lpstr>2_White</vt:lpstr>
      <vt:lpstr>3_White</vt:lpstr>
      <vt:lpstr>4_White</vt:lpstr>
      <vt:lpstr>5_White</vt:lpstr>
      <vt:lpstr>6_White</vt:lpstr>
      <vt:lpstr>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Roundhouse </vt:lpstr>
      <vt:lpstr>Create to Transform</vt:lpstr>
      <vt:lpstr>Customer selects 1 ticket on the screen </vt:lpstr>
      <vt:lpstr>Access Bookings Online</vt:lpstr>
      <vt:lpstr>Access Bookings Online</vt:lpstr>
      <vt:lpstr>Access Bookings Online</vt:lpstr>
      <vt:lpstr>Access Bookings Online</vt:lpstr>
      <vt:lpstr>Access Bookings Online</vt:lpstr>
      <vt:lpstr>Access Starts Online</vt:lpstr>
      <vt:lpstr>End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more people I meet the happier I become.”</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5</cp:revision>
  <dcterms:created xsi:type="dcterms:W3CDTF">2016-11-08T23:51:07Z</dcterms:created>
  <dcterms:modified xsi:type="dcterms:W3CDTF">2016-11-15T14:52:36Z</dcterms:modified>
</cp:coreProperties>
</file>