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2.xml" ContentType="application/vnd.openxmlformats-officedocument.presentationml.notesSlide+xml"/>
  <Override PartName="/ppt/tags/tag33.xml" ContentType="application/vnd.openxmlformats-officedocument.presentationml.tags+xml"/>
  <Override PartName="/ppt/notesSlides/notesSlide3.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notesSlides/notesSlide4.xml" ContentType="application/vnd.openxmlformats-officedocument.presentationml.notesSlide+xml"/>
  <Override PartName="/ppt/comments/comment1.xml" ContentType="application/vnd.openxmlformats-officedocument.presentationml.comment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comments/comment2.xml" ContentType="application/vnd.openxmlformats-officedocument.presentationml.comments+xml"/>
  <Override PartName="/ppt/tags/tag49.xml" ContentType="application/vnd.openxmlformats-officedocument.presentationml.tags+xml"/>
  <Override PartName="/ppt/comments/comment3.xml" ContentType="application/vnd.openxmlformats-officedocument.presentationml.comments+xml"/>
  <Override PartName="/ppt/tags/tag50.xml" ContentType="application/vnd.openxmlformats-officedocument.presentationml.tags+xml"/>
  <Override PartName="/ppt/comments/comment4.xml" ContentType="application/vnd.openxmlformats-officedocument.presentationml.comments+xml"/>
  <Override PartName="/ppt/tags/tag51.xml" ContentType="application/vnd.openxmlformats-officedocument.presentationml.tags+xml"/>
  <Override PartName="/ppt/notesSlides/notesSlide5.xml" ContentType="application/vnd.openxmlformats-officedocument.presentationml.notesSlide+xml"/>
  <Override PartName="/ppt/tags/tag52.xml" ContentType="application/vnd.openxmlformats-officedocument.presentationml.tags+xml"/>
  <Override PartName="/ppt/notesSlides/notesSlide6.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7.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notesSlides/notesSlide8.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notesSlides/notesSlide9.xml" ContentType="application/vnd.openxmlformats-officedocument.presentationml.notesSlide+xml"/>
  <Override PartName="/ppt/tags/tag70.xml" ContentType="application/vnd.openxmlformats-officedocument.presentationml.tags+xml"/>
  <Override PartName="/ppt/notesSlides/notesSlide10.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comments/comment5.xml" ContentType="application/vnd.openxmlformats-officedocument.presentationml.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45" r:id="rId1"/>
    <p:sldMasterId id="2147483774" r:id="rId2"/>
    <p:sldMasterId id="2147483776" r:id="rId3"/>
    <p:sldMasterId id="2147483778" r:id="rId4"/>
    <p:sldMasterId id="2147483780" r:id="rId5"/>
  </p:sldMasterIdLst>
  <p:notesMasterIdLst>
    <p:notesMasterId r:id="rId54"/>
  </p:notesMasterIdLst>
  <p:handoutMasterIdLst>
    <p:handoutMasterId r:id="rId55"/>
  </p:handoutMasterIdLst>
  <p:sldIdLst>
    <p:sldId id="414" r:id="rId6"/>
    <p:sldId id="415" r:id="rId7"/>
    <p:sldId id="367" r:id="rId8"/>
    <p:sldId id="368" r:id="rId9"/>
    <p:sldId id="369" r:id="rId10"/>
    <p:sldId id="370" r:id="rId11"/>
    <p:sldId id="371" r:id="rId12"/>
    <p:sldId id="372" r:id="rId13"/>
    <p:sldId id="373" r:id="rId14"/>
    <p:sldId id="374" r:id="rId15"/>
    <p:sldId id="375" r:id="rId16"/>
    <p:sldId id="376" r:id="rId17"/>
    <p:sldId id="377" r:id="rId18"/>
    <p:sldId id="378" r:id="rId19"/>
    <p:sldId id="379" r:id="rId20"/>
    <p:sldId id="380" r:id="rId21"/>
    <p:sldId id="381" r:id="rId22"/>
    <p:sldId id="382" r:id="rId23"/>
    <p:sldId id="383" r:id="rId24"/>
    <p:sldId id="384" r:id="rId25"/>
    <p:sldId id="385" r:id="rId26"/>
    <p:sldId id="386" r:id="rId27"/>
    <p:sldId id="387" r:id="rId28"/>
    <p:sldId id="388" r:id="rId29"/>
    <p:sldId id="389" r:id="rId30"/>
    <p:sldId id="390" r:id="rId31"/>
    <p:sldId id="413" r:id="rId32"/>
    <p:sldId id="391" r:id="rId33"/>
    <p:sldId id="392" r:id="rId34"/>
    <p:sldId id="393" r:id="rId35"/>
    <p:sldId id="394" r:id="rId36"/>
    <p:sldId id="395" r:id="rId37"/>
    <p:sldId id="396" r:id="rId38"/>
    <p:sldId id="397" r:id="rId39"/>
    <p:sldId id="398" r:id="rId40"/>
    <p:sldId id="399" r:id="rId41"/>
    <p:sldId id="400" r:id="rId42"/>
    <p:sldId id="401" r:id="rId43"/>
    <p:sldId id="402" r:id="rId44"/>
    <p:sldId id="403" r:id="rId45"/>
    <p:sldId id="404" r:id="rId46"/>
    <p:sldId id="406" r:id="rId47"/>
    <p:sldId id="407" r:id="rId48"/>
    <p:sldId id="408" r:id="rId49"/>
    <p:sldId id="410" r:id="rId50"/>
    <p:sldId id="411" r:id="rId51"/>
    <p:sldId id="416" r:id="rId52"/>
    <p:sldId id="417" r:id="rId53"/>
  </p:sldIdLst>
  <p:sldSz cx="9144000" cy="6858000" type="screen4x3"/>
  <p:notesSz cx="6858000" cy="9144000"/>
  <p:embeddedFontLst>
    <p:embeddedFont>
      <p:font typeface="Tahoma" panose="020B0604030504040204" pitchFamily="34" charset="0"/>
      <p:regular r:id="rId56"/>
      <p:bold r:id="rId57"/>
    </p:embeddedFont>
    <p:embeddedFont>
      <p:font typeface="Consolas" panose="020B0609020204030204" pitchFamily="49" charset="0"/>
      <p:regular r:id="rId58"/>
      <p:bold r:id="rId59"/>
      <p:italic r:id="rId60"/>
      <p:boldItalic r:id="rId61"/>
    </p:embeddedFont>
    <p:embeddedFont>
      <p:font typeface="Calibri" panose="020F0502020204030204" pitchFamily="34" charset="0"/>
      <p:regular r:id="rId62"/>
      <p:bold r:id="rId63"/>
      <p:italic r:id="rId64"/>
      <p:boldItalic r:id="rId65"/>
    </p:embeddedFont>
    <p:embeddedFont>
      <p:font typeface="Arial Black" panose="020B0A04020102020204" pitchFamily="34" charset="0"/>
      <p:bold r:id="rId66"/>
    </p:embeddedFont>
    <p:embeddedFont>
      <p:font typeface="Calibri Light" panose="020F0302020204030204" pitchFamily="34" charset="0"/>
      <p:regular r:id="rId67"/>
      <p:italic r:id="rId68"/>
    </p:embeddedFont>
  </p:embeddedFontLst>
  <p:custDataLst>
    <p:tags r:id="rId6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th Gilliland" initials="BG" lastIdx="5" clrIdx="0">
    <p:extLst>
      <p:ext uri="{19B8F6BF-5375-455C-9EA6-DF929625EA0E}">
        <p15:presenceInfo xmlns:p15="http://schemas.microsoft.com/office/powerpoint/2012/main" userId="Beth Gillilan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2F84"/>
    <a:srgbClr val="F0583F"/>
    <a:srgbClr val="008E90"/>
    <a:srgbClr val="5B4FA1"/>
    <a:srgbClr val="FF9900"/>
    <a:srgbClr val="678034"/>
    <a:srgbClr val="8FC7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731" autoAdjust="0"/>
    <p:restoredTop sz="67394" autoAdjust="0"/>
  </p:normalViewPr>
  <p:slideViewPr>
    <p:cSldViewPr showGuides="1">
      <p:cViewPr varScale="1">
        <p:scale>
          <a:sx n="73" d="100"/>
          <a:sy n="73" d="100"/>
        </p:scale>
        <p:origin x="1782" y="66"/>
      </p:cViewPr>
      <p:guideLst>
        <p:guide orient="horz" pos="2160"/>
        <p:guide pos="2880"/>
      </p:guideLst>
    </p:cSldViewPr>
  </p:slideViewPr>
  <p:notesTextViewPr>
    <p:cViewPr>
      <p:scale>
        <a:sx n="1" d="1"/>
        <a:sy n="1" d="1"/>
      </p:scale>
      <p:origin x="0" y="0"/>
    </p:cViewPr>
  </p:notesTextViewPr>
  <p:notesViewPr>
    <p:cSldViewPr showGuides="1">
      <p:cViewPr varScale="1">
        <p:scale>
          <a:sx n="88" d="100"/>
          <a:sy n="88" d="100"/>
        </p:scale>
        <p:origin x="3822"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handoutMaster" Target="handoutMasters/handoutMaster1.xml"/><Relationship Id="rId63" Type="http://schemas.openxmlformats.org/officeDocument/2006/relationships/font" Target="fonts/font8.fntdata"/><Relationship Id="rId68" Type="http://schemas.openxmlformats.org/officeDocument/2006/relationships/font" Target="fonts/font13.fntdata"/><Relationship Id="rId7" Type="http://schemas.openxmlformats.org/officeDocument/2006/relationships/slide" Target="slides/slide2.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3.fntdata"/><Relationship Id="rId66" Type="http://schemas.openxmlformats.org/officeDocument/2006/relationships/font" Target="fonts/font11.fntdata"/><Relationship Id="rId7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2.fntdata"/><Relationship Id="rId61"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5.fntdata"/><Relationship Id="rId65" Type="http://schemas.openxmlformats.org/officeDocument/2006/relationships/font" Target="fonts/font10.fntdata"/><Relationship Id="rId73"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tags" Target="tags/tag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4.fntdata"/><Relationship Id="rId67" Type="http://schemas.openxmlformats.org/officeDocument/2006/relationships/font" Target="fonts/font12.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62" Type="http://schemas.openxmlformats.org/officeDocument/2006/relationships/font" Target="fonts/font7.fntdata"/><Relationship Id="rId7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8-01T23:20:18.787" idx="1">
    <p:pos x="10" y="10"/>
    <p:text>I switched to a color background slide here to add more visibility to each of the scenarios</p:text>
    <p:extLst>
      <p:ext uri="{C676402C-5697-4E1C-873F-D02D1690AC5C}">
        <p15:threadingInfo xmlns:p15="http://schemas.microsoft.com/office/powerpoint/2012/main" timeZoneBias="24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6-08-01T23:43:27.665" idx="3">
    <p:pos x="2021" y="2542"/>
    <p:text>Just curious why we still have links for SQL Server 2008? Aren't we up to SQL 2012 officially yet?</p:text>
    <p:extLst>
      <p:ext uri="{C676402C-5697-4E1C-873F-D02D1690AC5C}">
        <p15:threadingInfo xmlns:p15="http://schemas.microsoft.com/office/powerpoint/2012/main" timeZoneBias="24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6-08-01T23:42:39.124" idx="2">
    <p:pos x="7186" y="3291"/>
    <p:text>Just curious why we still have links for SQL Server 2008? Aren't we up to SQL 2012 officially yet?</p:text>
    <p:extLst>
      <p:ext uri="{C676402C-5697-4E1C-873F-D02D1690AC5C}">
        <p15:threadingInfo xmlns:p15="http://schemas.microsoft.com/office/powerpoint/2012/main" timeZoneBias="24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6-08-01T23:43:48.172" idx="4">
    <p:pos x="6921" y="1152"/>
    <p:text>Any way to reduce some of this text?</p:text>
    <p:extLst>
      <p:ext uri="{C676402C-5697-4E1C-873F-D02D1690AC5C}">
        <p15:threadingInfo xmlns:p15="http://schemas.microsoft.com/office/powerpoint/2012/main" timeZoneBias="24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16-08-01T23:50:54.743" idx="5">
    <p:pos x="4719" y="1336"/>
    <p:text>Can you make these specific URl links?</p:text>
    <p:extLst>
      <p:ext uri="{C676402C-5697-4E1C-873F-D02D1690AC5C}">
        <p15:threadingInfo xmlns:p15="http://schemas.microsoft.com/office/powerpoint/2012/main" timeZoneBias="24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A89AFD3-578A-488E-A5AE-62326E3F63F4}" type="datetimeFigureOut">
              <a:rPr lang="en-US" smtClean="0"/>
              <a:t>11/30/2016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D0AC50C-4608-4364-8361-506588901E77}" type="slidenum">
              <a:rPr lang="en-US" smtClean="0"/>
              <a:t>‹#›</a:t>
            </a:fld>
            <a:endParaRPr lang="en-US"/>
          </a:p>
        </p:txBody>
      </p:sp>
    </p:spTree>
    <p:extLst>
      <p:ext uri="{BB962C8B-B14F-4D97-AF65-F5344CB8AC3E}">
        <p14:creationId xmlns:p14="http://schemas.microsoft.com/office/powerpoint/2010/main" val="4118330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EAFC54-6D67-4165-8E3C-5C7666CE676E}" type="datetimeFigureOut">
              <a:rPr lang="en-US" smtClean="0"/>
              <a:t>11/30/2016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1F2BB6-8BFE-447A-8126-E3570150BA9F}" type="slidenum">
              <a:rPr lang="en-US" smtClean="0"/>
              <a:t>‹#›</a:t>
            </a:fld>
            <a:endParaRPr lang="en-US"/>
          </a:p>
        </p:txBody>
      </p:sp>
    </p:spTree>
    <p:extLst>
      <p:ext uri="{BB962C8B-B14F-4D97-AF65-F5344CB8AC3E}">
        <p14:creationId xmlns:p14="http://schemas.microsoft.com/office/powerpoint/2010/main" val="1614483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Here is a basic overview of the steps you might take in troubleshooting an issue.  You can engage Network Support</a:t>
            </a:r>
            <a:r>
              <a:rPr lang="en-US" baseline="0" dirty="0" smtClean="0"/>
              <a:t> at any stage of the process, but the further you can get through these steps on your own, the quicker we’ll likely be able to help you to a resolution if you can’t arrive at it on your own.  </a:t>
            </a:r>
            <a:endParaRPr lang="en-US" dirty="0" smtClean="0"/>
          </a:p>
          <a:p>
            <a:endParaRPr lang="en-US" dirty="0" smtClean="0"/>
          </a:p>
          <a:p>
            <a:r>
              <a:rPr lang="en-US" dirty="0" smtClean="0"/>
              <a:t>Discovery: a</a:t>
            </a:r>
            <a:r>
              <a:rPr lang="en-US" baseline="0" dirty="0" smtClean="0"/>
              <a:t>sking the right questions at the beginning of the process can save loads of time down the line.  Common questions when presented with a user issue are:</a:t>
            </a:r>
          </a:p>
          <a:p>
            <a:pPr marL="171450" indent="-171450">
              <a:buFontTx/>
              <a:buChar char="-"/>
            </a:pPr>
            <a:r>
              <a:rPr lang="en-US" baseline="0" dirty="0" smtClean="0"/>
              <a:t>Is it happening for just one user or all users</a:t>
            </a:r>
          </a:p>
          <a:p>
            <a:pPr marL="171450" indent="-171450">
              <a:buFontTx/>
              <a:buChar char="-"/>
            </a:pPr>
            <a:r>
              <a:rPr lang="en-US" baseline="0" dirty="0" smtClean="0"/>
              <a:t>Is there an error message presented to the end user?</a:t>
            </a:r>
          </a:p>
          <a:p>
            <a:pPr marL="171450" indent="-171450">
              <a:buFontTx/>
              <a:buChar char="-"/>
            </a:pPr>
            <a:r>
              <a:rPr lang="en-US" baseline="0" dirty="0" smtClean="0"/>
              <a:t>Did this ever work?  If so, what has changed since then?</a:t>
            </a:r>
          </a:p>
          <a:p>
            <a:pPr marL="171450" indent="-171450">
              <a:buFontTx/>
              <a:buChar char="-"/>
            </a:pPr>
            <a:r>
              <a:rPr lang="en-US" baseline="0" dirty="0" smtClean="0"/>
              <a:t>Is there anything unique about your environment that may be contributing to the issue (custom procedures/plugins/web code, stringent network securities, nonstandard server configuration, </a:t>
            </a:r>
            <a:r>
              <a:rPr lang="en-US" baseline="0" dirty="0" err="1" smtClean="0"/>
              <a:t>etc</a:t>
            </a:r>
            <a:r>
              <a:rPr lang="en-US" baseline="0" dirty="0" smtClean="0"/>
              <a:t>)</a:t>
            </a:r>
          </a:p>
          <a:p>
            <a:pPr marL="171450" indent="-171450">
              <a:buFontTx/>
              <a:buChar char="-"/>
            </a:pPr>
            <a:r>
              <a:rPr lang="en-US" baseline="0" dirty="0" smtClean="0"/>
              <a:t>What exactly were you trying to do and what steps did you take to get there?</a:t>
            </a:r>
          </a:p>
          <a:p>
            <a:pPr marL="0" indent="0">
              <a:buFontTx/>
              <a:buNone/>
            </a:pPr>
            <a:endParaRPr lang="en-US" baseline="0" dirty="0" smtClean="0"/>
          </a:p>
          <a:p>
            <a:pPr marL="171450" indent="-171450">
              <a:buFontTx/>
              <a:buChar char="-"/>
            </a:pPr>
            <a:endParaRPr lang="en-US" baseline="0" dirty="0" smtClean="0"/>
          </a:p>
          <a:p>
            <a:pPr marL="0" indent="0">
              <a:buFontTx/>
              <a:buNone/>
            </a:pPr>
            <a:r>
              <a:rPr lang="en-US" baseline="0" dirty="0" smtClean="0"/>
              <a:t>Planning: armed with information about the nature of the issue, which available tools are most appropriate for uncovering more clues?  We’ll be spending more time  on this topic shortly.</a:t>
            </a:r>
          </a:p>
          <a:p>
            <a:pPr marL="0" indent="0">
              <a:buFontTx/>
              <a:buNone/>
            </a:pPr>
            <a:endParaRPr lang="en-US" baseline="0" dirty="0" smtClean="0"/>
          </a:p>
          <a:p>
            <a:pPr marL="0" indent="0">
              <a:buFontTx/>
              <a:buNone/>
            </a:pPr>
            <a:r>
              <a:rPr lang="en-US" baseline="0" dirty="0" smtClean="0"/>
              <a:t>Reproduction: maybe the most important step.  if you can reproduce an issue at will, chances are very good that either you or we will be able to quickly deduce the cause of the issue</a:t>
            </a:r>
          </a:p>
          <a:p>
            <a:pPr marL="0" indent="0">
              <a:buFontTx/>
              <a:buNone/>
            </a:pPr>
            <a:endParaRPr lang="en-US" baseline="0" dirty="0" smtClean="0"/>
          </a:p>
          <a:p>
            <a:pPr marL="0" indent="0">
              <a:buFontTx/>
              <a:buNone/>
            </a:pPr>
            <a:r>
              <a:rPr lang="en-US" baseline="0" dirty="0" smtClean="0"/>
              <a:t>Isolation: in this step, we eliminate as many of the variables at work to distill the issue down to its essence, ruling out possibilities until we can hone in on exactly the component that is at fault</a:t>
            </a:r>
          </a:p>
          <a:p>
            <a:pPr marL="0" indent="0">
              <a:buFontTx/>
              <a:buNone/>
            </a:pPr>
            <a:endParaRPr lang="en-US" baseline="0" dirty="0" smtClean="0"/>
          </a:p>
          <a:p>
            <a:pPr marL="0" indent="0">
              <a:buFontTx/>
              <a:buNone/>
            </a:pPr>
            <a:r>
              <a:rPr lang="en-US" baseline="0" dirty="0" smtClean="0"/>
              <a:t>Analysis:  brainstorm solutions, test your hypothesis</a:t>
            </a:r>
          </a:p>
          <a:p>
            <a:pPr marL="0" indent="0">
              <a:buFontTx/>
              <a:buNone/>
            </a:pPr>
            <a:endParaRPr lang="en-US" baseline="0" dirty="0" smtClean="0"/>
          </a:p>
          <a:p>
            <a:pPr marL="0" indent="0">
              <a:buFontTx/>
              <a:buNone/>
            </a:pPr>
            <a:r>
              <a:rPr lang="en-US" baseline="0" dirty="0" smtClean="0"/>
              <a:t>Not shown here, of course are testing and implementing your solution, then documenting it.</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682968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89649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 </a:t>
            </a:r>
          </a:p>
          <a:p>
            <a:r>
              <a:rPr lang="en-US" dirty="0" smtClean="0"/>
              <a:t>Questions to ask:</a:t>
            </a:r>
          </a:p>
          <a:p>
            <a:r>
              <a:rPr lang="en-US" dirty="0" smtClean="0"/>
              <a:t>  - slow for just you or everyone?</a:t>
            </a:r>
          </a:p>
          <a:p>
            <a:r>
              <a:rPr lang="en-US" dirty="0" smtClean="0"/>
              <a:t>  - is everyone</a:t>
            </a:r>
            <a:r>
              <a:rPr lang="en-US" baseline="0" dirty="0" smtClean="0"/>
              <a:t> hung on the same action?</a:t>
            </a:r>
          </a:p>
          <a:p>
            <a:r>
              <a:rPr lang="en-US" baseline="0" dirty="0" smtClean="0"/>
              <a:t>  - is network connectivity good?</a:t>
            </a:r>
          </a:p>
          <a:p>
            <a:endParaRPr lang="en-US" baseline="0" dirty="0" smtClean="0"/>
          </a:p>
          <a:p>
            <a:r>
              <a:rPr lang="en-US" baseline="0" dirty="0" smtClean="0"/>
              <a:t>Moving from front to back:</a:t>
            </a:r>
          </a:p>
          <a:p>
            <a:r>
              <a:rPr lang="en-US" baseline="0" dirty="0" smtClean="0"/>
              <a:t>  - are the services responding (Services Dashboard – if anything is marked with a red X, address it)</a:t>
            </a:r>
          </a:p>
          <a:p>
            <a:endParaRPr lang="en-US" baseline="0" dirty="0" smtClean="0"/>
          </a:p>
          <a:p>
            <a:r>
              <a:rPr lang="en-US" baseline="0" dirty="0" smtClean="0"/>
              <a:t>SQL Server</a:t>
            </a:r>
          </a:p>
          <a:p>
            <a:r>
              <a:rPr lang="en-US" baseline="0" dirty="0" smtClean="0"/>
              <a:t> - </a:t>
            </a:r>
            <a:r>
              <a:rPr lang="en-US" baseline="0" dirty="0" err="1" smtClean="0"/>
              <a:t>sp_blocked</a:t>
            </a:r>
            <a:r>
              <a:rPr lang="en-US" baseline="0" dirty="0" smtClean="0"/>
              <a:t> or sp_who2</a:t>
            </a:r>
          </a:p>
          <a:p>
            <a:r>
              <a:rPr lang="en-US" baseline="0" dirty="0" smtClean="0"/>
              <a:t> - kill ##</a:t>
            </a:r>
          </a:p>
          <a:p>
            <a:r>
              <a:rPr lang="en-US" baseline="0" dirty="0" smtClean="0"/>
              <a:t> - Activity Monitor/ SQL Server utilization</a:t>
            </a:r>
          </a:p>
          <a:p>
            <a:r>
              <a:rPr lang="en-US" baseline="0" dirty="0" smtClean="0"/>
              <a:t> </a:t>
            </a:r>
          </a:p>
          <a:p>
            <a:r>
              <a:rPr lang="en-US" baseline="0" dirty="0" smtClean="0"/>
              <a:t>To reproduce the situation, open a transaction in SSMS to update an address row, then do the same in Tessitura.</a:t>
            </a:r>
          </a:p>
          <a:p>
            <a:endParaRPr lang="en-US" baseline="0" dirty="0" smtClean="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430239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Possible</a:t>
            </a:r>
            <a:r>
              <a:rPr lang="en-US" baseline="0" dirty="0" smtClean="0"/>
              <a:t> scenario 1:</a:t>
            </a:r>
          </a:p>
          <a:p>
            <a:r>
              <a:rPr lang="en-US" baseline="0" dirty="0" smtClean="0"/>
              <a:t>Alternate scenario:  Controller_pricing_grid.gettemplates.10: Object reference not set to instance of an object on </a:t>
            </a:r>
          </a:p>
          <a:p>
            <a:r>
              <a:rPr lang="en-US" baseline="0" dirty="0" smtClean="0"/>
              <a:t>Opening price templates screen when selecting zone map (referencing </a:t>
            </a:r>
            <a:r>
              <a:rPr lang="en-US" baseline="0" smtClean="0"/>
              <a:t>non-existent zone in T_TEMPLATE_PRICE, see TASK #58852)</a:t>
            </a:r>
            <a:endParaRPr lang="en-US"/>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41168169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To</a:t>
            </a:r>
            <a:r>
              <a:rPr lang="en-US" baseline="0" dirty="0" smtClean="0"/>
              <a:t> reproduce, </a:t>
            </a:r>
            <a:r>
              <a:rPr lang="en-US" sz="1200" kern="1200" dirty="0" smtClean="0">
                <a:solidFill>
                  <a:schemeClr val="tx1"/>
                </a:solidFill>
                <a:latin typeface="+mn-lt"/>
                <a:ea typeface="+mn-ea"/>
                <a:cs typeface="+mn-cs"/>
              </a:rPr>
              <a:t>update T_CUSTOMER set </a:t>
            </a:r>
            <a:r>
              <a:rPr lang="en-US" sz="1200" kern="1200" dirty="0" err="1" smtClean="0">
                <a:solidFill>
                  <a:schemeClr val="tx1"/>
                </a:solidFill>
                <a:latin typeface="+mn-lt"/>
                <a:ea typeface="+mn-ea"/>
                <a:cs typeface="+mn-cs"/>
              </a:rPr>
              <a:t>mname</a:t>
            </a:r>
            <a:r>
              <a:rPr lang="en-US" sz="1200" kern="1200" dirty="0" smtClean="0">
                <a:solidFill>
                  <a:schemeClr val="tx1"/>
                </a:solidFill>
                <a:latin typeface="+mn-lt"/>
                <a:ea typeface="+mn-ea"/>
                <a:cs typeface="+mn-cs"/>
              </a:rPr>
              <a:t> = NCHAR(0x08) where </a:t>
            </a:r>
            <a:r>
              <a:rPr lang="en-US" sz="1200" kern="1200" dirty="0" err="1" smtClean="0">
                <a:solidFill>
                  <a:schemeClr val="tx1"/>
                </a:solidFill>
                <a:latin typeface="+mn-lt"/>
                <a:ea typeface="+mn-ea"/>
                <a:cs typeface="+mn-cs"/>
              </a:rPr>
              <a:t>customer_no</a:t>
            </a:r>
            <a:r>
              <a:rPr lang="en-US" sz="1200" kern="1200" dirty="0" smtClean="0">
                <a:solidFill>
                  <a:schemeClr val="tx1"/>
                </a:solidFill>
                <a:latin typeface="+mn-lt"/>
                <a:ea typeface="+mn-ea"/>
                <a:cs typeface="+mn-cs"/>
              </a:rPr>
              <a:t> = #####</a:t>
            </a:r>
          </a:p>
          <a:p>
            <a:r>
              <a:rPr lang="en-US" sz="1200" kern="1200" dirty="0" smtClean="0">
                <a:solidFill>
                  <a:schemeClr val="tx1"/>
                </a:solidFill>
                <a:latin typeface="+mn-lt"/>
                <a:ea typeface="+mn-ea"/>
                <a:cs typeface="+mn-cs"/>
              </a:rPr>
              <a:t>(Vertical</a:t>
            </a:r>
            <a:r>
              <a:rPr lang="en-US" sz="1200" kern="1200" baseline="0" dirty="0" smtClean="0">
                <a:solidFill>
                  <a:schemeClr val="tx1"/>
                </a:solidFill>
                <a:latin typeface="+mn-lt"/>
                <a:ea typeface="+mn-ea"/>
                <a:cs typeface="+mn-cs"/>
              </a:rPr>
              <a:t> Tab character in Middle Name field)</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Troubleshooting step candidates</a:t>
            </a:r>
          </a:p>
          <a:p>
            <a:pPr marL="171450" indent="-171450">
              <a:buFontTx/>
              <a:buChar char="-"/>
            </a:pPr>
            <a:r>
              <a:rPr lang="en-US" sz="1200" kern="1200" baseline="0" dirty="0" smtClean="0">
                <a:solidFill>
                  <a:schemeClr val="tx1"/>
                </a:solidFill>
                <a:latin typeface="+mn-lt"/>
                <a:ea typeface="+mn-ea"/>
                <a:cs typeface="+mn-cs"/>
              </a:rPr>
              <a:t>REST client to pull snapshot for customer 70124 (See hex control character in </a:t>
            </a:r>
            <a:r>
              <a:rPr lang="en-US" sz="1200" kern="1200" baseline="0" dirty="0" err="1" smtClean="0">
                <a:solidFill>
                  <a:schemeClr val="tx1"/>
                </a:solidFill>
                <a:latin typeface="+mn-lt"/>
                <a:ea typeface="+mn-ea"/>
                <a:cs typeface="+mn-cs"/>
              </a:rPr>
              <a:t>mname</a:t>
            </a:r>
            <a:r>
              <a:rPr lang="en-US" sz="1200" kern="1200" baseline="0" dirty="0" smtClean="0">
                <a:solidFill>
                  <a:schemeClr val="tx1"/>
                </a:solidFill>
                <a:latin typeface="+mn-lt"/>
                <a:ea typeface="+mn-ea"/>
                <a:cs typeface="+mn-cs"/>
              </a:rPr>
              <a:t> field)</a:t>
            </a:r>
          </a:p>
          <a:p>
            <a:pPr marL="171450" indent="-171450">
              <a:buFontTx/>
              <a:buChar char="-"/>
            </a:pPr>
            <a:r>
              <a:rPr lang="en-US" sz="1200" kern="1200" baseline="0" dirty="0" smtClean="0">
                <a:solidFill>
                  <a:schemeClr val="tx1"/>
                </a:solidFill>
                <a:latin typeface="+mn-lt"/>
                <a:ea typeface="+mn-ea"/>
                <a:cs typeface="+mn-cs"/>
              </a:rPr>
              <a:t>Request/Response service log (</a:t>
            </a:r>
          </a:p>
          <a:p>
            <a:pPr marL="171450" indent="-171450">
              <a:buFontTx/>
              <a:buChar char="-"/>
            </a:pPr>
            <a:r>
              <a:rPr lang="en-US" sz="1200" kern="1200" baseline="0" dirty="0" smtClean="0">
                <a:solidFill>
                  <a:schemeClr val="tx1"/>
                </a:solidFill>
                <a:latin typeface="+mn-lt"/>
                <a:ea typeface="+mn-ea"/>
                <a:cs typeface="+mn-cs"/>
              </a:rPr>
              <a:t>Copy error message to Notepad++, Validate XML</a:t>
            </a:r>
          </a:p>
          <a:p>
            <a:pPr marL="171450" indent="-171450">
              <a:buFontTx/>
              <a:buChar char="-"/>
            </a:pPr>
            <a:endParaRPr lang="en-US" sz="1200" kern="1200" baseline="0" dirty="0" smtClean="0">
              <a:solidFill>
                <a:schemeClr val="tx1"/>
              </a:solidFill>
              <a:latin typeface="+mn-lt"/>
              <a:ea typeface="+mn-ea"/>
              <a:cs typeface="+mn-cs"/>
            </a:endParaRPr>
          </a:p>
          <a:p>
            <a:pPr marL="0" indent="0">
              <a:buFontTx/>
              <a:buNone/>
            </a:pPr>
            <a:r>
              <a:rPr lang="en-US" sz="1200" kern="1200" baseline="0" dirty="0" smtClean="0">
                <a:solidFill>
                  <a:schemeClr val="tx1"/>
                </a:solidFill>
                <a:latin typeface="+mn-lt"/>
                <a:ea typeface="+mn-ea"/>
                <a:cs typeface="+mn-cs"/>
              </a:rPr>
              <a:t>To resolve:</a:t>
            </a:r>
          </a:p>
          <a:p>
            <a:pPr marL="0" indent="0">
              <a:buFontTx/>
              <a:buNone/>
            </a:pPr>
            <a:r>
              <a:rPr lang="en-US" sz="1200" kern="1200" baseline="0" dirty="0" smtClean="0">
                <a:solidFill>
                  <a:schemeClr val="tx1"/>
                </a:solidFill>
                <a:latin typeface="+mn-lt"/>
                <a:ea typeface="+mn-ea"/>
                <a:cs typeface="+mn-cs"/>
              </a:rPr>
              <a:t>- Fix field or run UP_FIND_INVALID_CHARACTERS @</a:t>
            </a:r>
            <a:r>
              <a:rPr lang="en-US" sz="1200" kern="1200" baseline="0" dirty="0" err="1" smtClean="0">
                <a:solidFill>
                  <a:schemeClr val="tx1"/>
                </a:solidFill>
                <a:latin typeface="+mn-lt"/>
                <a:ea typeface="+mn-ea"/>
                <a:cs typeface="+mn-cs"/>
              </a:rPr>
              <a:t>fix_data</a:t>
            </a:r>
            <a:r>
              <a:rPr lang="en-US" sz="1200" kern="1200" baseline="0" dirty="0" smtClean="0">
                <a:solidFill>
                  <a:schemeClr val="tx1"/>
                </a:solidFill>
                <a:latin typeface="+mn-lt"/>
                <a:ea typeface="+mn-ea"/>
                <a:cs typeface="+mn-cs"/>
              </a:rPr>
              <a:t> = ‘Y’</a:t>
            </a:r>
          </a:p>
          <a:p>
            <a:pPr marL="0" indent="0">
              <a:buFontTx/>
              <a:buNone/>
            </a:pP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2090354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Show XML validation in Notepad++</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1021371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36306641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Payment</a:t>
            </a:r>
            <a:r>
              <a:rPr lang="en-US" baseline="0" dirty="0" smtClean="0"/>
              <a:t>s can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32237928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Payment</a:t>
            </a:r>
            <a:r>
              <a:rPr lang="en-US" baseline="0" dirty="0" smtClean="0"/>
              <a:t>s can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1771821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47</a:t>
            </a:fld>
            <a:endParaRPr lang="en-US">
              <a:solidFill>
                <a:prstClr val="black"/>
              </a:solidFill>
            </a:endParaRPr>
          </a:p>
        </p:txBody>
      </p:sp>
    </p:spTree>
    <p:extLst>
      <p:ext uri="{BB962C8B-B14F-4D97-AF65-F5344CB8AC3E}">
        <p14:creationId xmlns:p14="http://schemas.microsoft.com/office/powerpoint/2010/main" val="1420633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2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34493699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1.xml"/><Relationship Id="rId1" Type="http://schemas.openxmlformats.org/officeDocument/2006/relationships/tags" Target="../tags/tag16.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ags" Target="../tags/tag17.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8.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19.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20.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1.xml"/><Relationship Id="rId1" Type="http://schemas.openxmlformats.org/officeDocument/2006/relationships/tags" Target="../tags/tag21.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3.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4.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5.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6.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7.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8.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1.xml"/><Relationship Id="rId1" Type="http://schemas.openxmlformats.org/officeDocument/2006/relationships/tags" Target="../tags/tag29.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ogo page">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spTree>
    <p:custDataLst>
      <p:tags r:id="rId1"/>
    </p:custDataLst>
    <p:extLst>
      <p:ext uri="{BB962C8B-B14F-4D97-AF65-F5344CB8AC3E}">
        <p14:creationId xmlns:p14="http://schemas.microsoft.com/office/powerpoint/2010/main" val="304536113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End Pag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27559003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71450" y="3810000"/>
            <a:ext cx="8801100" cy="2743200"/>
          </a:xfrm>
        </p:spPr>
        <p:txBody>
          <a:bodyPr anchor="ctr">
            <a:normAutofit/>
          </a:bodyPr>
          <a:lstStyle>
            <a:lvl1pPr marL="0" marR="0" indent="0" algn="ctr" defTabSz="685800" rtl="0" eaLnBrk="1" fontAlgn="auto" latinLnBrk="0" hangingPunct="1">
              <a:lnSpc>
                <a:spcPct val="100000"/>
              </a:lnSpc>
              <a:spcBef>
                <a:spcPts val="0"/>
              </a:spcBef>
              <a:spcAft>
                <a:spcPts val="0"/>
              </a:spcAft>
              <a:buClr>
                <a:schemeClr val="accent1"/>
              </a:buClr>
              <a:buSzTx/>
              <a:buFontTx/>
              <a:buNone/>
              <a:tabLst/>
              <a:defRPr baseline="0">
                <a:solidFill>
                  <a:schemeClr val="accent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Presenters</a:t>
            </a:r>
          </a:p>
          <a:p>
            <a:pPr lvl="0"/>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lvl="0"/>
            <a:endParaRPr lang="en-US" dirty="0"/>
          </a:p>
        </p:txBody>
      </p:sp>
      <p:sp>
        <p:nvSpPr>
          <p:cNvPr id="8" name="Title 7"/>
          <p:cNvSpPr>
            <a:spLocks noGrp="1"/>
          </p:cNvSpPr>
          <p:nvPr>
            <p:ph type="title" hasCustomPrompt="1"/>
          </p:nvPr>
        </p:nvSpPr>
        <p:spPr>
          <a:xfrm>
            <a:off x="171450" y="1456912"/>
            <a:ext cx="8801100" cy="1021245"/>
          </a:xfrm>
        </p:spPr>
        <p:txBody>
          <a:bodyPr anchor="b">
            <a:normAutofit/>
          </a:bodyPr>
          <a:lstStyle>
            <a:lvl1pPr algn="ctr">
              <a:defRPr/>
            </a:lvl1pPr>
          </a:lstStyle>
          <a:p>
            <a:r>
              <a:rPr lang="en-US" dirty="0" smtClean="0"/>
              <a:t>&lt;</a:t>
            </a:r>
            <a:r>
              <a:rPr lang="en-US" dirty="0" err="1" smtClean="0"/>
              <a:t>Session_Short_Name_c</a:t>
            </a:r>
            <a:r>
              <a:rPr lang="en-US" dirty="0" smtClean="0"/>
              <a:t>&gt;</a:t>
            </a:r>
            <a:endParaRPr lang="en-US" dirty="0"/>
          </a:p>
        </p:txBody>
      </p:sp>
      <p:sp>
        <p:nvSpPr>
          <p:cNvPr id="3" name="TextBox 2"/>
          <p:cNvSpPr txBox="1"/>
          <p:nvPr/>
        </p:nvSpPr>
        <p:spPr>
          <a:xfrm>
            <a:off x="7829550" y="381000"/>
            <a:ext cx="1257300" cy="304800"/>
          </a:xfrm>
          <a:prstGeom prst="rect">
            <a:avLst/>
          </a:prstGeom>
          <a:noFill/>
        </p:spPr>
        <p:txBody>
          <a:bodyPr wrap="square" rtlCol="0">
            <a:noAutofit/>
          </a:bodyPr>
          <a:lstStyle/>
          <a:p>
            <a:pPr algn="ctr"/>
            <a:r>
              <a:rPr lang="en-US" sz="1350" dirty="0" smtClean="0">
                <a:solidFill>
                  <a:srgbClr val="008E90"/>
                </a:solidFill>
                <a:latin typeface="Arial Black" panose="020B0A04020102020204" pitchFamily="34" charset="0"/>
              </a:rPr>
              <a:t>#tlcc2016</a:t>
            </a:r>
          </a:p>
        </p:txBody>
      </p:sp>
      <p:sp>
        <p:nvSpPr>
          <p:cNvPr id="5" name="TextBox 4"/>
          <p:cNvSpPr txBox="1"/>
          <p:nvPr userDrawn="1"/>
        </p:nvSpPr>
        <p:spPr>
          <a:xfrm>
            <a:off x="7829550" y="381000"/>
            <a:ext cx="1257300" cy="304800"/>
          </a:xfrm>
          <a:prstGeom prst="rect">
            <a:avLst/>
          </a:prstGeom>
          <a:noFill/>
        </p:spPr>
        <p:txBody>
          <a:bodyPr wrap="square" rtlCol="0">
            <a:noAutofit/>
          </a:bodyPr>
          <a:lstStyle/>
          <a:p>
            <a:pPr algn="ctr"/>
            <a:r>
              <a:rPr lang="en-US" sz="1350" dirty="0" smtClean="0">
                <a:solidFill>
                  <a:srgbClr val="008E90"/>
                </a:solidFill>
                <a:latin typeface="Arial Black" panose="020B0A04020102020204" pitchFamily="34" charset="0"/>
              </a:rPr>
              <a:t>#tlcc2016</a:t>
            </a:r>
          </a:p>
        </p:txBody>
      </p:sp>
    </p:spTree>
    <p:custDataLst>
      <p:tags r:id="rId1"/>
    </p:custDataLst>
    <p:extLst>
      <p:ext uri="{BB962C8B-B14F-4D97-AF65-F5344CB8AC3E}">
        <p14:creationId xmlns:p14="http://schemas.microsoft.com/office/powerpoint/2010/main" val="225604354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981200"/>
            <a:ext cx="822960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15659805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00050" y="1981201"/>
            <a:ext cx="3714750" cy="4495801"/>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5" name="Content Placeholder 2"/>
          <p:cNvSpPr>
            <a:spLocks noGrp="1"/>
          </p:cNvSpPr>
          <p:nvPr>
            <p:ph sz="half" idx="10" hasCustomPrompt="1"/>
          </p:nvPr>
        </p:nvSpPr>
        <p:spPr>
          <a:xfrm>
            <a:off x="4400550" y="1981201"/>
            <a:ext cx="4320540" cy="4495801"/>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70880776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3937840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14400" y="924581"/>
            <a:ext cx="7315200" cy="449580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8" name="Text Placeholder 6"/>
          <p:cNvSpPr>
            <a:spLocks noGrp="1"/>
          </p:cNvSpPr>
          <p:nvPr>
            <p:ph type="body" sz="quarter" idx="11" hasCustomPrompt="1"/>
          </p:nvPr>
        </p:nvSpPr>
        <p:spPr>
          <a:xfrm>
            <a:off x="457200" y="5648980"/>
            <a:ext cx="8229600" cy="523220"/>
          </a:xfrm>
        </p:spPr>
        <p:txBody>
          <a:bodyPr anchor="ctr"/>
          <a:lstStyle>
            <a:lvl1pPr marL="0" indent="0" algn="ctr">
              <a:buFontTx/>
              <a:buNone/>
              <a:defRPr i="1">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Caption here</a:t>
            </a:r>
          </a:p>
        </p:txBody>
      </p:sp>
    </p:spTree>
    <p:custDataLst>
      <p:tags r:id="rId1"/>
    </p:custDataLst>
    <p:extLst>
      <p:ext uri="{BB962C8B-B14F-4D97-AF65-F5344CB8AC3E}">
        <p14:creationId xmlns:p14="http://schemas.microsoft.com/office/powerpoint/2010/main" val="273017883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tx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428170428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263752666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4202386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Major Area Divider Slide">
    <p:spTree>
      <p:nvGrpSpPr>
        <p:cNvPr id="1" name=""/>
        <p:cNvGrpSpPr/>
        <p:nvPr/>
      </p:nvGrpSpPr>
      <p:grpSpPr>
        <a:xfrm>
          <a:off x="0" y="0"/>
          <a:ext cx="0" cy="0"/>
          <a:chOff x="0" y="0"/>
          <a:chExt cx="0" cy="0"/>
        </a:xfrm>
      </p:grpSpPr>
      <p:sp>
        <p:nvSpPr>
          <p:cNvPr id="7" name="Text Placeholder 3"/>
          <p:cNvSpPr>
            <a:spLocks noGrp="1"/>
          </p:cNvSpPr>
          <p:nvPr>
            <p:ph type="body" sz="quarter" idx="14" hasCustomPrompt="1"/>
          </p:nvPr>
        </p:nvSpPr>
        <p:spPr>
          <a:xfrm>
            <a:off x="3886200" y="1766384"/>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1</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spTree>
    <p:custDataLst>
      <p:tags r:id="rId1"/>
    </p:custDataLst>
    <p:extLst>
      <p:ext uri="{BB962C8B-B14F-4D97-AF65-F5344CB8AC3E}">
        <p14:creationId xmlns:p14="http://schemas.microsoft.com/office/powerpoint/2010/main" val="23640211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Major Area Divider Slide 2">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2</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Tree>
    <p:custDataLst>
      <p:tags r:id="rId1"/>
    </p:custDataLst>
    <p:extLst>
      <p:ext uri="{BB962C8B-B14F-4D97-AF65-F5344CB8AC3E}">
        <p14:creationId xmlns:p14="http://schemas.microsoft.com/office/powerpoint/2010/main" val="14076689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Major Area Divider Slide 3">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3</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Tree>
    <p:custDataLst>
      <p:tags r:id="rId1"/>
    </p:custDataLst>
    <p:extLst>
      <p:ext uri="{BB962C8B-B14F-4D97-AF65-F5344CB8AC3E}">
        <p14:creationId xmlns:p14="http://schemas.microsoft.com/office/powerpoint/2010/main" val="5937091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Major Area Divider Slide 4">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
        <p:nvSpPr>
          <p:cNvPr id="4" name="Text Placeholder 3"/>
          <p:cNvSpPr>
            <a:spLocks noGrp="1"/>
          </p:cNvSpPr>
          <p:nvPr>
            <p:ph type="body" sz="quarter" idx="14" hasCustomPrompt="1"/>
          </p:nvPr>
        </p:nvSpPr>
        <p:spPr>
          <a:xfrm>
            <a:off x="3886200" y="1763588"/>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4</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Tree>
    <p:custDataLst>
      <p:tags r:id="rId1"/>
    </p:custDataLst>
    <p:extLst>
      <p:ext uri="{BB962C8B-B14F-4D97-AF65-F5344CB8AC3E}">
        <p14:creationId xmlns:p14="http://schemas.microsoft.com/office/powerpoint/2010/main" val="3663628912"/>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Major Area Divider Slide 5">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5</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Tree>
    <p:custDataLst>
      <p:tags r:id="rId1"/>
    </p:custDataLst>
    <p:extLst>
      <p:ext uri="{BB962C8B-B14F-4D97-AF65-F5344CB8AC3E}">
        <p14:creationId xmlns:p14="http://schemas.microsoft.com/office/powerpoint/2010/main" val="298507287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Major Area Divider Slide 6">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6</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Tree>
    <p:custDataLst>
      <p:tags r:id="rId1"/>
    </p:custDataLst>
    <p:extLst>
      <p:ext uri="{BB962C8B-B14F-4D97-AF65-F5344CB8AC3E}">
        <p14:creationId xmlns:p14="http://schemas.microsoft.com/office/powerpoint/2010/main" val="241097782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Major Area Divider Slide 7">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7</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Tree>
    <p:custDataLst>
      <p:tags r:id="rId1"/>
    </p:custDataLst>
    <p:extLst>
      <p:ext uri="{BB962C8B-B14F-4D97-AF65-F5344CB8AC3E}">
        <p14:creationId xmlns:p14="http://schemas.microsoft.com/office/powerpoint/2010/main" val="415942461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Major Area Divider Slide 8">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8</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Tree>
    <p:custDataLst>
      <p:tags r:id="rId1"/>
    </p:custDataLst>
    <p:extLst>
      <p:ext uri="{BB962C8B-B14F-4D97-AF65-F5344CB8AC3E}">
        <p14:creationId xmlns:p14="http://schemas.microsoft.com/office/powerpoint/2010/main" val="150254099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Major Area Divider Slide 9">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9</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Tree>
    <p:custDataLst>
      <p:tags r:id="rId1"/>
    </p:custDataLst>
    <p:extLst>
      <p:ext uri="{BB962C8B-B14F-4D97-AF65-F5344CB8AC3E}">
        <p14:creationId xmlns:p14="http://schemas.microsoft.com/office/powerpoint/2010/main" val="673901200"/>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Text White">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2985979938"/>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Blank Text Color 1">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63165478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Blank Text Color 2">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494492401"/>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lank Text Color 3">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2325406790"/>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Blank Text Color 4">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2901551986"/>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Blank Text Color 6">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545342406"/>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Blank Text Color 7">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tx1">
                    <a:lumMod val="75000"/>
                    <a:lumOff val="25000"/>
                  </a:schemeClr>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39243625"/>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hone Horizontal">
    <p:spTree>
      <p:nvGrpSpPr>
        <p:cNvPr id="1" name=""/>
        <p:cNvGrpSpPr/>
        <p:nvPr/>
      </p:nvGrpSpPr>
      <p:grpSpPr>
        <a:xfrm>
          <a:off x="0" y="0"/>
          <a:ext cx="0" cy="0"/>
          <a:chOff x="0" y="0"/>
          <a:chExt cx="0" cy="0"/>
        </a:xfrm>
      </p:grpSpPr>
      <p:pic>
        <p:nvPicPr>
          <p:cNvPr id="12"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idx="1" hasCustomPrompt="1"/>
          </p:nvPr>
        </p:nvSpPr>
        <p:spPr>
          <a:xfrm>
            <a:off x="457200" y="2133600"/>
            <a:ext cx="417195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pic>
        <p:nvPicPr>
          <p:cNvPr id="5" name="Picture 2" descr="http://nailbiting.co.uk/wp-content/themes/nailbiting/images/iphone5-portrait-blank.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9197634"/>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ablet Vertical">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457200" y="2209800"/>
            <a:ext cx="4800600" cy="42672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a:xfrm>
            <a:off x="457200" y="685800"/>
            <a:ext cx="5143500" cy="1143000"/>
          </a:xfrm>
        </p:spPr>
        <p:txBody>
          <a:bodyPr/>
          <a:lstStyle/>
          <a:p>
            <a:r>
              <a:rPr lang="en-US" smtClean="0"/>
              <a:t>Click to edit Master title style</a:t>
            </a:r>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spTree>
    <p:custDataLst>
      <p:tags r:id="rId1"/>
    </p:custDataLst>
    <p:extLst>
      <p:ext uri="{BB962C8B-B14F-4D97-AF65-F5344CB8AC3E}">
        <p14:creationId xmlns:p14="http://schemas.microsoft.com/office/powerpoint/2010/main" val="1572606831"/>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11/30/2016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770533388"/>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11/30/2016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088341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11/30/2016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091964457"/>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11/30/2016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3433201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0"/>
    </p:custDataLst>
    <p:extLst>
      <p:ext uri="{BB962C8B-B14F-4D97-AF65-F5344CB8AC3E}">
        <p14:creationId xmlns:p14="http://schemas.microsoft.com/office/powerpoint/2010/main" val="274244584"/>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 id="2147483763" r:id="rId18"/>
    <p:sldLayoutId id="2147483764" r:id="rId19"/>
    <p:sldLayoutId id="2147483765" r:id="rId20"/>
    <p:sldLayoutId id="2147483766" r:id="rId21"/>
    <p:sldLayoutId id="2147483767" r:id="rId22"/>
    <p:sldLayoutId id="2147483768" r:id="rId23"/>
    <p:sldLayoutId id="2147483769" r:id="rId24"/>
    <p:sldLayoutId id="2147483770" r:id="rId25"/>
    <p:sldLayoutId id="2147483771" r:id="rId26"/>
    <p:sldLayoutId id="2147483772" r:id="rId27"/>
    <p:sldLayoutId id="2147483773" r:id="rId28"/>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3069460459"/>
      </p:ext>
    </p:extLst>
  </p:cSld>
  <p:clrMap bg1="lt1" tx1="dk1" bg2="lt2" tx2="dk2" accent1="accent1" accent2="accent2" accent3="accent3" accent4="accent4" accent5="accent5" accent6="accent6" hlink="hlink" folHlink="folHlink"/>
  <p:sldLayoutIdLst>
    <p:sldLayoutId id="2147483775"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2905691055"/>
      </p:ext>
    </p:extLst>
  </p:cSld>
  <p:clrMap bg1="lt1" tx1="dk1" bg2="lt2" tx2="dk2" accent1="accent1" accent2="accent2" accent3="accent3" accent4="accent4" accent5="accent5" accent6="accent6" hlink="hlink" folHlink="folHlink"/>
  <p:sldLayoutIdLst>
    <p:sldLayoutId id="214748377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408997651"/>
      </p:ext>
    </p:extLst>
  </p:cSld>
  <p:clrMap bg1="lt1" tx1="dk1" bg2="lt2" tx2="dk2" accent1="accent1" accent2="accent2" accent3="accent3" accent4="accent4" accent5="accent5" accent6="accent6" hlink="hlink" folHlink="folHlink"/>
  <p:sldLayoutIdLst>
    <p:sldLayoutId id="2147483779"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441810819"/>
      </p:ext>
    </p:extLst>
  </p:cSld>
  <p:clrMap bg1="lt1" tx1="dk1" bg2="lt2" tx2="dk2" accent1="accent1" accent2="accent2" accent3="accent3" accent4="accent4" accent5="accent5" accent6="accent6" hlink="hlink" folHlink="folHlink"/>
  <p:sldLayoutIdLst>
    <p:sldLayoutId id="2147483781"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0.xml"/><Relationship Id="rId4" Type="http://schemas.openxmlformats.org/officeDocument/2006/relationships/image" Target="../media/image16.jp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3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3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6.xml"/><Relationship Id="rId1" Type="http://schemas.openxmlformats.org/officeDocument/2006/relationships/tags" Target="../tags/tag34.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3.xml"/><Relationship Id="rId1" Type="http://schemas.openxmlformats.org/officeDocument/2006/relationships/tags" Target="../tags/tag35.xml"/><Relationship Id="rId4" Type="http://schemas.openxmlformats.org/officeDocument/2006/relationships/comments" Target="../comments/comment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6.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4.xml"/><Relationship Id="rId1" Type="http://schemas.openxmlformats.org/officeDocument/2006/relationships/tags" Target="../tags/tag37.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8.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4.xml"/><Relationship Id="rId1" Type="http://schemas.openxmlformats.org/officeDocument/2006/relationships/tags" Target="../tags/tag39.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4.xml"/><Relationship Id="rId1" Type="http://schemas.openxmlformats.org/officeDocument/2006/relationships/tags" Target="../tags/tag40.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4.xml"/><Relationship Id="rId1" Type="http://schemas.openxmlformats.org/officeDocument/2006/relationships/tags" Target="../tags/tag43.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4.xml"/><Relationship Id="rId1" Type="http://schemas.openxmlformats.org/officeDocument/2006/relationships/tags" Target="../tags/tag44.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4.xml"/><Relationship Id="rId1" Type="http://schemas.openxmlformats.org/officeDocument/2006/relationships/tags" Target="../tags/tag45.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4.xml"/><Relationship Id="rId1" Type="http://schemas.openxmlformats.org/officeDocument/2006/relationships/tags" Target="../tags/tag46.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4.xml"/><Relationship Id="rId1" Type="http://schemas.openxmlformats.org/officeDocument/2006/relationships/tags" Target="../tags/tag47.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slideLayout" Target="../slideLayouts/slideLayout4.xml"/><Relationship Id="rId1" Type="http://schemas.openxmlformats.org/officeDocument/2006/relationships/tags" Target="../tags/tag48.xml"/></Relationships>
</file>

<file path=ppt/slides/_rels/slide21.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slideLayout" Target="../slideLayouts/slideLayout4.xml"/><Relationship Id="rId1" Type="http://schemas.openxmlformats.org/officeDocument/2006/relationships/tags" Target="../tags/tag49.xml"/></Relationships>
</file>

<file path=ppt/slides/_rels/slide22.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slideLayout" Target="../slideLayouts/slideLayout4.xml"/><Relationship Id="rId1" Type="http://schemas.openxmlformats.org/officeDocument/2006/relationships/tags" Target="../tags/tag50.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4.xml"/><Relationship Id="rId1" Type="http://schemas.openxmlformats.org/officeDocument/2006/relationships/tags" Target="../tags/tag5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52.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6.xml"/><Relationship Id="rId1" Type="http://schemas.openxmlformats.org/officeDocument/2006/relationships/tags" Target="../tags/tag53.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6.xml"/><Relationship Id="rId1" Type="http://schemas.openxmlformats.org/officeDocument/2006/relationships/tags" Target="../tags/tag54.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6.xml"/><Relationship Id="rId1" Type="http://schemas.openxmlformats.org/officeDocument/2006/relationships/tags" Target="../tags/tag55.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slideLayout" Target="../slideLayouts/slideLayout4.xml"/><Relationship Id="rId1" Type="http://schemas.openxmlformats.org/officeDocument/2006/relationships/tags" Target="../tags/tag56.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4.xml"/><Relationship Id="rId1" Type="http://schemas.openxmlformats.org/officeDocument/2006/relationships/tags" Target="../tags/tag57.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6.xml"/><Relationship Id="rId1" Type="http://schemas.openxmlformats.org/officeDocument/2006/relationships/tags" Target="../tags/tag58.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slideLayout" Target="../slideLayouts/slideLayout6.xml"/><Relationship Id="rId1" Type="http://schemas.openxmlformats.org/officeDocument/2006/relationships/tags" Target="../tags/tag59.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6.xml"/><Relationship Id="rId1" Type="http://schemas.openxmlformats.org/officeDocument/2006/relationships/tags" Target="../tags/tag60.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6.xml"/><Relationship Id="rId1" Type="http://schemas.openxmlformats.org/officeDocument/2006/relationships/tags" Target="../tags/tag61.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2.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3.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6.xml"/><Relationship Id="rId1" Type="http://schemas.openxmlformats.org/officeDocument/2006/relationships/tags" Target="../tags/tag64.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tags" Target="../tags/tag65.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6.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67.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68.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69.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70.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4.xml"/><Relationship Id="rId1" Type="http://schemas.openxmlformats.org/officeDocument/2006/relationships/tags" Target="../tags/tag71.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2.xml"/></Relationships>
</file>

<file path=ppt/slides/_rels/slide46.xml.rels><?xml version="1.0" encoding="UTF-8" standalone="yes"?>
<Relationships xmlns="http://schemas.openxmlformats.org/package/2006/relationships"><Relationship Id="rId3" Type="http://schemas.openxmlformats.org/officeDocument/2006/relationships/hyperlink" Target="http://www.tessituranetwork.com/knowledgebase/Default.htm" TargetMode="External"/><Relationship Id="rId2" Type="http://schemas.openxmlformats.org/officeDocument/2006/relationships/slideLayout" Target="../slideLayouts/slideLayout4.xml"/><Relationship Id="rId1" Type="http://schemas.openxmlformats.org/officeDocument/2006/relationships/tags" Target="../tags/tag73.xml"/><Relationship Id="rId6" Type="http://schemas.openxmlformats.org/officeDocument/2006/relationships/comments" Target="../comments/comment5.xml"/><Relationship Id="rId5" Type="http://schemas.openxmlformats.org/officeDocument/2006/relationships/hyperlink" Target="http://www.tessituranetwork.com/Community/forums/" TargetMode="External"/><Relationship Id="rId4" Type="http://schemas.openxmlformats.org/officeDocument/2006/relationships/hyperlink" Target="https://tessitura.nfpondemand.com/MRcgi/MRentrancePage.pl"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56790" y="286794"/>
            <a:ext cx="2453210" cy="2442345"/>
          </a:xfrm>
        </p:spPr>
      </p:pic>
      <p:sp>
        <p:nvSpPr>
          <p:cNvPr id="6" name="TextBox 5"/>
          <p:cNvSpPr txBox="1"/>
          <p:nvPr/>
        </p:nvSpPr>
        <p:spPr>
          <a:xfrm>
            <a:off x="228600" y="3002547"/>
            <a:ext cx="4876799" cy="3247043"/>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ENHANCED TROUBLESHOOTING</a:t>
            </a:r>
          </a:p>
          <a:p>
            <a:pPr algn="ctr" defTabSz="457200"/>
            <a:r>
              <a:rPr lang="en-GB" sz="4400" b="1" dirty="0" smtClean="0">
                <a:solidFill>
                  <a:srgbClr val="F15E4C"/>
                </a:solidFill>
                <a:ea typeface="Tahoma" panose="020B0604030504040204" pitchFamily="34" charset="0"/>
                <a:cs typeface="Arial" panose="020B0604020202020204" pitchFamily="34" charset="0"/>
              </a:rPr>
              <a:t>IN TESSITURA</a:t>
            </a: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NEW TOOLS FOR YOUR TESSITURA TOOLBOX!</a:t>
            </a:r>
            <a:endParaRPr lang="en-GB" sz="3200" b="1" dirty="0">
              <a:solidFill>
                <a:srgbClr val="0B9D48"/>
              </a:solidFill>
              <a:ea typeface="Tahoma" panose="020B0604030504040204" pitchFamily="34" charset="0"/>
              <a:cs typeface="Arial" panose="020B0604020202020204" pitchFamily="34" charset="0"/>
            </a:endParaRPr>
          </a:p>
        </p:txBody>
      </p:sp>
      <p:sp>
        <p:nvSpPr>
          <p:cNvPr id="8" name="TextBox 7"/>
          <p:cNvSpPr txBox="1"/>
          <p:nvPr/>
        </p:nvSpPr>
        <p:spPr>
          <a:xfrm>
            <a:off x="4628063" y="1286470"/>
            <a:ext cx="3982537" cy="954107"/>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a:t>
            </a:r>
          </a:p>
          <a:p>
            <a:pPr defTabSz="457200"/>
            <a:r>
              <a:rPr lang="en-GB" sz="2000" b="1" dirty="0" smtClean="0">
                <a:solidFill>
                  <a:srgbClr val="F15E4C"/>
                </a:solidFill>
                <a:cs typeface="Arial" panose="020B0604020202020204" pitchFamily="34" charset="0"/>
              </a:rPr>
              <a:t>Simon Davidson : Tessitura Network</a:t>
            </a: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5390835"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068722"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809847"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Session Overview</a:t>
            </a:r>
            <a:endParaRPr lang="en-US" dirty="0"/>
          </a:p>
        </p:txBody>
      </p:sp>
      <p:sp>
        <p:nvSpPr>
          <p:cNvPr id="3" name="Content Placeholder 2"/>
          <p:cNvSpPr>
            <a:spLocks noGrp="1"/>
          </p:cNvSpPr>
          <p:nvPr>
            <p:ph idx="1"/>
          </p:nvPr>
        </p:nvSpPr>
        <p:spPr>
          <a:xfrm>
            <a:off x="838200" y="2171700"/>
            <a:ext cx="7315200" cy="3543300"/>
          </a:xfrm>
        </p:spPr>
        <p:txBody>
          <a:bodyPr/>
          <a:lstStyle/>
          <a:p>
            <a:r>
              <a:rPr lang="en-US" dirty="0" smtClean="0"/>
              <a:t>Basic Troubleshooting Techniques</a:t>
            </a:r>
          </a:p>
          <a:p>
            <a:r>
              <a:rPr lang="en-US" dirty="0" smtClean="0"/>
              <a:t>Overview of Tools</a:t>
            </a:r>
          </a:p>
          <a:p>
            <a:r>
              <a:rPr lang="en-US" dirty="0" smtClean="0"/>
              <a:t>Real-World Scenarios</a:t>
            </a:r>
          </a:p>
          <a:p>
            <a:r>
              <a:rPr lang="en-US" dirty="0" smtClean="0"/>
              <a:t>Other Resources</a:t>
            </a:r>
          </a:p>
        </p:txBody>
      </p:sp>
    </p:spTree>
    <p:custDataLst>
      <p:tags r:id="rId1"/>
    </p:custDataLst>
    <p:extLst>
      <p:ext uri="{BB962C8B-B14F-4D97-AF65-F5344CB8AC3E}">
        <p14:creationId xmlns:p14="http://schemas.microsoft.com/office/powerpoint/2010/main" val="2490912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Discovery – </a:t>
            </a:r>
            <a:r>
              <a:rPr lang="en-US" b="0" dirty="0" smtClean="0"/>
              <a:t>Ask questions and gather relevant clues about the symptoms, scope, nature and severity of the issue</a:t>
            </a:r>
          </a:p>
          <a:p>
            <a:r>
              <a:rPr lang="en-US" dirty="0" smtClean="0"/>
              <a:t>Planning – </a:t>
            </a:r>
            <a:r>
              <a:rPr lang="en-US" b="0" dirty="0" smtClean="0"/>
              <a:t>Which tools will you employ?</a:t>
            </a:r>
          </a:p>
          <a:p>
            <a:r>
              <a:rPr lang="en-US" dirty="0" smtClean="0"/>
              <a:t>Reproduction  - </a:t>
            </a:r>
            <a:r>
              <a:rPr lang="en-US" b="0" dirty="0" smtClean="0"/>
              <a:t>Make it happen again</a:t>
            </a:r>
          </a:p>
          <a:p>
            <a:r>
              <a:rPr lang="en-US" dirty="0" smtClean="0"/>
              <a:t>Isolation – </a:t>
            </a:r>
            <a:r>
              <a:rPr lang="en-US" b="0" dirty="0" smtClean="0"/>
              <a:t>Distill repro to fewest number off steps and find the source of the issue</a:t>
            </a:r>
          </a:p>
          <a:p>
            <a:r>
              <a:rPr lang="en-US" dirty="0" smtClean="0"/>
              <a:t>Analysis – </a:t>
            </a:r>
            <a:r>
              <a:rPr lang="en-US" b="0" dirty="0" smtClean="0"/>
              <a:t>Determine potential causes and possible solutions or workarounds</a:t>
            </a:r>
          </a:p>
        </p:txBody>
      </p:sp>
      <p:sp>
        <p:nvSpPr>
          <p:cNvPr id="2" name="Title 1"/>
          <p:cNvSpPr>
            <a:spLocks noGrp="1"/>
          </p:cNvSpPr>
          <p:nvPr>
            <p:ph type="title"/>
          </p:nvPr>
        </p:nvSpPr>
        <p:spPr/>
        <p:txBody>
          <a:bodyPr>
            <a:normAutofit/>
          </a:bodyPr>
          <a:lstStyle/>
          <a:p>
            <a:r>
              <a:rPr lang="en-US" smtClean="0"/>
              <a:t>Basic Troubleshooting Methodology</a:t>
            </a:r>
            <a:endParaRPr lang="en-US" dirty="0"/>
          </a:p>
        </p:txBody>
      </p:sp>
    </p:spTree>
    <p:custDataLst>
      <p:tags r:id="rId1"/>
    </p:custDataLst>
    <p:extLst>
      <p:ext uri="{BB962C8B-B14F-4D97-AF65-F5344CB8AC3E}">
        <p14:creationId xmlns:p14="http://schemas.microsoft.com/office/powerpoint/2010/main" val="211961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Troubleshooting</a:t>
            </a:r>
            <a:endParaRPr lang="en-US" dirty="0"/>
          </a:p>
        </p:txBody>
      </p:sp>
      <p:sp>
        <p:nvSpPr>
          <p:cNvPr id="3" name="Content Placeholder 2"/>
          <p:cNvSpPr>
            <a:spLocks noGrp="1"/>
          </p:cNvSpPr>
          <p:nvPr>
            <p:ph idx="1"/>
          </p:nvPr>
        </p:nvSpPr>
        <p:spPr>
          <a:xfrm>
            <a:off x="457200" y="1942385"/>
            <a:ext cx="8229600" cy="3686175"/>
          </a:xfrm>
        </p:spPr>
        <p:txBody>
          <a:bodyPr/>
          <a:lstStyle/>
          <a:p>
            <a:r>
              <a:rPr lang="en-US" dirty="0" smtClean="0"/>
              <a:t>Work from the back-end to the front</a:t>
            </a:r>
            <a:endParaRPr lang="en-US" dirty="0"/>
          </a:p>
        </p:txBody>
      </p:sp>
      <p:sp>
        <p:nvSpPr>
          <p:cNvPr id="4" name="Flowchart: Magnetic Disk 3"/>
          <p:cNvSpPr/>
          <p:nvPr/>
        </p:nvSpPr>
        <p:spPr>
          <a:xfrm>
            <a:off x="1624013" y="2520029"/>
            <a:ext cx="914400" cy="82353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pic>
        <p:nvPicPr>
          <p:cNvPr id="5" name="Picture 4"/>
          <p:cNvPicPr>
            <a:picLocks noChangeAspect="1"/>
          </p:cNvPicPr>
          <p:nvPr/>
        </p:nvPicPr>
        <p:blipFill>
          <a:blip r:embed="rId4"/>
          <a:stretch>
            <a:fillRect/>
          </a:stretch>
        </p:blipFill>
        <p:spPr>
          <a:xfrm>
            <a:off x="3933078" y="2514600"/>
            <a:ext cx="1314637" cy="778670"/>
          </a:xfrm>
          <a:prstGeom prst="rect">
            <a:avLst/>
          </a:prstGeom>
        </p:spPr>
      </p:pic>
      <p:pic>
        <p:nvPicPr>
          <p:cNvPr id="6" name="Picture 5"/>
          <p:cNvPicPr>
            <a:picLocks noChangeAspect="1"/>
          </p:cNvPicPr>
          <p:nvPr/>
        </p:nvPicPr>
        <p:blipFill>
          <a:blip r:embed="rId5"/>
          <a:stretch>
            <a:fillRect/>
          </a:stretch>
        </p:blipFill>
        <p:spPr>
          <a:xfrm>
            <a:off x="6572250" y="2520030"/>
            <a:ext cx="885501" cy="737918"/>
          </a:xfrm>
          <a:prstGeom prst="rect">
            <a:avLst/>
          </a:prstGeom>
        </p:spPr>
      </p:pic>
      <p:sp>
        <p:nvSpPr>
          <p:cNvPr id="9" name="TextBox 8"/>
          <p:cNvSpPr txBox="1"/>
          <p:nvPr/>
        </p:nvSpPr>
        <p:spPr>
          <a:xfrm>
            <a:off x="1200150" y="3314700"/>
            <a:ext cx="1762125" cy="457200"/>
          </a:xfrm>
          <a:prstGeom prst="rect">
            <a:avLst/>
          </a:prstGeom>
          <a:noFill/>
        </p:spPr>
        <p:txBody>
          <a:bodyPr wrap="square" rtlCol="0">
            <a:noAutofit/>
          </a:bodyPr>
          <a:lstStyle/>
          <a:p>
            <a:pPr algn="ctr"/>
            <a:r>
              <a:rPr lang="en-US" sz="1350" b="1" dirty="0">
                <a:solidFill>
                  <a:srgbClr val="F0583F"/>
                </a:solidFill>
                <a:latin typeface="Arial Black"/>
              </a:rPr>
              <a:t>Impresario</a:t>
            </a:r>
          </a:p>
          <a:p>
            <a:pPr algn="ctr"/>
            <a:r>
              <a:rPr lang="en-US" sz="1350" b="1" dirty="0">
                <a:solidFill>
                  <a:srgbClr val="F0583F"/>
                </a:solidFill>
                <a:latin typeface="Arial Black"/>
              </a:rPr>
              <a:t>(SQL Server)</a:t>
            </a:r>
          </a:p>
        </p:txBody>
      </p:sp>
      <p:sp>
        <p:nvSpPr>
          <p:cNvPr id="11" name="TextBox 10"/>
          <p:cNvSpPr txBox="1"/>
          <p:nvPr/>
        </p:nvSpPr>
        <p:spPr>
          <a:xfrm>
            <a:off x="3598069" y="3314700"/>
            <a:ext cx="1947863" cy="457200"/>
          </a:xfrm>
          <a:prstGeom prst="rect">
            <a:avLst/>
          </a:prstGeom>
          <a:noFill/>
        </p:spPr>
        <p:txBody>
          <a:bodyPr wrap="square" rtlCol="0">
            <a:noAutofit/>
          </a:bodyPr>
          <a:lstStyle/>
          <a:p>
            <a:pPr algn="ctr"/>
            <a:r>
              <a:rPr lang="en-US" sz="1350" b="1" dirty="0" err="1">
                <a:solidFill>
                  <a:srgbClr val="F0583F"/>
                </a:solidFill>
                <a:latin typeface="Arial Black"/>
              </a:rPr>
              <a:t>TessituraService</a:t>
            </a:r>
            <a:endParaRPr lang="en-US" sz="1350" b="1" dirty="0">
              <a:solidFill>
                <a:srgbClr val="F0583F"/>
              </a:solidFill>
              <a:latin typeface="Arial Black"/>
            </a:endParaRPr>
          </a:p>
          <a:p>
            <a:pPr algn="ctr"/>
            <a:r>
              <a:rPr lang="en-US" sz="1350" b="1" dirty="0">
                <a:solidFill>
                  <a:srgbClr val="F0583F"/>
                </a:solidFill>
                <a:latin typeface="Arial Black"/>
              </a:rPr>
              <a:t>(REST Service)</a:t>
            </a:r>
          </a:p>
        </p:txBody>
      </p:sp>
      <p:sp>
        <p:nvSpPr>
          <p:cNvPr id="12" name="TextBox 11"/>
          <p:cNvSpPr txBox="1"/>
          <p:nvPr/>
        </p:nvSpPr>
        <p:spPr>
          <a:xfrm>
            <a:off x="6229350" y="3314700"/>
            <a:ext cx="2425337" cy="457200"/>
          </a:xfrm>
          <a:prstGeom prst="rect">
            <a:avLst/>
          </a:prstGeom>
          <a:noFill/>
        </p:spPr>
        <p:txBody>
          <a:bodyPr wrap="square" rtlCol="0">
            <a:noAutofit/>
          </a:bodyPr>
          <a:lstStyle/>
          <a:p>
            <a:r>
              <a:rPr lang="en-US" sz="1350" b="1" dirty="0">
                <a:solidFill>
                  <a:srgbClr val="F0583F"/>
                </a:solidFill>
                <a:latin typeface="Arial Black"/>
              </a:rPr>
              <a:t>     Tessitura</a:t>
            </a:r>
          </a:p>
          <a:p>
            <a:r>
              <a:rPr lang="en-US" sz="1350" b="1" dirty="0">
                <a:solidFill>
                  <a:srgbClr val="F0583F"/>
                </a:solidFill>
                <a:latin typeface="Arial Black"/>
              </a:rPr>
              <a:t>(C#, </a:t>
            </a:r>
            <a:r>
              <a:rPr lang="en-US" sz="1350" b="1" dirty="0" err="1">
                <a:solidFill>
                  <a:srgbClr val="F0583F"/>
                </a:solidFill>
                <a:latin typeface="Arial Black"/>
              </a:rPr>
              <a:t>.Net</a:t>
            </a:r>
            <a:r>
              <a:rPr lang="en-US" sz="1350" b="1" dirty="0">
                <a:solidFill>
                  <a:srgbClr val="F0583F"/>
                </a:solidFill>
                <a:latin typeface="Arial Black"/>
              </a:rPr>
              <a:t>, PowerBuilder)</a:t>
            </a:r>
          </a:p>
        </p:txBody>
      </p:sp>
      <p:pic>
        <p:nvPicPr>
          <p:cNvPr id="13" name="Picture 12"/>
          <p:cNvPicPr>
            <a:picLocks noChangeAspect="1"/>
          </p:cNvPicPr>
          <p:nvPr/>
        </p:nvPicPr>
        <p:blipFill>
          <a:blip r:embed="rId6"/>
          <a:stretch>
            <a:fillRect/>
          </a:stretch>
        </p:blipFill>
        <p:spPr>
          <a:xfrm>
            <a:off x="4107887" y="4246909"/>
            <a:ext cx="844059" cy="844059"/>
          </a:xfrm>
          <a:prstGeom prst="rect">
            <a:avLst/>
          </a:prstGeom>
        </p:spPr>
      </p:pic>
      <p:sp>
        <p:nvSpPr>
          <p:cNvPr id="15" name="TextBox 14"/>
          <p:cNvSpPr txBox="1"/>
          <p:nvPr/>
        </p:nvSpPr>
        <p:spPr>
          <a:xfrm>
            <a:off x="2133600" y="5125589"/>
            <a:ext cx="4876800" cy="628650"/>
          </a:xfrm>
          <a:prstGeom prst="rect">
            <a:avLst/>
          </a:prstGeom>
          <a:noFill/>
        </p:spPr>
        <p:txBody>
          <a:bodyPr wrap="square" rtlCol="0">
            <a:noAutofit/>
          </a:bodyPr>
          <a:lstStyle/>
          <a:p>
            <a:pPr algn="ctr"/>
            <a:r>
              <a:rPr lang="en-US" sz="1350" b="1" dirty="0">
                <a:solidFill>
                  <a:srgbClr val="F0583F"/>
                </a:solidFill>
                <a:latin typeface="Arial Black"/>
              </a:rPr>
              <a:t> Seat Server, PGS</a:t>
            </a:r>
          </a:p>
          <a:p>
            <a:pPr algn="ctr"/>
            <a:r>
              <a:rPr lang="en-US" sz="1350" b="1" dirty="0">
                <a:solidFill>
                  <a:srgbClr val="F0583F"/>
                </a:solidFill>
                <a:latin typeface="Arial Black"/>
              </a:rPr>
              <a:t>(NT Services; C#, </a:t>
            </a:r>
            <a:r>
              <a:rPr lang="en-US" sz="1350" b="1" dirty="0" err="1">
                <a:solidFill>
                  <a:srgbClr val="F0583F"/>
                </a:solidFill>
                <a:latin typeface="Arial Black"/>
              </a:rPr>
              <a:t>.Net</a:t>
            </a:r>
            <a:r>
              <a:rPr lang="en-US" sz="1350" b="1" dirty="0">
                <a:solidFill>
                  <a:srgbClr val="F0583F"/>
                </a:solidFill>
                <a:latin typeface="Arial Black"/>
              </a:rPr>
              <a:t>, Powerbuilder)</a:t>
            </a:r>
          </a:p>
        </p:txBody>
      </p:sp>
      <p:sp>
        <p:nvSpPr>
          <p:cNvPr id="10" name="Right Arrow 9"/>
          <p:cNvSpPr/>
          <p:nvPr/>
        </p:nvSpPr>
        <p:spPr>
          <a:xfrm rot="2515543">
            <a:off x="2838672" y="3861025"/>
            <a:ext cx="1312069" cy="309090"/>
          </a:xfrm>
          <a:prstGeom prst="rightArrow">
            <a:avLst>
              <a:gd name="adj1" fmla="val 35913"/>
              <a:gd name="adj2" fmla="val 57044"/>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350">
              <a:solidFill>
                <a:prstClr val="black"/>
              </a:solidFill>
            </a:endParaRPr>
          </a:p>
        </p:txBody>
      </p:sp>
      <p:sp>
        <p:nvSpPr>
          <p:cNvPr id="18" name="Right Arrow 17"/>
          <p:cNvSpPr/>
          <p:nvPr/>
        </p:nvSpPr>
        <p:spPr>
          <a:xfrm rot="18900000">
            <a:off x="5032263" y="3848511"/>
            <a:ext cx="1312069" cy="309090"/>
          </a:xfrm>
          <a:prstGeom prst="rightArrow">
            <a:avLst>
              <a:gd name="adj1" fmla="val 35913"/>
              <a:gd name="adj2" fmla="val 57044"/>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350">
              <a:solidFill>
                <a:prstClr val="black"/>
              </a:solidFill>
            </a:endParaRPr>
          </a:p>
        </p:txBody>
      </p:sp>
      <p:sp>
        <p:nvSpPr>
          <p:cNvPr id="19" name="Right Arrow 18"/>
          <p:cNvSpPr/>
          <p:nvPr/>
        </p:nvSpPr>
        <p:spPr>
          <a:xfrm>
            <a:off x="5416938" y="2755691"/>
            <a:ext cx="844526" cy="309090"/>
          </a:xfrm>
          <a:prstGeom prst="rightArrow">
            <a:avLst>
              <a:gd name="adj1" fmla="val 35913"/>
              <a:gd name="adj2" fmla="val 5704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350">
              <a:solidFill>
                <a:prstClr val="black"/>
              </a:solidFill>
            </a:endParaRPr>
          </a:p>
        </p:txBody>
      </p:sp>
      <p:sp>
        <p:nvSpPr>
          <p:cNvPr id="20" name="Right Arrow 19"/>
          <p:cNvSpPr/>
          <p:nvPr/>
        </p:nvSpPr>
        <p:spPr>
          <a:xfrm>
            <a:off x="2859262" y="2762703"/>
            <a:ext cx="844526" cy="309090"/>
          </a:xfrm>
          <a:prstGeom prst="rightArrow">
            <a:avLst>
              <a:gd name="adj1" fmla="val 35913"/>
              <a:gd name="adj2" fmla="val 5704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350">
              <a:solidFill>
                <a:prstClr val="black"/>
              </a:solidFill>
            </a:endParaRPr>
          </a:p>
        </p:txBody>
      </p:sp>
    </p:spTree>
    <p:custDataLst>
      <p:tags r:id="rId1"/>
    </p:custDataLst>
    <p:extLst>
      <p:ext uri="{BB962C8B-B14F-4D97-AF65-F5344CB8AC3E}">
        <p14:creationId xmlns:p14="http://schemas.microsoft.com/office/powerpoint/2010/main" val="247397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Flowchart: Magnetic Disk 67"/>
          <p:cNvSpPr/>
          <p:nvPr/>
        </p:nvSpPr>
        <p:spPr>
          <a:xfrm>
            <a:off x="1624013" y="2448216"/>
            <a:ext cx="914400" cy="82353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pic>
        <p:nvPicPr>
          <p:cNvPr id="69" name="Picture 68"/>
          <p:cNvPicPr>
            <a:picLocks noChangeAspect="1"/>
          </p:cNvPicPr>
          <p:nvPr/>
        </p:nvPicPr>
        <p:blipFill>
          <a:blip r:embed="rId3"/>
          <a:stretch>
            <a:fillRect/>
          </a:stretch>
        </p:blipFill>
        <p:spPr>
          <a:xfrm>
            <a:off x="3933078" y="2442787"/>
            <a:ext cx="1314637" cy="778670"/>
          </a:xfrm>
          <a:prstGeom prst="rect">
            <a:avLst/>
          </a:prstGeom>
        </p:spPr>
      </p:pic>
      <p:pic>
        <p:nvPicPr>
          <p:cNvPr id="70" name="Picture 69"/>
          <p:cNvPicPr>
            <a:picLocks noChangeAspect="1"/>
          </p:cNvPicPr>
          <p:nvPr/>
        </p:nvPicPr>
        <p:blipFill>
          <a:blip r:embed="rId4"/>
          <a:stretch>
            <a:fillRect/>
          </a:stretch>
        </p:blipFill>
        <p:spPr>
          <a:xfrm>
            <a:off x="6572250" y="2448217"/>
            <a:ext cx="885501" cy="737918"/>
          </a:xfrm>
          <a:prstGeom prst="rect">
            <a:avLst/>
          </a:prstGeom>
        </p:spPr>
      </p:pic>
      <p:sp>
        <p:nvSpPr>
          <p:cNvPr id="71" name="TextBox 70"/>
          <p:cNvSpPr txBox="1"/>
          <p:nvPr/>
        </p:nvSpPr>
        <p:spPr>
          <a:xfrm>
            <a:off x="1200150" y="3242887"/>
            <a:ext cx="1762125" cy="457200"/>
          </a:xfrm>
          <a:prstGeom prst="rect">
            <a:avLst/>
          </a:prstGeom>
          <a:noFill/>
        </p:spPr>
        <p:txBody>
          <a:bodyPr wrap="square" rtlCol="0">
            <a:noAutofit/>
          </a:bodyPr>
          <a:lstStyle/>
          <a:p>
            <a:pPr algn="ctr"/>
            <a:r>
              <a:rPr lang="en-US" sz="1350" b="1" dirty="0">
                <a:solidFill>
                  <a:prstClr val="white">
                    <a:lumMod val="50000"/>
                  </a:prstClr>
                </a:solidFill>
                <a:latin typeface="Arial Black"/>
              </a:rPr>
              <a:t>Impresario</a:t>
            </a:r>
          </a:p>
          <a:p>
            <a:pPr algn="ctr"/>
            <a:r>
              <a:rPr lang="en-US" sz="1350" b="1" dirty="0">
                <a:solidFill>
                  <a:prstClr val="white">
                    <a:lumMod val="50000"/>
                  </a:prstClr>
                </a:solidFill>
                <a:latin typeface="Arial Black"/>
              </a:rPr>
              <a:t>(SQL Server)</a:t>
            </a:r>
          </a:p>
        </p:txBody>
      </p:sp>
      <p:sp>
        <p:nvSpPr>
          <p:cNvPr id="72" name="TextBox 71"/>
          <p:cNvSpPr txBox="1"/>
          <p:nvPr/>
        </p:nvSpPr>
        <p:spPr>
          <a:xfrm>
            <a:off x="3598069" y="3242887"/>
            <a:ext cx="1947863" cy="457200"/>
          </a:xfrm>
          <a:prstGeom prst="rect">
            <a:avLst/>
          </a:prstGeom>
          <a:noFill/>
        </p:spPr>
        <p:txBody>
          <a:bodyPr wrap="square" rtlCol="0">
            <a:noAutofit/>
          </a:bodyPr>
          <a:lstStyle/>
          <a:p>
            <a:pPr algn="ctr"/>
            <a:r>
              <a:rPr lang="en-US" sz="1350" b="1" dirty="0" err="1">
                <a:solidFill>
                  <a:prstClr val="white">
                    <a:lumMod val="50000"/>
                  </a:prstClr>
                </a:solidFill>
                <a:latin typeface="Arial Black"/>
              </a:rPr>
              <a:t>TessituraService</a:t>
            </a:r>
            <a:endParaRPr lang="en-US" sz="1350" b="1" dirty="0">
              <a:solidFill>
                <a:prstClr val="white">
                  <a:lumMod val="50000"/>
                </a:prstClr>
              </a:solidFill>
              <a:latin typeface="Arial Black"/>
            </a:endParaRPr>
          </a:p>
          <a:p>
            <a:pPr algn="ctr"/>
            <a:r>
              <a:rPr lang="en-US" sz="1350" b="1" dirty="0">
                <a:solidFill>
                  <a:prstClr val="white">
                    <a:lumMod val="50000"/>
                  </a:prstClr>
                </a:solidFill>
                <a:latin typeface="Arial Black"/>
              </a:rPr>
              <a:t>(REST Service)</a:t>
            </a:r>
          </a:p>
        </p:txBody>
      </p:sp>
      <p:sp>
        <p:nvSpPr>
          <p:cNvPr id="73" name="TextBox 72"/>
          <p:cNvSpPr txBox="1"/>
          <p:nvPr/>
        </p:nvSpPr>
        <p:spPr>
          <a:xfrm>
            <a:off x="6229350" y="3242887"/>
            <a:ext cx="2425337" cy="457200"/>
          </a:xfrm>
          <a:prstGeom prst="rect">
            <a:avLst/>
          </a:prstGeom>
          <a:noFill/>
        </p:spPr>
        <p:txBody>
          <a:bodyPr wrap="square" rtlCol="0">
            <a:noAutofit/>
          </a:bodyPr>
          <a:lstStyle/>
          <a:p>
            <a:r>
              <a:rPr lang="en-US" sz="1350" b="1" dirty="0">
                <a:solidFill>
                  <a:prstClr val="white">
                    <a:lumMod val="50000"/>
                  </a:prstClr>
                </a:solidFill>
                <a:latin typeface="Arial Black"/>
              </a:rPr>
              <a:t>     Tessitura</a:t>
            </a:r>
          </a:p>
          <a:p>
            <a:r>
              <a:rPr lang="en-US" sz="1350" b="1" dirty="0">
                <a:solidFill>
                  <a:prstClr val="white">
                    <a:lumMod val="50000"/>
                  </a:prstClr>
                </a:solidFill>
                <a:latin typeface="Arial Black"/>
              </a:rPr>
              <a:t>(C#, </a:t>
            </a:r>
            <a:r>
              <a:rPr lang="en-US" sz="1350" b="1" dirty="0" err="1">
                <a:solidFill>
                  <a:prstClr val="white">
                    <a:lumMod val="50000"/>
                  </a:prstClr>
                </a:solidFill>
                <a:latin typeface="Arial Black"/>
              </a:rPr>
              <a:t>.Net</a:t>
            </a:r>
            <a:r>
              <a:rPr lang="en-US" sz="1350" b="1" dirty="0">
                <a:solidFill>
                  <a:prstClr val="white">
                    <a:lumMod val="50000"/>
                  </a:prstClr>
                </a:solidFill>
                <a:latin typeface="Arial Black"/>
              </a:rPr>
              <a:t>, PowerBuilder)</a:t>
            </a:r>
          </a:p>
        </p:txBody>
      </p:sp>
      <p:pic>
        <p:nvPicPr>
          <p:cNvPr id="74" name="Picture 73"/>
          <p:cNvPicPr>
            <a:picLocks noChangeAspect="1"/>
          </p:cNvPicPr>
          <p:nvPr/>
        </p:nvPicPr>
        <p:blipFill>
          <a:blip r:embed="rId5"/>
          <a:stretch>
            <a:fillRect/>
          </a:stretch>
        </p:blipFill>
        <p:spPr>
          <a:xfrm>
            <a:off x="4107887" y="4175096"/>
            <a:ext cx="844059" cy="844059"/>
          </a:xfrm>
          <a:prstGeom prst="rect">
            <a:avLst/>
          </a:prstGeom>
        </p:spPr>
      </p:pic>
      <p:sp>
        <p:nvSpPr>
          <p:cNvPr id="75" name="TextBox 74"/>
          <p:cNvSpPr txBox="1"/>
          <p:nvPr/>
        </p:nvSpPr>
        <p:spPr>
          <a:xfrm>
            <a:off x="2133600" y="5053776"/>
            <a:ext cx="4876800" cy="628650"/>
          </a:xfrm>
          <a:prstGeom prst="rect">
            <a:avLst/>
          </a:prstGeom>
          <a:noFill/>
        </p:spPr>
        <p:txBody>
          <a:bodyPr wrap="square" rtlCol="0">
            <a:noAutofit/>
          </a:bodyPr>
          <a:lstStyle/>
          <a:p>
            <a:pPr algn="ctr"/>
            <a:r>
              <a:rPr lang="en-US" sz="1350" b="1" dirty="0">
                <a:solidFill>
                  <a:prstClr val="white">
                    <a:lumMod val="50000"/>
                  </a:prstClr>
                </a:solidFill>
                <a:latin typeface="Arial Black"/>
              </a:rPr>
              <a:t> Seat Server, PGS</a:t>
            </a:r>
          </a:p>
          <a:p>
            <a:pPr algn="ctr"/>
            <a:r>
              <a:rPr lang="en-US" sz="1350" b="1" dirty="0">
                <a:solidFill>
                  <a:prstClr val="white">
                    <a:lumMod val="50000"/>
                  </a:prstClr>
                </a:solidFill>
                <a:latin typeface="Arial Black"/>
              </a:rPr>
              <a:t>(NT Services; C#, </a:t>
            </a:r>
            <a:r>
              <a:rPr lang="en-US" sz="1350" b="1" dirty="0" err="1">
                <a:solidFill>
                  <a:prstClr val="white">
                    <a:lumMod val="50000"/>
                  </a:prstClr>
                </a:solidFill>
                <a:latin typeface="Arial Black"/>
              </a:rPr>
              <a:t>.Net</a:t>
            </a:r>
            <a:r>
              <a:rPr lang="en-US" sz="1350" b="1" dirty="0">
                <a:solidFill>
                  <a:prstClr val="white">
                    <a:lumMod val="50000"/>
                  </a:prstClr>
                </a:solidFill>
                <a:latin typeface="Arial Black"/>
              </a:rPr>
              <a:t>, Powerbuilder)</a:t>
            </a:r>
          </a:p>
        </p:txBody>
      </p:sp>
      <p:sp>
        <p:nvSpPr>
          <p:cNvPr id="76" name="Right Arrow 75"/>
          <p:cNvSpPr/>
          <p:nvPr/>
        </p:nvSpPr>
        <p:spPr>
          <a:xfrm rot="2515543">
            <a:off x="2838672" y="3789212"/>
            <a:ext cx="1312069" cy="309090"/>
          </a:xfrm>
          <a:prstGeom prst="rightArrow">
            <a:avLst>
              <a:gd name="adj1" fmla="val 35913"/>
              <a:gd name="adj2" fmla="val 57044"/>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350">
              <a:solidFill>
                <a:prstClr val="black"/>
              </a:solidFill>
            </a:endParaRPr>
          </a:p>
        </p:txBody>
      </p:sp>
      <p:sp>
        <p:nvSpPr>
          <p:cNvPr id="77" name="Right Arrow 76"/>
          <p:cNvSpPr/>
          <p:nvPr/>
        </p:nvSpPr>
        <p:spPr>
          <a:xfrm rot="18900000">
            <a:off x="5032263" y="3776698"/>
            <a:ext cx="1312069" cy="309090"/>
          </a:xfrm>
          <a:prstGeom prst="rightArrow">
            <a:avLst>
              <a:gd name="adj1" fmla="val 35913"/>
              <a:gd name="adj2" fmla="val 57044"/>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350">
              <a:solidFill>
                <a:prstClr val="black"/>
              </a:solidFill>
            </a:endParaRPr>
          </a:p>
        </p:txBody>
      </p:sp>
      <p:sp>
        <p:nvSpPr>
          <p:cNvPr id="78" name="Right Arrow 77"/>
          <p:cNvSpPr/>
          <p:nvPr/>
        </p:nvSpPr>
        <p:spPr>
          <a:xfrm>
            <a:off x="5416938" y="2683878"/>
            <a:ext cx="844526" cy="309090"/>
          </a:xfrm>
          <a:prstGeom prst="rightArrow">
            <a:avLst>
              <a:gd name="adj1" fmla="val 35913"/>
              <a:gd name="adj2" fmla="val 5704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350">
              <a:solidFill>
                <a:prstClr val="black"/>
              </a:solidFill>
            </a:endParaRPr>
          </a:p>
        </p:txBody>
      </p:sp>
      <p:sp>
        <p:nvSpPr>
          <p:cNvPr id="79" name="Right Arrow 78"/>
          <p:cNvSpPr/>
          <p:nvPr/>
        </p:nvSpPr>
        <p:spPr>
          <a:xfrm>
            <a:off x="2859262" y="2690890"/>
            <a:ext cx="844526" cy="309090"/>
          </a:xfrm>
          <a:prstGeom prst="rightArrow">
            <a:avLst>
              <a:gd name="adj1" fmla="val 35913"/>
              <a:gd name="adj2" fmla="val 5704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350">
              <a:solidFill>
                <a:prstClr val="black"/>
              </a:solidFill>
            </a:endParaRPr>
          </a:p>
        </p:txBody>
      </p:sp>
      <p:sp>
        <p:nvSpPr>
          <p:cNvPr id="3" name="Title 2"/>
          <p:cNvSpPr>
            <a:spLocks noGrp="1"/>
          </p:cNvSpPr>
          <p:nvPr>
            <p:ph type="title"/>
          </p:nvPr>
        </p:nvSpPr>
        <p:spPr/>
        <p:txBody>
          <a:bodyPr/>
          <a:lstStyle/>
          <a:p>
            <a:r>
              <a:rPr lang="en-US" dirty="0" smtClean="0"/>
              <a:t>Overview of Tools</a:t>
            </a:r>
            <a:endParaRPr lang="en-US" dirty="0"/>
          </a:p>
        </p:txBody>
      </p:sp>
      <p:sp>
        <p:nvSpPr>
          <p:cNvPr id="80" name="TextBox 79"/>
          <p:cNvSpPr txBox="1"/>
          <p:nvPr/>
        </p:nvSpPr>
        <p:spPr>
          <a:xfrm>
            <a:off x="914375" y="3678571"/>
            <a:ext cx="2364541" cy="1523279"/>
          </a:xfrm>
          <a:prstGeom prst="rect">
            <a:avLst/>
          </a:prstGeom>
          <a:noFill/>
        </p:spPr>
        <p:txBody>
          <a:bodyPr wrap="square" rtlCol="0">
            <a:noAutofit/>
          </a:bodyPr>
          <a:lstStyle/>
          <a:p>
            <a:pPr algn="ctr"/>
            <a:r>
              <a:rPr lang="en-US" sz="1350" b="1" dirty="0">
                <a:solidFill>
                  <a:srgbClr val="F0583F"/>
                </a:solidFill>
                <a:latin typeface="Arial Black"/>
              </a:rPr>
              <a:t>Management Studio</a:t>
            </a:r>
          </a:p>
          <a:p>
            <a:pPr algn="ctr"/>
            <a:r>
              <a:rPr lang="en-US" sz="1350" b="1" dirty="0">
                <a:solidFill>
                  <a:srgbClr val="F0583F"/>
                </a:solidFill>
                <a:latin typeface="Arial Black"/>
              </a:rPr>
              <a:t>Profiler</a:t>
            </a:r>
          </a:p>
          <a:p>
            <a:pPr algn="ctr"/>
            <a:r>
              <a:rPr lang="en-US" sz="1350" b="1" dirty="0">
                <a:solidFill>
                  <a:srgbClr val="F0583F"/>
                </a:solidFill>
                <a:latin typeface="Arial Black"/>
              </a:rPr>
              <a:t>Extended Events</a:t>
            </a:r>
          </a:p>
          <a:p>
            <a:pPr algn="ctr"/>
            <a:r>
              <a:rPr lang="en-US" sz="1350" b="1" dirty="0">
                <a:solidFill>
                  <a:srgbClr val="F0583F"/>
                </a:solidFill>
                <a:latin typeface="Arial Black"/>
              </a:rPr>
              <a:t>Activity Monitor</a:t>
            </a:r>
          </a:p>
          <a:p>
            <a:pPr algn="ctr"/>
            <a:r>
              <a:rPr lang="en-US" sz="1350" b="1" dirty="0" err="1">
                <a:solidFill>
                  <a:srgbClr val="F0583F"/>
                </a:solidFill>
                <a:latin typeface="Arial Black"/>
              </a:rPr>
              <a:t>Sp_blocked</a:t>
            </a:r>
            <a:endParaRPr lang="en-US" sz="1350" b="1" dirty="0">
              <a:solidFill>
                <a:srgbClr val="F0583F"/>
              </a:solidFill>
              <a:latin typeface="Arial Black"/>
            </a:endParaRPr>
          </a:p>
          <a:p>
            <a:pPr algn="ctr"/>
            <a:r>
              <a:rPr lang="en-US" sz="1350" b="1" dirty="0">
                <a:solidFill>
                  <a:srgbClr val="F0583F"/>
                </a:solidFill>
                <a:latin typeface="Arial Black"/>
              </a:rPr>
              <a:t>Sp_who2</a:t>
            </a:r>
          </a:p>
          <a:p>
            <a:pPr algn="ctr"/>
            <a:r>
              <a:rPr lang="en-US" sz="1350" b="1" dirty="0" err="1">
                <a:solidFill>
                  <a:srgbClr val="F0583F"/>
                </a:solidFill>
                <a:latin typeface="Arial Black"/>
              </a:rPr>
              <a:t>Sp_whoisactive</a:t>
            </a:r>
            <a:endParaRPr lang="en-US" sz="1350" b="1" dirty="0">
              <a:solidFill>
                <a:srgbClr val="F0583F"/>
              </a:solidFill>
              <a:latin typeface="Arial Black"/>
            </a:endParaRPr>
          </a:p>
        </p:txBody>
      </p:sp>
      <p:sp>
        <p:nvSpPr>
          <p:cNvPr id="81" name="TextBox 80"/>
          <p:cNvSpPr txBox="1"/>
          <p:nvPr/>
        </p:nvSpPr>
        <p:spPr>
          <a:xfrm>
            <a:off x="3408126" y="3680261"/>
            <a:ext cx="2364541" cy="667512"/>
          </a:xfrm>
          <a:prstGeom prst="rect">
            <a:avLst/>
          </a:prstGeom>
          <a:noFill/>
        </p:spPr>
        <p:txBody>
          <a:bodyPr wrap="square" rtlCol="0">
            <a:noAutofit/>
          </a:bodyPr>
          <a:lstStyle/>
          <a:p>
            <a:pPr algn="ctr"/>
            <a:r>
              <a:rPr lang="en-US" sz="1350" b="1" dirty="0">
                <a:solidFill>
                  <a:srgbClr val="F0583F"/>
                </a:solidFill>
                <a:latin typeface="Arial Black"/>
              </a:rPr>
              <a:t>Rest Client</a:t>
            </a:r>
          </a:p>
          <a:p>
            <a:pPr algn="ctr"/>
            <a:r>
              <a:rPr lang="en-US" sz="1350" b="1" dirty="0">
                <a:solidFill>
                  <a:srgbClr val="F0583F"/>
                </a:solidFill>
                <a:latin typeface="Arial Black"/>
              </a:rPr>
              <a:t>Service Log</a:t>
            </a:r>
          </a:p>
        </p:txBody>
      </p:sp>
      <p:sp>
        <p:nvSpPr>
          <p:cNvPr id="82" name="Right Brace 81"/>
          <p:cNvSpPr/>
          <p:nvPr/>
        </p:nvSpPr>
        <p:spPr>
          <a:xfrm rot="16200000">
            <a:off x="3189304" y="1139358"/>
            <a:ext cx="244862" cy="2356270"/>
          </a:xfrm>
          <a:prstGeom prst="rightBrace">
            <a:avLst>
              <a:gd name="adj1" fmla="val 0"/>
              <a:gd name="adj2" fmla="val 50000"/>
            </a:avLst>
          </a:prstGeom>
          <a:ln>
            <a:solidFill>
              <a:srgbClr val="F0583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solidFill>
                <a:prstClr val="black"/>
              </a:solidFill>
            </a:endParaRPr>
          </a:p>
        </p:txBody>
      </p:sp>
      <p:sp>
        <p:nvSpPr>
          <p:cNvPr id="83" name="TextBox 82"/>
          <p:cNvSpPr txBox="1"/>
          <p:nvPr/>
        </p:nvSpPr>
        <p:spPr>
          <a:xfrm>
            <a:off x="2164598" y="1957763"/>
            <a:ext cx="2364541" cy="239255"/>
          </a:xfrm>
          <a:prstGeom prst="rect">
            <a:avLst/>
          </a:prstGeom>
          <a:noFill/>
        </p:spPr>
        <p:txBody>
          <a:bodyPr wrap="square" rtlCol="0">
            <a:noAutofit/>
          </a:bodyPr>
          <a:lstStyle/>
          <a:p>
            <a:pPr algn="ctr"/>
            <a:r>
              <a:rPr lang="en-US" sz="1350" b="1" dirty="0" err="1">
                <a:solidFill>
                  <a:srgbClr val="F0583F"/>
                </a:solidFill>
                <a:latin typeface="Arial Black"/>
              </a:rPr>
              <a:t>ServicesDashboard</a:t>
            </a:r>
            <a:endParaRPr lang="en-US" sz="1350" b="1" dirty="0">
              <a:solidFill>
                <a:srgbClr val="F0583F"/>
              </a:solidFill>
              <a:latin typeface="Arial Black"/>
            </a:endParaRPr>
          </a:p>
        </p:txBody>
      </p:sp>
      <p:sp>
        <p:nvSpPr>
          <p:cNvPr id="84" name="TextBox 83"/>
          <p:cNvSpPr txBox="1"/>
          <p:nvPr/>
        </p:nvSpPr>
        <p:spPr>
          <a:xfrm>
            <a:off x="6015078" y="3690637"/>
            <a:ext cx="2364541" cy="299192"/>
          </a:xfrm>
          <a:prstGeom prst="rect">
            <a:avLst/>
          </a:prstGeom>
          <a:noFill/>
        </p:spPr>
        <p:txBody>
          <a:bodyPr wrap="square" rtlCol="0">
            <a:noAutofit/>
          </a:bodyPr>
          <a:lstStyle/>
          <a:p>
            <a:pPr algn="ctr"/>
            <a:r>
              <a:rPr lang="en-US" sz="1350" b="1" dirty="0">
                <a:solidFill>
                  <a:srgbClr val="F0583F"/>
                </a:solidFill>
                <a:latin typeface="Arial Black"/>
              </a:rPr>
              <a:t>Client Logs</a:t>
            </a:r>
          </a:p>
        </p:txBody>
      </p:sp>
      <p:sp>
        <p:nvSpPr>
          <p:cNvPr id="85" name="TextBox 84"/>
          <p:cNvSpPr txBox="1"/>
          <p:nvPr/>
        </p:nvSpPr>
        <p:spPr>
          <a:xfrm>
            <a:off x="3278916" y="5561027"/>
            <a:ext cx="2364541" cy="667512"/>
          </a:xfrm>
          <a:prstGeom prst="rect">
            <a:avLst/>
          </a:prstGeom>
          <a:noFill/>
        </p:spPr>
        <p:txBody>
          <a:bodyPr wrap="square" rtlCol="0">
            <a:noAutofit/>
          </a:bodyPr>
          <a:lstStyle/>
          <a:p>
            <a:pPr algn="ctr"/>
            <a:r>
              <a:rPr lang="en-US" sz="1350" b="1" dirty="0">
                <a:solidFill>
                  <a:srgbClr val="F0583F"/>
                </a:solidFill>
                <a:latin typeface="Arial Black"/>
              </a:rPr>
              <a:t>Service Logs</a:t>
            </a:r>
          </a:p>
        </p:txBody>
      </p:sp>
    </p:spTree>
    <p:custDataLst>
      <p:tags r:id="rId1"/>
    </p:custDataLst>
    <p:extLst>
      <p:ext uri="{BB962C8B-B14F-4D97-AF65-F5344CB8AC3E}">
        <p14:creationId xmlns:p14="http://schemas.microsoft.com/office/powerpoint/2010/main" val="184990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fade">
                                      <p:cBhvr>
                                        <p:cTn id="7" dur="500"/>
                                        <p:tgtEl>
                                          <p:spTgt spid="8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1"/>
                                        </p:tgtEl>
                                        <p:attrNameLst>
                                          <p:attrName>style.visibility</p:attrName>
                                        </p:attrNameLst>
                                      </p:cBhvr>
                                      <p:to>
                                        <p:strVal val="visible"/>
                                      </p:to>
                                    </p:set>
                                    <p:animEffect transition="in" filter="fade">
                                      <p:cBhvr>
                                        <p:cTn id="12" dur="500"/>
                                        <p:tgtEl>
                                          <p:spTgt spid="8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5"/>
                                        </p:tgtEl>
                                        <p:attrNameLst>
                                          <p:attrName>style.visibility</p:attrName>
                                        </p:attrNameLst>
                                      </p:cBhvr>
                                      <p:to>
                                        <p:strVal val="visible"/>
                                      </p:to>
                                    </p:set>
                                    <p:animEffect transition="in" filter="fade">
                                      <p:cBhvr>
                                        <p:cTn id="17" dur="500"/>
                                        <p:tgtEl>
                                          <p:spTgt spid="8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3"/>
                                        </p:tgtEl>
                                        <p:attrNameLst>
                                          <p:attrName>style.visibility</p:attrName>
                                        </p:attrNameLst>
                                      </p:cBhvr>
                                      <p:to>
                                        <p:strVal val="visible"/>
                                      </p:to>
                                    </p:set>
                                    <p:animEffect transition="in" filter="fade">
                                      <p:cBhvr>
                                        <p:cTn id="25" dur="500"/>
                                        <p:tgtEl>
                                          <p:spTgt spid="8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4"/>
                                        </p:tgtEl>
                                        <p:attrNameLst>
                                          <p:attrName>style.visibility</p:attrName>
                                        </p:attrNameLst>
                                      </p:cBhvr>
                                      <p:to>
                                        <p:strVal val="visible"/>
                                      </p:to>
                                    </p:set>
                                    <p:animEffect transition="in" filter="fade">
                                      <p:cBhvr>
                                        <p:cTn id="30"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animBg="1"/>
      <p:bldP spid="83" grpId="0"/>
      <p:bldP spid="84" grpId="0"/>
      <p:bldP spid="8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114300" y="2743200"/>
            <a:ext cx="8915400" cy="1371600"/>
          </a:xfrm>
        </p:spPr>
        <p:txBody>
          <a:bodyPr>
            <a:normAutofit/>
          </a:bodyPr>
          <a:lstStyle/>
          <a:p>
            <a:r>
              <a:rPr lang="en-US" dirty="0"/>
              <a:t>Scenario 1:</a:t>
            </a:r>
            <a:br>
              <a:rPr lang="en-US" dirty="0"/>
            </a:br>
            <a:r>
              <a:rPr lang="en-US" dirty="0"/>
              <a:t>Client is Slow or Hung</a:t>
            </a:r>
          </a:p>
        </p:txBody>
      </p:sp>
    </p:spTree>
    <p:custDataLst>
      <p:tags r:id="rId1"/>
    </p:custDataLst>
    <p:extLst>
      <p:ext uri="{BB962C8B-B14F-4D97-AF65-F5344CB8AC3E}">
        <p14:creationId xmlns:p14="http://schemas.microsoft.com/office/powerpoint/2010/main" val="39887588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 </a:t>
            </a:r>
            <a:r>
              <a:rPr lang="en-US" dirty="0" smtClean="0"/>
              <a:t>Is it slow </a:t>
            </a:r>
            <a:r>
              <a:rPr lang="en-US" dirty="0"/>
              <a:t>for just you or everyone?</a:t>
            </a:r>
          </a:p>
          <a:p>
            <a:r>
              <a:rPr lang="en-US" dirty="0"/>
              <a:t> </a:t>
            </a:r>
            <a:r>
              <a:rPr lang="en-US" dirty="0" smtClean="0"/>
              <a:t>Is </a:t>
            </a:r>
            <a:r>
              <a:rPr lang="en-US" dirty="0"/>
              <a:t>everyone hung on the same action?</a:t>
            </a:r>
          </a:p>
          <a:p>
            <a:r>
              <a:rPr lang="en-US" dirty="0"/>
              <a:t> </a:t>
            </a:r>
            <a:r>
              <a:rPr lang="en-US" dirty="0" smtClean="0"/>
              <a:t>Is </a:t>
            </a:r>
            <a:r>
              <a:rPr lang="en-US" dirty="0"/>
              <a:t>network connectivity good</a:t>
            </a:r>
            <a:r>
              <a:rPr lang="en-US" dirty="0" smtClean="0"/>
              <a:t>?</a:t>
            </a:r>
          </a:p>
          <a:p>
            <a:pPr marL="0" indent="0">
              <a:buNone/>
            </a:pPr>
            <a:r>
              <a:rPr lang="en-US" dirty="0">
                <a:solidFill>
                  <a:schemeClr val="accent1"/>
                </a:solidFill>
                <a:latin typeface="+mj-lt"/>
              </a:rPr>
              <a:t>Are The Services Responding</a:t>
            </a:r>
            <a:r>
              <a:rPr lang="en-US" dirty="0" smtClean="0">
                <a:solidFill>
                  <a:schemeClr val="accent1"/>
                </a:solidFill>
                <a:latin typeface="+mj-lt"/>
              </a:rPr>
              <a:t>?</a:t>
            </a:r>
            <a:endParaRPr lang="en-US" dirty="0">
              <a:latin typeface="+mj-lt"/>
            </a:endParaRPr>
          </a:p>
          <a:p>
            <a:r>
              <a:rPr lang="en-US" dirty="0"/>
              <a:t>Services Dashboard</a:t>
            </a:r>
          </a:p>
          <a:p>
            <a:r>
              <a:rPr lang="en-US" dirty="0"/>
              <a:t>Respond to any entries with a red X</a:t>
            </a:r>
          </a:p>
          <a:p>
            <a:pPr marL="0" indent="0">
              <a:buNone/>
            </a:pPr>
            <a:r>
              <a:rPr lang="en-US" dirty="0">
                <a:solidFill>
                  <a:schemeClr val="accent1"/>
                </a:solidFill>
                <a:latin typeface="+mj-lt"/>
              </a:rPr>
              <a:t>On to the SQL Server</a:t>
            </a:r>
            <a:r>
              <a:rPr lang="en-US" dirty="0" smtClean="0">
                <a:solidFill>
                  <a:schemeClr val="accent1"/>
                </a:solidFill>
                <a:latin typeface="+mj-lt"/>
              </a:rPr>
              <a:t>…</a:t>
            </a:r>
            <a:endParaRPr lang="en-US" dirty="0"/>
          </a:p>
          <a:p>
            <a:endParaRPr lang="en-US" dirty="0"/>
          </a:p>
        </p:txBody>
      </p:sp>
      <p:sp>
        <p:nvSpPr>
          <p:cNvPr id="2" name="Title 1"/>
          <p:cNvSpPr>
            <a:spLocks noGrp="1"/>
          </p:cNvSpPr>
          <p:nvPr>
            <p:ph type="title"/>
          </p:nvPr>
        </p:nvSpPr>
        <p:spPr/>
        <p:txBody>
          <a:bodyPr>
            <a:normAutofit/>
          </a:bodyPr>
          <a:lstStyle/>
          <a:p>
            <a:r>
              <a:rPr lang="en-US" dirty="0" smtClean="0"/>
              <a:t>What Questions Do You Ask First?</a:t>
            </a:r>
            <a:endParaRPr lang="en-US" dirty="0"/>
          </a:p>
        </p:txBody>
      </p:sp>
    </p:spTree>
    <p:custDataLst>
      <p:tags r:id="rId1"/>
    </p:custDataLst>
    <p:extLst>
      <p:ext uri="{BB962C8B-B14F-4D97-AF65-F5344CB8AC3E}">
        <p14:creationId xmlns:p14="http://schemas.microsoft.com/office/powerpoint/2010/main" val="38066971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SQL Server Management Studio</a:t>
            </a:r>
            <a:endParaRPr lang="en-US" dirty="0"/>
          </a:p>
        </p:txBody>
      </p:sp>
      <p:sp>
        <p:nvSpPr>
          <p:cNvPr id="3" name="Content Placeholder 2"/>
          <p:cNvSpPr>
            <a:spLocks noGrp="1"/>
          </p:cNvSpPr>
          <p:nvPr>
            <p:ph idx="1"/>
          </p:nvPr>
        </p:nvSpPr>
        <p:spPr/>
        <p:txBody>
          <a:bodyPr>
            <a:normAutofit/>
          </a:bodyPr>
          <a:lstStyle/>
          <a:p>
            <a:r>
              <a:rPr lang="en-US" dirty="0" smtClean="0"/>
              <a:t>Query tool for execution of diagnostic queries:</a:t>
            </a:r>
          </a:p>
          <a:p>
            <a:pPr lvl="1"/>
            <a:r>
              <a:rPr lang="en-US" dirty="0" err="1" smtClean="0"/>
              <a:t>Sp_blocked</a:t>
            </a:r>
            <a:endParaRPr lang="en-US" dirty="0" smtClean="0"/>
          </a:p>
          <a:p>
            <a:pPr lvl="1"/>
            <a:r>
              <a:rPr lang="en-US" dirty="0" smtClean="0"/>
              <a:t>Sp_who2</a:t>
            </a:r>
          </a:p>
          <a:p>
            <a:pPr lvl="1"/>
            <a:r>
              <a:rPr lang="en-US" dirty="0" err="1" smtClean="0"/>
              <a:t>Sp_whoisactive</a:t>
            </a:r>
            <a:endParaRPr lang="en-US" dirty="0" smtClean="0"/>
          </a:p>
          <a:p>
            <a:endParaRPr lang="en-US" dirty="0" smtClean="0"/>
          </a:p>
          <a:p>
            <a:r>
              <a:rPr lang="en-US" dirty="0" smtClean="0"/>
              <a:t>Access to additional tools:</a:t>
            </a:r>
          </a:p>
          <a:p>
            <a:pPr lvl="1"/>
            <a:r>
              <a:rPr lang="en-US" dirty="0" smtClean="0"/>
              <a:t>Profiler</a:t>
            </a:r>
          </a:p>
          <a:p>
            <a:pPr lvl="1"/>
            <a:r>
              <a:rPr lang="en-US" dirty="0" smtClean="0"/>
              <a:t>Activity Monitor</a:t>
            </a:r>
          </a:p>
          <a:p>
            <a:pPr lvl="1"/>
            <a:r>
              <a:rPr lang="en-US" dirty="0" smtClean="0"/>
              <a:t>Extended Events</a:t>
            </a:r>
            <a:br>
              <a:rPr lang="en-US" dirty="0" smtClean="0"/>
            </a:br>
            <a:r>
              <a:rPr lang="en-US" dirty="0" smtClean="0"/>
              <a:t>  (SQL 2012+)</a:t>
            </a:r>
          </a:p>
          <a:p>
            <a:pPr lvl="1"/>
            <a:r>
              <a:rPr lang="en-US" dirty="0" smtClean="0"/>
              <a:t>Performance Dashboard</a:t>
            </a:r>
          </a:p>
        </p:txBody>
      </p:sp>
      <p:pic>
        <p:nvPicPr>
          <p:cNvPr id="4" name="Picture 3"/>
          <p:cNvPicPr>
            <a:picLocks noChangeAspect="1"/>
          </p:cNvPicPr>
          <p:nvPr/>
        </p:nvPicPr>
        <p:blipFill>
          <a:blip r:embed="rId3"/>
          <a:stretch>
            <a:fillRect/>
          </a:stretch>
        </p:blipFill>
        <p:spPr>
          <a:xfrm>
            <a:off x="6000750" y="4168415"/>
            <a:ext cx="2771429" cy="1650000"/>
          </a:xfrm>
          <a:prstGeom prst="rect">
            <a:avLst/>
          </a:prstGeom>
          <a:ln>
            <a:noFill/>
          </a:ln>
          <a:effectLst>
            <a:outerShdw blurRad="50800" dist="38100" dir="2700000" algn="tl" rotWithShape="0">
              <a:prstClr val="black">
                <a:alpha val="40000"/>
              </a:prstClr>
            </a:outerShdw>
          </a:effectLst>
        </p:spPr>
      </p:pic>
      <p:pic>
        <p:nvPicPr>
          <p:cNvPr id="5" name="Picture 4"/>
          <p:cNvPicPr>
            <a:picLocks noChangeAspect="1"/>
          </p:cNvPicPr>
          <p:nvPr/>
        </p:nvPicPr>
        <p:blipFill>
          <a:blip r:embed="rId4"/>
          <a:stretch>
            <a:fillRect/>
          </a:stretch>
        </p:blipFill>
        <p:spPr>
          <a:xfrm>
            <a:off x="4686300" y="2907646"/>
            <a:ext cx="3071429" cy="1121429"/>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4338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SQL Server Troubleshooting – What’s Running Hot?</a:t>
            </a:r>
            <a:endParaRPr lang="en-US" dirty="0"/>
          </a:p>
        </p:txBody>
      </p:sp>
      <p:sp>
        <p:nvSpPr>
          <p:cNvPr id="3" name="Content Placeholder 2"/>
          <p:cNvSpPr>
            <a:spLocks noGrp="1"/>
          </p:cNvSpPr>
          <p:nvPr>
            <p:ph idx="1"/>
          </p:nvPr>
        </p:nvSpPr>
        <p:spPr>
          <a:xfrm>
            <a:off x="457200" y="2571750"/>
            <a:ext cx="8229600" cy="3143250"/>
          </a:xfrm>
        </p:spPr>
        <p:txBody>
          <a:bodyPr>
            <a:normAutofit/>
          </a:bodyPr>
          <a:lstStyle/>
          <a:p>
            <a:r>
              <a:rPr lang="en-US" dirty="0" smtClean="0"/>
              <a:t>sp_who2 – check for blocks and high CPU or I/O</a:t>
            </a:r>
          </a:p>
          <a:p>
            <a:r>
              <a:rPr lang="en-US" dirty="0" err="1" smtClean="0"/>
              <a:t>sp_blocked</a:t>
            </a:r>
            <a:r>
              <a:rPr lang="en-US" dirty="0" smtClean="0"/>
              <a:t> – clear hierarchy of blockers/victims</a:t>
            </a:r>
          </a:p>
          <a:p>
            <a:r>
              <a:rPr lang="en-US" dirty="0" smtClean="0"/>
              <a:t>Activity Monitor – check wait stats and recent expensive queries </a:t>
            </a:r>
          </a:p>
          <a:p>
            <a:r>
              <a:rPr lang="en-US" dirty="0" smtClean="0"/>
              <a:t>If Activity Monitor turns up disproportionately expensive queries/processes, right-click to get more details.</a:t>
            </a:r>
          </a:p>
        </p:txBody>
      </p:sp>
    </p:spTree>
    <p:custDataLst>
      <p:tags r:id="rId1"/>
    </p:custDataLst>
    <p:extLst>
      <p:ext uri="{BB962C8B-B14F-4D97-AF65-F5344CB8AC3E}">
        <p14:creationId xmlns:p14="http://schemas.microsoft.com/office/powerpoint/2010/main" val="22158646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14550"/>
            <a:ext cx="8229600" cy="3371850"/>
          </a:xfrm>
        </p:spPr>
        <p:txBody>
          <a:bodyPr/>
          <a:lstStyle/>
          <a:p>
            <a:r>
              <a:rPr lang="en-US" smtClean="0"/>
              <a:t>View of current processes w/blocks</a:t>
            </a:r>
            <a:endParaRPr lang="en-US" dirty="0" smtClean="0"/>
          </a:p>
        </p:txBody>
      </p:sp>
      <p:sp>
        <p:nvSpPr>
          <p:cNvPr id="2" name="Title 1"/>
          <p:cNvSpPr>
            <a:spLocks noGrp="1"/>
          </p:cNvSpPr>
          <p:nvPr>
            <p:ph type="title"/>
          </p:nvPr>
        </p:nvSpPr>
        <p:spPr/>
        <p:txBody>
          <a:bodyPr/>
          <a:lstStyle/>
          <a:p>
            <a:r>
              <a:rPr lang="en-US" smtClean="0"/>
              <a:t>SP_WHO2</a:t>
            </a:r>
            <a:endParaRPr lang="en-US" dirty="0"/>
          </a:p>
        </p:txBody>
      </p:sp>
      <p:pic>
        <p:nvPicPr>
          <p:cNvPr id="6" name="Picture 5"/>
          <p:cNvPicPr>
            <a:picLocks noChangeAspect="1"/>
          </p:cNvPicPr>
          <p:nvPr/>
        </p:nvPicPr>
        <p:blipFill>
          <a:blip r:embed="rId3"/>
          <a:stretch>
            <a:fillRect/>
          </a:stretch>
        </p:blipFill>
        <p:spPr>
          <a:xfrm>
            <a:off x="285751" y="2688966"/>
            <a:ext cx="8673158" cy="2511684"/>
          </a:xfrm>
          <a:prstGeom prst="rect">
            <a:avLst/>
          </a:prstGeom>
        </p:spPr>
      </p:pic>
    </p:spTree>
    <p:custDataLst>
      <p:tags r:id="rId1"/>
    </p:custDataLst>
    <p:extLst>
      <p:ext uri="{BB962C8B-B14F-4D97-AF65-F5344CB8AC3E}">
        <p14:creationId xmlns:p14="http://schemas.microsoft.com/office/powerpoint/2010/main" val="385737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00250"/>
            <a:ext cx="8229600" cy="3714750"/>
          </a:xfrm>
        </p:spPr>
        <p:txBody>
          <a:bodyPr/>
          <a:lstStyle/>
          <a:p>
            <a:r>
              <a:rPr lang="en-US" dirty="0" smtClean="0"/>
              <a:t>View of blocks only</a:t>
            </a:r>
          </a:p>
        </p:txBody>
      </p:sp>
      <p:sp>
        <p:nvSpPr>
          <p:cNvPr id="2" name="Title 1"/>
          <p:cNvSpPr>
            <a:spLocks noGrp="1"/>
          </p:cNvSpPr>
          <p:nvPr>
            <p:ph type="title"/>
          </p:nvPr>
        </p:nvSpPr>
        <p:spPr/>
        <p:txBody>
          <a:bodyPr/>
          <a:lstStyle/>
          <a:p>
            <a:r>
              <a:rPr lang="en-US" smtClean="0"/>
              <a:t>SP_BLOCKED</a:t>
            </a:r>
            <a:endParaRPr lang="en-US" dirty="0"/>
          </a:p>
        </p:txBody>
      </p:sp>
      <p:pic>
        <p:nvPicPr>
          <p:cNvPr id="4" name="Picture 3"/>
          <p:cNvPicPr>
            <a:picLocks noChangeAspect="1"/>
          </p:cNvPicPr>
          <p:nvPr/>
        </p:nvPicPr>
        <p:blipFill>
          <a:blip r:embed="rId3"/>
          <a:stretch>
            <a:fillRect/>
          </a:stretch>
        </p:blipFill>
        <p:spPr>
          <a:xfrm>
            <a:off x="1617049" y="2843082"/>
            <a:ext cx="5909902" cy="2871919"/>
          </a:xfrm>
          <a:prstGeom prst="rect">
            <a:avLst/>
          </a:prstGeom>
          <a:ln>
            <a:noFill/>
          </a:ln>
          <a:effectLst>
            <a:outerShdw blurRad="50800" dist="38100" dir="2700000" algn="tl" rotWithShape="0">
              <a:prstClr val="black">
                <a:alpha val="40000"/>
              </a:prstClr>
            </a:outerShdw>
          </a:effectLst>
        </p:spPr>
      </p:pic>
      <p:pic>
        <p:nvPicPr>
          <p:cNvPr id="5" name="Picture 4"/>
          <p:cNvPicPr>
            <a:picLocks noChangeAspect="1"/>
          </p:cNvPicPr>
          <p:nvPr/>
        </p:nvPicPr>
        <p:blipFill>
          <a:blip r:embed="rId4"/>
          <a:stretch>
            <a:fillRect/>
          </a:stretch>
        </p:blipFill>
        <p:spPr>
          <a:xfrm>
            <a:off x="4531528" y="1914470"/>
            <a:ext cx="2564286" cy="614286"/>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6278461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Free Third-Party Tools</a:t>
            </a:r>
            <a:endParaRPr lang="en-US" dirty="0"/>
          </a:p>
        </p:txBody>
      </p:sp>
      <p:sp>
        <p:nvSpPr>
          <p:cNvPr id="3" name="Content Placeholder 2"/>
          <p:cNvSpPr>
            <a:spLocks noGrp="1"/>
          </p:cNvSpPr>
          <p:nvPr>
            <p:ph idx="1"/>
          </p:nvPr>
        </p:nvSpPr>
        <p:spPr>
          <a:xfrm>
            <a:off x="457200" y="2000250"/>
            <a:ext cx="8229600" cy="3714750"/>
          </a:xfrm>
        </p:spPr>
        <p:txBody>
          <a:bodyPr>
            <a:normAutofit fontScale="92500"/>
          </a:bodyPr>
          <a:lstStyle/>
          <a:p>
            <a:r>
              <a:rPr lang="en-US" dirty="0" err="1" smtClean="0"/>
              <a:t>sp_whoisactive</a:t>
            </a:r>
            <a:endParaRPr lang="en-US" dirty="0" smtClean="0"/>
          </a:p>
          <a:p>
            <a:pPr lvl="1"/>
            <a:r>
              <a:rPr lang="en-US" dirty="0" smtClean="0"/>
              <a:t>A third-party script written by Adam </a:t>
            </a:r>
            <a:r>
              <a:rPr lang="en-US" dirty="0" err="1" smtClean="0"/>
              <a:t>Machanic</a:t>
            </a:r>
            <a:endParaRPr lang="en-US" dirty="0" smtClean="0"/>
          </a:p>
          <a:p>
            <a:pPr marL="773906" lvl="3" indent="0">
              <a:buNone/>
            </a:pPr>
            <a:r>
              <a:rPr lang="en-US" sz="2100" dirty="0"/>
              <a:t>http://sqlblog.com/files/default.aspx</a:t>
            </a:r>
          </a:p>
          <a:p>
            <a:pPr lvl="1"/>
            <a:r>
              <a:rPr lang="en-US" dirty="0" smtClean="0"/>
              <a:t>Wraps SQL Servers DM views to provide a flexible, powerful view of active processes, the resources they’re consuming and what they’re waiting on</a:t>
            </a:r>
          </a:p>
          <a:p>
            <a:pPr lvl="1"/>
            <a:r>
              <a:rPr lang="en-US" dirty="0" smtClean="0"/>
              <a:t>Can be run on an interval and saved to a table for benchmarking</a:t>
            </a:r>
          </a:p>
          <a:p>
            <a:r>
              <a:rPr lang="en-US" dirty="0" smtClean="0"/>
              <a:t>Brent </a:t>
            </a:r>
            <a:r>
              <a:rPr lang="en-US" dirty="0" err="1" smtClean="0"/>
              <a:t>Ozar’s</a:t>
            </a:r>
            <a:r>
              <a:rPr lang="en-US" dirty="0" smtClean="0"/>
              <a:t> “First Responder Kit”</a:t>
            </a:r>
          </a:p>
          <a:p>
            <a:pPr lvl="1"/>
            <a:r>
              <a:rPr lang="en-US" dirty="0" smtClean="0"/>
              <a:t>Scripts and checklists for triaging</a:t>
            </a:r>
          </a:p>
          <a:p>
            <a:pPr lvl="1"/>
            <a:r>
              <a:rPr lang="en-US" dirty="0" smtClean="0"/>
              <a:t>www.brentozar.com/responder</a:t>
            </a:r>
          </a:p>
          <a:p>
            <a:pPr lvl="1"/>
            <a:endParaRPr lang="en-US" dirty="0" smtClean="0"/>
          </a:p>
        </p:txBody>
      </p:sp>
    </p:spTree>
    <p:custDataLst>
      <p:tags r:id="rId1"/>
    </p:custDataLst>
    <p:extLst>
      <p:ext uri="{BB962C8B-B14F-4D97-AF65-F5344CB8AC3E}">
        <p14:creationId xmlns:p14="http://schemas.microsoft.com/office/powerpoint/2010/main" val="730283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SQL Server Activity Monitor</a:t>
            </a:r>
            <a:endParaRPr lang="en-US" dirty="0"/>
          </a:p>
        </p:txBody>
      </p:sp>
      <p:sp>
        <p:nvSpPr>
          <p:cNvPr id="3" name="Content Placeholder 2"/>
          <p:cNvSpPr>
            <a:spLocks noGrp="1"/>
          </p:cNvSpPr>
          <p:nvPr>
            <p:ph idx="1"/>
          </p:nvPr>
        </p:nvSpPr>
        <p:spPr/>
        <p:txBody>
          <a:bodyPr/>
          <a:lstStyle/>
          <a:p>
            <a:r>
              <a:rPr lang="en-US" dirty="0" smtClean="0"/>
              <a:t>View of current state of SQL Server</a:t>
            </a:r>
          </a:p>
          <a:p>
            <a:pPr lvl="1"/>
            <a:r>
              <a:rPr lang="en-US" dirty="0" smtClean="0"/>
              <a:t>Processes</a:t>
            </a:r>
          </a:p>
          <a:p>
            <a:pPr lvl="1"/>
            <a:r>
              <a:rPr lang="en-US" dirty="0" smtClean="0"/>
              <a:t>Resource Waits</a:t>
            </a:r>
          </a:p>
          <a:p>
            <a:pPr lvl="1"/>
            <a:r>
              <a:rPr lang="en-US" dirty="0" smtClean="0"/>
              <a:t>Data File I/O</a:t>
            </a:r>
          </a:p>
          <a:p>
            <a:pPr lvl="1"/>
            <a:r>
              <a:rPr lang="en-US" dirty="0" smtClean="0"/>
              <a:t>Recent “Expensive” Queries</a:t>
            </a:r>
          </a:p>
          <a:p>
            <a:endParaRPr lang="en-US" dirty="0" smtClean="0"/>
          </a:p>
        </p:txBody>
      </p:sp>
    </p:spTree>
    <p:custDataLst>
      <p:tags r:id="rId1"/>
    </p:custDataLst>
    <p:extLst>
      <p:ext uri="{BB962C8B-B14F-4D97-AF65-F5344CB8AC3E}">
        <p14:creationId xmlns:p14="http://schemas.microsoft.com/office/powerpoint/2010/main" val="15314357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685800" y="1262000"/>
            <a:ext cx="4514850" cy="4765965"/>
          </a:xfrm>
          <a:prstGeom prst="rect">
            <a:avLst/>
          </a:prstGeom>
          <a:ln>
            <a:noFill/>
          </a:ln>
          <a:effectLst>
            <a:outerShdw blurRad="50800" dist="38100" dir="2700000" algn="tl" rotWithShape="0">
              <a:prstClr val="black">
                <a:alpha val="40000"/>
              </a:prstClr>
            </a:outerShdw>
          </a:effectLst>
        </p:spPr>
      </p:pic>
      <p:pic>
        <p:nvPicPr>
          <p:cNvPr id="8" name="Picture 7"/>
          <p:cNvPicPr>
            <a:picLocks noChangeAspect="1"/>
          </p:cNvPicPr>
          <p:nvPr/>
        </p:nvPicPr>
        <p:blipFill>
          <a:blip r:embed="rId4"/>
          <a:stretch>
            <a:fillRect/>
          </a:stretch>
        </p:blipFill>
        <p:spPr>
          <a:xfrm>
            <a:off x="5543922" y="2571750"/>
            <a:ext cx="2971429" cy="1764286"/>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38187889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057400"/>
            <a:ext cx="8229600" cy="3657600"/>
          </a:xfrm>
        </p:spPr>
        <p:txBody>
          <a:bodyPr/>
          <a:lstStyle/>
          <a:p>
            <a:r>
              <a:rPr lang="en-US" dirty="0" smtClean="0"/>
              <a:t>Built-in SSRS reports and graphs</a:t>
            </a:r>
            <a:endParaRPr lang="en-US" dirty="0"/>
          </a:p>
        </p:txBody>
      </p:sp>
      <p:sp>
        <p:nvSpPr>
          <p:cNvPr id="3" name="Title 2"/>
          <p:cNvSpPr>
            <a:spLocks noGrp="1"/>
          </p:cNvSpPr>
          <p:nvPr>
            <p:ph type="title"/>
          </p:nvPr>
        </p:nvSpPr>
        <p:spPr/>
        <p:txBody>
          <a:bodyPr>
            <a:normAutofit/>
          </a:bodyPr>
          <a:lstStyle/>
          <a:p>
            <a:r>
              <a:rPr lang="en-US" dirty="0" smtClean="0"/>
              <a:t>Performance Dashboard Reports</a:t>
            </a:r>
            <a:endParaRPr lang="en-US" dirty="0"/>
          </a:p>
        </p:txBody>
      </p:sp>
      <p:pic>
        <p:nvPicPr>
          <p:cNvPr id="5" name="Picture 4"/>
          <p:cNvPicPr>
            <a:picLocks noChangeAspect="1"/>
          </p:cNvPicPr>
          <p:nvPr/>
        </p:nvPicPr>
        <p:blipFill>
          <a:blip r:embed="rId3"/>
          <a:stretch>
            <a:fillRect/>
          </a:stretch>
        </p:blipFill>
        <p:spPr>
          <a:xfrm>
            <a:off x="2286000" y="2714625"/>
            <a:ext cx="4095440" cy="3171825"/>
          </a:xfrm>
          <a:prstGeom prst="rect">
            <a:avLst/>
          </a:prstGeom>
        </p:spPr>
      </p:pic>
    </p:spTree>
    <p:custDataLst>
      <p:tags r:id="rId1"/>
    </p:custDataLst>
    <p:extLst>
      <p:ext uri="{BB962C8B-B14F-4D97-AF65-F5344CB8AC3E}">
        <p14:creationId xmlns:p14="http://schemas.microsoft.com/office/powerpoint/2010/main" val="18480754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Server Dashboard</a:t>
            </a:r>
            <a:endParaRPr lang="en-US" dirty="0"/>
          </a:p>
        </p:txBody>
      </p:sp>
      <p:pic>
        <p:nvPicPr>
          <p:cNvPr id="4" name="Content Placeholder 3"/>
          <p:cNvPicPr>
            <a:picLocks noGrp="1" noChangeAspect="1"/>
          </p:cNvPicPr>
          <p:nvPr>
            <p:ph idx="1"/>
          </p:nvPr>
        </p:nvPicPr>
        <p:blipFill>
          <a:blip r:embed="rId3"/>
          <a:stretch>
            <a:fillRect/>
          </a:stretch>
        </p:blipFill>
        <p:spPr>
          <a:xfrm>
            <a:off x="2400300" y="1943100"/>
            <a:ext cx="4343400" cy="3924012"/>
          </a:xfrm>
          <a:prstGeom prst="rect">
            <a:avLst/>
          </a:prstGeom>
        </p:spPr>
      </p:pic>
    </p:spTree>
    <p:custDataLst>
      <p:tags r:id="rId1"/>
    </p:custDataLst>
    <p:extLst>
      <p:ext uri="{BB962C8B-B14F-4D97-AF65-F5344CB8AC3E}">
        <p14:creationId xmlns:p14="http://schemas.microsoft.com/office/powerpoint/2010/main" val="29957649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SQL Server Profiler</a:t>
            </a:r>
            <a:endParaRPr lang="en-US" dirty="0"/>
          </a:p>
        </p:txBody>
      </p:sp>
      <p:sp>
        <p:nvSpPr>
          <p:cNvPr id="3" name="Content Placeholder 2"/>
          <p:cNvSpPr>
            <a:spLocks noGrp="1"/>
          </p:cNvSpPr>
          <p:nvPr>
            <p:ph idx="1"/>
          </p:nvPr>
        </p:nvSpPr>
        <p:spPr>
          <a:xfrm>
            <a:off x="457200" y="2127985"/>
            <a:ext cx="2571750" cy="3587015"/>
          </a:xfrm>
        </p:spPr>
        <p:txBody>
          <a:bodyPr/>
          <a:lstStyle/>
          <a:p>
            <a:r>
              <a:rPr lang="en-US" dirty="0" smtClean="0"/>
              <a:t>Configurable SQL logging</a:t>
            </a:r>
          </a:p>
          <a:p>
            <a:pPr lvl="1"/>
            <a:r>
              <a:rPr lang="en-US" dirty="0" smtClean="0"/>
              <a:t>By event and column</a:t>
            </a:r>
          </a:p>
          <a:p>
            <a:endParaRPr lang="en-US" dirty="0" smtClean="0"/>
          </a:p>
        </p:txBody>
      </p:sp>
      <p:pic>
        <p:nvPicPr>
          <p:cNvPr id="5" name="Picture 4"/>
          <p:cNvPicPr>
            <a:picLocks noChangeAspect="1"/>
          </p:cNvPicPr>
          <p:nvPr/>
        </p:nvPicPr>
        <p:blipFill>
          <a:blip r:embed="rId3"/>
          <a:stretch>
            <a:fillRect/>
          </a:stretch>
        </p:blipFill>
        <p:spPr>
          <a:xfrm>
            <a:off x="3196564" y="2127986"/>
            <a:ext cx="5509286" cy="3516429"/>
          </a:xfrm>
          <a:prstGeom prst="rect">
            <a:avLst/>
          </a:prstGeom>
        </p:spPr>
      </p:pic>
    </p:spTree>
    <p:custDataLst>
      <p:tags r:id="rId1"/>
    </p:custDataLst>
    <p:extLst>
      <p:ext uri="{BB962C8B-B14F-4D97-AF65-F5344CB8AC3E}">
        <p14:creationId xmlns:p14="http://schemas.microsoft.com/office/powerpoint/2010/main" val="23177516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SQL Server Profiler</a:t>
            </a:r>
            <a:endParaRPr lang="en-US" dirty="0"/>
          </a:p>
        </p:txBody>
      </p:sp>
      <p:sp>
        <p:nvSpPr>
          <p:cNvPr id="3" name="Content Placeholder 2"/>
          <p:cNvSpPr>
            <a:spLocks noGrp="1"/>
          </p:cNvSpPr>
          <p:nvPr>
            <p:ph idx="1"/>
          </p:nvPr>
        </p:nvSpPr>
        <p:spPr>
          <a:xfrm>
            <a:off x="457200" y="2171700"/>
            <a:ext cx="8229600" cy="3543300"/>
          </a:xfrm>
        </p:spPr>
        <p:txBody>
          <a:bodyPr/>
          <a:lstStyle/>
          <a:p>
            <a:r>
              <a:rPr lang="en-US" dirty="0" smtClean="0"/>
              <a:t>Configurable SQL logging</a:t>
            </a:r>
          </a:p>
          <a:p>
            <a:pPr lvl="1"/>
            <a:r>
              <a:rPr lang="en-US" dirty="0" smtClean="0"/>
              <a:t>By process, user, SPID</a:t>
            </a:r>
          </a:p>
          <a:p>
            <a:endParaRPr lang="en-US" dirty="0" smtClean="0"/>
          </a:p>
        </p:txBody>
      </p:sp>
      <p:pic>
        <p:nvPicPr>
          <p:cNvPr id="7" name="Picture 6"/>
          <p:cNvPicPr>
            <a:picLocks noChangeAspect="1"/>
          </p:cNvPicPr>
          <p:nvPr/>
        </p:nvPicPr>
        <p:blipFill>
          <a:blip r:embed="rId3"/>
          <a:stretch>
            <a:fillRect/>
          </a:stretch>
        </p:blipFill>
        <p:spPr>
          <a:xfrm>
            <a:off x="865116" y="3295650"/>
            <a:ext cx="2700255" cy="300029"/>
          </a:xfrm>
          <a:prstGeom prst="rect">
            <a:avLst/>
          </a:prstGeom>
        </p:spPr>
      </p:pic>
      <p:cxnSp>
        <p:nvCxnSpPr>
          <p:cNvPr id="9" name="Elbow Connector 8"/>
          <p:cNvCxnSpPr>
            <a:stCxn id="7" idx="2"/>
            <a:endCxn id="11" idx="1"/>
          </p:cNvCxnSpPr>
          <p:nvPr/>
        </p:nvCxnSpPr>
        <p:spPr>
          <a:xfrm rot="16200000" flipH="1">
            <a:off x="3057142" y="2753780"/>
            <a:ext cx="787260" cy="2471057"/>
          </a:xfrm>
          <a:prstGeom prst="bentConnector2">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4"/>
          <a:stretch>
            <a:fillRect/>
          </a:stretch>
        </p:blipFill>
        <p:spPr>
          <a:xfrm>
            <a:off x="4686301" y="2881890"/>
            <a:ext cx="3809999" cy="3002097"/>
          </a:xfrm>
          <a:prstGeom prst="rect">
            <a:avLst/>
          </a:prstGeom>
        </p:spPr>
      </p:pic>
    </p:spTree>
    <p:custDataLst>
      <p:tags r:id="rId1"/>
    </p:custDataLst>
    <p:extLst>
      <p:ext uri="{BB962C8B-B14F-4D97-AF65-F5344CB8AC3E}">
        <p14:creationId xmlns:p14="http://schemas.microsoft.com/office/powerpoint/2010/main" val="39510829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4446" y="2343150"/>
            <a:ext cx="8229600" cy="3371850"/>
          </a:xfrm>
        </p:spPr>
        <p:txBody>
          <a:bodyPr/>
          <a:lstStyle/>
          <a:p>
            <a:r>
              <a:rPr lang="en-US" dirty="0" smtClean="0"/>
              <a:t>Extended Events is the evolution of Profiler</a:t>
            </a:r>
          </a:p>
          <a:p>
            <a:r>
              <a:rPr lang="en-US" dirty="0" smtClean="0"/>
              <a:t>Faster, lighter, more traceable events</a:t>
            </a:r>
          </a:p>
          <a:p>
            <a:r>
              <a:rPr lang="en-US" dirty="0" smtClean="0"/>
              <a:t>SQL 2012 and above includes a UI for working with/viewing</a:t>
            </a:r>
          </a:p>
          <a:p>
            <a:r>
              <a:rPr lang="en-US" dirty="0" smtClean="0"/>
              <a:t>In SQL 2008,  sessions must be scripted, but there is a built-in ‘</a:t>
            </a:r>
            <a:r>
              <a:rPr lang="en-US" dirty="0" err="1" smtClean="0"/>
              <a:t>system_health</a:t>
            </a:r>
            <a:r>
              <a:rPr lang="en-US" dirty="0" smtClean="0"/>
              <a:t>’ session that can be viewed as XML</a:t>
            </a:r>
            <a:endParaRPr lang="en-US" dirty="0"/>
          </a:p>
          <a:p>
            <a:r>
              <a:rPr lang="en-US" dirty="0" smtClean="0"/>
              <a:t>Records events to a ring buffer or file</a:t>
            </a:r>
          </a:p>
        </p:txBody>
      </p:sp>
      <p:sp>
        <p:nvSpPr>
          <p:cNvPr id="3" name="Title 2"/>
          <p:cNvSpPr>
            <a:spLocks noGrp="1"/>
          </p:cNvSpPr>
          <p:nvPr>
            <p:ph type="title"/>
          </p:nvPr>
        </p:nvSpPr>
        <p:spPr/>
        <p:txBody>
          <a:bodyPr/>
          <a:lstStyle/>
          <a:p>
            <a:r>
              <a:rPr lang="en-US" dirty="0" smtClean="0"/>
              <a:t>Extended Events</a:t>
            </a:r>
            <a:endParaRPr lang="en-US" dirty="0"/>
          </a:p>
        </p:txBody>
      </p:sp>
    </p:spTree>
    <p:custDataLst>
      <p:tags r:id="rId1"/>
    </p:custDataLst>
    <p:extLst>
      <p:ext uri="{BB962C8B-B14F-4D97-AF65-F5344CB8AC3E}">
        <p14:creationId xmlns:p14="http://schemas.microsoft.com/office/powerpoint/2010/main" val="23009347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smtClean="0"/>
              <a:t>SELECT CAST(</a:t>
            </a:r>
            <a:r>
              <a:rPr lang="en-US" dirty="0" err="1" smtClean="0"/>
              <a:t>xet.target_data</a:t>
            </a:r>
            <a:r>
              <a:rPr lang="en-US" dirty="0" smtClean="0"/>
              <a:t> as xml) from</a:t>
            </a:r>
          </a:p>
          <a:p>
            <a:pPr marL="0" indent="0">
              <a:buNone/>
            </a:pPr>
            <a:r>
              <a:rPr lang="en-US" dirty="0" err="1" smtClean="0"/>
              <a:t>sys.dm_xe_session_targets</a:t>
            </a:r>
            <a:r>
              <a:rPr lang="en-US" dirty="0" smtClean="0"/>
              <a:t> </a:t>
            </a:r>
            <a:r>
              <a:rPr lang="en-US" dirty="0" err="1" smtClean="0"/>
              <a:t>xet</a:t>
            </a:r>
            <a:endParaRPr lang="en-US" dirty="0" smtClean="0"/>
          </a:p>
          <a:p>
            <a:pPr marL="0" indent="0">
              <a:buNone/>
            </a:pPr>
            <a:r>
              <a:rPr lang="en-US" dirty="0" smtClean="0"/>
              <a:t>JOIN </a:t>
            </a:r>
            <a:r>
              <a:rPr lang="en-US" dirty="0" err="1" smtClean="0"/>
              <a:t>sys.dm_xe_sessions</a:t>
            </a:r>
            <a:r>
              <a:rPr lang="en-US" dirty="0" smtClean="0"/>
              <a:t> </a:t>
            </a:r>
            <a:r>
              <a:rPr lang="en-US" dirty="0" err="1" smtClean="0"/>
              <a:t>xe</a:t>
            </a:r>
            <a:endParaRPr lang="en-US" dirty="0" smtClean="0"/>
          </a:p>
          <a:p>
            <a:pPr marL="0" indent="0">
              <a:buNone/>
            </a:pPr>
            <a:r>
              <a:rPr lang="en-US" dirty="0" smtClean="0"/>
              <a:t>On (</a:t>
            </a:r>
            <a:r>
              <a:rPr lang="en-US" dirty="0" err="1" smtClean="0"/>
              <a:t>xe.address</a:t>
            </a:r>
            <a:r>
              <a:rPr lang="en-US" dirty="0" smtClean="0"/>
              <a:t> = </a:t>
            </a:r>
            <a:r>
              <a:rPr lang="en-US" dirty="0" err="1" smtClean="0"/>
              <a:t>xet.event_session_address</a:t>
            </a:r>
            <a:r>
              <a:rPr lang="en-US" dirty="0" smtClean="0"/>
              <a:t>)</a:t>
            </a:r>
          </a:p>
          <a:p>
            <a:pPr marL="0" indent="0">
              <a:buNone/>
            </a:pPr>
            <a:r>
              <a:rPr lang="en-US" dirty="0" smtClean="0"/>
              <a:t>Where xe.name = ‘</a:t>
            </a:r>
            <a:r>
              <a:rPr lang="en-US" dirty="0" err="1" smtClean="0"/>
              <a:t>system_health</a:t>
            </a:r>
            <a:r>
              <a:rPr lang="en-US" dirty="0" smtClean="0"/>
              <a:t>’</a:t>
            </a:r>
          </a:p>
          <a:p>
            <a:pPr marL="0" indent="0">
              <a:buNone/>
            </a:pPr>
            <a:endParaRPr lang="en-US" dirty="0"/>
          </a:p>
          <a:p>
            <a:pPr marL="0" indent="0">
              <a:buNone/>
            </a:pPr>
            <a:r>
              <a:rPr lang="en-US" dirty="0"/>
              <a:t>https://blogs.msdn.microsoft.com/psssql/2008/07/15/supporting-sql-server-2008-the-system_health-session/</a:t>
            </a:r>
          </a:p>
        </p:txBody>
      </p:sp>
      <p:sp>
        <p:nvSpPr>
          <p:cNvPr id="3" name="Title 2"/>
          <p:cNvSpPr>
            <a:spLocks noGrp="1"/>
          </p:cNvSpPr>
          <p:nvPr>
            <p:ph type="title"/>
          </p:nvPr>
        </p:nvSpPr>
        <p:spPr/>
        <p:txBody>
          <a:bodyPr/>
          <a:lstStyle/>
          <a:p>
            <a:r>
              <a:rPr lang="en-US" dirty="0" err="1" smtClean="0"/>
              <a:t>System_Health</a:t>
            </a:r>
            <a:r>
              <a:rPr lang="en-US" dirty="0" smtClean="0"/>
              <a:t> XE Session</a:t>
            </a:r>
            <a:endParaRPr lang="en-US" dirty="0"/>
          </a:p>
        </p:txBody>
      </p:sp>
    </p:spTree>
    <p:custDataLst>
      <p:tags r:id="rId1"/>
    </p:custDataLst>
    <p:extLst>
      <p:ext uri="{BB962C8B-B14F-4D97-AF65-F5344CB8AC3E}">
        <p14:creationId xmlns:p14="http://schemas.microsoft.com/office/powerpoint/2010/main" val="33872978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US" dirty="0" smtClean="0"/>
              <a:t>Includes:</a:t>
            </a:r>
          </a:p>
          <a:p>
            <a:pPr lvl="1"/>
            <a:r>
              <a:rPr lang="en-US" b="0" dirty="0" smtClean="0"/>
              <a:t>The </a:t>
            </a:r>
            <a:r>
              <a:rPr lang="en-US" b="0" dirty="0" err="1" smtClean="0"/>
              <a:t>sql_text</a:t>
            </a:r>
            <a:r>
              <a:rPr lang="en-US" b="0" dirty="0" smtClean="0"/>
              <a:t> and </a:t>
            </a:r>
            <a:r>
              <a:rPr lang="en-US" b="0" dirty="0" err="1" smtClean="0"/>
              <a:t>session_id</a:t>
            </a:r>
            <a:r>
              <a:rPr lang="en-US" b="0" dirty="0" smtClean="0"/>
              <a:t> for any sessions that encounter an error with severity &gt;=20</a:t>
            </a:r>
          </a:p>
          <a:p>
            <a:pPr lvl="1"/>
            <a:r>
              <a:rPr lang="en-US" b="0" dirty="0" smtClean="0"/>
              <a:t>the </a:t>
            </a:r>
            <a:r>
              <a:rPr lang="en-US" b="0" dirty="0" err="1" smtClean="0"/>
              <a:t>sql_text</a:t>
            </a:r>
            <a:r>
              <a:rPr lang="en-US" b="0" dirty="0" smtClean="0"/>
              <a:t> and </a:t>
            </a:r>
            <a:r>
              <a:rPr lang="en-US" b="0" dirty="0" err="1" smtClean="0"/>
              <a:t>session_id</a:t>
            </a:r>
            <a:r>
              <a:rPr lang="en-US" b="0" dirty="0" smtClean="0"/>
              <a:t> for any sessions that encounter a "memory" type of error such as 17803, 701, </a:t>
            </a:r>
            <a:r>
              <a:rPr lang="en-US" b="0" dirty="0" err="1" smtClean="0"/>
              <a:t>etc</a:t>
            </a:r>
            <a:r>
              <a:rPr lang="en-US" b="0" dirty="0" smtClean="0"/>
              <a:t> (we added this because not all memory errors are severity &gt;=20)</a:t>
            </a:r>
          </a:p>
          <a:p>
            <a:pPr lvl="1"/>
            <a:r>
              <a:rPr lang="en-US" b="0" dirty="0" smtClean="0"/>
              <a:t>A record of any "non-yielding" problems (you have sometimes seen these in the ERRORLOG as </a:t>
            </a:r>
            <a:r>
              <a:rPr lang="en-US" b="0" dirty="0" err="1" smtClean="0"/>
              <a:t>Msg</a:t>
            </a:r>
            <a:r>
              <a:rPr lang="en-US" b="0" dirty="0" smtClean="0"/>
              <a:t> 17883)</a:t>
            </a:r>
          </a:p>
          <a:p>
            <a:pPr lvl="1"/>
            <a:r>
              <a:rPr lang="en-US" b="0" dirty="0" smtClean="0"/>
              <a:t>Any deadlocks that are detected</a:t>
            </a:r>
          </a:p>
          <a:p>
            <a:pPr lvl="1"/>
            <a:r>
              <a:rPr lang="en-US" b="0" dirty="0" smtClean="0"/>
              <a:t>The </a:t>
            </a:r>
            <a:r>
              <a:rPr lang="en-US" b="0" dirty="0" err="1" smtClean="0"/>
              <a:t>callstack</a:t>
            </a:r>
            <a:r>
              <a:rPr lang="en-US" b="0" dirty="0" smtClean="0"/>
              <a:t>, </a:t>
            </a:r>
            <a:r>
              <a:rPr lang="en-US" b="0" dirty="0" err="1" smtClean="0"/>
              <a:t>sql_text</a:t>
            </a:r>
            <a:r>
              <a:rPr lang="en-US" b="0" dirty="0" smtClean="0"/>
              <a:t>, and </a:t>
            </a:r>
            <a:r>
              <a:rPr lang="en-US" b="0" dirty="0" err="1" smtClean="0"/>
              <a:t>session_id</a:t>
            </a:r>
            <a:r>
              <a:rPr lang="en-US" b="0" dirty="0" smtClean="0"/>
              <a:t> for any sessions who have waited on latches (or other interesting resources) for &gt; 15 seconds</a:t>
            </a:r>
          </a:p>
          <a:p>
            <a:pPr lvl="1"/>
            <a:r>
              <a:rPr lang="en-US" b="0" dirty="0" smtClean="0"/>
              <a:t>The </a:t>
            </a:r>
            <a:r>
              <a:rPr lang="en-US" b="0" dirty="0" err="1" smtClean="0"/>
              <a:t>callstack</a:t>
            </a:r>
            <a:r>
              <a:rPr lang="en-US" b="0" dirty="0" smtClean="0"/>
              <a:t>, </a:t>
            </a:r>
            <a:r>
              <a:rPr lang="en-US" b="0" dirty="0" err="1" smtClean="0"/>
              <a:t>sql_text</a:t>
            </a:r>
            <a:r>
              <a:rPr lang="en-US" b="0" dirty="0" smtClean="0"/>
              <a:t>, and </a:t>
            </a:r>
            <a:r>
              <a:rPr lang="en-US" b="0" dirty="0" err="1" smtClean="0"/>
              <a:t>session_id</a:t>
            </a:r>
            <a:r>
              <a:rPr lang="en-US" b="0" dirty="0" smtClean="0"/>
              <a:t> for any sessions who have waited on locks for &gt; 30 seconds</a:t>
            </a:r>
          </a:p>
          <a:p>
            <a:pPr lvl="1"/>
            <a:r>
              <a:rPr lang="en-US" b="0" dirty="0" smtClean="0"/>
              <a:t>The </a:t>
            </a:r>
            <a:r>
              <a:rPr lang="en-US" b="0" dirty="0" err="1" smtClean="0"/>
              <a:t>callstack</a:t>
            </a:r>
            <a:r>
              <a:rPr lang="en-US" b="0" dirty="0" smtClean="0"/>
              <a:t>, </a:t>
            </a:r>
            <a:r>
              <a:rPr lang="en-US" b="0" dirty="0" err="1" smtClean="0"/>
              <a:t>sql_text</a:t>
            </a:r>
            <a:r>
              <a:rPr lang="en-US" b="0" dirty="0" smtClean="0"/>
              <a:t>, and </a:t>
            </a:r>
            <a:r>
              <a:rPr lang="en-US" b="0" dirty="0" err="1" smtClean="0"/>
              <a:t>session_id</a:t>
            </a:r>
            <a:r>
              <a:rPr lang="en-US" b="0" dirty="0" smtClean="0"/>
              <a:t> for any session that have waited for an extended period of time for "external" waits or "pre-emptive waits".</a:t>
            </a:r>
            <a:endParaRPr lang="en-US" b="0" dirty="0"/>
          </a:p>
        </p:txBody>
      </p:sp>
      <p:sp>
        <p:nvSpPr>
          <p:cNvPr id="3" name="Title 2"/>
          <p:cNvSpPr>
            <a:spLocks noGrp="1"/>
          </p:cNvSpPr>
          <p:nvPr>
            <p:ph type="title"/>
          </p:nvPr>
        </p:nvSpPr>
        <p:spPr/>
        <p:txBody>
          <a:bodyPr/>
          <a:lstStyle/>
          <a:p>
            <a:r>
              <a:rPr lang="en-US" smtClean="0"/>
              <a:t>System_Health XE Session</a:t>
            </a:r>
            <a:endParaRPr lang="en-US" dirty="0"/>
          </a:p>
        </p:txBody>
      </p:sp>
    </p:spTree>
    <p:custDataLst>
      <p:tags r:id="rId1"/>
    </p:custDataLst>
    <p:extLst>
      <p:ext uri="{BB962C8B-B14F-4D97-AF65-F5344CB8AC3E}">
        <p14:creationId xmlns:p14="http://schemas.microsoft.com/office/powerpoint/2010/main" val="22104536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114300" y="2228850"/>
            <a:ext cx="8915400" cy="2400300"/>
          </a:xfrm>
        </p:spPr>
        <p:txBody>
          <a:bodyPr>
            <a:normAutofit/>
          </a:bodyPr>
          <a:lstStyle/>
          <a:p>
            <a:r>
              <a:rPr lang="en-US" dirty="0"/>
              <a:t>Scenario 2:</a:t>
            </a:r>
            <a:br>
              <a:rPr lang="en-US" dirty="0"/>
            </a:br>
            <a:r>
              <a:rPr lang="en-US" dirty="0"/>
              <a:t>XML Parsing Error When Searching</a:t>
            </a:r>
            <a:br>
              <a:rPr lang="en-US" dirty="0"/>
            </a:br>
            <a:r>
              <a:rPr lang="en-US" dirty="0"/>
              <a:t>For a Constituent</a:t>
            </a:r>
          </a:p>
        </p:txBody>
      </p:sp>
    </p:spTree>
    <p:custDataLst>
      <p:tags r:id="rId1"/>
    </p:custDataLst>
    <p:extLst>
      <p:ext uri="{BB962C8B-B14F-4D97-AF65-F5344CB8AC3E}">
        <p14:creationId xmlns:p14="http://schemas.microsoft.com/office/powerpoint/2010/main" val="33403998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00250"/>
            <a:ext cx="8229600" cy="3714750"/>
          </a:xfrm>
        </p:spPr>
        <p:txBody>
          <a:bodyPr/>
          <a:lstStyle/>
          <a:p>
            <a:r>
              <a:rPr lang="en-US" dirty="0" smtClean="0"/>
              <a:t>“When I search for a customer with a particular last name, I get an error message and get kicked out”</a:t>
            </a:r>
          </a:p>
          <a:p>
            <a:endParaRPr lang="en-US" dirty="0"/>
          </a:p>
        </p:txBody>
      </p:sp>
      <p:sp>
        <p:nvSpPr>
          <p:cNvPr id="2" name="Title 1"/>
          <p:cNvSpPr>
            <a:spLocks noGrp="1"/>
          </p:cNvSpPr>
          <p:nvPr>
            <p:ph type="title"/>
          </p:nvPr>
        </p:nvSpPr>
        <p:spPr/>
        <p:txBody>
          <a:bodyPr/>
          <a:lstStyle/>
          <a:p>
            <a:r>
              <a:rPr lang="en-US" smtClean="0"/>
              <a:t>User Complaint:</a:t>
            </a:r>
            <a:endParaRPr lang="en-US" dirty="0"/>
          </a:p>
        </p:txBody>
      </p:sp>
      <p:sp>
        <p:nvSpPr>
          <p:cNvPr id="5" name="Title 1"/>
          <p:cNvSpPr txBox="1">
            <a:spLocks/>
          </p:cNvSpPr>
          <p:nvPr/>
        </p:nvSpPr>
        <p:spPr>
          <a:xfrm>
            <a:off x="838200" y="2800350"/>
            <a:ext cx="7315200" cy="685800"/>
          </a:xfrm>
          <a:prstGeom prst="rect">
            <a:avLst/>
          </a:prstGeom>
        </p:spPr>
        <p:txBody>
          <a:bodyPr vert="horz" lIns="68580" tIns="34290" rIns="68580" bIns="34290" rtlCol="0" anchor="t" anchorCtr="0">
            <a:noAutofit/>
          </a:bodyPr>
          <a:lstStyle>
            <a:lvl1pPr algn="l" defTabSz="914400" rtl="0" eaLnBrk="1" latinLnBrk="0" hangingPunct="1">
              <a:lnSpc>
                <a:spcPts val="3800"/>
              </a:lnSpc>
              <a:spcBef>
                <a:spcPct val="0"/>
              </a:spcBef>
              <a:buNone/>
              <a:defRPr sz="3600" b="1" i="0" kern="1200" baseline="0">
                <a:solidFill>
                  <a:srgbClr val="F0583F"/>
                </a:solidFill>
                <a:latin typeface="+mj-lt"/>
                <a:ea typeface="+mj-ea"/>
                <a:cs typeface="+mj-cs"/>
              </a:defRPr>
            </a:lvl1pPr>
          </a:lstStyle>
          <a:p>
            <a:r>
              <a:rPr lang="en-US" sz="2700" dirty="0">
                <a:solidFill>
                  <a:srgbClr val="DB3F2F"/>
                </a:solidFill>
              </a:rPr>
              <a:t>When Reproducing, You See This:</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0" y="3292611"/>
            <a:ext cx="3225578" cy="2593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641569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Tessitura Log Viewer</a:t>
            </a:r>
            <a:endParaRPr lang="en-US" dirty="0"/>
          </a:p>
        </p:txBody>
      </p:sp>
      <p:pic>
        <p:nvPicPr>
          <p:cNvPr id="3" name="Picture 2"/>
          <p:cNvPicPr>
            <a:picLocks noChangeAspect="1"/>
          </p:cNvPicPr>
          <p:nvPr/>
        </p:nvPicPr>
        <p:blipFill>
          <a:blip r:embed="rId3"/>
          <a:stretch>
            <a:fillRect/>
          </a:stretch>
        </p:blipFill>
        <p:spPr>
          <a:xfrm>
            <a:off x="2057401" y="2671857"/>
            <a:ext cx="4625489" cy="1957293"/>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39686623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Tessitura Log Viewer</a:t>
            </a:r>
            <a:endParaRPr lang="en-US" dirty="0"/>
          </a:p>
        </p:txBody>
      </p:sp>
      <p:pic>
        <p:nvPicPr>
          <p:cNvPr id="6" name="Picture 5"/>
          <p:cNvPicPr>
            <a:picLocks noChangeAspect="1"/>
          </p:cNvPicPr>
          <p:nvPr/>
        </p:nvPicPr>
        <p:blipFill>
          <a:blip r:embed="rId3"/>
          <a:stretch>
            <a:fillRect/>
          </a:stretch>
        </p:blipFill>
        <p:spPr>
          <a:xfrm>
            <a:off x="1428750" y="1943100"/>
            <a:ext cx="5882143" cy="4660715"/>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712517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Debug Tools</a:t>
            </a:r>
            <a:endParaRPr lang="en-US" dirty="0"/>
          </a:p>
        </p:txBody>
      </p:sp>
      <p:pic>
        <p:nvPicPr>
          <p:cNvPr id="3" name="Picture 2"/>
          <p:cNvPicPr>
            <a:picLocks noChangeAspect="1"/>
          </p:cNvPicPr>
          <p:nvPr/>
        </p:nvPicPr>
        <p:blipFill>
          <a:blip r:embed="rId2"/>
          <a:stretch>
            <a:fillRect/>
          </a:stretch>
        </p:blipFill>
        <p:spPr>
          <a:xfrm>
            <a:off x="1635919" y="2085975"/>
            <a:ext cx="5872163" cy="3571875"/>
          </a:xfrm>
          <a:prstGeom prst="rect">
            <a:avLst/>
          </a:prstGeom>
        </p:spPr>
      </p:pic>
    </p:spTree>
    <p:extLst>
      <p:ext uri="{BB962C8B-B14F-4D97-AF65-F5344CB8AC3E}">
        <p14:creationId xmlns:p14="http://schemas.microsoft.com/office/powerpoint/2010/main" val="37031355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Client Logs</a:t>
            </a:r>
            <a:endParaRPr lang="en-US" dirty="0"/>
          </a:p>
        </p:txBody>
      </p:sp>
      <p:pic>
        <p:nvPicPr>
          <p:cNvPr id="5" name="Picture 4"/>
          <p:cNvPicPr>
            <a:picLocks noChangeAspect="1"/>
          </p:cNvPicPr>
          <p:nvPr/>
        </p:nvPicPr>
        <p:blipFill>
          <a:blip r:embed="rId3"/>
          <a:stretch>
            <a:fillRect/>
          </a:stretch>
        </p:blipFill>
        <p:spPr>
          <a:xfrm>
            <a:off x="228600" y="2000250"/>
            <a:ext cx="8871888" cy="3257550"/>
          </a:xfrm>
          <a:prstGeom prst="rect">
            <a:avLst/>
          </a:prstGeom>
        </p:spPr>
      </p:pic>
    </p:spTree>
    <p:custDataLst>
      <p:tags r:id="rId1"/>
    </p:custDataLst>
    <p:extLst>
      <p:ext uri="{BB962C8B-B14F-4D97-AF65-F5344CB8AC3E}">
        <p14:creationId xmlns:p14="http://schemas.microsoft.com/office/powerpoint/2010/main" val="21546231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85950"/>
            <a:ext cx="8229600" cy="3829050"/>
          </a:xfrm>
        </p:spPr>
        <p:txBody>
          <a:bodyPr/>
          <a:lstStyle/>
          <a:p>
            <a:r>
              <a:rPr lang="en-US" dirty="0" smtClean="0"/>
              <a:t>https://servername/.../servicesdashboard</a:t>
            </a:r>
          </a:p>
        </p:txBody>
      </p:sp>
      <p:sp>
        <p:nvSpPr>
          <p:cNvPr id="2" name="Title 1"/>
          <p:cNvSpPr>
            <a:spLocks noGrp="1"/>
          </p:cNvSpPr>
          <p:nvPr>
            <p:ph type="title"/>
          </p:nvPr>
        </p:nvSpPr>
        <p:spPr/>
        <p:txBody>
          <a:bodyPr/>
          <a:lstStyle/>
          <a:p>
            <a:r>
              <a:rPr lang="en-US" smtClean="0"/>
              <a:t>Services Dashboard</a:t>
            </a:r>
            <a:endParaRPr lang="en-US" dirty="0"/>
          </a:p>
        </p:txBody>
      </p:sp>
      <p:pic>
        <p:nvPicPr>
          <p:cNvPr id="4" name="Picture 3"/>
          <p:cNvPicPr>
            <a:picLocks noChangeAspect="1"/>
          </p:cNvPicPr>
          <p:nvPr/>
        </p:nvPicPr>
        <p:blipFill>
          <a:blip r:embed="rId3"/>
          <a:stretch>
            <a:fillRect/>
          </a:stretch>
        </p:blipFill>
        <p:spPr>
          <a:xfrm>
            <a:off x="2057400" y="2400300"/>
            <a:ext cx="5009528" cy="3600451"/>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40573972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57400"/>
            <a:ext cx="8229600" cy="3657600"/>
          </a:xfrm>
        </p:spPr>
        <p:txBody>
          <a:bodyPr/>
          <a:lstStyle/>
          <a:p>
            <a:r>
              <a:rPr lang="en-US" dirty="0" smtClean="0"/>
              <a:t>Makes direct calls to service endpoints and displays results</a:t>
            </a:r>
          </a:p>
        </p:txBody>
      </p:sp>
      <p:sp>
        <p:nvSpPr>
          <p:cNvPr id="2" name="Title 1"/>
          <p:cNvSpPr>
            <a:spLocks noGrp="1"/>
          </p:cNvSpPr>
          <p:nvPr>
            <p:ph type="title"/>
          </p:nvPr>
        </p:nvSpPr>
        <p:spPr/>
        <p:txBody>
          <a:bodyPr/>
          <a:lstStyle/>
          <a:p>
            <a:r>
              <a:rPr lang="en-US" smtClean="0"/>
              <a:t>REST Client</a:t>
            </a:r>
            <a:endParaRPr lang="en-US" dirty="0"/>
          </a:p>
        </p:txBody>
      </p:sp>
      <p:pic>
        <p:nvPicPr>
          <p:cNvPr id="7" name="Picture 6"/>
          <p:cNvPicPr>
            <a:picLocks noChangeAspect="1"/>
          </p:cNvPicPr>
          <p:nvPr/>
        </p:nvPicPr>
        <p:blipFill>
          <a:blip r:embed="rId3"/>
          <a:stretch>
            <a:fillRect/>
          </a:stretch>
        </p:blipFill>
        <p:spPr>
          <a:xfrm>
            <a:off x="1714501" y="2914649"/>
            <a:ext cx="5367845" cy="3086101"/>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14827278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REST Client</a:t>
            </a:r>
            <a:endParaRPr lang="en-US" dirty="0"/>
          </a:p>
        </p:txBody>
      </p:sp>
      <p:pic>
        <p:nvPicPr>
          <p:cNvPr id="8" name="Picture 7"/>
          <p:cNvPicPr>
            <a:picLocks noChangeAspect="1"/>
          </p:cNvPicPr>
          <p:nvPr/>
        </p:nvPicPr>
        <p:blipFill>
          <a:blip r:embed="rId3"/>
          <a:stretch>
            <a:fillRect/>
          </a:stretch>
        </p:blipFill>
        <p:spPr>
          <a:xfrm>
            <a:off x="1312769" y="2000250"/>
            <a:ext cx="6518462" cy="4000500"/>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38304845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REST Client</a:t>
            </a:r>
            <a:endParaRPr lang="en-US" dirty="0"/>
          </a:p>
        </p:txBody>
      </p:sp>
      <p:pic>
        <p:nvPicPr>
          <p:cNvPr id="4" name="Picture 3"/>
          <p:cNvPicPr>
            <a:picLocks noChangeAspect="1"/>
          </p:cNvPicPr>
          <p:nvPr/>
        </p:nvPicPr>
        <p:blipFill>
          <a:blip r:embed="rId3"/>
          <a:stretch>
            <a:fillRect/>
          </a:stretch>
        </p:blipFill>
        <p:spPr>
          <a:xfrm>
            <a:off x="1200150" y="1894608"/>
            <a:ext cx="6519857" cy="4106143"/>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64832898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REST Client</a:t>
            </a:r>
            <a:endParaRPr lang="en-US" dirty="0"/>
          </a:p>
        </p:txBody>
      </p:sp>
      <p:pic>
        <p:nvPicPr>
          <p:cNvPr id="8" name="Picture 7"/>
          <p:cNvPicPr>
            <a:picLocks noChangeAspect="1"/>
          </p:cNvPicPr>
          <p:nvPr/>
        </p:nvPicPr>
        <p:blipFill>
          <a:blip r:embed="rId3"/>
          <a:stretch>
            <a:fillRect/>
          </a:stretch>
        </p:blipFill>
        <p:spPr>
          <a:xfrm>
            <a:off x="1307357" y="1993608"/>
            <a:ext cx="6529286" cy="4007143"/>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12144918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REST Client</a:t>
            </a:r>
            <a:endParaRPr lang="en-US" dirty="0"/>
          </a:p>
        </p:txBody>
      </p:sp>
      <p:pic>
        <p:nvPicPr>
          <p:cNvPr id="5" name="Picture 4"/>
          <p:cNvPicPr>
            <a:picLocks noChangeAspect="1"/>
          </p:cNvPicPr>
          <p:nvPr/>
        </p:nvPicPr>
        <p:blipFill>
          <a:blip r:embed="rId3"/>
          <a:stretch>
            <a:fillRect/>
          </a:stretch>
        </p:blipFill>
        <p:spPr>
          <a:xfrm>
            <a:off x="954251" y="2228850"/>
            <a:ext cx="7235499" cy="3215186"/>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39216549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Logs</a:t>
            </a:r>
            <a:endParaRPr lang="en-US" dirty="0"/>
          </a:p>
        </p:txBody>
      </p:sp>
      <p:sp>
        <p:nvSpPr>
          <p:cNvPr id="3" name="Content Placeholder 2"/>
          <p:cNvSpPr>
            <a:spLocks noGrp="1"/>
          </p:cNvSpPr>
          <p:nvPr>
            <p:ph idx="1"/>
          </p:nvPr>
        </p:nvSpPr>
        <p:spPr>
          <a:xfrm>
            <a:off x="914400" y="2114550"/>
            <a:ext cx="7315200" cy="3543300"/>
          </a:xfrm>
        </p:spPr>
        <p:txBody>
          <a:bodyPr/>
          <a:lstStyle/>
          <a:p>
            <a:r>
              <a:rPr lang="en-US" dirty="0" smtClean="0"/>
              <a:t>Written by “</a:t>
            </a:r>
            <a:r>
              <a:rPr lang="en-US" dirty="0" err="1" smtClean="0"/>
              <a:t>Nlog</a:t>
            </a:r>
            <a:r>
              <a:rPr lang="en-US" dirty="0" smtClean="0"/>
              <a:t>”</a:t>
            </a:r>
          </a:p>
          <a:p>
            <a:pPr lvl="1"/>
            <a:r>
              <a:rPr lang="en-US" dirty="0" smtClean="0"/>
              <a:t>Tessitura REST service</a:t>
            </a:r>
          </a:p>
          <a:p>
            <a:pPr lvl="1"/>
            <a:r>
              <a:rPr lang="en-US" dirty="0" smtClean="0"/>
              <a:t>Payment Gateway Service</a:t>
            </a:r>
          </a:p>
          <a:p>
            <a:pPr lvl="1"/>
            <a:r>
              <a:rPr lang="en-US" dirty="0" err="1" smtClean="0"/>
              <a:t>PrintServer</a:t>
            </a:r>
            <a:r>
              <a:rPr lang="en-US" dirty="0" smtClean="0"/>
              <a:t> service</a:t>
            </a:r>
          </a:p>
          <a:p>
            <a:pPr lvl="1"/>
            <a:r>
              <a:rPr lang="en-US" dirty="0" smtClean="0"/>
              <a:t>Tessitura application</a:t>
            </a:r>
          </a:p>
          <a:p>
            <a:pPr lvl="1"/>
            <a:r>
              <a:rPr lang="en-US" dirty="0"/>
              <a:t>Controlled by “</a:t>
            </a:r>
            <a:r>
              <a:rPr lang="en-US" dirty="0" err="1"/>
              <a:t>Nlog.config</a:t>
            </a:r>
            <a:r>
              <a:rPr lang="en-US" dirty="0"/>
              <a:t>” file</a:t>
            </a:r>
          </a:p>
          <a:p>
            <a:r>
              <a:rPr lang="en-US" dirty="0" smtClean="0"/>
              <a:t>Non-</a:t>
            </a:r>
            <a:r>
              <a:rPr lang="en-US" dirty="0" err="1" smtClean="0"/>
              <a:t>Nlog</a:t>
            </a:r>
            <a:endParaRPr lang="en-US" dirty="0" smtClean="0"/>
          </a:p>
          <a:p>
            <a:pPr lvl="1"/>
            <a:r>
              <a:rPr lang="en-US" dirty="0" err="1" smtClean="0"/>
              <a:t>SeatServer</a:t>
            </a:r>
            <a:endParaRPr lang="en-US" dirty="0"/>
          </a:p>
          <a:p>
            <a:pPr lvl="1"/>
            <a:r>
              <a:rPr lang="en-US" dirty="0" smtClean="0"/>
              <a:t>“</a:t>
            </a:r>
            <a:r>
              <a:rPr lang="en-US" dirty="0" err="1" smtClean="0"/>
              <a:t>TessituraSeatServer.exe.config</a:t>
            </a:r>
            <a:r>
              <a:rPr lang="en-US" dirty="0" smtClean="0"/>
              <a:t>”</a:t>
            </a:r>
          </a:p>
        </p:txBody>
      </p:sp>
    </p:spTree>
    <p:custDataLst>
      <p:tags r:id="rId1"/>
    </p:custDataLst>
    <p:extLst>
      <p:ext uri="{BB962C8B-B14F-4D97-AF65-F5344CB8AC3E}">
        <p14:creationId xmlns:p14="http://schemas.microsoft.com/office/powerpoint/2010/main" val="53863151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Nlog.Config</a:t>
            </a:r>
            <a:r>
              <a:rPr lang="en-US" dirty="0" smtClean="0"/>
              <a:t>/Targets</a:t>
            </a:r>
            <a:endParaRPr lang="en-US" dirty="0"/>
          </a:p>
        </p:txBody>
      </p:sp>
      <p:sp>
        <p:nvSpPr>
          <p:cNvPr id="5" name="Text Placeholder 16"/>
          <p:cNvSpPr txBox="1">
            <a:spLocks/>
          </p:cNvSpPr>
          <p:nvPr/>
        </p:nvSpPr>
        <p:spPr>
          <a:xfrm>
            <a:off x="457200" y="2057400"/>
            <a:ext cx="8534400" cy="3543300"/>
          </a:xfrm>
          <a:prstGeom prst="rect">
            <a:avLst/>
          </a:prstGeom>
          <a:ln>
            <a:noFill/>
          </a:ln>
        </p:spPr>
        <p:txBody>
          <a:bodyPr/>
          <a:lstStyle>
            <a:lvl1pPr marL="344488" indent="-344488" algn="l" defTabSz="914400" rtl="0" eaLnBrk="1" latinLnBrk="0" hangingPunct="1">
              <a:spcBef>
                <a:spcPct val="20000"/>
              </a:spcBef>
              <a:buFont typeface="Wingdings" panose="05000000000000000000" pitchFamily="2" charset="2"/>
              <a:buChar char="§"/>
              <a:defRPr sz="3000" b="1" i="0" kern="1200" baseline="0">
                <a:solidFill>
                  <a:srgbClr val="5B4FA1"/>
                </a:solidFill>
                <a:latin typeface="Garamond" panose="02020404030301010803" pitchFamily="18" charset="0"/>
                <a:ea typeface="+mn-ea"/>
                <a:cs typeface="+mn-cs"/>
              </a:defRPr>
            </a:lvl1pPr>
            <a:lvl2pPr marL="687388" indent="-342900" algn="l" defTabSz="914400" rtl="0" eaLnBrk="1" latinLnBrk="0" hangingPunct="1">
              <a:spcBef>
                <a:spcPct val="20000"/>
              </a:spcBef>
              <a:buFont typeface="Arial" panose="020B0604020202020204" pitchFamily="34" charset="0"/>
              <a:buChar char="–"/>
              <a:defRPr sz="2800" b="1" i="0" kern="1200" baseline="0">
                <a:solidFill>
                  <a:srgbClr val="5B4FA1"/>
                </a:solidFill>
                <a:latin typeface="Garamond" panose="02020404030301010803" pitchFamily="18" charset="0"/>
                <a:ea typeface="+mn-ea"/>
                <a:cs typeface="+mn-cs"/>
              </a:defRPr>
            </a:lvl2pPr>
            <a:lvl3pPr marL="1031875" indent="-344488" algn="l" defTabSz="914400" rtl="0" eaLnBrk="1" latinLnBrk="0" hangingPunct="1">
              <a:spcBef>
                <a:spcPct val="20000"/>
              </a:spcBef>
              <a:buFont typeface="Wingdings" panose="05000000000000000000" pitchFamily="2" charset="2"/>
              <a:buChar char="§"/>
              <a:defRPr sz="2600" b="1" i="0" kern="1200" baseline="0">
                <a:solidFill>
                  <a:srgbClr val="5B4FA1"/>
                </a:solidFill>
                <a:latin typeface="Garamond" panose="02020404030301010803" pitchFamily="18" charset="0"/>
                <a:ea typeface="+mn-ea"/>
                <a:cs typeface="+mn-cs"/>
              </a:defRPr>
            </a:lvl3pPr>
            <a:lvl4pPr marL="1376363" indent="-344488" algn="l" defTabSz="914400" rtl="0" eaLnBrk="1" latinLnBrk="0" hangingPunct="1">
              <a:spcBef>
                <a:spcPct val="20000"/>
              </a:spcBef>
              <a:buFont typeface="Arial" panose="020B0604020202020204" pitchFamily="34" charset="0"/>
              <a:buChar char="–"/>
              <a:defRPr sz="2400" b="1" i="0" kern="1200" baseline="0">
                <a:solidFill>
                  <a:srgbClr val="5B4FA1"/>
                </a:solidFill>
                <a:latin typeface="Garamond" panose="02020404030301010803" pitchFamily="18" charset="0"/>
                <a:ea typeface="+mn-ea"/>
                <a:cs typeface="+mn-cs"/>
              </a:defRPr>
            </a:lvl4pPr>
            <a:lvl5pPr marL="1711325" indent="-334963" algn="l" defTabSz="914400" rtl="0" eaLnBrk="1" latinLnBrk="0" hangingPunct="1">
              <a:spcBef>
                <a:spcPct val="20000"/>
              </a:spcBef>
              <a:buFont typeface="Wingdings" panose="05000000000000000000" pitchFamily="2" charset="2"/>
              <a:buChar char="§"/>
              <a:defRPr sz="2200" b="1" i="0" kern="1200" baseline="0">
                <a:solidFill>
                  <a:srgbClr val="5B4FA1"/>
                </a:solidFill>
                <a:latin typeface="Garamond" panose="02020404030301010803"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1500" dirty="0">
                <a:solidFill>
                  <a:prstClr val="black"/>
                </a:solidFill>
                <a:latin typeface="Consolas" panose="020B0609020204030204" pitchFamily="49" charset="0"/>
              </a:rPr>
              <a:t>&lt;targets&gt;			</a:t>
            </a:r>
          </a:p>
          <a:p>
            <a:pPr marL="0" indent="0">
              <a:buNone/>
            </a:pPr>
            <a:r>
              <a:rPr lang="en-US" sz="1500" dirty="0">
                <a:solidFill>
                  <a:prstClr val="black"/>
                </a:solidFill>
                <a:latin typeface="Consolas" panose="020B0609020204030204" pitchFamily="49" charset="0"/>
              </a:rPr>
              <a:t>    &lt;target name="file" </a:t>
            </a:r>
            <a:r>
              <a:rPr lang="en-US" sz="1500" dirty="0" err="1">
                <a:solidFill>
                  <a:prstClr val="black"/>
                </a:solidFill>
                <a:latin typeface="Consolas" panose="020B0609020204030204" pitchFamily="49" charset="0"/>
              </a:rPr>
              <a:t>xsi:type</a:t>
            </a:r>
            <a:r>
              <a:rPr lang="en-US" sz="1500" dirty="0">
                <a:solidFill>
                  <a:prstClr val="black"/>
                </a:solidFill>
                <a:latin typeface="Consolas" panose="020B0609020204030204" pitchFamily="49" charset="0"/>
              </a:rPr>
              <a:t>="File"	</a:t>
            </a:r>
            <a:r>
              <a:rPr lang="en-US" sz="1500" dirty="0" err="1">
                <a:solidFill>
                  <a:prstClr val="black"/>
                </a:solidFill>
                <a:latin typeface="Consolas" panose="020B0609020204030204" pitchFamily="49" charset="0"/>
              </a:rPr>
              <a:t>fileName</a:t>
            </a:r>
            <a:r>
              <a:rPr lang="en-US" sz="1500" dirty="0">
                <a:solidFill>
                  <a:prstClr val="black"/>
                </a:solidFill>
                <a:latin typeface="Consolas" panose="020B0609020204030204" pitchFamily="49" charset="0"/>
              </a:rPr>
              <a:t>="C:\Tessitura\Services\PrintServer\Logs\${shortdate}.log"</a:t>
            </a:r>
          </a:p>
          <a:p>
            <a:pPr marL="0" indent="0">
              <a:buNone/>
            </a:pPr>
            <a:r>
              <a:rPr lang="en-US" sz="1500" dirty="0">
                <a:solidFill>
                  <a:prstClr val="black"/>
                </a:solidFill>
                <a:latin typeface="Consolas" panose="020B0609020204030204" pitchFamily="49" charset="0"/>
              </a:rPr>
              <a:t>	layout="${</a:t>
            </a:r>
            <a:r>
              <a:rPr lang="en-US" sz="1500" dirty="0" err="1">
                <a:solidFill>
                  <a:prstClr val="black"/>
                </a:solidFill>
                <a:latin typeface="Consolas" panose="020B0609020204030204" pitchFamily="49" charset="0"/>
              </a:rPr>
              <a:t>longdate</a:t>
            </a:r>
            <a:r>
              <a:rPr lang="en-US" sz="1500" dirty="0">
                <a:solidFill>
                  <a:prstClr val="black"/>
                </a:solidFill>
                <a:latin typeface="Consolas" panose="020B0609020204030204" pitchFamily="49" charset="0"/>
              </a:rPr>
              <a:t>}|${level}|${message}" </a:t>
            </a:r>
          </a:p>
          <a:p>
            <a:pPr marL="0" indent="0">
              <a:buNone/>
            </a:pPr>
            <a:r>
              <a:rPr lang="en-US" sz="1500" dirty="0">
                <a:solidFill>
                  <a:prstClr val="black"/>
                </a:solidFill>
                <a:latin typeface="Consolas" panose="020B0609020204030204" pitchFamily="49" charset="0"/>
              </a:rPr>
              <a:t>	</a:t>
            </a:r>
            <a:r>
              <a:rPr lang="en-US" sz="1500" dirty="0" err="1">
                <a:solidFill>
                  <a:prstClr val="black"/>
                </a:solidFill>
                <a:latin typeface="Consolas" panose="020B0609020204030204" pitchFamily="49" charset="0"/>
              </a:rPr>
              <a:t>createDirs</a:t>
            </a:r>
            <a:r>
              <a:rPr lang="en-US" sz="1500" dirty="0">
                <a:solidFill>
                  <a:prstClr val="black"/>
                </a:solidFill>
                <a:latin typeface="Consolas" panose="020B0609020204030204" pitchFamily="49" charset="0"/>
              </a:rPr>
              <a:t>="true" </a:t>
            </a:r>
          </a:p>
          <a:p>
            <a:pPr marL="0" indent="0">
              <a:buNone/>
            </a:pPr>
            <a:r>
              <a:rPr lang="en-US" sz="1500" dirty="0">
                <a:solidFill>
                  <a:prstClr val="black"/>
                </a:solidFill>
                <a:latin typeface="Consolas" panose="020B0609020204030204" pitchFamily="49" charset="0"/>
              </a:rPr>
              <a:t>	</a:t>
            </a:r>
            <a:r>
              <a:rPr lang="en-US" sz="1500" dirty="0" err="1">
                <a:solidFill>
                  <a:prstClr val="black"/>
                </a:solidFill>
                <a:latin typeface="Consolas" panose="020B0609020204030204" pitchFamily="49" charset="0"/>
              </a:rPr>
              <a:t>fileAttributes</a:t>
            </a:r>
            <a:r>
              <a:rPr lang="en-US" sz="1500" dirty="0">
                <a:solidFill>
                  <a:prstClr val="black"/>
                </a:solidFill>
                <a:latin typeface="Consolas" panose="020B0609020204030204" pitchFamily="49" charset="0"/>
              </a:rPr>
              <a:t>="Normal"</a:t>
            </a:r>
          </a:p>
          <a:p>
            <a:pPr marL="0" indent="0">
              <a:buNone/>
            </a:pPr>
            <a:r>
              <a:rPr lang="en-US" sz="1500" dirty="0">
                <a:solidFill>
                  <a:prstClr val="black"/>
                </a:solidFill>
                <a:latin typeface="Consolas" panose="020B0609020204030204" pitchFamily="49" charset="0"/>
              </a:rPr>
              <a:t>     	</a:t>
            </a:r>
            <a:r>
              <a:rPr lang="en-US" sz="1500" dirty="0" err="1">
                <a:solidFill>
                  <a:prstClr val="black"/>
                </a:solidFill>
                <a:latin typeface="Consolas" panose="020B0609020204030204" pitchFamily="49" charset="0"/>
              </a:rPr>
              <a:t>archiveFileName</a:t>
            </a:r>
            <a:r>
              <a:rPr lang="en-US" sz="1500" dirty="0">
                <a:solidFill>
                  <a:prstClr val="black"/>
                </a:solidFill>
                <a:latin typeface="Consolas" panose="020B0609020204030204" pitchFamily="49" charset="0"/>
              </a:rPr>
              <a:t>="C:\path\Logs\${shortdate}.{#####}.log"</a:t>
            </a:r>
          </a:p>
          <a:p>
            <a:pPr marL="0" indent="0">
              <a:buNone/>
            </a:pPr>
            <a:r>
              <a:rPr lang="en-US" sz="1500" dirty="0">
                <a:solidFill>
                  <a:prstClr val="black"/>
                </a:solidFill>
                <a:latin typeface="Consolas" panose="020B0609020204030204" pitchFamily="49" charset="0"/>
              </a:rPr>
              <a:t>	</a:t>
            </a:r>
            <a:r>
              <a:rPr lang="en-US" sz="1500" dirty="0" err="1">
                <a:solidFill>
                  <a:prstClr val="black"/>
                </a:solidFill>
                <a:latin typeface="Consolas" panose="020B0609020204030204" pitchFamily="49" charset="0"/>
              </a:rPr>
              <a:t>archiveEvery</a:t>
            </a:r>
            <a:r>
              <a:rPr lang="en-US" sz="1500" dirty="0">
                <a:solidFill>
                  <a:prstClr val="black"/>
                </a:solidFill>
                <a:latin typeface="Consolas" panose="020B0609020204030204" pitchFamily="49" charset="0"/>
              </a:rPr>
              <a:t>="Hour"</a:t>
            </a:r>
          </a:p>
          <a:p>
            <a:pPr marL="0" indent="0">
              <a:buNone/>
            </a:pPr>
            <a:r>
              <a:rPr lang="en-US" sz="1500" dirty="0">
                <a:solidFill>
                  <a:prstClr val="black"/>
                </a:solidFill>
                <a:latin typeface="Consolas" panose="020B0609020204030204" pitchFamily="49" charset="0"/>
              </a:rPr>
              <a:t>	</a:t>
            </a:r>
            <a:r>
              <a:rPr lang="en-US" sz="1500" dirty="0" err="1">
                <a:solidFill>
                  <a:prstClr val="black"/>
                </a:solidFill>
                <a:latin typeface="Consolas" panose="020B0609020204030204" pitchFamily="49" charset="0"/>
              </a:rPr>
              <a:t>maxArchiveFiles</a:t>
            </a:r>
            <a:r>
              <a:rPr lang="en-US" sz="1500" dirty="0">
                <a:solidFill>
                  <a:prstClr val="black"/>
                </a:solidFill>
                <a:latin typeface="Consolas" panose="020B0609020204030204" pitchFamily="49" charset="0"/>
              </a:rPr>
              <a:t>="200"</a:t>
            </a:r>
          </a:p>
          <a:p>
            <a:pPr marL="0" indent="0">
              <a:buNone/>
            </a:pPr>
            <a:r>
              <a:rPr lang="en-US" sz="1500" dirty="0">
                <a:solidFill>
                  <a:prstClr val="black"/>
                </a:solidFill>
                <a:latin typeface="Consolas" panose="020B0609020204030204" pitchFamily="49" charset="0"/>
              </a:rPr>
              <a:t>	</a:t>
            </a:r>
            <a:r>
              <a:rPr lang="en-US" sz="1500" dirty="0" err="1">
                <a:solidFill>
                  <a:prstClr val="black"/>
                </a:solidFill>
                <a:latin typeface="Consolas" panose="020B0609020204030204" pitchFamily="49" charset="0"/>
              </a:rPr>
              <a:t>archiveNumbering</a:t>
            </a:r>
            <a:r>
              <a:rPr lang="en-US" sz="1500" dirty="0">
                <a:solidFill>
                  <a:prstClr val="black"/>
                </a:solidFill>
                <a:latin typeface="Consolas" panose="020B0609020204030204" pitchFamily="49" charset="0"/>
              </a:rPr>
              <a:t>="Sequence"</a:t>
            </a:r>
          </a:p>
          <a:p>
            <a:pPr marL="0" indent="0">
              <a:buNone/>
            </a:pPr>
            <a:r>
              <a:rPr lang="en-US" sz="1500" dirty="0">
                <a:solidFill>
                  <a:prstClr val="black"/>
                </a:solidFill>
                <a:latin typeface="Consolas" panose="020B0609020204030204" pitchFamily="49" charset="0"/>
              </a:rPr>
              <a:t>	</a:t>
            </a:r>
            <a:r>
              <a:rPr lang="en-US" sz="1500" dirty="0" err="1">
                <a:solidFill>
                  <a:prstClr val="black"/>
                </a:solidFill>
                <a:latin typeface="Consolas" panose="020B0609020204030204" pitchFamily="49" charset="0"/>
              </a:rPr>
              <a:t>concurrentWrites</a:t>
            </a:r>
            <a:r>
              <a:rPr lang="en-US" sz="1500" dirty="0">
                <a:solidFill>
                  <a:prstClr val="black"/>
                </a:solidFill>
                <a:latin typeface="Consolas" panose="020B0609020204030204" pitchFamily="49" charset="0"/>
              </a:rPr>
              <a:t>="true”</a:t>
            </a:r>
          </a:p>
          <a:p>
            <a:pPr marL="0" indent="0">
              <a:buNone/>
            </a:pPr>
            <a:r>
              <a:rPr lang="en-US" sz="1500" dirty="0">
                <a:solidFill>
                  <a:prstClr val="black"/>
                </a:solidFill>
                <a:latin typeface="Consolas" panose="020B0609020204030204" pitchFamily="49" charset="0"/>
              </a:rPr>
              <a:t>	</a:t>
            </a:r>
            <a:r>
              <a:rPr lang="en-US" sz="1500" dirty="0" err="1">
                <a:solidFill>
                  <a:prstClr val="black"/>
                </a:solidFill>
                <a:latin typeface="Consolas" panose="020B0609020204030204" pitchFamily="49" charset="0"/>
              </a:rPr>
              <a:t>keepFileOpen</a:t>
            </a:r>
            <a:r>
              <a:rPr lang="en-US" sz="1500" dirty="0">
                <a:solidFill>
                  <a:prstClr val="black"/>
                </a:solidFill>
                <a:latin typeface="Consolas" panose="020B0609020204030204" pitchFamily="49" charset="0"/>
              </a:rPr>
              <a:t>="false" /&gt;</a:t>
            </a:r>
          </a:p>
          <a:p>
            <a:pPr marL="0" indent="0">
              <a:buNone/>
            </a:pPr>
            <a:r>
              <a:rPr lang="en-US" sz="1500" dirty="0">
                <a:solidFill>
                  <a:prstClr val="black"/>
                </a:solidFill>
                <a:latin typeface="Consolas" panose="020B0609020204030204" pitchFamily="49" charset="0"/>
              </a:rPr>
              <a:t>&lt;/targets&gt;</a:t>
            </a:r>
          </a:p>
        </p:txBody>
      </p:sp>
    </p:spTree>
    <p:custDataLst>
      <p:tags r:id="rId1"/>
    </p:custDataLst>
    <p:extLst>
      <p:ext uri="{BB962C8B-B14F-4D97-AF65-F5344CB8AC3E}">
        <p14:creationId xmlns:p14="http://schemas.microsoft.com/office/powerpoint/2010/main" val="16845260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Nlog.Config</a:t>
            </a:r>
            <a:r>
              <a:rPr lang="en-US" dirty="0" smtClean="0"/>
              <a:t>/Rules</a:t>
            </a:r>
            <a:endParaRPr lang="en-US" dirty="0"/>
          </a:p>
        </p:txBody>
      </p:sp>
      <p:sp>
        <p:nvSpPr>
          <p:cNvPr id="5" name="Text Placeholder 16"/>
          <p:cNvSpPr txBox="1">
            <a:spLocks/>
          </p:cNvSpPr>
          <p:nvPr/>
        </p:nvSpPr>
        <p:spPr>
          <a:xfrm>
            <a:off x="457200" y="2057400"/>
            <a:ext cx="8534400" cy="3543300"/>
          </a:xfrm>
          <a:prstGeom prst="rect">
            <a:avLst/>
          </a:prstGeom>
          <a:ln>
            <a:noFill/>
          </a:ln>
          <a:effectLst/>
        </p:spPr>
        <p:txBody>
          <a:bodyPr/>
          <a:lstStyle>
            <a:lvl1pPr marL="344488" indent="-344488" algn="l" defTabSz="914400" rtl="0" eaLnBrk="1" latinLnBrk="0" hangingPunct="1">
              <a:spcBef>
                <a:spcPct val="20000"/>
              </a:spcBef>
              <a:buFont typeface="Wingdings" panose="05000000000000000000" pitchFamily="2" charset="2"/>
              <a:buChar char="§"/>
              <a:defRPr sz="3000" b="1" i="0" kern="1200" baseline="0">
                <a:solidFill>
                  <a:srgbClr val="5B4FA1"/>
                </a:solidFill>
                <a:latin typeface="Garamond" panose="02020404030301010803" pitchFamily="18" charset="0"/>
                <a:ea typeface="+mn-ea"/>
                <a:cs typeface="+mn-cs"/>
              </a:defRPr>
            </a:lvl1pPr>
            <a:lvl2pPr marL="687388" indent="-342900" algn="l" defTabSz="914400" rtl="0" eaLnBrk="1" latinLnBrk="0" hangingPunct="1">
              <a:spcBef>
                <a:spcPct val="20000"/>
              </a:spcBef>
              <a:buFont typeface="Arial" panose="020B0604020202020204" pitchFamily="34" charset="0"/>
              <a:buChar char="–"/>
              <a:defRPr sz="2800" b="1" i="0" kern="1200" baseline="0">
                <a:solidFill>
                  <a:srgbClr val="5B4FA1"/>
                </a:solidFill>
                <a:latin typeface="Garamond" panose="02020404030301010803" pitchFamily="18" charset="0"/>
                <a:ea typeface="+mn-ea"/>
                <a:cs typeface="+mn-cs"/>
              </a:defRPr>
            </a:lvl2pPr>
            <a:lvl3pPr marL="1031875" indent="-344488" algn="l" defTabSz="914400" rtl="0" eaLnBrk="1" latinLnBrk="0" hangingPunct="1">
              <a:spcBef>
                <a:spcPct val="20000"/>
              </a:spcBef>
              <a:buFont typeface="Wingdings" panose="05000000000000000000" pitchFamily="2" charset="2"/>
              <a:buChar char="§"/>
              <a:defRPr sz="2600" b="1" i="0" kern="1200" baseline="0">
                <a:solidFill>
                  <a:srgbClr val="5B4FA1"/>
                </a:solidFill>
                <a:latin typeface="Garamond" panose="02020404030301010803" pitchFamily="18" charset="0"/>
                <a:ea typeface="+mn-ea"/>
                <a:cs typeface="+mn-cs"/>
              </a:defRPr>
            </a:lvl3pPr>
            <a:lvl4pPr marL="1376363" indent="-344488" algn="l" defTabSz="914400" rtl="0" eaLnBrk="1" latinLnBrk="0" hangingPunct="1">
              <a:spcBef>
                <a:spcPct val="20000"/>
              </a:spcBef>
              <a:buFont typeface="Arial" panose="020B0604020202020204" pitchFamily="34" charset="0"/>
              <a:buChar char="–"/>
              <a:defRPr sz="2400" b="1" i="0" kern="1200" baseline="0">
                <a:solidFill>
                  <a:srgbClr val="5B4FA1"/>
                </a:solidFill>
                <a:latin typeface="Garamond" panose="02020404030301010803" pitchFamily="18" charset="0"/>
                <a:ea typeface="+mn-ea"/>
                <a:cs typeface="+mn-cs"/>
              </a:defRPr>
            </a:lvl4pPr>
            <a:lvl5pPr marL="1711325" indent="-334963" algn="l" defTabSz="914400" rtl="0" eaLnBrk="1" latinLnBrk="0" hangingPunct="1">
              <a:spcBef>
                <a:spcPct val="20000"/>
              </a:spcBef>
              <a:buFont typeface="Wingdings" panose="05000000000000000000" pitchFamily="2" charset="2"/>
              <a:buChar char="§"/>
              <a:defRPr sz="2200" b="1" i="0" kern="1200" baseline="0">
                <a:solidFill>
                  <a:srgbClr val="5B4FA1"/>
                </a:solidFill>
                <a:latin typeface="Garamond" panose="02020404030301010803"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1500" dirty="0">
                <a:solidFill>
                  <a:prstClr val="black"/>
                </a:solidFill>
                <a:latin typeface="Consolas" panose="020B0609020204030204" pitchFamily="49" charset="0"/>
              </a:rPr>
              <a:t>&lt;rules&gt;</a:t>
            </a:r>
          </a:p>
          <a:p>
            <a:pPr marL="0" indent="0">
              <a:buNone/>
            </a:pPr>
            <a:r>
              <a:rPr lang="en-US" sz="1500" dirty="0">
                <a:solidFill>
                  <a:prstClr val="black"/>
                </a:solidFill>
                <a:latin typeface="Consolas" panose="020B0609020204030204" pitchFamily="49" charset="0"/>
              </a:rPr>
              <a:t>    &lt;!-- </a:t>
            </a:r>
            <a:r>
              <a:rPr lang="en-US" sz="1500" dirty="0" err="1">
                <a:solidFill>
                  <a:prstClr val="black"/>
                </a:solidFill>
                <a:latin typeface="Consolas" panose="020B0609020204030204" pitchFamily="49" charset="0"/>
              </a:rPr>
              <a:t>minlevel</a:t>
            </a:r>
            <a:r>
              <a:rPr lang="en-US" sz="1500" dirty="0">
                <a:solidFill>
                  <a:prstClr val="black"/>
                </a:solidFill>
                <a:latin typeface="Consolas" panose="020B0609020204030204" pitchFamily="49" charset="0"/>
              </a:rPr>
              <a:t> could be one of </a:t>
            </a:r>
            <a:r>
              <a:rPr lang="en-US" sz="1500" dirty="0">
                <a:solidFill>
                  <a:srgbClr val="DB3F2F"/>
                </a:solidFill>
                <a:latin typeface="Consolas" panose="020B0609020204030204" pitchFamily="49" charset="0"/>
              </a:rPr>
              <a:t>Trace, Debug, Error or Fatal</a:t>
            </a:r>
            <a:r>
              <a:rPr lang="en-US" sz="1500" dirty="0">
                <a:solidFill>
                  <a:prstClr val="black"/>
                </a:solidFill>
                <a:latin typeface="Consolas" panose="020B0609020204030204" pitchFamily="49" charset="0"/>
              </a:rPr>
              <a:t>. Should be Error or Fatal for production --&gt;</a:t>
            </a:r>
          </a:p>
          <a:p>
            <a:pPr marL="0" indent="0">
              <a:buNone/>
            </a:pPr>
            <a:r>
              <a:rPr lang="en-US" sz="1500" dirty="0">
                <a:solidFill>
                  <a:prstClr val="black"/>
                </a:solidFill>
                <a:latin typeface="Consolas" panose="020B0609020204030204" pitchFamily="49" charset="0"/>
              </a:rPr>
              <a:t>	  &lt;logger name="*" </a:t>
            </a:r>
            <a:r>
              <a:rPr lang="en-US" sz="1500" dirty="0" err="1">
                <a:solidFill>
                  <a:srgbClr val="DB3F2F"/>
                </a:solidFill>
                <a:latin typeface="Consolas" panose="020B0609020204030204" pitchFamily="49" charset="0"/>
              </a:rPr>
              <a:t>minlevel</a:t>
            </a:r>
            <a:r>
              <a:rPr lang="en-US" sz="1500" dirty="0">
                <a:solidFill>
                  <a:srgbClr val="DB3F2F"/>
                </a:solidFill>
                <a:latin typeface="Consolas" panose="020B0609020204030204" pitchFamily="49" charset="0"/>
              </a:rPr>
              <a:t>="Trace" </a:t>
            </a:r>
            <a:r>
              <a:rPr lang="en-US" sz="1500" dirty="0" err="1">
                <a:solidFill>
                  <a:prstClr val="black"/>
                </a:solidFill>
                <a:latin typeface="Consolas" panose="020B0609020204030204" pitchFamily="49" charset="0"/>
              </a:rPr>
              <a:t>writeTo</a:t>
            </a:r>
            <a:r>
              <a:rPr lang="en-US" sz="1500" dirty="0">
                <a:solidFill>
                  <a:prstClr val="black"/>
                </a:solidFill>
                <a:latin typeface="Consolas" panose="020B0609020204030204" pitchFamily="49" charset="0"/>
              </a:rPr>
              <a:t>="file" enable="true"/&gt;</a:t>
            </a:r>
          </a:p>
          <a:p>
            <a:pPr marL="0" indent="0">
              <a:buNone/>
            </a:pPr>
            <a:r>
              <a:rPr lang="en-US" sz="1500" dirty="0">
                <a:solidFill>
                  <a:prstClr val="black"/>
                </a:solidFill>
                <a:latin typeface="Consolas" panose="020B0609020204030204" pitchFamily="49" charset="0"/>
              </a:rPr>
              <a:t>&lt;/rules&gt;</a:t>
            </a:r>
          </a:p>
        </p:txBody>
      </p:sp>
    </p:spTree>
    <p:custDataLst>
      <p:tags r:id="rId1"/>
    </p:custDataLst>
    <p:extLst>
      <p:ext uri="{BB962C8B-B14F-4D97-AF65-F5344CB8AC3E}">
        <p14:creationId xmlns:p14="http://schemas.microsoft.com/office/powerpoint/2010/main" val="42760147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114300" y="2400300"/>
            <a:ext cx="8915400" cy="2057400"/>
          </a:xfrm>
        </p:spPr>
        <p:txBody>
          <a:bodyPr>
            <a:normAutofit/>
          </a:bodyPr>
          <a:lstStyle/>
          <a:p>
            <a:r>
              <a:rPr lang="en-US" dirty="0"/>
              <a:t>Scenario 3:</a:t>
            </a:r>
            <a:br>
              <a:rPr lang="en-US" dirty="0"/>
            </a:br>
            <a:r>
              <a:rPr lang="en-US" dirty="0"/>
              <a:t>Scheduled Report Not Received</a:t>
            </a:r>
          </a:p>
        </p:txBody>
      </p:sp>
    </p:spTree>
    <p:custDataLst>
      <p:tags r:id="rId1"/>
    </p:custDataLst>
    <p:extLst>
      <p:ext uri="{BB962C8B-B14F-4D97-AF65-F5344CB8AC3E}">
        <p14:creationId xmlns:p14="http://schemas.microsoft.com/office/powerpoint/2010/main" val="20386130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Report Logs	</a:t>
            </a:r>
            <a:endParaRPr lang="en-US" dirty="0"/>
          </a:p>
        </p:txBody>
      </p:sp>
      <p:sp>
        <p:nvSpPr>
          <p:cNvPr id="3" name="Content Placeholder 2"/>
          <p:cNvSpPr>
            <a:spLocks noGrp="1"/>
          </p:cNvSpPr>
          <p:nvPr>
            <p:ph idx="1"/>
          </p:nvPr>
        </p:nvSpPr>
        <p:spPr/>
        <p:txBody>
          <a:bodyPr>
            <a:normAutofit/>
          </a:bodyPr>
          <a:lstStyle/>
          <a:p>
            <a:r>
              <a:rPr lang="en-US" dirty="0" smtClean="0"/>
              <a:t>Batch Report Server log file</a:t>
            </a:r>
          </a:p>
          <a:p>
            <a:pPr lvl="1"/>
            <a:r>
              <a:rPr lang="en-US" dirty="0" smtClean="0"/>
              <a:t>Viewed within Batch Report Server or in ‘</a:t>
            </a:r>
            <a:r>
              <a:rPr lang="en-US" dirty="0" err="1" smtClean="0"/>
              <a:t>logpath</a:t>
            </a:r>
            <a:r>
              <a:rPr lang="en-US" dirty="0" smtClean="0"/>
              <a:t>’ from gsrbatch.ini</a:t>
            </a:r>
          </a:p>
          <a:p>
            <a:r>
              <a:rPr lang="en-US" dirty="0" err="1" smtClean="0"/>
              <a:t>Gooesoft_request</a:t>
            </a:r>
            <a:r>
              <a:rPr lang="en-US" dirty="0" smtClean="0"/>
              <a:t> – </a:t>
            </a:r>
            <a:r>
              <a:rPr lang="en-US" dirty="0" err="1" smtClean="0"/>
              <a:t>result_code</a:t>
            </a:r>
            <a:r>
              <a:rPr lang="en-US" dirty="0"/>
              <a:t> </a:t>
            </a:r>
            <a:r>
              <a:rPr lang="en-US" dirty="0" smtClean="0"/>
              <a:t>and </a:t>
            </a:r>
            <a:r>
              <a:rPr lang="en-US" dirty="0" err="1" smtClean="0"/>
              <a:t>result_text</a:t>
            </a:r>
            <a:endParaRPr lang="en-US" dirty="0"/>
          </a:p>
          <a:p>
            <a:r>
              <a:rPr lang="en-US" dirty="0" err="1" smtClean="0"/>
              <a:t>T_log_report_email</a:t>
            </a:r>
            <a:r>
              <a:rPr lang="en-US" dirty="0" smtClean="0"/>
              <a:t> – </a:t>
            </a:r>
            <a:r>
              <a:rPr lang="en-US" dirty="0" err="1" smtClean="0"/>
              <a:t>send_status</a:t>
            </a:r>
            <a:r>
              <a:rPr lang="en-US" dirty="0" smtClean="0"/>
              <a:t> 0 is success, -1 failure</a:t>
            </a:r>
          </a:p>
          <a:p>
            <a:r>
              <a:rPr lang="en-US" dirty="0" err="1" smtClean="0"/>
              <a:t>Msdb.dbo.sysmail_allitems</a:t>
            </a:r>
            <a:r>
              <a:rPr lang="en-US" dirty="0" smtClean="0"/>
              <a:t> – can show </a:t>
            </a:r>
            <a:r>
              <a:rPr lang="en-US" dirty="0" err="1" smtClean="0"/>
              <a:t>DBMail</a:t>
            </a:r>
            <a:r>
              <a:rPr lang="en-US" dirty="0" smtClean="0"/>
              <a:t> issues</a:t>
            </a:r>
          </a:p>
          <a:p>
            <a:r>
              <a:rPr lang="en-US" dirty="0" err="1" smtClean="0"/>
              <a:t>TessituraWeb</a:t>
            </a:r>
            <a:r>
              <a:rPr lang="en-US" dirty="0" smtClean="0"/>
              <a:t> service log – can reveal more info on SSRS requests</a:t>
            </a:r>
          </a:p>
          <a:p>
            <a:r>
              <a:rPr lang="en-US" dirty="0" smtClean="0"/>
              <a:t>For </a:t>
            </a:r>
            <a:r>
              <a:rPr lang="en-US" dirty="0" err="1" smtClean="0"/>
              <a:t>InfoMaker</a:t>
            </a:r>
            <a:r>
              <a:rPr lang="en-US" dirty="0"/>
              <a:t> requests, </a:t>
            </a:r>
            <a:r>
              <a:rPr lang="en-US" dirty="0" smtClean="0"/>
              <a:t>check </a:t>
            </a:r>
            <a:r>
              <a:rPr lang="en-US" dirty="0"/>
              <a:t>Sybase </a:t>
            </a:r>
            <a:r>
              <a:rPr lang="en-US" dirty="0" err="1"/>
              <a:t>Datawindow</a:t>
            </a:r>
            <a:r>
              <a:rPr lang="en-US" dirty="0"/>
              <a:t> PS Printer – log into Tessitura on Report Server and save a report as PDF to email folder</a:t>
            </a:r>
          </a:p>
          <a:p>
            <a:endParaRPr lang="en-US" dirty="0"/>
          </a:p>
        </p:txBody>
      </p:sp>
    </p:spTree>
    <p:custDataLst>
      <p:tags r:id="rId1"/>
    </p:custDataLst>
    <p:extLst>
      <p:ext uri="{BB962C8B-B14F-4D97-AF65-F5344CB8AC3E}">
        <p14:creationId xmlns:p14="http://schemas.microsoft.com/office/powerpoint/2010/main" val="39112268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SSRS Logging	</a:t>
            </a:r>
            <a:endParaRPr lang="en-US" dirty="0"/>
          </a:p>
        </p:txBody>
      </p:sp>
      <p:sp>
        <p:nvSpPr>
          <p:cNvPr id="3" name="Content Placeholder 2"/>
          <p:cNvSpPr>
            <a:spLocks noGrp="1"/>
          </p:cNvSpPr>
          <p:nvPr>
            <p:ph idx="1"/>
          </p:nvPr>
        </p:nvSpPr>
        <p:spPr/>
        <p:txBody>
          <a:bodyPr/>
          <a:lstStyle/>
          <a:p>
            <a:r>
              <a:rPr lang="en-US" dirty="0" smtClean="0"/>
              <a:t>ReportServer.dbo.ExecutionLog3 View</a:t>
            </a:r>
          </a:p>
          <a:p>
            <a:pPr lvl="1"/>
            <a:r>
              <a:rPr lang="en-US" dirty="0" smtClean="0"/>
              <a:t>Scheduled requests will have </a:t>
            </a:r>
            <a:r>
              <a:rPr lang="en-US" dirty="0" err="1" smtClean="0"/>
              <a:t>ItemPath</a:t>
            </a:r>
            <a:r>
              <a:rPr lang="en-US" dirty="0" smtClean="0"/>
              <a:t> </a:t>
            </a:r>
            <a:r>
              <a:rPr lang="en-US" sz="1800" dirty="0"/>
              <a:t>/Tessitura/</a:t>
            </a:r>
            <a:r>
              <a:rPr lang="en-US" sz="1800" dirty="0" err="1"/>
              <a:t>ScheduledReports</a:t>
            </a:r>
            <a:r>
              <a:rPr lang="en-US" sz="1800" dirty="0"/>
              <a:t>/</a:t>
            </a:r>
            <a:r>
              <a:rPr lang="en-US" sz="1800" dirty="0" err="1"/>
              <a:t>lnk</a:t>
            </a:r>
            <a:r>
              <a:rPr lang="en-US" sz="1800" dirty="0"/>
              <a:t>_{</a:t>
            </a:r>
            <a:r>
              <a:rPr lang="en-US" sz="1800" dirty="0" err="1"/>
              <a:t>reportname</a:t>
            </a:r>
            <a:r>
              <a:rPr lang="en-US" sz="1800" dirty="0"/>
              <a:t>}_{</a:t>
            </a:r>
            <a:r>
              <a:rPr lang="en-US" sz="1800" dirty="0" err="1"/>
              <a:t>schedule_ID</a:t>
            </a:r>
            <a:r>
              <a:rPr lang="en-US" sz="1800" dirty="0"/>
              <a:t>}</a:t>
            </a:r>
          </a:p>
          <a:p>
            <a:pPr lvl="1"/>
            <a:r>
              <a:rPr lang="en-US" sz="1800" dirty="0"/>
              <a:t>Generally two lines – one for the data retrieval, one for the report rendering</a:t>
            </a:r>
          </a:p>
          <a:p>
            <a:r>
              <a:rPr lang="en-US" dirty="0" smtClean="0"/>
              <a:t>SSRS Logs – </a:t>
            </a:r>
            <a:r>
              <a:rPr lang="en-US" sz="1650" dirty="0"/>
              <a:t>In Program Files\Microsoft SQL Server\MSRS##\</a:t>
            </a:r>
            <a:r>
              <a:rPr lang="en-US" sz="1650" dirty="0" err="1"/>
              <a:t>LogFiles</a:t>
            </a:r>
            <a:endParaRPr lang="en-US" sz="1650" dirty="0"/>
          </a:p>
          <a:p>
            <a:r>
              <a:rPr lang="en-US" dirty="0" smtClean="0"/>
              <a:t>In T_DEFAULTS, set DELETE FILE = N to confirm attachment is being successfully generated in Email Report Folder</a:t>
            </a:r>
          </a:p>
          <a:p>
            <a:pPr marL="0" indent="0">
              <a:buNone/>
            </a:pPr>
            <a:endParaRPr lang="en-US" dirty="0" smtClean="0"/>
          </a:p>
        </p:txBody>
      </p:sp>
    </p:spTree>
    <p:custDataLst>
      <p:tags r:id="rId1"/>
    </p:custDataLst>
    <p:extLst>
      <p:ext uri="{BB962C8B-B14F-4D97-AF65-F5344CB8AC3E}">
        <p14:creationId xmlns:p14="http://schemas.microsoft.com/office/powerpoint/2010/main" val="212229880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114300" y="2114550"/>
            <a:ext cx="8915400" cy="2743200"/>
          </a:xfrm>
        </p:spPr>
        <p:txBody>
          <a:bodyPr>
            <a:normAutofit/>
          </a:bodyPr>
          <a:lstStyle/>
          <a:p>
            <a:r>
              <a:rPr lang="en-US" dirty="0"/>
              <a:t>Scenario 4</a:t>
            </a:r>
            <a:r>
              <a:rPr lang="en-US" dirty="0" smtClean="0"/>
              <a:t>:</a:t>
            </a:r>
            <a:br>
              <a:rPr lang="en-US" dirty="0" smtClean="0"/>
            </a:br>
            <a:r>
              <a:rPr lang="en-US" dirty="0" smtClean="0"/>
              <a:t>Payment Processing Errors</a:t>
            </a:r>
            <a:endParaRPr lang="en-US" dirty="0"/>
          </a:p>
        </p:txBody>
      </p:sp>
    </p:spTree>
    <p:custDataLst>
      <p:tags r:id="rId1"/>
    </p:custDataLst>
    <p:extLst>
      <p:ext uri="{BB962C8B-B14F-4D97-AF65-F5344CB8AC3E}">
        <p14:creationId xmlns:p14="http://schemas.microsoft.com/office/powerpoint/2010/main" val="61488610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Troubleshooting Steps</a:t>
            </a:r>
            <a:endParaRPr lang="en-US" dirty="0"/>
          </a:p>
        </p:txBody>
      </p:sp>
      <p:sp>
        <p:nvSpPr>
          <p:cNvPr id="3" name="Content Placeholder 2"/>
          <p:cNvSpPr>
            <a:spLocks noGrp="1"/>
          </p:cNvSpPr>
          <p:nvPr>
            <p:ph idx="1"/>
          </p:nvPr>
        </p:nvSpPr>
        <p:spPr>
          <a:xfrm>
            <a:off x="457200" y="2228850"/>
            <a:ext cx="8229600" cy="3486150"/>
          </a:xfrm>
        </p:spPr>
        <p:txBody>
          <a:bodyPr>
            <a:normAutofit fontScale="92500" lnSpcReduction="20000"/>
          </a:bodyPr>
          <a:lstStyle/>
          <a:p>
            <a:r>
              <a:rPr lang="en-US" dirty="0" smtClean="0"/>
              <a:t>Who? What? Where? When? Why?</a:t>
            </a:r>
          </a:p>
          <a:p>
            <a:r>
              <a:rPr lang="en-US" dirty="0" smtClean="0"/>
              <a:t>Review Payment Gateway Service log from the time the transaction occurred</a:t>
            </a:r>
          </a:p>
          <a:p>
            <a:r>
              <a:rPr lang="en-US" dirty="0" smtClean="0"/>
              <a:t>T_CC_SERVER_LOG</a:t>
            </a:r>
          </a:p>
          <a:p>
            <a:pPr lvl="1"/>
            <a:r>
              <a:rPr lang="en-US" dirty="0" smtClean="0"/>
              <a:t>Key fields are</a:t>
            </a:r>
          </a:p>
          <a:p>
            <a:pPr lvl="2"/>
            <a:r>
              <a:rPr lang="en-US" dirty="0" smtClean="0"/>
              <a:t>Transaction Type</a:t>
            </a:r>
          </a:p>
          <a:p>
            <a:pPr lvl="4"/>
            <a:r>
              <a:rPr lang="en-US" dirty="0" smtClean="0"/>
              <a:t>P (sometimes A) for Authorization</a:t>
            </a:r>
          </a:p>
          <a:p>
            <a:pPr lvl="4"/>
            <a:r>
              <a:rPr lang="en-US" dirty="0" smtClean="0"/>
              <a:t>B - Finalized/Complete</a:t>
            </a:r>
          </a:p>
          <a:p>
            <a:pPr lvl="4"/>
            <a:r>
              <a:rPr lang="en-US" dirty="0" smtClean="0"/>
              <a:t>V – Reversal (void when order cancelled)</a:t>
            </a:r>
          </a:p>
          <a:p>
            <a:pPr lvl="4"/>
            <a:r>
              <a:rPr lang="en-US" dirty="0" smtClean="0"/>
              <a:t>D – Refund requested</a:t>
            </a:r>
          </a:p>
          <a:p>
            <a:pPr lvl="4"/>
            <a:r>
              <a:rPr lang="en-US" dirty="0" smtClean="0"/>
              <a:t>C – Refund finalized/complete</a:t>
            </a:r>
          </a:p>
          <a:p>
            <a:pPr lvl="4"/>
            <a:r>
              <a:rPr lang="en-US" dirty="0" smtClean="0"/>
              <a:t>S – Refund Reversal</a:t>
            </a:r>
          </a:p>
        </p:txBody>
      </p:sp>
    </p:spTree>
    <p:custDataLst>
      <p:tags r:id="rId1"/>
    </p:custDataLst>
    <p:extLst>
      <p:ext uri="{BB962C8B-B14F-4D97-AF65-F5344CB8AC3E}">
        <p14:creationId xmlns:p14="http://schemas.microsoft.com/office/powerpoint/2010/main" val="34151908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Troubleshooting Steps</a:t>
            </a:r>
            <a:endParaRPr lang="en-US" dirty="0"/>
          </a:p>
        </p:txBody>
      </p:sp>
      <p:sp>
        <p:nvSpPr>
          <p:cNvPr id="3" name="Content Placeholder 2"/>
          <p:cNvSpPr>
            <a:spLocks noGrp="1"/>
          </p:cNvSpPr>
          <p:nvPr>
            <p:ph idx="1"/>
          </p:nvPr>
        </p:nvSpPr>
        <p:spPr/>
        <p:txBody>
          <a:bodyPr>
            <a:normAutofit/>
          </a:bodyPr>
          <a:lstStyle/>
          <a:p>
            <a:r>
              <a:rPr lang="en-US" dirty="0" smtClean="0"/>
              <a:t>T_CC_SERVER_LOG</a:t>
            </a:r>
          </a:p>
          <a:p>
            <a:pPr lvl="1"/>
            <a:r>
              <a:rPr lang="en-US" dirty="0" smtClean="0"/>
              <a:t>Types of Errors</a:t>
            </a:r>
          </a:p>
          <a:p>
            <a:pPr lvl="2"/>
            <a:r>
              <a:rPr lang="en-US" dirty="0" smtClean="0"/>
              <a:t>Timeouts</a:t>
            </a:r>
          </a:p>
          <a:p>
            <a:pPr lvl="3"/>
            <a:r>
              <a:rPr lang="en-US" dirty="0"/>
              <a:t>The underlying connection was closed: A connection that was expected to be kept </a:t>
            </a:r>
          </a:p>
          <a:p>
            <a:pPr lvl="2"/>
            <a:r>
              <a:rPr lang="en-US" dirty="0" smtClean="0"/>
              <a:t>Communication issues</a:t>
            </a:r>
          </a:p>
          <a:p>
            <a:pPr lvl="3"/>
            <a:r>
              <a:rPr lang="en-US" dirty="0"/>
              <a:t>Error retrieving response, resulting in communications/system </a:t>
            </a:r>
            <a:r>
              <a:rPr lang="en-US" dirty="0" smtClean="0"/>
              <a:t>reversal</a:t>
            </a:r>
            <a:endParaRPr lang="en-US" dirty="0"/>
          </a:p>
        </p:txBody>
      </p:sp>
    </p:spTree>
    <p:custDataLst>
      <p:tags r:id="rId1"/>
    </p:custDataLst>
    <p:extLst>
      <p:ext uri="{BB962C8B-B14F-4D97-AF65-F5344CB8AC3E}">
        <p14:creationId xmlns:p14="http://schemas.microsoft.com/office/powerpoint/2010/main" val="42586191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Payment Gateway Logs</a:t>
            </a:r>
            <a:endParaRPr lang="en-US" dirty="0"/>
          </a:p>
        </p:txBody>
      </p:sp>
      <p:pic>
        <p:nvPicPr>
          <p:cNvPr id="4" name="Picture 3"/>
          <p:cNvPicPr>
            <a:picLocks noChangeAspect="1"/>
          </p:cNvPicPr>
          <p:nvPr/>
        </p:nvPicPr>
        <p:blipFill>
          <a:blip r:embed="rId3"/>
          <a:stretch>
            <a:fillRect/>
          </a:stretch>
        </p:blipFill>
        <p:spPr>
          <a:xfrm>
            <a:off x="187715" y="2201636"/>
            <a:ext cx="8768571" cy="3111429"/>
          </a:xfrm>
          <a:prstGeom prst="rect">
            <a:avLst/>
          </a:prstGeom>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363320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Why Was There No Completion</a:t>
            </a:r>
            <a:br>
              <a:rPr lang="en-US" dirty="0" smtClean="0"/>
            </a:br>
            <a:r>
              <a:rPr lang="en-US" dirty="0" smtClean="0"/>
              <a:t>(or Reversal?)</a:t>
            </a:r>
            <a:endParaRPr lang="en-US" dirty="0"/>
          </a:p>
        </p:txBody>
      </p:sp>
      <p:sp>
        <p:nvSpPr>
          <p:cNvPr id="3" name="Content Placeholder 2"/>
          <p:cNvSpPr>
            <a:spLocks noGrp="1"/>
          </p:cNvSpPr>
          <p:nvPr>
            <p:ph idx="1"/>
          </p:nvPr>
        </p:nvSpPr>
        <p:spPr/>
        <p:txBody>
          <a:bodyPr>
            <a:normAutofit/>
          </a:bodyPr>
          <a:lstStyle/>
          <a:p>
            <a:r>
              <a:rPr lang="en-US" dirty="0" smtClean="0"/>
              <a:t>Did Tessitura crash before the order was saved (or did the user exit ungracefully?)</a:t>
            </a:r>
          </a:p>
          <a:p>
            <a:r>
              <a:rPr lang="en-US" dirty="0" smtClean="0"/>
              <a:t>Check the T_APPLICATION_ERRORS table or run the Application Error Report</a:t>
            </a:r>
          </a:p>
          <a:p>
            <a:r>
              <a:rPr lang="en-US" dirty="0" smtClean="0"/>
              <a:t>Compare the processor response in the log with a successful transaction.</a:t>
            </a:r>
          </a:p>
          <a:p>
            <a:pPr lvl="1"/>
            <a:r>
              <a:rPr lang="en-US" dirty="0" smtClean="0"/>
              <a:t>There may be a successful authorization matched with a processor response that caused the Payment Gateway to interpret it as a failure.</a:t>
            </a:r>
            <a:endParaRPr lang="en-US" dirty="0"/>
          </a:p>
        </p:txBody>
      </p:sp>
    </p:spTree>
    <p:custDataLst>
      <p:tags r:id="rId1"/>
    </p:custDataLst>
    <p:extLst>
      <p:ext uri="{BB962C8B-B14F-4D97-AF65-F5344CB8AC3E}">
        <p14:creationId xmlns:p14="http://schemas.microsoft.com/office/powerpoint/2010/main" val="39000143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Resources</a:t>
            </a:r>
            <a:endParaRPr lang="en-US" dirty="0"/>
          </a:p>
        </p:txBody>
      </p:sp>
      <p:sp>
        <p:nvSpPr>
          <p:cNvPr id="3" name="Content Placeholder 2"/>
          <p:cNvSpPr>
            <a:spLocks noGrp="1"/>
          </p:cNvSpPr>
          <p:nvPr>
            <p:ph idx="1"/>
          </p:nvPr>
        </p:nvSpPr>
        <p:spPr/>
        <p:txBody>
          <a:bodyPr/>
          <a:lstStyle/>
          <a:p>
            <a:r>
              <a:rPr lang="en-US" dirty="0" smtClean="0">
                <a:hlinkClick r:id="rId3"/>
              </a:rPr>
              <a:t>Knowledgebase</a:t>
            </a:r>
            <a:endParaRPr lang="en-US" dirty="0" smtClean="0"/>
          </a:p>
          <a:p>
            <a:r>
              <a:rPr lang="en-US" dirty="0" smtClean="0">
                <a:hlinkClick r:id="rId4"/>
              </a:rPr>
              <a:t>Technical Support &amp; Escalation</a:t>
            </a:r>
            <a:endParaRPr lang="en-US" dirty="0" smtClean="0"/>
          </a:p>
          <a:p>
            <a:r>
              <a:rPr lang="en-US" dirty="0" smtClean="0">
                <a:hlinkClick r:id="rId5"/>
              </a:rPr>
              <a:t>Forums</a:t>
            </a:r>
            <a:endParaRPr lang="en-US" dirty="0" smtClean="0"/>
          </a:p>
          <a:p>
            <a:endParaRPr lang="en-US" dirty="0"/>
          </a:p>
        </p:txBody>
      </p:sp>
    </p:spTree>
    <p:custDataLst>
      <p:tags r:id="rId1"/>
    </p:custDataLst>
    <p:extLst>
      <p:ext uri="{BB962C8B-B14F-4D97-AF65-F5344CB8AC3E}">
        <p14:creationId xmlns:p14="http://schemas.microsoft.com/office/powerpoint/2010/main" val="162300594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23888" y="3194591"/>
            <a:ext cx="7886700" cy="2423094"/>
          </a:xfrm>
          <a:prstGeom prst="rect">
            <a:avLst/>
          </a:prstGeom>
          <a:ln>
            <a:noFill/>
          </a:ln>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800" dirty="0" smtClean="0">
                <a:solidFill>
                  <a:srgbClr val="E7E6E6"/>
                </a:solidFill>
              </a:rPr>
              <a:t>“If </a:t>
            </a:r>
            <a:r>
              <a:rPr lang="en-US" sz="2800" dirty="0">
                <a:solidFill>
                  <a:srgbClr val="E7E6E6"/>
                </a:solidFill>
              </a:rPr>
              <a:t>you can’t appreciate what you’ve got, you’d better get what you can appreciate</a:t>
            </a:r>
            <a:r>
              <a:rPr lang="en-US" sz="2800" dirty="0" smtClean="0">
                <a:solidFill>
                  <a:srgbClr val="E7E6E6"/>
                </a:solidFill>
              </a:rPr>
              <a:t>.”</a:t>
            </a:r>
            <a:endParaRPr lang="en-US" sz="2800" dirty="0">
              <a:solidFill>
                <a:srgbClr val="E7E6E6"/>
              </a:solidFill>
            </a:endParaRPr>
          </a:p>
        </p:txBody>
      </p:sp>
      <p:sp>
        <p:nvSpPr>
          <p:cNvPr id="7" name="Text Placeholder 2"/>
          <p:cNvSpPr txBox="1">
            <a:spLocks/>
          </p:cNvSpPr>
          <p:nvPr/>
        </p:nvSpPr>
        <p:spPr>
          <a:xfrm>
            <a:off x="623888" y="5622202"/>
            <a:ext cx="7886700" cy="467449"/>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sz="2000" dirty="0" smtClean="0">
                <a:solidFill>
                  <a:prstClr val="black"/>
                </a:solidFill>
              </a:rPr>
              <a:t>George Bernard Shaw, </a:t>
            </a:r>
            <a:r>
              <a:rPr lang="en-US" sz="2000" i="1" dirty="0" smtClean="0">
                <a:solidFill>
                  <a:prstClr val="black"/>
                </a:solidFill>
              </a:rPr>
              <a:t>Pygmalion</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QUESTIONS?</a:t>
            </a:r>
          </a:p>
        </p:txBody>
      </p:sp>
      <p:cxnSp>
        <p:nvCxnSpPr>
          <p:cNvPr id="3" name="Straight Connector 2"/>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6330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81360" y="2524428"/>
            <a:ext cx="4049412" cy="1046440"/>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 14.00-14.15</a:t>
            </a:r>
          </a:p>
          <a:p>
            <a:pPr defTabSz="457200"/>
            <a:r>
              <a:rPr lang="en-GB" b="1" dirty="0" smtClean="0">
                <a:solidFill>
                  <a:srgbClr val="F15E4C"/>
                </a:solidFill>
                <a:cs typeface="Arial" panose="020B0604020202020204" pitchFamily="34" charset="0"/>
              </a:rPr>
              <a:t>Hogan Foyer / Level 6 Foyer </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781360" y="3695183"/>
            <a:ext cx="4202842" cy="120032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BREAKOUT SESSION THREE</a:t>
            </a:r>
          </a:p>
          <a:p>
            <a:pPr defTabSz="457200"/>
            <a:r>
              <a:rPr lang="en-GB" sz="2800" b="1" dirty="0" smtClean="0">
                <a:solidFill>
                  <a:srgbClr val="0B9D48"/>
                </a:solidFill>
                <a:cs typeface="Arial" panose="020B0604020202020204" pitchFamily="34" charset="0"/>
              </a:rPr>
              <a:t>14.15-15.15</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547912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PROJECT_OPEN" val="0"/>
  <p:tag name="ARTICULATE_SLIDE_COUNT" val="3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C52F93B7-800E-4FB1-A14D-51305CF42C84}" vid="{075CB1D0-1F6A-4C45-8739-A12B5FE7F0BC}"/>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7066</TotalTime>
  <Words>1744</Words>
  <Application>Microsoft Office PowerPoint</Application>
  <PresentationFormat>On-screen Show (4:3)</PresentationFormat>
  <Paragraphs>292</Paragraphs>
  <Slides>48</Slides>
  <Notes>12</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48</vt:i4>
      </vt:variant>
    </vt:vector>
  </HeadingPairs>
  <TitlesOfParts>
    <vt:vector size="60" baseType="lpstr">
      <vt:lpstr>Tahoma</vt:lpstr>
      <vt:lpstr>Consolas</vt:lpstr>
      <vt:lpstr>Calibri</vt:lpstr>
      <vt:lpstr>Arial Black</vt:lpstr>
      <vt:lpstr>Calibri Light</vt:lpstr>
      <vt:lpstr>Arial</vt:lpstr>
      <vt:lpstr>Wingdings</vt:lpstr>
      <vt:lpstr>1_TLCC2016</vt:lpstr>
      <vt:lpstr>1_Office Theme</vt:lpstr>
      <vt:lpstr>Office Theme</vt:lpstr>
      <vt:lpstr>2_Office Theme</vt:lpstr>
      <vt:lpstr>3_Office Theme</vt:lpstr>
      <vt:lpstr>PowerPoint Presentation</vt:lpstr>
      <vt:lpstr>PowerPoint Presentation</vt:lpstr>
      <vt:lpstr>Session Overview</vt:lpstr>
      <vt:lpstr>Basic Troubleshooting Methodology</vt:lpstr>
      <vt:lpstr>Basic Troubleshooting</vt:lpstr>
      <vt:lpstr>Overview of Tools</vt:lpstr>
      <vt:lpstr>PowerPoint Presentation</vt:lpstr>
      <vt:lpstr>What Questions Do You Ask First?</vt:lpstr>
      <vt:lpstr>SQL Server Management Studio</vt:lpstr>
      <vt:lpstr>SQL Server Troubleshooting – What’s Running Hot?</vt:lpstr>
      <vt:lpstr>SP_WHO2</vt:lpstr>
      <vt:lpstr>SP_BLOCKED</vt:lpstr>
      <vt:lpstr>Free Third-Party Tools</vt:lpstr>
      <vt:lpstr>SQL Server Activity Monitor</vt:lpstr>
      <vt:lpstr>PowerPoint Presentation</vt:lpstr>
      <vt:lpstr>Performance Dashboard Reports</vt:lpstr>
      <vt:lpstr>Server Dashboard</vt:lpstr>
      <vt:lpstr>SQL Server Profiler</vt:lpstr>
      <vt:lpstr>SQL Server Profiler</vt:lpstr>
      <vt:lpstr>Extended Events</vt:lpstr>
      <vt:lpstr>System_Health XE Session</vt:lpstr>
      <vt:lpstr>System_Health XE Session</vt:lpstr>
      <vt:lpstr>PowerPoint Presentation</vt:lpstr>
      <vt:lpstr>User Complaint:</vt:lpstr>
      <vt:lpstr>Tessitura Log Viewer</vt:lpstr>
      <vt:lpstr>Tessitura Log Viewer</vt:lpstr>
      <vt:lpstr>Debug Tools</vt:lpstr>
      <vt:lpstr>Client Logs</vt:lpstr>
      <vt:lpstr>Services Dashboard</vt:lpstr>
      <vt:lpstr>REST Client</vt:lpstr>
      <vt:lpstr>REST Client</vt:lpstr>
      <vt:lpstr>REST Client</vt:lpstr>
      <vt:lpstr>REST Client</vt:lpstr>
      <vt:lpstr>REST Client</vt:lpstr>
      <vt:lpstr>Logs</vt:lpstr>
      <vt:lpstr>Nlog.Config/Targets</vt:lpstr>
      <vt:lpstr>Nlog.Config/Rules</vt:lpstr>
      <vt:lpstr>PowerPoint Presentation</vt:lpstr>
      <vt:lpstr>Report Logs </vt:lpstr>
      <vt:lpstr>SSRS Logging </vt:lpstr>
      <vt:lpstr>PowerPoint Presentation</vt:lpstr>
      <vt:lpstr>Troubleshooting Steps</vt:lpstr>
      <vt:lpstr>Troubleshooting Steps</vt:lpstr>
      <vt:lpstr>Payment Gateway Logs</vt:lpstr>
      <vt:lpstr>Why Was There No Completion (or Reversal?)</vt:lpstr>
      <vt:lpstr>Resources</vt:lpstr>
      <vt:lpstr>PowerPoint Presentation</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Dara Hogan</dc:creator>
  <cp:lastModifiedBy>Dara Hogan</cp:lastModifiedBy>
  <cp:revision>255</cp:revision>
  <dcterms:created xsi:type="dcterms:W3CDTF">2014-12-29T02:34:02Z</dcterms:created>
  <dcterms:modified xsi:type="dcterms:W3CDTF">2016-11-30T12:22:46Z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5673E57B-EBC8-43C2-BE56-4BA55762F4B9</vt:lpwstr>
  </property>
  <property fmtid="{D5CDD505-2E9C-101B-9397-08002B2CF9AE}" pid="3" name="ArticulatePath">
    <vt:lpwstr>TLCC2015_template_v02</vt:lpwstr>
  </property>
</Properties>
</file>