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slideLayouts/slideLayout58.xml" ContentType="application/vnd.openxmlformats-officedocument.presentationml.slideLayout+xml"/>
  <Override PartName="/ppt/theme/theme3.xml" ContentType="application/vnd.openxmlformats-officedocument.theme+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notesSlides/notesSlide2.xml" ContentType="application/vnd.openxmlformats-officedocument.presentationml.notesSlide+xml"/>
  <Override PartName="/ppt/tags/tag63.xml" ContentType="application/vnd.openxmlformats-officedocument.presentationml.tags+xml"/>
  <Override PartName="/ppt/notesSlides/notesSlide3.xml" ContentType="application/vnd.openxmlformats-officedocument.presentationml.notesSlide+xml"/>
  <Override PartName="/ppt/tags/tag64.xml" ContentType="application/vnd.openxmlformats-officedocument.presentationml.tags+xml"/>
  <Override PartName="/ppt/notesSlides/notesSlide4.xml" ContentType="application/vnd.openxmlformats-officedocument.presentationml.notesSlide+xml"/>
  <Override PartName="/ppt/tags/tag65.xml" ContentType="application/vnd.openxmlformats-officedocument.presentationml.tags+xml"/>
  <Override PartName="/ppt/notesSlides/notesSlide5.xml" ContentType="application/vnd.openxmlformats-officedocument.presentationml.notesSlide+xml"/>
  <Override PartName="/ppt/tags/tag66.xml" ContentType="application/vnd.openxmlformats-officedocument.presentationml.tags+xml"/>
  <Override PartName="/ppt/notesSlides/notesSlide6.xml" ContentType="application/vnd.openxmlformats-officedocument.presentationml.notesSlide+xml"/>
  <Override PartName="/ppt/tags/tag67.xml" ContentType="application/vnd.openxmlformats-officedocument.presentationml.tags+xml"/>
  <Override PartName="/ppt/notesSlides/notesSlide7.xml" ContentType="application/vnd.openxmlformats-officedocument.presentationml.notesSlide+xml"/>
  <Override PartName="/ppt/tags/tag68.xml" ContentType="application/vnd.openxmlformats-officedocument.presentationml.tags+xml"/>
  <Override PartName="/ppt/notesSlides/notesSlide8.xml" ContentType="application/vnd.openxmlformats-officedocument.presentationml.notesSlide+xml"/>
  <Override PartName="/ppt/tags/tag69.xml" ContentType="application/vnd.openxmlformats-officedocument.presentationml.tags+xml"/>
  <Override PartName="/ppt/notesSlides/notesSlide9.xml" ContentType="application/vnd.openxmlformats-officedocument.presentationml.notesSlide+xml"/>
  <Override PartName="/ppt/tags/tag70.xml" ContentType="application/vnd.openxmlformats-officedocument.presentationml.tags+xml"/>
  <Override PartName="/ppt/notesSlides/notesSlide10.xml" ContentType="application/vnd.openxmlformats-officedocument.presentationml.notesSlide+xml"/>
  <Override PartName="/ppt/tags/tag71.xml" ContentType="application/vnd.openxmlformats-officedocument.presentationml.tags+xml"/>
  <Override PartName="/ppt/notesSlides/notesSlide11.xml" ContentType="application/vnd.openxmlformats-officedocument.presentationml.notesSlide+xml"/>
  <Override PartName="/ppt/tags/tag72.xml" ContentType="application/vnd.openxmlformats-officedocument.presentationml.tags+xml"/>
  <Override PartName="/ppt/notesSlides/notesSlide12.xml" ContentType="application/vnd.openxmlformats-officedocument.presentationml.notesSlide+xml"/>
  <Override PartName="/ppt/tags/tag73.xml" ContentType="application/vnd.openxmlformats-officedocument.presentationml.tags+xml"/>
  <Override PartName="/ppt/notesSlides/notesSlide13.xml" ContentType="application/vnd.openxmlformats-officedocument.presentationml.notesSlide+xml"/>
  <Override PartName="/ppt/tags/tag74.xml" ContentType="application/vnd.openxmlformats-officedocument.presentationml.tags+xml"/>
  <Override PartName="/ppt/notesSlides/notesSlide14.xml" ContentType="application/vnd.openxmlformats-officedocument.presentationml.notesSlide+xml"/>
  <Override PartName="/ppt/tags/tag75.xml" ContentType="application/vnd.openxmlformats-officedocument.presentationml.tags+xml"/>
  <Override PartName="/ppt/notesSlides/notesSlide15.xml" ContentType="application/vnd.openxmlformats-officedocument.presentationml.notesSlide+xml"/>
  <Override PartName="/ppt/tags/tag76.xml" ContentType="application/vnd.openxmlformats-officedocument.presentationml.tags+xml"/>
  <Override PartName="/ppt/notesSlides/notesSlide16.xml" ContentType="application/vnd.openxmlformats-officedocument.presentationml.notesSlide+xml"/>
  <Override PartName="/ppt/tags/tag77.xml" ContentType="application/vnd.openxmlformats-officedocument.presentationml.tags+xml"/>
  <Override PartName="/ppt/notesSlides/notesSlide17.xml" ContentType="application/vnd.openxmlformats-officedocument.presentationml.notesSlide+xml"/>
  <Override PartName="/ppt/tags/tag78.xml" ContentType="application/vnd.openxmlformats-officedocument.presentationml.tags+xml"/>
  <Override PartName="/ppt/notesSlides/notesSlide18.xml" ContentType="application/vnd.openxmlformats-officedocument.presentationml.notesSlide+xml"/>
  <Override PartName="/ppt/tags/tag79.xml" ContentType="application/vnd.openxmlformats-officedocument.presentationml.tags+xml"/>
  <Override PartName="/ppt/notesSlides/notesSlide19.xml" ContentType="application/vnd.openxmlformats-officedocument.presentationml.notesSlide+xml"/>
  <Override PartName="/ppt/tags/tag80.xml" ContentType="application/vnd.openxmlformats-officedocument.presentationml.tags+xml"/>
  <Override PartName="/ppt/notesSlides/notesSlide20.xml" ContentType="application/vnd.openxmlformats-officedocument.presentationml.notesSlide+xml"/>
  <Override PartName="/ppt/tags/tag81.xml" ContentType="application/vnd.openxmlformats-officedocument.presentationml.tags+xml"/>
  <Override PartName="/ppt/notesSlides/notesSlide21.xml" ContentType="application/vnd.openxmlformats-officedocument.presentationml.notesSlide+xml"/>
  <Override PartName="/ppt/tags/tag82.xml" ContentType="application/vnd.openxmlformats-officedocument.presentationml.tags+xml"/>
  <Override PartName="/ppt/notesSlides/notesSlide22.xml" ContentType="application/vnd.openxmlformats-officedocument.presentationml.notesSlide+xml"/>
  <Override PartName="/ppt/tags/tag83.xml" ContentType="application/vnd.openxmlformats-officedocument.presentationml.tags+xml"/>
  <Override PartName="/ppt/notesSlides/notesSlide23.xml" ContentType="application/vnd.openxmlformats-officedocument.presentationml.notesSlide+xml"/>
  <Override PartName="/ppt/tags/tag84.xml" ContentType="application/vnd.openxmlformats-officedocument.presentationml.tags+xml"/>
  <Override PartName="/ppt/notesSlides/notesSlide24.xml" ContentType="application/vnd.openxmlformats-officedocument.presentationml.notesSlide+xml"/>
  <Override PartName="/ppt/tags/tag85.xml" ContentType="application/vnd.openxmlformats-officedocument.presentationml.tags+xml"/>
  <Override PartName="/ppt/notesSlides/notesSlide25.xml" ContentType="application/vnd.openxmlformats-officedocument.presentationml.notesSlide+xml"/>
  <Override PartName="/ppt/tags/tag86.xml" ContentType="application/vnd.openxmlformats-officedocument.presentationml.tags+xml"/>
  <Override PartName="/ppt/notesSlides/notesSlide26.xml" ContentType="application/vnd.openxmlformats-officedocument.presentationml.notesSlide+xml"/>
  <Override PartName="/ppt/tags/tag87.xml" ContentType="application/vnd.openxmlformats-officedocument.presentationml.tags+xml"/>
  <Override PartName="/ppt/notesSlides/notesSlide27.xml" ContentType="application/vnd.openxmlformats-officedocument.presentationml.notesSlide+xml"/>
  <Override PartName="/ppt/tags/tag88.xml" ContentType="application/vnd.openxmlformats-officedocument.presentationml.tags+xml"/>
  <Override PartName="/ppt/notesSlides/notesSlide28.xml" ContentType="application/vnd.openxmlformats-officedocument.presentationml.notesSlide+xml"/>
  <Override PartName="/ppt/tags/tag89.xml" ContentType="application/vnd.openxmlformats-officedocument.presentationml.tags+xml"/>
  <Override PartName="/ppt/notesSlides/notesSlide29.xml" ContentType="application/vnd.openxmlformats-officedocument.presentationml.notesSlide+xml"/>
  <Override PartName="/ppt/tags/tag90.xml" ContentType="application/vnd.openxmlformats-officedocument.presentationml.tags+xml"/>
  <Override PartName="/ppt/notesSlides/notesSlide30.xml" ContentType="application/vnd.openxmlformats-officedocument.presentationml.notesSlide+xml"/>
  <Override PartName="/ppt/tags/tag91.xml" ContentType="application/vnd.openxmlformats-officedocument.presentationml.tags+xml"/>
  <Override PartName="/ppt/notesSlides/notesSlide31.xml" ContentType="application/vnd.openxmlformats-officedocument.presentationml.notesSlide+xml"/>
  <Override PartName="/ppt/tags/tag92.xml" ContentType="application/vnd.openxmlformats-officedocument.presentationml.tags+xml"/>
  <Override PartName="/ppt/notesSlides/notesSlide32.xml" ContentType="application/vnd.openxmlformats-officedocument.presentationml.notesSlide+xml"/>
  <Override PartName="/ppt/tags/tag93.xml" ContentType="application/vnd.openxmlformats-officedocument.presentationml.tags+xml"/>
  <Override PartName="/ppt/notesSlides/notesSlide33.xml" ContentType="application/vnd.openxmlformats-officedocument.presentationml.notesSlide+xml"/>
  <Override PartName="/ppt/tags/tag94.xml" ContentType="application/vnd.openxmlformats-officedocument.presentationml.tags+xml"/>
  <Override PartName="/ppt/notesSlides/notesSlide34.xml" ContentType="application/vnd.openxmlformats-officedocument.presentationml.notesSlide+xml"/>
  <Override PartName="/ppt/tags/tag95.xml" ContentType="application/vnd.openxmlformats-officedocument.presentationml.tags+xml"/>
  <Override PartName="/ppt/notesSlides/notesSlide35.xml" ContentType="application/vnd.openxmlformats-officedocument.presentationml.notesSlide+xml"/>
  <Override PartName="/ppt/tags/tag96.xml" ContentType="application/vnd.openxmlformats-officedocument.presentationml.tags+xml"/>
  <Override PartName="/ppt/notesSlides/notesSlide36.xml" ContentType="application/vnd.openxmlformats-officedocument.presentationml.notesSlide+xml"/>
  <Override PartName="/ppt/tags/tag97.xml" ContentType="application/vnd.openxmlformats-officedocument.presentationml.tags+xml"/>
  <Override PartName="/ppt/notesSlides/notesSlide37.xml" ContentType="application/vnd.openxmlformats-officedocument.presentationml.notesSlide+xml"/>
  <Override PartName="/ppt/tags/tag98.xml" ContentType="application/vnd.openxmlformats-officedocument.presentationml.tags+xml"/>
  <Override PartName="/ppt/notesSlides/notesSlide38.xml" ContentType="application/vnd.openxmlformats-officedocument.presentationml.notesSlide+xml"/>
  <Override PartName="/ppt/tags/tag99.xml" ContentType="application/vnd.openxmlformats-officedocument.presentationml.tag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11" r:id="rId1"/>
    <p:sldMasterId id="2147483744" r:id="rId2"/>
    <p:sldMasterId id="2147483774" r:id="rId3"/>
    <p:sldMasterId id="2147483776" r:id="rId4"/>
    <p:sldMasterId id="2147483778" r:id="rId5"/>
  </p:sldMasterIdLst>
  <p:notesMasterIdLst>
    <p:notesMasterId r:id="rId49"/>
  </p:notesMasterIdLst>
  <p:handoutMasterIdLst>
    <p:handoutMasterId r:id="rId50"/>
  </p:handoutMasterIdLst>
  <p:sldIdLst>
    <p:sldId id="410" r:id="rId6"/>
    <p:sldId id="411" r:id="rId7"/>
    <p:sldId id="368" r:id="rId8"/>
    <p:sldId id="370" r:id="rId9"/>
    <p:sldId id="371" r:id="rId10"/>
    <p:sldId id="372" r:id="rId11"/>
    <p:sldId id="373" r:id="rId12"/>
    <p:sldId id="374" r:id="rId13"/>
    <p:sldId id="406" r:id="rId14"/>
    <p:sldId id="375" r:id="rId15"/>
    <p:sldId id="376" r:id="rId16"/>
    <p:sldId id="377" r:id="rId17"/>
    <p:sldId id="378" r:id="rId18"/>
    <p:sldId id="379" r:id="rId19"/>
    <p:sldId id="380" r:id="rId20"/>
    <p:sldId id="381" r:id="rId21"/>
    <p:sldId id="382" r:id="rId22"/>
    <p:sldId id="409" r:id="rId23"/>
    <p:sldId id="384" r:id="rId24"/>
    <p:sldId id="385" r:id="rId25"/>
    <p:sldId id="386" r:id="rId26"/>
    <p:sldId id="387" r:id="rId27"/>
    <p:sldId id="388" r:id="rId28"/>
    <p:sldId id="389" r:id="rId29"/>
    <p:sldId id="390" r:id="rId30"/>
    <p:sldId id="391" r:id="rId31"/>
    <p:sldId id="392" r:id="rId32"/>
    <p:sldId id="393" r:id="rId33"/>
    <p:sldId id="407" r:id="rId34"/>
    <p:sldId id="394" r:id="rId35"/>
    <p:sldId id="395" r:id="rId36"/>
    <p:sldId id="396" r:id="rId37"/>
    <p:sldId id="408" r:id="rId38"/>
    <p:sldId id="397" r:id="rId39"/>
    <p:sldId id="400" r:id="rId40"/>
    <p:sldId id="398" r:id="rId41"/>
    <p:sldId id="399" r:id="rId42"/>
    <p:sldId id="401" r:id="rId43"/>
    <p:sldId id="402" r:id="rId44"/>
    <p:sldId id="403" r:id="rId45"/>
    <p:sldId id="404" r:id="rId46"/>
    <p:sldId id="360" r:id="rId47"/>
    <p:sldId id="412" r:id="rId48"/>
  </p:sldIdLst>
  <p:sldSz cx="9144000" cy="6858000" type="screen4x3"/>
  <p:notesSz cx="6858000" cy="9144000"/>
  <p:embeddedFontLst>
    <p:embeddedFont>
      <p:font typeface="Garamond" panose="02020404030301010803" pitchFamily="18" charset="0"/>
      <p:regular r:id="rId51"/>
      <p:bold r:id="rId52"/>
      <p:italic r:id="rId53"/>
    </p:embeddedFont>
    <p:embeddedFont>
      <p:font typeface="Tahoma" panose="020B0604030504040204" pitchFamily="34" charset="0"/>
      <p:regular r:id="rId54"/>
      <p:bold r:id="rId55"/>
    </p:embeddedFont>
    <p:embeddedFont>
      <p:font typeface="Calibri" panose="020F0502020204030204" pitchFamily="34" charset="0"/>
      <p:regular r:id="rId56"/>
      <p:bold r:id="rId57"/>
      <p:italic r:id="rId58"/>
      <p:boldItalic r:id="rId59"/>
    </p:embeddedFont>
    <p:embeddedFont>
      <p:font typeface="Arial Black" panose="020B0A04020102020204" pitchFamily="34" charset="0"/>
      <p:bold r:id="rId60"/>
    </p:embeddedFont>
    <p:embeddedFont>
      <p:font typeface="Calibri Light" panose="020F0302020204030204" pitchFamily="34" charset="0"/>
      <p:regular r:id="rId61"/>
      <p:italic r:id="rId62"/>
    </p:embeddedFont>
  </p:embeddedFontLst>
  <p:custDataLst>
    <p:tags r:id="rId6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2F84"/>
    <a:srgbClr val="F0583F"/>
    <a:srgbClr val="008E90"/>
    <a:srgbClr val="5B4FA1"/>
    <a:srgbClr val="FF9900"/>
    <a:srgbClr val="678034"/>
    <a:srgbClr val="8FC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31" autoAdjust="0"/>
    <p:restoredTop sz="70758" autoAdjust="0"/>
  </p:normalViewPr>
  <p:slideViewPr>
    <p:cSldViewPr showGuides="1">
      <p:cViewPr varScale="1">
        <p:scale>
          <a:sx n="77" d="100"/>
          <a:sy n="77" d="100"/>
        </p:scale>
        <p:origin x="1692" y="78"/>
      </p:cViewPr>
      <p:guideLst>
        <p:guide orient="horz" pos="2160"/>
        <p:guide pos="2880"/>
      </p:guideLst>
    </p:cSldViewPr>
  </p:slideViewPr>
  <p:notesTextViewPr>
    <p:cViewPr>
      <p:scale>
        <a:sx n="1" d="1"/>
        <a:sy n="1" d="1"/>
      </p:scale>
      <p:origin x="0" y="0"/>
    </p:cViewPr>
  </p:notesTextViewPr>
  <p:sorterViewPr>
    <p:cViewPr>
      <p:scale>
        <a:sx n="100" d="100"/>
        <a:sy n="100" d="100"/>
      </p:scale>
      <p:origin x="0" y="-420"/>
    </p:cViewPr>
  </p:sorterViewPr>
  <p:notesViewPr>
    <p:cSldViewPr showGuides="1">
      <p:cViewPr varScale="1">
        <p:scale>
          <a:sx n="88" d="100"/>
          <a:sy n="88" d="100"/>
        </p:scale>
        <p:origin x="382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handoutMaster" Target="handoutMasters/handoutMaster1.xml"/><Relationship Id="rId55" Type="http://schemas.openxmlformats.org/officeDocument/2006/relationships/font" Target="fonts/font5.fntdata"/><Relationship Id="rId63" Type="http://schemas.openxmlformats.org/officeDocument/2006/relationships/tags" Target="tags/tag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6.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9.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4.fntdata"/><Relationship Id="rId62"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89AFD3-578A-488E-A5AE-62326E3F63F4}" type="datetimeFigureOut">
              <a:rPr lang="en-US" smtClean="0"/>
              <a:t>11/29/2016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EAFC54-6D67-4165-8E3C-5C7666CE676E}" type="datetimeFigureOut">
              <a:rPr lang="en-US" smtClean="0"/>
              <a:t>11/29/2016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F2BB6-8BFE-447A-8126-E3570150BA9F}" type="slidenum">
              <a:rPr lang="en-US" smtClean="0"/>
              <a:t>‹#›</a:t>
            </a:fld>
            <a:endParaRPr lang="en-US"/>
          </a:p>
        </p:txBody>
      </p:sp>
    </p:spTree>
    <p:extLst>
      <p:ext uri="{BB962C8B-B14F-4D97-AF65-F5344CB8AC3E}">
        <p14:creationId xmlns:p14="http://schemas.microsoft.com/office/powerpoint/2010/main" val="1614483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This is a training session. We’ll</a:t>
            </a:r>
            <a:r>
              <a:rPr lang="en-US" baseline="0" dirty="0" smtClean="0"/>
              <a:t> focus on the many ways you can use Tessitura to support ticket sales and visitor flow in a museum or attraction environment. </a:t>
            </a:r>
          </a:p>
          <a:p>
            <a:r>
              <a:rPr lang="en-US" baseline="0" dirty="0" smtClean="0"/>
              <a:t>We’ll start with the front end - the sales process - and then look under the hood at setup and wrap up with some pieces around the management of visitor flow as well as communication across areas.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657000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One</a:t>
            </a:r>
            <a:r>
              <a:rPr lang="en-US" baseline="0" dirty="0" smtClean="0"/>
              <a:t> quick note about vocabulary – I will use the word Performance quite a bit even though it’s not completely relevant to the admissions market. A performance could be an exhibit, a museum or zoo admission, a dolphin show, a movie, a lecture, a class or more. I use performance because it is the word you will find within the Tessitura application and the standard documentation so it will make it easier to look things up after this session. Just imagine it in quote whenever I say it.</a:t>
            </a:r>
          </a:p>
          <a:p>
            <a:r>
              <a:rPr lang="en-US" baseline="0" dirty="0" smtClean="0"/>
              <a:t>Now let’s talk admission sales.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0934909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In the beginning</a:t>
            </a:r>
            <a:r>
              <a:rPr lang="en-US" baseline="0" dirty="0" smtClean="0"/>
              <a:t> there was line items…</a:t>
            </a:r>
          </a:p>
          <a:p>
            <a:r>
              <a:rPr lang="en-US" dirty="0" smtClean="0"/>
              <a:t>This is the original</a:t>
            </a:r>
            <a:r>
              <a:rPr lang="en-US" baseline="0" dirty="0" smtClean="0"/>
              <a:t> sales screen and the one we still return to for complex sales, returns or adjustments.</a:t>
            </a:r>
          </a:p>
          <a:p>
            <a:r>
              <a:rPr lang="en-US" baseline="0" dirty="0" smtClean="0"/>
              <a:t>Keep in mind that keyboard shortcuts can make it quite a speedy experience.</a:t>
            </a:r>
          </a:p>
          <a:p>
            <a:r>
              <a:rPr lang="en-US" baseline="0" dirty="0" smtClean="0"/>
              <a:t>I’ve noted a few popular shortcuts on the screen.</a:t>
            </a:r>
          </a:p>
          <a:p>
            <a:r>
              <a:rPr lang="en-US" baseline="0" dirty="0" smtClean="0"/>
              <a:t>CLICK</a:t>
            </a:r>
          </a:p>
          <a:p>
            <a:r>
              <a:rPr lang="en-US" baseline="0" dirty="0" smtClean="0"/>
              <a:t>Alt-A to add line item CLICK</a:t>
            </a:r>
          </a:p>
          <a:p>
            <a:r>
              <a:rPr lang="en-US" baseline="0" dirty="0" smtClean="0"/>
              <a:t>Alt-B to best seat CLICK</a:t>
            </a:r>
          </a:p>
          <a:p>
            <a:r>
              <a:rPr lang="en-US" baseline="0" dirty="0" smtClean="0"/>
              <a:t>Ctrl-K to add the same again CLICK</a:t>
            </a:r>
          </a:p>
          <a:p>
            <a:r>
              <a:rPr lang="en-US" baseline="0" dirty="0" smtClean="0"/>
              <a:t>Ctrl-P to pay</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446252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Borrowed from the amazing Anna W. </a:t>
            </a:r>
          </a:p>
          <a:p>
            <a:r>
              <a:rPr lang="en-US" dirty="0" smtClean="0"/>
              <a:t>Talk about naming conventions</a:t>
            </a:r>
            <a:r>
              <a:rPr lang="en-US" baseline="0" dirty="0" smtClean="0"/>
              <a:t> for ‘performances’</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3730952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As I mentioned earlier Line Items</a:t>
            </a:r>
            <a:r>
              <a:rPr lang="en-US" baseline="0" dirty="0" smtClean="0"/>
              <a:t> is often where you go when you need to make changes to an order. </a:t>
            </a:r>
          </a:p>
          <a:p>
            <a:r>
              <a:rPr lang="en-US" baseline="0" dirty="0" smtClean="0"/>
              <a:t>Return by Ticket No and Adjust are a couple of my favorite ways to make this process quicker. Let me show you what they do.</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956682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Return by Ticket No</a:t>
            </a:r>
            <a:r>
              <a:rPr lang="en-US" baseline="0" dirty="0" smtClean="0"/>
              <a:t> can be found on the Ticket Orders menu as seen here</a:t>
            </a:r>
          </a:p>
          <a:p>
            <a:r>
              <a:rPr lang="en-US" baseline="0" dirty="0" smtClean="0"/>
              <a:t>CLICK</a:t>
            </a:r>
            <a:endParaRPr lang="en-US" dirty="0" smtClean="0"/>
          </a:p>
          <a:p>
            <a:r>
              <a:rPr lang="en-US" dirty="0" smtClean="0"/>
              <a:t>Can type or scan the Ticket Number into this field</a:t>
            </a:r>
            <a:r>
              <a:rPr lang="en-US" baseline="0" dirty="0" smtClean="0"/>
              <a:t> and can then either process the refund or grab something new to exchange into. </a:t>
            </a:r>
            <a:endParaRPr lang="en-US" dirty="0" smtClean="0"/>
          </a:p>
          <a:p>
            <a:r>
              <a:rPr lang="en-US" dirty="0" smtClean="0"/>
              <a:t>Speaking</a:t>
            </a:r>
            <a:r>
              <a:rPr lang="en-US" baseline="0" dirty="0" smtClean="0"/>
              <a:t> of scanning one of best ways to speed order changes is barcoding various pieces of information to avoid having to key them in</a:t>
            </a:r>
          </a:p>
          <a:p>
            <a:r>
              <a:rPr lang="en-US" baseline="0" dirty="0" smtClean="0"/>
              <a:t>Think about barcoding a constituent ID or order number to quickly find these things in Tessitura – basically any value you’re typing over and over should be considered for barcoding.</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382336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Moving onto the Adjust button:</a:t>
            </a:r>
          </a:p>
          <a:p>
            <a:r>
              <a:rPr lang="en-US" dirty="0" smtClean="0"/>
              <a:t>For those who haven’t tried</a:t>
            </a:r>
            <a:r>
              <a:rPr lang="en-US" baseline="0" dirty="0" smtClean="0"/>
              <a:t> it changing ticket numbers on a line item with multiple price types or, even worse, a flex package with multiple price types used to be a bit of nightmare. No more! Adjust lets you do this very easily. </a:t>
            </a:r>
          </a:p>
          <a:p>
            <a:r>
              <a:rPr lang="en-US" baseline="0" dirty="0" smtClean="0"/>
              <a:t>When you click the button…</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10</a:t>
            </a:fld>
            <a:endParaRPr lang="en-US"/>
          </a:p>
        </p:txBody>
      </p:sp>
    </p:spTree>
    <p:extLst>
      <p:ext uri="{BB962C8B-B14F-4D97-AF65-F5344CB8AC3E}">
        <p14:creationId xmlns:p14="http://schemas.microsoft.com/office/powerpoint/2010/main" val="1687866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Ok, </a:t>
            </a:r>
            <a:r>
              <a:rPr lang="en-US" dirty="0" err="1" smtClean="0"/>
              <a:t>soooooo</a:t>
            </a:r>
            <a:r>
              <a:rPr lang="en-US" dirty="0" smtClean="0"/>
              <a:t>…. Line items is great.</a:t>
            </a:r>
          </a:p>
          <a:p>
            <a:r>
              <a:rPr lang="en-US" dirty="0" smtClean="0"/>
              <a:t>New in v12.1 –</a:t>
            </a:r>
            <a:r>
              <a:rPr lang="en-US" baseline="0" dirty="0" smtClean="0"/>
              <a:t> </a:t>
            </a:r>
            <a:r>
              <a:rPr lang="en-US" dirty="0" err="1" smtClean="0"/>
              <a:t>QuickSale</a:t>
            </a:r>
            <a:r>
              <a:rPr lang="en-US" dirty="0" smtClean="0"/>
              <a:t> is even better.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503487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So what is </a:t>
            </a:r>
            <a:r>
              <a:rPr lang="en-US" dirty="0" err="1" smtClean="0"/>
              <a:t>Quicksale</a:t>
            </a:r>
            <a:r>
              <a:rPr lang="en-US" dirty="0" smtClean="0"/>
              <a:t>?</a:t>
            </a:r>
          </a:p>
          <a:p>
            <a:r>
              <a:rPr lang="en-US" dirty="0" smtClean="0"/>
              <a:t>Graphical</a:t>
            </a:r>
            <a:r>
              <a:rPr lang="en-US" baseline="0" dirty="0" smtClean="0"/>
              <a:t> sales interface for streamlined order processing.</a:t>
            </a:r>
          </a:p>
          <a:p>
            <a:r>
              <a:rPr lang="en-US" baseline="0" dirty="0" smtClean="0"/>
              <a:t>Of course quick sale works with the mouse but it is also compatible with a touchscreen monitor for even faster processing. </a:t>
            </a:r>
          </a:p>
          <a:p>
            <a:r>
              <a:rPr lang="en-US" baseline="0" dirty="0" smtClean="0"/>
              <a:t>Tailor made sales that don’t require selecting specific seats - generally museum type admissions or general admission lectures and movies as well as timed exhibits, but can work well even in a seated venue – consider for student rush</a:t>
            </a:r>
          </a:p>
          <a:p>
            <a:r>
              <a:rPr lang="en-US" baseline="0" dirty="0" smtClean="0"/>
              <a:t>Will show set up in a bit but wanted to call out that </a:t>
            </a:r>
            <a:r>
              <a:rPr lang="en-US" baseline="0" dirty="0" err="1" smtClean="0"/>
              <a:t>quicksale</a:t>
            </a:r>
            <a:r>
              <a:rPr lang="en-US" baseline="0" dirty="0" smtClean="0"/>
              <a:t> layouts are tied to the Tessitura mode of sale so you can have many for different purposes. </a:t>
            </a:r>
            <a:endParaRPr lang="en-US" dirty="0" smtClean="0"/>
          </a:p>
          <a:p>
            <a:r>
              <a:rPr lang="en-US" dirty="0" smtClean="0"/>
              <a:t>For each of those layouts you design content,</a:t>
            </a:r>
            <a:r>
              <a:rPr lang="en-US" baseline="0" dirty="0" smtClean="0"/>
              <a:t> position, color, etc… for all buttons</a:t>
            </a:r>
          </a:p>
          <a:p>
            <a:r>
              <a:rPr lang="en-US" baseline="0" dirty="0" smtClean="0"/>
              <a:t>Buttons represent ‘performances’ (can be admission, program, class, even a time for an exhibit), packages, memberships, donations, As you progress through the sale buttons will represent price types and payment methods.</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74714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Here are a few of my favorite tips and tricks for navigating </a:t>
            </a:r>
            <a:r>
              <a:rPr lang="en-US" dirty="0" err="1" smtClean="0"/>
              <a:t>quicksale</a:t>
            </a:r>
            <a:r>
              <a:rPr lang="en-US" dirty="0" smtClean="0"/>
              <a:t>:</a:t>
            </a:r>
          </a:p>
          <a:p>
            <a:r>
              <a:rPr lang="en-US" dirty="0" smtClean="0"/>
              <a:t>Home button</a:t>
            </a:r>
          </a:p>
          <a:p>
            <a:r>
              <a:rPr lang="en-US" dirty="0" smtClean="0"/>
              <a:t>Changing quantities</a:t>
            </a:r>
          </a:p>
          <a:p>
            <a:r>
              <a:rPr lang="en-US" dirty="0" smtClean="0"/>
              <a:t>Print details – this is great if you need to email a confirmation or print an acknowledgement</a:t>
            </a:r>
          </a:p>
          <a:p>
            <a:r>
              <a:rPr lang="en-US" dirty="0" smtClean="0"/>
              <a:t>And going back</a:t>
            </a:r>
            <a:r>
              <a:rPr lang="en-US" baseline="0" dirty="0" smtClean="0"/>
              <a:t> to line items</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36156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Note that TRBO</a:t>
            </a:r>
            <a:r>
              <a:rPr lang="en-US" baseline="0" dirty="0" smtClean="0"/>
              <a:t> stands for Tess Roving BO and what TRBO does is take sales out from behind the admissions desk</a:t>
            </a:r>
          </a:p>
          <a:p>
            <a:r>
              <a:rPr lang="en-US" baseline="0" dirty="0" smtClean="0"/>
              <a:t>Android app – no additional charge to use it</a:t>
            </a:r>
          </a:p>
          <a:p>
            <a:r>
              <a:rPr lang="en-US" baseline="0" dirty="0" smtClean="0"/>
              <a:t>We have hardware recommendations both consumer and business grade – see me after the presentation and I can point you to where those are. Or come see me this afternoon in the Technology Petting Zoo and see some TRBO tablets in action.</a:t>
            </a:r>
          </a:p>
          <a:p>
            <a:r>
              <a:rPr lang="en-US" baseline="0" dirty="0" smtClean="0"/>
              <a:t>TRBO uses quick sale layouts which are built in Tessitura. </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220696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Signature capture for credit card sales</a:t>
            </a:r>
          </a:p>
          <a:p>
            <a:r>
              <a:rPr lang="en-US" dirty="0" smtClean="0"/>
              <a:t>Think</a:t>
            </a:r>
            <a:r>
              <a:rPr lang="en-US" baseline="0" dirty="0" smtClean="0"/>
              <a:t> Apple store experience for your admission or membership sales</a:t>
            </a:r>
            <a:endParaRPr lang="en-US" dirty="0" smtClean="0"/>
          </a:p>
          <a:p>
            <a:r>
              <a:rPr lang="en-US" dirty="0" smtClean="0"/>
              <a:t>Talk about how</a:t>
            </a:r>
            <a:r>
              <a:rPr lang="en-US" baseline="0" dirty="0" smtClean="0"/>
              <a:t> you can print to Bluetooth receipt printer or email receipts and tickets, </a:t>
            </a:r>
          </a:p>
          <a:p>
            <a:r>
              <a:rPr lang="en-US" baseline="0" dirty="0" smtClean="0"/>
              <a:t>TRBO also allows you to enter new constituent records and edit limited constituent data</a:t>
            </a:r>
          </a:p>
          <a:p>
            <a:endParaRPr lang="en-US" baseline="0" dirty="0" smtClean="0"/>
          </a:p>
          <a:p>
            <a:r>
              <a:rPr lang="en-US" baseline="0" dirty="0" smtClean="0"/>
              <a:t>So now I’ve walked you through the sales tools in Tessitura and how they support general admission sales</a:t>
            </a:r>
          </a:p>
          <a:p>
            <a:r>
              <a:rPr lang="en-US" baseline="0" dirty="0" smtClean="0"/>
              <a:t>CLICK</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2171079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**11:05am**</a:t>
            </a:r>
          </a:p>
          <a:p>
            <a:r>
              <a:rPr lang="en-US" dirty="0" smtClean="0"/>
              <a:t>Let’s take a look at the Tessitura</a:t>
            </a:r>
            <a:r>
              <a:rPr lang="en-US" baseline="0" dirty="0" smtClean="0"/>
              <a:t> configuration and setup to support the sales processes you’ve just seen. </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982647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10am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other words,</a:t>
            </a:r>
            <a:r>
              <a:rPr lang="en-US" baseline="0" dirty="0" smtClean="0"/>
              <a:t> let’s </a:t>
            </a:r>
            <a:r>
              <a:rPr lang="en-US" dirty="0" smtClean="0"/>
              <a:t>look under the hood</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Photo from World of Speed – appropriate</a:t>
            </a:r>
            <a:r>
              <a:rPr lang="en-US" baseline="0" dirty="0" smtClean="0"/>
              <a:t> since the museum uses Quick Sale to sell museum admissions</a:t>
            </a:r>
            <a:endParaRPr lang="en-US" dirty="0" smtClean="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4372731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Ok, when building general admission sales in Tessitura even if it seems a bit out place</a:t>
            </a:r>
          </a:p>
          <a:p>
            <a:r>
              <a:rPr lang="en-US" dirty="0" smtClean="0"/>
              <a:t>You first need a facility </a:t>
            </a:r>
          </a:p>
          <a:p>
            <a:r>
              <a:rPr lang="en-US" dirty="0" smtClean="0"/>
              <a:t>Of course a facility can be an actual venues with seats</a:t>
            </a:r>
            <a:r>
              <a:rPr lang="en-US" baseline="0" dirty="0" smtClean="0"/>
              <a:t> you are selling but a facility can also represent a pool of admissions. </a:t>
            </a:r>
          </a:p>
          <a:p>
            <a:r>
              <a:rPr lang="en-US" baseline="0" dirty="0" smtClean="0"/>
              <a:t>When designing your admission structure and building a facility one of the biggest decisions you’ll need to make is whether you want to build a single facility to represent multiple timed entries throughout the day or whether you want to build a performance for each entry, movie, etc…</a:t>
            </a:r>
          </a:p>
          <a:p>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542747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If you make the decision to build a single facility for</a:t>
            </a:r>
            <a:r>
              <a:rPr lang="en-US" baseline="0" dirty="0" smtClean="0"/>
              <a:t> a day’s worth of entry times this is done using Price Zones.</a:t>
            </a:r>
          </a:p>
          <a:p>
            <a:r>
              <a:rPr lang="en-US" baseline="0" dirty="0" smtClean="0"/>
              <a:t>Each time is set up as a price zone. There are even scan start and end times available.</a:t>
            </a:r>
          </a:p>
          <a:p>
            <a:r>
              <a:rPr lang="en-US" baseline="0" dirty="0" smtClean="0"/>
              <a:t>Times can be on any scale you’d like – I’ve seen it range from every 5 minutes to every 60 minutes.</a:t>
            </a:r>
          </a:p>
          <a:p>
            <a:r>
              <a:rPr lang="en-US" baseline="0" dirty="0" smtClean="0"/>
              <a:t>One quick note on the GA indicator CLICK</a:t>
            </a:r>
          </a:p>
          <a:p>
            <a:r>
              <a:rPr lang="en-US" baseline="0" dirty="0" smtClean="0"/>
              <a:t>This checkbox serves 2 purposes: 1) It </a:t>
            </a:r>
            <a:r>
              <a:rPr lang="en-US" baseline="0" dirty="0" err="1" smtClean="0"/>
              <a:t>itells</a:t>
            </a:r>
            <a:r>
              <a:rPr lang="en-US" baseline="0" dirty="0" smtClean="0"/>
              <a:t> Tessitura it doesn’t have to worry about things like finding seats together and selling in a particular order – it knows any spot will do. 2) It tells TNEW to not display zones for selection so if you are a </a:t>
            </a:r>
            <a:r>
              <a:rPr lang="en-US" baseline="0" dirty="0" err="1" smtClean="0"/>
              <a:t>TNEw</a:t>
            </a:r>
            <a:r>
              <a:rPr lang="en-US" baseline="0" dirty="0" smtClean="0"/>
              <a:t> user…</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207990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Ok, so now you have a facility – it’s time to start building your events. </a:t>
            </a:r>
          </a:p>
          <a:p>
            <a:r>
              <a:rPr lang="en-US" dirty="0" smtClean="0"/>
              <a:t>Templates</a:t>
            </a:r>
            <a:r>
              <a:rPr lang="en-US" baseline="0" dirty="0" smtClean="0"/>
              <a:t> and mass updates are your friends.</a:t>
            </a:r>
            <a:endParaRPr lang="en-US" dirty="0" smtClean="0"/>
          </a:p>
          <a:p>
            <a:r>
              <a:rPr lang="en-US" dirty="0" smtClean="0"/>
              <a:t>This means </a:t>
            </a:r>
            <a:r>
              <a:rPr lang="en-US" baseline="0" dirty="0" smtClean="0"/>
              <a:t>that the majority of setup steps only need be done once for any particular exhibit or admission. </a:t>
            </a:r>
            <a:endParaRPr lang="en-US" dirty="0" smtClean="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349848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Talk through how to use</a:t>
            </a:r>
          </a:p>
          <a:p>
            <a:r>
              <a:rPr lang="en-US" dirty="0" smtClean="0"/>
              <a:t>Don’t forget you can use Season Maintenance for mass updates, make price templates and hold code maps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854976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So now you’ve built</a:t>
            </a:r>
            <a:r>
              <a:rPr lang="en-US" baseline="0" dirty="0" smtClean="0"/>
              <a:t> your performances let’s talk about pricing.</a:t>
            </a:r>
          </a:p>
          <a:p>
            <a:r>
              <a:rPr lang="en-US" baseline="0" dirty="0" smtClean="0"/>
              <a:t>Of course there are standard prices, but often there are also some special prices. Tessitura offers a lot of tools for this so let’s talk about when and where you might use each. The 3 tools I’ll be discussing are: Pricing rules, Discounts And promo codes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155558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First are promo</a:t>
            </a:r>
            <a:r>
              <a:rPr lang="en-US" baseline="0" dirty="0" smtClean="0"/>
              <a:t> codes</a:t>
            </a:r>
          </a:p>
          <a:p>
            <a:r>
              <a:rPr lang="en-US" baseline="0" dirty="0" smtClean="0"/>
              <a:t>Promo codes are tied to sources and when that source is entered or that promo code selected or typed in online they unlock a new price type</a:t>
            </a:r>
          </a:p>
          <a:p>
            <a:r>
              <a:rPr lang="en-US" baseline="0" dirty="0" smtClean="0"/>
              <a:t>Standard TNEW functionality – can even imbed the source code into the URL for auto-unlock</a:t>
            </a:r>
          </a:p>
          <a:p>
            <a:r>
              <a:rPr lang="en-US" baseline="0" dirty="0" smtClean="0"/>
              <a:t>Since it’s a different price type, reporting is easy and you have very direct tracking to your promotions since the order is now tied to the source</a:t>
            </a:r>
          </a:p>
          <a:p>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326023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second options is Discounts with a capital D. </a:t>
            </a:r>
          </a:p>
          <a:p>
            <a:r>
              <a:rPr lang="en-US" dirty="0" smtClean="0"/>
              <a:t>Discounts</a:t>
            </a:r>
            <a:r>
              <a:rPr lang="en-US" baseline="0" dirty="0" smtClean="0"/>
              <a:t> in Tessitura are applied to a price type or multiple price types and are great for changing a number of prices </a:t>
            </a:r>
            <a:r>
              <a:rPr lang="en-US" baseline="0" dirty="0" err="1" smtClean="0"/>
              <a:t>en</a:t>
            </a:r>
            <a:r>
              <a:rPr lang="en-US" baseline="0" dirty="0" smtClean="0"/>
              <a:t> masse.</a:t>
            </a:r>
          </a:p>
          <a:p>
            <a:r>
              <a:rPr lang="en-US" baseline="0" dirty="0" smtClean="0"/>
              <a:t>I like to use discounts when I have something like a AAA discount that will take money off several standard admission prices so if you have…</a:t>
            </a:r>
          </a:p>
          <a:p>
            <a:r>
              <a:rPr lang="en-US" baseline="0" dirty="0" smtClean="0"/>
              <a:t>Discounts have been available in line items for a long time and are now also available as a button on the Quick Sale screen in v12.5.</a:t>
            </a:r>
          </a:p>
          <a:p>
            <a:r>
              <a:rPr lang="en-US" baseline="0" dirty="0" smtClean="0"/>
              <a:t>In terms of reports, Performance Revenue Breakdown and Gain-Loss show Discounts as does TNEW.</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0044282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Finally the newest addition to our pricing toolbox</a:t>
            </a:r>
            <a:r>
              <a:rPr lang="en-US" baseline="0" dirty="0" smtClean="0"/>
              <a:t> is called Pricing Rules.</a:t>
            </a:r>
          </a:p>
          <a:p>
            <a:r>
              <a:rPr lang="en-US" baseline="0" dirty="0" smtClean="0"/>
              <a:t>I won’t go into too much detail as there are whole sessions and webinars dedicated to pricing rules, but the general gist is that pricing rules change the price of items in your cart based on several things so they are great for automatic member discounts, buy 2 things and get your parking for free, BOGO, etc… </a:t>
            </a:r>
          </a:p>
          <a:p>
            <a:r>
              <a:rPr lang="en-US" baseline="0" dirty="0" smtClean="0"/>
              <a:t>Pricing rules can also message based on the contents of cart. </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683085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So</a:t>
            </a:r>
            <a:r>
              <a:rPr lang="en-US" baseline="0" dirty="0" smtClean="0"/>
              <a:t> you’ve got your events built and pricing applied, now what about groupings of events or admissions. Flex packages is the perfect tool for this. Flex packages let you set rules such as you have to buy 1 of these things and 2 of these things.</a:t>
            </a:r>
          </a:p>
          <a:p>
            <a:r>
              <a:rPr lang="en-US" baseline="0" dirty="0" smtClean="0"/>
              <a:t>They work with performances that have a standard start time or times represented as price zones.</a:t>
            </a:r>
          </a:p>
          <a:p>
            <a:r>
              <a:rPr lang="en-US" baseline="0" dirty="0" smtClean="0"/>
              <a:t>And of course as I mentioned earlier packages can be a button on the quick sale or TRBO screen.</a:t>
            </a:r>
          </a:p>
          <a:p>
            <a:r>
              <a:rPr lang="en-US" baseline="0" dirty="0" smtClean="0"/>
              <a:t>Another benefit of flex packages is the ability to use what is called a composite ticket – 1 ticket and 1 barcode that represents all items in the package.</a:t>
            </a:r>
            <a:endParaRPr lang="en-US" dirty="0" smtClean="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42019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Finally, a quick</a:t>
            </a:r>
            <a:r>
              <a:rPr lang="en-US" baseline="0" dirty="0" smtClean="0"/>
              <a:t> plug for Fees. </a:t>
            </a:r>
            <a:endParaRPr lang="en-US" dirty="0" smtClean="0"/>
          </a:p>
          <a:p>
            <a:r>
              <a:rPr lang="en-US" dirty="0" smtClean="0"/>
              <a:t>Simple setup</a:t>
            </a:r>
          </a:p>
          <a:p>
            <a:r>
              <a:rPr lang="en-US" dirty="0" smtClean="0"/>
              <a:t>Great for no capacity things</a:t>
            </a:r>
          </a:p>
          <a:p>
            <a:r>
              <a:rPr lang="en-US" dirty="0" smtClean="0"/>
              <a:t>Can be quick sale buttons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564139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So</a:t>
            </a:r>
            <a:r>
              <a:rPr lang="en-US" baseline="0" dirty="0" smtClean="0"/>
              <a:t> now let’s talk about the really fun part – arranging your sales layouts for </a:t>
            </a:r>
            <a:r>
              <a:rPr lang="en-US" baseline="0" dirty="0" err="1" smtClean="0"/>
              <a:t>QuickSale</a:t>
            </a:r>
            <a:r>
              <a:rPr lang="en-US" baseline="0" dirty="0" smtClean="0"/>
              <a:t> and TRBO</a:t>
            </a:r>
          </a:p>
          <a:p>
            <a:r>
              <a:rPr lang="en-US" baseline="0" dirty="0" smtClean="0"/>
              <a:t>Ticketing Setup / Sales Layout Setup</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9674009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Can even point to a</a:t>
            </a:r>
            <a:r>
              <a:rPr lang="en-US" baseline="0" dirty="0" smtClean="0"/>
              <a:t> specific zone within a performance</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4182240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baseline="0" dirty="0" smtClean="0"/>
              <a:t>Mention options like discounted price types a different color, also using ranked price types</a:t>
            </a:r>
          </a:p>
          <a:p>
            <a:r>
              <a:rPr lang="en-US" baseline="0" dirty="0" smtClean="0"/>
              <a:t>Remember – it’s about speed – use whatever tricks you can to make the transaction flow. </a:t>
            </a:r>
          </a:p>
          <a:p>
            <a:r>
              <a:rPr lang="en-US" baseline="0" dirty="0" smtClean="0"/>
              <a:t>New in v12.5 – up to 5 rows of price type buttons</a:t>
            </a:r>
          </a:p>
          <a:p>
            <a:r>
              <a:rPr lang="en-US" baseline="0" dirty="0" smtClean="0"/>
              <a:t>Copy button saves time!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8660518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Another thing that quick sale allows for</a:t>
            </a:r>
            <a:r>
              <a:rPr lang="en-US" baseline="0" dirty="0" smtClean="0"/>
              <a:t> is setting up a single Credit Card payment method that auto-selects the right card time when the card is swiped or keyed in.</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26706730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11:25am ****</a:t>
            </a:r>
          </a:p>
          <a:p>
            <a:r>
              <a:rPr lang="en-US" dirty="0" smtClean="0"/>
              <a:t>So now that you</a:t>
            </a:r>
            <a:r>
              <a:rPr lang="en-US" baseline="0" dirty="0" smtClean="0"/>
              <a:t> know how to sell and have your setup done let’s talk about a few ways Tessitura can help you manage your operations and visitor flow</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19233184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So of course the best visitor is one you never have to talk to, right? Just kidding, but really….</a:t>
            </a:r>
          </a:p>
          <a:p>
            <a:r>
              <a:rPr lang="en-US" dirty="0" smtClean="0"/>
              <a:t>Whether you use TNEW</a:t>
            </a:r>
            <a:r>
              <a:rPr lang="en-US" baseline="0" dirty="0" smtClean="0"/>
              <a:t> or have a custom site, advance (ideally online) sales are one of the best tools you have in managing visitor flow.</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317505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Once the ticket has been sold and a barcode</a:t>
            </a:r>
            <a:r>
              <a:rPr lang="en-US" baseline="0" dirty="0" smtClean="0"/>
              <a:t> is generated this opens up the opportunity to use </a:t>
            </a:r>
            <a:r>
              <a:rPr lang="en-US" dirty="0" smtClean="0"/>
              <a:t>Tessitura’s N-Scan</a:t>
            </a:r>
            <a:r>
              <a:rPr lang="en-US" baseline="0" dirty="0" smtClean="0"/>
              <a:t> access control product. </a:t>
            </a:r>
            <a:endParaRPr lang="en-US" dirty="0" smtClean="0"/>
          </a:p>
          <a:p>
            <a:r>
              <a:rPr lang="en-US" dirty="0" smtClean="0"/>
              <a:t>You</a:t>
            </a:r>
            <a:r>
              <a:rPr lang="en-US" baseline="0" dirty="0" smtClean="0"/>
              <a:t> generally t</a:t>
            </a:r>
            <a:r>
              <a:rPr lang="en-US" dirty="0" smtClean="0"/>
              <a:t>hink of access control for fraud control</a:t>
            </a:r>
            <a:r>
              <a:rPr lang="en-US" baseline="0" dirty="0" smtClean="0"/>
              <a:t> and reporting purposes which are great things, but using it can also improve visitor flow and experience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5677964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Back on the theme of the less hands on you</a:t>
            </a:r>
            <a:r>
              <a:rPr lang="en-US" baseline="0" dirty="0" smtClean="0"/>
              <a:t> have to be with an order the better, print at home or mobile tickets let the customer show up with everything they  need in hand which reduces the amount of will call and staff time</a:t>
            </a:r>
          </a:p>
          <a:p>
            <a:r>
              <a:rPr lang="en-US" baseline="0" dirty="0" smtClean="0"/>
              <a:t>Consider a separate line or path so these folks don’t get mixed in with those who need to purchase tickets.</a:t>
            </a:r>
            <a:endParaRPr lang="en-US" dirty="0" smtClean="0"/>
          </a:p>
          <a:p>
            <a:r>
              <a:rPr lang="en-US" dirty="0" smtClean="0"/>
              <a:t>On</a:t>
            </a:r>
            <a:r>
              <a:rPr lang="en-US" baseline="0" dirty="0" smtClean="0"/>
              <a:t> TNMP there is a </a:t>
            </a:r>
            <a:r>
              <a:rPr lang="en-US" dirty="0" smtClean="0"/>
              <a:t>Forward ticket / barcode to friends</a:t>
            </a:r>
          </a:p>
          <a:p>
            <a:r>
              <a:rPr lang="en-US" dirty="0" smtClean="0"/>
              <a:t>Reduces will call</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15508369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Group entry</a:t>
            </a:r>
          </a:p>
          <a:p>
            <a:r>
              <a:rPr lang="en-US" dirty="0" smtClean="0"/>
              <a:t>Scan order # barcode to allow entry</a:t>
            </a:r>
            <a:r>
              <a:rPr lang="en-US" baseline="0" dirty="0" smtClean="0"/>
              <a:t> for full or partial order</a:t>
            </a:r>
          </a:p>
          <a:p>
            <a:r>
              <a:rPr lang="en-US" baseline="0" dirty="0" smtClean="0"/>
              <a:t>CLICK</a:t>
            </a:r>
          </a:p>
          <a:p>
            <a:r>
              <a:rPr lang="en-US" baseline="0" dirty="0" smtClean="0"/>
              <a:t>CLICK</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520384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N-Scan messaging</a:t>
            </a:r>
          </a:p>
          <a:p>
            <a:r>
              <a:rPr lang="en-US" dirty="0" smtClean="0"/>
              <a:t>Messaging</a:t>
            </a:r>
            <a:r>
              <a:rPr lang="en-US" baseline="0" dirty="0" smtClean="0"/>
              <a:t> 2 ways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7471398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Lots of great sessions about analytical reporting which Tessitura does a great job of as</a:t>
            </a:r>
            <a:r>
              <a:rPr lang="en-US" baseline="0" dirty="0" smtClean="0"/>
              <a:t> well, but want to cover a couple tactical actionable reporting tools you may find useful.</a:t>
            </a:r>
          </a:p>
          <a:p>
            <a:r>
              <a:rPr lang="en-US" baseline="0" dirty="0" smtClean="0"/>
              <a:t>Availability within Tessitura CLICK</a:t>
            </a:r>
          </a:p>
          <a:p>
            <a:r>
              <a:rPr lang="en-US" baseline="0" dirty="0" smtClean="0"/>
              <a:t>Order search CLICK</a:t>
            </a:r>
          </a:p>
          <a:p>
            <a:r>
              <a:rPr lang="en-US" baseline="0" dirty="0" smtClean="0"/>
              <a:t>Scanned tickets</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41013795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**11:40am**</a:t>
            </a:r>
          </a:p>
          <a:p>
            <a:r>
              <a:rPr lang="en-US" dirty="0" smtClean="0"/>
              <a:t>One of the major reasons</a:t>
            </a:r>
            <a:r>
              <a:rPr lang="en-US" baseline="0" dirty="0" smtClean="0"/>
              <a:t> to love Tessitura is because it is an incredibly robust CRM. So don’t forget about these cross-departmental ways to streamline your Visitor Services operation. </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1778639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HEADER</a:t>
            </a:r>
          </a:p>
          <a:p>
            <a:r>
              <a:rPr lang="en-US" dirty="0" smtClean="0"/>
              <a:t>Reminder</a:t>
            </a:r>
            <a:r>
              <a:rPr lang="en-US" baseline="0" dirty="0" smtClean="0"/>
              <a:t> that information in the header should be actionable and convey relevant details about the constituent which cross many departments.</a:t>
            </a:r>
          </a:p>
          <a:p>
            <a:r>
              <a:rPr lang="en-US" baseline="0" dirty="0" smtClean="0"/>
              <a:t>Whether it’s a missing email address, a membership about to expire or the fact that there is a CSI for the next event</a:t>
            </a:r>
          </a:p>
          <a:p>
            <a:endParaRPr lang="en-US" baseline="0" dirty="0" smtClean="0"/>
          </a:p>
          <a:p>
            <a:r>
              <a:rPr lang="en-US" baseline="0" dirty="0" smtClean="0"/>
              <a:t>As a reminder, the Flex Header setup tables mean you don’t have to be a SQL guru to customize headers to meet our </a:t>
            </a:r>
            <a:r>
              <a:rPr lang="en-US" baseline="0" dirty="0" err="1" smtClean="0"/>
              <a:t>orginizations</a:t>
            </a:r>
            <a:r>
              <a:rPr lang="en-US" baseline="0" dirty="0" smtClean="0"/>
              <a:t> needs.</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1768959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Cross-departmental cart</a:t>
            </a:r>
          </a:p>
          <a:p>
            <a:r>
              <a:rPr lang="en-US" dirty="0" smtClean="0"/>
              <a:t>New functionality such as pricing rules and virtual constituencies (applied as a membership is in the cart) make it easier than ever</a:t>
            </a:r>
            <a:r>
              <a:rPr lang="en-US" baseline="0" dirty="0" smtClean="0"/>
              <a:t> to transact appropriately with a wide variety of constituents in a seamless manner – better for the customer and ultimately better for you.</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2505786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11:45am</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42</a:t>
            </a:fld>
            <a:endParaRPr lang="en-US"/>
          </a:p>
        </p:txBody>
      </p:sp>
    </p:spTree>
    <p:extLst>
      <p:ext uri="{BB962C8B-B14F-4D97-AF65-F5344CB8AC3E}">
        <p14:creationId xmlns:p14="http://schemas.microsoft.com/office/powerpoint/2010/main" val="11222831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1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1070043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2.xml"/><Relationship Id="rId1" Type="http://schemas.openxmlformats.org/officeDocument/2006/relationships/tags" Target="../tags/tag32.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3.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4.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5.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6.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7.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8.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9.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0.xml"/></Relationships>
</file>

<file path=ppt/slideLayouts/_rels/slideLayout3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ags" Target="../tags/tag4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4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2.xml"/><Relationship Id="rId1" Type="http://schemas.openxmlformats.org/officeDocument/2006/relationships/tags" Target="../tags/tag4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2.xml"/><Relationship Id="rId1" Type="http://schemas.openxmlformats.org/officeDocument/2006/relationships/tags" Target="../tags/tag45.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2.xml"/><Relationship Id="rId1" Type="http://schemas.openxmlformats.org/officeDocument/2006/relationships/tags" Target="../tags/tag46.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47.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48.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2.xml"/><Relationship Id="rId1" Type="http://schemas.openxmlformats.org/officeDocument/2006/relationships/tags" Target="../tags/tag49.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50.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1.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2.xml"/></Relationships>
</file>

<file path=ppt/slideLayouts/_rels/slideLayout5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3.xml"/></Relationships>
</file>

<file path=ppt/slideLayouts/_rels/slideLayout5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4.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5.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6.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7.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2.xml"/><Relationship Id="rId1" Type="http://schemas.openxmlformats.org/officeDocument/2006/relationships/tags" Target="../tags/tag58.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Master" Target="../slideMasters/slideMaster2.xml"/><Relationship Id="rId1" Type="http://schemas.openxmlformats.org/officeDocument/2006/relationships/tags" Target="../tags/tag59.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Master" Target="../slideMasters/slideMaster2.xml"/><Relationship Id="rId1" Type="http://schemas.openxmlformats.org/officeDocument/2006/relationships/tags" Target="../tags/tag60.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142490909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86078414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6858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Tree>
    <p:custDataLst>
      <p:tags r:id="rId1"/>
    </p:custDataLst>
    <p:extLst>
      <p:ext uri="{BB962C8B-B14F-4D97-AF65-F5344CB8AC3E}">
        <p14:creationId xmlns:p14="http://schemas.microsoft.com/office/powerpoint/2010/main" val="41170261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841500"/>
            <a:ext cx="8229600" cy="46355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111123721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51039"/>
            <a:ext cx="3977640" cy="4525963"/>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743450" y="1951039"/>
            <a:ext cx="3977640" cy="4525963"/>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109667344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392497216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41082043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tx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34548773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14231462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6318174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spTree>
    <p:custDataLst>
      <p:tags r:id="rId1"/>
    </p:custDataLst>
    <p:extLst>
      <p:ext uri="{BB962C8B-B14F-4D97-AF65-F5344CB8AC3E}">
        <p14:creationId xmlns:p14="http://schemas.microsoft.com/office/powerpoint/2010/main" val="365931087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jor Area Divider Slide 2">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spTree>
    <p:custDataLst>
      <p:tags r:id="rId1"/>
    </p:custDataLst>
    <p:extLst>
      <p:ext uri="{BB962C8B-B14F-4D97-AF65-F5344CB8AC3E}">
        <p14:creationId xmlns:p14="http://schemas.microsoft.com/office/powerpoint/2010/main" val="84547539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jor Area Divider Slide 3">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spTree>
    <p:custDataLst>
      <p:tags r:id="rId1"/>
    </p:custDataLst>
    <p:extLst>
      <p:ext uri="{BB962C8B-B14F-4D97-AF65-F5344CB8AC3E}">
        <p14:creationId xmlns:p14="http://schemas.microsoft.com/office/powerpoint/2010/main" val="186759468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ajor Area Divider Slide 4">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spTree>
    <p:custDataLst>
      <p:tags r:id="rId1"/>
    </p:custDataLst>
    <p:extLst>
      <p:ext uri="{BB962C8B-B14F-4D97-AF65-F5344CB8AC3E}">
        <p14:creationId xmlns:p14="http://schemas.microsoft.com/office/powerpoint/2010/main" val="3240583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jor Area Divider Slide 5">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spTree>
    <p:custDataLst>
      <p:tags r:id="rId1"/>
    </p:custDataLst>
    <p:extLst>
      <p:ext uri="{BB962C8B-B14F-4D97-AF65-F5344CB8AC3E}">
        <p14:creationId xmlns:p14="http://schemas.microsoft.com/office/powerpoint/2010/main" val="345606860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jor Area Divider Slide 6">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spTree>
    <p:custDataLst>
      <p:tags r:id="rId1"/>
    </p:custDataLst>
    <p:extLst>
      <p:ext uri="{BB962C8B-B14F-4D97-AF65-F5344CB8AC3E}">
        <p14:creationId xmlns:p14="http://schemas.microsoft.com/office/powerpoint/2010/main" val="261082134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jor Area Divider Slide 7">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spTree>
    <p:custDataLst>
      <p:tags r:id="rId1"/>
    </p:custDataLst>
    <p:extLst>
      <p:ext uri="{BB962C8B-B14F-4D97-AF65-F5344CB8AC3E}">
        <p14:creationId xmlns:p14="http://schemas.microsoft.com/office/powerpoint/2010/main" val="181559062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ajor Area Divider Slide 8">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spTree>
    <p:custDataLst>
      <p:tags r:id="rId1"/>
    </p:custDataLst>
    <p:extLst>
      <p:ext uri="{BB962C8B-B14F-4D97-AF65-F5344CB8AC3E}">
        <p14:creationId xmlns:p14="http://schemas.microsoft.com/office/powerpoint/2010/main" val="32696748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jor Area Divider Slide 9">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spTree>
    <p:custDataLst>
      <p:tags r:id="rId1"/>
    </p:custDataLst>
    <p:extLst>
      <p:ext uri="{BB962C8B-B14F-4D97-AF65-F5344CB8AC3E}">
        <p14:creationId xmlns:p14="http://schemas.microsoft.com/office/powerpoint/2010/main" val="286517257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948346143"/>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38163291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422794119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49709316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26782238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662649178"/>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tx1">
                    <a:lumMod val="75000"/>
                    <a:lumOff val="25000"/>
                  </a:schemeClr>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689827021"/>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1828800"/>
            <a:ext cx="4171950" cy="48006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856718400"/>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1905000"/>
            <a:ext cx="4800600" cy="45720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pic>
        <p:nvPicPr>
          <p:cNvPr id="13" name="Picture 12" descr="https://assets.akkroo.com/marketing/img/ipad-4/ipad-black-@2x.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657850" y="1600200"/>
            <a:ext cx="2874563" cy="49745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35556781"/>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2304895541"/>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875589175"/>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6858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
        <p:nvSpPr>
          <p:cNvPr id="5" name="TextBox 4"/>
          <p:cNvSpPr txBox="1"/>
          <p:nvPr/>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
        <p:nvSpPr>
          <p:cNvPr id="6" name="TextBox 5"/>
          <p:cNvSpPr txBox="1"/>
          <p:nvPr userDrawn="1"/>
        </p:nvSpPr>
        <p:spPr>
          <a:xfrm>
            <a:off x="7829550" y="381000"/>
            <a:ext cx="1257300" cy="304800"/>
          </a:xfrm>
          <a:prstGeom prst="rect">
            <a:avLst/>
          </a:prstGeom>
          <a:noFill/>
        </p:spPr>
        <p:txBody>
          <a:bodyPr wrap="square" rtlCol="0">
            <a:noAutofit/>
          </a:bodyPr>
          <a:lstStyle/>
          <a:p>
            <a:pPr algn="ctr"/>
            <a:r>
              <a:rPr lang="en-US" sz="1350" dirty="0" smtClean="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4026233240"/>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3266611894"/>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81201"/>
            <a:ext cx="371475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400550" y="1981201"/>
            <a:ext cx="432054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1040180987"/>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300"/>
            </a:lvl1pPr>
          </a:lstStyle>
          <a:p>
            <a:r>
              <a:rPr lang="en-US" smtClean="0"/>
              <a:t>Click to edit Master title style</a:t>
            </a:r>
            <a:endParaRPr lang="en-US" dirty="0"/>
          </a:p>
        </p:txBody>
      </p:sp>
    </p:spTree>
    <p:custDataLst>
      <p:tags r:id="rId1"/>
    </p:custDataLst>
    <p:extLst>
      <p:ext uri="{BB962C8B-B14F-4D97-AF65-F5344CB8AC3E}">
        <p14:creationId xmlns:p14="http://schemas.microsoft.com/office/powerpoint/2010/main" val="2416603086"/>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194072285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tx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577026085"/>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2186607369"/>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481117125"/>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spTree>
    <p:custDataLst>
      <p:tags r:id="rId1"/>
    </p:custDataLst>
    <p:extLst>
      <p:ext uri="{BB962C8B-B14F-4D97-AF65-F5344CB8AC3E}">
        <p14:creationId xmlns:p14="http://schemas.microsoft.com/office/powerpoint/2010/main" val="1311648183"/>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Major Area Divider Slide 2">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Tree>
    <p:custDataLst>
      <p:tags r:id="rId1"/>
    </p:custDataLst>
    <p:extLst>
      <p:ext uri="{BB962C8B-B14F-4D97-AF65-F5344CB8AC3E}">
        <p14:creationId xmlns:p14="http://schemas.microsoft.com/office/powerpoint/2010/main" val="1784933485"/>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Major Area Divider Slide 3">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Tree>
    <p:custDataLst>
      <p:tags r:id="rId1"/>
    </p:custDataLst>
    <p:extLst>
      <p:ext uri="{BB962C8B-B14F-4D97-AF65-F5344CB8AC3E}">
        <p14:creationId xmlns:p14="http://schemas.microsoft.com/office/powerpoint/2010/main" val="247666170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Major Area Divider Slide 4">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Tree>
    <p:custDataLst>
      <p:tags r:id="rId1"/>
    </p:custDataLst>
    <p:extLst>
      <p:ext uri="{BB962C8B-B14F-4D97-AF65-F5344CB8AC3E}">
        <p14:creationId xmlns:p14="http://schemas.microsoft.com/office/powerpoint/2010/main" val="3200682594"/>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Major Area Divider Slide 5">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Tree>
    <p:custDataLst>
      <p:tags r:id="rId1"/>
    </p:custDataLst>
    <p:extLst>
      <p:ext uri="{BB962C8B-B14F-4D97-AF65-F5344CB8AC3E}">
        <p14:creationId xmlns:p14="http://schemas.microsoft.com/office/powerpoint/2010/main" val="382219435"/>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Major Area Divider Slide 6">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Tree>
    <p:custDataLst>
      <p:tags r:id="rId1"/>
    </p:custDataLst>
    <p:extLst>
      <p:ext uri="{BB962C8B-B14F-4D97-AF65-F5344CB8AC3E}">
        <p14:creationId xmlns:p14="http://schemas.microsoft.com/office/powerpoint/2010/main" val="4032044710"/>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Major Area Divider Slide 7">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Tree>
    <p:custDataLst>
      <p:tags r:id="rId1"/>
    </p:custDataLst>
    <p:extLst>
      <p:ext uri="{BB962C8B-B14F-4D97-AF65-F5344CB8AC3E}">
        <p14:creationId xmlns:p14="http://schemas.microsoft.com/office/powerpoint/2010/main" val="50021430"/>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Major Area Divider Slide 8">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Tree>
    <p:custDataLst>
      <p:tags r:id="rId1"/>
    </p:custDataLst>
    <p:extLst>
      <p:ext uri="{BB962C8B-B14F-4D97-AF65-F5344CB8AC3E}">
        <p14:creationId xmlns:p14="http://schemas.microsoft.com/office/powerpoint/2010/main" val="411206732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Major Area Divider Slide 9">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Tree>
    <p:custDataLst>
      <p:tags r:id="rId1"/>
    </p:custDataLst>
    <p:extLst>
      <p:ext uri="{BB962C8B-B14F-4D97-AF65-F5344CB8AC3E}">
        <p14:creationId xmlns:p14="http://schemas.microsoft.com/office/powerpoint/2010/main" val="2361868615"/>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840257229"/>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064167135"/>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631748259"/>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44000194"/>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496095508"/>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637036090"/>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tx1">
                    <a:lumMod val="75000"/>
                    <a:lumOff val="25000"/>
                  </a:schemeClr>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073961498"/>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2133600"/>
            <a:ext cx="417195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5"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38288950"/>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2209800"/>
            <a:ext cx="4800600" cy="42672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457200" y="685800"/>
            <a:ext cx="5143500" cy="1143000"/>
          </a:xfrm>
        </p:spPr>
        <p:txBody>
          <a:bodyPr/>
          <a:lstStyle/>
          <a:p>
            <a:r>
              <a:rPr lang="en-US" smtClean="0"/>
              <a:t>Click to edit Master title style</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spTree>
    <p:custDataLst>
      <p:tags r:id="rId1"/>
    </p:custDataLst>
    <p:extLst>
      <p:ext uri="{BB962C8B-B14F-4D97-AF65-F5344CB8AC3E}">
        <p14:creationId xmlns:p14="http://schemas.microsoft.com/office/powerpoint/2010/main" val="394577555"/>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Tablet Horizontal Full">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1314" y="685800"/>
            <a:ext cx="6361373" cy="5715000"/>
          </a:xfrm>
          <a:prstGeom prst="rect">
            <a:avLst/>
          </a:prstGeom>
          <a:noFill/>
          <a:effectLst>
            <a:reflection blurRad="6350" stA="27000" endPos="35000" dir="5400000" sy="-100000" algn="bl" rotWithShape="0"/>
          </a:effectLst>
        </p:spPr>
      </p:pic>
    </p:spTree>
    <p:custDataLst>
      <p:tags r:id="rId1"/>
    </p:custDataLst>
    <p:extLst>
      <p:ext uri="{BB962C8B-B14F-4D97-AF65-F5344CB8AC3E}">
        <p14:creationId xmlns:p14="http://schemas.microsoft.com/office/powerpoint/2010/main" val="358124473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11/29/2016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431058349"/>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11/29/2016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3726352"/>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11/29/2016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857286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tags" Target="../tags/tag31.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58.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828800"/>
            <a:ext cx="8229600" cy="46482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tags r:id="rId30"/>
    </p:custDataLst>
    <p:extLst>
      <p:ext uri="{BB962C8B-B14F-4D97-AF65-F5344CB8AC3E}">
        <p14:creationId xmlns:p14="http://schemas.microsoft.com/office/powerpoint/2010/main" val="1835821700"/>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 id="2147483733" r:id="rId22"/>
    <p:sldLayoutId id="2147483734" r:id="rId23"/>
    <p:sldLayoutId id="2147483735" r:id="rId24"/>
    <p:sldLayoutId id="2147483742" r:id="rId25"/>
    <p:sldLayoutId id="2147483743" r:id="rId26"/>
    <p:sldLayoutId id="2147483737" r:id="rId27"/>
    <p:sldLayoutId id="2147483738" r:id="rId28"/>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1"/>
    </p:custDataLst>
    <p:extLst>
      <p:ext uri="{BB962C8B-B14F-4D97-AF65-F5344CB8AC3E}">
        <p14:creationId xmlns:p14="http://schemas.microsoft.com/office/powerpoint/2010/main" val="24936077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 id="2147483765" r:id="rId21"/>
    <p:sldLayoutId id="2147483766" r:id="rId22"/>
    <p:sldLayoutId id="2147483767" r:id="rId23"/>
    <p:sldLayoutId id="2147483768" r:id="rId24"/>
    <p:sldLayoutId id="2147483769" r:id="rId25"/>
    <p:sldLayoutId id="2147483770" r:id="rId26"/>
    <p:sldLayoutId id="2147483771" r:id="rId27"/>
    <p:sldLayoutId id="2147483772" r:id="rId28"/>
    <p:sldLayoutId id="2147483773" r:id="rId29"/>
  </p:sldLayoutIdLst>
  <p:timing>
    <p:tnLst>
      <p:par>
        <p:cTn id="1" dur="indefinite" restart="never" nodeType="tmRoot"/>
      </p:par>
    </p:tnLst>
  </p:timing>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11/29/2016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639031452"/>
      </p:ext>
    </p:extLst>
  </p:cSld>
  <p:clrMap bg1="lt1" tx1="dk1" bg2="lt2" tx2="dk2" accent1="accent1" accent2="accent2" accent3="accent3" accent4="accent4" accent5="accent5" accent6="accent6" hlink="hlink" folHlink="folHlink"/>
  <p:sldLayoutIdLst>
    <p:sldLayoutId id="2147483775"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11/29/2016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4164233031"/>
      </p:ext>
    </p:extLst>
  </p:cSld>
  <p:clrMap bg1="lt1" tx1="dk1" bg2="lt2" tx2="dk2" accent1="accent1" accent2="accent2" accent3="accent3" accent4="accent4" accent5="accent5" accent6="accent6" hlink="hlink" folHlink="folHlink"/>
  <p:sldLayoutIdLst>
    <p:sldLayoutId id="21474837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11/29/2016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886806810"/>
      </p:ext>
    </p:extLst>
  </p:cSld>
  <p:clrMap bg1="lt1" tx1="dk1" bg2="lt2" tx2="dk2" accent1="accent1" accent2="accent2" accent3="accent3" accent4="accent4" accent5="accent5" accent6="accent6" hlink="hlink" folHlink="folHlink"/>
  <p:sldLayoutIdLst>
    <p:sldLayoutId id="214748377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58.xm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9.xml"/><Relationship Id="rId4" Type="http://schemas.openxmlformats.org/officeDocument/2006/relationships/image" Target="../media/image18.jpg"/></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35.xml"/><Relationship Id="rId1" Type="http://schemas.openxmlformats.org/officeDocument/2006/relationships/tags" Target="../tags/tag6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2.xml"/><Relationship Id="rId1" Type="http://schemas.openxmlformats.org/officeDocument/2006/relationships/tags" Target="../tags/tag6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1.xml"/><Relationship Id="rId1" Type="http://schemas.openxmlformats.org/officeDocument/2006/relationships/tags" Target="../tags/tag6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7.xml"/><Relationship Id="rId1" Type="http://schemas.openxmlformats.org/officeDocument/2006/relationships/tags" Target="../tags/tag64.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24.png"/><Relationship Id="rId2" Type="http://schemas.openxmlformats.org/officeDocument/2006/relationships/slideLayout" Target="../slideLayouts/slideLayout32.xml"/><Relationship Id="rId1" Type="http://schemas.openxmlformats.org/officeDocument/2006/relationships/tags" Target="../tags/tag6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7.xml"/><Relationship Id="rId1" Type="http://schemas.openxmlformats.org/officeDocument/2006/relationships/tags" Target="../tags/tag66.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7.xml"/><Relationship Id="rId1" Type="http://schemas.openxmlformats.org/officeDocument/2006/relationships/tags" Target="../tags/tag67.xml"/><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7.xml"/><Relationship Id="rId1" Type="http://schemas.openxmlformats.org/officeDocument/2006/relationships/tags" Target="../tags/tag68.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7.xml"/><Relationship Id="rId1" Type="http://schemas.openxmlformats.org/officeDocument/2006/relationships/tags" Target="../tags/tag69.xml"/><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2.xml"/><Relationship Id="rId1" Type="http://schemas.openxmlformats.org/officeDocument/2006/relationships/tags" Target="../tags/tag7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2.xml"/><Relationship Id="rId1" Type="http://schemas.openxmlformats.org/officeDocument/2006/relationships/tags" Target="../tags/tag71.xml"/><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7.xml"/><Relationship Id="rId1" Type="http://schemas.openxmlformats.org/officeDocument/2006/relationships/tags" Target="../tags/tag72.xml"/><Relationship Id="rId4" Type="http://schemas.openxmlformats.org/officeDocument/2006/relationships/image" Target="../media/image31.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8.xml"/><Relationship Id="rId1" Type="http://schemas.openxmlformats.org/officeDocument/2006/relationships/tags" Target="../tags/tag73.xm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0.xml"/><Relationship Id="rId1" Type="http://schemas.openxmlformats.org/officeDocument/2006/relationships/tags" Target="../tags/tag7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7.xml"/><Relationship Id="rId1" Type="http://schemas.openxmlformats.org/officeDocument/2006/relationships/tags" Target="../tags/tag75.xml"/><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3.xml"/><Relationship Id="rId1" Type="http://schemas.openxmlformats.org/officeDocument/2006/relationships/tags" Target="../tags/tag7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8.xml"/><Relationship Id="rId1" Type="http://schemas.openxmlformats.org/officeDocument/2006/relationships/tags" Target="../tags/tag7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2.xml"/><Relationship Id="rId1" Type="http://schemas.openxmlformats.org/officeDocument/2006/relationships/tags" Target="../tags/tag78.xml"/><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3.xml"/><Relationship Id="rId1" Type="http://schemas.openxmlformats.org/officeDocument/2006/relationships/tags" Target="../tags/tag79.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7.xml"/><Relationship Id="rId1" Type="http://schemas.openxmlformats.org/officeDocument/2006/relationships/tags" Target="../tags/tag80.xml"/><Relationship Id="rId4" Type="http://schemas.openxmlformats.org/officeDocument/2006/relationships/image" Target="../media/image40.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2.xml"/><Relationship Id="rId1" Type="http://schemas.openxmlformats.org/officeDocument/2006/relationships/tags" Target="../tags/tag81.xml"/><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3.xml"/><Relationship Id="rId1" Type="http://schemas.openxmlformats.org/officeDocument/2006/relationships/tags" Target="../tags/tag82.xml"/><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3.xml"/><Relationship Id="rId1" Type="http://schemas.openxmlformats.org/officeDocument/2006/relationships/tags" Target="../tags/tag83.xml"/><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2.xml"/><Relationship Id="rId1" Type="http://schemas.openxmlformats.org/officeDocument/2006/relationships/tags" Target="../tags/tag84.xm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2.xml"/><Relationship Id="rId1" Type="http://schemas.openxmlformats.org/officeDocument/2006/relationships/tags" Target="../tags/tag85.xml"/><Relationship Id="rId4" Type="http://schemas.openxmlformats.org/officeDocument/2006/relationships/image" Target="../media/image46.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7.xml"/><Relationship Id="rId1" Type="http://schemas.openxmlformats.org/officeDocument/2006/relationships/tags" Target="../tags/tag86.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2.xml"/><Relationship Id="rId1" Type="http://schemas.openxmlformats.org/officeDocument/2006/relationships/tags" Target="../tags/tag8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3.xml"/><Relationship Id="rId1" Type="http://schemas.openxmlformats.org/officeDocument/2006/relationships/tags" Target="../tags/tag88.xml"/><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3.xml"/><Relationship Id="rId1" Type="http://schemas.openxmlformats.org/officeDocument/2006/relationships/tags" Target="../tags/tag89.xml"/><Relationship Id="rId4"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3.xml"/><Relationship Id="rId1" Type="http://schemas.openxmlformats.org/officeDocument/2006/relationships/tags" Target="../tags/tag90.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2.xml"/><Relationship Id="rId1" Type="http://schemas.openxmlformats.org/officeDocument/2006/relationships/tags" Target="../tags/tag9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7.xml"/><Relationship Id="rId1" Type="http://schemas.openxmlformats.org/officeDocument/2006/relationships/tags" Target="../tags/tag92.xml"/><Relationship Id="rId4" Type="http://schemas.openxmlformats.org/officeDocument/2006/relationships/image" Target="../media/image50.jp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4.xml"/><Relationship Id="rId1" Type="http://schemas.openxmlformats.org/officeDocument/2006/relationships/tags" Target="../tags/tag93.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4.xml"/><Relationship Id="rId1" Type="http://schemas.openxmlformats.org/officeDocument/2006/relationships/tags" Target="../tags/tag94.xml"/><Relationship Id="rId6" Type="http://schemas.openxmlformats.org/officeDocument/2006/relationships/image" Target="../media/image56.gif"/><Relationship Id="rId5" Type="http://schemas.openxmlformats.org/officeDocument/2006/relationships/image" Target="../media/image55.jpeg"/><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2.xml"/><Relationship Id="rId1" Type="http://schemas.openxmlformats.org/officeDocument/2006/relationships/tags" Target="../tags/tag95.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4.xml"/><Relationship Id="rId1" Type="http://schemas.openxmlformats.org/officeDocument/2006/relationships/tags" Target="../tags/tag96.xml"/><Relationship Id="rId6" Type="http://schemas.openxmlformats.org/officeDocument/2006/relationships/image" Target="../media/image59.PNG"/><Relationship Id="rId5" Type="http://schemas.openxmlformats.org/officeDocument/2006/relationships/image" Target="../media/image58.jpg"/><Relationship Id="rId4" Type="http://schemas.openxmlformats.org/officeDocument/2006/relationships/image" Target="../media/image57.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6.xml"/><Relationship Id="rId1" Type="http://schemas.openxmlformats.org/officeDocument/2006/relationships/tags" Target="../tags/tag97.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4.xml"/><Relationship Id="rId1" Type="http://schemas.openxmlformats.org/officeDocument/2006/relationships/tags" Target="../tags/tag98.xml"/><Relationship Id="rId5" Type="http://schemas.openxmlformats.org/officeDocument/2006/relationships/image" Target="../media/image61.png"/><Relationship Id="rId4" Type="http://schemas.openxmlformats.org/officeDocument/2006/relationships/image" Target="../media/image60.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2.xml"/><Relationship Id="rId1" Type="http://schemas.openxmlformats.org/officeDocument/2006/relationships/tags" Target="../tags/tag99.xml"/><Relationship Id="rId4" Type="http://schemas.openxmlformats.org/officeDocument/2006/relationships/image" Target="../media/image62.gif"/></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1.xml"/><Relationship Id="rId1" Type="http://schemas.openxmlformats.org/officeDocument/2006/relationships/slideLayout" Target="../slideLayouts/slideLayout60.xml"/><Relationship Id="rId4"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727834" cy="2715753"/>
          </a:xfrm>
        </p:spPr>
      </p:pic>
      <p:sp>
        <p:nvSpPr>
          <p:cNvPr id="6" name="TextBox 5"/>
          <p:cNvSpPr txBox="1"/>
          <p:nvPr/>
        </p:nvSpPr>
        <p:spPr>
          <a:xfrm>
            <a:off x="429449" y="3153757"/>
            <a:ext cx="3913951" cy="3247043"/>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VISITOR SERVICES FOR ADMISSIONS</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THE NEED FOR SPEED!</a:t>
            </a:r>
            <a:endParaRPr lang="en-GB" sz="3200" b="1" dirty="0">
              <a:solidFill>
                <a:srgbClr val="0B9D48"/>
              </a:solidFill>
              <a:ea typeface="Tahoma" panose="020B0604030504040204" pitchFamily="34" charset="0"/>
              <a:cs typeface="Arial" panose="020B0604020202020204" pitchFamily="34" charset="0"/>
            </a:endParaRPr>
          </a:p>
        </p:txBody>
      </p:sp>
      <p:sp>
        <p:nvSpPr>
          <p:cNvPr id="8" name="TextBox 7"/>
          <p:cNvSpPr txBox="1"/>
          <p:nvPr/>
        </p:nvSpPr>
        <p:spPr>
          <a:xfrm>
            <a:off x="4628063" y="1438870"/>
            <a:ext cx="3823479" cy="923330"/>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a:t>
            </a:r>
          </a:p>
          <a:p>
            <a:pPr defTabSz="457200"/>
            <a:r>
              <a:rPr lang="en-GB" b="1" dirty="0" smtClean="0">
                <a:solidFill>
                  <a:srgbClr val="F15E4C"/>
                </a:solidFill>
                <a:cs typeface="Arial" panose="020B0604020202020204" pitchFamily="34" charset="0"/>
              </a:rPr>
              <a:t>Emma </a:t>
            </a:r>
            <a:r>
              <a:rPr lang="en-GB" b="1" dirty="0" err="1" smtClean="0">
                <a:solidFill>
                  <a:srgbClr val="F15E4C"/>
                </a:solidFill>
                <a:cs typeface="Arial" panose="020B0604020202020204" pitchFamily="34" charset="0"/>
              </a:rPr>
              <a:t>Larcombe</a:t>
            </a:r>
            <a:r>
              <a:rPr lang="en-GB" b="1" dirty="0" smtClean="0">
                <a:solidFill>
                  <a:srgbClr val="F15E4C"/>
                </a:solidFill>
                <a:cs typeface="Arial" panose="020B0604020202020204" pitchFamily="34" charset="0"/>
              </a:rPr>
              <a:t> : Tessitura Network</a:t>
            </a: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3429000" y="2228850"/>
            <a:ext cx="4743450" cy="2133600"/>
          </a:xfrm>
        </p:spPr>
        <p:txBody>
          <a:bodyPr>
            <a:normAutofit/>
          </a:bodyPr>
          <a:lstStyle/>
          <a:p>
            <a:r>
              <a:rPr lang="en-US" dirty="0" smtClean="0"/>
              <a:t>Application &amp; Support Consultant</a:t>
            </a:r>
          </a:p>
          <a:p>
            <a:r>
              <a:rPr lang="en-US" dirty="0" smtClean="0"/>
              <a:t>Tessitura Network</a:t>
            </a:r>
            <a:endParaRPr 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1371600"/>
            <a:ext cx="2895600" cy="4343400"/>
          </a:xfrm>
          <a:prstGeom prst="rect">
            <a:avLst/>
          </a:prstGeom>
        </p:spPr>
      </p:pic>
    </p:spTree>
    <p:custDataLst>
      <p:tags r:id="rId1"/>
    </p:custDataLst>
    <p:extLst>
      <p:ext uri="{BB962C8B-B14F-4D97-AF65-F5344CB8AC3E}">
        <p14:creationId xmlns:p14="http://schemas.microsoft.com/office/powerpoint/2010/main" val="25716168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General Admission Sales</a:t>
            </a:r>
          </a:p>
          <a:p>
            <a:pPr lvl="1"/>
            <a:r>
              <a:rPr lang="en-US" dirty="0" smtClean="0"/>
              <a:t>Line Items</a:t>
            </a:r>
          </a:p>
          <a:p>
            <a:pPr lvl="1"/>
            <a:r>
              <a:rPr lang="en-US" dirty="0" err="1" smtClean="0"/>
              <a:t>QuickSale</a:t>
            </a:r>
            <a:endParaRPr lang="en-US" dirty="0" smtClean="0"/>
          </a:p>
          <a:p>
            <a:pPr lvl="1"/>
            <a:r>
              <a:rPr lang="en-US" dirty="0" smtClean="0"/>
              <a:t>Tessitura Roving Box Office (TRBO)</a:t>
            </a:r>
          </a:p>
          <a:p>
            <a:r>
              <a:rPr lang="en-US" dirty="0" smtClean="0"/>
              <a:t>Tessitura Configuration &amp; Setup</a:t>
            </a:r>
          </a:p>
          <a:p>
            <a:pPr lvl="1"/>
            <a:r>
              <a:rPr lang="en-US" dirty="0" smtClean="0"/>
              <a:t>Facilities, Fees, Flex Packages &amp; More!</a:t>
            </a:r>
          </a:p>
          <a:p>
            <a:r>
              <a:rPr lang="en-US" dirty="0" smtClean="0"/>
              <a:t>Visitor Flow</a:t>
            </a:r>
          </a:p>
          <a:p>
            <a:r>
              <a:rPr lang="en-US" dirty="0" smtClean="0"/>
              <a:t>Cross-Department Communication</a:t>
            </a:r>
          </a:p>
        </p:txBody>
      </p:sp>
      <p:sp>
        <p:nvSpPr>
          <p:cNvPr id="6" name="Title 5"/>
          <p:cNvSpPr>
            <a:spLocks noGrp="1"/>
          </p:cNvSpPr>
          <p:nvPr>
            <p:ph type="title"/>
          </p:nvPr>
        </p:nvSpPr>
        <p:spPr/>
        <p:txBody>
          <a:bodyPr/>
          <a:lstStyle/>
          <a:p>
            <a:pPr algn="ctr"/>
            <a:r>
              <a:rPr lang="en-US" dirty="0" smtClean="0"/>
              <a:t>Agenda</a:t>
            </a:r>
            <a:endParaRPr lang="en-US" dirty="0"/>
          </a:p>
        </p:txBody>
      </p:sp>
    </p:spTree>
    <p:custDataLst>
      <p:tags r:id="rId1"/>
    </p:custDataLst>
    <p:extLst>
      <p:ext uri="{BB962C8B-B14F-4D97-AF65-F5344CB8AC3E}">
        <p14:creationId xmlns:p14="http://schemas.microsoft.com/office/powerpoint/2010/main" val="89609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p:txBody>
          <a:bodyPr/>
          <a:lstStyle/>
          <a:p>
            <a:r>
              <a:rPr lang="en-US" dirty="0" smtClean="0"/>
              <a:t>General Admission Sales in Tessitura</a:t>
            </a:r>
            <a:endParaRPr lang="en-US" dirty="0"/>
          </a:p>
        </p:txBody>
      </p:sp>
    </p:spTree>
    <p:custDataLst>
      <p:tags r:id="rId1"/>
    </p:custDataLst>
    <p:extLst>
      <p:ext uri="{BB962C8B-B14F-4D97-AF65-F5344CB8AC3E}">
        <p14:creationId xmlns:p14="http://schemas.microsoft.com/office/powerpoint/2010/main" val="20678433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400050" y="5156318"/>
            <a:ext cx="8229600" cy="571500"/>
          </a:xfrm>
        </p:spPr>
        <p:txBody>
          <a:bodyPr/>
          <a:lstStyle/>
          <a:p>
            <a:r>
              <a:rPr lang="en-US" dirty="0" smtClean="0"/>
              <a:t>The Original: Line Items</a:t>
            </a:r>
            <a:endParaRPr lang="en-US" dirty="0"/>
          </a:p>
        </p:txBody>
      </p:sp>
      <p:pic>
        <p:nvPicPr>
          <p:cNvPr id="7" name="Picture Placeholder 1"/>
          <p:cNvPicPr>
            <a:picLocks noChangeAspect="1"/>
          </p:cNvPicPr>
          <p:nvPr/>
        </p:nvPicPr>
        <p:blipFill rotWithShape="1">
          <a:blip r:embed="rId4" cstate="print">
            <a:extLst>
              <a:ext uri="{28A0092B-C50C-407E-A947-70E740481C1C}">
                <a14:useLocalDpi xmlns:a14="http://schemas.microsoft.com/office/drawing/2010/main" val="0"/>
              </a:ext>
            </a:extLst>
          </a:blip>
          <a:srcRect t="1039" r="1250" b="1039"/>
          <a:stretch/>
        </p:blipFill>
        <p:spPr>
          <a:xfrm>
            <a:off x="1885950" y="1756941"/>
            <a:ext cx="5257800" cy="3272260"/>
          </a:xfrm>
          <a:prstGeom prst="rect">
            <a:avLst/>
          </a:prstGeom>
          <a:solidFill>
            <a:srgbClr val="8FC73E"/>
          </a:solidFill>
          <a:ln w="38100"/>
        </p:spPr>
      </p:pic>
      <p:sp>
        <p:nvSpPr>
          <p:cNvPr id="9" name="Line Callout 2 8"/>
          <p:cNvSpPr/>
          <p:nvPr/>
        </p:nvSpPr>
        <p:spPr>
          <a:xfrm>
            <a:off x="6483928" y="2261685"/>
            <a:ext cx="998317" cy="665545"/>
          </a:xfrm>
          <a:prstGeom prst="borderCallout2">
            <a:avLst/>
          </a:prstGeom>
          <a:solidFill>
            <a:srgbClr val="8FC73E"/>
          </a:solidFill>
          <a:ln w="38100"/>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350" dirty="0">
                <a:solidFill>
                  <a:prstClr val="white"/>
                </a:solidFill>
                <a:latin typeface="Arial Black" panose="020B0A04020102020204" pitchFamily="34" charset="0"/>
              </a:rPr>
              <a:t>Alt+ A = add line item</a:t>
            </a:r>
          </a:p>
        </p:txBody>
      </p:sp>
      <p:sp>
        <p:nvSpPr>
          <p:cNvPr id="10" name="Line Callout 2 9"/>
          <p:cNvSpPr/>
          <p:nvPr/>
        </p:nvSpPr>
        <p:spPr>
          <a:xfrm>
            <a:off x="3904385" y="3999565"/>
            <a:ext cx="1067666" cy="610082"/>
          </a:xfrm>
          <a:prstGeom prst="borderCallout2">
            <a:avLst/>
          </a:prstGeom>
          <a:solidFill>
            <a:srgbClr val="8FC73E"/>
          </a:solidFill>
          <a:ln w="38100"/>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350" dirty="0">
                <a:solidFill>
                  <a:prstClr val="white"/>
                </a:solidFill>
                <a:latin typeface="Arial Black" panose="020B0A04020102020204" pitchFamily="34" charset="0"/>
              </a:rPr>
              <a:t>Alt+ B = best seat</a:t>
            </a:r>
          </a:p>
        </p:txBody>
      </p:sp>
      <p:sp>
        <p:nvSpPr>
          <p:cNvPr id="11" name="Line Callout 2 10"/>
          <p:cNvSpPr/>
          <p:nvPr/>
        </p:nvSpPr>
        <p:spPr>
          <a:xfrm>
            <a:off x="3440906" y="1242591"/>
            <a:ext cx="975207" cy="527887"/>
          </a:xfrm>
          <a:prstGeom prst="borderCallout2">
            <a:avLst/>
          </a:prstGeom>
          <a:solidFill>
            <a:srgbClr val="8FC73E"/>
          </a:solidFill>
          <a:ln w="38100"/>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350" dirty="0" err="1">
                <a:solidFill>
                  <a:prstClr val="white"/>
                </a:solidFill>
                <a:latin typeface="Arial Black" panose="020B0A04020102020204" pitchFamily="34" charset="0"/>
              </a:rPr>
              <a:t>Ctrl+P</a:t>
            </a:r>
            <a:r>
              <a:rPr lang="en-US" sz="1350" dirty="0">
                <a:solidFill>
                  <a:prstClr val="white"/>
                </a:solidFill>
                <a:latin typeface="Arial Black" panose="020B0A04020102020204" pitchFamily="34" charset="0"/>
              </a:rPr>
              <a:t> = pay</a:t>
            </a:r>
          </a:p>
        </p:txBody>
      </p:sp>
      <p:sp>
        <p:nvSpPr>
          <p:cNvPr id="8" name="Line Callout 2 7"/>
          <p:cNvSpPr/>
          <p:nvPr/>
        </p:nvSpPr>
        <p:spPr>
          <a:xfrm>
            <a:off x="2953303" y="2261685"/>
            <a:ext cx="975207" cy="665545"/>
          </a:xfrm>
          <a:prstGeom prst="borderCallout2">
            <a:avLst/>
          </a:prstGeom>
          <a:solidFill>
            <a:srgbClr val="8FC73E"/>
          </a:solidFill>
          <a:ln w="38100"/>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350" dirty="0" err="1">
                <a:solidFill>
                  <a:prstClr val="white"/>
                </a:solidFill>
                <a:latin typeface="Arial Black" panose="020B0A04020102020204" pitchFamily="34" charset="0"/>
              </a:rPr>
              <a:t>Ctrl+K</a:t>
            </a:r>
            <a:r>
              <a:rPr lang="en-US" sz="1350" dirty="0">
                <a:solidFill>
                  <a:prstClr val="white"/>
                </a:solidFill>
                <a:latin typeface="Arial Black" panose="020B0A04020102020204" pitchFamily="34" charset="0"/>
              </a:rPr>
              <a:t>= add same</a:t>
            </a:r>
          </a:p>
        </p:txBody>
      </p:sp>
    </p:spTree>
    <p:custDataLst>
      <p:tags r:id="rId1"/>
    </p:custDataLst>
    <p:extLst>
      <p:ext uri="{BB962C8B-B14F-4D97-AF65-F5344CB8AC3E}">
        <p14:creationId xmlns:p14="http://schemas.microsoft.com/office/powerpoint/2010/main" val="4273840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2498075"/>
            <a:ext cx="8229600" cy="3371850"/>
          </a:xfrm>
        </p:spPr>
        <p:txBody>
          <a:bodyPr/>
          <a:lstStyle/>
          <a:p>
            <a:r>
              <a:rPr lang="en-US" dirty="0" smtClean="0"/>
              <a:t>Add a line item - </a:t>
            </a:r>
            <a:r>
              <a:rPr lang="en-US" dirty="0" err="1" smtClean="0"/>
              <a:t>Alt+A</a:t>
            </a:r>
            <a:r>
              <a:rPr lang="en-US" dirty="0" smtClean="0"/>
              <a:t> </a:t>
            </a:r>
          </a:p>
          <a:p>
            <a:r>
              <a:rPr lang="en-US" dirty="0" smtClean="0"/>
              <a:t>Move from one field to the next - TAB</a:t>
            </a:r>
          </a:p>
          <a:p>
            <a:r>
              <a:rPr lang="en-US" dirty="0" smtClean="0"/>
              <a:t>Perf/</a:t>
            </a:r>
            <a:r>
              <a:rPr lang="en-US" dirty="0" err="1" smtClean="0"/>
              <a:t>Pkg</a:t>
            </a:r>
            <a:r>
              <a:rPr lang="en-US" dirty="0" smtClean="0"/>
              <a:t> Code – know thy formula </a:t>
            </a:r>
          </a:p>
          <a:p>
            <a:r>
              <a:rPr lang="en-US" dirty="0" smtClean="0"/>
              <a:t>Best Seat - </a:t>
            </a:r>
            <a:r>
              <a:rPr lang="en-US" dirty="0" err="1" smtClean="0"/>
              <a:t>Alt+B</a:t>
            </a:r>
            <a:r>
              <a:rPr lang="en-US" dirty="0" smtClean="0"/>
              <a:t> </a:t>
            </a:r>
          </a:p>
          <a:p>
            <a:r>
              <a:rPr lang="en-US" dirty="0" smtClean="0"/>
              <a:t>Payment - </a:t>
            </a:r>
            <a:r>
              <a:rPr lang="en-US" dirty="0" err="1" smtClean="0"/>
              <a:t>Ctrl+P</a:t>
            </a:r>
            <a:r>
              <a:rPr lang="en-US" dirty="0" smtClean="0"/>
              <a:t> </a:t>
            </a:r>
          </a:p>
          <a:p>
            <a:r>
              <a:rPr lang="en-US" dirty="0" smtClean="0"/>
              <a:t>Type in payment method</a:t>
            </a:r>
          </a:p>
          <a:p>
            <a:r>
              <a:rPr lang="en-US" dirty="0" smtClean="0"/>
              <a:t>Finish - </a:t>
            </a:r>
            <a:r>
              <a:rPr lang="en-US" dirty="0" err="1" smtClean="0"/>
              <a:t>Alt+F</a:t>
            </a:r>
            <a:endParaRPr lang="en-US" dirty="0"/>
          </a:p>
        </p:txBody>
      </p:sp>
      <p:sp>
        <p:nvSpPr>
          <p:cNvPr id="3" name="Title 2"/>
          <p:cNvSpPr>
            <a:spLocks noGrp="1"/>
          </p:cNvSpPr>
          <p:nvPr>
            <p:ph type="title"/>
          </p:nvPr>
        </p:nvSpPr>
        <p:spPr>
          <a:xfrm>
            <a:off x="114300" y="1712214"/>
            <a:ext cx="8915400" cy="857250"/>
          </a:xfrm>
        </p:spPr>
        <p:txBody>
          <a:bodyPr>
            <a:normAutofit/>
          </a:bodyPr>
          <a:lstStyle/>
          <a:p>
            <a:pPr algn="ctr"/>
            <a:r>
              <a:rPr lang="en-US" dirty="0" smtClean="0"/>
              <a:t>Basic Keyboard Sales Sequence</a:t>
            </a:r>
            <a:endParaRPr lang="en-US"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1564" y="2571750"/>
            <a:ext cx="685800" cy="22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5521" y="3807508"/>
            <a:ext cx="685800" cy="22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1991" y="4156970"/>
            <a:ext cx="45720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00550" y="5071268"/>
            <a:ext cx="587828" cy="22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0386303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169258" y="1604004"/>
            <a:ext cx="1817355" cy="3665674"/>
          </a:xfrm>
        </p:spPr>
        <p:txBody>
          <a:bodyPr>
            <a:normAutofit/>
          </a:bodyPr>
          <a:lstStyle/>
          <a:p>
            <a:r>
              <a:rPr lang="en-US" dirty="0" smtClean="0"/>
              <a:t>Making Quick Changes</a:t>
            </a:r>
            <a:endParaRPr lang="en-US" dirty="0"/>
          </a:p>
        </p:txBody>
      </p:sp>
      <p:grpSp>
        <p:nvGrpSpPr>
          <p:cNvPr id="3" name="Group 2"/>
          <p:cNvGrpSpPr/>
          <p:nvPr/>
        </p:nvGrpSpPr>
        <p:grpSpPr>
          <a:xfrm>
            <a:off x="1986613" y="1428750"/>
            <a:ext cx="7043307" cy="4383493"/>
            <a:chOff x="2590800" y="1258699"/>
            <a:chExt cx="7010400" cy="4363013"/>
          </a:xfrm>
        </p:grpSpPr>
        <p:pic>
          <p:nvPicPr>
            <p:cNvPr id="7" name="Picture Placeholder 1"/>
            <p:cNvPicPr>
              <a:picLocks noChangeAspect="1"/>
            </p:cNvPicPr>
            <p:nvPr/>
          </p:nvPicPr>
          <p:blipFill rotWithShape="1">
            <a:blip r:embed="rId4">
              <a:extLst>
                <a:ext uri="{28A0092B-C50C-407E-A947-70E740481C1C}">
                  <a14:useLocalDpi xmlns:a14="http://schemas.microsoft.com/office/drawing/2010/main" val="0"/>
                </a:ext>
              </a:extLst>
            </a:blip>
            <a:srcRect t="1039" r="1250" b="1039"/>
            <a:stretch/>
          </p:blipFill>
          <p:spPr>
            <a:xfrm>
              <a:off x="2590800" y="1258699"/>
              <a:ext cx="7010400" cy="4363013"/>
            </a:xfrm>
            <a:prstGeom prst="rect">
              <a:avLst/>
            </a:prstGeom>
            <a:solidFill>
              <a:srgbClr val="8FC73E"/>
            </a:solidFill>
            <a:ln w="38100"/>
          </p:spPr>
        </p:pic>
        <p:sp>
          <p:nvSpPr>
            <p:cNvPr id="2" name="Oval 1"/>
            <p:cNvSpPr/>
            <p:nvPr/>
          </p:nvSpPr>
          <p:spPr>
            <a:xfrm>
              <a:off x="3023537" y="1258699"/>
              <a:ext cx="389643" cy="228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n w="38100">
                  <a:solidFill>
                    <a:prstClr val="black"/>
                  </a:solidFill>
                </a:ln>
                <a:solidFill>
                  <a:prstClr val="white"/>
                </a:solidFill>
              </a:endParaRPr>
            </a:p>
          </p:txBody>
        </p:sp>
        <p:sp>
          <p:nvSpPr>
            <p:cNvPr id="8" name="Oval 7"/>
            <p:cNvSpPr/>
            <p:nvPr/>
          </p:nvSpPr>
          <p:spPr>
            <a:xfrm>
              <a:off x="6606233" y="5076195"/>
              <a:ext cx="639819" cy="26453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n w="38100">
                  <a:solidFill>
                    <a:prstClr val="black"/>
                  </a:solidFill>
                </a:ln>
                <a:solidFill>
                  <a:prstClr val="white"/>
                </a:solidFill>
              </a:endParaRPr>
            </a:p>
          </p:txBody>
        </p:sp>
      </p:grpSp>
    </p:spTree>
    <p:custDataLst>
      <p:tags r:id="rId1"/>
    </p:custDataLst>
    <p:extLst>
      <p:ext uri="{BB962C8B-B14F-4D97-AF65-F5344CB8AC3E}">
        <p14:creationId xmlns:p14="http://schemas.microsoft.com/office/powerpoint/2010/main" val="32873140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6515878" y="2959359"/>
            <a:ext cx="2286000" cy="2438400"/>
          </a:xfrm>
        </p:spPr>
        <p:txBody>
          <a:bodyPr>
            <a:normAutofit/>
          </a:bodyPr>
          <a:lstStyle/>
          <a:p>
            <a:r>
              <a:rPr lang="en-US" dirty="0" smtClean="0"/>
              <a:t>Return by Ticket Number</a:t>
            </a:r>
            <a:endParaRPr lang="en-US" dirty="0"/>
          </a:p>
        </p:txBody>
      </p:sp>
      <p:pic>
        <p:nvPicPr>
          <p:cNvPr id="5" name="Picture 4"/>
          <p:cNvPicPr>
            <a:picLocks noChangeAspect="1"/>
          </p:cNvPicPr>
          <p:nvPr/>
        </p:nvPicPr>
        <p:blipFill rotWithShape="1">
          <a:blip r:embed="rId4"/>
          <a:srcRect l="10001" t="6666" r="57499"/>
          <a:stretch/>
        </p:blipFill>
        <p:spPr>
          <a:xfrm>
            <a:off x="3043237" y="597159"/>
            <a:ext cx="2971800" cy="4800600"/>
          </a:xfrm>
          <a:prstGeom prst="rect">
            <a:avLst/>
          </a:prstGeom>
        </p:spPr>
      </p:pic>
      <p:pic>
        <p:nvPicPr>
          <p:cNvPr id="6" name="Picture 5"/>
          <p:cNvPicPr>
            <a:picLocks noChangeAspect="1"/>
          </p:cNvPicPr>
          <p:nvPr/>
        </p:nvPicPr>
        <p:blipFill>
          <a:blip r:embed="rId5"/>
          <a:stretch>
            <a:fillRect/>
          </a:stretch>
        </p:blipFill>
        <p:spPr>
          <a:xfrm>
            <a:off x="1143000" y="1524000"/>
            <a:ext cx="6772275" cy="1950244"/>
          </a:xfrm>
          <a:prstGeom prst="rect">
            <a:avLst/>
          </a:prstGeom>
        </p:spPr>
      </p:pic>
    </p:spTree>
    <p:custDataLst>
      <p:tags r:id="rId1"/>
    </p:custDataLst>
    <p:extLst>
      <p:ext uri="{BB962C8B-B14F-4D97-AF65-F5344CB8AC3E}">
        <p14:creationId xmlns:p14="http://schemas.microsoft.com/office/powerpoint/2010/main" val="891830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0" y="2544403"/>
            <a:ext cx="2800350" cy="1774106"/>
          </a:xfrm>
        </p:spPr>
        <p:txBody>
          <a:bodyPr>
            <a:normAutofit/>
          </a:bodyPr>
          <a:lstStyle/>
          <a:p>
            <a:r>
              <a:rPr lang="en-US" dirty="0" smtClean="0"/>
              <a:t>Adjusted</a:t>
            </a:r>
          </a:p>
          <a:p>
            <a:r>
              <a:rPr lang="en-US" dirty="0" smtClean="0"/>
              <a:t>Line</a:t>
            </a:r>
          </a:p>
          <a:p>
            <a:r>
              <a:rPr lang="en-US" dirty="0" smtClean="0"/>
              <a:t>Item</a:t>
            </a:r>
            <a:endParaRPr lang="en-US" dirty="0"/>
          </a:p>
        </p:txBody>
      </p:sp>
      <p:pic>
        <p:nvPicPr>
          <p:cNvPr id="5" name="Picture Placeholder 4"/>
          <p:cNvPicPr>
            <a:picLocks noGrp="1" noChangeAspect="1"/>
          </p:cNvPicPr>
          <p:nvPr>
            <p:ph type="pic" idx="4294967295"/>
          </p:nvPr>
        </p:nvPicPr>
        <p:blipFill>
          <a:blip r:embed="rId4"/>
          <a:srcRect t="13757" b="13757"/>
          <a:stretch>
            <a:fillRect/>
          </a:stretch>
        </p:blipFill>
        <p:spPr>
          <a:xfrm>
            <a:off x="2400300" y="1828800"/>
            <a:ext cx="6457950" cy="2976711"/>
          </a:xfrm>
        </p:spPr>
      </p:pic>
      <p:sp>
        <p:nvSpPr>
          <p:cNvPr id="2" name="Oval 1"/>
          <p:cNvSpPr/>
          <p:nvPr/>
        </p:nvSpPr>
        <p:spPr>
          <a:xfrm>
            <a:off x="4302456" y="2399395"/>
            <a:ext cx="571500" cy="255947"/>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1350">
              <a:solidFill>
                <a:prstClr val="black"/>
              </a:solidFill>
            </a:endParaRPr>
          </a:p>
        </p:txBody>
      </p:sp>
    </p:spTree>
    <p:custDataLst>
      <p:tags r:id="rId1"/>
    </p:custDataLst>
    <p:extLst>
      <p:ext uri="{BB962C8B-B14F-4D97-AF65-F5344CB8AC3E}">
        <p14:creationId xmlns:p14="http://schemas.microsoft.com/office/powerpoint/2010/main" val="21397316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463550" y="5143500"/>
            <a:ext cx="8229600" cy="571500"/>
          </a:xfrm>
        </p:spPr>
        <p:txBody>
          <a:bodyPr>
            <a:normAutofit/>
          </a:bodyPr>
          <a:lstStyle/>
          <a:p>
            <a:r>
              <a:rPr lang="en-US" dirty="0" smtClean="0"/>
              <a:t>The Lean and Mean: </a:t>
            </a:r>
            <a:r>
              <a:rPr lang="en-US" dirty="0" err="1" smtClean="0"/>
              <a:t>QuickSale</a:t>
            </a:r>
            <a:endParaRPr lang="en-US" dirty="0"/>
          </a:p>
        </p:txBody>
      </p:sp>
      <p:pic>
        <p:nvPicPr>
          <p:cNvPr id="4" name="Picture 2" descr="C:\Users\Barbara\Downloads\Tessitura Application.jpg"/>
          <p:cNvPicPr>
            <a:picLocks noChangeAspect="1" noChangeArrowheads="1"/>
          </p:cNvPicPr>
          <p:nvPr/>
        </p:nvPicPr>
        <p:blipFill rotWithShape="1">
          <a:blip r:embed="rId4">
            <a:extLst>
              <a:ext uri="{28A0092B-C50C-407E-A947-70E740481C1C}">
                <a14:useLocalDpi xmlns:a14="http://schemas.microsoft.com/office/drawing/2010/main" val="0"/>
              </a:ext>
            </a:extLst>
          </a:blip>
          <a:srcRect l="38333" t="1131" b="28883"/>
          <a:stretch/>
        </p:blipFill>
        <p:spPr bwMode="auto">
          <a:xfrm>
            <a:off x="2171700" y="1319112"/>
            <a:ext cx="5029374" cy="382438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377179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en-US" dirty="0" smtClean="0"/>
              <a:t>Graphical sales interface for streamlined order processing</a:t>
            </a:r>
          </a:p>
          <a:p>
            <a:r>
              <a:rPr lang="en-US" dirty="0" smtClean="0"/>
              <a:t>Works with both mouse and touchscreen monitors</a:t>
            </a:r>
          </a:p>
          <a:p>
            <a:r>
              <a:rPr lang="en-US" dirty="0" smtClean="0"/>
              <a:t>Ideal for sales that don’t require selecting seats from a seating chart</a:t>
            </a:r>
          </a:p>
          <a:p>
            <a:r>
              <a:rPr lang="en-US" dirty="0" err="1" smtClean="0"/>
              <a:t>QuickSale</a:t>
            </a:r>
            <a:r>
              <a:rPr lang="en-US" dirty="0" smtClean="0"/>
              <a:t> layouts are tied to Mode of Sale so buttons can be specific to needs</a:t>
            </a:r>
          </a:p>
          <a:p>
            <a:r>
              <a:rPr lang="en-US" dirty="0" smtClean="0"/>
              <a:t>Easy drag and drop setup allows for customizable screens</a:t>
            </a:r>
            <a:endParaRPr lang="en-US" dirty="0"/>
          </a:p>
        </p:txBody>
      </p:sp>
      <p:sp>
        <p:nvSpPr>
          <p:cNvPr id="4" name="Title 3"/>
          <p:cNvSpPr>
            <a:spLocks noGrp="1"/>
          </p:cNvSpPr>
          <p:nvPr>
            <p:ph type="title"/>
          </p:nvPr>
        </p:nvSpPr>
        <p:spPr/>
        <p:txBody>
          <a:bodyPr/>
          <a:lstStyle/>
          <a:p>
            <a:r>
              <a:rPr lang="en-US" smtClean="0"/>
              <a:t>What is QuickSale?</a:t>
            </a:r>
            <a:endParaRPr lang="en-US" dirty="0"/>
          </a:p>
        </p:txBody>
      </p:sp>
    </p:spTree>
    <p:custDataLst>
      <p:tags r:id="rId1"/>
    </p:custDataLst>
    <p:extLst>
      <p:ext uri="{BB962C8B-B14F-4D97-AF65-F5344CB8AC3E}">
        <p14:creationId xmlns:p14="http://schemas.microsoft.com/office/powerpoint/2010/main" val="356454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14550"/>
            <a:ext cx="8229600" cy="3600450"/>
          </a:xfrm>
        </p:spPr>
        <p:txBody>
          <a:bodyPr>
            <a:normAutofit/>
          </a:bodyPr>
          <a:lstStyle/>
          <a:p>
            <a:r>
              <a:rPr lang="en-US" dirty="0" smtClean="0"/>
              <a:t>Home button     gets you back to the start</a:t>
            </a:r>
          </a:p>
          <a:p>
            <a:r>
              <a:rPr lang="en-US" dirty="0" smtClean="0"/>
              <a:t>You can change quantities after items are in your cart</a:t>
            </a:r>
          </a:p>
          <a:p>
            <a:endParaRPr lang="en-US" dirty="0" smtClean="0"/>
          </a:p>
          <a:p>
            <a:endParaRPr lang="en-US" dirty="0" smtClean="0"/>
          </a:p>
          <a:p>
            <a:endParaRPr lang="en-US" dirty="0" smtClean="0"/>
          </a:p>
          <a:p>
            <a:r>
              <a:rPr lang="en-US" dirty="0" smtClean="0"/>
              <a:t>You can even access Print Details from the </a:t>
            </a:r>
            <a:r>
              <a:rPr lang="en-US" dirty="0" err="1" smtClean="0"/>
              <a:t>QuickSale</a:t>
            </a:r>
            <a:r>
              <a:rPr lang="en-US" dirty="0" smtClean="0"/>
              <a:t> screen (v12.5)</a:t>
            </a:r>
          </a:p>
          <a:p>
            <a:r>
              <a:rPr lang="en-US" dirty="0" smtClean="0"/>
              <a:t>You can always flip over to Order Details/Line Items (</a:t>
            </a:r>
            <a:r>
              <a:rPr lang="en-US" dirty="0" err="1" smtClean="0"/>
              <a:t>Ctrl+L</a:t>
            </a:r>
            <a:r>
              <a:rPr lang="en-US" dirty="0" smtClean="0"/>
              <a:t>) and then </a:t>
            </a:r>
            <a:r>
              <a:rPr lang="en-US" dirty="0" err="1" smtClean="0"/>
              <a:t>Ctrl+Q</a:t>
            </a:r>
            <a:r>
              <a:rPr lang="en-US" dirty="0" smtClean="0"/>
              <a:t> to get back</a:t>
            </a:r>
            <a:endParaRPr lang="en-US" dirty="0"/>
          </a:p>
        </p:txBody>
      </p:sp>
      <p:sp>
        <p:nvSpPr>
          <p:cNvPr id="2" name="Title 1"/>
          <p:cNvSpPr>
            <a:spLocks noGrp="1"/>
          </p:cNvSpPr>
          <p:nvPr>
            <p:ph type="title"/>
          </p:nvPr>
        </p:nvSpPr>
        <p:spPr/>
        <p:txBody>
          <a:bodyPr/>
          <a:lstStyle/>
          <a:p>
            <a:r>
              <a:rPr lang="en-US" smtClean="0"/>
              <a:t>Navigation Tips</a:t>
            </a:r>
            <a:endParaRPr lang="en-US" dirty="0"/>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20208" t="14269" r="12778" b="13647"/>
          <a:stretch/>
        </p:blipFill>
        <p:spPr>
          <a:xfrm>
            <a:off x="2604112" y="2192172"/>
            <a:ext cx="275035" cy="270670"/>
          </a:xfrm>
          <a:prstGeom prst="rect">
            <a:avLst/>
          </a:prstGeom>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b="11876"/>
          <a:stretch/>
        </p:blipFill>
        <p:spPr>
          <a:xfrm>
            <a:off x="1943100" y="2971800"/>
            <a:ext cx="2715004" cy="1177397"/>
          </a:xfrm>
          <a:prstGeom prst="rect">
            <a:avLst/>
          </a:prstGeom>
        </p:spPr>
      </p:pic>
    </p:spTree>
    <p:custDataLst>
      <p:tags r:id="rId1"/>
    </p:custDataLst>
    <p:extLst>
      <p:ext uri="{BB962C8B-B14F-4D97-AF65-F5344CB8AC3E}">
        <p14:creationId xmlns:p14="http://schemas.microsoft.com/office/powerpoint/2010/main" val="367738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463550" y="5086350"/>
            <a:ext cx="8229600" cy="571500"/>
          </a:xfrm>
        </p:spPr>
        <p:txBody>
          <a:bodyPr>
            <a:normAutofit/>
          </a:bodyPr>
          <a:lstStyle/>
          <a:p>
            <a:r>
              <a:rPr lang="en-US" dirty="0" smtClean="0"/>
              <a:t>The New and Shiny: TRBO</a:t>
            </a:r>
            <a:endParaRPr lang="en-US" dirty="0"/>
          </a:p>
        </p:txBody>
      </p:sp>
      <p:pic>
        <p:nvPicPr>
          <p:cNvPr id="2" name="Picture Placeholder 1"/>
          <p:cNvPicPr>
            <a:picLocks noGrp="1" noChangeAspect="1"/>
          </p:cNvPicPr>
          <p:nvPr>
            <p:ph type="pic" idx="4294967295"/>
          </p:nvPr>
        </p:nvPicPr>
        <p:blipFill>
          <a:blip r:embed="rId4">
            <a:extLst>
              <a:ext uri="{28A0092B-C50C-407E-A947-70E740481C1C}">
                <a14:useLocalDpi xmlns:a14="http://schemas.microsoft.com/office/drawing/2010/main" val="0"/>
              </a:ext>
            </a:extLst>
          </a:blip>
          <a:srcRect t="19256" b="19256"/>
          <a:stretch>
            <a:fillRect/>
          </a:stretch>
        </p:blipFill>
        <p:spPr>
          <a:xfrm>
            <a:off x="800100" y="1389459"/>
            <a:ext cx="7772400" cy="3582591"/>
          </a:xfrm>
        </p:spPr>
      </p:pic>
    </p:spTree>
    <p:custDataLst>
      <p:tags r:id="rId1"/>
    </p:custDataLst>
    <p:extLst>
      <p:ext uri="{BB962C8B-B14F-4D97-AF65-F5344CB8AC3E}">
        <p14:creationId xmlns:p14="http://schemas.microsoft.com/office/powerpoint/2010/main" val="31182046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4294967295"/>
          </p:nvPr>
        </p:nvPicPr>
        <p:blipFill>
          <a:blip r:embed="rId4">
            <a:extLst>
              <a:ext uri="{28A0092B-C50C-407E-A947-70E740481C1C}">
                <a14:useLocalDpi xmlns:a14="http://schemas.microsoft.com/office/drawing/2010/main" val="0"/>
              </a:ext>
            </a:extLst>
          </a:blip>
          <a:srcRect t="3289" b="3289"/>
          <a:stretch>
            <a:fillRect/>
          </a:stretch>
        </p:blipFill>
        <p:spPr>
          <a:xfrm>
            <a:off x="685800" y="1543050"/>
            <a:ext cx="7658100" cy="3965802"/>
          </a:xfrm>
        </p:spPr>
      </p:pic>
      <p:pic>
        <p:nvPicPr>
          <p:cNvPr id="1032" name="Picture 8" descr="http://jandhp.com/cms/wp-content/themes/jandhp.com/images/signature-j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551" y="1828800"/>
            <a:ext cx="4375490" cy="25146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81687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750"/>
                                  </p:stCondLst>
                                  <p:childTnLst>
                                    <p:set>
                                      <p:cBhvr>
                                        <p:cTn id="6" dur="1" fill="hold">
                                          <p:stCondLst>
                                            <p:cond delay="0"/>
                                          </p:stCondLst>
                                        </p:cTn>
                                        <p:tgtEl>
                                          <p:spTgt spid="1032"/>
                                        </p:tgtEl>
                                        <p:attrNameLst>
                                          <p:attrName>style.visibility</p:attrName>
                                        </p:attrNameLst>
                                      </p:cBhvr>
                                      <p:to>
                                        <p:strVal val="visible"/>
                                      </p:to>
                                    </p:set>
                                    <p:animEffect transition="in" filter="wipe(left)">
                                      <p:cBhvr>
                                        <p:cTn id="7" dur="2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p:txBody>
          <a:bodyPr/>
          <a:lstStyle/>
          <a:p>
            <a:r>
              <a:rPr lang="en-US" smtClean="0"/>
              <a:t>Tessitura Configuration &amp; Setup</a:t>
            </a:r>
            <a:endParaRPr lang="en-US" dirty="0"/>
          </a:p>
        </p:txBody>
      </p:sp>
    </p:spTree>
    <p:custDataLst>
      <p:tags r:id="rId1"/>
    </p:custDataLst>
    <p:extLst>
      <p:ext uri="{BB962C8B-B14F-4D97-AF65-F5344CB8AC3E}">
        <p14:creationId xmlns:p14="http://schemas.microsoft.com/office/powerpoint/2010/main" val="16453408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463550" y="5143500"/>
            <a:ext cx="8229600" cy="571500"/>
          </a:xfrm>
        </p:spPr>
        <p:txBody>
          <a:bodyPr>
            <a:normAutofit/>
          </a:bodyPr>
          <a:lstStyle/>
          <a:p>
            <a:r>
              <a:rPr lang="en-US" dirty="0" smtClean="0"/>
              <a:t>Now it’s time to look under the hood.</a:t>
            </a:r>
            <a:endParaRPr lang="en-US" dirty="0"/>
          </a:p>
        </p:txBody>
      </p:sp>
      <p:pic>
        <p:nvPicPr>
          <p:cNvPr id="6" name="Picture Placeholder 5"/>
          <p:cNvPicPr>
            <a:picLocks noGrp="1" noChangeAspect="1"/>
          </p:cNvPicPr>
          <p:nvPr>
            <p:ph type="pic" idx="4294967295"/>
          </p:nvPr>
        </p:nvPicPr>
        <p:blipFill>
          <a:blip r:embed="rId4">
            <a:extLst>
              <a:ext uri="{28A0092B-C50C-407E-A947-70E740481C1C}">
                <a14:useLocalDpi xmlns:a14="http://schemas.microsoft.com/office/drawing/2010/main" val="0"/>
              </a:ext>
            </a:extLst>
          </a:blip>
          <a:srcRect t="15499" b="15499"/>
          <a:stretch>
            <a:fillRect/>
          </a:stretch>
        </p:blipFill>
        <p:spPr>
          <a:xfrm>
            <a:off x="800100" y="1543050"/>
            <a:ext cx="7315200" cy="3371850"/>
          </a:xfrm>
        </p:spPr>
      </p:pic>
    </p:spTree>
    <p:custDataLst>
      <p:tags r:id="rId1"/>
    </p:custDataLst>
    <p:extLst>
      <p:ext uri="{BB962C8B-B14F-4D97-AF65-F5344CB8AC3E}">
        <p14:creationId xmlns:p14="http://schemas.microsoft.com/office/powerpoint/2010/main" val="1237426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272825" y="2514601"/>
            <a:ext cx="3008605" cy="3394472"/>
          </a:xfrm>
        </p:spPr>
        <p:txBody>
          <a:bodyPr>
            <a:normAutofit/>
          </a:bodyPr>
          <a:lstStyle/>
          <a:p>
            <a:pPr marL="0" indent="0">
              <a:buNone/>
            </a:pPr>
            <a:r>
              <a:rPr lang="en-US" dirty="0" smtClean="0"/>
              <a:t>Decision: </a:t>
            </a:r>
          </a:p>
          <a:p>
            <a:pPr marL="0" indent="0">
              <a:buNone/>
            </a:pPr>
            <a:r>
              <a:rPr lang="en-US" dirty="0" smtClean="0"/>
              <a:t>Do you want to use the performance time to denote time or do you want to use the price zones?</a:t>
            </a:r>
            <a:endParaRPr lang="en-US" dirty="0"/>
          </a:p>
        </p:txBody>
      </p:sp>
      <p:sp>
        <p:nvSpPr>
          <p:cNvPr id="16" name="Title 15"/>
          <p:cNvSpPr>
            <a:spLocks noGrp="1"/>
          </p:cNvSpPr>
          <p:nvPr>
            <p:ph type="title"/>
          </p:nvPr>
        </p:nvSpPr>
        <p:spPr>
          <a:xfrm>
            <a:off x="2895" y="1316477"/>
            <a:ext cx="8229600" cy="857250"/>
          </a:xfrm>
        </p:spPr>
        <p:txBody>
          <a:bodyPr/>
          <a:lstStyle/>
          <a:p>
            <a:r>
              <a:rPr lang="en-US" dirty="0" smtClean="0"/>
              <a:t>Facility Setup</a:t>
            </a:r>
            <a:endParaRPr lang="en-US" dirty="0"/>
          </a:p>
        </p:txBody>
      </p:sp>
      <p:sp>
        <p:nvSpPr>
          <p:cNvPr id="12" name="Content Placeholder 3"/>
          <p:cNvSpPr txBox="1">
            <a:spLocks/>
          </p:cNvSpPr>
          <p:nvPr/>
        </p:nvSpPr>
        <p:spPr>
          <a:xfrm>
            <a:off x="-97155" y="3429000"/>
            <a:ext cx="1943100" cy="3314700"/>
          </a:xfrm>
          <a:prstGeom prst="rect">
            <a:avLst/>
          </a:prstGeom>
        </p:spPr>
        <p:txBody>
          <a:bodyPr vert="horz" lIns="68580" tIns="34290" rIns="68580" bIns="34290" rtlCol="0">
            <a:normAutofit/>
          </a:bodyPr>
          <a:lstStyle>
            <a:lvl1pPr marL="344488" indent="-344488" algn="l" defTabSz="914400" rtl="0" eaLnBrk="1" latinLnBrk="0" hangingPunct="1">
              <a:spcBef>
                <a:spcPct val="20000"/>
              </a:spcBef>
              <a:buFont typeface="Wingdings" panose="05000000000000000000" pitchFamily="2" charset="2"/>
              <a:buChar char="§"/>
              <a:defRPr sz="3000" b="1" i="0" kern="1200" baseline="0">
                <a:solidFill>
                  <a:srgbClr val="5B4FA1"/>
                </a:solidFill>
                <a:latin typeface="Garamond" panose="02020404030301010803" pitchFamily="18" charset="0"/>
                <a:ea typeface="+mn-ea"/>
                <a:cs typeface="+mn-cs"/>
              </a:defRPr>
            </a:lvl1pPr>
            <a:lvl2pPr marL="687388" indent="-342900" algn="l" defTabSz="914400" rtl="0" eaLnBrk="1" latinLnBrk="0" hangingPunct="1">
              <a:spcBef>
                <a:spcPct val="20000"/>
              </a:spcBef>
              <a:buFont typeface="Arial" panose="020B0604020202020204" pitchFamily="34" charset="0"/>
              <a:buChar char="–"/>
              <a:defRPr sz="2800" b="1" i="0" kern="1200" baseline="0">
                <a:solidFill>
                  <a:srgbClr val="5B4FA1"/>
                </a:solidFill>
                <a:latin typeface="Garamond" panose="02020404030301010803" pitchFamily="18" charset="0"/>
                <a:ea typeface="+mn-ea"/>
                <a:cs typeface="+mn-cs"/>
              </a:defRPr>
            </a:lvl2pPr>
            <a:lvl3pPr marL="1031875" indent="-344488" algn="l" defTabSz="914400" rtl="0" eaLnBrk="1" latinLnBrk="0" hangingPunct="1">
              <a:spcBef>
                <a:spcPct val="20000"/>
              </a:spcBef>
              <a:buFont typeface="Wingdings" panose="05000000000000000000" pitchFamily="2" charset="2"/>
              <a:buChar char="§"/>
              <a:defRPr sz="2600" b="1" i="0" kern="1200" baseline="0">
                <a:solidFill>
                  <a:srgbClr val="5B4FA1"/>
                </a:solidFill>
                <a:latin typeface="Garamond" panose="02020404030301010803" pitchFamily="18" charset="0"/>
                <a:ea typeface="+mn-ea"/>
                <a:cs typeface="+mn-cs"/>
              </a:defRPr>
            </a:lvl3pPr>
            <a:lvl4pPr marL="1376363" indent="-344488" algn="l" defTabSz="914400" rtl="0" eaLnBrk="1" latinLnBrk="0" hangingPunct="1">
              <a:spcBef>
                <a:spcPct val="20000"/>
              </a:spcBef>
              <a:buFont typeface="Arial" panose="020B0604020202020204" pitchFamily="34" charset="0"/>
              <a:buChar char="–"/>
              <a:defRPr sz="2400" b="1" i="0" kern="1200" baseline="0">
                <a:solidFill>
                  <a:srgbClr val="5B4FA1"/>
                </a:solidFill>
                <a:latin typeface="Garamond" panose="02020404030301010803" pitchFamily="18" charset="0"/>
                <a:ea typeface="+mn-ea"/>
                <a:cs typeface="+mn-cs"/>
              </a:defRPr>
            </a:lvl4pPr>
            <a:lvl5pPr marL="1711325" indent="-334963" algn="l" defTabSz="914400" rtl="0" eaLnBrk="1" latinLnBrk="0" hangingPunct="1">
              <a:spcBef>
                <a:spcPct val="20000"/>
              </a:spcBef>
              <a:buFont typeface="Wingdings" panose="05000000000000000000" pitchFamily="2" charset="2"/>
              <a:buChar char="§"/>
              <a:defRPr sz="2200" b="1" i="0" kern="1200" baseline="0">
                <a:solidFill>
                  <a:srgbClr val="5B4FA1"/>
                </a:solidFill>
                <a:latin typeface="Garamond" panose="02020404030301010803"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250" dirty="0"/>
          </a:p>
        </p:txBody>
      </p:sp>
      <p:sp>
        <p:nvSpPr>
          <p:cNvPr id="14" name="TextBox 13"/>
          <p:cNvSpPr txBox="1"/>
          <p:nvPr/>
        </p:nvSpPr>
        <p:spPr>
          <a:xfrm>
            <a:off x="3697115" y="1410567"/>
            <a:ext cx="4530185" cy="314325"/>
          </a:xfrm>
          <a:prstGeom prst="rect">
            <a:avLst/>
          </a:prstGeom>
          <a:noFill/>
        </p:spPr>
        <p:txBody>
          <a:bodyPr wrap="square" rtlCol="0">
            <a:noAutofit/>
          </a:bodyPr>
          <a:lstStyle/>
          <a:p>
            <a:pPr algn="ctr"/>
            <a:r>
              <a:rPr lang="en-US" sz="2100" b="1" dirty="0">
                <a:solidFill>
                  <a:srgbClr val="DB3F2F"/>
                </a:solidFill>
              </a:rPr>
              <a:t># of “Performances” Per Day</a:t>
            </a:r>
          </a:p>
        </p:txBody>
      </p:sp>
      <p:sp>
        <p:nvSpPr>
          <p:cNvPr id="15" name="TextBox 14"/>
          <p:cNvSpPr txBox="1"/>
          <p:nvPr/>
        </p:nvSpPr>
        <p:spPr>
          <a:xfrm rot="5400000">
            <a:off x="7043738" y="3671888"/>
            <a:ext cx="3486150" cy="257175"/>
          </a:xfrm>
          <a:prstGeom prst="rect">
            <a:avLst/>
          </a:prstGeom>
          <a:noFill/>
        </p:spPr>
        <p:txBody>
          <a:bodyPr wrap="square" rtlCol="0">
            <a:noAutofit/>
          </a:bodyPr>
          <a:lstStyle/>
          <a:p>
            <a:pPr algn="ctr"/>
            <a:r>
              <a:rPr lang="en-US" sz="2100" b="1" dirty="0">
                <a:solidFill>
                  <a:srgbClr val="DB3F2F"/>
                </a:solidFill>
              </a:rPr>
              <a:t>Variety of Content</a:t>
            </a:r>
          </a:p>
        </p:txBody>
      </p:sp>
      <p:cxnSp>
        <p:nvCxnSpPr>
          <p:cNvPr id="3" name="Straight Arrow Connector 2"/>
          <p:cNvCxnSpPr/>
          <p:nvPr/>
        </p:nvCxnSpPr>
        <p:spPr>
          <a:xfrm>
            <a:off x="3702310" y="1885950"/>
            <a:ext cx="4298690" cy="0"/>
          </a:xfrm>
          <a:prstGeom prst="straightConnector1">
            <a:avLst/>
          </a:prstGeom>
          <a:ln>
            <a:headEnd w="lg" len="lg"/>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8232495" y="2057400"/>
            <a:ext cx="0" cy="3200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702311" y="2057400"/>
            <a:ext cx="1714500" cy="1600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350" dirty="0"/>
              <a:t>Single Lecture</a:t>
            </a:r>
          </a:p>
          <a:p>
            <a:pPr algn="ctr"/>
            <a:endParaRPr lang="en-US" sz="1350" dirty="0"/>
          </a:p>
          <a:p>
            <a:pPr algn="ctr"/>
            <a:r>
              <a:rPr lang="en-US" sz="1350" b="1" dirty="0"/>
              <a:t>Use Performance Time</a:t>
            </a:r>
          </a:p>
        </p:txBody>
      </p:sp>
      <p:sp>
        <p:nvSpPr>
          <p:cNvPr id="13" name="Rectangle 12"/>
          <p:cNvSpPr/>
          <p:nvPr/>
        </p:nvSpPr>
        <p:spPr>
          <a:xfrm>
            <a:off x="6362480" y="2057400"/>
            <a:ext cx="1714500" cy="1600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350" dirty="0"/>
              <a:t>Exhibition with entry every 15 minutes</a:t>
            </a:r>
          </a:p>
          <a:p>
            <a:pPr algn="ctr"/>
            <a:endParaRPr lang="en-US" sz="1350" dirty="0"/>
          </a:p>
          <a:p>
            <a:pPr algn="ctr"/>
            <a:r>
              <a:rPr lang="en-US" sz="1350" b="1" dirty="0"/>
              <a:t>Use Zones for Times</a:t>
            </a:r>
          </a:p>
        </p:txBody>
      </p:sp>
      <p:sp>
        <p:nvSpPr>
          <p:cNvPr id="17" name="Rectangle 16"/>
          <p:cNvSpPr/>
          <p:nvPr/>
        </p:nvSpPr>
        <p:spPr>
          <a:xfrm>
            <a:off x="4403336" y="3886200"/>
            <a:ext cx="1714500" cy="1600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350" dirty="0"/>
              <a:t>Imax Theater Movies</a:t>
            </a:r>
          </a:p>
          <a:p>
            <a:pPr algn="ctr"/>
            <a:endParaRPr lang="en-US" sz="1350" dirty="0"/>
          </a:p>
          <a:p>
            <a:pPr algn="ctr"/>
            <a:r>
              <a:rPr lang="en-US" sz="1350" b="1" dirty="0"/>
              <a:t>Use Performance Time</a:t>
            </a:r>
          </a:p>
        </p:txBody>
      </p:sp>
      <p:sp>
        <p:nvSpPr>
          <p:cNvPr id="19" name="Rectangle 18"/>
          <p:cNvSpPr/>
          <p:nvPr/>
        </p:nvSpPr>
        <p:spPr>
          <a:xfrm>
            <a:off x="6393132" y="4057649"/>
            <a:ext cx="1714500" cy="1600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350" dirty="0"/>
              <a:t>Various themed tours offered multiple times per day</a:t>
            </a:r>
          </a:p>
          <a:p>
            <a:pPr algn="ctr"/>
            <a:endParaRPr lang="en-US" sz="1350" dirty="0"/>
          </a:p>
          <a:p>
            <a:pPr algn="ctr"/>
            <a:r>
              <a:rPr lang="en-US" sz="1350" b="1" dirty="0"/>
              <a:t>Discuss</a:t>
            </a:r>
          </a:p>
        </p:txBody>
      </p:sp>
    </p:spTree>
    <p:custDataLst>
      <p:tags r:id="rId1"/>
    </p:custDataLst>
    <p:extLst>
      <p:ext uri="{BB962C8B-B14F-4D97-AF65-F5344CB8AC3E}">
        <p14:creationId xmlns:p14="http://schemas.microsoft.com/office/powerpoint/2010/main" val="167748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1000" fill="hold"/>
                                        <p:tgtEl>
                                          <p:spTgt spid="17"/>
                                        </p:tgtEl>
                                        <p:attrNameLst>
                                          <p:attrName>ppt_w</p:attrName>
                                        </p:attrNameLst>
                                      </p:cBhvr>
                                      <p:tavLst>
                                        <p:tav tm="0">
                                          <p:val>
                                            <p:fltVal val="0"/>
                                          </p:val>
                                        </p:tav>
                                        <p:tav tm="100000">
                                          <p:val>
                                            <p:strVal val="#ppt_w"/>
                                          </p:val>
                                        </p:tav>
                                      </p:tavLst>
                                    </p:anim>
                                    <p:anim calcmode="lin" valueType="num">
                                      <p:cBhvr>
                                        <p:cTn id="16" dur="1000" fill="hold"/>
                                        <p:tgtEl>
                                          <p:spTgt spid="17"/>
                                        </p:tgtEl>
                                        <p:attrNameLst>
                                          <p:attrName>ppt_h</p:attrName>
                                        </p:attrNameLst>
                                      </p:cBhvr>
                                      <p:tavLst>
                                        <p:tav tm="0">
                                          <p:val>
                                            <p:fltVal val="0"/>
                                          </p:val>
                                        </p:tav>
                                        <p:tav tm="100000">
                                          <p:val>
                                            <p:strVal val="#ppt_h"/>
                                          </p:val>
                                        </p:tav>
                                      </p:tavLst>
                                    </p:anim>
                                    <p:anim calcmode="lin" valueType="num">
                                      <p:cBhvr>
                                        <p:cTn id="17" dur="1000" fill="hold"/>
                                        <p:tgtEl>
                                          <p:spTgt spid="17"/>
                                        </p:tgtEl>
                                        <p:attrNameLst>
                                          <p:attrName>style.rotation</p:attrName>
                                        </p:attrNameLst>
                                      </p:cBhvr>
                                      <p:tavLst>
                                        <p:tav tm="0">
                                          <p:val>
                                            <p:fltVal val="90"/>
                                          </p:val>
                                        </p:tav>
                                        <p:tav tm="100000">
                                          <p:val>
                                            <p:fltVal val="0"/>
                                          </p:val>
                                        </p:tav>
                                      </p:tavLst>
                                    </p:anim>
                                    <p:animEffect transition="in" filter="fade">
                                      <p:cBhvr>
                                        <p:cTn id="18" dur="10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1000" fill="hold"/>
                                        <p:tgtEl>
                                          <p:spTgt spid="19"/>
                                        </p:tgtEl>
                                        <p:attrNameLst>
                                          <p:attrName>ppt_w</p:attrName>
                                        </p:attrNameLst>
                                      </p:cBhvr>
                                      <p:tavLst>
                                        <p:tav tm="0">
                                          <p:val>
                                            <p:fltVal val="0"/>
                                          </p:val>
                                        </p:tav>
                                        <p:tav tm="100000">
                                          <p:val>
                                            <p:strVal val="#ppt_w"/>
                                          </p:val>
                                        </p:tav>
                                      </p:tavLst>
                                    </p:anim>
                                    <p:anim calcmode="lin" valueType="num">
                                      <p:cBhvr>
                                        <p:cTn id="24" dur="1000" fill="hold"/>
                                        <p:tgtEl>
                                          <p:spTgt spid="19"/>
                                        </p:tgtEl>
                                        <p:attrNameLst>
                                          <p:attrName>ppt_h</p:attrName>
                                        </p:attrNameLst>
                                      </p:cBhvr>
                                      <p:tavLst>
                                        <p:tav tm="0">
                                          <p:val>
                                            <p:fltVal val="0"/>
                                          </p:val>
                                        </p:tav>
                                        <p:tav tm="100000">
                                          <p:val>
                                            <p:strVal val="#ppt_h"/>
                                          </p:val>
                                        </p:tav>
                                      </p:tavLst>
                                    </p:anim>
                                    <p:anim calcmode="lin" valueType="num">
                                      <p:cBhvr>
                                        <p:cTn id="25" dur="1000" fill="hold"/>
                                        <p:tgtEl>
                                          <p:spTgt spid="19"/>
                                        </p:tgtEl>
                                        <p:attrNameLst>
                                          <p:attrName>style.rotation</p:attrName>
                                        </p:attrNameLst>
                                      </p:cBhvr>
                                      <p:tavLst>
                                        <p:tav tm="0">
                                          <p:val>
                                            <p:fltVal val="90"/>
                                          </p:val>
                                        </p:tav>
                                        <p:tav tm="100000">
                                          <p:val>
                                            <p:fltVal val="0"/>
                                          </p:val>
                                        </p:tav>
                                      </p:tavLst>
                                    </p:anim>
                                    <p:animEffect transition="in" filter="fade">
                                      <p:cBhvr>
                                        <p:cTn id="2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idx="4294967295"/>
          </p:nvPr>
        </p:nvPicPr>
        <p:blipFill>
          <a:blip r:embed="rId4">
            <a:extLst>
              <a:ext uri="{28A0092B-C50C-407E-A947-70E740481C1C}">
                <a14:useLocalDpi xmlns:a14="http://schemas.microsoft.com/office/drawing/2010/main" val="0"/>
              </a:ext>
            </a:extLst>
          </a:blip>
          <a:srcRect t="3720" b="3720"/>
          <a:stretch>
            <a:fillRect/>
          </a:stretch>
        </p:blipFill>
        <p:spPr>
          <a:xfrm>
            <a:off x="3028950" y="2514600"/>
            <a:ext cx="5486400" cy="3371850"/>
          </a:xfrm>
        </p:spPr>
      </p:pic>
      <p:pic>
        <p:nvPicPr>
          <p:cNvPr id="3" name="Picture 2"/>
          <p:cNvPicPr>
            <a:picLocks noChangeAspect="1"/>
          </p:cNvPicPr>
          <p:nvPr/>
        </p:nvPicPr>
        <p:blipFill>
          <a:blip r:embed="rId5"/>
          <a:stretch>
            <a:fillRect/>
          </a:stretch>
        </p:blipFill>
        <p:spPr>
          <a:xfrm>
            <a:off x="1295400" y="1950295"/>
            <a:ext cx="5450681" cy="3586163"/>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8471" y="457200"/>
            <a:ext cx="3593808" cy="1457528"/>
          </a:xfrm>
          <a:prstGeom prst="rect">
            <a:avLst/>
          </a:prstGeom>
        </p:spPr>
      </p:pic>
      <p:sp>
        <p:nvSpPr>
          <p:cNvPr id="7" name="Line Callout 2 6"/>
          <p:cNvSpPr/>
          <p:nvPr/>
        </p:nvSpPr>
        <p:spPr>
          <a:xfrm>
            <a:off x="4972050" y="616789"/>
            <a:ext cx="2400300" cy="642633"/>
          </a:xfrm>
          <a:prstGeom prst="borderCallout2">
            <a:avLst>
              <a:gd name="adj1" fmla="val 18751"/>
              <a:gd name="adj2" fmla="val 4378"/>
              <a:gd name="adj3" fmla="val 18750"/>
              <a:gd name="adj4" fmla="val -16667"/>
              <a:gd name="adj5" fmla="val 45505"/>
              <a:gd name="adj6" fmla="val -53485"/>
            </a:avLst>
          </a:prstGeom>
          <a:ln w="57150"/>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350" dirty="0">
                <a:solidFill>
                  <a:prstClr val="white"/>
                </a:solidFill>
                <a:latin typeface="Arial Black" panose="020B0A04020102020204" pitchFamily="34" charset="0"/>
              </a:rPr>
              <a:t>* On GA Indicator</a:t>
            </a:r>
          </a:p>
        </p:txBody>
      </p:sp>
      <p:sp>
        <p:nvSpPr>
          <p:cNvPr id="6" name="TextBox 5"/>
          <p:cNvSpPr txBox="1"/>
          <p:nvPr/>
        </p:nvSpPr>
        <p:spPr>
          <a:xfrm rot="16200000">
            <a:off x="-811850" y="4052192"/>
            <a:ext cx="2914650" cy="800100"/>
          </a:xfrm>
          <a:prstGeom prst="rect">
            <a:avLst/>
          </a:prstGeom>
          <a:noFill/>
        </p:spPr>
        <p:txBody>
          <a:bodyPr wrap="square" rtlCol="0">
            <a:noAutofit/>
          </a:bodyPr>
          <a:lstStyle/>
          <a:p>
            <a:pPr algn="ctr"/>
            <a:r>
              <a:rPr lang="en-US" sz="2700" b="1" dirty="0">
                <a:solidFill>
                  <a:srgbClr val="F0583F"/>
                </a:solidFill>
                <a:latin typeface="+mj-lt"/>
                <a:ea typeface="+mj-ea"/>
                <a:cs typeface="+mj-cs"/>
              </a:rPr>
              <a:t>Facility Setup Notes</a:t>
            </a:r>
          </a:p>
        </p:txBody>
      </p:sp>
    </p:spTree>
    <p:custDataLst>
      <p:tags r:id="rId1"/>
    </p:custDataLst>
    <p:extLst>
      <p:ext uri="{BB962C8B-B14F-4D97-AF65-F5344CB8AC3E}">
        <p14:creationId xmlns:p14="http://schemas.microsoft.com/office/powerpoint/2010/main" val="225241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When configuring ‘performances’…</a:t>
            </a:r>
            <a:endParaRPr lang="en-US" dirty="0"/>
          </a:p>
        </p:txBody>
      </p:sp>
      <p:pic>
        <p:nvPicPr>
          <p:cNvPr id="5" name="Picture 4"/>
          <p:cNvPicPr>
            <a:picLocks noChangeAspect="1"/>
          </p:cNvPicPr>
          <p:nvPr/>
        </p:nvPicPr>
        <p:blipFill>
          <a:blip r:embed="rId4"/>
          <a:stretch>
            <a:fillRect/>
          </a:stretch>
        </p:blipFill>
        <p:spPr>
          <a:xfrm>
            <a:off x="2914650" y="2205734"/>
            <a:ext cx="3314700" cy="3314700"/>
          </a:xfrm>
          <a:prstGeom prst="rect">
            <a:avLst/>
          </a:prstGeom>
        </p:spPr>
      </p:pic>
    </p:spTree>
    <p:custDataLst>
      <p:tags r:id="rId1"/>
    </p:custDataLst>
    <p:extLst>
      <p:ext uri="{BB962C8B-B14F-4D97-AF65-F5344CB8AC3E}">
        <p14:creationId xmlns:p14="http://schemas.microsoft.com/office/powerpoint/2010/main" val="34165695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1"/>
          </p:nvPr>
        </p:nvPicPr>
        <p:blipFill>
          <a:blip r:embed="rId4"/>
          <a:stretch>
            <a:fillRect/>
          </a:stretch>
        </p:blipFill>
        <p:spPr>
          <a:xfrm>
            <a:off x="914400" y="2052622"/>
            <a:ext cx="4914900" cy="3940100"/>
          </a:xfrm>
          <a:prstGeom prst="rect">
            <a:avLst/>
          </a:prstGeom>
        </p:spPr>
      </p:pic>
      <p:sp>
        <p:nvSpPr>
          <p:cNvPr id="5" name="Content Placeholder 4"/>
          <p:cNvSpPr>
            <a:spLocks noGrp="1"/>
          </p:cNvSpPr>
          <p:nvPr>
            <p:ph sz="half" idx="10"/>
          </p:nvPr>
        </p:nvSpPr>
        <p:spPr>
          <a:xfrm>
            <a:off x="6057900" y="2457450"/>
            <a:ext cx="2628900" cy="3200400"/>
          </a:xfrm>
          <a:ln w="19050">
            <a:noFill/>
          </a:ln>
        </p:spPr>
        <p:txBody>
          <a:bodyPr/>
          <a:lstStyle/>
          <a:p>
            <a:endParaRPr lang="en-US" dirty="0" smtClean="0"/>
          </a:p>
          <a:p>
            <a:r>
              <a:rPr lang="en-US" dirty="0" smtClean="0"/>
              <a:t>Components:</a:t>
            </a:r>
          </a:p>
          <a:p>
            <a:pPr lvl="1"/>
            <a:r>
              <a:rPr lang="en-US" dirty="0" smtClean="0"/>
              <a:t>Performance Custom Screen</a:t>
            </a:r>
          </a:p>
          <a:p>
            <a:pPr lvl="1"/>
            <a:r>
              <a:rPr lang="en-US" dirty="0" smtClean="0"/>
              <a:t>Utility</a:t>
            </a:r>
          </a:p>
          <a:p>
            <a:r>
              <a:rPr lang="en-US" dirty="0" smtClean="0"/>
              <a:t>Request via a TASK ticket</a:t>
            </a:r>
            <a:endParaRPr lang="en-US" dirty="0"/>
          </a:p>
        </p:txBody>
      </p:sp>
      <p:sp>
        <p:nvSpPr>
          <p:cNvPr id="3" name="Title 2"/>
          <p:cNvSpPr>
            <a:spLocks noGrp="1"/>
          </p:cNvSpPr>
          <p:nvPr>
            <p:ph type="title"/>
          </p:nvPr>
        </p:nvSpPr>
        <p:spPr/>
        <p:txBody>
          <a:bodyPr/>
          <a:lstStyle/>
          <a:p>
            <a:r>
              <a:rPr lang="en-US" dirty="0" smtClean="0"/>
              <a:t>Multi-Event Build Utility </a:t>
            </a:r>
            <a:endParaRPr lang="en-US" dirty="0"/>
          </a:p>
        </p:txBody>
      </p:sp>
    </p:spTree>
    <p:custDataLst>
      <p:tags r:id="rId1"/>
    </p:custDataLst>
    <p:extLst>
      <p:ext uri="{BB962C8B-B14F-4D97-AF65-F5344CB8AC3E}">
        <p14:creationId xmlns:p14="http://schemas.microsoft.com/office/powerpoint/2010/main" val="28798865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463550" y="5211644"/>
            <a:ext cx="8229600" cy="571500"/>
          </a:xfrm>
        </p:spPr>
        <p:txBody>
          <a:bodyPr>
            <a:normAutofit/>
          </a:bodyPr>
          <a:lstStyle/>
          <a:p>
            <a:r>
              <a:rPr lang="en-US" dirty="0" smtClean="0"/>
              <a:t>Pricing – Which tool to choose?</a:t>
            </a:r>
            <a:endParaRPr lang="en-US" dirty="0"/>
          </a:p>
        </p:txBody>
      </p:sp>
      <p:grpSp>
        <p:nvGrpSpPr>
          <p:cNvPr id="18" name="Group 17"/>
          <p:cNvGrpSpPr/>
          <p:nvPr/>
        </p:nvGrpSpPr>
        <p:grpSpPr>
          <a:xfrm>
            <a:off x="1885950" y="1268646"/>
            <a:ext cx="5200650" cy="3760554"/>
            <a:chOff x="1143000" y="914400"/>
            <a:chExt cx="6934200" cy="5014072"/>
          </a:xfrm>
        </p:grpSpPr>
        <p:pic>
          <p:nvPicPr>
            <p:cNvPr id="19" name="Picture Placeholder 11"/>
            <p:cNvPicPr>
              <a:picLocks noChangeAspect="1"/>
            </p:cNvPicPr>
            <p:nvPr/>
          </p:nvPicPr>
          <p:blipFill>
            <a:blip r:embed="rId4">
              <a:extLst>
                <a:ext uri="{28A0092B-C50C-407E-A947-70E740481C1C}">
                  <a14:useLocalDpi xmlns:a14="http://schemas.microsoft.com/office/drawing/2010/main" val="0"/>
                </a:ext>
              </a:extLst>
            </a:blip>
            <a:srcRect l="1396" r="1396"/>
            <a:stretch>
              <a:fillRect/>
            </a:stretch>
          </p:blipFill>
          <p:spPr>
            <a:xfrm>
              <a:off x="1143000" y="914400"/>
              <a:ext cx="6934200" cy="5014072"/>
            </a:xfrm>
            <a:prstGeom prst="rect">
              <a:avLst/>
            </a:prstGeom>
          </p:spPr>
        </p:pic>
        <p:sp>
          <p:nvSpPr>
            <p:cNvPr id="20" name="TextBox 19"/>
            <p:cNvSpPr txBox="1"/>
            <p:nvPr/>
          </p:nvSpPr>
          <p:spPr>
            <a:xfrm rot="19561073">
              <a:off x="2620988" y="2224409"/>
              <a:ext cx="2819400" cy="457200"/>
            </a:xfrm>
            <a:prstGeom prst="rect">
              <a:avLst/>
            </a:prstGeom>
            <a:noFill/>
          </p:spPr>
          <p:txBody>
            <a:bodyPr wrap="none" rtlCol="0">
              <a:noAutofit/>
            </a:bodyPr>
            <a:lstStyle/>
            <a:p>
              <a:pPr algn="ctr"/>
              <a:r>
                <a:rPr lang="en-US" sz="1500" b="1" dirty="0">
                  <a:solidFill>
                    <a:prstClr val="black"/>
                  </a:solidFill>
                  <a:latin typeface="Arial Black" panose="020B0A04020102020204" pitchFamily="34" charset="0"/>
                </a:rPr>
                <a:t>Pricing Rules</a:t>
              </a:r>
            </a:p>
          </p:txBody>
        </p:sp>
        <p:sp>
          <p:nvSpPr>
            <p:cNvPr id="21" name="TextBox 20"/>
            <p:cNvSpPr txBox="1"/>
            <p:nvPr/>
          </p:nvSpPr>
          <p:spPr>
            <a:xfrm rot="20702256">
              <a:off x="4430826" y="2876220"/>
              <a:ext cx="2819400" cy="457200"/>
            </a:xfrm>
            <a:prstGeom prst="rect">
              <a:avLst/>
            </a:prstGeom>
            <a:noFill/>
          </p:spPr>
          <p:txBody>
            <a:bodyPr wrap="none" rtlCol="0">
              <a:noAutofit/>
            </a:bodyPr>
            <a:lstStyle/>
            <a:p>
              <a:pPr algn="ctr"/>
              <a:r>
                <a:rPr lang="en-US" sz="1500" b="1" dirty="0">
                  <a:solidFill>
                    <a:prstClr val="black"/>
                  </a:solidFill>
                  <a:latin typeface="Arial Black" panose="020B0A04020102020204" pitchFamily="34" charset="0"/>
                </a:rPr>
                <a:t>Promo Codes</a:t>
              </a:r>
            </a:p>
          </p:txBody>
        </p:sp>
        <p:sp>
          <p:nvSpPr>
            <p:cNvPr id="22" name="TextBox 21"/>
            <p:cNvSpPr txBox="1"/>
            <p:nvPr/>
          </p:nvSpPr>
          <p:spPr>
            <a:xfrm rot="19462771">
              <a:off x="5221852" y="2073656"/>
              <a:ext cx="2819400" cy="457200"/>
            </a:xfrm>
            <a:prstGeom prst="rect">
              <a:avLst/>
            </a:prstGeom>
            <a:noFill/>
          </p:spPr>
          <p:txBody>
            <a:bodyPr wrap="none" rtlCol="0">
              <a:noAutofit/>
            </a:bodyPr>
            <a:lstStyle/>
            <a:p>
              <a:pPr algn="ctr"/>
              <a:r>
                <a:rPr lang="en-US" sz="1500" b="1" dirty="0">
                  <a:solidFill>
                    <a:prstClr val="black"/>
                  </a:solidFill>
                  <a:latin typeface="Arial Black" panose="020B0A04020102020204" pitchFamily="34" charset="0"/>
                </a:rPr>
                <a:t>Discounts</a:t>
              </a:r>
            </a:p>
          </p:txBody>
        </p:sp>
      </p:grpSp>
    </p:spTree>
    <p:custDataLst>
      <p:tags r:id="rId1"/>
    </p:custDataLst>
    <p:extLst>
      <p:ext uri="{BB962C8B-B14F-4D97-AF65-F5344CB8AC3E}">
        <p14:creationId xmlns:p14="http://schemas.microsoft.com/office/powerpoint/2010/main" val="2988717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14"/>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r>
              <a:rPr lang="en-US" dirty="0" smtClean="0"/>
              <a:t>Price Types tied to sources are unlocked when the source / promo code is entered</a:t>
            </a:r>
          </a:p>
          <a:p>
            <a:r>
              <a:rPr lang="en-US" dirty="0" smtClean="0"/>
              <a:t>Works very well online</a:t>
            </a:r>
          </a:p>
          <a:p>
            <a:endParaRPr lang="en-US" dirty="0"/>
          </a:p>
        </p:txBody>
      </p:sp>
      <p:sp>
        <p:nvSpPr>
          <p:cNvPr id="4" name="Title 3"/>
          <p:cNvSpPr>
            <a:spLocks noGrp="1"/>
          </p:cNvSpPr>
          <p:nvPr>
            <p:ph type="title"/>
          </p:nvPr>
        </p:nvSpPr>
        <p:spPr/>
        <p:txBody>
          <a:bodyPr/>
          <a:lstStyle/>
          <a:p>
            <a:r>
              <a:rPr lang="en-US" smtClean="0"/>
              <a:t>Offers with Promo Codes</a:t>
            </a:r>
            <a:endParaRPr lang="en-US" dirty="0"/>
          </a:p>
        </p:txBody>
      </p:sp>
      <p:pic>
        <p:nvPicPr>
          <p:cNvPr id="16" name="Content Placeholder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7799" y="1371600"/>
            <a:ext cx="6201451" cy="2590800"/>
          </a:xfrm>
          <a:prstGeom prst="rect">
            <a:avLst/>
          </a:prstGeom>
        </p:spPr>
      </p:pic>
      <p:sp>
        <p:nvSpPr>
          <p:cNvPr id="2" name="Oval 1"/>
          <p:cNvSpPr/>
          <p:nvPr/>
        </p:nvSpPr>
        <p:spPr>
          <a:xfrm>
            <a:off x="1828800" y="2895600"/>
            <a:ext cx="914400" cy="4000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6955196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4188619" y="762000"/>
            <a:ext cx="4193381" cy="2085975"/>
          </a:xfrm>
          <a:prstGeom prst="rect">
            <a:avLst/>
          </a:prstGeom>
        </p:spPr>
      </p:pic>
      <p:sp>
        <p:nvSpPr>
          <p:cNvPr id="4" name="Title 3"/>
          <p:cNvSpPr>
            <a:spLocks noGrp="1"/>
          </p:cNvSpPr>
          <p:nvPr>
            <p:ph type="title"/>
          </p:nvPr>
        </p:nvSpPr>
        <p:spPr/>
        <p:txBody>
          <a:bodyPr/>
          <a:lstStyle/>
          <a:p>
            <a:r>
              <a:rPr lang="en-US" dirty="0" smtClean="0"/>
              <a:t>Discounts</a:t>
            </a:r>
            <a:endParaRPr lang="en-US" dirty="0"/>
          </a:p>
        </p:txBody>
      </p:sp>
      <p:sp>
        <p:nvSpPr>
          <p:cNvPr id="3" name="Content Placeholder 2"/>
          <p:cNvSpPr>
            <a:spLocks noGrp="1"/>
          </p:cNvSpPr>
          <p:nvPr>
            <p:ph sz="half" idx="1"/>
          </p:nvPr>
        </p:nvSpPr>
        <p:spPr>
          <a:xfrm>
            <a:off x="285750" y="1940312"/>
            <a:ext cx="3943350" cy="3714751"/>
          </a:xfrm>
        </p:spPr>
        <p:txBody>
          <a:bodyPr>
            <a:normAutofit lnSpcReduction="10000"/>
          </a:bodyPr>
          <a:lstStyle/>
          <a:p>
            <a:r>
              <a:rPr lang="en-US" dirty="0"/>
              <a:t>Less clutter on the sales screen</a:t>
            </a:r>
          </a:p>
          <a:p>
            <a:r>
              <a:rPr lang="en-US" dirty="0"/>
              <a:t>Can be applied </a:t>
            </a:r>
            <a:r>
              <a:rPr lang="en-US" dirty="0" err="1" smtClean="0"/>
              <a:t>en</a:t>
            </a:r>
            <a:r>
              <a:rPr lang="en-US" dirty="0" smtClean="0"/>
              <a:t> </a:t>
            </a:r>
            <a:r>
              <a:rPr lang="en-US" dirty="0"/>
              <a:t>masse</a:t>
            </a:r>
          </a:p>
          <a:p>
            <a:r>
              <a:rPr lang="en-US" dirty="0"/>
              <a:t>Available as a button in the </a:t>
            </a:r>
            <a:r>
              <a:rPr lang="en-US" dirty="0" err="1"/>
              <a:t>QuickSale</a:t>
            </a:r>
            <a:r>
              <a:rPr lang="en-US" dirty="0"/>
              <a:t> screen (v12.5)</a:t>
            </a:r>
          </a:p>
          <a:p>
            <a:r>
              <a:rPr lang="en-US" dirty="0"/>
              <a:t>Also available </a:t>
            </a:r>
            <a:r>
              <a:rPr lang="en-US" dirty="0" smtClean="0"/>
              <a:t>in the Tessitura API </a:t>
            </a:r>
            <a:r>
              <a:rPr lang="en-US" dirty="0"/>
              <a:t>(but not standard TNEW functionality)</a:t>
            </a:r>
          </a:p>
          <a:p>
            <a:endParaRPr lang="en-US" dirty="0"/>
          </a:p>
        </p:txBody>
      </p:sp>
      <p:pic>
        <p:nvPicPr>
          <p:cNvPr id="8" name="Content Placeholder 1"/>
          <p:cNvPicPr>
            <a:picLocks noGrp="1" noChangeAspect="1"/>
          </p:cNvPicPr>
          <p:nvPr>
            <p:ph sz="half" idx="10"/>
          </p:nvPr>
        </p:nvPicPr>
        <p:blipFill>
          <a:blip r:embed="rId5">
            <a:extLst>
              <a:ext uri="{28A0092B-C50C-407E-A947-70E740481C1C}">
                <a14:useLocalDpi xmlns:a14="http://schemas.microsoft.com/office/drawing/2010/main" val="0"/>
              </a:ext>
            </a:extLst>
          </a:blip>
          <a:stretch>
            <a:fillRect/>
          </a:stretch>
        </p:blipFill>
        <p:spPr>
          <a:xfrm>
            <a:off x="6000751" y="2749343"/>
            <a:ext cx="2535560" cy="4032457"/>
          </a:xfrm>
          <a:prstGeom prst="rect">
            <a:avLst/>
          </a:prstGeom>
        </p:spPr>
      </p:pic>
    </p:spTree>
    <p:custDataLst>
      <p:tags r:id="rId1"/>
    </p:custDataLst>
    <p:extLst>
      <p:ext uri="{BB962C8B-B14F-4D97-AF65-F5344CB8AC3E}">
        <p14:creationId xmlns:p14="http://schemas.microsoft.com/office/powerpoint/2010/main" val="299004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1"/>
          </p:nvPr>
        </p:nvPicPr>
        <p:blipFill>
          <a:blip r:embed="rId4"/>
          <a:stretch>
            <a:fillRect/>
          </a:stretch>
        </p:blipFill>
        <p:spPr>
          <a:xfrm>
            <a:off x="742950" y="2114550"/>
            <a:ext cx="2914650" cy="3494605"/>
          </a:xfrm>
          <a:prstGeom prst="rect">
            <a:avLst/>
          </a:prstGeom>
        </p:spPr>
      </p:pic>
      <p:sp>
        <p:nvSpPr>
          <p:cNvPr id="6" name="Content Placeholder 5"/>
          <p:cNvSpPr>
            <a:spLocks noGrp="1"/>
          </p:cNvSpPr>
          <p:nvPr>
            <p:ph sz="half" idx="10"/>
          </p:nvPr>
        </p:nvSpPr>
        <p:spPr/>
        <p:txBody>
          <a:bodyPr/>
          <a:lstStyle/>
          <a:p>
            <a:r>
              <a:rPr lang="en-US" dirty="0" smtClean="0"/>
              <a:t>New and shiny! (v12.5)</a:t>
            </a:r>
          </a:p>
          <a:p>
            <a:r>
              <a:rPr lang="en-US" dirty="0" smtClean="0"/>
              <a:t>Automatically applied based on other items in cart, constituent criteria and more!</a:t>
            </a:r>
          </a:p>
          <a:p>
            <a:r>
              <a:rPr lang="en-US" dirty="0" smtClean="0"/>
              <a:t>Available via the web API and out of the box on TNEW</a:t>
            </a:r>
            <a:endParaRPr lang="en-US" dirty="0"/>
          </a:p>
        </p:txBody>
      </p:sp>
      <p:sp>
        <p:nvSpPr>
          <p:cNvPr id="4" name="Title 3"/>
          <p:cNvSpPr>
            <a:spLocks noGrp="1"/>
          </p:cNvSpPr>
          <p:nvPr>
            <p:ph type="title"/>
          </p:nvPr>
        </p:nvSpPr>
        <p:spPr/>
        <p:txBody>
          <a:bodyPr/>
          <a:lstStyle/>
          <a:p>
            <a:r>
              <a:rPr lang="en-US" dirty="0" smtClean="0"/>
              <a:t>Pricing Rules</a:t>
            </a:r>
            <a:endParaRPr lang="en-US" dirty="0"/>
          </a:p>
        </p:txBody>
      </p:sp>
    </p:spTree>
    <p:custDataLst>
      <p:tags r:id="rId1"/>
    </p:custDataLst>
    <p:extLst>
      <p:ext uri="{BB962C8B-B14F-4D97-AF65-F5344CB8AC3E}">
        <p14:creationId xmlns:p14="http://schemas.microsoft.com/office/powerpoint/2010/main" val="24709640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761999" y="1371600"/>
            <a:ext cx="7388169" cy="3048000"/>
          </a:xfrm>
          <a:prstGeom prst="rect">
            <a:avLst/>
          </a:prstGeom>
        </p:spPr>
      </p:pic>
      <p:sp>
        <p:nvSpPr>
          <p:cNvPr id="3" name="Content Placeholder 2"/>
          <p:cNvSpPr>
            <a:spLocks noGrp="1"/>
          </p:cNvSpPr>
          <p:nvPr>
            <p:ph idx="1"/>
          </p:nvPr>
        </p:nvSpPr>
        <p:spPr>
          <a:xfrm>
            <a:off x="457200" y="4686300"/>
            <a:ext cx="8343900" cy="1314450"/>
          </a:xfrm>
        </p:spPr>
        <p:txBody>
          <a:bodyPr>
            <a:normAutofit fontScale="92500"/>
          </a:bodyPr>
          <a:lstStyle/>
          <a:p>
            <a:r>
              <a:rPr lang="en-US" dirty="0" smtClean="0"/>
              <a:t>Easy control of rules (e.g. - min/max number of performances)</a:t>
            </a:r>
          </a:p>
          <a:p>
            <a:r>
              <a:rPr lang="en-US" dirty="0" smtClean="0"/>
              <a:t>Pricing assigned by Tessitura</a:t>
            </a:r>
          </a:p>
          <a:p>
            <a:r>
              <a:rPr lang="en-US" dirty="0" smtClean="0"/>
              <a:t>Work with performance times or zones as times</a:t>
            </a:r>
            <a:endParaRPr lang="en-US" dirty="0"/>
          </a:p>
        </p:txBody>
      </p:sp>
      <p:sp>
        <p:nvSpPr>
          <p:cNvPr id="2" name="Title 1"/>
          <p:cNvSpPr>
            <a:spLocks noGrp="1"/>
          </p:cNvSpPr>
          <p:nvPr>
            <p:ph type="title"/>
          </p:nvPr>
        </p:nvSpPr>
        <p:spPr/>
        <p:txBody>
          <a:bodyPr/>
          <a:lstStyle/>
          <a:p>
            <a:r>
              <a:rPr lang="en-US" smtClean="0"/>
              <a:t>Flex Packages</a:t>
            </a:r>
            <a:endParaRPr lang="en-US" dirty="0"/>
          </a:p>
        </p:txBody>
      </p:sp>
    </p:spTree>
    <p:custDataLst>
      <p:tags r:id="rId1"/>
    </p:custDataLst>
    <p:extLst>
      <p:ext uri="{BB962C8B-B14F-4D97-AF65-F5344CB8AC3E}">
        <p14:creationId xmlns:p14="http://schemas.microsoft.com/office/powerpoint/2010/main" val="32008632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00250"/>
            <a:ext cx="8229600" cy="3371850"/>
          </a:xfrm>
        </p:spPr>
        <p:txBody>
          <a:bodyPr/>
          <a:lstStyle/>
          <a:p>
            <a:r>
              <a:rPr lang="en-US" dirty="0" smtClean="0"/>
              <a:t>Simple setup</a:t>
            </a:r>
          </a:p>
          <a:p>
            <a:r>
              <a:rPr lang="en-US" dirty="0" smtClean="0"/>
              <a:t>Ideal for selling items that have minimal reporting needs and no inventory control</a:t>
            </a:r>
          </a:p>
          <a:p>
            <a:r>
              <a:rPr lang="en-US" dirty="0" smtClean="0"/>
              <a:t>Examples include stroller rental or coat check</a:t>
            </a:r>
          </a:p>
          <a:p>
            <a:r>
              <a:rPr lang="en-US" dirty="0" smtClean="0"/>
              <a:t>Fees can be </a:t>
            </a:r>
            <a:r>
              <a:rPr lang="en-US" dirty="0" err="1" smtClean="0"/>
              <a:t>QuickSale</a:t>
            </a:r>
            <a:r>
              <a:rPr lang="en-US" dirty="0" smtClean="0"/>
              <a:t> buttons as well</a:t>
            </a:r>
            <a:endParaRPr lang="en-US" dirty="0"/>
          </a:p>
        </p:txBody>
      </p:sp>
      <p:sp>
        <p:nvSpPr>
          <p:cNvPr id="2" name="Title 1"/>
          <p:cNvSpPr>
            <a:spLocks noGrp="1"/>
          </p:cNvSpPr>
          <p:nvPr>
            <p:ph type="title"/>
          </p:nvPr>
        </p:nvSpPr>
        <p:spPr/>
        <p:txBody>
          <a:bodyPr/>
          <a:lstStyle/>
          <a:p>
            <a:r>
              <a:rPr lang="en-US" smtClean="0"/>
              <a:t>Fees</a:t>
            </a:r>
            <a:endParaRPr lang="en-US"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2200" y="3714750"/>
            <a:ext cx="2514600" cy="1885950"/>
          </a:xfrm>
          <a:prstGeom prst="rect">
            <a:avLst/>
          </a:prstGeom>
        </p:spPr>
      </p:pic>
    </p:spTree>
    <p:custDataLst>
      <p:tags r:id="rId1"/>
    </p:custDataLst>
    <p:extLst>
      <p:ext uri="{BB962C8B-B14F-4D97-AF65-F5344CB8AC3E}">
        <p14:creationId xmlns:p14="http://schemas.microsoft.com/office/powerpoint/2010/main" val="21061379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463550" y="5143500"/>
            <a:ext cx="8229600" cy="571500"/>
          </a:xfrm>
        </p:spPr>
        <p:txBody>
          <a:bodyPr>
            <a:normAutofit/>
          </a:bodyPr>
          <a:lstStyle/>
          <a:p>
            <a:r>
              <a:rPr lang="en-US" dirty="0" smtClean="0"/>
              <a:t>Setting up Sales Layouts</a:t>
            </a:r>
            <a:endParaRPr lang="en-US" dirty="0"/>
          </a:p>
        </p:txBody>
      </p:sp>
      <p:pic>
        <p:nvPicPr>
          <p:cNvPr id="2" name="Picture 1"/>
          <p:cNvPicPr>
            <a:picLocks noChangeAspect="1"/>
          </p:cNvPicPr>
          <p:nvPr/>
        </p:nvPicPr>
        <p:blipFill>
          <a:blip r:embed="rId4"/>
          <a:stretch>
            <a:fillRect/>
          </a:stretch>
        </p:blipFill>
        <p:spPr>
          <a:xfrm>
            <a:off x="2129829" y="1395750"/>
            <a:ext cx="4897041" cy="3732339"/>
          </a:xfrm>
          <a:prstGeom prst="rect">
            <a:avLst/>
          </a:prstGeom>
        </p:spPr>
      </p:pic>
    </p:spTree>
    <p:custDataLst>
      <p:tags r:id="rId1"/>
    </p:custDataLst>
    <p:extLst>
      <p:ext uri="{BB962C8B-B14F-4D97-AF65-F5344CB8AC3E}">
        <p14:creationId xmlns:p14="http://schemas.microsoft.com/office/powerpoint/2010/main" val="15678465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3073" y="2228850"/>
            <a:ext cx="8229600" cy="3371850"/>
          </a:xfrm>
        </p:spPr>
        <p:txBody>
          <a:bodyPr/>
          <a:lstStyle/>
          <a:p>
            <a:r>
              <a:rPr lang="en-US" dirty="0" smtClean="0"/>
              <a:t>Performance Static or Relative</a:t>
            </a:r>
          </a:p>
          <a:p>
            <a:r>
              <a:rPr lang="en-US" dirty="0" smtClean="0"/>
              <a:t>Package Static or Relative</a:t>
            </a:r>
          </a:p>
          <a:p>
            <a:r>
              <a:rPr lang="en-US" dirty="0" smtClean="0"/>
              <a:t>Membership</a:t>
            </a:r>
          </a:p>
          <a:p>
            <a:r>
              <a:rPr lang="en-US" dirty="0" smtClean="0"/>
              <a:t>Contribution / Contribution Roundup</a:t>
            </a:r>
          </a:p>
          <a:p>
            <a:r>
              <a:rPr lang="en-US" dirty="0" smtClean="0"/>
              <a:t>Fee</a:t>
            </a:r>
          </a:p>
          <a:p>
            <a:r>
              <a:rPr lang="en-US" dirty="0" smtClean="0"/>
              <a:t>Navigator</a:t>
            </a:r>
          </a:p>
          <a:p>
            <a:endParaRPr lang="en-US" dirty="0"/>
          </a:p>
        </p:txBody>
      </p:sp>
      <p:sp>
        <p:nvSpPr>
          <p:cNvPr id="2" name="Title 1"/>
          <p:cNvSpPr>
            <a:spLocks noGrp="1"/>
          </p:cNvSpPr>
          <p:nvPr>
            <p:ph type="title"/>
          </p:nvPr>
        </p:nvSpPr>
        <p:spPr/>
        <p:txBody>
          <a:bodyPr/>
          <a:lstStyle/>
          <a:p>
            <a:r>
              <a:rPr lang="en-US" dirty="0" smtClean="0"/>
              <a:t>Sales Layout Button Types</a:t>
            </a:r>
            <a:endParaRPr lang="en-US" dirty="0"/>
          </a:p>
        </p:txBody>
      </p:sp>
    </p:spTree>
    <p:custDataLst>
      <p:tags r:id="rId1"/>
    </p:custDataLst>
    <p:extLst>
      <p:ext uri="{BB962C8B-B14F-4D97-AF65-F5344CB8AC3E}">
        <p14:creationId xmlns:p14="http://schemas.microsoft.com/office/powerpoint/2010/main" val="10929753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p:cNvPicPr>
            <a:picLocks noGrp="1" noChangeAspect="1"/>
          </p:cNvPicPr>
          <p:nvPr>
            <p:ph sz="half" idx="1"/>
          </p:nvPr>
        </p:nvPicPr>
        <p:blipFill rotWithShape="1">
          <a:blip r:embed="rId4" cstate="print">
            <a:extLst>
              <a:ext uri="{28A0092B-C50C-407E-A947-70E740481C1C}">
                <a14:useLocalDpi xmlns:a14="http://schemas.microsoft.com/office/drawing/2010/main" val="0"/>
              </a:ext>
            </a:extLst>
          </a:blip>
          <a:srcRect r="22488"/>
          <a:stretch/>
        </p:blipFill>
        <p:spPr>
          <a:xfrm>
            <a:off x="628651" y="2228850"/>
            <a:ext cx="4085291" cy="3486150"/>
          </a:xfrm>
        </p:spPr>
      </p:pic>
      <p:sp>
        <p:nvSpPr>
          <p:cNvPr id="8" name="Content Placeholder 7"/>
          <p:cNvSpPr>
            <a:spLocks noGrp="1"/>
          </p:cNvSpPr>
          <p:nvPr>
            <p:ph sz="half" idx="10"/>
          </p:nvPr>
        </p:nvSpPr>
        <p:spPr>
          <a:xfrm>
            <a:off x="5543550" y="2228851"/>
            <a:ext cx="2914650" cy="3486150"/>
          </a:xfrm>
        </p:spPr>
        <p:txBody>
          <a:bodyPr/>
          <a:lstStyle/>
          <a:p>
            <a:r>
              <a:rPr lang="en-US" dirty="0" smtClean="0"/>
              <a:t>Button placement</a:t>
            </a:r>
          </a:p>
          <a:p>
            <a:r>
              <a:rPr lang="en-US" dirty="0" smtClean="0"/>
              <a:t>Number of layouts</a:t>
            </a:r>
            <a:endParaRPr lang="en-US" dirty="0"/>
          </a:p>
          <a:p>
            <a:r>
              <a:rPr lang="en-US" dirty="0" smtClean="0"/>
              <a:t>Colors – for products, price types and payment methods</a:t>
            </a:r>
            <a:endParaRPr lang="en-US" dirty="0"/>
          </a:p>
        </p:txBody>
      </p:sp>
      <p:sp>
        <p:nvSpPr>
          <p:cNvPr id="6" name="Title 5"/>
          <p:cNvSpPr>
            <a:spLocks noGrp="1"/>
          </p:cNvSpPr>
          <p:nvPr>
            <p:ph type="title"/>
          </p:nvPr>
        </p:nvSpPr>
        <p:spPr/>
        <p:txBody>
          <a:bodyPr/>
          <a:lstStyle/>
          <a:p>
            <a:r>
              <a:rPr lang="en-US" dirty="0" smtClean="0"/>
              <a:t>Think about…</a:t>
            </a:r>
            <a:endParaRPr lang="en-US" dirty="0"/>
          </a:p>
        </p:txBody>
      </p:sp>
    </p:spTree>
    <p:custDataLst>
      <p:tags r:id="rId1"/>
    </p:custDataLst>
    <p:extLst>
      <p:ext uri="{BB962C8B-B14F-4D97-AF65-F5344CB8AC3E}">
        <p14:creationId xmlns:p14="http://schemas.microsoft.com/office/powerpoint/2010/main" val="18723634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smtClean="0"/>
              <a:t>And a personal favorite: </a:t>
            </a:r>
            <a:br>
              <a:rPr lang="en-US" dirty="0" smtClean="0"/>
            </a:br>
            <a:r>
              <a:rPr lang="en-US" dirty="0" smtClean="0"/>
              <a:t>the Credit Card payment method!</a:t>
            </a:r>
            <a:endParaRPr lang="en-US" dirty="0"/>
          </a:p>
        </p:txBody>
      </p:sp>
      <p:sp>
        <p:nvSpPr>
          <p:cNvPr id="7" name="Content Placeholder 6"/>
          <p:cNvSpPr>
            <a:spLocks noGrp="1"/>
          </p:cNvSpPr>
          <p:nvPr>
            <p:ph sz="half" idx="1"/>
          </p:nvPr>
        </p:nvSpPr>
        <p:spPr>
          <a:xfrm>
            <a:off x="400050" y="2857500"/>
            <a:ext cx="4286250" cy="2857501"/>
          </a:xfrm>
        </p:spPr>
        <p:txBody>
          <a:bodyPr/>
          <a:lstStyle/>
          <a:p>
            <a:r>
              <a:rPr lang="en-US" dirty="0"/>
              <a:t>Allows quicker payment with any credit </a:t>
            </a:r>
            <a:r>
              <a:rPr lang="en-US" dirty="0" smtClean="0"/>
              <a:t>card</a:t>
            </a:r>
            <a:br>
              <a:rPr lang="en-US" dirty="0" smtClean="0"/>
            </a:br>
            <a:endParaRPr lang="en-US" dirty="0"/>
          </a:p>
          <a:p>
            <a:r>
              <a:rPr lang="en-US" dirty="0"/>
              <a:t>Tessitura selects &amp; processes correct card type</a:t>
            </a:r>
          </a:p>
          <a:p>
            <a:endParaRPr lang="en-US" dirty="0"/>
          </a:p>
        </p:txBody>
      </p:sp>
      <p:pic>
        <p:nvPicPr>
          <p:cNvPr id="13" name="Content Placeholder 12"/>
          <p:cNvPicPr>
            <a:picLocks noGrp="1" noChangeAspect="1"/>
          </p:cNvPicPr>
          <p:nvPr>
            <p:ph sz="half" idx="10"/>
          </p:nvPr>
        </p:nvPicPr>
        <p:blipFill>
          <a:blip r:embed="rId4"/>
          <a:stretch>
            <a:fillRect/>
          </a:stretch>
        </p:blipFill>
        <p:spPr>
          <a:xfrm>
            <a:off x="4903796" y="2593361"/>
            <a:ext cx="3783004" cy="3277516"/>
          </a:xfrm>
          <a:prstGeom prst="rect">
            <a:avLst/>
          </a:prstGeom>
        </p:spPr>
      </p:pic>
    </p:spTree>
    <p:custDataLst>
      <p:tags r:id="rId1"/>
    </p:custDataLst>
    <p:extLst>
      <p:ext uri="{BB962C8B-B14F-4D97-AF65-F5344CB8AC3E}">
        <p14:creationId xmlns:p14="http://schemas.microsoft.com/office/powerpoint/2010/main" val="3720598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p:txBody>
          <a:bodyPr/>
          <a:lstStyle/>
          <a:p>
            <a:r>
              <a:rPr lang="en-US" smtClean="0"/>
              <a:t>Visitor Flow</a:t>
            </a:r>
            <a:endParaRPr lang="en-US" dirty="0"/>
          </a:p>
        </p:txBody>
      </p:sp>
    </p:spTree>
    <p:custDataLst>
      <p:tags r:id="rId1"/>
    </p:custDataLst>
    <p:extLst>
      <p:ext uri="{BB962C8B-B14F-4D97-AF65-F5344CB8AC3E}">
        <p14:creationId xmlns:p14="http://schemas.microsoft.com/office/powerpoint/2010/main" val="41551317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idx="1"/>
          </p:nvPr>
        </p:nvSpPr>
        <p:spPr/>
        <p:txBody>
          <a:bodyPr>
            <a:normAutofit/>
          </a:bodyPr>
          <a:lstStyle/>
          <a:p>
            <a:r>
              <a:rPr lang="en-US" sz="3000" dirty="0"/>
              <a:t>Consider using a Price Event to incent</a:t>
            </a:r>
          </a:p>
          <a:p>
            <a:r>
              <a:rPr lang="en-US" sz="3000" dirty="0"/>
              <a:t>Bonus: You get additional customer data without effort on your part</a:t>
            </a:r>
          </a:p>
        </p:txBody>
      </p:sp>
      <p:sp>
        <p:nvSpPr>
          <p:cNvPr id="2" name="Title 1"/>
          <p:cNvSpPr>
            <a:spLocks noGrp="1"/>
          </p:cNvSpPr>
          <p:nvPr>
            <p:ph type="title"/>
          </p:nvPr>
        </p:nvSpPr>
        <p:spPr/>
        <p:txBody>
          <a:bodyPr/>
          <a:lstStyle/>
          <a:p>
            <a:r>
              <a:rPr lang="en-US" dirty="0" smtClean="0"/>
              <a:t>Advance (Online) Sales</a:t>
            </a:r>
            <a:endParaRPr lang="en-US" dirty="0"/>
          </a:p>
        </p:txBody>
      </p:sp>
    </p:spTree>
    <p:custDataLst>
      <p:tags r:id="rId1"/>
    </p:custDataLst>
    <p:extLst>
      <p:ext uri="{BB962C8B-B14F-4D97-AF65-F5344CB8AC3E}">
        <p14:creationId xmlns:p14="http://schemas.microsoft.com/office/powerpoint/2010/main" val="4808964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463550" y="5200650"/>
            <a:ext cx="8229600" cy="571500"/>
          </a:xfrm>
        </p:spPr>
        <p:txBody>
          <a:bodyPr>
            <a:normAutofit/>
          </a:bodyPr>
          <a:lstStyle/>
          <a:p>
            <a:r>
              <a:rPr lang="en-US" dirty="0" smtClean="0"/>
              <a:t>N-Scan Access Control</a:t>
            </a:r>
            <a:endParaRPr lang="en-US" dirty="0"/>
          </a:p>
        </p:txBody>
      </p:sp>
      <p:pic>
        <p:nvPicPr>
          <p:cNvPr id="5" name="Picture Placeholder 4"/>
          <p:cNvPicPr>
            <a:picLocks noGrp="1" noChangeAspect="1"/>
          </p:cNvPicPr>
          <p:nvPr>
            <p:ph type="pic" idx="4294967295"/>
          </p:nvPr>
        </p:nvPicPr>
        <p:blipFill>
          <a:blip r:embed="rId4">
            <a:extLst>
              <a:ext uri="{28A0092B-C50C-407E-A947-70E740481C1C}">
                <a14:useLocalDpi xmlns:a14="http://schemas.microsoft.com/office/drawing/2010/main" val="0"/>
              </a:ext>
            </a:extLst>
          </a:blip>
          <a:srcRect l="15616" r="15616"/>
          <a:stretch>
            <a:fillRect/>
          </a:stretch>
        </p:blipFill>
        <p:spPr>
          <a:xfrm>
            <a:off x="920750" y="1657350"/>
            <a:ext cx="7315200" cy="3371850"/>
          </a:xfrm>
        </p:spPr>
      </p:pic>
    </p:spTree>
    <p:custDataLst>
      <p:tags r:id="rId1"/>
    </p:custDataLst>
    <p:extLst>
      <p:ext uri="{BB962C8B-B14F-4D97-AF65-F5344CB8AC3E}">
        <p14:creationId xmlns:p14="http://schemas.microsoft.com/office/powerpoint/2010/main" val="38574018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371600"/>
            <a:ext cx="5314950" cy="1085850"/>
          </a:xfrm>
        </p:spPr>
        <p:txBody>
          <a:bodyPr>
            <a:normAutofit/>
          </a:bodyPr>
          <a:lstStyle/>
          <a:p>
            <a:r>
              <a:rPr lang="en-US" dirty="0" smtClean="0"/>
              <a:t>Print at Home and Mobile Ticketing</a:t>
            </a:r>
            <a:endParaRPr lang="en-US" dirty="0"/>
          </a:p>
        </p:txBody>
      </p:sp>
      <p:grpSp>
        <p:nvGrpSpPr>
          <p:cNvPr id="6" name="Group 5"/>
          <p:cNvGrpSpPr/>
          <p:nvPr/>
        </p:nvGrpSpPr>
        <p:grpSpPr>
          <a:xfrm>
            <a:off x="5772150" y="1463426"/>
            <a:ext cx="2343150" cy="4514850"/>
            <a:chOff x="7239000" y="2667000"/>
            <a:chExt cx="3124200" cy="6019800"/>
          </a:xfrm>
        </p:grpSpPr>
        <p:pic>
          <p:nvPicPr>
            <p:cNvPr id="8" name="Picture Placeholder 8"/>
            <p:cNvPicPr>
              <a:picLocks noChangeAspect="1"/>
            </p:cNvPicPr>
            <p:nvPr/>
          </p:nvPicPr>
          <p:blipFill>
            <a:blip r:embed="rId4">
              <a:extLst>
                <a:ext uri="{28A0092B-C50C-407E-A947-70E740481C1C}">
                  <a14:useLocalDpi xmlns:a14="http://schemas.microsoft.com/office/drawing/2010/main" val="0"/>
                </a:ext>
              </a:extLst>
            </a:blip>
            <a:srcRect l="617" r="617"/>
            <a:stretch>
              <a:fillRect/>
            </a:stretch>
          </p:blipFill>
          <p:spPr>
            <a:xfrm>
              <a:off x="7239000" y="2667000"/>
              <a:ext cx="3124200" cy="6019800"/>
            </a:xfrm>
            <a:prstGeom prst="rect">
              <a:avLst/>
            </a:prstGeom>
          </p:spPr>
        </p:pic>
        <p:pic>
          <p:nvPicPr>
            <p:cNvPr id="10"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480168" y="3685550"/>
              <a:ext cx="2641863" cy="4003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3074" name="Picture 2" descr="https://labs.cooperhewitt.org/wp-content/uploads/sites/2/2014/12/Screenshot-2014-12-16-16.27.35.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47527" y="2457450"/>
            <a:ext cx="2556129" cy="329656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631020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Group Entry</a:t>
            </a:r>
            <a:endParaRPr lang="en-US" dirty="0"/>
          </a:p>
        </p:txBody>
      </p:sp>
      <p:pic>
        <p:nvPicPr>
          <p:cNvPr id="2" name="Picture 1"/>
          <p:cNvPicPr>
            <a:picLocks noChangeAspect="1"/>
          </p:cNvPicPr>
          <p:nvPr/>
        </p:nvPicPr>
        <p:blipFill>
          <a:blip r:embed="rId4"/>
          <a:stretch>
            <a:fillRect/>
          </a:stretch>
        </p:blipFill>
        <p:spPr>
          <a:xfrm>
            <a:off x="3248089" y="2400300"/>
            <a:ext cx="2707481" cy="2320698"/>
          </a:xfrm>
          <a:prstGeom prst="rect">
            <a:avLst/>
          </a:prstGeom>
        </p:spPr>
      </p:pic>
      <p:pic>
        <p:nvPicPr>
          <p:cNvPr id="1026" name="Picture 2" descr="http://theprintingfactory.co.uk/images/barcod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56" y="3061097"/>
            <a:ext cx="2928938" cy="9644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71750" y="3143250"/>
            <a:ext cx="514350" cy="571500"/>
          </a:xfrm>
          <a:prstGeom prst="rect">
            <a:avLst/>
          </a:prstGeom>
          <a:noFill/>
        </p:spPr>
        <p:txBody>
          <a:bodyPr wrap="square" rtlCol="0">
            <a:noAutofit/>
          </a:bodyPr>
          <a:lstStyle/>
          <a:p>
            <a:pPr algn="ctr"/>
            <a:r>
              <a:rPr lang="en-US" sz="5400" b="1" dirty="0">
                <a:solidFill>
                  <a:srgbClr val="F0583F"/>
                </a:solidFill>
                <a:latin typeface="+mj-lt"/>
                <a:ea typeface="+mj-ea"/>
                <a:cs typeface="+mj-cs"/>
              </a:rPr>
              <a:t>+</a:t>
            </a:r>
          </a:p>
        </p:txBody>
      </p:sp>
      <p:sp>
        <p:nvSpPr>
          <p:cNvPr id="4" name="TextBox 3"/>
          <p:cNvSpPr txBox="1"/>
          <p:nvPr/>
        </p:nvSpPr>
        <p:spPr>
          <a:xfrm>
            <a:off x="6065254" y="3094448"/>
            <a:ext cx="971550" cy="628650"/>
          </a:xfrm>
          <a:prstGeom prst="rect">
            <a:avLst/>
          </a:prstGeom>
          <a:noFill/>
        </p:spPr>
        <p:txBody>
          <a:bodyPr wrap="square" rtlCol="0">
            <a:noAutofit/>
          </a:bodyPr>
          <a:lstStyle/>
          <a:p>
            <a:pPr algn="ctr"/>
            <a:r>
              <a:rPr lang="en-US" sz="5400" b="1" dirty="0">
                <a:solidFill>
                  <a:srgbClr val="F0583F"/>
                </a:solidFill>
                <a:latin typeface="+mj-lt"/>
                <a:ea typeface="+mj-ea"/>
                <a:cs typeface="+mj-cs"/>
              </a:rPr>
              <a:t>=</a:t>
            </a:r>
          </a:p>
        </p:txBody>
      </p:sp>
      <p:pic>
        <p:nvPicPr>
          <p:cNvPr id="1032" name="Picture 8" descr="http://rs973.pbsrc.com/albums/ae218/atlasfugged/seinfelddance.gif~c20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049004" y="2628900"/>
            <a:ext cx="180022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86263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1032"/>
                                        </p:tgtEl>
                                        <p:attrNameLst>
                                          <p:attrName>style.visibility</p:attrName>
                                        </p:attrNameLst>
                                      </p:cBhvr>
                                      <p:to>
                                        <p:strVal val="visible"/>
                                      </p:to>
                                    </p:set>
                                    <p:anim calcmode="lin" valueType="num">
                                      <p:cBhvr additive="base">
                                        <p:cTn id="21" dur="500" fill="hold"/>
                                        <p:tgtEl>
                                          <p:spTgt spid="1032"/>
                                        </p:tgtEl>
                                        <p:attrNameLst>
                                          <p:attrName>ppt_x</p:attrName>
                                        </p:attrNameLst>
                                      </p:cBhvr>
                                      <p:tavLst>
                                        <p:tav tm="0">
                                          <p:val>
                                            <p:strVal val="#ppt_x"/>
                                          </p:val>
                                        </p:tav>
                                        <p:tav tm="100000">
                                          <p:val>
                                            <p:strVal val="#ppt_x"/>
                                          </p:val>
                                        </p:tav>
                                      </p:tavLst>
                                    </p:anim>
                                    <p:anim calcmode="lin" valueType="num">
                                      <p:cBhvr additive="base">
                                        <p:cTn id="22" dur="500" fill="hold"/>
                                        <p:tgtEl>
                                          <p:spTgt spid="103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idx="1"/>
          </p:nvPr>
        </p:nvSpPr>
        <p:spPr/>
        <p:txBody>
          <a:bodyPr>
            <a:normAutofit/>
          </a:bodyPr>
          <a:lstStyle/>
          <a:p>
            <a:r>
              <a:rPr lang="en-US" sz="3000" dirty="0"/>
              <a:t>Can alert staff when a VIP or other person of interest has a ticket scanned</a:t>
            </a:r>
          </a:p>
          <a:p>
            <a:r>
              <a:rPr lang="en-US" sz="3000" dirty="0"/>
              <a:t>Can also prompt staff to deliver a message when a ticket is scanned</a:t>
            </a:r>
          </a:p>
        </p:txBody>
      </p:sp>
      <p:sp>
        <p:nvSpPr>
          <p:cNvPr id="2" name="Title 1"/>
          <p:cNvSpPr>
            <a:spLocks noGrp="1"/>
          </p:cNvSpPr>
          <p:nvPr>
            <p:ph type="title"/>
          </p:nvPr>
        </p:nvSpPr>
        <p:spPr/>
        <p:txBody>
          <a:bodyPr/>
          <a:lstStyle/>
          <a:p>
            <a:r>
              <a:rPr lang="en-US" smtClean="0"/>
              <a:t>N-Scan Messaging</a:t>
            </a:r>
            <a:endParaRPr lang="en-US" dirty="0"/>
          </a:p>
        </p:txBody>
      </p:sp>
    </p:spTree>
    <p:custDataLst>
      <p:tags r:id="rId1"/>
    </p:custDataLst>
    <p:extLst>
      <p:ext uri="{BB962C8B-B14F-4D97-AF65-F5344CB8AC3E}">
        <p14:creationId xmlns:p14="http://schemas.microsoft.com/office/powerpoint/2010/main" val="12866947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Tactical Reporting</a:t>
            </a:r>
            <a:endParaRPr lang="en-US" dirty="0"/>
          </a:p>
        </p:txBody>
      </p:sp>
      <p:pic>
        <p:nvPicPr>
          <p:cNvPr id="8" name="Content Placeholder 7"/>
          <p:cNvPicPr>
            <a:picLocks noGrp="1" noChangeAspect="1"/>
          </p:cNvPicPr>
          <p:nvPr>
            <p:ph sz="half" idx="4294967295"/>
          </p:nvPr>
        </p:nvPicPr>
        <p:blipFill>
          <a:blip r:embed="rId4">
            <a:extLst>
              <a:ext uri="{28A0092B-C50C-407E-A947-70E740481C1C}">
                <a14:useLocalDpi xmlns:a14="http://schemas.microsoft.com/office/drawing/2010/main" val="0"/>
              </a:ext>
            </a:extLst>
          </a:blip>
          <a:stretch>
            <a:fillRect/>
          </a:stretch>
        </p:blipFill>
        <p:spPr>
          <a:xfrm>
            <a:off x="5943600" y="3366214"/>
            <a:ext cx="3028950" cy="2805986"/>
          </a:xfrm>
        </p:spPr>
      </p:pic>
      <p:pic>
        <p:nvPicPr>
          <p:cNvPr id="7" name="Content Placeholder 6"/>
          <p:cNvPicPr>
            <a:picLocks noGrp="1" noChangeAspect="1"/>
          </p:cNvPicPr>
          <p:nvPr>
            <p:ph sz="half" idx="4294967295"/>
          </p:nvPr>
        </p:nvPicPr>
        <p:blipFill>
          <a:blip r:embed="rId5">
            <a:extLst>
              <a:ext uri="{28A0092B-C50C-407E-A947-70E740481C1C}">
                <a14:useLocalDpi xmlns:a14="http://schemas.microsoft.com/office/drawing/2010/main" val="0"/>
              </a:ext>
            </a:extLst>
          </a:blip>
          <a:stretch>
            <a:fillRect/>
          </a:stretch>
        </p:blipFill>
        <p:spPr>
          <a:xfrm>
            <a:off x="0" y="3314700"/>
            <a:ext cx="4695523" cy="2800350"/>
          </a:xfr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5975" y="1219200"/>
            <a:ext cx="5314950" cy="1875866"/>
          </a:xfrm>
          <a:prstGeom prst="rect">
            <a:avLst/>
          </a:prstGeom>
        </p:spPr>
      </p:pic>
    </p:spTree>
    <p:custDataLst>
      <p:tags r:id="rId1"/>
    </p:custDataLst>
    <p:extLst>
      <p:ext uri="{BB962C8B-B14F-4D97-AF65-F5344CB8AC3E}">
        <p14:creationId xmlns:p14="http://schemas.microsoft.com/office/powerpoint/2010/main" val="269927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US" smtClean="0"/>
              <a:t>Cross-Departmental Communication</a:t>
            </a:r>
            <a:endParaRPr lang="en-US" dirty="0"/>
          </a:p>
        </p:txBody>
      </p:sp>
    </p:spTree>
    <p:custDataLst>
      <p:tags r:id="rId1"/>
    </p:custDataLst>
    <p:extLst>
      <p:ext uri="{BB962C8B-B14F-4D97-AF65-F5344CB8AC3E}">
        <p14:creationId xmlns:p14="http://schemas.microsoft.com/office/powerpoint/2010/main" val="42282596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Actionable Header</a:t>
            </a:r>
            <a:br>
              <a:rPr lang="en-US" dirty="0"/>
            </a:br>
            <a:endParaRPr lang="en-US" dirty="0"/>
          </a:p>
        </p:txBody>
      </p:sp>
      <p:pic>
        <p:nvPicPr>
          <p:cNvPr id="9" name="Picture Placeholder 8"/>
          <p:cNvPicPr>
            <a:picLocks noGrp="1" noChangeAspect="1"/>
          </p:cNvPicPr>
          <p:nvPr>
            <p:ph type="pic" idx="4294967295"/>
          </p:nvPr>
        </p:nvPicPr>
        <p:blipFill>
          <a:blip r:embed="rId4">
            <a:extLst>
              <a:ext uri="{28A0092B-C50C-407E-A947-70E740481C1C}">
                <a14:useLocalDpi xmlns:a14="http://schemas.microsoft.com/office/drawing/2010/main" val="0"/>
              </a:ext>
            </a:extLst>
          </a:blip>
          <a:srcRect t="9643" b="9643"/>
          <a:stretch>
            <a:fillRect/>
          </a:stretch>
        </p:blipFill>
        <p:spPr>
          <a:xfrm>
            <a:off x="400050" y="1981200"/>
            <a:ext cx="8343900" cy="1390650"/>
          </a:xfrm>
        </p:spPr>
      </p:pic>
      <p:pic>
        <p:nvPicPr>
          <p:cNvPr id="2050" name="Picture 2" descr="http://www.ala.org/everyday-advocacy/sites/ala.org.everyday-advocacy/files/content/get-inspired/get-inspired-2-landin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6051" y="3657600"/>
            <a:ext cx="3336131" cy="187880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260891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0137" y="4057650"/>
            <a:ext cx="8229600" cy="3371850"/>
          </a:xfrm>
        </p:spPr>
        <p:txBody>
          <a:bodyPr/>
          <a:lstStyle/>
          <a:p>
            <a:r>
              <a:rPr lang="en-US" dirty="0" smtClean="0"/>
              <a:t>It’s easy to switch mode of sale as needed </a:t>
            </a:r>
          </a:p>
          <a:p>
            <a:pPr marL="0" indent="0">
              <a:buNone/>
            </a:pPr>
            <a:r>
              <a:rPr lang="en-US" dirty="0" smtClean="0"/>
              <a:t>      OR</a:t>
            </a:r>
          </a:p>
          <a:p>
            <a:r>
              <a:rPr lang="en-US" dirty="0" smtClean="0"/>
              <a:t>Consider offering products from multiple departments in a single blended Mode of </a:t>
            </a:r>
            <a:r>
              <a:rPr lang="en-US" dirty="0"/>
              <a:t>S</a:t>
            </a:r>
            <a:r>
              <a:rPr lang="en-US" dirty="0" smtClean="0"/>
              <a:t>ale</a:t>
            </a:r>
            <a:endParaRPr lang="en-US" dirty="0"/>
          </a:p>
        </p:txBody>
      </p:sp>
      <p:sp>
        <p:nvSpPr>
          <p:cNvPr id="4" name="Title 3"/>
          <p:cNvSpPr>
            <a:spLocks noGrp="1"/>
          </p:cNvSpPr>
          <p:nvPr>
            <p:ph type="title"/>
          </p:nvPr>
        </p:nvSpPr>
        <p:spPr/>
        <p:txBody>
          <a:bodyPr/>
          <a:lstStyle/>
          <a:p>
            <a:pPr algn="ctr"/>
            <a:r>
              <a:rPr lang="en-US" dirty="0" smtClean="0"/>
              <a:t>Cross-Departmental Sales</a:t>
            </a:r>
            <a:endParaRPr lang="en-US" dirty="0"/>
          </a:p>
        </p:txBody>
      </p:sp>
      <p:pic>
        <p:nvPicPr>
          <p:cNvPr id="4098" name="Picture 2" descr="https://media4.giphy.com/media/WcMiWiThgeV3O/200_s.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5447" y="1447800"/>
            <a:ext cx="4273106" cy="241418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15882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00200" y="2417739"/>
            <a:ext cx="6515100" cy="669414"/>
          </a:xfrm>
          <a:prstGeom prst="rect">
            <a:avLst/>
          </a:prstGeom>
          <a:noFill/>
        </p:spPr>
        <p:txBody>
          <a:bodyPr wrap="square" rtlCol="0">
            <a:spAutoFit/>
          </a:bodyPr>
          <a:lstStyle/>
          <a:p>
            <a:r>
              <a:rPr lang="en-US" sz="2400" b="1" dirty="0" smtClean="0">
                <a:solidFill>
                  <a:srgbClr val="008E90"/>
                </a:solidFill>
                <a:latin typeface="Arial" panose="020B0604020202020204" pitchFamily="34" charset="0"/>
                <a:cs typeface="Arial" panose="020B0604020202020204" pitchFamily="34" charset="0"/>
              </a:rPr>
              <a:t>Questions.</a:t>
            </a:r>
            <a:endParaRPr lang="en-US" sz="2400" b="1" dirty="0">
              <a:solidFill>
                <a:srgbClr val="008E90"/>
              </a:solidFill>
              <a:latin typeface="Arial" panose="020B0604020202020204" pitchFamily="34" charset="0"/>
              <a:cs typeface="Arial" panose="020B0604020202020204" pitchFamily="34" charset="0"/>
            </a:endParaRPr>
          </a:p>
          <a:p>
            <a:endParaRPr lang="en-US" sz="1350" dirty="0">
              <a:solidFill>
                <a:srgbClr val="7F7F7F"/>
              </a:solidFill>
            </a:endParaRPr>
          </a:p>
        </p:txBody>
      </p:sp>
      <p:sp>
        <p:nvSpPr>
          <p:cNvPr id="8" name="Title 1"/>
          <p:cNvSpPr txBox="1">
            <a:spLocks/>
          </p:cNvSpPr>
          <p:nvPr/>
        </p:nvSpPr>
        <p:spPr>
          <a:xfrm>
            <a:off x="1771650" y="1543050"/>
            <a:ext cx="6057900" cy="571500"/>
          </a:xfrm>
          <a:prstGeom prst="rect">
            <a:avLst/>
          </a:prstGeom>
        </p:spPr>
        <p:txBody>
          <a:bodyPr/>
          <a:lstStyle>
            <a:lvl1pPr algn="l" defTabSz="914400" rtl="0" eaLnBrk="1" latinLnBrk="0" hangingPunct="1">
              <a:spcBef>
                <a:spcPct val="0"/>
              </a:spcBef>
              <a:spcAft>
                <a:spcPts val="600"/>
              </a:spcAft>
              <a:buNone/>
              <a:defRPr sz="3000" b="1" i="0" kern="1200" cap="none" spc="0" baseline="0">
                <a:solidFill>
                  <a:srgbClr val="EC1E24"/>
                </a:solidFill>
                <a:latin typeface="Arial Black" panose="020B0A04020102020204" pitchFamily="34" charset="0"/>
                <a:ea typeface="+mj-ea"/>
                <a:cs typeface="+mj-cs"/>
              </a:defRPr>
            </a:lvl1pPr>
          </a:lstStyle>
          <a:p>
            <a:pPr>
              <a:lnSpc>
                <a:spcPts val="2475"/>
              </a:lnSpc>
            </a:pPr>
            <a:endParaRPr lang="en-US" sz="2250" dirty="0">
              <a:solidFill>
                <a:srgbClr val="F0583F"/>
              </a:solidFill>
              <a:latin typeface="+mj-lt"/>
            </a:endParaRPr>
          </a:p>
        </p:txBody>
      </p:sp>
      <p:sp>
        <p:nvSpPr>
          <p:cNvPr id="9" name="Title 1"/>
          <p:cNvSpPr txBox="1">
            <a:spLocks/>
          </p:cNvSpPr>
          <p:nvPr/>
        </p:nvSpPr>
        <p:spPr>
          <a:xfrm>
            <a:off x="1600200" y="4844495"/>
            <a:ext cx="2571750" cy="342900"/>
          </a:xfrm>
          <a:prstGeom prst="rect">
            <a:avLst/>
          </a:prstGeom>
        </p:spPr>
        <p:txBody>
          <a:bodyPr/>
          <a:lstStyle>
            <a:lvl1pPr algn="l" defTabSz="914400" rtl="0" eaLnBrk="1" latinLnBrk="0" hangingPunct="1">
              <a:spcBef>
                <a:spcPct val="0"/>
              </a:spcBef>
              <a:spcAft>
                <a:spcPts val="600"/>
              </a:spcAft>
              <a:buNone/>
              <a:defRPr sz="3000" b="1" i="0" kern="1200" cap="none" spc="0" baseline="0">
                <a:solidFill>
                  <a:srgbClr val="EC1E24"/>
                </a:solidFill>
                <a:latin typeface="Arial Black" panose="020B0A04020102020204" pitchFamily="34" charset="0"/>
                <a:ea typeface="+mj-ea"/>
                <a:cs typeface="+mj-cs"/>
              </a:defRPr>
            </a:lvl1pPr>
          </a:lstStyle>
          <a:p>
            <a:pPr>
              <a:lnSpc>
                <a:spcPts val="2475"/>
              </a:lnSpc>
            </a:pPr>
            <a:r>
              <a:rPr lang="en-US" sz="2250" dirty="0">
                <a:solidFill>
                  <a:srgbClr val="382F84"/>
                </a:solidFill>
              </a:rPr>
              <a:t>#</a:t>
            </a:r>
            <a:r>
              <a:rPr lang="en-US" sz="2250" dirty="0" smtClean="0">
                <a:solidFill>
                  <a:srgbClr val="382F84"/>
                </a:solidFill>
              </a:rPr>
              <a:t>TECDublin16</a:t>
            </a:r>
            <a:endParaRPr lang="en-US" sz="2250" dirty="0">
              <a:solidFill>
                <a:srgbClr val="382F84"/>
              </a:solidFill>
            </a:endParaRPr>
          </a:p>
        </p:txBody>
      </p:sp>
      <p:sp>
        <p:nvSpPr>
          <p:cNvPr id="10" name="TextBox 9"/>
          <p:cNvSpPr txBox="1"/>
          <p:nvPr/>
        </p:nvSpPr>
        <p:spPr>
          <a:xfrm>
            <a:off x="1600200" y="5166167"/>
            <a:ext cx="4000500" cy="1038746"/>
          </a:xfrm>
          <a:prstGeom prst="rect">
            <a:avLst/>
          </a:prstGeom>
          <a:noFill/>
        </p:spPr>
        <p:txBody>
          <a:bodyPr wrap="square" rtlCol="0">
            <a:spAutoFit/>
          </a:bodyPr>
          <a:lstStyle/>
          <a:p>
            <a:r>
              <a:rPr lang="en-US" sz="2400" b="1" i="1" dirty="0">
                <a:solidFill>
                  <a:srgbClr val="008E90"/>
                </a:solidFill>
                <a:latin typeface="Arial" panose="020B0604020202020204" pitchFamily="34" charset="0"/>
                <a:cs typeface="Arial" panose="020B0604020202020204" pitchFamily="34" charset="0"/>
              </a:rPr>
              <a:t>What are your takeaways?</a:t>
            </a:r>
          </a:p>
          <a:p>
            <a:endParaRPr lang="en-US" sz="1350" dirty="0">
              <a:solidFill>
                <a:srgbClr val="7F7F7F"/>
              </a:solidFill>
            </a:endParaRPr>
          </a:p>
        </p:txBody>
      </p:sp>
      <p:sp>
        <p:nvSpPr>
          <p:cNvPr id="2" name="Title 1"/>
          <p:cNvSpPr>
            <a:spLocks noGrp="1"/>
          </p:cNvSpPr>
          <p:nvPr>
            <p:ph type="title"/>
          </p:nvPr>
        </p:nvSpPr>
        <p:spPr/>
        <p:txBody>
          <a:bodyPr/>
          <a:lstStyle/>
          <a:p>
            <a:r>
              <a:rPr lang="en-US" smtClean="0"/>
              <a:t>Managing Visitor Services for Admissions</a:t>
            </a:r>
            <a:endParaRPr lang="en-US"/>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951" y="4844495"/>
            <a:ext cx="789230" cy="742175"/>
          </a:xfrm>
          <a:prstGeom prst="rect">
            <a:avLst/>
          </a:prstGeom>
        </p:spPr>
      </p:pic>
    </p:spTree>
    <p:extLst>
      <p:ext uri="{BB962C8B-B14F-4D97-AF65-F5344CB8AC3E}">
        <p14:creationId xmlns:p14="http://schemas.microsoft.com/office/powerpoint/2010/main" val="18829499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04622" y="2178198"/>
            <a:ext cx="4049412" cy="132343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LUNCH 12.00-13.00</a:t>
            </a:r>
          </a:p>
          <a:p>
            <a:pPr defTabSz="457200"/>
            <a:r>
              <a:rPr lang="en-GB" b="1" dirty="0" smtClean="0">
                <a:solidFill>
                  <a:srgbClr val="F15E4C"/>
                </a:solidFill>
                <a:cs typeface="Arial" panose="020B0604020202020204" pitchFamily="34" charset="0"/>
              </a:rPr>
              <a:t>Hogan Foyer / Hogan Suite </a:t>
            </a:r>
          </a:p>
          <a:p>
            <a:pPr defTabSz="457200"/>
            <a:r>
              <a:rPr lang="en-GB" b="1" dirty="0" smtClean="0">
                <a:solidFill>
                  <a:srgbClr val="F15E4C"/>
                </a:solidFill>
                <a:cs typeface="Arial" panose="020B0604020202020204" pitchFamily="34" charset="0"/>
              </a:rPr>
              <a:t>Sponsored by:</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pic>
        <p:nvPicPr>
          <p:cNvPr id="3" name="Picture 2"/>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4719216" y="3378006"/>
            <a:ext cx="4034818" cy="1382496"/>
          </a:xfrm>
          <a:prstGeom prst="rect">
            <a:avLst/>
          </a:prstGeom>
        </p:spPr>
      </p:pic>
      <p:sp>
        <p:nvSpPr>
          <p:cNvPr id="9" name="TextBox 8"/>
          <p:cNvSpPr txBox="1"/>
          <p:nvPr/>
        </p:nvSpPr>
        <p:spPr>
          <a:xfrm>
            <a:off x="4719216" y="4991322"/>
            <a:ext cx="4049412" cy="120032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BREAKOUT SESSION TWO</a:t>
            </a:r>
          </a:p>
          <a:p>
            <a:pPr defTabSz="457200"/>
            <a:r>
              <a:rPr lang="en-GB" sz="2800" b="1" dirty="0" smtClean="0">
                <a:solidFill>
                  <a:srgbClr val="0B9D48"/>
                </a:solidFill>
                <a:cs typeface="Arial" panose="020B0604020202020204" pitchFamily="34" charset="0"/>
              </a:rPr>
              <a:t>13.00-14.00</a:t>
            </a: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4143834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PROJECT_OPEN" val="0"/>
  <p:tag name="ARTICULATE_SLIDE_COUNT" val="3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FE3A266A-441F-48F8-80B9-124F0297F669}" vid="{AB2F01B6-A4C3-4F3E-9219-763169BD5CD3}"/>
    </a:ext>
  </a:extLst>
</a:theme>
</file>

<file path=ppt/theme/theme2.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874EE049-4643-45E8-8772-90199CCD4713}" vid="{5459AC6F-C1F1-48CB-82D8-32F56C194282}"/>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13081</TotalTime>
  <Words>2966</Words>
  <Application>Microsoft Office PowerPoint</Application>
  <PresentationFormat>On-screen Show (4:3)</PresentationFormat>
  <Paragraphs>331</Paragraphs>
  <Slides>43</Slides>
  <Notes>41</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43</vt:i4>
      </vt:variant>
    </vt:vector>
  </HeadingPairs>
  <TitlesOfParts>
    <vt:vector size="55" baseType="lpstr">
      <vt:lpstr>Arial</vt:lpstr>
      <vt:lpstr>Wingdings</vt:lpstr>
      <vt:lpstr>Garamond</vt:lpstr>
      <vt:lpstr>Tahoma</vt:lpstr>
      <vt:lpstr>Calibri</vt:lpstr>
      <vt:lpstr>Arial Black</vt:lpstr>
      <vt:lpstr>Calibri Light</vt:lpstr>
      <vt:lpstr>TLCC2016</vt:lpstr>
      <vt:lpstr>1_TLCC2016</vt:lpstr>
      <vt:lpstr>1_Office Theme</vt:lpstr>
      <vt:lpstr>Office Theme</vt:lpstr>
      <vt:lpstr>2_Office Theme</vt:lpstr>
      <vt:lpstr>PowerPoint Presentation</vt:lpstr>
      <vt:lpstr>PowerPoint Presentation</vt:lpstr>
      <vt:lpstr>PowerPoint Presentation</vt:lpstr>
      <vt:lpstr>Agenda</vt:lpstr>
      <vt:lpstr>PowerPoint Presentation</vt:lpstr>
      <vt:lpstr>PowerPoint Presentation</vt:lpstr>
      <vt:lpstr>Basic Keyboard Sales Sequence</vt:lpstr>
      <vt:lpstr>PowerPoint Presentation</vt:lpstr>
      <vt:lpstr>PowerPoint Presentation</vt:lpstr>
      <vt:lpstr>PowerPoint Presentation</vt:lpstr>
      <vt:lpstr>PowerPoint Presentation</vt:lpstr>
      <vt:lpstr>What is QuickSale?</vt:lpstr>
      <vt:lpstr>Navigation Tips</vt:lpstr>
      <vt:lpstr>PowerPoint Presentation</vt:lpstr>
      <vt:lpstr>PowerPoint Presentation</vt:lpstr>
      <vt:lpstr>PowerPoint Presentation</vt:lpstr>
      <vt:lpstr>PowerPoint Presentation</vt:lpstr>
      <vt:lpstr>Facility Setup</vt:lpstr>
      <vt:lpstr>PowerPoint Presentation</vt:lpstr>
      <vt:lpstr>When configuring ‘performances’…</vt:lpstr>
      <vt:lpstr>Multi-Event Build Utility </vt:lpstr>
      <vt:lpstr>PowerPoint Presentation</vt:lpstr>
      <vt:lpstr>Offers with Promo Codes</vt:lpstr>
      <vt:lpstr>Discounts</vt:lpstr>
      <vt:lpstr>Pricing Rules</vt:lpstr>
      <vt:lpstr>Flex Packages</vt:lpstr>
      <vt:lpstr>Fees</vt:lpstr>
      <vt:lpstr>PowerPoint Presentation</vt:lpstr>
      <vt:lpstr>Sales Layout Button Types</vt:lpstr>
      <vt:lpstr>Think about…</vt:lpstr>
      <vt:lpstr>And a personal favorite:  the Credit Card payment method!</vt:lpstr>
      <vt:lpstr>PowerPoint Presentation</vt:lpstr>
      <vt:lpstr>Advance (Online) Sales</vt:lpstr>
      <vt:lpstr>PowerPoint Presentation</vt:lpstr>
      <vt:lpstr>Print at Home and Mobile Ticketing</vt:lpstr>
      <vt:lpstr>Group Entry</vt:lpstr>
      <vt:lpstr>N-Scan Messaging</vt:lpstr>
      <vt:lpstr>Tactical Reporting</vt:lpstr>
      <vt:lpstr>PowerPoint Presentation</vt:lpstr>
      <vt:lpstr>Actionable Header </vt:lpstr>
      <vt:lpstr>Cross-Departmental Sales</vt:lpstr>
      <vt:lpstr>Managing Visitor Services for Admissions</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dc:creator>
  <cp:lastModifiedBy>Dara Hogan</cp:lastModifiedBy>
  <cp:revision>292</cp:revision>
  <cp:lastPrinted>2016-07-23T17:54:16Z</cp:lastPrinted>
  <dcterms:created xsi:type="dcterms:W3CDTF">2014-12-29T02:34:02Z</dcterms:created>
  <dcterms:modified xsi:type="dcterms:W3CDTF">2016-11-29T16:30:36Z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5673E57B-EBC8-43C2-BE56-4BA55762F4B9</vt:lpwstr>
  </property>
  <property fmtid="{D5CDD505-2E9C-101B-9397-08002B2CF9AE}" pid="3" name="ArticulatePath">
    <vt:lpwstr>TLCC2015_template_v02</vt:lpwstr>
  </property>
</Properties>
</file>