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 ContentType="image/tiff"/>
  <Default Extension="tiff" ContentType="image/tif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theme/theme4.xml" ContentType="application/vnd.openxmlformats-officedocument.theme+xml"/>
  <Override PartName="/ppt/slideLayouts/slideLayout15.xml" ContentType="application/vnd.openxmlformats-officedocument.presentationml.slideLayout+xml"/>
  <Override PartName="/ppt/theme/theme5.xml" ContentType="application/vnd.openxmlformats-officedocument.theme+xml"/>
  <Override PartName="/ppt/slideLayouts/slideLayout16.xml" ContentType="application/vnd.openxmlformats-officedocument.presentationml.slideLayout+xml"/>
  <Override PartName="/ppt/theme/theme6.xml" ContentType="application/vnd.openxmlformats-officedocument.theme+xml"/>
  <Override PartName="/ppt/slideLayouts/slideLayout17.xml" ContentType="application/vnd.openxmlformats-officedocument.presentationml.slideLayout+xml"/>
  <Override PartName="/ppt/theme/theme7.xml" ContentType="application/vnd.openxmlformats-officedocument.theme+xml"/>
  <Override PartName="/ppt/slideLayouts/slideLayout18.xml" ContentType="application/vnd.openxmlformats-officedocument.presentationml.slideLayout+xml"/>
  <Override PartName="/ppt/theme/theme8.xml" ContentType="application/vnd.openxmlformats-officedocument.theme+xml"/>
  <Override PartName="/ppt/slideLayouts/slideLayout19.xml" ContentType="application/vnd.openxmlformats-officedocument.presentationml.slideLayout+xml"/>
  <Override PartName="/ppt/theme/theme9.xml" ContentType="application/vnd.openxmlformats-officedocument.theme+xml"/>
  <Override PartName="/ppt/slideLayouts/slideLayout20.xml" ContentType="application/vnd.openxmlformats-officedocument.presentationml.slideLayout+xml"/>
  <Override PartName="/ppt/theme/theme10.xml" ContentType="application/vnd.openxmlformats-officedocument.theme+xml"/>
  <Override PartName="/ppt/slideLayouts/slideLayout21.xml" ContentType="application/vnd.openxmlformats-officedocument.presentationml.slideLayout+xml"/>
  <Override PartName="/ppt/theme/theme11.xml" ContentType="application/vnd.openxmlformats-officedocument.theme+xml"/>
  <Override PartName="/ppt/slideLayouts/slideLayout22.xml" ContentType="application/vnd.openxmlformats-officedocument.presentationml.slideLayout+xml"/>
  <Override PartName="/ppt/theme/theme12.xml" ContentType="application/vnd.openxmlformats-officedocument.theme+xml"/>
  <Override PartName="/ppt/slideLayouts/slideLayout23.xml" ContentType="application/vnd.openxmlformats-officedocument.presentationml.slideLayout+xml"/>
  <Override PartName="/ppt/theme/theme13.xml" ContentType="application/vnd.openxmlformats-officedocument.theme+xml"/>
  <Override PartName="/ppt/slideLayouts/slideLayout24.xml" ContentType="application/vnd.openxmlformats-officedocument.presentationml.slideLayout+xml"/>
  <Override PartName="/ppt/theme/theme14.xml" ContentType="application/vnd.openxmlformats-officedocument.theme+xml"/>
  <Override PartName="/ppt/slideLayouts/slideLayout25.xml" ContentType="application/vnd.openxmlformats-officedocument.presentationml.slideLayout+xml"/>
  <Override PartName="/ppt/theme/theme15.xml" ContentType="application/vnd.openxmlformats-officedocument.theme+xml"/>
  <Override PartName="/ppt/slideLayouts/slideLayout26.xml" ContentType="application/vnd.openxmlformats-officedocument.presentationml.slideLayout+xml"/>
  <Override PartName="/ppt/theme/theme16.xml" ContentType="application/vnd.openxmlformats-officedocument.theme+xml"/>
  <Override PartName="/ppt/slideLayouts/slideLayout27.xml" ContentType="application/vnd.openxmlformats-officedocument.presentationml.slideLayout+xml"/>
  <Override PartName="/ppt/theme/theme17.xml" ContentType="application/vnd.openxmlformats-officedocument.theme+xml"/>
  <Override PartName="/ppt/slideLayouts/slideLayout28.xml" ContentType="application/vnd.openxmlformats-officedocument.presentationml.slideLayout+xml"/>
  <Override PartName="/ppt/theme/theme18.xml" ContentType="application/vnd.openxmlformats-officedocument.theme+xml"/>
  <Override PartName="/ppt/slideLayouts/slideLayout29.xml" ContentType="application/vnd.openxmlformats-officedocument.presentationml.slideLayout+xml"/>
  <Override PartName="/ppt/theme/theme19.xml" ContentType="application/vnd.openxmlformats-officedocument.theme+xml"/>
  <Override PartName="/ppt/slideLayouts/slideLayout30.xml" ContentType="application/vnd.openxmlformats-officedocument.presentationml.slideLayout+xml"/>
  <Override PartName="/ppt/theme/theme20.xml" ContentType="application/vnd.openxmlformats-officedocument.theme+xml"/>
  <Override PartName="/ppt/slideLayouts/slideLayout31.xml" ContentType="application/vnd.openxmlformats-officedocument.presentationml.slideLayout+xml"/>
  <Override PartName="/ppt/theme/theme21.xml" ContentType="application/vnd.openxmlformats-officedocument.theme+xml"/>
  <Override PartName="/ppt/slideLayouts/slideLayout32.xml" ContentType="application/vnd.openxmlformats-officedocument.presentationml.slideLayout+xml"/>
  <Override PartName="/ppt/theme/theme22.xml" ContentType="application/vnd.openxmlformats-officedocument.theme+xml"/>
  <Override PartName="/ppt/slideLayouts/slideLayout33.xml" ContentType="application/vnd.openxmlformats-officedocument.presentationml.slideLayout+xml"/>
  <Override PartName="/ppt/theme/theme23.xml" ContentType="application/vnd.openxmlformats-officedocument.theme+xml"/>
  <Override PartName="/ppt/slideLayouts/slideLayout34.xml" ContentType="application/vnd.openxmlformats-officedocument.presentationml.slideLayout+xml"/>
  <Override PartName="/ppt/theme/theme24.xml" ContentType="application/vnd.openxmlformats-officedocument.theme+xml"/>
  <Override PartName="/ppt/slideLayouts/slideLayout35.xml" ContentType="application/vnd.openxmlformats-officedocument.presentationml.slideLayout+xml"/>
  <Override PartName="/ppt/theme/theme25.xml" ContentType="application/vnd.openxmlformats-officedocument.theme+xml"/>
  <Override PartName="/ppt/slideLayouts/slideLayout36.xml" ContentType="application/vnd.openxmlformats-officedocument.presentationml.slideLayout+xml"/>
  <Override PartName="/ppt/theme/theme26.xml" ContentType="application/vnd.openxmlformats-officedocument.theme+xml"/>
  <Override PartName="/ppt/slideLayouts/slideLayout37.xml" ContentType="application/vnd.openxmlformats-officedocument.presentationml.slideLayout+xml"/>
  <Override PartName="/ppt/theme/theme27.xml" ContentType="application/vnd.openxmlformats-officedocument.theme+xml"/>
  <Override PartName="/ppt/slideLayouts/slideLayout38.xml" ContentType="application/vnd.openxmlformats-officedocument.presentationml.slideLayout+xml"/>
  <Override PartName="/ppt/theme/theme28.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29.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heme/theme3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 id="2147483664" r:id="rId4"/>
    <p:sldMasterId id="2147483666" r:id="rId5"/>
    <p:sldMasterId id="2147483668" r:id="rId6"/>
    <p:sldMasterId id="2147483670" r:id="rId7"/>
    <p:sldMasterId id="2147483672" r:id="rId8"/>
    <p:sldMasterId id="2147483674" r:id="rId9"/>
    <p:sldMasterId id="2147483676" r:id="rId10"/>
    <p:sldMasterId id="2147483678" r:id="rId11"/>
    <p:sldMasterId id="2147483680" r:id="rId12"/>
    <p:sldMasterId id="2147483682" r:id="rId13"/>
    <p:sldMasterId id="2147483684" r:id="rId14"/>
    <p:sldMasterId id="2147483686" r:id="rId15"/>
    <p:sldMasterId id="2147483688" r:id="rId16"/>
    <p:sldMasterId id="2147483690" r:id="rId17"/>
    <p:sldMasterId id="2147483692" r:id="rId18"/>
    <p:sldMasterId id="2147483694" r:id="rId19"/>
    <p:sldMasterId id="2147483696" r:id="rId20"/>
    <p:sldMasterId id="2147483698" r:id="rId21"/>
    <p:sldMasterId id="2147483700" r:id="rId22"/>
    <p:sldMasterId id="2147483702" r:id="rId23"/>
    <p:sldMasterId id="2147483704" r:id="rId24"/>
    <p:sldMasterId id="2147483706" r:id="rId25"/>
    <p:sldMasterId id="2147483708" r:id="rId26"/>
    <p:sldMasterId id="2147483710" r:id="rId27"/>
    <p:sldMasterId id="2147483712" r:id="rId28"/>
    <p:sldMasterId id="2147483714" r:id="rId29"/>
  </p:sldMasterIdLst>
  <p:notesMasterIdLst>
    <p:notesMasterId r:id="rId80"/>
  </p:notesMasterIdLst>
  <p:sldIdLst>
    <p:sldId id="297" r:id="rId30"/>
    <p:sldId id="298" r:id="rId31"/>
    <p:sldId id="256" r:id="rId32"/>
    <p:sldId id="273" r:id="rId33"/>
    <p:sldId id="271" r:id="rId34"/>
    <p:sldId id="257" r:id="rId35"/>
    <p:sldId id="266" r:id="rId36"/>
    <p:sldId id="262" r:id="rId37"/>
    <p:sldId id="260" r:id="rId38"/>
    <p:sldId id="269" r:id="rId39"/>
    <p:sldId id="263" r:id="rId40"/>
    <p:sldId id="268" r:id="rId41"/>
    <p:sldId id="261" r:id="rId42"/>
    <p:sldId id="267" r:id="rId43"/>
    <p:sldId id="274" r:id="rId44"/>
    <p:sldId id="275" r:id="rId45"/>
    <p:sldId id="276" r:id="rId46"/>
    <p:sldId id="277" r:id="rId47"/>
    <p:sldId id="278" r:id="rId48"/>
    <p:sldId id="279" r:id="rId49"/>
    <p:sldId id="280" r:id="rId50"/>
    <p:sldId id="281" r:id="rId51"/>
    <p:sldId id="282" r:id="rId52"/>
    <p:sldId id="283" r:id="rId53"/>
    <p:sldId id="284" r:id="rId54"/>
    <p:sldId id="285" r:id="rId55"/>
    <p:sldId id="286" r:id="rId56"/>
    <p:sldId id="287" r:id="rId57"/>
    <p:sldId id="288" r:id="rId58"/>
    <p:sldId id="289" r:id="rId59"/>
    <p:sldId id="290" r:id="rId60"/>
    <p:sldId id="291" r:id="rId61"/>
    <p:sldId id="292" r:id="rId62"/>
    <p:sldId id="293" r:id="rId63"/>
    <p:sldId id="294" r:id="rId64"/>
    <p:sldId id="295" r:id="rId65"/>
    <p:sldId id="296" r:id="rId66"/>
    <p:sldId id="301" r:id="rId67"/>
    <p:sldId id="302" r:id="rId68"/>
    <p:sldId id="303" r:id="rId69"/>
    <p:sldId id="304" r:id="rId70"/>
    <p:sldId id="305" r:id="rId71"/>
    <p:sldId id="306" r:id="rId72"/>
    <p:sldId id="307" r:id="rId73"/>
    <p:sldId id="308" r:id="rId74"/>
    <p:sldId id="309" r:id="rId75"/>
    <p:sldId id="310" r:id="rId76"/>
    <p:sldId id="311" r:id="rId77"/>
    <p:sldId id="299" r:id="rId78"/>
    <p:sldId id="300" r:id="rId7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87" autoAdjust="0"/>
    <p:restoredTop sz="94629" autoAdjust="0"/>
  </p:normalViewPr>
  <p:slideViewPr>
    <p:cSldViewPr>
      <p:cViewPr varScale="1">
        <p:scale>
          <a:sx n="97" d="100"/>
          <a:sy n="97" d="100"/>
        </p:scale>
        <p:origin x="84" y="28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Master" Target="slideMasters/slideMaster26.xml"/><Relationship Id="rId39" Type="http://schemas.openxmlformats.org/officeDocument/2006/relationships/slide" Target="slides/slide10.xml"/><Relationship Id="rId21" Type="http://schemas.openxmlformats.org/officeDocument/2006/relationships/slideMaster" Target="slideMasters/slideMaster21.xml"/><Relationship Id="rId34" Type="http://schemas.openxmlformats.org/officeDocument/2006/relationships/slide" Target="slides/slide5.xml"/><Relationship Id="rId42" Type="http://schemas.openxmlformats.org/officeDocument/2006/relationships/slide" Target="slides/slide13.xml"/><Relationship Id="rId47" Type="http://schemas.openxmlformats.org/officeDocument/2006/relationships/slide" Target="slides/slide18.xml"/><Relationship Id="rId50" Type="http://schemas.openxmlformats.org/officeDocument/2006/relationships/slide" Target="slides/slide21.xml"/><Relationship Id="rId55" Type="http://schemas.openxmlformats.org/officeDocument/2006/relationships/slide" Target="slides/slide26.xml"/><Relationship Id="rId63" Type="http://schemas.openxmlformats.org/officeDocument/2006/relationships/slide" Target="slides/slide34.xml"/><Relationship Id="rId68" Type="http://schemas.openxmlformats.org/officeDocument/2006/relationships/slide" Target="slides/slide39.xml"/><Relationship Id="rId76" Type="http://schemas.openxmlformats.org/officeDocument/2006/relationships/slide" Target="slides/slide47.xml"/><Relationship Id="rId84" Type="http://schemas.openxmlformats.org/officeDocument/2006/relationships/tableStyles" Target="tableStyles.xml"/><Relationship Id="rId7" Type="http://schemas.openxmlformats.org/officeDocument/2006/relationships/slideMaster" Target="slideMasters/slideMaster7.xml"/><Relationship Id="rId71"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Master" Target="slideMasters/slideMaster29.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 Target="slides/slide3.xml"/><Relationship Id="rId37" Type="http://schemas.openxmlformats.org/officeDocument/2006/relationships/slide" Target="slides/slide8.xml"/><Relationship Id="rId40" Type="http://schemas.openxmlformats.org/officeDocument/2006/relationships/slide" Target="slides/slide11.xml"/><Relationship Id="rId45" Type="http://schemas.openxmlformats.org/officeDocument/2006/relationships/slide" Target="slides/slide16.xml"/><Relationship Id="rId53" Type="http://schemas.openxmlformats.org/officeDocument/2006/relationships/slide" Target="slides/slide24.xml"/><Relationship Id="rId58" Type="http://schemas.openxmlformats.org/officeDocument/2006/relationships/slide" Target="slides/slide29.xml"/><Relationship Id="rId66" Type="http://schemas.openxmlformats.org/officeDocument/2006/relationships/slide" Target="slides/slide37.xml"/><Relationship Id="rId74" Type="http://schemas.openxmlformats.org/officeDocument/2006/relationships/slide" Target="slides/slide45.xml"/><Relationship Id="rId79" Type="http://schemas.openxmlformats.org/officeDocument/2006/relationships/slide" Target="slides/slide50.xml"/><Relationship Id="rId5" Type="http://schemas.openxmlformats.org/officeDocument/2006/relationships/slideMaster" Target="slideMasters/slideMaster5.xml"/><Relationship Id="rId61" Type="http://schemas.openxmlformats.org/officeDocument/2006/relationships/slide" Target="slides/slide32.xml"/><Relationship Id="rId82"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2.xml"/><Relationship Id="rId44" Type="http://schemas.openxmlformats.org/officeDocument/2006/relationships/slide" Target="slides/slide15.xml"/><Relationship Id="rId52" Type="http://schemas.openxmlformats.org/officeDocument/2006/relationships/slide" Target="slides/slide23.xml"/><Relationship Id="rId60" Type="http://schemas.openxmlformats.org/officeDocument/2006/relationships/slide" Target="slides/slide31.xml"/><Relationship Id="rId65" Type="http://schemas.openxmlformats.org/officeDocument/2006/relationships/slide" Target="slides/slide36.xml"/><Relationship Id="rId73" Type="http://schemas.openxmlformats.org/officeDocument/2006/relationships/slide" Target="slides/slide44.xml"/><Relationship Id="rId78" Type="http://schemas.openxmlformats.org/officeDocument/2006/relationships/slide" Target="slides/slide49.xml"/><Relationship Id="rId8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 Target="slides/slide1.xml"/><Relationship Id="rId35" Type="http://schemas.openxmlformats.org/officeDocument/2006/relationships/slide" Target="slides/slide6.xml"/><Relationship Id="rId43" Type="http://schemas.openxmlformats.org/officeDocument/2006/relationships/slide" Target="slides/slide14.xml"/><Relationship Id="rId48" Type="http://schemas.openxmlformats.org/officeDocument/2006/relationships/slide" Target="slides/slide19.xml"/><Relationship Id="rId56" Type="http://schemas.openxmlformats.org/officeDocument/2006/relationships/slide" Target="slides/slide27.xml"/><Relationship Id="rId64" Type="http://schemas.openxmlformats.org/officeDocument/2006/relationships/slide" Target="slides/slide35.xml"/><Relationship Id="rId69" Type="http://schemas.openxmlformats.org/officeDocument/2006/relationships/slide" Target="slides/slide40.xml"/><Relationship Id="rId77" Type="http://schemas.openxmlformats.org/officeDocument/2006/relationships/slide" Target="slides/slide48.xml"/><Relationship Id="rId8" Type="http://schemas.openxmlformats.org/officeDocument/2006/relationships/slideMaster" Target="slideMasters/slideMaster8.xml"/><Relationship Id="rId51" Type="http://schemas.openxmlformats.org/officeDocument/2006/relationships/slide" Target="slides/slide22.xml"/><Relationship Id="rId72" Type="http://schemas.openxmlformats.org/officeDocument/2006/relationships/slide" Target="slides/slide43.xml"/><Relationship Id="rId80"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 Target="slides/slide4.xml"/><Relationship Id="rId38" Type="http://schemas.openxmlformats.org/officeDocument/2006/relationships/slide" Target="slides/slide9.xml"/><Relationship Id="rId46" Type="http://schemas.openxmlformats.org/officeDocument/2006/relationships/slide" Target="slides/slide17.xml"/><Relationship Id="rId59" Type="http://schemas.openxmlformats.org/officeDocument/2006/relationships/slide" Target="slides/slide30.xml"/><Relationship Id="rId67" Type="http://schemas.openxmlformats.org/officeDocument/2006/relationships/slide" Target="slides/slide38.xml"/><Relationship Id="rId20" Type="http://schemas.openxmlformats.org/officeDocument/2006/relationships/slideMaster" Target="slideMasters/slideMaster20.xml"/><Relationship Id="rId41" Type="http://schemas.openxmlformats.org/officeDocument/2006/relationships/slide" Target="slides/slide12.xml"/><Relationship Id="rId54" Type="http://schemas.openxmlformats.org/officeDocument/2006/relationships/slide" Target="slides/slide25.xml"/><Relationship Id="rId62" Type="http://schemas.openxmlformats.org/officeDocument/2006/relationships/slide" Target="slides/slide33.xml"/><Relationship Id="rId70" Type="http://schemas.openxmlformats.org/officeDocument/2006/relationships/slide" Target="slides/slide41.xml"/><Relationship Id="rId75" Type="http://schemas.openxmlformats.org/officeDocument/2006/relationships/slide" Target="slides/slide46.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 Target="slides/slide7.xml"/><Relationship Id="rId49" Type="http://schemas.openxmlformats.org/officeDocument/2006/relationships/slide" Target="slides/slide20.xml"/><Relationship Id="rId57" Type="http://schemas.openxmlformats.org/officeDocument/2006/relationships/slide" Target="slides/slide28.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No. Of Transactions</c:v>
                </c:pt>
              </c:strCache>
            </c:strRef>
          </c:tx>
          <c:spPr>
            <a:solidFill>
              <a:schemeClr val="accent2">
                <a:lumMod val="60000"/>
                <a:lumOff val="40000"/>
              </a:schemeClr>
            </a:solidFill>
            <a:effectLst>
              <a:outerShdw blurRad="50800" dist="50800" dir="5400000" algn="ctr" rotWithShape="0">
                <a:srgbClr val="000000">
                  <a:alpha val="0"/>
                </a:srgbClr>
              </a:outerShdw>
            </a:effectLst>
          </c:spPr>
          <c:dPt>
            <c:idx val="0"/>
            <c:bubble3D val="0"/>
            <c:spPr>
              <a:solidFill>
                <a:schemeClr val="accent2">
                  <a:lumMod val="60000"/>
                  <a:lumOff val="40000"/>
                </a:schemeClr>
              </a:solidFill>
              <a:ln w="19050">
                <a:solidFill>
                  <a:schemeClr val="lt1"/>
                </a:solidFill>
              </a:ln>
              <a:effectLst>
                <a:outerShdw blurRad="50800" dist="50800" dir="5400000" algn="ctr" rotWithShape="0">
                  <a:srgbClr val="000000">
                    <a:alpha val="0"/>
                  </a:srgbClr>
                </a:outerShdw>
              </a:effectLst>
            </c:spPr>
          </c:dPt>
          <c:dPt>
            <c:idx val="1"/>
            <c:bubble3D val="0"/>
            <c:spPr>
              <a:solidFill>
                <a:schemeClr val="accent4">
                  <a:lumMod val="60000"/>
                  <a:lumOff val="40000"/>
                </a:schemeClr>
              </a:solidFill>
              <a:ln w="19050">
                <a:solidFill>
                  <a:schemeClr val="lt1"/>
                </a:solidFill>
              </a:ln>
              <a:effectLst>
                <a:outerShdw blurRad="50800" dist="50800" dir="5400000" algn="ctr" rotWithShape="0">
                  <a:srgbClr val="000000">
                    <a:alpha val="0"/>
                  </a:srgbClr>
                </a:outerShdw>
              </a:effectLst>
            </c:spPr>
          </c:dPt>
          <c:dPt>
            <c:idx val="2"/>
            <c:bubble3D val="0"/>
            <c:spPr>
              <a:solidFill>
                <a:schemeClr val="accent2">
                  <a:lumMod val="60000"/>
                  <a:lumOff val="40000"/>
                </a:schemeClr>
              </a:solidFill>
              <a:ln w="19050">
                <a:solidFill>
                  <a:schemeClr val="lt1"/>
                </a:solidFill>
              </a:ln>
              <a:effectLst>
                <a:outerShdw blurRad="50800" dist="50800" dir="5400000" algn="ctr" rotWithShape="0">
                  <a:srgbClr val="000000">
                    <a:alpha val="0"/>
                  </a:srgbClr>
                </a:outerShdw>
              </a:effectLst>
            </c:spPr>
          </c:dPt>
          <c:dPt>
            <c:idx val="3"/>
            <c:bubble3D val="0"/>
            <c:spPr>
              <a:solidFill>
                <a:schemeClr val="accent2">
                  <a:lumMod val="60000"/>
                  <a:lumOff val="40000"/>
                </a:schemeClr>
              </a:solidFill>
              <a:ln w="19050">
                <a:solidFill>
                  <a:schemeClr val="lt1"/>
                </a:solidFill>
              </a:ln>
              <a:effectLst>
                <a:outerShdw blurRad="50800" dist="50800" dir="5400000" algn="ctr" rotWithShape="0">
                  <a:srgbClr val="000000">
                    <a:alpha val="0"/>
                  </a:srgbClr>
                </a:outerShdw>
              </a:effectLst>
            </c:spPr>
          </c:dPt>
          <c:dLbls>
            <c:dLbl>
              <c:idx val="0"/>
              <c:layout>
                <c:manualLayout>
                  <c:x val="-3.2333547702907901E-17"/>
                  <c:y val="5.8333320574514201E-2"/>
                </c:manualLayout>
              </c:layout>
              <c:showLegendKey val="0"/>
              <c:showVal val="1"/>
              <c:showCatName val="1"/>
              <c:showSerName val="0"/>
              <c:showPercent val="0"/>
              <c:showBubbleSize val="0"/>
              <c:separator>
</c:separator>
              <c:extLst>
                <c:ext xmlns:c15="http://schemas.microsoft.com/office/drawing/2012/chart" uri="{CE6537A1-D6FC-4f65-9D91-7224C49458BB}">
                  <c15:layout/>
                </c:ext>
              </c:extLst>
            </c:dLbl>
            <c:dLbl>
              <c:idx val="1"/>
              <c:layout>
                <c:manualLayout>
                  <c:x val="1.7636684303350999E-3"/>
                  <c:y val="1.9444440191504701E-2"/>
                </c:manualLayout>
              </c:layout>
              <c:showLegendKey val="0"/>
              <c:showVal val="1"/>
              <c:showCatName val="1"/>
              <c:showSerName val="0"/>
              <c:showPercent val="0"/>
              <c:showBubbleSize val="0"/>
              <c:separator>
</c:separator>
              <c:extLst>
                <c:ext xmlns:c15="http://schemas.microsoft.com/office/drawing/2012/chart" uri="{CE6537A1-D6FC-4f65-9D91-7224C49458BB}">
                  <c15:layout/>
                </c:ext>
              </c:extLst>
            </c:dLbl>
            <c:numFmt formatCode="0%" sourceLinked="0"/>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1"/>
            <c:showSerName val="0"/>
            <c:showPercent val="0"/>
            <c:showBubbleSize val="0"/>
            <c:separator>
</c:separator>
            <c:showLeaderLines val="0"/>
            <c:extLst>
              <c:ext xmlns:c15="http://schemas.microsoft.com/office/drawing/2012/chart" uri="{CE6537A1-D6FC-4f65-9D91-7224C49458BB}"/>
            </c:extLst>
          </c:dLbls>
          <c:cat>
            <c:strRef>
              <c:f>Sheet1!$A$2:$A$5</c:f>
              <c:strCache>
                <c:ptCount val="2"/>
                <c:pt idx="0">
                  <c:v>Card</c:v>
                </c:pt>
                <c:pt idx="1">
                  <c:v>PayPal</c:v>
                </c:pt>
              </c:strCache>
            </c:strRef>
          </c:cat>
          <c:val>
            <c:numRef>
              <c:f>Sheet1!$B$2:$B$5</c:f>
              <c:numCache>
                <c:formatCode>0%</c:formatCode>
                <c:ptCount val="4"/>
                <c:pt idx="0">
                  <c:v>0.8</c:v>
                </c:pt>
                <c:pt idx="1">
                  <c:v>0.2</c:v>
                </c:pt>
              </c:numCache>
            </c:numRef>
          </c:val>
        </c:ser>
        <c:dLbls>
          <c:showLegendKey val="0"/>
          <c:showVal val="0"/>
          <c:showCatName val="0"/>
          <c:showSerName val="0"/>
          <c:showPercent val="0"/>
          <c:showBubbleSize val="0"/>
          <c:showLeaderLines val="0"/>
        </c:dLbls>
        <c:firstSliceAng val="141"/>
        <c:holeSize val="43"/>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60C416-3D09-46AB-A035-36D5C68723A8}" type="datetimeFigureOut">
              <a:rPr lang="en-IE" smtClean="0"/>
              <a:t>15/11/2016</a:t>
            </a:fld>
            <a:endParaRPr lang="en-IE"/>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I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60C1F4-E8F1-481A-8CE1-78CE1E7487FA}" type="slidenum">
              <a:rPr lang="en-IE" smtClean="0"/>
              <a:t>‹#›</a:t>
            </a:fld>
            <a:endParaRPr lang="en-IE"/>
          </a:p>
        </p:txBody>
      </p:sp>
    </p:spTree>
    <p:extLst>
      <p:ext uri="{BB962C8B-B14F-4D97-AF65-F5344CB8AC3E}">
        <p14:creationId xmlns:p14="http://schemas.microsoft.com/office/powerpoint/2010/main" val="4079613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15</a:t>
            </a:fld>
            <a:endParaRPr lang="en-GB">
              <a:solidFill>
                <a:prstClr val="black"/>
              </a:solidFill>
            </a:endParaRPr>
          </a:p>
        </p:txBody>
      </p:sp>
    </p:spTree>
    <p:extLst>
      <p:ext uri="{BB962C8B-B14F-4D97-AF65-F5344CB8AC3E}">
        <p14:creationId xmlns:p14="http://schemas.microsoft.com/office/powerpoint/2010/main" val="7955376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16</a:t>
            </a:fld>
            <a:endParaRPr lang="en-GB">
              <a:solidFill>
                <a:prstClr val="black"/>
              </a:solidFill>
            </a:endParaRPr>
          </a:p>
        </p:txBody>
      </p:sp>
    </p:spTree>
    <p:extLst>
      <p:ext uri="{BB962C8B-B14F-4D97-AF65-F5344CB8AC3E}">
        <p14:creationId xmlns:p14="http://schemas.microsoft.com/office/powerpoint/2010/main" val="5510285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17</a:t>
            </a:fld>
            <a:endParaRPr lang="en-GB">
              <a:solidFill>
                <a:prstClr val="black"/>
              </a:solidFill>
            </a:endParaRPr>
          </a:p>
        </p:txBody>
      </p:sp>
    </p:spTree>
    <p:extLst>
      <p:ext uri="{BB962C8B-B14F-4D97-AF65-F5344CB8AC3E}">
        <p14:creationId xmlns:p14="http://schemas.microsoft.com/office/powerpoint/2010/main" val="9280775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18</a:t>
            </a:fld>
            <a:endParaRPr lang="en-GB">
              <a:solidFill>
                <a:prstClr val="black"/>
              </a:solidFill>
            </a:endParaRPr>
          </a:p>
        </p:txBody>
      </p:sp>
    </p:spTree>
    <p:extLst>
      <p:ext uri="{BB962C8B-B14F-4D97-AF65-F5344CB8AC3E}">
        <p14:creationId xmlns:p14="http://schemas.microsoft.com/office/powerpoint/2010/main" val="6745075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19</a:t>
            </a:fld>
            <a:endParaRPr lang="en-GB">
              <a:solidFill>
                <a:prstClr val="black"/>
              </a:solidFill>
            </a:endParaRPr>
          </a:p>
        </p:txBody>
      </p:sp>
    </p:spTree>
    <p:extLst>
      <p:ext uri="{BB962C8B-B14F-4D97-AF65-F5344CB8AC3E}">
        <p14:creationId xmlns:p14="http://schemas.microsoft.com/office/powerpoint/2010/main" val="13431717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20</a:t>
            </a:fld>
            <a:endParaRPr lang="en-GB">
              <a:solidFill>
                <a:prstClr val="black"/>
              </a:solidFill>
            </a:endParaRPr>
          </a:p>
        </p:txBody>
      </p:sp>
    </p:spTree>
    <p:extLst>
      <p:ext uri="{BB962C8B-B14F-4D97-AF65-F5344CB8AC3E}">
        <p14:creationId xmlns:p14="http://schemas.microsoft.com/office/powerpoint/2010/main" val="4208863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21</a:t>
            </a:fld>
            <a:endParaRPr lang="en-GB">
              <a:solidFill>
                <a:prstClr val="black"/>
              </a:solidFill>
            </a:endParaRPr>
          </a:p>
        </p:txBody>
      </p:sp>
    </p:spTree>
    <p:extLst>
      <p:ext uri="{BB962C8B-B14F-4D97-AF65-F5344CB8AC3E}">
        <p14:creationId xmlns:p14="http://schemas.microsoft.com/office/powerpoint/2010/main" val="14747272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22</a:t>
            </a:fld>
            <a:endParaRPr lang="en-GB">
              <a:solidFill>
                <a:prstClr val="black"/>
              </a:solidFill>
            </a:endParaRPr>
          </a:p>
        </p:txBody>
      </p:sp>
    </p:spTree>
    <p:extLst>
      <p:ext uri="{BB962C8B-B14F-4D97-AF65-F5344CB8AC3E}">
        <p14:creationId xmlns:p14="http://schemas.microsoft.com/office/powerpoint/2010/main" val="9074132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23</a:t>
            </a:fld>
            <a:endParaRPr lang="en-GB">
              <a:solidFill>
                <a:prstClr val="black"/>
              </a:solidFill>
            </a:endParaRPr>
          </a:p>
        </p:txBody>
      </p:sp>
    </p:spTree>
    <p:extLst>
      <p:ext uri="{BB962C8B-B14F-4D97-AF65-F5344CB8AC3E}">
        <p14:creationId xmlns:p14="http://schemas.microsoft.com/office/powerpoint/2010/main" val="16235028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24</a:t>
            </a:fld>
            <a:endParaRPr lang="en-GB">
              <a:solidFill>
                <a:prstClr val="black"/>
              </a:solidFill>
            </a:endParaRPr>
          </a:p>
        </p:txBody>
      </p:sp>
    </p:spTree>
    <p:extLst>
      <p:ext uri="{BB962C8B-B14F-4D97-AF65-F5344CB8AC3E}">
        <p14:creationId xmlns:p14="http://schemas.microsoft.com/office/powerpoint/2010/main" val="9896502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25</a:t>
            </a:fld>
            <a:endParaRPr lang="en-GB">
              <a:solidFill>
                <a:prstClr val="black"/>
              </a:solidFill>
            </a:endParaRPr>
          </a:p>
        </p:txBody>
      </p:sp>
    </p:spTree>
    <p:extLst>
      <p:ext uri="{BB962C8B-B14F-4D97-AF65-F5344CB8AC3E}">
        <p14:creationId xmlns:p14="http://schemas.microsoft.com/office/powerpoint/2010/main" val="15816032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26</a:t>
            </a:fld>
            <a:endParaRPr lang="en-GB">
              <a:solidFill>
                <a:prstClr val="black"/>
              </a:solidFill>
            </a:endParaRPr>
          </a:p>
        </p:txBody>
      </p:sp>
    </p:spTree>
    <p:extLst>
      <p:ext uri="{BB962C8B-B14F-4D97-AF65-F5344CB8AC3E}">
        <p14:creationId xmlns:p14="http://schemas.microsoft.com/office/powerpoint/2010/main" val="12728637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27</a:t>
            </a:fld>
            <a:endParaRPr lang="en-GB">
              <a:solidFill>
                <a:prstClr val="black"/>
              </a:solidFill>
            </a:endParaRPr>
          </a:p>
        </p:txBody>
      </p:sp>
    </p:spTree>
    <p:extLst>
      <p:ext uri="{BB962C8B-B14F-4D97-AF65-F5344CB8AC3E}">
        <p14:creationId xmlns:p14="http://schemas.microsoft.com/office/powerpoint/2010/main" val="11140254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28</a:t>
            </a:fld>
            <a:endParaRPr lang="en-GB">
              <a:solidFill>
                <a:prstClr val="black"/>
              </a:solidFill>
            </a:endParaRPr>
          </a:p>
        </p:txBody>
      </p:sp>
    </p:spTree>
    <p:extLst>
      <p:ext uri="{BB962C8B-B14F-4D97-AF65-F5344CB8AC3E}">
        <p14:creationId xmlns:p14="http://schemas.microsoft.com/office/powerpoint/2010/main" val="14068779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29</a:t>
            </a:fld>
            <a:endParaRPr lang="en-GB">
              <a:solidFill>
                <a:prstClr val="black"/>
              </a:solidFill>
            </a:endParaRPr>
          </a:p>
        </p:txBody>
      </p:sp>
    </p:spTree>
    <p:extLst>
      <p:ext uri="{BB962C8B-B14F-4D97-AF65-F5344CB8AC3E}">
        <p14:creationId xmlns:p14="http://schemas.microsoft.com/office/powerpoint/2010/main" val="15651461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30</a:t>
            </a:fld>
            <a:endParaRPr lang="en-GB">
              <a:solidFill>
                <a:prstClr val="black"/>
              </a:solidFill>
            </a:endParaRPr>
          </a:p>
        </p:txBody>
      </p:sp>
    </p:spTree>
    <p:extLst>
      <p:ext uri="{BB962C8B-B14F-4D97-AF65-F5344CB8AC3E}">
        <p14:creationId xmlns:p14="http://schemas.microsoft.com/office/powerpoint/2010/main" val="17102493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31</a:t>
            </a:fld>
            <a:endParaRPr lang="en-GB">
              <a:solidFill>
                <a:prstClr val="black"/>
              </a:solidFill>
            </a:endParaRPr>
          </a:p>
        </p:txBody>
      </p:sp>
    </p:spTree>
    <p:extLst>
      <p:ext uri="{BB962C8B-B14F-4D97-AF65-F5344CB8AC3E}">
        <p14:creationId xmlns:p14="http://schemas.microsoft.com/office/powerpoint/2010/main" val="11067719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32</a:t>
            </a:fld>
            <a:endParaRPr lang="en-GB">
              <a:solidFill>
                <a:prstClr val="black"/>
              </a:solidFill>
            </a:endParaRPr>
          </a:p>
        </p:txBody>
      </p:sp>
    </p:spTree>
    <p:extLst>
      <p:ext uri="{BB962C8B-B14F-4D97-AF65-F5344CB8AC3E}">
        <p14:creationId xmlns:p14="http://schemas.microsoft.com/office/powerpoint/2010/main" val="13604984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33</a:t>
            </a:fld>
            <a:endParaRPr lang="en-GB">
              <a:solidFill>
                <a:prstClr val="black"/>
              </a:solidFill>
            </a:endParaRPr>
          </a:p>
        </p:txBody>
      </p:sp>
    </p:spTree>
    <p:extLst>
      <p:ext uri="{BB962C8B-B14F-4D97-AF65-F5344CB8AC3E}">
        <p14:creationId xmlns:p14="http://schemas.microsoft.com/office/powerpoint/2010/main" val="21347287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34</a:t>
            </a:fld>
            <a:endParaRPr lang="en-GB">
              <a:solidFill>
                <a:prstClr val="black"/>
              </a:solidFill>
            </a:endParaRPr>
          </a:p>
        </p:txBody>
      </p:sp>
    </p:spTree>
    <p:extLst>
      <p:ext uri="{BB962C8B-B14F-4D97-AF65-F5344CB8AC3E}">
        <p14:creationId xmlns:p14="http://schemas.microsoft.com/office/powerpoint/2010/main" val="15392110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35</a:t>
            </a:fld>
            <a:endParaRPr lang="en-GB">
              <a:solidFill>
                <a:prstClr val="black"/>
              </a:solidFill>
            </a:endParaRPr>
          </a:p>
        </p:txBody>
      </p:sp>
    </p:spTree>
    <p:extLst>
      <p:ext uri="{BB962C8B-B14F-4D97-AF65-F5344CB8AC3E}">
        <p14:creationId xmlns:p14="http://schemas.microsoft.com/office/powerpoint/2010/main" val="15534016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078B508-AA39-6648-98EB-329CC7E537C9}" type="slidenum">
              <a:rPr lang="en-GB" smtClean="0">
                <a:solidFill>
                  <a:prstClr val="black"/>
                </a:solidFill>
              </a:rPr>
              <a:pPr/>
              <a:t>36</a:t>
            </a:fld>
            <a:endParaRPr lang="en-GB">
              <a:solidFill>
                <a:prstClr val="black"/>
              </a:solidFill>
            </a:endParaRPr>
          </a:p>
        </p:txBody>
      </p:sp>
    </p:spTree>
    <p:extLst>
      <p:ext uri="{BB962C8B-B14F-4D97-AF65-F5344CB8AC3E}">
        <p14:creationId xmlns:p14="http://schemas.microsoft.com/office/powerpoint/2010/main" val="11386724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1D6E3B-0338-A641-8A18-8E16E69D042B}"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995666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23915209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40979903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Payments is such a critical area and we wanted the code to be more easily testable and maintainable. This means a complete rewrite of the Payments window, using much of what we learned by designing </a:t>
            </a:r>
            <a:r>
              <a:rPr lang="en-GB" sz="1200" b="0" i="0" kern="1200" dirty="0" err="1" smtClean="0">
                <a:solidFill>
                  <a:schemeClr val="tx1"/>
                </a:solidFill>
                <a:effectLst/>
                <a:latin typeface="+mn-lt"/>
                <a:ea typeface="+mn-ea"/>
                <a:cs typeface="+mn-cs"/>
              </a:rPr>
              <a:t>QuickSale</a:t>
            </a:r>
            <a:r>
              <a:rPr lang="en-GB" sz="1200" b="0" i="0" kern="1200" dirty="0" smtClean="0">
                <a:solidFill>
                  <a:schemeClr val="tx1"/>
                </a:solidFill>
                <a:effectLst/>
                <a:latin typeface="+mn-lt"/>
                <a:ea typeface="+mn-ea"/>
                <a:cs typeface="+mn-cs"/>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One of the User</a:t>
            </a:r>
            <a:r>
              <a:rPr lang="en-US" sz="1200" kern="1200" baseline="0" dirty="0" smtClean="0">
                <a:solidFill>
                  <a:schemeClr val="tx1"/>
                </a:solidFill>
                <a:effectLst/>
                <a:latin typeface="+mn-lt"/>
                <a:ea typeface="+mn-ea"/>
                <a:cs typeface="+mn-cs"/>
              </a:rPr>
              <a:t> Interface</a:t>
            </a:r>
            <a:r>
              <a:rPr lang="en-US" sz="1200" kern="1200" dirty="0" smtClean="0">
                <a:solidFill>
                  <a:schemeClr val="tx1"/>
                </a:solidFill>
                <a:effectLst/>
                <a:latin typeface="+mn-lt"/>
                <a:ea typeface="+mn-ea"/>
                <a:cs typeface="+mn-cs"/>
              </a:rPr>
              <a:t> goals was to make the Interface payment type specific so there isn’t so much junk on the screen.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Cash Payment – we moved the Quick</a:t>
            </a:r>
            <a:r>
              <a:rPr lang="en-US" sz="1200" kern="1200" baseline="0" dirty="0" smtClean="0">
                <a:solidFill>
                  <a:schemeClr val="tx1"/>
                </a:solidFill>
                <a:effectLst/>
                <a:latin typeface="+mn-lt"/>
                <a:ea typeface="+mn-ea"/>
                <a:cs typeface="+mn-cs"/>
              </a:rPr>
              <a:t> Sale </a:t>
            </a:r>
            <a:r>
              <a:rPr lang="en-US" sz="1200" kern="1200" dirty="0" smtClean="0">
                <a:solidFill>
                  <a:schemeClr val="tx1"/>
                </a:solidFill>
                <a:effectLst/>
                <a:latin typeface="+mn-lt"/>
                <a:ea typeface="+mn-ea"/>
                <a:cs typeface="+mn-cs"/>
              </a:rPr>
              <a:t>buttons (Exact etc.) to the Cash UI and now the payment window is the same for QS as everywhere else.  </a:t>
            </a:r>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39819194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a:t>
            </a:r>
            <a:endParaRPr lang="en-GB"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39819194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a:t>
            </a:r>
            <a:endParaRPr lang="en-GB"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39819194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Gift Certificate purchase - we did not change that this gets logged as a liability (which it is) but we did make the UI so the user doesn’t have to be faced with the negative amount when making a purchase.  </a:t>
            </a:r>
            <a:endParaRPr lang="en-GB"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43</a:t>
            </a:fld>
            <a:endParaRPr lang="en-US">
              <a:solidFill>
                <a:prstClr val="black"/>
              </a:solidFill>
            </a:endParaRPr>
          </a:p>
        </p:txBody>
      </p:sp>
    </p:spTree>
    <p:extLst>
      <p:ext uri="{BB962C8B-B14F-4D97-AF65-F5344CB8AC3E}">
        <p14:creationId xmlns:p14="http://schemas.microsoft.com/office/powerpoint/2010/main" val="39819194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GC underpay – We had added a message pane which notes the status of the payment and in this case notes the GC details right on the screen.</a:t>
            </a:r>
            <a:endParaRPr lang="en-GB"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39819194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There is no connection between tokenization and the Refund Prior Payments function. The Refund Prior Payments function allows you to process refunds to the credit card used to make the original payment without having to </a:t>
            </a:r>
            <a:r>
              <a:rPr lang="en-GB" sz="1200" b="0" i="0" kern="1200" dirty="0" err="1" smtClean="0">
                <a:solidFill>
                  <a:schemeClr val="tx1"/>
                </a:solidFill>
                <a:effectLst/>
                <a:latin typeface="+mn-lt"/>
                <a:ea typeface="+mn-ea"/>
                <a:cs typeface="+mn-cs"/>
              </a:rPr>
              <a:t>reenter</a:t>
            </a:r>
            <a:r>
              <a:rPr lang="en-GB" sz="1200" b="0" i="0" kern="1200" dirty="0" smtClean="0">
                <a:solidFill>
                  <a:schemeClr val="tx1"/>
                </a:solidFill>
                <a:effectLst/>
                <a:latin typeface="+mn-lt"/>
                <a:ea typeface="+mn-ea"/>
                <a:cs typeface="+mn-cs"/>
              </a:rPr>
              <a:t> the credit card account number or keep that account on file. A reference number is provided by credit card processors for each credit card transaction, and that transaction reference number is used by the Refund Prior Payments function.</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dirty="0" smtClean="0">
                <a:solidFill>
                  <a:schemeClr val="tx1"/>
                </a:solidFill>
                <a:effectLst/>
                <a:latin typeface="+mn-lt"/>
                <a:ea typeface="+mn-ea"/>
                <a:cs typeface="+mn-cs"/>
              </a:rPr>
              <a:t>The Refund Prior Payments window displays all credit card payment amounts for </a:t>
            </a:r>
            <a:r>
              <a:rPr lang="en-GB" dirty="0" smtClean="0"/>
              <a:t>the current order and orders tied to the sub line items (SLIs) being returned in the current order</a:t>
            </a:r>
            <a:endParaRPr lang="en-GB" sz="1200" b="0" i="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45</a:t>
            </a:fld>
            <a:endParaRPr lang="en-US">
              <a:solidFill>
                <a:prstClr val="black"/>
              </a:solidFill>
            </a:endParaRPr>
          </a:p>
        </p:txBody>
      </p:sp>
    </p:spTree>
    <p:extLst>
      <p:ext uri="{BB962C8B-B14F-4D97-AF65-F5344CB8AC3E}">
        <p14:creationId xmlns:p14="http://schemas.microsoft.com/office/powerpoint/2010/main" val="39819194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Finance</a:t>
            </a:r>
            <a:r>
              <a:rPr lang="en-GB" baseline="0" dirty="0" smtClean="0"/>
              <a:t> cube built off transactions table – auditing against some Tess standard reports</a:t>
            </a:r>
          </a:p>
          <a:p>
            <a:r>
              <a:rPr lang="en-GB" baseline="0" dirty="0" smtClean="0"/>
              <a:t>GL Summary report  - replicated in BI dashboard – but editable and can be manipulated</a:t>
            </a:r>
            <a:endParaRPr lang="en-GB"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46</a:t>
            </a:fld>
            <a:endParaRPr lang="en-US">
              <a:solidFill>
                <a:prstClr val="black"/>
              </a:solidFill>
            </a:endParaRPr>
          </a:p>
        </p:txBody>
      </p:sp>
    </p:spTree>
    <p:extLst>
      <p:ext uri="{BB962C8B-B14F-4D97-AF65-F5344CB8AC3E}">
        <p14:creationId xmlns:p14="http://schemas.microsoft.com/office/powerpoint/2010/main" val="398191947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Payments by performance</a:t>
            </a:r>
            <a:r>
              <a:rPr lang="en-GB" baseline="0" dirty="0" smtClean="0"/>
              <a:t> summary - Tosca</a:t>
            </a:r>
            <a:endParaRPr lang="en-GB"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47</a:t>
            </a:fld>
            <a:endParaRPr lang="en-US">
              <a:solidFill>
                <a:prstClr val="black"/>
              </a:solidFill>
            </a:endParaRPr>
          </a:p>
        </p:txBody>
      </p:sp>
    </p:spTree>
    <p:extLst>
      <p:ext uri="{BB962C8B-B14F-4D97-AF65-F5344CB8AC3E}">
        <p14:creationId xmlns:p14="http://schemas.microsoft.com/office/powerpoint/2010/main" val="39819194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Drag and Drop – add a widget</a:t>
            </a:r>
            <a:r>
              <a:rPr lang="en-GB" baseline="0" dirty="0" smtClean="0"/>
              <a:t> – pivot table based on transaction types – add pivot by date, group by year/quarter</a:t>
            </a:r>
            <a:endParaRPr lang="en-GB"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48</a:t>
            </a:fld>
            <a:endParaRPr lang="en-US">
              <a:solidFill>
                <a:prstClr val="black"/>
              </a:solidFill>
            </a:endParaRPr>
          </a:p>
        </p:txBody>
      </p:sp>
    </p:spTree>
    <p:extLst>
      <p:ext uri="{BB962C8B-B14F-4D97-AF65-F5344CB8AC3E}">
        <p14:creationId xmlns:p14="http://schemas.microsoft.com/office/powerpoint/2010/main" val="39819194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THURSDAY Breakout session 1 What’s next slide</a:t>
            </a:r>
            <a:endParaRPr lang="en-US" dirty="0"/>
          </a:p>
        </p:txBody>
      </p:sp>
      <p:sp>
        <p:nvSpPr>
          <p:cNvPr id="4" name="Slide Number Placeholder 3"/>
          <p:cNvSpPr>
            <a:spLocks noGrp="1"/>
          </p:cNvSpPr>
          <p:nvPr>
            <p:ph type="sldNum" sz="quarter" idx="10"/>
          </p:nvPr>
        </p:nvSpPr>
        <p:spPr/>
        <p:txBody>
          <a:bodyPr/>
          <a:lstStyle/>
          <a:p>
            <a:fld id="{8C84F61C-714A-4F4C-A082-4C54E2AAF694}" type="slidenum">
              <a:rPr lang="en-US" smtClean="0">
                <a:solidFill>
                  <a:prstClr val="black"/>
                </a:solidFill>
              </a:rPr>
              <a:pPr/>
              <a:t>50</a:t>
            </a:fld>
            <a:endParaRPr lang="en-US">
              <a:solidFill>
                <a:prstClr val="black"/>
              </a:solidFill>
            </a:endParaRPr>
          </a:p>
        </p:txBody>
      </p:sp>
    </p:spTree>
    <p:extLst>
      <p:ext uri="{BB962C8B-B14F-4D97-AF65-F5344CB8AC3E}">
        <p14:creationId xmlns:p14="http://schemas.microsoft.com/office/powerpoint/2010/main" val="107004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7.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1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1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1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14.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15.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1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1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18.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19.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20.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2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2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2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Master" Target="../slideMasters/slideMaster2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9.xml.rels><?xml version="1.0" encoding="UTF-8" standalone="yes"?>
<Relationships xmlns="http://schemas.openxmlformats.org/package/2006/relationships"><Relationship Id="rId2" Type="http://schemas.openxmlformats.org/officeDocument/2006/relationships/slideMaster" Target="../slideMasters/slideMaster29.xml"/><Relationship Id="rId1" Type="http://schemas.openxmlformats.org/officeDocument/2006/relationships/tags" Target="../tags/tag2.xml"/></Relationships>
</file>

<file path=ppt/slideLayouts/_rels/slideLayout40.xml.rels><?xml version="1.0" encoding="UTF-8" standalone="yes"?>
<Relationships xmlns="http://schemas.openxmlformats.org/package/2006/relationships"><Relationship Id="rId2" Type="http://schemas.openxmlformats.org/officeDocument/2006/relationships/slideMaster" Target="../slideMasters/slideMaster29.xml"/><Relationship Id="rId1" Type="http://schemas.openxmlformats.org/officeDocument/2006/relationships/tags" Target="../tags/tag3.xml"/></Relationships>
</file>

<file path=ppt/slideLayouts/_rels/slideLayout41.xml.rels><?xml version="1.0" encoding="UTF-8" standalone="yes"?>
<Relationships xmlns="http://schemas.openxmlformats.org/package/2006/relationships"><Relationship Id="rId2" Type="http://schemas.openxmlformats.org/officeDocument/2006/relationships/slideMaster" Target="../slideMasters/slideMaster29.xml"/><Relationship Id="rId1" Type="http://schemas.openxmlformats.org/officeDocument/2006/relationships/tags" Target="../tags/tag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22D0449-3716-4C68-8D9F-19A9240C80A0}" type="datetimeFigureOut">
              <a:rPr lang="en-GB" smtClean="0"/>
              <a:t>15/11/2016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717390-2531-4DF3-B466-00AA362F7DAC}" type="slidenum">
              <a:rPr lang="en-GB" smtClean="0"/>
              <a:t>‹#›</a:t>
            </a:fld>
            <a:endParaRPr lang="en-GB"/>
          </a:p>
        </p:txBody>
      </p:sp>
    </p:spTree>
    <p:extLst>
      <p:ext uri="{BB962C8B-B14F-4D97-AF65-F5344CB8AC3E}">
        <p14:creationId xmlns:p14="http://schemas.microsoft.com/office/powerpoint/2010/main" val="38801832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2D0449-3716-4C68-8D9F-19A9240C80A0}" type="datetimeFigureOut">
              <a:rPr lang="en-GB" smtClean="0"/>
              <a:t>15/11/2016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717390-2531-4DF3-B466-00AA362F7DAC}" type="slidenum">
              <a:rPr lang="en-GB" smtClean="0"/>
              <a:t>‹#›</a:t>
            </a:fld>
            <a:endParaRPr lang="en-GB"/>
          </a:p>
        </p:txBody>
      </p:sp>
    </p:spTree>
    <p:extLst>
      <p:ext uri="{BB962C8B-B14F-4D97-AF65-F5344CB8AC3E}">
        <p14:creationId xmlns:p14="http://schemas.microsoft.com/office/powerpoint/2010/main" val="2404741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2D0449-3716-4C68-8D9F-19A9240C80A0}" type="datetimeFigureOut">
              <a:rPr lang="en-GB" smtClean="0"/>
              <a:t>15/11/2016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717390-2531-4DF3-B466-00AA362F7DAC}" type="slidenum">
              <a:rPr lang="en-GB" smtClean="0"/>
              <a:t>‹#›</a:t>
            </a:fld>
            <a:endParaRPr lang="en-GB"/>
          </a:p>
        </p:txBody>
      </p:sp>
    </p:spTree>
    <p:extLst>
      <p:ext uri="{BB962C8B-B14F-4D97-AF65-F5344CB8AC3E}">
        <p14:creationId xmlns:p14="http://schemas.microsoft.com/office/powerpoint/2010/main" val="6089964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22D0449-3716-4C68-8D9F-19A9240C80A0}" type="datetimeFigureOut">
              <a:rPr lang="en-GB" smtClean="0"/>
              <a:t>15/11/2016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E717390-2531-4DF3-B466-00AA362F7DAC}" type="slidenum">
              <a:rPr lang="en-GB" smtClean="0"/>
              <a:t>‹#›</a:t>
            </a:fld>
            <a:endParaRPr lang="en-GB"/>
          </a:p>
        </p:txBody>
      </p:sp>
    </p:spTree>
    <p:extLst>
      <p:ext uri="{BB962C8B-B14F-4D97-AF65-F5344CB8AC3E}">
        <p14:creationId xmlns:p14="http://schemas.microsoft.com/office/powerpoint/2010/main" val="17918143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22D0449-3716-4C68-8D9F-19A9240C80A0}" type="datetimeFigureOut">
              <a:rPr lang="en-GB" smtClean="0"/>
              <a:t>15/11/2016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E717390-2531-4DF3-B466-00AA362F7DAC}" type="slidenum">
              <a:rPr lang="en-GB" smtClean="0"/>
              <a:t>‹#›</a:t>
            </a:fld>
            <a:endParaRPr lang="en-GB"/>
          </a:p>
        </p:txBody>
      </p:sp>
    </p:spTree>
    <p:extLst>
      <p:ext uri="{BB962C8B-B14F-4D97-AF65-F5344CB8AC3E}">
        <p14:creationId xmlns:p14="http://schemas.microsoft.com/office/powerpoint/2010/main" val="2563345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22D0449-3716-4C68-8D9F-19A9240C80A0}" type="datetimeFigureOut">
              <a:rPr lang="en-GB" smtClean="0"/>
              <a:t>15/11/2016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E717390-2531-4DF3-B466-00AA362F7DAC}" type="slidenum">
              <a:rPr lang="en-GB" smtClean="0"/>
              <a:t>‹#›</a:t>
            </a:fld>
            <a:endParaRPr lang="en-GB"/>
          </a:p>
        </p:txBody>
      </p:sp>
    </p:spTree>
    <p:extLst>
      <p:ext uri="{BB962C8B-B14F-4D97-AF65-F5344CB8AC3E}">
        <p14:creationId xmlns:p14="http://schemas.microsoft.com/office/powerpoint/2010/main" val="713001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2D0449-3716-4C68-8D9F-19A9240C80A0}" type="datetimeFigureOut">
              <a:rPr lang="en-GB" smtClean="0"/>
              <a:t>15/11/2016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E717390-2531-4DF3-B466-00AA362F7DAC}" type="slidenum">
              <a:rPr lang="en-GB" smtClean="0"/>
              <a:t>‹#›</a:t>
            </a:fld>
            <a:endParaRPr lang="en-GB"/>
          </a:p>
        </p:txBody>
      </p:sp>
    </p:spTree>
    <p:extLst>
      <p:ext uri="{BB962C8B-B14F-4D97-AF65-F5344CB8AC3E}">
        <p14:creationId xmlns:p14="http://schemas.microsoft.com/office/powerpoint/2010/main" val="24044292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2D0449-3716-4C68-8D9F-19A9240C80A0}" type="datetimeFigureOut">
              <a:rPr lang="en-GB" smtClean="0"/>
              <a:t>15/11/2016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E717390-2531-4DF3-B466-00AA362F7DAC}" type="slidenum">
              <a:rPr lang="en-GB" smtClean="0"/>
              <a:t>‹#›</a:t>
            </a:fld>
            <a:endParaRPr lang="en-GB"/>
          </a:p>
        </p:txBody>
      </p:sp>
    </p:spTree>
    <p:extLst>
      <p:ext uri="{BB962C8B-B14F-4D97-AF65-F5344CB8AC3E}">
        <p14:creationId xmlns:p14="http://schemas.microsoft.com/office/powerpoint/2010/main" val="1430574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2D0449-3716-4C68-8D9F-19A9240C80A0}" type="datetimeFigureOut">
              <a:rPr lang="en-GB" smtClean="0"/>
              <a:t>15/11/2016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E717390-2531-4DF3-B466-00AA362F7DAC}" type="slidenum">
              <a:rPr lang="en-GB" smtClean="0"/>
              <a:t>‹#›</a:t>
            </a:fld>
            <a:endParaRPr lang="en-GB"/>
          </a:p>
        </p:txBody>
      </p:sp>
    </p:spTree>
    <p:extLst>
      <p:ext uri="{BB962C8B-B14F-4D97-AF65-F5344CB8AC3E}">
        <p14:creationId xmlns:p14="http://schemas.microsoft.com/office/powerpoint/2010/main" val="3410192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2D0449-3716-4C68-8D9F-19A9240C80A0}" type="datetimeFigureOut">
              <a:rPr lang="en-GB" smtClean="0"/>
              <a:t>15/11/2016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717390-2531-4DF3-B466-00AA362F7DAC}" type="slidenum">
              <a:rPr lang="en-GB" smtClean="0"/>
              <a:t>‹#›</a:t>
            </a:fld>
            <a:endParaRPr lang="en-GB"/>
          </a:p>
        </p:txBody>
      </p:sp>
    </p:spTree>
    <p:extLst>
      <p:ext uri="{BB962C8B-B14F-4D97-AF65-F5344CB8AC3E}">
        <p14:creationId xmlns:p14="http://schemas.microsoft.com/office/powerpoint/2010/main" val="14405775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2D0449-3716-4C68-8D9F-19A9240C80A0}" type="datetimeFigureOut">
              <a:rPr lang="en-GB" smtClean="0"/>
              <a:t>15/11/2016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717390-2531-4DF3-B466-00AA362F7DAC}" type="slidenum">
              <a:rPr lang="en-GB" smtClean="0"/>
              <a:t>‹#›</a:t>
            </a:fld>
            <a:endParaRPr lang="en-GB"/>
          </a:p>
        </p:txBody>
      </p:sp>
    </p:spTree>
    <p:extLst>
      <p:ext uri="{BB962C8B-B14F-4D97-AF65-F5344CB8AC3E}">
        <p14:creationId xmlns:p14="http://schemas.microsoft.com/office/powerpoint/2010/main" val="29724148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36346" y="1788454"/>
            <a:ext cx="6270922" cy="2098226"/>
          </a:xfrm>
        </p:spPr>
        <p:txBody>
          <a:bodyPr anchor="b">
            <a:noAutofit/>
          </a:bodyPr>
          <a:lstStyle>
            <a:lvl1pPr algn="ctr">
              <a:defRPr sz="60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009930" y="3956280"/>
            <a:ext cx="5123755" cy="1086237"/>
          </a:xfrm>
        </p:spPr>
        <p:txBody>
          <a:bodyPr>
            <a:normAutofit/>
          </a:bodyPr>
          <a:lstStyle>
            <a:lvl1pPr marL="0" indent="0" algn="ctr">
              <a:lnSpc>
                <a:spcPct val="112000"/>
              </a:lnSpc>
              <a:spcBef>
                <a:spcPts val="0"/>
              </a:spcBef>
              <a:spcAft>
                <a:spcPts val="0"/>
              </a:spcAft>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564644" y="6453386"/>
            <a:ext cx="1205958" cy="404614"/>
          </a:xfrm>
        </p:spPr>
        <p:txBody>
          <a:bodyPr/>
          <a:lstStyle>
            <a:lvl1pPr>
              <a:defRPr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a:xfrm>
            <a:off x="1938041" y="6453386"/>
            <a:ext cx="5267533" cy="404614"/>
          </a:xfrm>
        </p:spPr>
        <p:txBody>
          <a:bodyPr/>
          <a:lstStyle>
            <a:lvl1pPr algn="ctr">
              <a:defRPr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12"/>
          </p:nvPr>
        </p:nvSpPr>
        <p:spPr>
          <a:xfrm>
            <a:off x="7373012" y="6453386"/>
            <a:ext cx="1197219" cy="404614"/>
          </a:xfrm>
        </p:spPr>
        <p:txBody>
          <a:bodyPr/>
          <a:lstStyle>
            <a:lvl1pPr>
              <a:defRPr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grpSp>
        <p:nvGrpSpPr>
          <p:cNvPr id="8" name="Group 7"/>
          <p:cNvGrpSpPr/>
          <p:nvPr/>
        </p:nvGrpSpPr>
        <p:grpSpPr>
          <a:xfrm>
            <a:off x="564643" y="744469"/>
            <a:ext cx="8005589" cy="5349671"/>
            <a:chOff x="564643" y="744469"/>
            <a:chExt cx="8005589" cy="5349671"/>
          </a:xfrm>
        </p:grpSpPr>
        <p:sp>
          <p:nvSpPr>
            <p:cNvPr id="11" name="Freeform 6"/>
            <p:cNvSpPr/>
            <p:nvPr/>
          </p:nvSpPr>
          <p:spPr bwMode="auto">
            <a:xfrm>
              <a:off x="6113972" y="1685652"/>
              <a:ext cx="2456260" cy="4408488"/>
            </a:xfrm>
            <a:custGeom>
              <a:avLst/>
              <a:gdLst/>
              <a:ahLst/>
              <a:cxnLst/>
              <a:rect l="l" t="t" r="r" b="b"/>
              <a:pathLst>
                <a:path w="10000" h="10000">
                  <a:moveTo>
                    <a:pt x="8761" y="0"/>
                  </a:moveTo>
                  <a:lnTo>
                    <a:pt x="10000" y="0"/>
                  </a:lnTo>
                  <a:lnTo>
                    <a:pt x="10000" y="10000"/>
                  </a:lnTo>
                  <a:lnTo>
                    <a:pt x="0" y="10000"/>
                  </a:lnTo>
                  <a:lnTo>
                    <a:pt x="0" y="9357"/>
                  </a:lnTo>
                  <a:lnTo>
                    <a:pt x="8761" y="935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564643" y="744469"/>
              <a:ext cx="2456505" cy="4408488"/>
            </a:xfrm>
            <a:custGeom>
              <a:avLst/>
              <a:gdLst/>
              <a:ahLst/>
              <a:cxnLst/>
              <a:rect l="l" t="t" r="r" b="b"/>
              <a:pathLst>
                <a:path w="10001" h="10000">
                  <a:moveTo>
                    <a:pt x="8762" y="0"/>
                  </a:moveTo>
                  <a:lnTo>
                    <a:pt x="10001" y="0"/>
                  </a:lnTo>
                  <a:lnTo>
                    <a:pt x="10001" y="10000"/>
                  </a:lnTo>
                  <a:lnTo>
                    <a:pt x="1" y="10000"/>
                  </a:lnTo>
                  <a:cubicBezTo>
                    <a:pt x="-2" y="9766"/>
                    <a:pt x="4" y="9586"/>
                    <a:pt x="1" y="9352"/>
                  </a:cubicBezTo>
                  <a:lnTo>
                    <a:pt x="8762" y="9346"/>
                  </a:lnTo>
                  <a:lnTo>
                    <a:pt x="8762"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1655667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39410699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27585981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7901069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35081204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26789447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15359130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26451260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1918686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27082019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12035942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29934383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9488500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16251389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4181921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40638650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5189876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15634584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178844689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161223065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35647263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3537264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803275" indent="-428625">
              <a:tabLst/>
              <a:defRPr/>
            </a:lvl2pPr>
            <a:lvl3pPr marL="1204913" indent="-401638">
              <a:tabLst/>
              <a:defRPr/>
            </a:lvl3pPr>
            <a:lvl4pPr marL="1385888" indent="-376238">
              <a:tabLst/>
              <a:defRPr/>
            </a:lvl4pPr>
            <a:lvl5pPr marL="1476375" indent="-376238">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11"/>
          </p:nvPr>
        </p:nvSpPr>
        <p:spPr/>
        <p:txBody>
          <a:bodyPr/>
          <a:lstStyle/>
          <a:p>
            <a:endParaRPr lang="en-GB">
              <a:solidFill>
                <a:srgbClr val="191B0E"/>
              </a:solidFill>
            </a:endParaRPr>
          </a:p>
        </p:txBody>
      </p:sp>
      <p:sp>
        <p:nvSpPr>
          <p:cNvPr id="6" name="Slide Number Placeholder 5"/>
          <p:cNvSpPr>
            <a:spLocks noGrp="1"/>
          </p:cNvSpPr>
          <p:nvPr>
            <p:ph type="sldNum" sz="quarter" idx="12"/>
          </p:nvPr>
        </p:nvSpPr>
        <p:spPr/>
        <p:txBody>
          <a:bodyPr/>
          <a:lstStyle/>
          <a:p>
            <a:fld id="{002ED712-C0E5-994F-B099-259F555CE47D}" type="slidenum">
              <a:rPr lang="en-GB" smtClean="0">
                <a:solidFill>
                  <a:srgbClr val="191B0E"/>
                </a:solidFill>
              </a:rPr>
              <a:pPr/>
              <a:t>‹#›</a:t>
            </a:fld>
            <a:endParaRPr lang="en-GB">
              <a:solidFill>
                <a:srgbClr val="191B0E"/>
              </a:solidFill>
            </a:endParaRPr>
          </a:p>
        </p:txBody>
      </p:sp>
      <p:pic>
        <p:nvPicPr>
          <p:cNvPr id="10" name="Picture 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222011" y="5630091"/>
            <a:ext cx="811516" cy="1175657"/>
          </a:xfrm>
          <a:prstGeom prst="rect">
            <a:avLst/>
          </a:prstGeom>
        </p:spPr>
      </p:pic>
    </p:spTree>
    <p:extLst>
      <p:ext uri="{BB962C8B-B14F-4D97-AF65-F5344CB8AC3E}">
        <p14:creationId xmlns:p14="http://schemas.microsoft.com/office/powerpoint/2010/main" val="336425127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2226086965"/>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11/15/2016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89209182"/>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B17A5E-56FE-4293-A229-FD72BC002C8C}" type="datetime1">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10376188"/>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11/15/2016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07940852"/>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71450" y="3810000"/>
            <a:ext cx="8801100" cy="2743200"/>
          </a:xfrm>
        </p:spPr>
        <p:txBody>
          <a:bodyPr anchor="ctr">
            <a:normAutofit/>
          </a:bodyPr>
          <a:lstStyle>
            <a:lvl1pPr marL="0" marR="0" indent="0" algn="ctr" defTabSz="914400" rtl="0" eaLnBrk="1" fontAlgn="auto" latinLnBrk="0" hangingPunct="1">
              <a:lnSpc>
                <a:spcPct val="100000"/>
              </a:lnSpc>
              <a:spcBef>
                <a:spcPts val="0"/>
              </a:spcBef>
              <a:spcAft>
                <a:spcPts val="0"/>
              </a:spcAft>
              <a:buClr>
                <a:schemeClr val="accent1"/>
              </a:buClr>
              <a:buSzTx/>
              <a:buFontTx/>
              <a:buNone/>
              <a:tabLst/>
              <a:defRPr baseline="0">
                <a:solidFill>
                  <a:schemeClr val="accent2"/>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smtClean="0"/>
              <a:t>Presenters</a:t>
            </a:r>
          </a:p>
          <a:p>
            <a:pPr lvl="0"/>
            <a:r>
              <a:rPr lang="en-US" dirty="0" smtClean="0"/>
              <a:t>&lt;Presenter 1&gt;, &lt;Presenter 1 Org&gt;</a:t>
            </a:r>
          </a:p>
          <a:p>
            <a:pPr marL="0" marR="0" lvl="0" indent="0" algn="ctr" defTabSz="914400"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marL="0" marR="0" lvl="0" indent="0" algn="ctr" defTabSz="914400"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marL="0" marR="0" lvl="0" indent="0" algn="ctr" defTabSz="914400"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lvl="0"/>
            <a:endParaRPr lang="en-US" dirty="0"/>
          </a:p>
        </p:txBody>
      </p:sp>
      <p:sp>
        <p:nvSpPr>
          <p:cNvPr id="8" name="Title 7"/>
          <p:cNvSpPr>
            <a:spLocks noGrp="1"/>
          </p:cNvSpPr>
          <p:nvPr>
            <p:ph type="title" hasCustomPrompt="1"/>
          </p:nvPr>
        </p:nvSpPr>
        <p:spPr>
          <a:xfrm>
            <a:off x="171450" y="1456912"/>
            <a:ext cx="8801100" cy="1021245"/>
          </a:xfrm>
        </p:spPr>
        <p:txBody>
          <a:bodyPr anchor="b">
            <a:normAutofit/>
          </a:bodyPr>
          <a:lstStyle>
            <a:lvl1pPr algn="ctr">
              <a:defRPr/>
            </a:lvl1pPr>
          </a:lstStyle>
          <a:p>
            <a:r>
              <a:rPr lang="en-US" dirty="0" smtClean="0"/>
              <a:t>&lt;</a:t>
            </a:r>
            <a:r>
              <a:rPr lang="en-US" dirty="0" err="1" smtClean="0"/>
              <a:t>Session_Short_Name_c</a:t>
            </a:r>
            <a:r>
              <a:rPr lang="en-US" dirty="0" smtClean="0"/>
              <a:t>&gt;</a:t>
            </a:r>
            <a:endParaRPr lang="en-US" dirty="0"/>
          </a:p>
        </p:txBody>
      </p:sp>
      <p:sp>
        <p:nvSpPr>
          <p:cNvPr id="3" name="TextBox 2"/>
          <p:cNvSpPr txBox="1"/>
          <p:nvPr userDrawn="1"/>
        </p:nvSpPr>
        <p:spPr>
          <a:xfrm>
            <a:off x="7772400" y="1371600"/>
            <a:ext cx="1257300" cy="304800"/>
          </a:xfrm>
          <a:prstGeom prst="rect">
            <a:avLst/>
          </a:prstGeom>
          <a:noFill/>
        </p:spPr>
        <p:txBody>
          <a:bodyPr wrap="square" rtlCol="0">
            <a:noAutofit/>
          </a:bodyPr>
          <a:lstStyle/>
          <a:p>
            <a:pPr algn="ctr"/>
            <a:r>
              <a:rPr lang="en-US" dirty="0" smtClean="0">
                <a:solidFill>
                  <a:srgbClr val="008E90"/>
                </a:solidFill>
                <a:latin typeface="Arial Black" panose="020B0A04020102020204" pitchFamily="34" charset="0"/>
              </a:rPr>
              <a:t>#TEC16</a:t>
            </a:r>
          </a:p>
        </p:txBody>
      </p:sp>
    </p:spTree>
    <p:custDataLst>
      <p:tags r:id="rId1"/>
    </p:custDataLst>
    <p:extLst>
      <p:ext uri="{BB962C8B-B14F-4D97-AF65-F5344CB8AC3E}">
        <p14:creationId xmlns:p14="http://schemas.microsoft.com/office/powerpoint/2010/main" val="1299178078"/>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57200" y="1841500"/>
            <a:ext cx="8229600" cy="46355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dirty="0" smtClean="0"/>
              <a:t>Click to edit Master title style</a:t>
            </a:r>
            <a:endParaRPr lang="en-US" dirty="0"/>
          </a:p>
        </p:txBody>
      </p:sp>
    </p:spTree>
    <p:custDataLst>
      <p:tags r:id="rId1"/>
    </p:custDataLst>
    <p:extLst>
      <p:ext uri="{BB962C8B-B14F-4D97-AF65-F5344CB8AC3E}">
        <p14:creationId xmlns:p14="http://schemas.microsoft.com/office/powerpoint/2010/main" val="2661331901"/>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914400" y="924581"/>
            <a:ext cx="7315200" cy="449580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8" name="Text Placeholder 6"/>
          <p:cNvSpPr>
            <a:spLocks noGrp="1"/>
          </p:cNvSpPr>
          <p:nvPr>
            <p:ph type="body" sz="quarter" idx="11" hasCustomPrompt="1"/>
          </p:nvPr>
        </p:nvSpPr>
        <p:spPr>
          <a:xfrm>
            <a:off x="457200" y="5648980"/>
            <a:ext cx="8229600" cy="523220"/>
          </a:xfrm>
        </p:spPr>
        <p:txBody>
          <a:bodyPr anchor="ctr"/>
          <a:lstStyle>
            <a:lvl1pPr marL="0" indent="0" algn="ctr">
              <a:buFontTx/>
              <a:buNone/>
              <a:defRPr i="1">
                <a:solidFill>
                  <a:schemeClr val="accent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smtClean="0"/>
              <a:t>Caption here</a:t>
            </a:r>
          </a:p>
        </p:txBody>
      </p:sp>
    </p:spTree>
    <p:custDataLst>
      <p:tags r:id="rId1"/>
    </p:custDataLst>
    <p:extLst>
      <p:ext uri="{BB962C8B-B14F-4D97-AF65-F5344CB8AC3E}">
        <p14:creationId xmlns:p14="http://schemas.microsoft.com/office/powerpoint/2010/main" val="132970340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5.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16.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17.xml"/></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18.xml"/></Relationships>
</file>

<file path=ppt/slideMasters/_rels/slideMaster9.xml.rels><?xml version="1.0" encoding="UTF-8" standalone="yes"?>
<Relationships xmlns="http://schemas.openxmlformats.org/package/2006/relationships"><Relationship Id="rId2" Type="http://schemas.openxmlformats.org/officeDocument/2006/relationships/theme" Target="../theme/theme9.xml"/><Relationship Id="rId1" Type="http://schemas.openxmlformats.org/officeDocument/2006/relationships/slideLayout" Target="../slideLayouts/slideLayout19.xml"/></Relationships>
</file>

<file path=ppt/slideMasters/_rels/slideMaster10.xml.rels><?xml version="1.0" encoding="UTF-8" standalone="yes"?>
<Relationships xmlns="http://schemas.openxmlformats.org/package/2006/relationships"><Relationship Id="rId2" Type="http://schemas.openxmlformats.org/officeDocument/2006/relationships/theme" Target="../theme/theme10.xml"/><Relationship Id="rId1" Type="http://schemas.openxmlformats.org/officeDocument/2006/relationships/slideLayout" Target="../slideLayouts/slideLayout20.xml"/></Relationships>
</file>

<file path=ppt/slideMasters/_rels/slideMaster11.xml.rels><?xml version="1.0" encoding="UTF-8" standalone="yes"?>
<Relationships xmlns="http://schemas.openxmlformats.org/package/2006/relationships"><Relationship Id="rId2" Type="http://schemas.openxmlformats.org/officeDocument/2006/relationships/theme" Target="../theme/theme11.xml"/><Relationship Id="rId1" Type="http://schemas.openxmlformats.org/officeDocument/2006/relationships/slideLayout" Target="../slideLayouts/slideLayout21.xml"/></Relationships>
</file>

<file path=ppt/slideMasters/_rels/slideMaster12.xml.rels><?xml version="1.0" encoding="UTF-8" standalone="yes"?>
<Relationships xmlns="http://schemas.openxmlformats.org/package/2006/relationships"><Relationship Id="rId2" Type="http://schemas.openxmlformats.org/officeDocument/2006/relationships/theme" Target="../theme/theme12.xml"/><Relationship Id="rId1" Type="http://schemas.openxmlformats.org/officeDocument/2006/relationships/slideLayout" Target="../slideLayouts/slideLayout22.xml"/></Relationships>
</file>

<file path=ppt/slideMasters/_rels/slideMaster13.xml.rels><?xml version="1.0" encoding="UTF-8" standalone="yes"?>
<Relationships xmlns="http://schemas.openxmlformats.org/package/2006/relationships"><Relationship Id="rId2" Type="http://schemas.openxmlformats.org/officeDocument/2006/relationships/theme" Target="../theme/theme13.xml"/><Relationship Id="rId1" Type="http://schemas.openxmlformats.org/officeDocument/2006/relationships/slideLayout" Target="../slideLayouts/slideLayout23.xml"/></Relationships>
</file>

<file path=ppt/slideMasters/_rels/slideMaster14.xml.rels><?xml version="1.0" encoding="UTF-8" standalone="yes"?>
<Relationships xmlns="http://schemas.openxmlformats.org/package/2006/relationships"><Relationship Id="rId2" Type="http://schemas.openxmlformats.org/officeDocument/2006/relationships/theme" Target="../theme/theme14.xml"/><Relationship Id="rId1" Type="http://schemas.openxmlformats.org/officeDocument/2006/relationships/slideLayout" Target="../slideLayouts/slideLayout24.xml"/></Relationships>
</file>

<file path=ppt/slideMasters/_rels/slideMaster15.xml.rels><?xml version="1.0" encoding="UTF-8" standalone="yes"?>
<Relationships xmlns="http://schemas.openxmlformats.org/package/2006/relationships"><Relationship Id="rId2" Type="http://schemas.openxmlformats.org/officeDocument/2006/relationships/theme" Target="../theme/theme15.xml"/><Relationship Id="rId1" Type="http://schemas.openxmlformats.org/officeDocument/2006/relationships/slideLayout" Target="../slideLayouts/slideLayout25.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26.xml"/></Relationships>
</file>

<file path=ppt/slideMasters/_rels/slideMaster17.xml.rels><?xml version="1.0" encoding="UTF-8" standalone="yes"?>
<Relationships xmlns="http://schemas.openxmlformats.org/package/2006/relationships"><Relationship Id="rId2" Type="http://schemas.openxmlformats.org/officeDocument/2006/relationships/theme" Target="../theme/theme17.xml"/><Relationship Id="rId1" Type="http://schemas.openxmlformats.org/officeDocument/2006/relationships/slideLayout" Target="../slideLayouts/slideLayout27.xml"/></Relationships>
</file>

<file path=ppt/slideMasters/_rels/slideMaster18.xml.rels><?xml version="1.0" encoding="UTF-8" standalone="yes"?>
<Relationships xmlns="http://schemas.openxmlformats.org/package/2006/relationships"><Relationship Id="rId2" Type="http://schemas.openxmlformats.org/officeDocument/2006/relationships/theme" Target="../theme/theme18.xml"/><Relationship Id="rId1" Type="http://schemas.openxmlformats.org/officeDocument/2006/relationships/slideLayout" Target="../slideLayouts/slideLayout28.xml"/></Relationships>
</file>

<file path=ppt/slideMasters/_rels/slideMaster19.xml.rels><?xml version="1.0" encoding="UTF-8" standalone="yes"?>
<Relationships xmlns="http://schemas.openxmlformats.org/package/2006/relationships"><Relationship Id="rId2" Type="http://schemas.openxmlformats.org/officeDocument/2006/relationships/theme" Target="../theme/theme19.xml"/><Relationship Id="rId1" Type="http://schemas.openxmlformats.org/officeDocument/2006/relationships/slideLayout" Target="../slideLayouts/slideLayout29.xml"/></Relationships>
</file>

<file path=ppt/slideMasters/_rels/slideMaster20.xml.rels><?xml version="1.0" encoding="UTF-8" standalone="yes"?>
<Relationships xmlns="http://schemas.openxmlformats.org/package/2006/relationships"><Relationship Id="rId2" Type="http://schemas.openxmlformats.org/officeDocument/2006/relationships/theme" Target="../theme/theme20.xml"/><Relationship Id="rId1" Type="http://schemas.openxmlformats.org/officeDocument/2006/relationships/slideLayout" Target="../slideLayouts/slideLayout30.xml"/></Relationships>
</file>

<file path=ppt/slideMasters/_rels/slideMaster21.xml.rels><?xml version="1.0" encoding="UTF-8" standalone="yes"?>
<Relationships xmlns="http://schemas.openxmlformats.org/package/2006/relationships"><Relationship Id="rId2" Type="http://schemas.openxmlformats.org/officeDocument/2006/relationships/theme" Target="../theme/theme21.xml"/><Relationship Id="rId1" Type="http://schemas.openxmlformats.org/officeDocument/2006/relationships/slideLayout" Target="../slideLayouts/slideLayout31.xml"/></Relationships>
</file>

<file path=ppt/slideMasters/_rels/slideMaster22.xml.rels><?xml version="1.0" encoding="UTF-8" standalone="yes"?>
<Relationships xmlns="http://schemas.openxmlformats.org/package/2006/relationships"><Relationship Id="rId2" Type="http://schemas.openxmlformats.org/officeDocument/2006/relationships/theme" Target="../theme/theme22.xml"/><Relationship Id="rId1" Type="http://schemas.openxmlformats.org/officeDocument/2006/relationships/slideLayout" Target="../slideLayouts/slideLayout32.xml"/></Relationships>
</file>

<file path=ppt/slideMasters/_rels/slideMaster23.xml.rels><?xml version="1.0" encoding="UTF-8" standalone="yes"?>
<Relationships xmlns="http://schemas.openxmlformats.org/package/2006/relationships"><Relationship Id="rId2" Type="http://schemas.openxmlformats.org/officeDocument/2006/relationships/theme" Target="../theme/theme23.xml"/><Relationship Id="rId1" Type="http://schemas.openxmlformats.org/officeDocument/2006/relationships/slideLayout" Target="../slideLayouts/slideLayout33.xml"/></Relationships>
</file>

<file path=ppt/slideMasters/_rels/slideMaster24.xml.rels><?xml version="1.0" encoding="UTF-8" standalone="yes"?>
<Relationships xmlns="http://schemas.openxmlformats.org/package/2006/relationships"><Relationship Id="rId2" Type="http://schemas.openxmlformats.org/officeDocument/2006/relationships/theme" Target="../theme/theme24.xml"/><Relationship Id="rId1" Type="http://schemas.openxmlformats.org/officeDocument/2006/relationships/slideLayout" Target="../slideLayouts/slideLayout34.xml"/></Relationships>
</file>

<file path=ppt/slideMasters/_rels/slideMaster25.xml.rels><?xml version="1.0" encoding="UTF-8" standalone="yes"?>
<Relationships xmlns="http://schemas.openxmlformats.org/package/2006/relationships"><Relationship Id="rId2" Type="http://schemas.openxmlformats.org/officeDocument/2006/relationships/theme" Target="../theme/theme25.xml"/><Relationship Id="rId1" Type="http://schemas.openxmlformats.org/officeDocument/2006/relationships/slideLayout" Target="../slideLayouts/slideLayout35.xml"/></Relationships>
</file>

<file path=ppt/slideMasters/_rels/slideMaster26.xml.rels><?xml version="1.0" encoding="UTF-8" standalone="yes"?>
<Relationships xmlns="http://schemas.openxmlformats.org/package/2006/relationships"><Relationship Id="rId2" Type="http://schemas.openxmlformats.org/officeDocument/2006/relationships/theme" Target="../theme/theme26.xml"/><Relationship Id="rId1" Type="http://schemas.openxmlformats.org/officeDocument/2006/relationships/slideLayout" Target="../slideLayouts/slideLayout36.xml"/></Relationships>
</file>

<file path=ppt/slideMasters/_rels/slideMaster27.xml.rels><?xml version="1.0" encoding="UTF-8" standalone="yes"?>
<Relationships xmlns="http://schemas.openxmlformats.org/package/2006/relationships"><Relationship Id="rId2" Type="http://schemas.openxmlformats.org/officeDocument/2006/relationships/theme" Target="../theme/theme27.xml"/><Relationship Id="rId1" Type="http://schemas.openxmlformats.org/officeDocument/2006/relationships/slideLayout" Target="../slideLayouts/slideLayout37.xml"/></Relationships>
</file>

<file path=ppt/slideMasters/_rels/slideMaster28.xml.rels><?xml version="1.0" encoding="UTF-8" standalone="yes"?>
<Relationships xmlns="http://schemas.openxmlformats.org/package/2006/relationships"><Relationship Id="rId2" Type="http://schemas.openxmlformats.org/officeDocument/2006/relationships/theme" Target="../theme/theme28.xml"/><Relationship Id="rId1" Type="http://schemas.openxmlformats.org/officeDocument/2006/relationships/slideLayout" Target="../slideLayouts/slideLayout38.xml"/></Relationships>
</file>

<file path=ppt/slideMasters/_rels/slideMaster29.xml.rels><?xml version="1.0" encoding="UTF-8" standalone="yes"?>
<Relationships xmlns="http://schemas.openxmlformats.org/package/2006/relationships"><Relationship Id="rId3" Type="http://schemas.openxmlformats.org/officeDocument/2006/relationships/slideLayout" Target="../slideLayouts/slideLayout41.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image" Target="../media/image2.jpg"/><Relationship Id="rId5" Type="http://schemas.openxmlformats.org/officeDocument/2006/relationships/tags" Target="../tags/tag1.xml"/><Relationship Id="rId4" Type="http://schemas.openxmlformats.org/officeDocument/2006/relationships/theme" Target="../theme/theme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2D0449-3716-4C68-8D9F-19A9240C80A0}" type="datetimeFigureOut">
              <a:rPr lang="en-GB" smtClean="0"/>
              <a:t>15/11/2016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717390-2531-4DF3-B466-00AA362F7DAC}" type="slidenum">
              <a:rPr lang="en-GB" smtClean="0"/>
              <a:t>‹#›</a:t>
            </a:fld>
            <a:endParaRPr lang="en-GB"/>
          </a:p>
        </p:txBody>
      </p:sp>
    </p:spTree>
    <p:extLst>
      <p:ext uri="{BB962C8B-B14F-4D97-AF65-F5344CB8AC3E}">
        <p14:creationId xmlns:p14="http://schemas.microsoft.com/office/powerpoint/2010/main" val="29281570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48525060"/>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197464308"/>
      </p:ext>
    </p:extLst>
  </p:cSld>
  <p:clrMap bg1="lt1" tx1="dk1" bg2="lt2" tx2="dk2" accent1="accent1" accent2="accent2" accent3="accent3" accent4="accent4" accent5="accent5" accent6="accent6" hlink="hlink" folHlink="folHlink"/>
  <p:sldLayoutIdLst>
    <p:sldLayoutId id="2147483663"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14529532"/>
      </p:ext>
    </p:extLst>
  </p:cSld>
  <p:clrMap bg1="lt1" tx1="dk1" bg2="lt2" tx2="dk2" accent1="accent1" accent2="accent2" accent3="accent3" accent4="accent4" accent5="accent5" accent6="accent6" hlink="hlink" folHlink="folHlink"/>
  <p:sldLayoutIdLst>
    <p:sldLayoutId id="2147483665"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1730786"/>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69314214"/>
      </p:ext>
    </p:extLst>
  </p:cSld>
  <p:clrMap bg1="lt1" tx1="dk1" bg2="lt2" tx2="dk2" accent1="accent1" accent2="accent2" accent3="accent3" accent4="accent4" accent5="accent5" accent6="accent6" hlink="hlink" folHlink="folHlink"/>
  <p:sldLayoutIdLst>
    <p:sldLayoutId id="2147483669"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258672466"/>
      </p:ext>
    </p:extLst>
  </p:cSld>
  <p:clrMap bg1="lt1" tx1="dk1" bg2="lt2" tx2="dk2" accent1="accent1" accent2="accent2" accent3="accent3" accent4="accent4" accent5="accent5" accent6="accent6" hlink="hlink" folHlink="folHlink"/>
  <p:sldLayoutIdLst>
    <p:sldLayoutId id="2147483671"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25396685"/>
      </p:ext>
    </p:extLst>
  </p:cSld>
  <p:clrMap bg1="lt1" tx1="dk1" bg2="lt2" tx2="dk2" accent1="accent1" accent2="accent2" accent3="accent3" accent4="accent4" accent5="accent5" accent6="accent6" hlink="hlink" folHlink="folHlink"/>
  <p:sldLayoutIdLst>
    <p:sldLayoutId id="2147483673"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09163067"/>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7810999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77625142"/>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56238749"/>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6896353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208036689"/>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70912882"/>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130463721"/>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780935191"/>
      </p:ext>
    </p:extLst>
  </p:cSld>
  <p:clrMap bg1="lt1" tx1="dk1" bg2="lt2" tx2="dk2" accent1="accent1" accent2="accent2" accent3="accent3" accent4="accent4" accent5="accent5" accent6="accent6" hlink="hlink" folHlink="folHlink"/>
  <p:sldLayoutIdLst>
    <p:sldLayoutId id="2147483691"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45287448"/>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534274082"/>
      </p:ext>
    </p:extLst>
  </p:cSld>
  <p:clrMap bg1="lt1" tx1="dk1" bg2="lt2" tx2="dk2" accent1="accent1" accent2="accent2" accent3="accent3" accent4="accent4" accent5="accent5" accent6="accent6" hlink="hlink" folHlink="folHlink"/>
  <p:sldLayoutIdLst>
    <p:sldLayoutId id="2147483695"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31209255"/>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11634438"/>
      </p:ext>
    </p:extLst>
  </p:cSld>
  <p:clrMap bg1="lt1" tx1="dk1" bg2="lt2" tx2="dk2" accent1="accent1" accent2="accent2" accent3="accent3" accent4="accent4" accent5="accent5" accent6="accent6" hlink="hlink" folHlink="folHlink"/>
  <p:sldLayoutIdLst>
    <p:sldLayoutId id="2147483699"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939055470"/>
      </p:ext>
    </p:extLst>
  </p:cSld>
  <p:clrMap bg1="lt1" tx1="dk1" bg2="lt2" tx2="dk2" accent1="accent1" accent2="accent2" accent3="accent3" accent4="accent4" accent5="accent5" accent6="accent6" hlink="hlink" folHlink="folHlink"/>
  <p:sldLayoutIdLst>
    <p:sldLayoutId id="2147483701"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66989588"/>
      </p:ext>
    </p:extLst>
  </p:cSld>
  <p:clrMap bg1="lt1" tx1="dk1" bg2="lt2" tx2="dk2" accent1="accent1" accent2="accent2" accent3="accent3" accent4="accent4" accent5="accent5" accent6="accent6" hlink="hlink" folHlink="folHlink"/>
  <p:sldLayoutIdLst>
    <p:sldLayoutId id="2147483703"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72EC3778-A6F1-CB4C-A04C-9EBA48342143}" type="datetimeFigureOut">
              <a:rPr lang="en-GB" smtClean="0">
                <a:solidFill>
                  <a:srgbClr val="191B0E"/>
                </a:solidFill>
              </a:rPr>
              <a:pPr/>
              <a:t>15/11/2016</a:t>
            </a:fld>
            <a:endParaRPr lang="en-GB">
              <a:solidFill>
                <a:srgbClr val="191B0E"/>
              </a:solidFill>
            </a:endParaRPr>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solidFill>
                <a:srgbClr val="191B0E"/>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002ED712-C0E5-994F-B099-259F555CE47D}" type="slidenum">
              <a:rPr lang="en-GB" smtClean="0">
                <a:solidFill>
                  <a:srgbClr val="191B0E"/>
                </a:solidFill>
              </a:rPr>
              <a:pPr/>
              <a:t>‹#›</a:t>
            </a:fld>
            <a:endParaRPr lang="en-GB">
              <a:solidFill>
                <a:srgbClr val="191B0E"/>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49807623"/>
      </p:ext>
    </p:extLst>
  </p:cSld>
  <p:clrMap bg1="lt1" tx1="dk1" bg2="lt2" tx2="dk2" accent1="accent1" accent2="accent2" accent3="accent3" accent4="accent4" accent5="accent5" accent6="accent6" hlink="hlink" folHlink="folHlink"/>
  <p:sldLayoutIdLst>
    <p:sldLayoutId id="2147483705" r:id="rId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4" orient="horz" pos="1368">
          <p15:clr>
            <a:srgbClr val="F26B43"/>
          </p15:clr>
        </p15:guide>
        <p15:guide id="5"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5184">
          <p15:clr>
            <a:srgbClr val="F26B43"/>
          </p15:clr>
        </p15:guide>
        <p15:guide id="10" pos="702">
          <p15:clr>
            <a:srgbClr val="F26B43"/>
          </p15:clr>
        </p15:guide>
        <p15:guide id="11" pos="648">
          <p15:clr>
            <a:srgbClr val="F26B43"/>
          </p15:clr>
        </p15:guide>
      </p15:sldGuideLst>
    </p:ext>
  </p:extLst>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11/15/2016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1223268780"/>
      </p:ext>
    </p:extLst>
  </p:cSld>
  <p:clrMap bg1="lt1" tx1="dk1" bg2="lt2" tx2="dk2" accent1="accent1" accent2="accent2" accent3="accent3" accent4="accent4" accent5="accent5" accent6="accent6" hlink="hlink" folHlink="folHlink"/>
  <p:sldLayoutIdLst>
    <p:sldLayoutId id="2147483707"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11/15/2016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3771911374"/>
      </p:ext>
    </p:extLst>
  </p:cSld>
  <p:clrMap bg1="lt1" tx1="dk1" bg2="lt2" tx2="dk2" accent1="accent1" accent2="accent2" accent3="accent3" accent4="accent4" accent5="accent5" accent6="accent6" hlink="hlink" folHlink="folHlink"/>
  <p:sldLayoutIdLst>
    <p:sldLayoutId id="2147483709"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11/15/2016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3228728653"/>
      </p:ext>
    </p:extLst>
  </p:cSld>
  <p:clrMap bg1="lt1" tx1="dk1" bg2="lt2" tx2="dk2" accent1="accent1" accent2="accent2" accent3="accent3" accent4="accent4" accent5="accent5" accent6="accent6" hlink="hlink" folHlink="folHlink"/>
  <p:sldLayoutIdLst>
    <p:sldLayoutId id="2147483711"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11/15/2016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88403363"/>
      </p:ext>
    </p:extLst>
  </p:cSld>
  <p:clrMap bg1="lt1" tx1="dk1" bg2="lt2" tx2="dk2" accent1="accent1" accent2="accent2" accent3="accent3" accent4="accent4" accent5="accent5" accent6="accent6" hlink="hlink" folHlink="folHlink"/>
  <p:sldLayoutIdLst>
    <p:sldLayoutId id="2147483713"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685800"/>
            <a:ext cx="8229600" cy="1143000"/>
          </a:xfrm>
          <a:prstGeom prst="rect">
            <a:avLst/>
          </a:prstGeom>
        </p:spPr>
        <p:txBody>
          <a:bodyPr vert="horz" lIns="91440" tIns="45720" rIns="91440" bIns="45720" rtlCol="0" anchor="t" anchorCtr="0">
            <a:no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828800"/>
            <a:ext cx="8229600" cy="4648200"/>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ustDataLst>
      <p:tags r:id="rId5"/>
    </p:custDataLst>
    <p:extLst>
      <p:ext uri="{BB962C8B-B14F-4D97-AF65-F5344CB8AC3E}">
        <p14:creationId xmlns:p14="http://schemas.microsoft.com/office/powerpoint/2010/main" val="2546260579"/>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Lst>
  <p:timing>
    <p:tnLst>
      <p:par>
        <p:cTn id="1" dur="indefinite" restart="never" nodeType="tmRoot"/>
      </p:par>
    </p:tnLst>
  </p:timing>
  <p:txStyles>
    <p:titleStyle>
      <a:lvl1pPr algn="l" defTabSz="914400" rtl="0" eaLnBrk="1" latinLnBrk="0" hangingPunct="1">
        <a:lnSpc>
          <a:spcPts val="5000"/>
        </a:lnSpc>
        <a:spcBef>
          <a:spcPct val="0"/>
        </a:spcBef>
        <a:buNone/>
        <a:defRPr sz="4800" b="1" i="0" kern="1200" baseline="0">
          <a:solidFill>
            <a:schemeClr val="tx2"/>
          </a:solidFill>
          <a:latin typeface="Arial Black" panose="020B0A04020102020204" pitchFamily="34" charset="0"/>
          <a:ea typeface="+mj-ea"/>
          <a:cs typeface="+mj-cs"/>
        </a:defRPr>
      </a:lvl1pPr>
    </p:titleStyle>
    <p:bodyStyle>
      <a:lvl1pPr marL="344488" indent="-344488" algn="l" defTabSz="914400" rtl="0" eaLnBrk="1" latinLnBrk="0" hangingPunct="1">
        <a:spcBef>
          <a:spcPct val="20000"/>
        </a:spcBef>
        <a:buClr>
          <a:schemeClr val="accent1"/>
        </a:buClr>
        <a:buFont typeface="Wingdings" panose="05000000000000000000" pitchFamily="2" charset="2"/>
        <a:buChar char="§"/>
        <a:defRPr sz="3000" b="1" i="0" kern="1200" baseline="0">
          <a:solidFill>
            <a:schemeClr val="accent2"/>
          </a:solidFill>
          <a:latin typeface="+mn-lt"/>
          <a:ea typeface="+mn-ea"/>
          <a:cs typeface="+mn-cs"/>
        </a:defRPr>
      </a:lvl1pPr>
      <a:lvl2pPr marL="687388" indent="-342900" algn="l" defTabSz="914400" rtl="0" eaLnBrk="1" latinLnBrk="0" hangingPunct="1">
        <a:spcBef>
          <a:spcPct val="20000"/>
        </a:spcBef>
        <a:buClr>
          <a:schemeClr val="accent1"/>
        </a:buClr>
        <a:buFont typeface="Arial" panose="020B0604020202020204" pitchFamily="34" charset="0"/>
        <a:buChar char="–"/>
        <a:defRPr sz="2800" b="1" i="0" kern="1200" baseline="0">
          <a:solidFill>
            <a:schemeClr val="accent2"/>
          </a:solidFill>
          <a:latin typeface="+mn-lt"/>
          <a:ea typeface="+mn-ea"/>
          <a:cs typeface="+mn-cs"/>
        </a:defRPr>
      </a:lvl2pPr>
      <a:lvl3pPr marL="1031875" indent="-344488" algn="l" defTabSz="914400" rtl="0" eaLnBrk="1" latinLnBrk="0" hangingPunct="1">
        <a:spcBef>
          <a:spcPct val="20000"/>
        </a:spcBef>
        <a:buClr>
          <a:schemeClr val="accent1"/>
        </a:buClr>
        <a:buFont typeface="Wingdings" panose="05000000000000000000" pitchFamily="2" charset="2"/>
        <a:buChar char="§"/>
        <a:defRPr sz="2600" b="1" i="0" kern="1200" baseline="0">
          <a:solidFill>
            <a:schemeClr val="accent2"/>
          </a:solidFill>
          <a:latin typeface="+mn-lt"/>
          <a:ea typeface="+mn-ea"/>
          <a:cs typeface="+mn-cs"/>
        </a:defRPr>
      </a:lvl3pPr>
      <a:lvl4pPr marL="1376363" indent="-344488" algn="l" defTabSz="914400" rtl="0" eaLnBrk="1" latinLnBrk="0" hangingPunct="1">
        <a:spcBef>
          <a:spcPct val="20000"/>
        </a:spcBef>
        <a:buClr>
          <a:schemeClr val="accent1"/>
        </a:buClr>
        <a:buFont typeface="Arial" panose="020B0604020202020204" pitchFamily="34" charset="0"/>
        <a:buChar char="–"/>
        <a:defRPr sz="2400" b="1" i="0" kern="1200" baseline="0">
          <a:solidFill>
            <a:schemeClr val="accent2"/>
          </a:solidFill>
          <a:latin typeface="+mn-lt"/>
          <a:ea typeface="+mn-ea"/>
          <a:cs typeface="+mn-cs"/>
        </a:defRPr>
      </a:lvl4pPr>
      <a:lvl5pPr marL="1711325" indent="-334963" algn="l" defTabSz="914400" rtl="0" eaLnBrk="1" latinLnBrk="0" hangingPunct="1">
        <a:spcBef>
          <a:spcPct val="20000"/>
        </a:spcBef>
        <a:buClr>
          <a:schemeClr val="accent1"/>
        </a:buClr>
        <a:buFont typeface="Wingdings" panose="05000000000000000000" pitchFamily="2" charset="2"/>
        <a:buChar char="§"/>
        <a:defRPr sz="2200" b="1" i="0" kern="1200" baseline="0">
          <a:solidFill>
            <a:schemeClr val="accent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5.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6.xm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mailto:Ben.dart@sadlerswells.com" TargetMode="External"/><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hyperlink" Target="mailto:Dmitrij.zeile@sadlerswells.com"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3" Type="http://schemas.openxmlformats.org/officeDocument/2006/relationships/image" Target="../media/image22.tiff"/><Relationship Id="rId2" Type="http://schemas.openxmlformats.org/officeDocument/2006/relationships/notesSlide" Target="../notesSlides/notesSlide15.xml"/><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6.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2.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3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9.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0.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7.xml"/><Relationship Id="rId1" Type="http://schemas.openxmlformats.org/officeDocument/2006/relationships/slideLayout" Target="../slideLayouts/slideLayout41.xml"/></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41.xml"/></Relationships>
</file>

<file path=ppt/slides/_rels/slide4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41.xml"/></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0.xml"/><Relationship Id="rId1" Type="http://schemas.openxmlformats.org/officeDocument/2006/relationships/slideLayout" Target="../slideLayouts/slideLayout41.xml"/></Relationships>
</file>

<file path=ppt/slides/_rels/slide4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41.xml"/></Relationships>
</file>

<file path=ppt/slides/_rels/slide4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2.xml"/><Relationship Id="rId1" Type="http://schemas.openxmlformats.org/officeDocument/2006/relationships/slideLayout" Target="../slideLayouts/slideLayout41.xml"/></Relationships>
</file>

<file path=ppt/slides/_rels/slide4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3.xml"/><Relationship Id="rId1" Type="http://schemas.openxmlformats.org/officeDocument/2006/relationships/slideLayout" Target="../slideLayouts/slideLayout41.xml"/></Relationships>
</file>

<file path=ppt/slides/_rels/slide4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4.xml"/><Relationship Id="rId1" Type="http://schemas.openxmlformats.org/officeDocument/2006/relationships/slideLayout" Target="../slideLayouts/slideLayout41.xml"/></Relationships>
</file>

<file path=ppt/slides/_rels/slide4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5.xml"/><Relationship Id="rId1" Type="http://schemas.openxmlformats.org/officeDocument/2006/relationships/slideLayout" Target="../slideLayouts/slideLayout41.xml"/><Relationship Id="rId5" Type="http://schemas.openxmlformats.org/officeDocument/2006/relationships/image" Target="../media/image37.png"/><Relationship Id="rId4" Type="http://schemas.openxmlformats.org/officeDocument/2006/relationships/image" Target="../media/image36.png"/></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5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6.xml"/><Relationship Id="rId1" Type="http://schemas.openxmlformats.org/officeDocument/2006/relationships/slideLayout" Target="../slideLayouts/slideLayout38.xml"/><Relationship Id="rId4" Type="http://schemas.openxmlformats.org/officeDocument/2006/relationships/image" Target="../media/image39.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a:r>
              <a:rPr lang="en-GB" sz="4000" b="1" dirty="0" smtClean="0">
                <a:solidFill>
                  <a:srgbClr val="E7E6E6"/>
                </a:solidFill>
                <a:cs typeface="Arial" panose="020B0604020202020204" pitchFamily="34" charset="0"/>
              </a:rPr>
              <a:t>TESSITURA </a:t>
            </a:r>
          </a:p>
          <a:p>
            <a:pPr defTabSz="457200"/>
            <a:r>
              <a:rPr lang="en-GB" sz="4000" b="1" dirty="0" smtClean="0">
                <a:solidFill>
                  <a:srgbClr val="E7E6E6"/>
                </a:solidFill>
                <a:cs typeface="Arial" panose="020B0604020202020204" pitchFamily="34" charset="0"/>
              </a:rPr>
              <a:t>EUROPEAN </a:t>
            </a:r>
          </a:p>
          <a:p>
            <a:pPr defTabSz="457200"/>
            <a:r>
              <a:rPr lang="en-GB" sz="4000" b="1" dirty="0" smtClean="0">
                <a:solidFill>
                  <a:srgbClr val="E7E6E6"/>
                </a:solidFill>
                <a:cs typeface="Arial" panose="020B0604020202020204" pitchFamily="34" charset="0"/>
              </a:rPr>
              <a:t>CONFERENCE</a:t>
            </a:r>
          </a:p>
          <a:p>
            <a:pPr defTabSz="457200"/>
            <a:endParaRPr lang="en-GB" sz="4000" b="1" dirty="0">
              <a:solidFill>
                <a:srgbClr val="E7E6E6"/>
              </a:solidFill>
              <a:cs typeface="Arial" panose="020B0604020202020204" pitchFamily="34" charset="0"/>
            </a:endParaRPr>
          </a:p>
          <a:p>
            <a:pPr defTabSz="457200"/>
            <a:r>
              <a:rPr lang="en-GB" sz="4000" b="1" dirty="0" smtClean="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1427" y="286794"/>
            <a:ext cx="2453210" cy="2442345"/>
          </a:xfrm>
        </p:spPr>
      </p:pic>
      <p:sp>
        <p:nvSpPr>
          <p:cNvPr id="6" name="TextBox 5"/>
          <p:cNvSpPr txBox="1"/>
          <p:nvPr/>
        </p:nvSpPr>
        <p:spPr>
          <a:xfrm>
            <a:off x="429449" y="3002547"/>
            <a:ext cx="3391743" cy="3062377"/>
          </a:xfrm>
          <a:prstGeom prst="rect">
            <a:avLst/>
          </a:prstGeom>
          <a:noFill/>
        </p:spPr>
        <p:txBody>
          <a:bodyPr wrap="square" rtlCol="0">
            <a:spAutoFit/>
          </a:bodyPr>
          <a:lstStyle/>
          <a:p>
            <a:pPr algn="ctr" defTabSz="457200"/>
            <a:r>
              <a:rPr lang="en-GB" sz="4400" b="1" dirty="0" smtClean="0">
                <a:solidFill>
                  <a:srgbClr val="F15E4C"/>
                </a:solidFill>
                <a:ea typeface="Tahoma" panose="020B0604030504040204" pitchFamily="34" charset="0"/>
                <a:cs typeface="Arial" panose="020B0604020202020204" pitchFamily="34" charset="0"/>
              </a:rPr>
              <a:t>FUTURE FINANCE</a:t>
            </a:r>
          </a:p>
          <a:p>
            <a:pPr algn="ctr" defTabSz="457200"/>
            <a:endParaRPr lang="en-GB" sz="900" b="1" dirty="0" smtClean="0">
              <a:solidFill>
                <a:srgbClr val="F15E4C"/>
              </a:solidFill>
              <a:ea typeface="Tahoma" panose="020B0604030504040204" pitchFamily="34" charset="0"/>
              <a:cs typeface="Arial" panose="020B0604020202020204" pitchFamily="34" charset="0"/>
            </a:endParaRPr>
          </a:p>
          <a:p>
            <a:pPr algn="ctr" defTabSz="457200"/>
            <a:r>
              <a:rPr lang="en-GB" sz="3200" b="1" dirty="0" smtClean="0">
                <a:solidFill>
                  <a:srgbClr val="0B9D48"/>
                </a:solidFill>
                <a:ea typeface="Tahoma" panose="020B0604030504040204" pitchFamily="34" charset="0"/>
                <a:cs typeface="Arial" panose="020B0604020202020204" pitchFamily="34" charset="0"/>
              </a:rPr>
              <a:t>Simple, Streamlined, Secure</a:t>
            </a:r>
            <a:endParaRPr lang="en-GB" sz="3200" b="1" dirty="0">
              <a:solidFill>
                <a:srgbClr val="0B9D48"/>
              </a:solidFill>
              <a:ea typeface="Tahoma" panose="020B0604030504040204" pitchFamily="34" charset="0"/>
              <a:cs typeface="Arial" panose="020B0604020202020204" pitchFamily="34" charset="0"/>
            </a:endParaRPr>
          </a:p>
        </p:txBody>
      </p:sp>
      <p:sp>
        <p:nvSpPr>
          <p:cNvPr id="7" name="TextBox 6"/>
          <p:cNvSpPr txBox="1"/>
          <p:nvPr/>
        </p:nvSpPr>
        <p:spPr>
          <a:xfrm>
            <a:off x="4628062" y="2739695"/>
            <a:ext cx="3823480" cy="1354217"/>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smtClean="0">
                <a:solidFill>
                  <a:srgbClr val="0B9D48"/>
                </a:solidFill>
              </a:rPr>
              <a:t>CONTENT PLANNERS</a:t>
            </a:r>
          </a:p>
          <a:p>
            <a:pPr defTabSz="457200"/>
            <a:r>
              <a:rPr lang="en-GB" b="1" dirty="0" smtClean="0">
                <a:solidFill>
                  <a:srgbClr val="F15E4C"/>
                </a:solidFill>
              </a:rPr>
              <a:t>Laura Scott: Southbank Centre</a:t>
            </a:r>
          </a:p>
          <a:p>
            <a:pPr defTabSz="457200"/>
            <a:r>
              <a:rPr lang="en-GB" b="1" dirty="0" smtClean="0">
                <a:solidFill>
                  <a:srgbClr val="F15E4C"/>
                </a:solidFill>
              </a:rPr>
              <a:t>Ben Dart: Sadler's Wells</a:t>
            </a:r>
          </a:p>
          <a:p>
            <a:pPr defTabSz="457200"/>
            <a:endParaRPr lang="en-GB" b="1" dirty="0" smtClean="0">
              <a:solidFill>
                <a:srgbClr val="F15E4C"/>
              </a:solidFill>
            </a:endParaRPr>
          </a:p>
        </p:txBody>
      </p:sp>
      <p:sp>
        <p:nvSpPr>
          <p:cNvPr id="8" name="TextBox 7"/>
          <p:cNvSpPr txBox="1"/>
          <p:nvPr/>
        </p:nvSpPr>
        <p:spPr>
          <a:xfrm>
            <a:off x="4628063" y="922598"/>
            <a:ext cx="3823479" cy="1477328"/>
          </a:xfrm>
          <a:prstGeom prst="rect">
            <a:avLst/>
          </a:prstGeom>
          <a:noFill/>
        </p:spPr>
        <p:txBody>
          <a:bodyPr wrap="square" rtlCol="0">
            <a:spAutoFit/>
          </a:bodyPr>
          <a:lstStyle/>
          <a:p>
            <a:pPr defTabSz="457200"/>
            <a:endParaRPr lang="en-GB" sz="800" b="1" dirty="0" smtClean="0">
              <a:solidFill>
                <a:srgbClr val="F15E4C"/>
              </a:solidFill>
              <a:cs typeface="Arial" panose="020B0604020202020204" pitchFamily="34" charset="0"/>
            </a:endParaRPr>
          </a:p>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PANEL</a:t>
            </a:r>
            <a:endParaRPr lang="en-GB" sz="2800" b="1" dirty="0">
              <a:solidFill>
                <a:srgbClr val="0B9D48"/>
              </a:solidFill>
              <a:cs typeface="Arial" panose="020B0604020202020204" pitchFamily="34" charset="0"/>
            </a:endParaRPr>
          </a:p>
          <a:p>
            <a:pPr defTabSz="457200"/>
            <a:r>
              <a:rPr lang="en-GB" b="1" dirty="0" smtClean="0">
                <a:solidFill>
                  <a:srgbClr val="F15E4C"/>
                </a:solidFill>
                <a:cs typeface="Arial" panose="020B0604020202020204" pitchFamily="34" charset="0"/>
              </a:rPr>
              <a:t>Ben Dart : Sadler's Wells</a:t>
            </a:r>
            <a:endParaRPr lang="en-GB" b="1" dirty="0">
              <a:solidFill>
                <a:srgbClr val="F15E4C"/>
              </a:solidFill>
              <a:cs typeface="Arial" panose="020B0604020202020204" pitchFamily="34" charset="0"/>
            </a:endParaRPr>
          </a:p>
          <a:p>
            <a:pPr defTabSz="457200"/>
            <a:r>
              <a:rPr lang="en-GB" b="1" dirty="0" smtClean="0">
                <a:solidFill>
                  <a:srgbClr val="F15E4C"/>
                </a:solidFill>
                <a:cs typeface="Arial" panose="020B0604020202020204" pitchFamily="34" charset="0"/>
              </a:rPr>
              <a:t>Peter Jervis : </a:t>
            </a:r>
            <a:r>
              <a:rPr lang="en-GB" b="1" dirty="0" err="1" smtClean="0">
                <a:solidFill>
                  <a:srgbClr val="F15E4C"/>
                </a:solidFill>
                <a:cs typeface="Arial" panose="020B0604020202020204" pitchFamily="34" charset="0"/>
              </a:rPr>
              <a:t>Wigmore</a:t>
            </a:r>
            <a:r>
              <a:rPr lang="en-GB" b="1" dirty="0" smtClean="0">
                <a:solidFill>
                  <a:srgbClr val="F15E4C"/>
                </a:solidFill>
                <a:cs typeface="Arial" panose="020B0604020202020204" pitchFamily="34" charset="0"/>
              </a:rPr>
              <a:t> Hall</a:t>
            </a:r>
            <a:endParaRPr lang="en-GB" b="1" dirty="0">
              <a:solidFill>
                <a:srgbClr val="F15E4C"/>
              </a:solidFill>
              <a:cs typeface="Arial" panose="020B0604020202020204" pitchFamily="34" charset="0"/>
            </a:endParaRPr>
          </a:p>
          <a:p>
            <a:pPr defTabSz="457200"/>
            <a:r>
              <a:rPr lang="en-GB" b="1" dirty="0" smtClean="0">
                <a:solidFill>
                  <a:srgbClr val="F15E4C"/>
                </a:solidFill>
                <a:cs typeface="Arial" panose="020B0604020202020204" pitchFamily="34" charset="0"/>
              </a:rPr>
              <a:t>Tony Barnes : Tessitura Network</a:t>
            </a:r>
            <a:endParaRPr lang="en-GB" b="1" dirty="0">
              <a:solidFill>
                <a:srgbClr val="F15E4C"/>
              </a:solidFill>
              <a:cs typeface="Arial" panose="020B0604020202020204" pitchFamily="34" charset="0"/>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defTabSz="457200"/>
            <a:r>
              <a:rPr lang="en-US" b="1" dirty="0" smtClean="0">
                <a:solidFill>
                  <a:prstClr val="black"/>
                </a:solidFill>
              </a:rPr>
              <a:t>Share your </a:t>
            </a:r>
            <a:r>
              <a:rPr lang="en-US" b="1" dirty="0" err="1" smtClean="0">
                <a:solidFill>
                  <a:prstClr val="black"/>
                </a:solidFill>
              </a:rPr>
              <a:t>favourite</a:t>
            </a:r>
            <a:r>
              <a:rPr lang="en-US" b="1" dirty="0" smtClean="0">
                <a:solidFill>
                  <a:prstClr val="black"/>
                </a:solidFill>
              </a:rPr>
              <a:t> content and photos! #TECDublin16</a:t>
            </a:r>
          </a:p>
          <a:p>
            <a:pPr algn="ctr" defTabSz="457200"/>
            <a:endParaRPr lang="en-US" b="1" dirty="0" smtClean="0">
              <a:solidFill>
                <a:prstClr val="black"/>
              </a:solidFill>
            </a:endParaRPr>
          </a:p>
          <a:p>
            <a:pPr algn="ctr" defTabSz="457200"/>
            <a:endParaRPr lang="en-US" b="1" dirty="0">
              <a:solidFill>
                <a:prstClr val="black"/>
              </a:solidFill>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16632"/>
            <a:ext cx="8600687" cy="6408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858962" y="980728"/>
            <a:ext cx="7772400" cy="1728192"/>
          </a:xfrm>
        </p:spPr>
        <p:txBody>
          <a:bodyPr>
            <a:noAutofit/>
          </a:bodyPr>
          <a:lstStyle/>
          <a:p>
            <a:r>
              <a:rPr lang="en-GB" sz="9600" b="1" dirty="0" smtClean="0"/>
              <a:t/>
            </a:r>
            <a:br>
              <a:rPr lang="en-GB" sz="9600" b="1" dirty="0" smtClean="0"/>
            </a:br>
            <a:r>
              <a:rPr lang="en-GB" sz="9600" b="1" dirty="0" smtClean="0"/>
              <a:t>Future Finance</a:t>
            </a:r>
            <a:endParaRPr lang="en-GB" sz="9600" b="1" dirty="0"/>
          </a:p>
        </p:txBody>
      </p:sp>
      <p:sp>
        <p:nvSpPr>
          <p:cNvPr id="3" name="Subtitle 2"/>
          <p:cNvSpPr>
            <a:spLocks noGrp="1"/>
          </p:cNvSpPr>
          <p:nvPr>
            <p:ph type="subTitle" idx="1"/>
          </p:nvPr>
        </p:nvSpPr>
        <p:spPr>
          <a:xfrm>
            <a:off x="715303" y="3140968"/>
            <a:ext cx="8064896" cy="2569840"/>
          </a:xfrm>
        </p:spPr>
        <p:txBody>
          <a:bodyPr>
            <a:noAutofit/>
          </a:bodyPr>
          <a:lstStyle/>
          <a:p>
            <a:endParaRPr lang="en-GB" sz="7200" b="1" dirty="0" smtClean="0">
              <a:solidFill>
                <a:schemeClr val="tx1"/>
              </a:solidFill>
            </a:endParaRPr>
          </a:p>
          <a:p>
            <a:r>
              <a:rPr lang="en-GB" sz="7200" b="1" dirty="0" smtClean="0">
                <a:solidFill>
                  <a:schemeClr val="tx1"/>
                </a:solidFill>
              </a:rPr>
              <a:t>Finance Innovators</a:t>
            </a:r>
            <a:endParaRPr lang="en-GB" sz="7200" b="1" dirty="0">
              <a:solidFill>
                <a:schemeClr val="tx1"/>
              </a:solidFill>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14011"/>
            <a:ext cx="1226385" cy="1154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024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smtClean="0"/>
              <a:t>Thursday 17</a:t>
            </a:r>
            <a:r>
              <a:rPr lang="en-GB" baseline="30000" dirty="0" smtClean="0"/>
              <a:t>th</a:t>
            </a:r>
            <a:r>
              <a:rPr lang="en-GB" dirty="0" smtClean="0"/>
              <a:t> November – 11am</a:t>
            </a:r>
            <a:br>
              <a:rPr lang="en-GB" dirty="0" smtClean="0"/>
            </a:br>
            <a:r>
              <a:rPr lang="en-GB" dirty="0" smtClean="0"/>
              <a:t>Finance Innovation</a:t>
            </a:r>
            <a:endParaRPr lang="en-GB" dirty="0"/>
          </a:p>
        </p:txBody>
      </p:sp>
      <p:sp>
        <p:nvSpPr>
          <p:cNvPr id="3" name="Content Placeholder 2"/>
          <p:cNvSpPr>
            <a:spLocks noGrp="1"/>
          </p:cNvSpPr>
          <p:nvPr>
            <p:ph idx="1"/>
          </p:nvPr>
        </p:nvSpPr>
        <p:spPr/>
        <p:txBody>
          <a:bodyPr/>
          <a:lstStyle/>
          <a:p>
            <a:r>
              <a:rPr lang="en-GB" sz="1800" dirty="0" smtClean="0"/>
              <a:t>11.00am:   Introduction</a:t>
            </a:r>
          </a:p>
          <a:p>
            <a:endParaRPr lang="en-GB" sz="1800" dirty="0" smtClean="0"/>
          </a:p>
          <a:p>
            <a:r>
              <a:rPr lang="en-GB" sz="1800" dirty="0" smtClean="0"/>
              <a:t>11.05am:   Sadler’s Wells – Developing Integration between the Finance function and the ticketing solution. Presented by Ben Dart</a:t>
            </a:r>
          </a:p>
          <a:p>
            <a:endParaRPr lang="en-GB" sz="1800" dirty="0" smtClean="0"/>
          </a:p>
          <a:p>
            <a:r>
              <a:rPr lang="en-GB" sz="1800" dirty="0" smtClean="0"/>
              <a:t> 11.20am:  Wigmore Hall – Paypal as a payment solution. Presented by Peter Jervis</a:t>
            </a:r>
          </a:p>
          <a:p>
            <a:pPr marL="0" indent="0">
              <a:buNone/>
            </a:pPr>
            <a:endParaRPr lang="en-GB" sz="1800" dirty="0" smtClean="0"/>
          </a:p>
          <a:p>
            <a:r>
              <a:rPr lang="en-GB" sz="1800" dirty="0" smtClean="0"/>
              <a:t>11.35am:   Tessitura – Version 14 preview. Presented by Tony Barnes</a:t>
            </a:r>
          </a:p>
          <a:p>
            <a:endParaRPr lang="en-GB" sz="1800" dirty="0" smtClean="0"/>
          </a:p>
          <a:p>
            <a:r>
              <a:rPr lang="en-GB" sz="1800" dirty="0" smtClean="0"/>
              <a:t>11.45am:   Q&amp;A and discussion</a:t>
            </a:r>
          </a:p>
          <a:p>
            <a:endParaRPr lang="en-GB" dirty="0"/>
          </a:p>
        </p:txBody>
      </p:sp>
    </p:spTree>
    <p:extLst>
      <p:ext uri="{BB962C8B-B14F-4D97-AF65-F5344CB8AC3E}">
        <p14:creationId xmlns:p14="http://schemas.microsoft.com/office/powerpoint/2010/main" val="7740424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572000" y="280555"/>
            <a:ext cx="4099214" cy="6473536"/>
          </a:xfrm>
          <a:prstGeom prst="rect">
            <a:avLst/>
          </a:prstGeom>
        </p:spPr>
      </p:pic>
      <p:sp>
        <p:nvSpPr>
          <p:cNvPr id="3" name="TextBox 2"/>
          <p:cNvSpPr txBox="1"/>
          <p:nvPr/>
        </p:nvSpPr>
        <p:spPr>
          <a:xfrm>
            <a:off x="35496" y="1180861"/>
            <a:ext cx="4353827" cy="4801314"/>
          </a:xfrm>
          <a:prstGeom prst="rect">
            <a:avLst/>
          </a:prstGeom>
          <a:noFill/>
        </p:spPr>
        <p:txBody>
          <a:bodyPr wrap="square" rtlCol="0">
            <a:spAutoFit/>
          </a:bodyPr>
          <a:lstStyle/>
          <a:p>
            <a:pPr marL="285750" indent="-285750">
              <a:buFont typeface="Arial" panose="020B0604020202020204" pitchFamily="34" charset="0"/>
              <a:buChar char="•"/>
            </a:pPr>
            <a:r>
              <a:rPr lang="en-GB" dirty="0"/>
              <a:t>2015-16 Financial Year – over 600 performances over 3 stages, selling 463k </a:t>
            </a:r>
            <a:r>
              <a:rPr lang="en-GB" dirty="0" smtClean="0"/>
              <a:t>tickets, over 500k people watched </a:t>
            </a:r>
            <a:r>
              <a:rPr lang="en-GB" dirty="0" err="1" smtClean="0"/>
              <a:t>perfs</a:t>
            </a:r>
            <a:endParaRPr lang="en-GB" dirty="0"/>
          </a:p>
          <a:p>
            <a:pPr marL="285750" indent="-285750">
              <a:buFont typeface="Arial" panose="020B0604020202020204" pitchFamily="34" charset="0"/>
              <a:buChar char="•"/>
            </a:pPr>
            <a:r>
              <a:rPr lang="en-GB" dirty="0"/>
              <a:t>Supports 16 associate artists, 3 resident </a:t>
            </a:r>
            <a:r>
              <a:rPr lang="en-GB" dirty="0" smtClean="0"/>
              <a:t>companies </a:t>
            </a:r>
            <a:r>
              <a:rPr lang="en-GB" dirty="0"/>
              <a:t>and an associate company </a:t>
            </a:r>
            <a:r>
              <a:rPr lang="en-GB" dirty="0" smtClean="0"/>
              <a:t>- English </a:t>
            </a:r>
            <a:r>
              <a:rPr lang="en-GB" dirty="0"/>
              <a:t>National </a:t>
            </a:r>
            <a:r>
              <a:rPr lang="en-GB" dirty="0" smtClean="0"/>
              <a:t>Ballet.</a:t>
            </a:r>
            <a:endParaRPr lang="en-GB" dirty="0"/>
          </a:p>
          <a:p>
            <a:pPr marL="285750" indent="-285750">
              <a:buFont typeface="Arial" panose="020B0604020202020204" pitchFamily="34" charset="0"/>
              <a:buChar char="•"/>
            </a:pPr>
            <a:r>
              <a:rPr lang="en-GB" dirty="0"/>
              <a:t>And 2 international associate </a:t>
            </a:r>
            <a:r>
              <a:rPr lang="en-GB" dirty="0" smtClean="0"/>
              <a:t>artists</a:t>
            </a:r>
            <a:endParaRPr lang="en-GB" dirty="0"/>
          </a:p>
          <a:p>
            <a:pPr marL="285750" indent="-285750">
              <a:buFont typeface="Arial" panose="020B0604020202020204" pitchFamily="34" charset="0"/>
              <a:buChar char="•"/>
            </a:pPr>
            <a:r>
              <a:rPr lang="en-GB" dirty="0"/>
              <a:t>International Touring and Producing </a:t>
            </a:r>
            <a:r>
              <a:rPr lang="en-GB" dirty="0" smtClean="0"/>
              <a:t> </a:t>
            </a:r>
          </a:p>
          <a:p>
            <a:r>
              <a:rPr lang="en-GB" dirty="0"/>
              <a:t> </a:t>
            </a:r>
            <a:r>
              <a:rPr lang="en-GB" dirty="0" smtClean="0"/>
              <a:t>     in excess  100 performances worldwide </a:t>
            </a:r>
          </a:p>
          <a:p>
            <a:pPr marL="285750" indent="-285750">
              <a:buFont typeface="Arial" panose="020B0604020202020204" pitchFamily="34" charset="0"/>
              <a:buChar char="•"/>
            </a:pPr>
            <a:r>
              <a:rPr lang="en-GB" dirty="0" smtClean="0"/>
              <a:t>Creative </a:t>
            </a:r>
            <a:r>
              <a:rPr lang="en-GB" dirty="0"/>
              <a:t>learning – local community and UK wide. Main stage productions including the Elixir festival and </a:t>
            </a:r>
            <a:r>
              <a:rPr lang="en-GB" dirty="0" smtClean="0"/>
              <a:t>National Youth Dance Company</a:t>
            </a:r>
            <a:endParaRPr lang="en-GB" dirty="0"/>
          </a:p>
          <a:p>
            <a:pPr marL="285750" indent="-285750">
              <a:buFont typeface="Arial" panose="020B0604020202020204" pitchFamily="34" charset="0"/>
              <a:buChar char="•"/>
            </a:pPr>
            <a:r>
              <a:rPr lang="en-GB" dirty="0"/>
              <a:t>Turnover – </a:t>
            </a:r>
            <a:r>
              <a:rPr lang="en-GB" dirty="0" smtClean="0"/>
              <a:t>£25m –Centrally </a:t>
            </a:r>
            <a:r>
              <a:rPr lang="en-GB" dirty="0"/>
              <a:t>funded </a:t>
            </a:r>
            <a:r>
              <a:rPr lang="en-GB" dirty="0" smtClean="0"/>
              <a:t>£2.5m, </a:t>
            </a:r>
            <a:r>
              <a:rPr lang="en-GB" dirty="0"/>
              <a:t>Ticket sales </a:t>
            </a:r>
            <a:r>
              <a:rPr lang="en-GB" dirty="0" smtClean="0"/>
              <a:t>£20m </a:t>
            </a:r>
            <a:r>
              <a:rPr lang="en-GB" dirty="0"/>
              <a:t>– </a:t>
            </a:r>
            <a:r>
              <a:rPr lang="en-GB" dirty="0" smtClean="0"/>
              <a:t>Fundraising £1.5m</a:t>
            </a:r>
            <a:r>
              <a:rPr lang="en-GB" dirty="0"/>
              <a:t>, Trading income £</a:t>
            </a:r>
            <a:r>
              <a:rPr lang="en-GB" dirty="0" smtClean="0"/>
              <a:t>3m; Expenditure </a:t>
            </a:r>
            <a:r>
              <a:rPr lang="en-GB" dirty="0"/>
              <a:t>on productions </a:t>
            </a:r>
            <a:r>
              <a:rPr lang="en-GB" dirty="0" smtClean="0"/>
              <a:t>£20m</a:t>
            </a:r>
            <a:r>
              <a:rPr lang="en-GB" dirty="0"/>
              <a:t>	</a:t>
            </a: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96" y="44624"/>
            <a:ext cx="1231900"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01229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Our aims:</a:t>
            </a:r>
            <a:endParaRPr lang="en-GB" dirty="0"/>
          </a:p>
        </p:txBody>
      </p:sp>
      <p:sp>
        <p:nvSpPr>
          <p:cNvPr id="3" name="Content Placeholder 2"/>
          <p:cNvSpPr>
            <a:spLocks noGrp="1"/>
          </p:cNvSpPr>
          <p:nvPr>
            <p:ph idx="1"/>
          </p:nvPr>
        </p:nvSpPr>
        <p:spPr>
          <a:xfrm>
            <a:off x="457200" y="1600201"/>
            <a:ext cx="8229600" cy="3556992"/>
          </a:xfrm>
        </p:spPr>
        <p:txBody>
          <a:bodyPr/>
          <a:lstStyle/>
          <a:p>
            <a:r>
              <a:rPr lang="en-GB" sz="2000" dirty="0" smtClean="0"/>
              <a:t>To develop integration between our ticketing solution and our finance package</a:t>
            </a:r>
          </a:p>
          <a:p>
            <a:r>
              <a:rPr lang="en-GB" sz="2000" dirty="0" smtClean="0"/>
              <a:t>To automate routine tasks to allow staff to work more effectively</a:t>
            </a:r>
            <a:r>
              <a:rPr lang="en-GB" sz="2000" dirty="0"/>
              <a:t> </a:t>
            </a:r>
            <a:r>
              <a:rPr lang="en-GB" sz="2000" dirty="0" smtClean="0"/>
              <a:t>and efficiently on tasks that add more value to what we do</a:t>
            </a:r>
          </a:p>
          <a:p>
            <a:r>
              <a:rPr lang="en-GB" sz="2000" dirty="0" smtClean="0"/>
              <a:t>To reduce staff input to decrease the risk of human error</a:t>
            </a:r>
          </a:p>
          <a:p>
            <a:r>
              <a:rPr lang="en-GB" sz="2000" dirty="0" smtClean="0"/>
              <a:t>To allow agents to access our website via API so their customers can select seats directly,  and to avoid time spent issuing allocations to agents. (This will be covered in more detail in a later session)</a:t>
            </a:r>
          </a:p>
          <a:p>
            <a:r>
              <a:rPr lang="en-GB" sz="2000" dirty="0" smtClean="0"/>
              <a:t>To design processes that allow us to work more sustainably</a:t>
            </a:r>
          </a:p>
          <a:p>
            <a:endParaRPr lang="en-GB" sz="2000" dirty="0" smtClean="0"/>
          </a:p>
          <a:p>
            <a:endParaRPr lang="en-GB" sz="2000" dirty="0" smtClean="0"/>
          </a:p>
          <a:p>
            <a:endParaRPr lang="en-GB" sz="2000" dirty="0" smtClean="0"/>
          </a:p>
          <a:p>
            <a:endParaRPr lang="en-GB" sz="2000" dirty="0" smtClean="0"/>
          </a:p>
          <a:p>
            <a:endParaRPr lang="en-GB" sz="2000" dirty="0" smtClean="0"/>
          </a:p>
          <a:p>
            <a:endParaRPr lang="en-GB" sz="2000" dirty="0" smtClean="0"/>
          </a:p>
          <a:p>
            <a:endParaRPr lang="en-GB" sz="2000" dirty="0" smtClean="0"/>
          </a:p>
          <a:p>
            <a:endParaRPr lang="en-GB" sz="2000" dirty="0" smtClean="0"/>
          </a:p>
          <a:p>
            <a:endParaRPr lang="en-GB" sz="2000" dirty="0" smtClean="0"/>
          </a:p>
          <a:p>
            <a:endParaRPr lang="en-GB" sz="2000"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6" y="44624"/>
            <a:ext cx="1231900"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39687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620688"/>
            <a:ext cx="5112568" cy="5688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Dmitrij Zille</a:t>
            </a:r>
            <a:br>
              <a:rPr lang="en-GB" dirty="0" smtClean="0"/>
            </a:br>
            <a:endParaRPr lang="en-GB" dirty="0"/>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259" y="44425"/>
            <a:ext cx="1231900"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ular Callout 4"/>
          <p:cNvSpPr/>
          <p:nvPr/>
        </p:nvSpPr>
        <p:spPr>
          <a:xfrm>
            <a:off x="5580112" y="1340768"/>
            <a:ext cx="3096344" cy="1008112"/>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How many I help you??</a:t>
            </a:r>
            <a:endParaRPr lang="en-GB" dirty="0"/>
          </a:p>
        </p:txBody>
      </p:sp>
    </p:spTree>
    <p:extLst>
      <p:ext uri="{BB962C8B-B14F-4D97-AF65-F5344CB8AC3E}">
        <p14:creationId xmlns:p14="http://schemas.microsoft.com/office/powerpoint/2010/main" val="3199182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What have we done? – Part 1</a:t>
            </a:r>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6" y="18841"/>
            <a:ext cx="1231900"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755576" y="1916832"/>
            <a:ext cx="6552728" cy="3139321"/>
          </a:xfrm>
          <a:prstGeom prst="rect">
            <a:avLst/>
          </a:prstGeom>
          <a:noFill/>
        </p:spPr>
        <p:txBody>
          <a:bodyPr wrap="square" rtlCol="0">
            <a:spAutoFit/>
          </a:bodyPr>
          <a:lstStyle/>
          <a:p>
            <a:pPr marL="285750" indent="-285750">
              <a:buFont typeface="Arial" panose="020B0604020202020204" pitchFamily="34" charset="0"/>
              <a:buChar char="•"/>
            </a:pPr>
            <a:r>
              <a:rPr lang="en-GB" dirty="0" smtClean="0"/>
              <a:t>Developed a stand alone invoice report which summaries weekly sales for each agent/visiting company/internal client. The report includes a detailed breakdown of sales by seat to allow the client to cross check what they are being charged for!!</a:t>
            </a:r>
          </a:p>
          <a:p>
            <a:pPr marL="285750" indent="-285750">
              <a:buFont typeface="Arial" panose="020B0604020202020204" pitchFamily="34" charset="0"/>
              <a:buChar char="•"/>
            </a:pPr>
            <a:r>
              <a:rPr lang="en-GB" dirty="0" smtClean="0"/>
              <a:t>Reports are scheduled to run at a given time at the end of the reporting period and are saved as PDF’s ready to be issued</a:t>
            </a:r>
          </a:p>
          <a:p>
            <a:pPr marL="285750" indent="-285750">
              <a:buFont typeface="Arial" panose="020B0604020202020204" pitchFamily="34" charset="0"/>
              <a:buChar char="•"/>
            </a:pPr>
            <a:r>
              <a:rPr lang="en-GB" dirty="0" smtClean="0"/>
              <a:t>An additional report is also ran which summaries sales so that invoice totals can be crossed checked and any discrepancies investigated before invoices are issued</a:t>
            </a:r>
          </a:p>
          <a:p>
            <a:pPr marL="285750" indent="-285750">
              <a:buFont typeface="Arial" panose="020B0604020202020204" pitchFamily="34" charset="0"/>
              <a:buChar char="•"/>
            </a:pPr>
            <a:r>
              <a:rPr lang="en-GB" dirty="0" smtClean="0"/>
              <a:t>The invoice is rendered as so:</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22049447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260649"/>
            <a:ext cx="4248472" cy="6264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96" y="19228"/>
            <a:ext cx="1231900"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5539100" y="1659796"/>
            <a:ext cx="360040" cy="720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956465" y="6021288"/>
            <a:ext cx="2376264"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076679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6" y="19228"/>
            <a:ext cx="1231900"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5" name="Group 6"/>
          <p:cNvGrpSpPr>
            <a:grpSpLocks noChangeAspect="1"/>
          </p:cNvGrpSpPr>
          <p:nvPr/>
        </p:nvGrpSpPr>
        <p:grpSpPr bwMode="auto">
          <a:xfrm>
            <a:off x="1835150" y="188913"/>
            <a:ext cx="4032250" cy="6408737"/>
            <a:chOff x="1156" y="119"/>
            <a:chExt cx="2540" cy="4037"/>
          </a:xfrm>
        </p:grpSpPr>
        <p:sp>
          <p:nvSpPr>
            <p:cNvPr id="7" name="AutoShape 5"/>
            <p:cNvSpPr>
              <a:spLocks noChangeAspect="1" noChangeArrowheads="1" noTextEdit="1"/>
            </p:cNvSpPr>
            <p:nvPr/>
          </p:nvSpPr>
          <p:spPr bwMode="auto">
            <a:xfrm>
              <a:off x="1156" y="119"/>
              <a:ext cx="2540" cy="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 name="Rectangle 7"/>
            <p:cNvSpPr>
              <a:spLocks noChangeArrowheads="1"/>
            </p:cNvSpPr>
            <p:nvPr/>
          </p:nvSpPr>
          <p:spPr bwMode="auto">
            <a:xfrm>
              <a:off x="1672" y="954"/>
              <a:ext cx="486"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Customer Name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Rectangle 8"/>
            <p:cNvSpPr>
              <a:spLocks noChangeArrowheads="1"/>
            </p:cNvSpPr>
            <p:nvPr/>
          </p:nvSpPr>
          <p:spPr bwMode="auto">
            <a:xfrm>
              <a:off x="2510" y="954"/>
              <a:ext cx="39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Performance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Rectangle 9"/>
            <p:cNvSpPr>
              <a:spLocks noChangeArrowheads="1"/>
            </p:cNvSpPr>
            <p:nvPr/>
          </p:nvSpPr>
          <p:spPr bwMode="auto">
            <a:xfrm>
              <a:off x="3076" y="954"/>
              <a:ext cx="22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Details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1" name="Rectangle 10"/>
            <p:cNvSpPr>
              <a:spLocks noChangeArrowheads="1"/>
            </p:cNvSpPr>
            <p:nvPr/>
          </p:nvSpPr>
          <p:spPr bwMode="auto">
            <a:xfrm>
              <a:off x="2510" y="1044"/>
              <a:ext cx="635"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Matthew Bourne's The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2" name="Rectangle 11"/>
            <p:cNvSpPr>
              <a:spLocks noChangeArrowheads="1"/>
            </p:cNvSpPr>
            <p:nvPr/>
          </p:nvSpPr>
          <p:spPr bwMode="auto">
            <a:xfrm>
              <a:off x="2510" y="1124"/>
              <a:ext cx="31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Red Shoes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3" name="Rectangle 12"/>
            <p:cNvSpPr>
              <a:spLocks noChangeArrowheads="1"/>
            </p:cNvSpPr>
            <p:nvPr/>
          </p:nvSpPr>
          <p:spPr bwMode="auto">
            <a:xfrm>
              <a:off x="2510" y="1204"/>
              <a:ext cx="42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16/12/16 19:30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4" name="Rectangle 13"/>
            <p:cNvSpPr>
              <a:spLocks noChangeArrowheads="1"/>
            </p:cNvSpPr>
            <p:nvPr/>
          </p:nvSpPr>
          <p:spPr bwMode="auto">
            <a:xfrm>
              <a:off x="3076" y="1044"/>
              <a:ext cx="16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Stalls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Rectangle 14"/>
            <p:cNvSpPr>
              <a:spLocks noChangeArrowheads="1"/>
            </p:cNvSpPr>
            <p:nvPr/>
          </p:nvSpPr>
          <p:spPr bwMode="auto">
            <a:xfrm>
              <a:off x="3309" y="1044"/>
              <a:ext cx="6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6" name="Rectangle 15"/>
            <p:cNvSpPr>
              <a:spLocks noChangeArrowheads="1"/>
            </p:cNvSpPr>
            <p:nvPr/>
          </p:nvSpPr>
          <p:spPr bwMode="auto">
            <a:xfrm>
              <a:off x="2510" y="1284"/>
              <a:ext cx="506"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Ticket Agent Fees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Rectangle 16"/>
            <p:cNvSpPr>
              <a:spLocks noChangeArrowheads="1"/>
            </p:cNvSpPr>
            <p:nvPr/>
          </p:nvSpPr>
          <p:spPr bwMode="auto">
            <a:xfrm>
              <a:off x="2510" y="1364"/>
              <a:ext cx="42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25/12/16 01:05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8" name="Rectangle 17"/>
            <p:cNvSpPr>
              <a:spLocks noChangeArrowheads="1"/>
            </p:cNvSpPr>
            <p:nvPr/>
          </p:nvSpPr>
          <p:spPr bwMode="auto">
            <a:xfrm>
              <a:off x="3076" y="1284"/>
              <a:ext cx="20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GenAd</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9" name="Rectangle 18"/>
            <p:cNvSpPr>
              <a:spLocks noChangeArrowheads="1"/>
            </p:cNvSpPr>
            <p:nvPr/>
          </p:nvSpPr>
          <p:spPr bwMode="auto">
            <a:xfrm>
              <a:off x="3309" y="1284"/>
              <a:ext cx="104"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PV</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Rectangle 19"/>
            <p:cNvSpPr>
              <a:spLocks noChangeArrowheads="1"/>
            </p:cNvSpPr>
            <p:nvPr/>
          </p:nvSpPr>
          <p:spPr bwMode="auto">
            <a:xfrm>
              <a:off x="1672" y="1624"/>
              <a:ext cx="25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Ingresso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1" name="Rectangle 20"/>
            <p:cNvSpPr>
              <a:spLocks noChangeArrowheads="1"/>
            </p:cNvSpPr>
            <p:nvPr/>
          </p:nvSpPr>
          <p:spPr bwMode="auto">
            <a:xfrm>
              <a:off x="1672" y="1704"/>
              <a:ext cx="27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 1366978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2" name="Rectangle 21"/>
            <p:cNvSpPr>
              <a:spLocks noChangeArrowheads="1"/>
            </p:cNvSpPr>
            <p:nvPr/>
          </p:nvSpPr>
          <p:spPr bwMode="auto">
            <a:xfrm>
              <a:off x="2510" y="1624"/>
              <a:ext cx="39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Programme A</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3" name="Rectangle 22"/>
            <p:cNvSpPr>
              <a:spLocks noChangeArrowheads="1"/>
            </p:cNvSpPr>
            <p:nvPr/>
          </p:nvSpPr>
          <p:spPr bwMode="auto">
            <a:xfrm>
              <a:off x="2510" y="1704"/>
              <a:ext cx="42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06/09/16 19:30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4" name="Rectangle 23"/>
            <p:cNvSpPr>
              <a:spLocks noChangeArrowheads="1"/>
            </p:cNvSpPr>
            <p:nvPr/>
          </p:nvSpPr>
          <p:spPr bwMode="auto">
            <a:xfrm>
              <a:off x="3076" y="1624"/>
              <a:ext cx="22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Second</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5" name="Rectangle 24"/>
            <p:cNvSpPr>
              <a:spLocks noChangeArrowheads="1"/>
            </p:cNvSpPr>
            <p:nvPr/>
          </p:nvSpPr>
          <p:spPr bwMode="auto">
            <a:xfrm>
              <a:off x="3309" y="1624"/>
              <a:ext cx="6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Q</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6" name="Rectangle 25"/>
            <p:cNvSpPr>
              <a:spLocks noChangeArrowheads="1"/>
            </p:cNvSpPr>
            <p:nvPr/>
          </p:nvSpPr>
          <p:spPr bwMode="auto">
            <a:xfrm>
              <a:off x="1672" y="1965"/>
              <a:ext cx="25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Ingresso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7" name="Rectangle 26"/>
            <p:cNvSpPr>
              <a:spLocks noChangeArrowheads="1"/>
            </p:cNvSpPr>
            <p:nvPr/>
          </p:nvSpPr>
          <p:spPr bwMode="auto">
            <a:xfrm>
              <a:off x="1672" y="2044"/>
              <a:ext cx="27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 1366978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8" name="Rectangle 27"/>
            <p:cNvSpPr>
              <a:spLocks noChangeArrowheads="1"/>
            </p:cNvSpPr>
            <p:nvPr/>
          </p:nvSpPr>
          <p:spPr bwMode="auto">
            <a:xfrm>
              <a:off x="2510" y="1965"/>
              <a:ext cx="7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iD</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9" name="Rectangle 28"/>
            <p:cNvSpPr>
              <a:spLocks noChangeArrowheads="1"/>
            </p:cNvSpPr>
            <p:nvPr/>
          </p:nvSpPr>
          <p:spPr bwMode="auto">
            <a:xfrm>
              <a:off x="2510" y="2044"/>
              <a:ext cx="42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07/10/16 19:30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 name="Rectangle 29"/>
            <p:cNvSpPr>
              <a:spLocks noChangeArrowheads="1"/>
            </p:cNvSpPr>
            <p:nvPr/>
          </p:nvSpPr>
          <p:spPr bwMode="auto">
            <a:xfrm>
              <a:off x="3076" y="1965"/>
              <a:ext cx="16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Stalls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1" name="Rectangle 30"/>
            <p:cNvSpPr>
              <a:spLocks noChangeArrowheads="1"/>
            </p:cNvSpPr>
            <p:nvPr/>
          </p:nvSpPr>
          <p:spPr bwMode="auto">
            <a:xfrm>
              <a:off x="3309" y="1965"/>
              <a:ext cx="64"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V</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096" name="Rectangle 31"/>
            <p:cNvSpPr>
              <a:spLocks noChangeArrowheads="1"/>
            </p:cNvSpPr>
            <p:nvPr/>
          </p:nvSpPr>
          <p:spPr bwMode="auto">
            <a:xfrm>
              <a:off x="1672" y="2305"/>
              <a:ext cx="25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Ingresso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097" name="Rectangle 32"/>
            <p:cNvSpPr>
              <a:spLocks noChangeArrowheads="1"/>
            </p:cNvSpPr>
            <p:nvPr/>
          </p:nvSpPr>
          <p:spPr bwMode="auto">
            <a:xfrm>
              <a:off x="1672" y="2385"/>
              <a:ext cx="27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 1366978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098" name="Rectangle 33"/>
            <p:cNvSpPr>
              <a:spLocks noChangeArrowheads="1"/>
            </p:cNvSpPr>
            <p:nvPr/>
          </p:nvSpPr>
          <p:spPr bwMode="auto">
            <a:xfrm>
              <a:off x="2510" y="2305"/>
              <a:ext cx="635"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Matthew Bourne's The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00" name="Rectangle 34"/>
            <p:cNvSpPr>
              <a:spLocks noChangeArrowheads="1"/>
            </p:cNvSpPr>
            <p:nvPr/>
          </p:nvSpPr>
          <p:spPr bwMode="auto">
            <a:xfrm>
              <a:off x="2510" y="2385"/>
              <a:ext cx="31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Red Shoes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01" name="Rectangle 35"/>
            <p:cNvSpPr>
              <a:spLocks noChangeArrowheads="1"/>
            </p:cNvSpPr>
            <p:nvPr/>
          </p:nvSpPr>
          <p:spPr bwMode="auto">
            <a:xfrm>
              <a:off x="2510" y="2465"/>
              <a:ext cx="42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07/12/16 19:30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02" name="Rectangle 36"/>
            <p:cNvSpPr>
              <a:spLocks noChangeArrowheads="1"/>
            </p:cNvSpPr>
            <p:nvPr/>
          </p:nvSpPr>
          <p:spPr bwMode="auto">
            <a:xfrm>
              <a:off x="3076" y="2305"/>
              <a:ext cx="22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Second</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03" name="Rectangle 37"/>
            <p:cNvSpPr>
              <a:spLocks noChangeArrowheads="1"/>
            </p:cNvSpPr>
            <p:nvPr/>
          </p:nvSpPr>
          <p:spPr bwMode="auto">
            <a:xfrm>
              <a:off x="3309" y="2305"/>
              <a:ext cx="6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04" name="Rectangle 38"/>
            <p:cNvSpPr>
              <a:spLocks noChangeArrowheads="1"/>
            </p:cNvSpPr>
            <p:nvPr/>
          </p:nvSpPr>
          <p:spPr bwMode="auto">
            <a:xfrm>
              <a:off x="1672" y="2725"/>
              <a:ext cx="25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Ingresso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05" name="Rectangle 39"/>
            <p:cNvSpPr>
              <a:spLocks noChangeArrowheads="1"/>
            </p:cNvSpPr>
            <p:nvPr/>
          </p:nvSpPr>
          <p:spPr bwMode="auto">
            <a:xfrm>
              <a:off x="1672" y="2805"/>
              <a:ext cx="27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 1366978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06" name="Rectangle 40"/>
            <p:cNvSpPr>
              <a:spLocks noChangeArrowheads="1"/>
            </p:cNvSpPr>
            <p:nvPr/>
          </p:nvSpPr>
          <p:spPr bwMode="auto">
            <a:xfrm>
              <a:off x="2510" y="2725"/>
              <a:ext cx="536"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The Peony Pavilion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07" name="Rectangle 41"/>
            <p:cNvSpPr>
              <a:spLocks noChangeArrowheads="1"/>
            </p:cNvSpPr>
            <p:nvPr/>
          </p:nvSpPr>
          <p:spPr bwMode="auto">
            <a:xfrm>
              <a:off x="2510" y="2805"/>
              <a:ext cx="42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30/11/16 19:30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08" name="Rectangle 42"/>
            <p:cNvSpPr>
              <a:spLocks noChangeArrowheads="1"/>
            </p:cNvSpPr>
            <p:nvPr/>
          </p:nvSpPr>
          <p:spPr bwMode="auto">
            <a:xfrm>
              <a:off x="3076" y="2725"/>
              <a:ext cx="22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Second</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09" name="Rectangle 43"/>
            <p:cNvSpPr>
              <a:spLocks noChangeArrowheads="1"/>
            </p:cNvSpPr>
            <p:nvPr/>
          </p:nvSpPr>
          <p:spPr bwMode="auto">
            <a:xfrm>
              <a:off x="3309" y="2725"/>
              <a:ext cx="6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10" name="Rectangle 44"/>
            <p:cNvSpPr>
              <a:spLocks noChangeArrowheads="1"/>
            </p:cNvSpPr>
            <p:nvPr/>
          </p:nvSpPr>
          <p:spPr bwMode="auto">
            <a:xfrm>
              <a:off x="1672" y="3066"/>
              <a:ext cx="25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Ingresso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11" name="Rectangle 45"/>
            <p:cNvSpPr>
              <a:spLocks noChangeArrowheads="1"/>
            </p:cNvSpPr>
            <p:nvPr/>
          </p:nvSpPr>
          <p:spPr bwMode="auto">
            <a:xfrm>
              <a:off x="1672" y="3145"/>
              <a:ext cx="27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 1366978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12" name="Rectangle 46"/>
            <p:cNvSpPr>
              <a:spLocks noChangeArrowheads="1"/>
            </p:cNvSpPr>
            <p:nvPr/>
          </p:nvSpPr>
          <p:spPr bwMode="auto">
            <a:xfrm>
              <a:off x="2510" y="3066"/>
              <a:ext cx="397"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Programme C</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13" name="Rectangle 47"/>
            <p:cNvSpPr>
              <a:spLocks noChangeArrowheads="1"/>
            </p:cNvSpPr>
            <p:nvPr/>
          </p:nvSpPr>
          <p:spPr bwMode="auto">
            <a:xfrm>
              <a:off x="2510" y="3145"/>
              <a:ext cx="42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13/09/16 19:30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14" name="Rectangle 48"/>
            <p:cNvSpPr>
              <a:spLocks noChangeArrowheads="1"/>
            </p:cNvSpPr>
            <p:nvPr/>
          </p:nvSpPr>
          <p:spPr bwMode="auto">
            <a:xfrm>
              <a:off x="3076" y="3066"/>
              <a:ext cx="13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First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15" name="Rectangle 49"/>
            <p:cNvSpPr>
              <a:spLocks noChangeArrowheads="1"/>
            </p:cNvSpPr>
            <p:nvPr/>
          </p:nvSpPr>
          <p:spPr bwMode="auto">
            <a:xfrm>
              <a:off x="3309" y="3066"/>
              <a:ext cx="64"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K</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16" name="Rectangle 50"/>
            <p:cNvSpPr>
              <a:spLocks noChangeArrowheads="1"/>
            </p:cNvSpPr>
            <p:nvPr/>
          </p:nvSpPr>
          <p:spPr bwMode="auto">
            <a:xfrm>
              <a:off x="1672" y="3406"/>
              <a:ext cx="25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Ingresso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17" name="Rectangle 51"/>
            <p:cNvSpPr>
              <a:spLocks noChangeArrowheads="1"/>
            </p:cNvSpPr>
            <p:nvPr/>
          </p:nvSpPr>
          <p:spPr bwMode="auto">
            <a:xfrm>
              <a:off x="1672" y="3486"/>
              <a:ext cx="27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 1366978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18" name="Rectangle 52"/>
            <p:cNvSpPr>
              <a:spLocks noChangeArrowheads="1"/>
            </p:cNvSpPr>
            <p:nvPr/>
          </p:nvSpPr>
          <p:spPr bwMode="auto">
            <a:xfrm>
              <a:off x="2510" y="3406"/>
              <a:ext cx="635"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Matthew Bourne's The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19" name="Rectangle 53"/>
            <p:cNvSpPr>
              <a:spLocks noChangeArrowheads="1"/>
            </p:cNvSpPr>
            <p:nvPr/>
          </p:nvSpPr>
          <p:spPr bwMode="auto">
            <a:xfrm>
              <a:off x="2510" y="3486"/>
              <a:ext cx="31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Red Shoes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20" name="Rectangle 54"/>
            <p:cNvSpPr>
              <a:spLocks noChangeArrowheads="1"/>
            </p:cNvSpPr>
            <p:nvPr/>
          </p:nvSpPr>
          <p:spPr bwMode="auto">
            <a:xfrm>
              <a:off x="2510" y="3566"/>
              <a:ext cx="42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06/12/16 19:30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21" name="Rectangle 55"/>
            <p:cNvSpPr>
              <a:spLocks noChangeArrowheads="1"/>
            </p:cNvSpPr>
            <p:nvPr/>
          </p:nvSpPr>
          <p:spPr bwMode="auto">
            <a:xfrm>
              <a:off x="3076" y="3406"/>
              <a:ext cx="16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Stalls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22" name="Rectangle 56"/>
            <p:cNvSpPr>
              <a:spLocks noChangeArrowheads="1"/>
            </p:cNvSpPr>
            <p:nvPr/>
          </p:nvSpPr>
          <p:spPr bwMode="auto">
            <a:xfrm>
              <a:off x="3309" y="3406"/>
              <a:ext cx="6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23" name="Rectangle 57"/>
            <p:cNvSpPr>
              <a:spLocks noChangeArrowheads="1"/>
            </p:cNvSpPr>
            <p:nvPr/>
          </p:nvSpPr>
          <p:spPr bwMode="auto">
            <a:xfrm>
              <a:off x="1672" y="3826"/>
              <a:ext cx="25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Ingresso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24" name="Rectangle 58"/>
            <p:cNvSpPr>
              <a:spLocks noChangeArrowheads="1"/>
            </p:cNvSpPr>
            <p:nvPr/>
          </p:nvSpPr>
          <p:spPr bwMode="auto">
            <a:xfrm>
              <a:off x="1672" y="3906"/>
              <a:ext cx="27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 1366978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25" name="Rectangle 59"/>
            <p:cNvSpPr>
              <a:spLocks noChangeArrowheads="1"/>
            </p:cNvSpPr>
            <p:nvPr/>
          </p:nvSpPr>
          <p:spPr bwMode="auto">
            <a:xfrm>
              <a:off x="2510" y="3826"/>
              <a:ext cx="566"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Swan Lake/Loch na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26" name="Rectangle 60"/>
            <p:cNvSpPr>
              <a:spLocks noChangeArrowheads="1"/>
            </p:cNvSpPr>
            <p:nvPr/>
          </p:nvSpPr>
          <p:spPr bwMode="auto">
            <a:xfrm>
              <a:off x="2510" y="3906"/>
              <a:ext cx="17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hEala</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27" name="Rectangle 61"/>
            <p:cNvSpPr>
              <a:spLocks noChangeArrowheads="1"/>
            </p:cNvSpPr>
            <p:nvPr/>
          </p:nvSpPr>
          <p:spPr bwMode="auto">
            <a:xfrm>
              <a:off x="2510" y="3986"/>
              <a:ext cx="42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26/11/16 19:30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28" name="Rectangle 62"/>
            <p:cNvSpPr>
              <a:spLocks noChangeArrowheads="1"/>
            </p:cNvSpPr>
            <p:nvPr/>
          </p:nvSpPr>
          <p:spPr bwMode="auto">
            <a:xfrm>
              <a:off x="3076" y="3826"/>
              <a:ext cx="22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Second</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29" name="Rectangle 63"/>
            <p:cNvSpPr>
              <a:spLocks noChangeArrowheads="1"/>
            </p:cNvSpPr>
            <p:nvPr/>
          </p:nvSpPr>
          <p:spPr bwMode="auto">
            <a:xfrm>
              <a:off x="3309" y="3826"/>
              <a:ext cx="6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30" name="Rectangle 64"/>
            <p:cNvSpPr>
              <a:spLocks noChangeArrowheads="1"/>
            </p:cNvSpPr>
            <p:nvPr/>
          </p:nvSpPr>
          <p:spPr bwMode="auto">
            <a:xfrm>
              <a:off x="1196" y="3826"/>
              <a:ext cx="32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01/09/2016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31" name="Rectangle 65"/>
            <p:cNvSpPr>
              <a:spLocks noChangeArrowheads="1"/>
            </p:cNvSpPr>
            <p:nvPr/>
          </p:nvSpPr>
          <p:spPr bwMode="auto">
            <a:xfrm>
              <a:off x="2277" y="3826"/>
              <a:ext cx="25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1305736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32" name="Rectangle 66"/>
            <p:cNvSpPr>
              <a:spLocks noChangeArrowheads="1"/>
            </p:cNvSpPr>
            <p:nvPr/>
          </p:nvSpPr>
          <p:spPr bwMode="auto">
            <a:xfrm>
              <a:off x="3438" y="3826"/>
              <a:ext cx="17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18-22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33" name="Rectangle 67"/>
            <p:cNvSpPr>
              <a:spLocks noChangeArrowheads="1"/>
            </p:cNvSpPr>
            <p:nvPr/>
          </p:nvSpPr>
          <p:spPr bwMode="auto">
            <a:xfrm>
              <a:off x="3438" y="3906"/>
              <a:ext cx="154"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 5@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34" name="Rectangle 68"/>
            <p:cNvSpPr>
              <a:spLocks noChangeArrowheads="1"/>
            </p:cNvSpPr>
            <p:nvPr/>
          </p:nvSpPr>
          <p:spPr bwMode="auto">
            <a:xfrm>
              <a:off x="3438" y="3986"/>
              <a:ext cx="174"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12.00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35" name="Rectangle 69"/>
            <p:cNvSpPr>
              <a:spLocks noChangeArrowheads="1"/>
            </p:cNvSpPr>
            <p:nvPr/>
          </p:nvSpPr>
          <p:spPr bwMode="auto">
            <a:xfrm>
              <a:off x="1474" y="4066"/>
              <a:ext cx="21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Notes: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36" name="Rectangle 70"/>
            <p:cNvSpPr>
              <a:spLocks noChangeArrowheads="1"/>
            </p:cNvSpPr>
            <p:nvPr/>
          </p:nvSpPr>
          <p:spPr bwMode="auto">
            <a:xfrm>
              <a:off x="1672" y="4066"/>
              <a:ext cx="1156"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Alicja Cielniaszek (T000-0000-7KEI-HC11)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37" name="Rectangle 71"/>
            <p:cNvSpPr>
              <a:spLocks noChangeArrowheads="1"/>
            </p:cNvSpPr>
            <p:nvPr/>
          </p:nvSpPr>
          <p:spPr bwMode="auto">
            <a:xfrm>
              <a:off x="1672" y="4145"/>
              <a:ext cx="25"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38" name="Rectangle 72"/>
            <p:cNvSpPr>
              <a:spLocks noChangeArrowheads="1"/>
            </p:cNvSpPr>
            <p:nvPr/>
          </p:nvSpPr>
          <p:spPr bwMode="auto">
            <a:xfrm>
              <a:off x="1474" y="3645"/>
              <a:ext cx="21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Notes: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39" name="Rectangle 73"/>
            <p:cNvSpPr>
              <a:spLocks noChangeArrowheads="1"/>
            </p:cNvSpPr>
            <p:nvPr/>
          </p:nvSpPr>
          <p:spPr bwMode="auto">
            <a:xfrm>
              <a:off x="1672" y="3645"/>
              <a:ext cx="1235"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Catherine Matthews (T000-0000-7KEG-5F0F)</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40" name="Rectangle 74"/>
            <p:cNvSpPr>
              <a:spLocks noChangeArrowheads="1"/>
            </p:cNvSpPr>
            <p:nvPr/>
          </p:nvSpPr>
          <p:spPr bwMode="auto">
            <a:xfrm>
              <a:off x="1672" y="3725"/>
              <a:ext cx="25"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41" name="Rectangle 75"/>
            <p:cNvSpPr>
              <a:spLocks noChangeArrowheads="1"/>
            </p:cNvSpPr>
            <p:nvPr/>
          </p:nvSpPr>
          <p:spPr bwMode="auto">
            <a:xfrm>
              <a:off x="1424" y="3736"/>
              <a:ext cx="26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Initiator: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42" name="Rectangle 76"/>
            <p:cNvSpPr>
              <a:spLocks noChangeArrowheads="1"/>
            </p:cNvSpPr>
            <p:nvPr/>
          </p:nvSpPr>
          <p:spPr bwMode="auto">
            <a:xfrm>
              <a:off x="1672" y="3746"/>
              <a:ext cx="30"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43" name="Rectangle 77"/>
            <p:cNvSpPr>
              <a:spLocks noChangeArrowheads="1"/>
            </p:cNvSpPr>
            <p:nvPr/>
          </p:nvSpPr>
          <p:spPr bwMode="auto">
            <a:xfrm>
              <a:off x="3438" y="3746"/>
              <a:ext cx="30"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44" name="Rectangle 78"/>
            <p:cNvSpPr>
              <a:spLocks noChangeArrowheads="1"/>
            </p:cNvSpPr>
            <p:nvPr/>
          </p:nvSpPr>
          <p:spPr bwMode="auto">
            <a:xfrm>
              <a:off x="1424" y="3316"/>
              <a:ext cx="26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Initiator: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45" name="Rectangle 79"/>
            <p:cNvSpPr>
              <a:spLocks noChangeArrowheads="1"/>
            </p:cNvSpPr>
            <p:nvPr/>
          </p:nvSpPr>
          <p:spPr bwMode="auto">
            <a:xfrm>
              <a:off x="1672" y="3326"/>
              <a:ext cx="30"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46" name="Rectangle 80"/>
            <p:cNvSpPr>
              <a:spLocks noChangeArrowheads="1"/>
            </p:cNvSpPr>
            <p:nvPr/>
          </p:nvSpPr>
          <p:spPr bwMode="auto">
            <a:xfrm>
              <a:off x="3438" y="3326"/>
              <a:ext cx="30"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47" name="Rectangle 81"/>
            <p:cNvSpPr>
              <a:spLocks noChangeArrowheads="1"/>
            </p:cNvSpPr>
            <p:nvPr/>
          </p:nvSpPr>
          <p:spPr bwMode="auto">
            <a:xfrm>
              <a:off x="1196" y="3406"/>
              <a:ext cx="32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01/09/2016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48" name="Rectangle 82"/>
            <p:cNvSpPr>
              <a:spLocks noChangeArrowheads="1"/>
            </p:cNvSpPr>
            <p:nvPr/>
          </p:nvSpPr>
          <p:spPr bwMode="auto">
            <a:xfrm>
              <a:off x="2277" y="3406"/>
              <a:ext cx="25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1305723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49" name="Rectangle 83"/>
            <p:cNvSpPr>
              <a:spLocks noChangeArrowheads="1"/>
            </p:cNvSpPr>
            <p:nvPr/>
          </p:nvSpPr>
          <p:spPr bwMode="auto">
            <a:xfrm>
              <a:off x="3438" y="3406"/>
              <a:ext cx="17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28-29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50" name="Rectangle 84"/>
            <p:cNvSpPr>
              <a:spLocks noChangeArrowheads="1"/>
            </p:cNvSpPr>
            <p:nvPr/>
          </p:nvSpPr>
          <p:spPr bwMode="auto">
            <a:xfrm>
              <a:off x="3438" y="3486"/>
              <a:ext cx="154"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 2@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51" name="Rectangle 85"/>
            <p:cNvSpPr>
              <a:spLocks noChangeArrowheads="1"/>
            </p:cNvSpPr>
            <p:nvPr/>
          </p:nvSpPr>
          <p:spPr bwMode="auto">
            <a:xfrm>
              <a:off x="3438" y="3566"/>
              <a:ext cx="174"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47.00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52" name="Rectangle 86"/>
            <p:cNvSpPr>
              <a:spLocks noChangeArrowheads="1"/>
            </p:cNvSpPr>
            <p:nvPr/>
          </p:nvSpPr>
          <p:spPr bwMode="auto">
            <a:xfrm>
              <a:off x="1196" y="3066"/>
              <a:ext cx="32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01/09/2016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53" name="Rectangle 87"/>
            <p:cNvSpPr>
              <a:spLocks noChangeArrowheads="1"/>
            </p:cNvSpPr>
            <p:nvPr/>
          </p:nvSpPr>
          <p:spPr bwMode="auto">
            <a:xfrm>
              <a:off x="2277" y="3066"/>
              <a:ext cx="25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1305698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54" name="Rectangle 88"/>
            <p:cNvSpPr>
              <a:spLocks noChangeArrowheads="1"/>
            </p:cNvSpPr>
            <p:nvPr/>
          </p:nvSpPr>
          <p:spPr bwMode="auto">
            <a:xfrm>
              <a:off x="3438" y="3066"/>
              <a:ext cx="17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18-19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55" name="Rectangle 89"/>
            <p:cNvSpPr>
              <a:spLocks noChangeArrowheads="1"/>
            </p:cNvSpPr>
            <p:nvPr/>
          </p:nvSpPr>
          <p:spPr bwMode="auto">
            <a:xfrm>
              <a:off x="3438" y="3145"/>
              <a:ext cx="154"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 2@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56" name="Rectangle 90"/>
            <p:cNvSpPr>
              <a:spLocks noChangeArrowheads="1"/>
            </p:cNvSpPr>
            <p:nvPr/>
          </p:nvSpPr>
          <p:spPr bwMode="auto">
            <a:xfrm>
              <a:off x="1474" y="3225"/>
              <a:ext cx="21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Notes: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57" name="Rectangle 91"/>
            <p:cNvSpPr>
              <a:spLocks noChangeArrowheads="1"/>
            </p:cNvSpPr>
            <p:nvPr/>
          </p:nvSpPr>
          <p:spPr bwMode="auto">
            <a:xfrm>
              <a:off x="1672" y="3225"/>
              <a:ext cx="1077"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Anu Karessuo (T000-0000-7KE9-A0BF)</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58" name="Rectangle 92"/>
            <p:cNvSpPr>
              <a:spLocks noChangeArrowheads="1"/>
            </p:cNvSpPr>
            <p:nvPr/>
          </p:nvSpPr>
          <p:spPr bwMode="auto">
            <a:xfrm>
              <a:off x="1672" y="3305"/>
              <a:ext cx="25"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59" name="Rectangle 93"/>
            <p:cNvSpPr>
              <a:spLocks noChangeArrowheads="1"/>
            </p:cNvSpPr>
            <p:nvPr/>
          </p:nvSpPr>
          <p:spPr bwMode="auto">
            <a:xfrm>
              <a:off x="1474" y="2885"/>
              <a:ext cx="21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Notes: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60" name="Rectangle 94"/>
            <p:cNvSpPr>
              <a:spLocks noChangeArrowheads="1"/>
            </p:cNvSpPr>
            <p:nvPr/>
          </p:nvSpPr>
          <p:spPr bwMode="auto">
            <a:xfrm>
              <a:off x="1672" y="2885"/>
              <a:ext cx="1161"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Alicja Cielniaszek (T000-0000-7KE7-Z2EF)</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61" name="Rectangle 95"/>
            <p:cNvSpPr>
              <a:spLocks noChangeArrowheads="1"/>
            </p:cNvSpPr>
            <p:nvPr/>
          </p:nvSpPr>
          <p:spPr bwMode="auto">
            <a:xfrm>
              <a:off x="1672" y="2965"/>
              <a:ext cx="25"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62" name="Rectangle 96"/>
            <p:cNvSpPr>
              <a:spLocks noChangeArrowheads="1"/>
            </p:cNvSpPr>
            <p:nvPr/>
          </p:nvSpPr>
          <p:spPr bwMode="auto">
            <a:xfrm>
              <a:off x="1424" y="2975"/>
              <a:ext cx="26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Initiator: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63" name="Rectangle 97"/>
            <p:cNvSpPr>
              <a:spLocks noChangeArrowheads="1"/>
            </p:cNvSpPr>
            <p:nvPr/>
          </p:nvSpPr>
          <p:spPr bwMode="auto">
            <a:xfrm>
              <a:off x="1672" y="2986"/>
              <a:ext cx="30"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64" name="Rectangle 98"/>
            <p:cNvSpPr>
              <a:spLocks noChangeArrowheads="1"/>
            </p:cNvSpPr>
            <p:nvPr/>
          </p:nvSpPr>
          <p:spPr bwMode="auto">
            <a:xfrm>
              <a:off x="3438" y="2986"/>
              <a:ext cx="30"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65" name="Rectangle 99"/>
            <p:cNvSpPr>
              <a:spLocks noChangeArrowheads="1"/>
            </p:cNvSpPr>
            <p:nvPr/>
          </p:nvSpPr>
          <p:spPr bwMode="auto">
            <a:xfrm>
              <a:off x="1424" y="2635"/>
              <a:ext cx="26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Initiator: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66" name="Rectangle 100"/>
            <p:cNvSpPr>
              <a:spLocks noChangeArrowheads="1"/>
            </p:cNvSpPr>
            <p:nvPr/>
          </p:nvSpPr>
          <p:spPr bwMode="auto">
            <a:xfrm>
              <a:off x="1672" y="2645"/>
              <a:ext cx="30"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67" name="Rectangle 101"/>
            <p:cNvSpPr>
              <a:spLocks noChangeArrowheads="1"/>
            </p:cNvSpPr>
            <p:nvPr/>
          </p:nvSpPr>
          <p:spPr bwMode="auto">
            <a:xfrm>
              <a:off x="3438" y="2645"/>
              <a:ext cx="30"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68" name="Rectangle 102"/>
            <p:cNvSpPr>
              <a:spLocks noChangeArrowheads="1"/>
            </p:cNvSpPr>
            <p:nvPr/>
          </p:nvSpPr>
          <p:spPr bwMode="auto">
            <a:xfrm>
              <a:off x="1196" y="2725"/>
              <a:ext cx="32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01/09/2016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69" name="Rectangle 103"/>
            <p:cNvSpPr>
              <a:spLocks noChangeArrowheads="1"/>
            </p:cNvSpPr>
            <p:nvPr/>
          </p:nvSpPr>
          <p:spPr bwMode="auto">
            <a:xfrm>
              <a:off x="2277" y="2725"/>
              <a:ext cx="25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1305690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70" name="Rectangle 104"/>
            <p:cNvSpPr>
              <a:spLocks noChangeArrowheads="1"/>
            </p:cNvSpPr>
            <p:nvPr/>
          </p:nvSpPr>
          <p:spPr bwMode="auto">
            <a:xfrm>
              <a:off x="3438" y="2725"/>
              <a:ext cx="17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16-17</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71" name="Rectangle 105"/>
            <p:cNvSpPr>
              <a:spLocks noChangeArrowheads="1"/>
            </p:cNvSpPr>
            <p:nvPr/>
          </p:nvSpPr>
          <p:spPr bwMode="auto">
            <a:xfrm>
              <a:off x="3438" y="2805"/>
              <a:ext cx="154"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 2@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72" name="Rectangle 106"/>
            <p:cNvSpPr>
              <a:spLocks noChangeArrowheads="1"/>
            </p:cNvSpPr>
            <p:nvPr/>
          </p:nvSpPr>
          <p:spPr bwMode="auto">
            <a:xfrm>
              <a:off x="1196" y="2305"/>
              <a:ext cx="32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01/09/2016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73" name="Rectangle 107"/>
            <p:cNvSpPr>
              <a:spLocks noChangeArrowheads="1"/>
            </p:cNvSpPr>
            <p:nvPr/>
          </p:nvSpPr>
          <p:spPr bwMode="auto">
            <a:xfrm>
              <a:off x="2277" y="2305"/>
              <a:ext cx="25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1305684</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74" name="Rectangle 108"/>
            <p:cNvSpPr>
              <a:spLocks noChangeArrowheads="1"/>
            </p:cNvSpPr>
            <p:nvPr/>
          </p:nvSpPr>
          <p:spPr bwMode="auto">
            <a:xfrm>
              <a:off x="3438" y="2305"/>
              <a:ext cx="144"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9-10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75" name="Rectangle 109"/>
            <p:cNvSpPr>
              <a:spLocks noChangeArrowheads="1"/>
            </p:cNvSpPr>
            <p:nvPr/>
          </p:nvSpPr>
          <p:spPr bwMode="auto">
            <a:xfrm>
              <a:off x="3438" y="2385"/>
              <a:ext cx="154"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 2@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76" name="Rectangle 110"/>
            <p:cNvSpPr>
              <a:spLocks noChangeArrowheads="1"/>
            </p:cNvSpPr>
            <p:nvPr/>
          </p:nvSpPr>
          <p:spPr bwMode="auto">
            <a:xfrm>
              <a:off x="3438" y="2465"/>
              <a:ext cx="174"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12.00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77" name="Rectangle 111"/>
            <p:cNvSpPr>
              <a:spLocks noChangeArrowheads="1"/>
            </p:cNvSpPr>
            <p:nvPr/>
          </p:nvSpPr>
          <p:spPr bwMode="auto">
            <a:xfrm>
              <a:off x="1474" y="2544"/>
              <a:ext cx="21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Notes: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78" name="Rectangle 112"/>
            <p:cNvSpPr>
              <a:spLocks noChangeArrowheads="1"/>
            </p:cNvSpPr>
            <p:nvPr/>
          </p:nvSpPr>
          <p:spPr bwMode="auto">
            <a:xfrm>
              <a:off x="1672" y="2544"/>
              <a:ext cx="104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Sarah Arnall (T000-0000-7KE5-W78F)</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79" name="Rectangle 113"/>
            <p:cNvSpPr>
              <a:spLocks noChangeArrowheads="1"/>
            </p:cNvSpPr>
            <p:nvPr/>
          </p:nvSpPr>
          <p:spPr bwMode="auto">
            <a:xfrm>
              <a:off x="1672" y="2624"/>
              <a:ext cx="25"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80" name="Rectangle 114"/>
            <p:cNvSpPr>
              <a:spLocks noChangeArrowheads="1"/>
            </p:cNvSpPr>
            <p:nvPr/>
          </p:nvSpPr>
          <p:spPr bwMode="auto">
            <a:xfrm>
              <a:off x="1474" y="2124"/>
              <a:ext cx="21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Notes: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81" name="Rectangle 115"/>
            <p:cNvSpPr>
              <a:spLocks noChangeArrowheads="1"/>
            </p:cNvSpPr>
            <p:nvPr/>
          </p:nvSpPr>
          <p:spPr bwMode="auto">
            <a:xfrm>
              <a:off x="1672" y="2124"/>
              <a:ext cx="1047"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Beata Kepics (T000-0000-7KE0-9C26)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82" name="Rectangle 116"/>
            <p:cNvSpPr>
              <a:spLocks noChangeArrowheads="1"/>
            </p:cNvSpPr>
            <p:nvPr/>
          </p:nvSpPr>
          <p:spPr bwMode="auto">
            <a:xfrm>
              <a:off x="1672" y="2204"/>
              <a:ext cx="25"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83" name="Rectangle 117"/>
            <p:cNvSpPr>
              <a:spLocks noChangeArrowheads="1"/>
            </p:cNvSpPr>
            <p:nvPr/>
          </p:nvSpPr>
          <p:spPr bwMode="auto">
            <a:xfrm>
              <a:off x="1424" y="2215"/>
              <a:ext cx="26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Initiator: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84" name="Rectangle 118"/>
            <p:cNvSpPr>
              <a:spLocks noChangeArrowheads="1"/>
            </p:cNvSpPr>
            <p:nvPr/>
          </p:nvSpPr>
          <p:spPr bwMode="auto">
            <a:xfrm>
              <a:off x="1672" y="2225"/>
              <a:ext cx="30"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85" name="Rectangle 119"/>
            <p:cNvSpPr>
              <a:spLocks noChangeArrowheads="1"/>
            </p:cNvSpPr>
            <p:nvPr/>
          </p:nvSpPr>
          <p:spPr bwMode="auto">
            <a:xfrm>
              <a:off x="3438" y="2225"/>
              <a:ext cx="30"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86" name="Rectangle 120"/>
            <p:cNvSpPr>
              <a:spLocks noChangeArrowheads="1"/>
            </p:cNvSpPr>
            <p:nvPr/>
          </p:nvSpPr>
          <p:spPr bwMode="auto">
            <a:xfrm>
              <a:off x="1424" y="1874"/>
              <a:ext cx="26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Initiator: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87" name="Rectangle 121"/>
            <p:cNvSpPr>
              <a:spLocks noChangeArrowheads="1"/>
            </p:cNvSpPr>
            <p:nvPr/>
          </p:nvSpPr>
          <p:spPr bwMode="auto">
            <a:xfrm>
              <a:off x="1672" y="1885"/>
              <a:ext cx="30"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88" name="Rectangle 122"/>
            <p:cNvSpPr>
              <a:spLocks noChangeArrowheads="1"/>
            </p:cNvSpPr>
            <p:nvPr/>
          </p:nvSpPr>
          <p:spPr bwMode="auto">
            <a:xfrm>
              <a:off x="3438" y="1885"/>
              <a:ext cx="30"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89" name="Rectangle 123"/>
            <p:cNvSpPr>
              <a:spLocks noChangeArrowheads="1"/>
            </p:cNvSpPr>
            <p:nvPr/>
          </p:nvSpPr>
          <p:spPr bwMode="auto">
            <a:xfrm>
              <a:off x="1196" y="1965"/>
              <a:ext cx="32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01/09/2016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90" name="Rectangle 124"/>
            <p:cNvSpPr>
              <a:spLocks noChangeArrowheads="1"/>
            </p:cNvSpPr>
            <p:nvPr/>
          </p:nvSpPr>
          <p:spPr bwMode="auto">
            <a:xfrm>
              <a:off x="2277" y="1965"/>
              <a:ext cx="25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1305673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91" name="Rectangle 125"/>
            <p:cNvSpPr>
              <a:spLocks noChangeArrowheads="1"/>
            </p:cNvSpPr>
            <p:nvPr/>
          </p:nvSpPr>
          <p:spPr bwMode="auto">
            <a:xfrm>
              <a:off x="3438" y="1965"/>
              <a:ext cx="17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23-24</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92" name="Rectangle 126"/>
            <p:cNvSpPr>
              <a:spLocks noChangeArrowheads="1"/>
            </p:cNvSpPr>
            <p:nvPr/>
          </p:nvSpPr>
          <p:spPr bwMode="auto">
            <a:xfrm>
              <a:off x="3438" y="2044"/>
              <a:ext cx="154"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 2@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93" name="Rectangle 127"/>
            <p:cNvSpPr>
              <a:spLocks noChangeArrowheads="1"/>
            </p:cNvSpPr>
            <p:nvPr/>
          </p:nvSpPr>
          <p:spPr bwMode="auto">
            <a:xfrm>
              <a:off x="1196" y="1624"/>
              <a:ext cx="32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01/09/2016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94" name="Rectangle 128"/>
            <p:cNvSpPr>
              <a:spLocks noChangeArrowheads="1"/>
            </p:cNvSpPr>
            <p:nvPr/>
          </p:nvSpPr>
          <p:spPr bwMode="auto">
            <a:xfrm>
              <a:off x="2277" y="1624"/>
              <a:ext cx="25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1305551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95" name="Rectangle 129"/>
            <p:cNvSpPr>
              <a:spLocks noChangeArrowheads="1"/>
            </p:cNvSpPr>
            <p:nvPr/>
          </p:nvSpPr>
          <p:spPr bwMode="auto">
            <a:xfrm>
              <a:off x="3438" y="1624"/>
              <a:ext cx="17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24-25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96" name="Rectangle 130"/>
            <p:cNvSpPr>
              <a:spLocks noChangeArrowheads="1"/>
            </p:cNvSpPr>
            <p:nvPr/>
          </p:nvSpPr>
          <p:spPr bwMode="auto">
            <a:xfrm>
              <a:off x="3438" y="1704"/>
              <a:ext cx="154"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 2@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97" name="Rectangle 131"/>
            <p:cNvSpPr>
              <a:spLocks noChangeArrowheads="1"/>
            </p:cNvSpPr>
            <p:nvPr/>
          </p:nvSpPr>
          <p:spPr bwMode="auto">
            <a:xfrm>
              <a:off x="1474" y="1784"/>
              <a:ext cx="21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Notes: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98" name="Rectangle 132"/>
            <p:cNvSpPr>
              <a:spLocks noChangeArrowheads="1"/>
            </p:cNvSpPr>
            <p:nvPr/>
          </p:nvSpPr>
          <p:spPr bwMode="auto">
            <a:xfrm>
              <a:off x="1672" y="1784"/>
              <a:ext cx="137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Jacob Eggay-Muhammad (T000-0000-7KD3-P768)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99" name="Rectangle 133"/>
            <p:cNvSpPr>
              <a:spLocks noChangeArrowheads="1"/>
            </p:cNvSpPr>
            <p:nvPr/>
          </p:nvSpPr>
          <p:spPr bwMode="auto">
            <a:xfrm>
              <a:off x="1672" y="1864"/>
              <a:ext cx="25"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00" name="Rectangle 134"/>
            <p:cNvSpPr>
              <a:spLocks noChangeArrowheads="1"/>
            </p:cNvSpPr>
            <p:nvPr/>
          </p:nvSpPr>
          <p:spPr bwMode="auto">
            <a:xfrm>
              <a:off x="1474" y="1443"/>
              <a:ext cx="21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Notes: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01" name="Rectangle 135"/>
            <p:cNvSpPr>
              <a:spLocks noChangeArrowheads="1"/>
            </p:cNvSpPr>
            <p:nvPr/>
          </p:nvSpPr>
          <p:spPr bwMode="auto">
            <a:xfrm>
              <a:off x="1672" y="1443"/>
              <a:ext cx="106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Linda Hudson (T000-0000-7GN8-5806)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02" name="Rectangle 136"/>
            <p:cNvSpPr>
              <a:spLocks noChangeArrowheads="1"/>
            </p:cNvSpPr>
            <p:nvPr/>
          </p:nvSpPr>
          <p:spPr bwMode="auto">
            <a:xfrm>
              <a:off x="1672" y="1523"/>
              <a:ext cx="95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moved to #1305828 - fees charged</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03" name="Rectangle 137"/>
            <p:cNvSpPr>
              <a:spLocks noChangeArrowheads="1"/>
            </p:cNvSpPr>
            <p:nvPr/>
          </p:nvSpPr>
          <p:spPr bwMode="auto">
            <a:xfrm>
              <a:off x="1424" y="1534"/>
              <a:ext cx="26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Initiator: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04" name="Rectangle 138"/>
            <p:cNvSpPr>
              <a:spLocks noChangeArrowheads="1"/>
            </p:cNvSpPr>
            <p:nvPr/>
          </p:nvSpPr>
          <p:spPr bwMode="auto">
            <a:xfrm>
              <a:off x="1672" y="1544"/>
              <a:ext cx="30"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05" name="Rectangle 139"/>
            <p:cNvSpPr>
              <a:spLocks noChangeArrowheads="1"/>
            </p:cNvSpPr>
            <p:nvPr/>
          </p:nvSpPr>
          <p:spPr bwMode="auto">
            <a:xfrm>
              <a:off x="3438" y="1544"/>
              <a:ext cx="30"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06" name="Rectangle 140"/>
            <p:cNvSpPr>
              <a:spLocks noChangeArrowheads="1"/>
            </p:cNvSpPr>
            <p:nvPr/>
          </p:nvSpPr>
          <p:spPr bwMode="auto">
            <a:xfrm>
              <a:off x="1196" y="1044"/>
              <a:ext cx="32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31/07/2016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07" name="Rectangle 141"/>
            <p:cNvSpPr>
              <a:spLocks noChangeArrowheads="1"/>
            </p:cNvSpPr>
            <p:nvPr/>
          </p:nvSpPr>
          <p:spPr bwMode="auto">
            <a:xfrm>
              <a:off x="1672" y="1044"/>
              <a:ext cx="25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Ingresso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08" name="Rectangle 142"/>
            <p:cNvSpPr>
              <a:spLocks noChangeArrowheads="1"/>
            </p:cNvSpPr>
            <p:nvPr/>
          </p:nvSpPr>
          <p:spPr bwMode="auto">
            <a:xfrm>
              <a:off x="1672" y="1124"/>
              <a:ext cx="273"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 1366978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09" name="Rectangle 143"/>
            <p:cNvSpPr>
              <a:spLocks noChangeArrowheads="1"/>
            </p:cNvSpPr>
            <p:nvPr/>
          </p:nvSpPr>
          <p:spPr bwMode="auto">
            <a:xfrm>
              <a:off x="2277" y="1044"/>
              <a:ext cx="25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1271421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10" name="Rectangle 144"/>
            <p:cNvSpPr>
              <a:spLocks noChangeArrowheads="1"/>
            </p:cNvSpPr>
            <p:nvPr/>
          </p:nvSpPr>
          <p:spPr bwMode="auto">
            <a:xfrm>
              <a:off x="3438" y="1044"/>
              <a:ext cx="17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18-19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11" name="Rectangle 145"/>
            <p:cNvSpPr>
              <a:spLocks noChangeArrowheads="1"/>
            </p:cNvSpPr>
            <p:nvPr/>
          </p:nvSpPr>
          <p:spPr bwMode="auto">
            <a:xfrm>
              <a:off x="3438" y="1124"/>
              <a:ext cx="174"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 2@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12" name="Rectangle 146"/>
            <p:cNvSpPr>
              <a:spLocks noChangeArrowheads="1"/>
            </p:cNvSpPr>
            <p:nvPr/>
          </p:nvSpPr>
          <p:spPr bwMode="auto">
            <a:xfrm>
              <a:off x="3438" y="1204"/>
              <a:ext cx="174"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68.00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13" name="Rectangle 147"/>
            <p:cNvSpPr>
              <a:spLocks noChangeArrowheads="1"/>
            </p:cNvSpPr>
            <p:nvPr/>
          </p:nvSpPr>
          <p:spPr bwMode="auto">
            <a:xfrm>
              <a:off x="3438" y="1284"/>
              <a:ext cx="179"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63-64</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14" name="Rectangle 148"/>
            <p:cNvSpPr>
              <a:spLocks noChangeArrowheads="1"/>
            </p:cNvSpPr>
            <p:nvPr/>
          </p:nvSpPr>
          <p:spPr bwMode="auto">
            <a:xfrm>
              <a:off x="3438" y="1364"/>
              <a:ext cx="26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 2@ 1.00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15" name="Rectangle 149"/>
            <p:cNvSpPr>
              <a:spLocks noChangeArrowheads="1"/>
            </p:cNvSpPr>
            <p:nvPr/>
          </p:nvSpPr>
          <p:spPr bwMode="auto">
            <a:xfrm>
              <a:off x="1196" y="624"/>
              <a:ext cx="25"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16" name="Rectangle 150"/>
            <p:cNvSpPr>
              <a:spLocks noChangeArrowheads="1"/>
            </p:cNvSpPr>
            <p:nvPr/>
          </p:nvSpPr>
          <p:spPr bwMode="auto">
            <a:xfrm>
              <a:off x="1186" y="715"/>
              <a:ext cx="64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900" b="0" i="0" u="none" strike="noStrike" cap="none" normalizeH="0" baseline="0" smtClean="0">
                  <a:ln>
                    <a:noFill/>
                  </a:ln>
                  <a:solidFill>
                    <a:srgbClr val="000000"/>
                  </a:solidFill>
                  <a:effectLst/>
                  <a:latin typeface="Arial" pitchFamily="34" charset="0"/>
                  <a:cs typeface="Arial" pitchFamily="34" charset="0"/>
                </a:rPr>
                <a:t>Invoice No:  373243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17" name="Rectangle 151"/>
            <p:cNvSpPr>
              <a:spLocks noChangeArrowheads="1"/>
            </p:cNvSpPr>
            <p:nvPr/>
          </p:nvSpPr>
          <p:spPr bwMode="auto">
            <a:xfrm>
              <a:off x="3076" y="715"/>
              <a:ext cx="615"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900" b="0" i="0" u="none" strike="noStrike" cap="none" normalizeH="0" baseline="0" smtClean="0">
                  <a:ln>
                    <a:noFill/>
                  </a:ln>
                  <a:solidFill>
                    <a:srgbClr val="000000"/>
                  </a:solidFill>
                  <a:effectLst/>
                  <a:latin typeface="Arial" pitchFamily="34" charset="0"/>
                  <a:cs typeface="Arial" pitchFamily="34" charset="0"/>
                </a:rPr>
                <a:t>Issued: 05/09/2016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18" name="Rectangle 152"/>
            <p:cNvSpPr>
              <a:spLocks noChangeArrowheads="1"/>
            </p:cNvSpPr>
            <p:nvPr/>
          </p:nvSpPr>
          <p:spPr bwMode="auto">
            <a:xfrm>
              <a:off x="1196" y="954"/>
              <a:ext cx="337"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Order Date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19" name="Rectangle 153"/>
            <p:cNvSpPr>
              <a:spLocks noChangeArrowheads="1"/>
            </p:cNvSpPr>
            <p:nvPr/>
          </p:nvSpPr>
          <p:spPr bwMode="auto">
            <a:xfrm>
              <a:off x="2242" y="954"/>
              <a:ext cx="278"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1" i="0" u="none" strike="noStrike" cap="none" normalizeH="0" baseline="0" smtClean="0">
                  <a:ln>
                    <a:noFill/>
                  </a:ln>
                  <a:solidFill>
                    <a:srgbClr val="000000"/>
                  </a:solidFill>
                  <a:effectLst/>
                  <a:latin typeface="Arial" pitchFamily="34" charset="0"/>
                  <a:cs typeface="Arial" pitchFamily="34" charset="0"/>
                </a:rPr>
                <a:t>Order no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20" name="Rectangle 154"/>
            <p:cNvSpPr>
              <a:spLocks noChangeArrowheads="1"/>
            </p:cNvSpPr>
            <p:nvPr/>
          </p:nvSpPr>
          <p:spPr bwMode="auto">
            <a:xfrm>
              <a:off x="3438" y="965"/>
              <a:ext cx="30"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221" name="Line 155"/>
            <p:cNvSpPr>
              <a:spLocks noChangeShapeType="1"/>
            </p:cNvSpPr>
            <p:nvPr/>
          </p:nvSpPr>
          <p:spPr bwMode="auto">
            <a:xfrm>
              <a:off x="1171" y="709"/>
              <a:ext cx="0" cy="133"/>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222" name="Rectangle 156"/>
            <p:cNvSpPr>
              <a:spLocks noChangeArrowheads="1"/>
            </p:cNvSpPr>
            <p:nvPr/>
          </p:nvSpPr>
          <p:spPr bwMode="auto">
            <a:xfrm>
              <a:off x="1171" y="709"/>
              <a:ext cx="5" cy="13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223" name="Line 157"/>
            <p:cNvSpPr>
              <a:spLocks noChangeShapeType="1"/>
            </p:cNvSpPr>
            <p:nvPr/>
          </p:nvSpPr>
          <p:spPr bwMode="auto">
            <a:xfrm>
              <a:off x="3676" y="715"/>
              <a:ext cx="0" cy="127"/>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224" name="Rectangle 158"/>
            <p:cNvSpPr>
              <a:spLocks noChangeArrowheads="1"/>
            </p:cNvSpPr>
            <p:nvPr/>
          </p:nvSpPr>
          <p:spPr bwMode="auto">
            <a:xfrm>
              <a:off x="3676" y="715"/>
              <a:ext cx="5" cy="12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225" name="Line 159"/>
            <p:cNvSpPr>
              <a:spLocks noChangeShapeType="1"/>
            </p:cNvSpPr>
            <p:nvPr/>
          </p:nvSpPr>
          <p:spPr bwMode="auto">
            <a:xfrm>
              <a:off x="1176" y="709"/>
              <a:ext cx="2505"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226" name="Rectangle 160"/>
            <p:cNvSpPr>
              <a:spLocks noChangeArrowheads="1"/>
            </p:cNvSpPr>
            <p:nvPr/>
          </p:nvSpPr>
          <p:spPr bwMode="auto">
            <a:xfrm>
              <a:off x="1176" y="709"/>
              <a:ext cx="2505"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227" name="Line 161"/>
            <p:cNvSpPr>
              <a:spLocks noChangeShapeType="1"/>
            </p:cNvSpPr>
            <p:nvPr/>
          </p:nvSpPr>
          <p:spPr bwMode="auto">
            <a:xfrm>
              <a:off x="1176" y="837"/>
              <a:ext cx="2505"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228" name="Rectangle 162"/>
            <p:cNvSpPr>
              <a:spLocks noChangeArrowheads="1"/>
            </p:cNvSpPr>
            <p:nvPr/>
          </p:nvSpPr>
          <p:spPr bwMode="auto">
            <a:xfrm>
              <a:off x="1176" y="837"/>
              <a:ext cx="250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pic>
          <p:nvPicPr>
            <p:cNvPr id="4259" name="Picture 16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91" y="231"/>
              <a:ext cx="416" cy="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9555928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84175"/>
            <a:ext cx="8229600" cy="940966"/>
          </a:xfrm>
        </p:spPr>
        <p:txBody>
          <a:bodyPr>
            <a:normAutofit/>
          </a:bodyPr>
          <a:lstStyle/>
          <a:p>
            <a:r>
              <a:rPr lang="en-GB" dirty="0" smtClean="0"/>
              <a:t>  What have we done? – Part 2</a:t>
            </a:r>
            <a:endParaRPr lang="en-GB" dirty="0"/>
          </a:p>
        </p:txBody>
      </p:sp>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18" y="116632"/>
            <a:ext cx="1231900"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395536" y="1751986"/>
            <a:ext cx="6840760" cy="3139321"/>
          </a:xfrm>
          <a:prstGeom prst="rect">
            <a:avLst/>
          </a:prstGeom>
          <a:noFill/>
        </p:spPr>
        <p:txBody>
          <a:bodyPr wrap="square" rtlCol="0">
            <a:spAutoFit/>
          </a:bodyPr>
          <a:lstStyle/>
          <a:p>
            <a:pPr marL="285750" indent="-285750">
              <a:buFont typeface="Arial" panose="020B0604020202020204" pitchFamily="34" charset="0"/>
              <a:buChar char="•"/>
            </a:pPr>
            <a:r>
              <a:rPr lang="en-GB" dirty="0" smtClean="0"/>
              <a:t>We are working towards automatic downloads of daily transactional data via a CSV file which is then uploaded onto our accounts package</a:t>
            </a:r>
          </a:p>
          <a:p>
            <a:pPr marL="285750" indent="-285750">
              <a:buFont typeface="Arial" panose="020B0604020202020204" pitchFamily="34" charset="0"/>
              <a:buChar char="•"/>
            </a:pPr>
            <a:r>
              <a:rPr lang="en-GB" dirty="0" smtClean="0"/>
              <a:t>Currently having to manually intervene given the complexity of calculating the VAT element of membership income</a:t>
            </a:r>
          </a:p>
          <a:p>
            <a:pPr marL="285750" indent="-285750">
              <a:buFont typeface="Arial" panose="020B0604020202020204" pitchFamily="34" charset="0"/>
              <a:buChar char="•"/>
            </a:pPr>
            <a:r>
              <a:rPr lang="en-GB" dirty="0" smtClean="0"/>
              <a:t>But systems are in place for the above to happen!!</a:t>
            </a:r>
          </a:p>
          <a:p>
            <a:pPr marL="285750" indent="-285750">
              <a:buFont typeface="Arial" panose="020B0604020202020204" pitchFamily="34" charset="0"/>
              <a:buChar char="•"/>
            </a:pPr>
            <a:r>
              <a:rPr lang="en-GB" dirty="0" smtClean="0"/>
              <a:t>Very important from an internal control and audit perspective </a:t>
            </a:r>
          </a:p>
          <a:p>
            <a:pPr marL="285750" indent="-285750">
              <a:buFont typeface="Arial" panose="020B0604020202020204" pitchFamily="34" charset="0"/>
              <a:buChar char="•"/>
            </a:pPr>
            <a:r>
              <a:rPr lang="en-GB" dirty="0" smtClean="0"/>
              <a:t>Allows financial data to be updated on a daily basis, to help provide better quality business information to be provided.</a:t>
            </a:r>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42587153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 </a:t>
            </a:r>
            <a:r>
              <a:rPr lang="en-GB" dirty="0" smtClean="0"/>
              <a:t> What have we done? – Part 3</a:t>
            </a:r>
            <a:endParaRPr lang="en-GB" dirty="0"/>
          </a:p>
        </p:txBody>
      </p:sp>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18" y="116632"/>
            <a:ext cx="1231900"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683568" y="2132856"/>
            <a:ext cx="6840760" cy="2585323"/>
          </a:xfrm>
          <a:prstGeom prst="rect">
            <a:avLst/>
          </a:prstGeom>
          <a:noFill/>
        </p:spPr>
        <p:txBody>
          <a:bodyPr wrap="square" rtlCol="0">
            <a:spAutoFit/>
          </a:bodyPr>
          <a:lstStyle/>
          <a:p>
            <a:pPr marL="285750" indent="-285750">
              <a:buFont typeface="Arial" panose="020B0604020202020204" pitchFamily="34" charset="0"/>
              <a:buChar char="•"/>
            </a:pPr>
            <a:r>
              <a:rPr lang="en-GB" dirty="0" smtClean="0"/>
              <a:t>In association with the ticket agents Ingresso we have developed an APPLICATION PROTOCOL INTEFACE – or API – which allows customers to book via their website but where seats are chosen directly from Sadler’s Wells website.</a:t>
            </a:r>
          </a:p>
          <a:p>
            <a:pPr marL="285750" indent="-285750">
              <a:buFont typeface="Arial" panose="020B0604020202020204" pitchFamily="34" charset="0"/>
              <a:buChar char="•"/>
            </a:pPr>
            <a:r>
              <a:rPr lang="en-GB" dirty="0" smtClean="0"/>
              <a:t>We are also working with London Theatre Direct to enable their customers to do the same.</a:t>
            </a:r>
          </a:p>
          <a:p>
            <a:pPr marL="285750" indent="-285750">
              <a:buFont typeface="Arial" panose="020B0604020202020204" pitchFamily="34" charset="0"/>
              <a:buChar char="•"/>
            </a:pPr>
            <a:r>
              <a:rPr lang="en-GB" dirty="0" smtClean="0"/>
              <a:t>This reduces the need for agents to be given ticket allocations, and allows us to drive sales through the agents as required.</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0646793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1700808"/>
            <a:ext cx="3960440" cy="3384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691680" y="476672"/>
            <a:ext cx="5616624" cy="1938992"/>
          </a:xfrm>
          <a:prstGeom prst="rect">
            <a:avLst/>
          </a:prstGeom>
          <a:noFill/>
        </p:spPr>
        <p:txBody>
          <a:bodyPr wrap="square" rtlCol="0">
            <a:spAutoFit/>
          </a:bodyPr>
          <a:lstStyle/>
          <a:p>
            <a:pPr algn="ctr"/>
            <a:r>
              <a:rPr lang="en-GB" sz="6000" dirty="0" smtClean="0"/>
              <a:t>Our gift to you!!!!</a:t>
            </a:r>
            <a:endParaRPr lang="en-GB" sz="6000" dirty="0"/>
          </a:p>
        </p:txBody>
      </p:sp>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260648"/>
            <a:ext cx="1231900"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86316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60648"/>
            <a:ext cx="1231900"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699444" y="1988840"/>
            <a:ext cx="5608860" cy="1754326"/>
          </a:xfrm>
          <a:prstGeom prst="rect">
            <a:avLst/>
          </a:prstGeom>
          <a:noFill/>
        </p:spPr>
        <p:txBody>
          <a:bodyPr wrap="square" rtlCol="0">
            <a:spAutoFit/>
          </a:bodyPr>
          <a:lstStyle/>
          <a:p>
            <a:r>
              <a:rPr lang="en-GB" dirty="0" smtClean="0"/>
              <a:t>Thank you!!!!!!</a:t>
            </a:r>
          </a:p>
          <a:p>
            <a:endParaRPr lang="en-GB" dirty="0"/>
          </a:p>
          <a:p>
            <a:r>
              <a:rPr lang="en-GB" dirty="0" smtClean="0">
                <a:hlinkClick r:id="rId3"/>
              </a:rPr>
              <a:t>Ben.dart@sadlerswells.com</a:t>
            </a:r>
            <a:endParaRPr lang="en-GB" dirty="0" smtClean="0"/>
          </a:p>
          <a:p>
            <a:endParaRPr lang="en-GB" dirty="0"/>
          </a:p>
          <a:p>
            <a:r>
              <a:rPr lang="en-GB" dirty="0" smtClean="0">
                <a:hlinkClick r:id="rId4"/>
              </a:rPr>
              <a:t>Dmitrij.zeile@sadlerswells.com</a:t>
            </a:r>
            <a:endParaRPr lang="en-GB" dirty="0" smtClean="0"/>
          </a:p>
          <a:p>
            <a:endParaRPr lang="en-GB" dirty="0"/>
          </a:p>
        </p:txBody>
      </p:sp>
    </p:spTree>
    <p:extLst>
      <p:ext uri="{BB962C8B-B14F-4D97-AF65-F5344CB8AC3E}">
        <p14:creationId xmlns:p14="http://schemas.microsoft.com/office/powerpoint/2010/main" val="21971401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err="1" smtClean="0"/>
              <a:t>Paypal</a:t>
            </a:r>
            <a:endParaRPr lang="en-GB" dirty="0"/>
          </a:p>
        </p:txBody>
      </p:sp>
      <p:sp>
        <p:nvSpPr>
          <p:cNvPr id="3" name="Subtitle 2"/>
          <p:cNvSpPr>
            <a:spLocks noGrp="1"/>
          </p:cNvSpPr>
          <p:nvPr>
            <p:ph type="subTitle" idx="1"/>
          </p:nvPr>
        </p:nvSpPr>
        <p:spPr>
          <a:xfrm>
            <a:off x="1143000" y="4211642"/>
            <a:ext cx="6858000" cy="969962"/>
          </a:xfrm>
        </p:spPr>
        <p:txBody>
          <a:bodyPr/>
          <a:lstStyle/>
          <a:p>
            <a:r>
              <a:rPr lang="en-GB" dirty="0" smtClean="0"/>
              <a:t>Wigmore Hall</a:t>
            </a:r>
          </a:p>
          <a:p>
            <a:r>
              <a:rPr lang="en-GB" dirty="0" smtClean="0"/>
              <a:t>2016</a:t>
            </a:r>
            <a:endParaRPr lang="en-GB" dirty="0"/>
          </a:p>
        </p:txBody>
      </p:sp>
    </p:spTree>
    <p:extLst>
      <p:ext uri="{BB962C8B-B14F-4D97-AF65-F5344CB8AC3E}">
        <p14:creationId xmlns:p14="http://schemas.microsoft.com/office/powerpoint/2010/main" val="12929035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About Wigmore Hall</a:t>
            </a:r>
            <a:endParaRPr lang="en-GB" dirty="0"/>
          </a:p>
        </p:txBody>
      </p:sp>
      <p:sp>
        <p:nvSpPr>
          <p:cNvPr id="5" name="TextBox 4"/>
          <p:cNvSpPr txBox="1"/>
          <p:nvPr/>
        </p:nvSpPr>
        <p:spPr>
          <a:xfrm>
            <a:off x="1028701" y="1867793"/>
            <a:ext cx="7200900" cy="3619452"/>
          </a:xfrm>
          <a:prstGeom prst="rect">
            <a:avLst/>
          </a:prstGeom>
          <a:noFill/>
        </p:spPr>
        <p:txBody>
          <a:bodyPr wrap="square" rtlCol="0">
            <a:spAutoFit/>
          </a:bodyPr>
          <a:lstStyle/>
          <a:p>
            <a:pPr marL="384048" indent="-384048" defTabSz="685800">
              <a:lnSpc>
                <a:spcPct val="94000"/>
              </a:lnSpc>
              <a:spcBef>
                <a:spcPts val="1000"/>
              </a:spcBef>
              <a:spcAft>
                <a:spcPts val="200"/>
              </a:spcAft>
              <a:buFont typeface="Franklin Gothic Book" panose="020B0503020102020204" pitchFamily="34" charset="0"/>
              <a:buChar char="■"/>
            </a:pPr>
            <a:r>
              <a:rPr lang="en-US" sz="2000" dirty="0">
                <a:solidFill>
                  <a:srgbClr val="191B0E"/>
                </a:solidFill>
              </a:rPr>
              <a:t>Internationally renowned intimate setting for small </a:t>
            </a:r>
            <a:r>
              <a:rPr lang="en-US" sz="2000" dirty="0" smtClean="0">
                <a:solidFill>
                  <a:srgbClr val="191B0E"/>
                </a:solidFill>
              </a:rPr>
              <a:t>ensembles and soloists</a:t>
            </a:r>
            <a:endParaRPr lang="en-US" sz="2000" dirty="0">
              <a:solidFill>
                <a:srgbClr val="191B0E"/>
              </a:solidFill>
            </a:endParaRPr>
          </a:p>
          <a:p>
            <a:pPr marL="384048" indent="-384048" defTabSz="685800">
              <a:lnSpc>
                <a:spcPct val="94000"/>
              </a:lnSpc>
              <a:spcBef>
                <a:spcPts val="1000"/>
              </a:spcBef>
              <a:spcAft>
                <a:spcPts val="200"/>
              </a:spcAft>
              <a:buFont typeface="Franklin Gothic Book" panose="020B0503020102020204" pitchFamily="34" charset="0"/>
              <a:buChar char="■"/>
            </a:pPr>
            <a:r>
              <a:rPr lang="en-US" sz="2000" dirty="0">
                <a:solidFill>
                  <a:srgbClr val="191B0E"/>
                </a:solidFill>
              </a:rPr>
              <a:t>The </a:t>
            </a:r>
            <a:r>
              <a:rPr lang="en-US" sz="2000" dirty="0" smtClean="0">
                <a:solidFill>
                  <a:srgbClr val="191B0E"/>
                </a:solidFill>
              </a:rPr>
              <a:t>largest </a:t>
            </a:r>
            <a:r>
              <a:rPr lang="en-US" sz="2000" dirty="0">
                <a:solidFill>
                  <a:srgbClr val="191B0E"/>
                </a:solidFill>
              </a:rPr>
              <a:t>song recital series in the world</a:t>
            </a:r>
          </a:p>
          <a:p>
            <a:pPr marL="384048" indent="-384048" defTabSz="685800">
              <a:lnSpc>
                <a:spcPct val="94000"/>
              </a:lnSpc>
              <a:spcBef>
                <a:spcPts val="1000"/>
              </a:spcBef>
              <a:spcAft>
                <a:spcPts val="200"/>
              </a:spcAft>
              <a:buFont typeface="Franklin Gothic Book" panose="020B0503020102020204" pitchFamily="34" charset="0"/>
              <a:buChar char="■"/>
            </a:pPr>
            <a:r>
              <a:rPr lang="en-US" sz="2000" dirty="0">
                <a:solidFill>
                  <a:srgbClr val="191B0E"/>
                </a:solidFill>
              </a:rPr>
              <a:t>Un-paralleled programme of new commissions and important support structure for young artists </a:t>
            </a:r>
          </a:p>
          <a:p>
            <a:pPr marL="384048" indent="-384048" defTabSz="685800">
              <a:lnSpc>
                <a:spcPct val="94000"/>
              </a:lnSpc>
              <a:spcBef>
                <a:spcPts val="1000"/>
              </a:spcBef>
              <a:spcAft>
                <a:spcPts val="200"/>
              </a:spcAft>
              <a:buFont typeface="Franklin Gothic Book" panose="020B0503020102020204" pitchFamily="34" charset="0"/>
              <a:buChar char="■"/>
            </a:pPr>
            <a:r>
              <a:rPr lang="en-US" sz="2000" dirty="0">
                <a:solidFill>
                  <a:srgbClr val="191B0E"/>
                </a:solidFill>
              </a:rPr>
              <a:t>Incredible </a:t>
            </a:r>
            <a:r>
              <a:rPr lang="en-US" sz="2000" dirty="0" smtClean="0">
                <a:solidFill>
                  <a:srgbClr val="191B0E"/>
                </a:solidFill>
              </a:rPr>
              <a:t>acoustic</a:t>
            </a:r>
          </a:p>
          <a:p>
            <a:pPr marL="384048" indent="-384048" defTabSz="685800">
              <a:lnSpc>
                <a:spcPct val="94000"/>
              </a:lnSpc>
              <a:spcBef>
                <a:spcPts val="1000"/>
              </a:spcBef>
              <a:spcAft>
                <a:spcPts val="200"/>
              </a:spcAft>
              <a:buFont typeface="Franklin Gothic Book" panose="020B0503020102020204" pitchFamily="34" charset="0"/>
              <a:buChar char="■"/>
            </a:pPr>
            <a:r>
              <a:rPr lang="en-US" sz="2000" dirty="0">
                <a:solidFill>
                  <a:srgbClr val="191B0E"/>
                </a:solidFill>
              </a:rPr>
              <a:t>S</a:t>
            </a:r>
            <a:r>
              <a:rPr lang="en-US" sz="2000" dirty="0" smtClean="0">
                <a:solidFill>
                  <a:srgbClr val="191B0E"/>
                </a:solidFill>
              </a:rPr>
              <a:t>ector-leading Learning programme</a:t>
            </a:r>
          </a:p>
          <a:p>
            <a:pPr marL="384048" indent="-384048" defTabSz="685800">
              <a:lnSpc>
                <a:spcPct val="94000"/>
              </a:lnSpc>
              <a:spcBef>
                <a:spcPts val="1000"/>
              </a:spcBef>
              <a:spcAft>
                <a:spcPts val="200"/>
              </a:spcAft>
              <a:buFont typeface="Franklin Gothic Book" panose="020B0503020102020204" pitchFamily="34" charset="0"/>
              <a:buChar char="■"/>
            </a:pPr>
            <a:r>
              <a:rPr lang="en-US" sz="2000" dirty="0" smtClean="0">
                <a:solidFill>
                  <a:srgbClr val="191B0E"/>
                </a:solidFill>
              </a:rPr>
              <a:t>Award-winning live record label</a:t>
            </a:r>
          </a:p>
          <a:p>
            <a:pPr marL="384048" indent="-384048" defTabSz="685800">
              <a:lnSpc>
                <a:spcPct val="94000"/>
              </a:lnSpc>
              <a:spcBef>
                <a:spcPts val="1000"/>
              </a:spcBef>
              <a:spcAft>
                <a:spcPts val="200"/>
              </a:spcAft>
              <a:buFont typeface="Franklin Gothic Book" panose="020B0503020102020204" pitchFamily="34" charset="0"/>
              <a:buChar char="■"/>
            </a:pPr>
            <a:r>
              <a:rPr lang="en-US" sz="2000" dirty="0" smtClean="0">
                <a:solidFill>
                  <a:srgbClr val="191B0E"/>
                </a:solidFill>
              </a:rPr>
              <a:t>55% of our ticket sales happen online</a:t>
            </a:r>
            <a:endParaRPr lang="en-US" sz="2000" dirty="0">
              <a:solidFill>
                <a:srgbClr val="191B0E"/>
              </a:solidFill>
            </a:endParaRPr>
          </a:p>
        </p:txBody>
      </p:sp>
    </p:spTree>
    <p:extLst>
      <p:ext uri="{BB962C8B-B14F-4D97-AF65-F5344CB8AC3E}">
        <p14:creationId xmlns:p14="http://schemas.microsoft.com/office/powerpoint/2010/main" val="17986956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PayPal?</a:t>
            </a:r>
            <a:endParaRPr lang="en-GB" dirty="0"/>
          </a:p>
        </p:txBody>
      </p:sp>
      <p:sp>
        <p:nvSpPr>
          <p:cNvPr id="5" name="TextBox 4"/>
          <p:cNvSpPr txBox="1"/>
          <p:nvPr/>
        </p:nvSpPr>
        <p:spPr>
          <a:xfrm>
            <a:off x="1028701" y="1867793"/>
            <a:ext cx="7200900" cy="2154436"/>
          </a:xfrm>
          <a:prstGeom prst="rect">
            <a:avLst/>
          </a:prstGeom>
          <a:noFill/>
        </p:spPr>
        <p:txBody>
          <a:bodyPr wrap="square" rtlCol="0">
            <a:spAutoFit/>
          </a:bodyPr>
          <a:lstStyle/>
          <a:p>
            <a:pPr marL="384048" indent="-384048" defTabSz="685800">
              <a:lnSpc>
                <a:spcPct val="94000"/>
              </a:lnSpc>
              <a:spcBef>
                <a:spcPts val="1000"/>
              </a:spcBef>
              <a:spcAft>
                <a:spcPts val="200"/>
              </a:spcAft>
              <a:buFont typeface="Franklin Gothic Book" panose="020B0503020102020204" pitchFamily="34" charset="0"/>
              <a:buChar char="■"/>
            </a:pPr>
            <a:r>
              <a:rPr lang="en-US" sz="2000" dirty="0" smtClean="0">
                <a:solidFill>
                  <a:prstClr val="black"/>
                </a:solidFill>
              </a:rPr>
              <a:t>Secure method of payment</a:t>
            </a:r>
          </a:p>
          <a:p>
            <a:pPr marL="384048" indent="-384048" defTabSz="685800">
              <a:lnSpc>
                <a:spcPct val="94000"/>
              </a:lnSpc>
              <a:spcBef>
                <a:spcPts val="1000"/>
              </a:spcBef>
              <a:spcAft>
                <a:spcPts val="200"/>
              </a:spcAft>
              <a:buFont typeface="Franklin Gothic Book" panose="020B0503020102020204" pitchFamily="34" charset="0"/>
              <a:buChar char="■"/>
            </a:pPr>
            <a:endParaRPr lang="en-US" sz="2000" dirty="0" smtClean="0">
              <a:solidFill>
                <a:prstClr val="black"/>
              </a:solidFill>
            </a:endParaRPr>
          </a:p>
          <a:p>
            <a:pPr marL="384048" indent="-384048" defTabSz="685800">
              <a:lnSpc>
                <a:spcPct val="94000"/>
              </a:lnSpc>
              <a:spcBef>
                <a:spcPts val="1000"/>
              </a:spcBef>
              <a:spcAft>
                <a:spcPts val="200"/>
              </a:spcAft>
              <a:buFont typeface="Franklin Gothic Book" panose="020B0503020102020204" pitchFamily="34" charset="0"/>
              <a:buChar char="■"/>
            </a:pPr>
            <a:r>
              <a:rPr lang="en-US" sz="2000" dirty="0" smtClean="0">
                <a:solidFill>
                  <a:prstClr val="black"/>
                </a:solidFill>
              </a:rPr>
              <a:t>Customers </a:t>
            </a:r>
            <a:r>
              <a:rPr lang="en-US" sz="2000" dirty="0">
                <a:solidFill>
                  <a:prstClr val="black"/>
                </a:solidFill>
              </a:rPr>
              <a:t>expect </a:t>
            </a:r>
            <a:r>
              <a:rPr lang="en-US" sz="2000" dirty="0" smtClean="0">
                <a:solidFill>
                  <a:prstClr val="black"/>
                </a:solidFill>
              </a:rPr>
              <a:t>it</a:t>
            </a:r>
          </a:p>
          <a:p>
            <a:pPr marL="384048" indent="-384048" defTabSz="685800">
              <a:lnSpc>
                <a:spcPct val="94000"/>
              </a:lnSpc>
              <a:spcBef>
                <a:spcPts val="1000"/>
              </a:spcBef>
              <a:spcAft>
                <a:spcPts val="200"/>
              </a:spcAft>
              <a:buFont typeface="Franklin Gothic Book" panose="020B0503020102020204" pitchFamily="34" charset="0"/>
              <a:buChar char="■"/>
            </a:pPr>
            <a:endParaRPr lang="en-US" sz="2000" dirty="0" smtClean="0">
              <a:solidFill>
                <a:prstClr val="black"/>
              </a:solidFill>
            </a:endParaRPr>
          </a:p>
          <a:p>
            <a:pPr marL="384048" indent="-384048" defTabSz="685800">
              <a:lnSpc>
                <a:spcPct val="94000"/>
              </a:lnSpc>
              <a:spcBef>
                <a:spcPts val="1000"/>
              </a:spcBef>
              <a:spcAft>
                <a:spcPts val="200"/>
              </a:spcAft>
              <a:buFont typeface="Franklin Gothic Book" panose="020B0503020102020204" pitchFamily="34" charset="0"/>
              <a:buChar char="■"/>
            </a:pPr>
            <a:r>
              <a:rPr lang="en-US" sz="2000" dirty="0" smtClean="0">
                <a:solidFill>
                  <a:prstClr val="black"/>
                </a:solidFill>
              </a:rPr>
              <a:t>Inspires </a:t>
            </a:r>
            <a:r>
              <a:rPr lang="en-US" sz="2000" dirty="0">
                <a:solidFill>
                  <a:prstClr val="black"/>
                </a:solidFill>
              </a:rPr>
              <a:t>confidence (particularly amongst younger </a:t>
            </a:r>
            <a:r>
              <a:rPr lang="en-US" sz="2000" dirty="0" smtClean="0">
                <a:solidFill>
                  <a:prstClr val="black"/>
                </a:solidFill>
              </a:rPr>
              <a:t>audience) </a:t>
            </a:r>
            <a:endParaRPr lang="en-US" sz="2000" dirty="0">
              <a:solidFill>
                <a:srgbClr val="191B0E"/>
              </a:solidFill>
            </a:endParaRPr>
          </a:p>
        </p:txBody>
      </p:sp>
    </p:spTree>
    <p:extLst>
      <p:ext uri="{BB962C8B-B14F-4D97-AF65-F5344CB8AC3E}">
        <p14:creationId xmlns:p14="http://schemas.microsoft.com/office/powerpoint/2010/main" val="21144456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Number of transactions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3461283"/>
              </p:ext>
            </p:extLst>
          </p:nvPr>
        </p:nvGraphicFramePr>
        <p:xfrm>
          <a:off x="1028700" y="2057399"/>
          <a:ext cx="7200900" cy="457200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7985197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Overview</a:t>
            </a:r>
            <a:endParaRPr lang="en-GB" dirty="0"/>
          </a:p>
        </p:txBody>
      </p:sp>
      <p:sp>
        <p:nvSpPr>
          <p:cNvPr id="3" name="Content Placeholder 2"/>
          <p:cNvSpPr>
            <a:spLocks noGrp="1"/>
          </p:cNvSpPr>
          <p:nvPr>
            <p:ph idx="1"/>
          </p:nvPr>
        </p:nvSpPr>
        <p:spPr/>
        <p:txBody>
          <a:bodyPr/>
          <a:lstStyle/>
          <a:p>
            <a:r>
              <a:rPr lang="en-GB" dirty="0" smtClean="0"/>
              <a:t>What the customer sees</a:t>
            </a:r>
          </a:p>
          <a:p>
            <a:r>
              <a:rPr lang="en-GB" dirty="0" smtClean="0"/>
              <a:t>How it works</a:t>
            </a:r>
          </a:p>
          <a:p>
            <a:r>
              <a:rPr lang="en-GB" dirty="0" smtClean="0"/>
              <a:t>Tessitura</a:t>
            </a:r>
          </a:p>
          <a:p>
            <a:r>
              <a:rPr lang="en-GB" dirty="0" smtClean="0"/>
              <a:t>Administration</a:t>
            </a:r>
          </a:p>
          <a:p>
            <a:r>
              <a:rPr lang="en-GB" dirty="0" smtClean="0"/>
              <a:t>Setup, charges &amp; charity rates</a:t>
            </a:r>
          </a:p>
          <a:p>
            <a:endParaRPr lang="en-GB" dirty="0" smtClean="0"/>
          </a:p>
          <a:p>
            <a:endParaRPr lang="en-GB" dirty="0"/>
          </a:p>
        </p:txBody>
      </p:sp>
    </p:spTree>
    <p:extLst>
      <p:ext uri="{BB962C8B-B14F-4D97-AF65-F5344CB8AC3E}">
        <p14:creationId xmlns:p14="http://schemas.microsoft.com/office/powerpoint/2010/main" val="18227294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3673" y="2586038"/>
            <a:ext cx="7445952" cy="1485900"/>
          </a:xfrm>
        </p:spPr>
        <p:txBody>
          <a:bodyPr/>
          <a:lstStyle/>
          <a:p>
            <a:r>
              <a:rPr lang="en-GB" dirty="0" smtClean="0"/>
              <a:t>What does the customer see?</a:t>
            </a:r>
            <a:endParaRPr lang="en-GB" i="1" dirty="0"/>
          </a:p>
        </p:txBody>
      </p:sp>
    </p:spTree>
    <p:extLst>
      <p:ext uri="{BB962C8B-B14F-4D97-AF65-F5344CB8AC3E}">
        <p14:creationId xmlns:p14="http://schemas.microsoft.com/office/powerpoint/2010/main" val="6890633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728"/>
          <a:stretch/>
        </p:blipFill>
        <p:spPr>
          <a:xfrm>
            <a:off x="614363" y="0"/>
            <a:ext cx="7792621" cy="6858000"/>
          </a:xfrm>
          <a:prstGeom prst="rect">
            <a:avLst/>
          </a:prstGeom>
        </p:spPr>
      </p:pic>
      <p:sp>
        <p:nvSpPr>
          <p:cNvPr id="5" name="TextBox 4"/>
          <p:cNvSpPr txBox="1"/>
          <p:nvPr/>
        </p:nvSpPr>
        <p:spPr>
          <a:xfrm rot="16200000">
            <a:off x="-1502366" y="3043237"/>
            <a:ext cx="3374065" cy="369332"/>
          </a:xfrm>
          <a:prstGeom prst="rect">
            <a:avLst/>
          </a:prstGeom>
          <a:solidFill>
            <a:schemeClr val="accent4">
              <a:lumMod val="40000"/>
              <a:lumOff val="60000"/>
            </a:schemeClr>
          </a:solidFill>
        </p:spPr>
        <p:txBody>
          <a:bodyPr wrap="none" rtlCol="0">
            <a:spAutoFit/>
          </a:bodyPr>
          <a:lstStyle/>
          <a:p>
            <a:r>
              <a:rPr lang="en-GB" smtClean="0">
                <a:solidFill>
                  <a:prstClr val="black"/>
                </a:solidFill>
              </a:rPr>
              <a:t>PayPal button as payment option</a:t>
            </a:r>
            <a:endParaRPr lang="en-GB">
              <a:solidFill>
                <a:prstClr val="black"/>
              </a:solidFill>
            </a:endParaRPr>
          </a:p>
        </p:txBody>
      </p:sp>
      <p:sp>
        <p:nvSpPr>
          <p:cNvPr id="6" name="Rectangle 5"/>
          <p:cNvSpPr/>
          <p:nvPr/>
        </p:nvSpPr>
        <p:spPr>
          <a:xfrm>
            <a:off x="614363" y="5879805"/>
            <a:ext cx="1682270" cy="1594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Tree>
    <p:extLst>
      <p:ext uri="{BB962C8B-B14F-4D97-AF65-F5344CB8AC3E}">
        <p14:creationId xmlns:p14="http://schemas.microsoft.com/office/powerpoint/2010/main" val="7095173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46665" y="0"/>
            <a:ext cx="8650669" cy="6858000"/>
          </a:xfrm>
          <a:prstGeom prst="rect">
            <a:avLst/>
          </a:prstGeom>
        </p:spPr>
      </p:pic>
      <p:sp>
        <p:nvSpPr>
          <p:cNvPr id="5" name="TextBox 4"/>
          <p:cNvSpPr txBox="1"/>
          <p:nvPr/>
        </p:nvSpPr>
        <p:spPr>
          <a:xfrm rot="16200000">
            <a:off x="-1168266" y="3043237"/>
            <a:ext cx="2705869" cy="369332"/>
          </a:xfrm>
          <a:prstGeom prst="rect">
            <a:avLst/>
          </a:prstGeom>
          <a:solidFill>
            <a:schemeClr val="accent4">
              <a:lumMod val="40000"/>
              <a:lumOff val="60000"/>
            </a:schemeClr>
          </a:solidFill>
        </p:spPr>
        <p:txBody>
          <a:bodyPr wrap="none" rtlCol="0">
            <a:spAutoFit/>
          </a:bodyPr>
          <a:lstStyle/>
          <a:p>
            <a:r>
              <a:rPr lang="en-GB" dirty="0" smtClean="0">
                <a:solidFill>
                  <a:prstClr val="black"/>
                </a:solidFill>
              </a:rPr>
              <a:t>Redirected </a:t>
            </a:r>
            <a:r>
              <a:rPr lang="en-GB" smtClean="0">
                <a:solidFill>
                  <a:prstClr val="black"/>
                </a:solidFill>
              </a:rPr>
              <a:t>to PayPal login</a:t>
            </a:r>
            <a:endParaRPr lang="en-GB" dirty="0">
              <a:solidFill>
                <a:prstClr val="black"/>
              </a:solidFill>
            </a:endParaRPr>
          </a:p>
        </p:txBody>
      </p:sp>
      <p:sp>
        <p:nvSpPr>
          <p:cNvPr id="3" name="Rectangle 2"/>
          <p:cNvSpPr/>
          <p:nvPr/>
        </p:nvSpPr>
        <p:spPr>
          <a:xfrm>
            <a:off x="839972" y="2658140"/>
            <a:ext cx="1084521" cy="1594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Tree>
    <p:extLst>
      <p:ext uri="{BB962C8B-B14F-4D97-AF65-F5344CB8AC3E}">
        <p14:creationId xmlns:p14="http://schemas.microsoft.com/office/powerpoint/2010/main" val="130260033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189089"/>
            <a:ext cx="9144000" cy="6479822"/>
          </a:xfrm>
          <a:prstGeom prst="rect">
            <a:avLst/>
          </a:prstGeom>
        </p:spPr>
      </p:pic>
      <p:sp>
        <p:nvSpPr>
          <p:cNvPr id="5" name="TextBox 4"/>
          <p:cNvSpPr txBox="1"/>
          <p:nvPr/>
        </p:nvSpPr>
        <p:spPr>
          <a:xfrm rot="16200000">
            <a:off x="-1162331" y="3043237"/>
            <a:ext cx="2694007" cy="369332"/>
          </a:xfrm>
          <a:prstGeom prst="rect">
            <a:avLst/>
          </a:prstGeom>
          <a:solidFill>
            <a:schemeClr val="accent4">
              <a:lumMod val="40000"/>
              <a:lumOff val="60000"/>
            </a:schemeClr>
          </a:solidFill>
        </p:spPr>
        <p:txBody>
          <a:bodyPr wrap="none" rtlCol="0">
            <a:spAutoFit/>
          </a:bodyPr>
          <a:lstStyle/>
          <a:p>
            <a:r>
              <a:rPr lang="en-GB" dirty="0" smtClean="0">
                <a:solidFill>
                  <a:prstClr val="black"/>
                </a:solidFill>
              </a:rPr>
              <a:t>PayPal confirms purchase</a:t>
            </a:r>
            <a:endParaRPr lang="en-GB" dirty="0">
              <a:solidFill>
                <a:prstClr val="black"/>
              </a:solidFill>
            </a:endParaRPr>
          </a:p>
        </p:txBody>
      </p:sp>
      <p:sp>
        <p:nvSpPr>
          <p:cNvPr id="4" name="Rectangle 3"/>
          <p:cNvSpPr/>
          <p:nvPr/>
        </p:nvSpPr>
        <p:spPr>
          <a:xfrm>
            <a:off x="499731" y="3227903"/>
            <a:ext cx="3030278" cy="1594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6" name="Rectangle 5"/>
          <p:cNvSpPr/>
          <p:nvPr/>
        </p:nvSpPr>
        <p:spPr>
          <a:xfrm>
            <a:off x="499731" y="2966484"/>
            <a:ext cx="1339702" cy="2348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Tree>
    <p:extLst>
      <p:ext uri="{BB962C8B-B14F-4D97-AF65-F5344CB8AC3E}">
        <p14:creationId xmlns:p14="http://schemas.microsoft.com/office/powerpoint/2010/main" val="13706286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209939"/>
            <a:ext cx="9144000" cy="6438122"/>
          </a:xfrm>
          <a:prstGeom prst="rect">
            <a:avLst/>
          </a:prstGeom>
        </p:spPr>
      </p:pic>
      <p:sp>
        <p:nvSpPr>
          <p:cNvPr id="4" name="TextBox 3"/>
          <p:cNvSpPr txBox="1"/>
          <p:nvPr/>
        </p:nvSpPr>
        <p:spPr>
          <a:xfrm rot="16200000">
            <a:off x="-1329713" y="3043237"/>
            <a:ext cx="3028778" cy="369332"/>
          </a:xfrm>
          <a:prstGeom prst="rect">
            <a:avLst/>
          </a:prstGeom>
          <a:solidFill>
            <a:schemeClr val="accent4">
              <a:lumMod val="40000"/>
              <a:lumOff val="60000"/>
            </a:schemeClr>
          </a:solidFill>
        </p:spPr>
        <p:txBody>
          <a:bodyPr wrap="none" rtlCol="0">
            <a:spAutoFit/>
          </a:bodyPr>
          <a:lstStyle/>
          <a:p>
            <a:r>
              <a:rPr lang="en-GB" dirty="0" smtClean="0">
                <a:solidFill>
                  <a:prstClr val="black"/>
                </a:solidFill>
              </a:rPr>
              <a:t>PayPal processes transaction</a:t>
            </a:r>
            <a:endParaRPr lang="en-GB" dirty="0">
              <a:solidFill>
                <a:prstClr val="black"/>
              </a:solidFill>
            </a:endParaRPr>
          </a:p>
        </p:txBody>
      </p:sp>
    </p:spTree>
    <p:extLst>
      <p:ext uri="{BB962C8B-B14F-4D97-AF65-F5344CB8AC3E}">
        <p14:creationId xmlns:p14="http://schemas.microsoft.com/office/powerpoint/2010/main" val="72556546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570343" y="0"/>
            <a:ext cx="8003314" cy="6858000"/>
          </a:xfrm>
          <a:prstGeom prst="rect">
            <a:avLst/>
          </a:prstGeom>
        </p:spPr>
      </p:pic>
      <p:sp>
        <p:nvSpPr>
          <p:cNvPr id="6" name="TextBox 5"/>
          <p:cNvSpPr txBox="1"/>
          <p:nvPr/>
        </p:nvSpPr>
        <p:spPr>
          <a:xfrm rot="16200000">
            <a:off x="-1463910" y="3043237"/>
            <a:ext cx="3297185" cy="369332"/>
          </a:xfrm>
          <a:prstGeom prst="rect">
            <a:avLst/>
          </a:prstGeom>
          <a:solidFill>
            <a:schemeClr val="accent4">
              <a:lumMod val="40000"/>
              <a:lumOff val="60000"/>
            </a:schemeClr>
          </a:solidFill>
        </p:spPr>
        <p:txBody>
          <a:bodyPr wrap="none" rtlCol="0">
            <a:spAutoFit/>
          </a:bodyPr>
          <a:lstStyle/>
          <a:p>
            <a:r>
              <a:rPr lang="en-GB" dirty="0" smtClean="0">
                <a:solidFill>
                  <a:prstClr val="black"/>
                </a:solidFill>
              </a:rPr>
              <a:t>We confirm completion as usual</a:t>
            </a:r>
            <a:endParaRPr lang="en-GB" dirty="0">
              <a:solidFill>
                <a:prstClr val="black"/>
              </a:solidFill>
            </a:endParaRPr>
          </a:p>
        </p:txBody>
      </p:sp>
      <p:sp>
        <p:nvSpPr>
          <p:cNvPr id="4" name="Rectangle 3"/>
          <p:cNvSpPr/>
          <p:nvPr/>
        </p:nvSpPr>
        <p:spPr>
          <a:xfrm>
            <a:off x="701749" y="5369442"/>
            <a:ext cx="701749" cy="6166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Tree>
    <p:extLst>
      <p:ext uri="{BB962C8B-B14F-4D97-AF65-F5344CB8AC3E}">
        <p14:creationId xmlns:p14="http://schemas.microsoft.com/office/powerpoint/2010/main" val="183928668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929006" y="0"/>
            <a:ext cx="7285988" cy="6858000"/>
          </a:xfrm>
          <a:prstGeom prst="rect">
            <a:avLst/>
          </a:prstGeom>
        </p:spPr>
      </p:pic>
      <p:sp>
        <p:nvSpPr>
          <p:cNvPr id="4" name="TextBox 3"/>
          <p:cNvSpPr txBox="1"/>
          <p:nvPr/>
        </p:nvSpPr>
        <p:spPr>
          <a:xfrm rot="16200000">
            <a:off x="-1914128" y="3043237"/>
            <a:ext cx="4197624" cy="369332"/>
          </a:xfrm>
          <a:prstGeom prst="rect">
            <a:avLst/>
          </a:prstGeom>
          <a:solidFill>
            <a:schemeClr val="accent4">
              <a:lumMod val="40000"/>
              <a:lumOff val="60000"/>
            </a:schemeClr>
          </a:solidFill>
        </p:spPr>
        <p:txBody>
          <a:bodyPr wrap="none" rtlCol="0">
            <a:spAutoFit/>
          </a:bodyPr>
          <a:lstStyle/>
          <a:p>
            <a:r>
              <a:rPr lang="en-GB" dirty="0" smtClean="0">
                <a:solidFill>
                  <a:prstClr val="black"/>
                </a:solidFill>
              </a:rPr>
              <a:t>We send out a normal email confirmation</a:t>
            </a:r>
            <a:endParaRPr lang="en-GB" dirty="0">
              <a:solidFill>
                <a:prstClr val="black"/>
              </a:solidFill>
            </a:endParaRPr>
          </a:p>
        </p:txBody>
      </p:sp>
      <p:sp>
        <p:nvSpPr>
          <p:cNvPr id="5" name="Rectangle 4"/>
          <p:cNvSpPr/>
          <p:nvPr/>
        </p:nvSpPr>
        <p:spPr>
          <a:xfrm>
            <a:off x="1105787" y="4976037"/>
            <a:ext cx="797442" cy="57415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Tree>
    <p:extLst>
      <p:ext uri="{BB962C8B-B14F-4D97-AF65-F5344CB8AC3E}">
        <p14:creationId xmlns:p14="http://schemas.microsoft.com/office/powerpoint/2010/main" val="678462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835650" y="0"/>
            <a:ext cx="5472699" cy="6858000"/>
          </a:xfrm>
          <a:prstGeom prst="rect">
            <a:avLst/>
          </a:prstGeom>
        </p:spPr>
      </p:pic>
      <p:sp>
        <p:nvSpPr>
          <p:cNvPr id="5" name="TextBox 4"/>
          <p:cNvSpPr txBox="1"/>
          <p:nvPr/>
        </p:nvSpPr>
        <p:spPr>
          <a:xfrm rot="16200000">
            <a:off x="-595891" y="3043237"/>
            <a:ext cx="1561133" cy="369332"/>
          </a:xfrm>
          <a:prstGeom prst="rect">
            <a:avLst/>
          </a:prstGeom>
          <a:solidFill>
            <a:schemeClr val="accent4">
              <a:lumMod val="40000"/>
              <a:lumOff val="60000"/>
            </a:schemeClr>
          </a:solidFill>
        </p:spPr>
        <p:txBody>
          <a:bodyPr wrap="none" rtlCol="0">
            <a:spAutoFit/>
          </a:bodyPr>
          <a:lstStyle/>
          <a:p>
            <a:r>
              <a:rPr lang="en-GB" dirty="0" smtClean="0">
                <a:solidFill>
                  <a:prstClr val="black"/>
                </a:solidFill>
              </a:rPr>
              <a:t>PayPal do too!</a:t>
            </a:r>
            <a:endParaRPr lang="en-GB" dirty="0">
              <a:solidFill>
                <a:prstClr val="black"/>
              </a:solidFill>
            </a:endParaRPr>
          </a:p>
        </p:txBody>
      </p:sp>
      <p:sp>
        <p:nvSpPr>
          <p:cNvPr id="6" name="Rectangle 5"/>
          <p:cNvSpPr/>
          <p:nvPr/>
        </p:nvSpPr>
        <p:spPr>
          <a:xfrm>
            <a:off x="2243470" y="4731488"/>
            <a:ext cx="1010093" cy="4146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Tree>
    <p:extLst>
      <p:ext uri="{BB962C8B-B14F-4D97-AF65-F5344CB8AC3E}">
        <p14:creationId xmlns:p14="http://schemas.microsoft.com/office/powerpoint/2010/main" val="57348996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644151" y="0"/>
            <a:ext cx="3855697" cy="6858000"/>
          </a:xfrm>
          <a:prstGeom prst="rect">
            <a:avLst/>
          </a:prstGeom>
        </p:spPr>
      </p:pic>
      <p:sp>
        <p:nvSpPr>
          <p:cNvPr id="5" name="TextBox 4"/>
          <p:cNvSpPr txBox="1"/>
          <p:nvPr/>
        </p:nvSpPr>
        <p:spPr>
          <a:xfrm rot="16200000">
            <a:off x="-1872608" y="3043237"/>
            <a:ext cx="4114588" cy="369332"/>
          </a:xfrm>
          <a:prstGeom prst="rect">
            <a:avLst/>
          </a:prstGeom>
          <a:solidFill>
            <a:schemeClr val="accent4">
              <a:lumMod val="40000"/>
              <a:lumOff val="60000"/>
            </a:schemeClr>
          </a:solidFill>
        </p:spPr>
        <p:txBody>
          <a:bodyPr wrap="none" rtlCol="0">
            <a:spAutoFit/>
          </a:bodyPr>
          <a:lstStyle/>
          <a:p>
            <a:r>
              <a:rPr lang="en-GB" dirty="0" smtClean="0">
                <a:solidFill>
                  <a:prstClr val="black"/>
                </a:solidFill>
              </a:rPr>
              <a:t>In all the ways PayPal like to comfort us..</a:t>
            </a:r>
            <a:endParaRPr lang="en-GB" dirty="0">
              <a:solidFill>
                <a:prstClr val="black"/>
              </a:solidFill>
            </a:endParaRPr>
          </a:p>
        </p:txBody>
      </p:sp>
    </p:spTree>
    <p:extLst>
      <p:ext uri="{BB962C8B-B14F-4D97-AF65-F5344CB8AC3E}">
        <p14:creationId xmlns:p14="http://schemas.microsoft.com/office/powerpoint/2010/main" val="68172041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3673" y="2586038"/>
            <a:ext cx="7445952" cy="1485900"/>
          </a:xfrm>
        </p:spPr>
        <p:txBody>
          <a:bodyPr/>
          <a:lstStyle/>
          <a:p>
            <a:r>
              <a:rPr lang="en-GB" dirty="0" smtClean="0"/>
              <a:t>How does it work?</a:t>
            </a:r>
            <a:endParaRPr lang="en-GB" i="1" dirty="0"/>
          </a:p>
        </p:txBody>
      </p:sp>
    </p:spTree>
    <p:extLst>
      <p:ext uri="{BB962C8B-B14F-4D97-AF65-F5344CB8AC3E}">
        <p14:creationId xmlns:p14="http://schemas.microsoft.com/office/powerpoint/2010/main" val="178441490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Website connection to PayPal</a:t>
            </a:r>
            <a:endParaRPr lang="en-GB" dirty="0"/>
          </a:p>
        </p:txBody>
      </p:sp>
      <p:sp>
        <p:nvSpPr>
          <p:cNvPr id="4" name="Content Placeholder 3"/>
          <p:cNvSpPr>
            <a:spLocks noGrp="1"/>
          </p:cNvSpPr>
          <p:nvPr>
            <p:ph idx="1"/>
          </p:nvPr>
        </p:nvSpPr>
        <p:spPr>
          <a:xfrm>
            <a:off x="1028700" y="2286000"/>
            <a:ext cx="7200900" cy="620486"/>
          </a:xfrm>
        </p:spPr>
        <p:txBody>
          <a:bodyPr>
            <a:normAutofit/>
          </a:bodyPr>
          <a:lstStyle/>
          <a:p>
            <a:pPr marL="457200" indent="-457200">
              <a:buFont typeface="+mj-lt"/>
              <a:buAutoNum type="arabicPeriod"/>
            </a:pPr>
            <a:r>
              <a:rPr lang="en-GB" dirty="0" smtClean="0"/>
              <a:t>Website needs to be able to talk to PayPal’s API.  </a:t>
            </a:r>
            <a:endParaRPr lang="en-GB" dirty="0"/>
          </a:p>
        </p:txBody>
      </p:sp>
      <p:pic>
        <p:nvPicPr>
          <p:cNvPr id="5" name="Picture 4"/>
          <p:cNvPicPr>
            <a:picLocks noChangeAspect="1"/>
          </p:cNvPicPr>
          <p:nvPr/>
        </p:nvPicPr>
        <p:blipFill>
          <a:blip r:embed="rId3"/>
          <a:stretch>
            <a:fillRect/>
          </a:stretch>
        </p:blipFill>
        <p:spPr>
          <a:xfrm>
            <a:off x="1534886" y="2758643"/>
            <a:ext cx="7380514" cy="2576925"/>
          </a:xfrm>
          <a:prstGeom prst="rect">
            <a:avLst/>
          </a:prstGeom>
        </p:spPr>
      </p:pic>
      <p:sp>
        <p:nvSpPr>
          <p:cNvPr id="6" name="Content Placeholder 3"/>
          <p:cNvSpPr txBox="1">
            <a:spLocks/>
          </p:cNvSpPr>
          <p:nvPr/>
        </p:nvSpPr>
        <p:spPr>
          <a:xfrm>
            <a:off x="1534886" y="5470071"/>
            <a:ext cx="6515100" cy="1012371"/>
          </a:xfrm>
          <a:prstGeom prst="rect">
            <a:avLst/>
          </a:prstGeom>
        </p:spPr>
        <p:txBody>
          <a:bodyPr vert="horz" lIns="91440" tIns="45720" rIns="91440" bIns="45720" rtlCol="0">
            <a:normAutofit/>
          </a:bodyPr>
          <a:lst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803275" indent="-428625" algn="l" defTabSz="685800" rtl="0" eaLnBrk="1" latinLnBrk="0" hangingPunct="1">
              <a:lnSpc>
                <a:spcPct val="94000"/>
              </a:lnSpc>
              <a:spcBef>
                <a:spcPts val="500"/>
              </a:spcBef>
              <a:spcAft>
                <a:spcPts val="200"/>
              </a:spcAft>
              <a:buFont typeface="Franklin Gothic Book" panose="020B0503020102020204" pitchFamily="34" charset="0"/>
              <a:buChar char="–"/>
              <a:tabLst/>
              <a:defRPr sz="2000" i="1" kern="1200" baseline="0">
                <a:solidFill>
                  <a:schemeClr val="tx2"/>
                </a:solidFill>
                <a:latin typeface="+mn-lt"/>
                <a:ea typeface="+mn-ea"/>
                <a:cs typeface="+mn-cs"/>
              </a:defRPr>
            </a:lvl2pPr>
            <a:lvl3pPr marL="1204913" indent="-401638" algn="l" defTabSz="685800" rtl="0" eaLnBrk="1" latinLnBrk="0" hangingPunct="1">
              <a:lnSpc>
                <a:spcPct val="94000"/>
              </a:lnSpc>
              <a:spcBef>
                <a:spcPts val="500"/>
              </a:spcBef>
              <a:spcAft>
                <a:spcPts val="200"/>
              </a:spcAft>
              <a:buFont typeface="Franklin Gothic Book" panose="020B0503020102020204" pitchFamily="34" charset="0"/>
              <a:buChar char="■"/>
              <a:tabLst/>
              <a:defRPr sz="1800" kern="1200" baseline="0">
                <a:solidFill>
                  <a:schemeClr val="tx2"/>
                </a:solidFill>
                <a:latin typeface="+mn-lt"/>
                <a:ea typeface="+mn-ea"/>
                <a:cs typeface="+mn-cs"/>
              </a:defRPr>
            </a:lvl3pPr>
            <a:lvl4pPr marL="1385888" indent="-376238" algn="l" defTabSz="685800" rtl="0" eaLnBrk="1" latinLnBrk="0" hangingPunct="1">
              <a:lnSpc>
                <a:spcPct val="94000"/>
              </a:lnSpc>
              <a:spcBef>
                <a:spcPts val="500"/>
              </a:spcBef>
              <a:spcAft>
                <a:spcPts val="200"/>
              </a:spcAft>
              <a:buFont typeface="Franklin Gothic Book" panose="020B0503020102020204" pitchFamily="34" charset="0"/>
              <a:buChar char="–"/>
              <a:tabLst/>
              <a:defRPr sz="1800" i="1" kern="1200" baseline="0">
                <a:solidFill>
                  <a:schemeClr val="tx2"/>
                </a:solidFill>
                <a:latin typeface="+mn-lt"/>
                <a:ea typeface="+mn-ea"/>
                <a:cs typeface="+mn-cs"/>
              </a:defRPr>
            </a:lvl4pPr>
            <a:lvl5pPr marL="1476375" indent="-376238" algn="l" defTabSz="685800" rtl="0" eaLnBrk="1" latinLnBrk="0" hangingPunct="1">
              <a:lnSpc>
                <a:spcPct val="94000"/>
              </a:lnSpc>
              <a:spcBef>
                <a:spcPts val="500"/>
              </a:spcBef>
              <a:spcAft>
                <a:spcPts val="200"/>
              </a:spcAft>
              <a:buFont typeface="Franklin Gothic Book" panose="020B0503020102020204" pitchFamily="34" charset="0"/>
              <a:buChar char="■"/>
              <a:tabLst/>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r>
              <a:rPr lang="en-GB" dirty="0" smtClean="0">
                <a:solidFill>
                  <a:srgbClr val="191B0E"/>
                </a:solidFill>
              </a:rPr>
              <a:t>Just some parameters to enable communication</a:t>
            </a:r>
          </a:p>
          <a:p>
            <a:r>
              <a:rPr lang="en-GB" dirty="0" smtClean="0">
                <a:solidFill>
                  <a:srgbClr val="191B0E"/>
                </a:solidFill>
              </a:rPr>
              <a:t>We asked for ours to be configurable.  Not essential.</a:t>
            </a:r>
          </a:p>
        </p:txBody>
      </p:sp>
    </p:spTree>
    <p:extLst>
      <p:ext uri="{BB962C8B-B14F-4D97-AF65-F5344CB8AC3E}">
        <p14:creationId xmlns:p14="http://schemas.microsoft.com/office/powerpoint/2010/main" val="102359982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It’s a copy of the Credit Card parameters!</a:t>
            </a:r>
            <a:endParaRPr lang="en-GB" dirty="0"/>
          </a:p>
        </p:txBody>
      </p:sp>
      <p:sp>
        <p:nvSpPr>
          <p:cNvPr id="4" name="Content Placeholder 3"/>
          <p:cNvSpPr>
            <a:spLocks noGrp="1"/>
          </p:cNvSpPr>
          <p:nvPr>
            <p:ph idx="1"/>
          </p:nvPr>
        </p:nvSpPr>
        <p:spPr>
          <a:xfrm>
            <a:off x="1028700" y="2286000"/>
            <a:ext cx="7200900" cy="620486"/>
          </a:xfrm>
        </p:spPr>
        <p:txBody>
          <a:bodyPr>
            <a:normAutofit/>
          </a:bodyPr>
          <a:lstStyle/>
          <a:p>
            <a:pPr marL="457200" indent="-457200">
              <a:buFont typeface="+mj-lt"/>
              <a:buAutoNum type="arabicPeriod"/>
            </a:pPr>
            <a:r>
              <a:rPr lang="en-GB" dirty="0" smtClean="0"/>
              <a:t>It’s really not that different</a:t>
            </a:r>
          </a:p>
          <a:p>
            <a:endParaRPr lang="en-GB" dirty="0"/>
          </a:p>
        </p:txBody>
      </p:sp>
      <p:sp>
        <p:nvSpPr>
          <p:cNvPr id="6" name="Content Placeholder 3"/>
          <p:cNvSpPr txBox="1">
            <a:spLocks/>
          </p:cNvSpPr>
          <p:nvPr/>
        </p:nvSpPr>
        <p:spPr>
          <a:xfrm>
            <a:off x="1534886" y="5470071"/>
            <a:ext cx="6515100" cy="1012371"/>
          </a:xfrm>
          <a:prstGeom prst="rect">
            <a:avLst/>
          </a:prstGeom>
        </p:spPr>
        <p:txBody>
          <a:bodyPr vert="horz" lIns="91440" tIns="45720" rIns="91440" bIns="45720" rtlCol="0">
            <a:normAutofit/>
          </a:bodyPr>
          <a:lst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803275" indent="-428625" algn="l" defTabSz="685800" rtl="0" eaLnBrk="1" latinLnBrk="0" hangingPunct="1">
              <a:lnSpc>
                <a:spcPct val="94000"/>
              </a:lnSpc>
              <a:spcBef>
                <a:spcPts val="500"/>
              </a:spcBef>
              <a:spcAft>
                <a:spcPts val="200"/>
              </a:spcAft>
              <a:buFont typeface="Franklin Gothic Book" panose="020B0503020102020204" pitchFamily="34" charset="0"/>
              <a:buChar char="–"/>
              <a:tabLst/>
              <a:defRPr sz="2000" i="1" kern="1200" baseline="0">
                <a:solidFill>
                  <a:schemeClr val="tx2"/>
                </a:solidFill>
                <a:latin typeface="+mn-lt"/>
                <a:ea typeface="+mn-ea"/>
                <a:cs typeface="+mn-cs"/>
              </a:defRPr>
            </a:lvl2pPr>
            <a:lvl3pPr marL="1204913" indent="-401638" algn="l" defTabSz="685800" rtl="0" eaLnBrk="1" latinLnBrk="0" hangingPunct="1">
              <a:lnSpc>
                <a:spcPct val="94000"/>
              </a:lnSpc>
              <a:spcBef>
                <a:spcPts val="500"/>
              </a:spcBef>
              <a:spcAft>
                <a:spcPts val="200"/>
              </a:spcAft>
              <a:buFont typeface="Franklin Gothic Book" panose="020B0503020102020204" pitchFamily="34" charset="0"/>
              <a:buChar char="■"/>
              <a:tabLst/>
              <a:defRPr sz="1800" kern="1200" baseline="0">
                <a:solidFill>
                  <a:schemeClr val="tx2"/>
                </a:solidFill>
                <a:latin typeface="+mn-lt"/>
                <a:ea typeface="+mn-ea"/>
                <a:cs typeface="+mn-cs"/>
              </a:defRPr>
            </a:lvl3pPr>
            <a:lvl4pPr marL="1385888" indent="-376238" algn="l" defTabSz="685800" rtl="0" eaLnBrk="1" latinLnBrk="0" hangingPunct="1">
              <a:lnSpc>
                <a:spcPct val="94000"/>
              </a:lnSpc>
              <a:spcBef>
                <a:spcPts val="500"/>
              </a:spcBef>
              <a:spcAft>
                <a:spcPts val="200"/>
              </a:spcAft>
              <a:buFont typeface="Franklin Gothic Book" panose="020B0503020102020204" pitchFamily="34" charset="0"/>
              <a:buChar char="–"/>
              <a:tabLst/>
              <a:defRPr sz="1800" i="1" kern="1200" baseline="0">
                <a:solidFill>
                  <a:schemeClr val="tx2"/>
                </a:solidFill>
                <a:latin typeface="+mn-lt"/>
                <a:ea typeface="+mn-ea"/>
                <a:cs typeface="+mn-cs"/>
              </a:defRPr>
            </a:lvl4pPr>
            <a:lvl5pPr marL="1476375" indent="-376238" algn="l" defTabSz="685800" rtl="0" eaLnBrk="1" latinLnBrk="0" hangingPunct="1">
              <a:lnSpc>
                <a:spcPct val="94000"/>
              </a:lnSpc>
              <a:spcBef>
                <a:spcPts val="500"/>
              </a:spcBef>
              <a:spcAft>
                <a:spcPts val="200"/>
              </a:spcAft>
              <a:buFont typeface="Franklin Gothic Book" panose="020B0503020102020204" pitchFamily="34" charset="0"/>
              <a:buChar char="■"/>
              <a:tabLst/>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r>
              <a:rPr lang="en-GB" dirty="0" smtClean="0">
                <a:solidFill>
                  <a:srgbClr val="191B0E"/>
                </a:solidFill>
              </a:rPr>
              <a:t>Web developers know how to do this</a:t>
            </a:r>
          </a:p>
        </p:txBody>
      </p:sp>
      <p:pic>
        <p:nvPicPr>
          <p:cNvPr id="7" name="Picture 6"/>
          <p:cNvPicPr>
            <a:picLocks noChangeAspect="1"/>
          </p:cNvPicPr>
          <p:nvPr/>
        </p:nvPicPr>
        <p:blipFill rotWithShape="1">
          <a:blip r:embed="rId3"/>
          <a:srcRect l="1" t="2" r="300" b="-55"/>
          <a:stretch/>
        </p:blipFill>
        <p:spPr>
          <a:xfrm>
            <a:off x="1534886" y="2758643"/>
            <a:ext cx="7278914" cy="2232457"/>
          </a:xfrm>
          <a:prstGeom prst="rect">
            <a:avLst/>
          </a:prstGeom>
        </p:spPr>
      </p:pic>
    </p:spTree>
    <p:extLst>
      <p:ext uri="{BB962C8B-B14F-4D97-AF65-F5344CB8AC3E}">
        <p14:creationId xmlns:p14="http://schemas.microsoft.com/office/powerpoint/2010/main" val="144049093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Checkout API method looks after everything</a:t>
            </a:r>
            <a:endParaRPr lang="en-GB" dirty="0"/>
          </a:p>
        </p:txBody>
      </p:sp>
      <p:sp>
        <p:nvSpPr>
          <p:cNvPr id="3" name="Content Placeholder 2"/>
          <p:cNvSpPr>
            <a:spLocks noGrp="1"/>
          </p:cNvSpPr>
          <p:nvPr>
            <p:ph idx="1"/>
          </p:nvPr>
        </p:nvSpPr>
        <p:spPr>
          <a:xfrm>
            <a:off x="1801906" y="2554941"/>
            <a:ext cx="6713443" cy="3622022"/>
          </a:xfrm>
        </p:spPr>
        <p:txBody>
          <a:bodyPr/>
          <a:lstStyle/>
          <a:p>
            <a:pPr>
              <a:spcAft>
                <a:spcPts val="1200"/>
              </a:spcAft>
            </a:pPr>
            <a:r>
              <a:rPr lang="en-GB" dirty="0" smtClean="0"/>
              <a:t>Amount and other essential data sent to PayPal</a:t>
            </a:r>
          </a:p>
          <a:p>
            <a:pPr>
              <a:spcAft>
                <a:spcPts val="1200"/>
              </a:spcAft>
            </a:pPr>
            <a:r>
              <a:rPr lang="en-GB" dirty="0" smtClean="0"/>
              <a:t>Re-direct to PayPal’s site</a:t>
            </a:r>
          </a:p>
          <a:p>
            <a:pPr>
              <a:spcAft>
                <a:spcPts val="1200"/>
              </a:spcAft>
            </a:pPr>
            <a:r>
              <a:rPr lang="en-GB" dirty="0" smtClean="0"/>
              <a:t>Return of data and completion of order</a:t>
            </a:r>
          </a:p>
          <a:p>
            <a:pPr>
              <a:spcAft>
                <a:spcPts val="1200"/>
              </a:spcAft>
            </a:pPr>
            <a:r>
              <a:rPr lang="en-GB" dirty="0" smtClean="0"/>
              <a:t>Normal order confirmation procedures happen after that</a:t>
            </a:r>
          </a:p>
          <a:p>
            <a:pPr>
              <a:spcAft>
                <a:spcPts val="1200"/>
              </a:spcAft>
            </a:pPr>
            <a:r>
              <a:rPr lang="en-GB" dirty="0" smtClean="0"/>
              <a:t>Just like a credit card transaction</a:t>
            </a:r>
          </a:p>
          <a:p>
            <a:pPr>
              <a:spcAft>
                <a:spcPts val="1200"/>
              </a:spcAft>
            </a:pPr>
            <a:endParaRPr lang="en-GB" dirty="0" smtClean="0"/>
          </a:p>
        </p:txBody>
      </p:sp>
    </p:spTree>
    <p:extLst>
      <p:ext uri="{BB962C8B-B14F-4D97-AF65-F5344CB8AC3E}">
        <p14:creationId xmlns:p14="http://schemas.microsoft.com/office/powerpoint/2010/main" val="60622586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Transaction data in Tessitura	</a:t>
            </a:r>
            <a:endParaRPr lang="en-US" dirty="0"/>
          </a:p>
        </p:txBody>
      </p:sp>
      <p:sp>
        <p:nvSpPr>
          <p:cNvPr id="3" name="Content Placeholder 2"/>
          <p:cNvSpPr>
            <a:spLocks noGrp="1"/>
          </p:cNvSpPr>
          <p:nvPr>
            <p:ph idx="1"/>
          </p:nvPr>
        </p:nvSpPr>
        <p:spPr>
          <a:xfrm>
            <a:off x="1028700" y="5366748"/>
            <a:ext cx="6900863" cy="1491252"/>
          </a:xfrm>
        </p:spPr>
        <p:txBody>
          <a:bodyPr/>
          <a:lstStyle/>
          <a:p>
            <a:r>
              <a:rPr lang="en-GB" dirty="0" smtClean="0"/>
              <a:t>Transaction has </a:t>
            </a:r>
            <a:r>
              <a:rPr lang="en-GB" smtClean="0"/>
              <a:t>PayPal’s authorisation code</a:t>
            </a:r>
            <a:endParaRPr lang="en-GB"/>
          </a:p>
        </p:txBody>
      </p:sp>
      <p:pic>
        <p:nvPicPr>
          <p:cNvPr id="7" name="Picture 6"/>
          <p:cNvPicPr>
            <a:picLocks noChangeAspect="1"/>
          </p:cNvPicPr>
          <p:nvPr/>
        </p:nvPicPr>
        <p:blipFill>
          <a:blip r:embed="rId3"/>
          <a:stretch>
            <a:fillRect/>
          </a:stretch>
        </p:blipFill>
        <p:spPr>
          <a:xfrm>
            <a:off x="1443037" y="2470542"/>
            <a:ext cx="6900863" cy="2527878"/>
          </a:xfrm>
          <a:prstGeom prst="rect">
            <a:avLst/>
          </a:prstGeom>
        </p:spPr>
      </p:pic>
    </p:spTree>
    <p:extLst>
      <p:ext uri="{BB962C8B-B14F-4D97-AF65-F5344CB8AC3E}">
        <p14:creationId xmlns:p14="http://schemas.microsoft.com/office/powerpoint/2010/main" val="15079627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Administration</a:t>
            </a:r>
            <a:endParaRPr lang="en-GB" dirty="0"/>
          </a:p>
        </p:txBody>
      </p:sp>
      <p:sp>
        <p:nvSpPr>
          <p:cNvPr id="3" name="Content Placeholder 2"/>
          <p:cNvSpPr>
            <a:spLocks noGrp="1"/>
          </p:cNvSpPr>
          <p:nvPr>
            <p:ph idx="1"/>
          </p:nvPr>
        </p:nvSpPr>
        <p:spPr>
          <a:xfrm>
            <a:off x="1801906" y="2554941"/>
            <a:ext cx="6713443" cy="3622022"/>
          </a:xfrm>
        </p:spPr>
        <p:txBody>
          <a:bodyPr/>
          <a:lstStyle/>
          <a:p>
            <a:pPr>
              <a:spcAft>
                <a:spcPts val="1200"/>
              </a:spcAft>
            </a:pPr>
            <a:r>
              <a:rPr lang="en-GB" dirty="0" smtClean="0"/>
              <a:t>All done online via PayPal account</a:t>
            </a:r>
          </a:p>
          <a:p>
            <a:pPr>
              <a:spcAft>
                <a:spcPts val="1200"/>
              </a:spcAft>
            </a:pPr>
            <a:r>
              <a:rPr lang="en-GB" dirty="0" smtClean="0"/>
              <a:t>Finance log in and transfer funds into the bank</a:t>
            </a:r>
          </a:p>
          <a:p>
            <a:pPr>
              <a:spcAft>
                <a:spcPts val="1200"/>
              </a:spcAft>
            </a:pPr>
            <a:r>
              <a:rPr lang="en-GB" dirty="0" smtClean="0"/>
              <a:t>Box Office log in and process refunds</a:t>
            </a:r>
          </a:p>
          <a:p>
            <a:pPr>
              <a:spcAft>
                <a:spcPts val="1200"/>
              </a:spcAft>
            </a:pPr>
            <a:r>
              <a:rPr lang="en-GB" dirty="0" smtClean="0"/>
              <a:t>Search, reporting and detective work all supported</a:t>
            </a:r>
          </a:p>
        </p:txBody>
      </p:sp>
    </p:spTree>
    <p:extLst>
      <p:ext uri="{BB962C8B-B14F-4D97-AF65-F5344CB8AC3E}">
        <p14:creationId xmlns:p14="http://schemas.microsoft.com/office/powerpoint/2010/main" val="21821180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Reconciliation</a:t>
            </a:r>
            <a:endParaRPr lang="en-GB" dirty="0"/>
          </a:p>
        </p:txBody>
      </p:sp>
      <p:sp>
        <p:nvSpPr>
          <p:cNvPr id="3" name="Content Placeholder 2"/>
          <p:cNvSpPr>
            <a:spLocks noGrp="1"/>
          </p:cNvSpPr>
          <p:nvPr>
            <p:ph idx="1"/>
          </p:nvPr>
        </p:nvSpPr>
        <p:spPr>
          <a:xfrm>
            <a:off x="1801906" y="2554941"/>
            <a:ext cx="6713443" cy="3622022"/>
          </a:xfrm>
        </p:spPr>
        <p:txBody>
          <a:bodyPr/>
          <a:lstStyle/>
          <a:p>
            <a:pPr>
              <a:spcAft>
                <a:spcPts val="1200"/>
              </a:spcAft>
            </a:pPr>
            <a:r>
              <a:rPr lang="en-GB" dirty="0" smtClean="0"/>
              <a:t>Report export from PayPal site</a:t>
            </a:r>
          </a:p>
          <a:p>
            <a:pPr>
              <a:spcAft>
                <a:spcPts val="1200"/>
              </a:spcAft>
            </a:pPr>
            <a:r>
              <a:rPr lang="en-GB" dirty="0" smtClean="0"/>
              <a:t>Comparison with Tessitura</a:t>
            </a:r>
          </a:p>
        </p:txBody>
      </p:sp>
    </p:spTree>
    <p:extLst>
      <p:ext uri="{BB962C8B-B14F-4D97-AF65-F5344CB8AC3E}">
        <p14:creationId xmlns:p14="http://schemas.microsoft.com/office/powerpoint/2010/main" val="202197504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Tell PayPal you’re a charity</a:t>
            </a:r>
            <a:endParaRPr lang="en-GB" dirty="0"/>
          </a:p>
        </p:txBody>
      </p:sp>
      <p:sp>
        <p:nvSpPr>
          <p:cNvPr id="3" name="Content Placeholder 2"/>
          <p:cNvSpPr>
            <a:spLocks noGrp="1"/>
          </p:cNvSpPr>
          <p:nvPr>
            <p:ph idx="1"/>
          </p:nvPr>
        </p:nvSpPr>
        <p:spPr>
          <a:xfrm>
            <a:off x="1801906" y="3126445"/>
            <a:ext cx="6713443" cy="3622022"/>
          </a:xfrm>
        </p:spPr>
        <p:txBody>
          <a:bodyPr/>
          <a:lstStyle/>
          <a:p>
            <a:pPr>
              <a:spcAft>
                <a:spcPts val="1200"/>
              </a:spcAft>
            </a:pPr>
            <a:r>
              <a:rPr lang="en-GB" dirty="0" smtClean="0"/>
              <a:t>Charity setup done online via PayPal account</a:t>
            </a:r>
          </a:p>
          <a:p>
            <a:pPr>
              <a:spcAft>
                <a:spcPts val="1200"/>
              </a:spcAft>
            </a:pPr>
            <a:r>
              <a:rPr lang="en-GB" dirty="0" smtClean="0"/>
              <a:t>They ask for loads of stuff; you never really know if they are paying attention</a:t>
            </a:r>
          </a:p>
          <a:p>
            <a:pPr>
              <a:spcAft>
                <a:spcPts val="1200"/>
              </a:spcAft>
            </a:pPr>
            <a:r>
              <a:rPr lang="en-GB" dirty="0" smtClean="0"/>
              <a:t>Took about a week (once we figured out where to look)</a:t>
            </a:r>
          </a:p>
          <a:p>
            <a:r>
              <a:rPr lang="en-GB" dirty="0" smtClean="0"/>
              <a:t>Rates are OK.</a:t>
            </a:r>
          </a:p>
          <a:p>
            <a:pPr lvl="1"/>
            <a:r>
              <a:rPr lang="en-GB" dirty="0" smtClean="0"/>
              <a:t>You’re paying for your customer’s confidence and peace of mind</a:t>
            </a:r>
          </a:p>
        </p:txBody>
      </p:sp>
      <p:pic>
        <p:nvPicPr>
          <p:cNvPr id="5" name="Picture 4"/>
          <p:cNvPicPr>
            <a:picLocks noChangeAspect="1"/>
          </p:cNvPicPr>
          <p:nvPr/>
        </p:nvPicPr>
        <p:blipFill>
          <a:blip r:embed="rId3"/>
          <a:stretch>
            <a:fillRect/>
          </a:stretch>
        </p:blipFill>
        <p:spPr>
          <a:xfrm>
            <a:off x="1543049" y="1639892"/>
            <a:ext cx="6972300" cy="1320800"/>
          </a:xfrm>
          <a:prstGeom prst="rect">
            <a:avLst/>
          </a:prstGeom>
        </p:spPr>
      </p:pic>
    </p:spTree>
    <p:extLst>
      <p:ext uri="{BB962C8B-B14F-4D97-AF65-F5344CB8AC3E}">
        <p14:creationId xmlns:p14="http://schemas.microsoft.com/office/powerpoint/2010/main" val="185908985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Thanks!</a:t>
            </a:r>
            <a:endParaRPr lang="en-US" dirty="0"/>
          </a:p>
        </p:txBody>
      </p:sp>
      <p:sp>
        <p:nvSpPr>
          <p:cNvPr id="3" name="Content Placeholder 2"/>
          <p:cNvSpPr>
            <a:spLocks noGrp="1"/>
          </p:cNvSpPr>
          <p:nvPr>
            <p:ph idx="1"/>
          </p:nvPr>
        </p:nvSpPr>
        <p:spPr>
          <a:xfrm>
            <a:off x="1828800" y="1600201"/>
            <a:ext cx="6858000" cy="4343400"/>
          </a:xfrm>
        </p:spPr>
        <p:txBody>
          <a:bodyPr>
            <a:normAutofit/>
          </a:bodyPr>
          <a:lstStyle/>
          <a:p>
            <a:r>
              <a:rPr lang="en-US" dirty="0"/>
              <a:t>Peter Jervis – Deputy </a:t>
            </a:r>
            <a:r>
              <a:rPr lang="en-US" dirty="0" smtClean="0"/>
              <a:t>Director</a:t>
            </a:r>
            <a:endParaRPr lang="en-US" dirty="0"/>
          </a:p>
          <a:p>
            <a:pPr marL="987425" lvl="1" indent="-530225"/>
            <a:r>
              <a:rPr lang="en-US" dirty="0"/>
              <a:t>pjervis@wigmore-hall.org.uk </a:t>
            </a:r>
            <a:br>
              <a:rPr lang="en-US" dirty="0"/>
            </a:br>
            <a:r>
              <a:rPr lang="en-US" dirty="0"/>
              <a:t>020 7258 8254</a:t>
            </a:r>
          </a:p>
          <a:p>
            <a:pPr marL="0" indent="0">
              <a:buNone/>
            </a:pPr>
            <a:endParaRPr lang="en-US" dirty="0"/>
          </a:p>
          <a:p>
            <a:r>
              <a:rPr lang="en-US" dirty="0" smtClean="0"/>
              <a:t>Richie Warburton– Director of Technology</a:t>
            </a:r>
          </a:p>
          <a:p>
            <a:pPr marL="987425" lvl="1" indent="-530225"/>
            <a:r>
              <a:rPr lang="en-US" dirty="0" smtClean="0"/>
              <a:t>rwarburton@wigmore-hall.org.uk</a:t>
            </a:r>
            <a:br>
              <a:rPr lang="en-US" dirty="0" smtClean="0"/>
            </a:br>
            <a:r>
              <a:rPr lang="en-US" dirty="0" smtClean="0"/>
              <a:t>020 7258 8258</a:t>
            </a:r>
          </a:p>
          <a:p>
            <a:pPr marL="37973" indent="0">
              <a:buNone/>
            </a:pPr>
            <a:endParaRPr lang="en-US" dirty="0"/>
          </a:p>
          <a:p>
            <a:r>
              <a:rPr lang="en-US" dirty="0"/>
              <a:t>David Taylor – IT Manager / Database Developer</a:t>
            </a:r>
          </a:p>
          <a:p>
            <a:pPr marL="987425" lvl="1" indent="-530225"/>
            <a:r>
              <a:rPr lang="en-US" dirty="0"/>
              <a:t>dtaylor@wigmore-hall.org.uk</a:t>
            </a:r>
            <a:br>
              <a:rPr lang="en-US" dirty="0"/>
            </a:br>
            <a:r>
              <a:rPr lang="en-US" dirty="0"/>
              <a:t>020 7258 8256</a:t>
            </a:r>
          </a:p>
        </p:txBody>
      </p:sp>
    </p:spTree>
    <p:extLst>
      <p:ext uri="{BB962C8B-B14F-4D97-AF65-F5344CB8AC3E}">
        <p14:creationId xmlns:p14="http://schemas.microsoft.com/office/powerpoint/2010/main" val="148255800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body" sz="quarter" idx="11"/>
          </p:nvPr>
        </p:nvSpPr>
        <p:spPr>
          <a:xfrm>
            <a:off x="457200" y="3429000"/>
            <a:ext cx="8229600" cy="2667000"/>
          </a:xfrm>
          <a:prstGeom prst="rect">
            <a:avLst/>
          </a:prstGeom>
        </p:spPr>
        <p:txBody>
          <a:bodyPr>
            <a:normAutofit/>
          </a:bodyPr>
          <a:lstStyle/>
          <a:p>
            <a:pPr marL="0" indent="0" algn="ctr">
              <a:buNone/>
            </a:pPr>
            <a:endParaRPr lang="en-US" dirty="0" smtClean="0"/>
          </a:p>
          <a:p>
            <a:pPr marL="0" indent="0" algn="ctr">
              <a:buNone/>
            </a:pPr>
            <a:r>
              <a:rPr lang="en-US" dirty="0" smtClean="0"/>
              <a:t>Presenter</a:t>
            </a:r>
            <a:endParaRPr lang="en-US" dirty="0"/>
          </a:p>
          <a:p>
            <a:pPr marL="0" indent="0" algn="ctr">
              <a:buNone/>
            </a:pPr>
            <a:r>
              <a:rPr lang="en-US" dirty="0" smtClean="0"/>
              <a:t>Tony Barnes, Tessitura Network</a:t>
            </a:r>
            <a:endParaRPr lang="en-US" dirty="0"/>
          </a:p>
          <a:p>
            <a:pPr marL="0" indent="0" algn="ctr">
              <a:buNone/>
            </a:pPr>
            <a:endParaRPr lang="en-US" dirty="0"/>
          </a:p>
        </p:txBody>
      </p:sp>
      <p:sp>
        <p:nvSpPr>
          <p:cNvPr id="2" name="Title 1"/>
          <p:cNvSpPr>
            <a:spLocks noGrp="1"/>
          </p:cNvSpPr>
          <p:nvPr>
            <p:ph type="title"/>
          </p:nvPr>
        </p:nvSpPr>
        <p:spPr>
          <a:xfrm>
            <a:off x="171450" y="2026755"/>
            <a:ext cx="8801100" cy="1402245"/>
          </a:xfrm>
        </p:spPr>
        <p:txBody>
          <a:bodyPr>
            <a:noAutofit/>
          </a:bodyPr>
          <a:lstStyle/>
          <a:p>
            <a:r>
              <a:rPr lang="en-US" sz="3600" dirty="0" smtClean="0"/>
              <a:t>Version 14 preview</a:t>
            </a:r>
            <a:endParaRPr lang="en-US" sz="3200" dirty="0"/>
          </a:p>
        </p:txBody>
      </p:sp>
      <p:sp>
        <p:nvSpPr>
          <p:cNvPr id="5" name="CountdownTimer"/>
          <p:cNvSpPr txBox="1"/>
          <p:nvPr/>
        </p:nvSpPr>
        <p:spPr>
          <a:xfrm>
            <a:off x="228600" y="609600"/>
            <a:ext cx="1428750" cy="553998"/>
          </a:xfrm>
          <a:prstGeom prst="rect">
            <a:avLst/>
          </a:prstGeom>
          <a:noFill/>
        </p:spPr>
        <p:txBody>
          <a:bodyPr wrap="square" lIns="91440" tIns="45720" rIns="91440" bIns="45720">
            <a:spAutoFit/>
          </a:bodyPr>
          <a:lstStyle>
            <a:defPPr>
              <a:defRPr lang="es-ES"/>
            </a:defPPr>
            <a:lvl1pPr algn="ctr">
              <a:defRPr sz="5400" b="1" cap="none" spc="0">
                <a:ln w="22225">
                  <a:solidFill>
                    <a:schemeClr val="accent2"/>
                  </a:solidFill>
                  <a:prstDash val="solid"/>
                </a:ln>
                <a:solidFill>
                  <a:schemeClr val="accent2">
                    <a:lumMod val="40000"/>
                    <a:lumOff val="60000"/>
                  </a:schemeClr>
                </a:solidFill>
                <a:effectLst/>
                <a:latin typeface="Arial" charset="0"/>
                <a:cs typeface="Arial" charset="0"/>
              </a:defRPr>
            </a:lvl1pPr>
            <a:lvl2pPr>
              <a:defRPr>
                <a:solidFill>
                  <a:schemeClr val="tx1"/>
                </a:solidFill>
                <a:latin typeface="Arial" charset="0"/>
                <a:cs typeface="Arial" charset="0"/>
              </a:defRPr>
            </a:lvl2pPr>
            <a:lvl3pPr>
              <a:defRPr>
                <a:solidFill>
                  <a:schemeClr val="tx1"/>
                </a:solidFill>
                <a:latin typeface="Arial" charset="0"/>
                <a:cs typeface="Arial" charset="0"/>
              </a:defRPr>
            </a:lvl3pPr>
            <a:lvl4pPr>
              <a:defRPr>
                <a:solidFill>
                  <a:schemeClr val="tx1"/>
                </a:solidFill>
                <a:latin typeface="Arial" charset="0"/>
                <a:cs typeface="Arial" charset="0"/>
              </a:defRPr>
            </a:lvl4pPr>
            <a:lvl5pPr>
              <a:defRPr>
                <a:solidFill>
                  <a:schemeClr val="tx1"/>
                </a:solidFill>
                <a:latin typeface="Arial" charset="0"/>
                <a:cs typeface="Arial" charset="0"/>
              </a:defRPr>
            </a:lvl5pPr>
            <a:lvl6pPr>
              <a:defRPr>
                <a:solidFill>
                  <a:schemeClr val="tx1"/>
                </a:solidFill>
                <a:latin typeface="Arial" charset="0"/>
                <a:cs typeface="Arial" charset="0"/>
              </a:defRPr>
            </a:lvl6pPr>
            <a:lvl7pPr>
              <a:defRPr>
                <a:solidFill>
                  <a:schemeClr val="tx1"/>
                </a:solidFill>
                <a:latin typeface="Arial" charset="0"/>
                <a:cs typeface="Arial" charset="0"/>
              </a:defRPr>
            </a:lvl7pPr>
            <a:lvl8pPr>
              <a:defRPr>
                <a:solidFill>
                  <a:schemeClr val="tx1"/>
                </a:solidFill>
                <a:latin typeface="Arial" charset="0"/>
                <a:cs typeface="Arial" charset="0"/>
              </a:defRPr>
            </a:lvl8pPr>
            <a:lvl9pPr>
              <a:defRPr>
                <a:solidFill>
                  <a:schemeClr val="tx1"/>
                </a:solidFill>
                <a:latin typeface="Arial" charset="0"/>
                <a:cs typeface="Arial" charset="0"/>
              </a:defRPr>
            </a:lvl9pPr>
          </a:lstStyle>
          <a:p>
            <a:endParaRPr lang="en-US" sz="3000" dirty="0">
              <a:ln w="22225">
                <a:noFill/>
                <a:prstDash val="solid"/>
              </a:ln>
              <a:solidFill>
                <a:srgbClr val="382F84"/>
              </a:solidFill>
            </a:endParaRPr>
          </a:p>
        </p:txBody>
      </p:sp>
      <p:sp>
        <p:nvSpPr>
          <p:cNvPr id="6" name="TextBox 5">
            <a:hlinkClick r:id="" action="ppaction://macro?name=Countdown"/>
          </p:cNvPr>
          <p:cNvSpPr txBox="1"/>
          <p:nvPr/>
        </p:nvSpPr>
        <p:spPr>
          <a:xfrm>
            <a:off x="3622085" y="378177"/>
            <a:ext cx="2314575" cy="37937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noAutofit/>
          </a:bodyPr>
          <a:lstStyle/>
          <a:p>
            <a:pPr algn="ctr"/>
            <a:r>
              <a:rPr lang="en-US" sz="1600" b="1" dirty="0">
                <a:solidFill>
                  <a:prstClr val="white"/>
                </a:solidFill>
                <a:hlinkClick r:id="" action="ppaction://macro?name=Countdown"/>
              </a:rPr>
              <a:t>Click here to start timer</a:t>
            </a:r>
            <a:endParaRPr lang="en-US" sz="1600" b="1" dirty="0">
              <a:solidFill>
                <a:prstClr val="white"/>
              </a:solidFill>
            </a:endParaRPr>
          </a:p>
        </p:txBody>
      </p:sp>
      <p:sp>
        <p:nvSpPr>
          <p:cNvPr id="4" name="Action Button: Custom 3">
            <a:hlinkClick r:id="" action="ppaction://noaction" highlightClick="1"/>
          </p:cNvPr>
          <p:cNvSpPr/>
          <p:nvPr/>
        </p:nvSpPr>
        <p:spPr>
          <a:xfrm>
            <a:off x="3771900" y="457201"/>
            <a:ext cx="2057400" cy="609599"/>
          </a:xfrm>
          <a:prstGeom prst="actionButtonBlank">
            <a:avLst/>
          </a:prstGeom>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solidFill>
                <a:prstClr val="black"/>
              </a:solidFill>
            </a:endParaRPr>
          </a:p>
        </p:txBody>
      </p:sp>
    </p:spTree>
    <p:extLst>
      <p:ext uri="{BB962C8B-B14F-4D97-AF65-F5344CB8AC3E}">
        <p14:creationId xmlns:p14="http://schemas.microsoft.com/office/powerpoint/2010/main" val="30322594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nextCondLst>
                <p:cond evt="onClick" delay="0">
                  <p:tgtEl>
                    <p:spTgt spid="6"/>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1"/>
            <a:endParaRPr lang="en-GB" dirty="0" smtClean="0"/>
          </a:p>
          <a:p>
            <a:pPr lvl="1"/>
            <a:endParaRPr lang="en-GB" dirty="0"/>
          </a:p>
          <a:p>
            <a:pPr lvl="1"/>
            <a:r>
              <a:rPr lang="en-GB" dirty="0" smtClean="0"/>
              <a:t>Payments Window</a:t>
            </a:r>
          </a:p>
          <a:p>
            <a:pPr lvl="1"/>
            <a:r>
              <a:rPr lang="en-GB" dirty="0" smtClean="0"/>
              <a:t>Refund Prior Payment</a:t>
            </a:r>
            <a:endParaRPr lang="en-GB" dirty="0"/>
          </a:p>
          <a:p>
            <a:pPr lvl="1"/>
            <a:r>
              <a:rPr lang="en-GB" dirty="0" smtClean="0"/>
              <a:t>Tokenisation</a:t>
            </a:r>
          </a:p>
          <a:p>
            <a:pPr lvl="1"/>
            <a:r>
              <a:rPr lang="en-GB" dirty="0"/>
              <a:t>BI – Dashboards</a:t>
            </a:r>
          </a:p>
          <a:p>
            <a:pPr marL="344488" lvl="1" indent="0">
              <a:buNone/>
            </a:pPr>
            <a:endParaRPr lang="en-GB" dirty="0" smtClean="0"/>
          </a:p>
          <a:p>
            <a:pPr lvl="1"/>
            <a:endParaRPr lang="en-GB" dirty="0"/>
          </a:p>
        </p:txBody>
      </p:sp>
      <p:sp>
        <p:nvSpPr>
          <p:cNvPr id="3" name="Title 2"/>
          <p:cNvSpPr>
            <a:spLocks noGrp="1"/>
          </p:cNvSpPr>
          <p:nvPr>
            <p:ph type="title"/>
          </p:nvPr>
        </p:nvSpPr>
        <p:spPr/>
        <p:txBody>
          <a:bodyPr/>
          <a:lstStyle/>
          <a:p>
            <a:r>
              <a:rPr lang="en-GB" sz="4000" dirty="0" smtClean="0"/>
              <a:t/>
            </a:r>
            <a:br>
              <a:rPr lang="en-GB" sz="4000" dirty="0" smtClean="0"/>
            </a:br>
            <a:r>
              <a:rPr lang="en-GB" sz="4000" dirty="0" smtClean="0"/>
              <a:t>Version 14</a:t>
            </a:r>
            <a:endParaRPr lang="en-GB" sz="4000" dirty="0"/>
          </a:p>
        </p:txBody>
      </p:sp>
    </p:spTree>
    <p:extLst>
      <p:ext uri="{BB962C8B-B14F-4D97-AF65-F5344CB8AC3E}">
        <p14:creationId xmlns:p14="http://schemas.microsoft.com/office/powerpoint/2010/main" val="212716683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5282" y="1752600"/>
            <a:ext cx="8133333" cy="4285714"/>
          </a:xfrm>
          <a:prstGeom prst="rect">
            <a:avLst/>
          </a:prstGeom>
        </p:spPr>
      </p:pic>
      <p:sp>
        <p:nvSpPr>
          <p:cNvPr id="4" name="TextBox 3"/>
          <p:cNvSpPr txBox="1"/>
          <p:nvPr/>
        </p:nvSpPr>
        <p:spPr>
          <a:xfrm>
            <a:off x="387275" y="685800"/>
            <a:ext cx="4172918" cy="914400"/>
          </a:xfrm>
          <a:prstGeom prst="rect">
            <a:avLst/>
          </a:prstGeom>
          <a:noFill/>
        </p:spPr>
        <p:txBody>
          <a:bodyPr wrap="none" rtlCol="0">
            <a:noAutofit/>
          </a:bodyPr>
          <a:lstStyle/>
          <a:p>
            <a:pPr marL="344488" lvl="1">
              <a:spcBef>
                <a:spcPct val="20000"/>
              </a:spcBef>
              <a:buClr>
                <a:srgbClr val="DB3F2F"/>
              </a:buClr>
            </a:pPr>
            <a:r>
              <a:rPr lang="en-GB" sz="2800" b="1" dirty="0">
                <a:solidFill>
                  <a:srgbClr val="008F91"/>
                </a:solidFill>
              </a:rPr>
              <a:t>Cash Payment</a:t>
            </a:r>
          </a:p>
        </p:txBody>
      </p:sp>
    </p:spTree>
    <p:extLst>
      <p:ext uri="{BB962C8B-B14F-4D97-AF65-F5344CB8AC3E}">
        <p14:creationId xmlns:p14="http://schemas.microsoft.com/office/powerpoint/2010/main" val="146393410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7275" y="685800"/>
            <a:ext cx="4172918" cy="914400"/>
          </a:xfrm>
          <a:prstGeom prst="rect">
            <a:avLst/>
          </a:prstGeom>
          <a:noFill/>
        </p:spPr>
        <p:txBody>
          <a:bodyPr wrap="none" rtlCol="0">
            <a:noAutofit/>
          </a:bodyPr>
          <a:lstStyle/>
          <a:p>
            <a:pPr marL="344488" lvl="1">
              <a:spcBef>
                <a:spcPct val="20000"/>
              </a:spcBef>
              <a:buClr>
                <a:srgbClr val="DB3F2F"/>
              </a:buClr>
            </a:pPr>
            <a:r>
              <a:rPr lang="en-GB" sz="2800" b="1" dirty="0" smtClean="0">
                <a:solidFill>
                  <a:srgbClr val="008F91"/>
                </a:solidFill>
              </a:rPr>
              <a:t>Cheque</a:t>
            </a:r>
            <a:endParaRPr lang="en-GB" sz="2800" b="1" dirty="0">
              <a:solidFill>
                <a:srgbClr val="008F91"/>
              </a:solidFill>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773" y="1575702"/>
            <a:ext cx="8133334" cy="4285715"/>
          </a:xfrm>
          <a:prstGeom prst="rect">
            <a:avLst/>
          </a:prstGeom>
        </p:spPr>
      </p:pic>
    </p:spTree>
    <p:extLst>
      <p:ext uri="{BB962C8B-B14F-4D97-AF65-F5344CB8AC3E}">
        <p14:creationId xmlns:p14="http://schemas.microsoft.com/office/powerpoint/2010/main" val="61732697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7275" y="685800"/>
            <a:ext cx="4172918" cy="914400"/>
          </a:xfrm>
          <a:prstGeom prst="rect">
            <a:avLst/>
          </a:prstGeom>
          <a:noFill/>
        </p:spPr>
        <p:txBody>
          <a:bodyPr wrap="none" rtlCol="0">
            <a:noAutofit/>
          </a:bodyPr>
          <a:lstStyle/>
          <a:p>
            <a:pPr marL="344488" lvl="1">
              <a:spcBef>
                <a:spcPct val="20000"/>
              </a:spcBef>
              <a:buClr>
                <a:srgbClr val="DB3F2F"/>
              </a:buClr>
            </a:pPr>
            <a:r>
              <a:rPr lang="en-GB" sz="2800" b="1" dirty="0" smtClean="0">
                <a:solidFill>
                  <a:srgbClr val="008F91"/>
                </a:solidFill>
              </a:rPr>
              <a:t>Credit Card</a:t>
            </a:r>
            <a:endParaRPr lang="en-GB" sz="2800" b="1" dirty="0">
              <a:solidFill>
                <a:srgbClr val="008F91"/>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5333" y="1286143"/>
            <a:ext cx="8133333" cy="4285714"/>
          </a:xfrm>
          <a:prstGeom prst="rect">
            <a:avLst/>
          </a:prstGeom>
        </p:spPr>
      </p:pic>
    </p:spTree>
    <p:extLst>
      <p:ext uri="{BB962C8B-B14F-4D97-AF65-F5344CB8AC3E}">
        <p14:creationId xmlns:p14="http://schemas.microsoft.com/office/powerpoint/2010/main" val="394887857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7275" y="685800"/>
            <a:ext cx="4172918" cy="914400"/>
          </a:xfrm>
          <a:prstGeom prst="rect">
            <a:avLst/>
          </a:prstGeom>
          <a:noFill/>
        </p:spPr>
        <p:txBody>
          <a:bodyPr wrap="none" rtlCol="0">
            <a:noAutofit/>
          </a:bodyPr>
          <a:lstStyle/>
          <a:p>
            <a:pPr marL="344488" lvl="1">
              <a:spcBef>
                <a:spcPct val="20000"/>
              </a:spcBef>
              <a:buClr>
                <a:srgbClr val="DB3F2F"/>
              </a:buClr>
            </a:pPr>
            <a:r>
              <a:rPr lang="en-GB" sz="2800" b="1" dirty="0" smtClean="0">
                <a:solidFill>
                  <a:srgbClr val="008F91"/>
                </a:solidFill>
              </a:rPr>
              <a:t>Gift Certificates</a:t>
            </a:r>
            <a:endParaRPr lang="en-GB" sz="2800" b="1" dirty="0">
              <a:solidFill>
                <a:srgbClr val="008F91"/>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5333" y="1286143"/>
            <a:ext cx="8133333" cy="4285714"/>
          </a:xfrm>
          <a:prstGeom prst="rect">
            <a:avLst/>
          </a:prstGeom>
        </p:spPr>
      </p:pic>
    </p:spTree>
    <p:extLst>
      <p:ext uri="{BB962C8B-B14F-4D97-AF65-F5344CB8AC3E}">
        <p14:creationId xmlns:p14="http://schemas.microsoft.com/office/powerpoint/2010/main" val="229698376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7275" y="685800"/>
            <a:ext cx="4172918" cy="914400"/>
          </a:xfrm>
          <a:prstGeom prst="rect">
            <a:avLst/>
          </a:prstGeom>
          <a:noFill/>
        </p:spPr>
        <p:txBody>
          <a:bodyPr wrap="none" rtlCol="0">
            <a:noAutofit/>
          </a:bodyPr>
          <a:lstStyle/>
          <a:p>
            <a:pPr marL="344488" lvl="1">
              <a:spcBef>
                <a:spcPct val="20000"/>
              </a:spcBef>
              <a:buClr>
                <a:srgbClr val="DB3F2F"/>
              </a:buClr>
            </a:pPr>
            <a:r>
              <a:rPr lang="en-GB" sz="2800" b="1" dirty="0" smtClean="0">
                <a:solidFill>
                  <a:srgbClr val="008F91"/>
                </a:solidFill>
              </a:rPr>
              <a:t>Gift Certificates</a:t>
            </a:r>
            <a:endParaRPr lang="en-GB" sz="2800" b="1" dirty="0">
              <a:solidFill>
                <a:srgbClr val="008F91"/>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5333" y="1286143"/>
            <a:ext cx="8133333" cy="4285714"/>
          </a:xfrm>
          <a:prstGeom prst="rect">
            <a:avLst/>
          </a:prstGeom>
        </p:spPr>
      </p:pic>
    </p:spTree>
    <p:extLst>
      <p:ext uri="{BB962C8B-B14F-4D97-AF65-F5344CB8AC3E}">
        <p14:creationId xmlns:p14="http://schemas.microsoft.com/office/powerpoint/2010/main" val="353640799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7275" y="685800"/>
            <a:ext cx="4172918" cy="914400"/>
          </a:xfrm>
          <a:prstGeom prst="rect">
            <a:avLst/>
          </a:prstGeom>
          <a:noFill/>
        </p:spPr>
        <p:txBody>
          <a:bodyPr wrap="none" rtlCol="0">
            <a:noAutofit/>
          </a:bodyPr>
          <a:lstStyle/>
          <a:p>
            <a:pPr marL="344488" lvl="1">
              <a:spcBef>
                <a:spcPct val="20000"/>
              </a:spcBef>
              <a:buClr>
                <a:srgbClr val="DB3F2F"/>
              </a:buClr>
            </a:pPr>
            <a:r>
              <a:rPr lang="en-GB" sz="2800" b="1" dirty="0" smtClean="0">
                <a:solidFill>
                  <a:srgbClr val="008F91"/>
                </a:solidFill>
              </a:rPr>
              <a:t>Refund prior payment</a:t>
            </a:r>
            <a:endParaRPr lang="en-GB" sz="2800" b="1" dirty="0">
              <a:solidFill>
                <a:srgbClr val="008F91"/>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593" y="1828800"/>
            <a:ext cx="8839200" cy="3951973"/>
          </a:xfrm>
          <a:prstGeom prst="rect">
            <a:avLst/>
          </a:prstGeom>
        </p:spPr>
      </p:pic>
    </p:spTree>
    <p:extLst>
      <p:ext uri="{BB962C8B-B14F-4D97-AF65-F5344CB8AC3E}">
        <p14:creationId xmlns:p14="http://schemas.microsoft.com/office/powerpoint/2010/main" val="61911742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7275" y="685800"/>
            <a:ext cx="4172918" cy="914400"/>
          </a:xfrm>
          <a:prstGeom prst="rect">
            <a:avLst/>
          </a:prstGeom>
          <a:noFill/>
        </p:spPr>
        <p:txBody>
          <a:bodyPr wrap="none" rtlCol="0">
            <a:noAutofit/>
          </a:bodyPr>
          <a:lstStyle/>
          <a:p>
            <a:pPr marL="344488" lvl="1">
              <a:spcBef>
                <a:spcPct val="20000"/>
              </a:spcBef>
              <a:buClr>
                <a:srgbClr val="DB3F2F"/>
              </a:buClr>
            </a:pPr>
            <a:r>
              <a:rPr lang="en-GB" sz="2800" b="1" dirty="0" smtClean="0">
                <a:solidFill>
                  <a:srgbClr val="008F91"/>
                </a:solidFill>
              </a:rPr>
              <a:t>BI Initiative</a:t>
            </a:r>
            <a:endParaRPr lang="en-GB" sz="2800" b="1" dirty="0">
              <a:solidFill>
                <a:srgbClr val="008F91"/>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1905000"/>
            <a:ext cx="8731225" cy="381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9283882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7275" y="685800"/>
            <a:ext cx="4172918" cy="914400"/>
          </a:xfrm>
          <a:prstGeom prst="rect">
            <a:avLst/>
          </a:prstGeom>
          <a:noFill/>
        </p:spPr>
        <p:txBody>
          <a:bodyPr wrap="none" rtlCol="0">
            <a:noAutofit/>
          </a:bodyPr>
          <a:lstStyle/>
          <a:p>
            <a:pPr marL="344488" lvl="1">
              <a:spcBef>
                <a:spcPct val="20000"/>
              </a:spcBef>
              <a:buClr>
                <a:srgbClr val="DB3F2F"/>
              </a:buClr>
            </a:pPr>
            <a:r>
              <a:rPr lang="en-GB" sz="2800" b="1" dirty="0" smtClean="0">
                <a:solidFill>
                  <a:srgbClr val="008F91"/>
                </a:solidFill>
              </a:rPr>
              <a:t>BI Initiative</a:t>
            </a:r>
            <a:endParaRPr lang="en-GB" sz="2800" b="1" dirty="0">
              <a:solidFill>
                <a:srgbClr val="008F91"/>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1295400"/>
            <a:ext cx="90678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5938201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7275" y="685800"/>
            <a:ext cx="4172918" cy="914400"/>
          </a:xfrm>
          <a:prstGeom prst="rect">
            <a:avLst/>
          </a:prstGeom>
          <a:noFill/>
        </p:spPr>
        <p:txBody>
          <a:bodyPr wrap="none" rtlCol="0">
            <a:noAutofit/>
          </a:bodyPr>
          <a:lstStyle/>
          <a:p>
            <a:pPr marL="344488" lvl="1">
              <a:spcBef>
                <a:spcPct val="20000"/>
              </a:spcBef>
              <a:buClr>
                <a:srgbClr val="DB3F2F"/>
              </a:buClr>
            </a:pPr>
            <a:r>
              <a:rPr lang="en-GB" sz="2800" b="1" dirty="0" smtClean="0">
                <a:solidFill>
                  <a:srgbClr val="008F91"/>
                </a:solidFill>
              </a:rPr>
              <a:t>BI Initiative</a:t>
            </a:r>
            <a:endParaRPr lang="en-GB" sz="2800" b="1" dirty="0">
              <a:solidFill>
                <a:srgbClr val="008F91"/>
              </a:solidFill>
            </a:endParaRP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 y="1066800"/>
            <a:ext cx="4648200" cy="2065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0" y="1447800"/>
            <a:ext cx="3658093" cy="2571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 y="4072312"/>
            <a:ext cx="8839200" cy="27856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2061924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19596" y="2803840"/>
            <a:ext cx="7886700" cy="2852737"/>
          </a:xfrm>
        </p:spPr>
        <p:txBody>
          <a:bodyPr>
            <a:normAutofit/>
          </a:bodyPr>
          <a:lstStyle/>
          <a:p>
            <a:r>
              <a:rPr lang="en-US" sz="2800" dirty="0" smtClean="0">
                <a:solidFill>
                  <a:schemeClr val="bg1"/>
                </a:solidFill>
              </a:rPr>
              <a:t>“We are all in the gutter, but some of us are looking at the stars.“</a:t>
            </a:r>
            <a:endParaRPr lang="en-US" sz="2800" dirty="0">
              <a:solidFill>
                <a:schemeClr val="bg1"/>
              </a:solidFill>
            </a:endParaRPr>
          </a:p>
        </p:txBody>
      </p:sp>
      <p:sp>
        <p:nvSpPr>
          <p:cNvPr id="3" name="Text Placeholder 2"/>
          <p:cNvSpPr>
            <a:spLocks noGrp="1"/>
          </p:cNvSpPr>
          <p:nvPr>
            <p:ph type="body" idx="1"/>
          </p:nvPr>
        </p:nvSpPr>
        <p:spPr>
          <a:xfrm>
            <a:off x="623888" y="5613149"/>
            <a:ext cx="7886700" cy="476502"/>
          </a:xfrm>
        </p:spPr>
        <p:txBody>
          <a:bodyPr>
            <a:normAutofit/>
          </a:bodyPr>
          <a:lstStyle/>
          <a:p>
            <a:r>
              <a:rPr lang="en-US" sz="2000" dirty="0" smtClean="0"/>
              <a:t>Oscar Wilde, </a:t>
            </a:r>
            <a:r>
              <a:rPr lang="en-US" sz="2000" i="1" dirty="0"/>
              <a:t>Lady Windermere’s Fan</a:t>
            </a: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7" name="TextBox 6"/>
          <p:cNvSpPr txBox="1"/>
          <p:nvPr/>
        </p:nvSpPr>
        <p:spPr>
          <a:xfrm>
            <a:off x="483723" y="2139382"/>
            <a:ext cx="5465103" cy="707886"/>
          </a:xfrm>
          <a:prstGeom prst="rect">
            <a:avLst/>
          </a:prstGeom>
          <a:noFill/>
        </p:spPr>
        <p:txBody>
          <a:bodyPr wrap="square" rtlCol="0">
            <a:spAutoFit/>
          </a:bodyPr>
          <a:lstStyle/>
          <a:p>
            <a:pPr defTabSz="457200"/>
            <a:r>
              <a:rPr lang="en-GB" sz="4000" b="1" dirty="0" smtClean="0">
                <a:solidFill>
                  <a:srgbClr val="FFFFFF"/>
                </a:solidFill>
                <a:cs typeface="Arial" panose="020B0604020202020204" pitchFamily="34" charset="0"/>
              </a:rPr>
              <a:t>QUESTIONS?</a:t>
            </a:r>
          </a:p>
        </p:txBody>
      </p:sp>
      <p:cxnSp>
        <p:nvCxnSpPr>
          <p:cNvPr id="8" name="Straight Connector 7"/>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9916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72174" y="779243"/>
            <a:ext cx="3816324" cy="799051"/>
          </a:xfrm>
        </p:spPr>
        <p:txBody>
          <a:bodyPr>
            <a:noAutofit/>
          </a:bodyPr>
          <a:lstStyle/>
          <a:p>
            <a:r>
              <a:rPr lang="en-US" sz="4000" b="1" dirty="0" smtClean="0">
                <a:solidFill>
                  <a:srgbClr val="0B9D48"/>
                </a:solidFill>
                <a:latin typeface="+mn-lt"/>
              </a:rPr>
              <a:t>WHAT’S NEXT?</a:t>
            </a:r>
            <a:endParaRPr lang="en-US" sz="4000" b="1" dirty="0">
              <a:solidFill>
                <a:srgbClr val="0B9D48"/>
              </a:solidFill>
              <a:latin typeface="+mn-lt"/>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786" y="2285546"/>
            <a:ext cx="3583287" cy="3567417"/>
          </a:xfrm>
        </p:spPr>
      </p:pic>
      <p:sp>
        <p:nvSpPr>
          <p:cNvPr id="8" name="TextBox 7"/>
          <p:cNvSpPr txBox="1"/>
          <p:nvPr/>
        </p:nvSpPr>
        <p:spPr>
          <a:xfrm>
            <a:off x="4704622" y="2178198"/>
            <a:ext cx="4049412" cy="1323439"/>
          </a:xfrm>
          <a:prstGeom prst="rect">
            <a:avLst/>
          </a:prstGeom>
          <a:noFill/>
        </p:spPr>
        <p:txBody>
          <a:bodyPr wrap="square" rtlCol="0">
            <a:spAutoFit/>
          </a:bodyPr>
          <a:lstStyle/>
          <a:p>
            <a:pPr defTabSz="457200"/>
            <a:r>
              <a:rPr lang="en-GB" sz="2800" b="1" dirty="0" smtClean="0">
                <a:solidFill>
                  <a:srgbClr val="0B9D48"/>
                </a:solidFill>
                <a:cs typeface="Arial" panose="020B0604020202020204" pitchFamily="34" charset="0"/>
              </a:rPr>
              <a:t>LUNCH 12.00-13.00</a:t>
            </a:r>
          </a:p>
          <a:p>
            <a:pPr defTabSz="457200"/>
            <a:r>
              <a:rPr lang="en-GB" b="1" dirty="0" smtClean="0">
                <a:solidFill>
                  <a:srgbClr val="F15E4C"/>
                </a:solidFill>
                <a:cs typeface="Arial" panose="020B0604020202020204" pitchFamily="34" charset="0"/>
              </a:rPr>
              <a:t>Hogan Foyer / Hogan Suite </a:t>
            </a:r>
          </a:p>
          <a:p>
            <a:pPr defTabSz="457200"/>
            <a:r>
              <a:rPr lang="en-GB" b="1" dirty="0" smtClean="0">
                <a:solidFill>
                  <a:srgbClr val="F15E4C"/>
                </a:solidFill>
                <a:cs typeface="Arial" panose="020B0604020202020204" pitchFamily="34" charset="0"/>
              </a:rPr>
              <a:t>Sponsored by:</a:t>
            </a:r>
          </a:p>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pic>
        <p:nvPicPr>
          <p:cNvPr id="3" name="Picture 2"/>
          <p:cNvPicPr>
            <a:picLocks noChangeAspect="1"/>
          </p:cNvPicPr>
          <p:nvPr/>
        </p:nvPicPr>
        <p:blipFill>
          <a:blip r:embed="rId4"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4719216" y="3378006"/>
            <a:ext cx="4034818" cy="1382496"/>
          </a:xfrm>
          <a:prstGeom prst="rect">
            <a:avLst/>
          </a:prstGeom>
        </p:spPr>
      </p:pic>
      <p:sp>
        <p:nvSpPr>
          <p:cNvPr id="9" name="TextBox 8"/>
          <p:cNvSpPr txBox="1"/>
          <p:nvPr/>
        </p:nvSpPr>
        <p:spPr>
          <a:xfrm>
            <a:off x="4719216" y="4991322"/>
            <a:ext cx="4049412" cy="1200329"/>
          </a:xfrm>
          <a:prstGeom prst="rect">
            <a:avLst/>
          </a:prstGeom>
          <a:noFill/>
        </p:spPr>
        <p:txBody>
          <a:bodyPr wrap="square" rtlCol="0">
            <a:spAutoFit/>
          </a:bodyPr>
          <a:lstStyle/>
          <a:p>
            <a:pPr defTabSz="457200"/>
            <a:r>
              <a:rPr lang="en-GB" sz="2800" b="1" dirty="0" smtClean="0">
                <a:solidFill>
                  <a:srgbClr val="0B9D48"/>
                </a:solidFill>
                <a:cs typeface="Arial" panose="020B0604020202020204" pitchFamily="34" charset="0"/>
              </a:rPr>
              <a:t>BREAKOUT SESSION TWO</a:t>
            </a:r>
          </a:p>
          <a:p>
            <a:pPr defTabSz="457200"/>
            <a:r>
              <a:rPr lang="en-GB" sz="2800" b="1" dirty="0" smtClean="0">
                <a:solidFill>
                  <a:srgbClr val="0B9D48"/>
                </a:solidFill>
                <a:cs typeface="Arial" panose="020B0604020202020204" pitchFamily="34" charset="0"/>
              </a:rPr>
              <a:t>13.00-14.00</a:t>
            </a:r>
          </a:p>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spTree>
    <p:extLst>
      <p:ext uri="{BB962C8B-B14F-4D97-AF65-F5344CB8AC3E}">
        <p14:creationId xmlns:p14="http://schemas.microsoft.com/office/powerpoint/2010/main" val="4143834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3.xml><?xml version="1.0" encoding="utf-8"?>
<a:theme xmlns:a="http://schemas.openxmlformats.org/drawingml/2006/main" name="1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4.xml><?xml version="1.0" encoding="utf-8"?>
<a:theme xmlns:a="http://schemas.openxmlformats.org/drawingml/2006/main" name="2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5.xml><?xml version="1.0" encoding="utf-8"?>
<a:theme xmlns:a="http://schemas.openxmlformats.org/drawingml/2006/main" name="3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6.xml><?xml version="1.0" encoding="utf-8"?>
<a:theme xmlns:a="http://schemas.openxmlformats.org/drawingml/2006/main" name="4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7.xml><?xml version="1.0" encoding="utf-8"?>
<a:theme xmlns:a="http://schemas.openxmlformats.org/drawingml/2006/main" name="5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8.xml><?xml version="1.0" encoding="utf-8"?>
<a:theme xmlns:a="http://schemas.openxmlformats.org/drawingml/2006/main" name="6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9.xml><?xml version="1.0" encoding="utf-8"?>
<a:theme xmlns:a="http://schemas.openxmlformats.org/drawingml/2006/main" name="7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10.xml><?xml version="1.0" encoding="utf-8"?>
<a:theme xmlns:a="http://schemas.openxmlformats.org/drawingml/2006/main" name="8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11.xml><?xml version="1.0" encoding="utf-8"?>
<a:theme xmlns:a="http://schemas.openxmlformats.org/drawingml/2006/main" name="9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12.xml><?xml version="1.0" encoding="utf-8"?>
<a:theme xmlns:a="http://schemas.openxmlformats.org/drawingml/2006/main" name="10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13.xml><?xml version="1.0" encoding="utf-8"?>
<a:theme xmlns:a="http://schemas.openxmlformats.org/drawingml/2006/main" name="11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14.xml><?xml version="1.0" encoding="utf-8"?>
<a:theme xmlns:a="http://schemas.openxmlformats.org/drawingml/2006/main" name="12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15.xml><?xml version="1.0" encoding="utf-8"?>
<a:theme xmlns:a="http://schemas.openxmlformats.org/drawingml/2006/main" name="13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16.xml><?xml version="1.0" encoding="utf-8"?>
<a:theme xmlns:a="http://schemas.openxmlformats.org/drawingml/2006/main" name="14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17.xml><?xml version="1.0" encoding="utf-8"?>
<a:theme xmlns:a="http://schemas.openxmlformats.org/drawingml/2006/main" name="15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18.xml><?xml version="1.0" encoding="utf-8"?>
<a:theme xmlns:a="http://schemas.openxmlformats.org/drawingml/2006/main" name="16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19.xml><?xml version="1.0" encoding="utf-8"?>
<a:theme xmlns:a="http://schemas.openxmlformats.org/drawingml/2006/main" name="17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0.xml><?xml version="1.0" encoding="utf-8"?>
<a:theme xmlns:a="http://schemas.openxmlformats.org/drawingml/2006/main" name="18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1.xml><?xml version="1.0" encoding="utf-8"?>
<a:theme xmlns:a="http://schemas.openxmlformats.org/drawingml/2006/main" name="19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2.xml><?xml version="1.0" encoding="utf-8"?>
<a:theme xmlns:a="http://schemas.openxmlformats.org/drawingml/2006/main" name="20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3.xml><?xml version="1.0" encoding="utf-8"?>
<a:theme xmlns:a="http://schemas.openxmlformats.org/drawingml/2006/main" name="21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4.xml><?xml version="1.0" encoding="utf-8"?>
<a:theme xmlns:a="http://schemas.openxmlformats.org/drawingml/2006/main" name="22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5.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6.xml><?xml version="1.0" encoding="utf-8"?>
<a:theme xmlns:a="http://schemas.openxmlformats.org/drawingml/2006/main" name="2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7.xml><?xml version="1.0" encoding="utf-8"?>
<a:theme xmlns:a="http://schemas.openxmlformats.org/drawingml/2006/main" name="3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8.xml><?xml version="1.0" encoding="utf-8"?>
<a:theme xmlns:a="http://schemas.openxmlformats.org/drawingml/2006/main" name="4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9.xml><?xml version="1.0" encoding="utf-8"?>
<a:theme xmlns:a="http://schemas.openxmlformats.org/drawingml/2006/main" name="TLCC2016">
  <a:themeElements>
    <a:clrScheme name="TLCC2016">
      <a:dk1>
        <a:sysClr val="windowText" lastClr="000000"/>
      </a:dk1>
      <a:lt1>
        <a:sysClr val="window" lastClr="FFFFFF"/>
      </a:lt1>
      <a:dk2>
        <a:srgbClr val="382F84"/>
      </a:dk2>
      <a:lt2>
        <a:srgbClr val="EEECE1"/>
      </a:lt2>
      <a:accent1>
        <a:srgbClr val="DB3F2F"/>
      </a:accent1>
      <a:accent2>
        <a:srgbClr val="008F91"/>
      </a:accent2>
      <a:accent3>
        <a:srgbClr val="39853F"/>
      </a:accent3>
      <a:accent4>
        <a:srgbClr val="3B688E"/>
      </a:accent4>
      <a:accent5>
        <a:srgbClr val="F68B34"/>
      </a:accent5>
      <a:accent6>
        <a:srgbClr val="E4B522"/>
      </a:accent6>
      <a:hlink>
        <a:srgbClr val="0000FF"/>
      </a:hlink>
      <a:folHlink>
        <a:srgbClr val="7030A0"/>
      </a:folHlink>
    </a:clrScheme>
    <a:fontScheme name="TLCC2016">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oAutofit/>
      </a:bodyPr>
      <a:lstStyle>
        <a:defPPr algn="ctr">
          <a:defRPr sz="3600" b="1" i="0" kern="1200" baseline="0" dirty="0" smtClean="0">
            <a:solidFill>
              <a:srgbClr val="F0583F"/>
            </a:solidFill>
            <a:latin typeface="+mj-lt"/>
            <a:ea typeface="+mj-ea"/>
            <a:cs typeface="+mj-cs"/>
          </a:defRPr>
        </a:defPPr>
      </a:lstStyle>
    </a:txDef>
  </a:objectDefaults>
  <a:extraClrSchemeLst/>
  <a:extLst>
    <a:ext uri="{05A4C25C-085E-4340-85A3-A5531E510DB2}">
      <thm15:themeFamily xmlns:thm15="http://schemas.microsoft.com/office/thememl/2012/main" name="TLCC2016" id="{FE3A266A-441F-48F8-80B9-124F0297F669}" vid="{AB2F01B6-A4C3-4F3E-9219-763169BD5CD3}"/>
    </a:ext>
  </a:extLst>
</a:theme>
</file>

<file path=ppt/theme/theme3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1220</TotalTime>
  <Words>1527</Words>
  <Application>Microsoft Office PowerPoint</Application>
  <PresentationFormat>On-screen Show (4:3)</PresentationFormat>
  <Paragraphs>356</Paragraphs>
  <Slides>50</Slides>
  <Notes>36</Notes>
  <HiddenSlides>0</HiddenSlides>
  <MMClips>0</MMClips>
  <ScaleCrop>false</ScaleCrop>
  <HeadingPairs>
    <vt:vector size="6" baseType="variant">
      <vt:variant>
        <vt:lpstr>Fonts Used</vt:lpstr>
      </vt:variant>
      <vt:variant>
        <vt:i4>7</vt:i4>
      </vt:variant>
      <vt:variant>
        <vt:lpstr>Theme</vt:lpstr>
      </vt:variant>
      <vt:variant>
        <vt:i4>29</vt:i4>
      </vt:variant>
      <vt:variant>
        <vt:lpstr>Slide Titles</vt:lpstr>
      </vt:variant>
      <vt:variant>
        <vt:i4>50</vt:i4>
      </vt:variant>
    </vt:vector>
  </HeadingPairs>
  <TitlesOfParts>
    <vt:vector size="86" baseType="lpstr">
      <vt:lpstr>Arial</vt:lpstr>
      <vt:lpstr>Arial Black</vt:lpstr>
      <vt:lpstr>Calibri</vt:lpstr>
      <vt:lpstr>Calibri Light</vt:lpstr>
      <vt:lpstr>Franklin Gothic Book</vt:lpstr>
      <vt:lpstr>Tahoma</vt:lpstr>
      <vt:lpstr>Wingdings</vt:lpstr>
      <vt:lpstr>Office Theme</vt:lpstr>
      <vt:lpstr>Crop</vt:lpstr>
      <vt:lpstr>1_Crop</vt:lpstr>
      <vt:lpstr>2_Crop</vt:lpstr>
      <vt:lpstr>3_Crop</vt:lpstr>
      <vt:lpstr>4_Crop</vt:lpstr>
      <vt:lpstr>5_Crop</vt:lpstr>
      <vt:lpstr>6_Crop</vt:lpstr>
      <vt:lpstr>7_Crop</vt:lpstr>
      <vt:lpstr>8_Crop</vt:lpstr>
      <vt:lpstr>9_Crop</vt:lpstr>
      <vt:lpstr>10_Crop</vt:lpstr>
      <vt:lpstr>11_Crop</vt:lpstr>
      <vt:lpstr>12_Crop</vt:lpstr>
      <vt:lpstr>13_Crop</vt:lpstr>
      <vt:lpstr>14_Crop</vt:lpstr>
      <vt:lpstr>15_Crop</vt:lpstr>
      <vt:lpstr>16_Crop</vt:lpstr>
      <vt:lpstr>17_Crop</vt:lpstr>
      <vt:lpstr>18_Crop</vt:lpstr>
      <vt:lpstr>19_Crop</vt:lpstr>
      <vt:lpstr>20_Crop</vt:lpstr>
      <vt:lpstr>21_Crop</vt:lpstr>
      <vt:lpstr>22_Crop</vt:lpstr>
      <vt:lpstr>1_Office Theme</vt:lpstr>
      <vt:lpstr>2_Office Theme</vt:lpstr>
      <vt:lpstr>3_Office Theme</vt:lpstr>
      <vt:lpstr>4_Office Theme</vt:lpstr>
      <vt:lpstr>TLCC2016</vt:lpstr>
      <vt:lpstr>PowerPoint Presentation</vt:lpstr>
      <vt:lpstr>PowerPoint Presentation</vt:lpstr>
      <vt:lpstr> Future Finance</vt:lpstr>
      <vt:lpstr>Thursday 17th November – 11am Finance Innovation</vt:lpstr>
      <vt:lpstr>PowerPoint Presentation</vt:lpstr>
      <vt:lpstr>Our aims:</vt:lpstr>
      <vt:lpstr> Dmitrij Zille </vt:lpstr>
      <vt:lpstr>  What have we done? – Part 1</vt:lpstr>
      <vt:lpstr>PowerPoint Presentation</vt:lpstr>
      <vt:lpstr>PowerPoint Presentation</vt:lpstr>
      <vt:lpstr>  What have we done? – Part 2</vt:lpstr>
      <vt:lpstr>  What have we done? – Part 3</vt:lpstr>
      <vt:lpstr>PowerPoint Presentation</vt:lpstr>
      <vt:lpstr>PowerPoint Presentation</vt:lpstr>
      <vt:lpstr>Paypal</vt:lpstr>
      <vt:lpstr>About Wigmore Hall</vt:lpstr>
      <vt:lpstr>Why PayPal?</vt:lpstr>
      <vt:lpstr>Number of transactions</vt:lpstr>
      <vt:lpstr>Overview</vt:lpstr>
      <vt:lpstr>What does the customer see?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does it work?</vt:lpstr>
      <vt:lpstr>Website connection to PayPal</vt:lpstr>
      <vt:lpstr>It’s a copy of the Credit Card parameters!</vt:lpstr>
      <vt:lpstr>Checkout API method looks after everything</vt:lpstr>
      <vt:lpstr>Transaction data in Tessitura </vt:lpstr>
      <vt:lpstr>Administration</vt:lpstr>
      <vt:lpstr>Reconciliation</vt:lpstr>
      <vt:lpstr>Tell PayPal you’re a charity</vt:lpstr>
      <vt:lpstr>Thanks!</vt:lpstr>
      <vt:lpstr>Version 14 preview</vt:lpstr>
      <vt:lpstr> Version 14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 are all in the gutter, but some of us are looking at the stars.“</vt:lpstr>
      <vt:lpstr>WHAT’S NEXT?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Future Finance</dc:title>
  <dc:creator>Ben Dart</dc:creator>
  <cp:lastModifiedBy>Dara Hogan</cp:lastModifiedBy>
  <cp:revision>34</cp:revision>
  <dcterms:created xsi:type="dcterms:W3CDTF">2016-09-27T12:13:56Z</dcterms:created>
  <dcterms:modified xsi:type="dcterms:W3CDTF">2016-11-15T11:37:45Z</dcterms:modified>
</cp:coreProperties>
</file>