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Layouts/slideLayout30.xml" ContentType="application/vnd.openxmlformats-officedocument.presentationml.slideLayout+xml"/>
  <Override PartName="/ppt/theme/theme5.xml" ContentType="application/vnd.openxmlformats-officedocument.theme+xml"/>
  <Override PartName="/ppt/slideLayouts/slideLayout31.xml" ContentType="application/vnd.openxmlformats-officedocument.presentationml.slideLayout+xml"/>
  <Override PartName="/ppt/theme/theme6.xml" ContentType="application/vnd.openxmlformats-officedocument.theme+xml"/>
  <Override PartName="/ppt/slideLayouts/slideLayout32.xml" ContentType="application/vnd.openxmlformats-officedocument.presentationml.slideLayout+xml"/>
  <Override PartName="/ppt/theme/theme7.xml" ContentType="application/vnd.openxmlformats-officedocument.theme+xml"/>
  <Override PartName="/ppt/slideLayouts/slideLayout33.xml" ContentType="application/vnd.openxmlformats-officedocument.presentationml.slideLayout+xml"/>
  <Override PartName="/ppt/theme/theme8.xml" ContentType="application/vnd.openxmlformats-officedocument.theme+xml"/>
  <Override PartName="/ppt/slideLayouts/slideLayout34.xml" ContentType="application/vnd.openxmlformats-officedocument.presentationml.slideLayout+xml"/>
  <Override PartName="/ppt/theme/theme9.xml" ContentType="application/vnd.openxmlformats-officedocument.theme+xml"/>
  <Override PartName="/ppt/slideLayouts/slideLayout35.xml" ContentType="application/vnd.openxmlformats-officedocument.presentationml.slideLayout+xml"/>
  <Override PartName="/ppt/theme/theme10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87" r:id="rId4"/>
    <p:sldMasterId id="2147483693" r:id="rId5"/>
    <p:sldMasterId id="2147483695" r:id="rId6"/>
    <p:sldMasterId id="2147483697" r:id="rId7"/>
    <p:sldMasterId id="2147483699" r:id="rId8"/>
    <p:sldMasterId id="2147483701" r:id="rId9"/>
    <p:sldMasterId id="2147483703" r:id="rId10"/>
    <p:sldMasterId id="2147483705" r:id="rId11"/>
  </p:sldMasterIdLst>
  <p:notesMasterIdLst>
    <p:notesMasterId r:id="rId53"/>
  </p:notesMasterIdLst>
  <p:sldIdLst>
    <p:sldId id="271" r:id="rId12"/>
    <p:sldId id="266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272" r:id="rId5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9D48"/>
    <a:srgbClr val="F15E4C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1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40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slide" Target="slides/slide3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998C64-81AC-4E19-8739-D3102AD79F4C}" type="datetimeFigureOut">
              <a:rPr lang="en-US" smtClean="0"/>
              <a:t>11/13/2016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84F61C-714A-4F4C-A082-4C54E2AAF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73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AEDEC6-D07E-4D36-A7EB-AB06A8A3C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2C9D61-3E96-4FE9-9DF6-350CFC49486F}" type="slidenum">
              <a:rPr lang="en-US" smtClean="0">
                <a:solidFill>
                  <a:srgbClr val="000000"/>
                </a:solidFill>
                <a:latin typeface="Arial" charset="0"/>
              </a:rPr>
              <a:pPr/>
              <a:t>3</a:t>
            </a:fld>
            <a:endParaRPr lang="en-US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42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dirty="0">
                <a:latin typeface="Arial" charset="0"/>
              </a:rPr>
              <a:t>Lizzie Rawlinson</a:t>
            </a:r>
          </a:p>
          <a:p>
            <a:pPr eaLnBrk="1" hangingPunct="1"/>
            <a:r>
              <a:rPr lang="en-GB" dirty="0">
                <a:latin typeface="Arial" charset="0"/>
              </a:rPr>
              <a:t>Coordinator</a:t>
            </a:r>
            <a:r>
              <a:rPr lang="en-GB" baseline="0" dirty="0">
                <a:latin typeface="Arial" charset="0"/>
              </a:rPr>
              <a:t> in RSC Education </a:t>
            </a:r>
          </a:p>
          <a:p>
            <a:pPr eaLnBrk="1" hangingPunct="1"/>
            <a:r>
              <a:rPr lang="en-GB" baseline="0" dirty="0">
                <a:latin typeface="Arial" charset="0"/>
              </a:rPr>
              <a:t>Work on PD Programme and national partnership programmes</a:t>
            </a: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844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9DE400-3EB2-4F02-8293-89A02B1D044B}" type="slidenum">
              <a:rPr lang="en-US">
                <a:solidFill>
                  <a:srgbClr val="000000"/>
                </a:solidFill>
              </a:rPr>
              <a:pPr/>
              <a:t>4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90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71450" indent="-171450" defTabSz="909005" eaLnBrk="1" hangingPunct="1">
              <a:buFont typeface="Arial" panose="020B0604020202020204" pitchFamily="34" charset="0"/>
              <a:buChar char="•"/>
              <a:defRPr/>
            </a:pP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9797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9DE400-3EB2-4F02-8293-89A02B1D044B}" type="slidenum">
              <a:rPr lang="en-US">
                <a:solidFill>
                  <a:srgbClr val="000000"/>
                </a:solidFill>
              </a:rPr>
              <a:pPr/>
              <a:t>5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90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71450" indent="-171450" defTabSz="909005" eaLnBrk="1" hangingPunct="1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Arial" charset="0"/>
              </a:rPr>
              <a:t>Broad range of activity and information that we</a:t>
            </a:r>
            <a:r>
              <a:rPr lang="en-GB" baseline="0" dirty="0">
                <a:latin typeface="Arial" charset="0"/>
              </a:rPr>
              <a:t> need to record on Tessitura</a:t>
            </a:r>
          </a:p>
          <a:p>
            <a:pPr marL="171450" indent="-171450" defTabSz="909005" eaLnBrk="1" hangingPunct="1">
              <a:buFont typeface="Arial" panose="020B0604020202020204" pitchFamily="34" charset="0"/>
              <a:buChar char="•"/>
              <a:defRPr/>
            </a:pPr>
            <a:r>
              <a:rPr lang="en-GB" baseline="0" dirty="0">
                <a:latin typeface="Arial" charset="0"/>
              </a:rPr>
              <a:t>Need to be able to record participation in both free and paid for events</a:t>
            </a:r>
          </a:p>
          <a:p>
            <a:pPr defTabSz="909005" eaLnBrk="1" hangingPunct="1">
              <a:defRPr/>
            </a:pP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6916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9DE400-3EB2-4F02-8293-89A02B1D044B}" type="slidenum">
              <a:rPr lang="en-US">
                <a:solidFill>
                  <a:srgbClr val="000000"/>
                </a:solidFill>
              </a:rPr>
              <a:pPr/>
              <a:t>6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90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909005" eaLnBrk="1" hangingPunct="1">
              <a:defRPr/>
            </a:pPr>
            <a:r>
              <a:rPr lang="en-GB" dirty="0" err="1" smtClean="0">
                <a:latin typeface="Arial" charset="0"/>
              </a:rPr>
              <a:t>Retros</a:t>
            </a: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314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9DE400-3EB2-4F02-8293-89A02B1D044B}" type="slidenum">
              <a:rPr lang="en-US">
                <a:solidFill>
                  <a:srgbClr val="000000"/>
                </a:solidFill>
              </a:rPr>
              <a:pPr/>
              <a:t>7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90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909005" eaLnBrk="1" hangingPunct="1">
              <a:defRPr/>
            </a:pP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5851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9DE400-3EB2-4F02-8293-89A02B1D044B}" type="slidenum">
              <a:rPr lang="en-US">
                <a:solidFill>
                  <a:srgbClr val="000000"/>
                </a:solidFill>
              </a:rPr>
              <a:pPr/>
              <a:t>8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90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71450" indent="-171450" defTabSz="909005" eaLnBrk="1" hangingPunct="1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Arial" charset="0"/>
              </a:rPr>
              <a:t>Useful for marketing as we</a:t>
            </a:r>
            <a:r>
              <a:rPr lang="en-GB" baseline="0" dirty="0">
                <a:latin typeface="Arial" charset="0"/>
              </a:rPr>
              <a:t> always get better responses when mailing or emailing individual teachers rather than generic school addresses</a:t>
            </a:r>
          </a:p>
          <a:p>
            <a:pPr marL="171450" indent="-171450" defTabSz="909005" eaLnBrk="1" hangingPunct="1">
              <a:buFont typeface="Arial" panose="020B0604020202020204" pitchFamily="34" charset="0"/>
              <a:buChar char="•"/>
              <a:defRPr/>
            </a:pPr>
            <a:r>
              <a:rPr lang="en-GB" baseline="0" dirty="0">
                <a:latin typeface="Arial" charset="0"/>
              </a:rPr>
              <a:t>Also allows us to track teachers throughout their careers</a:t>
            </a: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2911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9DE400-3EB2-4F02-8293-89A02B1D044B}" type="slidenum">
              <a:rPr lang="en-US">
                <a:solidFill>
                  <a:srgbClr val="000000"/>
                </a:solidFill>
              </a:rPr>
              <a:pPr/>
              <a:t>9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90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909005" eaLnBrk="1" hangingPunct="1">
              <a:defRPr/>
            </a:pPr>
            <a:r>
              <a:rPr lang="en-GB" dirty="0" smtClean="0">
                <a:latin typeface="Arial" charset="0"/>
              </a:rPr>
              <a:t>Different cohorts</a:t>
            </a:r>
            <a:r>
              <a:rPr lang="en-GB" baseline="0" dirty="0" smtClean="0">
                <a:latin typeface="Arial" charset="0"/>
              </a:rPr>
              <a:t> - Attributes</a:t>
            </a:r>
            <a:endParaRPr lang="en-GB" dirty="0" smtClean="0">
              <a:latin typeface="Arial" charset="0"/>
            </a:endParaRPr>
          </a:p>
          <a:p>
            <a:pPr defTabSz="909005" eaLnBrk="1" hangingPunct="1">
              <a:defRPr/>
            </a:pPr>
            <a:r>
              <a:rPr lang="en-GB" dirty="0" smtClean="0">
                <a:latin typeface="Arial" charset="0"/>
              </a:rPr>
              <a:t>Record</a:t>
            </a:r>
            <a:r>
              <a:rPr lang="en-GB" baseline="0" dirty="0" smtClean="0">
                <a:latin typeface="Arial" charset="0"/>
              </a:rPr>
              <a:t> relationships between organisations – LAS to RTP/ AS to RTP/ LAS/AS</a:t>
            </a:r>
          </a:p>
          <a:p>
            <a:pPr defTabSz="909005" eaLnBrk="1" hangingPunct="1">
              <a:defRPr/>
            </a:pPr>
            <a:r>
              <a:rPr lang="en-GB" baseline="0" dirty="0" smtClean="0">
                <a:latin typeface="Arial" charset="0"/>
              </a:rPr>
              <a:t>Record relationships between organisations and individuals – Teachers to LAS &amp; AS</a:t>
            </a:r>
          </a:p>
          <a:p>
            <a:pPr defTabSz="909005" eaLnBrk="1" hangingPunct="1">
              <a:defRPr/>
            </a:pP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6640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9DE400-3EB2-4F02-8293-89A02B1D044B}" type="slidenum">
              <a:rPr lang="en-US">
                <a:solidFill>
                  <a:srgbClr val="000000"/>
                </a:solidFill>
              </a:rPr>
              <a:pPr/>
              <a:t>10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90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71450" indent="-171450" defTabSz="909005" eaLnBrk="1" hangingPunct="1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Arial" charset="0"/>
              </a:rPr>
              <a:t>System was developed because first broadcast was hugely popular Richard II with</a:t>
            </a:r>
            <a:r>
              <a:rPr lang="en-GB" baseline="0" dirty="0">
                <a:latin typeface="Arial" charset="0"/>
              </a:rPr>
              <a:t> David Tennant – lots of people who were not schools tried to register and we needed a manual process to identify genuine schools</a:t>
            </a:r>
          </a:p>
          <a:p>
            <a:pPr marL="171450" indent="-171450" defTabSz="909005" eaLnBrk="1" hangingPunct="1">
              <a:buFont typeface="Arial" panose="020B0604020202020204" pitchFamily="34" charset="0"/>
              <a:buChar char="•"/>
              <a:defRPr/>
            </a:pPr>
            <a:r>
              <a:rPr lang="en-GB" baseline="0" dirty="0">
                <a:latin typeface="Arial" charset="0"/>
              </a:rPr>
              <a:t>Time consuming to process but does give us much better quality data and avoids duplicate records which could be created by an automated system</a:t>
            </a:r>
          </a:p>
          <a:p>
            <a:pPr defTabSz="909005" eaLnBrk="1" hangingPunct="1">
              <a:defRPr/>
            </a:pP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183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9DE400-3EB2-4F02-8293-89A02B1D044B}" type="slidenum">
              <a:rPr lang="en-US">
                <a:solidFill>
                  <a:srgbClr val="000000"/>
                </a:solidFill>
              </a:rPr>
              <a:pPr/>
              <a:t>11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90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71450" indent="-171450" defTabSz="909005" eaLnBrk="1" hangingPunct="1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Arial" charset="0"/>
              </a:rPr>
              <a:t>Once set up attributes</a:t>
            </a:r>
            <a:r>
              <a:rPr lang="en-GB" baseline="0" dirty="0">
                <a:latin typeface="Arial" charset="0"/>
              </a:rPr>
              <a:t> are easy to add to lists of records using ‘Manage Attributes’ report </a:t>
            </a: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1204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9DE400-3EB2-4F02-8293-89A02B1D044B}" type="slidenum">
              <a:rPr lang="en-US">
                <a:solidFill>
                  <a:srgbClr val="000000"/>
                </a:solidFill>
              </a:rPr>
              <a:pPr/>
              <a:t>12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90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71450" indent="-171450" defTabSz="909005" eaLnBrk="1" hangingPunct="1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Arial" charset="0"/>
              </a:rPr>
              <a:t>As</a:t>
            </a:r>
            <a:r>
              <a:rPr lang="en-GB" baseline="0" dirty="0">
                <a:latin typeface="Arial" charset="0"/>
              </a:rPr>
              <a:t> an Arts Council funded organisation, reporting is hugely important for us.  By importing key statistics on UK schools into Tessitura constituent records, we are able to give a much more accurate idea of the demographics of the schools, teachers and young people we work with</a:t>
            </a:r>
          </a:p>
          <a:p>
            <a:pPr marL="171450" indent="-171450" defTabSz="909005" eaLnBrk="1" hangingPunct="1">
              <a:buFont typeface="Arial" panose="020B0604020202020204" pitchFamily="34" charset="0"/>
              <a:buChar char="•"/>
              <a:defRPr/>
            </a:pPr>
            <a:r>
              <a:rPr lang="en-GB" baseline="0" dirty="0">
                <a:latin typeface="Arial" charset="0"/>
              </a:rPr>
              <a:t>We get this data from the .gov.uk website – search online for ‘UK Schools and their characteristics’ and look for the link called ‘underlying data’ – updated yearly</a:t>
            </a:r>
          </a:p>
          <a:p>
            <a:pPr marL="0" indent="0" defTabSz="909005" eaLnBrk="1" hangingPunct="1">
              <a:buFont typeface="Arial" panose="020B0604020202020204" pitchFamily="34" charset="0"/>
              <a:buNone/>
              <a:defRPr/>
            </a:pP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858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9DE400-3EB2-4F02-8293-89A02B1D044B}" type="slidenum">
              <a:rPr lang="en-US">
                <a:solidFill>
                  <a:srgbClr val="000000"/>
                </a:solidFill>
              </a:rPr>
              <a:pPr/>
              <a:t>13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90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171450" indent="-171450" defTabSz="909005" eaLnBrk="1" hangingPunct="1"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Arial" charset="0"/>
              </a:rPr>
              <a:t>This report has massively cut the amount</a:t>
            </a:r>
            <a:r>
              <a:rPr lang="en-GB" baseline="0" dirty="0">
                <a:latin typeface="Arial" charset="0"/>
              </a:rPr>
              <a:t> of time we spend collating information for our Arts Council reporting. Previously we were limited to using multiple (nearly 100 one year!) lists to get this information – now we just need one list for each group of schools we are reporting on and the report gives us all the key information in an easy to read format.</a:t>
            </a:r>
          </a:p>
          <a:p>
            <a:pPr marL="0" indent="0" defTabSz="909005" eaLnBrk="1" hangingPunct="1">
              <a:buFont typeface="Arial" panose="020B0604020202020204" pitchFamily="34" charset="0"/>
              <a:buNone/>
              <a:defRPr/>
            </a:pP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7955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9DE400-3EB2-4F02-8293-89A02B1D044B}" type="slidenum">
              <a:rPr lang="en-US">
                <a:solidFill>
                  <a:srgbClr val="000000"/>
                </a:solidFill>
              </a:rPr>
              <a:pPr/>
              <a:t>14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904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0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defTabSz="909005" eaLnBrk="1" hangingPunct="1">
              <a:buFont typeface="Arial" panose="020B0604020202020204" pitchFamily="34" charset="0"/>
              <a:buNone/>
              <a:defRPr/>
            </a:pPr>
            <a:r>
              <a:rPr lang="en-GB" dirty="0">
                <a:latin typeface="Arial" charset="0"/>
              </a:rPr>
              <a:t>We would like to make sure that we try</a:t>
            </a:r>
            <a:r>
              <a:rPr lang="en-GB" baseline="0" dirty="0">
                <a:latin typeface="Arial" charset="0"/>
              </a:rPr>
              <a:t> to keep in touch with the young people who have been involved in our longer-term projects, so that their relationship with the RSC goes from being just something they do at school to an independent choice. </a:t>
            </a:r>
            <a:r>
              <a:rPr lang="en-GB" dirty="0">
                <a:latin typeface="Arial" charset="0"/>
              </a:rPr>
              <a:t>From</a:t>
            </a:r>
            <a:r>
              <a:rPr lang="en-GB" baseline="0" dirty="0">
                <a:latin typeface="Arial" charset="0"/>
              </a:rPr>
              <a:t> September 2017 we will also be developing more routes for young people to work with RSC Education as individuals through a talent pathways system and need to be able to record participation.</a:t>
            </a: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2945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8826D6-E266-4061-83EC-953FB7FAB802}" type="slidenum">
              <a:rPr lang="en-US" smtClean="0">
                <a:solidFill>
                  <a:srgbClr val="000000"/>
                </a:solidFill>
                <a:latin typeface="Arial" charset="0"/>
              </a:rPr>
              <a:pPr/>
              <a:t>15</a:t>
            </a:fld>
            <a:endParaRPr lang="en-US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6175" y="685800"/>
            <a:ext cx="4572000" cy="3429000"/>
          </a:xfrm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6572" y="4342150"/>
            <a:ext cx="5485962" cy="4115562"/>
          </a:xfrm>
          <a:noFill/>
          <a:ln/>
        </p:spPr>
        <p:txBody>
          <a:bodyPr/>
          <a:lstStyle/>
          <a:p>
            <a:pPr eaLnBrk="1" hangingPunct="1"/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805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9219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Yale Rep is dedicated </a:t>
            </a:r>
            <a:r>
              <a:rPr lang="en-US" baseline="0" dirty="0" smtClean="0"/>
              <a:t>to New Plays and Bold re-</a:t>
            </a:r>
            <a:r>
              <a:rPr lang="en-US" baseline="0" dirty="0" err="1" smtClean="0"/>
              <a:t>interputations</a:t>
            </a:r>
            <a:r>
              <a:rPr lang="en-US" baseline="0" dirty="0" smtClean="0"/>
              <a:t> of Classics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4A167-CE28-4ECB-A790-0E67E88BE82C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6184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dirty="0" smtClean="0"/>
              <a:t>WILL POWER! is Yale Repertory Theatre's annual educational initiative in conjunction with one of its productions.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5976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All Communication</a:t>
            </a:r>
            <a:r>
              <a:rPr lang="en-US" baseline="0" dirty="0" smtClean="0"/>
              <a:t> went through the Education Contact (one person, one very busy person) We wanted that person doing other things like working in the schools. </a:t>
            </a:r>
          </a:p>
          <a:p>
            <a:pPr marL="342900" indent="-342900">
              <a:spcBef>
                <a:spcPts val="0"/>
              </a:spcBef>
              <a:spcAft>
                <a:spcPts val="1350"/>
              </a:spcAft>
              <a:buAutoNum type="arabicPeriod"/>
            </a:pPr>
            <a:r>
              <a:rPr lang="en-US" sz="1200" dirty="0" smtClean="0"/>
              <a:t>Lots of paper</a:t>
            </a:r>
          </a:p>
          <a:p>
            <a:pPr marL="342900" indent="-342900">
              <a:spcBef>
                <a:spcPts val="0"/>
              </a:spcBef>
              <a:spcAft>
                <a:spcPts val="1350"/>
              </a:spcAft>
              <a:buAutoNum type="arabicPeriod"/>
            </a:pPr>
            <a:r>
              <a:rPr lang="en-US" sz="1200" dirty="0" smtClean="0"/>
              <a:t>Lots of missed communication</a:t>
            </a:r>
          </a:p>
          <a:p>
            <a:pPr marL="342900" indent="-342900">
              <a:spcBef>
                <a:spcPts val="0"/>
              </a:spcBef>
              <a:spcAft>
                <a:spcPts val="1350"/>
              </a:spcAft>
              <a:buAutoNum type="arabicPeriod"/>
            </a:pPr>
            <a:r>
              <a:rPr lang="en-US" sz="1200" dirty="0" smtClean="0"/>
              <a:t>Lots of people with pieces of puzzle</a:t>
            </a:r>
          </a:p>
          <a:p>
            <a:pPr marL="342900" indent="-342900">
              <a:spcBef>
                <a:spcPts val="0"/>
              </a:spcBef>
              <a:spcAft>
                <a:spcPts val="1350"/>
              </a:spcAft>
              <a:buAutoNum type="arabicPeriod"/>
            </a:pPr>
            <a:r>
              <a:rPr lang="en-US" sz="1200" dirty="0" smtClean="0"/>
              <a:t>Lots of time between receiving payments and payments being submitted</a:t>
            </a:r>
          </a:p>
          <a:p>
            <a:pPr marL="342900" indent="-342900">
              <a:spcBef>
                <a:spcPts val="0"/>
              </a:spcBef>
              <a:spcAft>
                <a:spcPts val="1350"/>
              </a:spcAft>
              <a:buAutoNum type="arabicPeriod"/>
            </a:pPr>
            <a:r>
              <a:rPr lang="en-US" sz="1200" dirty="0" smtClean="0"/>
              <a:t>LOTS OF CONFUSION</a:t>
            </a:r>
          </a:p>
          <a:p>
            <a:endParaRPr lang="en-US" baseline="0" dirty="0" smtClean="0"/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endParaRPr lang="en-US" sz="12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6832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4A167-CE28-4ECB-A790-0E67E88BE82C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398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This also helps to keep the teacher’s personal record more organized.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4A167-CE28-4ECB-A790-0E67E88BE82C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2285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Box Office Records all info in custom tab</a:t>
            </a:r>
          </a:p>
          <a:p>
            <a:r>
              <a:rPr lang="en-US" baseline="0" dirty="0" smtClean="0"/>
              <a:t>Once the order is in Tessitura we can run the Group Contract from the Report Menu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4A167-CE28-4ECB-A790-0E67E88BE82C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2345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Complete</a:t>
            </a:r>
            <a:r>
              <a:rPr lang="en-US" baseline="0" dirty="0" smtClean="0"/>
              <a:t> Contract generated from Tessitura with all info including Terms and Conditions.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0692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Easily Access info for</a:t>
            </a:r>
            <a:r>
              <a:rPr lang="en-US" baseline="0" dirty="0" smtClean="0"/>
              <a:t> all Groups coming to a performance or a production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097B8A-ADE8-4FFD-9BC7-E28338EF54A2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6954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New</a:t>
            </a:r>
            <a:r>
              <a:rPr lang="en-US" baseline="0" dirty="0" smtClean="0"/>
              <a:t> Process </a:t>
            </a:r>
          </a:p>
          <a:p>
            <a:r>
              <a:rPr lang="en-US" baseline="0" dirty="0" smtClean="0"/>
              <a:t>Much more efficient with Tessitura in the middle allowing everyone in our Organization to monitor up to date info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4A167-CE28-4ECB-A790-0E67E88BE82C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6030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4A167-CE28-4ECB-A790-0E67E88BE82C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29528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Intro:</a:t>
            </a:r>
            <a:r>
              <a:rPr lang="en-GB" baseline="0" dirty="0" smtClean="0"/>
              <a:t> </a:t>
            </a:r>
          </a:p>
          <a:p>
            <a:r>
              <a:rPr lang="en-GB" baseline="0" dirty="0" smtClean="0"/>
              <a:t>Me</a:t>
            </a:r>
          </a:p>
          <a:p>
            <a:r>
              <a:rPr lang="en-GB" baseline="0" dirty="0" smtClean="0"/>
              <a:t>WH – big part of that is WHL</a:t>
            </a:r>
            <a:br>
              <a:rPr lang="en-GB" baseline="0" dirty="0" smtClean="0"/>
            </a:br>
            <a:r>
              <a:rPr lang="en-GB" baseline="0" dirty="0" smtClean="0"/>
              <a:t>Talk a bit about that, then Globe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46760-7E5D-497E-8954-4B260DBADFA4}" type="slidenum">
              <a:rPr lang="en-GB" smtClean="0">
                <a:solidFill>
                  <a:prstClr val="black"/>
                </a:solidFill>
              </a:rPr>
              <a:pPr/>
              <a:t>33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99012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(Nearly</a:t>
            </a:r>
            <a:r>
              <a:rPr lang="en-GB" baseline="0" dirty="0" smtClean="0"/>
              <a:t>) everyone has a singing voice, and everyone has a creative voice</a:t>
            </a:r>
          </a:p>
          <a:p>
            <a:r>
              <a:rPr lang="en-GB" baseline="0" dirty="0" smtClean="0"/>
              <a:t>No prior musical knowledge assumed where possible</a:t>
            </a:r>
          </a:p>
          <a:p>
            <a:r>
              <a:rPr lang="en-GB" baseline="0" dirty="0" smtClean="0"/>
              <a:t>Limit barriers to access – inclusive</a:t>
            </a:r>
          </a:p>
          <a:p>
            <a:endParaRPr lang="en-GB" baseline="0" dirty="0" smtClean="0"/>
          </a:p>
          <a:p>
            <a:r>
              <a:rPr lang="en-GB" baseline="0" dirty="0" smtClean="0"/>
              <a:t>Schools EY – hear more about</a:t>
            </a:r>
          </a:p>
          <a:p>
            <a:r>
              <a:rPr lang="en-GB" baseline="0" dirty="0" smtClean="0"/>
              <a:t>Community: </a:t>
            </a:r>
            <a:r>
              <a:rPr lang="en-GB" baseline="0" dirty="0" err="1" smtClean="0"/>
              <a:t>vuln</a:t>
            </a:r>
            <a:r>
              <a:rPr lang="en-GB" baseline="0" dirty="0" smtClean="0"/>
              <a:t> adults and children/</a:t>
            </a:r>
            <a:r>
              <a:rPr lang="en-GB" baseline="0" dirty="0" err="1" smtClean="0"/>
              <a:t>yp</a:t>
            </a:r>
            <a:r>
              <a:rPr lang="en-GB" baseline="0" dirty="0" smtClean="0"/>
              <a:t> in challenging circumstances</a:t>
            </a:r>
          </a:p>
          <a:p>
            <a:r>
              <a:rPr lang="en-GB" baseline="0" dirty="0" smtClean="0"/>
              <a:t>Fam, </a:t>
            </a:r>
            <a:r>
              <a:rPr lang="en-GB" baseline="0" dirty="0" err="1" smtClean="0"/>
              <a:t>yp</a:t>
            </a:r>
            <a:r>
              <a:rPr lang="en-GB" baseline="0" dirty="0" smtClean="0"/>
              <a:t>, adults</a:t>
            </a:r>
          </a:p>
          <a:p>
            <a:pPr>
              <a:buClr>
                <a:schemeClr val="accent5">
                  <a:lumMod val="50000"/>
                </a:schemeClr>
              </a:buClr>
            </a:pPr>
            <a:endParaRPr lang="en-GB" dirty="0" smtClean="0">
              <a:latin typeface="Segoe UI Light" panose="020B0502040204020203" pitchFamily="34" charset="0"/>
            </a:endParaRPr>
          </a:p>
          <a:p>
            <a:pPr>
              <a:buClr>
                <a:schemeClr val="accent5">
                  <a:lumMod val="50000"/>
                </a:schemeClr>
              </a:buClr>
            </a:pPr>
            <a:endParaRPr lang="en-GB" dirty="0" smtClean="0">
              <a:latin typeface="Segoe UI Light" panose="020B0502040204020203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46760-7E5D-497E-8954-4B260DBADFA4}" type="slidenum">
              <a:rPr lang="en-GB" smtClean="0">
                <a:solidFill>
                  <a:prstClr val="black"/>
                </a:solidFill>
              </a:rPr>
              <a:pPr/>
              <a:t>34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52382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Broad overview on topics we’re tackling</a:t>
            </a:r>
            <a:r>
              <a:rPr lang="en-GB" baseline="0" dirty="0" smtClean="0"/>
              <a:t> (DT to talk in more detail):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Mailing lists / user groups / reporting</a:t>
            </a:r>
            <a:r>
              <a:rPr lang="en-GB" baseline="0" dirty="0" smtClean="0"/>
              <a:t> on events at Wigmore Hall</a:t>
            </a:r>
          </a:p>
          <a:p>
            <a:endParaRPr lang="en-GB" baseline="0" dirty="0" smtClean="0"/>
          </a:p>
          <a:p>
            <a:r>
              <a:rPr lang="en-GB" baseline="0" dirty="0" smtClean="0"/>
              <a:t>DT, DS, RW – meet every other week</a:t>
            </a:r>
          </a:p>
          <a:p>
            <a:endParaRPr lang="en-GB" baseline="0" dirty="0" smtClean="0"/>
          </a:p>
          <a:p>
            <a:r>
              <a:rPr lang="en-GB" baseline="0" dirty="0" smtClean="0"/>
              <a:t>Contacts: Excel spreadsheets – schools, associates</a:t>
            </a:r>
          </a:p>
          <a:p>
            <a:r>
              <a:rPr lang="en-GB" baseline="0" dirty="0" smtClean="0"/>
              <a:t>Events: Projects outside of WH – ongoing partnerships so not always clearly defined times</a:t>
            </a:r>
          </a:p>
          <a:p>
            <a:r>
              <a:rPr lang="en-GB" baseline="0" dirty="0" smtClean="0"/>
              <a:t>Progression: Wouldn’t be appropriate to put all </a:t>
            </a:r>
            <a:r>
              <a:rPr lang="en-GB" baseline="0" dirty="0" err="1" smtClean="0"/>
              <a:t>ind</a:t>
            </a:r>
            <a:r>
              <a:rPr lang="en-GB" baseline="0" dirty="0" smtClean="0"/>
              <a:t> details in when working with a whole school, so how do we track their progression? </a:t>
            </a:r>
          </a:p>
          <a:p>
            <a:r>
              <a:rPr lang="en-GB" baseline="0" dirty="0" smtClean="0"/>
              <a:t>Plans: Working with Development to track funders’ support</a:t>
            </a:r>
          </a:p>
          <a:p>
            <a:endParaRPr lang="en-GB" baseline="0" dirty="0" smtClean="0"/>
          </a:p>
          <a:p>
            <a:r>
              <a:rPr lang="en-GB" baseline="0" dirty="0" smtClean="0"/>
              <a:t>Challenge of small org – time/staffing, but means we can be well connected across depts. – can do holistically, why we’re both here!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46760-7E5D-497E-8954-4B260DBADFA4}" type="slidenum">
              <a:rPr lang="en-GB" smtClean="0">
                <a:solidFill>
                  <a:prstClr val="black"/>
                </a:solidFill>
              </a:rPr>
              <a:pPr/>
              <a:t>35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47131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46760-7E5D-497E-8954-4B260DBADFA4}" type="slidenum">
              <a:rPr lang="en-GB" smtClean="0">
                <a:solidFill>
                  <a:prstClr val="black"/>
                </a:solidFill>
              </a:rPr>
              <a:pPr/>
              <a:t>36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17118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Why bring in</a:t>
            </a:r>
            <a:r>
              <a:rPr lang="en-GB" baseline="0" dirty="0" smtClean="0"/>
              <a:t> to Tessitura – Contact info in one place, and up to date for everyone</a:t>
            </a:r>
          </a:p>
          <a:p>
            <a:r>
              <a:rPr lang="en-GB" baseline="0" dirty="0" smtClean="0"/>
              <a:t>		Can reference for marketing (</a:t>
            </a:r>
            <a:r>
              <a:rPr lang="en-GB" baseline="0" dirty="0" err="1" smtClean="0"/>
              <a:t>Wordfly</a:t>
            </a:r>
            <a:r>
              <a:rPr lang="en-GB" baseline="0" dirty="0" smtClean="0"/>
              <a:t>)</a:t>
            </a:r>
          </a:p>
          <a:p>
            <a:r>
              <a:rPr lang="en-GB" baseline="0" dirty="0" smtClean="0"/>
              <a:t>		Reporting on Ticket purchase using I/O/R</a:t>
            </a:r>
          </a:p>
          <a:p>
            <a:endParaRPr lang="en-GB" dirty="0" smtClean="0"/>
          </a:p>
          <a:p>
            <a:r>
              <a:rPr lang="en-GB" dirty="0" smtClean="0"/>
              <a:t>How</a:t>
            </a:r>
            <a:r>
              <a:rPr lang="en-GB" baseline="0" dirty="0" smtClean="0"/>
              <a:t> to import – Constituent Import</a:t>
            </a:r>
          </a:p>
          <a:p>
            <a:r>
              <a:rPr lang="en-GB" baseline="0" dirty="0" smtClean="0"/>
              <a:t>	 For additional info use LP_CONSTITUENT_IMPORT</a:t>
            </a:r>
          </a:p>
          <a:p>
            <a:endParaRPr lang="en-GB" baseline="0" dirty="0" smtClean="0"/>
          </a:p>
          <a:p>
            <a:r>
              <a:rPr lang="en-GB" baseline="0" dirty="0" smtClean="0"/>
              <a:t>Where to store additional Info –</a:t>
            </a:r>
          </a:p>
          <a:p>
            <a:r>
              <a:rPr lang="en-GB" baseline="0" dirty="0" smtClean="0"/>
              <a:t>	Attributes – great for dropdown lists, or yes/no options</a:t>
            </a:r>
          </a:p>
          <a:p>
            <a:r>
              <a:rPr lang="en-GB" baseline="0" dirty="0" smtClean="0"/>
              <a:t>	Research Notes – can store almost unlimited information here</a:t>
            </a:r>
          </a:p>
          <a:p>
            <a:r>
              <a:rPr lang="en-GB" baseline="0" dirty="0" smtClean="0"/>
              <a:t>	</a:t>
            </a:r>
            <a:r>
              <a:rPr lang="en-GB" baseline="0" dirty="0" err="1" smtClean="0"/>
              <a:t>Cust</a:t>
            </a:r>
            <a:r>
              <a:rPr lang="en-GB" baseline="0" dirty="0" smtClean="0"/>
              <a:t> Type – useful for salutation and schools</a:t>
            </a:r>
          </a:p>
          <a:p>
            <a:r>
              <a:rPr lang="en-GB" baseline="0" dirty="0" smtClean="0"/>
              <a:t>	Relationships – for School records, most important. Store teacher links and job titles. Then pulled through in extractions for marketing, or ticketing orders by Box Office</a:t>
            </a:r>
          </a:p>
          <a:p>
            <a:r>
              <a:rPr lang="en-GB" baseline="0" dirty="0" smtClean="0"/>
              <a:t>ONS Geography – Postcode Directory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46760-7E5D-497E-8954-4B260DBADFA4}" type="slidenum">
              <a:rPr lang="en-GB" smtClean="0">
                <a:solidFill>
                  <a:prstClr val="black"/>
                </a:solidFill>
              </a:rPr>
              <a:pPr/>
              <a:t>37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1691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Events – the ones not at</a:t>
            </a:r>
            <a:r>
              <a:rPr lang="en-GB" baseline="0" dirty="0" smtClean="0"/>
              <a:t> the Hall</a:t>
            </a:r>
            <a:br>
              <a:rPr lang="en-GB" baseline="0" dirty="0" smtClean="0"/>
            </a:br>
            <a:r>
              <a:rPr lang="en-GB" baseline="0" dirty="0" smtClean="0"/>
              <a:t>Do we track all of them – start with a small manageable group of performances</a:t>
            </a:r>
          </a:p>
          <a:p>
            <a:endParaRPr lang="en-GB" baseline="0" dirty="0" smtClean="0"/>
          </a:p>
          <a:p>
            <a:r>
              <a:rPr lang="en-GB" baseline="0" dirty="0" smtClean="0"/>
              <a:t>What information to store – monitoring, securable data.</a:t>
            </a:r>
          </a:p>
          <a:p>
            <a:r>
              <a:rPr lang="en-GB" baseline="0" dirty="0" smtClean="0"/>
              <a:t>		Who has access to which part</a:t>
            </a:r>
          </a:p>
          <a:p>
            <a:endParaRPr lang="en-GB" baseline="0" dirty="0" smtClean="0"/>
          </a:p>
          <a:p>
            <a:r>
              <a:rPr lang="en-GB" baseline="0" dirty="0" smtClean="0"/>
              <a:t>How to store all of this</a:t>
            </a:r>
          </a:p>
          <a:p>
            <a:r>
              <a:rPr lang="en-GB" baseline="0" dirty="0" smtClean="0"/>
              <a:t>	CSIs</a:t>
            </a:r>
          </a:p>
          <a:p>
            <a:r>
              <a:rPr lang="en-GB" baseline="0" dirty="0" smtClean="0"/>
              <a:t>	Information which is performance specific v’s customer specific</a:t>
            </a:r>
          </a:p>
          <a:p>
            <a:r>
              <a:rPr lang="en-GB" baseline="0" dirty="0" smtClean="0"/>
              <a:t>	Custom Screens for very targeted work</a:t>
            </a:r>
          </a:p>
          <a:p>
            <a:r>
              <a:rPr lang="en-GB" baseline="0" dirty="0" smtClean="0"/>
              <a:t>	Ticket Ordering I/O/R can help with a great deal of attendance work – Also NSCAN</a:t>
            </a:r>
          </a:p>
          <a:p>
            <a:r>
              <a:rPr lang="en-GB" baseline="0" dirty="0" smtClean="0"/>
              <a:t>	How can you report on all </a:t>
            </a:r>
            <a:r>
              <a:rPr lang="en-GB" baseline="0" smtClean="0"/>
              <a:t>this information.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46760-7E5D-497E-8954-4B260DBADFA4}" type="slidenum">
              <a:rPr lang="en-GB" smtClean="0">
                <a:solidFill>
                  <a:prstClr val="black"/>
                </a:solidFill>
              </a:rPr>
              <a:pPr/>
              <a:t>38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70805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46760-7E5D-497E-8954-4B260DBADFA4}" type="slidenum">
              <a:rPr lang="en-GB" smtClean="0">
                <a:solidFill>
                  <a:prstClr val="black"/>
                </a:solidFill>
              </a:rPr>
              <a:pPr/>
              <a:t>39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62746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THURSDAY Breakout session 1 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04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0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B3AE-2152-4D21-9F07-919B250A46CB}" type="datetime1">
              <a:rPr lang="en-US" smtClean="0"/>
              <a:t>11/13/2016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986985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2449-76FE-4E9B-B54D-F36C61DDE37C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132905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17A5E-56FE-4293-A229-FD72BC002C8C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627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B2673-E189-4C61-9E4E-390B6FAB6F6B}" type="datetime1">
              <a:rPr lang="en-US" smtClean="0"/>
              <a:t>11/13/2016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117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A61D-EE97-4985-96BF-829FDED3B548}" type="datetime1">
              <a:rPr lang="en-US" smtClean="0"/>
              <a:t>11/13/2016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075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3D18F-3312-4052-9F76-ECBFD326475B}" type="datetime1">
              <a:rPr lang="en-US" smtClean="0"/>
              <a:t>11/13/2016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683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0B44-D11B-4CAD-B757-8BB827A579E1}" type="datetime1">
              <a:rPr lang="en-US" smtClean="0"/>
              <a:t>11/13/2016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677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/>
              <a:t>11/13/2016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6981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E97A-80D4-465D-8DA3-F811388B7E01}" type="datetime1">
              <a:rPr lang="en-US" smtClean="0"/>
              <a:t>11/13/2016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67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E2B7C-6AAF-4A63-8E34-2CC71303BC37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403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0F63F-500D-4D16-9883-91665AF245E7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9714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830661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167B-7056-4A8E-84A4-3538CFFBC492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453096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8F5B-96D7-4574-A18A-D2F805415048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864459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E546D-D05A-4A98-9861-71837574F911}" type="datetime1">
              <a:rPr lang="en-US" smtClean="0"/>
              <a:t>11/13/2016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6054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F521-A63B-4D01-82F2-8DFADE76ED08}" type="datetime1">
              <a:rPr lang="en-US" smtClean="0"/>
              <a:t>11/13/2016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7424656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BB3A0-AA98-4528-8F29-5DCF9BD48B5C}" type="datetime1">
              <a:rPr lang="en-US" smtClean="0"/>
              <a:t>11/13/2016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42530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D14DC-63A4-4673-9F57-F36285094528}" type="datetime1">
              <a:rPr lang="en-US" smtClean="0"/>
              <a:t>11/13/2016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8060324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EBE8-2C7E-45A1-A48C-4F4563F38CCB}" type="datetime1">
              <a:rPr lang="en-US" smtClean="0"/>
              <a:t>11/13/2016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3798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091C5-5E8F-4FE4-BF36-20C54F9015C5}" type="datetime1">
              <a:rPr lang="en-US" smtClean="0"/>
              <a:t>11/13/2016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7431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99FD-7693-4BF5-AB51-1522E77F57EC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1101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5F231-ADC8-43FD-9142-6CA5F1685B1E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966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1801813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Line 15"/>
          <p:cNvSpPr>
            <a:spLocks noChangeShapeType="1"/>
          </p:cNvSpPr>
          <p:nvPr/>
        </p:nvSpPr>
        <p:spPr bwMode="auto">
          <a:xfrm>
            <a:off x="0" y="6473825"/>
            <a:ext cx="9144000" cy="0"/>
          </a:xfrm>
          <a:prstGeom prst="line">
            <a:avLst/>
          </a:prstGeom>
          <a:noFill/>
          <a:ln w="63500">
            <a:solidFill>
              <a:srgbClr val="EE342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2400" dirty="0">
              <a:solidFill>
                <a:prstClr val="black"/>
              </a:solidFill>
              <a:latin typeface="Arial" charset="0"/>
              <a:ea typeface="MS Pゴシック" pitchFamily="-92" charset="-128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52600" y="2208213"/>
            <a:ext cx="7162800" cy="1525587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810000"/>
            <a:ext cx="7162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Lizzie Rawlinson, RSC</a:t>
            </a: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1B21E-0B3E-4A7E-B6C7-6CC7F56C91C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6323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676400"/>
            <a:ext cx="35052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0200" y="1676400"/>
            <a:ext cx="35052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dirty="0"/>
              <a:t>Lizzie Rawlinson, RSC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333813-0B0B-453C-AB07-728682AAC6A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7032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C9CD-B6BB-4850-922B-0B50BF9CB419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CEDFC-DB5E-434C-A267-DF3ED5B76074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C9CD-B6BB-4850-922B-0B50BF9CB419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CEDFC-DB5E-434C-A267-DF3ED5B76074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C9CD-B6BB-4850-922B-0B50BF9CB419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CEDFC-DB5E-434C-A267-DF3ED5B76074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C9CD-B6BB-4850-922B-0B50BF9CB419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CEDFC-DB5E-434C-A267-DF3ED5B76074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7367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6C9CD-B6BB-4850-922B-0B50BF9CB419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11/13/2016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CEDFC-DB5E-434C-A267-DF3ED5B76074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l">
              <a:defRPr sz="4400" b="1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2" descr="S:\All Roundhouse\Anniversary Year\Marketing\Brand\Brand assets\Logos\Red RH Logos\RH_logo_CMYK_Red.jp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92891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l">
              <a:defRPr sz="4400" b="1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2" descr="S:\All Roundhouse\Anniversary Year\Marketing\Brand\Brand assets\Logos\Red RH Logos\RH_logo_CMYK_Red.jp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92891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l">
              <a:defRPr sz="4400" b="1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2" descr="S:\All Roundhouse\Anniversary Year\Marketing\Brand\Brand assets\Logos\Red RH Logos\RH_logo_CMYK_Red.jp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9289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l">
              <a:defRPr sz="4400" b="1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2" descr="S:\All Roundhouse\Anniversary Year\Marketing\Brand\Brand assets\Logos\Red RH Logos\RH_logo_CMYK_Red.jp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9289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l">
              <a:defRPr sz="4400" b="1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50000"/>
              </a:lnSpc>
              <a:buClr>
                <a:srgbClr val="ED1B2F"/>
              </a:buClr>
              <a:defRPr sz="200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2" descr="S:\All Roundhouse\Anniversary Year\Marketing\Brand\Brand assets\Logos\Red RH Logos\RH_logo_CMYK_Red.jp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9289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A5BE5-AF27-403A-A43D-8C60266A74B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13/11/2016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4CE270-1EBB-49B3-910A-6991416C835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128"/>
          <a:stretch/>
        </p:blipFill>
        <p:spPr bwMode="auto">
          <a:xfrm>
            <a:off x="0" y="-29765"/>
            <a:ext cx="9180512" cy="6915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 userDrawn="1"/>
        </p:nvSpPr>
        <p:spPr>
          <a:xfrm>
            <a:off x="539552" y="764704"/>
            <a:ext cx="8229600" cy="21602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rgbClr val="350457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5400" dirty="0" smtClean="0">
                <a:solidFill>
                  <a:prstClr val="white"/>
                </a:solidFill>
              </a:rPr>
              <a:t>Headline set in Arial Bold, 54pt</a:t>
            </a:r>
            <a:endParaRPr lang="en-GB" sz="5400" dirty="0">
              <a:solidFill>
                <a:prstClr val="white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539552" y="2924944"/>
            <a:ext cx="4032448" cy="21602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Sub-headings are smaller and set in Arial, 28pt</a:t>
            </a:r>
            <a:endParaRPr lang="en-GB" sz="28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7148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ACD2-4AE1-40CC-B150-B414B9EDE9D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13/11/2016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24C9C-4417-4CE8-93E9-9EDA444B163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4573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ACD2-4AE1-40CC-B150-B414B9EDE9D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13/11/2016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24C9C-4417-4CE8-93E9-9EDA444B163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74645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ACD2-4AE1-40CC-B150-B414B9EDE9D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13/11/2016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F24C9C-4417-4CE8-93E9-9EDA444B163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331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0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3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32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33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34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35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4" Type="http://schemas.openxmlformats.org/officeDocument/2006/relationships/theme" Target="../theme/theme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22C87-1B4A-4370-BD11-1396021D827E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#TECDublin16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246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AC5F1-3AEA-43F3-80F9-620F033E9689}" type="datetime1">
              <a:rPr lang="en-US" smtClean="0"/>
              <a:t>11/13/2016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96847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455613"/>
            <a:ext cx="7162800" cy="99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8100000" algn="ctr" rotWithShape="0">
              <a:srgbClr val="FFFFFF">
                <a:alpha val="75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676400"/>
            <a:ext cx="7162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8100000" algn="ctr" rotWithShape="0">
              <a:srgbClr val="FFFFFF">
                <a:alpha val="75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172200" y="65532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rgbClr val="EE3424"/>
                </a:solidFill>
                <a:latin typeface="Arial" charset="0"/>
                <a:ea typeface="MS Pゴシック" pitchFamily="-92" charset="-128"/>
                <a:cs typeface="+mn-cs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52400" y="655320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solidFill>
                  <a:srgbClr val="EE3424"/>
                </a:solidFill>
                <a:latin typeface="Arial" charset="0"/>
                <a:ea typeface="MS Pゴシック" pitchFamily="-92" charset="-128"/>
                <a:cs typeface="+mn-cs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dirty="0"/>
              <a:t>Lizzie Rawlinson, RSC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153400" y="6553200"/>
            <a:ext cx="83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rgbClr val="EE3424"/>
                </a:solidFill>
                <a:latin typeface="Arial" charset="0"/>
                <a:ea typeface="MS Pゴシック" pitchFamily="-92" charset="-128"/>
                <a:cs typeface="+mn-cs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94419657-0B80-4FF0-B321-CAE09AA35D4D}" type="slidenum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/>
          </a:p>
        </p:txBody>
      </p:sp>
      <p:sp>
        <p:nvSpPr>
          <p:cNvPr id="1035" name="Line 11"/>
          <p:cNvSpPr>
            <a:spLocks noChangeShapeType="1"/>
          </p:cNvSpPr>
          <p:nvPr/>
        </p:nvSpPr>
        <p:spPr bwMode="auto">
          <a:xfrm>
            <a:off x="0" y="6477000"/>
            <a:ext cx="9144000" cy="0"/>
          </a:xfrm>
          <a:prstGeom prst="line">
            <a:avLst/>
          </a:prstGeom>
          <a:noFill/>
          <a:ln w="63500">
            <a:solidFill>
              <a:srgbClr val="EE3424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 sz="2400" dirty="0">
              <a:solidFill>
                <a:prstClr val="black"/>
              </a:solidFill>
              <a:latin typeface="Arial" charset="0"/>
              <a:ea typeface="MS Pゴシック" pitchFamily="-92" charset="-128"/>
            </a:endParaRPr>
          </a:p>
        </p:txBody>
      </p:sp>
      <p:pic>
        <p:nvPicPr>
          <p:cNvPr id="10248" name="Picture 1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0"/>
            <a:ext cx="1219200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00744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EE342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EE3424"/>
          </a:solidFill>
          <a:latin typeface="Calibri" pitchFamily="34" charset="0"/>
          <a:ea typeface="MS Pゴシック" pitchFamily="-92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EE3424"/>
          </a:solidFill>
          <a:latin typeface="Calibri" pitchFamily="34" charset="0"/>
          <a:ea typeface="MS Pゴシック" pitchFamily="-92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EE3424"/>
          </a:solidFill>
          <a:latin typeface="Calibri" pitchFamily="34" charset="0"/>
          <a:ea typeface="MS Pゴシック" pitchFamily="-92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EE3424"/>
          </a:solidFill>
          <a:latin typeface="Calibri" pitchFamily="34" charset="0"/>
          <a:ea typeface="MS Pゴシック" pitchFamily="-92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EE3424"/>
          </a:solidFill>
          <a:latin typeface="Arial" charset="0"/>
          <a:ea typeface="MS Pゴシック" pitchFamily="-92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EE3424"/>
          </a:solidFill>
          <a:latin typeface="Arial" charset="0"/>
          <a:ea typeface="MS Pゴシック" pitchFamily="-92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EE3424"/>
          </a:solidFill>
          <a:latin typeface="Arial" charset="0"/>
          <a:ea typeface="MS Pゴシック" pitchFamily="-92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EE3424"/>
          </a:solidFill>
          <a:latin typeface="Arial" charset="0"/>
          <a:ea typeface="MS Pゴシック" pitchFamily="-92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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"/>
        <a:defRPr sz="22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"/>
        <a:defRPr sz="22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"/>
        <a:defRPr sz="22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"/>
        <a:defRPr sz="22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"/>
        <a:defRPr sz="22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"/>
        <a:defRPr sz="22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"/>
        <a:defRPr sz="22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"/>
        <a:defRPr sz="2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yrt_linear_red.jpg"/>
          <p:cNvPicPr>
            <a:picLocks noChangeAspect="1"/>
          </p:cNvPicPr>
          <p:nvPr userDrawn="1"/>
        </p:nvPicPr>
        <p:blipFill>
          <a:blip r:embed="rId7" cstate="email">
            <a:clrChange>
              <a:clrFrom>
                <a:srgbClr val="0C0C0C"/>
              </a:clrFrom>
              <a:clrTo>
                <a:srgbClr val="0C0C0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7124" y="6096000"/>
            <a:ext cx="1374476" cy="613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A046C9CD-B6BB-4850-922B-0B50BF9CB419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 defTabSz="914400"/>
              <a:t>11/13/2016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B42CEDFC-DB5E-434C-A267-DF3ED5B76074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 defTabSz="914400"/>
              <a:t>‹#›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</p:sldLayoutIdLst>
  <p:timing>
    <p:tnLst>
      <p:par>
        <p:cTn id="1" dur="indefinite" restart="never" nodeType="tmRoot"/>
      </p:par>
    </p:tnLst>
  </p:timing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9A6A5BE5-AF27-403A-A43D-8C60266A74B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13/11/2016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FF4CE270-1EBB-49B3-910A-6991416C835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S:\All Roundhouse\Anniversary Year\Marketing\Brand\Brand assets\Logos\Red RH Logos\RH_logo_CMYK_Red.jp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520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rgbClr val="350457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•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–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•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–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»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9A6A5BE5-AF27-403A-A43D-8C60266A74B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13/11/2016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FF4CE270-1EBB-49B3-910A-6991416C835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S:\All Roundhouse\Anniversary Year\Marketing\Brand\Brand assets\Logos\Red RH Logos\RH_logo_CMYK_Red.jp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520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rgbClr val="350457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•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–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•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–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»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9A6A5BE5-AF27-403A-A43D-8C60266A74B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13/11/2016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FF4CE270-1EBB-49B3-910A-6991416C835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S:\All Roundhouse\Anniversary Year\Marketing\Brand\Brand assets\Logos\Red RH Logos\RH_logo_CMYK_Red.jp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520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</p:sldLayoutIdLst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rgbClr val="350457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•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–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•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–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»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9A6A5BE5-AF27-403A-A43D-8C60266A74B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13/11/2016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FF4CE270-1EBB-49B3-910A-6991416C835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S:\All Roundhouse\Anniversary Year\Marketing\Brand\Brand assets\Logos\Red RH Logos\RH_logo_CMYK_Red.jp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520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rgbClr val="350457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•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–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•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–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»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9A6A5BE5-AF27-403A-A43D-8C60266A74B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13/11/2016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FF4CE270-1EBB-49B3-910A-6991416C835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S:\All Roundhouse\Anniversary Year\Marketing\Brand\Brand assets\Logos\Red RH Logos\RH_logo_CMYK_Red.jp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520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</p:sldLayoutIdLst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rgbClr val="350457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•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–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•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–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»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9A6A5BE5-AF27-403A-A43D-8C60266A74B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13/11/2016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FF4CE270-1EBB-49B3-910A-6991416C835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S:\All Roundhouse\Anniversary Year\Marketing\Brand\Brand assets\Logos\Red RH Logos\RH_logo_CMYK_Red.jp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 userDrawn="1"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520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rgbClr val="350457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•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–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•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–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ct val="20000"/>
        </a:spcBef>
        <a:buClr>
          <a:srgbClr val="ED1B2F"/>
        </a:buClr>
        <a:buFont typeface="Arial" panose="020B0604020202020204" pitchFamily="34" charset="0"/>
        <a:buChar char="»"/>
        <a:defRPr sz="2000" kern="1200">
          <a:solidFill>
            <a:srgbClr val="350457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2777ACD2-4AE1-40CC-B150-B414B9EDE9DD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13/11/2016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56F24C9C-4417-4CE8-93E9-9EDA444B163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29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3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6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4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TESSITURA </a:t>
            </a:r>
          </a:p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EUROPEAN </a:t>
            </a:r>
          </a:p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CONFERENCE</a:t>
            </a:r>
          </a:p>
          <a:p>
            <a:endParaRPr lang="en-GB" sz="4000" b="1" dirty="0">
              <a:solidFill>
                <a:schemeClr val="bg2"/>
              </a:solidFill>
              <a:cs typeface="Arial" panose="020B0604020202020204" pitchFamily="34" charset="0"/>
            </a:endParaRPr>
          </a:p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429449" y="3002547"/>
            <a:ext cx="3391743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Tessitura as an Education CRM</a:t>
            </a:r>
          </a:p>
          <a:p>
            <a:pPr algn="ctr"/>
            <a:endParaRPr lang="en-GB" sz="900" b="1" dirty="0" smtClean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28063" y="4004877"/>
            <a:ext cx="35930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</a:rPr>
              <a:t>CONTENT PLANNER</a:t>
            </a:r>
          </a:p>
          <a:p>
            <a:r>
              <a:rPr lang="en-GB" b="1" dirty="0" smtClean="0">
                <a:solidFill>
                  <a:srgbClr val="F15E4C"/>
                </a:solidFill>
              </a:rPr>
              <a:t>Giulia Cubattoli - Roundhouse Trust</a:t>
            </a:r>
          </a:p>
          <a:p>
            <a:endParaRPr lang="en-GB" b="1" dirty="0" smtClean="0">
              <a:solidFill>
                <a:srgbClr val="F15E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889004"/>
            <a:ext cx="3823479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MODERATOR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Giulia Cubattoli – Roundhouse Trust</a:t>
            </a: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Panellists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Lizzie </a:t>
            </a:r>
            <a:r>
              <a:rPr lang="en-GB" b="1" dirty="0">
                <a:solidFill>
                  <a:srgbClr val="F15E4C"/>
                </a:solidFill>
                <a:cs typeface="Arial" panose="020B0604020202020204" pitchFamily="34" charset="0"/>
              </a:rPr>
              <a:t>R</a:t>
            </a: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awlinson – Royal Shakespeare Company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Janna Ellis – Yale Rep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Claire Griffin – Roundhouse Trust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Daisy Swift &amp; David Taylor – Wigmore Hall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5090637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Share your </a:t>
            </a:r>
            <a:r>
              <a:rPr lang="en-US" b="1" dirty="0" err="1" smtClean="0"/>
              <a:t>favourite</a:t>
            </a:r>
            <a:r>
              <a:rPr lang="en-US" b="1" dirty="0" smtClean="0"/>
              <a:t> content and photos! #TECDublin16</a:t>
            </a:r>
          </a:p>
          <a:p>
            <a:pPr algn="ctr"/>
            <a:endParaRPr lang="en-US" b="1" dirty="0" smtClean="0"/>
          </a:p>
          <a:p>
            <a:pPr algn="ctr"/>
            <a:endParaRPr lang="en-US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8487" y="5988867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9612" y="6081300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1711120"/>
            <a:ext cx="8087816" cy="1525587"/>
          </a:xfrm>
        </p:spPr>
        <p:txBody>
          <a:bodyPr>
            <a:normAutofit/>
          </a:bodyPr>
          <a:lstStyle/>
          <a:p>
            <a:pPr eaLnBrk="1" hangingPunct="1"/>
            <a:r>
              <a:rPr lang="en-US" b="1" dirty="0">
                <a:solidFill>
                  <a:schemeClr val="bg1"/>
                </a:solidFill>
                <a:ea typeface="ＭＳ Ｐゴシック" pitchFamily="34" charset="-128"/>
              </a:rPr>
              <a:t>Tessitura as an Education Customer Relations Manager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>
              <a:defRPr/>
            </a:pPr>
            <a:r>
              <a:rPr lang="en-GB" i="0" dirty="0">
                <a:solidFill>
                  <a:prstClr val="white"/>
                </a:solidFill>
              </a:rPr>
              <a:t>Lizzie Rawlinson, RSC</a:t>
            </a:r>
            <a:endParaRPr lang="en-US" i="0" dirty="0">
              <a:solidFill>
                <a:prstClr val="white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83568" y="3236707"/>
            <a:ext cx="7162800" cy="1752600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Lizzie Rawlinson	</a:t>
            </a:r>
          </a:p>
          <a:p>
            <a:r>
              <a:rPr lang="en-GB" dirty="0">
                <a:solidFill>
                  <a:schemeClr val="bg1"/>
                </a:solidFill>
              </a:rPr>
              <a:t>RSC Education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67544" y="4869160"/>
            <a:ext cx="8122066" cy="1433410"/>
            <a:chOff x="2281238" y="4784725"/>
            <a:chExt cx="6977678" cy="1145378"/>
          </a:xfrm>
        </p:grpSpPr>
        <p:pic>
          <p:nvPicPr>
            <p:cNvPr id="7" name="Picture 2" descr="C:\Users\natasha.goodge\Documents\Tess_Presentation1\Launceston College INSET at HFC_Steve Tasnner_ST2_0673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9878" y="4784725"/>
              <a:ext cx="1809038" cy="11306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C:\Users\natasha.goodge\Documents\Tess_Presentation1\Regional Schools Celebration_ Rehearsal workshop_ Ark Rose Primary School_Photo by Rob Freeman _c_ RSC_RSC LPN B_ham workshops - 29.01 _52 of 93_.jp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0850" y="4784725"/>
              <a:ext cx="1714500" cy="1143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5" descr="C:\Users\natasha.goodge\Documents\Tess_Presentation1\St Alban_s LPN Year 3 Festival_Rob Freeman_RSC LPN St Albans festival - 04.03 _72 of 141_.jp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5350" y="4784725"/>
              <a:ext cx="1718068" cy="11453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6" descr="C:\Users\natasha.goodge\Documents\Tess_Presentation1\Insight Into_ Love_s Labour_s Won_Photo by Rob Freeman _c_ RSC_RSC Insights session - 26.02 _9 of 44_.jp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1238" y="4784725"/>
              <a:ext cx="1702962" cy="11353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655984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8435" name="Rectangle 3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812360" cy="792088"/>
          </a:xfrm>
          <a:noFill/>
          <a:ln/>
        </p:spPr>
        <p:txBody>
          <a:bodyPr/>
          <a:lstStyle/>
          <a:p>
            <a:pPr algn="l">
              <a:tabLst>
                <a:tab pos="901700" algn="l"/>
              </a:tabLst>
            </a:pPr>
            <a:r>
              <a:rPr lang="en-US" b="1" dirty="0">
                <a:solidFill>
                  <a:schemeClr val="bg1"/>
                </a:solidFill>
              </a:rPr>
              <a:t>About </a:t>
            </a:r>
            <a:r>
              <a:rPr lang="en-US" dirty="0">
                <a:solidFill>
                  <a:schemeClr val="bg1"/>
                </a:solidFill>
              </a:rPr>
              <a:t>RSC Education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>
              <a:defRPr/>
            </a:pPr>
            <a:r>
              <a:rPr lang="en-GB" i="0" dirty="0"/>
              <a:t>Lizzie Rawlinson, RSC</a:t>
            </a:r>
            <a:endParaRPr lang="en-US" i="0" dirty="0"/>
          </a:p>
        </p:txBody>
      </p:sp>
      <p:sp>
        <p:nvSpPr>
          <p:cNvPr id="5" name="TextBox 4"/>
          <p:cNvSpPr txBox="1"/>
          <p:nvPr/>
        </p:nvSpPr>
        <p:spPr>
          <a:xfrm>
            <a:off x="107504" y="908720"/>
            <a:ext cx="8928992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dirty="0">
              <a:solidFill>
                <a:prstClr val="black"/>
              </a:solidFill>
              <a:latin typeface="Arial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b="1" dirty="0">
                <a:solidFill>
                  <a:prstClr val="white"/>
                </a:solidFill>
              </a:rPr>
              <a:t>We reach over 530,000 young people and 2,000 teachers in the UK and overseas each year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n-GB" b="1" dirty="0">
              <a:solidFill>
                <a:prstClr val="white"/>
              </a:solidFill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sz="1600" b="1" dirty="0">
                <a:solidFill>
                  <a:prstClr val="white"/>
                </a:solidFill>
              </a:rPr>
              <a:t>Our Aim </a:t>
            </a:r>
            <a:r>
              <a:rPr lang="en-GB" sz="1600" dirty="0">
                <a:solidFill>
                  <a:prstClr val="white"/>
                </a:solidFill>
              </a:rPr>
              <a:t>– to make early encounters with Shakespeare’s work vivid, accessible and enjoyable so children and young people can form a lifelong relationship with Shakespeare, theatre-going and theatre-making.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n-GB" sz="1600" dirty="0">
              <a:solidFill>
                <a:prstClr val="white"/>
              </a:solidFill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sz="1600" b="1" dirty="0">
                <a:solidFill>
                  <a:prstClr val="white"/>
                </a:solidFill>
              </a:rPr>
              <a:t>Our priorities:</a:t>
            </a: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white"/>
                </a:solidFill>
              </a:rPr>
              <a:t>The professional development of teachers so more young people’s experiences are rooted in the real world of the rehearsal room</a:t>
            </a:r>
            <a:br>
              <a:rPr lang="en-GB" sz="1600" dirty="0">
                <a:solidFill>
                  <a:prstClr val="white"/>
                </a:solidFill>
              </a:rPr>
            </a:br>
            <a:endParaRPr lang="en-GB" sz="1600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white"/>
                </a:solidFill>
              </a:rPr>
              <a:t>Working with schools and theatres in areas of relatively high socio-economic deprivation</a:t>
            </a:r>
            <a:br>
              <a:rPr lang="en-GB" sz="1600" dirty="0">
                <a:solidFill>
                  <a:prstClr val="white"/>
                </a:solidFill>
              </a:rPr>
            </a:br>
            <a:endParaRPr lang="en-GB" sz="1600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white"/>
                </a:solidFill>
              </a:rPr>
              <a:t>Partnerships with schools, universities, theatres and corporate supporters nationally and internationally to influence formative experiences of Shakespeare’s work</a:t>
            </a:r>
            <a:br>
              <a:rPr lang="en-GB" sz="1600" dirty="0">
                <a:solidFill>
                  <a:prstClr val="white"/>
                </a:solidFill>
              </a:rPr>
            </a:br>
            <a:endParaRPr lang="en-GB" sz="1600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white"/>
                </a:solidFill>
              </a:rPr>
              <a:t>Enabling young people and their teachers to engage with Shakespeare’s plays and the work of other writers as artists</a:t>
            </a:r>
            <a:br>
              <a:rPr lang="en-GB" sz="1600" dirty="0">
                <a:solidFill>
                  <a:prstClr val="white"/>
                </a:solidFill>
              </a:rPr>
            </a:br>
            <a:endParaRPr lang="en-GB" sz="1600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prstClr val="white"/>
                </a:solidFill>
              </a:rPr>
              <a:t>Influence policy makers so young people can access the full extent of their cultural inheritance</a:t>
            </a: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9482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8435" name="Rectangle 3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812360" cy="792088"/>
          </a:xfrm>
          <a:noFill/>
          <a:ln/>
        </p:spPr>
        <p:txBody>
          <a:bodyPr/>
          <a:lstStyle/>
          <a:p>
            <a:pPr algn="l">
              <a:tabLst>
                <a:tab pos="901700" algn="l"/>
              </a:tabLst>
            </a:pPr>
            <a:r>
              <a:rPr lang="en-US" sz="2800" dirty="0">
                <a:solidFill>
                  <a:schemeClr val="bg1"/>
                </a:solidFill>
              </a:rPr>
              <a:t>Recording Education work on Tessitura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>
              <a:defRPr/>
            </a:pPr>
            <a:r>
              <a:rPr lang="en-GB" i="0" dirty="0"/>
              <a:t>Lizzie Rawlinson, RSC</a:t>
            </a:r>
            <a:endParaRPr lang="en-US" i="0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1124744"/>
            <a:ext cx="8208912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sz="2000" b="1" dirty="0">
                <a:solidFill>
                  <a:prstClr val="white"/>
                </a:solidFill>
              </a:rPr>
              <a:t>We use Tessitura for managing a range of interactions with schools and teachers</a:t>
            </a:r>
          </a:p>
          <a:p>
            <a:pPr lvl="1" defTabSz="914400" fontAlgn="base">
              <a:spcBef>
                <a:spcPct val="0"/>
              </a:spcBef>
              <a:spcAft>
                <a:spcPct val="0"/>
              </a:spcAft>
            </a:pPr>
            <a:endParaRPr lang="en-GB" sz="2000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</a:rPr>
              <a:t>Ticket sales – performances and events for both young people and teachers</a:t>
            </a:r>
            <a:r>
              <a:rPr lang="en-GB" sz="2000" b="1" dirty="0">
                <a:solidFill>
                  <a:prstClr val="white"/>
                </a:solidFill>
              </a:rPr>
              <a:t/>
            </a:r>
            <a:br>
              <a:rPr lang="en-GB" sz="2000" b="1" dirty="0">
                <a:solidFill>
                  <a:prstClr val="white"/>
                </a:solidFill>
              </a:rPr>
            </a:br>
            <a:endParaRPr lang="en-GB" sz="2000" b="1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</a:rPr>
              <a:t>Tracking relationships within our long-term partnership programmes</a:t>
            </a:r>
            <a:br>
              <a:rPr lang="en-GB" sz="2000" dirty="0">
                <a:solidFill>
                  <a:prstClr val="white"/>
                </a:solidFill>
              </a:rPr>
            </a:br>
            <a:endParaRPr lang="en-GB" sz="2000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</a:rPr>
              <a:t>Recording participation in other projects</a:t>
            </a:r>
          </a:p>
          <a:p>
            <a:pPr marL="1200150" lvl="2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</a:rPr>
              <a:t>Schools’ Broadcasts</a:t>
            </a:r>
          </a:p>
          <a:p>
            <a:pPr marL="1200150" lvl="2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</a:rPr>
              <a:t>RSC Dream Team</a:t>
            </a:r>
            <a:br>
              <a:rPr lang="en-GB" sz="2000" dirty="0">
                <a:solidFill>
                  <a:prstClr val="white"/>
                </a:solidFill>
              </a:rPr>
            </a:br>
            <a:endParaRPr lang="en-GB" sz="2000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</a:rPr>
              <a:t>Maintaining information about schools to help us meet our engagement targets</a:t>
            </a:r>
            <a:endParaRPr lang="en-GB" sz="2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8753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8435" name="Rectangle 3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812360" cy="792088"/>
          </a:xfrm>
          <a:noFill/>
          <a:ln/>
        </p:spPr>
        <p:txBody>
          <a:bodyPr/>
          <a:lstStyle/>
          <a:p>
            <a:pPr algn="l">
              <a:tabLst>
                <a:tab pos="901700" algn="l"/>
              </a:tabLst>
            </a:pPr>
            <a:r>
              <a:rPr lang="en-US" sz="2800" dirty="0">
                <a:solidFill>
                  <a:schemeClr val="bg1"/>
                </a:solidFill>
              </a:rPr>
              <a:t>Ticket sales – CPD Outreach project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>
              <a:defRPr/>
            </a:pPr>
            <a:r>
              <a:rPr lang="en-GB" i="0" dirty="0"/>
              <a:t>Lizzie Rawlinson, RSC</a:t>
            </a:r>
            <a:endParaRPr lang="en-US" i="0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1124744"/>
            <a:ext cx="82089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sz="2000" b="1" dirty="0">
                <a:solidFill>
                  <a:prstClr val="white"/>
                </a:solidFill>
              </a:rPr>
              <a:t>As well as using Tessitura to ticket the events we host, we are also trying to record participation in our CPD outreach programme</a:t>
            </a:r>
          </a:p>
          <a:p>
            <a:pPr lvl="1" defTabSz="914400" fontAlgn="base">
              <a:spcBef>
                <a:spcPct val="0"/>
              </a:spcBef>
              <a:spcAft>
                <a:spcPct val="0"/>
              </a:spcAft>
            </a:pPr>
            <a:endParaRPr lang="en-GB" sz="2000" b="1" dirty="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2636912"/>
            <a:ext cx="3468127" cy="23042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400" y="1916832"/>
            <a:ext cx="49956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white"/>
                </a:solidFill>
                <a:latin typeface="Arial" charset="0"/>
              </a:rPr>
              <a:t>Professional Development courses can be booked by schools or organisations anywhere in the country</a:t>
            </a:r>
            <a:br>
              <a:rPr lang="en-GB" dirty="0">
                <a:solidFill>
                  <a:prstClr val="white"/>
                </a:solidFill>
                <a:latin typeface="Arial" charset="0"/>
              </a:rPr>
            </a:br>
            <a:endParaRPr lang="en-GB" dirty="0">
              <a:solidFill>
                <a:prstClr val="white"/>
              </a:solidFill>
              <a:latin typeface="Arial" charset="0"/>
            </a:endParaRPr>
          </a:p>
          <a:p>
            <a:pPr marL="1200150" lvl="2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white"/>
                </a:solidFill>
                <a:latin typeface="Arial" charset="0"/>
              </a:rPr>
              <a:t>Usually one booker (school, local authority or other organisation) who hosts participants from lots of different schools</a:t>
            </a:r>
          </a:p>
          <a:p>
            <a:pPr marL="1200150" lvl="2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dirty="0">
              <a:solidFill>
                <a:prstClr val="white"/>
              </a:solidFill>
              <a:latin typeface="Arial" charset="0"/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white"/>
                </a:solidFill>
                <a:latin typeface="Arial" charset="0"/>
              </a:rPr>
              <a:t>Previously only recording the booker, which limited our understanding of who was taking part</a:t>
            </a:r>
          </a:p>
        </p:txBody>
      </p:sp>
    </p:spTree>
    <p:extLst>
      <p:ext uri="{BB962C8B-B14F-4D97-AF65-F5344CB8AC3E}">
        <p14:creationId xmlns:p14="http://schemas.microsoft.com/office/powerpoint/2010/main" val="35425930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8435" name="Rectangle 3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812360" cy="792088"/>
          </a:xfrm>
          <a:noFill/>
          <a:ln/>
        </p:spPr>
        <p:txBody>
          <a:bodyPr/>
          <a:lstStyle/>
          <a:p>
            <a:pPr algn="l">
              <a:tabLst>
                <a:tab pos="901700" algn="l"/>
              </a:tabLst>
            </a:pPr>
            <a:r>
              <a:rPr lang="en-US" sz="2800" dirty="0">
                <a:solidFill>
                  <a:schemeClr val="bg1"/>
                </a:solidFill>
              </a:rPr>
              <a:t>Ticket sales – CPD Outreach project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>
              <a:defRPr/>
            </a:pPr>
            <a:r>
              <a:rPr lang="en-GB" i="0" dirty="0"/>
              <a:t>Lizzie Rawlinson, RSC</a:t>
            </a:r>
            <a:endParaRPr lang="en-US" i="0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1124744"/>
            <a:ext cx="8208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</a:rPr>
              <a:t>Now set up as a general admission plan within ticketing</a:t>
            </a:r>
          </a:p>
          <a:p>
            <a:pPr marL="1200150" lvl="2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</a:rPr>
              <a:t>1</a:t>
            </a:r>
            <a:r>
              <a:rPr lang="en-GB" sz="2000" baseline="30000" dirty="0">
                <a:solidFill>
                  <a:prstClr val="white"/>
                </a:solidFill>
              </a:rPr>
              <a:t>st</a:t>
            </a:r>
            <a:r>
              <a:rPr lang="en-GB" sz="2000" dirty="0">
                <a:solidFill>
                  <a:prstClr val="white"/>
                </a:solidFill>
              </a:rPr>
              <a:t> seat sold to the booker at full price and invoiced accordingly</a:t>
            </a:r>
          </a:p>
          <a:p>
            <a:pPr marL="1200150" lvl="2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</a:rPr>
              <a:t>Remaining seats sold retrospectively as comps to individual participants, who are affiliated to their respective school records</a:t>
            </a:r>
          </a:p>
          <a:p>
            <a:pPr marL="1200150" lvl="2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</a:endParaRPr>
          </a:p>
          <a:p>
            <a:pPr marL="1200150" lvl="2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5538"/>
          <a:stretch/>
        </p:blipFill>
        <p:spPr bwMode="auto">
          <a:xfrm>
            <a:off x="1331640" y="2691304"/>
            <a:ext cx="6549925" cy="3662312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01497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8435" name="Rectangle 3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812360" cy="792088"/>
          </a:xfrm>
          <a:noFill/>
          <a:ln/>
        </p:spPr>
        <p:txBody>
          <a:bodyPr/>
          <a:lstStyle/>
          <a:p>
            <a:pPr algn="l">
              <a:tabLst>
                <a:tab pos="901700" algn="l"/>
              </a:tabLst>
            </a:pPr>
            <a:r>
              <a:rPr lang="en-US" sz="2800" dirty="0">
                <a:solidFill>
                  <a:schemeClr val="bg1"/>
                </a:solidFill>
              </a:rPr>
              <a:t>Tracking relationships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>
              <a:defRPr/>
            </a:pPr>
            <a:r>
              <a:rPr lang="en-GB" i="0" dirty="0"/>
              <a:t>Lizzie Rawlinson, RSC</a:t>
            </a:r>
            <a:endParaRPr lang="en-US" i="0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1124744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sz="2000" b="1" dirty="0">
                <a:solidFill>
                  <a:prstClr val="white"/>
                </a:solidFill>
              </a:rPr>
              <a:t>We use affiliations to record relationships between teachers and schools</a:t>
            </a:r>
          </a:p>
          <a:p>
            <a:pPr lvl="1" defTabSz="914400" fontAlgn="base">
              <a:spcBef>
                <a:spcPct val="0"/>
              </a:spcBef>
              <a:spcAft>
                <a:spcPct val="0"/>
              </a:spcAft>
            </a:pPr>
            <a:endParaRPr lang="en-GB" sz="2000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-975" r="-81" b="18834"/>
          <a:stretch/>
        </p:blipFill>
        <p:spPr bwMode="auto">
          <a:xfrm>
            <a:off x="467544" y="1988840"/>
            <a:ext cx="8323118" cy="3308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54636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8435" name="Rectangle 3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812360" cy="792088"/>
          </a:xfrm>
          <a:noFill/>
          <a:ln/>
        </p:spPr>
        <p:txBody>
          <a:bodyPr/>
          <a:lstStyle/>
          <a:p>
            <a:pPr algn="l">
              <a:tabLst>
                <a:tab pos="901700" algn="l"/>
              </a:tabLst>
            </a:pPr>
            <a:r>
              <a:rPr lang="en-US" sz="2800" dirty="0">
                <a:solidFill>
                  <a:schemeClr val="bg1"/>
                </a:solidFill>
              </a:rPr>
              <a:t>Tracking relationships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>
              <a:defRPr/>
            </a:pPr>
            <a:r>
              <a:rPr lang="en-GB" i="0" dirty="0"/>
              <a:t>Lizzie Rawlinson, RSC</a:t>
            </a:r>
            <a:endParaRPr lang="en-US" i="0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1124744"/>
            <a:ext cx="820891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prstClr val="white"/>
                </a:solidFill>
              </a:rPr>
              <a:t>Recently launched the RSC Associate Schools programme, a long term partnership between RSC Education, regional theatre partners and schools</a:t>
            </a:r>
          </a:p>
          <a:p>
            <a:pPr marL="1257300" lvl="2" indent="-3429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</a:rPr>
              <a:t>Required a new approach to relationships, using both affiliations and associations</a:t>
            </a:r>
          </a:p>
          <a:p>
            <a:pPr marL="1257300" lvl="2" indent="-3429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</a:endParaRPr>
          </a:p>
          <a:p>
            <a:pPr marL="1257300" lvl="2" indent="-3429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</a:endParaRPr>
          </a:p>
          <a:p>
            <a:pPr marL="800100" lvl="1" indent="-3429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b="1" dirty="0">
              <a:solidFill>
                <a:prstClr val="white"/>
              </a:solidFill>
            </a:endParaRPr>
          </a:p>
          <a:p>
            <a:pPr lvl="1" defTabSz="914400" fontAlgn="base">
              <a:spcBef>
                <a:spcPct val="0"/>
              </a:spcBef>
              <a:spcAft>
                <a:spcPct val="0"/>
              </a:spcAft>
            </a:pPr>
            <a:endParaRPr lang="en-GB" sz="2000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131" y="2709792"/>
            <a:ext cx="6624221" cy="3723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77001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8435" name="Rectangle 3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812360" cy="792088"/>
          </a:xfrm>
          <a:noFill/>
          <a:ln/>
        </p:spPr>
        <p:txBody>
          <a:bodyPr/>
          <a:lstStyle/>
          <a:p>
            <a:pPr algn="l">
              <a:tabLst>
                <a:tab pos="901700" algn="l"/>
              </a:tabLst>
            </a:pPr>
            <a:r>
              <a:rPr lang="en-US" sz="2800" dirty="0">
                <a:solidFill>
                  <a:schemeClr val="bg1"/>
                </a:solidFill>
              </a:rPr>
              <a:t>Recording participation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>
              <a:defRPr/>
            </a:pPr>
            <a:r>
              <a:rPr lang="en-GB" i="0"/>
              <a:t>Lizzie Rawlinson, RSC</a:t>
            </a:r>
            <a:endParaRPr lang="en-US" i="0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1124744"/>
            <a:ext cx="820891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sz="2000" b="1" dirty="0">
                <a:solidFill>
                  <a:prstClr val="white"/>
                </a:solidFill>
              </a:rPr>
              <a:t>We have lots of other projects which are not ticketed but which we want to keep records of on Tessitura</a:t>
            </a:r>
          </a:p>
          <a:p>
            <a:pPr lvl="1" defTabSz="914400" fontAlgn="base">
              <a:spcBef>
                <a:spcPct val="0"/>
              </a:spcBef>
              <a:spcAft>
                <a:spcPct val="0"/>
              </a:spcAft>
            </a:pPr>
            <a:endParaRPr lang="en-GB" sz="2000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</a:rPr>
              <a:t>Free Schools’ Broadcast Series allows schools to watch RSC productions from their classrooms</a:t>
            </a: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</a:rPr>
              <a:t>Online registration form adds information to a custom screen which allows us to match against existing records or create new ones.</a:t>
            </a: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</a:endParaRPr>
          </a:p>
        </p:txBody>
      </p:sp>
      <p:pic>
        <p:nvPicPr>
          <p:cNvPr id="6" name="Picture 2" descr="G:\Natasha\Education\Tessitura\Tess Conference Nov 15\Broadcast Registrations 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3356992"/>
            <a:ext cx="7416824" cy="3021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 bwMode="auto">
          <a:xfrm>
            <a:off x="1403648" y="3861048"/>
            <a:ext cx="1008112" cy="72008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2400" smtClean="0">
              <a:solidFill>
                <a:prstClr val="black"/>
              </a:solidFill>
              <a:latin typeface="Arial" charset="0"/>
              <a:ea typeface="MS Pゴシック" pitchFamily="-9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861783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8435" name="Rectangle 3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812360" cy="792088"/>
          </a:xfrm>
          <a:noFill/>
          <a:ln/>
        </p:spPr>
        <p:txBody>
          <a:bodyPr/>
          <a:lstStyle/>
          <a:p>
            <a:pPr algn="l">
              <a:tabLst>
                <a:tab pos="901700" algn="l"/>
              </a:tabLst>
            </a:pPr>
            <a:r>
              <a:rPr lang="en-US" sz="2800" dirty="0">
                <a:solidFill>
                  <a:schemeClr val="bg1"/>
                </a:solidFill>
              </a:rPr>
              <a:t>Recording Participation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>
              <a:defRPr/>
            </a:pPr>
            <a:r>
              <a:rPr lang="en-GB" i="0"/>
              <a:t>Lizzie Rawlinson, RSC</a:t>
            </a:r>
            <a:endParaRPr lang="en-US" i="0" dirty="0"/>
          </a:p>
        </p:txBody>
      </p:sp>
      <p:sp>
        <p:nvSpPr>
          <p:cNvPr id="5" name="TextBox 4"/>
          <p:cNvSpPr txBox="1"/>
          <p:nvPr/>
        </p:nvSpPr>
        <p:spPr>
          <a:xfrm>
            <a:off x="152400" y="994047"/>
            <a:ext cx="748883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sz="2000" b="1" dirty="0">
                <a:solidFill>
                  <a:prstClr val="white"/>
                </a:solidFill>
                <a:latin typeface="Arial" charset="0"/>
              </a:rPr>
              <a:t>We use attributes to record participation in lots of our projects</a:t>
            </a:r>
            <a:br>
              <a:rPr lang="en-GB" sz="2000" b="1" dirty="0">
                <a:solidFill>
                  <a:prstClr val="white"/>
                </a:solidFill>
                <a:latin typeface="Arial" charset="0"/>
              </a:rPr>
            </a:br>
            <a:endParaRPr lang="en-GB" sz="2000" b="1" dirty="0">
              <a:solidFill>
                <a:prstClr val="white"/>
              </a:solidFill>
              <a:latin typeface="Arial" charset="0"/>
            </a:endParaRPr>
          </a:p>
          <a:p>
            <a:pPr marL="800100" lvl="1" indent="-3429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  <a:latin typeface="Arial" charset="0"/>
              </a:rPr>
              <a:t>Schools Broadcasts </a:t>
            </a:r>
          </a:p>
          <a:p>
            <a:pPr marL="1257300" lvl="2" indent="-3429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  <a:latin typeface="Arial" charset="0"/>
              </a:rPr>
              <a:t>As well as recording registrations, we are able to tell who logs on to watch on the day – this is recorded as an attribute</a:t>
            </a:r>
            <a:br>
              <a:rPr lang="en-GB" sz="2000" dirty="0">
                <a:solidFill>
                  <a:prstClr val="white"/>
                </a:solidFill>
                <a:latin typeface="Arial" charset="0"/>
              </a:rPr>
            </a:br>
            <a:endParaRPr lang="en-GB" sz="2000" dirty="0">
              <a:solidFill>
                <a:prstClr val="white"/>
              </a:solidFill>
              <a:latin typeface="Arial" charset="0"/>
            </a:endParaRPr>
          </a:p>
          <a:p>
            <a:pPr marL="1257300" lvl="2" indent="-3429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  <a:latin typeface="Arial" charset="0"/>
            </a:endParaRPr>
          </a:p>
          <a:p>
            <a:pPr marL="1257300" lvl="2" indent="-3429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  <a:latin typeface="Arial" charset="0"/>
            </a:endParaRPr>
          </a:p>
          <a:p>
            <a:pPr lvl="2" defTabSz="914400" fontAlgn="base">
              <a:spcBef>
                <a:spcPct val="0"/>
              </a:spcBef>
              <a:spcAft>
                <a:spcPct val="0"/>
              </a:spcAft>
            </a:pPr>
            <a:endParaRPr lang="en-GB" sz="2000" dirty="0">
              <a:solidFill>
                <a:prstClr val="white"/>
              </a:solidFill>
              <a:latin typeface="Arial" charset="0"/>
            </a:endParaRPr>
          </a:p>
          <a:p>
            <a:pPr marL="800100" lvl="1" indent="-3429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  <a:latin typeface="Arial" charset="0"/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</a:endParaRPr>
          </a:p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000" dirty="0">
              <a:solidFill>
                <a:prstClr val="white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9971" y="3212976"/>
            <a:ext cx="2834477" cy="269275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230833" y="3501008"/>
            <a:ext cx="568863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  <a:latin typeface="Arial" charset="0"/>
              </a:rPr>
              <a:t>RSC Dream Team 2016 participation as attributes</a:t>
            </a:r>
          </a:p>
          <a:p>
            <a:pPr marL="1257300" lvl="2" indent="-3429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white"/>
                </a:solidFill>
                <a:latin typeface="Arial" charset="0"/>
              </a:rPr>
              <a:t>Schools could register online to receive a free Playmaking Pack to help them put on their own production of </a:t>
            </a:r>
            <a:r>
              <a:rPr lang="en-GB" sz="2000" i="1" dirty="0">
                <a:solidFill>
                  <a:prstClr val="white"/>
                </a:solidFill>
                <a:latin typeface="Arial" charset="0"/>
              </a:rPr>
              <a:t>A Midsummer Night’s Dream </a:t>
            </a:r>
            <a:r>
              <a:rPr lang="en-GB" sz="2000" dirty="0">
                <a:solidFill>
                  <a:prstClr val="white"/>
                </a:solidFill>
                <a:latin typeface="Arial" charset="0"/>
              </a:rPr>
              <a:t>and perform in our Playmaking Festival in Stratford-upon-Avon</a:t>
            </a:r>
            <a:endParaRPr lang="en-GB" sz="2000" i="1" dirty="0">
              <a:solidFill>
                <a:prstClr val="white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889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8435" name="Rectangle 3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812360" cy="792088"/>
          </a:xfrm>
          <a:noFill/>
          <a:ln/>
        </p:spPr>
        <p:txBody>
          <a:bodyPr/>
          <a:lstStyle/>
          <a:p>
            <a:pPr algn="l">
              <a:tabLst>
                <a:tab pos="901700" algn="l"/>
              </a:tabLst>
            </a:pPr>
            <a:r>
              <a:rPr lang="en-US" sz="3200" b="1" dirty="0">
                <a:solidFill>
                  <a:schemeClr val="bg1"/>
                </a:solidFill>
              </a:rPr>
              <a:t>Reporting on our reach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>
              <a:defRPr/>
            </a:pPr>
            <a:r>
              <a:rPr lang="en-GB" i="0" dirty="0"/>
              <a:t>Lizzie Rawlinson, RSC</a:t>
            </a:r>
            <a:endParaRPr lang="en-US" i="0" dirty="0"/>
          </a:p>
        </p:txBody>
      </p:sp>
      <p:sp>
        <p:nvSpPr>
          <p:cNvPr id="5" name="TextBox 4"/>
          <p:cNvSpPr txBox="1"/>
          <p:nvPr/>
        </p:nvSpPr>
        <p:spPr>
          <a:xfrm>
            <a:off x="480176" y="908720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sz="2400" dirty="0">
                <a:solidFill>
                  <a:prstClr val="white"/>
                </a:solidFill>
              </a:rPr>
              <a:t>We use imported government data to report on against key statistics for the schools we work with – recorded as attributes</a:t>
            </a:r>
          </a:p>
          <a:p>
            <a:pPr marL="1200150" lvl="2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</a:endParaRPr>
          </a:p>
        </p:txBody>
      </p:sp>
      <p:pic>
        <p:nvPicPr>
          <p:cNvPr id="6" name="Picture 2" descr="G:\Natasha\Education\Tessitura\Tess Conference Nov 15\Attributes Screengrab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5880" y="2101600"/>
            <a:ext cx="7062039" cy="4272148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/>
        </p:spPr>
      </p:pic>
      <p:sp>
        <p:nvSpPr>
          <p:cNvPr id="7" name="Rectangle 6"/>
          <p:cNvSpPr/>
          <p:nvPr/>
        </p:nvSpPr>
        <p:spPr bwMode="auto">
          <a:xfrm>
            <a:off x="1403648" y="2564904"/>
            <a:ext cx="864096" cy="72008"/>
          </a:xfrm>
          <a:prstGeom prst="rect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2400" smtClean="0">
              <a:solidFill>
                <a:prstClr val="black"/>
              </a:solidFill>
              <a:latin typeface="Arial" charset="0"/>
              <a:ea typeface="MS Pゴシック" pitchFamily="-92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2551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8435" name="Rectangle 3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812360" cy="792088"/>
          </a:xfrm>
          <a:noFill/>
          <a:ln/>
        </p:spPr>
        <p:txBody>
          <a:bodyPr/>
          <a:lstStyle/>
          <a:p>
            <a:pPr algn="l">
              <a:tabLst>
                <a:tab pos="901700" algn="l"/>
              </a:tabLst>
            </a:pPr>
            <a:r>
              <a:rPr lang="en-US" sz="3200" b="1" dirty="0">
                <a:solidFill>
                  <a:schemeClr val="bg1"/>
                </a:solidFill>
              </a:rPr>
              <a:t>Reporting on our reach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>
              <a:defRPr/>
            </a:pPr>
            <a:r>
              <a:rPr lang="en-GB" i="0" dirty="0"/>
              <a:t>Lizzie Rawlinson, RSC</a:t>
            </a:r>
            <a:endParaRPr lang="en-US" i="0" dirty="0"/>
          </a:p>
        </p:txBody>
      </p:sp>
      <p:sp>
        <p:nvSpPr>
          <p:cNvPr id="5" name="TextBox 4"/>
          <p:cNvSpPr txBox="1"/>
          <p:nvPr/>
        </p:nvSpPr>
        <p:spPr>
          <a:xfrm>
            <a:off x="3563888" y="1196752"/>
            <a:ext cx="51972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sz="2400" dirty="0">
                <a:solidFill>
                  <a:prstClr val="white"/>
                </a:solidFill>
              </a:rPr>
              <a:t>We created a bespoke report which draws on this information to help us quickly access this information for any given list of schools</a:t>
            </a:r>
            <a:br>
              <a:rPr lang="en-GB" sz="2400" dirty="0">
                <a:solidFill>
                  <a:prstClr val="white"/>
                </a:solidFill>
              </a:rPr>
            </a:br>
            <a:endParaRPr lang="en-GB" sz="2400" dirty="0">
              <a:solidFill>
                <a:prstClr val="white"/>
              </a:solidFill>
            </a:endParaRPr>
          </a:p>
          <a:p>
            <a:pPr marL="1257300" lvl="2" indent="-3429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white"/>
                </a:solidFill>
              </a:rPr>
              <a:t>Runs from a user defined list </a:t>
            </a:r>
            <a:br>
              <a:rPr lang="en-GB" sz="2400" dirty="0">
                <a:solidFill>
                  <a:prstClr val="white"/>
                </a:solidFill>
              </a:rPr>
            </a:br>
            <a:endParaRPr lang="en-GB" sz="2400" dirty="0">
              <a:solidFill>
                <a:prstClr val="white"/>
              </a:solidFill>
            </a:endParaRPr>
          </a:p>
          <a:p>
            <a:pPr marL="1257300" lvl="2" indent="-3429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white"/>
                </a:solidFill>
              </a:rPr>
              <a:t>Allows us to determine average BAME figure and FSM figure</a:t>
            </a:r>
          </a:p>
          <a:p>
            <a:pPr marL="1200150" lvl="2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175" y="1196752"/>
            <a:ext cx="3644677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1145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8435" name="Rectangle 3"/>
          <p:cNvSpPr>
            <a:spLocks noGrp="1" noChangeArrowheads="1"/>
          </p:cNvSpPr>
          <p:nvPr>
            <p:ph type="title"/>
          </p:nvPr>
        </p:nvSpPr>
        <p:spPr>
          <a:xfrm>
            <a:off x="1331640" y="188640"/>
            <a:ext cx="7812360" cy="792088"/>
          </a:xfrm>
          <a:noFill/>
          <a:ln/>
        </p:spPr>
        <p:txBody>
          <a:bodyPr/>
          <a:lstStyle/>
          <a:p>
            <a:pPr algn="l">
              <a:tabLst>
                <a:tab pos="901700" algn="l"/>
              </a:tabLst>
            </a:pPr>
            <a:r>
              <a:rPr lang="en-US" sz="3200" b="1" dirty="0">
                <a:solidFill>
                  <a:schemeClr val="bg1"/>
                </a:solidFill>
              </a:rPr>
              <a:t>Future projects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>
              <a:defRPr/>
            </a:pPr>
            <a:r>
              <a:rPr lang="en-GB" i="0" dirty="0"/>
              <a:t>Lizzie Rawlinson, RSC</a:t>
            </a:r>
            <a:endParaRPr lang="en-US" i="0" dirty="0"/>
          </a:p>
        </p:txBody>
      </p:sp>
      <p:sp>
        <p:nvSpPr>
          <p:cNvPr id="8" name="TextBox 7"/>
          <p:cNvSpPr txBox="1"/>
          <p:nvPr/>
        </p:nvSpPr>
        <p:spPr>
          <a:xfrm>
            <a:off x="467544" y="1340768"/>
            <a:ext cx="82089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prstClr val="white"/>
                </a:solidFill>
              </a:rPr>
              <a:t>Recording data from younger participants</a:t>
            </a:r>
            <a:br>
              <a:rPr lang="en-GB" sz="2400" b="1" dirty="0">
                <a:solidFill>
                  <a:prstClr val="white"/>
                </a:solidFill>
              </a:rPr>
            </a:br>
            <a:endParaRPr lang="en-GB" sz="2400" b="1" dirty="0">
              <a:solidFill>
                <a:prstClr val="white"/>
              </a:solidFill>
            </a:endParaRPr>
          </a:p>
          <a:p>
            <a:pPr marL="1200150" lvl="2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white"/>
                </a:solidFill>
              </a:rPr>
              <a:t>Keeping in touch with young people who have experienced our work over several years</a:t>
            </a:r>
            <a:br>
              <a:rPr lang="en-GB" sz="2400" dirty="0">
                <a:solidFill>
                  <a:prstClr val="white"/>
                </a:solidFill>
              </a:rPr>
            </a:br>
            <a:endParaRPr lang="en-GB" sz="2400" dirty="0">
              <a:solidFill>
                <a:prstClr val="white"/>
              </a:solidFill>
            </a:endParaRPr>
          </a:p>
          <a:p>
            <a:pPr marL="1200150" lvl="2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white"/>
                </a:solidFill>
              </a:rPr>
              <a:t>Upcoming talent pathways project will see us having more independent relationships with young people</a:t>
            </a:r>
            <a:br>
              <a:rPr lang="en-GB" sz="2400" dirty="0">
                <a:solidFill>
                  <a:prstClr val="white"/>
                </a:solidFill>
              </a:rPr>
            </a:br>
            <a:endParaRPr lang="en-GB" sz="2400" dirty="0">
              <a:solidFill>
                <a:prstClr val="white"/>
              </a:solidFill>
            </a:endParaRPr>
          </a:p>
          <a:p>
            <a:pPr marL="1200150" lvl="2" indent="-28575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prstClr val="white"/>
                </a:solidFill>
              </a:rPr>
              <a:t>Need to develop a system which adheres to all safeguarding policies but still allows us to maintain data</a:t>
            </a:r>
          </a:p>
          <a:p>
            <a:pPr lvl="2" defTabSz="914400" fontAlgn="base">
              <a:spcBef>
                <a:spcPct val="0"/>
              </a:spcBef>
              <a:spcAft>
                <a:spcPct val="0"/>
              </a:spcAft>
            </a:pPr>
            <a:endParaRPr lang="en-GB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20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23728" y="2204864"/>
            <a:ext cx="4248472" cy="1944215"/>
          </a:xfrm>
        </p:spPr>
        <p:txBody>
          <a:bodyPr/>
          <a:lstStyle/>
          <a:p>
            <a:pPr algn="l" eaLnBrk="1" hangingPunct="1"/>
            <a:r>
              <a:rPr lang="en-US" sz="4000" b="1" dirty="0">
                <a:solidFill>
                  <a:schemeClr val="bg1"/>
                </a:solidFill>
              </a:rPr>
              <a:t>Thank you</a:t>
            </a:r>
            <a:r>
              <a:rPr lang="en-US" sz="4000" b="1" dirty="0"/>
              <a:t>.</a:t>
            </a:r>
            <a:r>
              <a:rPr lang="en-US" sz="2400" b="1" dirty="0"/>
              <a:t/>
            </a:r>
            <a:br>
              <a:rPr lang="en-US" sz="2400" b="1" dirty="0"/>
            </a:br>
            <a:r>
              <a:rPr lang="en-GB" altLang="ja-JP" sz="1800" b="1" dirty="0">
                <a:ea typeface="ＭＳ Ｐゴシック" pitchFamily="34" charset="-128"/>
              </a:rPr>
              <a:t/>
            </a:r>
            <a:br>
              <a:rPr lang="en-GB" altLang="ja-JP" sz="1800" b="1" dirty="0">
                <a:ea typeface="ＭＳ Ｐゴシック" pitchFamily="34" charset="-128"/>
              </a:rPr>
            </a:br>
            <a:endParaRPr lang="en-US" sz="1800" b="1" i="1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>
              <a:defRPr/>
            </a:pPr>
            <a:r>
              <a:rPr lang="en-GB" i="0" dirty="0">
                <a:solidFill>
                  <a:prstClr val="white"/>
                </a:solidFill>
              </a:rPr>
              <a:t>Lizzie Rawlinson, RSC</a:t>
            </a:r>
            <a:endParaRPr lang="en-US" i="0" dirty="0">
              <a:solidFill>
                <a:prstClr val="white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467544" y="4869160"/>
            <a:ext cx="8122066" cy="1433410"/>
            <a:chOff x="2281238" y="4784725"/>
            <a:chExt cx="6977678" cy="1145378"/>
          </a:xfrm>
        </p:grpSpPr>
        <p:pic>
          <p:nvPicPr>
            <p:cNvPr id="9" name="Picture 2" descr="C:\Users\natasha.goodge\Documents\Tess_Presentation1\Launceston College INSET at HFC_Steve Tasnner_ST2_0673.jp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9878" y="4784725"/>
              <a:ext cx="1809038" cy="11306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4" descr="C:\Users\natasha.goodge\Documents\Tess_Presentation1\Regional Schools Celebration_ Rehearsal workshop_ Ark Rose Primary School_Photo by Rob Freeman _c_ RSC_RSC LPN B_ham workshops - 29.01 _52 of 93_.jpg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10850" y="4784725"/>
              <a:ext cx="1714500" cy="1143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5" descr="C:\Users\natasha.goodge\Documents\Tess_Presentation1\St Alban_s LPN Year 3 Festival_Rob Freeman_RSC LPN St Albans festival - 04.03 _72 of 141_.jpg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25350" y="4784725"/>
              <a:ext cx="1718068" cy="11453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6" descr="C:\Users\natasha.goodge\Documents\Tess_Presentation1\Insight Into_ Love_s Labour_s Won_Photo by Rob Freeman _c_ RSC_RSC Insights session - 26.02 _9 of 44_.jpg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1238" y="4784725"/>
              <a:ext cx="1702962" cy="11353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892597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UT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3675888"/>
            <a:ext cx="4572000" cy="3182112"/>
          </a:xfrm>
          <a:prstGeom prst="rect">
            <a:avLst/>
          </a:prstGeom>
        </p:spPr>
      </p:pic>
      <p:pic>
        <p:nvPicPr>
          <p:cNvPr id="19" name="Picture 18" descr="YRT1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4514851" y="0"/>
            <a:ext cx="4629149" cy="6858000"/>
          </a:xfrm>
          <a:prstGeom prst="rect">
            <a:avLst/>
          </a:prstGeom>
        </p:spPr>
      </p:pic>
      <p:cxnSp>
        <p:nvCxnSpPr>
          <p:cNvPr id="23" name="Straight Connector 22"/>
          <p:cNvCxnSpPr/>
          <p:nvPr/>
        </p:nvCxnSpPr>
        <p:spPr>
          <a:xfrm>
            <a:off x="4514850" y="0"/>
            <a:ext cx="5715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0" y="3658791"/>
            <a:ext cx="4514850" cy="17097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52400" y="152400"/>
            <a:ext cx="4248150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/>
            <a:r>
              <a:rPr lang="en-US" sz="2800" b="1" dirty="0">
                <a:solidFill>
                  <a:prstClr val="white"/>
                </a:solidFill>
              </a:rPr>
              <a:t>Education Constituent </a:t>
            </a:r>
          </a:p>
          <a:p>
            <a:pPr algn="ctr" defTabSz="914400"/>
            <a:r>
              <a:rPr lang="en-US" sz="2800" b="1" dirty="0">
                <a:solidFill>
                  <a:prstClr val="white"/>
                </a:solidFill>
              </a:rPr>
              <a:t>Relationship </a:t>
            </a:r>
            <a:r>
              <a:rPr lang="en-US" sz="2800" b="1" dirty="0" smtClean="0">
                <a:solidFill>
                  <a:prstClr val="white"/>
                </a:solidFill>
              </a:rPr>
              <a:t>Management</a:t>
            </a:r>
            <a:endParaRPr lang="en-US" sz="2800" b="1" dirty="0">
              <a:solidFill>
                <a:prstClr val="white"/>
              </a:solidFill>
            </a:endParaRPr>
          </a:p>
          <a:p>
            <a:pPr algn="ctr" defTabSz="914400"/>
            <a:endParaRPr lang="en-US" b="1" dirty="0">
              <a:solidFill>
                <a:prstClr val="white"/>
              </a:solidFill>
            </a:endParaRPr>
          </a:p>
          <a:p>
            <a:pPr algn="ctr" defTabSz="914400"/>
            <a:endParaRPr lang="en-US" b="1" dirty="0" smtClean="0">
              <a:solidFill>
                <a:prstClr val="white"/>
              </a:solidFill>
            </a:endParaRPr>
          </a:p>
          <a:p>
            <a:pPr algn="ctr" defTabSz="914400"/>
            <a:endParaRPr lang="en-US" b="1" dirty="0">
              <a:solidFill>
                <a:prstClr val="white"/>
              </a:solidFill>
            </a:endParaRPr>
          </a:p>
          <a:p>
            <a:pPr algn="ctr" defTabSz="914400"/>
            <a:r>
              <a:rPr lang="en-US" sz="2400" b="1" dirty="0">
                <a:solidFill>
                  <a:prstClr val="white"/>
                </a:solidFill>
              </a:rPr>
              <a:t>Yale Rep’s WILLPOWER! </a:t>
            </a:r>
          </a:p>
          <a:p>
            <a:pPr algn="ctr" defTabSz="914400"/>
            <a:r>
              <a:rPr lang="en-US" sz="2400" b="1" dirty="0">
                <a:solidFill>
                  <a:prstClr val="white"/>
                </a:solidFill>
              </a:rPr>
              <a:t>School Group Management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UT-fromstage.JPG"/>
          <p:cNvPicPr>
            <a:picLocks noChangeAspect="1"/>
          </p:cNvPicPr>
          <p:nvPr/>
        </p:nvPicPr>
        <p:blipFill>
          <a:blip r:embed="rId3" cstate="email">
            <a:lum/>
          </a:blip>
          <a:srcRect/>
          <a:stretch>
            <a:fillRect/>
          </a:stretch>
        </p:blipFill>
        <p:spPr>
          <a:xfrm>
            <a:off x="-57150" y="3214687"/>
            <a:ext cx="4743450" cy="3643313"/>
          </a:xfrm>
          <a:prstGeom prst="rect">
            <a:avLst/>
          </a:prstGeom>
        </p:spPr>
      </p:pic>
      <p:pic>
        <p:nvPicPr>
          <p:cNvPr id="3" name="Picture 2" descr="YRT-inside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0"/>
            <a:ext cx="4686299" cy="3514725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4686299" y="0"/>
            <a:ext cx="0" cy="69342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0" y="3514726"/>
            <a:ext cx="4686300" cy="2711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5257800" y="1257301"/>
            <a:ext cx="3714750" cy="4400549"/>
          </a:xfrm>
        </p:spPr>
        <p:txBody>
          <a:bodyPr>
            <a:normAutofit/>
          </a:bodyPr>
          <a:lstStyle/>
          <a:p>
            <a:r>
              <a:rPr lang="en-US" sz="1800" dirty="0"/>
              <a:t>Season: Sept-May</a:t>
            </a:r>
          </a:p>
          <a:p>
            <a:pPr lvl="1">
              <a:buFont typeface="Wingdings" pitchFamily="2" charset="2"/>
              <a:buChar char="à"/>
            </a:pPr>
            <a:r>
              <a:rPr lang="en-US" sz="1298" dirty="0"/>
              <a:t>2 theaters</a:t>
            </a:r>
          </a:p>
          <a:p>
            <a:pPr lvl="1">
              <a:buFont typeface="Wingdings" pitchFamily="2" charset="2"/>
              <a:buChar char="à"/>
            </a:pPr>
            <a:r>
              <a:rPr lang="en-US" sz="1298" dirty="0"/>
              <a:t>5 productions/season</a:t>
            </a:r>
          </a:p>
          <a:p>
            <a:pPr lvl="1">
              <a:buFont typeface="Wingdings" pitchFamily="2" charset="2"/>
              <a:buChar char="à"/>
            </a:pPr>
            <a:r>
              <a:rPr lang="en-US" sz="1298" dirty="0"/>
              <a:t>22 performances/production</a:t>
            </a:r>
          </a:p>
          <a:p>
            <a:pPr lvl="1">
              <a:buFont typeface="Wingdings" pitchFamily="2" charset="2"/>
              <a:buChar char="à"/>
            </a:pPr>
            <a:r>
              <a:rPr lang="en-US" sz="1298" dirty="0"/>
              <a:t>Capacity : 10,000-13,000/ production</a:t>
            </a:r>
          </a:p>
          <a:p>
            <a:pPr lvl="1">
              <a:buFont typeface="Wingdings" pitchFamily="2" charset="2"/>
              <a:buChar char="à"/>
            </a:pPr>
            <a:endParaRPr lang="en-US" sz="1298" dirty="0"/>
          </a:p>
          <a:p>
            <a:r>
              <a:rPr lang="en-US" sz="1800" dirty="0"/>
              <a:t>Tony Award Winning </a:t>
            </a:r>
          </a:p>
          <a:p>
            <a:endParaRPr lang="en-US" sz="900" dirty="0"/>
          </a:p>
          <a:p>
            <a:r>
              <a:rPr lang="en-US" sz="1800" dirty="0"/>
              <a:t>New Haven, CT</a:t>
            </a:r>
          </a:p>
          <a:p>
            <a:pPr lvl="1">
              <a:buNone/>
            </a:pPr>
            <a:r>
              <a:rPr lang="en-US" sz="1298" dirty="0">
                <a:sym typeface="Wingdings" pitchFamily="2" charset="2"/>
              </a:rPr>
              <a:t> </a:t>
            </a:r>
            <a:r>
              <a:rPr lang="en-US" sz="1298" dirty="0"/>
              <a:t>Population ~1 million</a:t>
            </a:r>
          </a:p>
          <a:p>
            <a:pPr>
              <a:buNone/>
            </a:pPr>
            <a:endParaRPr lang="en-US" sz="900" dirty="0"/>
          </a:p>
          <a:p>
            <a:r>
              <a:rPr lang="en-US" sz="1800" dirty="0"/>
              <a:t>Nearby theaters:</a:t>
            </a:r>
          </a:p>
          <a:p>
            <a:pPr lvl="1">
              <a:buFont typeface="Wingdings" pitchFamily="2" charset="2"/>
              <a:buChar char="à"/>
            </a:pPr>
            <a:r>
              <a:rPr lang="en-US" sz="1200" dirty="0">
                <a:sym typeface="Wingdings" pitchFamily="2" charset="2"/>
              </a:rPr>
              <a:t>Long Wharf Theater</a:t>
            </a:r>
          </a:p>
          <a:p>
            <a:pPr lvl="1">
              <a:buFont typeface="Wingdings" pitchFamily="2" charset="2"/>
              <a:buChar char="à"/>
            </a:pPr>
            <a:r>
              <a:rPr lang="en-US" sz="1200" dirty="0">
                <a:sym typeface="Wingdings" pitchFamily="2" charset="2"/>
              </a:rPr>
              <a:t>Shubert Theater</a:t>
            </a:r>
          </a:p>
          <a:p>
            <a:pPr lvl="1">
              <a:buFont typeface="Wingdings" pitchFamily="2" charset="2"/>
              <a:buChar char="à"/>
            </a:pPr>
            <a:r>
              <a:rPr lang="en-US" sz="1200" dirty="0">
                <a:sym typeface="Wingdings" pitchFamily="2" charset="2"/>
              </a:rPr>
              <a:t>Hartford &amp; Westport</a:t>
            </a:r>
          </a:p>
          <a:p>
            <a:pPr lvl="1">
              <a:buFont typeface="Wingdings" pitchFamily="2" charset="2"/>
              <a:buChar char="à"/>
            </a:pPr>
            <a:r>
              <a:rPr lang="en-US" sz="1200" dirty="0">
                <a:sym typeface="Wingdings" pitchFamily="2" charset="2"/>
              </a:rPr>
              <a:t>New York City (1.5 </a:t>
            </a:r>
            <a:r>
              <a:rPr lang="en-US" sz="1200" dirty="0" err="1">
                <a:sym typeface="Wingdings" pitchFamily="2" charset="2"/>
              </a:rPr>
              <a:t>hrs</a:t>
            </a:r>
            <a:r>
              <a:rPr lang="en-US" sz="1200" dirty="0">
                <a:sym typeface="Wingdings" pitchFamily="2" charset="2"/>
              </a:rPr>
              <a:t>)</a:t>
            </a:r>
          </a:p>
          <a:p>
            <a:pPr marL="342900" lvl="1" indent="0">
              <a:buNone/>
            </a:pPr>
            <a:endParaRPr lang="en-US" sz="1200" dirty="0">
              <a:sym typeface="Wingdings" pitchFamily="2" charset="2"/>
            </a:endParaRPr>
          </a:p>
          <a:p>
            <a:pPr marL="342900" lvl="1" indent="0">
              <a:buNone/>
            </a:pPr>
            <a:endParaRPr lang="en-US" sz="1200" dirty="0">
              <a:sym typeface="Wingdings" pitchFamily="2" charset="2"/>
            </a:endParaRPr>
          </a:p>
        </p:txBody>
      </p:sp>
      <p:pic>
        <p:nvPicPr>
          <p:cNvPr id="8" name="Picture 7" descr="yrt_linear_red.jpg"/>
          <p:cNvPicPr>
            <a:picLocks noChangeAspect="1"/>
          </p:cNvPicPr>
          <p:nvPr/>
        </p:nvPicPr>
        <p:blipFill>
          <a:blip r:embed="rId5" cstate="email">
            <a:clrChange>
              <a:clrFrom>
                <a:srgbClr val="0C0C0C"/>
              </a:clrFrom>
              <a:clrTo>
                <a:srgbClr val="0C0C0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5614" y="6396820"/>
            <a:ext cx="905256" cy="4040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33400" y="3581400"/>
            <a:ext cx="7696200" cy="3254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/>
            <a:r>
              <a:rPr lang="en-US" sz="2400" dirty="0">
                <a:solidFill>
                  <a:prstClr val="white"/>
                </a:solidFill>
              </a:rPr>
              <a:t>WILLPOWER! Program</a:t>
            </a:r>
          </a:p>
          <a:p>
            <a:pPr defTabSz="914400"/>
            <a:endParaRPr lang="en-US" sz="2400" dirty="0">
              <a:solidFill>
                <a:prstClr val="white"/>
              </a:solidFill>
            </a:endParaRPr>
          </a:p>
          <a:p>
            <a:pPr marL="214313" indent="-214313" defTabSz="9144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white"/>
                </a:solidFill>
              </a:rPr>
              <a:t>3 Performances a year</a:t>
            </a:r>
          </a:p>
          <a:p>
            <a:pPr marL="214313" indent="-214313" defTabSz="9144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white"/>
                </a:solidFill>
              </a:rPr>
              <a:t>~1000 Middle to High School students</a:t>
            </a:r>
          </a:p>
          <a:p>
            <a:pPr marL="214313" indent="-214313" defTabSz="9144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white"/>
                </a:solidFill>
              </a:rPr>
              <a:t>Specially Priced Matinee Performances ($5-$10)</a:t>
            </a:r>
          </a:p>
          <a:p>
            <a:pPr marL="214313" indent="-214313" defTabSz="9144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white"/>
                </a:solidFill>
              </a:rPr>
              <a:t>Post Performance Discussions with Creative Team and Actors</a:t>
            </a:r>
          </a:p>
          <a:p>
            <a:pPr marL="214313" indent="-214313" defTabSz="9144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white"/>
                </a:solidFill>
              </a:rPr>
              <a:t>Teacher Workshops and Study Guides </a:t>
            </a:r>
          </a:p>
          <a:p>
            <a:pPr marL="214313" indent="-214313" defTabSz="914400">
              <a:buFont typeface="Arial" panose="020B0604020202020204" pitchFamily="34" charset="0"/>
              <a:buChar char="•"/>
            </a:pPr>
            <a:endParaRPr lang="en-US" sz="1350" dirty="0">
              <a:solidFill>
                <a:prstClr val="white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52400"/>
            <a:ext cx="9194006" cy="3581400"/>
          </a:xfrm>
          <a:prstGeom prst="rect">
            <a:avLst/>
          </a:prstGeom>
        </p:spPr>
      </p:pic>
      <p:pic>
        <p:nvPicPr>
          <p:cNvPr id="8" name="Picture 7" descr="yrt_linear_red.jpg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0C0C0C"/>
              </a:clrFrom>
              <a:clrTo>
                <a:srgbClr val="0C0C0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400" y="6324600"/>
            <a:ext cx="905256" cy="404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76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4628580" y="0"/>
            <a:ext cx="32553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0" y="1"/>
            <a:ext cx="4457700" cy="990599"/>
          </a:xfrm>
        </p:spPr>
        <p:txBody>
          <a:bodyPr>
            <a:noAutofit/>
          </a:bodyPr>
          <a:lstStyle/>
          <a:p>
            <a:pPr algn="l"/>
            <a:r>
              <a:rPr lang="en-US" sz="2100" b="1" dirty="0"/>
              <a:t>What we had been doing: </a:t>
            </a:r>
            <a:endParaRPr lang="en-US" sz="2250" b="1" dirty="0"/>
          </a:p>
        </p:txBody>
      </p:sp>
      <p:pic>
        <p:nvPicPr>
          <p:cNvPr id="7" name="Picture 6" descr="yrt_linear_red.jpg"/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0C0C0C"/>
              </a:clrFrom>
              <a:clrTo>
                <a:srgbClr val="0C0C0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0356" y="6445124"/>
            <a:ext cx="902807" cy="40293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5713" y="4343400"/>
            <a:ext cx="1740237" cy="1143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r>
              <a:rPr lang="en-US" sz="1350" dirty="0">
                <a:solidFill>
                  <a:prstClr val="black"/>
                </a:solidFill>
              </a:rPr>
              <a:t>School Contact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26242" y="1562801"/>
            <a:ext cx="1531457" cy="11685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r>
              <a:rPr lang="en-US" sz="1350" dirty="0">
                <a:solidFill>
                  <a:prstClr val="black"/>
                </a:solidFill>
              </a:rPr>
              <a:t>Box Office</a:t>
            </a:r>
          </a:p>
          <a:p>
            <a:pPr algn="ctr" defTabSz="914400"/>
            <a:r>
              <a:rPr lang="en-US" sz="1350" dirty="0">
                <a:solidFill>
                  <a:prstClr val="black"/>
                </a:solidFill>
              </a:rPr>
              <a:t>Contact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45713" y="1562801"/>
            <a:ext cx="1740237" cy="121394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r>
              <a:rPr lang="en-US" sz="1350" dirty="0">
                <a:solidFill>
                  <a:prstClr val="black"/>
                </a:solidFill>
              </a:rPr>
              <a:t>Education Contact</a:t>
            </a:r>
          </a:p>
        </p:txBody>
      </p:sp>
      <p:sp>
        <p:nvSpPr>
          <p:cNvPr id="4" name="Down Arrow 3"/>
          <p:cNvSpPr/>
          <p:nvPr/>
        </p:nvSpPr>
        <p:spPr>
          <a:xfrm>
            <a:off x="628650" y="3062096"/>
            <a:ext cx="171450" cy="733806"/>
          </a:xfrm>
          <a:prstGeom prst="down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16" name="Down Arrow 15"/>
          <p:cNvSpPr/>
          <p:nvPr/>
        </p:nvSpPr>
        <p:spPr>
          <a:xfrm rot="10800000">
            <a:off x="831701" y="3486150"/>
            <a:ext cx="171450" cy="733806"/>
          </a:xfrm>
          <a:prstGeom prst="down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1035704" y="3057525"/>
            <a:ext cx="171450" cy="733806"/>
          </a:xfrm>
          <a:prstGeom prst="down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18" name="Down Arrow 17"/>
          <p:cNvSpPr/>
          <p:nvPr/>
        </p:nvSpPr>
        <p:spPr>
          <a:xfrm>
            <a:off x="1387258" y="3037394"/>
            <a:ext cx="171450" cy="733806"/>
          </a:xfrm>
          <a:prstGeom prst="down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19" name="Down Arrow 18"/>
          <p:cNvSpPr/>
          <p:nvPr/>
        </p:nvSpPr>
        <p:spPr>
          <a:xfrm rot="16200000">
            <a:off x="2301892" y="2150584"/>
            <a:ext cx="169578" cy="733806"/>
          </a:xfrm>
          <a:prstGeom prst="down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20" name="Down Arrow 19"/>
          <p:cNvSpPr/>
          <p:nvPr/>
        </p:nvSpPr>
        <p:spPr>
          <a:xfrm rot="10800000">
            <a:off x="1206584" y="3486150"/>
            <a:ext cx="171450" cy="733806"/>
          </a:xfrm>
          <a:prstGeom prst="down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22" name="Down Arrow 21"/>
          <p:cNvSpPr/>
          <p:nvPr/>
        </p:nvSpPr>
        <p:spPr>
          <a:xfrm rot="10800000">
            <a:off x="1558708" y="3505332"/>
            <a:ext cx="171450" cy="733806"/>
          </a:xfrm>
          <a:prstGeom prst="down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24" name="Down Arrow 23"/>
          <p:cNvSpPr/>
          <p:nvPr/>
        </p:nvSpPr>
        <p:spPr>
          <a:xfrm rot="16200000">
            <a:off x="2302331" y="1948512"/>
            <a:ext cx="169578" cy="733806"/>
          </a:xfrm>
          <a:prstGeom prst="down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926243" y="4343400"/>
            <a:ext cx="1531456" cy="1143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r>
              <a:rPr lang="en-US" sz="1350" dirty="0">
                <a:solidFill>
                  <a:prstClr val="black"/>
                </a:solidFill>
              </a:rPr>
              <a:t>House Manager</a:t>
            </a:r>
          </a:p>
        </p:txBody>
      </p:sp>
      <p:sp>
        <p:nvSpPr>
          <p:cNvPr id="27" name="Down Arrow 26"/>
          <p:cNvSpPr/>
          <p:nvPr/>
        </p:nvSpPr>
        <p:spPr>
          <a:xfrm>
            <a:off x="3554893" y="3102413"/>
            <a:ext cx="171450" cy="733806"/>
          </a:xfrm>
          <a:prstGeom prst="down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28" name="Down Arrow 27"/>
          <p:cNvSpPr/>
          <p:nvPr/>
        </p:nvSpPr>
        <p:spPr>
          <a:xfrm rot="16200000">
            <a:off x="2301924" y="1733828"/>
            <a:ext cx="169578" cy="733806"/>
          </a:xfrm>
          <a:prstGeom prst="down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4"/>
          <a:srcRect t="9434"/>
          <a:stretch/>
        </p:blipFill>
        <p:spPr>
          <a:xfrm>
            <a:off x="4661133" y="0"/>
            <a:ext cx="4482867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575782" y="6673334"/>
            <a:ext cx="16002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/>
            <a:r>
              <a:rPr lang="en-US" sz="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Happy Days </a:t>
            </a:r>
            <a:r>
              <a:rPr lang="en-US" sz="6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(2016)</a:t>
            </a:r>
            <a:endParaRPr lang="en-US" sz="600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9333" y="0"/>
            <a:ext cx="4844668" cy="6857999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2400" y="76200"/>
            <a:ext cx="4040760" cy="10668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/>
              <a:t>Solution = Tessitura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76201" y="1371600"/>
            <a:ext cx="4210050" cy="5011211"/>
          </a:xfrm>
        </p:spPr>
        <p:txBody>
          <a:bodyPr>
            <a:noAutofit/>
          </a:bodyPr>
          <a:lstStyle/>
          <a:p>
            <a:r>
              <a:rPr lang="en-US" sz="2400" dirty="0">
                <a:solidFill>
                  <a:prstClr val="white"/>
                </a:solidFill>
              </a:rPr>
              <a:t>Box Office becomes main Contact</a:t>
            </a:r>
          </a:p>
          <a:p>
            <a:endParaRPr lang="en-US" sz="2400" dirty="0">
              <a:solidFill>
                <a:prstClr val="white"/>
              </a:solidFill>
            </a:endParaRPr>
          </a:p>
          <a:p>
            <a:r>
              <a:rPr lang="en-US" sz="2400" dirty="0">
                <a:solidFill>
                  <a:prstClr val="white"/>
                </a:solidFill>
              </a:rPr>
              <a:t>Create Custom Tab</a:t>
            </a:r>
          </a:p>
          <a:p>
            <a:pPr lvl="1"/>
            <a:r>
              <a:rPr lang="en-US" sz="2400" dirty="0">
                <a:solidFill>
                  <a:prstClr val="white"/>
                </a:solidFill>
              </a:rPr>
              <a:t># of Stud and Teachers</a:t>
            </a:r>
          </a:p>
          <a:p>
            <a:pPr lvl="1"/>
            <a:r>
              <a:rPr lang="en-US" sz="2400" dirty="0">
                <a:solidFill>
                  <a:prstClr val="white"/>
                </a:solidFill>
              </a:rPr>
              <a:t>Talkback Attendance</a:t>
            </a:r>
          </a:p>
          <a:p>
            <a:endParaRPr lang="en-US" sz="2400" dirty="0">
              <a:solidFill>
                <a:prstClr val="white"/>
              </a:solidFill>
            </a:endParaRPr>
          </a:p>
          <a:p>
            <a:r>
              <a:rPr lang="en-US" sz="2400" dirty="0">
                <a:solidFill>
                  <a:prstClr val="white"/>
                </a:solidFill>
              </a:rPr>
              <a:t>  Create Reports </a:t>
            </a:r>
          </a:p>
          <a:p>
            <a:pPr lvl="1"/>
            <a:r>
              <a:rPr lang="en-US" sz="2400" dirty="0">
                <a:solidFill>
                  <a:prstClr val="white"/>
                </a:solidFill>
              </a:rPr>
              <a:t>Automatic Contract</a:t>
            </a:r>
          </a:p>
          <a:p>
            <a:pPr lvl="1"/>
            <a:r>
              <a:rPr lang="en-US" sz="2400" dirty="0">
                <a:solidFill>
                  <a:prstClr val="white"/>
                </a:solidFill>
              </a:rPr>
              <a:t>School Transaction Report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43338" y="6581001"/>
            <a:ext cx="160020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600" i="1" dirty="0">
                <a:solidFill>
                  <a:prstClr val="white"/>
                </a:solidFill>
              </a:rPr>
              <a:t>Peerless </a:t>
            </a:r>
            <a:r>
              <a:rPr lang="en-US" sz="600" dirty="0">
                <a:solidFill>
                  <a:prstClr val="white"/>
                </a:solidFill>
              </a:rPr>
              <a:t>(2015)</a:t>
            </a:r>
            <a:endParaRPr lang="en-US" sz="600" i="1" dirty="0">
              <a:solidFill>
                <a:prstClr val="white"/>
              </a:solidFill>
            </a:endParaRPr>
          </a:p>
        </p:txBody>
      </p:sp>
      <p:pic>
        <p:nvPicPr>
          <p:cNvPr id="7" name="Picture 6" descr="yrt_linear_red.jpg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0C0C0C"/>
              </a:clrFrom>
              <a:clrTo>
                <a:srgbClr val="0C0C0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7904" y="6382812"/>
            <a:ext cx="905256" cy="40403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4326254" y="0"/>
            <a:ext cx="13082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14650" y="4743450"/>
            <a:ext cx="240030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endParaRPr lang="en-US" sz="1350" dirty="0">
              <a:solidFill>
                <a:prstClr val="white"/>
              </a:solidFill>
            </a:endParaRPr>
          </a:p>
        </p:txBody>
      </p:sp>
      <p:pic>
        <p:nvPicPr>
          <p:cNvPr id="6" name="Picture 5" descr="yrt_linear_red.jpg"/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0C0C0C"/>
              </a:clrFrom>
              <a:clrTo>
                <a:srgbClr val="0C0C0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400" y="6324600"/>
            <a:ext cx="905256" cy="4040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4153498"/>
          </a:xfrm>
          <a:prstGeom prst="rect">
            <a:avLst/>
          </a:prstGeom>
        </p:spPr>
      </p:pic>
      <p:sp>
        <p:nvSpPr>
          <p:cNvPr id="2" name="Up Arrow 1"/>
          <p:cNvSpPr/>
          <p:nvPr/>
        </p:nvSpPr>
        <p:spPr>
          <a:xfrm rot="10800000">
            <a:off x="6248400" y="1428750"/>
            <a:ext cx="249174" cy="514350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5800" y="533400"/>
            <a:ext cx="2571750" cy="289881"/>
          </a:xfrm>
          <a:prstGeom prst="rect">
            <a:avLst/>
          </a:prstGeom>
          <a:solidFill>
            <a:srgbClr val="FFFF00">
              <a:alpha val="2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00200" y="1600200"/>
            <a:ext cx="2800350" cy="171450"/>
          </a:xfrm>
          <a:prstGeom prst="rect">
            <a:avLst/>
          </a:prstGeom>
          <a:solidFill>
            <a:srgbClr val="FFFF00">
              <a:alpha val="2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" y="4495800"/>
            <a:ext cx="7467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defTabSz="91440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prstClr val="white"/>
                </a:solidFill>
              </a:rPr>
              <a:t>Order Under School/Organization Name</a:t>
            </a:r>
          </a:p>
          <a:p>
            <a:pPr defTabSz="914400"/>
            <a:endParaRPr lang="en-US" sz="2800" dirty="0" smtClean="0">
              <a:solidFill>
                <a:prstClr val="white"/>
              </a:solidFill>
            </a:endParaRPr>
          </a:p>
          <a:p>
            <a:pPr marL="457200" indent="-457200" defTabSz="914400">
              <a:buFont typeface="Arial" panose="020B0604020202020204" pitchFamily="34" charset="0"/>
              <a:buChar char="•"/>
            </a:pPr>
            <a:r>
              <a:rPr lang="en-US" sz="2800" dirty="0" smtClean="0">
                <a:solidFill>
                  <a:prstClr val="white"/>
                </a:solidFill>
              </a:rPr>
              <a:t>Teacher/Leader is Initiator</a:t>
            </a:r>
            <a:endParaRPr lang="en-US" sz="28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14650" y="4743450"/>
            <a:ext cx="240030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endParaRPr lang="en-US" sz="1350" dirty="0">
              <a:solidFill>
                <a:prstClr val="white"/>
              </a:solidFill>
            </a:endParaRPr>
          </a:p>
        </p:txBody>
      </p:sp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2554"/>
            <a:ext cx="9144000" cy="4188446"/>
          </a:xfrm>
          <a:prstGeom prst="rect">
            <a:avLst/>
          </a:prstGeom>
        </p:spPr>
      </p:pic>
      <p:pic>
        <p:nvPicPr>
          <p:cNvPr id="6" name="Picture 5" descr="yrt_linear_red.jpg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0C0C0C"/>
              </a:clrFrom>
              <a:clrTo>
                <a:srgbClr val="0C0C0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400" y="6400800"/>
            <a:ext cx="905256" cy="40403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38200" y="4572000"/>
            <a:ext cx="54864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prstClr val="white"/>
                </a:solidFill>
              </a:rPr>
              <a:t>Talk Back Attendance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prstClr val="white"/>
                </a:solidFill>
              </a:rPr>
              <a:t># of Teacher vs Student Tickets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prstClr val="white"/>
                </a:solidFill>
              </a:rPr>
              <a:t>Order Status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prstClr val="white"/>
                </a:solidFill>
              </a:rPr>
              <a:t>Deposit Date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en-US" sz="2200" dirty="0" smtClean="0">
                <a:solidFill>
                  <a:prstClr val="white"/>
                </a:solidFill>
              </a:rPr>
              <a:t>Final Payment Date</a:t>
            </a:r>
          </a:p>
        </p:txBody>
      </p:sp>
    </p:spTree>
    <p:extLst>
      <p:ext uri="{BB962C8B-B14F-4D97-AF65-F5344CB8AC3E}">
        <p14:creationId xmlns:p14="http://schemas.microsoft.com/office/powerpoint/2010/main" val="1717480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6626"/>
            <a:ext cx="6172200" cy="6851374"/>
          </a:xfrm>
          <a:prstGeom prst="rect">
            <a:avLst/>
          </a:prstGeom>
        </p:spPr>
      </p:pic>
      <p:pic>
        <p:nvPicPr>
          <p:cNvPr id="5" name="Picture 4" descr="yrt_linear_red.jpg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0C0C0C"/>
              </a:clrFrom>
              <a:clrTo>
                <a:srgbClr val="0C0C0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400" y="6324600"/>
            <a:ext cx="905256" cy="4040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19"/>
          <p:cNvSpPr>
            <a:spLocks noGrp="1"/>
          </p:cNvSpPr>
          <p:nvPr>
            <p:ph idx="1"/>
          </p:nvPr>
        </p:nvSpPr>
        <p:spPr>
          <a:xfrm>
            <a:off x="6115050" y="13252"/>
            <a:ext cx="2995820" cy="6311347"/>
          </a:xfrm>
        </p:spPr>
        <p:txBody>
          <a:bodyPr>
            <a:normAutofit/>
          </a:bodyPr>
          <a:lstStyle/>
          <a:p>
            <a:pPr algn="ctr">
              <a:spcAft>
                <a:spcPts val="1350"/>
              </a:spcAft>
              <a:buNone/>
            </a:pPr>
            <a:r>
              <a:rPr lang="en-US" sz="2000" dirty="0"/>
              <a:t>   </a:t>
            </a:r>
            <a:r>
              <a:rPr lang="en-US" dirty="0" smtClean="0"/>
              <a:t>Standard School Group Reporting</a:t>
            </a:r>
          </a:p>
          <a:p>
            <a:pPr algn="ctr">
              <a:spcAft>
                <a:spcPts val="1350"/>
              </a:spcAft>
              <a:buNone/>
            </a:pPr>
            <a:endParaRPr lang="en-US" dirty="0"/>
          </a:p>
          <a:p>
            <a:pPr>
              <a:spcAft>
                <a:spcPts val="1350"/>
              </a:spcAft>
            </a:pPr>
            <a:r>
              <a:rPr lang="en-US" sz="2000" dirty="0" smtClean="0"/>
              <a:t>Box </a:t>
            </a:r>
            <a:r>
              <a:rPr lang="en-US" sz="2000" dirty="0"/>
              <a:t>Office </a:t>
            </a:r>
            <a:r>
              <a:rPr lang="en-US" sz="2000" dirty="0" smtClean="0"/>
              <a:t>follows </a:t>
            </a:r>
            <a:r>
              <a:rPr lang="en-US" sz="2000" dirty="0"/>
              <a:t>up with Schools for deposits and Final Payments</a:t>
            </a:r>
          </a:p>
          <a:p>
            <a:pPr>
              <a:spcAft>
                <a:spcPts val="1350"/>
              </a:spcAft>
            </a:pPr>
            <a:r>
              <a:rPr lang="en-US" sz="2000" dirty="0"/>
              <a:t>Education Contact </a:t>
            </a:r>
            <a:r>
              <a:rPr lang="en-US" sz="2000" dirty="0" smtClean="0"/>
              <a:t> </a:t>
            </a:r>
            <a:r>
              <a:rPr lang="en-US" sz="2000" dirty="0"/>
              <a:t>quickly </a:t>
            </a:r>
            <a:r>
              <a:rPr lang="en-US" sz="2000" dirty="0" smtClean="0"/>
              <a:t>monitors </a:t>
            </a:r>
            <a:r>
              <a:rPr lang="en-US" sz="2000" dirty="0"/>
              <a:t>up to date info on schools</a:t>
            </a:r>
          </a:p>
          <a:p>
            <a:pPr>
              <a:spcAft>
                <a:spcPts val="1350"/>
              </a:spcAft>
            </a:pPr>
            <a:r>
              <a:rPr lang="en-US" sz="2000" dirty="0"/>
              <a:t>House </a:t>
            </a:r>
            <a:r>
              <a:rPr lang="en-US" sz="2000" dirty="0" smtClean="0"/>
              <a:t>Manager monitors </a:t>
            </a:r>
            <a:r>
              <a:rPr lang="en-US" sz="2000" dirty="0"/>
              <a:t>and </a:t>
            </a:r>
            <a:r>
              <a:rPr lang="en-US" sz="2000" dirty="0" smtClean="0"/>
              <a:t>prepares </a:t>
            </a:r>
            <a:r>
              <a:rPr lang="en-US" sz="2000" dirty="0"/>
              <a:t>ushers for performance</a:t>
            </a:r>
          </a:p>
          <a:p>
            <a:pPr lvl="1"/>
            <a:endParaRPr lang="en-US" sz="1500" dirty="0"/>
          </a:p>
          <a:p>
            <a:pPr lvl="1">
              <a:buFont typeface="Arial" pitchFamily="34" charset="0"/>
              <a:buChar char="•"/>
            </a:pPr>
            <a:endParaRPr lang="en-US" sz="1500" dirty="0"/>
          </a:p>
        </p:txBody>
      </p:sp>
      <p:pic>
        <p:nvPicPr>
          <p:cNvPr id="4" name="Picture 3"/>
          <p:cNvPicPr/>
          <p:nvPr/>
        </p:nvPicPr>
        <p:blipFill rotWithShape="1">
          <a:blip r:embed="rId3"/>
          <a:srcRect b="5566"/>
          <a:stretch/>
        </p:blipFill>
        <p:spPr>
          <a:xfrm>
            <a:off x="76200" y="152400"/>
            <a:ext cx="5943600" cy="6463748"/>
          </a:xfrm>
          <a:prstGeom prst="rect">
            <a:avLst/>
          </a:prstGeom>
        </p:spPr>
      </p:pic>
      <p:pic>
        <p:nvPicPr>
          <p:cNvPr id="5" name="Picture 4" descr="yrt_linear_red.jpg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0C0C0C"/>
              </a:clrFrom>
              <a:clrTo>
                <a:srgbClr val="0C0C0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5614" y="6324600"/>
            <a:ext cx="905256" cy="404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68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285" y="228600"/>
            <a:ext cx="4027780" cy="685558"/>
          </a:xfrm>
        </p:spPr>
        <p:txBody>
          <a:bodyPr>
            <a:noAutofit/>
          </a:bodyPr>
          <a:lstStyle/>
          <a:p>
            <a:pPr algn="l"/>
            <a:r>
              <a:rPr lang="en-US" sz="2250" b="1" dirty="0" smtClean="0"/>
              <a:t>Old </a:t>
            </a:r>
            <a:r>
              <a:rPr lang="en-US" sz="2250" b="1" dirty="0"/>
              <a:t>Process: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4419600" y="0"/>
            <a:ext cx="1620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yrt_linear_red.jpg"/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0C0C0C"/>
              </a:clrFrom>
              <a:clrTo>
                <a:srgbClr val="0C0C0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3421" y="6248400"/>
            <a:ext cx="902807" cy="402937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391400" y="1600201"/>
            <a:ext cx="1550425" cy="10909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r>
              <a:rPr lang="en-US" sz="1350" dirty="0">
                <a:solidFill>
                  <a:prstClr val="black"/>
                </a:solidFill>
              </a:rPr>
              <a:t>Education Contact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648200" y="1600201"/>
            <a:ext cx="1559720" cy="10909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r>
              <a:rPr lang="en-US" sz="1350" dirty="0">
                <a:solidFill>
                  <a:prstClr val="black"/>
                </a:solidFill>
              </a:rPr>
              <a:t>Box Office</a:t>
            </a:r>
          </a:p>
          <a:p>
            <a:pPr algn="ctr" defTabSz="914400"/>
            <a:r>
              <a:rPr lang="en-US" sz="1350" dirty="0">
                <a:solidFill>
                  <a:prstClr val="black"/>
                </a:solidFill>
              </a:rPr>
              <a:t>Contact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779170" y="4260234"/>
            <a:ext cx="1428750" cy="98963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r>
              <a:rPr lang="en-US" sz="1350" dirty="0">
                <a:solidFill>
                  <a:prstClr val="black"/>
                </a:solidFill>
              </a:rPr>
              <a:t>School Contact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452237" y="4260234"/>
            <a:ext cx="1428750" cy="98631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r>
              <a:rPr lang="en-US" sz="1350" dirty="0">
                <a:solidFill>
                  <a:prstClr val="black"/>
                </a:solidFill>
              </a:rPr>
              <a:t>House Manager</a:t>
            </a:r>
          </a:p>
        </p:txBody>
      </p:sp>
      <p:sp>
        <p:nvSpPr>
          <p:cNvPr id="17" name="Down Arrow 16"/>
          <p:cNvSpPr/>
          <p:nvPr/>
        </p:nvSpPr>
        <p:spPr>
          <a:xfrm>
            <a:off x="4830470" y="2817528"/>
            <a:ext cx="171450" cy="733806"/>
          </a:xfrm>
          <a:prstGeom prst="down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18" name="Down Arrow 17"/>
          <p:cNvSpPr/>
          <p:nvPr/>
        </p:nvSpPr>
        <p:spPr>
          <a:xfrm rot="10800000">
            <a:off x="4968162" y="3373652"/>
            <a:ext cx="171450" cy="733806"/>
          </a:xfrm>
          <a:prstGeom prst="down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19" name="Down Arrow 18"/>
          <p:cNvSpPr/>
          <p:nvPr/>
        </p:nvSpPr>
        <p:spPr>
          <a:xfrm>
            <a:off x="5092454" y="2817528"/>
            <a:ext cx="171450" cy="733806"/>
          </a:xfrm>
          <a:prstGeom prst="down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20" name="Down Arrow 19"/>
          <p:cNvSpPr/>
          <p:nvPr/>
        </p:nvSpPr>
        <p:spPr>
          <a:xfrm rot="10800000">
            <a:off x="5259345" y="3373652"/>
            <a:ext cx="190186" cy="733806"/>
          </a:xfrm>
          <a:prstGeom prst="downArrow">
            <a:avLst/>
          </a:prstGeom>
          <a:solidFill>
            <a:schemeClr val="tx1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671973" y="2950088"/>
            <a:ext cx="2096346" cy="115737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400"/>
            <a:r>
              <a:rPr lang="en-US" sz="1350" dirty="0">
                <a:solidFill>
                  <a:prstClr val="black"/>
                </a:solidFill>
              </a:rPr>
              <a:t>Tessitura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2450" y="1381515"/>
            <a:ext cx="4362450" cy="4171950"/>
          </a:xfrm>
          <a:prstGeom prst="rect">
            <a:avLst/>
          </a:prstGeom>
        </p:spPr>
      </p:pic>
      <p:sp>
        <p:nvSpPr>
          <p:cNvPr id="23" name="Title 1"/>
          <p:cNvSpPr txBox="1">
            <a:spLocks/>
          </p:cNvSpPr>
          <p:nvPr/>
        </p:nvSpPr>
        <p:spPr>
          <a:xfrm>
            <a:off x="4648200" y="228600"/>
            <a:ext cx="4362451" cy="76175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250" b="1" dirty="0" smtClean="0">
                <a:solidFill>
                  <a:prstClr val="white"/>
                </a:solidFill>
              </a:rPr>
              <a:t>New Process:</a:t>
            </a:r>
            <a:endParaRPr lang="en-US" sz="225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832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38231">
            <a:off x="693541" y="2141835"/>
            <a:ext cx="8181277" cy="386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143000" y="857250"/>
            <a:ext cx="6858000" cy="1143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US" sz="1350">
              <a:solidFill>
                <a:prstClr val="white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/>
              <a:t>Janna Ellis</a:t>
            </a:r>
            <a:br>
              <a:rPr lang="en-US" sz="2400" b="1" dirty="0"/>
            </a:br>
            <a:r>
              <a:rPr lang="en-US" sz="2400" b="1" dirty="0"/>
              <a:t>Yale Repertory Theatre    </a:t>
            </a:r>
            <a:br>
              <a:rPr lang="en-US" sz="2400" b="1" dirty="0"/>
            </a:br>
            <a:r>
              <a:rPr lang="en-US" sz="2400" b="1" dirty="0"/>
              <a:t>janna.ellis@yale.edu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128"/>
          <a:stretch/>
        </p:blipFill>
        <p:spPr bwMode="auto">
          <a:xfrm>
            <a:off x="0" y="-29765"/>
            <a:ext cx="9180512" cy="6915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2160240"/>
          </a:xfrm>
        </p:spPr>
        <p:txBody>
          <a:bodyPr>
            <a:noAutofit/>
          </a:bodyPr>
          <a:lstStyle/>
          <a:p>
            <a:pPr algn="l"/>
            <a:r>
              <a:rPr lang="en-GB" sz="5400" dirty="0">
                <a:solidFill>
                  <a:schemeClr val="bg1"/>
                </a:solidFill>
              </a:rPr>
              <a:t>R</a:t>
            </a:r>
            <a:r>
              <a:rPr lang="en-GB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oundhouse </a:t>
            </a:r>
            <a:endParaRPr lang="en-GB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57808" y="2461481"/>
            <a:ext cx="4032448" cy="362616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8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Tessitura as a CRM tool for individual Young People</a:t>
            </a:r>
          </a:p>
          <a:p>
            <a:pPr algn="l"/>
            <a:endParaRPr lang="en-GB" sz="28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28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Claire Griffin</a:t>
            </a:r>
          </a:p>
          <a:p>
            <a:pPr algn="l"/>
            <a:r>
              <a:rPr lang="en-GB" sz="28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Visitor Operations Manager</a:t>
            </a:r>
            <a:endParaRPr lang="en-GB" sz="28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01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b="1" dirty="0" smtClean="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 to Transform</a:t>
            </a:r>
            <a:endParaRPr lang="en-GB" b="1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 former railway engine repair shed, Grade II* Listed </a:t>
            </a:r>
            <a:r>
              <a:rPr lang="en-GB" dirty="0" smtClean="0"/>
              <a:t>building, transformed </a:t>
            </a:r>
            <a:r>
              <a:rPr lang="en-GB" dirty="0"/>
              <a:t>in to a ground breaking performing arts venue 50 years ago. </a:t>
            </a:r>
            <a:endParaRPr lang="en-GB" dirty="0" smtClean="0"/>
          </a:p>
          <a:p>
            <a:r>
              <a:rPr lang="en-GB" dirty="0" smtClean="0"/>
              <a:t>Reopened in 2006 after a £30m development which included the creation of a state of the art creative centre for 11-25 year olds. </a:t>
            </a:r>
            <a:endParaRPr lang="en-GB" dirty="0"/>
          </a:p>
          <a:p>
            <a:r>
              <a:rPr lang="en-GB" dirty="0"/>
              <a:t>We are </a:t>
            </a:r>
            <a:r>
              <a:rPr lang="en-GB" dirty="0" smtClean="0"/>
              <a:t>a </a:t>
            </a:r>
            <a:r>
              <a:rPr lang="en-GB" dirty="0"/>
              <a:t>charity working with 3000 </a:t>
            </a:r>
            <a:r>
              <a:rPr lang="en-GB" dirty="0" smtClean="0"/>
              <a:t>young people a </a:t>
            </a:r>
            <a:r>
              <a:rPr lang="en-GB" dirty="0"/>
              <a:t>year. </a:t>
            </a:r>
            <a:endParaRPr lang="en-GB" dirty="0" smtClean="0"/>
          </a:p>
          <a:p>
            <a:r>
              <a:rPr lang="en-GB" dirty="0"/>
              <a:t>We’re here to transform. To create, agitate and excite.</a:t>
            </a:r>
          </a:p>
          <a:p>
            <a:endParaRPr lang="en-GB" dirty="0"/>
          </a:p>
          <a:p>
            <a:pPr>
              <a:lnSpc>
                <a:spcPct val="150000"/>
              </a:lnSpc>
              <a:buClr>
                <a:srgbClr val="ED1B2F"/>
              </a:buClr>
            </a:pPr>
            <a:endParaRPr lang="en-GB" sz="2000" dirty="0" smtClean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Clr>
                <a:srgbClr val="ED1B2F"/>
              </a:buClr>
              <a:buNone/>
            </a:pPr>
            <a:endParaRPr lang="en-GB" sz="2400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S:\All Roundhouse\Anniversary Year\Marketing\Brand\Brand assets\Logos\Red RH Logos\RH_logo_CMYK_Red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74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535332" y="1484784"/>
            <a:ext cx="3210856" cy="351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b="1" dirty="0" smtClean="0">
                <a:solidFill>
                  <a:srgbClr val="35045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Tessitura as a CRM Tool</a:t>
            </a:r>
            <a:endParaRPr lang="en-GB" b="1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8348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Visitor Services man the front desk as an initial contact point of contact for young people but information needs to flow through to the Youth Strategy Team, Project Coordinators, Tutors &amp;  Youth Support Workers allowing us to give the best service to young people with a complex range of needs. </a:t>
            </a:r>
            <a:endParaRPr lang="en-GB" dirty="0"/>
          </a:p>
        </p:txBody>
      </p:sp>
      <p:pic>
        <p:nvPicPr>
          <p:cNvPr id="5" name="Picture 2" descr="S:\All Roundhouse\Anniversary Year\Marketing\Brand\Brand assets\Logos\Red RH Logos\RH_logo_CMYK_Red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79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7543" y="1700808"/>
            <a:ext cx="3091159" cy="3097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Studios Specific CSI’s</a:t>
            </a:r>
            <a:endParaRPr lang="en-GB" b="1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2570" y="1572759"/>
            <a:ext cx="48348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Visitor Services</a:t>
            </a:r>
          </a:p>
          <a:p>
            <a:pPr marL="0" indent="0">
              <a:buNone/>
            </a:pPr>
            <a:r>
              <a:rPr lang="en-GB" dirty="0"/>
              <a:t>Accessibility –Project Specific</a:t>
            </a:r>
          </a:p>
          <a:p>
            <a:pPr marL="0" indent="0">
              <a:buNone/>
            </a:pPr>
            <a:r>
              <a:rPr lang="en-GB" dirty="0"/>
              <a:t>VS Admin – Projects</a:t>
            </a:r>
          </a:p>
          <a:p>
            <a:pPr marL="0" indent="0">
              <a:buNone/>
            </a:pPr>
            <a:r>
              <a:rPr lang="en-GB" dirty="0"/>
              <a:t>VS Admin – EAM</a:t>
            </a:r>
          </a:p>
          <a:p>
            <a:pPr marL="0" indent="0">
              <a:buNone/>
            </a:pPr>
            <a:r>
              <a:rPr lang="en-GB" dirty="0"/>
              <a:t>Emerging Artist Gift Membership</a:t>
            </a:r>
          </a:p>
          <a:p>
            <a:pPr marL="0" indent="0">
              <a:buNone/>
            </a:pPr>
            <a:r>
              <a:rPr lang="en-GB" dirty="0"/>
              <a:t>VS Admin – Bursary</a:t>
            </a:r>
          </a:p>
        </p:txBody>
      </p:sp>
      <p:pic>
        <p:nvPicPr>
          <p:cNvPr id="5" name="Picture 2" descr="S:\All Roundhouse\Anniversary Year\Marketing\Brand\Brand assets\Logos\Red RH Logos\RH_logo_CMYK_Red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96336" y="5337213"/>
            <a:ext cx="1476163" cy="1476163"/>
          </a:xfrm>
          <a:prstGeom prst="rect">
            <a:avLst/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GB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42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:\images\Roundhouse_Studios\2015\Freshly Made April credit Ellie Pinney\RH Scratch Night (14 of 58)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60452" t="-83570" r="6445" b="13450"/>
          <a:stretch/>
        </p:blipFill>
        <p:spPr bwMode="auto">
          <a:xfrm>
            <a:off x="-4977485" y="-1132635"/>
            <a:ext cx="8685389" cy="5817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Studios Specific CSI’s</a:t>
            </a:r>
            <a:endParaRPr lang="en-GB" b="1" dirty="0">
              <a:solidFill>
                <a:srgbClr val="35045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12570" y="1572759"/>
            <a:ext cx="48348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Studios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Concerns about a YP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Behaviour of a YP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Equipment lost/stolen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YP Complaint</a:t>
            </a:r>
          </a:p>
          <a:p>
            <a:pPr marL="0" indent="0">
              <a:buNone/>
            </a:pPr>
            <a:r>
              <a:rPr lang="en-GB" dirty="0" smtClean="0"/>
              <a:t>Bursary Issues</a:t>
            </a:r>
            <a:endParaRPr lang="en-GB" dirty="0"/>
          </a:p>
        </p:txBody>
      </p:sp>
      <p:pic>
        <p:nvPicPr>
          <p:cNvPr id="5" name="Picture 2" descr="S:\All Roundhouse\Anniversary Year\Marketing\Brand\Brand assets\Logos\Red RH Logos\RH_logo_CMYK_Red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4368" y="5661247"/>
            <a:ext cx="863082" cy="87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116632"/>
            <a:ext cx="9396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GB" dirty="0" smtClean="0">
                <a:solidFill>
                  <a:prstClr val="black"/>
                </a:solidFill>
              </a:rPr>
              <a:t>        </a:t>
            </a:r>
            <a:r>
              <a:rPr lang="en-GB" dirty="0" smtClean="0">
                <a:solidFill>
                  <a:srgbClr val="ED1B2F"/>
                </a:solidFill>
              </a:rPr>
              <a:t>………………………………………………………………………………………………………………………………………….</a:t>
            </a:r>
            <a:endParaRPr lang="en-GB" dirty="0">
              <a:solidFill>
                <a:srgbClr val="ED1B2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596336" y="5337213"/>
            <a:ext cx="1476163" cy="1476163"/>
          </a:xfrm>
          <a:prstGeom prst="rect">
            <a:avLst/>
          </a:prstGeom>
          <a:noFill/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en-GB">
              <a:solidFill>
                <a:prstClr val="white">
                  <a:lumMod val="6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86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End slide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65" t="7066"/>
          <a:stretch/>
        </p:blipFill>
        <p:spPr bwMode="auto">
          <a:xfrm>
            <a:off x="-4642" y="0"/>
            <a:ext cx="920854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29766" y="476672"/>
            <a:ext cx="8229600" cy="59046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You!</a:t>
            </a:r>
          </a:p>
          <a:p>
            <a:endParaRPr lang="en-GB" sz="6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claire.griffin@roundhouse.org.uk</a:t>
            </a:r>
          </a:p>
          <a:p>
            <a:endParaRPr lang="en-GB" sz="20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www.roundhouse.org.uk</a:t>
            </a:r>
            <a:endParaRPr lang="en-GB" sz="20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173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1508" y="764704"/>
            <a:ext cx="7560840" cy="864802"/>
          </a:xfrm>
          <a:prstGeom prst="rect">
            <a:avLst/>
          </a:prstGeom>
        </p:spPr>
      </p:pic>
      <p:pic>
        <p:nvPicPr>
          <p:cNvPr id="1026" name="Picture 2" descr="K:\Marketing\Logos\ACE Logo Jan 2015\DCMS-AC_Black_CMYK_300dpi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2918" y="5212434"/>
            <a:ext cx="2443733" cy="56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L:\Marketing\Lavahouse\Wigmore-Hall-Learning-Spring-Brochure-COVER-IMAGE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22126" y="1893069"/>
            <a:ext cx="3884612" cy="388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920852" y="2275554"/>
            <a:ext cx="28552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GB" sz="3600" b="1" dirty="0" smtClean="0">
                <a:solidFill>
                  <a:srgbClr val="4BACC6">
                    <a:lumMod val="75000"/>
                  </a:srgbClr>
                </a:solidFill>
                <a:latin typeface="Segoe UI Light" panose="020B0502040204020203" pitchFamily="34" charset="0"/>
                <a:ea typeface="Segoe UI Symbol" panose="020B0502040204020203" pitchFamily="34" charset="0"/>
              </a:rPr>
              <a:t>Connecting</a:t>
            </a:r>
          </a:p>
          <a:p>
            <a:pPr defTabSz="914400"/>
            <a:r>
              <a:rPr lang="en-GB" sz="3600" b="1" dirty="0" smtClean="0">
                <a:solidFill>
                  <a:srgbClr val="4BACC6">
                    <a:lumMod val="75000"/>
                  </a:srgbClr>
                </a:solidFill>
                <a:latin typeface="Segoe UI Light" panose="020B0502040204020203" pitchFamily="34" charset="0"/>
                <a:ea typeface="Segoe UI Symbol" panose="020B0502040204020203" pitchFamily="34" charset="0"/>
              </a:rPr>
              <a:t>people</a:t>
            </a:r>
          </a:p>
          <a:p>
            <a:pPr defTabSz="914400"/>
            <a:r>
              <a:rPr lang="en-GB" sz="3600" b="1" dirty="0" smtClean="0">
                <a:solidFill>
                  <a:srgbClr val="4BACC6">
                    <a:lumMod val="75000"/>
                  </a:srgbClr>
                </a:solidFill>
                <a:latin typeface="Segoe UI Light" panose="020B0502040204020203" pitchFamily="34" charset="0"/>
                <a:ea typeface="Segoe UI Symbol" panose="020B0502040204020203" pitchFamily="34" charset="0"/>
              </a:rPr>
              <a:t>through</a:t>
            </a:r>
          </a:p>
          <a:p>
            <a:pPr defTabSz="914400"/>
            <a:r>
              <a:rPr lang="en-GB" sz="3600" b="1" dirty="0" smtClean="0">
                <a:solidFill>
                  <a:srgbClr val="4BACC6">
                    <a:lumMod val="75000"/>
                  </a:srgbClr>
                </a:solidFill>
                <a:latin typeface="Segoe UI Light" panose="020B0502040204020203" pitchFamily="34" charset="0"/>
                <a:ea typeface="Segoe UI Symbol" panose="020B0502040204020203" pitchFamily="34" charset="0"/>
              </a:rPr>
              <a:t>music </a:t>
            </a:r>
            <a:endParaRPr lang="en-GB" sz="3600" b="1" dirty="0">
              <a:solidFill>
                <a:srgbClr val="4BACC6">
                  <a:lumMod val="75000"/>
                </a:srgbClr>
              </a:solidFill>
              <a:latin typeface="Segoe UI Light" panose="020B0502040204020203" pitchFamily="34" charset="0"/>
              <a:ea typeface="Segoe UI Symbol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07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  <a:latin typeface="Segoe UI Light" panose="020B0502040204020203" pitchFamily="34" charset="0"/>
                <a:cs typeface="Microsoft Tai Le" panose="020B0502040204020203" pitchFamily="34" charset="0"/>
              </a:rPr>
              <a:t>What we do…</a:t>
            </a:r>
            <a:endParaRPr lang="en-GB" b="1" dirty="0">
              <a:solidFill>
                <a:schemeClr val="accent5">
                  <a:lumMod val="75000"/>
                </a:schemeClr>
              </a:solidFill>
              <a:latin typeface="Segoe UI Light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507288" cy="5184576"/>
          </a:xfrm>
        </p:spPr>
        <p:txBody>
          <a:bodyPr>
            <a:normAutofit fontScale="85000" lnSpcReduction="20000"/>
          </a:bodyPr>
          <a:lstStyle/>
          <a:p>
            <a:pPr>
              <a:buClr>
                <a:schemeClr val="accent5">
                  <a:lumMod val="50000"/>
                </a:schemeClr>
              </a:buClr>
            </a:pPr>
            <a:r>
              <a:rPr lang="en-GB" dirty="0" smtClean="0">
                <a:latin typeface="Segoe UI Light" panose="020B0502040204020203" pitchFamily="34" charset="0"/>
              </a:rPr>
              <a:t>Creative music-making </a:t>
            </a:r>
            <a:br>
              <a:rPr lang="en-GB" dirty="0" smtClean="0">
                <a:latin typeface="Segoe UI Light" panose="020B0502040204020203" pitchFamily="34" charset="0"/>
              </a:rPr>
            </a:br>
            <a:r>
              <a:rPr lang="en-GB" dirty="0" smtClean="0">
                <a:latin typeface="Segoe UI Light" panose="020B0502040204020203" pitchFamily="34" charset="0"/>
              </a:rPr>
              <a:t>with</a:t>
            </a:r>
          </a:p>
          <a:p>
            <a:pPr lvl="1">
              <a:buClr>
                <a:schemeClr val="accent5">
                  <a:lumMod val="50000"/>
                </a:schemeClr>
              </a:buClr>
            </a:pPr>
            <a:r>
              <a:rPr lang="en-GB" dirty="0" smtClean="0">
                <a:latin typeface="Segoe UI Light" panose="020B0502040204020203" pitchFamily="34" charset="0"/>
              </a:rPr>
              <a:t>Schools and early years </a:t>
            </a:r>
            <a:br>
              <a:rPr lang="en-GB" dirty="0" smtClean="0">
                <a:latin typeface="Segoe UI Light" panose="020B0502040204020203" pitchFamily="34" charset="0"/>
              </a:rPr>
            </a:br>
            <a:r>
              <a:rPr lang="en-GB" dirty="0" smtClean="0">
                <a:latin typeface="Segoe UI Light" panose="020B0502040204020203" pitchFamily="34" charset="0"/>
              </a:rPr>
              <a:t>settings</a:t>
            </a:r>
          </a:p>
          <a:p>
            <a:pPr lvl="1">
              <a:buClr>
                <a:schemeClr val="accent5">
                  <a:lumMod val="50000"/>
                </a:schemeClr>
              </a:buClr>
            </a:pPr>
            <a:r>
              <a:rPr lang="en-GB" dirty="0" smtClean="0">
                <a:latin typeface="Segoe UI Light" panose="020B0502040204020203" pitchFamily="34" charset="0"/>
              </a:rPr>
              <a:t>Community groups</a:t>
            </a:r>
          </a:p>
          <a:p>
            <a:pPr lvl="1">
              <a:buClr>
                <a:schemeClr val="accent5">
                  <a:lumMod val="50000"/>
                </a:schemeClr>
              </a:buClr>
            </a:pPr>
            <a:r>
              <a:rPr lang="en-GB" dirty="0" smtClean="0">
                <a:latin typeface="Segoe UI Light" panose="020B0502040204020203" pitchFamily="34" charset="0"/>
              </a:rPr>
              <a:t>Families</a:t>
            </a:r>
          </a:p>
          <a:p>
            <a:pPr lvl="1">
              <a:buClr>
                <a:schemeClr val="accent5">
                  <a:lumMod val="50000"/>
                </a:schemeClr>
              </a:buClr>
            </a:pPr>
            <a:r>
              <a:rPr lang="en-GB" dirty="0" smtClean="0">
                <a:latin typeface="Segoe UI Light" panose="020B0502040204020203" pitchFamily="34" charset="0"/>
              </a:rPr>
              <a:t>Young people</a:t>
            </a:r>
          </a:p>
          <a:p>
            <a:pPr lvl="1">
              <a:buClr>
                <a:schemeClr val="accent5">
                  <a:lumMod val="50000"/>
                </a:schemeClr>
              </a:buClr>
            </a:pPr>
            <a:r>
              <a:rPr lang="en-GB" dirty="0" smtClean="0">
                <a:latin typeface="Segoe UI Light" panose="020B0502040204020203" pitchFamily="34" charset="0"/>
              </a:rPr>
              <a:t>Adults </a:t>
            </a:r>
          </a:p>
          <a:p>
            <a:pPr>
              <a:buClr>
                <a:schemeClr val="accent5">
                  <a:lumMod val="50000"/>
                </a:schemeClr>
              </a:buClr>
            </a:pPr>
            <a:r>
              <a:rPr lang="en-GB" dirty="0" smtClean="0">
                <a:latin typeface="Segoe UI Light" panose="020B0502040204020203" pitchFamily="34" charset="0"/>
              </a:rPr>
              <a:t>Chamber music at the </a:t>
            </a:r>
            <a:br>
              <a:rPr lang="en-GB" dirty="0" smtClean="0">
                <a:latin typeface="Segoe UI Light" panose="020B0502040204020203" pitchFamily="34" charset="0"/>
              </a:rPr>
            </a:br>
            <a:r>
              <a:rPr lang="en-GB" dirty="0" smtClean="0">
                <a:latin typeface="Segoe UI Light" panose="020B0502040204020203" pitchFamily="34" charset="0"/>
              </a:rPr>
              <a:t>heart – a group of people </a:t>
            </a:r>
            <a:br>
              <a:rPr lang="en-GB" dirty="0" smtClean="0">
                <a:latin typeface="Segoe UI Light" panose="020B0502040204020203" pitchFamily="34" charset="0"/>
              </a:rPr>
            </a:br>
            <a:r>
              <a:rPr lang="en-GB" dirty="0" smtClean="0">
                <a:latin typeface="Segoe UI Light" panose="020B0502040204020203" pitchFamily="34" charset="0"/>
              </a:rPr>
              <a:t>making music together, </a:t>
            </a:r>
            <a:br>
              <a:rPr lang="en-GB" dirty="0" smtClean="0">
                <a:latin typeface="Segoe UI Light" panose="020B0502040204020203" pitchFamily="34" charset="0"/>
              </a:rPr>
            </a:br>
            <a:r>
              <a:rPr lang="en-GB" dirty="0" smtClean="0">
                <a:latin typeface="Segoe UI Light" panose="020B0502040204020203" pitchFamily="34" charset="0"/>
              </a:rPr>
              <a:t>with every voice heard and </a:t>
            </a:r>
            <a:br>
              <a:rPr lang="en-GB" dirty="0" smtClean="0">
                <a:latin typeface="Segoe UI Light" panose="020B0502040204020203" pitchFamily="34" charset="0"/>
              </a:rPr>
            </a:br>
            <a:r>
              <a:rPr lang="en-GB" dirty="0" smtClean="0">
                <a:latin typeface="Segoe UI Light" panose="020B0502040204020203" pitchFamily="34" charset="0"/>
              </a:rPr>
              <a:t>equally valued</a:t>
            </a:r>
          </a:p>
          <a:p>
            <a:pPr>
              <a:buClr>
                <a:schemeClr val="accent5">
                  <a:lumMod val="50000"/>
                </a:schemeClr>
              </a:buClr>
            </a:pPr>
            <a:r>
              <a:rPr lang="en-GB" dirty="0" smtClean="0">
                <a:latin typeface="Segoe UI Light" panose="020B0502040204020203" pitchFamily="34" charset="0"/>
              </a:rPr>
              <a:t>Singing, composition and improvisation</a:t>
            </a:r>
            <a:endParaRPr lang="en-GB" dirty="0">
              <a:latin typeface="Segoe UI Light" panose="020B05020402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8925" y="548680"/>
            <a:ext cx="3769875" cy="2513250"/>
          </a:xfrm>
          <a:prstGeom prst="rect">
            <a:avLst/>
          </a:prstGeom>
        </p:spPr>
      </p:pic>
      <p:pic>
        <p:nvPicPr>
          <p:cNvPr id="5" name="Picture 2" descr="L:\Personnel\Daisy Swift\Presentation Photos\james and lady (back)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6880" y="3212976"/>
            <a:ext cx="3761921" cy="2509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395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  <a:latin typeface="Segoe UI Light" panose="020B0502040204020203" pitchFamily="34" charset="0"/>
                <a:cs typeface="Microsoft Tai Le" panose="020B0502040204020203" pitchFamily="34" charset="0"/>
              </a:rPr>
              <a:t>Current Engagement with Tessitura…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>
              <a:buClr>
                <a:schemeClr val="accent5">
                  <a:lumMod val="50000"/>
                </a:schemeClr>
              </a:buClr>
            </a:pPr>
            <a:r>
              <a:rPr lang="en-GB" sz="3000" dirty="0">
                <a:latin typeface="Segoe UI Light" panose="020B0502040204020203" pitchFamily="34" charset="0"/>
              </a:rPr>
              <a:t>Historically minimal / </a:t>
            </a:r>
            <a:r>
              <a:rPr lang="en-GB" sz="3000" dirty="0" smtClean="0">
                <a:latin typeface="Segoe UI Light" panose="020B0502040204020203" pitchFamily="34" charset="0"/>
              </a:rPr>
              <a:t>superficial</a:t>
            </a:r>
            <a:br>
              <a:rPr lang="en-GB" sz="3000" dirty="0" smtClean="0">
                <a:latin typeface="Segoe UI Light" panose="020B0502040204020203" pitchFamily="34" charset="0"/>
              </a:rPr>
            </a:br>
            <a:endParaRPr lang="en-GB" sz="3000" dirty="0">
              <a:latin typeface="Segoe UI Light" panose="020B0502040204020203" pitchFamily="34" charset="0"/>
            </a:endParaRPr>
          </a:p>
          <a:p>
            <a:pPr>
              <a:buClr>
                <a:schemeClr val="accent5">
                  <a:lumMod val="50000"/>
                </a:schemeClr>
              </a:buClr>
            </a:pPr>
            <a:r>
              <a:rPr lang="en-GB" sz="3000" dirty="0" smtClean="0">
                <a:latin typeface="Segoe UI Light" panose="020B0502040204020203" pitchFamily="34" charset="0"/>
              </a:rPr>
              <a:t>Taskforce!</a:t>
            </a:r>
          </a:p>
          <a:p>
            <a:pPr lvl="1">
              <a:buClr>
                <a:schemeClr val="accent5">
                  <a:lumMod val="50000"/>
                </a:schemeClr>
              </a:buClr>
            </a:pPr>
            <a:r>
              <a:rPr lang="en-GB" sz="2600" dirty="0" smtClean="0">
                <a:latin typeface="Segoe UI Light" panose="020B0502040204020203" pitchFamily="34" charset="0"/>
              </a:rPr>
              <a:t>Contacts</a:t>
            </a:r>
          </a:p>
          <a:p>
            <a:pPr lvl="1">
              <a:buClr>
                <a:schemeClr val="accent5">
                  <a:lumMod val="50000"/>
                </a:schemeClr>
              </a:buClr>
            </a:pPr>
            <a:r>
              <a:rPr lang="en-GB" sz="2600" dirty="0" smtClean="0">
                <a:latin typeface="Segoe UI Light" panose="020B0502040204020203" pitchFamily="34" charset="0"/>
              </a:rPr>
              <a:t>Events</a:t>
            </a:r>
          </a:p>
          <a:p>
            <a:pPr lvl="1">
              <a:buClr>
                <a:schemeClr val="accent5">
                  <a:lumMod val="50000"/>
                </a:schemeClr>
              </a:buClr>
            </a:pPr>
            <a:r>
              <a:rPr lang="en-GB" sz="2600" dirty="0" smtClean="0">
                <a:latin typeface="Segoe UI Light" panose="020B0502040204020203" pitchFamily="34" charset="0"/>
              </a:rPr>
              <a:t>Tracking progression pathways</a:t>
            </a:r>
          </a:p>
          <a:p>
            <a:pPr lvl="1">
              <a:buClr>
                <a:schemeClr val="accent5">
                  <a:lumMod val="50000"/>
                </a:schemeClr>
              </a:buClr>
            </a:pPr>
            <a:r>
              <a:rPr lang="en-GB" sz="2600" dirty="0" smtClean="0">
                <a:latin typeface="Segoe UI Light" panose="020B0502040204020203" pitchFamily="34" charset="0"/>
              </a:rPr>
              <a:t>Plans</a:t>
            </a:r>
          </a:p>
          <a:p>
            <a:pPr lvl="1">
              <a:buClr>
                <a:schemeClr val="accent5">
                  <a:lumMod val="50000"/>
                </a:schemeClr>
              </a:buClr>
            </a:pPr>
            <a:endParaRPr lang="en-GB" sz="2300" dirty="0" smtClean="0">
              <a:latin typeface="Segoe UI Light" panose="020B0502040204020203" pitchFamily="34" charset="0"/>
            </a:endParaRPr>
          </a:p>
          <a:p>
            <a:endParaRPr lang="en-GB" sz="2700" i="1" dirty="0">
              <a:latin typeface="Segoe UI Light" panose="020B0502040204020203" pitchFamily="34" charset="0"/>
            </a:endParaRP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8" name="Picture 4" descr="Image result for tessitura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248" y="4437112"/>
            <a:ext cx="1545035" cy="154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7099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L:\Personnel\Daisy Swift\Presentation Photos\DSCF2944-Edit-2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306"/>
          <a:stretch/>
        </p:blipFill>
        <p:spPr bwMode="auto">
          <a:xfrm>
            <a:off x="4563779" y="3424177"/>
            <a:ext cx="3745582" cy="243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L:\Personnel\Daisy Swift\Presentation Photos\179 WH Learning 21jan15 (medium size).jp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087" b="8897"/>
          <a:stretch/>
        </p:blipFill>
        <p:spPr bwMode="auto">
          <a:xfrm>
            <a:off x="4203739" y="1047200"/>
            <a:ext cx="4105622" cy="224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L:\Personnel\Daisy Swift\Presentation Photos\_DSC7785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5368" y="1047201"/>
            <a:ext cx="3371160" cy="2244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L:\Multimedia\Photos\14 - 15\Schools\Chamber Challenge Manorfield - BEN H\Best\_DSC7545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5368" y="3424213"/>
            <a:ext cx="3696036" cy="2460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329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b="1" dirty="0" smtClean="0">
                <a:solidFill>
                  <a:srgbClr val="4BACC6">
                    <a:lumMod val="75000"/>
                  </a:srgbClr>
                </a:solidFill>
                <a:latin typeface="Segoe UI Light" panose="020B0502040204020203" pitchFamily="34" charset="0"/>
                <a:cs typeface="Microsoft Tai Le" panose="020B0502040204020203" pitchFamily="34" charset="0"/>
              </a:rPr>
              <a:t>Contacts and Tessitura…</a:t>
            </a:r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417638"/>
            <a:ext cx="8229600" cy="470852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BACC6">
                  <a:lumMod val="50000"/>
                </a:srgbClr>
              </a:buClr>
            </a:pPr>
            <a:r>
              <a:rPr lang="en-GB" sz="30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How to import</a:t>
            </a:r>
          </a:p>
          <a:p>
            <a:pPr lvl="1">
              <a:buClr>
                <a:srgbClr val="4BACC6">
                  <a:lumMod val="50000"/>
                </a:srgbClr>
              </a:buClr>
            </a:pPr>
            <a:r>
              <a:rPr lang="en-GB" sz="26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LP_CONSTITUENT_IMPORT is your friend</a:t>
            </a:r>
            <a:br>
              <a:rPr lang="en-GB" sz="2600" dirty="0" smtClean="0">
                <a:solidFill>
                  <a:prstClr val="black"/>
                </a:solidFill>
                <a:latin typeface="Segoe UI Light" panose="020B0502040204020203" pitchFamily="34" charset="0"/>
              </a:rPr>
            </a:br>
            <a:endParaRPr lang="en-GB" sz="2600" dirty="0" smtClean="0">
              <a:solidFill>
                <a:prstClr val="black"/>
              </a:solidFill>
              <a:latin typeface="Segoe UI Light" panose="020B0502040204020203" pitchFamily="34" charset="0"/>
            </a:endParaRPr>
          </a:p>
          <a:p>
            <a:pPr>
              <a:buClr>
                <a:srgbClr val="4BACC6">
                  <a:lumMod val="50000"/>
                </a:srgbClr>
              </a:buClr>
            </a:pPr>
            <a:r>
              <a:rPr lang="en-GB" sz="30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Where to store everything</a:t>
            </a:r>
          </a:p>
          <a:p>
            <a:pPr lvl="1">
              <a:buClr>
                <a:srgbClr val="4BACC6">
                  <a:lumMod val="50000"/>
                </a:srgbClr>
              </a:buClr>
            </a:pPr>
            <a:r>
              <a:rPr lang="en-GB" sz="2600" dirty="0" err="1" smtClean="0">
                <a:solidFill>
                  <a:prstClr val="black"/>
                </a:solidFill>
                <a:latin typeface="Segoe UI Light" panose="020B0502040204020203" pitchFamily="34" charset="0"/>
              </a:rPr>
              <a:t>Cust</a:t>
            </a:r>
            <a:r>
              <a:rPr lang="en-GB" sz="26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 Type</a:t>
            </a:r>
          </a:p>
          <a:p>
            <a:pPr lvl="1">
              <a:buClr>
                <a:srgbClr val="4BACC6">
                  <a:lumMod val="50000"/>
                </a:srgbClr>
              </a:buClr>
            </a:pPr>
            <a:r>
              <a:rPr lang="en-GB" sz="26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Research Notes</a:t>
            </a:r>
          </a:p>
          <a:p>
            <a:pPr lvl="1">
              <a:buClr>
                <a:srgbClr val="4BACC6">
                  <a:lumMod val="50000"/>
                </a:srgbClr>
              </a:buClr>
            </a:pPr>
            <a:r>
              <a:rPr lang="en-GB" sz="26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Attributes</a:t>
            </a:r>
          </a:p>
          <a:p>
            <a:pPr lvl="1">
              <a:buClr>
                <a:srgbClr val="4BACC6">
                  <a:lumMod val="50000"/>
                </a:srgbClr>
              </a:buClr>
            </a:pPr>
            <a:r>
              <a:rPr lang="en-GB" sz="26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Relationships</a:t>
            </a:r>
          </a:p>
          <a:p>
            <a:pPr lvl="1">
              <a:buClr>
                <a:srgbClr val="4BACC6">
                  <a:lumMod val="50000"/>
                </a:srgbClr>
              </a:buClr>
            </a:pPr>
            <a:endParaRPr lang="en-GB" sz="2300" dirty="0" smtClean="0">
              <a:solidFill>
                <a:prstClr val="black"/>
              </a:solidFill>
              <a:latin typeface="Segoe UI Light" panose="020B0502040204020203" pitchFamily="34" charset="0"/>
            </a:endParaRPr>
          </a:p>
          <a:p>
            <a:endParaRPr lang="en-GB" sz="2700" i="1" dirty="0" smtClean="0">
              <a:solidFill>
                <a:prstClr val="black"/>
              </a:solidFill>
              <a:latin typeface="Segoe UI Light" panose="020B0502040204020203" pitchFamily="34" charset="0"/>
            </a:endParaRPr>
          </a:p>
          <a:p>
            <a:endParaRPr lang="en-GB" dirty="0" smtClean="0">
              <a:solidFill>
                <a:prstClr val="black"/>
              </a:solidFill>
            </a:endParaRPr>
          </a:p>
          <a:p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64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b="1" dirty="0" smtClean="0">
                <a:solidFill>
                  <a:srgbClr val="4BACC6">
                    <a:lumMod val="75000"/>
                  </a:srgbClr>
                </a:solidFill>
                <a:latin typeface="Segoe UI Light" panose="020B0502040204020203" pitchFamily="34" charset="0"/>
                <a:cs typeface="Microsoft Tai Le" panose="020B0502040204020203" pitchFamily="34" charset="0"/>
              </a:rPr>
              <a:t>Events and Tessitura…</a:t>
            </a:r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1417638"/>
            <a:ext cx="8229600" cy="453164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4BACC6">
                  <a:lumMod val="50000"/>
                </a:srgbClr>
              </a:buClr>
            </a:pPr>
            <a:r>
              <a:rPr lang="en-GB" sz="30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Which events to track</a:t>
            </a:r>
          </a:p>
          <a:p>
            <a:pPr lvl="1">
              <a:buClr>
                <a:srgbClr val="4BACC6">
                  <a:lumMod val="50000"/>
                </a:srgbClr>
              </a:buClr>
            </a:pPr>
            <a:r>
              <a:rPr lang="en-GB" sz="26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Start with manageable groups</a:t>
            </a:r>
          </a:p>
          <a:p>
            <a:pPr lvl="1">
              <a:buClr>
                <a:srgbClr val="4BACC6">
                  <a:lumMod val="50000"/>
                </a:srgbClr>
              </a:buClr>
            </a:pPr>
            <a:r>
              <a:rPr lang="en-GB" sz="26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How much information to store</a:t>
            </a:r>
            <a:br>
              <a:rPr lang="en-GB" sz="2600" dirty="0" smtClean="0">
                <a:solidFill>
                  <a:prstClr val="black"/>
                </a:solidFill>
                <a:latin typeface="Segoe UI Light" panose="020B0502040204020203" pitchFamily="34" charset="0"/>
              </a:rPr>
            </a:br>
            <a:endParaRPr lang="en-GB" sz="2600" dirty="0" smtClean="0">
              <a:solidFill>
                <a:prstClr val="black"/>
              </a:solidFill>
              <a:latin typeface="Segoe UI Light" panose="020B0502040204020203" pitchFamily="34" charset="0"/>
            </a:endParaRPr>
          </a:p>
          <a:p>
            <a:pPr>
              <a:buClr>
                <a:srgbClr val="4BACC6">
                  <a:lumMod val="50000"/>
                </a:srgbClr>
              </a:buClr>
            </a:pPr>
            <a:r>
              <a:rPr lang="en-GB" sz="30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Where to store everything</a:t>
            </a:r>
          </a:p>
          <a:p>
            <a:pPr lvl="1">
              <a:buClr>
                <a:srgbClr val="4BACC6">
                  <a:lumMod val="50000"/>
                </a:srgbClr>
              </a:buClr>
            </a:pPr>
            <a:r>
              <a:rPr lang="en-GB" sz="26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Performance custom screen</a:t>
            </a:r>
          </a:p>
          <a:p>
            <a:pPr lvl="1">
              <a:buClr>
                <a:srgbClr val="4BACC6">
                  <a:lumMod val="50000"/>
                </a:srgbClr>
              </a:buClr>
            </a:pPr>
            <a:r>
              <a:rPr lang="en-GB" sz="26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Customer custom screen</a:t>
            </a:r>
          </a:p>
          <a:p>
            <a:pPr lvl="1">
              <a:buClr>
                <a:srgbClr val="4BACC6">
                  <a:lumMod val="50000"/>
                </a:srgbClr>
              </a:buClr>
            </a:pPr>
            <a:r>
              <a:rPr lang="en-GB" sz="26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Ticketing history with I/O/R</a:t>
            </a:r>
          </a:p>
          <a:p>
            <a:pPr lvl="1">
              <a:buClr>
                <a:srgbClr val="4BACC6">
                  <a:lumMod val="50000"/>
                </a:srgbClr>
              </a:buClr>
            </a:pPr>
            <a:r>
              <a:rPr lang="en-GB" sz="2600" dirty="0" smtClean="0">
                <a:solidFill>
                  <a:prstClr val="black"/>
                </a:solidFill>
                <a:latin typeface="Segoe UI Light" panose="020B0502040204020203" pitchFamily="34" charset="0"/>
              </a:rPr>
              <a:t>Reporting</a:t>
            </a:r>
          </a:p>
          <a:p>
            <a:pPr lvl="1">
              <a:buClr>
                <a:srgbClr val="4BACC6">
                  <a:lumMod val="50000"/>
                </a:srgbClr>
              </a:buClr>
            </a:pPr>
            <a:endParaRPr lang="en-GB" sz="2300" dirty="0" smtClean="0">
              <a:solidFill>
                <a:prstClr val="black"/>
              </a:solidFill>
              <a:latin typeface="Segoe UI Light" panose="020B0502040204020203" pitchFamily="34" charset="0"/>
            </a:endParaRPr>
          </a:p>
          <a:p>
            <a:endParaRPr lang="en-GB" sz="2700" i="1" dirty="0" smtClean="0">
              <a:solidFill>
                <a:prstClr val="black"/>
              </a:solidFill>
              <a:latin typeface="Segoe UI Light" panose="020B0502040204020203" pitchFamily="34" charset="0"/>
            </a:endParaRPr>
          </a:p>
          <a:p>
            <a:endParaRPr lang="en-GB" dirty="0" smtClean="0">
              <a:solidFill>
                <a:prstClr val="black"/>
              </a:solidFill>
            </a:endParaRPr>
          </a:p>
          <a:p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531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5">
                    <a:lumMod val="75000"/>
                  </a:schemeClr>
                </a:solidFill>
                <a:latin typeface="Segoe UI Light" panose="020B0502040204020203" pitchFamily="34" charset="0"/>
              </a:rPr>
              <a:t>Thank you</a:t>
            </a:r>
            <a:endParaRPr lang="en-GB" b="1" dirty="0">
              <a:solidFill>
                <a:schemeClr val="accent5">
                  <a:lumMod val="75000"/>
                </a:schemeClr>
              </a:solidFill>
              <a:latin typeface="Segoe UI Light" panose="020B05020402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0613" y="1503123"/>
            <a:ext cx="4056236" cy="413358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  <a:latin typeface="Segoe UI Light" panose="020B0502040204020203" pitchFamily="34" charset="0"/>
              </a:rPr>
              <a:t>Daisy Swift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  <a:latin typeface="Segoe UI Light" panose="020B0502040204020203" pitchFamily="34" charset="0"/>
              </a:rPr>
              <a:t>Head of Learning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  <a:latin typeface="Segoe UI Light" panose="020B0502040204020203" pitchFamily="34" charset="0"/>
              </a:rPr>
              <a:t>Wigmore Hall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  <a:latin typeface="Segoe UI Light" panose="020B0502040204020203" pitchFamily="34" charset="0"/>
              </a:rPr>
              <a:t>dswift@wigmore-hall.org.uk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  <a:latin typeface="Segoe UI Light" panose="020B0502040204020203" pitchFamily="34" charset="0"/>
              </a:rPr>
              <a:t/>
            </a:r>
            <a:br>
              <a:rPr lang="en-GB" sz="2400" dirty="0" smtClean="0">
                <a:solidFill>
                  <a:schemeClr val="accent5">
                    <a:lumMod val="75000"/>
                  </a:schemeClr>
                </a:solidFill>
                <a:latin typeface="Segoe UI Light" panose="020B0502040204020203" pitchFamily="34" charset="0"/>
              </a:rPr>
            </a:br>
            <a:r>
              <a:rPr lang="en-GB" sz="2400" dirty="0" smtClean="0">
                <a:solidFill>
                  <a:schemeClr val="accent5">
                    <a:lumMod val="75000"/>
                  </a:schemeClr>
                </a:solidFill>
                <a:latin typeface="Segoe UI Light" panose="020B0502040204020203" pitchFamily="34" charset="0"/>
              </a:rPr>
              <a:t>@</a:t>
            </a:r>
            <a:r>
              <a:rPr lang="en-GB" sz="2400" dirty="0" err="1" smtClean="0">
                <a:solidFill>
                  <a:schemeClr val="accent5">
                    <a:lumMod val="75000"/>
                  </a:schemeClr>
                </a:solidFill>
                <a:latin typeface="Segoe UI Light" panose="020B0502040204020203" pitchFamily="34" charset="0"/>
              </a:rPr>
              <a:t>WigmoreLearning</a:t>
            </a:r>
            <a:endParaRPr lang="en-GB" sz="2400" dirty="0" smtClean="0">
              <a:solidFill>
                <a:schemeClr val="accent5">
                  <a:lumMod val="75000"/>
                </a:schemeClr>
              </a:solidFill>
              <a:latin typeface="Segoe UI Light" panose="020B0502040204020203" pitchFamily="34" charset="0"/>
            </a:endParaRPr>
          </a:p>
          <a:p>
            <a:pPr marL="0" indent="0">
              <a:buNone/>
            </a:pPr>
            <a:endParaRPr lang="en-GB" sz="2400" dirty="0">
              <a:solidFill>
                <a:schemeClr val="accent5">
                  <a:lumMod val="75000"/>
                </a:schemeClr>
              </a:solidFill>
              <a:latin typeface="Segoe UI Light" panose="020B0502040204020203" pitchFamily="34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rgbClr val="4BACC6">
                    <a:lumMod val="75000"/>
                  </a:srgbClr>
                </a:solidFill>
                <a:latin typeface="Segoe UI Light" panose="020B0502040204020203" pitchFamily="34" charset="0"/>
              </a:rPr>
              <a:t>David Taylor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4BACC6">
                    <a:lumMod val="75000"/>
                  </a:srgbClr>
                </a:solidFill>
                <a:latin typeface="Segoe UI Light" panose="020B0502040204020203" pitchFamily="34" charset="0"/>
              </a:rPr>
              <a:t>IT Manager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4BACC6">
                    <a:lumMod val="75000"/>
                  </a:srgbClr>
                </a:solidFill>
                <a:latin typeface="Segoe UI Light" panose="020B0502040204020203" pitchFamily="34" charset="0"/>
              </a:rPr>
              <a:t>Wigmore Hall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4BACC6">
                    <a:lumMod val="75000"/>
                  </a:srgbClr>
                </a:solidFill>
                <a:latin typeface="Segoe UI Light" panose="020B0502040204020203" pitchFamily="34" charset="0"/>
              </a:rPr>
              <a:t>dtaylor@wigmore-hall.org.uk</a:t>
            </a:r>
          </a:p>
          <a:p>
            <a:pPr marL="0" indent="0">
              <a:buNone/>
            </a:pPr>
            <a:endParaRPr lang="en-GB" sz="2400" dirty="0">
              <a:solidFill>
                <a:schemeClr val="accent5">
                  <a:lumMod val="75000"/>
                </a:schemeClr>
              </a:solidFill>
              <a:latin typeface="Segoe UI Light" panose="020B05020402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996" y="1412776"/>
            <a:ext cx="3789040" cy="378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12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596" y="2803840"/>
            <a:ext cx="7886700" cy="2852737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“We are all in the gutter, but some of us are looking at the stars.“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5613149"/>
            <a:ext cx="7886700" cy="476502"/>
          </a:xfrm>
        </p:spPr>
        <p:txBody>
          <a:bodyPr>
            <a:normAutofit/>
          </a:bodyPr>
          <a:lstStyle/>
          <a:p>
            <a:r>
              <a:rPr lang="en-US" sz="2000" dirty="0" smtClean="0"/>
              <a:t>Oscar Wilde, </a:t>
            </a:r>
            <a:r>
              <a:rPr lang="en-US" sz="2000" i="1" dirty="0"/>
              <a:t>Lady Windermere’s Fan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278170" y="990567"/>
            <a:ext cx="3661942" cy="3554273"/>
            <a:chOff x="5473398" y="177756"/>
            <a:chExt cx="6446751" cy="6413157"/>
          </a:xfrm>
        </p:grpSpPr>
        <p:sp>
          <p:nvSpPr>
            <p:cNvPr id="5" name="Oval 4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</a:endParaRPr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" name="TextBox 6"/>
          <p:cNvSpPr txBox="1"/>
          <p:nvPr/>
        </p:nvSpPr>
        <p:spPr>
          <a:xfrm>
            <a:off x="483723" y="2139382"/>
            <a:ext cx="546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rgbClr val="FFFFFF"/>
                </a:solidFill>
                <a:cs typeface="Arial" panose="020B0604020202020204" pitchFamily="34" charset="0"/>
              </a:rPr>
              <a:t>QUESTIONS?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24277" y="4753069"/>
            <a:ext cx="7677339" cy="905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991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8" name="TextBox 7"/>
          <p:cNvSpPr txBox="1"/>
          <p:nvPr/>
        </p:nvSpPr>
        <p:spPr>
          <a:xfrm>
            <a:off x="4704622" y="2178198"/>
            <a:ext cx="40494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LUNCH 12.00-13.00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Hogan Foyer / Hogan Suite 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Sponsored by:</a:t>
            </a: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9216" y="3378006"/>
            <a:ext cx="4034818" cy="138249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719216" y="4991322"/>
            <a:ext cx="40494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BREAKOUT SESSION TWO</a:t>
            </a:r>
          </a:p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13.00-14.00</a:t>
            </a: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83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fault Design">
  <a:themeElements>
    <a:clrScheme name="Custom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7CCA62"/>
      </a:accent2>
      <a:accent3>
        <a:srgbClr val="FF0000"/>
      </a:accent3>
      <a:accent4>
        <a:srgbClr val="FFFF00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MS Pゴシック" pitchFamily="-92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MS Pゴシック" pitchFamily="-92" charset="-128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E8EAE9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2F3F2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E8EAE9"/>
        </a:lt1>
        <a:dk2>
          <a:srgbClr val="000000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F2F3F2"/>
        </a:accent3>
        <a:accent4>
          <a:srgbClr val="000000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2492</TotalTime>
  <Words>1883</Words>
  <Application>Microsoft Office PowerPoint</Application>
  <PresentationFormat>On-screen Show (4:3)</PresentationFormat>
  <Paragraphs>386</Paragraphs>
  <Slides>41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11</vt:i4>
      </vt:variant>
      <vt:variant>
        <vt:lpstr>Slide Titles</vt:lpstr>
      </vt:variant>
      <vt:variant>
        <vt:i4>41</vt:i4>
      </vt:variant>
    </vt:vector>
  </HeadingPairs>
  <TitlesOfParts>
    <vt:vector size="62" baseType="lpstr">
      <vt:lpstr>ＭＳ Ｐゴシック</vt:lpstr>
      <vt:lpstr>Arial</vt:lpstr>
      <vt:lpstr>Calibri</vt:lpstr>
      <vt:lpstr>Calibri Light</vt:lpstr>
      <vt:lpstr>Microsoft Tai Le</vt:lpstr>
      <vt:lpstr>MS Pゴシック</vt:lpstr>
      <vt:lpstr>Segoe UI Light</vt:lpstr>
      <vt:lpstr>Segoe UI Symbol</vt:lpstr>
      <vt:lpstr>Tahoma</vt:lpstr>
      <vt:lpstr>Wingdings</vt:lpstr>
      <vt:lpstr>Office Theme</vt:lpstr>
      <vt:lpstr>1_Office Theme</vt:lpstr>
      <vt:lpstr>Default Design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PowerPoint Presentation</vt:lpstr>
      <vt:lpstr>PowerPoint Presentation</vt:lpstr>
      <vt:lpstr>Tessitura as an Education Customer Relations Manager</vt:lpstr>
      <vt:lpstr>About RSC Education</vt:lpstr>
      <vt:lpstr>Recording Education work on Tessitura</vt:lpstr>
      <vt:lpstr>Ticket sales – CPD Outreach project</vt:lpstr>
      <vt:lpstr>Ticket sales – CPD Outreach project</vt:lpstr>
      <vt:lpstr>Tracking relationships</vt:lpstr>
      <vt:lpstr>Tracking relationships</vt:lpstr>
      <vt:lpstr>Recording participation</vt:lpstr>
      <vt:lpstr>Recording Participation</vt:lpstr>
      <vt:lpstr>Reporting on our reach</vt:lpstr>
      <vt:lpstr>Reporting on our reach</vt:lpstr>
      <vt:lpstr>Future projects</vt:lpstr>
      <vt:lpstr>Thank you.  </vt:lpstr>
      <vt:lpstr>PowerPoint Presentation</vt:lpstr>
      <vt:lpstr>PowerPoint Presentation</vt:lpstr>
      <vt:lpstr>PowerPoint Presentation</vt:lpstr>
      <vt:lpstr>What we had been doing: </vt:lpstr>
      <vt:lpstr>Solution = Tessitura</vt:lpstr>
      <vt:lpstr>PowerPoint Presentation</vt:lpstr>
      <vt:lpstr>PowerPoint Presentation</vt:lpstr>
      <vt:lpstr>PowerPoint Presentation</vt:lpstr>
      <vt:lpstr>PowerPoint Presentation</vt:lpstr>
      <vt:lpstr>Old Process:</vt:lpstr>
      <vt:lpstr>Janna Ellis Yale Repertory Theatre     janna.ellis@yale.edu</vt:lpstr>
      <vt:lpstr>Roundhouse </vt:lpstr>
      <vt:lpstr>Create to Transform</vt:lpstr>
      <vt:lpstr>Tessitura as a CRM Tool</vt:lpstr>
      <vt:lpstr>Studios Specific CSI’s</vt:lpstr>
      <vt:lpstr>Studios Specific CSI’s</vt:lpstr>
      <vt:lpstr>End slide</vt:lpstr>
      <vt:lpstr>PowerPoint Presentation</vt:lpstr>
      <vt:lpstr>What we do…</vt:lpstr>
      <vt:lpstr>Current Engagement with Tessitura…</vt:lpstr>
      <vt:lpstr>PowerPoint Presentation</vt:lpstr>
      <vt:lpstr>PowerPoint Presentation</vt:lpstr>
      <vt:lpstr>PowerPoint Presentation</vt:lpstr>
      <vt:lpstr>Thank you</vt:lpstr>
      <vt:lpstr>“We are all in the gutter, but some of us are looking at the stars.“</vt:lpstr>
      <vt:lpstr>WHAT’S NEXT?</vt:lpstr>
    </vt:vector>
  </TitlesOfParts>
  <Company>Tessitura Network,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Bowden</dc:creator>
  <cp:lastModifiedBy>Dara Hogan</cp:lastModifiedBy>
  <cp:revision>25</cp:revision>
  <dcterms:created xsi:type="dcterms:W3CDTF">2016-10-31T14:47:33Z</dcterms:created>
  <dcterms:modified xsi:type="dcterms:W3CDTF">2016-11-13T20:53:45Z</dcterms:modified>
</cp:coreProperties>
</file>