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 id="2147483679" r:id="rId2"/>
    <p:sldMasterId id="2147483681" r:id="rId3"/>
    <p:sldMasterId id="2147483683" r:id="rId4"/>
    <p:sldMasterId id="2147483685" r:id="rId5"/>
  </p:sldMasterIdLst>
  <p:notesMasterIdLst>
    <p:notesMasterId r:id="rId16"/>
  </p:notesMasterIdLst>
  <p:sldIdLst>
    <p:sldId id="303" r:id="rId6"/>
    <p:sldId id="304" r:id="rId7"/>
    <p:sldId id="306" r:id="rId8"/>
    <p:sldId id="307" r:id="rId9"/>
    <p:sldId id="308" r:id="rId10"/>
    <p:sldId id="309" r:id="rId11"/>
    <p:sldId id="310" r:id="rId12"/>
    <p:sldId id="311" r:id="rId13"/>
    <p:sldId id="305" r:id="rId14"/>
    <p:sldId id="301" r:id="rId15"/>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1pPr>
    <a:lvl2pPr marL="4572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2pPr>
    <a:lvl3pPr marL="9144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3pPr>
    <a:lvl4pPr marL="13716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4pPr>
    <a:lvl5pPr marL="1828800" algn="l" rtl="0" eaLnBrk="0" fontAlgn="base" hangingPunct="0">
      <a:spcBef>
        <a:spcPct val="0"/>
      </a:spcBef>
      <a:spcAft>
        <a:spcPct val="0"/>
      </a:spcAft>
      <a:defRPr sz="2400" kern="1200">
        <a:solidFill>
          <a:schemeClr val="tx1"/>
        </a:solidFill>
        <a:latin typeface="Arial" charset="0"/>
        <a:ea typeface="MS Pゴシック" pitchFamily="-92" charset="-128"/>
        <a:cs typeface="+mn-cs"/>
      </a:defRPr>
    </a:lvl5pPr>
    <a:lvl6pPr marL="2286000" algn="l" defTabSz="914400" rtl="0" eaLnBrk="1" latinLnBrk="0" hangingPunct="1">
      <a:defRPr sz="2400" kern="1200">
        <a:solidFill>
          <a:schemeClr val="tx1"/>
        </a:solidFill>
        <a:latin typeface="Arial" charset="0"/>
        <a:ea typeface="MS Pゴシック" pitchFamily="-92" charset="-128"/>
        <a:cs typeface="+mn-cs"/>
      </a:defRPr>
    </a:lvl6pPr>
    <a:lvl7pPr marL="2743200" algn="l" defTabSz="914400" rtl="0" eaLnBrk="1" latinLnBrk="0" hangingPunct="1">
      <a:defRPr sz="2400" kern="1200">
        <a:solidFill>
          <a:schemeClr val="tx1"/>
        </a:solidFill>
        <a:latin typeface="Arial" charset="0"/>
        <a:ea typeface="MS Pゴシック" pitchFamily="-92" charset="-128"/>
        <a:cs typeface="+mn-cs"/>
      </a:defRPr>
    </a:lvl7pPr>
    <a:lvl8pPr marL="3200400" algn="l" defTabSz="914400" rtl="0" eaLnBrk="1" latinLnBrk="0" hangingPunct="1">
      <a:defRPr sz="2400" kern="1200">
        <a:solidFill>
          <a:schemeClr val="tx1"/>
        </a:solidFill>
        <a:latin typeface="Arial" charset="0"/>
        <a:ea typeface="MS Pゴシック" pitchFamily="-92" charset="-128"/>
        <a:cs typeface="+mn-cs"/>
      </a:defRPr>
    </a:lvl8pPr>
    <a:lvl9pPr marL="3657600" algn="l" defTabSz="914400" rtl="0" eaLnBrk="1" latinLnBrk="0" hangingPunct="1">
      <a:defRPr sz="2400" kern="1200">
        <a:solidFill>
          <a:schemeClr val="tx1"/>
        </a:solidFill>
        <a:latin typeface="Arial" charset="0"/>
        <a:ea typeface="MS Pゴシック" pitchFamily="-92"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77333"/>
    <a:srgbClr val="EE3424"/>
    <a:srgbClr val="99663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2787"/>
    <p:restoredTop sz="90072" autoAdjust="0"/>
  </p:normalViewPr>
  <p:slideViewPr>
    <p:cSldViewPr>
      <p:cViewPr varScale="1">
        <p:scale>
          <a:sx n="97" d="100"/>
          <a:sy n="97" d="100"/>
        </p:scale>
        <p:origin x="72" y="1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5.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GB" dirty="0"/>
          </a:p>
        </p:txBody>
      </p:sp>
      <p:sp>
        <p:nvSpPr>
          <p:cNvPr id="5123" name="Rectangle 3"/>
          <p:cNvSpPr>
            <a:spLocks noGrp="1" noChangeArrowheads="1"/>
          </p:cNvSpPr>
          <p:nvPr>
            <p:ph type="dt" idx="1"/>
          </p:nvPr>
        </p:nvSpPr>
        <p:spPr bwMode="auto">
          <a:xfrm>
            <a:off x="3852016" y="0"/>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GB" dirty="0"/>
          </a:p>
        </p:txBody>
      </p:sp>
      <p:sp>
        <p:nvSpPr>
          <p:cNvPr id="512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5125" name="Rectangle 5"/>
          <p:cNvSpPr>
            <a:spLocks noGrp="1" noChangeArrowheads="1"/>
          </p:cNvSpPr>
          <p:nvPr>
            <p:ph type="body" sz="quarter" idx="3"/>
          </p:nvPr>
        </p:nvSpPr>
        <p:spPr bwMode="auto">
          <a:xfrm>
            <a:off x="906357" y="4715153"/>
            <a:ext cx="4984962" cy="4466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126" name="Rectangle 6"/>
          <p:cNvSpPr>
            <a:spLocks noGrp="1" noChangeArrowheads="1"/>
          </p:cNvSpPr>
          <p:nvPr>
            <p:ph type="ftr" sz="quarter" idx="4"/>
          </p:nvPr>
        </p:nvSpPr>
        <p:spPr bwMode="auto">
          <a:xfrm>
            <a:off x="0"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GB" dirty="0"/>
          </a:p>
        </p:txBody>
      </p:sp>
      <p:sp>
        <p:nvSpPr>
          <p:cNvPr id="5127" name="Rectangle 7"/>
          <p:cNvSpPr>
            <a:spLocks noGrp="1" noChangeArrowheads="1"/>
          </p:cNvSpPr>
          <p:nvPr>
            <p:ph type="sldNum" sz="quarter" idx="5"/>
          </p:nvPr>
        </p:nvSpPr>
        <p:spPr bwMode="auto">
          <a:xfrm>
            <a:off x="3852016" y="9430306"/>
            <a:ext cx="2945659" cy="49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D4BC99CB-072F-4FF0-893A-4DD7F2DB5CBE}" type="slidenum">
              <a:rPr lang="en-GB"/>
              <a:pPr/>
              <a:t>‹#›</a:t>
            </a:fld>
            <a:endParaRPr lang="en-GB" dirty="0"/>
          </a:p>
        </p:txBody>
      </p:sp>
    </p:spTree>
    <p:extLst>
      <p:ext uri="{BB962C8B-B14F-4D97-AF65-F5344CB8AC3E}">
        <p14:creationId xmlns:p14="http://schemas.microsoft.com/office/powerpoint/2010/main" val="169728877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S Pゴシック" pitchFamily="-92" charset="-128"/>
        <a:cs typeface="+mn-cs"/>
      </a:defRPr>
    </a:lvl1pPr>
    <a:lvl2pPr marL="457200" algn="l" rtl="0" fontAlgn="base">
      <a:spcBef>
        <a:spcPct val="30000"/>
      </a:spcBef>
      <a:spcAft>
        <a:spcPct val="0"/>
      </a:spcAft>
      <a:defRPr sz="1200" kern="1200">
        <a:solidFill>
          <a:schemeClr val="tx1"/>
        </a:solidFill>
        <a:latin typeface="Arial" charset="0"/>
        <a:ea typeface="MS Pゴシック" pitchFamily="-92" charset="-128"/>
        <a:cs typeface="+mn-cs"/>
      </a:defRPr>
    </a:lvl2pPr>
    <a:lvl3pPr marL="914400" algn="l" rtl="0" fontAlgn="base">
      <a:spcBef>
        <a:spcPct val="30000"/>
      </a:spcBef>
      <a:spcAft>
        <a:spcPct val="0"/>
      </a:spcAft>
      <a:defRPr sz="1200" kern="1200">
        <a:solidFill>
          <a:schemeClr val="tx1"/>
        </a:solidFill>
        <a:latin typeface="Arial" charset="0"/>
        <a:ea typeface="MS Pゴシック" pitchFamily="-92" charset="-128"/>
        <a:cs typeface="+mn-cs"/>
      </a:defRPr>
    </a:lvl3pPr>
    <a:lvl4pPr marL="1371600" algn="l" rtl="0" fontAlgn="base">
      <a:spcBef>
        <a:spcPct val="30000"/>
      </a:spcBef>
      <a:spcAft>
        <a:spcPct val="0"/>
      </a:spcAft>
      <a:defRPr sz="1200" kern="1200">
        <a:solidFill>
          <a:schemeClr val="tx1"/>
        </a:solidFill>
        <a:latin typeface="Arial" charset="0"/>
        <a:ea typeface="MS Pゴシック" pitchFamily="-92" charset="-128"/>
        <a:cs typeface="+mn-cs"/>
      </a:defRPr>
    </a:lvl4pPr>
    <a:lvl5pPr marL="1828800" algn="l" rtl="0" fontAlgn="base">
      <a:spcBef>
        <a:spcPct val="30000"/>
      </a:spcBef>
      <a:spcAft>
        <a:spcPct val="0"/>
      </a:spcAft>
      <a:defRPr sz="1200" kern="1200">
        <a:solidFill>
          <a:schemeClr val="tx1"/>
        </a:solidFill>
        <a:latin typeface="Arial" charset="0"/>
        <a:ea typeface="MS Pゴシック" pitchFamily="-9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4BC99CB-072F-4FF0-893A-4DD7F2DB5CBE}" type="slidenum">
              <a:rPr lang="en-GB" smtClean="0">
                <a:solidFill>
                  <a:srgbClr val="000000"/>
                </a:solidFill>
              </a:rPr>
              <a:pPr/>
              <a:t>3</a:t>
            </a:fld>
            <a:endParaRPr lang="en-GB" dirty="0">
              <a:solidFill>
                <a:srgbClr val="000000"/>
              </a:solidFill>
            </a:endParaRPr>
          </a:p>
        </p:txBody>
      </p:sp>
    </p:spTree>
    <p:extLst>
      <p:ext uri="{BB962C8B-B14F-4D97-AF65-F5344CB8AC3E}">
        <p14:creationId xmlns:p14="http://schemas.microsoft.com/office/powerpoint/2010/main" val="2830895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Based in Shakespeare’s home town of Stratford-upon-Avon</a:t>
            </a:r>
          </a:p>
          <a:p>
            <a:r>
              <a:rPr lang="en-GB" sz="1200" dirty="0"/>
              <a:t>Perform throughout the year in Stratford-upon-Avon, with seasons of work in London, and also touring nationally and internationally</a:t>
            </a:r>
          </a:p>
          <a:p>
            <a:r>
              <a:rPr lang="en-GB" sz="1200" dirty="0"/>
              <a:t>Broadcast live to cinemas around the world and free to UK schools</a:t>
            </a:r>
          </a:p>
          <a:p>
            <a:r>
              <a:rPr lang="en-GB" sz="1200" dirty="0"/>
              <a:t>Our two thrust stage auditoria (the Royal Shakespeare and Swan theatres) we believe give the best possible setting to experience live theatre</a:t>
            </a:r>
          </a:p>
          <a:p>
            <a:r>
              <a:rPr lang="en-GB" sz="1200" dirty="0"/>
              <a:t>We also have a new flexible studio theatre space called The Other Place</a:t>
            </a:r>
          </a:p>
          <a:p>
            <a:r>
              <a:rPr lang="en-GB" sz="1200" dirty="0"/>
              <a:t>We perform works by Shakespeare, Shakespeare’s contemporaries, new work and work for families</a:t>
            </a:r>
          </a:p>
          <a:p>
            <a:r>
              <a:rPr lang="en-GB" sz="1200" dirty="0"/>
              <a:t>We’re not just a theatre. Visitors can enjoy the stunning views from the Tower, explore backstage on a Theatre Tour, learn theatrical secrets at our new permanent exhibitions The Play’s The Thing,  or enjoy freshly prepared, locally sourced food in the Rooftop Restaurant and Bar</a:t>
            </a:r>
          </a:p>
          <a:p>
            <a:endParaRPr lang="en-GB" dirty="0"/>
          </a:p>
        </p:txBody>
      </p:sp>
      <p:sp>
        <p:nvSpPr>
          <p:cNvPr id="4" name="Slide Number Placeholder 3"/>
          <p:cNvSpPr>
            <a:spLocks noGrp="1"/>
          </p:cNvSpPr>
          <p:nvPr>
            <p:ph type="sldNum" sz="quarter" idx="10"/>
          </p:nvPr>
        </p:nvSpPr>
        <p:spPr/>
        <p:txBody>
          <a:bodyPr/>
          <a:lstStyle/>
          <a:p>
            <a:pPr eaLnBrk="1" fontAlgn="auto" hangingPunct="1">
              <a:spcBef>
                <a:spcPts val="0"/>
              </a:spcBef>
              <a:spcAft>
                <a:spcPts val="0"/>
              </a:spcAft>
              <a:defRPr/>
            </a:pPr>
            <a:fld id="{D4BC99CB-072F-4FF0-893A-4DD7F2DB5CBE}" type="slidenum">
              <a:rPr lang="en-GB" sz="1800" kern="0" smtClean="0">
                <a:solidFill>
                  <a:sysClr val="windowText" lastClr="000000"/>
                </a:solidFill>
              </a:rPr>
              <a:pPr eaLnBrk="1" fontAlgn="auto" hangingPunct="1">
                <a:spcBef>
                  <a:spcPts val="0"/>
                </a:spcBef>
                <a:spcAft>
                  <a:spcPts val="0"/>
                </a:spcAft>
                <a:defRPr/>
              </a:pPr>
              <a:t>4</a:t>
            </a:fld>
            <a:endParaRPr lang="en-GB" sz="1800" kern="0" dirty="0">
              <a:solidFill>
                <a:sysClr val="windowText" lastClr="000000"/>
              </a:solidFill>
            </a:endParaRPr>
          </a:p>
        </p:txBody>
      </p:sp>
    </p:spTree>
    <p:extLst>
      <p:ext uri="{BB962C8B-B14F-4D97-AF65-F5344CB8AC3E}">
        <p14:creationId xmlns:p14="http://schemas.microsoft.com/office/powerpoint/2010/main" val="19328291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D4BC99CB-072F-4FF0-893A-4DD7F2DB5CBE}" type="slidenum">
              <a:rPr lang="en-GB" smtClean="0">
                <a:solidFill>
                  <a:srgbClr val="000000"/>
                </a:solidFill>
              </a:rPr>
              <a:pPr/>
              <a:t>5</a:t>
            </a:fld>
            <a:endParaRPr lang="en-GB" dirty="0">
              <a:solidFill>
                <a:srgbClr val="000000"/>
              </a:solidFill>
            </a:endParaRPr>
          </a:p>
        </p:txBody>
      </p:sp>
    </p:spTree>
    <p:extLst>
      <p:ext uri="{BB962C8B-B14F-4D97-AF65-F5344CB8AC3E}">
        <p14:creationId xmlns:p14="http://schemas.microsoft.com/office/powerpoint/2010/main" val="3078575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Membership survey was conducted with help from an agency to data enter</a:t>
            </a:r>
            <a:r>
              <a:rPr lang="en-GB" baseline="0" dirty="0"/>
              <a:t> and code up but supporters was entirely in house with focus groups conducted in house. Data all selected from Tessitura. If you did entirely online you could conduct with a random sample only but we wanted to give everyone a chance to have their say about the scheme.</a:t>
            </a:r>
            <a:endParaRPr lang="en-GB" dirty="0"/>
          </a:p>
        </p:txBody>
      </p:sp>
      <p:sp>
        <p:nvSpPr>
          <p:cNvPr id="4" name="Slide Number Placeholder 3"/>
          <p:cNvSpPr>
            <a:spLocks noGrp="1"/>
          </p:cNvSpPr>
          <p:nvPr>
            <p:ph type="sldNum" sz="quarter" idx="10"/>
          </p:nvPr>
        </p:nvSpPr>
        <p:spPr/>
        <p:txBody>
          <a:bodyPr/>
          <a:lstStyle/>
          <a:p>
            <a:fld id="{D4BC99CB-072F-4FF0-893A-4DD7F2DB5CBE}" type="slidenum">
              <a:rPr lang="en-GB" smtClean="0">
                <a:solidFill>
                  <a:srgbClr val="000000"/>
                </a:solidFill>
              </a:rPr>
              <a:pPr/>
              <a:t>6</a:t>
            </a:fld>
            <a:endParaRPr lang="en-GB" dirty="0">
              <a:solidFill>
                <a:srgbClr val="000000"/>
              </a:solidFill>
            </a:endParaRPr>
          </a:p>
        </p:txBody>
      </p:sp>
    </p:spTree>
    <p:extLst>
      <p:ext uri="{BB962C8B-B14F-4D97-AF65-F5344CB8AC3E}">
        <p14:creationId xmlns:p14="http://schemas.microsoft.com/office/powerpoint/2010/main" val="107852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just</a:t>
            </a:r>
            <a:r>
              <a:rPr lang="en-GB" baseline="0" dirty="0"/>
              <a:t> a few of the key learnings from the different research and what we did as a result of each finding</a:t>
            </a:r>
            <a:endParaRPr lang="en-GB" dirty="0"/>
          </a:p>
        </p:txBody>
      </p:sp>
      <p:sp>
        <p:nvSpPr>
          <p:cNvPr id="4" name="Slide Number Placeholder 3"/>
          <p:cNvSpPr>
            <a:spLocks noGrp="1"/>
          </p:cNvSpPr>
          <p:nvPr>
            <p:ph type="sldNum" sz="quarter" idx="10"/>
          </p:nvPr>
        </p:nvSpPr>
        <p:spPr/>
        <p:txBody>
          <a:bodyPr/>
          <a:lstStyle/>
          <a:p>
            <a:fld id="{D4BC99CB-072F-4FF0-893A-4DD7F2DB5CBE}" type="slidenum">
              <a:rPr lang="en-GB" smtClean="0">
                <a:solidFill>
                  <a:srgbClr val="000000"/>
                </a:solidFill>
              </a:rPr>
              <a:pPr/>
              <a:t>7</a:t>
            </a:fld>
            <a:endParaRPr lang="en-GB" dirty="0">
              <a:solidFill>
                <a:srgbClr val="000000"/>
              </a:solidFill>
            </a:endParaRPr>
          </a:p>
        </p:txBody>
      </p:sp>
    </p:spTree>
    <p:extLst>
      <p:ext uri="{BB962C8B-B14F-4D97-AF65-F5344CB8AC3E}">
        <p14:creationId xmlns:p14="http://schemas.microsoft.com/office/powerpoint/2010/main" val="33113517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1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07004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945136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392569434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0580104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20349325"/>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cstate="email"/>
          <a:srcRect/>
          <a:stretch>
            <a:fillRect/>
          </a:stretch>
        </p:blipFill>
        <p:spPr bwMode="auto">
          <a:xfrm>
            <a:off x="0" y="0"/>
            <a:ext cx="1801813" cy="1390650"/>
          </a:xfrm>
          <a:prstGeom prst="rect">
            <a:avLst/>
          </a:prstGeom>
          <a:noFill/>
          <a:ln w="9525">
            <a:noFill/>
            <a:miter lim="800000"/>
            <a:headEnd/>
            <a:tailEnd/>
          </a:ln>
        </p:spPr>
      </p:pic>
      <p:sp>
        <p:nvSpPr>
          <p:cNvPr id="5" name="Line 15"/>
          <p:cNvSpPr>
            <a:spLocks noChangeShapeType="1"/>
          </p:cNvSpPr>
          <p:nvPr/>
        </p:nvSpPr>
        <p:spPr bwMode="auto">
          <a:xfrm>
            <a:off x="0" y="6473825"/>
            <a:ext cx="9144000" cy="0"/>
          </a:xfrm>
          <a:prstGeom prst="line">
            <a:avLst/>
          </a:prstGeom>
          <a:noFill/>
          <a:ln w="63500">
            <a:solidFill>
              <a:srgbClr val="EE3424"/>
            </a:solidFill>
            <a:round/>
            <a:headEnd/>
            <a:tailEnd/>
          </a:ln>
          <a:effectLst/>
        </p:spPr>
        <p:txBody>
          <a:bodyPr wrap="none" anchor="ctr"/>
          <a:lstStyle/>
          <a:p>
            <a:pPr>
              <a:defRPr/>
            </a:pPr>
            <a:endParaRPr lang="en-GB" dirty="0">
              <a:solidFill>
                <a:prstClr val="black"/>
              </a:solidFill>
            </a:endParaRPr>
          </a:p>
        </p:txBody>
      </p:sp>
      <p:sp>
        <p:nvSpPr>
          <p:cNvPr id="3074" name="Rectangle 2"/>
          <p:cNvSpPr>
            <a:spLocks noGrp="1" noChangeArrowheads="1"/>
          </p:cNvSpPr>
          <p:nvPr>
            <p:ph type="ctrTitle"/>
          </p:nvPr>
        </p:nvSpPr>
        <p:spPr>
          <a:xfrm>
            <a:off x="1752600" y="2208213"/>
            <a:ext cx="7162800" cy="1525587"/>
          </a:xfrm>
        </p:spPr>
        <p:txBody>
          <a:bodyPr anchor="ctr"/>
          <a:lstStyle>
            <a:lvl1pPr>
              <a:defRPr sz="4400"/>
            </a:lvl1pPr>
          </a:lstStyle>
          <a:p>
            <a:r>
              <a:rPr lang="en-US"/>
              <a:t>Click to edit Master title style</a:t>
            </a:r>
          </a:p>
        </p:txBody>
      </p:sp>
      <p:sp>
        <p:nvSpPr>
          <p:cNvPr id="3075" name="Rectangle 3"/>
          <p:cNvSpPr>
            <a:spLocks noGrp="1" noChangeArrowheads="1"/>
          </p:cNvSpPr>
          <p:nvPr>
            <p:ph type="subTitle" idx="1"/>
          </p:nvPr>
        </p:nvSpPr>
        <p:spPr>
          <a:xfrm>
            <a:off x="1752600" y="3810000"/>
            <a:ext cx="7162800" cy="1752600"/>
          </a:xfrm>
        </p:spPr>
        <p:txBody>
          <a:bodyPr/>
          <a:lstStyle>
            <a:lvl1pPr marL="0" indent="0">
              <a:buFont typeface="Wingdings" pitchFamily="2" charset="2"/>
              <a:buNone/>
              <a:defRPr sz="2600"/>
            </a:lvl1pPr>
          </a:lstStyle>
          <a:p>
            <a:r>
              <a:rPr lang="en-US"/>
              <a:t>Click to edit Master subtitle style</a:t>
            </a:r>
          </a:p>
        </p:txBody>
      </p:sp>
      <p:sp>
        <p:nvSpPr>
          <p:cNvPr id="6" name="Rectangle 4"/>
          <p:cNvSpPr>
            <a:spLocks noGrp="1" noChangeArrowheads="1"/>
          </p:cNvSpPr>
          <p:nvPr>
            <p:ph type="dt" sz="half" idx="10"/>
          </p:nvPr>
        </p:nvSpPr>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p:txBody>
          <a:bodyPr/>
          <a:lstStyle>
            <a:lvl1pPr>
              <a:defRPr/>
            </a:lvl1pPr>
          </a:lstStyle>
          <a:p>
            <a:pPr>
              <a:defRPr/>
            </a:pPr>
            <a:r>
              <a:rPr lang="en-US" dirty="0"/>
              <a:t>Becky Loftus, Audience Insight</a:t>
            </a:r>
          </a:p>
        </p:txBody>
      </p:sp>
      <p:sp>
        <p:nvSpPr>
          <p:cNvPr id="8" name="Rectangle 6"/>
          <p:cNvSpPr>
            <a:spLocks noGrp="1" noChangeArrowheads="1"/>
          </p:cNvSpPr>
          <p:nvPr>
            <p:ph type="sldNum" sz="quarter" idx="12"/>
          </p:nvPr>
        </p:nvSpPr>
        <p:spPr/>
        <p:txBody>
          <a:bodyPr/>
          <a:lstStyle>
            <a:lvl1pPr>
              <a:defRPr/>
            </a:lvl1pPr>
          </a:lstStyle>
          <a:p>
            <a:pPr>
              <a:defRPr/>
            </a:pPr>
            <a:fld id="{7811B21E-0B3E-4A7E-B6C7-6CC7F56C91CB}" type="slidenum">
              <a:rPr lang="en-US"/>
              <a:pPr>
                <a:defRPr/>
              </a:pPr>
              <a:t>‹#›</a:t>
            </a:fld>
            <a:endParaRPr lang="en-US" dirty="0"/>
          </a:p>
        </p:txBody>
      </p:sp>
    </p:spTree>
    <p:extLst>
      <p:ext uri="{BB962C8B-B14F-4D97-AF65-F5344CB8AC3E}">
        <p14:creationId xmlns:p14="http://schemas.microsoft.com/office/powerpoint/2010/main" val="144627009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Column">
    <p:spTree>
      <p:nvGrpSpPr>
        <p:cNvPr id="1" name=""/>
        <p:cNvGrpSpPr/>
        <p:nvPr/>
      </p:nvGrpSpPr>
      <p:grpSpPr>
        <a:xfrm>
          <a:off x="0" y="0"/>
          <a:ext cx="0" cy="0"/>
          <a:chOff x="0" y="0"/>
          <a:chExt cx="0" cy="0"/>
        </a:xfrm>
      </p:grpSpPr>
      <p:sp>
        <p:nvSpPr>
          <p:cNvPr id="2" name="Title 1"/>
          <p:cNvSpPr>
            <a:spLocks noGrp="1"/>
          </p:cNvSpPr>
          <p:nvPr>
            <p:ph type="ctrTitle"/>
          </p:nvPr>
        </p:nvSpPr>
        <p:spPr>
          <a:xfrm>
            <a:off x="713790" y="536833"/>
            <a:ext cx="7772400" cy="1470025"/>
          </a:xfrm>
        </p:spPr>
        <p:txBody>
          <a:bodyPr rIns="0"/>
          <a:lstStyle>
            <a:lvl1pPr algn="l">
              <a:defRPr sz="2800" b="1" i="0" cap="all" baseline="0">
                <a:solidFill>
                  <a:schemeClr val="tx1">
                    <a:lumMod val="65000"/>
                    <a:lumOff val="35000"/>
                  </a:schemeClr>
                </a:solidFill>
                <a:latin typeface="DIN-Bold"/>
              </a:defRPr>
            </a:lvl1pPr>
          </a:lstStyle>
          <a:p>
            <a:r>
              <a:rPr lang="en-GB" dirty="0"/>
              <a:t>Click to edit Master title style</a:t>
            </a:r>
            <a:endParaRPr lang="en-US" dirty="0"/>
          </a:p>
        </p:txBody>
      </p:sp>
      <p:sp>
        <p:nvSpPr>
          <p:cNvPr id="3" name="Subtitle 2"/>
          <p:cNvSpPr>
            <a:spLocks noGrp="1"/>
          </p:cNvSpPr>
          <p:nvPr>
            <p:ph type="subTitle" idx="1"/>
          </p:nvPr>
        </p:nvSpPr>
        <p:spPr>
          <a:xfrm>
            <a:off x="730288" y="1604637"/>
            <a:ext cx="7755902" cy="489824"/>
          </a:xfrm>
        </p:spPr>
        <p:txBody>
          <a:bodyPr/>
          <a:lstStyle>
            <a:lvl1pPr marL="0" indent="0" algn="l">
              <a:buNone/>
              <a:defRPr sz="1600" b="1" i="0" baseline="0">
                <a:solidFill>
                  <a:srgbClr val="FF0000"/>
                </a:solidFill>
                <a:latin typeface="DIN-Bold"/>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sp>
        <p:nvSpPr>
          <p:cNvPr id="11" name="Content Placeholder 2"/>
          <p:cNvSpPr>
            <a:spLocks noGrp="1"/>
          </p:cNvSpPr>
          <p:nvPr>
            <p:ph idx="13"/>
          </p:nvPr>
        </p:nvSpPr>
        <p:spPr>
          <a:xfrm>
            <a:off x="758825" y="2094461"/>
            <a:ext cx="7727365" cy="3003475"/>
          </a:xfrm>
        </p:spPr>
        <p:txBody>
          <a:bodyPr spcCol="288000">
            <a:normAutofit fontScale="92500" lnSpcReduction="20000"/>
          </a:bodyPr>
          <a:lstStyle>
            <a:lvl1pPr marL="216000" indent="-216000">
              <a:buSzPct val="100000"/>
              <a:buFontTx/>
              <a:buBlip>
                <a:blip r:embed="rId2"/>
              </a:buBlip>
              <a:defRPr sz="1600">
                <a:solidFill>
                  <a:schemeClr val="tx1">
                    <a:lumMod val="65000"/>
                    <a:lumOff val="35000"/>
                  </a:schemeClr>
                </a:solidFill>
              </a:defRPr>
            </a:lvl1pPr>
          </a:lstStyle>
          <a:p>
            <a:endParaRPr lang="en-US" dirty="0"/>
          </a:p>
        </p:txBody>
      </p:sp>
    </p:spTree>
    <p:extLst>
      <p:ext uri="{BB962C8B-B14F-4D97-AF65-F5344CB8AC3E}">
        <p14:creationId xmlns:p14="http://schemas.microsoft.com/office/powerpoint/2010/main" val="1656451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r>
              <a:rPr lang="en-US" dirty="0"/>
              <a:t>Becky Loftus, Audience Insight</a:t>
            </a:r>
          </a:p>
        </p:txBody>
      </p:sp>
      <p:sp>
        <p:nvSpPr>
          <p:cNvPr id="6" name="Rectangle 6"/>
          <p:cNvSpPr>
            <a:spLocks noGrp="1" noChangeArrowheads="1"/>
          </p:cNvSpPr>
          <p:nvPr>
            <p:ph type="sldNum" sz="quarter" idx="12"/>
          </p:nvPr>
        </p:nvSpPr>
        <p:spPr>
          <a:ln/>
        </p:spPr>
        <p:txBody>
          <a:bodyPr/>
          <a:lstStyle>
            <a:lvl1pPr>
              <a:defRPr/>
            </a:lvl1pPr>
          </a:lstStyle>
          <a:p>
            <a:pPr>
              <a:defRPr/>
            </a:pPr>
            <a:fld id="{3955BBB4-A397-4FA9-AF88-031D0E0359BA}" type="slidenum">
              <a:rPr lang="en-US"/>
              <a:pPr>
                <a:defRPr/>
              </a:pPr>
              <a:t>‹#›</a:t>
            </a:fld>
            <a:endParaRPr lang="en-US" dirty="0"/>
          </a:p>
        </p:txBody>
      </p:sp>
    </p:spTree>
    <p:extLst>
      <p:ext uri="{BB962C8B-B14F-4D97-AF65-F5344CB8AC3E}">
        <p14:creationId xmlns:p14="http://schemas.microsoft.com/office/powerpoint/2010/main" val="1317742986"/>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5" Type="http://schemas.openxmlformats.org/officeDocument/2006/relationships/image" Target="../media/image1.png"/><Relationship Id="rId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D0E22C87-1B4A-4370-BD11-1396021D827E}" type="datetime1">
              <a:rPr lang="en-US" smtClean="0">
                <a:solidFill>
                  <a:prstClr val="black">
                    <a:tint val="75000"/>
                  </a:prstClr>
                </a:solidFill>
                <a:latin typeface="Calibri" panose="020F0502020204030204"/>
                <a:ea typeface="+mn-ea"/>
              </a:rPr>
              <a:pPr defTabSz="457200" eaLnBrk="1" fontAlgn="auto" hangingPunct="1">
                <a:spcBef>
                  <a:spcPts val="0"/>
                </a:spcBef>
                <a:spcAft>
                  <a:spcPts val="0"/>
                </a:spcAft>
              </a:pPr>
              <a:t>11/14/2016</a:t>
            </a:fld>
            <a:endParaRPr lang="en-US">
              <a:solidFill>
                <a:prstClr val="black">
                  <a:tint val="75000"/>
                </a:prstClr>
              </a:solidFill>
              <a:latin typeface="Calibri" panose="020F0502020204030204"/>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ea typeface="+mn-ea"/>
              </a:rPr>
              <a:t>#TECDublin16</a:t>
            </a:r>
            <a:endParaRPr lang="en-US">
              <a:solidFill>
                <a:prstClr val="black">
                  <a:tint val="75000"/>
                </a:prstClr>
              </a:solidFill>
              <a:latin typeface="Calibri" panose="020F0502020204030204"/>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ea typeface="+mn-ea"/>
              </a:rPr>
              <a:t>#TECDublin16</a:t>
            </a:r>
          </a:p>
          <a:p>
            <a:pPr defTabSz="457200" eaLnBrk="1" fontAlgn="auto" hangingPunct="1">
              <a:spcBef>
                <a:spcPts val="0"/>
              </a:spcBef>
              <a:spcAft>
                <a:spcPts val="0"/>
              </a:spcAft>
            </a:pPr>
            <a:endParaRPr lang="en-US" dirty="0">
              <a:solidFill>
                <a:prstClr val="black">
                  <a:tint val="75000"/>
                </a:prstClr>
              </a:solidFill>
              <a:latin typeface="Calibri" panose="020F0502020204030204"/>
              <a:ea typeface="+mn-ea"/>
            </a:endParaRPr>
          </a:p>
        </p:txBody>
      </p:sp>
    </p:spTree>
    <p:extLst>
      <p:ext uri="{BB962C8B-B14F-4D97-AF65-F5344CB8AC3E}">
        <p14:creationId xmlns:p14="http://schemas.microsoft.com/office/powerpoint/2010/main" val="306954545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eaLnBrk="1" fontAlgn="auto" hangingPunct="1">
              <a:spcBef>
                <a:spcPts val="0"/>
              </a:spcBef>
              <a:spcAft>
                <a:spcPts val="0"/>
              </a:spcAft>
            </a:pPr>
            <a:fld id="{6E8AC5F1-3AEA-43F3-80F9-620F033E9689}" type="datetime1">
              <a:rPr lang="en-US" smtClean="0">
                <a:solidFill>
                  <a:prstClr val="black">
                    <a:tint val="75000"/>
                  </a:prstClr>
                </a:solidFill>
                <a:latin typeface="Calibri" panose="020F0502020204030204"/>
                <a:ea typeface="+mn-ea"/>
              </a:rPr>
              <a:pPr defTabSz="457200" eaLnBrk="1" fontAlgn="auto" hangingPunct="1">
                <a:spcBef>
                  <a:spcPts val="0"/>
                </a:spcBef>
                <a:spcAft>
                  <a:spcPts val="0"/>
                </a:spcAft>
              </a:pPr>
              <a:t>11/14/2016</a:t>
            </a:fld>
            <a:endParaRPr lang="en-US">
              <a:solidFill>
                <a:prstClr val="black">
                  <a:tint val="75000"/>
                </a:prstClr>
              </a:solidFill>
              <a:latin typeface="Calibri" panose="020F0502020204030204"/>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ea typeface="+mn-ea"/>
              </a:rPr>
              <a:t>#TECDublin16</a:t>
            </a:r>
            <a:endParaRPr lang="en-US">
              <a:solidFill>
                <a:prstClr val="black">
                  <a:tint val="75000"/>
                </a:prstClr>
              </a:solidFill>
              <a:latin typeface="Calibri" panose="020F0502020204030204"/>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ea typeface="+mn-ea"/>
              </a:rPr>
              <a:t>#TECDublin16</a:t>
            </a:r>
          </a:p>
        </p:txBody>
      </p:sp>
    </p:spTree>
    <p:extLst>
      <p:ext uri="{BB962C8B-B14F-4D97-AF65-F5344CB8AC3E}">
        <p14:creationId xmlns:p14="http://schemas.microsoft.com/office/powerpoint/2010/main" val="3029717794"/>
      </p:ext>
    </p:extLst>
  </p:cSld>
  <p:clrMap bg1="lt1" tx1="dk1" bg2="lt2" tx2="dk2" accent1="accent1" accent2="accent2" accent3="accent3" accent4="accent4" accent5="accent5" accent6="accent6" hlink="hlink" folHlink="folHlink"/>
  <p:sldLayoutIdLst>
    <p:sldLayoutId id="2147483680"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D0E22C87-1B4A-4370-BD11-1396021D827E}" type="datetime1">
              <a:rPr lang="en-US" smtClean="0">
                <a:solidFill>
                  <a:prstClr val="black">
                    <a:tint val="75000"/>
                  </a:prstClr>
                </a:solidFill>
                <a:latin typeface="Calibri" panose="020F0502020204030204"/>
                <a:ea typeface="+mn-ea"/>
              </a:rPr>
              <a:pPr defTabSz="457200" eaLnBrk="1" fontAlgn="auto" hangingPunct="1">
                <a:spcBef>
                  <a:spcPts val="0"/>
                </a:spcBef>
                <a:spcAft>
                  <a:spcPts val="0"/>
                </a:spcAft>
              </a:pPr>
              <a:t>11/14/2016</a:t>
            </a:fld>
            <a:endParaRPr lang="en-US">
              <a:solidFill>
                <a:prstClr val="black">
                  <a:tint val="75000"/>
                </a:prstClr>
              </a:solidFill>
              <a:latin typeface="Calibri" panose="020F0502020204030204"/>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ea typeface="+mn-ea"/>
              </a:rPr>
              <a:t>#TECDublin16</a:t>
            </a:r>
            <a:endParaRPr lang="en-US">
              <a:solidFill>
                <a:prstClr val="black">
                  <a:tint val="75000"/>
                </a:prstClr>
              </a:solidFill>
              <a:latin typeface="Calibri" panose="020F0502020204030204"/>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ea typeface="+mn-ea"/>
              </a:rPr>
              <a:t>#TECDublin16</a:t>
            </a:r>
          </a:p>
          <a:p>
            <a:pPr defTabSz="457200" eaLnBrk="1" fontAlgn="auto" hangingPunct="1">
              <a:spcBef>
                <a:spcPts val="0"/>
              </a:spcBef>
              <a:spcAft>
                <a:spcPts val="0"/>
              </a:spcAft>
            </a:pPr>
            <a:endParaRPr lang="en-US" dirty="0">
              <a:solidFill>
                <a:prstClr val="black">
                  <a:tint val="75000"/>
                </a:prstClr>
              </a:solidFill>
              <a:latin typeface="Calibri" panose="020F0502020204030204"/>
              <a:ea typeface="+mn-ea"/>
            </a:endParaRPr>
          </a:p>
        </p:txBody>
      </p:sp>
    </p:spTree>
    <p:extLst>
      <p:ext uri="{BB962C8B-B14F-4D97-AF65-F5344CB8AC3E}">
        <p14:creationId xmlns:p14="http://schemas.microsoft.com/office/powerpoint/2010/main" val="1295930785"/>
      </p:ext>
    </p:extLst>
  </p:cSld>
  <p:clrMap bg1="lt1" tx1="dk1" bg2="lt2" tx2="dk2" accent1="accent1" accent2="accent2" accent3="accent3" accent4="accent4" accent5="accent5" accent6="accent6" hlink="hlink" folHlink="folHlink"/>
  <p:sldLayoutIdLst>
    <p:sldLayoutId id="2147483682"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D0E22C87-1B4A-4370-BD11-1396021D827E}" type="datetime1">
              <a:rPr lang="en-US" smtClean="0">
                <a:solidFill>
                  <a:prstClr val="black">
                    <a:tint val="75000"/>
                  </a:prstClr>
                </a:solidFill>
                <a:latin typeface="Calibri" panose="020F0502020204030204"/>
                <a:ea typeface="+mn-ea"/>
              </a:rPr>
              <a:pPr defTabSz="457200" eaLnBrk="1" fontAlgn="auto" hangingPunct="1">
                <a:spcBef>
                  <a:spcPts val="0"/>
                </a:spcBef>
                <a:spcAft>
                  <a:spcPts val="0"/>
                </a:spcAft>
              </a:pPr>
              <a:t>11/14/2016</a:t>
            </a:fld>
            <a:endParaRPr lang="en-US">
              <a:solidFill>
                <a:prstClr val="black">
                  <a:tint val="75000"/>
                </a:prstClr>
              </a:solidFill>
              <a:latin typeface="Calibri" panose="020F0502020204030204"/>
              <a:ea typeface="+mn-ea"/>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ea typeface="+mn-ea"/>
              </a:rPr>
              <a:t>#TECDublin16</a:t>
            </a:r>
            <a:endParaRPr lang="en-US">
              <a:solidFill>
                <a:prstClr val="black">
                  <a:tint val="75000"/>
                </a:prstClr>
              </a:solidFill>
              <a:latin typeface="Calibri" panose="020F0502020204030204"/>
              <a:ea typeface="+mn-ea"/>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ea typeface="+mn-ea"/>
              </a:rPr>
              <a:t>#TECDublin16</a:t>
            </a:r>
          </a:p>
          <a:p>
            <a:pPr defTabSz="457200" eaLnBrk="1" fontAlgn="auto" hangingPunct="1">
              <a:spcBef>
                <a:spcPts val="0"/>
              </a:spcBef>
              <a:spcAft>
                <a:spcPts val="0"/>
              </a:spcAft>
            </a:pPr>
            <a:endParaRPr lang="en-US" dirty="0">
              <a:solidFill>
                <a:prstClr val="black">
                  <a:tint val="75000"/>
                </a:prstClr>
              </a:solidFill>
              <a:latin typeface="Calibri" panose="020F0502020204030204"/>
              <a:ea typeface="+mn-ea"/>
            </a:endParaRPr>
          </a:p>
        </p:txBody>
      </p:sp>
    </p:spTree>
    <p:extLst>
      <p:ext uri="{BB962C8B-B14F-4D97-AF65-F5344CB8AC3E}">
        <p14:creationId xmlns:p14="http://schemas.microsoft.com/office/powerpoint/2010/main" val="3019004767"/>
      </p:ext>
    </p:extLst>
  </p:cSld>
  <p:clrMap bg1="lt1" tx1="dk1" bg2="lt2" tx2="dk2" accent1="accent1" accent2="accent2" accent3="accent3" accent4="accent4" accent5="accent5" accent6="accent6" hlink="hlink" folHlink="folHlink"/>
  <p:sldLayoutIdLst>
    <p:sldLayoutId id="2147483684"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752600" y="455613"/>
            <a:ext cx="7162800" cy="992187"/>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752600" y="1676400"/>
            <a:ext cx="7162800" cy="4114800"/>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6172200" y="6553200"/>
            <a:ext cx="19050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solidFill>
                  <a:srgbClr val="EE3424"/>
                </a:solidFill>
                <a:latin typeface="Arial" charset="0"/>
                <a:ea typeface="MS Pゴシック" pitchFamily="-92" charset="-128"/>
                <a:cs typeface="+mn-cs"/>
              </a:defRPr>
            </a:lvl1pPr>
          </a:lstStyle>
          <a:p>
            <a:pPr>
              <a:defRPr/>
            </a:pPr>
            <a:endParaRPr lang="en-US" dirty="0"/>
          </a:p>
        </p:txBody>
      </p:sp>
      <p:sp>
        <p:nvSpPr>
          <p:cNvPr id="1029" name="Rectangle 5"/>
          <p:cNvSpPr>
            <a:spLocks noGrp="1" noChangeArrowheads="1"/>
          </p:cNvSpPr>
          <p:nvPr>
            <p:ph type="ftr" sz="quarter" idx="3"/>
          </p:nvPr>
        </p:nvSpPr>
        <p:spPr bwMode="auto">
          <a:xfrm>
            <a:off x="152400" y="6553200"/>
            <a:ext cx="28956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solidFill>
                  <a:srgbClr val="EE3424"/>
                </a:solidFill>
                <a:latin typeface="Arial" charset="0"/>
                <a:ea typeface="MS Pゴシック" pitchFamily="-92" charset="-128"/>
                <a:cs typeface="+mn-cs"/>
              </a:defRPr>
            </a:lvl1pPr>
          </a:lstStyle>
          <a:p>
            <a:pPr>
              <a:defRPr/>
            </a:pPr>
            <a:r>
              <a:rPr lang="en-US" dirty="0"/>
              <a:t>Becky Loftus, Audience Insight</a:t>
            </a:r>
          </a:p>
        </p:txBody>
      </p:sp>
      <p:sp>
        <p:nvSpPr>
          <p:cNvPr id="1030" name="Rectangle 6"/>
          <p:cNvSpPr>
            <a:spLocks noGrp="1" noChangeArrowheads="1"/>
          </p:cNvSpPr>
          <p:nvPr>
            <p:ph type="sldNum" sz="quarter" idx="4"/>
          </p:nvPr>
        </p:nvSpPr>
        <p:spPr bwMode="auto">
          <a:xfrm>
            <a:off x="8153400" y="6553200"/>
            <a:ext cx="838200" cy="30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solidFill>
                  <a:srgbClr val="EE3424"/>
                </a:solidFill>
                <a:latin typeface="Arial" charset="0"/>
                <a:ea typeface="MS Pゴシック" pitchFamily="-92" charset="-128"/>
                <a:cs typeface="+mn-cs"/>
              </a:defRPr>
            </a:lvl1pPr>
          </a:lstStyle>
          <a:p>
            <a:pPr>
              <a:defRPr/>
            </a:pPr>
            <a:fld id="{94419657-0B80-4FF0-B321-CAE09AA35D4D}" type="slidenum">
              <a:rPr lang="en-US"/>
              <a:pPr>
                <a:defRPr/>
              </a:pPr>
              <a:t>‹#›</a:t>
            </a:fld>
            <a:endParaRPr lang="en-US" dirty="0"/>
          </a:p>
        </p:txBody>
      </p:sp>
      <p:sp>
        <p:nvSpPr>
          <p:cNvPr id="1035" name="Line 11"/>
          <p:cNvSpPr>
            <a:spLocks noChangeShapeType="1"/>
          </p:cNvSpPr>
          <p:nvPr/>
        </p:nvSpPr>
        <p:spPr bwMode="auto">
          <a:xfrm>
            <a:off x="0" y="6477000"/>
            <a:ext cx="9144000" cy="0"/>
          </a:xfrm>
          <a:prstGeom prst="line">
            <a:avLst/>
          </a:prstGeom>
          <a:noFill/>
          <a:ln w="63500">
            <a:solidFill>
              <a:srgbClr val="EE3424"/>
            </a:solidFill>
            <a:round/>
            <a:headEnd/>
            <a:tailEnd/>
          </a:ln>
          <a:effectLst/>
        </p:spPr>
        <p:txBody>
          <a:bodyPr wrap="none" anchor="ctr"/>
          <a:lstStyle/>
          <a:p>
            <a:pPr>
              <a:defRPr/>
            </a:pPr>
            <a:endParaRPr lang="en-GB" dirty="0">
              <a:solidFill>
                <a:prstClr val="black"/>
              </a:solidFill>
            </a:endParaRPr>
          </a:p>
        </p:txBody>
      </p:sp>
      <p:pic>
        <p:nvPicPr>
          <p:cNvPr id="10248" name="Picture 12"/>
          <p:cNvPicPr>
            <a:picLocks noChangeAspect="1" noChangeArrowheads="1"/>
          </p:cNvPicPr>
          <p:nvPr/>
        </p:nvPicPr>
        <p:blipFill>
          <a:blip r:embed="rId5" cstate="email"/>
          <a:srcRect/>
          <a:stretch>
            <a:fillRect/>
          </a:stretch>
        </p:blipFill>
        <p:spPr bwMode="auto">
          <a:xfrm>
            <a:off x="0" y="0"/>
            <a:ext cx="1219200" cy="941388"/>
          </a:xfrm>
          <a:prstGeom prst="rect">
            <a:avLst/>
          </a:prstGeom>
          <a:noFill/>
          <a:ln w="9525">
            <a:noFill/>
            <a:miter lim="800000"/>
            <a:headEnd/>
            <a:tailEnd/>
          </a:ln>
        </p:spPr>
      </p:pic>
    </p:spTree>
    <p:extLst>
      <p:ext uri="{BB962C8B-B14F-4D97-AF65-F5344CB8AC3E}">
        <p14:creationId xmlns:p14="http://schemas.microsoft.com/office/powerpoint/2010/main" val="3884508833"/>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Lst>
  <p:transition/>
  <p:hf hdr="0" dt="0"/>
  <p:txStyles>
    <p:titleStyle>
      <a:lvl1pPr algn="l" rtl="0" eaLnBrk="0" fontAlgn="base" hangingPunct="0">
        <a:spcBef>
          <a:spcPct val="0"/>
        </a:spcBef>
        <a:spcAft>
          <a:spcPct val="0"/>
        </a:spcAft>
        <a:defRPr sz="3600" b="1">
          <a:solidFill>
            <a:srgbClr val="EE3424"/>
          </a:solidFill>
          <a:latin typeface="+mj-lt"/>
          <a:ea typeface="+mj-ea"/>
          <a:cs typeface="+mj-cs"/>
        </a:defRPr>
      </a:lvl1pPr>
      <a:lvl2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2pPr>
      <a:lvl3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3pPr>
      <a:lvl4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4pPr>
      <a:lvl5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5pPr>
      <a:lvl6pPr marL="457200" algn="l" rtl="0" fontAlgn="base">
        <a:spcBef>
          <a:spcPct val="0"/>
        </a:spcBef>
        <a:spcAft>
          <a:spcPct val="0"/>
        </a:spcAft>
        <a:defRPr sz="3600" b="1">
          <a:solidFill>
            <a:srgbClr val="EE3424"/>
          </a:solidFill>
          <a:latin typeface="Arial" charset="0"/>
          <a:ea typeface="MS Pゴシック" pitchFamily="-92" charset="-128"/>
        </a:defRPr>
      </a:lvl6pPr>
      <a:lvl7pPr marL="914400" algn="l" rtl="0" fontAlgn="base">
        <a:spcBef>
          <a:spcPct val="0"/>
        </a:spcBef>
        <a:spcAft>
          <a:spcPct val="0"/>
        </a:spcAft>
        <a:defRPr sz="3600" b="1">
          <a:solidFill>
            <a:srgbClr val="EE3424"/>
          </a:solidFill>
          <a:latin typeface="Arial" charset="0"/>
          <a:ea typeface="MS Pゴシック" pitchFamily="-92" charset="-128"/>
        </a:defRPr>
      </a:lvl7pPr>
      <a:lvl8pPr marL="1371600" algn="l" rtl="0" fontAlgn="base">
        <a:spcBef>
          <a:spcPct val="0"/>
        </a:spcBef>
        <a:spcAft>
          <a:spcPct val="0"/>
        </a:spcAft>
        <a:defRPr sz="3600" b="1">
          <a:solidFill>
            <a:srgbClr val="EE3424"/>
          </a:solidFill>
          <a:latin typeface="Arial" charset="0"/>
          <a:ea typeface="MS Pゴシック" pitchFamily="-92" charset="-128"/>
        </a:defRPr>
      </a:lvl8pPr>
      <a:lvl9pPr marL="1828800" algn="l" rtl="0" fontAlgn="base">
        <a:spcBef>
          <a:spcPct val="0"/>
        </a:spcBef>
        <a:spcAft>
          <a:spcPct val="0"/>
        </a:spcAft>
        <a:defRPr sz="3600" b="1">
          <a:solidFill>
            <a:srgbClr val="EE3424"/>
          </a:solidFill>
          <a:latin typeface="Arial" charset="0"/>
          <a:ea typeface="MS Pゴシック" pitchFamily="-92" charset="-128"/>
        </a:defRPr>
      </a:lvl9pPr>
    </p:titleStyle>
    <p:bodyStyle>
      <a:lvl1pPr marL="342900" indent="-342900" algn="l" rtl="0" eaLnBrk="0" fontAlgn="base" hangingPunct="0">
        <a:spcBef>
          <a:spcPct val="20000"/>
        </a:spcBef>
        <a:spcAft>
          <a:spcPct val="0"/>
        </a:spcAft>
        <a:buFont typeface="Wingdings" pitchFamily="2" charset="2"/>
        <a:buChar char=""/>
        <a:defRPr sz="2200">
          <a:solidFill>
            <a:schemeClr val="tx1"/>
          </a:solidFill>
          <a:latin typeface="+mn-lt"/>
          <a:ea typeface="+mn-ea"/>
          <a:cs typeface="+mn-cs"/>
        </a:defRPr>
      </a:lvl1pPr>
      <a:lvl2pPr marL="742950" indent="-285750" algn="l" rtl="0" eaLnBrk="0" fontAlgn="base" hangingPunct="0">
        <a:spcBef>
          <a:spcPct val="20000"/>
        </a:spcBef>
        <a:spcAft>
          <a:spcPct val="0"/>
        </a:spcAft>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Font typeface="Wingdings" pitchFamily="2" charset="2"/>
        <a:buChar char=""/>
        <a:defRPr sz="2200">
          <a:solidFill>
            <a:schemeClr val="tx1"/>
          </a:solidFill>
          <a:latin typeface="+mn-lt"/>
          <a:ea typeface="+mn-ea"/>
        </a:defRPr>
      </a:lvl3pPr>
      <a:lvl4pPr marL="1600200" indent="-228600" algn="l" rtl="0" eaLnBrk="0" fontAlgn="base" hangingPunct="0">
        <a:spcBef>
          <a:spcPct val="20000"/>
        </a:spcBef>
        <a:spcAft>
          <a:spcPct val="0"/>
        </a:spcAft>
        <a:buFont typeface="Wingdings" pitchFamily="2" charset="2"/>
        <a:buChar char=""/>
        <a:defRPr sz="2200">
          <a:solidFill>
            <a:schemeClr val="tx1"/>
          </a:solidFill>
          <a:latin typeface="+mn-lt"/>
          <a:ea typeface="+mn-ea"/>
        </a:defRPr>
      </a:lvl4pPr>
      <a:lvl5pPr marL="2057400" indent="-228600" algn="l" rtl="0" eaLnBrk="0" fontAlgn="base" hangingPunct="0">
        <a:spcBef>
          <a:spcPct val="20000"/>
        </a:spcBef>
        <a:spcAft>
          <a:spcPct val="0"/>
        </a:spcAft>
        <a:buFont typeface="Wingdings" pitchFamily="2" charset="2"/>
        <a:buChar char=""/>
        <a:defRPr sz="2200">
          <a:solidFill>
            <a:schemeClr val="tx1"/>
          </a:solidFill>
          <a:latin typeface="+mn-lt"/>
          <a:ea typeface="+mn-ea"/>
        </a:defRPr>
      </a:lvl5pPr>
      <a:lvl6pPr marL="2514600" indent="-228600" algn="l" rtl="0" fontAlgn="base">
        <a:spcBef>
          <a:spcPct val="20000"/>
        </a:spcBef>
        <a:spcAft>
          <a:spcPct val="0"/>
        </a:spcAft>
        <a:buFont typeface="Wingdings" pitchFamily="2" charset="2"/>
        <a:buChar char=""/>
        <a:defRPr sz="2200">
          <a:solidFill>
            <a:schemeClr val="tx1"/>
          </a:solidFill>
          <a:latin typeface="+mn-lt"/>
          <a:ea typeface="+mn-ea"/>
        </a:defRPr>
      </a:lvl6pPr>
      <a:lvl7pPr marL="2971800" indent="-228600" algn="l" rtl="0" fontAlgn="base">
        <a:spcBef>
          <a:spcPct val="20000"/>
        </a:spcBef>
        <a:spcAft>
          <a:spcPct val="0"/>
        </a:spcAft>
        <a:buFont typeface="Wingdings" pitchFamily="2" charset="2"/>
        <a:buChar char=""/>
        <a:defRPr sz="2200">
          <a:solidFill>
            <a:schemeClr val="tx1"/>
          </a:solidFill>
          <a:latin typeface="+mn-lt"/>
          <a:ea typeface="+mn-ea"/>
        </a:defRPr>
      </a:lvl7pPr>
      <a:lvl8pPr marL="3429000" indent="-228600" algn="l" rtl="0" fontAlgn="base">
        <a:spcBef>
          <a:spcPct val="20000"/>
        </a:spcBef>
        <a:spcAft>
          <a:spcPct val="0"/>
        </a:spcAft>
        <a:buFont typeface="Wingdings" pitchFamily="2" charset="2"/>
        <a:buChar char=""/>
        <a:defRPr sz="2200">
          <a:solidFill>
            <a:schemeClr val="tx1"/>
          </a:solidFill>
          <a:latin typeface="+mn-lt"/>
          <a:ea typeface="+mn-ea"/>
        </a:defRPr>
      </a:lvl8pPr>
      <a:lvl9pPr marL="3886200" indent="-228600" algn="l" rtl="0" fontAlgn="base">
        <a:spcBef>
          <a:spcPct val="20000"/>
        </a:spcBef>
        <a:spcAft>
          <a:spcPct val="0"/>
        </a:spcAft>
        <a:buFont typeface="Wingdings" pitchFamily="2" charset="2"/>
        <a:buChar char=""/>
        <a:defRPr sz="22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3.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eaLnBrk="1" fontAlgn="auto" hangingPunct="1">
              <a:spcBef>
                <a:spcPts val="0"/>
              </a:spcBef>
              <a:spcAft>
                <a:spcPts val="0"/>
              </a:spcAft>
            </a:pPr>
            <a:r>
              <a:rPr lang="en-GB" sz="4000" b="1" dirty="0" smtClean="0">
                <a:solidFill>
                  <a:srgbClr val="E7E6E6"/>
                </a:solidFill>
                <a:latin typeface="Calibri" panose="020F0502020204030204"/>
                <a:ea typeface="+mn-ea"/>
                <a:cs typeface="Arial" panose="020B0604020202020204" pitchFamily="34" charset="0"/>
              </a:rPr>
              <a:t>TESSITURA </a:t>
            </a:r>
          </a:p>
          <a:p>
            <a:pPr defTabSz="457200" eaLnBrk="1" fontAlgn="auto" hangingPunct="1">
              <a:spcBef>
                <a:spcPts val="0"/>
              </a:spcBef>
              <a:spcAft>
                <a:spcPts val="0"/>
              </a:spcAft>
            </a:pPr>
            <a:r>
              <a:rPr lang="en-GB" sz="4000" b="1" dirty="0" smtClean="0">
                <a:solidFill>
                  <a:srgbClr val="E7E6E6"/>
                </a:solidFill>
                <a:latin typeface="Calibri" panose="020F0502020204030204"/>
                <a:ea typeface="+mn-ea"/>
                <a:cs typeface="Arial" panose="020B0604020202020204" pitchFamily="34" charset="0"/>
              </a:rPr>
              <a:t>EUROPEAN </a:t>
            </a:r>
          </a:p>
          <a:p>
            <a:pPr defTabSz="457200" eaLnBrk="1" fontAlgn="auto" hangingPunct="1">
              <a:spcBef>
                <a:spcPts val="0"/>
              </a:spcBef>
              <a:spcAft>
                <a:spcPts val="0"/>
              </a:spcAft>
            </a:pPr>
            <a:r>
              <a:rPr lang="en-GB" sz="4000" b="1" dirty="0" smtClean="0">
                <a:solidFill>
                  <a:srgbClr val="E7E6E6"/>
                </a:solidFill>
                <a:latin typeface="Calibri" panose="020F0502020204030204"/>
                <a:ea typeface="+mn-ea"/>
                <a:cs typeface="Arial" panose="020B0604020202020204" pitchFamily="34" charset="0"/>
              </a:rPr>
              <a:t>CONFERENCE</a:t>
            </a:r>
          </a:p>
          <a:p>
            <a:pPr defTabSz="457200" eaLnBrk="1" fontAlgn="auto" hangingPunct="1">
              <a:spcBef>
                <a:spcPts val="0"/>
              </a:spcBef>
              <a:spcAft>
                <a:spcPts val="0"/>
              </a:spcAft>
            </a:pPr>
            <a:endParaRPr lang="en-GB" sz="4000" b="1" dirty="0">
              <a:solidFill>
                <a:srgbClr val="E7E6E6"/>
              </a:solidFill>
              <a:latin typeface="Calibri" panose="020F0502020204030204"/>
              <a:ea typeface="+mn-ea"/>
              <a:cs typeface="Arial" panose="020B0604020202020204" pitchFamily="34" charset="0"/>
            </a:endParaRPr>
          </a:p>
          <a:p>
            <a:pPr defTabSz="457200" eaLnBrk="1" fontAlgn="auto" hangingPunct="1">
              <a:spcBef>
                <a:spcPts val="0"/>
              </a:spcBef>
              <a:spcAft>
                <a:spcPts val="0"/>
              </a:spcAft>
            </a:pPr>
            <a:r>
              <a:rPr lang="en-GB" sz="4000" b="1" dirty="0" smtClean="0">
                <a:solidFill>
                  <a:srgbClr val="E7E6E6"/>
                </a:solidFill>
                <a:latin typeface="Calibri" panose="020F0502020204030204"/>
                <a:ea typeface="+mn-ea"/>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3002547"/>
            <a:ext cx="3391743" cy="3370153"/>
          </a:xfrm>
          <a:prstGeom prst="rect">
            <a:avLst/>
          </a:prstGeom>
          <a:noFill/>
        </p:spPr>
        <p:txBody>
          <a:bodyPr wrap="square" rtlCol="0">
            <a:spAutoFit/>
          </a:bodyPr>
          <a:lstStyle/>
          <a:p>
            <a:pPr algn="ctr" defTabSz="457200" eaLnBrk="1" fontAlgn="auto" hangingPunct="1">
              <a:spcBef>
                <a:spcPts val="0"/>
              </a:spcBef>
              <a:spcAft>
                <a:spcPts val="0"/>
              </a:spcAft>
            </a:pPr>
            <a:r>
              <a:rPr lang="en-GB" sz="4400" b="1" dirty="0" smtClean="0">
                <a:solidFill>
                  <a:srgbClr val="F15E4C"/>
                </a:solidFill>
                <a:latin typeface="Calibri" panose="020F0502020204030204"/>
                <a:ea typeface="Tahoma" panose="020B0604030504040204" pitchFamily="34" charset="0"/>
                <a:cs typeface="Arial" panose="020B0604020202020204" pitchFamily="34" charset="0"/>
              </a:rPr>
              <a:t>SURVEYING YOUR MEMBERS</a:t>
            </a:r>
          </a:p>
          <a:p>
            <a:pPr algn="ctr" defTabSz="457200" eaLnBrk="1" fontAlgn="auto" hangingPunct="1">
              <a:spcBef>
                <a:spcPts val="0"/>
              </a:spcBef>
              <a:spcAft>
                <a:spcPts val="0"/>
              </a:spcAft>
            </a:pPr>
            <a:endParaRPr lang="en-GB" sz="900" b="1" dirty="0" smtClean="0">
              <a:solidFill>
                <a:srgbClr val="F15E4C"/>
              </a:solidFill>
              <a:latin typeface="Calibri" panose="020F0502020204030204"/>
              <a:ea typeface="Tahoma" panose="020B0604030504040204" pitchFamily="34" charset="0"/>
              <a:cs typeface="Arial" panose="020B0604020202020204" pitchFamily="34" charset="0"/>
            </a:endParaRPr>
          </a:p>
          <a:p>
            <a:pPr algn="ctr" defTabSz="457200" eaLnBrk="1" fontAlgn="auto" hangingPunct="1">
              <a:spcBef>
                <a:spcPts val="0"/>
              </a:spcBef>
              <a:spcAft>
                <a:spcPts val="0"/>
              </a:spcAft>
            </a:pPr>
            <a:r>
              <a:rPr lang="en-IE" dirty="0">
                <a:solidFill>
                  <a:srgbClr val="077333"/>
                </a:solidFill>
              </a:rPr>
              <a:t>Asking the right questions at the right time to the right people</a:t>
            </a:r>
            <a:endParaRPr lang="en-GB" b="1" dirty="0">
              <a:solidFill>
                <a:srgbClr val="077333"/>
              </a:solidFill>
              <a:latin typeface="Calibri" panose="020F0502020204030204"/>
              <a:ea typeface="Tahoma" panose="020B0604030504040204" pitchFamily="34" charset="0"/>
              <a:cs typeface="Arial" panose="020B0604020202020204" pitchFamily="34" charset="0"/>
            </a:endParaRPr>
          </a:p>
        </p:txBody>
      </p:sp>
      <p:sp>
        <p:nvSpPr>
          <p:cNvPr id="7" name="TextBox 6"/>
          <p:cNvSpPr txBox="1"/>
          <p:nvPr/>
        </p:nvSpPr>
        <p:spPr>
          <a:xfrm>
            <a:off x="4628063" y="2780928"/>
            <a:ext cx="3593082" cy="1077218"/>
          </a:xfrm>
          <a:prstGeom prst="rect">
            <a:avLst/>
          </a:prstGeom>
          <a:noFill/>
        </p:spPr>
        <p:txBody>
          <a:bodyPr wrap="square" rtlCol="0">
            <a:spAutoFit/>
          </a:bodyPr>
          <a:lstStyle/>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ea typeface="+mn-ea"/>
              </a:rPr>
              <a:t>CONTENT PLANNER</a:t>
            </a:r>
          </a:p>
          <a:p>
            <a:pPr defTabSz="457200" eaLnBrk="1" fontAlgn="auto" hangingPunct="1">
              <a:spcBef>
                <a:spcPts val="0"/>
              </a:spcBef>
              <a:spcAft>
                <a:spcPts val="0"/>
              </a:spcAft>
            </a:pPr>
            <a:r>
              <a:rPr lang="en-GB" sz="1800" b="1" dirty="0">
                <a:solidFill>
                  <a:srgbClr val="F15E4C"/>
                </a:solidFill>
                <a:latin typeface="Calibri" panose="020F0502020204030204"/>
                <a:cs typeface="Arial" panose="020B0604020202020204" pitchFamily="34" charset="0"/>
              </a:rPr>
              <a:t>Eve Parker : Roundhouse</a:t>
            </a:r>
          </a:p>
          <a:p>
            <a:pPr defTabSz="457200" eaLnBrk="1" fontAlgn="auto" hangingPunct="1">
              <a:spcBef>
                <a:spcPts val="0"/>
              </a:spcBef>
              <a:spcAft>
                <a:spcPts val="0"/>
              </a:spcAft>
            </a:pPr>
            <a:endParaRPr lang="en-GB" sz="1800" b="1" dirty="0" smtClean="0">
              <a:solidFill>
                <a:srgbClr val="F15E4C"/>
              </a:solidFill>
              <a:latin typeface="Calibri" panose="020F0502020204030204"/>
              <a:ea typeface="+mn-ea"/>
            </a:endParaRPr>
          </a:p>
        </p:txBody>
      </p:sp>
      <p:sp>
        <p:nvSpPr>
          <p:cNvPr id="8" name="TextBox 7"/>
          <p:cNvSpPr txBox="1"/>
          <p:nvPr/>
        </p:nvSpPr>
        <p:spPr>
          <a:xfrm>
            <a:off x="4628063" y="922598"/>
            <a:ext cx="4120401" cy="1908215"/>
          </a:xfrm>
          <a:prstGeom prst="rect">
            <a:avLst/>
          </a:prstGeom>
          <a:noFill/>
        </p:spPr>
        <p:txBody>
          <a:bodyPr wrap="square" rtlCol="0">
            <a:spAutoFit/>
          </a:bodyPr>
          <a:lstStyle/>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ea typeface="+mn-ea"/>
                <a:cs typeface="Arial" panose="020B0604020202020204" pitchFamily="34" charset="0"/>
              </a:rPr>
              <a:t>MODERATOR</a:t>
            </a:r>
          </a:p>
          <a:p>
            <a:pPr defTabSz="457200" eaLnBrk="1" fontAlgn="auto" hangingPunct="1">
              <a:spcBef>
                <a:spcPts val="0"/>
              </a:spcBef>
              <a:spcAft>
                <a:spcPts val="0"/>
              </a:spcAft>
            </a:pPr>
            <a:r>
              <a:rPr lang="en-GB" sz="1800" b="1" dirty="0" smtClean="0">
                <a:solidFill>
                  <a:srgbClr val="F15E4C"/>
                </a:solidFill>
                <a:latin typeface="Calibri" panose="020F0502020204030204"/>
                <a:ea typeface="+mn-ea"/>
                <a:cs typeface="Arial" panose="020B0604020202020204" pitchFamily="34" charset="0"/>
              </a:rPr>
              <a:t>Eve Parker : Roundhouse</a:t>
            </a:r>
          </a:p>
          <a:p>
            <a:pPr defTabSz="457200" eaLnBrk="1" fontAlgn="auto" hangingPunct="1">
              <a:spcBef>
                <a:spcPts val="0"/>
              </a:spcBef>
              <a:spcAft>
                <a:spcPts val="0"/>
              </a:spcAft>
            </a:pPr>
            <a:endParaRPr lang="en-GB" sz="800" b="1" dirty="0" smtClean="0">
              <a:solidFill>
                <a:srgbClr val="F15E4C"/>
              </a:solidFill>
              <a:latin typeface="Calibri" panose="020F0502020204030204"/>
              <a:ea typeface="+mn-ea"/>
              <a:cs typeface="Arial" panose="020B0604020202020204" pitchFamily="34" charset="0"/>
            </a:endParaRPr>
          </a:p>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ea typeface="+mn-ea"/>
                <a:cs typeface="Arial" panose="020B0604020202020204" pitchFamily="34" charset="0"/>
              </a:rPr>
              <a:t>GURU</a:t>
            </a:r>
            <a:endParaRPr lang="en-GB" sz="2800" b="1" dirty="0">
              <a:solidFill>
                <a:srgbClr val="0B9D48"/>
              </a:solidFill>
              <a:latin typeface="Calibri" panose="020F0502020204030204"/>
              <a:ea typeface="+mn-ea"/>
              <a:cs typeface="Arial" panose="020B0604020202020204" pitchFamily="34" charset="0"/>
            </a:endParaRPr>
          </a:p>
          <a:p>
            <a:pPr defTabSz="457200" eaLnBrk="1" fontAlgn="auto" hangingPunct="1">
              <a:spcBef>
                <a:spcPts val="0"/>
              </a:spcBef>
              <a:spcAft>
                <a:spcPts val="0"/>
              </a:spcAft>
            </a:pPr>
            <a:r>
              <a:rPr lang="en-GB" sz="1800" b="1" dirty="0" smtClean="0">
                <a:solidFill>
                  <a:srgbClr val="F15E4C"/>
                </a:solidFill>
                <a:latin typeface="Calibri" panose="020F0502020204030204"/>
                <a:ea typeface="+mn-ea"/>
                <a:cs typeface="Arial" panose="020B0604020202020204" pitchFamily="34" charset="0"/>
              </a:rPr>
              <a:t>Becky Loftus : Royal Shakespeare Company</a:t>
            </a:r>
            <a:endParaRPr lang="en-GB" sz="1800" b="1" dirty="0">
              <a:solidFill>
                <a:srgbClr val="F15E4C"/>
              </a:solidFill>
              <a:latin typeface="Calibri" panose="020F0502020204030204"/>
              <a:ea typeface="+mn-ea"/>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eaLnBrk="1" fontAlgn="auto" hangingPunct="1">
              <a:spcBef>
                <a:spcPts val="0"/>
              </a:spcBef>
              <a:spcAft>
                <a:spcPts val="0"/>
              </a:spcAft>
            </a:pPr>
            <a:r>
              <a:rPr lang="en-US" sz="1800" b="1" dirty="0" smtClean="0">
                <a:solidFill>
                  <a:prstClr val="black"/>
                </a:solidFill>
                <a:latin typeface="Calibri" panose="020F0502020204030204"/>
                <a:ea typeface="+mn-ea"/>
              </a:rPr>
              <a:t>Share your </a:t>
            </a:r>
            <a:r>
              <a:rPr lang="en-US" sz="1800" b="1" dirty="0" err="1" smtClean="0">
                <a:solidFill>
                  <a:prstClr val="black"/>
                </a:solidFill>
                <a:latin typeface="Calibri" panose="020F0502020204030204"/>
                <a:ea typeface="+mn-ea"/>
              </a:rPr>
              <a:t>favourite</a:t>
            </a:r>
            <a:r>
              <a:rPr lang="en-US" sz="1800" b="1" dirty="0" smtClean="0">
                <a:solidFill>
                  <a:prstClr val="black"/>
                </a:solidFill>
                <a:latin typeface="Calibri" panose="020F0502020204030204"/>
                <a:ea typeface="+mn-ea"/>
              </a:rPr>
              <a:t> content and photos! #TECDublin16</a:t>
            </a:r>
          </a:p>
          <a:p>
            <a:pPr algn="ctr" defTabSz="457200" eaLnBrk="1" fontAlgn="auto" hangingPunct="1">
              <a:spcBef>
                <a:spcPts val="0"/>
              </a:spcBef>
              <a:spcAft>
                <a:spcPts val="0"/>
              </a:spcAft>
            </a:pPr>
            <a:endParaRPr lang="en-US" sz="1800" b="1" dirty="0" smtClean="0">
              <a:solidFill>
                <a:prstClr val="black"/>
              </a:solidFill>
              <a:latin typeface="Calibri" panose="020F0502020204030204"/>
              <a:ea typeface="+mn-ea"/>
            </a:endParaRPr>
          </a:p>
          <a:p>
            <a:pPr algn="ctr" defTabSz="457200" eaLnBrk="1" fontAlgn="auto" hangingPunct="1">
              <a:spcBef>
                <a:spcPts val="0"/>
              </a:spcBef>
              <a:spcAft>
                <a:spcPts val="0"/>
              </a:spcAft>
            </a:pPr>
            <a:endParaRPr lang="en-US" sz="1800" b="1" dirty="0">
              <a:solidFill>
                <a:prstClr val="black"/>
              </a:solidFill>
              <a:latin typeface="Calibri" panose="020F0502020204030204"/>
              <a:ea typeface="+mn-e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ctrTitle"/>
          </p:nvPr>
        </p:nvSpPr>
        <p:spPr/>
        <p:txBody>
          <a:bodyPr/>
          <a:lstStyle/>
          <a:p>
            <a:r>
              <a:rPr lang="en-GB" dirty="0"/>
              <a:t>RSC Membership Survey</a:t>
            </a:r>
          </a:p>
        </p:txBody>
      </p:sp>
      <p:sp>
        <p:nvSpPr>
          <p:cNvPr id="10" name="Subtitle 9"/>
          <p:cNvSpPr>
            <a:spLocks noGrp="1"/>
          </p:cNvSpPr>
          <p:nvPr>
            <p:ph type="subTitle" idx="1"/>
          </p:nvPr>
        </p:nvSpPr>
        <p:spPr/>
        <p:txBody>
          <a:bodyPr/>
          <a:lstStyle/>
          <a:p>
            <a:r>
              <a:rPr lang="en-GB" dirty="0"/>
              <a:t>Seeking the opinion of our biggest fans and harshest critics</a:t>
            </a:r>
          </a:p>
        </p:txBody>
      </p:sp>
      <p:sp>
        <p:nvSpPr>
          <p:cNvPr id="4" name="Footer Placeholder 3"/>
          <p:cNvSpPr>
            <a:spLocks noGrp="1"/>
          </p:cNvSpPr>
          <p:nvPr>
            <p:ph type="ftr" sz="quarter" idx="11"/>
          </p:nvPr>
        </p:nvSpPr>
        <p:spPr/>
        <p:txBody>
          <a:bodyPr/>
          <a:lstStyle/>
          <a:p>
            <a:pPr>
              <a:defRPr/>
            </a:pPr>
            <a:r>
              <a:rPr lang="en-US"/>
              <a:t>Becky Loftus, Audience Insight</a:t>
            </a:r>
            <a:endParaRPr lang="en-US" dirty="0"/>
          </a:p>
        </p:txBody>
      </p:sp>
      <p:sp>
        <p:nvSpPr>
          <p:cNvPr id="5" name="Slide Number Placeholder 4"/>
          <p:cNvSpPr>
            <a:spLocks noGrp="1"/>
          </p:cNvSpPr>
          <p:nvPr>
            <p:ph type="sldNum" sz="quarter" idx="12"/>
          </p:nvPr>
        </p:nvSpPr>
        <p:spPr/>
        <p:txBody>
          <a:bodyPr/>
          <a:lstStyle/>
          <a:p>
            <a:pPr>
              <a:defRPr/>
            </a:pPr>
            <a:fld id="{3955BBB4-A397-4FA9-AF88-031D0E0359BA}" type="slidenum">
              <a:rPr lang="en-US" smtClean="0"/>
              <a:pPr>
                <a:defRPr/>
              </a:pPr>
              <a:t>3</a:t>
            </a:fld>
            <a:endParaRPr lang="en-US" dirty="0"/>
          </a:p>
        </p:txBody>
      </p:sp>
    </p:spTree>
    <p:extLst>
      <p:ext uri="{BB962C8B-B14F-4D97-AF65-F5344CB8AC3E}">
        <p14:creationId xmlns:p14="http://schemas.microsoft.com/office/powerpoint/2010/main" val="70674496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sp>
        <p:nvSpPr>
          <p:cNvPr id="4" name="Content Placeholder 3"/>
          <p:cNvSpPr>
            <a:spLocks noGrp="1"/>
          </p:cNvSpPr>
          <p:nvPr>
            <p:ph idx="13"/>
          </p:nvPr>
        </p:nvSpPr>
        <p:spPr/>
        <p:txBody>
          <a:bodyPr>
            <a:normAutofit/>
          </a:bodyPr>
          <a:lstStyle/>
          <a:p>
            <a:endParaRPr lang="en-GB"/>
          </a:p>
        </p:txBody>
      </p:sp>
      <p:pic>
        <p:nvPicPr>
          <p:cNvPr id="5" name="Picture 4"/>
          <p:cNvPicPr>
            <a:picLocks noChangeAspect="1"/>
          </p:cNvPicPr>
          <p:nvPr/>
        </p:nvPicPr>
        <p:blipFill>
          <a:blip r:embed="rId3"/>
          <a:stretch>
            <a:fillRect/>
          </a:stretch>
        </p:blipFill>
        <p:spPr>
          <a:xfrm>
            <a:off x="-14131" y="-6560"/>
            <a:ext cx="9170963" cy="6864559"/>
          </a:xfrm>
          <a:prstGeom prst="rect">
            <a:avLst/>
          </a:prstGeom>
        </p:spPr>
      </p:pic>
    </p:spTree>
    <p:extLst>
      <p:ext uri="{BB962C8B-B14F-4D97-AF65-F5344CB8AC3E}">
        <p14:creationId xmlns:p14="http://schemas.microsoft.com/office/powerpoint/2010/main" val="3800779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225624"/>
            <a:ext cx="7439744" cy="1259160"/>
          </a:xfrm>
        </p:spPr>
        <p:txBody>
          <a:bodyPr/>
          <a:lstStyle/>
          <a:p>
            <a:r>
              <a:rPr lang="en-GB" sz="3200" dirty="0"/>
              <a:t>Members and Supporters</a:t>
            </a:r>
            <a:r>
              <a:rPr lang="en-GB" sz="2400" dirty="0"/>
              <a:t/>
            </a:r>
            <a:br>
              <a:rPr lang="en-GB" sz="2400" dirty="0"/>
            </a:br>
            <a:r>
              <a:rPr lang="en-GB" sz="2400" dirty="0"/>
              <a:t>The Most Vocal Group?</a:t>
            </a:r>
          </a:p>
        </p:txBody>
      </p:sp>
      <p:sp>
        <p:nvSpPr>
          <p:cNvPr id="7" name="Content Placeholder 6"/>
          <p:cNvSpPr>
            <a:spLocks noGrp="1"/>
          </p:cNvSpPr>
          <p:nvPr>
            <p:ph idx="1"/>
          </p:nvPr>
        </p:nvSpPr>
        <p:spPr>
          <a:xfrm>
            <a:off x="323731" y="1484784"/>
            <a:ext cx="7776661" cy="4824536"/>
          </a:xfrm>
        </p:spPr>
        <p:txBody>
          <a:bodyPr/>
          <a:lstStyle/>
          <a:p>
            <a:r>
              <a:rPr lang="en-GB" dirty="0"/>
              <a:t>The 24k RSC Members and Supporters are vital to the success of the RSC, purchasing around a third of all tickets</a:t>
            </a:r>
          </a:p>
          <a:p>
            <a:endParaRPr lang="en-GB" sz="1050" dirty="0"/>
          </a:p>
          <a:p>
            <a:r>
              <a:rPr lang="en-GB" sz="2400" dirty="0"/>
              <a:t>They are often the most vocal group, being quick to contact us when they are unhappy about something and yet also the first to praise and recruit others into attending or even becoming Members</a:t>
            </a:r>
          </a:p>
          <a:p>
            <a:endParaRPr lang="en-GB" sz="1100" dirty="0"/>
          </a:p>
          <a:p>
            <a:r>
              <a:rPr lang="en-GB" sz="2400" dirty="0"/>
              <a:t>However not all Members are the same:</a:t>
            </a:r>
          </a:p>
          <a:p>
            <a:pPr lvl="1"/>
            <a:r>
              <a:rPr lang="en-GB" sz="2000" dirty="0"/>
              <a:t>6% have never attended and 20% have not attended in the past 5 years, yet keep paying for their Membership</a:t>
            </a:r>
          </a:p>
          <a:p>
            <a:endParaRPr lang="en-GB" sz="1100" dirty="0"/>
          </a:p>
          <a:p>
            <a:r>
              <a:rPr lang="en-GB" sz="2400" dirty="0"/>
              <a:t>Without seeking their opinion specifically, only those most vocal members have their voices heard</a:t>
            </a:r>
          </a:p>
          <a:p>
            <a:endParaRPr lang="en-GB" sz="2400" dirty="0"/>
          </a:p>
        </p:txBody>
      </p:sp>
      <p:sp>
        <p:nvSpPr>
          <p:cNvPr id="5" name="Footer Placeholder 4"/>
          <p:cNvSpPr>
            <a:spLocks noGrp="1"/>
          </p:cNvSpPr>
          <p:nvPr>
            <p:ph type="ftr" sz="quarter" idx="11"/>
          </p:nvPr>
        </p:nvSpPr>
        <p:spPr/>
        <p:txBody>
          <a:bodyPr/>
          <a:lstStyle/>
          <a:p>
            <a:pPr>
              <a:defRPr/>
            </a:pPr>
            <a:r>
              <a:rPr lang="en-US"/>
              <a:t>Becky Loftus, Audience Insight</a:t>
            </a:r>
            <a:endParaRPr lang="en-US" dirty="0"/>
          </a:p>
        </p:txBody>
      </p:sp>
      <p:sp>
        <p:nvSpPr>
          <p:cNvPr id="6" name="Slide Number Placeholder 5"/>
          <p:cNvSpPr>
            <a:spLocks noGrp="1"/>
          </p:cNvSpPr>
          <p:nvPr>
            <p:ph type="sldNum" sz="quarter" idx="12"/>
          </p:nvPr>
        </p:nvSpPr>
        <p:spPr/>
        <p:txBody>
          <a:bodyPr/>
          <a:lstStyle/>
          <a:p>
            <a:pPr>
              <a:defRPr/>
            </a:pPr>
            <a:fld id="{8D333813-0B0B-453C-AB07-728682AAC6A5}" type="slidenum">
              <a:rPr lang="en-US" smtClean="0"/>
              <a:pPr>
                <a:defRPr/>
              </a:pPr>
              <a:t>5</a:t>
            </a:fld>
            <a:endParaRPr lang="en-US" dirty="0"/>
          </a:p>
        </p:txBody>
      </p:sp>
      <p:pic>
        <p:nvPicPr>
          <p:cNvPr id="1026" name="Picture 2" descr="Image result for megaphon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261382"/>
            <a:ext cx="2470989" cy="1746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836230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700" y="212495"/>
            <a:ext cx="7162800" cy="992187"/>
          </a:xfrm>
        </p:spPr>
        <p:txBody>
          <a:bodyPr/>
          <a:lstStyle/>
          <a:p>
            <a:r>
              <a:rPr lang="en-GB" dirty="0"/>
              <a:t>How we gathered their opinions</a:t>
            </a:r>
          </a:p>
        </p:txBody>
      </p:sp>
      <p:sp>
        <p:nvSpPr>
          <p:cNvPr id="3" name="Content Placeholder 2"/>
          <p:cNvSpPr>
            <a:spLocks noGrp="1"/>
          </p:cNvSpPr>
          <p:nvPr>
            <p:ph idx="1"/>
          </p:nvPr>
        </p:nvSpPr>
        <p:spPr>
          <a:xfrm>
            <a:off x="467544" y="1204682"/>
            <a:ext cx="4824536" cy="4586518"/>
          </a:xfrm>
        </p:spPr>
        <p:txBody>
          <a:bodyPr/>
          <a:lstStyle/>
          <a:p>
            <a:r>
              <a:rPr lang="en-GB" dirty="0"/>
              <a:t>Paper and online survey of all Members (2013)</a:t>
            </a:r>
          </a:p>
          <a:p>
            <a:r>
              <a:rPr lang="en-GB" dirty="0"/>
              <a:t>Too many responses, so a random sample were data entered and coded (around 1000 in total)</a:t>
            </a:r>
          </a:p>
          <a:p>
            <a:r>
              <a:rPr lang="en-GB" dirty="0"/>
              <a:t>Short online survey of lapsed members and hot prospects who are not members (book early, book often)</a:t>
            </a:r>
          </a:p>
          <a:p>
            <a:r>
              <a:rPr lang="en-GB" dirty="0"/>
              <a:t>Paper and online survey of all Supporters (2015)</a:t>
            </a:r>
          </a:p>
          <a:p>
            <a:r>
              <a:rPr lang="en-GB" dirty="0"/>
              <a:t>Follow up qualitative focus groups with Supporters</a:t>
            </a:r>
          </a:p>
        </p:txBody>
      </p:sp>
      <p:sp>
        <p:nvSpPr>
          <p:cNvPr id="4" name="Footer Placeholder 3"/>
          <p:cNvSpPr>
            <a:spLocks noGrp="1"/>
          </p:cNvSpPr>
          <p:nvPr>
            <p:ph type="ftr" sz="quarter" idx="11"/>
          </p:nvPr>
        </p:nvSpPr>
        <p:spPr/>
        <p:txBody>
          <a:bodyPr/>
          <a:lstStyle/>
          <a:p>
            <a:pPr>
              <a:defRPr/>
            </a:pPr>
            <a:r>
              <a:rPr lang="en-US"/>
              <a:t>Becky Loftus, Audience Insight</a:t>
            </a:r>
            <a:endParaRPr lang="en-US" dirty="0"/>
          </a:p>
        </p:txBody>
      </p:sp>
      <p:sp>
        <p:nvSpPr>
          <p:cNvPr id="5" name="Slide Number Placeholder 4"/>
          <p:cNvSpPr>
            <a:spLocks noGrp="1"/>
          </p:cNvSpPr>
          <p:nvPr>
            <p:ph type="sldNum" sz="quarter" idx="12"/>
          </p:nvPr>
        </p:nvSpPr>
        <p:spPr/>
        <p:txBody>
          <a:bodyPr/>
          <a:lstStyle/>
          <a:p>
            <a:pPr>
              <a:defRPr/>
            </a:pPr>
            <a:fld id="{3955BBB4-A397-4FA9-AF88-031D0E0359BA}" type="slidenum">
              <a:rPr lang="en-US" smtClean="0"/>
              <a:pPr>
                <a:defRPr/>
              </a:pPr>
              <a:t>6</a:t>
            </a:fld>
            <a:endParaRPr lang="en-US" dirty="0"/>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8104" y="1204682"/>
            <a:ext cx="3335288" cy="4447049"/>
          </a:xfrm>
          <a:prstGeom prst="rect">
            <a:avLst/>
          </a:prstGeom>
          <a:ln>
            <a:solidFill>
              <a:schemeClr val="tx1"/>
            </a:solidFill>
          </a:ln>
        </p:spPr>
      </p:pic>
    </p:spTree>
    <p:extLst>
      <p:ext uri="{BB962C8B-B14F-4D97-AF65-F5344CB8AC3E}">
        <p14:creationId xmlns:p14="http://schemas.microsoft.com/office/powerpoint/2010/main" val="89360986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49530"/>
            <a:ext cx="7162800" cy="902886"/>
          </a:xfrm>
        </p:spPr>
        <p:txBody>
          <a:bodyPr/>
          <a:lstStyle/>
          <a:p>
            <a:r>
              <a:rPr lang="en-GB" sz="2800" dirty="0"/>
              <a:t>What we found and what we did as a result</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123449392"/>
              </p:ext>
            </p:extLst>
          </p:nvPr>
        </p:nvGraphicFramePr>
        <p:xfrm>
          <a:off x="1907704" y="1326059"/>
          <a:ext cx="6981194" cy="4911510"/>
        </p:xfrm>
        <a:graphic>
          <a:graphicData uri="http://schemas.openxmlformats.org/drawingml/2006/table">
            <a:tbl>
              <a:tblPr firstRow="1" bandRow="1">
                <a:tableStyleId>{073A0DAA-6AF3-43AB-8588-CEC1D06C72B9}</a:tableStyleId>
              </a:tblPr>
              <a:tblGrid>
                <a:gridCol w="3490597">
                  <a:extLst>
                    <a:ext uri="{9D8B030D-6E8A-4147-A177-3AD203B41FA5}">
                      <a16:colId xmlns:a16="http://schemas.microsoft.com/office/drawing/2014/main" xmlns="" val="198710306"/>
                    </a:ext>
                  </a:extLst>
                </a:gridCol>
                <a:gridCol w="3490597">
                  <a:extLst>
                    <a:ext uri="{9D8B030D-6E8A-4147-A177-3AD203B41FA5}">
                      <a16:colId xmlns:a16="http://schemas.microsoft.com/office/drawing/2014/main" xmlns="" val="2049264809"/>
                    </a:ext>
                  </a:extLst>
                </a:gridCol>
              </a:tblGrid>
              <a:tr h="497890">
                <a:tc>
                  <a:txBody>
                    <a:bodyPr/>
                    <a:lstStyle/>
                    <a:p>
                      <a:r>
                        <a:rPr lang="en-GB" dirty="0"/>
                        <a:t>Finding</a:t>
                      </a:r>
                    </a:p>
                  </a:txBody>
                  <a:tcPr/>
                </a:tc>
                <a:tc>
                  <a:txBody>
                    <a:bodyPr/>
                    <a:lstStyle/>
                    <a:p>
                      <a:r>
                        <a:rPr lang="en-GB" dirty="0"/>
                        <a:t>Action</a:t>
                      </a:r>
                    </a:p>
                  </a:txBody>
                  <a:tcPr/>
                </a:tc>
                <a:extLst>
                  <a:ext uri="{0D108BD9-81ED-4DB2-BD59-A6C34878D82A}">
                    <a16:rowId xmlns:a16="http://schemas.microsoft.com/office/drawing/2014/main" xmlns="" val="791241603"/>
                  </a:ext>
                </a:extLst>
              </a:tr>
              <a:tr h="1595973">
                <a:tc>
                  <a:txBody>
                    <a:bodyPr/>
                    <a:lstStyle/>
                    <a:p>
                      <a:r>
                        <a:rPr lang="en-GB" dirty="0"/>
                        <a:t>Members are a</a:t>
                      </a:r>
                      <a:r>
                        <a:rPr lang="en-GB" baseline="0" dirty="0"/>
                        <a:t> lot </a:t>
                      </a:r>
                      <a:r>
                        <a:rPr lang="en-GB" b="1" baseline="0" dirty="0"/>
                        <a:t>older</a:t>
                      </a:r>
                      <a:r>
                        <a:rPr lang="en-GB" baseline="0" dirty="0"/>
                        <a:t> than the rest of our audience (10 years on average!) and </a:t>
                      </a:r>
                      <a:r>
                        <a:rPr lang="en-GB" b="1" baseline="0" dirty="0"/>
                        <a:t>only 5% have children in the household</a:t>
                      </a:r>
                      <a:endParaRPr lang="en-GB" b="1" dirty="0"/>
                    </a:p>
                  </a:txBody>
                  <a:tcPr/>
                </a:tc>
                <a:tc>
                  <a:txBody>
                    <a:bodyPr/>
                    <a:lstStyle/>
                    <a:p>
                      <a:r>
                        <a:rPr lang="en-GB" dirty="0"/>
                        <a:t>Introduce </a:t>
                      </a:r>
                      <a:r>
                        <a:rPr lang="en-GB" b="1" dirty="0"/>
                        <a:t>family benefits </a:t>
                      </a:r>
                      <a:r>
                        <a:rPr lang="en-GB" dirty="0"/>
                        <a:t>such as Family Fridays</a:t>
                      </a:r>
                      <a:r>
                        <a:rPr lang="en-GB" baseline="0" dirty="0"/>
                        <a:t> with £5 tickets for under 18s on Fridays along with extra discounts in the restaurant</a:t>
                      </a:r>
                      <a:endParaRPr lang="en-GB" dirty="0"/>
                    </a:p>
                  </a:txBody>
                  <a:tcPr/>
                </a:tc>
                <a:extLst>
                  <a:ext uri="{0D108BD9-81ED-4DB2-BD59-A6C34878D82A}">
                    <a16:rowId xmlns:a16="http://schemas.microsoft.com/office/drawing/2014/main" xmlns="" val="3077874213"/>
                  </a:ext>
                </a:extLst>
              </a:tr>
              <a:tr h="983298">
                <a:tc>
                  <a:txBody>
                    <a:bodyPr/>
                    <a:lstStyle/>
                    <a:p>
                      <a:r>
                        <a:rPr lang="en-GB" dirty="0"/>
                        <a:t>53%</a:t>
                      </a:r>
                      <a:r>
                        <a:rPr lang="en-GB" baseline="0" dirty="0"/>
                        <a:t> are also members of the </a:t>
                      </a:r>
                      <a:r>
                        <a:rPr lang="en-GB" b="1" baseline="0" dirty="0"/>
                        <a:t>National Trust</a:t>
                      </a:r>
                      <a:r>
                        <a:rPr lang="en-GB" baseline="0" dirty="0"/>
                        <a:t>, the highest other membership</a:t>
                      </a:r>
                      <a:endParaRPr lang="en-GB" dirty="0"/>
                    </a:p>
                  </a:txBody>
                  <a:tcPr/>
                </a:tc>
                <a:tc>
                  <a:txBody>
                    <a:bodyPr/>
                    <a:lstStyle/>
                    <a:p>
                      <a:r>
                        <a:rPr lang="en-GB" dirty="0"/>
                        <a:t>Worked</a:t>
                      </a:r>
                      <a:r>
                        <a:rPr lang="en-GB" baseline="0" dirty="0"/>
                        <a:t> more closely with the National Trust on </a:t>
                      </a:r>
                      <a:r>
                        <a:rPr lang="en-GB" b="1" baseline="0" dirty="0"/>
                        <a:t>mutual offers</a:t>
                      </a:r>
                      <a:endParaRPr lang="en-GB" b="1" dirty="0"/>
                    </a:p>
                  </a:txBody>
                  <a:tcPr/>
                </a:tc>
                <a:extLst>
                  <a:ext uri="{0D108BD9-81ED-4DB2-BD59-A6C34878D82A}">
                    <a16:rowId xmlns:a16="http://schemas.microsoft.com/office/drawing/2014/main" xmlns="" val="4053863620"/>
                  </a:ext>
                </a:extLst>
              </a:tr>
              <a:tr h="643964">
                <a:tc>
                  <a:txBody>
                    <a:bodyPr/>
                    <a:lstStyle/>
                    <a:p>
                      <a:r>
                        <a:rPr lang="en-GB" dirty="0"/>
                        <a:t>9/10 members rate the scheme</a:t>
                      </a:r>
                      <a:r>
                        <a:rPr lang="en-GB" baseline="0" dirty="0"/>
                        <a:t> positively and it is felt to be great value for money</a:t>
                      </a:r>
                      <a:endParaRPr lang="en-GB" dirty="0"/>
                    </a:p>
                  </a:txBody>
                  <a:tcPr/>
                </a:tc>
                <a:tc>
                  <a:txBody>
                    <a:bodyPr/>
                    <a:lstStyle/>
                    <a:p>
                      <a:r>
                        <a:rPr lang="en-GB" b="1" dirty="0"/>
                        <a:t>Put prices up! </a:t>
                      </a:r>
                      <a:r>
                        <a:rPr lang="en-GB" sz="1400" dirty="0"/>
                        <a:t>N.B.</a:t>
                      </a:r>
                      <a:r>
                        <a:rPr lang="en-GB" sz="1400" baseline="0" dirty="0"/>
                        <a:t> There had not been a price rise for 5 years</a:t>
                      </a:r>
                      <a:endParaRPr lang="en-GB" dirty="0"/>
                    </a:p>
                  </a:txBody>
                  <a:tcPr/>
                </a:tc>
                <a:extLst>
                  <a:ext uri="{0D108BD9-81ED-4DB2-BD59-A6C34878D82A}">
                    <a16:rowId xmlns:a16="http://schemas.microsoft.com/office/drawing/2014/main" xmlns="" val="1889176670"/>
                  </a:ext>
                </a:extLst>
              </a:tr>
              <a:tr h="919949">
                <a:tc>
                  <a:txBody>
                    <a:bodyPr/>
                    <a:lstStyle/>
                    <a:p>
                      <a:r>
                        <a:rPr lang="en-GB" dirty="0"/>
                        <a:t>Only a few of the </a:t>
                      </a:r>
                      <a:r>
                        <a:rPr lang="en-GB" b="1" dirty="0"/>
                        <a:t>benefits</a:t>
                      </a:r>
                      <a:r>
                        <a:rPr lang="en-GB" baseline="0" dirty="0"/>
                        <a:t> of the scheme have widespread awareness and usage</a:t>
                      </a:r>
                      <a:endParaRPr lang="en-GB" dirty="0"/>
                    </a:p>
                  </a:txBody>
                  <a:tcPr/>
                </a:tc>
                <a:tc>
                  <a:txBody>
                    <a:bodyPr/>
                    <a:lstStyle/>
                    <a:p>
                      <a:r>
                        <a:rPr lang="en-GB" b="1" dirty="0"/>
                        <a:t>Benefits streamlined </a:t>
                      </a:r>
                      <a:r>
                        <a:rPr lang="en-GB" dirty="0"/>
                        <a:t>and made clearer</a:t>
                      </a:r>
                    </a:p>
                  </a:txBody>
                  <a:tcPr/>
                </a:tc>
                <a:extLst>
                  <a:ext uri="{0D108BD9-81ED-4DB2-BD59-A6C34878D82A}">
                    <a16:rowId xmlns:a16="http://schemas.microsoft.com/office/drawing/2014/main" xmlns="" val="2520982067"/>
                  </a:ext>
                </a:extLst>
              </a:tr>
            </a:tbl>
          </a:graphicData>
        </a:graphic>
      </p:graphicFrame>
      <p:sp>
        <p:nvSpPr>
          <p:cNvPr id="4" name="Footer Placeholder 3"/>
          <p:cNvSpPr>
            <a:spLocks noGrp="1"/>
          </p:cNvSpPr>
          <p:nvPr>
            <p:ph type="ftr" sz="quarter" idx="11"/>
          </p:nvPr>
        </p:nvSpPr>
        <p:spPr/>
        <p:txBody>
          <a:bodyPr/>
          <a:lstStyle/>
          <a:p>
            <a:pPr>
              <a:defRPr/>
            </a:pPr>
            <a:r>
              <a:rPr lang="en-US"/>
              <a:t>Becky Loftus, Audience Insight</a:t>
            </a:r>
            <a:endParaRPr lang="en-US" dirty="0"/>
          </a:p>
        </p:txBody>
      </p:sp>
      <p:sp>
        <p:nvSpPr>
          <p:cNvPr id="5" name="Slide Number Placeholder 4"/>
          <p:cNvSpPr>
            <a:spLocks noGrp="1"/>
          </p:cNvSpPr>
          <p:nvPr>
            <p:ph type="sldNum" sz="quarter" idx="12"/>
          </p:nvPr>
        </p:nvSpPr>
        <p:spPr/>
        <p:txBody>
          <a:bodyPr/>
          <a:lstStyle/>
          <a:p>
            <a:pPr>
              <a:defRPr/>
            </a:pPr>
            <a:fld id="{3955BBB4-A397-4FA9-AF88-031D0E0359BA}" type="slidenum">
              <a:rPr lang="en-US" smtClean="0"/>
              <a:pPr>
                <a:defRPr/>
              </a:pPr>
              <a:t>7</a:t>
            </a:fld>
            <a:endParaRPr lang="en-US" dirty="0"/>
          </a:p>
        </p:txBody>
      </p:sp>
      <p:pic>
        <p:nvPicPr>
          <p:cNvPr id="2050" name="Picture 2" descr="Image result for national trus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947" y="3454001"/>
            <a:ext cx="1361193" cy="8255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fami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6947" y="1855537"/>
            <a:ext cx="1440160" cy="11521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9 out of 10"/>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1669" y="4368536"/>
            <a:ext cx="1649109" cy="64519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benefit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3737" y="5329358"/>
            <a:ext cx="1284972" cy="856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98433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1667117183"/>
              </p:ext>
            </p:extLst>
          </p:nvPr>
        </p:nvGraphicFramePr>
        <p:xfrm>
          <a:off x="1835696" y="1326059"/>
          <a:ext cx="7053202" cy="4727232"/>
        </p:xfrm>
        <a:graphic>
          <a:graphicData uri="http://schemas.openxmlformats.org/drawingml/2006/table">
            <a:tbl>
              <a:tblPr firstRow="1" bandRow="1">
                <a:tableStyleId>{073A0DAA-6AF3-43AB-8588-CEC1D06C72B9}</a:tableStyleId>
              </a:tblPr>
              <a:tblGrid>
                <a:gridCol w="3526601">
                  <a:extLst>
                    <a:ext uri="{9D8B030D-6E8A-4147-A177-3AD203B41FA5}">
                      <a16:colId xmlns:a16="http://schemas.microsoft.com/office/drawing/2014/main" xmlns="" val="198710306"/>
                    </a:ext>
                  </a:extLst>
                </a:gridCol>
                <a:gridCol w="3526601">
                  <a:extLst>
                    <a:ext uri="{9D8B030D-6E8A-4147-A177-3AD203B41FA5}">
                      <a16:colId xmlns:a16="http://schemas.microsoft.com/office/drawing/2014/main" xmlns="" val="2049264809"/>
                    </a:ext>
                  </a:extLst>
                </a:gridCol>
              </a:tblGrid>
              <a:tr h="507133">
                <a:tc>
                  <a:txBody>
                    <a:bodyPr/>
                    <a:lstStyle/>
                    <a:p>
                      <a:r>
                        <a:rPr lang="en-GB" dirty="0"/>
                        <a:t>Finding</a:t>
                      </a:r>
                    </a:p>
                  </a:txBody>
                  <a:tcPr/>
                </a:tc>
                <a:tc>
                  <a:txBody>
                    <a:bodyPr/>
                    <a:lstStyle/>
                    <a:p>
                      <a:r>
                        <a:rPr lang="en-GB" dirty="0"/>
                        <a:t>Action</a:t>
                      </a:r>
                    </a:p>
                  </a:txBody>
                  <a:tcPr/>
                </a:tc>
                <a:extLst>
                  <a:ext uri="{0D108BD9-81ED-4DB2-BD59-A6C34878D82A}">
                    <a16:rowId xmlns:a16="http://schemas.microsoft.com/office/drawing/2014/main" xmlns="" val="791241603"/>
                  </a:ext>
                </a:extLst>
              </a:tr>
              <a:tr h="1625601">
                <a:tc>
                  <a:txBody>
                    <a:bodyPr/>
                    <a:lstStyle/>
                    <a:p>
                      <a:r>
                        <a:rPr lang="en-GB" b="1" dirty="0"/>
                        <a:t>Priority booking is vital</a:t>
                      </a:r>
                      <a:r>
                        <a:rPr lang="en-GB" dirty="0"/>
                        <a:t>, with most of the (very</a:t>
                      </a:r>
                      <a:r>
                        <a:rPr lang="en-GB" baseline="0" dirty="0"/>
                        <a:t> low levels of) dissatisfaction coming from problems during priority booking</a:t>
                      </a:r>
                      <a:endParaRPr lang="en-GB" b="1" dirty="0"/>
                    </a:p>
                  </a:txBody>
                  <a:tcPr/>
                </a:tc>
                <a:tc>
                  <a:txBody>
                    <a:bodyPr/>
                    <a:lstStyle/>
                    <a:p>
                      <a:r>
                        <a:rPr lang="en-GB" dirty="0"/>
                        <a:t>Put</a:t>
                      </a:r>
                      <a:r>
                        <a:rPr lang="en-GB" baseline="0" dirty="0"/>
                        <a:t> further actions in place to </a:t>
                      </a:r>
                      <a:r>
                        <a:rPr lang="en-GB" b="1" baseline="0" dirty="0"/>
                        <a:t>smooth the technical process on priority booking d</a:t>
                      </a:r>
                      <a:r>
                        <a:rPr lang="en-GB" baseline="0" dirty="0"/>
                        <a:t>ays along with clearer messaging</a:t>
                      </a:r>
                      <a:endParaRPr lang="en-GB" dirty="0"/>
                    </a:p>
                  </a:txBody>
                  <a:tcPr/>
                </a:tc>
                <a:extLst>
                  <a:ext uri="{0D108BD9-81ED-4DB2-BD59-A6C34878D82A}">
                    <a16:rowId xmlns:a16="http://schemas.microsoft.com/office/drawing/2014/main" xmlns="" val="3077874213"/>
                  </a:ext>
                </a:extLst>
              </a:tr>
              <a:tr h="1001552">
                <a:tc>
                  <a:txBody>
                    <a:bodyPr/>
                    <a:lstStyle/>
                    <a:p>
                      <a:r>
                        <a:rPr lang="en-GB" dirty="0"/>
                        <a:t>Some felt</a:t>
                      </a:r>
                      <a:r>
                        <a:rPr lang="en-GB" baseline="0" dirty="0"/>
                        <a:t> they didn’t get</a:t>
                      </a:r>
                      <a:r>
                        <a:rPr lang="en-GB" b="1" baseline="0" dirty="0"/>
                        <a:t> ticket offers</a:t>
                      </a:r>
                      <a:r>
                        <a:rPr lang="en-GB" baseline="0" dirty="0"/>
                        <a:t> that they saw others getting elsewhere (i.e. social media)</a:t>
                      </a:r>
                      <a:endParaRPr lang="en-GB" dirty="0"/>
                    </a:p>
                  </a:txBody>
                  <a:tcPr/>
                </a:tc>
                <a:tc>
                  <a:txBody>
                    <a:bodyPr/>
                    <a:lstStyle/>
                    <a:p>
                      <a:r>
                        <a:rPr lang="en-GB" dirty="0"/>
                        <a:t>Create more</a:t>
                      </a:r>
                      <a:r>
                        <a:rPr lang="en-GB" b="1" dirty="0"/>
                        <a:t> bespoke offers for members</a:t>
                      </a:r>
                      <a:r>
                        <a:rPr lang="en-GB" dirty="0"/>
                        <a:t> and ensure</a:t>
                      </a:r>
                      <a:r>
                        <a:rPr lang="en-GB" baseline="0" dirty="0"/>
                        <a:t> members informed about wider ticket offers</a:t>
                      </a:r>
                      <a:endParaRPr lang="en-GB" b="1" dirty="0"/>
                    </a:p>
                  </a:txBody>
                  <a:tcPr/>
                </a:tc>
                <a:extLst>
                  <a:ext uri="{0D108BD9-81ED-4DB2-BD59-A6C34878D82A}">
                    <a16:rowId xmlns:a16="http://schemas.microsoft.com/office/drawing/2014/main" xmlns="" val="4053863620"/>
                  </a:ext>
                </a:extLst>
              </a:tr>
              <a:tr h="655919">
                <a:tc>
                  <a:txBody>
                    <a:bodyPr/>
                    <a:lstStyle/>
                    <a:p>
                      <a:r>
                        <a:rPr lang="en-GB" dirty="0"/>
                        <a:t>Supporter</a:t>
                      </a:r>
                      <a:r>
                        <a:rPr lang="en-GB" baseline="0" dirty="0"/>
                        <a:t> scheme </a:t>
                      </a:r>
                      <a:r>
                        <a:rPr lang="en-GB" b="1" baseline="0" dirty="0"/>
                        <a:t>naming unclear</a:t>
                      </a:r>
                      <a:endParaRPr lang="en-GB" b="1" dirty="0"/>
                    </a:p>
                  </a:txBody>
                  <a:tcPr/>
                </a:tc>
                <a:tc>
                  <a:txBody>
                    <a:bodyPr/>
                    <a:lstStyle/>
                    <a:p>
                      <a:r>
                        <a:rPr lang="en-GB" b="1" dirty="0"/>
                        <a:t>Rename and revamp scheme</a:t>
                      </a:r>
                      <a:r>
                        <a:rPr lang="en-GB" b="1" baseline="0" dirty="0"/>
                        <a:t> </a:t>
                      </a:r>
                      <a:r>
                        <a:rPr lang="en-GB" b="0" baseline="0" dirty="0"/>
                        <a:t>(Bronze, Silver and Gold Patrons)</a:t>
                      </a:r>
                      <a:endParaRPr lang="en-GB" b="0" dirty="0"/>
                    </a:p>
                  </a:txBody>
                  <a:tcPr/>
                </a:tc>
                <a:extLst>
                  <a:ext uri="{0D108BD9-81ED-4DB2-BD59-A6C34878D82A}">
                    <a16:rowId xmlns:a16="http://schemas.microsoft.com/office/drawing/2014/main" xmlns="" val="1889176670"/>
                  </a:ext>
                </a:extLst>
              </a:tr>
              <a:tr h="937027">
                <a:tc>
                  <a:txBody>
                    <a:bodyPr/>
                    <a:lstStyle/>
                    <a:p>
                      <a:r>
                        <a:rPr lang="en-GB" b="1" dirty="0"/>
                        <a:t>Supporter</a:t>
                      </a:r>
                      <a:r>
                        <a:rPr lang="en-GB" b="1" baseline="0" dirty="0"/>
                        <a:t>s’ n</a:t>
                      </a:r>
                      <a:r>
                        <a:rPr lang="en-GB" b="1" dirty="0"/>
                        <a:t>ewsletter</a:t>
                      </a:r>
                      <a:r>
                        <a:rPr lang="en-GB" b="1" baseline="0" dirty="0"/>
                        <a:t> format </a:t>
                      </a:r>
                      <a:r>
                        <a:rPr lang="en-GB" baseline="0" dirty="0"/>
                        <a:t>not in keeping with their expectations</a:t>
                      </a:r>
                      <a:endParaRPr lang="en-GB" dirty="0"/>
                    </a:p>
                  </a:txBody>
                  <a:tcPr/>
                </a:tc>
                <a:tc>
                  <a:txBody>
                    <a:bodyPr/>
                    <a:lstStyle/>
                    <a:p>
                      <a:r>
                        <a:rPr lang="en-GB" b="1" dirty="0"/>
                        <a:t>Bespoke</a:t>
                      </a:r>
                      <a:r>
                        <a:rPr lang="en-GB" b="1" baseline="0" dirty="0"/>
                        <a:t> Patrons’ newsletter </a:t>
                      </a:r>
                      <a:r>
                        <a:rPr lang="en-GB" baseline="0" dirty="0"/>
                        <a:t>created in desired format</a:t>
                      </a:r>
                      <a:endParaRPr lang="en-GB" dirty="0"/>
                    </a:p>
                  </a:txBody>
                  <a:tcPr/>
                </a:tc>
                <a:extLst>
                  <a:ext uri="{0D108BD9-81ED-4DB2-BD59-A6C34878D82A}">
                    <a16:rowId xmlns:a16="http://schemas.microsoft.com/office/drawing/2014/main" xmlns="" val="2520982067"/>
                  </a:ext>
                </a:extLst>
              </a:tr>
            </a:tbl>
          </a:graphicData>
        </a:graphic>
      </p:graphicFrame>
      <p:sp>
        <p:nvSpPr>
          <p:cNvPr id="4" name="Footer Placeholder 3"/>
          <p:cNvSpPr>
            <a:spLocks noGrp="1"/>
          </p:cNvSpPr>
          <p:nvPr>
            <p:ph type="ftr" sz="quarter" idx="11"/>
          </p:nvPr>
        </p:nvSpPr>
        <p:spPr/>
        <p:txBody>
          <a:bodyPr/>
          <a:lstStyle/>
          <a:p>
            <a:pPr>
              <a:defRPr/>
            </a:pPr>
            <a:r>
              <a:rPr lang="en-US"/>
              <a:t>Becky Loftus, Audience Insight</a:t>
            </a:r>
            <a:endParaRPr lang="en-US" dirty="0"/>
          </a:p>
        </p:txBody>
      </p:sp>
      <p:sp>
        <p:nvSpPr>
          <p:cNvPr id="5" name="Slide Number Placeholder 4"/>
          <p:cNvSpPr>
            <a:spLocks noGrp="1"/>
          </p:cNvSpPr>
          <p:nvPr>
            <p:ph type="sldNum" sz="quarter" idx="12"/>
          </p:nvPr>
        </p:nvSpPr>
        <p:spPr/>
        <p:txBody>
          <a:bodyPr/>
          <a:lstStyle/>
          <a:p>
            <a:pPr>
              <a:defRPr/>
            </a:pPr>
            <a:fld id="{3955BBB4-A397-4FA9-AF88-031D0E0359BA}" type="slidenum">
              <a:rPr lang="en-US" smtClean="0"/>
              <a:pPr>
                <a:defRPr/>
              </a:pPr>
              <a:t>8</a:t>
            </a:fld>
            <a:endParaRPr lang="en-US" dirty="0"/>
          </a:p>
        </p:txBody>
      </p:sp>
      <p:pic>
        <p:nvPicPr>
          <p:cNvPr id="3074" name="Picture 2" descr="Image result for prior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8221" y="2204864"/>
            <a:ext cx="1546838" cy="7200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off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20" y="2981738"/>
            <a:ext cx="2381250" cy="158115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bronze silver gol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5422" y="4384008"/>
            <a:ext cx="1353366" cy="76089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44978" y="5144900"/>
            <a:ext cx="646061" cy="90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itle 1"/>
          <p:cNvSpPr txBox="1">
            <a:spLocks/>
          </p:cNvSpPr>
          <p:nvPr/>
        </p:nvSpPr>
        <p:spPr bwMode="auto">
          <a:xfrm>
            <a:off x="1259632" y="149530"/>
            <a:ext cx="7162800" cy="902886"/>
          </a:xfrm>
          <a:prstGeom prst="rect">
            <a:avLst/>
          </a:prstGeom>
          <a:noFill/>
          <a:ln w="9525">
            <a:noFill/>
            <a:miter lim="800000"/>
            <a:headEnd/>
            <a:tailEnd/>
          </a:ln>
          <a:effectLst>
            <a:outerShdw dist="12700" dir="8100000" algn="ctr" rotWithShape="0">
              <a:srgbClr val="FFFFFF">
                <a:alpha val="75000"/>
              </a:srgbClr>
            </a:outerShdw>
          </a:effectLst>
        </p:spPr>
        <p:txBody>
          <a:bodyPr vert="horz" wrap="square" lIns="91440" tIns="45720" rIns="91440" bIns="45720" numCol="1" anchor="t" anchorCtr="0" compatLnSpc="1">
            <a:prstTxWarp prst="textNoShape">
              <a:avLst/>
            </a:prstTxWarp>
          </a:bodyPr>
          <a:lstStyle>
            <a:lvl1pPr algn="l" rtl="0" eaLnBrk="0" fontAlgn="base" hangingPunct="0">
              <a:spcBef>
                <a:spcPct val="0"/>
              </a:spcBef>
              <a:spcAft>
                <a:spcPct val="0"/>
              </a:spcAft>
              <a:defRPr sz="3600" b="1">
                <a:solidFill>
                  <a:srgbClr val="EE3424"/>
                </a:solidFill>
                <a:latin typeface="+mj-lt"/>
                <a:ea typeface="+mj-ea"/>
                <a:cs typeface="+mj-cs"/>
              </a:defRPr>
            </a:lvl1pPr>
            <a:lvl2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2pPr>
            <a:lvl3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3pPr>
            <a:lvl4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4pPr>
            <a:lvl5pPr algn="l" rtl="0" eaLnBrk="0" fontAlgn="base" hangingPunct="0">
              <a:spcBef>
                <a:spcPct val="0"/>
              </a:spcBef>
              <a:spcAft>
                <a:spcPct val="0"/>
              </a:spcAft>
              <a:defRPr sz="3600" b="1">
                <a:solidFill>
                  <a:srgbClr val="EE3424"/>
                </a:solidFill>
                <a:latin typeface="Calibri" pitchFamily="34" charset="0"/>
                <a:ea typeface="MS Pゴシック" pitchFamily="-92" charset="-128"/>
              </a:defRPr>
            </a:lvl5pPr>
            <a:lvl6pPr marL="457200" algn="l" rtl="0" fontAlgn="base">
              <a:spcBef>
                <a:spcPct val="0"/>
              </a:spcBef>
              <a:spcAft>
                <a:spcPct val="0"/>
              </a:spcAft>
              <a:defRPr sz="3600" b="1">
                <a:solidFill>
                  <a:srgbClr val="EE3424"/>
                </a:solidFill>
                <a:latin typeface="Arial" charset="0"/>
                <a:ea typeface="MS Pゴシック" pitchFamily="-92" charset="-128"/>
              </a:defRPr>
            </a:lvl6pPr>
            <a:lvl7pPr marL="914400" algn="l" rtl="0" fontAlgn="base">
              <a:spcBef>
                <a:spcPct val="0"/>
              </a:spcBef>
              <a:spcAft>
                <a:spcPct val="0"/>
              </a:spcAft>
              <a:defRPr sz="3600" b="1">
                <a:solidFill>
                  <a:srgbClr val="EE3424"/>
                </a:solidFill>
                <a:latin typeface="Arial" charset="0"/>
                <a:ea typeface="MS Pゴシック" pitchFamily="-92" charset="-128"/>
              </a:defRPr>
            </a:lvl7pPr>
            <a:lvl8pPr marL="1371600" algn="l" rtl="0" fontAlgn="base">
              <a:spcBef>
                <a:spcPct val="0"/>
              </a:spcBef>
              <a:spcAft>
                <a:spcPct val="0"/>
              </a:spcAft>
              <a:defRPr sz="3600" b="1">
                <a:solidFill>
                  <a:srgbClr val="EE3424"/>
                </a:solidFill>
                <a:latin typeface="Arial" charset="0"/>
                <a:ea typeface="MS Pゴシック" pitchFamily="-92" charset="-128"/>
              </a:defRPr>
            </a:lvl8pPr>
            <a:lvl9pPr marL="1828800" algn="l" rtl="0" fontAlgn="base">
              <a:spcBef>
                <a:spcPct val="0"/>
              </a:spcBef>
              <a:spcAft>
                <a:spcPct val="0"/>
              </a:spcAft>
              <a:defRPr sz="3600" b="1">
                <a:solidFill>
                  <a:srgbClr val="EE3424"/>
                </a:solidFill>
                <a:latin typeface="Arial" charset="0"/>
                <a:ea typeface="MS Pゴシック" pitchFamily="-92" charset="-128"/>
              </a:defRPr>
            </a:lvl9pPr>
          </a:lstStyle>
          <a:p>
            <a:r>
              <a:rPr lang="en-GB" sz="2800" kern="0"/>
              <a:t>What we found and what we did as a result</a:t>
            </a:r>
            <a:endParaRPr lang="en-GB" sz="2800" kern="0" dirty="0"/>
          </a:p>
        </p:txBody>
      </p:sp>
    </p:spTree>
    <p:extLst>
      <p:ext uri="{BB962C8B-B14F-4D97-AF65-F5344CB8AC3E}">
        <p14:creationId xmlns:p14="http://schemas.microsoft.com/office/powerpoint/2010/main" val="158506004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9596" y="2803840"/>
            <a:ext cx="7886700" cy="2852737"/>
          </a:xfrm>
        </p:spPr>
        <p:txBody>
          <a:bodyPr>
            <a:normAutofit/>
          </a:bodyPr>
          <a:lstStyle/>
          <a:p>
            <a:r>
              <a:rPr lang="en-US" sz="2800" dirty="0" smtClean="0">
                <a:solidFill>
                  <a:schemeClr val="bg1"/>
                </a:solidFill>
              </a:rPr>
              <a:t>“We are all in the gutter, but some of us are looking at the stars.“</a:t>
            </a:r>
            <a:endParaRPr lang="en-US" sz="2800" dirty="0">
              <a:solidFill>
                <a:schemeClr val="bg1"/>
              </a:solidFill>
            </a:endParaRPr>
          </a:p>
        </p:txBody>
      </p:sp>
      <p:sp>
        <p:nvSpPr>
          <p:cNvPr id="3" name="Text Placeholder 2"/>
          <p:cNvSpPr>
            <a:spLocks noGrp="1"/>
          </p:cNvSpPr>
          <p:nvPr>
            <p:ph type="body" idx="1"/>
          </p:nvPr>
        </p:nvSpPr>
        <p:spPr>
          <a:xfrm>
            <a:off x="623888" y="5613149"/>
            <a:ext cx="7886700" cy="476502"/>
          </a:xfrm>
        </p:spPr>
        <p:txBody>
          <a:bodyPr>
            <a:normAutofit/>
          </a:bodyPr>
          <a:lstStyle/>
          <a:p>
            <a:r>
              <a:rPr lang="en-US" sz="2000" dirty="0" smtClean="0"/>
              <a:t>Oscar Wilde, </a:t>
            </a:r>
            <a:r>
              <a:rPr lang="en-US" sz="2000" i="1" dirty="0"/>
              <a:t>Lady Windermere’s Fan</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eaLnBrk="1" fontAlgn="auto" hangingPunct="1">
              <a:spcBef>
                <a:spcPts val="0"/>
              </a:spcBef>
              <a:spcAft>
                <a:spcPts val="0"/>
              </a:spcAft>
            </a:pPr>
            <a:r>
              <a:rPr lang="en-GB" sz="4000" b="1" dirty="0" smtClean="0">
                <a:solidFill>
                  <a:srgbClr val="FFFFFF"/>
                </a:solidFill>
                <a:latin typeface="Calibri" panose="020F0502020204030204"/>
                <a:ea typeface="+mn-ea"/>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9916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04622" y="2178198"/>
            <a:ext cx="4049412" cy="1323439"/>
          </a:xfrm>
          <a:prstGeom prst="rect">
            <a:avLst/>
          </a:prstGeom>
          <a:noFill/>
        </p:spPr>
        <p:txBody>
          <a:bodyPr wrap="square" rtlCol="0">
            <a:spAutoFit/>
          </a:bodyPr>
          <a:lstStyle/>
          <a:p>
            <a:pPr defTabSz="457200" eaLnBrk="1" fontAlgn="auto" hangingPunct="1">
              <a:spcBef>
                <a:spcPts val="0"/>
              </a:spcBef>
              <a:spcAft>
                <a:spcPts val="0"/>
              </a:spcAft>
            </a:pPr>
            <a:r>
              <a:rPr lang="en-GB" sz="2800" b="1" dirty="0" smtClean="0">
                <a:solidFill>
                  <a:srgbClr val="0B9D48"/>
                </a:solidFill>
                <a:latin typeface="Calibri" panose="020F0502020204030204"/>
                <a:ea typeface="+mn-ea"/>
                <a:cs typeface="Arial" panose="020B0604020202020204" pitchFamily="34" charset="0"/>
              </a:rPr>
              <a:t>LUNCH 12.00-13.00</a:t>
            </a:r>
          </a:p>
          <a:p>
            <a:pPr defTabSz="457200" eaLnBrk="1" fontAlgn="auto" hangingPunct="1">
              <a:spcBef>
                <a:spcPts val="0"/>
              </a:spcBef>
              <a:spcAft>
                <a:spcPts val="0"/>
              </a:spcAft>
            </a:pPr>
            <a:r>
              <a:rPr lang="en-GB" sz="1800" b="1" dirty="0" smtClean="0">
                <a:solidFill>
                  <a:srgbClr val="F15E4C"/>
                </a:solidFill>
                <a:latin typeface="Calibri" panose="020F0502020204030204"/>
                <a:ea typeface="+mn-ea"/>
                <a:cs typeface="Arial" panose="020B0604020202020204" pitchFamily="34" charset="0"/>
              </a:rPr>
              <a:t>Hogan Foyer / Hogan Suite </a:t>
            </a:r>
          </a:p>
          <a:p>
            <a:pPr defTabSz="457200" eaLnBrk="1" fontAlgn="auto" hangingPunct="1">
              <a:spcBef>
                <a:spcPts val="0"/>
              </a:spcBef>
              <a:spcAft>
                <a:spcPts val="0"/>
              </a:spcAft>
            </a:pPr>
            <a:r>
              <a:rPr lang="en-GB" sz="1800" b="1" dirty="0" smtClean="0">
                <a:solidFill>
                  <a:srgbClr val="F15E4C"/>
                </a:solidFill>
                <a:latin typeface="Calibri" panose="020F0502020204030204"/>
                <a:ea typeface="+mn-ea"/>
                <a:cs typeface="Arial" panose="020B0604020202020204" pitchFamily="34" charset="0"/>
              </a:rPr>
              <a:t>Sponsored by:</a:t>
            </a:r>
          </a:p>
          <a:p>
            <a:pPr defTabSz="457200" eaLnBrk="1" fontAlgn="auto" hangingPunct="1">
              <a:spcBef>
                <a:spcPts val="0"/>
              </a:spcBef>
              <a:spcAft>
                <a:spcPts val="0"/>
              </a:spcAft>
            </a:pPr>
            <a:endParaRPr lang="en-GB" sz="800" b="1" dirty="0" smtClean="0">
              <a:solidFill>
                <a:srgbClr val="F15E4C"/>
              </a:solidFill>
              <a:latin typeface="Calibri" panose="020F0502020204030204"/>
              <a:ea typeface="+mn-ea"/>
              <a:cs typeface="Arial" panose="020B0604020202020204" pitchFamily="34" charset="0"/>
            </a:endParaRPr>
          </a:p>
          <a:p>
            <a:pPr defTabSz="457200" eaLnBrk="1" fontAlgn="auto" hangingPunct="1">
              <a:spcBef>
                <a:spcPts val="0"/>
              </a:spcBef>
              <a:spcAft>
                <a:spcPts val="0"/>
              </a:spcAft>
            </a:pPr>
            <a:endParaRPr lang="en-GB" sz="800" b="1" dirty="0" smtClean="0">
              <a:solidFill>
                <a:srgbClr val="F15E4C"/>
              </a:solidFill>
              <a:latin typeface="Calibri" panose="020F0502020204030204"/>
              <a:ea typeface="+mn-ea"/>
              <a:cs typeface="Arial" panose="020B0604020202020204" pitchFamily="34" charset="0"/>
            </a:endParaRPr>
          </a:p>
        </p:txBody>
      </p:sp>
      <p:pic>
        <p:nvPicPr>
          <p:cNvPr id="3" name="Picture 2"/>
          <p:cNvPicPr>
            <a:picLocks noChangeAspect="1"/>
          </p:cNvPicPr>
          <p:nvPr/>
        </p:nvPicPr>
        <p:blipFill>
          <a:blip r:embed="rId4"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4719216" y="3378006"/>
            <a:ext cx="4034818" cy="1382496"/>
          </a:xfrm>
          <a:prstGeom prst="rect">
            <a:avLst/>
          </a:prstGeom>
        </p:spPr>
      </p:pic>
      <p:sp>
        <p:nvSpPr>
          <p:cNvPr id="9" name="TextBox 8"/>
          <p:cNvSpPr txBox="1"/>
          <p:nvPr/>
        </p:nvSpPr>
        <p:spPr>
          <a:xfrm>
            <a:off x="4719216" y="4991322"/>
            <a:ext cx="4049412" cy="1200329"/>
          </a:xfrm>
          <a:prstGeom prst="rect">
            <a:avLst/>
          </a:prstGeom>
          <a:noFill/>
        </p:spPr>
        <p:txBody>
          <a:bodyPr wrap="square" rtlCol="0">
            <a:spAutoFit/>
          </a:bodyPr>
          <a:lstStyle/>
          <a:p>
            <a:pPr defTabSz="457200" eaLnBrk="1" fontAlgn="auto" hangingPunct="1">
              <a:spcBef>
                <a:spcPts val="0"/>
              </a:spcBef>
              <a:spcAft>
                <a:spcPts val="0"/>
              </a:spcAft>
            </a:pPr>
            <a:r>
              <a:rPr lang="en-GB" sz="2800" b="1" dirty="0" smtClean="0">
                <a:solidFill>
                  <a:srgbClr val="0B9D48"/>
                </a:solidFill>
                <a:latin typeface="Calibri" panose="020F0502020204030204"/>
                <a:ea typeface="+mn-ea"/>
                <a:cs typeface="Arial" panose="020B0604020202020204" pitchFamily="34" charset="0"/>
              </a:rPr>
              <a:t>BREAKOUT SESSION TWO</a:t>
            </a:r>
          </a:p>
          <a:p>
            <a:pPr defTabSz="457200" eaLnBrk="1" fontAlgn="auto" hangingPunct="1">
              <a:spcBef>
                <a:spcPts val="0"/>
              </a:spcBef>
              <a:spcAft>
                <a:spcPts val="0"/>
              </a:spcAft>
            </a:pPr>
            <a:r>
              <a:rPr lang="en-GB" sz="2800" b="1" dirty="0" smtClean="0">
                <a:solidFill>
                  <a:srgbClr val="0B9D48"/>
                </a:solidFill>
                <a:latin typeface="Calibri" panose="020F0502020204030204"/>
                <a:ea typeface="+mn-ea"/>
                <a:cs typeface="Arial" panose="020B0604020202020204" pitchFamily="34" charset="0"/>
              </a:rPr>
              <a:t>13.00-14.00</a:t>
            </a:r>
          </a:p>
          <a:p>
            <a:pPr defTabSz="457200" eaLnBrk="1" fontAlgn="auto" hangingPunct="1">
              <a:spcBef>
                <a:spcPts val="0"/>
              </a:spcBef>
              <a:spcAft>
                <a:spcPts val="0"/>
              </a:spcAft>
            </a:pPr>
            <a:endParaRPr lang="en-GB" sz="800" b="1" dirty="0" smtClean="0">
              <a:solidFill>
                <a:srgbClr val="F15E4C"/>
              </a:solidFill>
              <a:latin typeface="Calibri" panose="020F0502020204030204"/>
              <a:ea typeface="+mn-ea"/>
              <a:cs typeface="Arial" panose="020B0604020202020204" pitchFamily="34" charset="0"/>
            </a:endParaRPr>
          </a:p>
          <a:p>
            <a:pPr defTabSz="457200" eaLnBrk="1" fontAlgn="auto" hangingPunct="1">
              <a:spcBef>
                <a:spcPts val="0"/>
              </a:spcBef>
              <a:spcAft>
                <a:spcPts val="0"/>
              </a:spcAft>
            </a:pPr>
            <a:endParaRPr lang="en-GB" sz="800" b="1" dirty="0" smtClean="0">
              <a:solidFill>
                <a:srgbClr val="F15E4C"/>
              </a:solidFill>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41438342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Default Design">
  <a:themeElements>
    <a:clrScheme name="Custom 1">
      <a:dk1>
        <a:sysClr val="windowText" lastClr="000000"/>
      </a:dk1>
      <a:lt1>
        <a:sysClr val="window" lastClr="FFFFFF"/>
      </a:lt1>
      <a:dk2>
        <a:srgbClr val="04617B"/>
      </a:dk2>
      <a:lt2>
        <a:srgbClr val="DBF5F9"/>
      </a:lt2>
      <a:accent1>
        <a:srgbClr val="0F6FC6"/>
      </a:accent1>
      <a:accent2>
        <a:srgbClr val="7CCA62"/>
      </a:accent2>
      <a:accent3>
        <a:srgbClr val="FF0000"/>
      </a:accent3>
      <a:accent4>
        <a:srgbClr val="FFFF00"/>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MS Pゴシック" pitchFamily="-92" charset="-128"/>
          </a:defRPr>
        </a:defPPr>
      </a:lstStyle>
    </a:lnDef>
  </a:objectDefaults>
  <a:extraClrSchemeLst>
    <a:extraClrScheme>
      <a:clrScheme name="Default Design 1">
        <a:dk1>
          <a:srgbClr val="000000"/>
        </a:dk1>
        <a:lt1>
          <a:srgbClr val="E8EAE9"/>
        </a:lt1>
        <a:dk2>
          <a:srgbClr val="000000"/>
        </a:dk2>
        <a:lt2>
          <a:srgbClr val="808080"/>
        </a:lt2>
        <a:accent1>
          <a:srgbClr val="99CCFF"/>
        </a:accent1>
        <a:accent2>
          <a:srgbClr val="CCCCFF"/>
        </a:accent2>
        <a:accent3>
          <a:srgbClr val="F2F3F2"/>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E8EAE9"/>
        </a:lt1>
        <a:dk2>
          <a:srgbClr val="000000"/>
        </a:dk2>
        <a:lt2>
          <a:srgbClr val="3E3E5C"/>
        </a:lt2>
        <a:accent1>
          <a:srgbClr val="60597B"/>
        </a:accent1>
        <a:accent2>
          <a:srgbClr val="6666FF"/>
        </a:accent2>
        <a:accent3>
          <a:srgbClr val="F2F3F2"/>
        </a:accent3>
        <a:accent4>
          <a:srgbClr val="000000"/>
        </a:accent4>
        <a:accent5>
          <a:srgbClr val="B6B5BF"/>
        </a:accent5>
        <a:accent6>
          <a:srgbClr val="5C5CE7"/>
        </a:accent6>
        <a:hlink>
          <a:srgbClr val="99CCFF"/>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RSC_powerpoint</Template>
  <TotalTime>2712</TotalTime>
  <Words>807</Words>
  <Application>Microsoft Office PowerPoint</Application>
  <PresentationFormat>On-screen Show (4:3)</PresentationFormat>
  <Paragraphs>92</Paragraphs>
  <Slides>10</Slides>
  <Notes>7</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10</vt:i4>
      </vt:variant>
    </vt:vector>
  </HeadingPairs>
  <TitlesOfParts>
    <vt:vector size="22" baseType="lpstr">
      <vt:lpstr>Arial</vt:lpstr>
      <vt:lpstr>Calibri</vt:lpstr>
      <vt:lpstr>Calibri Light</vt:lpstr>
      <vt:lpstr>DIN-Bold</vt:lpstr>
      <vt:lpstr>MS Pゴシック</vt:lpstr>
      <vt:lpstr>Tahoma</vt:lpstr>
      <vt:lpstr>Wingdings</vt:lpstr>
      <vt:lpstr>Office Theme</vt:lpstr>
      <vt:lpstr>2_Office Theme</vt:lpstr>
      <vt:lpstr>3_Office Theme</vt:lpstr>
      <vt:lpstr>4_Office Theme</vt:lpstr>
      <vt:lpstr>Default Design</vt:lpstr>
      <vt:lpstr>PowerPoint Presentation</vt:lpstr>
      <vt:lpstr>PowerPoint Presentation</vt:lpstr>
      <vt:lpstr>RSC Membership Survey</vt:lpstr>
      <vt:lpstr>PowerPoint Presentation</vt:lpstr>
      <vt:lpstr>Members and Supporters The Most Vocal Group?</vt:lpstr>
      <vt:lpstr>How we gathered their opinions</vt:lpstr>
      <vt:lpstr>What we found and what we did as a result</vt:lpstr>
      <vt:lpstr>PowerPoint Presentation</vt:lpstr>
      <vt:lpstr>“We are all in the gutter, but some of us are looking at the stars.“</vt:lpstr>
      <vt:lpstr>WHAT’S NEXT?</vt:lpstr>
    </vt:vector>
  </TitlesOfParts>
  <Company>Royal Shakespeare Company</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Our Audiences</dc:title>
  <dc:creator>David Collins</dc:creator>
  <cp:lastModifiedBy>Dara Hogan</cp:lastModifiedBy>
  <cp:revision>215</cp:revision>
  <cp:lastPrinted>2015-11-03T16:10:10Z</cp:lastPrinted>
  <dcterms:created xsi:type="dcterms:W3CDTF">2013-02-22T12:07:36Z</dcterms:created>
  <dcterms:modified xsi:type="dcterms:W3CDTF">2016-11-14T20:44:52Z</dcterms:modified>
</cp:coreProperties>
</file>