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7" r:id="rId3"/>
    <p:sldId id="258" r:id="rId4"/>
    <p:sldId id="265" r:id="rId5"/>
    <p:sldId id="267" r:id="rId6"/>
    <p:sldId id="266" r:id="rId7"/>
    <p:sldId id="270" r:id="rId8"/>
    <p:sldId id="269" r:id="rId9"/>
    <p:sldId id="271" r:id="rId10"/>
    <p:sldId id="274" r:id="rId11"/>
    <p:sldId id="275" r:id="rId12"/>
    <p:sldId id="272" r:id="rId13"/>
    <p:sldId id="273" r:id="rId14"/>
    <p:sldId id="268" r:id="rId15"/>
    <p:sldId id="276" r:id="rId16"/>
    <p:sldId id="259" r:id="rId17"/>
    <p:sldId id="263" r:id="rId18"/>
    <p:sldId id="277"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83608"/>
    <a:srgbClr val="993300"/>
    <a:srgbClr val="FF3300"/>
    <a:srgbClr val="D60093"/>
    <a:srgbClr val="FF0000"/>
    <a:srgbClr val="003366"/>
    <a:srgbClr val="E4CA06"/>
    <a:srgbClr val="E8BC02"/>
    <a:srgbClr val="E6AB04"/>
    <a:srgbClr val="DBA10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700" autoAdjust="0"/>
  </p:normalViewPr>
  <p:slideViewPr>
    <p:cSldViewPr>
      <p:cViewPr varScale="1">
        <p:scale>
          <a:sx n="83" d="100"/>
          <a:sy n="83" d="100"/>
        </p:scale>
        <p:origin x="-1182"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70" d="100"/>
          <a:sy n="70" d="100"/>
        </p:scale>
        <p:origin x="-2766" y="-10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D63FA7F-F94D-43C8-A73D-506B19D41D29}" type="datetimeFigureOut">
              <a:rPr lang="en-US" smtClean="0"/>
              <a:pPr/>
              <a:t>11/10/2009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C3D23DB-660E-4F8F-A5E3-5DD474DEE1E9}"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C3D23DB-660E-4F8F-A5E3-5DD474DEE1E9}"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It’s never too late to implement protocols: meet with all people relevant –</a:t>
            </a:r>
            <a:r>
              <a:rPr lang="en-GB" baseline="0" dirty="0" smtClean="0"/>
              <a:t> data </a:t>
            </a:r>
            <a:r>
              <a:rPr lang="en-GB" baseline="0" dirty="0" err="1" smtClean="0"/>
              <a:t>inputters</a:t>
            </a:r>
            <a:r>
              <a:rPr lang="en-GB" baseline="0" dirty="0" smtClean="0"/>
              <a:t> (box office) and users (marketing/development) to agree what needs collecting and how.  If everyone who contacts box office by phone or in person has their details updated, eventually a huge proportion of the data will be clean without actually having done any cleaning!  Data cleaning by stealth!</a:t>
            </a:r>
            <a:endParaRPr lang="en-GB" dirty="0"/>
          </a:p>
        </p:txBody>
      </p:sp>
      <p:sp>
        <p:nvSpPr>
          <p:cNvPr id="4" name="Slide Number Placeholder 3"/>
          <p:cNvSpPr>
            <a:spLocks noGrp="1"/>
          </p:cNvSpPr>
          <p:nvPr>
            <p:ph type="sldNum" sz="quarter" idx="10"/>
          </p:nvPr>
        </p:nvSpPr>
        <p:spPr/>
        <p:txBody>
          <a:bodyPr/>
          <a:lstStyle/>
          <a:p>
            <a:fld id="{9C3D23DB-660E-4F8F-A5E3-5DD474DEE1E9}"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9C3D23DB-660E-4F8F-A5E3-5DD474DEE1E9}"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If you do embark on data clean, do not underestimate the importance</a:t>
            </a:r>
            <a:r>
              <a:rPr lang="en-GB" baseline="0" dirty="0" smtClean="0"/>
              <a:t> of planning.  Spend a long time on this to save time later.  Work out every step and brainstorm every outcome, because it is like a big jigsaw puzzle/domino run – if one piece doesn’t fit, or one domino doesn’t fall right, the rest will never work.</a:t>
            </a:r>
            <a:endParaRPr lang="en-GB" dirty="0"/>
          </a:p>
        </p:txBody>
      </p:sp>
      <p:sp>
        <p:nvSpPr>
          <p:cNvPr id="4" name="Slide Number Placeholder 3"/>
          <p:cNvSpPr>
            <a:spLocks noGrp="1"/>
          </p:cNvSpPr>
          <p:nvPr>
            <p:ph type="sldNum" sz="quarter" idx="10"/>
          </p:nvPr>
        </p:nvSpPr>
        <p:spPr/>
        <p:txBody>
          <a:bodyPr/>
          <a:lstStyle/>
          <a:p>
            <a:fld id="{9C3D23DB-660E-4F8F-A5E3-5DD474DEE1E9}"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Because</a:t>
            </a:r>
            <a:r>
              <a:rPr lang="en-GB" baseline="0" dirty="0" smtClean="0"/>
              <a:t> you can’t turn back time</a:t>
            </a:r>
            <a:r>
              <a:rPr lang="en-GB" baseline="0" dirty="0" smtClean="0"/>
              <a:t>...</a:t>
            </a:r>
            <a:endParaRPr lang="en-GB" dirty="0"/>
          </a:p>
        </p:txBody>
      </p:sp>
      <p:sp>
        <p:nvSpPr>
          <p:cNvPr id="4" name="Slide Number Placeholder 3"/>
          <p:cNvSpPr>
            <a:spLocks noGrp="1"/>
          </p:cNvSpPr>
          <p:nvPr>
            <p:ph type="sldNum" sz="quarter" idx="10"/>
          </p:nvPr>
        </p:nvSpPr>
        <p:spPr/>
        <p:txBody>
          <a:bodyPr/>
          <a:lstStyle/>
          <a:p>
            <a:fld id="{9C3D23DB-660E-4F8F-A5E3-5DD474DEE1E9}"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Related to previous point... You</a:t>
            </a:r>
            <a:r>
              <a:rPr lang="en-GB" baseline="0" dirty="0" smtClean="0"/>
              <a:t> will lose members of staff, and in under-resourced arts companies this is something we can all ill afford.</a:t>
            </a:r>
            <a:endParaRPr lang="en-GB" dirty="0" smtClean="0"/>
          </a:p>
        </p:txBody>
      </p:sp>
      <p:sp>
        <p:nvSpPr>
          <p:cNvPr id="4" name="Slide Number Placeholder 3"/>
          <p:cNvSpPr>
            <a:spLocks noGrp="1"/>
          </p:cNvSpPr>
          <p:nvPr>
            <p:ph type="sldNum" sz="quarter" idx="10"/>
          </p:nvPr>
        </p:nvSpPr>
        <p:spPr/>
        <p:txBody>
          <a:bodyPr/>
          <a:lstStyle/>
          <a:p>
            <a:fld id="{9C3D23DB-660E-4F8F-A5E3-5DD474DEE1E9}"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9C3D23DB-660E-4F8F-A5E3-5DD474DEE1E9}" type="slidenum">
              <a:rPr lang="en-GB" smtClean="0"/>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Get buy-in from all colleagues in all departments.</a:t>
            </a:r>
            <a:r>
              <a:rPr lang="en-GB" baseline="0" dirty="0" smtClean="0"/>
              <a:t>  This is vital to success.  Includes box office and their understanding of why clean data is so important.  Calculating savings that might be incurred through clean data gets senior manages on board.</a:t>
            </a:r>
            <a:r>
              <a:rPr lang="en-GB" dirty="0" smtClean="0"/>
              <a:t> </a:t>
            </a:r>
            <a:r>
              <a:rPr lang="en-GB" sz="1200" kern="1200" dirty="0" smtClean="0">
                <a:solidFill>
                  <a:schemeClr val="tx1"/>
                </a:solidFill>
                <a:latin typeface="+mn-lt"/>
                <a:ea typeface="+mn-ea"/>
                <a:cs typeface="+mn-cs"/>
              </a:rPr>
              <a:t>Overall with all the data clean work in the last two months, we have culled about 7000 people, representing a significant saving in mailing costs.</a:t>
            </a:r>
          </a:p>
          <a:p>
            <a:endParaRPr lang="en-GB" dirty="0"/>
          </a:p>
        </p:txBody>
      </p:sp>
      <p:sp>
        <p:nvSpPr>
          <p:cNvPr id="4" name="Slide Number Placeholder 3"/>
          <p:cNvSpPr>
            <a:spLocks noGrp="1"/>
          </p:cNvSpPr>
          <p:nvPr>
            <p:ph type="sldNum" sz="quarter" idx="10"/>
          </p:nvPr>
        </p:nvSpPr>
        <p:spPr/>
        <p:txBody>
          <a:bodyPr/>
          <a:lstStyle/>
          <a:p>
            <a:fld id="{9C3D23DB-660E-4F8F-A5E3-5DD474DEE1E9}" type="slidenum">
              <a:rPr lang="en-GB" smtClean="0"/>
              <a:pPr/>
              <a:t>8</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smtClean="0"/>
          </a:p>
          <a:p>
            <a:endParaRPr lang="en-GB" dirty="0"/>
          </a:p>
        </p:txBody>
      </p:sp>
      <p:sp>
        <p:nvSpPr>
          <p:cNvPr id="4" name="Slide Number Placeholder 3"/>
          <p:cNvSpPr>
            <a:spLocks noGrp="1"/>
          </p:cNvSpPr>
          <p:nvPr>
            <p:ph type="sldNum" sz="quarter" idx="10"/>
          </p:nvPr>
        </p:nvSpPr>
        <p:spPr/>
        <p:txBody>
          <a:bodyPr/>
          <a:lstStyle/>
          <a:p>
            <a:fld id="{9C3D23DB-660E-4F8F-A5E3-5DD474DEE1E9}" type="slidenum">
              <a:rPr lang="en-GB" smtClean="0"/>
              <a:pPr/>
              <a:t>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Use a team of people,</a:t>
            </a:r>
            <a:r>
              <a:rPr lang="en-GB" baseline="0" dirty="0" smtClean="0"/>
              <a:t> e</a:t>
            </a:r>
            <a:r>
              <a:rPr lang="en-GB" dirty="0" smtClean="0"/>
              <a:t>specially</a:t>
            </a:r>
            <a:r>
              <a:rPr lang="en-GB" baseline="0" dirty="0" smtClean="0"/>
              <a:t> in planning stages, it is so much better to have more than one head working out the complexities.  One person will see the flaw in the time-line that another won’t.</a:t>
            </a:r>
            <a:endParaRPr lang="en-GB" dirty="0"/>
          </a:p>
        </p:txBody>
      </p:sp>
      <p:sp>
        <p:nvSpPr>
          <p:cNvPr id="4" name="Slide Number Placeholder 3"/>
          <p:cNvSpPr>
            <a:spLocks noGrp="1"/>
          </p:cNvSpPr>
          <p:nvPr>
            <p:ph type="sldNum" sz="quarter" idx="10"/>
          </p:nvPr>
        </p:nvSpPr>
        <p:spPr/>
        <p:txBody>
          <a:bodyPr/>
          <a:lstStyle/>
          <a:p>
            <a:fld id="{9C3D23DB-660E-4F8F-A5E3-5DD474DEE1E9}" type="slidenum">
              <a:rPr lang="en-GB" smtClean="0"/>
              <a:pPr/>
              <a:t>10</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9C3D23DB-660E-4F8F-A5E3-5DD474DEE1E9}" type="slidenum">
              <a:rPr lang="en-GB" smtClean="0"/>
              <a:pPr/>
              <a:t>11</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We all have full-time jobs, so assuming</a:t>
            </a:r>
            <a:r>
              <a:rPr lang="en-GB" baseline="0" dirty="0" smtClean="0"/>
              <a:t> it that nobody’s got a post called Data Cleaner</a:t>
            </a:r>
            <a:r>
              <a:rPr lang="en-GB" dirty="0" smtClean="0"/>
              <a:t> either make sure it’s a secondment, get a free-lancer in to project  manage or be realistic about how long it’s going to take.</a:t>
            </a:r>
            <a:endParaRPr lang="en-GB" dirty="0"/>
          </a:p>
        </p:txBody>
      </p:sp>
      <p:sp>
        <p:nvSpPr>
          <p:cNvPr id="4" name="Slide Number Placeholder 3"/>
          <p:cNvSpPr>
            <a:spLocks noGrp="1"/>
          </p:cNvSpPr>
          <p:nvPr>
            <p:ph type="sldNum" sz="quarter" idx="10"/>
          </p:nvPr>
        </p:nvSpPr>
        <p:spPr/>
        <p:txBody>
          <a:bodyPr/>
          <a:lstStyle/>
          <a:p>
            <a:fld id="{9C3D23DB-660E-4F8F-A5E3-5DD474DEE1E9}" type="slidenum">
              <a:rPr lang="en-GB" smtClean="0"/>
              <a:pPr/>
              <a:t>12</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C3D23DB-660E-4F8F-A5E3-5DD474DEE1E9}" type="slidenum">
              <a:rPr lang="en-GB" smtClean="0"/>
              <a:pPr/>
              <a:t>13</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We’ve used QAS</a:t>
            </a:r>
            <a:r>
              <a:rPr lang="en-GB" baseline="0" dirty="0" smtClean="0"/>
              <a:t> to check addresses and make adjustments.  Plus to run data through National Change of Address, </a:t>
            </a:r>
            <a:r>
              <a:rPr lang="en-GB" baseline="0" dirty="0" err="1" smtClean="0"/>
              <a:t>Mortascreen</a:t>
            </a:r>
            <a:r>
              <a:rPr lang="en-GB" baseline="0" dirty="0" smtClean="0"/>
              <a:t> etc.</a:t>
            </a:r>
            <a:endParaRPr lang="en-GB" dirty="0"/>
          </a:p>
        </p:txBody>
      </p:sp>
      <p:sp>
        <p:nvSpPr>
          <p:cNvPr id="4" name="Slide Number Placeholder 3"/>
          <p:cNvSpPr>
            <a:spLocks noGrp="1"/>
          </p:cNvSpPr>
          <p:nvPr>
            <p:ph type="sldNum" sz="quarter" idx="10"/>
          </p:nvPr>
        </p:nvSpPr>
        <p:spPr/>
        <p:txBody>
          <a:bodyPr/>
          <a:lstStyle/>
          <a:p>
            <a:fld id="{9C3D23DB-660E-4F8F-A5E3-5DD474DEE1E9}" type="slidenum">
              <a:rPr lang="en-GB" smtClean="0"/>
              <a:pPr/>
              <a:t>14</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C3D23DB-660E-4F8F-A5E3-5DD474DEE1E9}" type="slidenum">
              <a:rPr lang="en-GB" smtClean="0"/>
              <a:pPr/>
              <a:t>15</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Tools</a:t>
            </a:r>
            <a:r>
              <a:rPr lang="en-GB" baseline="0" dirty="0" smtClean="0"/>
              <a:t> are not infallible.  People haven’t moved when NCOA says they have.  People haven’t died when </a:t>
            </a:r>
            <a:r>
              <a:rPr lang="en-GB" baseline="0" dirty="0" err="1" smtClean="0"/>
              <a:t>mortascreen</a:t>
            </a:r>
            <a:r>
              <a:rPr lang="en-GB" baseline="0" dirty="0" smtClean="0"/>
              <a:t> says they have.  Weigh up pros and cons.</a:t>
            </a:r>
            <a:endParaRPr lang="en-GB" dirty="0"/>
          </a:p>
        </p:txBody>
      </p:sp>
      <p:sp>
        <p:nvSpPr>
          <p:cNvPr id="4" name="Slide Number Placeholder 3"/>
          <p:cNvSpPr>
            <a:spLocks noGrp="1"/>
          </p:cNvSpPr>
          <p:nvPr>
            <p:ph type="sldNum" sz="quarter" idx="10"/>
          </p:nvPr>
        </p:nvSpPr>
        <p:spPr/>
        <p:txBody>
          <a:bodyPr/>
          <a:lstStyle/>
          <a:p>
            <a:fld id="{9C3D23DB-660E-4F8F-A5E3-5DD474DEE1E9}" type="slidenum">
              <a:rPr lang="en-GB" smtClean="0"/>
              <a:pPr/>
              <a:t>16</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C3D23DB-660E-4F8F-A5E3-5DD474DEE1E9}" type="slidenum">
              <a:rPr lang="en-GB" smtClean="0"/>
              <a:pPr/>
              <a:t>17</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C3D23DB-660E-4F8F-A5E3-5DD474DEE1E9}" type="slidenum">
              <a:rPr lang="en-GB" smtClean="0"/>
              <a:pPr/>
              <a:t>18</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EA4195C-E9A5-42CB-9785-4A6B17EBF2BB}" type="datetimeFigureOut">
              <a:rPr lang="en-US" smtClean="0"/>
              <a:pPr/>
              <a:t>11/10/2009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931814-9A31-484D-9E61-2F2F3AF10F48}"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EA4195C-E9A5-42CB-9785-4A6B17EBF2BB}" type="datetimeFigureOut">
              <a:rPr lang="en-US" smtClean="0"/>
              <a:pPr/>
              <a:t>11/10/2009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931814-9A31-484D-9E61-2F2F3AF10F48}"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EA4195C-E9A5-42CB-9785-4A6B17EBF2BB}" type="datetimeFigureOut">
              <a:rPr lang="en-US" smtClean="0"/>
              <a:pPr/>
              <a:t>11/10/2009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931814-9A31-484D-9E61-2F2F3AF10F48}"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EA4195C-E9A5-42CB-9785-4A6B17EBF2BB}" type="datetimeFigureOut">
              <a:rPr lang="en-US" smtClean="0"/>
              <a:pPr/>
              <a:t>11/10/2009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931814-9A31-484D-9E61-2F2F3AF10F48}"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EA4195C-E9A5-42CB-9785-4A6B17EBF2BB}" type="datetimeFigureOut">
              <a:rPr lang="en-US" smtClean="0"/>
              <a:pPr/>
              <a:t>11/10/2009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931814-9A31-484D-9E61-2F2F3AF10F48}"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EA4195C-E9A5-42CB-9785-4A6B17EBF2BB}" type="datetimeFigureOut">
              <a:rPr lang="en-US" smtClean="0"/>
              <a:pPr/>
              <a:t>11/10/2009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8931814-9A31-484D-9E61-2F2F3AF10F48}"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A4195C-E9A5-42CB-9785-4A6B17EBF2BB}" type="datetimeFigureOut">
              <a:rPr lang="en-US" smtClean="0"/>
              <a:pPr/>
              <a:t>11/10/2009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8931814-9A31-484D-9E61-2F2F3AF10F48}"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A4195C-E9A5-42CB-9785-4A6B17EBF2BB}" type="datetimeFigureOut">
              <a:rPr lang="en-US" smtClean="0"/>
              <a:pPr/>
              <a:t>11/10/2009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931814-9A31-484D-9E61-2F2F3AF10F48}"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A4195C-E9A5-42CB-9785-4A6B17EBF2BB}" type="datetimeFigureOut">
              <a:rPr lang="en-US" smtClean="0"/>
              <a:pPr/>
              <a:t>11/10/2009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931814-9A31-484D-9E61-2F2F3AF10F48}"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EA4195C-E9A5-42CB-9785-4A6B17EBF2BB}" type="datetimeFigureOut">
              <a:rPr lang="en-US" smtClean="0"/>
              <a:pPr/>
              <a:t>11/10/2009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931814-9A31-484D-9E61-2F2F3AF10F48}"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EA4195C-E9A5-42CB-9785-4A6B17EBF2BB}" type="datetimeFigureOut">
              <a:rPr lang="en-US" smtClean="0"/>
              <a:pPr/>
              <a:t>11/10/2009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931814-9A31-484D-9E61-2F2F3AF10F48}"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A4195C-E9A5-42CB-9785-4A6B17EBF2BB}" type="datetimeFigureOut">
              <a:rPr lang="en-US" smtClean="0"/>
              <a:pPr/>
              <a:t>11/10/2009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931814-9A31-484D-9E61-2F2F3AF10F48}"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solidFill>
                  <a:srgbClr val="7030A0"/>
                </a:solidFill>
                <a:latin typeface="Cooper Black" pitchFamily="18" charset="0"/>
              </a:rPr>
              <a:t>Data Cleaning</a:t>
            </a:r>
            <a:br>
              <a:rPr lang="en-GB" dirty="0" smtClean="0">
                <a:solidFill>
                  <a:srgbClr val="7030A0"/>
                </a:solidFill>
                <a:latin typeface="Cooper Black" pitchFamily="18" charset="0"/>
              </a:rPr>
            </a:br>
            <a:r>
              <a:rPr lang="en-GB" dirty="0" err="1" smtClean="0">
                <a:solidFill>
                  <a:srgbClr val="7030A0"/>
                </a:solidFill>
                <a:latin typeface="Cooper Black" pitchFamily="18" charset="0"/>
              </a:rPr>
              <a:t>Tilly’s</a:t>
            </a:r>
            <a:r>
              <a:rPr lang="en-GB" dirty="0" smtClean="0">
                <a:solidFill>
                  <a:srgbClr val="7030A0"/>
                </a:solidFill>
                <a:latin typeface="Cooper Black" pitchFamily="18" charset="0"/>
              </a:rPr>
              <a:t> Top Tips</a:t>
            </a:r>
            <a:endParaRPr lang="en-GB" dirty="0">
              <a:solidFill>
                <a:srgbClr val="7030A0"/>
              </a:solidFill>
              <a:latin typeface="Cooper Black"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285992"/>
            <a:ext cx="8301038" cy="1143000"/>
          </a:xfrm>
        </p:spPr>
        <p:txBody>
          <a:bodyPr>
            <a:noAutofit/>
          </a:bodyPr>
          <a:lstStyle/>
          <a:p>
            <a:r>
              <a:rPr lang="en-GB" sz="5400" dirty="0" smtClean="0">
                <a:solidFill>
                  <a:srgbClr val="FFC000"/>
                </a:solidFill>
                <a:latin typeface="Comic Sans MS" pitchFamily="66" charset="0"/>
              </a:rPr>
              <a:t>1. DON’T LET YOUR DATA GET DIRTY</a:t>
            </a:r>
            <a:endParaRPr lang="en-GB" sz="5400" dirty="0">
              <a:solidFill>
                <a:srgbClr val="FFC000"/>
              </a:solidFill>
              <a:latin typeface="Comic Sans MS" pitchFamily="66"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codeodor.com/images/homer_doh.png"/>
          <p:cNvPicPr>
            <a:picLocks noChangeAspect="1" noChangeArrowheads="1"/>
          </p:cNvPicPr>
          <p:nvPr/>
        </p:nvPicPr>
        <p:blipFill>
          <a:blip r:embed="rId3" cstate="print"/>
          <a:srcRect/>
          <a:stretch>
            <a:fillRect/>
          </a:stretch>
        </p:blipFill>
        <p:spPr bwMode="auto">
          <a:xfrm>
            <a:off x="3286116" y="1643050"/>
            <a:ext cx="2762250" cy="2543175"/>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0"/>
            <a:ext cx="9144000" cy="6914713"/>
          </a:xfrm>
          <a:prstGeom prst="rect">
            <a:avLst/>
          </a:prstGeom>
          <a:noFill/>
        </p:spPr>
        <p:txBody>
          <a:bodyPr wrap="square" rtlCol="0">
            <a:spAutoFit/>
          </a:bodyPr>
          <a:lstStyle/>
          <a:p>
            <a:pPr>
              <a:lnSpc>
                <a:spcPts val="2800"/>
              </a:lnSpc>
            </a:pPr>
            <a:r>
              <a:rPr lang="en-GB" sz="2400" dirty="0" smtClean="0">
                <a:latin typeface="Bauhaus 93" pitchFamily="82" charset="0"/>
              </a:rPr>
              <a:t>2. Plan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2400" dirty="0" err="1" smtClean="0">
                <a:latin typeface="Bauhaus 93" pitchFamily="82" charset="0"/>
              </a:rPr>
              <a:t>Plan</a:t>
            </a:r>
            <a:r>
              <a:rPr lang="en-GB" sz="2400" dirty="0" smtClean="0">
                <a:latin typeface="Bauhaus 93" pitchFamily="82" charset="0"/>
              </a:rPr>
              <a:t> </a:t>
            </a:r>
            <a:r>
              <a:rPr lang="en-GB" sz="1600" dirty="0" smtClean="0">
                <a:latin typeface="Bauhaus 93" pitchFamily="82" charset="0"/>
              </a:rPr>
              <a:t>because</a:t>
            </a:r>
            <a:endParaRPr lang="en-GB" sz="1600" dirty="0">
              <a:latin typeface="Stereofidelic" pitchFamily="2"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thumbsupuk.com/prod_images/image_cat3/654_image1_BACKCLOCK_ANIMATION.gif"/>
          <p:cNvPicPr>
            <a:picLocks noChangeAspect="1" noChangeArrowheads="1" noCrop="1"/>
          </p:cNvPicPr>
          <p:nvPr/>
        </p:nvPicPr>
        <p:blipFill>
          <a:blip r:embed="rId3" cstate="print"/>
          <a:srcRect/>
          <a:stretch>
            <a:fillRect/>
          </a:stretch>
        </p:blipFill>
        <p:spPr bwMode="auto">
          <a:xfrm>
            <a:off x="2000232" y="642918"/>
            <a:ext cx="4762500" cy="45339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7158" y="2071678"/>
            <a:ext cx="8572560" cy="646331"/>
          </a:xfrm>
          <a:prstGeom prst="rect">
            <a:avLst/>
          </a:prstGeom>
          <a:noFill/>
        </p:spPr>
        <p:txBody>
          <a:bodyPr wrap="square" rtlCol="0">
            <a:spAutoFit/>
          </a:bodyPr>
          <a:lstStyle/>
          <a:p>
            <a:r>
              <a:rPr lang="en-GB" sz="3600" dirty="0" smtClean="0">
                <a:solidFill>
                  <a:schemeClr val="tx1">
                    <a:lumMod val="50000"/>
                    <a:lumOff val="50000"/>
                  </a:schemeClr>
                </a:solidFill>
                <a:latin typeface="Arnprior" pitchFamily="2" charset="0"/>
              </a:rPr>
              <a:t>3. Don’t try to interfere with the space/time continuum</a:t>
            </a:r>
            <a:endParaRPr lang="en-GB" sz="3600" dirty="0">
              <a:solidFill>
                <a:schemeClr val="tx1">
                  <a:lumMod val="50000"/>
                  <a:lumOff val="50000"/>
                </a:schemeClr>
              </a:solidFill>
              <a:latin typeface="Arnprior" pitchFamily="2"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capachat.com/im/articles/deloreanwelly1.jpg"/>
          <p:cNvPicPr>
            <a:picLocks noChangeAspect="1" noChangeArrowheads="1"/>
          </p:cNvPicPr>
          <p:nvPr/>
        </p:nvPicPr>
        <p:blipFill>
          <a:blip r:embed="rId3" cstate="print"/>
          <a:srcRect/>
          <a:stretch>
            <a:fillRect/>
          </a:stretch>
        </p:blipFill>
        <p:spPr bwMode="auto">
          <a:xfrm>
            <a:off x="2071670" y="2143116"/>
            <a:ext cx="4762500" cy="268605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42910" y="2143116"/>
            <a:ext cx="7786742" cy="830997"/>
          </a:xfrm>
          <a:prstGeom prst="rect">
            <a:avLst/>
          </a:prstGeom>
          <a:noFill/>
        </p:spPr>
        <p:txBody>
          <a:bodyPr wrap="square" rtlCol="0">
            <a:spAutoFit/>
          </a:bodyPr>
          <a:lstStyle/>
          <a:p>
            <a:r>
              <a:rPr lang="en-GB" sz="4800" b="1" dirty="0" smtClean="0">
                <a:solidFill>
                  <a:srgbClr val="002060"/>
                </a:solidFill>
                <a:latin typeface="Harrington" pitchFamily="82" charset="0"/>
              </a:rPr>
              <a:t>4. One for all and all for one!</a:t>
            </a:r>
            <a:endParaRPr lang="en-GB" sz="4800" b="1" dirty="0">
              <a:solidFill>
                <a:srgbClr val="002060"/>
              </a:solidFill>
              <a:latin typeface="Harrington" pitchFamily="82"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ogtanian.jpg"/>
          <p:cNvPicPr>
            <a:picLocks noChangeAspect="1"/>
          </p:cNvPicPr>
          <p:nvPr/>
        </p:nvPicPr>
        <p:blipFill>
          <a:blip r:embed="rId3" cstate="print"/>
          <a:stretch>
            <a:fillRect/>
          </a:stretch>
        </p:blipFill>
        <p:spPr>
          <a:xfrm>
            <a:off x="3143240" y="1643050"/>
            <a:ext cx="2876550" cy="287655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4414" y="2143116"/>
            <a:ext cx="6357982" cy="1015663"/>
          </a:xfrm>
          <a:prstGeom prst="rect">
            <a:avLst/>
          </a:prstGeom>
          <a:noFill/>
        </p:spPr>
        <p:txBody>
          <a:bodyPr wrap="square" rtlCol="0">
            <a:spAutoFit/>
          </a:bodyPr>
          <a:lstStyle/>
          <a:p>
            <a:r>
              <a:rPr lang="en-GB" sz="6000" b="1" dirty="0" smtClean="0">
                <a:latin typeface="Arial" pitchFamily="34" charset="0"/>
                <a:cs typeface="Arial" pitchFamily="34" charset="0"/>
              </a:rPr>
              <a:t>5. </a:t>
            </a:r>
            <a:r>
              <a:rPr lang="en-GB" sz="6000" b="1" dirty="0" smtClean="0">
                <a:solidFill>
                  <a:srgbClr val="FFFF00"/>
                </a:solidFill>
                <a:latin typeface="Arial" pitchFamily="34" charset="0"/>
                <a:cs typeface="Arial" pitchFamily="34" charset="0"/>
              </a:rPr>
              <a:t>B</a:t>
            </a:r>
            <a:r>
              <a:rPr lang="en-GB" sz="6000" b="1" dirty="0" smtClean="0">
                <a:latin typeface="Arial" pitchFamily="34" charset="0"/>
                <a:cs typeface="Arial" pitchFamily="34" charset="0"/>
              </a:rPr>
              <a:t>R</a:t>
            </a:r>
            <a:r>
              <a:rPr lang="en-GB" sz="6000" b="1" dirty="0" smtClean="0">
                <a:solidFill>
                  <a:srgbClr val="FFFF00"/>
                </a:solidFill>
                <a:latin typeface="Arial" pitchFamily="34" charset="0"/>
                <a:cs typeface="Arial" pitchFamily="34" charset="0"/>
              </a:rPr>
              <a:t>A</a:t>
            </a:r>
            <a:r>
              <a:rPr lang="en-GB" sz="6000" b="1" dirty="0" smtClean="0">
                <a:latin typeface="Arial" pitchFamily="34" charset="0"/>
                <a:cs typeface="Arial" pitchFamily="34" charset="0"/>
              </a:rPr>
              <a:t>I</a:t>
            </a:r>
            <a:r>
              <a:rPr lang="en-GB" sz="6000" b="1" dirty="0" smtClean="0">
                <a:solidFill>
                  <a:srgbClr val="FFFF00"/>
                </a:solidFill>
                <a:latin typeface="Arial" pitchFamily="34" charset="0"/>
                <a:cs typeface="Arial" pitchFamily="34" charset="0"/>
              </a:rPr>
              <a:t>N</a:t>
            </a:r>
            <a:r>
              <a:rPr lang="en-GB" sz="6000" b="1" dirty="0" smtClean="0">
                <a:latin typeface="Arial" pitchFamily="34" charset="0"/>
                <a:cs typeface="Arial" pitchFamily="34" charset="0"/>
              </a:rPr>
              <a:t>S</a:t>
            </a:r>
            <a:r>
              <a:rPr lang="en-GB" sz="6000" b="1" dirty="0" smtClean="0">
                <a:solidFill>
                  <a:srgbClr val="FFFF00"/>
                </a:solidFill>
                <a:latin typeface="Arial" pitchFamily="34" charset="0"/>
                <a:cs typeface="Arial" pitchFamily="34" charset="0"/>
              </a:rPr>
              <a:t>T</a:t>
            </a:r>
            <a:r>
              <a:rPr lang="en-GB" sz="6000" b="1" dirty="0" smtClean="0">
                <a:latin typeface="Arial" pitchFamily="34" charset="0"/>
                <a:cs typeface="Arial" pitchFamily="34" charset="0"/>
              </a:rPr>
              <a:t>O</a:t>
            </a:r>
            <a:r>
              <a:rPr lang="en-GB" sz="6000" b="1" dirty="0" smtClean="0">
                <a:solidFill>
                  <a:srgbClr val="FFFF00"/>
                </a:solidFill>
                <a:latin typeface="Arial" pitchFamily="34" charset="0"/>
                <a:cs typeface="Arial" pitchFamily="34" charset="0"/>
              </a:rPr>
              <a:t>R</a:t>
            </a:r>
            <a:r>
              <a:rPr lang="en-GB" sz="6000" b="1" dirty="0" smtClean="0">
                <a:latin typeface="Arial" pitchFamily="34" charset="0"/>
                <a:cs typeface="Arial" pitchFamily="34" charset="0"/>
              </a:rPr>
              <a:t>M</a:t>
            </a:r>
            <a:endParaRPr lang="en-GB" sz="6000" b="1"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2.bp.blogspot.com/_X9mi0qCgQWA/SfDFxKifXtI/AAAAAAAAAdg/yusaLlZAeQM/s320/exploding-head.gif"/>
          <p:cNvPicPr>
            <a:picLocks noChangeAspect="1" noChangeArrowheads="1"/>
          </p:cNvPicPr>
          <p:nvPr/>
        </p:nvPicPr>
        <p:blipFill>
          <a:blip r:embed="rId3" cstate="print"/>
          <a:srcRect/>
          <a:stretch>
            <a:fillRect/>
          </a:stretch>
        </p:blipFill>
        <p:spPr bwMode="auto">
          <a:xfrm>
            <a:off x="2786050" y="1500174"/>
            <a:ext cx="3286148" cy="3286148"/>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596" y="2214554"/>
            <a:ext cx="8215370" cy="1323439"/>
          </a:xfrm>
          <a:prstGeom prst="rect">
            <a:avLst/>
          </a:prstGeom>
          <a:noFill/>
        </p:spPr>
        <p:txBody>
          <a:bodyPr wrap="square" rtlCol="0">
            <a:spAutoFit/>
          </a:bodyPr>
          <a:lstStyle/>
          <a:p>
            <a:r>
              <a:rPr lang="en-GB" sz="4000" dirty="0" smtClean="0">
                <a:solidFill>
                  <a:srgbClr val="A83608"/>
                </a:solidFill>
                <a:latin typeface="Ravie" pitchFamily="82" charset="0"/>
              </a:rPr>
              <a:t>6. Don’t underestimate the time it’ll take</a:t>
            </a:r>
            <a:endParaRPr lang="en-GB" sz="4000" dirty="0">
              <a:solidFill>
                <a:srgbClr val="A83608"/>
              </a:solidFill>
              <a:latin typeface="Ravie" pitchFamily="82"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bp0.blogger.com/_mwIrvjgUWmc/RfsPVdt6dFI/AAAAAAAAAC0/ey2dNxFnqnI/s200/2Skeleton_at_computer.gif"/>
          <p:cNvPicPr>
            <a:picLocks noChangeAspect="1" noChangeArrowheads="1"/>
          </p:cNvPicPr>
          <p:nvPr/>
        </p:nvPicPr>
        <p:blipFill>
          <a:blip r:embed="rId3" cstate="print"/>
          <a:srcRect/>
          <a:stretch>
            <a:fillRect/>
          </a:stretch>
        </p:blipFill>
        <p:spPr bwMode="auto">
          <a:xfrm>
            <a:off x="3000364" y="1785926"/>
            <a:ext cx="3187220" cy="2486032"/>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596" y="2000240"/>
            <a:ext cx="8358246" cy="1200329"/>
          </a:xfrm>
          <a:prstGeom prst="rect">
            <a:avLst/>
          </a:prstGeom>
          <a:noFill/>
        </p:spPr>
        <p:txBody>
          <a:bodyPr wrap="square" rtlCol="0">
            <a:spAutoFit/>
          </a:bodyPr>
          <a:lstStyle/>
          <a:p>
            <a:r>
              <a:rPr lang="en-GB" sz="7200" dirty="0" smtClean="0">
                <a:solidFill>
                  <a:srgbClr val="FF0000"/>
                </a:solidFill>
                <a:latin typeface="Blue Highway Linocut" pitchFamily="2" charset="0"/>
              </a:rPr>
              <a:t>7. USE TOOLS AVAILABLE</a:t>
            </a:r>
            <a:endParaRPr lang="en-GB" sz="7200" dirty="0">
              <a:solidFill>
                <a:srgbClr val="FF0000"/>
              </a:solidFill>
              <a:latin typeface="Blue Highway Linocut" pitchFamily="2"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www.mywoodentoys.com.au/images/wooden_tool_box.jpg"/>
          <p:cNvPicPr>
            <a:picLocks noChangeAspect="1" noChangeArrowheads="1"/>
          </p:cNvPicPr>
          <p:nvPr/>
        </p:nvPicPr>
        <p:blipFill>
          <a:blip r:embed="rId3" cstate="print"/>
          <a:srcRect/>
          <a:stretch>
            <a:fillRect/>
          </a:stretch>
        </p:blipFill>
        <p:spPr bwMode="auto">
          <a:xfrm>
            <a:off x="2357422" y="1071546"/>
            <a:ext cx="4286250" cy="373380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071678"/>
            <a:ext cx="8229600" cy="1143000"/>
          </a:xfrm>
        </p:spPr>
        <p:txBody>
          <a:bodyPr>
            <a:noAutofit/>
          </a:bodyPr>
          <a:lstStyle/>
          <a:p>
            <a:r>
              <a:rPr lang="en-GB" sz="6000" dirty="0" smtClean="0">
                <a:latin typeface="Old English Text MT" pitchFamily="66" charset="0"/>
              </a:rPr>
              <a:t>8. Expect people to rise from the dead.</a:t>
            </a:r>
            <a:endParaRPr lang="en-GB" sz="6000" dirty="0">
              <a:latin typeface="Old English Text MT" pitchFamily="66"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images.buycostumes.com/mgen/merchandiser/20700.jpg"/>
          <p:cNvPicPr>
            <a:picLocks noChangeAspect="1" noChangeArrowheads="1"/>
          </p:cNvPicPr>
          <p:nvPr/>
        </p:nvPicPr>
        <p:blipFill>
          <a:blip r:embed="rId3" cstate="print"/>
          <a:srcRect/>
          <a:stretch>
            <a:fillRect/>
          </a:stretch>
        </p:blipFill>
        <p:spPr bwMode="auto">
          <a:xfrm>
            <a:off x="2000232" y="642918"/>
            <a:ext cx="4851409" cy="4851409"/>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14480" y="2357430"/>
            <a:ext cx="5500726" cy="1015663"/>
          </a:xfrm>
          <a:prstGeom prst="rect">
            <a:avLst/>
          </a:prstGeom>
          <a:noFill/>
        </p:spPr>
        <p:txBody>
          <a:bodyPr wrap="square" rtlCol="0">
            <a:spAutoFit/>
          </a:bodyPr>
          <a:lstStyle/>
          <a:p>
            <a:pPr algn="ctr"/>
            <a:r>
              <a:rPr lang="en-GB" sz="6000" dirty="0" smtClean="0">
                <a:solidFill>
                  <a:srgbClr val="D60093"/>
                </a:solidFill>
                <a:latin typeface="Jokerman" pitchFamily="82" charset="0"/>
              </a:rPr>
              <a:t>GOOD LUCK!</a:t>
            </a:r>
            <a:endParaRPr lang="en-GB" sz="6000" dirty="0">
              <a:solidFill>
                <a:srgbClr val="D60093"/>
              </a:solidFill>
              <a:latin typeface="Jokerman" pitchFamily="82"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635</TotalTime>
  <Words>700</Words>
  <Application>Microsoft Office PowerPoint</Application>
  <PresentationFormat>On-screen Show (4:3)</PresentationFormat>
  <Paragraphs>37</Paragraphs>
  <Slides>18</Slides>
  <Notes>18</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Data Cleaning Tilly’s Top Tips</vt:lpstr>
      <vt:lpstr>1. DON’T LET YOUR DATA GET DIRTY</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8. Expect people to rise from the dead.</vt:lpstr>
      <vt:lpstr>Slide 17</vt:lpstr>
      <vt:lpstr>Slide 18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Cleaning Tilly’s Top Tips</dc:title>
  <dc:creator>etill</dc:creator>
  <cp:lastModifiedBy>KGREEN</cp:lastModifiedBy>
  <cp:revision>73</cp:revision>
  <dcterms:created xsi:type="dcterms:W3CDTF">2009-10-08T11:38:01Z</dcterms:created>
  <dcterms:modified xsi:type="dcterms:W3CDTF">2009-11-10T16:18:06Z</dcterms:modified>
</cp:coreProperties>
</file>