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74" r:id="rId3"/>
    <p:sldId id="259" r:id="rId4"/>
    <p:sldId id="260" r:id="rId5"/>
    <p:sldId id="261" r:id="rId6"/>
    <p:sldId id="268" r:id="rId7"/>
    <p:sldId id="269" r:id="rId8"/>
    <p:sldId id="262" r:id="rId9"/>
    <p:sldId id="258" r:id="rId10"/>
    <p:sldId id="263" r:id="rId11"/>
    <p:sldId id="270" r:id="rId12"/>
    <p:sldId id="271" r:id="rId13"/>
    <p:sldId id="272" r:id="rId14"/>
    <p:sldId id="273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0" autoAdjust="0"/>
    <p:restoredTop sz="86457" autoAdjust="0"/>
  </p:normalViewPr>
  <p:slideViewPr>
    <p:cSldViewPr>
      <p:cViewPr varScale="1">
        <p:scale>
          <a:sx n="91" d="100"/>
          <a:sy n="91" d="100"/>
        </p:scale>
        <p:origin x="-57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077F92-258D-40D5-9D32-007DDA344DAD}" type="doc">
      <dgm:prSet loTypeId="urn:microsoft.com/office/officeart/2005/8/layout/vProcess5" loCatId="process" qsTypeId="urn:microsoft.com/office/officeart/2005/8/quickstyle/simple1" qsCatId="simple" csTypeId="urn:microsoft.com/office/officeart/2005/8/colors/accent0_1" csCatId="mainScheme" phldr="1"/>
      <dgm:spPr/>
    </dgm:pt>
    <dgm:pt modelId="{7F32427E-7B78-4D46-A7E6-88D28ADC6888}">
      <dgm:prSet phldrT="[Text]"/>
      <dgm:spPr/>
      <dgm:t>
        <a:bodyPr/>
        <a:lstStyle/>
        <a:p>
          <a:r>
            <a:rPr lang="en-US" dirty="0" smtClean="0"/>
            <a:t>System Tables entries</a:t>
          </a:r>
          <a:endParaRPr lang="en-GB" dirty="0"/>
        </a:p>
      </dgm:t>
    </dgm:pt>
    <dgm:pt modelId="{E7427B27-B088-444E-A8F3-A5032D1954A8}" type="parTrans" cxnId="{4F98F883-070B-4494-BDE2-9F0154778CEA}">
      <dgm:prSet/>
      <dgm:spPr/>
      <dgm:t>
        <a:bodyPr/>
        <a:lstStyle/>
        <a:p>
          <a:endParaRPr lang="en-GB"/>
        </a:p>
      </dgm:t>
    </dgm:pt>
    <dgm:pt modelId="{72EFF3F6-9B47-450F-9EF7-AB9E96836D32}" type="sibTrans" cxnId="{4F98F883-070B-4494-BDE2-9F0154778CEA}">
      <dgm:prSet/>
      <dgm:spPr/>
      <dgm:t>
        <a:bodyPr/>
        <a:lstStyle/>
        <a:p>
          <a:endParaRPr lang="en-GB"/>
        </a:p>
      </dgm:t>
    </dgm:pt>
    <dgm:pt modelId="{4A17F369-060F-4D7C-BEAD-17C421C9D011}">
      <dgm:prSet phldrT="[Text]"/>
      <dgm:spPr/>
      <dgm:t>
        <a:bodyPr/>
        <a:lstStyle/>
        <a:p>
          <a:r>
            <a:rPr lang="en-US" dirty="0" smtClean="0"/>
            <a:t>Declaration Migration</a:t>
          </a:r>
          <a:endParaRPr lang="en-GB" dirty="0"/>
        </a:p>
      </dgm:t>
    </dgm:pt>
    <dgm:pt modelId="{E99CD8C2-9118-4197-B4FE-235DBA0E06BF}" type="parTrans" cxnId="{2DD65F59-8E7A-49E4-94CD-9E0AB2371C56}">
      <dgm:prSet/>
      <dgm:spPr/>
      <dgm:t>
        <a:bodyPr/>
        <a:lstStyle/>
        <a:p>
          <a:endParaRPr lang="en-GB"/>
        </a:p>
      </dgm:t>
    </dgm:pt>
    <dgm:pt modelId="{4D1D5136-FFBA-4ED2-81F3-52788E783994}" type="sibTrans" cxnId="{2DD65F59-8E7A-49E4-94CD-9E0AB2371C56}">
      <dgm:prSet/>
      <dgm:spPr/>
      <dgm:t>
        <a:bodyPr/>
        <a:lstStyle/>
        <a:p>
          <a:endParaRPr lang="en-GB"/>
        </a:p>
      </dgm:t>
    </dgm:pt>
    <dgm:pt modelId="{19764959-0831-4789-B4C6-934A26B65167}">
      <dgm:prSet phldrT="[Text]"/>
      <dgm:spPr/>
      <dgm:t>
        <a:bodyPr/>
        <a:lstStyle/>
        <a:p>
          <a:r>
            <a:rPr lang="en-US" dirty="0" smtClean="0"/>
            <a:t>Payment Update Report</a:t>
          </a:r>
          <a:endParaRPr lang="en-GB" dirty="0"/>
        </a:p>
      </dgm:t>
    </dgm:pt>
    <dgm:pt modelId="{1362082D-8787-48DF-9DA4-B6FF743EAA68}" type="parTrans" cxnId="{A77BA8B8-51E4-4493-AE6A-EEE2245D31D2}">
      <dgm:prSet/>
      <dgm:spPr/>
      <dgm:t>
        <a:bodyPr/>
        <a:lstStyle/>
        <a:p>
          <a:endParaRPr lang="en-GB"/>
        </a:p>
      </dgm:t>
    </dgm:pt>
    <dgm:pt modelId="{459DED5D-A0A8-448B-A6EF-2B92204B0BA3}" type="sibTrans" cxnId="{A77BA8B8-51E4-4493-AE6A-EEE2245D31D2}">
      <dgm:prSet/>
      <dgm:spPr/>
      <dgm:t>
        <a:bodyPr/>
        <a:lstStyle/>
        <a:p>
          <a:endParaRPr lang="en-GB"/>
        </a:p>
      </dgm:t>
    </dgm:pt>
    <dgm:pt modelId="{3D83F83A-65CC-44D0-A5DA-D78A7C5AC06D}">
      <dgm:prSet phldrT="[Text]"/>
      <dgm:spPr/>
      <dgm:t>
        <a:bodyPr/>
        <a:lstStyle/>
        <a:p>
          <a:r>
            <a:rPr lang="en-US" dirty="0" smtClean="0"/>
            <a:t>Payment Data clean-up</a:t>
          </a:r>
          <a:endParaRPr lang="en-GB" dirty="0"/>
        </a:p>
      </dgm:t>
    </dgm:pt>
    <dgm:pt modelId="{78336149-3C2F-4BCA-852B-6C96DCC6E3C5}" type="parTrans" cxnId="{0515AF5B-08A1-4A70-8B41-15A9D2B2AE64}">
      <dgm:prSet/>
      <dgm:spPr/>
      <dgm:t>
        <a:bodyPr/>
        <a:lstStyle/>
        <a:p>
          <a:endParaRPr lang="en-GB"/>
        </a:p>
      </dgm:t>
    </dgm:pt>
    <dgm:pt modelId="{66A7E21C-5762-466B-8AAE-67A88E62223D}" type="sibTrans" cxnId="{0515AF5B-08A1-4A70-8B41-15A9D2B2AE64}">
      <dgm:prSet/>
      <dgm:spPr/>
      <dgm:t>
        <a:bodyPr/>
        <a:lstStyle/>
        <a:p>
          <a:endParaRPr lang="en-GB"/>
        </a:p>
      </dgm:t>
    </dgm:pt>
    <dgm:pt modelId="{64C7103C-39F7-417A-9A50-E1DCD3AA5302}" type="pres">
      <dgm:prSet presAssocID="{56077F92-258D-40D5-9D32-007DDA344DAD}" presName="outerComposite" presStyleCnt="0">
        <dgm:presLayoutVars>
          <dgm:chMax val="5"/>
          <dgm:dir/>
          <dgm:resizeHandles val="exact"/>
        </dgm:presLayoutVars>
      </dgm:prSet>
      <dgm:spPr/>
    </dgm:pt>
    <dgm:pt modelId="{38CC3938-620F-4E0B-A81E-375E75A3311E}" type="pres">
      <dgm:prSet presAssocID="{56077F92-258D-40D5-9D32-007DDA344DAD}" presName="dummyMaxCanvas" presStyleCnt="0">
        <dgm:presLayoutVars/>
      </dgm:prSet>
      <dgm:spPr/>
    </dgm:pt>
    <dgm:pt modelId="{43F0079F-6D20-4EBB-9373-298CA43B4D8F}" type="pres">
      <dgm:prSet presAssocID="{56077F92-258D-40D5-9D32-007DDA344DAD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347B07C-0981-46FC-B2AD-C4ADD695482F}" type="pres">
      <dgm:prSet presAssocID="{56077F92-258D-40D5-9D32-007DDA344DAD}" presName="FourNodes_2" presStyleLbl="node1" presStyleIdx="1" presStyleCnt="4">
        <dgm:presLayoutVars>
          <dgm:bulletEnabled val="1"/>
        </dgm:presLayoutVars>
      </dgm:prSet>
      <dgm:spPr/>
    </dgm:pt>
    <dgm:pt modelId="{E0EC264B-638D-43BB-AB31-DBBA06432DBE}" type="pres">
      <dgm:prSet presAssocID="{56077F92-258D-40D5-9D32-007DDA344DAD}" presName="FourNodes_3" presStyleLbl="node1" presStyleIdx="2" presStyleCnt="4">
        <dgm:presLayoutVars>
          <dgm:bulletEnabled val="1"/>
        </dgm:presLayoutVars>
      </dgm:prSet>
      <dgm:spPr/>
    </dgm:pt>
    <dgm:pt modelId="{36C10015-82FF-4F02-864B-88D16F45C110}" type="pres">
      <dgm:prSet presAssocID="{56077F92-258D-40D5-9D32-007DDA344DAD}" presName="FourNodes_4" presStyleLbl="node1" presStyleIdx="3" presStyleCnt="4">
        <dgm:presLayoutVars>
          <dgm:bulletEnabled val="1"/>
        </dgm:presLayoutVars>
      </dgm:prSet>
      <dgm:spPr/>
    </dgm:pt>
    <dgm:pt modelId="{D4743183-70D3-4608-8B9A-29D1D7853B4A}" type="pres">
      <dgm:prSet presAssocID="{56077F92-258D-40D5-9D32-007DDA344DAD}" presName="FourConn_1-2" presStyleLbl="fgAccFollowNode1" presStyleIdx="0" presStyleCnt="3">
        <dgm:presLayoutVars>
          <dgm:bulletEnabled val="1"/>
        </dgm:presLayoutVars>
      </dgm:prSet>
      <dgm:spPr/>
    </dgm:pt>
    <dgm:pt modelId="{28B41F57-EC11-48FE-8777-56B787B6185D}" type="pres">
      <dgm:prSet presAssocID="{56077F92-258D-40D5-9D32-007DDA344DAD}" presName="FourConn_2-3" presStyleLbl="fgAccFollowNode1" presStyleIdx="1" presStyleCnt="3">
        <dgm:presLayoutVars>
          <dgm:bulletEnabled val="1"/>
        </dgm:presLayoutVars>
      </dgm:prSet>
      <dgm:spPr/>
    </dgm:pt>
    <dgm:pt modelId="{6A90078D-D233-4269-9DFC-17B7F9108327}" type="pres">
      <dgm:prSet presAssocID="{56077F92-258D-40D5-9D32-007DDA344DAD}" presName="FourConn_3-4" presStyleLbl="fgAccFollowNode1" presStyleIdx="2" presStyleCnt="3">
        <dgm:presLayoutVars>
          <dgm:bulletEnabled val="1"/>
        </dgm:presLayoutVars>
      </dgm:prSet>
      <dgm:spPr/>
    </dgm:pt>
    <dgm:pt modelId="{ABFB9B3A-F177-4DEF-88BA-905A6C6D5077}" type="pres">
      <dgm:prSet presAssocID="{56077F92-258D-40D5-9D32-007DDA344DAD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2FAE012-7558-4F3F-9800-EE1292007262}" type="pres">
      <dgm:prSet presAssocID="{56077F92-258D-40D5-9D32-007DDA344DAD}" presName="FourNodes_2_text" presStyleLbl="node1" presStyleIdx="3" presStyleCnt="4">
        <dgm:presLayoutVars>
          <dgm:bulletEnabled val="1"/>
        </dgm:presLayoutVars>
      </dgm:prSet>
      <dgm:spPr/>
    </dgm:pt>
    <dgm:pt modelId="{20F41A2E-6E40-4388-A440-3EBEAD56C6CC}" type="pres">
      <dgm:prSet presAssocID="{56077F92-258D-40D5-9D32-007DDA344DAD}" presName="FourNodes_3_text" presStyleLbl="node1" presStyleIdx="3" presStyleCnt="4">
        <dgm:presLayoutVars>
          <dgm:bulletEnabled val="1"/>
        </dgm:presLayoutVars>
      </dgm:prSet>
      <dgm:spPr/>
    </dgm:pt>
    <dgm:pt modelId="{6B8E9CA7-37EB-462F-8C7F-8D4202F6D643}" type="pres">
      <dgm:prSet presAssocID="{56077F92-258D-40D5-9D32-007DDA344DAD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0515AF5B-08A1-4A70-8B41-15A9D2B2AE64}" srcId="{56077F92-258D-40D5-9D32-007DDA344DAD}" destId="{3D83F83A-65CC-44D0-A5DA-D78A7C5AC06D}" srcOrd="3" destOrd="0" parTransId="{78336149-3C2F-4BCA-852B-6C96DCC6E3C5}" sibTransId="{66A7E21C-5762-466B-8AAE-67A88E62223D}"/>
    <dgm:cxn modelId="{AB4A89E0-7A0E-4A5C-B3DE-71482E2CD446}" type="presOf" srcId="{72EFF3F6-9B47-450F-9EF7-AB9E96836D32}" destId="{D4743183-70D3-4608-8B9A-29D1D7853B4A}" srcOrd="0" destOrd="0" presId="urn:microsoft.com/office/officeart/2005/8/layout/vProcess5"/>
    <dgm:cxn modelId="{658655D3-CADD-414F-804B-903C8FF48CB6}" type="presOf" srcId="{19764959-0831-4789-B4C6-934A26B65167}" destId="{E0EC264B-638D-43BB-AB31-DBBA06432DBE}" srcOrd="0" destOrd="0" presId="urn:microsoft.com/office/officeart/2005/8/layout/vProcess5"/>
    <dgm:cxn modelId="{B18BC714-BE5B-4093-8600-34E3BBEFC555}" type="presOf" srcId="{56077F92-258D-40D5-9D32-007DDA344DAD}" destId="{64C7103C-39F7-417A-9A50-E1DCD3AA5302}" srcOrd="0" destOrd="0" presId="urn:microsoft.com/office/officeart/2005/8/layout/vProcess5"/>
    <dgm:cxn modelId="{8F15C5CF-1533-46A4-8D0D-EDADBDF3C452}" type="presOf" srcId="{7F32427E-7B78-4D46-A7E6-88D28ADC6888}" destId="{ABFB9B3A-F177-4DEF-88BA-905A6C6D5077}" srcOrd="1" destOrd="0" presId="urn:microsoft.com/office/officeart/2005/8/layout/vProcess5"/>
    <dgm:cxn modelId="{7B015485-4266-40F7-A15F-8FB2D071710F}" type="presOf" srcId="{4D1D5136-FFBA-4ED2-81F3-52788E783994}" destId="{28B41F57-EC11-48FE-8777-56B787B6185D}" srcOrd="0" destOrd="0" presId="urn:microsoft.com/office/officeart/2005/8/layout/vProcess5"/>
    <dgm:cxn modelId="{AC93840F-68DF-40C2-A727-BACB6CDB737F}" type="presOf" srcId="{459DED5D-A0A8-448B-A6EF-2B92204B0BA3}" destId="{6A90078D-D233-4269-9DFC-17B7F9108327}" srcOrd="0" destOrd="0" presId="urn:microsoft.com/office/officeart/2005/8/layout/vProcess5"/>
    <dgm:cxn modelId="{4F98F883-070B-4494-BDE2-9F0154778CEA}" srcId="{56077F92-258D-40D5-9D32-007DDA344DAD}" destId="{7F32427E-7B78-4D46-A7E6-88D28ADC6888}" srcOrd="0" destOrd="0" parTransId="{E7427B27-B088-444E-A8F3-A5032D1954A8}" sibTransId="{72EFF3F6-9B47-450F-9EF7-AB9E96836D32}"/>
    <dgm:cxn modelId="{08D83BF8-70A3-4B7F-A317-44BACD6B7DF7}" type="presOf" srcId="{3D83F83A-65CC-44D0-A5DA-D78A7C5AC06D}" destId="{36C10015-82FF-4F02-864B-88D16F45C110}" srcOrd="0" destOrd="0" presId="urn:microsoft.com/office/officeart/2005/8/layout/vProcess5"/>
    <dgm:cxn modelId="{A77BA8B8-51E4-4493-AE6A-EEE2245D31D2}" srcId="{56077F92-258D-40D5-9D32-007DDA344DAD}" destId="{19764959-0831-4789-B4C6-934A26B65167}" srcOrd="2" destOrd="0" parTransId="{1362082D-8787-48DF-9DA4-B6FF743EAA68}" sibTransId="{459DED5D-A0A8-448B-A6EF-2B92204B0BA3}"/>
    <dgm:cxn modelId="{DBF38D31-3324-4AD0-BF12-023C31572822}" type="presOf" srcId="{4A17F369-060F-4D7C-BEAD-17C421C9D011}" destId="{C2FAE012-7558-4F3F-9800-EE1292007262}" srcOrd="1" destOrd="0" presId="urn:microsoft.com/office/officeart/2005/8/layout/vProcess5"/>
    <dgm:cxn modelId="{737ADD8D-F793-4993-A5E8-7710653C2E79}" type="presOf" srcId="{4A17F369-060F-4D7C-BEAD-17C421C9D011}" destId="{3347B07C-0981-46FC-B2AD-C4ADD695482F}" srcOrd="0" destOrd="0" presId="urn:microsoft.com/office/officeart/2005/8/layout/vProcess5"/>
    <dgm:cxn modelId="{2DD65F59-8E7A-49E4-94CD-9E0AB2371C56}" srcId="{56077F92-258D-40D5-9D32-007DDA344DAD}" destId="{4A17F369-060F-4D7C-BEAD-17C421C9D011}" srcOrd="1" destOrd="0" parTransId="{E99CD8C2-9118-4197-B4FE-235DBA0E06BF}" sibTransId="{4D1D5136-FFBA-4ED2-81F3-52788E783994}"/>
    <dgm:cxn modelId="{3F7F60D3-AD92-4BE8-B5A4-90CB19F3DEBA}" type="presOf" srcId="{7F32427E-7B78-4D46-A7E6-88D28ADC6888}" destId="{43F0079F-6D20-4EBB-9373-298CA43B4D8F}" srcOrd="0" destOrd="0" presId="urn:microsoft.com/office/officeart/2005/8/layout/vProcess5"/>
    <dgm:cxn modelId="{964961E8-98DE-4AF6-90B9-94BD01E32A8F}" type="presOf" srcId="{19764959-0831-4789-B4C6-934A26B65167}" destId="{20F41A2E-6E40-4388-A440-3EBEAD56C6CC}" srcOrd="1" destOrd="0" presId="urn:microsoft.com/office/officeart/2005/8/layout/vProcess5"/>
    <dgm:cxn modelId="{E0D9973A-AB5C-4740-A408-AB7CC5B78B8D}" type="presOf" srcId="{3D83F83A-65CC-44D0-A5DA-D78A7C5AC06D}" destId="{6B8E9CA7-37EB-462F-8C7F-8D4202F6D643}" srcOrd="1" destOrd="0" presId="urn:microsoft.com/office/officeart/2005/8/layout/vProcess5"/>
    <dgm:cxn modelId="{3C4A970D-3D1F-4C82-9CD3-BD865E8EC30D}" type="presParOf" srcId="{64C7103C-39F7-417A-9A50-E1DCD3AA5302}" destId="{38CC3938-620F-4E0B-A81E-375E75A3311E}" srcOrd="0" destOrd="0" presId="urn:microsoft.com/office/officeart/2005/8/layout/vProcess5"/>
    <dgm:cxn modelId="{773DCFA9-97FC-41E2-A5B3-BE3B2DD57269}" type="presParOf" srcId="{64C7103C-39F7-417A-9A50-E1DCD3AA5302}" destId="{43F0079F-6D20-4EBB-9373-298CA43B4D8F}" srcOrd="1" destOrd="0" presId="urn:microsoft.com/office/officeart/2005/8/layout/vProcess5"/>
    <dgm:cxn modelId="{735DCC2F-730E-472F-8686-6EF26C176594}" type="presParOf" srcId="{64C7103C-39F7-417A-9A50-E1DCD3AA5302}" destId="{3347B07C-0981-46FC-B2AD-C4ADD695482F}" srcOrd="2" destOrd="0" presId="urn:microsoft.com/office/officeart/2005/8/layout/vProcess5"/>
    <dgm:cxn modelId="{EF93E8DA-4132-4A1D-B9FC-74806839B3CF}" type="presParOf" srcId="{64C7103C-39F7-417A-9A50-E1DCD3AA5302}" destId="{E0EC264B-638D-43BB-AB31-DBBA06432DBE}" srcOrd="3" destOrd="0" presId="urn:microsoft.com/office/officeart/2005/8/layout/vProcess5"/>
    <dgm:cxn modelId="{DF58E083-F390-4288-9FA6-57E01D589EE5}" type="presParOf" srcId="{64C7103C-39F7-417A-9A50-E1DCD3AA5302}" destId="{36C10015-82FF-4F02-864B-88D16F45C110}" srcOrd="4" destOrd="0" presId="urn:microsoft.com/office/officeart/2005/8/layout/vProcess5"/>
    <dgm:cxn modelId="{6F8FB601-EA40-46EA-B81B-F5A394081855}" type="presParOf" srcId="{64C7103C-39F7-417A-9A50-E1DCD3AA5302}" destId="{D4743183-70D3-4608-8B9A-29D1D7853B4A}" srcOrd="5" destOrd="0" presId="urn:microsoft.com/office/officeart/2005/8/layout/vProcess5"/>
    <dgm:cxn modelId="{87BA493C-C8AE-4EA8-8A85-EED8C2D590BF}" type="presParOf" srcId="{64C7103C-39F7-417A-9A50-E1DCD3AA5302}" destId="{28B41F57-EC11-48FE-8777-56B787B6185D}" srcOrd="6" destOrd="0" presId="urn:microsoft.com/office/officeart/2005/8/layout/vProcess5"/>
    <dgm:cxn modelId="{E1FE7DE8-7AE3-4C57-81B4-335D92A20FD5}" type="presParOf" srcId="{64C7103C-39F7-417A-9A50-E1DCD3AA5302}" destId="{6A90078D-D233-4269-9DFC-17B7F9108327}" srcOrd="7" destOrd="0" presId="urn:microsoft.com/office/officeart/2005/8/layout/vProcess5"/>
    <dgm:cxn modelId="{A733B8E4-16E5-4853-9AB3-3F9907E95579}" type="presParOf" srcId="{64C7103C-39F7-417A-9A50-E1DCD3AA5302}" destId="{ABFB9B3A-F177-4DEF-88BA-905A6C6D5077}" srcOrd="8" destOrd="0" presId="urn:microsoft.com/office/officeart/2005/8/layout/vProcess5"/>
    <dgm:cxn modelId="{131F892B-BF2D-4DC6-A770-08E67BDDBB22}" type="presParOf" srcId="{64C7103C-39F7-417A-9A50-E1DCD3AA5302}" destId="{C2FAE012-7558-4F3F-9800-EE1292007262}" srcOrd="9" destOrd="0" presId="urn:microsoft.com/office/officeart/2005/8/layout/vProcess5"/>
    <dgm:cxn modelId="{455A475F-FF2E-4B94-BD74-A6DC0C0F6F6C}" type="presParOf" srcId="{64C7103C-39F7-417A-9A50-E1DCD3AA5302}" destId="{20F41A2E-6E40-4388-A440-3EBEAD56C6CC}" srcOrd="10" destOrd="0" presId="urn:microsoft.com/office/officeart/2005/8/layout/vProcess5"/>
    <dgm:cxn modelId="{0A603B95-52B6-412F-AD7C-4DE6B39D362E}" type="presParOf" srcId="{64C7103C-39F7-417A-9A50-E1DCD3AA5302}" destId="{6B8E9CA7-37EB-462F-8C7F-8D4202F6D643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F0079F-6D20-4EBB-9373-298CA43B4D8F}">
      <dsp:nvSpPr>
        <dsp:cNvPr id="0" name=""/>
        <dsp:cNvSpPr/>
      </dsp:nvSpPr>
      <dsp:spPr>
        <a:xfrm>
          <a:off x="0" y="0"/>
          <a:ext cx="4876800" cy="89407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System Tables entries</a:t>
          </a:r>
          <a:endParaRPr lang="en-GB" sz="2900" kern="1200" dirty="0"/>
        </a:p>
      </dsp:txBody>
      <dsp:txXfrm>
        <a:off x="0" y="0"/>
        <a:ext cx="3888841" cy="894079"/>
      </dsp:txXfrm>
    </dsp:sp>
    <dsp:sp modelId="{3347B07C-0981-46FC-B2AD-C4ADD695482F}">
      <dsp:nvSpPr>
        <dsp:cNvPr id="0" name=""/>
        <dsp:cNvSpPr/>
      </dsp:nvSpPr>
      <dsp:spPr>
        <a:xfrm>
          <a:off x="408432" y="1056640"/>
          <a:ext cx="4876800" cy="89407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Declaration Migration</a:t>
          </a:r>
          <a:endParaRPr lang="en-GB" sz="2900" kern="1200" dirty="0"/>
        </a:p>
      </dsp:txBody>
      <dsp:txXfrm>
        <a:off x="408432" y="1056640"/>
        <a:ext cx="3887215" cy="894080"/>
      </dsp:txXfrm>
    </dsp:sp>
    <dsp:sp modelId="{E0EC264B-638D-43BB-AB31-DBBA06432DBE}">
      <dsp:nvSpPr>
        <dsp:cNvPr id="0" name=""/>
        <dsp:cNvSpPr/>
      </dsp:nvSpPr>
      <dsp:spPr>
        <a:xfrm>
          <a:off x="810768" y="2113280"/>
          <a:ext cx="4876800" cy="89407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Payment Update Report</a:t>
          </a:r>
          <a:endParaRPr lang="en-GB" sz="2900" kern="1200" dirty="0"/>
        </a:p>
      </dsp:txBody>
      <dsp:txXfrm>
        <a:off x="810768" y="2113280"/>
        <a:ext cx="3893311" cy="894079"/>
      </dsp:txXfrm>
    </dsp:sp>
    <dsp:sp modelId="{36C10015-82FF-4F02-864B-88D16F45C110}">
      <dsp:nvSpPr>
        <dsp:cNvPr id="0" name=""/>
        <dsp:cNvSpPr/>
      </dsp:nvSpPr>
      <dsp:spPr>
        <a:xfrm>
          <a:off x="1219200" y="3169919"/>
          <a:ext cx="4876800" cy="89407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Payment Data clean-up</a:t>
          </a:r>
          <a:endParaRPr lang="en-GB" sz="2900" kern="1200" dirty="0"/>
        </a:p>
      </dsp:txBody>
      <dsp:txXfrm>
        <a:off x="1219200" y="3169919"/>
        <a:ext cx="3887215" cy="894080"/>
      </dsp:txXfrm>
    </dsp:sp>
    <dsp:sp modelId="{D4743183-70D3-4608-8B9A-29D1D7853B4A}">
      <dsp:nvSpPr>
        <dsp:cNvPr id="0" name=""/>
        <dsp:cNvSpPr/>
      </dsp:nvSpPr>
      <dsp:spPr>
        <a:xfrm>
          <a:off x="4295648" y="684784"/>
          <a:ext cx="581152" cy="581152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600" kern="1200"/>
        </a:p>
      </dsp:txBody>
      <dsp:txXfrm>
        <a:off x="4295648" y="684784"/>
        <a:ext cx="581152" cy="581152"/>
      </dsp:txXfrm>
    </dsp:sp>
    <dsp:sp modelId="{28B41F57-EC11-48FE-8777-56B787B6185D}">
      <dsp:nvSpPr>
        <dsp:cNvPr id="0" name=""/>
        <dsp:cNvSpPr/>
      </dsp:nvSpPr>
      <dsp:spPr>
        <a:xfrm>
          <a:off x="4704079" y="1741423"/>
          <a:ext cx="581152" cy="581152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600" kern="1200"/>
        </a:p>
      </dsp:txBody>
      <dsp:txXfrm>
        <a:off x="4704079" y="1741423"/>
        <a:ext cx="581152" cy="581152"/>
      </dsp:txXfrm>
    </dsp:sp>
    <dsp:sp modelId="{6A90078D-D233-4269-9DFC-17B7F9108327}">
      <dsp:nvSpPr>
        <dsp:cNvPr id="0" name=""/>
        <dsp:cNvSpPr/>
      </dsp:nvSpPr>
      <dsp:spPr>
        <a:xfrm>
          <a:off x="5106415" y="2798064"/>
          <a:ext cx="581152" cy="581152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600" kern="1200"/>
        </a:p>
      </dsp:txBody>
      <dsp:txXfrm>
        <a:off x="5106415" y="2798064"/>
        <a:ext cx="581152" cy="5811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DF196E-DD2D-4772-99F9-26524ADB59D1}" type="datetimeFigureOut">
              <a:rPr lang="en-US" smtClean="0"/>
              <a:pPr/>
              <a:t>10/24/2009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C3E992-5C56-4695-8849-74119E5EA9B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C3E992-5C56-4695-8849-74119E5EA9B0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C3E992-5C56-4695-8849-74119E5EA9B0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C3E992-5C56-4695-8849-74119E5EA9B0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C3E992-5C56-4695-8849-74119E5EA9B0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C3E992-5C56-4695-8849-74119E5EA9B0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C3E992-5C56-4695-8849-74119E5EA9B0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/>
            <a:endParaRPr lang="en-US" sz="120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C3E992-5C56-4695-8849-74119E5EA9B0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C3E992-5C56-4695-8849-74119E5EA9B0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C3E992-5C56-4695-8849-74119E5EA9B0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C3E992-5C56-4695-8849-74119E5EA9B0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C3E992-5C56-4695-8849-74119E5EA9B0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C3E992-5C56-4695-8849-74119E5EA9B0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C3E992-5C56-4695-8849-74119E5EA9B0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0AA65-78A6-4B9E-A7A4-15D50EDF6B16}" type="datetimeFigureOut">
              <a:rPr lang="en-US" smtClean="0"/>
              <a:pPr/>
              <a:t>10/24/2009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7A243-1181-499F-917F-30BF6B9FA7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0AA65-78A6-4B9E-A7A4-15D50EDF6B16}" type="datetimeFigureOut">
              <a:rPr lang="en-US" smtClean="0"/>
              <a:pPr/>
              <a:t>10/24/2009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7A243-1181-499F-917F-30BF6B9FA7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0AA65-78A6-4B9E-A7A4-15D50EDF6B16}" type="datetimeFigureOut">
              <a:rPr lang="en-US" smtClean="0"/>
              <a:pPr/>
              <a:t>10/24/2009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7A243-1181-499F-917F-30BF6B9FA7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0AA65-78A6-4B9E-A7A4-15D50EDF6B16}" type="datetimeFigureOut">
              <a:rPr lang="en-US" smtClean="0"/>
              <a:pPr/>
              <a:t>10/24/2009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7A243-1181-499F-917F-30BF6B9FA7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0AA65-78A6-4B9E-A7A4-15D50EDF6B16}" type="datetimeFigureOut">
              <a:rPr lang="en-US" smtClean="0"/>
              <a:pPr/>
              <a:t>10/24/2009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7A243-1181-499F-917F-30BF6B9FA7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0AA65-78A6-4B9E-A7A4-15D50EDF6B16}" type="datetimeFigureOut">
              <a:rPr lang="en-US" smtClean="0"/>
              <a:pPr/>
              <a:t>10/24/2009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7A243-1181-499F-917F-30BF6B9FA7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0AA65-78A6-4B9E-A7A4-15D50EDF6B16}" type="datetimeFigureOut">
              <a:rPr lang="en-US" smtClean="0"/>
              <a:pPr/>
              <a:t>10/24/2009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7A243-1181-499F-917F-30BF6B9FA7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0AA65-78A6-4B9E-A7A4-15D50EDF6B16}" type="datetimeFigureOut">
              <a:rPr lang="en-US" smtClean="0"/>
              <a:pPr/>
              <a:t>10/24/2009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7A243-1181-499F-917F-30BF6B9FA7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0AA65-78A6-4B9E-A7A4-15D50EDF6B16}" type="datetimeFigureOut">
              <a:rPr lang="en-US" smtClean="0"/>
              <a:pPr/>
              <a:t>10/24/2009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7A243-1181-499F-917F-30BF6B9FA7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0AA65-78A6-4B9E-A7A4-15D50EDF6B16}" type="datetimeFigureOut">
              <a:rPr lang="en-US" smtClean="0"/>
              <a:pPr/>
              <a:t>10/24/2009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7A243-1181-499F-917F-30BF6B9FA7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0AA65-78A6-4B9E-A7A4-15D50EDF6B16}" type="datetimeFigureOut">
              <a:rPr lang="en-US" smtClean="0"/>
              <a:pPr/>
              <a:t>10/24/2009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7A243-1181-499F-917F-30BF6B9FA77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10AA65-78A6-4B9E-A7A4-15D50EDF6B16}" type="datetimeFigureOut">
              <a:rPr lang="en-US" smtClean="0"/>
              <a:pPr/>
              <a:t>10/24/2009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7A243-1181-499F-917F-30BF6B9FA77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tessituranetwork.com/~/media/Documentation/Development/Gift_Aid_Setup_and_Processing.ashx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ssitura_PreferredColor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15206" y="5971002"/>
            <a:ext cx="1785950" cy="744146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0" y="585789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285852" y="1716464"/>
            <a:ext cx="70493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Standard Tessitura Gift Aid Functionality</a:t>
            </a:r>
            <a:endParaRPr lang="en-GB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1269465" y="4822464"/>
            <a:ext cx="1945213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Richie Warburton</a:t>
            </a:r>
          </a:p>
          <a:p>
            <a:r>
              <a:rPr lang="en-US" sz="1600" dirty="0" smtClean="0"/>
              <a:t>Application Specialist</a:t>
            </a:r>
          </a:p>
          <a:p>
            <a:r>
              <a:rPr lang="en-US" sz="1600" dirty="0" smtClean="0"/>
              <a:t>Tessitura Network</a:t>
            </a:r>
            <a:endParaRPr lang="en-GB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53794" y="6532670"/>
            <a:ext cx="244650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UK User Group Meeting, Gateshead 2009</a:t>
            </a:r>
            <a:endParaRPr lang="en-GB" sz="10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ssitura_PreferredColor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15206" y="5971002"/>
            <a:ext cx="1785950" cy="744146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0" y="585789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0" y="107154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71472" y="1214422"/>
            <a:ext cx="67151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Gift Aid Declarations</a:t>
            </a:r>
            <a:endParaRPr lang="en-GB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28" y="1928802"/>
            <a:ext cx="7772400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42844" y="353777"/>
            <a:ext cx="885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New Screens in Constituent Record  &gt; Transactions Tab</a:t>
            </a:r>
            <a:endParaRPr lang="en-GB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53794" y="6532670"/>
            <a:ext cx="244650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UK User Group Meeting, Gateshead 2009</a:t>
            </a:r>
            <a:endParaRPr lang="en-GB" sz="10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ssitura_PreferredColor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15206" y="5971002"/>
            <a:ext cx="1785950" cy="744146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0" y="585789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0" y="107154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2844" y="353777"/>
            <a:ext cx="885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New Screens in Constituent Record  &gt; Transactions Tab</a:t>
            </a:r>
            <a:endParaRPr lang="en-GB" sz="36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44" y="2214554"/>
            <a:ext cx="8401050" cy="343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53794" y="6532670"/>
            <a:ext cx="244650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UK User Group Meeting, Gateshead 2009</a:t>
            </a:r>
            <a:endParaRPr lang="en-GB" sz="1050" dirty="0"/>
          </a:p>
        </p:txBody>
      </p:sp>
      <p:sp>
        <p:nvSpPr>
          <p:cNvPr id="12" name="TextBox 11"/>
          <p:cNvSpPr txBox="1"/>
          <p:nvPr/>
        </p:nvSpPr>
        <p:spPr>
          <a:xfrm>
            <a:off x="571472" y="1214422"/>
            <a:ext cx="67151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Gift Aid</a:t>
            </a: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ssitura_PreferredColor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15206" y="5971002"/>
            <a:ext cx="1785950" cy="744146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0" y="585789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0" y="107154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2844" y="353777"/>
            <a:ext cx="885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New Reports</a:t>
            </a:r>
            <a:endParaRPr lang="en-GB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53794" y="6532670"/>
            <a:ext cx="244650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UK User Group Meeting, Gateshead 2009</a:t>
            </a:r>
            <a:endParaRPr lang="en-GB" sz="1050" dirty="0"/>
          </a:p>
        </p:txBody>
      </p:sp>
      <p:sp>
        <p:nvSpPr>
          <p:cNvPr id="12" name="TextBox 11"/>
          <p:cNvSpPr txBox="1"/>
          <p:nvPr/>
        </p:nvSpPr>
        <p:spPr>
          <a:xfrm>
            <a:off x="571472" y="1214422"/>
            <a:ext cx="67151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Six New Reports:</a:t>
            </a:r>
            <a:endParaRPr lang="en-GB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1785918" y="2000240"/>
            <a:ext cx="58579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400" dirty="0" smtClean="0"/>
              <a:t>Gift Aid Claims </a:t>
            </a:r>
            <a:r>
              <a:rPr lang="en-US" sz="2400" dirty="0" smtClean="0">
                <a:solidFill>
                  <a:srgbClr val="FF0000"/>
                </a:solidFill>
              </a:rPr>
              <a:t>o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 smtClean="0"/>
              <a:t>Gift Aid Claims R68 </a:t>
            </a:r>
            <a:r>
              <a:rPr lang="en-US" sz="2400" dirty="0" smtClean="0">
                <a:solidFill>
                  <a:srgbClr val="FF0000"/>
                </a:solidFill>
              </a:rPr>
              <a:t>o</a:t>
            </a:r>
            <a:endParaRPr lang="en-US" sz="24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2400" dirty="0" smtClean="0"/>
              <a:t>Gift Aid Claims Reversal </a:t>
            </a:r>
            <a:r>
              <a:rPr lang="en-US" sz="2400" dirty="0" smtClean="0">
                <a:solidFill>
                  <a:srgbClr val="FF0000"/>
                </a:solidFill>
              </a:rPr>
              <a:t>o </a:t>
            </a:r>
            <a:r>
              <a:rPr lang="en-US" sz="2400" dirty="0" smtClean="0"/>
              <a:t>(yayy!!)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 smtClean="0"/>
              <a:t>Gift Aid Declarations </a:t>
            </a:r>
            <a:r>
              <a:rPr lang="en-US" sz="2400" dirty="0" smtClean="0">
                <a:solidFill>
                  <a:srgbClr val="FF0000"/>
                </a:solidFill>
              </a:rPr>
              <a:t>o</a:t>
            </a:r>
            <a:endParaRPr lang="en-US" sz="24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2400" dirty="0" smtClean="0"/>
              <a:t>Gift Aid Payment Status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 smtClean="0"/>
              <a:t>Gift Aid Payment Update </a:t>
            </a:r>
            <a:r>
              <a:rPr lang="en-US" sz="2400" dirty="0" smtClean="0">
                <a:solidFill>
                  <a:srgbClr val="FF0000"/>
                </a:solidFill>
              </a:rPr>
              <a:t>o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ssitura_PreferredColor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15206" y="5971002"/>
            <a:ext cx="1785950" cy="744146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0" y="585789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0" y="107154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2844" y="353777"/>
            <a:ext cx="885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Setup &amp; Configuration</a:t>
            </a:r>
            <a:endParaRPr lang="en-GB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53794" y="6532670"/>
            <a:ext cx="244650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UK User Group Meeting, Gateshead 2009</a:t>
            </a:r>
            <a:endParaRPr lang="en-GB" sz="1050" dirty="0"/>
          </a:p>
        </p:txBody>
      </p:sp>
      <p:sp>
        <p:nvSpPr>
          <p:cNvPr id="12" name="TextBox 11"/>
          <p:cNvSpPr txBox="1"/>
          <p:nvPr/>
        </p:nvSpPr>
        <p:spPr>
          <a:xfrm>
            <a:off x="357158" y="1214422"/>
            <a:ext cx="67151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6 Reference Tables</a:t>
            </a:r>
            <a:endParaRPr lang="en-GB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571472" y="2000240"/>
            <a:ext cx="84296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T_DEFAULTS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TR_GIFT_AID_TYPE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TR_GIFT_AID_CONTACT_METHOD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TR_GIFT_AID_DOCUMENT_STATUS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TR_GIFT_AID_INELIGIBLE_REASON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TR_GIFT_AID_RATE *(base tax rate, not claimable amount)</a:t>
            </a:r>
          </a:p>
          <a:p>
            <a:pPr marL="457200" indent="-457200"/>
            <a:endParaRPr lang="en-US" sz="2400" dirty="0" smtClean="0"/>
          </a:p>
          <a:p>
            <a:pPr marL="457200" indent="-457200"/>
            <a:r>
              <a:rPr lang="en-US" sz="2400" dirty="0" smtClean="0"/>
              <a:t>	&lt;&lt;Get latest documentation from </a:t>
            </a:r>
            <a:r>
              <a:rPr lang="en-US" sz="2400" dirty="0" smtClean="0">
                <a:hlinkClick r:id="rId4"/>
              </a:rPr>
              <a:t>tessituranetwork.com</a:t>
            </a:r>
            <a:r>
              <a:rPr lang="en-US" sz="2400" dirty="0" smtClean="0"/>
              <a:t> &gt;&gt;</a:t>
            </a:r>
          </a:p>
          <a:p>
            <a:pPr marL="342900" indent="-342900"/>
            <a:r>
              <a:rPr lang="en-US" sz="2400" dirty="0"/>
              <a:t>	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ssitura_PreferredColor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15206" y="5971002"/>
            <a:ext cx="1785950" cy="744146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0" y="585789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0" y="107154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2844" y="353777"/>
            <a:ext cx="885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Setup &amp; Configuration</a:t>
            </a:r>
            <a:endParaRPr lang="en-GB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53794" y="6532670"/>
            <a:ext cx="244650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UK User Group Meeting, Gateshead 2009</a:t>
            </a:r>
            <a:endParaRPr lang="en-GB" sz="1050" dirty="0"/>
          </a:p>
        </p:txBody>
      </p:sp>
      <p:sp>
        <p:nvSpPr>
          <p:cNvPr id="12" name="TextBox 11"/>
          <p:cNvSpPr txBox="1"/>
          <p:nvPr/>
        </p:nvSpPr>
        <p:spPr>
          <a:xfrm>
            <a:off x="214282" y="1214422"/>
            <a:ext cx="6715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Exclusion Custom Fields: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14282" y="1614482"/>
            <a:ext cx="84296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US" sz="2000" dirty="0" smtClean="0"/>
              <a:t>Ticket Orders:</a:t>
            </a:r>
          </a:p>
          <a:p>
            <a:pPr marL="457200" indent="-457200"/>
            <a:r>
              <a:rPr lang="en-US" sz="2000" dirty="0" smtClean="0"/>
              <a:t> </a:t>
            </a:r>
            <a:endParaRPr lang="en-GB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4111" y="2014542"/>
            <a:ext cx="386715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5286388"/>
            <a:ext cx="857256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142844" y="4743402"/>
            <a:ext cx="6715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T_KEYWORD: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ssitura_PreferredColor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15206" y="5971002"/>
            <a:ext cx="1785950" cy="744146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0" y="585789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0" y="107154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2844" y="353777"/>
            <a:ext cx="885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Setup &amp; Configuration</a:t>
            </a:r>
            <a:endParaRPr lang="en-GB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53794" y="6532670"/>
            <a:ext cx="244650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UK User Group Meeting, Gateshead 2009</a:t>
            </a:r>
            <a:endParaRPr lang="en-GB" sz="1050" dirty="0"/>
          </a:p>
        </p:txBody>
      </p:sp>
      <p:sp>
        <p:nvSpPr>
          <p:cNvPr id="12" name="TextBox 11"/>
          <p:cNvSpPr txBox="1"/>
          <p:nvPr/>
        </p:nvSpPr>
        <p:spPr>
          <a:xfrm>
            <a:off x="214282" y="1214422"/>
            <a:ext cx="6715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Exclusion Custom Fields: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14282" y="1643050"/>
            <a:ext cx="84296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US" sz="2000" dirty="0" smtClean="0"/>
              <a:t>Contributions:</a:t>
            </a:r>
          </a:p>
          <a:p>
            <a:pPr marL="457200" indent="-457200"/>
            <a:r>
              <a:rPr lang="en-US" sz="2000" dirty="0" smtClean="0"/>
              <a:t> </a:t>
            </a:r>
            <a:endParaRPr lang="en-GB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4111" y="2000240"/>
            <a:ext cx="3867150" cy="263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62" y="5286388"/>
            <a:ext cx="8658218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142844" y="4743402"/>
            <a:ext cx="6715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T_KEYWORD: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ssitura_PreferredColor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15206" y="5971002"/>
            <a:ext cx="1785950" cy="744146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0" y="585789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0" y="107154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2844" y="353777"/>
            <a:ext cx="885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Processing</a:t>
            </a:r>
            <a:endParaRPr lang="en-GB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53794" y="6532670"/>
            <a:ext cx="244650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UK User Group Meeting, Gateshead 2009</a:t>
            </a:r>
            <a:endParaRPr lang="en-GB" sz="1050" dirty="0"/>
          </a:p>
        </p:txBody>
      </p:sp>
      <p:sp>
        <p:nvSpPr>
          <p:cNvPr id="12" name="TextBox 11"/>
          <p:cNvSpPr txBox="1"/>
          <p:nvPr/>
        </p:nvSpPr>
        <p:spPr>
          <a:xfrm>
            <a:off x="357158" y="1214422"/>
            <a:ext cx="67151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Demo - </a:t>
            </a:r>
            <a:endParaRPr lang="en-GB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571472" y="2000240"/>
            <a:ext cx="84296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Pick a constituent, a</a:t>
            </a:r>
            <a:r>
              <a:rPr lang="en-US" sz="2400" dirty="0" smtClean="0"/>
              <a:t>dd a declaration &amp; process a gift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Look at Gift Aid Payment tab</a:t>
            </a:r>
            <a:endParaRPr lang="en-US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Confirm </a:t>
            </a:r>
            <a:r>
              <a:rPr lang="en-US" sz="2400" dirty="0" smtClean="0"/>
              <a:t>unconfirmed declarations </a:t>
            </a:r>
            <a:r>
              <a:rPr lang="en-US" sz="2400" dirty="0" smtClean="0"/>
              <a:t>using </a:t>
            </a:r>
            <a:r>
              <a:rPr lang="en-US" sz="2400" i="1" dirty="0" smtClean="0"/>
              <a:t>Gift Aid Declarations </a:t>
            </a:r>
            <a:r>
              <a:rPr lang="en-US" sz="2400" dirty="0" smtClean="0"/>
              <a:t>report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Look at </a:t>
            </a:r>
            <a:r>
              <a:rPr lang="en-US" sz="2400" i="1" dirty="0" smtClean="0"/>
              <a:t>Gift Aid Payment Status </a:t>
            </a:r>
            <a:r>
              <a:rPr lang="en-US" sz="2400" dirty="0" smtClean="0"/>
              <a:t>Report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Run </a:t>
            </a:r>
            <a:r>
              <a:rPr lang="en-US" sz="2400" i="1" dirty="0" smtClean="0"/>
              <a:t>Gift Aid Claims </a:t>
            </a:r>
            <a:r>
              <a:rPr lang="en-US" sz="2400" dirty="0" smtClean="0"/>
              <a:t>Report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Look at </a:t>
            </a:r>
            <a:r>
              <a:rPr lang="en-US" sz="2400" i="1" dirty="0" smtClean="0"/>
              <a:t>Gift Aid Payment Status </a:t>
            </a:r>
            <a:r>
              <a:rPr lang="en-US" sz="2400" dirty="0" smtClean="0"/>
              <a:t>report again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ssitura_PreferredColor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15206" y="5971002"/>
            <a:ext cx="1785950" cy="744146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0" y="585789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0" y="107154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42844" y="353777"/>
            <a:ext cx="885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Migration</a:t>
            </a:r>
            <a:endParaRPr lang="en-GB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53794" y="6532670"/>
            <a:ext cx="244650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UK User Group Meeting, Gateshead 2009</a:t>
            </a:r>
            <a:endParaRPr lang="en-GB" sz="1050" dirty="0"/>
          </a:p>
        </p:txBody>
      </p:sp>
      <p:graphicFrame>
        <p:nvGraphicFramePr>
          <p:cNvPr id="10" name="Diagram 9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ssitura_PreferredColor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15206" y="5971002"/>
            <a:ext cx="1785950" cy="744146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0" y="585789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0" y="107154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2844" y="353777"/>
            <a:ext cx="885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Migration</a:t>
            </a:r>
            <a:endParaRPr lang="en-GB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53794" y="6532670"/>
            <a:ext cx="244650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UK User Group Meeting, Gateshead 2009</a:t>
            </a:r>
            <a:endParaRPr lang="en-GB" sz="1050" dirty="0"/>
          </a:p>
        </p:txBody>
      </p:sp>
      <p:sp>
        <p:nvSpPr>
          <p:cNvPr id="13" name="TextBox 12"/>
          <p:cNvSpPr txBox="1"/>
          <p:nvPr/>
        </p:nvSpPr>
        <p:spPr>
          <a:xfrm>
            <a:off x="571472" y="1714488"/>
            <a:ext cx="84296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Set up as usual</a:t>
            </a:r>
          </a:p>
          <a:p>
            <a:pPr marL="457200" indent="-457200">
              <a:buFont typeface="+mj-lt"/>
              <a:buAutoNum type="arabicPeriod"/>
            </a:pPr>
            <a:endParaRPr lang="en-US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Ensure mappings from custom tables for</a:t>
            </a:r>
          </a:p>
          <a:p>
            <a:pPr marL="914400" lvl="1" indent="-457200"/>
            <a:endParaRPr lang="en-US" sz="2400" dirty="0" smtClean="0"/>
          </a:p>
          <a:p>
            <a:pPr marL="1371600" lvl="2" indent="-457200">
              <a:buFont typeface="+mj-lt"/>
              <a:buAutoNum type="arabicPeriod"/>
            </a:pPr>
            <a:r>
              <a:rPr lang="en-US" sz="2400" dirty="0" smtClean="0"/>
              <a:t>TR_GIFT_AID_CONTACT_METHOD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sz="2400" dirty="0" smtClean="0"/>
              <a:t>TR_GIFT_AID_INELIGIBLE_REASON</a:t>
            </a:r>
          </a:p>
          <a:p>
            <a:pPr marL="914400" lvl="1" indent="-457200">
              <a:buFont typeface="+mj-lt"/>
              <a:buAutoNum type="arabicPeriod"/>
            </a:pPr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ssitura_PreferredColor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15206" y="5971002"/>
            <a:ext cx="1785950" cy="744146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0" y="585789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0" y="107154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2844" y="353777"/>
            <a:ext cx="885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Migration</a:t>
            </a:r>
            <a:endParaRPr lang="en-GB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53794" y="6532670"/>
            <a:ext cx="244650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UK User Group Meeting, Gateshead 2009</a:t>
            </a:r>
            <a:endParaRPr lang="en-GB" sz="1050" dirty="0"/>
          </a:p>
        </p:txBody>
      </p:sp>
      <p:sp>
        <p:nvSpPr>
          <p:cNvPr id="13" name="TextBox 12"/>
          <p:cNvSpPr txBox="1"/>
          <p:nvPr/>
        </p:nvSpPr>
        <p:spPr>
          <a:xfrm>
            <a:off x="571472" y="1739334"/>
            <a:ext cx="84296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Convert Declaration data:</a:t>
            </a:r>
          </a:p>
          <a:p>
            <a:pPr marL="457200" indent="-457200">
              <a:buFont typeface="+mj-lt"/>
              <a:buAutoNum type="arabicPeriod"/>
            </a:pPr>
            <a:endParaRPr lang="en-US" sz="2400" dirty="0" smtClean="0"/>
          </a:p>
          <a:p>
            <a:pPr marL="914400" lvl="1" indent="-457200"/>
            <a:r>
              <a:rPr lang="en-US" sz="2400" dirty="0" smtClean="0"/>
              <a:t>LT_GIFTAID_DECL  &gt;&gt;  T_GIFTAID_DECLARATION</a:t>
            </a:r>
          </a:p>
          <a:p>
            <a:pPr marL="457200" indent="-457200">
              <a:buFont typeface="+mj-lt"/>
              <a:buAutoNum type="arabicPeriod"/>
            </a:pPr>
            <a:endParaRPr lang="en-US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Run Gift Aid Payment Update Report to create payment data</a:t>
            </a:r>
          </a:p>
          <a:p>
            <a:pPr marL="457200" indent="-457200">
              <a:buFont typeface="+mj-lt"/>
              <a:buAutoNum type="arabicPeriod"/>
            </a:pPr>
            <a:endParaRPr lang="en-US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Update payment statuses</a:t>
            </a:r>
          </a:p>
          <a:p>
            <a:pPr marL="914400" lvl="1" indent="-457200">
              <a:buFont typeface="+mj-lt"/>
              <a:buAutoNum type="arabicPeriod"/>
            </a:pPr>
            <a:endParaRPr lang="en-US" sz="2400" dirty="0" smtClean="0"/>
          </a:p>
          <a:p>
            <a:pPr marL="914400" lvl="1" indent="-457200"/>
            <a:r>
              <a:rPr lang="en-US" sz="2400" dirty="0" smtClean="0"/>
              <a:t>LT_GIFTAID_PAYMENT  &gt;&gt;  T_GIFTAID_PAYMENT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ssitura_PreferredColor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15206" y="5971002"/>
            <a:ext cx="1785950" cy="744146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0" y="585789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0" y="107154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2844" y="353777"/>
            <a:ext cx="885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Migration</a:t>
            </a:r>
            <a:endParaRPr lang="en-GB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53794" y="6532670"/>
            <a:ext cx="244650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UK User Group Meeting, Gateshead 2009</a:t>
            </a:r>
            <a:endParaRPr lang="en-GB" sz="1050" dirty="0"/>
          </a:p>
        </p:txBody>
      </p:sp>
      <p:sp>
        <p:nvSpPr>
          <p:cNvPr id="27" name="TextBox 26"/>
          <p:cNvSpPr txBox="1"/>
          <p:nvPr/>
        </p:nvSpPr>
        <p:spPr>
          <a:xfrm>
            <a:off x="142844" y="1284163"/>
            <a:ext cx="878687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US" sz="2400" i="1" dirty="0" smtClean="0"/>
              <a:t>Declaration Data</a:t>
            </a:r>
          </a:p>
          <a:p>
            <a:pPr marL="457200" indent="-457200">
              <a:buFont typeface="+mj-lt"/>
              <a:buAutoNum type="arabicPeriod"/>
            </a:pPr>
            <a:endParaRPr lang="en-US" sz="8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sz="2400" dirty="0" smtClean="0"/>
              <a:t>Populate staging table for Declaration data from custom Declaration table, based on business rules</a:t>
            </a:r>
          </a:p>
          <a:p>
            <a:pPr marL="914400" lvl="1" indent="-457200">
              <a:buFont typeface="+mj-lt"/>
              <a:buAutoNum type="arabicPeriod"/>
            </a:pPr>
            <a:endParaRPr lang="en-US" sz="8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sz="2400" dirty="0" smtClean="0"/>
              <a:t>Check data in staging table – start / end dates</a:t>
            </a:r>
          </a:p>
          <a:p>
            <a:pPr marL="914400" lvl="1" indent="-457200">
              <a:buFont typeface="+mj-lt"/>
              <a:buAutoNum type="arabicPeriod"/>
            </a:pPr>
            <a:endParaRPr lang="en-US" sz="8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sz="2400" dirty="0" smtClean="0"/>
              <a:t>Remove triggers from T_GIFTAID_DECLARATION</a:t>
            </a:r>
          </a:p>
          <a:p>
            <a:pPr marL="914400" lvl="1" indent="-457200">
              <a:buFont typeface="+mj-lt"/>
              <a:buAutoNum type="arabicPeriod"/>
            </a:pPr>
            <a:endParaRPr lang="en-US" sz="8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sz="2400" dirty="0" smtClean="0"/>
              <a:t>Insert into T_GIFTAID_DECLARATION from staging table</a:t>
            </a:r>
          </a:p>
          <a:p>
            <a:pPr marL="914400" lvl="1" indent="-457200">
              <a:buFont typeface="+mj-lt"/>
              <a:buAutoNum type="arabicPeriod"/>
            </a:pPr>
            <a:endParaRPr lang="en-US" sz="8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sz="2400" dirty="0" smtClean="0"/>
              <a:t>Update T_NEXT_ID for T_GIFTAID_DECLARATION (type = ‘GD’)</a:t>
            </a:r>
          </a:p>
          <a:p>
            <a:pPr marL="914400" lvl="1" indent="-457200">
              <a:buFont typeface="+mj-lt"/>
              <a:buAutoNum type="arabicPeriod"/>
            </a:pPr>
            <a:endParaRPr lang="en-US" sz="8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sz="2400" dirty="0" smtClean="0"/>
              <a:t>Re-create triggers on T_GIFTAID_DECLARATION</a:t>
            </a:r>
          </a:p>
          <a:p>
            <a:pPr marL="457200" indent="-457200">
              <a:buFont typeface="+mj-lt"/>
              <a:buAutoNum type="arabicPeriod"/>
            </a:pPr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ssitura_PreferredColor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15206" y="5971002"/>
            <a:ext cx="1785950" cy="744146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0" y="585789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0" y="107154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2844" y="353777"/>
            <a:ext cx="885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Migration</a:t>
            </a:r>
            <a:endParaRPr lang="en-GB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53794" y="6532670"/>
            <a:ext cx="244650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UK User Group Meeting, Gateshead 2009</a:t>
            </a:r>
            <a:endParaRPr lang="en-GB" sz="1050" dirty="0"/>
          </a:p>
        </p:txBody>
      </p:sp>
      <p:sp>
        <p:nvSpPr>
          <p:cNvPr id="27" name="TextBox 26"/>
          <p:cNvSpPr txBox="1"/>
          <p:nvPr/>
        </p:nvSpPr>
        <p:spPr>
          <a:xfrm>
            <a:off x="142844" y="1142984"/>
            <a:ext cx="8858312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US" sz="2400" i="1" dirty="0" smtClean="0"/>
              <a:t>GA Payment data</a:t>
            </a:r>
          </a:p>
          <a:p>
            <a:pPr marL="457200" indent="-457200">
              <a:buFont typeface="+mj-lt"/>
              <a:buAutoNum type="arabicPeriod"/>
            </a:pPr>
            <a:endParaRPr lang="en-US" sz="800" dirty="0" smtClean="0"/>
          </a:p>
          <a:p>
            <a:pPr marL="914400" lvl="1" indent="-457200"/>
            <a:r>
              <a:rPr lang="en-US" sz="2400" dirty="0" smtClean="0"/>
              <a:t>Once declaration data conversion is complete..</a:t>
            </a:r>
          </a:p>
          <a:p>
            <a:pPr marL="914400" lvl="1" indent="-457200">
              <a:buFont typeface="+mj-lt"/>
              <a:buAutoNum type="arabicPeriod"/>
            </a:pPr>
            <a:endParaRPr lang="en-US" sz="8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sz="2400" dirty="0" smtClean="0"/>
              <a:t>Run Gift Aid Payment Update Report</a:t>
            </a:r>
          </a:p>
          <a:p>
            <a:pPr marL="914400" lvl="1" indent="-457200">
              <a:buFont typeface="+mj-lt"/>
              <a:buAutoNum type="arabicPeriod"/>
            </a:pPr>
            <a:endParaRPr lang="en-US" sz="8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sz="2400" dirty="0" smtClean="0"/>
              <a:t>Update T_GIFTAID_PAYMENT </a:t>
            </a:r>
            <a:br>
              <a:rPr lang="en-US" sz="2400" dirty="0" smtClean="0"/>
            </a:br>
            <a:r>
              <a:rPr lang="en-US" sz="2400" dirty="0" smtClean="0"/>
              <a:t>(join LT_GIFTAID_PAYMENT on </a:t>
            </a:r>
            <a:r>
              <a:rPr lang="en-US" sz="2400" dirty="0" err="1" smtClean="0"/>
              <a:t>ref_no</a:t>
            </a:r>
            <a:r>
              <a:rPr lang="en-US" sz="2400" dirty="0" smtClean="0"/>
              <a:t>)</a:t>
            </a:r>
          </a:p>
          <a:p>
            <a:pPr marL="914400" lvl="1" indent="-457200">
              <a:buFont typeface="+mj-lt"/>
              <a:buAutoNum type="arabicPeriod"/>
            </a:pPr>
            <a:endParaRPr lang="en-US" sz="900" dirty="0" smtClean="0"/>
          </a:p>
          <a:p>
            <a:pPr marL="1428750" lvl="2" indent="-514350">
              <a:buFont typeface="+mj-lt"/>
              <a:buAutoNum type="romanLcPeriod"/>
            </a:pPr>
            <a:r>
              <a:rPr lang="en-US" dirty="0" smtClean="0"/>
              <a:t>Set conversion payments to Manually Excluded (Status = ‘10’) and add ‘Conversion’ to Notes fields</a:t>
            </a:r>
          </a:p>
          <a:p>
            <a:pPr marL="1428750" lvl="2" indent="-514350">
              <a:buFont typeface="+mj-lt"/>
              <a:buAutoNum type="romanLcPeriod"/>
            </a:pPr>
            <a:endParaRPr lang="en-US" sz="200" dirty="0" smtClean="0"/>
          </a:p>
          <a:p>
            <a:pPr marL="1428750" lvl="2" indent="-514350">
              <a:buFont typeface="+mj-lt"/>
              <a:buAutoNum type="romanLcPeriod"/>
            </a:pPr>
            <a:r>
              <a:rPr lang="en-US" dirty="0" smtClean="0"/>
              <a:t>Set Claimed rows to Claimed status (Status = ‘1’) </a:t>
            </a:r>
          </a:p>
          <a:p>
            <a:pPr marL="1428750" lvl="2" indent="-514350">
              <a:buFont typeface="+mj-lt"/>
              <a:buAutoNum type="romanLcPeriod"/>
            </a:pPr>
            <a:endParaRPr lang="en-US" sz="200" dirty="0" smtClean="0"/>
          </a:p>
          <a:p>
            <a:pPr marL="1428750" lvl="2" indent="-514350">
              <a:buFont typeface="+mj-lt"/>
              <a:buAutoNum type="romanLcPeriod"/>
            </a:pPr>
            <a:r>
              <a:rPr lang="en-US" dirty="0" smtClean="0"/>
              <a:t>Set Adjusted Post Claim rows to Adjusted Post Claim (Status = ‘7’) </a:t>
            </a:r>
          </a:p>
          <a:p>
            <a:pPr marL="1428750" lvl="2" indent="-514350">
              <a:buFont typeface="+mj-lt"/>
              <a:buAutoNum type="romanLcPeriod"/>
            </a:pPr>
            <a:endParaRPr lang="en-US" sz="200" dirty="0" smtClean="0"/>
          </a:p>
          <a:p>
            <a:pPr marL="1428750" lvl="2" indent="-514350">
              <a:buFont typeface="+mj-lt"/>
              <a:buAutoNum type="romanLcPeriod"/>
            </a:pPr>
            <a:r>
              <a:rPr lang="en-US" dirty="0" smtClean="0"/>
              <a:t>Set Manually Excluded rows to Manually Excluded (Status = ‘10’) </a:t>
            </a:r>
          </a:p>
          <a:p>
            <a:pPr marL="1428750" lvl="2" indent="-514350">
              <a:buFont typeface="+mj-lt"/>
              <a:buAutoNum type="romanLcPeriod"/>
            </a:pPr>
            <a:endParaRPr lang="en-US" sz="200" dirty="0" smtClean="0"/>
          </a:p>
          <a:p>
            <a:pPr marL="1428750" lvl="2" indent="-514350">
              <a:buFont typeface="+mj-lt"/>
              <a:buAutoNum type="romanLcPeriod"/>
            </a:pPr>
            <a:r>
              <a:rPr lang="en-US" dirty="0" smtClean="0"/>
              <a:t>Set Manual Calculation rows to Claimed status (Status = ‘1’)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1913" y="-38100"/>
            <a:ext cx="9267826" cy="693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Tessitura_PreferredColor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5971002"/>
            <a:ext cx="1785950" cy="744146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0" y="585789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2844" y="2500306"/>
            <a:ext cx="885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Questions?</a:t>
            </a:r>
            <a:endParaRPr lang="en-GB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53794" y="6532670"/>
            <a:ext cx="244650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UK User Group Meeting, Gateshead 2009</a:t>
            </a:r>
            <a:endParaRPr lang="en-GB" sz="105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1433</TotalTime>
  <Words>395</Words>
  <Application>Microsoft Office PowerPoint</Application>
  <PresentationFormat>On-screen Show (4:3)</PresentationFormat>
  <Paragraphs>127</Paragraphs>
  <Slides>14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Tessitura Network,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Richie Warburton</dc:creator>
  <cp:lastModifiedBy>Richie Warburton</cp:lastModifiedBy>
  <cp:revision>101</cp:revision>
  <dcterms:created xsi:type="dcterms:W3CDTF">2009-09-29T09:30:35Z</dcterms:created>
  <dcterms:modified xsi:type="dcterms:W3CDTF">2009-10-24T20:38:09Z</dcterms:modified>
</cp:coreProperties>
</file>