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6" r:id="rId14"/>
    <p:sldId id="268" r:id="rId15"/>
    <p:sldId id="269" r:id="rId16"/>
    <p:sldId id="270" r:id="rId17"/>
    <p:sldId id="273" r:id="rId18"/>
    <p:sldId id="274" r:id="rId19"/>
    <p:sldId id="275" r:id="rId20"/>
    <p:sldId id="277" r:id="rId21"/>
    <p:sldId id="272" r:id="rId22"/>
    <p:sldId id="271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14" r:id="rId55"/>
    <p:sldId id="309" r:id="rId56"/>
    <p:sldId id="310" r:id="rId57"/>
    <p:sldId id="311" r:id="rId58"/>
    <p:sldId id="312" r:id="rId59"/>
    <p:sldId id="313" r:id="rId60"/>
    <p:sldId id="315" r:id="rId61"/>
    <p:sldId id="316" r:id="rId62"/>
    <p:sldId id="317" r:id="rId6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496" autoAdjust="0"/>
  </p:normalViewPr>
  <p:slideViewPr>
    <p:cSldViewPr>
      <p:cViewPr varScale="1">
        <p:scale>
          <a:sx n="78" d="100"/>
          <a:sy n="78" d="100"/>
        </p:scale>
        <p:origin x="-8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E8CEF7D-BE08-41C9-B023-D28ED56E88CA}" type="datetimeFigureOut">
              <a:rPr lang="en-US"/>
              <a:pPr>
                <a:defRPr/>
              </a:pPr>
              <a:t>10/22/2009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A593455-7019-4DBA-AC6F-E5137B39B0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Natalie Threlfall</a:t>
            </a:r>
          </a:p>
          <a:p>
            <a:r>
              <a:rPr lang="en-GB" dirty="0" smtClean="0"/>
              <a:t>Worked for TN since June 2009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Ticketing / Marketing / Finance</a:t>
            </a:r>
            <a:r>
              <a:rPr lang="en-GB" baseline="0" dirty="0" smtClean="0"/>
              <a:t> Reports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Report</a:t>
            </a:r>
            <a:r>
              <a:rPr lang="en-US" baseline="0" dirty="0" smtClean="0"/>
              <a:t> Help is available as a button for many of the standard reports</a:t>
            </a:r>
          </a:p>
          <a:p>
            <a:endParaRPr lang="en-US" baseline="0" dirty="0" smtClean="0"/>
          </a:p>
          <a:p>
            <a:r>
              <a:rPr lang="en-US" baseline="0" dirty="0" smtClean="0"/>
              <a:t>Report description at the bottom also can help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Report help is also in the parameters window.</a:t>
            </a:r>
          </a:p>
          <a:p>
            <a:r>
              <a:rPr lang="en-US" dirty="0" smtClean="0"/>
              <a:t>Another useful button is the “clear” which removes all of the parameters</a:t>
            </a:r>
          </a:p>
          <a:p>
            <a:endParaRPr lang="en-US" dirty="0" smtClean="0"/>
          </a:p>
          <a:p>
            <a:r>
              <a:rPr lang="en-US" dirty="0" smtClean="0"/>
              <a:t>Sometimes the hard thing is </a:t>
            </a:r>
            <a:r>
              <a:rPr lang="en-US" b="1" dirty="0" smtClean="0"/>
              <a:t>finding</a:t>
            </a:r>
            <a:r>
              <a:rPr lang="en-US" b="1" baseline="0" dirty="0" smtClean="0"/>
              <a:t> </a:t>
            </a:r>
            <a:r>
              <a:rPr lang="en-US" baseline="0" dirty="0" smtClean="0"/>
              <a:t>a particular report.  </a:t>
            </a:r>
          </a:p>
          <a:p>
            <a:r>
              <a:rPr lang="en-US" baseline="0" dirty="0" smtClean="0"/>
              <a:t>In the report window we now have the (All) and (Recent) to help locate reports</a:t>
            </a:r>
          </a:p>
          <a:p>
            <a:endParaRPr lang="en-US" baseline="0" dirty="0" smtClean="0"/>
          </a:p>
          <a:p>
            <a:r>
              <a:rPr lang="en-US" baseline="0" dirty="0" smtClean="0"/>
              <a:t>Most of the reports we’re highlighting today are in the Ticketing Box Office Reports Folder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This report can be</a:t>
            </a:r>
            <a:r>
              <a:rPr lang="en-US" baseline="0" dirty="0" smtClean="0"/>
              <a:t> run for all shows in a season, or limited down to a production season, or even a single performance</a:t>
            </a:r>
          </a:p>
          <a:p>
            <a:endParaRPr lang="en-US" baseline="0" dirty="0" smtClean="0"/>
          </a:p>
          <a:p>
            <a:r>
              <a:rPr lang="en-US" baseline="0" dirty="0" smtClean="0"/>
              <a:t>Can use a performance date range</a:t>
            </a:r>
          </a:p>
          <a:p>
            <a:r>
              <a:rPr lang="en-US" baseline="0" dirty="0" smtClean="0"/>
              <a:t>I am looking at the sales for a particular week in July</a:t>
            </a:r>
          </a:p>
          <a:p>
            <a:r>
              <a:rPr lang="en-US" baseline="0" dirty="0" smtClean="0"/>
              <a:t>Grouping by Season (other choices are Production Season or Week)</a:t>
            </a:r>
          </a:p>
          <a:p>
            <a:r>
              <a:rPr lang="en-US" baseline="0" dirty="0" smtClean="0"/>
              <a:t>Category  - either MOS Category (comes from TR_MOS_CATEGORY) or Sales Channel</a:t>
            </a:r>
          </a:p>
          <a:p>
            <a:endParaRPr lang="en-US" baseline="0" dirty="0" smtClean="0"/>
          </a:p>
          <a:p>
            <a:r>
              <a:rPr lang="en-US" baseline="0" dirty="0" smtClean="0"/>
              <a:t>Include Comp Seats (or not)</a:t>
            </a:r>
          </a:p>
          <a:p>
            <a:r>
              <a:rPr lang="en-US" baseline="0" dirty="0" smtClean="0"/>
              <a:t>Show performances with no sales</a:t>
            </a:r>
          </a:p>
          <a:p>
            <a:r>
              <a:rPr lang="en-US" baseline="0" dirty="0" smtClean="0"/>
              <a:t>Limit the price categories (maybe you only want to see “ticket’” price category)</a:t>
            </a:r>
          </a:p>
          <a:p>
            <a:r>
              <a:rPr lang="en-US" baseline="0" dirty="0" smtClean="0"/>
              <a:t>Click the </a:t>
            </a:r>
            <a:r>
              <a:rPr lang="en-US" baseline="0" dirty="0" smtClean="0"/>
              <a:t>NEXT button – important!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Limit it by MOS Categories (Subscription, Group Sales etc)</a:t>
            </a:r>
          </a:p>
          <a:p>
            <a:r>
              <a:rPr lang="en-US" dirty="0" smtClean="0"/>
              <a:t>Limit by Sales Channels (Mail, In person, Internet)</a:t>
            </a:r>
          </a:p>
          <a:p>
            <a:endParaRPr lang="en-US" dirty="0" smtClean="0"/>
          </a:p>
          <a:p>
            <a:r>
              <a:rPr lang="en-US" dirty="0" smtClean="0"/>
              <a:t>Or Limit it to a list of people (maybe you want to see if any of your subscribers bought this</a:t>
            </a:r>
            <a:r>
              <a:rPr lang="en-US" baseline="0" dirty="0" smtClean="0"/>
              <a:t> week, and what did they buy?</a:t>
            </a:r>
          </a:p>
          <a:p>
            <a:r>
              <a:rPr lang="en-US" baseline="0" dirty="0" smtClean="0"/>
              <a:t>Or limit it to a list of people who received a specific promotion….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This is showing that</a:t>
            </a:r>
            <a:r>
              <a:rPr lang="en-US" baseline="0" dirty="0" smtClean="0"/>
              <a:t> particular week in July</a:t>
            </a:r>
          </a:p>
          <a:p>
            <a:r>
              <a:rPr lang="en-US" baseline="0" dirty="0" smtClean="0"/>
              <a:t>I can see what shows sold for the season I selected</a:t>
            </a:r>
          </a:p>
          <a:p>
            <a:r>
              <a:rPr lang="en-US" baseline="0" dirty="0" smtClean="0"/>
              <a:t>Note:  TKT amount is only counted if it’s fully paid, seated</a:t>
            </a:r>
          </a:p>
          <a:p>
            <a:r>
              <a:rPr lang="en-US" baseline="0" dirty="0" smtClean="0"/>
              <a:t>All money is shown, regardless of seat status</a:t>
            </a:r>
          </a:p>
          <a:p>
            <a:endParaRPr lang="en-US" dirty="0" smtClean="0"/>
          </a:p>
          <a:p>
            <a:r>
              <a:rPr lang="en-US" baseline="0" dirty="0" smtClean="0"/>
              <a:t>This is looking at all Sales Channels for the Subscription MOS Category (so how did my subs come in this week?)</a:t>
            </a:r>
          </a:p>
          <a:p>
            <a:r>
              <a:rPr lang="en-US" baseline="0" dirty="0" smtClean="0"/>
              <a:t>Can also be run to look at the MOS used for sales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For the last point:</a:t>
            </a:r>
            <a:r>
              <a:rPr lang="en-US" baseline="0" dirty="0" smtClean="0"/>
              <a:t>  This means that if a show is cancelled and all the seats are returned, then you’ll see a bunch of negative numbers in there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Breaks out payments by payment method</a:t>
            </a:r>
          </a:p>
          <a:p>
            <a:r>
              <a:rPr lang="en-GB" dirty="0" smtClean="0"/>
              <a:t>Can run for 1 </a:t>
            </a:r>
            <a:r>
              <a:rPr lang="en-GB" dirty="0" err="1" smtClean="0"/>
              <a:t>perf</a:t>
            </a:r>
            <a:r>
              <a:rPr lang="en-GB" dirty="0" smtClean="0"/>
              <a:t>, all </a:t>
            </a:r>
            <a:r>
              <a:rPr lang="en-GB" dirty="0" err="1" smtClean="0"/>
              <a:t>perfs</a:t>
            </a:r>
            <a:r>
              <a:rPr lang="en-GB" dirty="0" smtClean="0"/>
              <a:t> in a date range or all </a:t>
            </a:r>
            <a:r>
              <a:rPr lang="en-GB" dirty="0" err="1" smtClean="0"/>
              <a:t>perfs</a:t>
            </a:r>
            <a:r>
              <a:rPr lang="en-GB" dirty="0" smtClean="0"/>
              <a:t> of a production in a date</a:t>
            </a:r>
            <a:r>
              <a:rPr lang="en-GB" baseline="0" dirty="0" smtClean="0"/>
              <a:t> range.</a:t>
            </a:r>
          </a:p>
          <a:p>
            <a:r>
              <a:rPr lang="en-GB" baseline="0" dirty="0" smtClean="0"/>
              <a:t>Often run by finance / Box Office for reconciliation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report run in Summary Mode</a:t>
            </a:r>
          </a:p>
          <a:p>
            <a:endParaRPr lang="en-GB" dirty="0" smtClean="0"/>
          </a:p>
          <a:p>
            <a:r>
              <a:rPr lang="en-GB" dirty="0" smtClean="0"/>
              <a:t>All it shows</a:t>
            </a:r>
            <a:r>
              <a:rPr lang="en-GB" baseline="0" dirty="0" smtClean="0"/>
              <a:t> is totals for each payment method for all performances within selected date range</a:t>
            </a:r>
          </a:p>
          <a:p>
            <a:endParaRPr lang="en-GB" baseline="0" dirty="0" smtClean="0"/>
          </a:p>
          <a:p>
            <a:r>
              <a:rPr lang="en-GB" baseline="0" dirty="0" smtClean="0"/>
              <a:t>Allows finance dept to reconcile with expected amounts from credit card processors / other reports.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report run in Detail Mode</a:t>
            </a:r>
          </a:p>
          <a:p>
            <a:r>
              <a:rPr lang="en-GB" dirty="0" smtClean="0"/>
              <a:t>For each individual</a:t>
            </a:r>
            <a:r>
              <a:rPr lang="en-GB" baseline="0" dirty="0" smtClean="0"/>
              <a:t> performance breaks out payments by payment type, then shows summary at the end</a:t>
            </a:r>
          </a:p>
          <a:p>
            <a:endParaRPr lang="en-GB" baseline="0" dirty="0" smtClean="0"/>
          </a:p>
          <a:p>
            <a:r>
              <a:rPr lang="en-GB" baseline="0" dirty="0" smtClean="0"/>
              <a:t>Useful if need to see figures for each performance – if need to give the amounts to a promoter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Variety of layouts – can choose different columns and rows – like having about 12 different reports</a:t>
            </a:r>
          </a:p>
          <a:p>
            <a:endParaRPr lang="en-GB" dirty="0" smtClean="0"/>
          </a:p>
          <a:p>
            <a:r>
              <a:rPr lang="en-GB" dirty="0" smtClean="0"/>
              <a:t>Good for looking at sales</a:t>
            </a:r>
            <a:r>
              <a:rPr lang="en-GB" baseline="0" dirty="0" smtClean="0"/>
              <a:t> from different perspectives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also be run with Price Zones</a:t>
            </a:r>
            <a:r>
              <a:rPr lang="en-US" baseline="0" dirty="0" smtClean="0"/>
              <a:t> across the top (columns)</a:t>
            </a:r>
          </a:p>
          <a:p>
            <a:endParaRPr lang="en-US" baseline="0" dirty="0" smtClean="0"/>
          </a:p>
          <a:p>
            <a:r>
              <a:rPr lang="en-US" baseline="0" dirty="0" smtClean="0"/>
              <a:t>And for rows: </a:t>
            </a:r>
          </a:p>
          <a:p>
            <a:r>
              <a:rPr lang="en-US" dirty="0" smtClean="0"/>
              <a:t>Mode of Sale</a:t>
            </a:r>
          </a:p>
          <a:p>
            <a:r>
              <a:rPr lang="en-US" dirty="0" smtClean="0"/>
              <a:t>Sales</a:t>
            </a:r>
            <a:r>
              <a:rPr lang="en-US" baseline="0" dirty="0" smtClean="0"/>
              <a:t> Channel</a:t>
            </a:r>
          </a:p>
          <a:p>
            <a:endParaRPr lang="en-US" baseline="0" dirty="0" smtClean="0"/>
          </a:p>
          <a:p>
            <a:r>
              <a:rPr lang="en-US" baseline="0" dirty="0" smtClean="0"/>
              <a:t>Example:  Seeing that Phone orders tend to go for the more expensive price zones, but internet buyers are going for the cheap seats;  </a:t>
            </a:r>
          </a:p>
          <a:p>
            <a:endParaRPr lang="en-US" baseline="0" dirty="0" smtClean="0"/>
          </a:p>
          <a:p>
            <a:r>
              <a:rPr lang="en-US" baseline="0" dirty="0" smtClean="0"/>
              <a:t>Can also be run with just totals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Report shows number of tickets sold and amount taken,</a:t>
            </a:r>
            <a:r>
              <a:rPr lang="en-GB" baseline="0" dirty="0" smtClean="0"/>
              <a:t> broken down by price type category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Report</a:t>
            </a:r>
            <a:r>
              <a:rPr lang="en-GB" baseline="0" dirty="0" smtClean="0"/>
              <a:t> includes all performances within chosen date range and, optionally season.</a:t>
            </a:r>
          </a:p>
          <a:p>
            <a:endParaRPr lang="en-GB" baseline="0" dirty="0" smtClean="0"/>
          </a:p>
          <a:p>
            <a:r>
              <a:rPr lang="en-GB" baseline="0" dirty="0" smtClean="0"/>
              <a:t>Good for analysing how many tickets are being sold at full price, how many at a discount etc.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aseline="0" dirty="0" smtClean="0"/>
              <a:t>Can see ticket counts and amount taken</a:t>
            </a:r>
          </a:p>
          <a:p>
            <a:r>
              <a:rPr lang="en-GB" baseline="0" dirty="0" smtClean="0"/>
              <a:t>Price type category across the top, performance down side.</a:t>
            </a:r>
          </a:p>
          <a:p>
            <a:endParaRPr lang="en-GB" baseline="0" dirty="0" smtClean="0"/>
          </a:p>
          <a:p>
            <a:r>
              <a:rPr lang="en-GB" baseline="0" dirty="0" smtClean="0"/>
              <a:t>When have multiple price maps on a performance, amount for each price map is broken out – useful if use multiple price maps for tax etc</a:t>
            </a:r>
          </a:p>
          <a:p>
            <a:endParaRPr lang="en-GB" baseline="0" dirty="0" smtClean="0"/>
          </a:p>
          <a:p>
            <a:r>
              <a:rPr lang="en-GB" baseline="0" dirty="0" smtClean="0"/>
              <a:t>PT_CATEGORY</a:t>
            </a:r>
          </a:p>
          <a:p>
            <a:r>
              <a:rPr lang="en-GB" baseline="0" dirty="0" smtClean="0"/>
              <a:t>Package tickets: 1 Subscription</a:t>
            </a:r>
          </a:p>
          <a:p>
            <a:r>
              <a:rPr lang="en-GB" baseline="0" dirty="0" smtClean="0"/>
              <a:t>Single Tickets: 2 Standard</a:t>
            </a:r>
          </a:p>
          <a:p>
            <a:r>
              <a:rPr lang="en-GB" baseline="0" dirty="0" smtClean="0"/>
              <a:t>Discount: 3 Discount</a:t>
            </a:r>
          </a:p>
          <a:p>
            <a:r>
              <a:rPr lang="en-GB" baseline="0" dirty="0" smtClean="0"/>
              <a:t>Comp: 4 Complimentary or 5 Press</a:t>
            </a:r>
          </a:p>
          <a:p>
            <a:r>
              <a:rPr lang="en-GB" baseline="0" dirty="0" smtClean="0"/>
              <a:t>Reserved Tickets: seats in an order, but are unpaid or partially paid</a:t>
            </a:r>
          </a:p>
          <a:p>
            <a:endParaRPr lang="en-GB" baseline="0" dirty="0" smtClean="0"/>
          </a:p>
          <a:p>
            <a:r>
              <a:rPr lang="en-GB" dirty="0" smtClean="0"/>
              <a:t>Will look at how tickets categorised on</a:t>
            </a:r>
            <a:r>
              <a:rPr lang="en-GB" baseline="0" dirty="0" smtClean="0"/>
              <a:t>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Price Type Category selected in TR_PRICE_TYPE determines which category the tickets and revenue appear in.</a:t>
            </a:r>
          </a:p>
          <a:p>
            <a:r>
              <a:rPr lang="en-GB" baseline="0" dirty="0" smtClean="0"/>
              <a:t>1 Subscription</a:t>
            </a:r>
          </a:p>
          <a:p>
            <a:r>
              <a:rPr lang="en-GB" baseline="0" dirty="0" smtClean="0"/>
              <a:t>2 Standard</a:t>
            </a:r>
          </a:p>
          <a:p>
            <a:r>
              <a:rPr lang="en-GB" baseline="0" dirty="0" smtClean="0"/>
              <a:t>3 Discount</a:t>
            </a:r>
          </a:p>
          <a:p>
            <a:r>
              <a:rPr lang="en-GB" baseline="0" dirty="0" smtClean="0"/>
              <a:t>4 Complimentary</a:t>
            </a:r>
          </a:p>
          <a:p>
            <a:r>
              <a:rPr lang="en-GB" baseline="0" dirty="0" smtClean="0"/>
              <a:t>5 Press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If add any more categories to TR_PRICE_TYPE CATEGORY, tickets in these categories don’t show up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Can be run in price type detail mode: Shows</a:t>
            </a:r>
            <a:r>
              <a:rPr lang="en-GB" baseline="0" dirty="0" smtClean="0"/>
              <a:t> ticket count and dollar amount broken out into all price types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Useful for seeing how popular particular price types are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Can be run in section mode so can see which areas of the house have sold most / have spaces </a:t>
            </a:r>
          </a:p>
          <a:p>
            <a:endParaRPr lang="en-GB" dirty="0" smtClean="0"/>
          </a:p>
          <a:p>
            <a:r>
              <a:rPr lang="en-GB" dirty="0" smtClean="0"/>
              <a:t>This one grouped by week (Sunday – Saturday)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Can</a:t>
            </a:r>
            <a:r>
              <a:rPr lang="en-GB" baseline="0" dirty="0" smtClean="0"/>
              <a:t> only be run historically for dates the report was actually run on, so best to schedule.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Sister report to Performance Sales Summary by Price Type Category Report</a:t>
            </a:r>
          </a:p>
          <a:p>
            <a:r>
              <a:rPr lang="en-GB" dirty="0" smtClean="0"/>
              <a:t>Details all ticket sales for a single</a:t>
            </a:r>
            <a:r>
              <a:rPr lang="en-GB" baseline="0" dirty="0" smtClean="0"/>
              <a:t> performance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Any tickets in price type categories</a:t>
            </a:r>
            <a:r>
              <a:rPr lang="en-GB" baseline="0" dirty="0" smtClean="0"/>
              <a:t> added will not be included.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Can group by section or price zone – here grouped by price</a:t>
            </a:r>
            <a:r>
              <a:rPr lang="en-GB" baseline="0" dirty="0" smtClean="0"/>
              <a:t> zone. Price zones down side.</a:t>
            </a:r>
          </a:p>
          <a:p>
            <a:endParaRPr lang="en-GB" baseline="0" dirty="0" smtClean="0"/>
          </a:p>
          <a:p>
            <a:r>
              <a:rPr lang="en-GB" baseline="0" dirty="0" smtClean="0"/>
              <a:t>Can see how many tickets sold at each price, again broken down by same price type categories. PT categories across top</a:t>
            </a:r>
          </a:p>
          <a:p>
            <a:endParaRPr lang="en-GB" baseline="0" dirty="0" smtClean="0"/>
          </a:p>
          <a:p>
            <a:r>
              <a:rPr lang="en-GB" baseline="0" dirty="0" err="1" smtClean="0"/>
              <a:t>Eg</a:t>
            </a:r>
            <a:r>
              <a:rPr lang="en-GB" baseline="0" dirty="0" smtClean="0"/>
              <a:t> can see in Orchestra Front zone, 24 seats sold @ $60 in subscription category. 15 seats sold @ $65 in Standard category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“Ticket Price” price map category and</a:t>
            </a:r>
            <a:r>
              <a:rPr lang="en-GB" baseline="0" dirty="0" smtClean="0"/>
              <a:t> summary listed for all price zones</a:t>
            </a:r>
          </a:p>
          <a:p>
            <a:r>
              <a:rPr lang="en-GB" baseline="0" dirty="0" smtClean="0"/>
              <a:t>Other price map categories shown if tickets sold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that price zone.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Scheduled reports can be run to run at any time in the future</a:t>
            </a:r>
          </a:p>
          <a:p>
            <a:endParaRPr lang="en-GB" dirty="0" smtClean="0"/>
          </a:p>
          <a:p>
            <a:r>
              <a:rPr lang="en-GB" dirty="0" smtClean="0"/>
              <a:t>To create a schedule, select Schedule radio button, then click OK.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Enter parameters to be used when schedule is run</a:t>
            </a:r>
          </a:p>
          <a:p>
            <a:endParaRPr lang="en-GB" dirty="0" smtClean="0"/>
          </a:p>
          <a:p>
            <a:r>
              <a:rPr lang="en-GB" dirty="0" smtClean="0"/>
              <a:t>Can select relative dates</a:t>
            </a:r>
          </a:p>
          <a:p>
            <a:r>
              <a:rPr lang="en-GB" dirty="0" smtClean="0"/>
              <a:t>Report Run Date</a:t>
            </a:r>
          </a:p>
          <a:p>
            <a:r>
              <a:rPr lang="en-GB" dirty="0" smtClean="0"/>
              <a:t>Beginning/end of report</a:t>
            </a:r>
            <a:r>
              <a:rPr lang="en-GB" baseline="0" dirty="0" smtClean="0"/>
              <a:t> run month</a:t>
            </a:r>
          </a:p>
          <a:p>
            <a:r>
              <a:rPr lang="en-GB" baseline="0" dirty="0" smtClean="0"/>
              <a:t>Report run dates +/- months/days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Schedule window opens</a:t>
            </a:r>
          </a:p>
          <a:p>
            <a:r>
              <a:rPr lang="en-GB" dirty="0" smtClean="0"/>
              <a:t>Give it a name / select control group</a:t>
            </a:r>
          </a:p>
          <a:p>
            <a:r>
              <a:rPr lang="en-GB" dirty="0" smtClean="0"/>
              <a:t>Select type:</a:t>
            </a:r>
            <a:r>
              <a:rPr lang="en-GB" baseline="0" dirty="0" smtClean="0"/>
              <a:t> one time, hourly, daily, weekly etc</a:t>
            </a:r>
          </a:p>
          <a:p>
            <a:r>
              <a:rPr lang="en-GB" baseline="0" dirty="0" smtClean="0"/>
              <a:t>Select Frequency: how many days, at what time etc</a:t>
            </a:r>
          </a:p>
          <a:p>
            <a:r>
              <a:rPr lang="en-GB" baseline="0" dirty="0" smtClean="0"/>
              <a:t>Effective period: when schedule is active</a:t>
            </a:r>
          </a:p>
          <a:p>
            <a:r>
              <a:rPr lang="en-GB" baseline="0" dirty="0" smtClean="0"/>
              <a:t>Test button shows when it will be next run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All reports available to view though Tessitura in “View Reports” screen.</a:t>
            </a:r>
          </a:p>
          <a:p>
            <a:endParaRPr lang="en-GB" dirty="0" smtClean="0"/>
          </a:p>
          <a:p>
            <a:r>
              <a:rPr lang="en-GB" dirty="0" smtClean="0"/>
              <a:t>Select Email option and type</a:t>
            </a:r>
            <a:r>
              <a:rPr lang="en-GB" baseline="0" dirty="0" smtClean="0"/>
              <a:t> of attachment the report will be included as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Click</a:t>
            </a:r>
            <a:r>
              <a:rPr lang="en-GB" baseline="0" dirty="0" smtClean="0"/>
              <a:t> email button to set email settings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Enter recipients, subject and body of email.</a:t>
            </a:r>
          </a:p>
          <a:p>
            <a:endParaRPr lang="en-GB" dirty="0" smtClean="0"/>
          </a:p>
          <a:p>
            <a:r>
              <a:rPr lang="en-GB" dirty="0" smtClean="0"/>
              <a:t>Then click OK and OK to the schedule and the report is scheduled.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 cut off Time Slot and Rank type to get it to fit, but those also appear on this report</a:t>
            </a:r>
          </a:p>
          <a:p>
            <a:r>
              <a:rPr lang="en-US" dirty="0" smtClean="0"/>
              <a:t>Can run it for different</a:t>
            </a:r>
            <a:r>
              <a:rPr lang="en-US" baseline="0" dirty="0" smtClean="0"/>
              <a:t> price types to see which price maps are associated (i.e. Ticket Price = Standard Pricing in the example)</a:t>
            </a:r>
          </a:p>
          <a:p>
            <a:r>
              <a:rPr lang="en-US" baseline="0" dirty="0" smtClean="0"/>
              <a:t>Can check </a:t>
            </a:r>
            <a:r>
              <a:rPr lang="en-US" baseline="0" dirty="0" err="1" smtClean="0"/>
              <a:t>perf</a:t>
            </a:r>
            <a:r>
              <a:rPr lang="en-US" baseline="0" dirty="0" smtClean="0"/>
              <a:t> codes, Fiscal Years, spelling in the </a:t>
            </a:r>
            <a:r>
              <a:rPr lang="en-US" baseline="0" dirty="0" err="1" smtClean="0"/>
              <a:t>perf</a:t>
            </a:r>
            <a:r>
              <a:rPr lang="en-US" baseline="0" dirty="0" smtClean="0"/>
              <a:t> names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Great for Marketing </a:t>
            </a:r>
            <a:r>
              <a:rPr lang="en-GB" dirty="0" err="1" smtClean="0"/>
              <a:t>depts</a:t>
            </a:r>
            <a:r>
              <a:rPr lang="en-GB" baseline="0" dirty="0" smtClean="0"/>
              <a:t> / easy to see what is happening without having to delve into figures.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I like graphs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Run for single performance</a:t>
            </a:r>
          </a:p>
          <a:p>
            <a:r>
              <a:rPr lang="en-GB" dirty="0" smtClean="0"/>
              <a:t>Visually</a:t>
            </a:r>
            <a:r>
              <a:rPr lang="en-GB" baseline="0" dirty="0" smtClean="0"/>
              <a:t> : Easy to see general trend</a:t>
            </a:r>
          </a:p>
          <a:p>
            <a:endParaRPr lang="en-GB" baseline="0" dirty="0" smtClean="0"/>
          </a:p>
          <a:p>
            <a:r>
              <a:rPr lang="en-GB" baseline="0" dirty="0" smtClean="0"/>
              <a:t>X-axis: % of capacity sold</a:t>
            </a:r>
          </a:p>
          <a:p>
            <a:r>
              <a:rPr lang="en-GB" baseline="0" dirty="0" smtClean="0"/>
              <a:t>Y-axis: days until performance</a:t>
            </a:r>
          </a:p>
          <a:p>
            <a:endParaRPr lang="en-GB" baseline="0" dirty="0" smtClean="0"/>
          </a:p>
          <a:p>
            <a:r>
              <a:rPr lang="en-GB" baseline="0" dirty="0" smtClean="0"/>
              <a:t>Below graph is summary for each group showing actual figures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Can</a:t>
            </a:r>
            <a:r>
              <a:rPr lang="en-GB" baseline="0" dirty="0" smtClean="0"/>
              <a:t> run over whole season/production/date range so can identify general sales patterns across difference performances </a:t>
            </a:r>
          </a:p>
          <a:p>
            <a:endParaRPr lang="en-GB" baseline="0" dirty="0" smtClean="0"/>
          </a:p>
          <a:p>
            <a:r>
              <a:rPr lang="en-GB" baseline="0" dirty="0" smtClean="0"/>
              <a:t>Some performances might sell very late, others activity might trail off.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Can compare graphs from previous shows to see</a:t>
            </a:r>
            <a:r>
              <a:rPr lang="en-GB" baseline="0" dirty="0" smtClean="0"/>
              <a:t> how ticket sales compare – identify trends</a:t>
            </a:r>
          </a:p>
          <a:p>
            <a:endParaRPr lang="en-GB" baseline="0" dirty="0" smtClean="0"/>
          </a:p>
          <a:p>
            <a:r>
              <a:rPr lang="en-GB" baseline="0" dirty="0" smtClean="0"/>
              <a:t>Predict where sales are going to get to</a:t>
            </a:r>
          </a:p>
          <a:p>
            <a:endParaRPr lang="en-GB" baseline="0" dirty="0" smtClean="0"/>
          </a:p>
          <a:p>
            <a:r>
              <a:rPr lang="en-GB" baseline="0" dirty="0" smtClean="0"/>
              <a:t>Early warning that things are/aren’t going well</a:t>
            </a:r>
          </a:p>
          <a:p>
            <a:endParaRPr lang="en-GB" baseline="0" dirty="0" smtClean="0"/>
          </a:p>
          <a:p>
            <a:r>
              <a:rPr lang="en-GB" baseline="0" dirty="0" smtClean="0"/>
              <a:t>Should be able to identify where marketing activity happened  - if not, something to investigate!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Lots of parameters to choose</a:t>
            </a:r>
          </a:p>
          <a:p>
            <a:r>
              <a:rPr lang="en-GB" dirty="0" smtClean="0"/>
              <a:t>Run</a:t>
            </a:r>
            <a:r>
              <a:rPr lang="en-GB" baseline="0" dirty="0" smtClean="0"/>
              <a:t> over whole season / production/performances – or enter date range</a:t>
            </a:r>
          </a:p>
          <a:p>
            <a:endParaRPr lang="en-GB" baseline="0" dirty="0" smtClean="0"/>
          </a:p>
          <a:p>
            <a:r>
              <a:rPr lang="en-GB" baseline="0" dirty="0" smtClean="0"/>
              <a:t>Can group by Season / production /performance</a:t>
            </a:r>
          </a:p>
          <a:p>
            <a:endParaRPr lang="en-GB" baseline="0" dirty="0" smtClean="0"/>
          </a:p>
          <a:p>
            <a:r>
              <a:rPr lang="en-GB" baseline="0" dirty="0" smtClean="0"/>
              <a:t>Select “maximum days from performance” is # of days to be listed – 30, 60, 90, 120, 180, 240, 360</a:t>
            </a:r>
          </a:p>
          <a:p>
            <a:endParaRPr lang="en-GB" baseline="0" dirty="0" smtClean="0"/>
          </a:p>
          <a:p>
            <a:r>
              <a:rPr lang="en-GB" baseline="0" dirty="0" smtClean="0"/>
              <a:t>Choose to include re-sold/comps</a:t>
            </a:r>
          </a:p>
          <a:p>
            <a:endParaRPr lang="en-GB" baseline="0" dirty="0" smtClean="0"/>
          </a:p>
          <a:p>
            <a:r>
              <a:rPr lang="en-GB" baseline="0" dirty="0" smtClean="0"/>
              <a:t>Can filter by </a:t>
            </a:r>
            <a:r>
              <a:rPr lang="en-GB" baseline="0" dirty="0" err="1" smtClean="0"/>
              <a:t>mos</a:t>
            </a:r>
            <a:r>
              <a:rPr lang="en-GB" baseline="0" dirty="0" smtClean="0"/>
              <a:t> / sales channels / </a:t>
            </a:r>
            <a:r>
              <a:rPr lang="en-GB" baseline="0" dirty="0" err="1" smtClean="0"/>
              <a:t>pricetype</a:t>
            </a:r>
            <a:r>
              <a:rPr lang="en-GB" baseline="0" dirty="0" smtClean="0"/>
              <a:t> categories – so can compare</a:t>
            </a:r>
          </a:p>
          <a:p>
            <a:endParaRPr lang="en-GB" baseline="0" dirty="0" smtClean="0"/>
          </a:p>
          <a:p>
            <a:r>
              <a:rPr lang="en-GB" baseline="0" dirty="0" smtClean="0"/>
              <a:t>Can run against a list to only include sales from constituents on list – on “Next” page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Great for Marketing analysis to see how</a:t>
            </a:r>
            <a:r>
              <a:rPr lang="en-GB" baseline="0" dirty="0" smtClean="0"/>
              <a:t> people are buying tickets</a:t>
            </a:r>
            <a:endParaRPr lang="en-GB" dirty="0" smtClean="0"/>
          </a:p>
          <a:p>
            <a:r>
              <a:rPr lang="en-GB" dirty="0" smtClean="0"/>
              <a:t>Can compare different modes of sale to track trends – looking at performance dates or order dates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50</a:t>
            </a:fld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Here run in season mode for subscription </a:t>
            </a:r>
            <a:r>
              <a:rPr lang="en-GB" dirty="0" err="1" smtClean="0"/>
              <a:t>mos</a:t>
            </a:r>
            <a:r>
              <a:rPr lang="en-GB" dirty="0" smtClean="0"/>
              <a:t> – shows totals for each season for </a:t>
            </a:r>
            <a:r>
              <a:rPr lang="en-GB" dirty="0" err="1" smtClean="0"/>
              <a:t>mos</a:t>
            </a:r>
            <a:r>
              <a:rPr lang="en-GB" dirty="0" smtClean="0"/>
              <a:t> selected</a:t>
            </a:r>
          </a:p>
          <a:p>
            <a:endParaRPr lang="en-GB" dirty="0" smtClean="0"/>
          </a:p>
          <a:p>
            <a:r>
              <a:rPr lang="en-GB" dirty="0" smtClean="0"/>
              <a:t>Tickets split</a:t>
            </a:r>
            <a:r>
              <a:rPr lang="en-GB" baseline="0" dirty="0" smtClean="0"/>
              <a:t> into </a:t>
            </a:r>
          </a:p>
          <a:p>
            <a:r>
              <a:rPr lang="en-GB" baseline="0" dirty="0" smtClean="0"/>
              <a:t>Requested: unseated, unseated paid</a:t>
            </a:r>
          </a:p>
          <a:p>
            <a:r>
              <a:rPr lang="en-GB" baseline="0" dirty="0" smtClean="0"/>
              <a:t>Pending: Seated unpaid, Seated Paid</a:t>
            </a:r>
          </a:p>
          <a:p>
            <a:r>
              <a:rPr lang="en-GB" baseline="0" dirty="0" smtClean="0"/>
              <a:t>Completed: Ticketed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51</a:t>
            </a:fld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Run in season/performance mode for subscription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mos</a:t>
            </a:r>
            <a:r>
              <a:rPr lang="en-GB" dirty="0" smtClean="0"/>
              <a:t> – shows totals for each performance and season for </a:t>
            </a:r>
            <a:r>
              <a:rPr lang="en-GB" dirty="0" err="1" smtClean="0"/>
              <a:t>mos</a:t>
            </a:r>
            <a:r>
              <a:rPr lang="en-GB" dirty="0" smtClean="0"/>
              <a:t> selected</a:t>
            </a:r>
          </a:p>
          <a:p>
            <a:endParaRPr lang="en-GB" dirty="0" smtClean="0"/>
          </a:p>
          <a:p>
            <a:r>
              <a:rPr lang="en-GB" dirty="0" smtClean="0"/>
              <a:t>Again, tickets split</a:t>
            </a:r>
            <a:r>
              <a:rPr lang="en-GB" baseline="0" dirty="0" smtClean="0"/>
              <a:t> into </a:t>
            </a:r>
          </a:p>
          <a:p>
            <a:r>
              <a:rPr lang="en-GB" baseline="0" dirty="0" smtClean="0"/>
              <a:t>Requested: unseated, unseated paid</a:t>
            </a:r>
          </a:p>
          <a:p>
            <a:r>
              <a:rPr lang="en-GB" baseline="0" dirty="0" smtClean="0"/>
              <a:t>Pending: Seated unpaid, Seated Paid</a:t>
            </a:r>
          </a:p>
          <a:p>
            <a:r>
              <a:rPr lang="en-GB" baseline="0" dirty="0" smtClean="0"/>
              <a:t>Completed: Ticketed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52</a:t>
            </a:fld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53</a:t>
            </a:fld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54</a:t>
            </a:fld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Great</a:t>
            </a:r>
            <a:r>
              <a:rPr lang="en-US" baseline="0" dirty="0" smtClean="0"/>
              <a:t> for finding unseated orders, unpaid orders, unprinted orders</a:t>
            </a:r>
          </a:p>
          <a:p>
            <a:endParaRPr lang="en-US" baseline="0" dirty="0" smtClean="0"/>
          </a:p>
          <a:p>
            <a:r>
              <a:rPr lang="en-US" baseline="0" dirty="0" smtClean="0"/>
              <a:t>Limit it by sales channel or list (so I need to find all unprinted orders sold via web for x date range)</a:t>
            </a:r>
          </a:p>
          <a:p>
            <a:endParaRPr lang="en-US" baseline="0" dirty="0" smtClean="0"/>
          </a:p>
          <a:p>
            <a:r>
              <a:rPr lang="en-US" dirty="0" smtClean="0"/>
              <a:t>Hint: Make the order date start/order date end a wide range!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55</a:t>
            </a:fld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this example I was looking for unseated orders for a</a:t>
            </a:r>
            <a:r>
              <a:rPr lang="en-US" baseline="0" dirty="0" smtClean="0"/>
              <a:t> particular performance within my date range.  There were 3 paid unseated orders.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56</a:t>
            </a:fld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57</a:t>
            </a:fld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Very similar options to Single Sale Order Listing, except this one requires Season</a:t>
            </a:r>
          </a:p>
          <a:p>
            <a:endParaRPr lang="en-US" dirty="0" smtClean="0"/>
          </a:p>
          <a:p>
            <a:r>
              <a:rPr lang="en-US" dirty="0" smtClean="0"/>
              <a:t>Can limit by Package types</a:t>
            </a:r>
          </a:p>
          <a:p>
            <a:r>
              <a:rPr lang="en-US" dirty="0" smtClean="0"/>
              <a:t>Can</a:t>
            </a:r>
            <a:r>
              <a:rPr lang="en-US" baseline="0" dirty="0" smtClean="0"/>
              <a:t> Also see if there is money on account and the On Account Type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58</a:t>
            </a:fld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 this</a:t>
            </a:r>
            <a:r>
              <a:rPr lang="en-US" baseline="0" dirty="0" smtClean="0"/>
              <a:t> example, I was looking for unpaid (or partially paid) orders for a particular season.  I could then send reminders to these patrons, or take other actions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Allows you to print off a paper version of the seating map</a:t>
            </a:r>
          </a:p>
          <a:p>
            <a:endParaRPr lang="en-GB" dirty="0" smtClean="0"/>
          </a:p>
          <a:p>
            <a:r>
              <a:rPr lang="en-GB" dirty="0" smtClean="0"/>
              <a:t>Can show hold codes / upgrades</a:t>
            </a:r>
          </a:p>
          <a:p>
            <a:endParaRPr lang="en-GB" dirty="0" smtClean="0"/>
          </a:p>
          <a:p>
            <a:r>
              <a:rPr lang="en-GB" dirty="0" smtClean="0"/>
              <a:t>Useful for House manager or duty </a:t>
            </a:r>
            <a:r>
              <a:rPr lang="en-GB" dirty="0" err="1" smtClean="0"/>
              <a:t>mamnger</a:t>
            </a:r>
            <a:r>
              <a:rPr lang="en-GB" dirty="0" smtClean="0"/>
              <a:t> to easily</a:t>
            </a:r>
            <a:r>
              <a:rPr lang="en-GB" baseline="0" dirty="0" smtClean="0"/>
              <a:t> be able to see which seats are available/held without having direct access to Tessitura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see both Hold Codes and lots of tickets</a:t>
            </a:r>
            <a:r>
              <a:rPr lang="en-US" baseline="0" dirty="0" smtClean="0"/>
              <a:t> in this screenshot (JGM)</a:t>
            </a:r>
          </a:p>
          <a:p>
            <a:pPr>
              <a:buFont typeface="Arial" charset="0"/>
              <a:buNone/>
            </a:pPr>
            <a:r>
              <a:rPr lang="en-GB" baseline="0" dirty="0" smtClean="0"/>
              <a:t>*Show available seats</a:t>
            </a:r>
          </a:p>
          <a:p>
            <a:pPr>
              <a:buFont typeface="Arial" charset="0"/>
              <a:buNone/>
            </a:pPr>
            <a:r>
              <a:rPr lang="en-GB" baseline="0" dirty="0" smtClean="0"/>
              <a:t>Manager would need to </a:t>
            </a:r>
            <a:r>
              <a:rPr lang="en-GB" baseline="0" smtClean="0"/>
              <a:t>know hold codes</a:t>
            </a:r>
            <a:endParaRPr lang="en-GB" baseline="0" dirty="0" smtClean="0"/>
          </a:p>
          <a:p>
            <a:pPr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AE35-3645-4063-A7CF-6858DFB3D8DB}" type="slidenum">
              <a:rPr lang="en-US" smtClean="0"/>
              <a:pPr/>
              <a:t>62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"/>
            <a:ext cx="9144000" cy="579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148B2C4B-89E3-46CE-AEF4-2A38EF5D341D}" type="datetimeFigureOut">
              <a:rPr lang="en-US"/>
              <a:pPr>
                <a:defRPr/>
              </a:pPr>
              <a:t>10/22/2009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C075E975-9162-4E36-98B1-A254C4B90B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534B0A6E-7ED4-4B78-BB24-E222264B5D2D}" type="datetimeFigureOut">
              <a:rPr lang="en-US"/>
              <a:pPr>
                <a:defRPr/>
              </a:pPr>
              <a:t>10/22/2009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6A19049C-DE44-4A10-96DF-2D58C025C3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2040EB3C-7618-4046-AC7F-FAF23AB54C22}" type="datetimeFigureOut">
              <a:rPr lang="en-US"/>
              <a:pPr>
                <a:defRPr/>
              </a:pPr>
              <a:t>10/22/2009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9E967B14-EC44-4848-B775-B7B2A66DC0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4E2E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04800"/>
            <a:ext cx="9144000" cy="594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29" name="Picture 7" descr="Tessitura_ColorBackgroundLogo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4538" y="6361113"/>
            <a:ext cx="9906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590800" y="6477000"/>
            <a:ext cx="3981450" cy="230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>
                <a:solidFill>
                  <a:schemeClr val="bg1"/>
                </a:solidFill>
                <a:latin typeface="Georgia" pitchFamily="18" charset="0"/>
              </a:rPr>
              <a:t>The Global Leader for Arts &amp; Cultural Technology + Services + Community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1" r:id="rId2"/>
    <p:sldLayoutId id="2147483674" r:id="rId3"/>
    <p:sldLayoutId id="2147483672" r:id="rId4"/>
    <p:sldLayoutId id="2147483675" r:id="rId5"/>
    <p:sldLayoutId id="2147483676" r:id="rId6"/>
  </p:sldLayoutIdLst>
  <p:txStyles>
    <p:titleStyle>
      <a:lvl1pPr algn="ctr" rtl="0" fontAlgn="base">
        <a:spcBef>
          <a:spcPct val="0"/>
        </a:spcBef>
        <a:spcAft>
          <a:spcPct val="0"/>
        </a:spcAft>
        <a:defRPr sz="4000" kern="1200">
          <a:solidFill>
            <a:srgbClr val="7F7F7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situranetwork.com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situranetwork.com/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Introduction to Core Tessitura Reports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UK </a:t>
            </a:r>
            <a:r>
              <a:rPr lang="en-GB" dirty="0" smtClean="0"/>
              <a:t>Tessitura Conference 2009</a:t>
            </a:r>
            <a:endParaRPr lang="en-GB" dirty="0" smtClean="0"/>
          </a:p>
          <a:p>
            <a:r>
              <a:rPr lang="en-GB" dirty="0" smtClean="0"/>
              <a:t>Natalie Threlfall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US" dirty="0"/>
          </a:p>
        </p:txBody>
      </p:sp>
      <p:pic>
        <p:nvPicPr>
          <p:cNvPr id="4" name="Picture 4" descr="C:\Users\jmcclure\AppData\Local\Microsoft\Windows\Temporary Internet Files\Content.IE5\17G9AQ69\MCj04395970000[1]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b="14493"/>
          <a:stretch>
            <a:fillRect/>
          </a:stretch>
        </p:blipFill>
        <p:spPr bwMode="auto">
          <a:xfrm>
            <a:off x="2781300" y="1506510"/>
            <a:ext cx="3581400" cy="45609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 of this session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Overview of Help system (for reports) </a:t>
            </a:r>
          </a:p>
          <a:p>
            <a:r>
              <a:rPr lang="en-GB" dirty="0" smtClean="0"/>
              <a:t>Highlight 5 “canned” reports</a:t>
            </a:r>
          </a:p>
          <a:p>
            <a:r>
              <a:rPr lang="en-GB" dirty="0" smtClean="0"/>
              <a:t>Scheduled reports</a:t>
            </a:r>
          </a:p>
          <a:p>
            <a:r>
              <a:rPr lang="en-GB" dirty="0" smtClean="0"/>
              <a:t>Other resources – custom &amp; shared reports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 Help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6851" y="1447800"/>
            <a:ext cx="5130298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helpful report tools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343400"/>
            <a:ext cx="3352381" cy="182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219200"/>
            <a:ext cx="7999413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Reports highlighted today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Ticket Sales by Period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Payments by Performance (New)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Performance Sales Analysis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Performance Sales Summary by PT Category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Box Office Statement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Ticket Sales by Period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New report for v9.0</a:t>
            </a:r>
          </a:p>
          <a:p>
            <a:r>
              <a:rPr lang="en-GB" dirty="0" smtClean="0"/>
              <a:t>Re-write of Daily Sales Report</a:t>
            </a:r>
          </a:p>
          <a:p>
            <a:r>
              <a:rPr lang="en-GB" dirty="0" smtClean="0"/>
              <a:t>Analyse sales trends over time</a:t>
            </a:r>
          </a:p>
          <a:p>
            <a:r>
              <a:rPr lang="en-GB" dirty="0" smtClean="0"/>
              <a:t>Review and project staffing needs</a:t>
            </a:r>
          </a:p>
          <a:p>
            <a:r>
              <a:rPr lang="en-GB" dirty="0" smtClean="0"/>
              <a:t>Analyse performance sales volume by sales channel and time period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Ticket Sales by Period (cont)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999" y="1629838"/>
            <a:ext cx="8000001" cy="4314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Ticket Sales by Period (cont)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523" y="1629838"/>
            <a:ext cx="7980953" cy="4314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Ticket Sales by Period (cont)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684149"/>
            <a:ext cx="8229600" cy="420566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Ticket Sales by Period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First day of week is defined in T_DEFAULTS (EIS_FIRST_DAY_OF_WEEK)</a:t>
            </a:r>
          </a:p>
          <a:p>
            <a:pPr lvl="1">
              <a:buNone/>
            </a:pPr>
            <a:r>
              <a:rPr lang="en-US" dirty="0" smtClean="0"/>
              <a:t>1 = Sunday; 2 = Monday, etc</a:t>
            </a:r>
          </a:p>
          <a:p>
            <a:r>
              <a:rPr lang="en-US" dirty="0" smtClean="0"/>
              <a:t>Financial </a:t>
            </a:r>
            <a:r>
              <a:rPr lang="en-US" dirty="0" smtClean="0"/>
              <a:t>information is reported </a:t>
            </a:r>
            <a:r>
              <a:rPr lang="en-US" dirty="0" smtClean="0"/>
              <a:t>from T_TRANSACTION</a:t>
            </a:r>
          </a:p>
          <a:p>
            <a:r>
              <a:rPr lang="en-US" dirty="0" smtClean="0"/>
              <a:t>Seat counts are </a:t>
            </a:r>
            <a:r>
              <a:rPr lang="en-US" dirty="0" smtClean="0"/>
              <a:t>reported </a:t>
            </a:r>
            <a:r>
              <a:rPr lang="en-US" dirty="0" smtClean="0"/>
              <a:t>from T_ORDER_SEAT_HISTORY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Ticket Sales by Period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be helpful to have a MOS for exchanges, so that they are easily separated</a:t>
            </a:r>
          </a:p>
          <a:p>
            <a:pPr lvl="1"/>
            <a:r>
              <a:rPr lang="en-US" sz="3200" dirty="0" smtClean="0"/>
              <a:t>If exchanges occur in the original order then it is attributed to the original MOS</a:t>
            </a:r>
          </a:p>
          <a:p>
            <a:pPr lvl="1"/>
            <a:r>
              <a:rPr lang="en-US" sz="3200" dirty="0" smtClean="0"/>
              <a:t>If it’s exchanged in a new order it will use the MOS from the new order</a:t>
            </a:r>
          </a:p>
          <a:p>
            <a:pPr lvl="1"/>
            <a:r>
              <a:rPr lang="en-US" sz="3200" dirty="0" smtClean="0"/>
              <a:t>Returns count as a -1; Sales are a +1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Ticket Sales by Period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3600" dirty="0" smtClean="0"/>
              <a:t>Troubleshooting</a:t>
            </a:r>
          </a:p>
          <a:p>
            <a:pPr lvl="1"/>
            <a:r>
              <a:rPr lang="en-US" sz="3200" dirty="0" smtClean="0"/>
              <a:t>No data on the report</a:t>
            </a:r>
          </a:p>
          <a:p>
            <a:pPr lvl="2"/>
            <a:r>
              <a:rPr lang="en-US" sz="2800" dirty="0" smtClean="0"/>
              <a:t>There were no sales for the selected performances and time period and the Include </a:t>
            </a:r>
            <a:r>
              <a:rPr lang="en-US" sz="2800" dirty="0" err="1" smtClean="0"/>
              <a:t>Perfs</a:t>
            </a:r>
            <a:r>
              <a:rPr lang="en-US" sz="2800" dirty="0" smtClean="0"/>
              <a:t> with No Sales parameter was set to “No.”</a:t>
            </a:r>
          </a:p>
          <a:p>
            <a:pPr lvl="2"/>
            <a:r>
              <a:rPr lang="en-US" sz="2800" dirty="0" smtClean="0"/>
              <a:t>One of the optional filter parameters (MOS Category, Sales Channel, or List) is excluding sales for performances in the selected time period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Payments by Performance (New)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chosen performances, breaks out payments by Payment Method</a:t>
            </a:r>
          </a:p>
          <a:p>
            <a:r>
              <a:rPr lang="en-GB" dirty="0" smtClean="0"/>
              <a:t>Good for reconciliation</a:t>
            </a:r>
          </a:p>
          <a:p>
            <a:r>
              <a:rPr lang="en-GB" dirty="0" smtClean="0"/>
              <a:t>Can be run for one performance, or a date range</a:t>
            </a:r>
          </a:p>
          <a:p>
            <a:r>
              <a:rPr lang="en-GB" dirty="0" smtClean="0"/>
              <a:t>Can only be run for performances where all activity has taken place in v6.0 or later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GB" dirty="0" smtClean="0"/>
              <a:t>2. Payments by Performance (New) (cont)</a:t>
            </a:r>
            <a:endParaRPr lang="en-US" dirty="0"/>
          </a:p>
        </p:txBody>
      </p:sp>
      <p:pic>
        <p:nvPicPr>
          <p:cNvPr id="6" name="Content Placeholder 5" descr="payments_by_perf_summary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2400" y="1447800"/>
            <a:ext cx="8382000" cy="39914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GB" dirty="0" smtClean="0"/>
              <a:t>2. Payments by Performance (New) (cont)</a:t>
            </a:r>
            <a:endParaRPr lang="en-US" dirty="0"/>
          </a:p>
        </p:txBody>
      </p:sp>
      <p:pic>
        <p:nvPicPr>
          <p:cNvPr id="5" name="Content Placeholder 3" descr="payments_by_perf_detail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0999" y="1181621"/>
            <a:ext cx="6553201" cy="506677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Performance Sales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report </a:t>
            </a:r>
            <a:r>
              <a:rPr lang="en-US" dirty="0" smtClean="0"/>
              <a:t>analyses </a:t>
            </a:r>
            <a:r>
              <a:rPr lang="en-US" dirty="0" smtClean="0"/>
              <a:t>sales with a variety of layouts</a:t>
            </a:r>
          </a:p>
          <a:p>
            <a:r>
              <a:rPr lang="en-US" dirty="0" smtClean="0"/>
              <a:t>Useful to see at which price zones and/or price points performances sell from several perspectives – per price type, MOS, and/or sales channel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Performance Sales Analysis (cont)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2159" y="1219200"/>
            <a:ext cx="5716041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85928" y="1676400"/>
            <a:ext cx="1447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+mn-lt"/>
              </a:rPr>
              <a:t>Columns:  </a:t>
            </a:r>
          </a:p>
          <a:p>
            <a:r>
              <a:rPr lang="en-US" dirty="0" smtClean="0">
                <a:latin typeface="+mn-lt"/>
              </a:rPr>
              <a:t>Base Price</a:t>
            </a:r>
          </a:p>
          <a:p>
            <a:r>
              <a:rPr lang="en-US" dirty="0" smtClean="0">
                <a:latin typeface="+mn-lt"/>
              </a:rPr>
              <a:t>Price Zones</a:t>
            </a:r>
          </a:p>
          <a:p>
            <a:r>
              <a:rPr lang="en-US" dirty="0" smtClean="0">
                <a:latin typeface="+mn-lt"/>
              </a:rPr>
              <a:t>Totals Only</a:t>
            </a:r>
            <a:endParaRPr lang="en-US" dirty="0">
              <a:latin typeface="+mn-lt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6728" y="3657600"/>
            <a:ext cx="5681472" cy="2545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85928" y="4419600"/>
            <a:ext cx="1752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+mn-lt"/>
              </a:rPr>
              <a:t>Rows:</a:t>
            </a:r>
          </a:p>
          <a:p>
            <a:r>
              <a:rPr lang="en-US" dirty="0" smtClean="0">
                <a:latin typeface="+mn-lt"/>
              </a:rPr>
              <a:t>Mode of Sale</a:t>
            </a:r>
          </a:p>
          <a:p>
            <a:r>
              <a:rPr lang="en-US" dirty="0" smtClean="0">
                <a:latin typeface="+mn-lt"/>
              </a:rPr>
              <a:t>Price Type</a:t>
            </a:r>
          </a:p>
          <a:p>
            <a:r>
              <a:rPr lang="en-US" dirty="0" smtClean="0">
                <a:latin typeface="+mn-lt"/>
              </a:rPr>
              <a:t>Sales Channel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Performance Sales Analysis (cont)</a:t>
            </a:r>
            <a:endParaRPr lang="en-US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752600"/>
            <a:ext cx="8838572" cy="398118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Performance Sales Analysis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Troubleshooting</a:t>
            </a:r>
          </a:p>
          <a:p>
            <a:pPr lvl="1"/>
            <a:r>
              <a:rPr lang="en-US" dirty="0" smtClean="0"/>
              <a:t>The ticket count and/or revenue totals appear low.</a:t>
            </a:r>
          </a:p>
          <a:p>
            <a:pPr lvl="2"/>
            <a:r>
              <a:rPr lang="en-US" dirty="0" smtClean="0"/>
              <a:t>The </a:t>
            </a:r>
            <a:r>
              <a:rPr lang="en-US" b="1" dirty="0" smtClean="0"/>
              <a:t>{Include Resold Seats}</a:t>
            </a:r>
            <a:r>
              <a:rPr lang="en-US" dirty="0" smtClean="0"/>
              <a:t> parameter is set to ‘No’; so donated seats that have been resold are not included as sold seats, and those that have not been resold are not counted as available.  </a:t>
            </a:r>
          </a:p>
          <a:p>
            <a:pPr lvl="2"/>
            <a:r>
              <a:rPr lang="en-US" dirty="0" smtClean="0"/>
              <a:t>The </a:t>
            </a:r>
            <a:r>
              <a:rPr lang="en-US" b="1" dirty="0" smtClean="0"/>
              <a:t>{Show Unpaid Seats} </a:t>
            </a:r>
            <a:r>
              <a:rPr lang="en-US" dirty="0" smtClean="0"/>
              <a:t>is set to</a:t>
            </a:r>
            <a:r>
              <a:rPr lang="en-US" b="1" dirty="0" smtClean="0"/>
              <a:t> </a:t>
            </a:r>
            <a:r>
              <a:rPr lang="en-US" dirty="0" smtClean="0"/>
              <a:t>‘Show as Available’; so any reserved, unpaid or reserved, partially paid seats are not included in the Single Sales or Package Sales sections of the report as sold seats. 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Performance Sales Summary by PT Category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Ticket counts and amounts by Price Type Category</a:t>
            </a:r>
          </a:p>
          <a:p>
            <a:r>
              <a:rPr lang="en-GB" dirty="0" smtClean="0"/>
              <a:t>Shows % of budget and capacity sold</a:t>
            </a:r>
          </a:p>
          <a:p>
            <a:r>
              <a:rPr lang="en-GB" dirty="0" smtClean="0"/>
              <a:t>Balances to the Box Office Statement</a:t>
            </a:r>
          </a:p>
          <a:p>
            <a:r>
              <a:rPr lang="en-GB" dirty="0" smtClean="0"/>
              <a:t>Used for analysis and forecasting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GB" dirty="0" smtClean="0"/>
              <a:t>4. Performance Sales Summary by PT Category (cont)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905000"/>
            <a:ext cx="8839200" cy="409749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Performance Sales Summary by PT Category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Price Type Categories pre-defined in TR_PRICE_TYPE_CATEGORY</a:t>
            </a:r>
          </a:p>
          <a:p>
            <a:r>
              <a:rPr lang="en-GB" dirty="0" smtClean="0"/>
              <a:t>Assign each Price type in TR_PRICE_TYPE to a Price Type Category </a:t>
            </a:r>
          </a:p>
          <a:p>
            <a:endParaRPr lang="en-US" dirty="0"/>
          </a:p>
        </p:txBody>
      </p:sp>
      <p:pic>
        <p:nvPicPr>
          <p:cNvPr id="4" name="Picture 3" descr="perf_sales_summary_p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3657600"/>
            <a:ext cx="7623402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Performance Sales Summary by PT Category (cont)</a:t>
            </a:r>
            <a:endParaRPr lang="en-US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447800"/>
            <a:ext cx="7620000" cy="47833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Performance Sales Summary by PT Category (cont)</a:t>
            </a:r>
            <a:endParaRPr lang="en-US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447800"/>
            <a:ext cx="7391400" cy="48172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Performance Sales Summary by PT Category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be run in historical mode, to show report as if it was run on that day</a:t>
            </a:r>
          </a:p>
          <a:p>
            <a:r>
              <a:rPr lang="en-GB" dirty="0" smtClean="0"/>
              <a:t>Needs to be scheduled</a:t>
            </a:r>
          </a:p>
          <a:p>
            <a:r>
              <a:rPr lang="en-GB" dirty="0" smtClean="0"/>
              <a:t>Can only be run in summary mode, historically</a:t>
            </a:r>
          </a:p>
          <a:p>
            <a:r>
              <a:rPr lang="en-GB" dirty="0" smtClean="0"/>
              <a:t>Unseated paid, unseated partially paid tickets not included in this report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Performance Sales Summary by PT Category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Troubleshooting</a:t>
            </a:r>
          </a:p>
          <a:p>
            <a:r>
              <a:rPr lang="en-GB" dirty="0" smtClean="0"/>
              <a:t>No data returned</a:t>
            </a:r>
          </a:p>
          <a:p>
            <a:pPr lvl="1"/>
            <a:r>
              <a:rPr lang="en-GB" dirty="0" smtClean="0"/>
              <a:t>No performances in date range/criteria selected</a:t>
            </a:r>
          </a:p>
          <a:p>
            <a:pPr lvl="1"/>
            <a:r>
              <a:rPr lang="en-GB" dirty="0" smtClean="0"/>
              <a:t>Report is being run in historical mode for a date on which it was not originally run</a:t>
            </a:r>
          </a:p>
          <a:p>
            <a:r>
              <a:rPr lang="en-GB" dirty="0" smtClean="0"/>
              <a:t>Totals are very low</a:t>
            </a:r>
          </a:p>
          <a:p>
            <a:pPr lvl="1"/>
            <a:r>
              <a:rPr lang="en-GB" dirty="0" smtClean="0"/>
              <a:t>Additional price type categories have been created</a:t>
            </a:r>
          </a:p>
          <a:p>
            <a:pPr lvl="1"/>
            <a:r>
              <a:rPr lang="en-GB" dirty="0" smtClean="0"/>
              <a:t>“Include Resold Seats” set to “No”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5. Box Office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Details ticket sales for single performance</a:t>
            </a:r>
          </a:p>
          <a:p>
            <a:r>
              <a:rPr lang="en-GB" dirty="0" smtClean="0"/>
              <a:t>Used on a daily basis for sales monitoring or performance settlement </a:t>
            </a:r>
          </a:p>
          <a:p>
            <a:r>
              <a:rPr lang="en-GB" dirty="0" smtClean="0"/>
              <a:t>Matches Performance Sales Summary by Price Type Category Report</a:t>
            </a:r>
          </a:p>
          <a:p>
            <a:pPr lvl="1"/>
            <a:r>
              <a:rPr lang="en-GB" dirty="0" smtClean="0"/>
              <a:t>Only includes predefined price type categories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5. Box Office Statement (cont)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0650" y="1143000"/>
            <a:ext cx="7262750" cy="511642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5. Box Office Statement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Troubleshooting</a:t>
            </a:r>
          </a:p>
          <a:p>
            <a:r>
              <a:rPr lang="en-GB" dirty="0" smtClean="0"/>
              <a:t>Number of seats exceeds capacity</a:t>
            </a:r>
          </a:p>
          <a:p>
            <a:pPr lvl="1"/>
            <a:r>
              <a:rPr lang="en-GB" dirty="0" smtClean="0"/>
              <a:t>Report run with “Include Resold” seats = “Yes”</a:t>
            </a:r>
            <a:endParaRPr lang="en-US" dirty="0" smtClean="0"/>
          </a:p>
          <a:p>
            <a:r>
              <a:rPr lang="en-GB" dirty="0" smtClean="0"/>
              <a:t>Subscription numbers differ from Performance Sales Summary / Season Overview</a:t>
            </a:r>
          </a:p>
          <a:p>
            <a:pPr lvl="1"/>
            <a:r>
              <a:rPr lang="en-GB" dirty="0" smtClean="0"/>
              <a:t>This report looks at PT category of “Subscription”</a:t>
            </a:r>
          </a:p>
          <a:p>
            <a:pPr lvl="1"/>
            <a:r>
              <a:rPr lang="en-GB" dirty="0" smtClean="0"/>
              <a:t>Others look at PKG_NO in T_SUB_LINEITEM and FIXED_SEAT_IND in T_PKG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Scheduling/Emailing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Any report can be scheduled to run automatically</a:t>
            </a:r>
          </a:p>
          <a:p>
            <a:r>
              <a:rPr lang="en-GB" dirty="0" smtClean="0"/>
              <a:t>Useful for reports which are run regularly</a:t>
            </a:r>
          </a:p>
          <a:p>
            <a:endParaRPr lang="en-US" dirty="0"/>
          </a:p>
        </p:txBody>
      </p:sp>
      <p:pic>
        <p:nvPicPr>
          <p:cNvPr id="4" name="Picture 3" descr="schedu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0" y="3200400"/>
            <a:ext cx="5867400" cy="30113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Scheduling/Emailing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3733799"/>
          </a:xfrm>
        </p:spPr>
        <p:txBody>
          <a:bodyPr/>
          <a:lstStyle/>
          <a:p>
            <a:r>
              <a:rPr lang="en-GB" dirty="0" smtClean="0"/>
              <a:t>Enter parameters as usual</a:t>
            </a:r>
          </a:p>
          <a:p>
            <a:r>
              <a:rPr lang="en-GB" dirty="0" smtClean="0"/>
              <a:t>Dates can be relative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</p:txBody>
      </p:sp>
      <p:pic>
        <p:nvPicPr>
          <p:cNvPr id="5" name="Picture 4" descr="schedule_dat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2895600"/>
            <a:ext cx="8606740" cy="167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Scheduling/Emailing Reports</a:t>
            </a:r>
            <a:endParaRPr lang="en-US" dirty="0"/>
          </a:p>
        </p:txBody>
      </p:sp>
      <p:pic>
        <p:nvPicPr>
          <p:cNvPr id="6" name="Picture 5" descr="schedule_windo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295400"/>
            <a:ext cx="7010400" cy="4456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Scheduling/Emailing Reports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Select “Data </a:t>
            </a:r>
            <a:r>
              <a:rPr lang="en-GB" dirty="0" err="1" smtClean="0"/>
              <a:t>Center</a:t>
            </a:r>
            <a:r>
              <a:rPr lang="en-GB" dirty="0" smtClean="0"/>
              <a:t>” to save report within Tessitura only</a:t>
            </a:r>
          </a:p>
          <a:p>
            <a:r>
              <a:rPr lang="en-GB" dirty="0" smtClean="0"/>
              <a:t>Select “Email” options to automatically email report when it is run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8" name="Picture 7" descr="schedule_outpu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3733800"/>
            <a:ext cx="7467600" cy="17710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Scheduling/Emailing Reports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email is selected, click Email button to enter recipients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11" name="Picture 10" descr="schedule_emai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200" y="3124200"/>
            <a:ext cx="7901292" cy="11687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Scheduling/Emailing Reports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Enter recipients, subject and body – new in v9.0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7" name="Picture 6" descr="schedule_email_elemen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6800" y="2667000"/>
            <a:ext cx="6934200" cy="3250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Customising</a:t>
            </a:r>
            <a:r>
              <a:rPr lang="en-US" dirty="0" smtClean="0"/>
              <a:t> Standard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All standard reports are included with Tessitura Upgrades (or on the CD)</a:t>
            </a:r>
          </a:p>
          <a:p>
            <a:r>
              <a:rPr lang="en-US" dirty="0" smtClean="0"/>
              <a:t>Each standard report is tied to a SQL Stored Procedure</a:t>
            </a:r>
          </a:p>
          <a:p>
            <a:r>
              <a:rPr lang="en-US" dirty="0" smtClean="0"/>
              <a:t>These can be copied as local procedures and reports then modified – do NOT modify the standard SQL procedures</a:t>
            </a:r>
          </a:p>
          <a:p>
            <a:r>
              <a:rPr lang="en-US" u="sng" dirty="0" smtClean="0"/>
              <a:t>Many</a:t>
            </a:r>
            <a:r>
              <a:rPr lang="en-US" dirty="0" smtClean="0"/>
              <a:t> resources on </a:t>
            </a:r>
            <a:r>
              <a:rPr lang="en-US" dirty="0" smtClean="0">
                <a:hlinkClick r:id="rId3"/>
              </a:rPr>
              <a:t>www.tessituranetwork.com</a:t>
            </a:r>
            <a:r>
              <a:rPr lang="en-US" dirty="0" smtClean="0"/>
              <a:t> on </a:t>
            </a:r>
            <a:r>
              <a:rPr lang="en-US" dirty="0" err="1" smtClean="0"/>
              <a:t>customisation</a:t>
            </a:r>
            <a:r>
              <a:rPr lang="en-US" dirty="0" smtClean="0"/>
              <a:t> (including webinars)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Shared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1"/>
            <a:ext cx="8305800" cy="32766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We are a community!  And we SHARE!</a:t>
            </a:r>
          </a:p>
          <a:p>
            <a:r>
              <a:rPr lang="en-US" dirty="0" smtClean="0"/>
              <a:t>Shared reports are located in TASK</a:t>
            </a:r>
          </a:p>
          <a:p>
            <a:pPr lvl="1"/>
            <a:r>
              <a:rPr lang="en-US" dirty="0" smtClean="0"/>
              <a:t>Link via </a:t>
            </a:r>
            <a:r>
              <a:rPr lang="en-US" dirty="0" smtClean="0">
                <a:hlinkClick r:id="rId3"/>
              </a:rPr>
              <a:t>www.tessituranetwork.com</a:t>
            </a:r>
            <a:r>
              <a:rPr lang="en-US" dirty="0" smtClean="0"/>
              <a:t> &gt; Software Support &gt; </a:t>
            </a:r>
            <a:r>
              <a:rPr lang="en-US" dirty="0" smtClean="0"/>
              <a:t>left </a:t>
            </a:r>
            <a:r>
              <a:rPr lang="en-US" dirty="0" smtClean="0"/>
              <a:t>hand side &gt;TASK Login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Over 100 Shared reports – definitely worth a look</a:t>
            </a:r>
          </a:p>
          <a:p>
            <a:pPr>
              <a:buNone/>
            </a:pPr>
            <a:endParaRPr lang="en-US" dirty="0" smtClean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3562350"/>
            <a:ext cx="2085975" cy="5524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Shared Reports (cont)</a:t>
            </a:r>
            <a:endParaRPr lang="en-US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2018544"/>
            <a:ext cx="8305800" cy="297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pic>
        <p:nvPicPr>
          <p:cNvPr id="1027" name="Picture 3" descr="C:\Users\jmcclure\AppData\Local\Microsoft\Windows\Temporary Internet Files\Content.IE5\GAU42LVL\MCj0078711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8134" y="1780695"/>
            <a:ext cx="1622066" cy="39343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Bonus Reports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If we have the time and inclination...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410200"/>
            <a:ext cx="9144000" cy="1447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Performance Listing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Used for proofing set up prior to on sale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438400"/>
            <a:ext cx="8915400" cy="38862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Performance </a:t>
            </a:r>
            <a:r>
              <a:rPr lang="en-US" dirty="0" smtClean="0"/>
              <a:t>Listing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458200" cy="4525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Troubleshooting	</a:t>
            </a:r>
          </a:p>
          <a:p>
            <a:pPr lvl="1"/>
            <a:r>
              <a:rPr lang="en-US" dirty="0" smtClean="0"/>
              <a:t>There is no data on the Report – Check your parameters</a:t>
            </a:r>
          </a:p>
          <a:p>
            <a:pPr lvl="2"/>
            <a:r>
              <a:rPr lang="en-US" dirty="0" smtClean="0"/>
              <a:t>There are no performances within the date range you selected</a:t>
            </a:r>
          </a:p>
          <a:p>
            <a:pPr lvl="2"/>
            <a:r>
              <a:rPr lang="en-US" dirty="0" smtClean="0"/>
              <a:t>There are no price types assigned to the performance selected</a:t>
            </a:r>
          </a:p>
          <a:p>
            <a:pPr lvl="2"/>
            <a:r>
              <a:rPr lang="en-US" dirty="0" smtClean="0"/>
              <a:t>There are no performances in the status selected (on sale, cancelled, etc)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Advance Sales Graph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Plots:</a:t>
            </a:r>
          </a:p>
          <a:p>
            <a:pPr lvl="1">
              <a:buNone/>
            </a:pPr>
            <a:r>
              <a:rPr lang="en-GB" dirty="0" smtClean="0"/>
              <a:t>% seat capacity sold vs. # days prior to performance</a:t>
            </a:r>
          </a:p>
          <a:p>
            <a:r>
              <a:rPr lang="en-GB" dirty="0" smtClean="0"/>
              <a:t>Shows the pace of sales accelerating / decelerating as performance date is approached</a:t>
            </a:r>
          </a:p>
          <a:p>
            <a:r>
              <a:rPr lang="en-GB" dirty="0" smtClean="0"/>
              <a:t>Allows comparison of sales trends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486400"/>
            <a:ext cx="9144000" cy="1371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Advance Sales Graph </a:t>
            </a:r>
            <a:r>
              <a:rPr lang="en-US" sz="3600" dirty="0" smtClean="0"/>
              <a:t>(cont)</a:t>
            </a:r>
            <a:endParaRPr lang="en-US" sz="3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981200"/>
            <a:ext cx="8305800" cy="440907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Advance Sales Graph </a:t>
            </a:r>
            <a:r>
              <a:rPr lang="en-US" sz="3600" dirty="0" smtClean="0"/>
              <a:t>(cont)</a:t>
            </a:r>
            <a:endParaRPr lang="en-US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524000"/>
            <a:ext cx="8305800" cy="386545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Advance Sales Graph </a:t>
            </a:r>
            <a:r>
              <a:rPr lang="en-US" sz="3600" dirty="0" smtClean="0"/>
              <a:t>(cont)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Used to identify sales trends</a:t>
            </a:r>
          </a:p>
          <a:p>
            <a:r>
              <a:rPr lang="en-GB" dirty="0" smtClean="0"/>
              <a:t>Predict where sales are headed</a:t>
            </a:r>
          </a:p>
          <a:p>
            <a:r>
              <a:rPr lang="en-GB" dirty="0" smtClean="0"/>
              <a:t>High-level view of peaks/troughs in marketing activity </a:t>
            </a:r>
          </a:p>
          <a:p>
            <a:r>
              <a:rPr lang="en-GB" dirty="0" smtClean="0"/>
              <a:t>Only seated, paid and ticketed seats included</a:t>
            </a:r>
          </a:p>
          <a:p>
            <a:r>
              <a:rPr lang="en-GB" dirty="0" smtClean="0"/>
              <a:t>Uses order date in T_ORDER</a:t>
            </a:r>
          </a:p>
          <a:p>
            <a:r>
              <a:rPr lang="en-GB" dirty="0" smtClean="0"/>
              <a:t>Remember “Next” page of parameters</a:t>
            </a:r>
            <a:endParaRPr lang="en-US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Advance Sales Graph </a:t>
            </a:r>
            <a:r>
              <a:rPr lang="en-US" sz="3600" dirty="0" smtClean="0"/>
              <a:t>(cont)</a:t>
            </a:r>
            <a:endParaRPr lang="en-US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447800"/>
            <a:ext cx="8218714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Advance Sales Graph </a:t>
            </a:r>
            <a:r>
              <a:rPr lang="en-US" sz="3600" dirty="0" smtClean="0"/>
              <a:t>(cont)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Troubleshooting</a:t>
            </a:r>
          </a:p>
          <a:p>
            <a:r>
              <a:rPr lang="en-GB" dirty="0" smtClean="0"/>
              <a:t>Sales show over 100% capacity</a:t>
            </a:r>
          </a:p>
          <a:p>
            <a:pPr lvl="1"/>
            <a:r>
              <a:rPr lang="en-GB" dirty="0" smtClean="0"/>
              <a:t>Including resold seats </a:t>
            </a:r>
          </a:p>
          <a:p>
            <a:r>
              <a:rPr lang="en-GB" dirty="0" smtClean="0"/>
              <a:t>Sales start above 0% capacity</a:t>
            </a:r>
          </a:p>
          <a:p>
            <a:pPr lvl="1"/>
            <a:r>
              <a:rPr lang="en-GB" dirty="0" smtClean="0"/>
              <a:t>Tickets sold further in advance than “maximum days before” selected </a:t>
            </a:r>
          </a:p>
          <a:p>
            <a:endParaRPr lang="en-US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smtClean="0"/>
              <a:t>Mode of Sale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Summarizes # orders, # seats, total due and fees for selected mode(s) of sale</a:t>
            </a:r>
          </a:p>
          <a:p>
            <a:r>
              <a:rPr lang="en-GB" dirty="0" smtClean="0"/>
              <a:t>Can enter Fiscal year to include all performances or enter date range</a:t>
            </a:r>
          </a:p>
          <a:p>
            <a:r>
              <a:rPr lang="en-GB" dirty="0" smtClean="0"/>
              <a:t>Can enter order date range</a:t>
            </a:r>
          </a:p>
          <a:p>
            <a:r>
              <a:rPr lang="en-GB" dirty="0" smtClean="0"/>
              <a:t>Used to determine how orders originated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smtClean="0"/>
              <a:t>Mode of Sale </a:t>
            </a:r>
            <a:r>
              <a:rPr lang="en-US" dirty="0" smtClean="0"/>
              <a:t>Analysis (cont)</a:t>
            </a:r>
            <a:endParaRPr lang="en-US" dirty="0"/>
          </a:p>
        </p:txBody>
      </p:sp>
      <p:pic>
        <p:nvPicPr>
          <p:cNvPr id="10" name="Content Placeholder 9" descr="mos_seaso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488" y="1295400"/>
            <a:ext cx="9050312" cy="4114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smtClean="0"/>
              <a:t>Mode of Sale </a:t>
            </a:r>
            <a:r>
              <a:rPr lang="en-US" dirty="0" smtClean="0"/>
              <a:t>Analysis (cont)</a:t>
            </a:r>
            <a:endParaRPr lang="en-US" dirty="0"/>
          </a:p>
        </p:txBody>
      </p:sp>
      <p:pic>
        <p:nvPicPr>
          <p:cNvPr id="9" name="Content Placeholder 8" descr="mos_perf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2400" y="1371600"/>
            <a:ext cx="7467600" cy="462580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smtClean="0"/>
              <a:t>Mode of Sale </a:t>
            </a:r>
            <a:r>
              <a:rPr lang="en-US" dirty="0" smtClean="0"/>
              <a:t>Analysis (cont)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Troubleshooting</a:t>
            </a:r>
          </a:p>
          <a:p>
            <a:r>
              <a:rPr lang="en-GB" dirty="0" smtClean="0"/>
              <a:t>Handling Fee totals appear low</a:t>
            </a:r>
          </a:p>
          <a:p>
            <a:pPr lvl="1"/>
            <a:r>
              <a:rPr lang="en-GB" dirty="0" smtClean="0"/>
              <a:t>Fee only calculated for ticketed seats</a:t>
            </a:r>
          </a:p>
          <a:p>
            <a:r>
              <a:rPr lang="en-GB" dirty="0" smtClean="0"/>
              <a:t># Orders appears high</a:t>
            </a:r>
          </a:p>
          <a:p>
            <a:pPr lvl="1"/>
            <a:r>
              <a:rPr lang="en-GB" dirty="0" smtClean="0"/>
              <a:t>If an order contains more than one type of sale it is counted once for each type</a:t>
            </a:r>
          </a:p>
          <a:p>
            <a:r>
              <a:rPr lang="en-GB" dirty="0" smtClean="0"/>
              <a:t>Requested and Pending totals appear high</a:t>
            </a:r>
          </a:p>
          <a:p>
            <a:pPr lvl="1"/>
            <a:r>
              <a:rPr lang="en-GB" dirty="0" smtClean="0"/>
              <a:t>Report includes unpaid and partially paid orders</a:t>
            </a:r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</a:t>
            </a:r>
            <a:r>
              <a:rPr lang="en-US" dirty="0" smtClean="0"/>
              <a:t>Single sales order listing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Great for finding “Needle in the haystack” orders</a:t>
            </a:r>
          </a:p>
          <a:p>
            <a:r>
              <a:rPr lang="en-US" sz="3600" dirty="0" smtClean="0"/>
              <a:t>Can be used to spot check problems a few days before a show</a:t>
            </a:r>
          </a:p>
          <a:p>
            <a:r>
              <a:rPr lang="en-US" sz="3600" dirty="0" smtClean="0"/>
              <a:t>Sister report to Package Order Listing</a:t>
            </a:r>
          </a:p>
          <a:p>
            <a:endParaRPr lang="en-US" sz="36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4. </a:t>
            </a:r>
            <a:r>
              <a:rPr lang="en-US" dirty="0" smtClean="0"/>
              <a:t>Single Sale order listing (cont)</a:t>
            </a:r>
            <a:endParaRPr 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899" y="1739372"/>
            <a:ext cx="8000001" cy="4247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4. </a:t>
            </a:r>
            <a:r>
              <a:rPr lang="en-US" dirty="0" smtClean="0"/>
              <a:t>Single Sale order Listing (cont)</a:t>
            </a:r>
            <a:endParaRPr lang="en-US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2020" y="1524000"/>
            <a:ext cx="7459980" cy="42672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dirty="0" smtClean="0"/>
              <a:t>Package Order Listing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Sister report to Single Sale Order Listing, but this one shows package orders</a:t>
            </a:r>
          </a:p>
          <a:p>
            <a:r>
              <a:rPr lang="en-US" dirty="0" smtClean="0"/>
              <a:t>In Ticketing Subscription Reports Folder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5. </a:t>
            </a:r>
            <a:r>
              <a:rPr lang="en-US" dirty="0" smtClean="0"/>
              <a:t>Package Order Listing (cont)</a:t>
            </a:r>
            <a:endParaRPr lang="en-US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860" y="1600200"/>
            <a:ext cx="7804573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5. Package Order Listing (cont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2487" y="1219200"/>
            <a:ext cx="6566113" cy="498915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6. </a:t>
            </a:r>
            <a:r>
              <a:rPr lang="en-US" dirty="0" smtClean="0"/>
              <a:t>House Map Print Report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Produces printed seating map</a:t>
            </a:r>
          </a:p>
          <a:p>
            <a:r>
              <a:rPr lang="en-GB" dirty="0" smtClean="0"/>
              <a:t>Performance / Package / Date Range</a:t>
            </a:r>
          </a:p>
          <a:p>
            <a:r>
              <a:rPr lang="en-GB" dirty="0" smtClean="0"/>
              <a:t>Can show Hold Codes</a:t>
            </a:r>
          </a:p>
          <a:p>
            <a:r>
              <a:rPr lang="en-GB" dirty="0" smtClean="0"/>
              <a:t>Can show upgrades</a:t>
            </a:r>
          </a:p>
          <a:p>
            <a:r>
              <a:rPr lang="en-GB" dirty="0" smtClean="0"/>
              <a:t>Useful for night of performance if Duty Manager needs a paper seating map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4953000"/>
            <a:ext cx="9144000" cy="1905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6. </a:t>
            </a:r>
            <a:r>
              <a:rPr lang="en-US" dirty="0" smtClean="0"/>
              <a:t>House Map Print </a:t>
            </a:r>
            <a:r>
              <a:rPr lang="en-US" dirty="0" smtClean="0"/>
              <a:t>Report (cont)</a:t>
            </a:r>
            <a:endParaRPr lang="en-US" dirty="0"/>
          </a:p>
        </p:txBody>
      </p:sp>
      <p:pic>
        <p:nvPicPr>
          <p:cNvPr id="717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447800"/>
            <a:ext cx="5219048" cy="3209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3152775"/>
            <a:ext cx="5181600" cy="36290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5715000" y="15240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House View 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057400" y="5117068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Report View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133600" y="5486400"/>
            <a:ext cx="1447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>
            <a:off x="5562600" y="1905001"/>
            <a:ext cx="1447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724400"/>
            <a:ext cx="9144000" cy="2057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12. Attendance by Performance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295400"/>
            <a:ext cx="8459536" cy="53340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ssitura Market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Tessitura Marketing</Template>
  <TotalTime>1287</TotalTime>
  <Words>3242</Words>
  <Application>Microsoft Office PowerPoint</Application>
  <PresentationFormat>On-screen Show (4:3)</PresentationFormat>
  <Paragraphs>448</Paragraphs>
  <Slides>62</Slides>
  <Notes>52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3" baseType="lpstr">
      <vt:lpstr>Tessitura Marketing</vt:lpstr>
      <vt:lpstr>Introduction to Core Tessitura Reports</vt:lpstr>
      <vt:lpstr>Introduction</vt:lpstr>
      <vt:lpstr>Overview of this session</vt:lpstr>
      <vt:lpstr>Report Help</vt:lpstr>
      <vt:lpstr>Other helpful report tools</vt:lpstr>
      <vt:lpstr>Reports highlighted today</vt:lpstr>
      <vt:lpstr>1. Ticket Sales by Period</vt:lpstr>
      <vt:lpstr>1. Ticket Sales by Period (cont)</vt:lpstr>
      <vt:lpstr>1. Ticket Sales by Period (cont)</vt:lpstr>
      <vt:lpstr>1. Ticket Sales by Period (cont)</vt:lpstr>
      <vt:lpstr>1. Ticket Sales by Period (cont)</vt:lpstr>
      <vt:lpstr>1. Ticket Sales by Period (cont)</vt:lpstr>
      <vt:lpstr>1. Ticket Sales by Period (cont)</vt:lpstr>
      <vt:lpstr>2. Payments by Performance (New)</vt:lpstr>
      <vt:lpstr>2. Payments by Performance (New) (cont)</vt:lpstr>
      <vt:lpstr>2. Payments by Performance (New) (cont)</vt:lpstr>
      <vt:lpstr>3. Performance Sales Analysis</vt:lpstr>
      <vt:lpstr>3. Performance Sales Analysis (cont)</vt:lpstr>
      <vt:lpstr>3. Performance Sales Analysis (cont)</vt:lpstr>
      <vt:lpstr>3. Performance Sales Analysis (cont)</vt:lpstr>
      <vt:lpstr>4. Performance Sales Summary by PT Category</vt:lpstr>
      <vt:lpstr>4. Performance Sales Summary by PT Category (cont)</vt:lpstr>
      <vt:lpstr>4. Performance Sales Summary by PT Category (cont)</vt:lpstr>
      <vt:lpstr>4. Performance Sales Summary by PT Category (cont)</vt:lpstr>
      <vt:lpstr>4. Performance Sales Summary by PT Category (cont)</vt:lpstr>
      <vt:lpstr>4. Performance Sales Summary by PT Category (cont)</vt:lpstr>
      <vt:lpstr>4. Performance Sales Summary by PT Category (cont)</vt:lpstr>
      <vt:lpstr>5. Box Office Statement</vt:lpstr>
      <vt:lpstr>5. Box Office Statement (cont)</vt:lpstr>
      <vt:lpstr>5. Box Office Statement (cont)</vt:lpstr>
      <vt:lpstr>Scheduling/Emailing Reports</vt:lpstr>
      <vt:lpstr>Scheduling/Emailing Reports</vt:lpstr>
      <vt:lpstr>Scheduling/Emailing Reports</vt:lpstr>
      <vt:lpstr>Scheduling/Emailing Reports</vt:lpstr>
      <vt:lpstr>Scheduling/Emailing Reports</vt:lpstr>
      <vt:lpstr>Scheduling/Emailing Reports</vt:lpstr>
      <vt:lpstr>Customising Standard Reports</vt:lpstr>
      <vt:lpstr>Shared Reports</vt:lpstr>
      <vt:lpstr>Shared Reports (cont)</vt:lpstr>
      <vt:lpstr>Questions?</vt:lpstr>
      <vt:lpstr>Bonus Reports</vt:lpstr>
      <vt:lpstr>1. Performance Listing</vt:lpstr>
      <vt:lpstr>1. Performance Listing (cont)</vt:lpstr>
      <vt:lpstr>2. Advance Sales Graph</vt:lpstr>
      <vt:lpstr>2. Advance Sales Graph (cont)</vt:lpstr>
      <vt:lpstr>2. Advance Sales Graph (cont)</vt:lpstr>
      <vt:lpstr>2. Advance Sales Graph (cont)</vt:lpstr>
      <vt:lpstr>2. Advance Sales Graph (cont)</vt:lpstr>
      <vt:lpstr>2. Advance Sales Graph (cont)</vt:lpstr>
      <vt:lpstr>3. Mode of Sale Analysis</vt:lpstr>
      <vt:lpstr>3. Mode of Sale Analysis (cont)</vt:lpstr>
      <vt:lpstr>3. Mode of Sale Analysis (cont)</vt:lpstr>
      <vt:lpstr>3. Mode of Sale Analysis (cont)</vt:lpstr>
      <vt:lpstr>4. Single sales order listing</vt:lpstr>
      <vt:lpstr>4. Single Sale order listing (cont)</vt:lpstr>
      <vt:lpstr>4. Single Sale order Listing (cont)</vt:lpstr>
      <vt:lpstr>5. Package Order Listing</vt:lpstr>
      <vt:lpstr>5. Package Order Listing (cont)</vt:lpstr>
      <vt:lpstr>5. Package Order Listing (cont)</vt:lpstr>
      <vt:lpstr>6. House Map Print Report</vt:lpstr>
      <vt:lpstr>6. House Map Print Report (cont)</vt:lpstr>
      <vt:lpstr>12. Attendance by Performance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 at Home Ticketing</dc:title>
  <dc:creator>scfhwe5pc7hdrpvdb833urnc7imzpx5af7rxfda</dc:creator>
  <cp:lastModifiedBy> </cp:lastModifiedBy>
  <cp:revision>129</cp:revision>
  <dcterms:created xsi:type="dcterms:W3CDTF">2009-07-08T19:52:01Z</dcterms:created>
  <dcterms:modified xsi:type="dcterms:W3CDTF">2009-10-22T10:22:00Z</dcterms:modified>
</cp:coreProperties>
</file>