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5" r:id="rId2"/>
  </p:sldMasterIdLst>
  <p:notesMasterIdLst>
    <p:notesMasterId r:id="rId95"/>
  </p:notesMasterIdLst>
  <p:handoutMasterIdLst>
    <p:handoutMasterId r:id="rId96"/>
  </p:handoutMasterIdLst>
  <p:sldIdLst>
    <p:sldId id="39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4" r:id="rId40"/>
    <p:sldId id="295" r:id="rId41"/>
    <p:sldId id="296" r:id="rId42"/>
    <p:sldId id="297" r:id="rId43"/>
    <p:sldId id="298" r:id="rId44"/>
    <p:sldId id="300" r:id="rId45"/>
    <p:sldId id="338" r:id="rId46"/>
    <p:sldId id="367" r:id="rId47"/>
    <p:sldId id="336" r:id="rId48"/>
    <p:sldId id="302" r:id="rId49"/>
    <p:sldId id="303" r:id="rId50"/>
    <p:sldId id="304" r:id="rId51"/>
    <p:sldId id="305" r:id="rId52"/>
    <p:sldId id="337" r:id="rId53"/>
    <p:sldId id="306" r:id="rId54"/>
    <p:sldId id="369" r:id="rId55"/>
    <p:sldId id="370" r:id="rId56"/>
    <p:sldId id="372" r:id="rId57"/>
    <p:sldId id="373" r:id="rId58"/>
    <p:sldId id="374" r:id="rId59"/>
    <p:sldId id="375" r:id="rId60"/>
    <p:sldId id="376" r:id="rId61"/>
    <p:sldId id="377" r:id="rId62"/>
    <p:sldId id="308" r:id="rId63"/>
    <p:sldId id="307" r:id="rId64"/>
    <p:sldId id="368" r:id="rId65"/>
    <p:sldId id="354" r:id="rId66"/>
    <p:sldId id="355" r:id="rId67"/>
    <p:sldId id="356" r:id="rId68"/>
    <p:sldId id="360" r:id="rId69"/>
    <p:sldId id="361" r:id="rId70"/>
    <p:sldId id="339" r:id="rId71"/>
    <p:sldId id="343" r:id="rId72"/>
    <p:sldId id="378" r:id="rId73"/>
    <p:sldId id="348" r:id="rId74"/>
    <p:sldId id="352" r:id="rId75"/>
    <p:sldId id="351" r:id="rId76"/>
    <p:sldId id="344" r:id="rId77"/>
    <p:sldId id="381" r:id="rId78"/>
    <p:sldId id="326" r:id="rId79"/>
    <p:sldId id="347" r:id="rId80"/>
    <p:sldId id="382" r:id="rId81"/>
    <p:sldId id="383" r:id="rId82"/>
    <p:sldId id="384" r:id="rId83"/>
    <p:sldId id="385" r:id="rId84"/>
    <p:sldId id="387" r:id="rId85"/>
    <p:sldId id="379" r:id="rId86"/>
    <p:sldId id="380" r:id="rId87"/>
    <p:sldId id="332" r:id="rId88"/>
    <p:sldId id="333" r:id="rId89"/>
    <p:sldId id="353" r:id="rId90"/>
    <p:sldId id="391" r:id="rId91"/>
    <p:sldId id="388" r:id="rId92"/>
    <p:sldId id="389" r:id="rId93"/>
    <p:sldId id="390" r:id="rId9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BA43"/>
    <a:srgbClr val="F0583F"/>
    <a:srgbClr val="00000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022" autoAdjust="0"/>
  </p:normalViewPr>
  <p:slideViewPr>
    <p:cSldViewPr showGuides="1">
      <p:cViewPr varScale="1">
        <p:scale>
          <a:sx n="63" d="100"/>
          <a:sy n="63" d="100"/>
        </p:scale>
        <p:origin x="-17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-3834" y="-96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353EB4A-B2B1-47D6-BAFC-F608FD40051C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15AE06E5-0577-45AB-8C16-83441DC9C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83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8245A8F5-9D99-4E68-931B-EAE75672A1FA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EB608AC-5A3A-4C0D-941F-07B85DA25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58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916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65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8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61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32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283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730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8600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532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4266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075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18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8583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5367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20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915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044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2778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7463" y="7461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0797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25901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66608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54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00602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baseline="0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14145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62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00602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88872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/>
              <a:pPr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85717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65873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/>
              <a:pPr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898575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67905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/>
              <a:pPr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520732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78290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6390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035931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026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150130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546838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47162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296059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899549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566811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645937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434674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307751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274941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289999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20875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5875" y="746125"/>
            <a:ext cx="4802188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18602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79875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90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430001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91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269152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92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161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2590800"/>
            <a:ext cx="7315200" cy="153169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Long Title Here 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914400" y="838200"/>
            <a:ext cx="7315200" cy="762000"/>
          </a:xfrm>
        </p:spPr>
        <p:txBody>
          <a:bodyPr anchor="ctr" anchorCtr="0"/>
          <a:lstStyle>
            <a:lvl1pPr algn="ctr">
              <a:defRPr sz="2800" baseline="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Short Session Title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983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jor Area Divider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76300" y="1524000"/>
            <a:ext cx="7391400" cy="1905000"/>
          </a:xfrm>
        </p:spPr>
        <p:txBody>
          <a:bodyPr anchor="ctr" anchorCtr="0">
            <a:noAutofit/>
          </a:bodyPr>
          <a:lstStyle>
            <a:lvl1pPr algn="ctr">
              <a:defRPr sz="40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Section Break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785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1143000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7315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71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199"/>
            <a:ext cx="36576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199"/>
            <a:ext cx="36576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29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idx="4294967295"/>
          </p:nvPr>
        </p:nvSpPr>
        <p:spPr>
          <a:xfrm>
            <a:off x="609600" y="1600200"/>
            <a:ext cx="3582988" cy="4648200"/>
          </a:xfrm>
        </p:spPr>
        <p:txBody>
          <a:bodyPr/>
          <a:lstStyle/>
          <a:p>
            <a:pPr marL="230188" lvl="0" indent="-230188"/>
            <a:r>
              <a:rPr lang="en-US" smtClean="0"/>
              <a:t>Click to edit Master text styles</a:t>
            </a:r>
          </a:p>
          <a:p>
            <a:pPr marL="230188" lvl="1" indent="-230188"/>
            <a:r>
              <a:rPr lang="en-US" smtClean="0"/>
              <a:t>Second level</a:t>
            </a:r>
          </a:p>
          <a:p>
            <a:pPr marL="230188" lvl="2" indent="-230188"/>
            <a:r>
              <a:rPr lang="en-US" smtClean="0"/>
              <a:t>Third level</a:t>
            </a:r>
          </a:p>
          <a:p>
            <a:pPr marL="230188" lvl="3" indent="-230188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224484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70075"/>
            <a:ext cx="7391400" cy="4149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128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171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uter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623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1343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532" y="2133600"/>
            <a:ext cx="5704936" cy="4278702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838200"/>
            <a:ext cx="7315200" cy="12954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Session Title Here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487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838200"/>
            <a:ext cx="7315200" cy="12954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Session Title Here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t="7709" r="8006" b="23377"/>
          <a:stretch/>
        </p:blipFill>
        <p:spPr>
          <a:xfrm>
            <a:off x="2053087" y="2260120"/>
            <a:ext cx="5098212" cy="317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0776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103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9706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0065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103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1143000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7315200" cy="4267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71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2590800"/>
            <a:ext cx="7315200" cy="153169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Long Title Here 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914400" y="838200"/>
            <a:ext cx="7315200" cy="762000"/>
          </a:xfrm>
        </p:spPr>
        <p:txBody>
          <a:bodyPr anchor="ctr" anchorCtr="0"/>
          <a:lstStyle>
            <a:lvl1pPr algn="ctr">
              <a:defRPr sz="2800" baseline="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Short Session Title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983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A Final Slide 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8370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762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828800"/>
            <a:ext cx="7315200" cy="4267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63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2" r:id="rId4"/>
    <p:sldLayoutId id="2147483653" r:id="rId5"/>
    <p:sldLayoutId id="2147483657" r:id="rId6"/>
    <p:sldLayoutId id="2147483654" r:id="rId7"/>
    <p:sldLayoutId id="2147483656" r:id="rId8"/>
    <p:sldLayoutId id="2147483655" r:id="rId9"/>
    <p:sldLayoutId id="2147483658" r:id="rId10"/>
    <p:sldLayoutId id="2147483664" r:id="rId11"/>
    <p:sldLayoutId id="2147483663" r:id="rId12"/>
    <p:sldLayoutId id="2147483661" r:id="rId13"/>
    <p:sldLayoutId id="2147483662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spcAft>
          <a:spcPts val="600"/>
        </a:spcAft>
        <a:buNone/>
        <a:defRPr sz="3000" b="0" i="0" kern="1200" cap="none" spc="0" baseline="0">
          <a:solidFill>
            <a:srgbClr val="2CACE3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8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6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4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2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0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762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828800"/>
            <a:ext cx="7315200" cy="4267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63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spcAft>
          <a:spcPts val="600"/>
        </a:spcAft>
        <a:buNone/>
        <a:defRPr sz="3000" b="0" i="0" kern="1200" cap="none" spc="0" baseline="0">
          <a:solidFill>
            <a:srgbClr val="2CACE3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8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6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4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2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0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situranetwork.com/Help_System/Content/Constituent%20Records%20Basic%20Features/Flex%20Headers.htm" TargetMode="External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tessituranetwork.com/network/Learning/Documentation/Customization/Custom%20Constituent%20Headers.aspx" TargetMode="External"/><Relationship Id="rId5" Type="http://schemas.openxmlformats.org/officeDocument/2006/relationships/hyperlink" Target="http://www.tessituranetwork.com/Community/search/SearchResults.aspx?q=flex+header" TargetMode="External"/><Relationship Id="rId4" Type="http://schemas.openxmlformats.org/officeDocument/2006/relationships/hyperlink" Target="http://www.tessituranetwork.com/Help_System/Content/Constituent%20Records%20Basic%20Features/Popup%20Headers.htm" TargetMode="Externa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1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3.png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1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7315200" cy="1531690"/>
          </a:xfrm>
        </p:spPr>
        <p:txBody>
          <a:bodyPr/>
          <a:lstStyle/>
          <a:p>
            <a:r>
              <a:rPr lang="en-US" smtClean="0"/>
              <a:t>Creating Popup, Flex and Custom Constituent Headers</a:t>
            </a:r>
            <a:endParaRPr lang="en-US" dirty="0" smtClean="0"/>
          </a:p>
          <a:p>
            <a:r>
              <a:rPr lang="en-US" sz="2800" i="1" smtClean="0"/>
              <a:t>Two Headers are Better Than One</a:t>
            </a:r>
            <a:endParaRPr lang="en-US" sz="2800" i="1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891540" y="4419600"/>
            <a:ext cx="7315200" cy="1524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600"/>
              </a:spcAft>
              <a:buNone/>
              <a:defRPr sz="2800" b="0" i="0" kern="1200" cap="none" spc="0" baseline="0">
                <a:solidFill>
                  <a:srgbClr val="00B0F0"/>
                </a:solidFill>
                <a:latin typeface="Arial Black" pitchFamily="34" charset="0"/>
                <a:ea typeface="+mj-ea"/>
                <a:cs typeface="+mj-cs"/>
              </a:defRPr>
            </a:lvl1pPr>
          </a:lstStyle>
          <a:p>
            <a:r>
              <a:rPr lang="en-US" sz="2400" smtClean="0"/>
              <a:t>Presenters</a:t>
            </a:r>
            <a:endParaRPr lang="en-US" sz="2400" dirty="0" smtClean="0"/>
          </a:p>
          <a:p>
            <a:r>
              <a:rPr lang="en-US" sz="2400" smtClean="0"/>
              <a:t>Jon Dickey, Tessitura Network</a:t>
            </a:r>
            <a:endParaRPr lang="en-US" sz="2400" dirty="0" smtClean="0"/>
          </a:p>
          <a:p>
            <a:r>
              <a:rPr lang="en-US" sz="2400" smtClean="0"/>
              <a:t>Ben Magson, Tessitura Network</a:t>
            </a:r>
            <a:endParaRPr lang="en-US" sz="2400" dirty="0" smtClean="0"/>
          </a:p>
          <a:p>
            <a:endParaRPr lang="en-US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705600" y="4572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E3038C"/>
                </a:solidFill>
                <a:latin typeface="Arial Black" pitchFamily="34" charset="0"/>
              </a:rPr>
              <a:t>#</a:t>
            </a:r>
            <a:r>
              <a:rPr lang="en-US" b="1" dirty="0" smtClean="0">
                <a:solidFill>
                  <a:srgbClr val="E3038C"/>
                </a:solidFill>
                <a:latin typeface="Arial Black" pitchFamily="34" charset="0"/>
              </a:rPr>
              <a:t>tlcc2013</a:t>
            </a:r>
            <a:endParaRPr lang="en-US" b="1" dirty="0">
              <a:solidFill>
                <a:srgbClr val="E3038C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49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Session outline…</a:t>
            </a:r>
            <a:endParaRPr lang="en-US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dirty="0" smtClean="0"/>
              <a:t>Creating &amp; Customizing Flex Constituent Headers</a:t>
            </a:r>
          </a:p>
          <a:p>
            <a:r>
              <a:rPr lang="en-GB" dirty="0" smtClean="0"/>
              <a:t>Creating &amp; Customizing  Popup Headers</a:t>
            </a:r>
          </a:p>
          <a:p>
            <a:pPr eaLnBrk="1" hangingPunct="1"/>
            <a:endParaRPr lang="en-GB" dirty="0" smtClean="0"/>
          </a:p>
          <a:p>
            <a:r>
              <a:rPr lang="en-GB" dirty="0" smtClean="0"/>
              <a:t>Creating InfoMaker Headers</a:t>
            </a:r>
          </a:p>
          <a:p>
            <a:endParaRPr lang="en-GB" dirty="0" smtClean="0"/>
          </a:p>
          <a:p>
            <a:r>
              <a:rPr lang="en-GB" dirty="0" smtClean="0"/>
              <a:t>Additional Resources</a:t>
            </a:r>
          </a:p>
          <a:p>
            <a:r>
              <a:rPr lang="en-GB" dirty="0" smtClean="0"/>
              <a:t>Q&amp;A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Creating and Customizing Flex Headers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297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constituent header?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7315200" cy="4419600"/>
          </a:xfrm>
        </p:spPr>
        <p:txBody>
          <a:bodyPr/>
          <a:lstStyle/>
          <a:p>
            <a:r>
              <a:rPr lang="en-GB" dirty="0" smtClean="0"/>
              <a:t>Displays at top of record in constituent record…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041242"/>
            <a:ext cx="7350034" cy="3207158"/>
          </a:xfrm>
          <a:prstGeom prst="rect">
            <a:avLst/>
          </a:prstGeom>
          <a:ln w="19050">
            <a:noFill/>
          </a:ln>
        </p:spPr>
      </p:pic>
    </p:spTree>
    <p:extLst>
      <p:ext uri="{BB962C8B-B14F-4D97-AF65-F5344CB8AC3E}">
        <p14:creationId xmlns:p14="http://schemas.microsoft.com/office/powerpoint/2010/main" val="278582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constituent header?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1"/>
            <a:ext cx="7772400" cy="685799"/>
          </a:xfrm>
        </p:spPr>
        <p:txBody>
          <a:bodyPr/>
          <a:lstStyle/>
          <a:p>
            <a:r>
              <a:rPr lang="en-GB" dirty="0" smtClean="0"/>
              <a:t>… and order…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887940"/>
            <a:ext cx="8684623" cy="1647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15" y="2209800"/>
            <a:ext cx="8610600" cy="2110606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952500" y="4300812"/>
            <a:ext cx="7772400" cy="6857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Wingdings" pitchFamily="2" charset="2"/>
              <a:buChar char="§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200"/>
              </a:spcAft>
              <a:buClr>
                <a:srgbClr val="E3038C"/>
              </a:buClr>
              <a:buFont typeface="Arial" pitchFamily="34" charset="0"/>
              <a:buChar char="•"/>
            </a:pPr>
            <a:r>
              <a:rPr lang="en-GB" sz="2800" b="1" spc="-7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… and contribution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002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315200" cy="4572000"/>
          </a:xfrm>
        </p:spPr>
        <p:txBody>
          <a:bodyPr/>
          <a:lstStyle/>
          <a:p>
            <a:r>
              <a:rPr lang="en-GB" dirty="0" smtClean="0"/>
              <a:t>They are everywhere!</a:t>
            </a:r>
          </a:p>
          <a:p>
            <a:r>
              <a:rPr lang="en-GB" dirty="0" smtClean="0"/>
              <a:t>You can change what data appears here depending on:</a:t>
            </a:r>
          </a:p>
          <a:p>
            <a:pPr lvl="1"/>
            <a:r>
              <a:rPr lang="en-GB" dirty="0" smtClean="0"/>
              <a:t>Which constituent is loaded</a:t>
            </a:r>
          </a:p>
          <a:p>
            <a:pPr lvl="1"/>
            <a:r>
              <a:rPr lang="en-GB" dirty="0" smtClean="0"/>
              <a:t>Which user is logged into Tessitura</a:t>
            </a:r>
          </a:p>
          <a:p>
            <a:r>
              <a:rPr lang="en-GB" dirty="0" smtClean="0"/>
              <a:t>Pre v11 custom headers were created in infomaker</a:t>
            </a:r>
          </a:p>
          <a:p>
            <a:r>
              <a:rPr lang="en-GB" dirty="0" smtClean="0"/>
              <a:t>Now – Flex Headers!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29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Off the top of your head(</a:t>
            </a:r>
            <a:r>
              <a:rPr lang="en-US" dirty="0" err="1" smtClean="0"/>
              <a:t>er</a:t>
            </a:r>
            <a:r>
              <a:rPr lang="en-US" dirty="0" smtClean="0"/>
              <a:t>), give me some use cases…</a:t>
            </a:r>
            <a:endParaRPr lang="en-US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dirty="0" smtClean="0"/>
              <a:t>My Constituent Header was installed during implementation and hasn’t changed in 1000 years</a:t>
            </a:r>
          </a:p>
          <a:p>
            <a:pPr eaLnBrk="1" hangingPunct="1"/>
            <a:endParaRPr lang="en-GB" dirty="0" smtClean="0"/>
          </a:p>
          <a:p>
            <a:pPr eaLnBrk="1" hangingPunct="1"/>
            <a:r>
              <a:rPr lang="en-GB" dirty="0" smtClean="0"/>
              <a:t>I’d like to be able to make some quick changes; updating the </a:t>
            </a:r>
            <a:r>
              <a:rPr lang="en-GB" dirty="0" err="1" smtClean="0"/>
              <a:t>InfoMaker</a:t>
            </a:r>
            <a:r>
              <a:rPr lang="en-GB" dirty="0" smtClean="0"/>
              <a:t> Object and Stored Procedure is onerous</a:t>
            </a:r>
          </a:p>
        </p:txBody>
      </p:sp>
    </p:spTree>
    <p:extLst>
      <p:ext uri="{BB962C8B-B14F-4D97-AF65-F5344CB8AC3E}">
        <p14:creationId xmlns:p14="http://schemas.microsoft.com/office/powerpoint/2010/main" val="18823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Off the top of your head(</a:t>
            </a:r>
            <a:r>
              <a:rPr lang="en-US" dirty="0" err="1" smtClean="0"/>
              <a:t>er</a:t>
            </a:r>
            <a:r>
              <a:rPr lang="en-US" dirty="0" smtClean="0"/>
              <a:t>), give me some use cases…</a:t>
            </a:r>
            <a:endParaRPr lang="en-US" i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209800"/>
            <a:ext cx="7315200" cy="4038600"/>
          </a:xfrm>
        </p:spPr>
        <p:txBody>
          <a:bodyPr>
            <a:normAutofit/>
          </a:bodyPr>
          <a:lstStyle/>
          <a:p>
            <a:pPr eaLnBrk="1" hangingPunct="1"/>
            <a:r>
              <a:rPr lang="en-GB" dirty="0" smtClean="0"/>
              <a:t>We have a limited IT staff, and / or don’t have the skills in-house to make changes</a:t>
            </a:r>
          </a:p>
          <a:p>
            <a:pPr eaLnBrk="1" hangingPunct="1"/>
            <a:endParaRPr lang="en-GB" dirty="0" smtClean="0"/>
          </a:p>
          <a:p>
            <a:r>
              <a:rPr lang="en-GB" dirty="0" err="1" smtClean="0"/>
              <a:t>InfoMaker</a:t>
            </a:r>
            <a:r>
              <a:rPr lang="en-GB" dirty="0" smtClean="0"/>
              <a:t> is *&amp;%$£ !!!</a:t>
            </a:r>
          </a:p>
        </p:txBody>
      </p:sp>
    </p:spTree>
    <p:extLst>
      <p:ext uri="{BB962C8B-B14F-4D97-AF65-F5344CB8AC3E}">
        <p14:creationId xmlns:p14="http://schemas.microsoft.com/office/powerpoint/2010/main" val="270242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Is it really that straightforward?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All configured within Tessitura</a:t>
            </a:r>
          </a:p>
          <a:p>
            <a:pPr eaLnBrk="1" hangingPunct="1"/>
            <a:r>
              <a:rPr lang="en-US" dirty="0" smtClean="0"/>
              <a:t>No need for 3</a:t>
            </a:r>
            <a:r>
              <a:rPr lang="en-US" baseline="30000" dirty="0" smtClean="0"/>
              <a:t>rd</a:t>
            </a:r>
            <a:r>
              <a:rPr lang="en-US" dirty="0" smtClean="0"/>
              <a:t> party software</a:t>
            </a:r>
          </a:p>
          <a:p>
            <a:pPr eaLnBrk="1" hangingPunct="1"/>
            <a:r>
              <a:rPr lang="en-US" dirty="0" smtClean="0"/>
              <a:t>Minimal SQL knowledge is required*</a:t>
            </a:r>
          </a:p>
          <a:p>
            <a:pPr eaLnBrk="1" hangingPunct="1"/>
            <a:r>
              <a:rPr lang="en-US" dirty="0" smtClean="0"/>
              <a:t>Mostly configured within System Tables</a:t>
            </a:r>
          </a:p>
          <a:p>
            <a:pPr eaLnBrk="1" hangingPunct="1"/>
            <a:r>
              <a:rPr lang="en-US" dirty="0" smtClean="0"/>
              <a:t>It’s easy </a:t>
            </a:r>
            <a:r>
              <a:rPr lang="en-US" dirty="0" err="1" smtClean="0"/>
              <a:t>peasy</a:t>
            </a:r>
            <a:r>
              <a:rPr lang="en-US" dirty="0" smtClean="0"/>
              <a:t> lemon </a:t>
            </a:r>
            <a:r>
              <a:rPr lang="en-US" dirty="0" err="1" smtClean="0"/>
              <a:t>squeazy</a:t>
            </a:r>
            <a:r>
              <a:rPr lang="en-US" dirty="0" smtClean="0"/>
              <a:t>!</a:t>
            </a:r>
          </a:p>
          <a:p>
            <a:pPr eaLnBrk="1" hangingPunct="1"/>
            <a:endParaRPr lang="en-US" dirty="0" smtClean="0"/>
          </a:p>
          <a:p>
            <a:pPr lvl="1"/>
            <a:r>
              <a:rPr lang="en-US" i="1" dirty="0" smtClean="0"/>
              <a:t>*SQL = Scary Query Language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Tell me more about Flex </a:t>
            </a:r>
            <a:r>
              <a:rPr lang="en-US" dirty="0" smtClean="0"/>
              <a:t>Headers!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752600"/>
            <a:ext cx="7315200" cy="44958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2 layouts are available:</a:t>
            </a:r>
          </a:p>
          <a:p>
            <a:pPr eaLnBrk="1" hangingPunct="1"/>
            <a:endParaRPr lang="en-US" dirty="0"/>
          </a:p>
          <a:p>
            <a:pPr eaLnBrk="1" hangingPunct="1"/>
            <a:r>
              <a:rPr lang="en-US" dirty="0" smtClean="0"/>
              <a:t>Flex Header format </a:t>
            </a:r>
          </a:p>
          <a:p>
            <a:pPr lvl="1"/>
            <a:r>
              <a:rPr lang="en-US" dirty="0" smtClean="0"/>
              <a:t>up to 8 definable text data elements</a:t>
            </a:r>
          </a:p>
          <a:p>
            <a:pPr lvl="1"/>
            <a:endParaRPr lang="en-US" dirty="0" smtClean="0"/>
          </a:p>
          <a:p>
            <a:pPr eaLnBrk="1" hangingPunct="1"/>
            <a:r>
              <a:rPr lang="en-US" dirty="0" smtClean="0"/>
              <a:t>Flex Header Icons format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p to 6 definable text data elements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p to 4 icons</a:t>
            </a:r>
          </a:p>
        </p:txBody>
      </p:sp>
    </p:spTree>
    <p:extLst>
      <p:ext uri="{BB962C8B-B14F-4D97-AF65-F5344CB8AC3E}">
        <p14:creationId xmlns:p14="http://schemas.microsoft.com/office/powerpoint/2010/main" val="8896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Flex Header format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315200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Flex Header format </a:t>
            </a:r>
          </a:p>
          <a:p>
            <a:pPr lvl="1"/>
            <a:r>
              <a:rPr lang="en-US" dirty="0" smtClean="0"/>
              <a:t>up to 8 definable text data elements</a:t>
            </a:r>
          </a:p>
          <a:p>
            <a:pPr marL="457200" lvl="1" indent="0">
              <a:buNone/>
            </a:pPr>
            <a:endParaRPr lang="en-US" i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3400"/>
            <a:ext cx="9144000" cy="7150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7049" y="3189752"/>
            <a:ext cx="3376749" cy="923330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Name, ID, icon and constituencies on every flex header</a:t>
            </a:r>
          </a:p>
        </p:txBody>
      </p:sp>
      <p:cxnSp>
        <p:nvCxnSpPr>
          <p:cNvPr id="5" name="Straight Arrow Connector 4"/>
          <p:cNvCxnSpPr>
            <a:stCxn id="3" idx="2"/>
          </p:cNvCxnSpPr>
          <p:nvPr/>
        </p:nvCxnSpPr>
        <p:spPr>
          <a:xfrm flipH="1">
            <a:off x="1524000" y="4113082"/>
            <a:ext cx="521424" cy="230318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181600" y="3183684"/>
            <a:ext cx="3048000" cy="92333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Constituent navigator when in the constituent record</a:t>
            </a:r>
            <a:endParaRPr lang="en-GB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stCxn id="9" idx="2"/>
          </p:cNvCxnSpPr>
          <p:nvPr/>
        </p:nvCxnSpPr>
        <p:spPr>
          <a:xfrm>
            <a:off x="6705600" y="4107014"/>
            <a:ext cx="1480457" cy="24727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405050" y="5631342"/>
            <a:ext cx="3910150" cy="923330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8 definable text data elements  - can be any data from anywhere in Tessitura</a:t>
            </a:r>
          </a:p>
        </p:txBody>
      </p:sp>
      <p:cxnSp>
        <p:nvCxnSpPr>
          <p:cNvPr id="13" name="Straight Arrow Connector 12"/>
          <p:cNvCxnSpPr>
            <a:stCxn id="12" idx="0"/>
          </p:cNvCxnSpPr>
          <p:nvPr/>
        </p:nvCxnSpPr>
        <p:spPr>
          <a:xfrm flipH="1" flipV="1">
            <a:off x="5181601" y="5037488"/>
            <a:ext cx="178524" cy="593854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43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Flex Header Icons format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447800"/>
            <a:ext cx="7315200" cy="4267200"/>
          </a:xfrm>
        </p:spPr>
        <p:txBody>
          <a:bodyPr>
            <a:normAutofit/>
          </a:bodyPr>
          <a:lstStyle/>
          <a:p>
            <a:r>
              <a:rPr lang="en-US" dirty="0"/>
              <a:t>Flex Header Icons format</a:t>
            </a:r>
          </a:p>
          <a:p>
            <a:pPr lvl="1"/>
            <a:r>
              <a:rPr lang="en-US" dirty="0"/>
              <a:t>up to 6 definable text data elements</a:t>
            </a:r>
          </a:p>
          <a:p>
            <a:pPr lvl="1"/>
            <a:r>
              <a:rPr lang="en-US" dirty="0"/>
              <a:t>up to 4 </a:t>
            </a:r>
            <a:r>
              <a:rPr lang="en-US" dirty="0" smtClean="0"/>
              <a:t>icons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81748"/>
            <a:ext cx="9144000" cy="6950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1884" y="3168767"/>
            <a:ext cx="3376749" cy="923330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Name, ID, icon and constituencies on every flex header</a:t>
            </a:r>
            <a:endParaRPr lang="en-GB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Arrow Connector 6"/>
          <p:cNvCxnSpPr>
            <a:stCxn id="6" idx="2"/>
          </p:cNvCxnSpPr>
          <p:nvPr/>
        </p:nvCxnSpPr>
        <p:spPr>
          <a:xfrm flipH="1">
            <a:off x="1711235" y="4092097"/>
            <a:ext cx="369024" cy="48645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216434" y="3162699"/>
            <a:ext cx="3048000" cy="92333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Constituent navigator when in the constituent record</a:t>
            </a:r>
          </a:p>
        </p:txBody>
      </p:sp>
      <p:cxnSp>
        <p:nvCxnSpPr>
          <p:cNvPr id="9" name="Straight Arrow Connector 8"/>
          <p:cNvCxnSpPr>
            <a:stCxn id="8" idx="2"/>
          </p:cNvCxnSpPr>
          <p:nvPr/>
        </p:nvCxnSpPr>
        <p:spPr>
          <a:xfrm>
            <a:off x="6740434" y="4086029"/>
            <a:ext cx="1524000" cy="54713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981200" y="5449669"/>
            <a:ext cx="4343400" cy="1200329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6 definable text data elements</a:t>
            </a: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 icons</a:t>
            </a: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can be any data from anywhere in Tessitura</a:t>
            </a:r>
          </a:p>
        </p:txBody>
      </p:sp>
      <p:cxnSp>
        <p:nvCxnSpPr>
          <p:cNvPr id="11" name="Straight Arrow Connector 10"/>
          <p:cNvCxnSpPr>
            <a:stCxn id="10" idx="0"/>
          </p:cNvCxnSpPr>
          <p:nvPr/>
        </p:nvCxnSpPr>
        <p:spPr>
          <a:xfrm flipV="1">
            <a:off x="4152900" y="4876801"/>
            <a:ext cx="876300" cy="572868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45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I get started?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TR_FLEX_HEADER_ELEMENT</a:t>
            </a:r>
          </a:p>
          <a:p>
            <a:pPr lvl="1"/>
            <a:r>
              <a:rPr lang="en-US" dirty="0" smtClean="0"/>
              <a:t>Code to retrieve data</a:t>
            </a:r>
          </a:p>
          <a:p>
            <a:pPr lvl="1"/>
            <a:r>
              <a:rPr lang="en-US" dirty="0" smtClean="0"/>
              <a:t>File location for Icons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TR_FLEX_HEADER</a:t>
            </a:r>
          </a:p>
          <a:p>
            <a:pPr lvl="1"/>
            <a:r>
              <a:rPr lang="en-US" dirty="0" smtClean="0"/>
              <a:t>Element positions</a:t>
            </a:r>
          </a:p>
          <a:p>
            <a:pPr lvl="1"/>
            <a:r>
              <a:rPr lang="en-US" dirty="0" smtClean="0"/>
              <a:t>Labels</a:t>
            </a:r>
          </a:p>
        </p:txBody>
      </p:sp>
    </p:spTree>
    <p:extLst>
      <p:ext uri="{BB962C8B-B14F-4D97-AF65-F5344CB8AC3E}">
        <p14:creationId xmlns:p14="http://schemas.microsoft.com/office/powerpoint/2010/main" val="36399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I get started?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T_FORMAT_INFO</a:t>
            </a:r>
          </a:p>
          <a:p>
            <a:pPr lvl="1"/>
            <a:r>
              <a:rPr lang="en-US" dirty="0" smtClean="0"/>
              <a:t>Give your header a logical name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Security Module</a:t>
            </a:r>
          </a:p>
          <a:p>
            <a:pPr lvl="1"/>
            <a:r>
              <a:rPr lang="en-US" dirty="0" smtClean="0"/>
              <a:t>Assign headers to user groups</a:t>
            </a:r>
          </a:p>
        </p:txBody>
      </p:sp>
    </p:spTree>
    <p:extLst>
      <p:ext uri="{BB962C8B-B14F-4D97-AF65-F5344CB8AC3E}">
        <p14:creationId xmlns:p14="http://schemas.microsoft.com/office/powerpoint/2010/main" val="188996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it out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7315200" cy="4648200"/>
          </a:xfrm>
        </p:spPr>
        <p:txBody>
          <a:bodyPr/>
          <a:lstStyle/>
          <a:p>
            <a:r>
              <a:rPr lang="en-GB" dirty="0" smtClean="0"/>
              <a:t>V11 has one Flex Header format and one Flex Header Icons format pre-configured</a:t>
            </a:r>
          </a:p>
          <a:p>
            <a:r>
              <a:rPr lang="en-GB" dirty="0" smtClean="0"/>
              <a:t>Just change the Header format in the security module for a user group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4113532"/>
            <a:ext cx="6705600" cy="2287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2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your own Flex header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315200" cy="4572000"/>
          </a:xfrm>
        </p:spPr>
        <p:txBody>
          <a:bodyPr/>
          <a:lstStyle/>
          <a:p>
            <a:r>
              <a:rPr lang="en-GB" dirty="0" smtClean="0"/>
              <a:t>Can create your own header</a:t>
            </a:r>
          </a:p>
          <a:p>
            <a:r>
              <a:rPr lang="en-GB" dirty="0" smtClean="0"/>
              <a:t>Use the supplied standard elements, so no need for SQL</a:t>
            </a:r>
          </a:p>
          <a:p>
            <a:r>
              <a:rPr lang="en-GB" dirty="0" smtClean="0"/>
              <a:t>All elements can be used without (m)any changes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35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Elements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Create Date</a:t>
            </a:r>
          </a:p>
          <a:p>
            <a:r>
              <a:rPr lang="en-GB" dirty="0" smtClean="0"/>
              <a:t>Total Giving</a:t>
            </a:r>
          </a:p>
          <a:p>
            <a:r>
              <a:rPr lang="en-GB" dirty="0" smtClean="0"/>
              <a:t>Membership</a:t>
            </a:r>
          </a:p>
          <a:p>
            <a:r>
              <a:rPr lang="en-GB" dirty="0" smtClean="0"/>
              <a:t>On Account $</a:t>
            </a:r>
          </a:p>
          <a:p>
            <a:r>
              <a:rPr lang="en-GB" dirty="0" smtClean="0"/>
              <a:t>Next Perf</a:t>
            </a:r>
          </a:p>
          <a:p>
            <a:r>
              <a:rPr lang="en-GB" dirty="0" smtClean="0"/>
              <a:t>Last Perf</a:t>
            </a:r>
          </a:p>
          <a:p>
            <a:r>
              <a:rPr lang="en-GB" dirty="0" smtClean="0"/>
              <a:t>Birthdate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12 Month Giving</a:t>
            </a:r>
          </a:p>
          <a:p>
            <a:r>
              <a:rPr lang="en-GB" dirty="0" smtClean="0"/>
              <a:t>Primary Email</a:t>
            </a:r>
          </a:p>
          <a:p>
            <a:r>
              <a:rPr lang="en-GB" dirty="0" smtClean="0"/>
              <a:t>User</a:t>
            </a:r>
          </a:p>
          <a:p>
            <a:r>
              <a:rPr lang="en-GB" dirty="0" smtClean="0"/>
              <a:t>Urgent CSI</a:t>
            </a:r>
          </a:p>
          <a:p>
            <a:r>
              <a:rPr lang="en-GB" dirty="0" smtClean="0"/>
              <a:t>Last </a:t>
            </a:r>
            <a:r>
              <a:rPr lang="en-GB" dirty="0" err="1" smtClean="0"/>
              <a:t>Contrib</a:t>
            </a:r>
            <a:endParaRPr lang="en-GB" dirty="0" smtClean="0"/>
          </a:p>
          <a:p>
            <a:r>
              <a:rPr lang="en-GB" dirty="0" smtClean="0"/>
              <a:t>Last Fund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898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a copy of the flex header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315200" cy="4572000"/>
          </a:xfrm>
        </p:spPr>
        <p:txBody>
          <a:bodyPr/>
          <a:lstStyle/>
          <a:p>
            <a:r>
              <a:rPr lang="en-GB" dirty="0" smtClean="0"/>
              <a:t>T_FORMAT_INFO</a:t>
            </a:r>
          </a:p>
          <a:p>
            <a:r>
              <a:rPr lang="en-GB" dirty="0" smtClean="0"/>
              <a:t>Insert a new row</a:t>
            </a:r>
          </a:p>
          <a:p>
            <a:r>
              <a:rPr lang="en-GB" dirty="0" smtClean="0"/>
              <a:t>Include “Flex header” or “Flex Header Icons” in description</a:t>
            </a:r>
          </a:p>
          <a:p>
            <a:r>
              <a:rPr lang="en-GB" dirty="0" err="1"/>
              <a:t>Gooesoft</a:t>
            </a:r>
            <a:r>
              <a:rPr lang="en-GB" dirty="0"/>
              <a:t> Report </a:t>
            </a:r>
            <a:r>
              <a:rPr lang="en-GB" dirty="0" smtClean="0"/>
              <a:t>ID - </a:t>
            </a:r>
            <a:r>
              <a:rPr lang="en-GB" i="1" dirty="0" smtClean="0"/>
              <a:t>Constituent Header</a:t>
            </a:r>
          </a:p>
          <a:p>
            <a:r>
              <a:rPr lang="en-GB" dirty="0" smtClean="0"/>
              <a:t>D Object  - </a:t>
            </a:r>
            <a:r>
              <a:rPr lang="en-GB" i="1" dirty="0" err="1" smtClean="0"/>
              <a:t>d_flex_header</a:t>
            </a:r>
            <a:r>
              <a:rPr lang="en-GB" dirty="0" smtClean="0"/>
              <a:t> or </a:t>
            </a:r>
            <a:r>
              <a:rPr lang="en-GB" i="1" dirty="0" err="1" smtClean="0"/>
              <a:t>d_flex_header_icons</a:t>
            </a:r>
            <a:endParaRPr lang="en-GB" i="1" dirty="0" smtClean="0"/>
          </a:p>
          <a:p>
            <a:r>
              <a:rPr lang="en-GB" dirty="0" smtClean="0"/>
              <a:t>Save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473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Select elements for your header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TR_FLEX_HEADER</a:t>
            </a:r>
          </a:p>
          <a:p>
            <a:r>
              <a:rPr lang="en-GB" dirty="0" smtClean="0"/>
              <a:t>Add/copy one row per element</a:t>
            </a:r>
          </a:p>
          <a:p>
            <a:r>
              <a:rPr lang="en-GB" dirty="0" err="1" smtClean="0"/>
              <a:t>Hdr</a:t>
            </a:r>
            <a:r>
              <a:rPr lang="en-GB" dirty="0" smtClean="0"/>
              <a:t> No – select your header</a:t>
            </a:r>
          </a:p>
          <a:p>
            <a:r>
              <a:rPr lang="en-GB" dirty="0" smtClean="0"/>
              <a:t>Element No – select the desired element</a:t>
            </a:r>
          </a:p>
          <a:p>
            <a:r>
              <a:rPr lang="en-GB" dirty="0" smtClean="0"/>
              <a:t>Label – this appears on the header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259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Positions in TR_FLEX_HEADER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1600201"/>
            <a:ext cx="7772400" cy="609600"/>
          </a:xfrm>
        </p:spPr>
        <p:txBody>
          <a:bodyPr/>
          <a:lstStyle/>
          <a:p>
            <a:r>
              <a:rPr lang="en-GB" dirty="0" smtClean="0"/>
              <a:t>Flex Header – text positions 1-8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404703"/>
            <a:ext cx="7456532" cy="107620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04800" y="2343775"/>
            <a:ext cx="30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C00000"/>
                </a:solidFill>
              </a:rPr>
              <a:t>1</a:t>
            </a:r>
          </a:p>
          <a:p>
            <a:r>
              <a:rPr lang="en-GB" b="1" dirty="0" smtClean="0">
                <a:solidFill>
                  <a:schemeClr val="tx2"/>
                </a:solidFill>
              </a:rPr>
              <a:t>2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3</a:t>
            </a:r>
          </a:p>
          <a:p>
            <a:r>
              <a:rPr lang="en-GB" b="1" dirty="0">
                <a:solidFill>
                  <a:srgbClr val="FFC000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05800" y="2342638"/>
            <a:ext cx="30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5</a:t>
            </a:r>
            <a:endParaRPr lang="en-GB" b="1" dirty="0" smtClean="0">
              <a:solidFill>
                <a:srgbClr val="C00000"/>
              </a:solidFill>
            </a:endParaRPr>
          </a:p>
          <a:p>
            <a:r>
              <a:rPr lang="en-GB" b="1" dirty="0">
                <a:solidFill>
                  <a:schemeClr val="tx2"/>
                </a:solidFill>
              </a:rPr>
              <a:t>6</a:t>
            </a:r>
            <a:endParaRPr lang="en-GB" b="1" dirty="0" smtClean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rgbClr val="00B050"/>
                </a:solidFill>
              </a:rPr>
              <a:t>7</a:t>
            </a:r>
          </a:p>
          <a:p>
            <a:r>
              <a:rPr lang="en-GB" b="1" dirty="0" smtClean="0">
                <a:solidFill>
                  <a:srgbClr val="FFC000"/>
                </a:solidFill>
              </a:rPr>
              <a:t>8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9" name="Content Placeholder 4"/>
          <p:cNvSpPr txBox="1">
            <a:spLocks/>
          </p:cNvSpPr>
          <p:nvPr/>
        </p:nvSpPr>
        <p:spPr>
          <a:xfrm>
            <a:off x="914400" y="365760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Wingdings" pitchFamily="2" charset="2"/>
              <a:buChar char="§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200"/>
              </a:spcAft>
              <a:buClr>
                <a:srgbClr val="E3038C"/>
              </a:buClr>
              <a:buFont typeface="Arial" pitchFamily="34" charset="0"/>
              <a:buChar char="•"/>
            </a:pPr>
            <a:r>
              <a:rPr lang="en-GB" sz="2800" b="1" spc="-7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</a:rPr>
              <a:t>Flex Header Icons – text positions 1-6 					   icons positions 9-12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774474"/>
            <a:ext cx="7625443" cy="101672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326571" y="4682672"/>
            <a:ext cx="30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C00000"/>
                </a:solidFill>
              </a:rPr>
              <a:t>1</a:t>
            </a:r>
          </a:p>
          <a:p>
            <a:r>
              <a:rPr lang="en-GB" b="1" dirty="0" smtClean="0">
                <a:solidFill>
                  <a:schemeClr val="tx2"/>
                </a:solidFill>
              </a:rPr>
              <a:t>2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3</a:t>
            </a:r>
          </a:p>
          <a:p>
            <a:r>
              <a:rPr lang="en-GB" b="1" dirty="0">
                <a:solidFill>
                  <a:srgbClr val="FFC000"/>
                </a:solidFill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58200" y="4682671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</a:rPr>
              <a:t>5</a:t>
            </a:r>
            <a:endParaRPr lang="en-GB" b="1" dirty="0" smtClean="0">
              <a:solidFill>
                <a:srgbClr val="C00000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0" y="5804985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9      </a:t>
            </a:r>
            <a:r>
              <a:rPr lang="en-GB" b="1" dirty="0" smtClean="0">
                <a:solidFill>
                  <a:srgbClr val="FFC000"/>
                </a:solidFill>
              </a:rPr>
              <a:t>10     </a:t>
            </a:r>
            <a:r>
              <a:rPr lang="en-GB" b="1" dirty="0" smtClean="0">
                <a:solidFill>
                  <a:schemeClr val="accent5"/>
                </a:solidFill>
              </a:rPr>
              <a:t>11     </a:t>
            </a:r>
            <a:r>
              <a:rPr lang="en-GB" b="1" dirty="0" smtClean="0">
                <a:solidFill>
                  <a:schemeClr val="accent4"/>
                </a:solidFill>
              </a:rPr>
              <a:t>12</a:t>
            </a:r>
            <a:endParaRPr lang="en-GB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95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your own elements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52600"/>
            <a:ext cx="7315200" cy="4495800"/>
          </a:xfrm>
        </p:spPr>
        <p:txBody>
          <a:bodyPr/>
          <a:lstStyle/>
          <a:p>
            <a:r>
              <a:rPr lang="en-GB" dirty="0" smtClean="0"/>
              <a:t>TR_FLEX_HEADER_ELEMENT</a:t>
            </a:r>
          </a:p>
          <a:p>
            <a:r>
              <a:rPr lang="en-GB" dirty="0" smtClean="0"/>
              <a:t>Type </a:t>
            </a:r>
          </a:p>
          <a:p>
            <a:pPr lvl="1"/>
            <a:r>
              <a:rPr lang="en-GB" dirty="0" smtClean="0"/>
              <a:t>Currency</a:t>
            </a:r>
          </a:p>
          <a:p>
            <a:pPr lvl="1"/>
            <a:r>
              <a:rPr lang="en-GB" dirty="0" smtClean="0"/>
              <a:t>Date</a:t>
            </a:r>
          </a:p>
          <a:p>
            <a:pPr lvl="1"/>
            <a:r>
              <a:rPr lang="en-GB" dirty="0" smtClean="0"/>
              <a:t>Number</a:t>
            </a:r>
          </a:p>
          <a:p>
            <a:pPr lvl="1"/>
            <a:r>
              <a:rPr lang="en-GB" dirty="0" smtClean="0"/>
              <a:t>String</a:t>
            </a:r>
          </a:p>
          <a:p>
            <a:r>
              <a:rPr lang="en-GB" dirty="0" smtClean="0"/>
              <a:t>Description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20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SQL code – </a:t>
            </a:r>
            <a:r>
              <a:rPr lang="en-US" dirty="0" err="1" smtClean="0"/>
              <a:t>eeek</a:t>
            </a:r>
            <a:r>
              <a:rPr lang="en-US" dirty="0" smtClean="0"/>
              <a:t>!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752600"/>
            <a:ext cx="7315200" cy="4495800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en-US" dirty="0" smtClean="0"/>
              <a:t>Any data from within Tessitura</a:t>
            </a:r>
          </a:p>
          <a:p>
            <a:pPr lvl="1"/>
            <a:r>
              <a:rPr lang="en-US" dirty="0" smtClean="0"/>
              <a:t>Use secure views to respect control groups</a:t>
            </a:r>
          </a:p>
          <a:p>
            <a:pPr eaLnBrk="1" hangingPunct="1"/>
            <a:r>
              <a:rPr lang="en-US" dirty="0" smtClean="0"/>
              <a:t>Uses @customer_no parameter</a:t>
            </a:r>
          </a:p>
          <a:p>
            <a:pPr eaLnBrk="1" hangingPunct="1"/>
            <a:r>
              <a:rPr lang="en-US" dirty="0" smtClean="0"/>
              <a:t>Must return 1 row</a:t>
            </a:r>
            <a:endParaRPr lang="en-US" dirty="0"/>
          </a:p>
          <a:p>
            <a:pPr lvl="1"/>
            <a:r>
              <a:rPr lang="en-US" dirty="0" smtClean="0"/>
              <a:t>SELECT TOP </a:t>
            </a:r>
            <a:r>
              <a:rPr lang="en-US" dirty="0"/>
              <a:t>1</a:t>
            </a:r>
            <a:endParaRPr lang="en-US" dirty="0" smtClean="0"/>
          </a:p>
          <a:p>
            <a:pPr lvl="1"/>
            <a:r>
              <a:rPr lang="en-US" dirty="0" smtClean="0"/>
              <a:t>Aggregated data</a:t>
            </a:r>
          </a:p>
          <a:p>
            <a:pPr lvl="2"/>
            <a:r>
              <a:rPr lang="en-US" dirty="0" smtClean="0"/>
              <a:t>SELECT SUM()</a:t>
            </a:r>
          </a:p>
          <a:p>
            <a:pPr lvl="2"/>
            <a:r>
              <a:rPr lang="en-US" dirty="0" smtClean="0"/>
              <a:t>SELECT COUNT(*)</a:t>
            </a:r>
          </a:p>
          <a:p>
            <a:pPr lvl="2"/>
            <a:r>
              <a:rPr lang="en-US" dirty="0" smtClean="0"/>
              <a:t>SELECT MAX()</a:t>
            </a:r>
          </a:p>
          <a:p>
            <a:pPr lvl="2"/>
            <a:r>
              <a:rPr lang="en-US" dirty="0" smtClean="0"/>
              <a:t>SELECT MIN()</a:t>
            </a:r>
          </a:p>
          <a:p>
            <a:r>
              <a:rPr lang="en-US" dirty="0" smtClean="0"/>
              <a:t>Look at supplied elements for examples</a:t>
            </a:r>
          </a:p>
          <a:p>
            <a:pPr lvl="2"/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547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Icon File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752600"/>
            <a:ext cx="7315200" cy="42672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smtClean="0"/>
              <a:t>Can add icon</a:t>
            </a:r>
          </a:p>
          <a:p>
            <a:pPr eaLnBrk="1" hangingPunct="1"/>
            <a:r>
              <a:rPr lang="en-US" dirty="0" smtClean="0"/>
              <a:t>Displays icon if data is returned</a:t>
            </a:r>
          </a:p>
          <a:p>
            <a:pPr eaLnBrk="1" hangingPunct="1"/>
            <a:r>
              <a:rPr lang="en-US" dirty="0" smtClean="0"/>
              <a:t>Icon file value</a:t>
            </a:r>
          </a:p>
          <a:p>
            <a:pPr lvl="1"/>
            <a:r>
              <a:rPr lang="en-US" dirty="0" smtClean="0"/>
              <a:t>Application directory (T:\Impresario Client)</a:t>
            </a:r>
          </a:p>
          <a:p>
            <a:pPr lvl="2"/>
            <a:r>
              <a:rPr lang="en-US" dirty="0" smtClean="0"/>
              <a:t>Filename only – eg Email.jpg</a:t>
            </a:r>
          </a:p>
          <a:p>
            <a:pPr lvl="1"/>
            <a:r>
              <a:rPr lang="en-US" dirty="0" smtClean="0"/>
              <a:t>Another directory</a:t>
            </a:r>
          </a:p>
          <a:p>
            <a:pPr lvl="2"/>
            <a:r>
              <a:rPr lang="en-US" dirty="0" smtClean="0"/>
              <a:t>File path and filename – eg T:\FlexHeaderIcons\Email.jpg</a:t>
            </a:r>
            <a:endParaRPr lang="en-US" dirty="0"/>
          </a:p>
          <a:p>
            <a:r>
              <a:rPr lang="en-US" dirty="0" smtClean="0"/>
              <a:t>No larger than 100x100 pixels</a:t>
            </a:r>
          </a:p>
        </p:txBody>
      </p:sp>
    </p:spTree>
    <p:extLst>
      <p:ext uri="{BB962C8B-B14F-4D97-AF65-F5344CB8AC3E}">
        <p14:creationId xmlns:p14="http://schemas.microsoft.com/office/powerpoint/2010/main" val="422066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Element Examples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2 Year Giving</a:t>
            </a:r>
          </a:p>
          <a:p>
            <a:pPr lvl="1"/>
            <a:r>
              <a:rPr lang="en-US" dirty="0" smtClean="0"/>
              <a:t>Currency</a:t>
            </a:r>
          </a:p>
          <a:p>
            <a:pPr lvl="1"/>
            <a:r>
              <a:rPr lang="en-GB" dirty="0"/>
              <a:t>Select sum(</a:t>
            </a:r>
            <a:r>
              <a:rPr lang="en-GB" dirty="0" err="1"/>
              <a:t>cont_amt</a:t>
            </a:r>
            <a:r>
              <a:rPr lang="en-GB" dirty="0"/>
              <a:t>) From [</a:t>
            </a:r>
            <a:r>
              <a:rPr lang="en-GB" dirty="0" err="1"/>
              <a:t>dbo</a:t>
            </a:r>
            <a:r>
              <a:rPr lang="en-GB" dirty="0"/>
              <a:t>].</a:t>
            </a:r>
            <a:r>
              <a:rPr lang="en-GB" dirty="0" err="1"/>
              <a:t>vs_contribution</a:t>
            </a:r>
            <a:r>
              <a:rPr lang="en-GB" dirty="0"/>
              <a:t> WITH (NOLOCK) Where customer_no = @customer_no and (</a:t>
            </a:r>
            <a:r>
              <a:rPr lang="en-GB" dirty="0" err="1"/>
              <a:t>cont_dt</a:t>
            </a:r>
            <a:r>
              <a:rPr lang="en-GB" dirty="0"/>
              <a:t> between </a:t>
            </a:r>
            <a:r>
              <a:rPr lang="en-GB" dirty="0" err="1"/>
              <a:t>dateadd</a:t>
            </a:r>
            <a:r>
              <a:rPr lang="en-GB" dirty="0"/>
              <a:t>(mm, -24 , </a:t>
            </a:r>
            <a:r>
              <a:rPr lang="en-GB" dirty="0" err="1"/>
              <a:t>getdate</a:t>
            </a:r>
            <a:r>
              <a:rPr lang="en-GB" dirty="0"/>
              <a:t>()) and </a:t>
            </a:r>
            <a:r>
              <a:rPr lang="en-GB" dirty="0" err="1"/>
              <a:t>getdate</a:t>
            </a:r>
            <a:r>
              <a:rPr lang="en-GB" dirty="0" smtClean="0"/>
              <a:t>())</a:t>
            </a:r>
          </a:p>
          <a:p>
            <a:pPr lvl="1"/>
            <a:r>
              <a:rPr lang="en-GB" dirty="0" smtClean="0"/>
              <a:t>Based on supplied 12 month giving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1239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Element Examples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Data Protection last asked date</a:t>
            </a:r>
          </a:p>
          <a:p>
            <a:pPr lvl="1"/>
            <a:r>
              <a:rPr lang="en-US" dirty="0" smtClean="0"/>
              <a:t>Date</a:t>
            </a:r>
          </a:p>
          <a:p>
            <a:pPr lvl="1"/>
            <a:r>
              <a:rPr lang="en-GB" dirty="0"/>
              <a:t>select max(</a:t>
            </a:r>
            <a:r>
              <a:rPr lang="en-GB" dirty="0" err="1"/>
              <a:t>asked_dt</a:t>
            </a:r>
            <a:r>
              <a:rPr lang="en-GB" dirty="0"/>
              <a:t>) from </a:t>
            </a:r>
            <a:r>
              <a:rPr lang="en-GB" dirty="0" err="1"/>
              <a:t>lvs_privacy_act</a:t>
            </a:r>
            <a:r>
              <a:rPr lang="en-GB" dirty="0"/>
              <a:t> where customer_no = @</a:t>
            </a:r>
            <a:r>
              <a:rPr lang="en-GB" dirty="0" smtClean="0"/>
              <a:t>customer_no</a:t>
            </a:r>
          </a:p>
          <a:p>
            <a:pPr lvl="1"/>
            <a:r>
              <a:rPr lang="en-US" dirty="0" smtClean="0"/>
              <a:t>Selecting a date from a local table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3844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Element Examples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828800"/>
            <a:ext cx="7315200" cy="42672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dirty="0" smtClean="0"/>
              <a:t>No Email Address</a:t>
            </a:r>
          </a:p>
          <a:p>
            <a:pPr lvl="1"/>
            <a:r>
              <a:rPr lang="en-US" dirty="0" smtClean="0"/>
              <a:t>String</a:t>
            </a:r>
          </a:p>
          <a:p>
            <a:pPr lvl="1"/>
            <a:r>
              <a:rPr lang="en-GB" dirty="0"/>
              <a:t>select </a:t>
            </a:r>
            <a:r>
              <a:rPr lang="en-GB" dirty="0" smtClean="0"/>
              <a:t>CASE WHEN </a:t>
            </a:r>
            <a:r>
              <a:rPr lang="en-GB" dirty="0"/>
              <a:t>not exists (select top 1 address from VS_EADDRESS where ISNULL(inactive, 'N')='N' and customer_no = @customer_no) then 'Address' else NULL </a:t>
            </a:r>
            <a:r>
              <a:rPr lang="en-GB" dirty="0" smtClean="0"/>
              <a:t>END</a:t>
            </a:r>
          </a:p>
          <a:p>
            <a:pPr lvl="1"/>
            <a:r>
              <a:rPr lang="en-US" dirty="0" smtClean="0"/>
              <a:t>Returns something if no email address exists 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icon to display @ in header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888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I said (m)any changes…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0772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Supplied date elements display in US date format</a:t>
            </a:r>
          </a:p>
          <a:p>
            <a:pPr eaLnBrk="1" hangingPunct="1"/>
            <a:r>
              <a:rPr lang="en-US" dirty="0" smtClean="0"/>
              <a:t>To change format:</a:t>
            </a:r>
          </a:p>
          <a:p>
            <a:pPr lvl="1"/>
            <a:r>
              <a:rPr lang="en-US" dirty="0" smtClean="0"/>
              <a:t>CONVERT(varchar,perf_dt,</a:t>
            </a:r>
            <a:r>
              <a:rPr lang="en-US" dirty="0" smtClean="0">
                <a:solidFill>
                  <a:srgbClr val="FF0000"/>
                </a:solidFill>
              </a:rPr>
              <a:t>1</a:t>
            </a:r>
            <a:r>
              <a:rPr lang="en-US" dirty="0" smtClean="0"/>
              <a:t>)=mm/</a:t>
            </a:r>
            <a:r>
              <a:rPr lang="en-US" dirty="0" err="1" smtClean="0"/>
              <a:t>dd</a:t>
            </a:r>
            <a:r>
              <a:rPr lang="en-US" dirty="0" smtClean="0"/>
              <a:t>/</a:t>
            </a:r>
            <a:r>
              <a:rPr lang="en-US" dirty="0" err="1" smtClean="0"/>
              <a:t>yyyy</a:t>
            </a:r>
            <a:endParaRPr lang="en-US" dirty="0" smtClean="0"/>
          </a:p>
          <a:p>
            <a:pPr lvl="1"/>
            <a:r>
              <a:rPr lang="en-US" dirty="0" smtClean="0"/>
              <a:t>CONVERT(</a:t>
            </a:r>
            <a:r>
              <a:rPr lang="en-US" dirty="0"/>
              <a:t>varchar,perf_dt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FF0000"/>
                </a:solidFill>
              </a:rPr>
              <a:t>3</a:t>
            </a:r>
            <a:r>
              <a:rPr lang="en-US" dirty="0" smtClean="0"/>
              <a:t>)=</a:t>
            </a:r>
            <a:r>
              <a:rPr lang="en-US" dirty="0" err="1" smtClean="0"/>
              <a:t>dd</a:t>
            </a:r>
            <a:r>
              <a:rPr lang="en-US" dirty="0" smtClean="0"/>
              <a:t>/mm/</a:t>
            </a:r>
            <a:r>
              <a:rPr lang="en-US" dirty="0" err="1" smtClean="0"/>
              <a:t>yy</a:t>
            </a:r>
            <a:endParaRPr lang="en-US" dirty="0"/>
          </a:p>
          <a:p>
            <a:pPr lvl="1"/>
            <a:r>
              <a:rPr lang="en-US" dirty="0" smtClean="0"/>
              <a:t>CONVERT(</a:t>
            </a:r>
            <a:r>
              <a:rPr lang="en-US" dirty="0"/>
              <a:t>varchar,perf_dt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FF0000"/>
                </a:solidFill>
              </a:rPr>
              <a:t>103</a:t>
            </a:r>
            <a:r>
              <a:rPr lang="en-US" dirty="0" smtClean="0"/>
              <a:t>)=</a:t>
            </a:r>
            <a:r>
              <a:rPr lang="en-US" dirty="0" err="1" smtClean="0"/>
              <a:t>dd</a:t>
            </a:r>
            <a:r>
              <a:rPr lang="en-US" dirty="0" smtClean="0"/>
              <a:t>/mm/</a:t>
            </a:r>
            <a:r>
              <a:rPr lang="en-US" dirty="0" err="1" smtClean="0"/>
              <a:t>yyyy</a:t>
            </a:r>
            <a:endParaRPr lang="en-US" dirty="0"/>
          </a:p>
          <a:p>
            <a:pPr lvl="1"/>
            <a:r>
              <a:rPr lang="en-US" dirty="0" smtClean="0"/>
              <a:t>CONVERT(</a:t>
            </a:r>
            <a:r>
              <a:rPr lang="en-US" dirty="0"/>
              <a:t>varchar,perf_dt</a:t>
            </a:r>
            <a:r>
              <a:rPr lang="en-US" dirty="0" smtClean="0"/>
              <a:t>,</a:t>
            </a:r>
            <a:r>
              <a:rPr lang="en-US" dirty="0" smtClean="0">
                <a:solidFill>
                  <a:srgbClr val="FF0000"/>
                </a:solidFill>
              </a:rPr>
              <a:t>111</a:t>
            </a:r>
            <a:r>
              <a:rPr lang="en-US" dirty="0" smtClean="0"/>
              <a:t>)=</a:t>
            </a:r>
            <a:r>
              <a:rPr lang="en-US" dirty="0" err="1" smtClean="0"/>
              <a:t>yyyy</a:t>
            </a:r>
            <a:r>
              <a:rPr lang="en-US" dirty="0" smtClean="0"/>
              <a:t>/mm/</a:t>
            </a:r>
            <a:r>
              <a:rPr lang="en-US" dirty="0" err="1" smtClean="0"/>
              <a:t>dd</a:t>
            </a: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3484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I said (m)any changes…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0772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Symbols for currency type elements show £ if default country is 209, otherwise $</a:t>
            </a:r>
            <a:endParaRPr lang="en-US" dirty="0"/>
          </a:p>
          <a:p>
            <a:pPr eaLnBrk="1" hangingPunct="1"/>
            <a:r>
              <a:rPr lang="en-US" dirty="0" smtClean="0"/>
              <a:t>For string elements containing currency amounts may need to change the symbol</a:t>
            </a:r>
          </a:p>
          <a:p>
            <a:pPr lvl="1"/>
            <a:r>
              <a:rPr lang="en-US" dirty="0" smtClean="0"/>
              <a:t>Select </a:t>
            </a:r>
            <a:r>
              <a:rPr lang="en-US" dirty="0"/>
              <a:t>top 1 CONVERT(varchar,c.cont_dt,1)+' </a:t>
            </a:r>
            <a:r>
              <a:rPr lang="en-US" dirty="0">
                <a:solidFill>
                  <a:srgbClr val="FF0000"/>
                </a:solidFill>
              </a:rPr>
              <a:t>$</a:t>
            </a:r>
            <a:r>
              <a:rPr lang="en-US" dirty="0"/>
              <a:t>'+CONVERT(</a:t>
            </a:r>
            <a:r>
              <a:rPr lang="en-US" dirty="0" err="1"/>
              <a:t>varchar,cont_amt</a:t>
            </a:r>
            <a:r>
              <a:rPr lang="en-US" dirty="0"/>
              <a:t>) from VS_CONTRIBUTION c where customer_no = @customer_no order by </a:t>
            </a:r>
            <a:r>
              <a:rPr lang="en-US" dirty="0" err="1"/>
              <a:t>c.cont_dt</a:t>
            </a:r>
            <a:r>
              <a:rPr lang="en-US" dirty="0"/>
              <a:t> </a:t>
            </a:r>
            <a:r>
              <a:rPr lang="en-US" dirty="0" err="1" smtClean="0"/>
              <a:t>desc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2081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Creating and Customizing Popup Headers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589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popup header?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828800"/>
            <a:ext cx="7315200" cy="4419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New in v11</a:t>
            </a:r>
          </a:p>
          <a:p>
            <a:pPr eaLnBrk="1" hangingPunct="1"/>
            <a:r>
              <a:rPr lang="en-US" dirty="0" smtClean="0"/>
              <a:t>Pops up when hover over constituent 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61" y="3352800"/>
            <a:ext cx="7838096" cy="305714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3159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Sounding familiar?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All configured within Tessitura</a:t>
            </a:r>
          </a:p>
          <a:p>
            <a:r>
              <a:rPr lang="en-US" dirty="0"/>
              <a:t>No need for 3</a:t>
            </a:r>
            <a:r>
              <a:rPr lang="en-US" baseline="30000" dirty="0"/>
              <a:t>rd</a:t>
            </a:r>
            <a:r>
              <a:rPr lang="en-US" dirty="0"/>
              <a:t> party software</a:t>
            </a:r>
          </a:p>
          <a:p>
            <a:r>
              <a:rPr lang="en-US" dirty="0"/>
              <a:t>Minimal SQL knowledge is required*</a:t>
            </a:r>
          </a:p>
          <a:p>
            <a:r>
              <a:rPr lang="en-US" dirty="0"/>
              <a:t>Mostly configured within System Tables</a:t>
            </a:r>
          </a:p>
          <a:p>
            <a:r>
              <a:rPr lang="en-US" dirty="0"/>
              <a:t>It’s easy </a:t>
            </a:r>
            <a:r>
              <a:rPr lang="en-US" dirty="0" err="1"/>
              <a:t>peasy</a:t>
            </a:r>
            <a:r>
              <a:rPr lang="en-US" dirty="0"/>
              <a:t> lemon </a:t>
            </a:r>
            <a:r>
              <a:rPr lang="en-US" dirty="0" err="1"/>
              <a:t>squeazy</a:t>
            </a:r>
            <a:r>
              <a:rPr lang="en-US" dirty="0"/>
              <a:t>!</a:t>
            </a:r>
          </a:p>
          <a:p>
            <a:endParaRPr lang="en-US" dirty="0"/>
          </a:p>
          <a:p>
            <a:pPr lvl="1"/>
            <a:r>
              <a:rPr lang="en-US" i="1" dirty="0"/>
              <a:t>*SQL = Scary Query </a:t>
            </a:r>
            <a:r>
              <a:rPr lang="en-US" i="1" dirty="0" smtClean="0"/>
              <a:t>Language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8175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 format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425490"/>
            <a:ext cx="7315200" cy="42672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Popup Header format </a:t>
            </a:r>
          </a:p>
          <a:p>
            <a:pPr lvl="1"/>
            <a:r>
              <a:rPr lang="en-US" dirty="0"/>
              <a:t>up to 6 definable text data elements</a:t>
            </a:r>
          </a:p>
          <a:p>
            <a:pPr lvl="1"/>
            <a:r>
              <a:rPr lang="en-US" dirty="0"/>
              <a:t>up to 4 icons</a:t>
            </a:r>
          </a:p>
          <a:p>
            <a:pPr marL="457200" lvl="1" indent="0">
              <a:buNone/>
            </a:pPr>
            <a:endParaRPr lang="en-US" i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457200" y="3200400"/>
            <a:ext cx="2133600" cy="1477328"/>
          </a:xfrm>
          <a:prstGeom prst="rect">
            <a:avLst/>
          </a:prstGeom>
          <a:noFill/>
          <a:ln w="28575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Name, ID, icon and constituencies on every popup header</a:t>
            </a:r>
            <a:endParaRPr lang="en-GB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3" idx="3"/>
          </p:cNvCxnSpPr>
          <p:nvPr/>
        </p:nvCxnSpPr>
        <p:spPr>
          <a:xfrm flipV="1">
            <a:off x="2590800" y="3657601"/>
            <a:ext cx="533400" cy="281463"/>
          </a:xfrm>
          <a:prstGeom prst="straightConnector1">
            <a:avLst/>
          </a:prstGeom>
          <a:ln w="285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39932" y="4730171"/>
            <a:ext cx="2362200" cy="1754326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6 definable text data elements</a:t>
            </a: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 icons</a:t>
            </a:r>
          </a:p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can be any data from anywhere in Tessitura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3124200" y="5242203"/>
            <a:ext cx="1028701" cy="148462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3352800"/>
            <a:ext cx="5410200" cy="2630987"/>
          </a:xfrm>
          <a:prstGeom prst="rect">
            <a:avLst/>
          </a:prstGeom>
        </p:spPr>
      </p:pic>
      <p:cxnSp>
        <p:nvCxnSpPr>
          <p:cNvPr id="28" name="Straight Arrow Connector 27"/>
          <p:cNvCxnSpPr>
            <a:stCxn id="12" idx="3"/>
          </p:cNvCxnSpPr>
          <p:nvPr/>
        </p:nvCxnSpPr>
        <p:spPr>
          <a:xfrm flipV="1">
            <a:off x="2902132" y="5181601"/>
            <a:ext cx="526868" cy="42573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69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 </a:t>
            </a:r>
            <a:r>
              <a:rPr lang="en-US" dirty="0"/>
              <a:t>S</a:t>
            </a:r>
            <a:r>
              <a:rPr lang="en-US" dirty="0" smtClean="0"/>
              <a:t>ystem Tables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TR_FLEX_HEADER_ELEMENT</a:t>
            </a:r>
          </a:p>
          <a:p>
            <a:pPr eaLnBrk="1" hangingPunct="1"/>
            <a:r>
              <a:rPr lang="en-US" dirty="0" smtClean="0"/>
              <a:t>TR_FLEX_HEADER</a:t>
            </a:r>
          </a:p>
          <a:p>
            <a:pPr eaLnBrk="1" hangingPunct="1"/>
            <a:r>
              <a:rPr lang="en-US" dirty="0" smtClean="0"/>
              <a:t>T_FORMAT_INFO</a:t>
            </a:r>
          </a:p>
          <a:p>
            <a:pPr eaLnBrk="1" hangingPunct="1"/>
            <a:r>
              <a:rPr lang="en-US" dirty="0" smtClean="0"/>
              <a:t>Set up in exactly the same way as the Flex Headers, using the same elements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7653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it out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V11 has </a:t>
            </a:r>
            <a:r>
              <a:rPr lang="en-GB" dirty="0" smtClean="0"/>
              <a:t>a Popup Header </a:t>
            </a:r>
            <a:r>
              <a:rPr lang="en-GB" dirty="0"/>
              <a:t>format </a:t>
            </a:r>
            <a:r>
              <a:rPr lang="en-GB" dirty="0" smtClean="0"/>
              <a:t>pre-configured</a:t>
            </a:r>
            <a:endParaRPr lang="en-GB" dirty="0"/>
          </a:p>
          <a:p>
            <a:r>
              <a:rPr lang="en-GB" dirty="0"/>
              <a:t>Just </a:t>
            </a:r>
            <a:r>
              <a:rPr lang="en-GB" dirty="0" smtClean="0"/>
              <a:t>hover over the constituent ID in constituent search screen to see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82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Customize the Popup Header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Every user in an organization has the same popup header</a:t>
            </a:r>
          </a:p>
          <a:p>
            <a:r>
              <a:rPr lang="en-GB" dirty="0" smtClean="0"/>
              <a:t>Add rows to TR_HEADER_FORMAT to add data to the popup header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2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Headers in a Consortium…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 create a popup header for a consortium organization:</a:t>
            </a:r>
          </a:p>
          <a:p>
            <a:r>
              <a:rPr lang="en-GB" dirty="0" smtClean="0"/>
              <a:t>Insert a row in </a:t>
            </a:r>
            <a:r>
              <a:rPr lang="en-GB" dirty="0"/>
              <a:t>T</a:t>
            </a:r>
            <a:r>
              <a:rPr lang="en-GB" dirty="0" smtClean="0"/>
              <a:t>_FORMAT_INFO</a:t>
            </a:r>
          </a:p>
          <a:p>
            <a:r>
              <a:rPr lang="en-GB" dirty="0" smtClean="0"/>
              <a:t>Enter a description</a:t>
            </a:r>
          </a:p>
          <a:p>
            <a:r>
              <a:rPr lang="en-GB" dirty="0" err="1" smtClean="0"/>
              <a:t>Gooesoft</a:t>
            </a:r>
            <a:r>
              <a:rPr lang="en-GB" dirty="0" smtClean="0"/>
              <a:t> Report ID - </a:t>
            </a:r>
            <a:r>
              <a:rPr lang="en-GB" i="1" dirty="0" smtClean="0"/>
              <a:t>Constituent Header</a:t>
            </a:r>
          </a:p>
          <a:p>
            <a:r>
              <a:rPr lang="en-GB" dirty="0" smtClean="0"/>
              <a:t>D Object – leave blank</a:t>
            </a:r>
          </a:p>
          <a:p>
            <a:r>
              <a:rPr lang="en-GB" dirty="0" smtClean="0"/>
              <a:t>Save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648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Popup Headers in a Consortium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315200" cy="4648200"/>
          </a:xfrm>
        </p:spPr>
        <p:txBody>
          <a:bodyPr>
            <a:normAutofit/>
          </a:bodyPr>
          <a:lstStyle/>
          <a:p>
            <a:r>
              <a:rPr lang="en-GB" dirty="0" smtClean="0"/>
              <a:t>Insert a row in T_DEFAULTS</a:t>
            </a:r>
          </a:p>
          <a:p>
            <a:r>
              <a:rPr lang="en-GB" dirty="0" smtClean="0"/>
              <a:t>Parent Table – Organization</a:t>
            </a:r>
          </a:p>
          <a:p>
            <a:r>
              <a:rPr lang="en-GB" dirty="0" smtClean="0"/>
              <a:t>Field Name – </a:t>
            </a:r>
            <a:r>
              <a:rPr lang="en-GB" i="1" dirty="0" smtClean="0"/>
              <a:t>POPUP_HEADER</a:t>
            </a:r>
          </a:p>
          <a:p>
            <a:r>
              <a:rPr lang="en-GB" dirty="0" smtClean="0"/>
              <a:t>Default Value – Popup Header ID from T_FORMAT_INFO</a:t>
            </a:r>
          </a:p>
          <a:p>
            <a:r>
              <a:rPr lang="en-GB" dirty="0" smtClean="0"/>
              <a:t>Save</a:t>
            </a:r>
          </a:p>
          <a:p>
            <a:r>
              <a:rPr lang="en-GB" dirty="0" smtClean="0"/>
              <a:t>Configure the header in TR_FLEX_HEADER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95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Creating and Customizing </a:t>
            </a:r>
            <a:r>
              <a:rPr lang="en-GB" dirty="0" smtClean="0"/>
              <a:t>Infomaker </a:t>
            </a:r>
            <a:r>
              <a:rPr lang="en-GB" dirty="0"/>
              <a:t>Headers</a:t>
            </a:r>
          </a:p>
        </p:txBody>
      </p:sp>
    </p:spTree>
    <p:extLst>
      <p:ext uri="{BB962C8B-B14F-4D97-AF65-F5344CB8AC3E}">
        <p14:creationId xmlns:p14="http://schemas.microsoft.com/office/powerpoint/2010/main" val="128572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Headers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“Vanilla” header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Customized header</a:t>
            </a:r>
          </a:p>
          <a:p>
            <a:pPr eaLnBrk="1" hangingPunct="1"/>
            <a:endParaRPr lang="en-US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90800"/>
            <a:ext cx="87344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4953000"/>
            <a:ext cx="873442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19649"/>
            <a:ext cx="8734424" cy="1494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10125"/>
            <a:ext cx="8760172" cy="1503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794083"/>
            <a:ext cx="8946864" cy="1519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0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Header - Pros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r>
              <a:rPr lang="en-US" dirty="0" smtClean="0"/>
              <a:t>Limitless data elements (…or as many as you can fit in the header!)</a:t>
            </a:r>
          </a:p>
          <a:p>
            <a:pPr eaLnBrk="1" hangingPunct="1"/>
            <a:r>
              <a:rPr lang="en-US" dirty="0" smtClean="0"/>
              <a:t>Data can be positioned wherever</a:t>
            </a:r>
          </a:p>
          <a:p>
            <a:pPr eaLnBrk="1" hangingPunct="1"/>
            <a:r>
              <a:rPr lang="en-US" dirty="0" smtClean="0"/>
              <a:t>Add graphics / images</a:t>
            </a:r>
          </a:p>
          <a:p>
            <a:pPr eaLnBrk="1" hangingPunct="1"/>
            <a:r>
              <a:rPr lang="en-US" dirty="0" smtClean="0"/>
              <a:t>Tooltips, Tooltips, Tooltips!!!</a:t>
            </a:r>
          </a:p>
          <a:p>
            <a:pPr eaLnBrk="1" hangingPunct="1"/>
            <a:r>
              <a:rPr lang="en-US" dirty="0" smtClean="0"/>
              <a:t>Conditional formatting &amp; dynamic controlling</a:t>
            </a:r>
          </a:p>
          <a:p>
            <a:pPr lvl="1"/>
            <a:r>
              <a:rPr lang="en-US" sz="6300" dirty="0" smtClean="0"/>
              <a:t>TEXT</a:t>
            </a:r>
          </a:p>
          <a:p>
            <a:pPr lvl="1"/>
            <a:r>
              <a:rPr lang="en-US" sz="1200" dirty="0" smtClean="0"/>
              <a:t>TEXT</a:t>
            </a:r>
          </a:p>
          <a:p>
            <a:pPr lvl="1"/>
            <a:r>
              <a:rPr lang="en-US" dirty="0" smtClean="0">
                <a:solidFill>
                  <a:schemeClr val="accent2"/>
                </a:solidFill>
              </a:rPr>
              <a:t>TEXT</a:t>
            </a:r>
          </a:p>
        </p:txBody>
      </p:sp>
      <p:pic>
        <p:nvPicPr>
          <p:cNvPr id="5122" name="Picture 2" descr="http://wordsculptures.com/page/wp-content/uploads/2010/04/illus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4495800"/>
            <a:ext cx="1428750" cy="175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11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Header - Cons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Additional software required</a:t>
            </a:r>
          </a:p>
          <a:p>
            <a:pPr lvl="1"/>
            <a:r>
              <a:rPr lang="en-US" dirty="0" err="1" smtClean="0"/>
              <a:t>InfoMaker</a:t>
            </a:r>
            <a:r>
              <a:rPr lang="en-US" dirty="0" smtClean="0"/>
              <a:t> (IM)</a:t>
            </a:r>
          </a:p>
          <a:p>
            <a:r>
              <a:rPr lang="en-US" dirty="0"/>
              <a:t>SQL Knowledge </a:t>
            </a:r>
            <a:r>
              <a:rPr lang="en-US" dirty="0" smtClean="0"/>
              <a:t>is (fairly) </a:t>
            </a:r>
            <a:r>
              <a:rPr lang="en-US" dirty="0"/>
              <a:t>essential</a:t>
            </a:r>
          </a:p>
          <a:p>
            <a:pPr eaLnBrk="1" hangingPunct="1"/>
            <a:r>
              <a:rPr lang="en-US" dirty="0" smtClean="0"/>
              <a:t>IM is fiddly…</a:t>
            </a:r>
          </a:p>
          <a:p>
            <a:pPr eaLnBrk="1" hangingPunct="1"/>
            <a:r>
              <a:rPr lang="en-US" dirty="0" smtClean="0"/>
              <a:t>…and often frustrating!</a:t>
            </a:r>
          </a:p>
        </p:txBody>
      </p:sp>
    </p:spTree>
    <p:extLst>
      <p:ext uri="{BB962C8B-B14F-4D97-AF65-F5344CB8AC3E}">
        <p14:creationId xmlns:p14="http://schemas.microsoft.com/office/powerpoint/2010/main" val="200065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InfoMaker</a:t>
            </a:r>
            <a:r>
              <a:rPr lang="en-US" dirty="0"/>
              <a:t> </a:t>
            </a:r>
            <a:r>
              <a:rPr lang="en-US" dirty="0" smtClean="0"/>
              <a:t>versions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Tessitura V11 + = IM 12.1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i="1" dirty="0" smtClean="0"/>
              <a:t>Tessitura V10 (what?) = IM 10.5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105400"/>
            <a:ext cx="20955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667000"/>
            <a:ext cx="20955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067300"/>
            <a:ext cx="20955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667000"/>
            <a:ext cx="20955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433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Headers – IM terms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dirty="0" err="1" smtClean="0"/>
              <a:t>InfoMaker</a:t>
            </a:r>
            <a:r>
              <a:rPr lang="en-US" dirty="0" smtClean="0"/>
              <a:t> (IM)</a:t>
            </a:r>
          </a:p>
          <a:p>
            <a:pPr lvl="2"/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party reporting tool</a:t>
            </a:r>
          </a:p>
          <a:p>
            <a:pPr lvl="1"/>
            <a:r>
              <a:rPr lang="en-US" dirty="0" smtClean="0"/>
              <a:t>Objects</a:t>
            </a:r>
          </a:p>
          <a:p>
            <a:pPr lvl="2"/>
            <a:r>
              <a:rPr lang="en-US" dirty="0" smtClean="0"/>
              <a:t>Header (or Report or Custom Screen) design and definition</a:t>
            </a:r>
          </a:p>
          <a:p>
            <a:pPr lvl="2"/>
            <a:r>
              <a:rPr lang="en-US" dirty="0" smtClean="0"/>
              <a:t>Tools to prettify data</a:t>
            </a:r>
          </a:p>
          <a:p>
            <a:pPr lvl="1"/>
            <a:r>
              <a:rPr lang="en-US" dirty="0" smtClean="0"/>
              <a:t>Libraries </a:t>
            </a:r>
          </a:p>
          <a:p>
            <a:pPr lvl="2"/>
            <a:r>
              <a:rPr lang="en-US" dirty="0" smtClean="0"/>
              <a:t>Contain many Objects</a:t>
            </a:r>
          </a:p>
          <a:p>
            <a:pPr lvl="2"/>
            <a:r>
              <a:rPr lang="en-US" dirty="0" smtClean="0"/>
              <a:t>.</a:t>
            </a:r>
            <a:r>
              <a:rPr lang="en-US" dirty="0" err="1" smtClean="0"/>
              <a:t>pbl</a:t>
            </a:r>
            <a:r>
              <a:rPr lang="en-US" dirty="0" smtClean="0"/>
              <a:t> file extensions</a:t>
            </a:r>
          </a:p>
        </p:txBody>
      </p:sp>
    </p:spTree>
    <p:extLst>
      <p:ext uri="{BB962C8B-B14F-4D97-AF65-F5344CB8AC3E}">
        <p14:creationId xmlns:p14="http://schemas.microsoft.com/office/powerpoint/2010/main" val="394125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Headers - main components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SQL (SP) Stored Procedure</a:t>
            </a:r>
          </a:p>
          <a:p>
            <a:pPr lvl="1"/>
            <a:r>
              <a:rPr lang="en-US" dirty="0" smtClean="0"/>
              <a:t>Extracts data from the database</a:t>
            </a:r>
          </a:p>
          <a:p>
            <a:pPr lvl="1"/>
            <a:r>
              <a:rPr lang="en-US" dirty="0" smtClean="0"/>
              <a:t>Based on a customer number</a:t>
            </a:r>
          </a:p>
          <a:p>
            <a:pPr lvl="1"/>
            <a:endParaRPr lang="en-US" dirty="0"/>
          </a:p>
          <a:p>
            <a:r>
              <a:rPr lang="en-US" dirty="0" smtClean="0"/>
              <a:t>IM object</a:t>
            </a:r>
          </a:p>
          <a:p>
            <a:pPr lvl="1"/>
            <a:r>
              <a:rPr lang="en-US" dirty="0" smtClean="0"/>
              <a:t>Displays the data</a:t>
            </a:r>
          </a:p>
        </p:txBody>
      </p:sp>
    </p:spTree>
    <p:extLst>
      <p:ext uri="{BB962C8B-B14F-4D97-AF65-F5344CB8AC3E}">
        <p14:creationId xmlns:p14="http://schemas.microsoft.com/office/powerpoint/2010/main" val="83953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Tessitura Sample </a:t>
            </a:r>
            <a:br>
              <a:rPr lang="en-GB" dirty="0" smtClean="0"/>
            </a:br>
            <a:r>
              <a:rPr lang="en-GB" dirty="0" smtClean="0"/>
              <a:t>Custom Header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565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Headers – DIY (SQL)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Copy standard Stored Procedure</a:t>
            </a:r>
          </a:p>
          <a:p>
            <a:pPr lvl="1"/>
            <a:r>
              <a:rPr lang="en-US" dirty="0" smtClean="0"/>
              <a:t>AP_DONOR_HEADER1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429000"/>
            <a:ext cx="8287703" cy="187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608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057650"/>
            <a:ext cx="742950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85800"/>
            <a:ext cx="7315200" cy="609600"/>
          </a:xfrm>
        </p:spPr>
        <p:txBody>
          <a:bodyPr/>
          <a:lstStyle/>
          <a:p>
            <a:r>
              <a:rPr lang="en-US" dirty="0"/>
              <a:t>Custom Headers </a:t>
            </a:r>
            <a:r>
              <a:rPr lang="en-US" dirty="0" smtClean="0"/>
              <a:t>– DIY (SQL)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CREATE a new SP</a:t>
            </a:r>
          </a:p>
          <a:p>
            <a:pPr lvl="1"/>
            <a:r>
              <a:rPr lang="en-US" dirty="0" smtClean="0"/>
              <a:t>LP_DONOR_HEADER_%</a:t>
            </a:r>
          </a:p>
          <a:p>
            <a:pPr lvl="1"/>
            <a:r>
              <a:rPr lang="en-US" i="1" dirty="0" smtClean="0"/>
              <a:t>GRANT EXECUTE permissions </a:t>
            </a:r>
          </a:p>
        </p:txBody>
      </p:sp>
    </p:spTree>
    <p:extLst>
      <p:ext uri="{BB962C8B-B14F-4D97-AF65-F5344CB8AC3E}">
        <p14:creationId xmlns:p14="http://schemas.microsoft.com/office/powerpoint/2010/main" val="412148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 Headers – </a:t>
            </a:r>
            <a:r>
              <a:rPr lang="en-US" dirty="0" smtClean="0"/>
              <a:t>DIY (IM)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TessituraSampleLibrary_v11.zip</a:t>
            </a:r>
            <a:endParaRPr lang="en-US" dirty="0" smtClean="0"/>
          </a:p>
          <a:p>
            <a:pPr lvl="1"/>
            <a:r>
              <a:rPr lang="en-US" dirty="0" smtClean="0"/>
              <a:t>Solution # 32 in TASK</a:t>
            </a:r>
          </a:p>
          <a:p>
            <a:pPr lvl="1"/>
            <a:r>
              <a:rPr lang="en-US" i="1" dirty="0" smtClean="0"/>
              <a:t>Pre v11 = Solution # 7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38600"/>
            <a:ext cx="4433888" cy="1616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370" y="4419600"/>
            <a:ext cx="3567113" cy="916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471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 Headers – </a:t>
            </a:r>
            <a:r>
              <a:rPr lang="en-US" dirty="0" smtClean="0"/>
              <a:t>DIY (IM)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 Menu, View </a:t>
            </a:r>
            <a:r>
              <a:rPr lang="en-US" dirty="0" smtClean="0">
                <a:sym typeface="Wingdings" pitchFamily="2" charset="2"/>
              </a:rPr>
              <a:t> Column Specification</a:t>
            </a:r>
          </a:p>
          <a:p>
            <a:pPr lvl="1"/>
            <a:r>
              <a:rPr lang="en-US" i="1" dirty="0" smtClean="0">
                <a:sym typeface="Wingdings" pitchFamily="2" charset="2"/>
              </a:rPr>
              <a:t>Right-click in grey area  Stored Procedure</a:t>
            </a:r>
            <a:endParaRPr lang="en-US" i="1" dirty="0" smtClean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458051"/>
            <a:ext cx="4704957" cy="3095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036" y="3581400"/>
            <a:ext cx="5560964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674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 Headers – </a:t>
            </a:r>
            <a:r>
              <a:rPr lang="en-US" dirty="0" smtClean="0"/>
              <a:t>DIY (Tessitura)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T_DEFAULTS</a:t>
            </a:r>
          </a:p>
          <a:p>
            <a:pPr lvl="1"/>
            <a:r>
              <a:rPr lang="en-US" dirty="0" smtClean="0"/>
              <a:t>LOCAL_LIBRARY_LIST</a:t>
            </a:r>
          </a:p>
          <a:p>
            <a:pPr lvl="2"/>
            <a:r>
              <a:rPr lang="en-US" dirty="0" smtClean="0"/>
              <a:t>File location of IM LIBRARY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114800"/>
            <a:ext cx="893545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favim.com/orig/201104/02/Favim.com-119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729" y="4876800"/>
            <a:ext cx="2102923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89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 Headers – </a:t>
            </a:r>
            <a:r>
              <a:rPr lang="en-US" dirty="0" smtClean="0"/>
              <a:t>DIY (Tessitura)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T_FORMAT_INFO</a:t>
            </a:r>
          </a:p>
          <a:p>
            <a:pPr lvl="1"/>
            <a:r>
              <a:rPr lang="en-US" dirty="0" smtClean="0"/>
              <a:t>Description</a:t>
            </a:r>
          </a:p>
          <a:p>
            <a:pPr lvl="1"/>
            <a:r>
              <a:rPr lang="en-US" dirty="0" err="1" smtClean="0"/>
              <a:t>Gooesoft</a:t>
            </a:r>
            <a:r>
              <a:rPr lang="en-US" dirty="0" smtClean="0"/>
              <a:t> Report Id = Constituent Header</a:t>
            </a:r>
            <a:endParaRPr lang="en-US" dirty="0"/>
          </a:p>
          <a:p>
            <a:pPr lvl="1"/>
            <a:r>
              <a:rPr lang="en-US" dirty="0" smtClean="0"/>
              <a:t>D Object = IM Object name</a:t>
            </a:r>
          </a:p>
          <a:p>
            <a:pPr lvl="1"/>
            <a:endParaRPr lang="en-US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16" y="4572000"/>
            <a:ext cx="8707755" cy="626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5353050"/>
            <a:ext cx="3295650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663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 Headers – DIY </a:t>
            </a:r>
            <a:r>
              <a:rPr lang="en-US" dirty="0" smtClean="0"/>
              <a:t>(Security)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Security Groups</a:t>
            </a:r>
          </a:p>
          <a:p>
            <a:pPr lvl="1"/>
            <a:r>
              <a:rPr lang="en-US" dirty="0" smtClean="0"/>
              <a:t>Header Format: = description from T_FORMAT_INFO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" y="3657600"/>
            <a:ext cx="8014335" cy="273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549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Customizing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679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Customization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Step 1: Update SP to return required columns</a:t>
            </a:r>
          </a:p>
          <a:p>
            <a:r>
              <a:rPr lang="en-GB" dirty="0" smtClean="0"/>
              <a:t>Step2 : Add the new column(s) to your IM object</a:t>
            </a:r>
          </a:p>
          <a:p>
            <a:r>
              <a:rPr lang="en-GB" dirty="0" smtClean="0"/>
              <a:t>Step 3: Add the column(s) to IM design</a:t>
            </a:r>
          </a:p>
          <a:p>
            <a:pPr lvl="1"/>
            <a:r>
              <a:rPr lang="en-GB" dirty="0" smtClean="0"/>
              <a:t>Formatting</a:t>
            </a:r>
          </a:p>
          <a:p>
            <a:pPr lvl="1"/>
            <a:r>
              <a:rPr lang="en-GB" dirty="0" smtClean="0"/>
              <a:t>Dynamic Controls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09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Customization </a:t>
            </a:r>
            <a:r>
              <a:rPr lang="en-GB" dirty="0" smtClean="0"/>
              <a:t>Steps – example:</a:t>
            </a:r>
            <a:br>
              <a:rPr lang="en-GB" dirty="0" smtClean="0"/>
            </a:br>
            <a:r>
              <a:rPr lang="en-GB" dirty="0" smtClean="0"/>
              <a:t>Step 1 – Update SP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Declare a new variable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Set the variable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514600"/>
            <a:ext cx="5500688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252912"/>
            <a:ext cx="8739188" cy="1309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380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Customization Steps – example:</a:t>
            </a:r>
            <a:br>
              <a:rPr lang="en-GB" dirty="0"/>
            </a:br>
            <a:r>
              <a:rPr lang="en-GB" dirty="0"/>
              <a:t>Step 1 – Update SP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Select the final Results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47950"/>
            <a:ext cx="76581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467350"/>
            <a:ext cx="762000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36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Customization Steps – example:</a:t>
            </a:r>
            <a:br>
              <a:rPr lang="en-GB" dirty="0"/>
            </a:br>
            <a:r>
              <a:rPr lang="en-GB" dirty="0"/>
              <a:t>Step </a:t>
            </a:r>
            <a:r>
              <a:rPr lang="en-GB" dirty="0" smtClean="0"/>
              <a:t>2 </a:t>
            </a:r>
            <a:r>
              <a:rPr lang="en-GB" dirty="0"/>
              <a:t>– </a:t>
            </a:r>
            <a:r>
              <a:rPr lang="en-GB" dirty="0" smtClean="0"/>
              <a:t>Add column to IM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371600"/>
            <a:ext cx="7315200" cy="4267200"/>
          </a:xfrm>
        </p:spPr>
        <p:txBody>
          <a:bodyPr>
            <a:normAutofit/>
          </a:bodyPr>
          <a:lstStyle/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Add row to IM column specification</a:t>
            </a:r>
          </a:p>
          <a:p>
            <a:pPr lvl="1"/>
            <a:r>
              <a:rPr lang="en-US" i="1" dirty="0"/>
              <a:t>IM Menu, View </a:t>
            </a:r>
            <a:r>
              <a:rPr lang="en-US" i="1" dirty="0">
                <a:sym typeface="Wingdings" pitchFamily="2" charset="2"/>
              </a:rPr>
              <a:t> Column </a:t>
            </a:r>
            <a:r>
              <a:rPr lang="en-US" i="1" dirty="0" smtClean="0">
                <a:sym typeface="Wingdings" pitchFamily="2" charset="2"/>
              </a:rPr>
              <a:t>Specification</a:t>
            </a:r>
          </a:p>
          <a:p>
            <a:endParaRPr lang="en-US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dirty="0">
              <a:sym typeface="Wingdings" pitchFamily="2" charset="2"/>
            </a:endParaRPr>
          </a:p>
          <a:p>
            <a:pPr marL="0" indent="0">
              <a:buNone/>
            </a:pPr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3181350"/>
            <a:ext cx="69723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59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62400"/>
            <a:ext cx="77819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Customization Steps – example:</a:t>
            </a:r>
            <a:br>
              <a:rPr lang="en-GB" dirty="0"/>
            </a:br>
            <a:r>
              <a:rPr lang="en-GB" dirty="0"/>
              <a:t>Step 3</a:t>
            </a:r>
            <a:r>
              <a:rPr lang="en-GB" dirty="0" smtClean="0"/>
              <a:t> </a:t>
            </a:r>
            <a:r>
              <a:rPr lang="en-GB" dirty="0"/>
              <a:t>– </a:t>
            </a:r>
            <a:r>
              <a:rPr lang="en-GB" dirty="0" smtClean="0"/>
              <a:t>Add to Design and Format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371600"/>
            <a:ext cx="7315200" cy="4267200"/>
          </a:xfrm>
        </p:spPr>
        <p:txBody>
          <a:bodyPr>
            <a:normAutofit/>
          </a:bodyPr>
          <a:lstStyle/>
          <a:p>
            <a:pPr eaLnBrk="1" hangingPunct="1"/>
            <a:endParaRPr lang="en-US" dirty="0" smtClean="0"/>
          </a:p>
          <a:p>
            <a:r>
              <a:rPr lang="en-US" dirty="0" smtClean="0">
                <a:sym typeface="Wingdings" pitchFamily="2" charset="2"/>
              </a:rPr>
              <a:t>Add element to IM design</a:t>
            </a:r>
          </a:p>
          <a:p>
            <a:pPr marL="857250" lvl="2" indent="-457200">
              <a:buFont typeface="Arial" pitchFamily="34" charset="0"/>
              <a:buChar char="−"/>
            </a:pPr>
            <a:r>
              <a:rPr lang="en-US" sz="2800" i="1" dirty="0"/>
              <a:t>IM Menu, </a:t>
            </a:r>
            <a:r>
              <a:rPr lang="en-US" sz="2800" i="1" dirty="0" smtClean="0"/>
              <a:t>Insert</a:t>
            </a:r>
            <a:r>
              <a:rPr lang="en-US" sz="2800" i="1" dirty="0" smtClean="0">
                <a:sym typeface="Wingdings" pitchFamily="2" charset="2"/>
              </a:rPr>
              <a:t> Control  Column</a:t>
            </a:r>
          </a:p>
          <a:p>
            <a:pPr marL="0" indent="0">
              <a:buNone/>
            </a:pPr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545633"/>
            <a:ext cx="4572000" cy="216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757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Customer # 0 considerations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Ticket Orders</a:t>
            </a:r>
          </a:p>
          <a:p>
            <a:r>
              <a:rPr lang="en-US" dirty="0" smtClean="0"/>
              <a:t>Contributions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78" y="3605463"/>
            <a:ext cx="8824022" cy="104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931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51" y="4876800"/>
            <a:ext cx="2428849" cy="451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Customer # 0 considerations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Use ‘blank’ columns</a:t>
            </a:r>
          </a:p>
          <a:p>
            <a:pPr lvl="1"/>
            <a:r>
              <a:rPr lang="en-US" dirty="0" smtClean="0"/>
              <a:t>Avoids erroneous data</a:t>
            </a:r>
          </a:p>
          <a:p>
            <a:pPr lvl="1"/>
            <a:r>
              <a:rPr lang="en-US" dirty="0" smtClean="0"/>
              <a:t>Maintains correct column output</a:t>
            </a:r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581400"/>
            <a:ext cx="4374859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486399"/>
            <a:ext cx="6019800" cy="901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99" y="5482386"/>
            <a:ext cx="2041013" cy="901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714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Custom Header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7315200" cy="4267200"/>
          </a:xfrm>
        </p:spPr>
        <p:txBody>
          <a:bodyPr/>
          <a:lstStyle/>
          <a:p>
            <a:r>
              <a:rPr lang="en-US" dirty="0" smtClean="0"/>
              <a:t>Must ALWAYS return</a:t>
            </a:r>
          </a:p>
          <a:p>
            <a:pPr lvl="2"/>
            <a:r>
              <a:rPr lang="en-US" sz="1800" dirty="0" err="1" smtClean="0"/>
              <a:t>Customer_no</a:t>
            </a:r>
            <a:endParaRPr lang="en-US" sz="1800" dirty="0" smtClean="0"/>
          </a:p>
          <a:p>
            <a:pPr lvl="2"/>
            <a:r>
              <a:rPr lang="en-US" sz="1800" dirty="0" err="1" smtClean="0"/>
              <a:t>Full_name</a:t>
            </a:r>
            <a:endParaRPr lang="en-US" sz="1800" dirty="0" smtClean="0"/>
          </a:p>
          <a:p>
            <a:pPr lvl="2"/>
            <a:r>
              <a:rPr lang="en-US" sz="1800" dirty="0" smtClean="0"/>
              <a:t>Full_name2</a:t>
            </a:r>
          </a:p>
          <a:p>
            <a:r>
              <a:rPr lang="en-US" dirty="0" smtClean="0"/>
              <a:t>Must ALWAYS return </a:t>
            </a:r>
            <a:r>
              <a:rPr lang="en-US" dirty="0"/>
              <a:t>1 row</a:t>
            </a:r>
          </a:p>
          <a:p>
            <a:pPr lvl="2"/>
            <a:r>
              <a:rPr lang="en-US" dirty="0"/>
              <a:t>SELECT TOP 1</a:t>
            </a:r>
          </a:p>
          <a:p>
            <a:pPr lvl="2"/>
            <a:r>
              <a:rPr lang="en-US" dirty="0"/>
              <a:t>Aggregated data</a:t>
            </a:r>
          </a:p>
          <a:p>
            <a:pPr lvl="3"/>
            <a:r>
              <a:rPr lang="en-US" sz="1800" dirty="0"/>
              <a:t>SELECT SUM()</a:t>
            </a:r>
          </a:p>
          <a:p>
            <a:pPr lvl="3"/>
            <a:r>
              <a:rPr lang="en-US" sz="1800" dirty="0"/>
              <a:t>SELECT COUNT(*)</a:t>
            </a:r>
          </a:p>
          <a:p>
            <a:pPr lvl="3"/>
            <a:r>
              <a:rPr lang="en-US" sz="1800" dirty="0"/>
              <a:t>SELECT MAX()</a:t>
            </a:r>
          </a:p>
          <a:p>
            <a:pPr lvl="3"/>
            <a:r>
              <a:rPr lang="en-US" sz="1800" dirty="0"/>
              <a:t>SELECT MIN()</a:t>
            </a:r>
          </a:p>
        </p:txBody>
      </p:sp>
    </p:spTree>
    <p:extLst>
      <p:ext uri="{BB962C8B-B14F-4D97-AF65-F5344CB8AC3E}">
        <p14:creationId xmlns:p14="http://schemas.microsoft.com/office/powerpoint/2010/main" val="40454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Custom Header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Tessitura cannot “see” your IM library / object it will display the default header</a:t>
            </a:r>
          </a:p>
          <a:p>
            <a:endParaRPr lang="en-GB" dirty="0" smtClean="0"/>
          </a:p>
          <a:p>
            <a:r>
              <a:rPr lang="en-GB" dirty="0" smtClean="0"/>
              <a:t>Test your customized SP in SQL before referencing in IM</a:t>
            </a:r>
          </a:p>
          <a:p>
            <a:endParaRPr lang="en-GB" dirty="0" smtClean="0"/>
          </a:p>
          <a:p>
            <a:r>
              <a:rPr lang="en-GB" dirty="0" smtClean="0"/>
              <a:t>Test your customised Constituent Header in your Test system first(!)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08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Useful IM Controls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453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IM - Expression dialogue boxes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Buttons next to various property values in the “Properties” windows in Infomaker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Allow you to add dynamic controls over properties of a particular IM custom screen element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575" y="3028950"/>
            <a:ext cx="461962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Oval 6"/>
          <p:cNvSpPr>
            <a:spLocks noChangeArrowheads="1"/>
          </p:cNvSpPr>
          <p:nvPr/>
        </p:nvSpPr>
        <p:spPr bwMode="auto">
          <a:xfrm>
            <a:off x="6248400" y="3505200"/>
            <a:ext cx="381000" cy="1143000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12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IM - Expression dialogue boxes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Click on the Expression button to add / amend element property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marL="0" indent="0" eaLnBrk="1" hangingPunct="1">
              <a:lnSpc>
                <a:spcPct val="90000"/>
              </a:lnSpc>
              <a:buNone/>
            </a:pPr>
            <a:endParaRPr lang="en-US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900530"/>
            <a:ext cx="6324600" cy="3881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195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IM - Expression dialogue boxes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When an expression is added to an element property value this button changes:</a:t>
            </a:r>
          </a:p>
          <a:p>
            <a:pPr marL="0" indent="0" eaLnBrk="1" hangingPunct="1">
              <a:buNone/>
            </a:pPr>
            <a:r>
              <a:rPr lang="en-US" dirty="0" smtClean="0"/>
              <a:t>    			</a:t>
            </a:r>
            <a:r>
              <a:rPr lang="en-US" sz="4300" dirty="0" smtClean="0"/>
              <a:t>→</a:t>
            </a:r>
          </a:p>
          <a:p>
            <a:pPr eaLnBrk="1" hangingPunct="1"/>
            <a:r>
              <a:rPr lang="en-US" dirty="0" smtClean="0"/>
              <a:t>What is an expression?</a:t>
            </a:r>
          </a:p>
          <a:p>
            <a:pPr lvl="1" eaLnBrk="1" hangingPunct="1"/>
            <a:r>
              <a:rPr lang="en-US" dirty="0" smtClean="0"/>
              <a:t>A combination of data, operators, and functions that, when evaluated, results in a value. </a:t>
            </a: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69318" y="3657600"/>
            <a:ext cx="400050" cy="447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364751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6093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IM - Useful functions: IF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dirty="0" smtClean="0"/>
              <a:t>“IF” - </a:t>
            </a:r>
            <a:r>
              <a:rPr lang="en-US" dirty="0" smtClean="0"/>
              <a:t>Evaluates a condition and returns a value based on that condition</a:t>
            </a:r>
            <a:endParaRPr lang="en-US" b="1" dirty="0" smtClean="0"/>
          </a:p>
          <a:p>
            <a:pPr lvl="1" eaLnBrk="1" hangingPunct="1">
              <a:buFontTx/>
              <a:buNone/>
            </a:pPr>
            <a:r>
              <a:rPr lang="en-US" sz="1800" dirty="0" smtClean="0">
                <a:latin typeface="Courier New" pitchFamily="49" charset="0"/>
              </a:rPr>
              <a:t>IF(</a:t>
            </a:r>
            <a:r>
              <a:rPr lang="en-US" sz="1800" i="1" dirty="0" err="1" smtClean="0">
                <a:latin typeface="Courier New" pitchFamily="49" charset="0"/>
              </a:rPr>
              <a:t>boolean</a:t>
            </a:r>
            <a:r>
              <a:rPr lang="en-US" sz="1800" dirty="0" smtClean="0">
                <a:latin typeface="Courier New" pitchFamily="49" charset="0"/>
              </a:rPr>
              <a:t>, </a:t>
            </a:r>
            <a:r>
              <a:rPr lang="en-US" sz="1800" i="1" dirty="0" err="1" smtClean="0">
                <a:latin typeface="Courier New" pitchFamily="49" charset="0"/>
              </a:rPr>
              <a:t>truevalue</a:t>
            </a:r>
            <a:r>
              <a:rPr lang="en-US" sz="1800" dirty="0" smtClean="0">
                <a:latin typeface="Courier New" pitchFamily="49" charset="0"/>
              </a:rPr>
              <a:t>, </a:t>
            </a:r>
            <a:r>
              <a:rPr lang="en-US" sz="1800" i="1" dirty="0" err="1" smtClean="0">
                <a:latin typeface="Courier New" pitchFamily="49" charset="0"/>
              </a:rPr>
              <a:t>falsevalue</a:t>
            </a:r>
            <a:r>
              <a:rPr lang="en-US" sz="1800" dirty="0" smtClean="0">
                <a:latin typeface="Courier New" pitchFamily="49" charset="0"/>
              </a:rPr>
              <a:t>)</a:t>
            </a:r>
          </a:p>
          <a:p>
            <a:pPr eaLnBrk="1" hangingPunct="1"/>
            <a:r>
              <a:rPr lang="en-US" dirty="0" smtClean="0"/>
              <a:t>Example: </a:t>
            </a:r>
          </a:p>
          <a:p>
            <a:pPr lvl="1" eaLnBrk="1" hangingPunct="1"/>
            <a:r>
              <a:rPr lang="en-US" dirty="0" smtClean="0"/>
              <a:t>Computed Column: </a:t>
            </a:r>
          </a:p>
          <a:p>
            <a:pPr lvl="2" eaLnBrk="1" hangingPunct="1"/>
            <a:r>
              <a:rPr lang="en-US" sz="1600" dirty="0" smtClean="0">
                <a:latin typeface="Courier New" pitchFamily="49" charset="0"/>
              </a:rPr>
              <a:t>IF(salary &gt; 100000, "Boss”, "Employee”)</a:t>
            </a:r>
          </a:p>
          <a:p>
            <a:pPr lvl="1" eaLnBrk="1" hangingPunct="1"/>
            <a:r>
              <a:rPr lang="en-US" dirty="0" err="1" smtClean="0"/>
              <a:t>Colour</a:t>
            </a:r>
            <a:r>
              <a:rPr lang="en-US" dirty="0" smtClean="0"/>
              <a:t> definition: </a:t>
            </a:r>
          </a:p>
          <a:p>
            <a:pPr lvl="2" eaLnBrk="1" hangingPunct="1"/>
            <a:r>
              <a:rPr lang="en-US" sz="1600" dirty="0" smtClean="0">
                <a:latin typeface="Courier New" pitchFamily="49" charset="0"/>
              </a:rPr>
              <a:t>IF(income &gt; 50000, RGB(255,0,0), RGB(255,255,255))</a:t>
            </a:r>
          </a:p>
        </p:txBody>
      </p:sp>
    </p:spTree>
    <p:extLst>
      <p:ext uri="{BB962C8B-B14F-4D97-AF65-F5344CB8AC3E}">
        <p14:creationId xmlns:p14="http://schemas.microsoft.com/office/powerpoint/2010/main" val="135086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IM - Useful functions: CASE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800" dirty="0" smtClean="0"/>
              <a:t>“CASE” - Tests the values of a column or expression and returns values based on the results of the test</a:t>
            </a:r>
          </a:p>
          <a:p>
            <a:pPr lvl="1" eaLnBrk="1" hangingPunct="1">
              <a:buFontTx/>
              <a:buNone/>
            </a:pPr>
            <a:r>
              <a:rPr lang="en-US" sz="1400" dirty="0" smtClean="0">
                <a:latin typeface="Courier New" pitchFamily="49" charset="0"/>
              </a:rPr>
              <a:t>Case (column WHEN value1 THEN result1 WHEN value2 THEN </a:t>
            </a:r>
          </a:p>
          <a:p>
            <a:pPr lvl="1" eaLnBrk="1" hangingPunct="1">
              <a:buFontTx/>
              <a:buNone/>
            </a:pPr>
            <a:r>
              <a:rPr lang="en-US" sz="1400" dirty="0" smtClean="0">
                <a:latin typeface="Courier New" pitchFamily="49" charset="0"/>
              </a:rPr>
              <a:t>result2... ELSE value3) </a:t>
            </a:r>
          </a:p>
          <a:p>
            <a:pPr eaLnBrk="1" hangingPunct="1"/>
            <a:r>
              <a:rPr lang="en-US" sz="2800" dirty="0" smtClean="0"/>
              <a:t>Example: </a:t>
            </a:r>
          </a:p>
          <a:p>
            <a:pPr lvl="1" eaLnBrk="1" hangingPunct="1"/>
            <a:r>
              <a:rPr lang="en-US" sz="2400" dirty="0" smtClean="0"/>
              <a:t>Computed Column: </a:t>
            </a:r>
          </a:p>
          <a:p>
            <a:pPr lvl="2" eaLnBrk="1" hangingPunct="1"/>
            <a:r>
              <a:rPr lang="en-US" sz="1400" dirty="0" smtClean="0">
                <a:latin typeface="Courier New" pitchFamily="49" charset="0"/>
              </a:rPr>
              <a:t>CASE(salary WHEN 100000 THEN "Boss” WHEN 75000 THEN “Manager” ELSE “Staff”)</a:t>
            </a:r>
          </a:p>
          <a:p>
            <a:pPr lvl="1" eaLnBrk="1" hangingPunct="1"/>
            <a:r>
              <a:rPr lang="en-US" sz="2400" dirty="0" err="1" smtClean="0"/>
              <a:t>Colour</a:t>
            </a:r>
            <a:r>
              <a:rPr lang="en-US" sz="2400" dirty="0" smtClean="0"/>
              <a:t> definition: </a:t>
            </a:r>
          </a:p>
          <a:p>
            <a:pPr lvl="2" eaLnBrk="1" hangingPunct="1"/>
            <a:r>
              <a:rPr lang="en-US" sz="1400" dirty="0" smtClean="0">
                <a:latin typeface="Courier New" pitchFamily="49" charset="0"/>
              </a:rPr>
              <a:t>CASE(income WHEN 50000 THEN RGB(255,0,0) WHEN 25000 RGB(0,255,0) ELSE RGB(0,0,255))</a:t>
            </a:r>
          </a:p>
        </p:txBody>
      </p:sp>
    </p:spTree>
    <p:extLst>
      <p:ext uri="{BB962C8B-B14F-4D97-AF65-F5344CB8AC3E}">
        <p14:creationId xmlns:p14="http://schemas.microsoft.com/office/powerpoint/2010/main" val="295265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Examples</a:t>
            </a:r>
            <a:br>
              <a:rPr lang="en-GB" dirty="0" smtClean="0"/>
            </a:br>
            <a:r>
              <a:rPr lang="en-GB" dirty="0" err="1" smtClean="0"/>
              <a:t>Ooo</a:t>
            </a:r>
            <a:r>
              <a:rPr lang="en-GB" dirty="0" smtClean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954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Traffic Light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What?</a:t>
            </a:r>
            <a:endParaRPr lang="en-US" dirty="0"/>
          </a:p>
          <a:p>
            <a:pPr lvl="1"/>
            <a:r>
              <a:rPr lang="en-US" dirty="0"/>
              <a:t>Red Light = Membership has </a:t>
            </a:r>
            <a:r>
              <a:rPr lang="en-US" dirty="0" smtClean="0"/>
              <a:t>expired</a:t>
            </a:r>
          </a:p>
          <a:p>
            <a:pPr lvl="1"/>
            <a:r>
              <a:rPr lang="en-US" dirty="0" smtClean="0"/>
              <a:t>Amber Light = Expiring within 30 days</a:t>
            </a:r>
          </a:p>
          <a:p>
            <a:pPr lvl="1"/>
            <a:r>
              <a:rPr lang="en-US" dirty="0" smtClean="0"/>
              <a:t>Green </a:t>
            </a:r>
            <a:r>
              <a:rPr lang="en-US" dirty="0"/>
              <a:t>Light = Membership is active</a:t>
            </a:r>
          </a:p>
          <a:p>
            <a:endParaRPr lang="en-US" dirty="0" smtClean="0"/>
          </a:p>
          <a:p>
            <a:r>
              <a:rPr lang="en-US" dirty="0" smtClean="0"/>
              <a:t>Why</a:t>
            </a:r>
            <a:r>
              <a:rPr lang="en-US" dirty="0"/>
              <a:t>?</a:t>
            </a:r>
          </a:p>
          <a:p>
            <a:pPr lvl="1"/>
            <a:r>
              <a:rPr lang="en-US" dirty="0" smtClean="0"/>
              <a:t>Clear visual indicator replaces expiry date</a:t>
            </a:r>
            <a:endParaRPr lang="en-US" dirty="0"/>
          </a:p>
          <a:p>
            <a:pPr lvl="1"/>
            <a:r>
              <a:rPr lang="en-US" dirty="0"/>
              <a:t>Encourages </a:t>
            </a:r>
            <a:r>
              <a:rPr lang="en-US" dirty="0" smtClean="0"/>
              <a:t>users to upsell renewals</a:t>
            </a:r>
            <a:endParaRPr lang="en-US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622883"/>
            <a:ext cx="5715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622884"/>
            <a:ext cx="571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622884"/>
            <a:ext cx="5810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1870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Traffic Light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How?</a:t>
            </a:r>
            <a:endParaRPr lang="en-US" dirty="0"/>
          </a:p>
          <a:p>
            <a:pPr lvl="1"/>
            <a:r>
              <a:rPr lang="en-US" dirty="0" smtClean="0"/>
              <a:t>Membership data returned by standard SP</a:t>
            </a:r>
            <a:endParaRPr lang="en-US" dirty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Conditional visibility to show traffic light:</a:t>
            </a:r>
          </a:p>
          <a:p>
            <a:pPr lvl="2"/>
            <a:r>
              <a:rPr lang="en-US" dirty="0" err="1" smtClean="0"/>
              <a:t>Current_status</a:t>
            </a:r>
            <a:endParaRPr lang="en-US" dirty="0" smtClean="0"/>
          </a:p>
          <a:p>
            <a:pPr lvl="2"/>
            <a:r>
              <a:rPr lang="en-US" dirty="0" err="1" smtClean="0"/>
              <a:t>Memb_expiration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457" y="3276600"/>
            <a:ext cx="6201543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072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Traffic Light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If Condition on Image visibility</a:t>
            </a:r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r>
              <a:rPr lang="en-GB" sz="2000" b="0" dirty="0"/>
              <a:t>If((</a:t>
            </a:r>
            <a:r>
              <a:rPr lang="en-GB" sz="2000" b="0" dirty="0" err="1"/>
              <a:t>current_status</a:t>
            </a:r>
            <a:r>
              <a:rPr lang="en-GB" sz="2000" b="0" dirty="0"/>
              <a:t> = 'Active' or </a:t>
            </a:r>
            <a:r>
              <a:rPr lang="en-GB" sz="2000" b="0" dirty="0" err="1"/>
              <a:t>current_status</a:t>
            </a:r>
            <a:r>
              <a:rPr lang="en-GB" sz="2000" b="0" dirty="0"/>
              <a:t> = 'Pending')</a:t>
            </a:r>
          </a:p>
          <a:p>
            <a:pPr marL="0" indent="0">
              <a:buNone/>
            </a:pPr>
            <a:r>
              <a:rPr lang="en-GB" sz="2000" b="0" dirty="0"/>
              <a:t> and </a:t>
            </a:r>
            <a:r>
              <a:rPr lang="en-GB" sz="2000" b="0" dirty="0" err="1"/>
              <a:t>daysafter</a:t>
            </a:r>
            <a:r>
              <a:rPr lang="en-GB" sz="2000" b="0" dirty="0"/>
              <a:t>(  today() , </a:t>
            </a:r>
            <a:r>
              <a:rPr lang="en-GB" sz="2000" b="0" dirty="0" err="1"/>
              <a:t>memb_expirtion</a:t>
            </a:r>
            <a:r>
              <a:rPr lang="en-GB" sz="2000" b="0" dirty="0"/>
              <a:t> )&gt; 30 </a:t>
            </a:r>
          </a:p>
          <a:p>
            <a:pPr marL="0" indent="0">
              <a:buNone/>
            </a:pPr>
            <a:r>
              <a:rPr lang="en-GB" sz="2000" b="0" dirty="0"/>
              <a:t>,1,0)</a:t>
            </a:r>
            <a:endParaRPr lang="en-US" sz="2000" b="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622884"/>
            <a:ext cx="5810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752725"/>
            <a:ext cx="455295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335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Traffic Light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If Condition on Image visibility</a:t>
            </a:r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r>
              <a:rPr lang="en-GB" sz="2000" b="0" dirty="0" smtClean="0"/>
              <a:t>If</a:t>
            </a:r>
            <a:r>
              <a:rPr lang="en-GB" sz="2000" b="0" dirty="0"/>
              <a:t>((</a:t>
            </a:r>
            <a:r>
              <a:rPr lang="en-GB" sz="2000" b="0" dirty="0" err="1"/>
              <a:t>current_status</a:t>
            </a:r>
            <a:r>
              <a:rPr lang="en-GB" sz="2000" b="0" dirty="0"/>
              <a:t> = 'Active' or </a:t>
            </a:r>
            <a:r>
              <a:rPr lang="en-GB" sz="2000" b="0" dirty="0" err="1"/>
              <a:t>current_status</a:t>
            </a:r>
            <a:r>
              <a:rPr lang="en-GB" sz="2000" b="0" dirty="0"/>
              <a:t> = 'Pending')</a:t>
            </a:r>
          </a:p>
          <a:p>
            <a:pPr marL="0" indent="0">
              <a:buNone/>
            </a:pPr>
            <a:r>
              <a:rPr lang="en-GB" sz="2000" b="0" dirty="0"/>
              <a:t> and </a:t>
            </a:r>
            <a:r>
              <a:rPr lang="en-GB" sz="2000" b="0" dirty="0" err="1"/>
              <a:t>daysafter</a:t>
            </a:r>
            <a:r>
              <a:rPr lang="en-GB" sz="2000" b="0" dirty="0"/>
              <a:t>(  today() , </a:t>
            </a:r>
            <a:r>
              <a:rPr lang="en-GB" sz="2000" b="0" dirty="0" err="1"/>
              <a:t>memb_expirtion</a:t>
            </a:r>
            <a:r>
              <a:rPr lang="en-GB" sz="2000" b="0" dirty="0"/>
              <a:t> )&lt; 30 </a:t>
            </a:r>
          </a:p>
          <a:p>
            <a:pPr marL="0" indent="0">
              <a:buNone/>
            </a:pPr>
            <a:r>
              <a:rPr lang="en-GB" sz="2000" b="0" dirty="0"/>
              <a:t>and  </a:t>
            </a:r>
            <a:r>
              <a:rPr lang="en-GB" sz="2000" b="0" dirty="0" err="1"/>
              <a:t>memb_expirtion</a:t>
            </a:r>
            <a:r>
              <a:rPr lang="en-GB" sz="2000" b="0" dirty="0"/>
              <a:t> &gt; today()</a:t>
            </a:r>
          </a:p>
          <a:p>
            <a:pPr marL="0" indent="0">
              <a:buNone/>
            </a:pPr>
            <a:r>
              <a:rPr lang="en-GB" sz="2000" b="0" dirty="0" smtClean="0"/>
              <a:t>,1,0</a:t>
            </a:r>
            <a:r>
              <a:rPr lang="en-GB" sz="2000" b="0" dirty="0"/>
              <a:t>)</a:t>
            </a:r>
            <a:endParaRPr lang="en-US" sz="2000" b="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622884"/>
            <a:ext cx="571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752725"/>
            <a:ext cx="455295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785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Traffic Light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If Condition on Image visibility</a:t>
            </a:r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endParaRPr lang="en-GB" sz="2000" b="0" dirty="0"/>
          </a:p>
          <a:p>
            <a:pPr marL="0" indent="0">
              <a:buNone/>
            </a:pPr>
            <a:endParaRPr lang="en-GB" sz="2000" b="0" dirty="0" smtClean="0"/>
          </a:p>
          <a:p>
            <a:pPr marL="0" indent="0">
              <a:buNone/>
            </a:pPr>
            <a:r>
              <a:rPr lang="en-GB" sz="2000" b="0" dirty="0"/>
              <a:t>if(  </a:t>
            </a:r>
            <a:r>
              <a:rPr lang="en-GB" sz="2000" b="0" dirty="0" err="1"/>
              <a:t>memb_expirtion</a:t>
            </a:r>
            <a:r>
              <a:rPr lang="en-GB" sz="2000" b="0" dirty="0"/>
              <a:t> &lt; today(), 1,0 )</a:t>
            </a:r>
            <a:endParaRPr lang="en-US" sz="2000" b="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622883"/>
            <a:ext cx="5715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752725"/>
            <a:ext cx="455295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09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12 Month Giving Money Bag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What?</a:t>
            </a:r>
            <a:endParaRPr lang="en-US" dirty="0"/>
          </a:p>
          <a:p>
            <a:pPr lvl="1"/>
            <a:r>
              <a:rPr lang="en-US" dirty="0" smtClean="0"/>
              <a:t>Money bag increasing in size based on donation amount</a:t>
            </a:r>
          </a:p>
          <a:p>
            <a:endParaRPr lang="en-US" dirty="0" smtClean="0"/>
          </a:p>
          <a:p>
            <a:r>
              <a:rPr lang="en-US" dirty="0" smtClean="0"/>
              <a:t>Why</a:t>
            </a:r>
            <a:r>
              <a:rPr lang="en-US" dirty="0"/>
              <a:t>?</a:t>
            </a:r>
          </a:p>
          <a:p>
            <a:pPr lvl="1"/>
            <a:r>
              <a:rPr lang="en-US" dirty="0" smtClean="0"/>
              <a:t>Dev. Dept. would like all users to see who is donating…</a:t>
            </a:r>
            <a:endParaRPr lang="en-US" dirty="0"/>
          </a:p>
          <a:p>
            <a:pPr lvl="1"/>
            <a:r>
              <a:rPr lang="en-US" dirty="0" smtClean="0"/>
              <a:t>…but not how much they are donating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740" y="3657600"/>
            <a:ext cx="403784" cy="549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505200"/>
            <a:ext cx="533400" cy="72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429000"/>
            <a:ext cx="609600" cy="829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751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12 Month Giving Money Bag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How?</a:t>
            </a:r>
            <a:endParaRPr lang="en-US" dirty="0"/>
          </a:p>
          <a:p>
            <a:pPr lvl="1"/>
            <a:r>
              <a:rPr lang="en-US" dirty="0" smtClean="0"/>
              <a:t>SP calculates SUM of donations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522312"/>
            <a:ext cx="6248400" cy="158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985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12 Month Giving display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4876800"/>
          </a:xfrm>
        </p:spPr>
        <p:txBody>
          <a:bodyPr>
            <a:normAutofit/>
          </a:bodyPr>
          <a:lstStyle/>
          <a:p>
            <a:pPr lvl="1"/>
            <a:r>
              <a:rPr lang="en-US" dirty="0" smtClean="0"/>
              <a:t>Case Statement Control on image width</a:t>
            </a:r>
          </a:p>
          <a:p>
            <a:pPr marL="0" indent="0">
              <a:buNone/>
            </a:pPr>
            <a:endParaRPr lang="en-GB" i="1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GB" i="1" dirty="0">
              <a:sym typeface="Wingdings" pitchFamily="2" charset="2"/>
            </a:endParaRPr>
          </a:p>
          <a:p>
            <a:pPr marL="0" indent="0">
              <a:buNone/>
            </a:pPr>
            <a:endParaRPr lang="en-GB" i="1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GB" sz="2000" b="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GB" sz="2000" b="0" dirty="0" smtClean="0">
                <a:sym typeface="Wingdings" pitchFamily="2" charset="2"/>
              </a:rPr>
              <a:t>case</a:t>
            </a:r>
            <a:r>
              <a:rPr lang="en-GB" sz="2000" b="0" dirty="0">
                <a:sym typeface="Wingdings" pitchFamily="2" charset="2"/>
              </a:rPr>
              <a:t>(  donation </a:t>
            </a:r>
            <a:endParaRPr lang="en-GB" sz="2000" b="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GB" sz="2000" b="0" dirty="0" smtClean="0">
                <a:sym typeface="Wingdings" pitchFamily="2" charset="2"/>
              </a:rPr>
              <a:t>when </a:t>
            </a:r>
            <a:r>
              <a:rPr lang="en-GB" sz="2000" b="0" dirty="0">
                <a:sym typeface="Wingdings" pitchFamily="2" charset="2"/>
              </a:rPr>
              <a:t>is &gt; </a:t>
            </a:r>
            <a:r>
              <a:rPr lang="en-GB" sz="2000" dirty="0">
                <a:sym typeface="Wingdings" pitchFamily="2" charset="2"/>
              </a:rPr>
              <a:t>1000</a:t>
            </a:r>
            <a:r>
              <a:rPr lang="en-GB" sz="2000" b="0" dirty="0">
                <a:sym typeface="Wingdings" pitchFamily="2" charset="2"/>
              </a:rPr>
              <a:t> then </a:t>
            </a:r>
            <a:r>
              <a:rPr lang="en-GB" sz="2000" dirty="0">
                <a:sym typeface="Wingdings" pitchFamily="2" charset="2"/>
              </a:rPr>
              <a:t>350 </a:t>
            </a:r>
            <a:endParaRPr lang="en-GB" sz="2000" dirty="0" smtClean="0">
              <a:sym typeface="Wingdings" pitchFamily="2" charset="2"/>
            </a:endParaRPr>
          </a:p>
          <a:p>
            <a:pPr marL="0" indent="0">
              <a:buNone/>
            </a:pPr>
            <a:r>
              <a:rPr lang="en-GB" sz="2000" b="0" dirty="0" smtClean="0">
                <a:sym typeface="Wingdings" pitchFamily="2" charset="2"/>
              </a:rPr>
              <a:t>when </a:t>
            </a:r>
            <a:r>
              <a:rPr lang="en-GB" sz="2000" b="0" dirty="0">
                <a:sym typeface="Wingdings" pitchFamily="2" charset="2"/>
              </a:rPr>
              <a:t>is &gt; </a:t>
            </a:r>
            <a:r>
              <a:rPr lang="en-GB" sz="2000" dirty="0">
                <a:sym typeface="Wingdings" pitchFamily="2" charset="2"/>
              </a:rPr>
              <a:t>500</a:t>
            </a:r>
            <a:r>
              <a:rPr lang="en-GB" sz="2000" b="0" dirty="0">
                <a:sym typeface="Wingdings" pitchFamily="2" charset="2"/>
              </a:rPr>
              <a:t> then </a:t>
            </a:r>
            <a:r>
              <a:rPr lang="en-GB" sz="2000" dirty="0">
                <a:sym typeface="Wingdings" pitchFamily="2" charset="2"/>
              </a:rPr>
              <a:t>200</a:t>
            </a:r>
          </a:p>
          <a:p>
            <a:pPr marL="0" indent="0">
              <a:buNone/>
            </a:pPr>
            <a:r>
              <a:rPr lang="en-GB" sz="2000" b="0" dirty="0">
                <a:sym typeface="Wingdings" pitchFamily="2" charset="2"/>
              </a:rPr>
              <a:t>when is &gt; </a:t>
            </a:r>
            <a:r>
              <a:rPr lang="en-GB" sz="2000" dirty="0">
                <a:sym typeface="Wingdings" pitchFamily="2" charset="2"/>
              </a:rPr>
              <a:t>0</a:t>
            </a:r>
            <a:r>
              <a:rPr lang="en-GB" sz="2000" b="0" dirty="0">
                <a:sym typeface="Wingdings" pitchFamily="2" charset="2"/>
              </a:rPr>
              <a:t> then </a:t>
            </a:r>
            <a:r>
              <a:rPr lang="en-GB" sz="2000" dirty="0">
                <a:sym typeface="Wingdings" pitchFamily="2" charset="2"/>
              </a:rPr>
              <a:t>100</a:t>
            </a:r>
            <a:r>
              <a:rPr lang="en-GB" sz="2000" b="0" dirty="0">
                <a:sym typeface="Wingdings" pitchFamily="2" charset="2"/>
              </a:rPr>
              <a:t>)</a:t>
            </a:r>
          </a:p>
          <a:p>
            <a:endParaRPr lang="en-US" i="1" dirty="0" smtClean="0">
              <a:sym typeface="Wingdings" pitchFamily="2" charset="2"/>
            </a:endParaRPr>
          </a:p>
          <a:p>
            <a:pPr lvl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133600"/>
            <a:ext cx="465772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137484"/>
            <a:ext cx="9715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694" y="5137484"/>
            <a:ext cx="9048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569" y="5137484"/>
            <a:ext cx="895350" cy="64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028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Upsell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What?</a:t>
            </a:r>
            <a:endParaRPr lang="en-US" dirty="0"/>
          </a:p>
          <a:p>
            <a:pPr lvl="1"/>
            <a:r>
              <a:rPr lang="en-US" dirty="0" smtClean="0"/>
              <a:t>Ticket icon to display if 3 or more performances purchased in last 12 months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Customer would benefit by becoming a member</a:t>
            </a:r>
          </a:p>
          <a:p>
            <a:pPr lvl="1"/>
            <a:r>
              <a:rPr lang="en-US" dirty="0" smtClean="0"/>
              <a:t>Upselling is good!</a:t>
            </a:r>
            <a:endParaRPr lang="en-US" dirty="0"/>
          </a:p>
        </p:txBody>
      </p:sp>
      <p:pic>
        <p:nvPicPr>
          <p:cNvPr id="18434" name="Picture 2" descr="C:\Tessitura_v11\Flex_Header_Icons\golden-ticket-5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876217" y="2905583"/>
            <a:ext cx="1101053" cy="214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94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Upsell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How?</a:t>
            </a:r>
          </a:p>
          <a:p>
            <a:pPr lvl="1"/>
            <a:r>
              <a:rPr lang="en-US" dirty="0" smtClean="0"/>
              <a:t>SP counts performances attended in previous 12 months…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…if customer does not have a current membership </a:t>
            </a:r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572160"/>
            <a:ext cx="7391400" cy="2066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143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Membership Upsell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How?</a:t>
            </a:r>
          </a:p>
          <a:p>
            <a:pPr lvl="1"/>
            <a:r>
              <a:rPr lang="en-US" dirty="0"/>
              <a:t>If Condition on Image </a:t>
            </a:r>
            <a:r>
              <a:rPr lang="en-US" dirty="0" smtClean="0"/>
              <a:t>visibility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Displays if 3 or more performances purchased</a:t>
            </a:r>
            <a:endParaRPr lang="en-US" dirty="0"/>
          </a:p>
          <a:p>
            <a:pPr marL="457200" lvl="1" indent="0">
              <a:buNone/>
            </a:pPr>
            <a:r>
              <a:rPr lang="en-US" sz="2000" b="0" dirty="0" smtClean="0"/>
              <a:t>if </a:t>
            </a:r>
            <a:r>
              <a:rPr lang="en-US" sz="2000" b="0" dirty="0"/>
              <a:t>(</a:t>
            </a:r>
            <a:r>
              <a:rPr lang="en-US" sz="2000" b="0" dirty="0" err="1"/>
              <a:t>non_member_upsell</a:t>
            </a:r>
            <a:r>
              <a:rPr lang="en-US" sz="2000" b="0" dirty="0"/>
              <a:t> &gt; 2, 1,0)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048000"/>
            <a:ext cx="455295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855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Tooltips!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What?</a:t>
            </a:r>
            <a:endParaRPr lang="en-US" dirty="0"/>
          </a:p>
          <a:p>
            <a:pPr lvl="1"/>
            <a:r>
              <a:rPr lang="en-US" dirty="0" smtClean="0"/>
              <a:t>Popup information by hovering over fields / images</a:t>
            </a:r>
          </a:p>
          <a:p>
            <a:endParaRPr lang="en-US" dirty="0" smtClean="0"/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Why not! And you can easily impress colleagues…</a:t>
            </a:r>
          </a:p>
          <a:p>
            <a:pPr lvl="1"/>
            <a:r>
              <a:rPr lang="en-US" dirty="0" smtClean="0"/>
              <a:t>Explanatory information</a:t>
            </a:r>
          </a:p>
          <a:p>
            <a:pPr lvl="1"/>
            <a:r>
              <a:rPr lang="en-US" dirty="0" smtClean="0"/>
              <a:t>Saves a lot of space</a:t>
            </a:r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998" y="3048000"/>
            <a:ext cx="349520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82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5" y="1905000"/>
            <a:ext cx="4638675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Tooltips!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</a:t>
            </a:r>
          </a:p>
          <a:p>
            <a:pPr lvl="1"/>
            <a:r>
              <a:rPr lang="en-US" dirty="0" smtClean="0"/>
              <a:t>Enable Tooltip tab</a:t>
            </a:r>
          </a:p>
          <a:p>
            <a:pPr lvl="1"/>
            <a:r>
              <a:rPr lang="en-US" dirty="0" smtClean="0"/>
              <a:t>Tip = message</a:t>
            </a:r>
          </a:p>
          <a:p>
            <a:pPr lvl="1"/>
            <a:r>
              <a:rPr lang="en-US" dirty="0" smtClean="0"/>
              <a:t>Title</a:t>
            </a:r>
          </a:p>
          <a:p>
            <a:pPr lvl="1"/>
            <a:r>
              <a:rPr lang="en-US" dirty="0" smtClean="0"/>
              <a:t>Icon</a:t>
            </a:r>
          </a:p>
          <a:p>
            <a:pPr lvl="2"/>
            <a:r>
              <a:rPr lang="en-US" dirty="0" smtClean="0"/>
              <a:t>Info / Warning</a:t>
            </a:r>
          </a:p>
          <a:p>
            <a:pPr lvl="1"/>
            <a:r>
              <a:rPr lang="en-US" dirty="0" smtClean="0"/>
              <a:t>Bubble style</a:t>
            </a:r>
          </a:p>
          <a:p>
            <a:pPr lvl="2"/>
            <a:r>
              <a:rPr lang="en-US" dirty="0" err="1" smtClean="0"/>
              <a:t>Ahh</a:t>
            </a:r>
            <a:r>
              <a:rPr lang="en-US" dirty="0" smtClean="0"/>
              <a:t>…</a:t>
            </a:r>
          </a:p>
          <a:p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8153400" y="2995502"/>
            <a:ext cx="673608" cy="35729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Arrow 6"/>
          <p:cNvSpPr/>
          <p:nvPr/>
        </p:nvSpPr>
        <p:spPr>
          <a:xfrm rot="8456036">
            <a:off x="4719360" y="2915066"/>
            <a:ext cx="673608" cy="35729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 rot="10800000">
            <a:off x="5117592" y="2286000"/>
            <a:ext cx="673608" cy="35729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 rot="5400000">
            <a:off x="6166445" y="1605955"/>
            <a:ext cx="673608" cy="35729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ight Arrow 10"/>
          <p:cNvSpPr/>
          <p:nvPr/>
        </p:nvSpPr>
        <p:spPr>
          <a:xfrm rot="10800000">
            <a:off x="5117592" y="3664160"/>
            <a:ext cx="673608" cy="35729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 rot="10800000">
            <a:off x="5382206" y="5243402"/>
            <a:ext cx="673608" cy="35729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8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1" grpId="0" animBg="1"/>
      <p:bldP spid="12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743200"/>
            <a:ext cx="5153025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Tooltips!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Tip</a:t>
            </a:r>
          </a:p>
          <a:p>
            <a:endParaRPr lang="en-US" dirty="0" smtClean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733800"/>
            <a:ext cx="599943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003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Test Database Icon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What?</a:t>
            </a:r>
            <a:endParaRPr lang="en-US" dirty="0"/>
          </a:p>
          <a:p>
            <a:pPr lvl="1"/>
            <a:r>
              <a:rPr lang="en-US" dirty="0" smtClean="0"/>
              <a:t>An icon to display that this is TEST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Because we are only human…</a:t>
            </a:r>
          </a:p>
          <a:p>
            <a:pPr lvl="1"/>
            <a:r>
              <a:rPr lang="en-US" dirty="0" smtClean="0"/>
              <a:t>It’s simple and effective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3159471"/>
            <a:ext cx="1166812" cy="103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42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Test Database Icon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How?</a:t>
            </a:r>
            <a:endParaRPr lang="en-US" dirty="0"/>
          </a:p>
          <a:p>
            <a:pPr lvl="1"/>
            <a:r>
              <a:rPr lang="en-US" dirty="0" smtClean="0"/>
              <a:t>Check in SP whether this is TEST</a:t>
            </a:r>
          </a:p>
          <a:p>
            <a:pPr lvl="1"/>
            <a:r>
              <a:rPr lang="en-US" dirty="0" err="1" smtClean="0"/>
              <a:t>T_DEFAULTS.title</a:t>
            </a:r>
            <a:r>
              <a:rPr lang="en-US" dirty="0" smtClean="0"/>
              <a:t> bar text</a:t>
            </a:r>
            <a:endParaRPr lang="en-US" dirty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Conditional visibility to show icon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939299"/>
            <a:ext cx="6019800" cy="1089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5029200"/>
            <a:ext cx="1166812" cy="1031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730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Constituencies &amp; Primary Affiliates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24000"/>
            <a:ext cx="7315200" cy="4267200"/>
          </a:xfrm>
        </p:spPr>
        <p:txBody>
          <a:bodyPr>
            <a:normAutofit/>
          </a:bodyPr>
          <a:lstStyle/>
          <a:p>
            <a:r>
              <a:rPr lang="en-US" dirty="0" smtClean="0"/>
              <a:t>SQL Function</a:t>
            </a:r>
            <a:r>
              <a:rPr lang="en-US" dirty="0"/>
              <a:t>, FS_CONST_STRING_NEW</a:t>
            </a:r>
          </a:p>
          <a:p>
            <a:pPr lvl="1"/>
            <a:r>
              <a:rPr lang="en-GB" dirty="0"/>
              <a:t>@</a:t>
            </a:r>
            <a:r>
              <a:rPr lang="en-GB" dirty="0" err="1"/>
              <a:t>include_affiliates</a:t>
            </a:r>
            <a:r>
              <a:rPr lang="en-GB" dirty="0"/>
              <a:t> = </a:t>
            </a:r>
            <a:r>
              <a:rPr lang="en-GB" dirty="0" smtClean="0"/>
              <a:t>‘Y’</a:t>
            </a:r>
          </a:p>
          <a:p>
            <a:pPr lvl="1"/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267200"/>
            <a:ext cx="78867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2743200"/>
            <a:ext cx="3400425" cy="136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262312"/>
            <a:ext cx="490728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658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Constituencies &amp; Primary Affiliates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24000"/>
            <a:ext cx="7315200" cy="42672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SQL Function, FS_CONST_STRING_NEW</a:t>
            </a:r>
          </a:p>
          <a:p>
            <a:pPr lvl="1"/>
            <a:r>
              <a:rPr lang="en-GB" dirty="0"/>
              <a:t>@</a:t>
            </a:r>
            <a:r>
              <a:rPr lang="en-GB" dirty="0" err="1" smtClean="0"/>
              <a:t>include_affiliates</a:t>
            </a:r>
            <a:r>
              <a:rPr lang="en-GB" dirty="0" smtClean="0"/>
              <a:t> = ‘N’</a:t>
            </a:r>
            <a:endParaRPr lang="en-US" dirty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/>
          </a:p>
          <a:p>
            <a:pPr eaLnBrk="1" hangingPunct="1"/>
            <a:endParaRPr lang="en-US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266000"/>
            <a:ext cx="78867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00" y="2743200"/>
            <a:ext cx="3400425" cy="136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240" y="3262312"/>
            <a:ext cx="486156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136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Tessitura Help: Flex Headers</a:t>
            </a:r>
          </a:p>
          <a:p>
            <a:pPr lvl="1"/>
            <a:r>
              <a:rPr lang="en-US" sz="1400" dirty="0">
                <a:hlinkClick r:id="rId3"/>
              </a:rPr>
              <a:t>http://</a:t>
            </a:r>
            <a:r>
              <a:rPr lang="en-US" sz="1400" dirty="0" smtClean="0">
                <a:hlinkClick r:id="rId3"/>
              </a:rPr>
              <a:t>www.tessituranetwork.com/Help_System/Content/Constituent%20Records%20Basic%20Features/Flex%20Headers.htm</a:t>
            </a:r>
            <a:endParaRPr lang="en-US" sz="1400" dirty="0" smtClean="0"/>
          </a:p>
          <a:p>
            <a:r>
              <a:rPr lang="en-US" dirty="0" smtClean="0"/>
              <a:t>Tessitura Help: Popup Headers</a:t>
            </a:r>
          </a:p>
          <a:p>
            <a:pPr lvl="1"/>
            <a:r>
              <a:rPr lang="en-US" sz="1400" dirty="0">
                <a:hlinkClick r:id="rId4"/>
              </a:rPr>
              <a:t>http://</a:t>
            </a:r>
            <a:r>
              <a:rPr lang="en-US" sz="1400" dirty="0" smtClean="0">
                <a:hlinkClick r:id="rId4"/>
              </a:rPr>
              <a:t>www.tessituranetwork.com/Help_System/Content/Constituent%20Records%20Basic%20Features/Popup%20Headers.htm</a:t>
            </a:r>
            <a:endParaRPr lang="en-US" sz="1400" dirty="0" smtClean="0"/>
          </a:p>
          <a:p>
            <a:r>
              <a:rPr lang="en-US" dirty="0" smtClean="0"/>
              <a:t>Tessitura Network Forums: Flex Headers</a:t>
            </a:r>
          </a:p>
          <a:p>
            <a:pPr lvl="1"/>
            <a:r>
              <a:rPr lang="en-US" sz="1400" dirty="0">
                <a:hlinkClick r:id="rId5"/>
              </a:rPr>
              <a:t>http://</a:t>
            </a:r>
            <a:r>
              <a:rPr lang="en-US" sz="1400" dirty="0" smtClean="0">
                <a:hlinkClick r:id="rId5"/>
              </a:rPr>
              <a:t>www.tessituranetwork.com/Community/search/SearchResults.aspx?q=flex+header</a:t>
            </a:r>
            <a:endParaRPr lang="en-US" sz="1400" dirty="0" smtClean="0"/>
          </a:p>
          <a:p>
            <a:r>
              <a:rPr lang="en-US" dirty="0"/>
              <a:t>Tessitura </a:t>
            </a:r>
            <a:r>
              <a:rPr lang="en-US" dirty="0" smtClean="0"/>
              <a:t>Help: Custom Headers</a:t>
            </a:r>
            <a:endParaRPr lang="en-US" dirty="0"/>
          </a:p>
          <a:p>
            <a:pPr lvl="1"/>
            <a:r>
              <a:rPr lang="en-US" sz="1400" dirty="0" smtClean="0">
                <a:hlinkClick r:id="rId6"/>
              </a:rPr>
              <a:t>http</a:t>
            </a:r>
            <a:r>
              <a:rPr lang="en-US" sz="1400" dirty="0">
                <a:hlinkClick r:id="rId6"/>
              </a:rPr>
              <a:t>://www.tessituranetwork.com/network/Learning/Documentation/Customization/Custom%20Constituent%20Headers.aspx</a:t>
            </a:r>
            <a:endParaRPr lang="en-US" dirty="0"/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33764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14400" y="533400"/>
            <a:ext cx="73152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spcAft>
                <a:spcPts val="600"/>
              </a:spcAft>
              <a:buNone/>
              <a:defRPr sz="2800" b="0" i="0" kern="1200" cap="none" spc="0" baseline="0">
                <a:solidFill>
                  <a:schemeClr val="accent2"/>
                </a:solidFill>
                <a:latin typeface="Arial Black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E3038C"/>
                </a:solidFill>
              </a:rPr>
              <a:t>Creating Popup, Flex and Custom Constituent Headers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3400" y="1371600"/>
            <a:ext cx="8077200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Wingdings" pitchFamily="2" charset="2"/>
              <a:buChar char="§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763">
              <a:buFont typeface="Wingdings" pitchFamily="2" charset="2"/>
              <a:buNone/>
            </a:pPr>
            <a:r>
              <a:rPr lang="en-US" sz="28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Please ask for a microphone and introduce yourself when you are ready to speak.</a:t>
            </a:r>
            <a:endParaRPr lang="en-US" sz="28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0" y="4850298"/>
            <a:ext cx="533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E3038C"/>
                </a:solidFill>
                <a:latin typeface="Arial Black" pitchFamily="34" charset="0"/>
              </a:rPr>
              <a:t>#tlcc2013</a:t>
            </a:r>
          </a:p>
          <a:p>
            <a:r>
              <a:rPr lang="en-US" sz="28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What are your takeaways?</a:t>
            </a:r>
            <a:endParaRPr lang="en-US" sz="2800" b="1" dirty="0">
              <a:solidFill>
                <a:srgbClr val="00B0F0"/>
              </a:solidFill>
              <a:latin typeface="Arial Black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4800600"/>
            <a:ext cx="1053501" cy="10535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33600"/>
            <a:ext cx="17145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94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My Box Files\TLCC2013\2013 Networking Events\Neighborhood Networking\City Hall\City Hall Photos\DSC008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08160" cy="705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-152400" y="4495800"/>
            <a:ext cx="9753600" cy="1066800"/>
          </a:xfrm>
          <a:prstGeom prst="rect">
            <a:avLst/>
          </a:prstGeom>
          <a:solidFill>
            <a:schemeClr val="bg1">
              <a:alpha val="5294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2" descr="C:\My Box Files\TLCC2013\2013 Graphics\Logo\Sylized Event Names\TLCC2013_conference_welcome-nn_logo_l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" y="4495800"/>
            <a:ext cx="846582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083972" y="5457825"/>
            <a:ext cx="73152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600"/>
              </a:spcAft>
              <a:buNone/>
              <a:defRPr sz="4000" b="0" i="0" kern="1200" cap="none" spc="0" baseline="0">
                <a:solidFill>
                  <a:schemeClr val="accent2"/>
                </a:solidFill>
                <a:latin typeface="Arial Black" pitchFamily="34" charset="0"/>
                <a:ea typeface="+mj-ea"/>
                <a:cs typeface="+mj-cs"/>
              </a:defRPr>
            </a:lvl1pPr>
          </a:lstStyle>
          <a:p>
            <a:r>
              <a:rPr lang="en-US" sz="25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Buses </a:t>
            </a:r>
            <a:r>
              <a:rPr lang="en-US" sz="25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 4:00-4:30</a:t>
            </a:r>
            <a:endParaRPr lang="en-US" sz="25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010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do we go from here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315200" cy="4572000"/>
          </a:xfrm>
        </p:spPr>
        <p:txBody>
          <a:bodyPr/>
          <a:lstStyle/>
          <a:p>
            <a:r>
              <a:rPr lang="en-US" dirty="0" smtClean="0"/>
              <a:t>Prep for tonight </a:t>
            </a:r>
          </a:p>
          <a:p>
            <a:pPr lvl="1"/>
            <a:r>
              <a:rPr lang="en-US" dirty="0" smtClean="0"/>
              <a:t>Download </a:t>
            </a:r>
            <a:r>
              <a:rPr lang="en-US" dirty="0" err="1" smtClean="0"/>
              <a:t>RedLaser</a:t>
            </a:r>
            <a:r>
              <a:rPr lang="en-US" dirty="0" smtClean="0"/>
              <a:t> or </a:t>
            </a:r>
            <a:r>
              <a:rPr lang="en-US" dirty="0" err="1" smtClean="0"/>
              <a:t>inigma</a:t>
            </a:r>
            <a:r>
              <a:rPr lang="en-US" dirty="0" smtClean="0"/>
              <a:t> QR code readers</a:t>
            </a:r>
          </a:p>
          <a:p>
            <a:r>
              <a:rPr lang="en-US" dirty="0" smtClean="0"/>
              <a:t>Chorus Rehearsal at Davies</a:t>
            </a:r>
          </a:p>
          <a:p>
            <a:pPr lvl="1"/>
            <a:r>
              <a:rPr lang="en-US" dirty="0" smtClean="0"/>
              <a:t>Not too late to join the group!</a:t>
            </a:r>
          </a:p>
          <a:p>
            <a:pPr lvl="1"/>
            <a:r>
              <a:rPr lang="en-US" dirty="0" smtClean="0"/>
              <a:t>Bus leaves at 3 sharp.</a:t>
            </a:r>
          </a:p>
          <a:p>
            <a:r>
              <a:rPr lang="en-US" dirty="0" smtClean="0"/>
              <a:t>Networking Break is next</a:t>
            </a:r>
          </a:p>
          <a:p>
            <a:pPr lvl="1"/>
            <a:r>
              <a:rPr lang="en-US" dirty="0" smtClean="0"/>
              <a:t>Grand Assembly, Golden Gate Foyer, Atrium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96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81000" y="3124200"/>
            <a:ext cx="8458200" cy="1531690"/>
          </a:xfrm>
        </p:spPr>
        <p:txBody>
          <a:bodyPr/>
          <a:lstStyle/>
          <a:p>
            <a:r>
              <a:rPr lang="en-US" dirty="0" smtClean="0"/>
              <a:t>“TLCC and tessituranetwork.com”</a:t>
            </a:r>
          </a:p>
          <a:p>
            <a:endParaRPr lang="en-US" dirty="0"/>
          </a:p>
          <a:p>
            <a:r>
              <a:rPr lang="en-US" sz="2400" i="1" dirty="0" smtClean="0"/>
              <a:t>Get a head start on learning about the Community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sz="3200" dirty="0" smtClean="0"/>
              <a:t>Breakfast Tomorrow is for you</a:t>
            </a:r>
          </a:p>
          <a:p>
            <a:r>
              <a:rPr lang="en-US" sz="3200" dirty="0" smtClean="0"/>
              <a:t>Golden Gate B, </a:t>
            </a:r>
            <a:r>
              <a:rPr lang="en-US" sz="3200" smtClean="0"/>
              <a:t>B2 Level</a:t>
            </a:r>
            <a:endParaRPr lang="en-US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to the Network?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77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LCC2013_PPT_template_for_staff">
  <a:themeElements>
    <a:clrScheme name="TLCC2013">
      <a:dk1>
        <a:srgbClr val="7F7F7F"/>
      </a:dk1>
      <a:lt1>
        <a:sysClr val="window" lastClr="FFFFFF"/>
      </a:lt1>
      <a:dk2>
        <a:srgbClr val="2CACE3"/>
      </a:dk2>
      <a:lt2>
        <a:srgbClr val="EEECE1"/>
      </a:lt2>
      <a:accent1>
        <a:srgbClr val="2CACE3"/>
      </a:accent1>
      <a:accent2>
        <a:srgbClr val="E3038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TLCC2013">
      <a:dk1>
        <a:srgbClr val="7F7F7F"/>
      </a:dk1>
      <a:lt1>
        <a:sysClr val="window" lastClr="FFFFFF"/>
      </a:lt1>
      <a:dk2>
        <a:srgbClr val="2CACE3"/>
      </a:dk2>
      <a:lt2>
        <a:srgbClr val="EEECE1"/>
      </a:lt2>
      <a:accent1>
        <a:srgbClr val="2CACE3"/>
      </a:accent1>
      <a:accent2>
        <a:srgbClr val="E3038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TLCC2013_PPT_template_for_staff</Template>
  <TotalTime>857</TotalTime>
  <Words>2446</Words>
  <Application>Microsoft Office PowerPoint</Application>
  <PresentationFormat>On-screen Show (4:3)</PresentationFormat>
  <Paragraphs>627</Paragraphs>
  <Slides>92</Slides>
  <Notes>92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92</vt:i4>
      </vt:variant>
    </vt:vector>
  </HeadingPairs>
  <TitlesOfParts>
    <vt:vector size="94" baseType="lpstr">
      <vt:lpstr>TLCC2013_PPT_template_for_staff</vt:lpstr>
      <vt:lpstr>Office Theme</vt:lpstr>
      <vt:lpstr>PowerPoint Presentation</vt:lpstr>
      <vt:lpstr>Session outline…</vt:lpstr>
      <vt:lpstr>Creating and Customizing Flex Headers</vt:lpstr>
      <vt:lpstr>What is a constituent header?</vt:lpstr>
      <vt:lpstr>What is a constituent header?</vt:lpstr>
      <vt:lpstr>So?</vt:lpstr>
      <vt:lpstr>Off the top of your head(er), give me some use cases…</vt:lpstr>
      <vt:lpstr>Off the top of your head(er), give me some use cases…</vt:lpstr>
      <vt:lpstr>Is it really that straightforward?</vt:lpstr>
      <vt:lpstr>Tell me more about Flex Headers!</vt:lpstr>
      <vt:lpstr>Flex Header format</vt:lpstr>
      <vt:lpstr>Flex Header Icons format</vt:lpstr>
      <vt:lpstr>How do I get started?</vt:lpstr>
      <vt:lpstr>How do I get started?</vt:lpstr>
      <vt:lpstr>Try it out</vt:lpstr>
      <vt:lpstr>Create your own Flex header</vt:lpstr>
      <vt:lpstr>Standard Elements</vt:lpstr>
      <vt:lpstr>Create a copy of the flex header</vt:lpstr>
      <vt:lpstr>Select elements for your header</vt:lpstr>
      <vt:lpstr>Positions in TR_FLEX_HEADER</vt:lpstr>
      <vt:lpstr>Create your own elements</vt:lpstr>
      <vt:lpstr>SQL code – eeek!</vt:lpstr>
      <vt:lpstr>Icon File</vt:lpstr>
      <vt:lpstr>Custom Element Examples</vt:lpstr>
      <vt:lpstr>Custom Element Examples</vt:lpstr>
      <vt:lpstr>Custom Element Examples</vt:lpstr>
      <vt:lpstr>When I said (m)any changes…</vt:lpstr>
      <vt:lpstr>When I said (m)any changes…</vt:lpstr>
      <vt:lpstr>Creating and Customizing Popup Headers</vt:lpstr>
      <vt:lpstr>What is a popup header?</vt:lpstr>
      <vt:lpstr>Sounding familiar?</vt:lpstr>
      <vt:lpstr>Popup Header format</vt:lpstr>
      <vt:lpstr>Popup Header System Tables</vt:lpstr>
      <vt:lpstr>Try it out</vt:lpstr>
      <vt:lpstr>Customize the Popup Header</vt:lpstr>
      <vt:lpstr>Popup Headers in a Consortium…</vt:lpstr>
      <vt:lpstr>Popup Headers in a Consortium</vt:lpstr>
      <vt:lpstr>Creating and Customizing Infomaker Headers</vt:lpstr>
      <vt:lpstr>Custom Headers</vt:lpstr>
      <vt:lpstr>Custom Header - Pros</vt:lpstr>
      <vt:lpstr>Custom Header - Cons</vt:lpstr>
      <vt:lpstr>InfoMaker versions</vt:lpstr>
      <vt:lpstr>Custom Headers – IM terms</vt:lpstr>
      <vt:lpstr>Custom Headers - main components</vt:lpstr>
      <vt:lpstr>Tessitura Sample  Custom Header</vt:lpstr>
      <vt:lpstr>Custom Headers – DIY (SQL)</vt:lpstr>
      <vt:lpstr>Custom Headers – DIY (SQL)</vt:lpstr>
      <vt:lpstr>Custom Headers – DIY (IM)</vt:lpstr>
      <vt:lpstr>Custom Headers – DIY (IM)</vt:lpstr>
      <vt:lpstr>Custom Headers – DIY (Tessitura)</vt:lpstr>
      <vt:lpstr>Custom Headers – DIY (Tessitura)</vt:lpstr>
      <vt:lpstr>Custom Headers – DIY (Security)</vt:lpstr>
      <vt:lpstr>Customizing</vt:lpstr>
      <vt:lpstr>Customization Steps</vt:lpstr>
      <vt:lpstr>Customization Steps – example: Step 1 – Update SP</vt:lpstr>
      <vt:lpstr>Customization Steps – example: Step 1 – Update SP</vt:lpstr>
      <vt:lpstr>Customization Steps – example: Step 2 – Add column to IM</vt:lpstr>
      <vt:lpstr>Customization Steps – example: Step 3 – Add to Design and Format</vt:lpstr>
      <vt:lpstr>Customer # 0 considerations</vt:lpstr>
      <vt:lpstr>Customer # 0 considerations</vt:lpstr>
      <vt:lpstr>Custom Header Considerations</vt:lpstr>
      <vt:lpstr>Custom Header Considerations</vt:lpstr>
      <vt:lpstr>Useful IM Controls</vt:lpstr>
      <vt:lpstr>IM - Expression dialogue boxes </vt:lpstr>
      <vt:lpstr>IM - Expression dialogue boxes</vt:lpstr>
      <vt:lpstr>IM - Expression dialogue boxes</vt:lpstr>
      <vt:lpstr>IM - Useful functions: IF</vt:lpstr>
      <vt:lpstr>IM - Useful functions: CASE</vt:lpstr>
      <vt:lpstr>Examples Ooo…</vt:lpstr>
      <vt:lpstr>Membership Traffic Light System</vt:lpstr>
      <vt:lpstr>Membership Traffic Light System</vt:lpstr>
      <vt:lpstr>Membership Traffic Light System</vt:lpstr>
      <vt:lpstr>Membership Traffic Light System</vt:lpstr>
      <vt:lpstr>Membership Traffic Light System</vt:lpstr>
      <vt:lpstr>12 Month Giving Money Bag</vt:lpstr>
      <vt:lpstr>12 Month Giving Money Bag</vt:lpstr>
      <vt:lpstr>12 Month Giving display</vt:lpstr>
      <vt:lpstr>Membership Upsell</vt:lpstr>
      <vt:lpstr>Membership Upsell</vt:lpstr>
      <vt:lpstr>Membership Upsell</vt:lpstr>
      <vt:lpstr>Tooltips!</vt:lpstr>
      <vt:lpstr>Tooltips!</vt:lpstr>
      <vt:lpstr>Tooltips!</vt:lpstr>
      <vt:lpstr>Test Database Icon</vt:lpstr>
      <vt:lpstr>Test Database Icon</vt:lpstr>
      <vt:lpstr>Constituencies &amp; Primary Affiliates</vt:lpstr>
      <vt:lpstr>Constituencies &amp; Primary Affiliates</vt:lpstr>
      <vt:lpstr>Additional Resources</vt:lpstr>
      <vt:lpstr>PowerPoint Presentation</vt:lpstr>
      <vt:lpstr>PowerPoint Presentation</vt:lpstr>
      <vt:lpstr>Where do we go from here …</vt:lpstr>
      <vt:lpstr>New to the Network?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Popup, Flex and  Custom Constituent Headers</dc:title>
  <dc:creator>Kristen Olson</dc:creator>
  <cp:lastModifiedBy>Lizzy Skingley</cp:lastModifiedBy>
  <cp:revision>85</cp:revision>
  <cp:lastPrinted>2013-06-28T19:04:24Z</cp:lastPrinted>
  <dcterms:created xsi:type="dcterms:W3CDTF">2013-05-30T21:41:18Z</dcterms:created>
  <dcterms:modified xsi:type="dcterms:W3CDTF">2015-01-26T11:43:24Z</dcterms:modified>
</cp:coreProperties>
</file>