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2" r:id="rId4"/>
  </p:sldMasterIdLst>
  <p:notesMasterIdLst>
    <p:notesMasterId r:id="rId42"/>
  </p:notesMasterIdLst>
  <p:handoutMasterIdLst>
    <p:handoutMasterId r:id="rId43"/>
  </p:handoutMasterIdLst>
  <p:sldIdLst>
    <p:sldId id="327" r:id="rId5"/>
    <p:sldId id="326" r:id="rId6"/>
    <p:sldId id="324" r:id="rId7"/>
    <p:sldId id="355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48" r:id="rId17"/>
    <p:sldId id="347" r:id="rId18"/>
    <p:sldId id="338" r:id="rId19"/>
    <p:sldId id="345" r:id="rId20"/>
    <p:sldId id="336" r:id="rId21"/>
    <p:sldId id="346" r:id="rId22"/>
    <p:sldId id="339" r:id="rId23"/>
    <p:sldId id="340" r:id="rId24"/>
    <p:sldId id="341" r:id="rId25"/>
    <p:sldId id="342" r:id="rId26"/>
    <p:sldId id="359" r:id="rId27"/>
    <p:sldId id="360" r:id="rId28"/>
    <p:sldId id="361" r:id="rId29"/>
    <p:sldId id="364" r:id="rId30"/>
    <p:sldId id="362" r:id="rId31"/>
    <p:sldId id="363" r:id="rId32"/>
    <p:sldId id="358" r:id="rId33"/>
    <p:sldId id="351" r:id="rId34"/>
    <p:sldId id="350" r:id="rId35"/>
    <p:sldId id="352" r:id="rId36"/>
    <p:sldId id="353" r:id="rId37"/>
    <p:sldId id="365" r:id="rId38"/>
    <p:sldId id="366" r:id="rId39"/>
    <p:sldId id="356" r:id="rId40"/>
    <p:sldId id="367" r:id="rId41"/>
  </p:sldIdLst>
  <p:sldSz cx="9144000" cy="6858000" type="screen4x3"/>
  <p:notesSz cx="7086600" cy="93726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4A15"/>
    <a:srgbClr val="7F7F7F"/>
    <a:srgbClr val="F04E2E"/>
    <a:srgbClr val="FFFFFF"/>
    <a:srgbClr val="F4836C"/>
    <a:srgbClr val="FFFF00"/>
    <a:srgbClr val="FA4700"/>
    <a:srgbClr val="F55C28"/>
    <a:srgbClr val="F35928"/>
    <a:srgbClr val="F452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16" autoAdjust="0"/>
    <p:restoredTop sz="90647" autoAdjust="0"/>
  </p:normalViewPr>
  <p:slideViewPr>
    <p:cSldViewPr snapToGrid="0">
      <p:cViewPr>
        <p:scale>
          <a:sx n="82" d="100"/>
          <a:sy n="82" d="100"/>
        </p:scale>
        <p:origin x="-1248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0" d="100"/>
          <a:sy n="50" d="100"/>
        </p:scale>
        <p:origin x="-2328" y="-86"/>
      </p:cViewPr>
      <p:guideLst>
        <p:guide orient="horz" pos="2952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9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>
              <a:defRPr sz="1200"/>
            </a:lvl1pPr>
          </a:lstStyle>
          <a:p>
            <a:pPr>
              <a:defRPr/>
            </a:pPr>
            <a:fld id="{A38EB916-03E7-4D86-8A21-7624E26D943C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9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>
              <a:defRPr sz="1200"/>
            </a:lvl1pPr>
          </a:lstStyle>
          <a:p>
            <a:pPr>
              <a:defRPr/>
            </a:pPr>
            <a:fld id="{07208D3C-B8DB-4B51-9D1A-161FA8D18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327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9" y="0"/>
            <a:ext cx="3070225" cy="468709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BD9379-9A88-4160-BA4A-0F68D836D2B1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701675"/>
            <a:ext cx="4689475" cy="35163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66" tIns="47183" rIns="94366" bIns="4718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51947"/>
            <a:ext cx="5670550" cy="4218379"/>
          </a:xfrm>
          <a:prstGeom prst="rect">
            <a:avLst/>
          </a:prstGeom>
        </p:spPr>
        <p:txBody>
          <a:bodyPr vert="horz" lIns="94366" tIns="47183" rIns="94366" bIns="4718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9" y="8902314"/>
            <a:ext cx="3070225" cy="46870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185924-1AA4-4920-B3DC-9A3758E5A5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3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Opening slide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23F1D9-4105-406E-A4CB-FD89C00EDB4C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98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24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24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24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2385" indent="-222385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2385" indent="-222385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5DBFBB-BC7B-48E4-8A90-0AFC96E0C85C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2385" indent="-222385">
              <a:lnSpc>
                <a:spcPct val="80000"/>
              </a:lnSpc>
            </a:pPr>
            <a:endParaRPr lang="en-US" sz="10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5DBFBB-BC7B-48E4-8A90-0AFC96E0C85C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2385" indent="-222385">
              <a:lnSpc>
                <a:spcPct val="80000"/>
              </a:lnSpc>
            </a:pPr>
            <a:endParaRPr lang="en-US" sz="10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5DBFBB-BC7B-48E4-8A90-0AFC96E0C85C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2385" indent="-222385">
              <a:lnSpc>
                <a:spcPct val="80000"/>
              </a:lnSpc>
            </a:pPr>
            <a:endParaRPr lang="en-US" sz="10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119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33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1196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770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24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9094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93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9959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8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391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842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1196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119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Sub-Title</a:t>
            </a:r>
          </a:p>
          <a:p>
            <a:r>
              <a:rPr lang="en-US" dirty="0" smtClean="0"/>
              <a:t>Date</a:t>
            </a:r>
          </a:p>
          <a:p>
            <a:r>
              <a:rPr lang="en-US" dirty="0" smtClean="0"/>
              <a:t>Name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 2011 Tessitur</a:t>
            </a:r>
            <a:r>
              <a:rPr lang="en-US" sz="1200" baseline="0" dirty="0" smtClean="0">
                <a:solidFill>
                  <a:schemeClr val="bg1"/>
                </a:solidFill>
              </a:rPr>
              <a:t>a Network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/>
            </a:lvl1pPr>
          </a:lstStyle>
          <a:p>
            <a:r>
              <a:rPr lang="en-US" dirty="0" smtClean="0"/>
              <a:t>One Line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Header 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868362"/>
          </a:xfrm>
        </p:spPr>
        <p:txBody>
          <a:bodyPr anchor="b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52600"/>
            <a:ext cx="8229600" cy="43735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143000"/>
            <a:ext cx="8229600" cy="533400"/>
          </a:xfrm>
        </p:spPr>
        <p:txBody>
          <a:bodyPr/>
          <a:lstStyle>
            <a:lvl1pPr eaLnBrk="0" hangingPunct="0">
              <a:buFontTx/>
              <a:buNone/>
              <a:defRPr lang="en-US"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>
              <a:defRPr/>
            </a:pPr>
            <a:r>
              <a:rPr lang="en-US" sz="2600" dirty="0" smtClean="0">
                <a:latin typeface="+mj-lt"/>
                <a:ea typeface="+mj-ea"/>
                <a:cs typeface="+mj-cs"/>
              </a:rPr>
              <a:t>Add sub-header here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lumns fo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 with a picture or screen shot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Questions or comments?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Month Day, Year</a:t>
            </a:r>
            <a:br>
              <a:rPr lang="en-US" dirty="0" smtClean="0"/>
            </a:br>
            <a:r>
              <a:rPr lang="en-US" dirty="0" smtClean="0"/>
              <a:t>Your Name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Your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 2010 Tessitur</a:t>
            </a:r>
            <a:r>
              <a:rPr lang="en-US" sz="1200" baseline="0" dirty="0" smtClean="0">
                <a:solidFill>
                  <a:schemeClr val="bg1"/>
                </a:solidFill>
              </a:rPr>
              <a:t>a Network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Web Page Screen 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web pages, screen shots, or to show off graphics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Graphics and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graphics and charts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Header 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868362"/>
          </a:xfrm>
        </p:spPr>
        <p:txBody>
          <a:bodyPr anchor="b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52600"/>
            <a:ext cx="8229600" cy="43735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143000"/>
            <a:ext cx="8229600" cy="533400"/>
          </a:xfrm>
        </p:spPr>
        <p:txBody>
          <a:bodyPr/>
          <a:lstStyle>
            <a:lvl1pPr eaLnBrk="0" hangingPunct="0">
              <a:buFontTx/>
              <a:buNone/>
              <a:defRPr lang="en-US"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>
              <a:defRPr/>
            </a:pPr>
            <a:r>
              <a:rPr lang="en-US" sz="2600" dirty="0" smtClean="0">
                <a:latin typeface="+mj-lt"/>
                <a:ea typeface="+mj-ea"/>
                <a:cs typeface="+mj-cs"/>
              </a:rPr>
              <a:t>Add sub-header here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 with Graph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Header only, no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e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essitura PPT background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464620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jor Area Divider Slide 2">
    <p:bg>
      <p:bgPr>
        <a:solidFill>
          <a:srgbClr val="F058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14400"/>
            <a:ext cx="7315200" cy="3200400"/>
          </a:xfrm>
        </p:spPr>
        <p:txBody>
          <a:bodyPr>
            <a:no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9365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10" name="Picture 9" descr="clear logo.png"/>
          <p:cNvPicPr>
            <a:picLocks noChangeAspect="1"/>
          </p:cNvPicPr>
          <p:nvPr userDrawn="1"/>
        </p:nvPicPr>
        <p:blipFill>
          <a:blip r:embed="rId24" cstate="print"/>
          <a:stretch>
            <a:fillRect/>
          </a:stretch>
        </p:blipFill>
        <p:spPr>
          <a:xfrm>
            <a:off x="493776" y="6300216"/>
            <a:ext cx="1186264" cy="4846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21" r:id="rId11"/>
    <p:sldLayoutId id="2147483913" r:id="rId12"/>
    <p:sldLayoutId id="2147483919" r:id="rId13"/>
    <p:sldLayoutId id="2147483911" r:id="rId14"/>
    <p:sldLayoutId id="2147483934" r:id="rId15"/>
    <p:sldLayoutId id="2147483935" r:id="rId16"/>
    <p:sldLayoutId id="2147483936" r:id="rId17"/>
    <p:sldLayoutId id="2147483937" r:id="rId18"/>
    <p:sldLayoutId id="2147483938" r:id="rId19"/>
    <p:sldLayoutId id="2147483939" r:id="rId20"/>
    <p:sldLayoutId id="2147483940" r:id="rId21"/>
    <p:sldLayoutId id="2147483941" r:id="rId2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network/Products/Network%20Products%20Services/T-Stats.aspx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ssituranetwork.com/network/Learning/Webinars%20Archive/T-Stats/Introduction%20to%20T-Stats%20T-Cast.aspx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Help_System/Content/Dashboard/Tessitura%20Dashboards.htm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ssituranetwork.com/en/network/Conference/Conference%20Materials%20Archive/2012%20Conference%20Materials.aspx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ssiture Logo.ps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836" y="552258"/>
            <a:ext cx="3607811" cy="93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09677" y="2309567"/>
            <a:ext cx="7123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“Facts are stubborn things, but statistics are more pliable.”</a:t>
            </a:r>
          </a:p>
          <a:p>
            <a:endParaRPr lang="en-GB" sz="4000" dirty="0" smtClean="0"/>
          </a:p>
          <a:p>
            <a:r>
              <a:rPr lang="en-GB" sz="4000" b="1" dirty="0" smtClean="0"/>
              <a:t>T-Stats and Dashboards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43128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Who am I?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1"/>
            <a:ext cx="7772400" cy="304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900" dirty="0" smtClean="0"/>
              <a:t>Ben Magson, Tessitura Network</a:t>
            </a:r>
            <a:endParaRPr lang="en-AU" sz="3900" dirty="0"/>
          </a:p>
          <a:p>
            <a:pPr lvl="0"/>
            <a:r>
              <a:rPr lang="en-AU" dirty="0" smtClean="0"/>
              <a:t>Application Support Specialist</a:t>
            </a:r>
          </a:p>
          <a:p>
            <a:r>
              <a:rPr lang="en-AU" dirty="0" smtClean="0"/>
              <a:t>bmagson@tessituranetwork.com</a:t>
            </a:r>
            <a:endParaRPr lang="en-AU" dirty="0"/>
          </a:p>
          <a:p>
            <a:pPr marL="2286000" lvl="5" indent="0">
              <a:buNone/>
            </a:pPr>
            <a:endParaRPr lang="en-US" dirty="0" smtClean="0"/>
          </a:p>
          <a:p>
            <a:pPr lvl="3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82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Today’s Session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T-Stats overview</a:t>
            </a:r>
          </a:p>
          <a:p>
            <a:r>
              <a:rPr lang="en-AU" dirty="0" smtClean="0"/>
              <a:t>T-Stats in the real world</a:t>
            </a:r>
          </a:p>
          <a:p>
            <a:r>
              <a:rPr lang="en-AU" dirty="0" smtClean="0"/>
              <a:t>Dashboards overview</a:t>
            </a:r>
          </a:p>
          <a:p>
            <a:r>
              <a:rPr lang="en-AU" dirty="0" smtClean="0"/>
              <a:t>Dashboard examples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6843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T-Stats?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/>
              <a:t>T-Stats is a Business Intelligence application that complements and enhances Tessitura Software reporting and query capabilities. </a:t>
            </a:r>
            <a:endParaRPr lang="en-GB" dirty="0" smtClean="0"/>
          </a:p>
          <a:p>
            <a:r>
              <a:rPr lang="en-GB" dirty="0" smtClean="0"/>
              <a:t> T-Stats </a:t>
            </a:r>
            <a:r>
              <a:rPr lang="en-GB" dirty="0"/>
              <a:t>allows a savvy, functionally-capable, but non-technical Tessitura end-user to browse the data and create their own reports in seconds in order to do analysis, track successes, uncover opportunities and much more.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8917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T-Stats?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Ad-Hoc Tessitura reporting at the drop of a hat!</a:t>
            </a:r>
          </a:p>
          <a:p>
            <a:r>
              <a:rPr lang="en-AU" dirty="0" smtClean="0"/>
              <a:t>Supplemental reporting tool for Tessitura, enhancing the standard Tessitura reporting module</a:t>
            </a:r>
          </a:p>
          <a:p>
            <a:r>
              <a:rPr lang="en-AU" dirty="0" smtClean="0"/>
              <a:t>Allows users to easily report on (complex) data with minimal IT involvement</a:t>
            </a:r>
          </a:p>
          <a:p>
            <a:r>
              <a:rPr lang="en-AU" dirty="0" smtClean="0"/>
              <a:t>Application developed and supported by JCA</a:t>
            </a:r>
            <a:endParaRPr lang="en-A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89"/>
          <a:stretch/>
        </p:blipFill>
        <p:spPr bwMode="auto">
          <a:xfrm>
            <a:off x="401906" y="2525210"/>
            <a:ext cx="8331377" cy="2556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3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T-Stats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8077200" cy="4830763"/>
          </a:xfrm>
        </p:spPr>
        <p:txBody>
          <a:bodyPr/>
          <a:lstStyle/>
          <a:p>
            <a:r>
              <a:rPr lang="en-US" dirty="0" smtClean="0"/>
              <a:t>Provides a data “sandbox” to view and manipulate data</a:t>
            </a:r>
          </a:p>
          <a:p>
            <a:r>
              <a:rPr lang="en-US" dirty="0" smtClean="0"/>
              <a:t>Allows you to drag and drop </a:t>
            </a:r>
            <a:r>
              <a:rPr lang="en-US" dirty="0" err="1" smtClean="0"/>
              <a:t>recognisable</a:t>
            </a:r>
            <a:r>
              <a:rPr lang="en-US" dirty="0" smtClean="0"/>
              <a:t> fields and see results</a:t>
            </a:r>
          </a:p>
          <a:p>
            <a:r>
              <a:rPr lang="en-US" dirty="0" smtClean="0"/>
              <a:t>Gives you the ability to filter, group or drill down on data as necessary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1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T-Stats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8077200" cy="4830763"/>
          </a:xfrm>
        </p:spPr>
        <p:txBody>
          <a:bodyPr/>
          <a:lstStyle/>
          <a:p>
            <a:r>
              <a:rPr lang="en-US" dirty="0" smtClean="0"/>
              <a:t>Provides </a:t>
            </a:r>
            <a:r>
              <a:rPr lang="en-US" dirty="0" err="1" smtClean="0"/>
              <a:t>visualisation</a:t>
            </a:r>
            <a:r>
              <a:rPr lang="en-US" dirty="0" smtClean="0"/>
              <a:t> of your data (charts, graphs, maps)</a:t>
            </a:r>
          </a:p>
          <a:p>
            <a:r>
              <a:rPr lang="en-US" dirty="0" smtClean="0"/>
              <a:t>Saves constituents back to Tessitura to allow you to take action</a:t>
            </a:r>
          </a:p>
          <a:p>
            <a:r>
              <a:rPr lang="en-US" dirty="0" smtClean="0"/>
              <a:t>Outputs analysis to Excel to share with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71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is </a:t>
            </a:r>
            <a:r>
              <a:rPr lang="en-US" dirty="0"/>
              <a:t>t</a:t>
            </a:r>
            <a:r>
              <a:rPr lang="en-US" dirty="0" smtClean="0"/>
              <a:t>his Different from a Report?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71600"/>
            <a:ext cx="8001000" cy="4754563"/>
          </a:xfrm>
        </p:spPr>
        <p:txBody>
          <a:bodyPr/>
          <a:lstStyle/>
          <a:p>
            <a:r>
              <a:rPr lang="en-US" dirty="0" smtClean="0"/>
              <a:t>It is Dynamic</a:t>
            </a:r>
          </a:p>
          <a:p>
            <a:r>
              <a:rPr lang="en-US" dirty="0" smtClean="0"/>
              <a:t>It is Fast</a:t>
            </a:r>
          </a:p>
          <a:p>
            <a:r>
              <a:rPr lang="en-US" dirty="0" smtClean="0"/>
              <a:t>It Can Chart on the Fly</a:t>
            </a:r>
          </a:p>
          <a:p>
            <a:r>
              <a:rPr lang="en-US" dirty="0" smtClean="0"/>
              <a:t>Gives you the “IMAX” Version of your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32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 I No Longer Need Reports?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71600"/>
            <a:ext cx="8001000" cy="4754563"/>
          </a:xfrm>
        </p:spPr>
        <p:txBody>
          <a:bodyPr/>
          <a:lstStyle/>
          <a:p>
            <a:r>
              <a:rPr lang="en-US" dirty="0" smtClean="0"/>
              <a:t>You still need reports</a:t>
            </a:r>
          </a:p>
          <a:p>
            <a:r>
              <a:rPr lang="en-US" dirty="0" smtClean="0"/>
              <a:t>T-Stats adds another tool in your Tessitura </a:t>
            </a:r>
            <a:r>
              <a:rPr lang="en-US" dirty="0" err="1" smtClean="0"/>
              <a:t>Armoury</a:t>
            </a:r>
            <a:endParaRPr lang="en-US" dirty="0" smtClean="0"/>
          </a:p>
          <a:p>
            <a:r>
              <a:rPr lang="en-US" dirty="0" smtClean="0"/>
              <a:t>T-Stats is about trends, reports are about detail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24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30 Second Tech Overview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PART 1: Populate Warehouse</a:t>
            </a:r>
            <a:endParaRPr lang="en-US" dirty="0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4013707" y="3496162"/>
            <a:ext cx="1304937" cy="0"/>
          </a:xfrm>
          <a:prstGeom prst="line">
            <a:avLst/>
          </a:prstGeom>
          <a:noFill/>
          <a:ln w="1016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 anchor="ctr" anchorCtr="1"/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034639" y="1828800"/>
            <a:ext cx="4033161" cy="3334725"/>
            <a:chOff x="7706617" y="1271953"/>
            <a:chExt cx="1183896" cy="978877"/>
          </a:xfrm>
        </p:grpSpPr>
        <p:pic>
          <p:nvPicPr>
            <p:cNvPr id="12" name="Picture 2" descr="C:\Users\KMORTE~1\AppData\Local\Temp\1328635514_database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9984" y="1271953"/>
              <a:ext cx="978877" cy="9788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 rot="19379092">
              <a:off x="7706617" y="1592298"/>
              <a:ext cx="1183896" cy="352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err="1" smtClean="0">
                  <a:solidFill>
                    <a:prstClr val="black"/>
                  </a:solidFill>
                </a:rPr>
                <a:t>TStats</a:t>
              </a:r>
              <a:r>
                <a:rPr lang="en-US" sz="3600" dirty="0" smtClean="0">
                  <a:solidFill>
                    <a:prstClr val="black"/>
                  </a:solidFill>
                </a:rPr>
                <a:t> Data</a:t>
              </a:r>
              <a:endParaRPr lang="en-US" sz="3600" dirty="0">
                <a:solidFill>
                  <a:prstClr val="black"/>
                </a:solidFill>
              </a:endParaRPr>
            </a:p>
            <a:p>
              <a:pPr algn="ctr"/>
              <a:r>
                <a:rPr lang="en-US" sz="3600" dirty="0" smtClean="0">
                  <a:solidFill>
                    <a:prstClr val="black"/>
                  </a:solidFill>
                </a:rPr>
                <a:t>Warehouse</a:t>
              </a:r>
              <a:endParaRPr lang="en-US" sz="3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04800" y="1852914"/>
            <a:ext cx="4033161" cy="3334725"/>
            <a:chOff x="7706617" y="1271953"/>
            <a:chExt cx="1183896" cy="978877"/>
          </a:xfrm>
        </p:grpSpPr>
        <p:pic>
          <p:nvPicPr>
            <p:cNvPr id="15" name="Picture 2" descr="C:\Users\KMORTE~1\AppData\Local\Temp\1328635514_database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9984" y="1271953"/>
              <a:ext cx="978877" cy="9788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 rot="19379092">
              <a:off x="7706617" y="1592298"/>
              <a:ext cx="1183896" cy="352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solidFill>
                    <a:prstClr val="black"/>
                  </a:solidFill>
                </a:rPr>
                <a:t>Tessitura DB (Impresario)</a:t>
              </a:r>
              <a:endParaRPr lang="en-US" sz="36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921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30 Second Tech Overview</a:t>
            </a:r>
            <a:br>
              <a:rPr lang="en-US" dirty="0" smtClean="0"/>
            </a:br>
            <a:r>
              <a:rPr lang="en-US" dirty="0" smtClean="0"/>
              <a:t>PART 2: Create Cubes</a:t>
            </a:r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457200" y="1865357"/>
            <a:ext cx="4033161" cy="3334725"/>
            <a:chOff x="7706617" y="1271953"/>
            <a:chExt cx="1183896" cy="978877"/>
          </a:xfrm>
        </p:grpSpPr>
        <p:pic>
          <p:nvPicPr>
            <p:cNvPr id="16" name="Picture 2" descr="C:\Users\KMORTE~1\AppData\Local\Temp\1328635514_database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9984" y="1271953"/>
              <a:ext cx="978877" cy="9788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 rot="19379092">
              <a:off x="7706617" y="1592298"/>
              <a:ext cx="1183896" cy="352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err="1" smtClean="0">
                  <a:solidFill>
                    <a:prstClr val="black"/>
                  </a:solidFill>
                </a:rPr>
                <a:t>TStats</a:t>
              </a:r>
              <a:r>
                <a:rPr lang="en-US" sz="3600" dirty="0" smtClean="0">
                  <a:solidFill>
                    <a:prstClr val="black"/>
                  </a:solidFill>
                </a:rPr>
                <a:t> Data</a:t>
              </a:r>
              <a:endParaRPr lang="en-US" sz="3600" dirty="0">
                <a:solidFill>
                  <a:prstClr val="black"/>
                </a:solidFill>
              </a:endParaRPr>
            </a:p>
            <a:p>
              <a:pPr algn="ctr"/>
              <a:r>
                <a:rPr lang="en-US" sz="3600" dirty="0" smtClean="0">
                  <a:solidFill>
                    <a:prstClr val="black"/>
                  </a:solidFill>
                </a:rPr>
                <a:t>Warehouse</a:t>
              </a:r>
              <a:endParaRPr lang="en-US" sz="3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12844" y="2438400"/>
            <a:ext cx="4033161" cy="2213134"/>
            <a:chOff x="4812844" y="2438400"/>
            <a:chExt cx="4033161" cy="2213134"/>
          </a:xfrm>
        </p:grpSpPr>
        <p:sp>
          <p:nvSpPr>
            <p:cNvPr id="66" name="Cube 65"/>
            <p:cNvSpPr/>
            <p:nvPr/>
          </p:nvSpPr>
          <p:spPr bwMode="auto">
            <a:xfrm>
              <a:off x="5334000" y="3481388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67" name="Cube 66"/>
            <p:cNvSpPr/>
            <p:nvPr/>
          </p:nvSpPr>
          <p:spPr bwMode="auto">
            <a:xfrm>
              <a:off x="6272214" y="3476625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68" name="Cube 67"/>
            <p:cNvSpPr/>
            <p:nvPr/>
          </p:nvSpPr>
          <p:spPr bwMode="auto">
            <a:xfrm>
              <a:off x="7224714" y="3457574"/>
              <a:ext cx="1114425" cy="1193959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65" name="Cube 64"/>
            <p:cNvSpPr/>
            <p:nvPr/>
          </p:nvSpPr>
          <p:spPr bwMode="auto">
            <a:xfrm>
              <a:off x="5910263" y="2443162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69" name="Cube 68"/>
            <p:cNvSpPr/>
            <p:nvPr/>
          </p:nvSpPr>
          <p:spPr bwMode="auto">
            <a:xfrm>
              <a:off x="6848476" y="2438400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9379092">
              <a:off x="4812844" y="3109069"/>
              <a:ext cx="403316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solidFill>
                    <a:prstClr val="black"/>
                  </a:solidFill>
                </a:rPr>
                <a:t>Analysis Services Data Cubes</a:t>
              </a:r>
              <a:endParaRPr lang="en-US" sz="3600" dirty="0">
                <a:solidFill>
                  <a:prstClr val="black"/>
                </a:solidFill>
              </a:endParaRPr>
            </a:p>
          </p:txBody>
        </p:sp>
      </p:grpSp>
      <p:sp>
        <p:nvSpPr>
          <p:cNvPr id="19" name="Line 29"/>
          <p:cNvSpPr>
            <a:spLocks noChangeShapeType="1"/>
          </p:cNvSpPr>
          <p:nvPr/>
        </p:nvSpPr>
        <p:spPr bwMode="auto">
          <a:xfrm>
            <a:off x="4013707" y="3496162"/>
            <a:ext cx="1304937" cy="0"/>
          </a:xfrm>
          <a:prstGeom prst="line">
            <a:avLst/>
          </a:prstGeom>
          <a:noFill/>
          <a:ln w="1016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 anchor="ctr" anchorCtr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27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30 Second Tech Overview</a:t>
            </a:r>
            <a:br>
              <a:rPr lang="en-US" dirty="0" smtClean="0"/>
            </a:br>
            <a:r>
              <a:rPr lang="en-US" dirty="0" smtClean="0"/>
              <a:t>PART 3: View and Browse Cubes</a:t>
            </a:r>
            <a:endParaRPr lang="en-US" dirty="0"/>
          </a:p>
        </p:txBody>
      </p:sp>
      <p:pic>
        <p:nvPicPr>
          <p:cNvPr id="41" name="Picture 60" descr="j01953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2133600"/>
            <a:ext cx="2143135" cy="2188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Group 12"/>
          <p:cNvGrpSpPr/>
          <p:nvPr/>
        </p:nvGrpSpPr>
        <p:grpSpPr>
          <a:xfrm>
            <a:off x="347663" y="2402056"/>
            <a:ext cx="4033161" cy="2213134"/>
            <a:chOff x="4812844" y="2438400"/>
            <a:chExt cx="4033161" cy="2213134"/>
          </a:xfrm>
        </p:grpSpPr>
        <p:sp>
          <p:nvSpPr>
            <p:cNvPr id="14" name="Cube 13"/>
            <p:cNvSpPr/>
            <p:nvPr/>
          </p:nvSpPr>
          <p:spPr bwMode="auto">
            <a:xfrm>
              <a:off x="5334000" y="3481388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5" name="Cube 14"/>
            <p:cNvSpPr/>
            <p:nvPr/>
          </p:nvSpPr>
          <p:spPr bwMode="auto">
            <a:xfrm>
              <a:off x="6272214" y="3476625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6" name="Cube 15"/>
            <p:cNvSpPr/>
            <p:nvPr/>
          </p:nvSpPr>
          <p:spPr bwMode="auto">
            <a:xfrm>
              <a:off x="7224714" y="3457574"/>
              <a:ext cx="1114425" cy="1193959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7" name="Cube 16"/>
            <p:cNvSpPr/>
            <p:nvPr/>
          </p:nvSpPr>
          <p:spPr bwMode="auto">
            <a:xfrm>
              <a:off x="5910263" y="2443162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8" name="Cube 17"/>
            <p:cNvSpPr/>
            <p:nvPr/>
          </p:nvSpPr>
          <p:spPr bwMode="auto">
            <a:xfrm>
              <a:off x="6848476" y="2438400"/>
              <a:ext cx="1114425" cy="1170146"/>
            </a:xfrm>
            <a:prstGeom prst="cub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black"/>
                </a:buClr>
                <a:buSzPct val="150000"/>
              </a:pPr>
              <a:endParaRPr lang="en-US" sz="3200" b="1" smtClean="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19379092">
              <a:off x="4812844" y="3109069"/>
              <a:ext cx="403316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solidFill>
                    <a:prstClr val="black"/>
                  </a:solidFill>
                </a:rPr>
                <a:t>Analysis Services Data Cubes</a:t>
              </a:r>
              <a:endParaRPr lang="en-US" sz="36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386727"/>
            <a:ext cx="585073" cy="585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Line 29"/>
          <p:cNvSpPr>
            <a:spLocks noChangeShapeType="1"/>
          </p:cNvSpPr>
          <p:nvPr/>
        </p:nvSpPr>
        <p:spPr bwMode="auto">
          <a:xfrm flipV="1">
            <a:off x="4013707" y="2819400"/>
            <a:ext cx="1853693" cy="676762"/>
          </a:xfrm>
          <a:prstGeom prst="line">
            <a:avLst/>
          </a:prstGeom>
          <a:noFill/>
          <a:ln w="1016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 anchor="ctr" anchorCtr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62567" y="4306669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prstClr val="black"/>
                </a:solidFill>
              </a:rPr>
              <a:t>T-Stats Browser</a:t>
            </a:r>
            <a:endParaRPr lang="en-US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11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T-Stats Resources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T-Stats Overview</a:t>
            </a:r>
          </a:p>
          <a:p>
            <a:pPr lvl="1"/>
            <a:r>
              <a:rPr lang="en-AU" dirty="0">
                <a:hlinkClick r:id="rId3"/>
              </a:rPr>
              <a:t>http://</a:t>
            </a:r>
            <a:r>
              <a:rPr lang="en-AU" dirty="0" smtClean="0">
                <a:hlinkClick r:id="rId3"/>
              </a:rPr>
              <a:t>www.tessituranetwork.com/network/Products/Network%20Products%20Services/T-Stats.aspx</a:t>
            </a:r>
            <a:endParaRPr lang="en-AU" dirty="0" smtClean="0"/>
          </a:p>
          <a:p>
            <a:r>
              <a:rPr lang="en-AU" dirty="0"/>
              <a:t>T-Stats </a:t>
            </a:r>
            <a:r>
              <a:rPr lang="en-AU" dirty="0" smtClean="0"/>
              <a:t>T-Cast</a:t>
            </a:r>
          </a:p>
          <a:p>
            <a:pPr lvl="1"/>
            <a:r>
              <a:rPr lang="en-AU" dirty="0" smtClean="0">
                <a:hlinkClick r:id="rId4"/>
              </a:rPr>
              <a:t>http</a:t>
            </a:r>
            <a:r>
              <a:rPr lang="en-AU" dirty="0">
                <a:hlinkClick r:id="rId4"/>
              </a:rPr>
              <a:t>://</a:t>
            </a:r>
            <a:r>
              <a:rPr lang="en-AU" dirty="0" smtClean="0">
                <a:hlinkClick r:id="rId4"/>
              </a:rPr>
              <a:t>www.tessituranetwork.com/network/Learning/Webinars%20Archive/T-Stats/Introduction%20to%20T-Stats%20T-Cast.aspx</a:t>
            </a:r>
            <a:endParaRPr lang="en-AU" dirty="0" smtClean="0"/>
          </a:p>
          <a:p>
            <a:pPr marL="457200" lvl="1" indent="0">
              <a:buNone/>
            </a:pPr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191300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Dashboards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are Dashboards?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 single page collection of widgets (we’ll come to these in a moment)</a:t>
            </a:r>
          </a:p>
          <a:p>
            <a:r>
              <a:rPr lang="en-AU" dirty="0" smtClean="0"/>
              <a:t>They provide an executive </a:t>
            </a:r>
            <a:r>
              <a:rPr lang="en-AU" dirty="0"/>
              <a:t>view of your key performance </a:t>
            </a:r>
            <a:r>
              <a:rPr lang="en-AU" dirty="0" smtClean="0"/>
              <a:t>indicators</a:t>
            </a:r>
          </a:p>
          <a:p>
            <a:r>
              <a:rPr lang="en-AU" dirty="0" smtClean="0"/>
              <a:t>They </a:t>
            </a:r>
            <a:r>
              <a:rPr lang="en-AU" dirty="0"/>
              <a:t>are a high-level snapshot the most important information </a:t>
            </a:r>
            <a:endParaRPr lang="en-AU" dirty="0" smtClean="0"/>
          </a:p>
          <a:p>
            <a:r>
              <a:rPr lang="en-AU" dirty="0" smtClean="0"/>
              <a:t>Provide a succinct way to measure your strategies and lead </a:t>
            </a:r>
            <a:r>
              <a:rPr lang="en-AU" dirty="0"/>
              <a:t>you to </a:t>
            </a:r>
            <a:r>
              <a:rPr lang="en-AU" i="1" dirty="0" smtClean="0">
                <a:solidFill>
                  <a:srgbClr val="F0583F"/>
                </a:solidFill>
              </a:rPr>
              <a:t>act</a:t>
            </a:r>
          </a:p>
        </p:txBody>
      </p:sp>
    </p:spTree>
    <p:extLst>
      <p:ext uri="{BB962C8B-B14F-4D97-AF65-F5344CB8AC3E}">
        <p14:creationId xmlns:p14="http://schemas.microsoft.com/office/powerpoint/2010/main" val="204291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7266132" cy="38329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45" y="762000"/>
            <a:ext cx="8763000" cy="43791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8030090" cy="4038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04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Widgets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Widgets are the building blocks of Tessitura Dashboards</a:t>
            </a:r>
          </a:p>
          <a:p>
            <a:r>
              <a:rPr lang="en-AU" dirty="0" smtClean="0"/>
              <a:t>A </a:t>
            </a:r>
            <a:r>
              <a:rPr lang="en-AU" dirty="0"/>
              <a:t>tiny, action-packed report that can be configured to tell a specific story you are interested in </a:t>
            </a:r>
            <a:r>
              <a:rPr lang="en-AU" dirty="0" smtClean="0"/>
              <a:t>tracking</a:t>
            </a:r>
          </a:p>
          <a:p>
            <a:r>
              <a:rPr lang="en-AU" dirty="0"/>
              <a:t>19 highly flexible standard </a:t>
            </a:r>
            <a:r>
              <a:rPr lang="en-AU" dirty="0" smtClean="0"/>
              <a:t>widgets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0949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Widget</a:t>
            </a:r>
            <a:endParaRPr lang="en-A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49" y="1143000"/>
            <a:ext cx="7038264" cy="35861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667000"/>
            <a:ext cx="6591300" cy="3295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933" y="2362200"/>
            <a:ext cx="6441686" cy="3267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314450"/>
            <a:ext cx="5924550" cy="3000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15" y="1212056"/>
            <a:ext cx="4612135" cy="3448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170" y="2185876"/>
            <a:ext cx="4659630" cy="3491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59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they are not…..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They are not designed to replace Tessitura  reports </a:t>
            </a:r>
          </a:p>
          <a:p>
            <a:r>
              <a:rPr lang="en-AU" dirty="0" smtClean="0"/>
              <a:t>They </a:t>
            </a:r>
            <a:r>
              <a:rPr lang="en-AU" dirty="0"/>
              <a:t>are not designed to replace </a:t>
            </a:r>
            <a:r>
              <a:rPr lang="en-AU" dirty="0" smtClean="0"/>
              <a:t>T-Stats</a:t>
            </a:r>
            <a:endParaRPr lang="en-AU" dirty="0"/>
          </a:p>
          <a:p>
            <a:r>
              <a:rPr lang="en-AU" dirty="0" smtClean="0"/>
              <a:t>They are not designed for granular, in-depth reporting </a:t>
            </a:r>
          </a:p>
          <a:p>
            <a:r>
              <a:rPr lang="en-AU" dirty="0" smtClean="0"/>
              <a:t>But they are designed to work with the above to complete the BI stack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3272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19 </a:t>
            </a:r>
            <a:r>
              <a:rPr lang="en-AU" dirty="0"/>
              <a:t>highly flexible standard widgets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AU" dirty="0" smtClean="0"/>
              <a:t>Cumulative Sale prior to performance </a:t>
            </a:r>
          </a:p>
          <a:p>
            <a:r>
              <a:rPr lang="en-AU" dirty="0" smtClean="0"/>
              <a:t>Cumulative Ticket Sales</a:t>
            </a:r>
          </a:p>
          <a:p>
            <a:r>
              <a:rPr lang="en-AU" dirty="0" smtClean="0"/>
              <a:t>Simple Bar Chart</a:t>
            </a:r>
          </a:p>
          <a:p>
            <a:r>
              <a:rPr lang="en-AU" dirty="0" smtClean="0"/>
              <a:t>Advance Bar Chart</a:t>
            </a:r>
          </a:p>
          <a:p>
            <a:endParaRPr lang="en-AU" dirty="0" smtClean="0"/>
          </a:p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dirty="0"/>
              <a:t>At-A-Glance </a:t>
            </a:r>
          </a:p>
          <a:p>
            <a:r>
              <a:rPr lang="en-AU" dirty="0">
                <a:solidFill>
                  <a:srgbClr val="F34A15"/>
                </a:solidFill>
              </a:rPr>
              <a:t>At-A-Glance Choose query Widget</a:t>
            </a:r>
          </a:p>
          <a:p>
            <a:r>
              <a:rPr lang="en-AU" dirty="0" smtClean="0"/>
              <a:t>Facebook </a:t>
            </a:r>
            <a:r>
              <a:rPr lang="en-AU" dirty="0"/>
              <a:t>Widget</a:t>
            </a:r>
          </a:p>
          <a:p>
            <a:r>
              <a:rPr lang="en-AU" dirty="0"/>
              <a:t>Most Recent Contributions</a:t>
            </a:r>
          </a:p>
          <a:p>
            <a:r>
              <a:rPr lang="en-AU" dirty="0">
                <a:solidFill>
                  <a:srgbClr val="F34A15"/>
                </a:solidFill>
              </a:rPr>
              <a:t>Select </a:t>
            </a:r>
            <a:r>
              <a:rPr lang="en-AU" dirty="0" smtClean="0">
                <a:solidFill>
                  <a:srgbClr val="F34A15"/>
                </a:solidFill>
              </a:rPr>
              <a:t>A Report </a:t>
            </a:r>
            <a:endParaRPr lang="en-AU" dirty="0">
              <a:solidFill>
                <a:srgbClr val="F34A15"/>
              </a:solidFill>
            </a:endParaRPr>
          </a:p>
          <a:p>
            <a:r>
              <a:rPr lang="en-AU" dirty="0"/>
              <a:t>Web </a:t>
            </a:r>
            <a:r>
              <a:rPr lang="en-AU" dirty="0" smtClean="0"/>
              <a:t>Browser </a:t>
            </a:r>
            <a:endParaRPr lang="en-A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75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dirty="0"/>
              <a:t>Measure</a:t>
            </a:r>
            <a:r>
              <a:rPr lang="en-AU" dirty="0"/>
              <a:t>: An item of data that can be </a:t>
            </a:r>
            <a:r>
              <a:rPr lang="en-AU" dirty="0" smtClean="0"/>
              <a:t>calculated: Number </a:t>
            </a:r>
            <a:r>
              <a:rPr lang="en-AU" dirty="0"/>
              <a:t>of Tickets, Contribution </a:t>
            </a:r>
            <a:r>
              <a:rPr lang="en-AU" dirty="0" smtClean="0"/>
              <a:t>Amount, Number of Memberships, Ticket Amount, Number of Contributions, Membership Amount.</a:t>
            </a:r>
          </a:p>
          <a:p>
            <a:r>
              <a:rPr lang="en-AU" dirty="0" smtClean="0"/>
              <a:t>Provide numerical </a:t>
            </a:r>
            <a:r>
              <a:rPr lang="en-AU" dirty="0"/>
              <a:t>results in the output</a:t>
            </a:r>
            <a:r>
              <a:rPr lang="en-AU" dirty="0" smtClean="0"/>
              <a:t>.</a:t>
            </a:r>
          </a:p>
          <a:p>
            <a:r>
              <a:rPr lang="en-AU" dirty="0" smtClean="0"/>
              <a:t>Become your Y axis</a:t>
            </a:r>
            <a:endParaRPr lang="en-AU" dirty="0"/>
          </a:p>
          <a:p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219200"/>
            <a:ext cx="6100762" cy="42121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Some Definitions…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7035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Some </a:t>
            </a:r>
            <a:r>
              <a:rPr lang="en-AU" dirty="0"/>
              <a:t>Definitions…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848600" cy="4724400"/>
          </a:xfrm>
        </p:spPr>
        <p:txBody>
          <a:bodyPr/>
          <a:lstStyle/>
          <a:p>
            <a:r>
              <a:rPr lang="en-AU" dirty="0" smtClean="0"/>
              <a:t>Series:</a:t>
            </a:r>
          </a:p>
          <a:p>
            <a:r>
              <a:rPr lang="en-AU" dirty="0" smtClean="0"/>
              <a:t>Category:</a:t>
            </a:r>
          </a:p>
          <a:p>
            <a:pPr marL="0" indent="0">
              <a:buNone/>
            </a:pPr>
            <a:r>
              <a:rPr lang="en-AU" smtClean="0"/>
              <a:t>Become your </a:t>
            </a:r>
            <a:r>
              <a:rPr lang="en-AU" dirty="0" smtClean="0"/>
              <a:t>X axis</a:t>
            </a:r>
          </a:p>
          <a:p>
            <a:pPr marL="0" indent="0">
              <a:buNone/>
            </a:pPr>
            <a:endParaRPr lang="en-AU" dirty="0"/>
          </a:p>
          <a:p>
            <a:r>
              <a:rPr lang="en-AU" dirty="0"/>
              <a:t>Filter: Filters the </a:t>
            </a:r>
          </a:p>
          <a:p>
            <a:pPr marL="0" indent="0">
              <a:buNone/>
            </a:pPr>
            <a:r>
              <a:rPr lang="en-AU" dirty="0" smtClean="0"/>
              <a:t>information</a:t>
            </a:r>
            <a:endParaRPr lang="en-AU" dirty="0"/>
          </a:p>
          <a:p>
            <a:endParaRPr lang="en-AU" dirty="0" smtClean="0"/>
          </a:p>
        </p:txBody>
      </p:sp>
      <p:pic>
        <p:nvPicPr>
          <p:cNvPr id="2052" name="Picture 4" descr="C:\Users\rdaw\AppData\Local\Temp\SNAGHTML23d4a1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57200"/>
            <a:ext cx="3829050" cy="557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362" y="457200"/>
            <a:ext cx="4276725" cy="2952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870" y="3857993"/>
            <a:ext cx="3827517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54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Cumulative Sales Prior to </a:t>
            </a:r>
            <a:r>
              <a:rPr lang="en-AU" dirty="0" smtClean="0"/>
              <a:t>Performance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dirty="0" smtClean="0"/>
              <a:t>Measures:</a:t>
            </a:r>
          </a:p>
          <a:p>
            <a:pPr lvl="1"/>
            <a:r>
              <a:rPr lang="en-AU" dirty="0" smtClean="0"/>
              <a:t>Tickets Sold</a:t>
            </a:r>
          </a:p>
          <a:p>
            <a:pPr lvl="1"/>
            <a:r>
              <a:rPr lang="en-AU" dirty="0" smtClean="0"/>
              <a:t>Ticket Amount</a:t>
            </a:r>
          </a:p>
          <a:p>
            <a:r>
              <a:rPr lang="en-AU" dirty="0" smtClean="0"/>
              <a:t>Configurable Number of weeks</a:t>
            </a:r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" y="1229090"/>
            <a:ext cx="4550358" cy="4935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162" y="3967158"/>
            <a:ext cx="4393739" cy="198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039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Cumulative </a:t>
            </a:r>
            <a:r>
              <a:rPr lang="en-AU" dirty="0" smtClean="0"/>
              <a:t>Ticket Sales</a:t>
            </a:r>
            <a:endParaRPr lang="en-AU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" y="2338389"/>
            <a:ext cx="8930329" cy="1839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79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Simple Bar Charts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dirty="0" smtClean="0"/>
              <a:t>Measures:</a:t>
            </a:r>
          </a:p>
          <a:p>
            <a:pPr lvl="1"/>
            <a:r>
              <a:rPr lang="en-AU" dirty="0" smtClean="0"/>
              <a:t>Tickets</a:t>
            </a:r>
          </a:p>
          <a:p>
            <a:pPr lvl="1"/>
            <a:r>
              <a:rPr lang="en-AU" dirty="0" smtClean="0"/>
              <a:t>Packages</a:t>
            </a:r>
          </a:p>
          <a:p>
            <a:pPr lvl="1"/>
            <a:r>
              <a:rPr lang="en-AU" dirty="0" smtClean="0"/>
              <a:t>Memberships</a:t>
            </a:r>
          </a:p>
          <a:p>
            <a:pPr lvl="1"/>
            <a:r>
              <a:rPr lang="en-AU" dirty="0" smtClean="0"/>
              <a:t>Contributions</a:t>
            </a:r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7" y="1256339"/>
            <a:ext cx="4450700" cy="4808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7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Advanced Bar Charts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2325" y="1600200"/>
            <a:ext cx="4038600" cy="4525963"/>
          </a:xfrm>
        </p:spPr>
        <p:txBody>
          <a:bodyPr/>
          <a:lstStyle/>
          <a:p>
            <a:r>
              <a:rPr lang="en-AU" dirty="0" smtClean="0"/>
              <a:t>Measures:</a:t>
            </a:r>
          </a:p>
          <a:p>
            <a:pPr lvl="1"/>
            <a:r>
              <a:rPr lang="en-AU" dirty="0" smtClean="0"/>
              <a:t>Tickets</a:t>
            </a:r>
          </a:p>
          <a:p>
            <a:pPr lvl="1"/>
            <a:r>
              <a:rPr lang="en-AU" dirty="0" smtClean="0"/>
              <a:t>Packages</a:t>
            </a:r>
          </a:p>
          <a:p>
            <a:pPr lvl="1"/>
            <a:r>
              <a:rPr lang="en-AU" dirty="0" smtClean="0"/>
              <a:t>Memberships</a:t>
            </a:r>
          </a:p>
          <a:p>
            <a:pPr lvl="1"/>
            <a:r>
              <a:rPr lang="en-AU" dirty="0" smtClean="0"/>
              <a:t>Contributions</a:t>
            </a:r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15386"/>
            <a:ext cx="6494808" cy="5011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86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Most Recent Contributions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dirty="0" smtClean="0"/>
              <a:t>Configurable Number of days</a:t>
            </a:r>
          </a:p>
          <a:p>
            <a:r>
              <a:rPr lang="en-AU" dirty="0" smtClean="0"/>
              <a:t>Configurable Minimum Contribution Amount</a:t>
            </a:r>
          </a:p>
          <a:p>
            <a:endParaRPr lang="en-AU" dirty="0" smtClean="0"/>
          </a:p>
          <a:p>
            <a:r>
              <a:rPr lang="en-AU" dirty="0" smtClean="0"/>
              <a:t>Click-through</a:t>
            </a:r>
          </a:p>
          <a:p>
            <a:pPr lvl="1"/>
            <a:r>
              <a:rPr lang="en-AU" dirty="0" smtClean="0"/>
              <a:t>Constituent</a:t>
            </a:r>
          </a:p>
          <a:p>
            <a:pPr lvl="1"/>
            <a:r>
              <a:rPr lang="en-AU" dirty="0" smtClean="0"/>
              <a:t>Contribution</a:t>
            </a:r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5" y="1263638"/>
            <a:ext cx="4495800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197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Select a Report</a:t>
            </a:r>
            <a:endParaRPr lang="en-AU" dirty="0">
              <a:solidFill>
                <a:srgbClr val="F34A15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dirty="0" smtClean="0"/>
              <a:t>Any SSRS URL Report</a:t>
            </a:r>
          </a:p>
          <a:p>
            <a:pPr lvl="1"/>
            <a:r>
              <a:rPr lang="en-AU" dirty="0" smtClean="0"/>
              <a:t>TR_DASH_WIDGET_PARM_VALUE</a:t>
            </a:r>
          </a:p>
          <a:p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2" y="2472313"/>
            <a:ext cx="5342262" cy="364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116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At-A-Glance Query Widget</a:t>
            </a:r>
            <a:endParaRPr lang="en-AU" dirty="0">
              <a:solidFill>
                <a:srgbClr val="F34A15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24" y="1628774"/>
            <a:ext cx="8724475" cy="4228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273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r>
              <a:rPr lang="en-AU" dirty="0" smtClean="0"/>
              <a:t>TR_DASH_ATAGLANCE_QUERIES</a:t>
            </a:r>
          </a:p>
          <a:p>
            <a:pPr lvl="1"/>
            <a:r>
              <a:rPr lang="en-AU" dirty="0" smtClean="0"/>
              <a:t>In Query column add SQL select</a:t>
            </a:r>
          </a:p>
          <a:p>
            <a:pPr lvl="1"/>
            <a:r>
              <a:rPr lang="en-AU" dirty="0" smtClean="0"/>
              <a:t>If results are money set </a:t>
            </a:r>
            <a:r>
              <a:rPr lang="en-AU" dirty="0" err="1" smtClean="0"/>
              <a:t>IsCurreny</a:t>
            </a:r>
            <a:r>
              <a:rPr lang="en-AU" dirty="0" smtClean="0"/>
              <a:t> to Yes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At-A-Glance Query</a:t>
            </a:r>
            <a:endParaRPr lang="en-AU" dirty="0">
              <a:solidFill>
                <a:srgbClr val="F34A15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8" y="4134629"/>
            <a:ext cx="8973311" cy="9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75" y="2024864"/>
            <a:ext cx="6687333" cy="409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46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TR_DASH_ATAGLANCE_QUERIES - SQL SELECT</a:t>
            </a:r>
            <a:endParaRPr lang="en-AU" dirty="0"/>
          </a:p>
          <a:p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At-A-Glance Query</a:t>
            </a:r>
            <a:endParaRPr lang="en-AU" dirty="0">
              <a:solidFill>
                <a:srgbClr val="F34A15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" y="2125751"/>
            <a:ext cx="9124175" cy="250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02" y="4686829"/>
            <a:ext cx="7848165" cy="151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9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At-A-Glance Query</a:t>
            </a:r>
            <a:endParaRPr lang="en-AU" dirty="0">
              <a:solidFill>
                <a:srgbClr val="F34A15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24" y="1628774"/>
            <a:ext cx="8652823" cy="4193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41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SQL Sample</a:t>
            </a:r>
          </a:p>
          <a:p>
            <a:pPr marL="0" indent="0">
              <a:buNone/>
            </a:pPr>
            <a:r>
              <a:rPr lang="en-AU" sz="1600" dirty="0" smtClean="0"/>
              <a:t>--</a:t>
            </a:r>
            <a:r>
              <a:rPr lang="en-AU" sz="1600" dirty="0"/>
              <a:t>LOST TO DISCOUNT</a:t>
            </a:r>
          </a:p>
          <a:p>
            <a:pPr marL="0" indent="0">
              <a:buNone/>
            </a:pPr>
            <a:r>
              <a:rPr lang="en-AU" sz="1600" dirty="0"/>
              <a:t>SELECT  CAST (ISNULL(SUM(</a:t>
            </a:r>
            <a:r>
              <a:rPr lang="en-AU" sz="1600" dirty="0" err="1"/>
              <a:t>a.paid_amt</a:t>
            </a:r>
            <a:r>
              <a:rPr lang="en-AU" sz="1600" dirty="0"/>
              <a:t>),0) as </a:t>
            </a:r>
            <a:r>
              <a:rPr lang="en-AU" sz="1600" dirty="0" err="1"/>
              <a:t>inT</a:t>
            </a:r>
            <a:r>
              <a:rPr lang="en-AU" sz="1600" dirty="0"/>
              <a:t>) </a:t>
            </a:r>
          </a:p>
          <a:p>
            <a:pPr marL="0" indent="0">
              <a:buNone/>
            </a:pPr>
            <a:r>
              <a:rPr lang="en-AU" sz="1600" dirty="0"/>
              <a:t>		AS [Ticket Paid Amount] , </a:t>
            </a:r>
          </a:p>
          <a:p>
            <a:pPr marL="0" indent="0">
              <a:buNone/>
            </a:pPr>
            <a:r>
              <a:rPr lang="en-AU" sz="1600" dirty="0"/>
              <a:t>	CAST (ISNULL(SUM(</a:t>
            </a:r>
            <a:r>
              <a:rPr lang="en-AU" sz="1600" dirty="0" err="1"/>
              <a:t>d.price</a:t>
            </a:r>
            <a:r>
              <a:rPr lang="en-AU" sz="1600" dirty="0"/>
              <a:t>),0) as INT) </a:t>
            </a:r>
          </a:p>
          <a:p>
            <a:pPr marL="0" indent="0">
              <a:buNone/>
            </a:pPr>
            <a:r>
              <a:rPr lang="en-AU" sz="1600" dirty="0"/>
              <a:t>		AS [Full Ticket Price Amount],</a:t>
            </a:r>
          </a:p>
          <a:p>
            <a:pPr marL="0" indent="0">
              <a:buNone/>
            </a:pPr>
            <a:r>
              <a:rPr lang="en-AU" sz="1600" dirty="0"/>
              <a:t>	CAST ((ISNULL(SUM(</a:t>
            </a:r>
            <a:r>
              <a:rPr lang="en-AU" sz="1600" dirty="0" err="1"/>
              <a:t>d.price</a:t>
            </a:r>
            <a:r>
              <a:rPr lang="en-AU" sz="1600" dirty="0"/>
              <a:t>),0) - ISNULL(SUM(</a:t>
            </a:r>
            <a:r>
              <a:rPr lang="en-AU" sz="1600" dirty="0" err="1"/>
              <a:t>a.paid_amt</a:t>
            </a:r>
            <a:r>
              <a:rPr lang="en-AU" sz="1600" dirty="0"/>
              <a:t>),0)) as </a:t>
            </a:r>
            <a:r>
              <a:rPr lang="en-AU" sz="1600" dirty="0" err="1"/>
              <a:t>inT</a:t>
            </a:r>
            <a:r>
              <a:rPr lang="en-AU" sz="1600" dirty="0"/>
              <a:t>) </a:t>
            </a:r>
          </a:p>
          <a:p>
            <a:pPr marL="0" indent="0">
              <a:buNone/>
            </a:pPr>
            <a:r>
              <a:rPr lang="en-AU" sz="1600" dirty="0"/>
              <a:t>		AS [Lost To Discount]</a:t>
            </a:r>
          </a:p>
          <a:p>
            <a:pPr marL="0" indent="0">
              <a:buNone/>
            </a:pPr>
            <a:r>
              <a:rPr lang="en-AU" sz="1600" dirty="0"/>
              <a:t>					  FROM T_SUB_LINEITEM (NOLOCK) a</a:t>
            </a:r>
          </a:p>
          <a:p>
            <a:pPr marL="0" indent="0">
              <a:buNone/>
            </a:pPr>
            <a:r>
              <a:rPr lang="en-AU" sz="1600" dirty="0"/>
              <a:t>	JOIN VS_PERF (NOLOCK) b on </a:t>
            </a:r>
            <a:r>
              <a:rPr lang="en-AU" sz="1600" dirty="0" err="1"/>
              <a:t>a.perf_no</a:t>
            </a:r>
            <a:r>
              <a:rPr lang="en-AU" sz="1600" dirty="0"/>
              <a:t> = </a:t>
            </a:r>
            <a:r>
              <a:rPr lang="en-AU" sz="1600" dirty="0" err="1"/>
              <a:t>b.perf_no</a:t>
            </a:r>
            <a:endParaRPr lang="en-AU" sz="1600" dirty="0"/>
          </a:p>
          <a:p>
            <a:pPr marL="0" indent="0">
              <a:buNone/>
            </a:pPr>
            <a:r>
              <a:rPr lang="en-AU" sz="1600" dirty="0"/>
              <a:t>	JOIN TX_PERF_PMAP (NOLOCK) c on </a:t>
            </a:r>
            <a:r>
              <a:rPr lang="en-AU" sz="1600" dirty="0" err="1"/>
              <a:t>a.perf_no</a:t>
            </a:r>
            <a:r>
              <a:rPr lang="en-AU" sz="1600" dirty="0"/>
              <a:t> = </a:t>
            </a:r>
            <a:r>
              <a:rPr lang="en-AU" sz="1600" dirty="0" err="1"/>
              <a:t>c.perf_no</a:t>
            </a:r>
            <a:r>
              <a:rPr lang="en-AU" sz="1600" dirty="0"/>
              <a:t> and </a:t>
            </a:r>
            <a:r>
              <a:rPr lang="en-AU" sz="1600" dirty="0" err="1"/>
              <a:t>c.base_ind</a:t>
            </a:r>
            <a:r>
              <a:rPr lang="en-AU" sz="1600" dirty="0"/>
              <a:t> = 'Y' </a:t>
            </a:r>
          </a:p>
          <a:p>
            <a:pPr marL="0" indent="0">
              <a:buNone/>
            </a:pPr>
            <a:r>
              <a:rPr lang="en-AU" sz="1600" dirty="0"/>
              <a:t>	JOIN T_SUBPRICE (NOLOCK) d on </a:t>
            </a:r>
            <a:r>
              <a:rPr lang="en-AU" sz="1600" dirty="0" err="1"/>
              <a:t>a.zone_no</a:t>
            </a:r>
            <a:r>
              <a:rPr lang="en-AU" sz="1600" dirty="0"/>
              <a:t> = </a:t>
            </a:r>
            <a:r>
              <a:rPr lang="en-AU" sz="1600" dirty="0" err="1"/>
              <a:t>d.zone_no</a:t>
            </a:r>
            <a:r>
              <a:rPr lang="en-AU" sz="1600" dirty="0"/>
              <a:t> and </a:t>
            </a:r>
            <a:r>
              <a:rPr lang="en-AU" sz="1600" dirty="0" err="1"/>
              <a:t>c.pmap_no</a:t>
            </a:r>
            <a:r>
              <a:rPr lang="en-AU" sz="1600" dirty="0"/>
              <a:t> = </a:t>
            </a:r>
            <a:r>
              <a:rPr lang="en-AU" sz="1600" dirty="0" err="1"/>
              <a:t>d.pmap_no</a:t>
            </a:r>
            <a:endParaRPr lang="en-AU" sz="1600" dirty="0"/>
          </a:p>
          <a:p>
            <a:pPr marL="0" indent="0">
              <a:buNone/>
            </a:pPr>
            <a:r>
              <a:rPr lang="en-AU" sz="1600" dirty="0"/>
              <a:t>	WHERE </a:t>
            </a:r>
            <a:r>
              <a:rPr lang="en-AU" sz="1600" dirty="0" err="1"/>
              <a:t>b.prod_season_no</a:t>
            </a:r>
            <a:r>
              <a:rPr lang="en-AU" sz="1600" dirty="0"/>
              <a:t> = 310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F34A15"/>
                </a:solidFill>
              </a:rPr>
              <a:t>At-A-Glance Query</a:t>
            </a:r>
            <a:endParaRPr lang="en-AU" dirty="0">
              <a:solidFill>
                <a:srgbClr val="F34A1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7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Sharing/Copying/Edit Dashboards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2050" name="Picture 2" descr="C:\Users\rdaw\AppData\Local\Temp\SNAGHTMLed65c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00200"/>
            <a:ext cx="2362200" cy="38654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daw\AppData\Local\Temp\SNAGHTMLf0cbb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514600"/>
            <a:ext cx="2271713" cy="1556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rdaw\AppData\Local\Temp\SNAGHTML1ab1d6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00200"/>
            <a:ext cx="2581227" cy="386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daw\AppData\Local\Temp\SNAGHTML1abe28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034" y="2538046"/>
            <a:ext cx="2483644" cy="164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85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729793" y="1066653"/>
            <a:ext cx="3544808" cy="577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GoTo My Dashboard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85" y="1624924"/>
            <a:ext cx="2333625" cy="2609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72" y="4954393"/>
            <a:ext cx="2914650" cy="714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746" y="1624924"/>
            <a:ext cx="1866900" cy="2619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996" y="4954393"/>
            <a:ext cx="3962400" cy="1123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729793" y="4465154"/>
            <a:ext cx="3544808" cy="577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My Dashboard 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Icon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Franklin Gothic Demi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642792" y="1066653"/>
            <a:ext cx="3544808" cy="577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Start in My Dashboard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625207" y="4465153"/>
            <a:ext cx="3544808" cy="577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Web 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Franklin Gothic Demi" pitchFamily="34" charset="0"/>
              </a:rPr>
              <a:t>Browser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Franklin Gothic Demi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37492" y="76200"/>
            <a:ext cx="8610600" cy="1143000"/>
          </a:xfrm>
        </p:spPr>
        <p:txBody>
          <a:bodyPr/>
          <a:lstStyle/>
          <a:p>
            <a:r>
              <a:rPr lang="en-AU" b="1" dirty="0"/>
              <a:t>Accessing Dashboards</a:t>
            </a:r>
          </a:p>
        </p:txBody>
      </p:sp>
    </p:spTree>
    <p:extLst>
      <p:ext uri="{BB962C8B-B14F-4D97-AF65-F5344CB8AC3E}">
        <p14:creationId xmlns:p14="http://schemas.microsoft.com/office/powerpoint/2010/main" val="296829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Dashboard Resources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Help system</a:t>
            </a:r>
          </a:p>
          <a:p>
            <a:pPr lvl="1"/>
            <a:r>
              <a:rPr lang="en-AU" dirty="0">
                <a:hlinkClick r:id="rId3"/>
              </a:rPr>
              <a:t>http://</a:t>
            </a:r>
            <a:r>
              <a:rPr lang="en-AU" dirty="0" smtClean="0">
                <a:hlinkClick r:id="rId3"/>
              </a:rPr>
              <a:t>www.tessituranetwork.com/Help_System/Content/Dashboard/Tessitura%20Dashboards.htm</a:t>
            </a:r>
            <a:endParaRPr lang="en-AU" dirty="0" smtClean="0"/>
          </a:p>
          <a:p>
            <a:r>
              <a:rPr lang="en-AU" dirty="0" smtClean="0"/>
              <a:t>TLCC 2012 Archive</a:t>
            </a:r>
          </a:p>
          <a:p>
            <a:pPr lvl="1"/>
            <a:r>
              <a:rPr lang="en-AU">
                <a:hlinkClick r:id="rId4"/>
              </a:rPr>
              <a:t>http://</a:t>
            </a:r>
            <a:r>
              <a:rPr lang="en-AU" smtClean="0">
                <a:hlinkClick r:id="rId4"/>
              </a:rPr>
              <a:t>www.tessituranetwork.com/en/network/Conference/Conference%20Materials%20Archive/2012%20Conference%20Materials.aspx</a:t>
            </a:r>
            <a:endParaRPr lang="en-AU" smtClean="0"/>
          </a:p>
          <a:p>
            <a:pPr lvl="1"/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4236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Q&amp;A</a:t>
            </a:r>
            <a:endParaRPr lang="en-AU" dirty="0"/>
          </a:p>
        </p:txBody>
      </p:sp>
      <p:pic>
        <p:nvPicPr>
          <p:cNvPr id="8194" name="Picture 2" descr="http://www.virginmedia.com/images/fox-fleetwood-gal-brit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90" y="1371599"/>
            <a:ext cx="6951282" cy="483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05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2">
      <a:dk1>
        <a:srgbClr val="262626"/>
      </a:dk1>
      <a:lt1>
        <a:srgbClr val="FFFFFF"/>
      </a:lt1>
      <a:dk2>
        <a:srgbClr val="3F3F3F"/>
      </a:dk2>
      <a:lt2>
        <a:srgbClr val="FFFFFF"/>
      </a:lt2>
      <a:accent1>
        <a:srgbClr val="5491A1"/>
      </a:accent1>
      <a:accent2>
        <a:srgbClr val="648C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48CCC"/>
      </a:hlink>
      <a:folHlink>
        <a:srgbClr val="5491A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AF84427D3F10458914CD58966D5F5A" ma:contentTypeVersion="0" ma:contentTypeDescription="Create a new document." ma:contentTypeScope="" ma:versionID="8200db06f106ffaad25c5dfa89bb176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FEEF70-D2E3-4772-8F20-F3503D0777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4BE9CD-835F-4EBD-AE24-FE8F14927063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227B932-2509-4B00-AF4C-8E1F8B564D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12486</TotalTime>
  <Words>718</Words>
  <Application>Microsoft Office PowerPoint</Application>
  <PresentationFormat>On-screen Show (4:3)</PresentationFormat>
  <Paragraphs>199</Paragraphs>
  <Slides>37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1_Office Theme</vt:lpstr>
      <vt:lpstr>PowerPoint Presentation</vt:lpstr>
      <vt:lpstr>Who am I?</vt:lpstr>
      <vt:lpstr>Today’s Session</vt:lpstr>
      <vt:lpstr>What is T-Stats?</vt:lpstr>
      <vt:lpstr>What is T-Stats?</vt:lpstr>
      <vt:lpstr>What Can T-Stats Do?</vt:lpstr>
      <vt:lpstr>What Can T-Stats Do?</vt:lpstr>
      <vt:lpstr>How is this Different from a Report?</vt:lpstr>
      <vt:lpstr>So I No Longer Need Reports?</vt:lpstr>
      <vt:lpstr>30 Second Tech Overview PART 1: Populate Warehouse</vt:lpstr>
      <vt:lpstr>30 Second Tech Overview PART 2: Create Cubes</vt:lpstr>
      <vt:lpstr>30 Second Tech Overview PART 3: View and Browse Cubes</vt:lpstr>
      <vt:lpstr>T-Stats Resources</vt:lpstr>
      <vt:lpstr>Dashboards</vt:lpstr>
      <vt:lpstr>What are Dashboards?</vt:lpstr>
      <vt:lpstr>PowerPoint Presentation</vt:lpstr>
      <vt:lpstr>Widgets</vt:lpstr>
      <vt:lpstr>Widget</vt:lpstr>
      <vt:lpstr>What they are not…..</vt:lpstr>
      <vt:lpstr>19 highly flexible standard widgets</vt:lpstr>
      <vt:lpstr>Some Definitions…</vt:lpstr>
      <vt:lpstr>Some Definitions…</vt:lpstr>
      <vt:lpstr>Cumulative Sales Prior to Performance</vt:lpstr>
      <vt:lpstr>Cumulative Ticket Sales</vt:lpstr>
      <vt:lpstr>Simple Bar Charts</vt:lpstr>
      <vt:lpstr>Advanced Bar Charts</vt:lpstr>
      <vt:lpstr>Most Recent Contributions</vt:lpstr>
      <vt:lpstr>Select a Report</vt:lpstr>
      <vt:lpstr>At-A-Glance Query Widget</vt:lpstr>
      <vt:lpstr>At-A-Glance Query</vt:lpstr>
      <vt:lpstr>At-A-Glance Query</vt:lpstr>
      <vt:lpstr>At-A-Glance Query</vt:lpstr>
      <vt:lpstr>At-A-Glance Query</vt:lpstr>
      <vt:lpstr>Sharing/Copying/Edit Dashboards</vt:lpstr>
      <vt:lpstr>Accessing Dashboards</vt:lpstr>
      <vt:lpstr>Dashboard Resources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Reporting for Ticketing and Marketing</dc:title>
  <dc:creator>Natalie Threlfall</dc:creator>
  <cp:lastModifiedBy>benmagson</cp:lastModifiedBy>
  <cp:revision>330</cp:revision>
  <dcterms:created xsi:type="dcterms:W3CDTF">2009-02-27T03:44:44Z</dcterms:created>
  <dcterms:modified xsi:type="dcterms:W3CDTF">2012-11-09T13:12:10Z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0x01010026AF84427D3F10458914CD58966D5F5A</vt:lpwstr>
  </property>
</Properties>
</file>