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4458" r:id="rId2"/>
    <p:sldMasterId id="2147484467" r:id="rId3"/>
    <p:sldMasterId id="2147484479" r:id="rId4"/>
  </p:sldMasterIdLst>
  <p:notesMasterIdLst>
    <p:notesMasterId r:id="rId69"/>
  </p:notesMasterIdLst>
  <p:handoutMasterIdLst>
    <p:handoutMasterId r:id="rId70"/>
  </p:handoutMasterIdLst>
  <p:sldIdLst>
    <p:sldId id="910" r:id="rId5"/>
    <p:sldId id="936" r:id="rId6"/>
    <p:sldId id="937" r:id="rId7"/>
    <p:sldId id="938" r:id="rId8"/>
    <p:sldId id="939" r:id="rId9"/>
    <p:sldId id="940" r:id="rId10"/>
    <p:sldId id="941" r:id="rId11"/>
    <p:sldId id="942" r:id="rId12"/>
    <p:sldId id="943" r:id="rId13"/>
    <p:sldId id="944" r:id="rId14"/>
    <p:sldId id="945" r:id="rId15"/>
    <p:sldId id="947" r:id="rId16"/>
    <p:sldId id="948" r:id="rId17"/>
    <p:sldId id="949" r:id="rId18"/>
    <p:sldId id="950" r:id="rId19"/>
    <p:sldId id="951" r:id="rId20"/>
    <p:sldId id="953" r:id="rId21"/>
    <p:sldId id="954" r:id="rId22"/>
    <p:sldId id="955" r:id="rId23"/>
    <p:sldId id="956" r:id="rId24"/>
    <p:sldId id="930" r:id="rId25"/>
    <p:sldId id="931" r:id="rId26"/>
    <p:sldId id="932" r:id="rId27"/>
    <p:sldId id="933" r:id="rId28"/>
    <p:sldId id="934" r:id="rId29"/>
    <p:sldId id="935" r:id="rId30"/>
    <p:sldId id="768" r:id="rId31"/>
    <p:sldId id="793" r:id="rId32"/>
    <p:sldId id="885" r:id="rId33"/>
    <p:sldId id="884" r:id="rId34"/>
    <p:sldId id="893" r:id="rId35"/>
    <p:sldId id="894" r:id="rId36"/>
    <p:sldId id="895" r:id="rId37"/>
    <p:sldId id="896" r:id="rId38"/>
    <p:sldId id="897" r:id="rId39"/>
    <p:sldId id="898" r:id="rId40"/>
    <p:sldId id="899" r:id="rId41"/>
    <p:sldId id="867" r:id="rId42"/>
    <p:sldId id="891" r:id="rId43"/>
    <p:sldId id="886" r:id="rId44"/>
    <p:sldId id="887" r:id="rId45"/>
    <p:sldId id="888" r:id="rId46"/>
    <p:sldId id="889" r:id="rId47"/>
    <p:sldId id="902" r:id="rId48"/>
    <p:sldId id="901" r:id="rId49"/>
    <p:sldId id="869" r:id="rId50"/>
    <p:sldId id="870" r:id="rId51"/>
    <p:sldId id="892" r:id="rId52"/>
    <p:sldId id="871" r:id="rId53"/>
    <p:sldId id="872" r:id="rId54"/>
    <p:sldId id="873" r:id="rId55"/>
    <p:sldId id="875" r:id="rId56"/>
    <p:sldId id="876" r:id="rId57"/>
    <p:sldId id="877" r:id="rId58"/>
    <p:sldId id="880" r:id="rId59"/>
    <p:sldId id="881" r:id="rId60"/>
    <p:sldId id="883" r:id="rId61"/>
    <p:sldId id="882" r:id="rId62"/>
    <p:sldId id="908" r:id="rId63"/>
    <p:sldId id="909" r:id="rId64"/>
    <p:sldId id="906" r:id="rId65"/>
    <p:sldId id="903" r:id="rId66"/>
    <p:sldId id="904" r:id="rId67"/>
    <p:sldId id="905" r:id="rId68"/>
  </p:sldIdLst>
  <p:sldSz cx="9144000" cy="6858000" type="screen4x3"/>
  <p:notesSz cx="7086600" cy="9428163"/>
  <p:custDataLst>
    <p:tags r:id="rId71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5220"/>
    <a:srgbClr val="FA4700"/>
    <a:srgbClr val="F04E2E"/>
    <a:srgbClr val="F34A15"/>
    <a:srgbClr val="FFFF00"/>
    <a:srgbClr val="F4836C"/>
    <a:srgbClr val="F55C28"/>
    <a:srgbClr val="F359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63" autoAdjust="0"/>
    <p:restoredTop sz="91855" autoAdjust="0"/>
  </p:normalViewPr>
  <p:slideViewPr>
    <p:cSldViewPr>
      <p:cViewPr varScale="1">
        <p:scale>
          <a:sx n="67" d="100"/>
          <a:sy n="67" d="100"/>
        </p:scale>
        <p:origin x="-123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4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926" y="-108"/>
      </p:cViewPr>
      <p:guideLst>
        <p:guide orient="horz" pos="2970"/>
        <p:guide pos="223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7" Type="http://schemas.openxmlformats.org/officeDocument/2006/relationships/slide" Target="slides/slide3.xml"/><Relationship Id="rId71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slide" Target="slides/slide57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handoutMaster" Target="handoutMasters/handoutMaster1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0225" cy="471488"/>
          </a:xfrm>
          <a:prstGeom prst="rect">
            <a:avLst/>
          </a:prstGeom>
        </p:spPr>
        <p:txBody>
          <a:bodyPr vert="horz" lIns="94366" tIns="47183" rIns="94366" bIns="47183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14788" y="0"/>
            <a:ext cx="3070225" cy="471488"/>
          </a:xfrm>
          <a:prstGeom prst="rect">
            <a:avLst/>
          </a:prstGeom>
        </p:spPr>
        <p:txBody>
          <a:bodyPr vert="horz" lIns="94366" tIns="47183" rIns="94366" bIns="47183" rtlCol="0"/>
          <a:lstStyle>
            <a:lvl1pPr algn="r">
              <a:defRPr sz="1200"/>
            </a:lvl1pPr>
          </a:lstStyle>
          <a:p>
            <a:pPr>
              <a:defRPr/>
            </a:pPr>
            <a:fld id="{04ED116C-9525-47E3-A7BF-BE6328E8EF11}" type="datetimeFigureOut">
              <a:rPr lang="en-US"/>
              <a:pPr>
                <a:defRPr/>
              </a:pPr>
              <a:t>11/9/2012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955088"/>
            <a:ext cx="3070225" cy="471487"/>
          </a:xfrm>
          <a:prstGeom prst="rect">
            <a:avLst/>
          </a:prstGeom>
        </p:spPr>
        <p:txBody>
          <a:bodyPr vert="horz" lIns="94366" tIns="47183" rIns="94366" bIns="47183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14788" y="8955088"/>
            <a:ext cx="3070225" cy="471487"/>
          </a:xfrm>
          <a:prstGeom prst="rect">
            <a:avLst/>
          </a:prstGeom>
        </p:spPr>
        <p:txBody>
          <a:bodyPr vert="horz" lIns="94366" tIns="47183" rIns="94366" bIns="47183" rtlCol="0" anchor="b"/>
          <a:lstStyle>
            <a:lvl1pPr algn="r">
              <a:defRPr sz="1200"/>
            </a:lvl1pPr>
          </a:lstStyle>
          <a:p>
            <a:pPr>
              <a:defRPr/>
            </a:pPr>
            <a:fld id="{D619C08C-FE46-4C2D-B0E8-E90884304D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254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0225" cy="471488"/>
          </a:xfrm>
          <a:prstGeom prst="rect">
            <a:avLst/>
          </a:prstGeom>
        </p:spPr>
        <p:txBody>
          <a:bodyPr vert="horz" lIns="94366" tIns="47183" rIns="94366" bIns="47183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14788" y="0"/>
            <a:ext cx="3070225" cy="471488"/>
          </a:xfrm>
          <a:prstGeom prst="rect">
            <a:avLst/>
          </a:prstGeom>
        </p:spPr>
        <p:txBody>
          <a:bodyPr vert="horz" lIns="94366" tIns="47183" rIns="94366" bIns="47183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1C10C64-73CD-432A-9A43-D9807522199F}" type="datetimeFigureOut">
              <a:rPr lang="en-US"/>
              <a:pPr>
                <a:defRPr/>
              </a:pPr>
              <a:t>11/9/2012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5863" y="706438"/>
            <a:ext cx="4714875" cy="35369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366" tIns="47183" rIns="94366" bIns="47183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8025" y="4478338"/>
            <a:ext cx="5670550" cy="4243387"/>
          </a:xfrm>
          <a:prstGeom prst="rect">
            <a:avLst/>
          </a:prstGeom>
        </p:spPr>
        <p:txBody>
          <a:bodyPr vert="horz" lIns="94366" tIns="47183" rIns="94366" bIns="47183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955088"/>
            <a:ext cx="3070225" cy="471487"/>
          </a:xfrm>
          <a:prstGeom prst="rect">
            <a:avLst/>
          </a:prstGeom>
        </p:spPr>
        <p:txBody>
          <a:bodyPr vert="horz" lIns="94366" tIns="47183" rIns="94366" bIns="47183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14788" y="8955088"/>
            <a:ext cx="3070225" cy="471487"/>
          </a:xfrm>
          <a:prstGeom prst="rect">
            <a:avLst/>
          </a:prstGeom>
        </p:spPr>
        <p:txBody>
          <a:bodyPr vert="horz" lIns="94366" tIns="47183" rIns="94366" bIns="47183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0BFF2EA-AF99-4F42-B36A-D816FB5A49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5797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9186F-8007-454A-A2C9-4EC7793C73F0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1004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9186F-8007-454A-A2C9-4EC7793C73F0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8145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9186F-8007-454A-A2C9-4EC7793C73F0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05045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9186F-8007-454A-A2C9-4EC7793C73F0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2732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9186F-8007-454A-A2C9-4EC7793C73F0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6947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9186F-8007-454A-A2C9-4EC7793C73F0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7011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9186F-8007-454A-A2C9-4EC7793C73F0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02800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9186F-8007-454A-A2C9-4EC7793C73F0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1918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34</a:t>
            </a:fld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37</a:t>
            </a:fld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38</a:t>
            </a:fld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39</a:t>
            </a:fld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40</a:t>
            </a:fld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41</a:t>
            </a:fld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42</a:t>
            </a:fld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43</a:t>
            </a:fld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44</a:t>
            </a:fld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45</a:t>
            </a:fld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46</a:t>
            </a:fld>
            <a:endParaRPr 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47</a:t>
            </a:fld>
            <a:endParaRPr 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48</a:t>
            </a:fld>
            <a:endParaRPr 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49</a:t>
            </a:fld>
            <a:endParaRPr lang="en-U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50</a:t>
            </a:fld>
            <a:endParaRPr lang="en-U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51</a:t>
            </a:fld>
            <a:endParaRPr lang="en-U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52</a:t>
            </a:fld>
            <a:endParaRPr lang="en-U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53</a:t>
            </a:fld>
            <a:endParaRPr lang="en-U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54</a:t>
            </a:fld>
            <a:endParaRPr lang="en-U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55</a:t>
            </a:fld>
            <a:endParaRPr lang="en-U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56</a:t>
            </a:fld>
            <a:endParaRPr lang="en-U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57</a:t>
            </a:fld>
            <a:endParaRPr lang="en-U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58</a:t>
            </a:fld>
            <a:endParaRPr lang="en-U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59</a:t>
            </a:fld>
            <a:endParaRPr lang="en-US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60</a:t>
            </a:fld>
            <a:endParaRPr lang="en-US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61</a:t>
            </a:fld>
            <a:endParaRPr lang="en-US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62</a:t>
            </a:fld>
            <a:endParaRPr lang="en-US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63</a:t>
            </a:fld>
            <a:endParaRPr lang="en-US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64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04800"/>
            <a:ext cx="9144000" cy="5791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8F6136B-9C45-4C96-B5A1-B4A1D7712D00}" type="datetimeFigureOut">
              <a:rPr lang="en-US"/>
              <a:pPr>
                <a:defRPr/>
              </a:pPr>
              <a:t>11/9/2012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4668C3D-5A91-4685-815D-E4798AD56C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B2F317D-A667-41A0-BC1C-4B7B9C32D720}" type="datetimeFigureOut">
              <a:rPr lang="en-US"/>
              <a:pPr>
                <a:defRPr/>
              </a:pPr>
              <a:t>11/9/2012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B22CB55C-2DA2-4093-B93C-8F57A92986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F509F57-66CB-4473-AC5D-116C2A0079FD}" type="datetimeFigureOut">
              <a:rPr lang="en-US"/>
              <a:pPr>
                <a:defRPr/>
              </a:pPr>
              <a:t>11/9/2012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AFFEFA1-E3FB-42A0-A850-8E2A5AA1A1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0BBABCA-6E19-410E-A8B9-6C73C45E994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11/9/2012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065F4F2-D90D-4B27-BCF0-6724D6825EF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255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woosh.png"/>
          <p:cNvPicPr>
            <a:picLocks noChangeAspect="1"/>
          </p:cNvPicPr>
          <p:nvPr userDrawn="1"/>
        </p:nvPicPr>
        <p:blipFill>
          <a:blip r:embed="rId2" cstate="print"/>
          <a:srcRect b="24256"/>
          <a:stretch>
            <a:fillRect/>
          </a:stretch>
        </p:blipFill>
        <p:spPr>
          <a:xfrm>
            <a:off x="770021" y="1058779"/>
            <a:ext cx="8373979" cy="5194537"/>
          </a:xfrm>
          <a:prstGeom prst="rect">
            <a:avLst/>
          </a:prstGeom>
        </p:spPr>
      </p:pic>
      <p:sp>
        <p:nvSpPr>
          <p:cNvPr id="7" name="Arc 6"/>
          <p:cNvSpPr/>
          <p:nvPr userDrawn="1"/>
        </p:nvSpPr>
        <p:spPr>
          <a:xfrm flipH="1">
            <a:off x="-1898734" y="8518356"/>
            <a:ext cx="22085467" cy="22026007"/>
          </a:xfrm>
          <a:prstGeom prst="arc">
            <a:avLst>
              <a:gd name="adj1" fmla="val 16172113"/>
              <a:gd name="adj2" fmla="val 78047"/>
            </a:avLst>
          </a:prstGeom>
          <a:ln w="317500" cmpd="sng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262626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38200" y="685800"/>
            <a:ext cx="7772400" cy="147002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Yale School of Drama - Tessitura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95800" y="2895600"/>
            <a:ext cx="4191000" cy="25146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September 29, 2011</a:t>
            </a:r>
          </a:p>
          <a:p>
            <a:r>
              <a:rPr lang="en-US" dirty="0" smtClean="0"/>
              <a:t>Don Youngberg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7125418" y="0"/>
            <a:ext cx="20185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FFFFFF"/>
                </a:solidFill>
              </a:rPr>
              <a:t>© 2011 Tessitura Network</a:t>
            </a:r>
            <a:endParaRPr lang="en-US" sz="12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730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sic Bulle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 baseline="0"/>
            </a:lvl1pPr>
          </a:lstStyle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buNone/>
              <a:defRPr/>
            </a:lvl4pPr>
          </a:lstStyle>
          <a:p>
            <a:pPr lvl="0"/>
            <a:r>
              <a:rPr lang="en-US" dirty="0" smtClean="0"/>
              <a:t>It’s all about YOU</a:t>
            </a:r>
          </a:p>
          <a:p>
            <a:pPr lvl="0"/>
            <a:r>
              <a:rPr lang="en-US" dirty="0" smtClean="0"/>
              <a:t>It’s ALL about ME</a:t>
            </a:r>
          </a:p>
          <a:p>
            <a:pPr lvl="0"/>
            <a:r>
              <a:rPr lang="en-US" dirty="0" smtClean="0"/>
              <a:t>Quiz</a:t>
            </a:r>
          </a:p>
          <a:p>
            <a:pPr lvl="0"/>
            <a:r>
              <a:rPr lang="en-US" dirty="0" smtClean="0"/>
              <a:t>Short “Geek” Tragedy</a:t>
            </a:r>
          </a:p>
          <a:p>
            <a:pPr lvl="0"/>
            <a:r>
              <a:rPr lang="en-US" dirty="0" smtClean="0"/>
              <a:t>Short (but True!) Fairy Tale</a:t>
            </a:r>
          </a:p>
          <a:p>
            <a:pPr lvl="0"/>
            <a:r>
              <a:rPr lang="en-US" dirty="0" smtClean="0"/>
              <a:t>Crystal Ball</a:t>
            </a:r>
          </a:p>
          <a:p>
            <a:pPr lvl="0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6963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lumns fo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Header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274882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umn with Graphic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Header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5215785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Header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Header with a picture or screen shot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96643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woosh.png"/>
          <p:cNvPicPr>
            <a:picLocks noChangeAspect="1"/>
          </p:cNvPicPr>
          <p:nvPr userDrawn="1"/>
        </p:nvPicPr>
        <p:blipFill>
          <a:blip r:embed="rId2" cstate="print"/>
          <a:srcRect b="24256"/>
          <a:stretch>
            <a:fillRect/>
          </a:stretch>
        </p:blipFill>
        <p:spPr>
          <a:xfrm>
            <a:off x="770021" y="1058779"/>
            <a:ext cx="8373979" cy="5194537"/>
          </a:xfrm>
          <a:prstGeom prst="rect">
            <a:avLst/>
          </a:prstGeom>
        </p:spPr>
      </p:pic>
      <p:sp>
        <p:nvSpPr>
          <p:cNvPr id="7" name="Arc 6"/>
          <p:cNvSpPr/>
          <p:nvPr userDrawn="1"/>
        </p:nvSpPr>
        <p:spPr>
          <a:xfrm flipH="1">
            <a:off x="-1898734" y="8518356"/>
            <a:ext cx="22085467" cy="22026007"/>
          </a:xfrm>
          <a:prstGeom prst="arc">
            <a:avLst>
              <a:gd name="adj1" fmla="val 16172113"/>
              <a:gd name="adj2" fmla="val 78047"/>
            </a:avLst>
          </a:prstGeom>
          <a:ln w="317500" cmpd="sng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262626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38200" y="685800"/>
            <a:ext cx="7772400" cy="147002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Questions or comments?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95800" y="2895600"/>
            <a:ext cx="4191000" cy="25146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Month Day, Year</a:t>
            </a:r>
            <a:br>
              <a:rPr lang="en-US" dirty="0" smtClean="0"/>
            </a:br>
            <a:r>
              <a:rPr lang="en-US" dirty="0" smtClean="0"/>
              <a:t>Your Name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Your Title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7125418" y="0"/>
            <a:ext cx="20185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FFFFFF"/>
                </a:solidFill>
              </a:rPr>
              <a:t>© 2010 Tessitura Network</a:t>
            </a:r>
            <a:endParaRPr lang="en-US" sz="12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51263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Web Page Screen Shot">
    <p:bg>
      <p:bgPr>
        <a:solidFill>
          <a:schemeClr val="tx1">
            <a:alpha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 smtClean="0"/>
              <a:t>Use this slide with web pages, screen shots, or to show off graphics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64095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Graphics and cha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 smtClean="0"/>
              <a:t>Use this slide with graphics and charts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621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BABCA-6E19-410E-A8B9-6C73C45E994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11/9/2012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5F4F2-D90D-4B27-BCF0-6724D6825EF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56653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BABCA-6E19-410E-A8B9-6C73C45E994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11/9/2012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5F4F2-D90D-4B27-BCF0-6724D6825EF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1825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BABCA-6E19-410E-A8B9-6C73C45E994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11/9/2012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5F4F2-D90D-4B27-BCF0-6724D6825EF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08184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BABCA-6E19-410E-A8B9-6C73C45E994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11/9/2012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5F4F2-D90D-4B27-BCF0-6724D6825EF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7628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BABCA-6E19-410E-A8B9-6C73C45E994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11/9/2012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5F4F2-D90D-4B27-BCF0-6724D6825EF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0170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BABCA-6E19-410E-A8B9-6C73C45E994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11/9/2012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5F4F2-D90D-4B27-BCF0-6724D6825EF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3563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BABCA-6E19-410E-A8B9-6C73C45E994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11/9/2012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5F4F2-D90D-4B27-BCF0-6724D6825EF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554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BABCA-6E19-410E-A8B9-6C73C45E994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11/9/2012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5F4F2-D90D-4B27-BCF0-6724D6825EF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62417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BABCA-6E19-410E-A8B9-6C73C45E994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11/9/2012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5F4F2-D90D-4B27-BCF0-6724D6825EF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496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BABCA-6E19-410E-A8B9-6C73C45E994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11/9/2012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5F4F2-D90D-4B27-BCF0-6724D6825EF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3592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BABCA-6E19-410E-A8B9-6C73C45E9942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11/9/2012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5F4F2-D90D-4B27-BCF0-6724D6825EF5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332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woosh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256"/>
          <a:stretch>
            <a:fillRect/>
          </a:stretch>
        </p:blipFill>
        <p:spPr>
          <a:xfrm>
            <a:off x="770021" y="1058779"/>
            <a:ext cx="8373979" cy="5194537"/>
          </a:xfrm>
          <a:prstGeom prst="rect">
            <a:avLst/>
          </a:prstGeom>
        </p:spPr>
      </p:pic>
      <p:sp>
        <p:nvSpPr>
          <p:cNvPr id="7" name="Arc 6"/>
          <p:cNvSpPr/>
          <p:nvPr userDrawn="1"/>
        </p:nvSpPr>
        <p:spPr>
          <a:xfrm flipH="1">
            <a:off x="-1898734" y="8518356"/>
            <a:ext cx="22085467" cy="22026007"/>
          </a:xfrm>
          <a:prstGeom prst="arc">
            <a:avLst>
              <a:gd name="adj1" fmla="val 16172113"/>
              <a:gd name="adj2" fmla="val 78047"/>
            </a:avLst>
          </a:prstGeom>
          <a:ln w="317500" cmpd="sng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262626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38200" y="685800"/>
            <a:ext cx="7772400" cy="147002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95800" y="2895600"/>
            <a:ext cx="4191000" cy="25146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Sub-Title</a:t>
            </a:r>
          </a:p>
          <a:p>
            <a:r>
              <a:rPr lang="en-US" dirty="0" smtClean="0"/>
              <a:t>Date</a:t>
            </a:r>
          </a:p>
          <a:p>
            <a:r>
              <a:rPr lang="en-US" dirty="0" smtClean="0"/>
              <a:t>Name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7125418" y="0"/>
            <a:ext cx="20185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FFFFFF"/>
                </a:solidFill>
              </a:rPr>
              <a:t>© 2011 Tessitura Network</a:t>
            </a:r>
            <a:endParaRPr lang="en-US" sz="12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1376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sic Bulle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 baseline="0"/>
            </a:lvl1pPr>
          </a:lstStyle>
          <a:p>
            <a:r>
              <a:rPr lang="en-US" dirty="0" smtClean="0"/>
              <a:t>One Line Header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buNone/>
              <a:defRPr/>
            </a:lvl4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81795940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Header Leve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868362"/>
          </a:xfrm>
        </p:spPr>
        <p:txBody>
          <a:bodyPr anchor="b"/>
          <a:lstStyle>
            <a:lvl1pPr algn="l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Header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1752600"/>
            <a:ext cx="8229600" cy="4373563"/>
          </a:xfr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</a:lstStyle>
          <a:p>
            <a:pPr lvl="0"/>
            <a:r>
              <a:rPr lang="en-US" dirty="0" smtClean="0"/>
              <a:t>First Level Bullet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1143000"/>
            <a:ext cx="8229600" cy="533400"/>
          </a:xfrm>
        </p:spPr>
        <p:txBody>
          <a:bodyPr/>
          <a:lstStyle>
            <a:lvl1pPr eaLnBrk="0" hangingPunct="0">
              <a:buFontTx/>
              <a:buNone/>
              <a:defRPr lang="en-US" sz="3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eaLnBrk="0" hangingPunct="0">
              <a:defRPr/>
            </a:pPr>
            <a:r>
              <a:rPr lang="en-US" sz="2600" dirty="0" smtClean="0">
                <a:latin typeface="+mj-lt"/>
                <a:ea typeface="+mj-ea"/>
                <a:cs typeface="+mj-cs"/>
              </a:rPr>
              <a:t>Add sub-header here</a:t>
            </a:r>
          </a:p>
        </p:txBody>
      </p:sp>
    </p:spTree>
    <p:extLst>
      <p:ext uri="{BB962C8B-B14F-4D97-AF65-F5344CB8AC3E}">
        <p14:creationId xmlns:p14="http://schemas.microsoft.com/office/powerpoint/2010/main" val="353622185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lumns fo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Header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02664177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umn with Graphic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Header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6973447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umn with Graphic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Header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73629302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Header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Header with a picture or screen shot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479376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woosh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256"/>
          <a:stretch>
            <a:fillRect/>
          </a:stretch>
        </p:blipFill>
        <p:spPr>
          <a:xfrm>
            <a:off x="770021" y="1058779"/>
            <a:ext cx="8373979" cy="5194537"/>
          </a:xfrm>
          <a:prstGeom prst="rect">
            <a:avLst/>
          </a:prstGeom>
        </p:spPr>
      </p:pic>
      <p:sp>
        <p:nvSpPr>
          <p:cNvPr id="7" name="Arc 6"/>
          <p:cNvSpPr/>
          <p:nvPr userDrawn="1"/>
        </p:nvSpPr>
        <p:spPr>
          <a:xfrm flipH="1">
            <a:off x="-1898734" y="8518356"/>
            <a:ext cx="22085467" cy="22026007"/>
          </a:xfrm>
          <a:prstGeom prst="arc">
            <a:avLst>
              <a:gd name="adj1" fmla="val 16172113"/>
              <a:gd name="adj2" fmla="val 78047"/>
            </a:avLst>
          </a:prstGeom>
          <a:ln w="317500" cmpd="sng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262626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38200" y="685800"/>
            <a:ext cx="7772400" cy="147002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Questions or comments?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95800" y="2895600"/>
            <a:ext cx="4191000" cy="251460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Month Day, Year</a:t>
            </a:r>
            <a:br>
              <a:rPr lang="en-US" dirty="0" smtClean="0"/>
            </a:br>
            <a:r>
              <a:rPr lang="en-US" dirty="0" smtClean="0"/>
              <a:t>Your Name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Your Title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7125418" y="0"/>
            <a:ext cx="20185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FFFFFF"/>
                </a:solidFill>
              </a:rPr>
              <a:t>© 2010 Tessitura Network</a:t>
            </a:r>
            <a:endParaRPr lang="en-US" sz="12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68400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Web Page Screen Shot">
    <p:bg>
      <p:bgPr>
        <a:solidFill>
          <a:schemeClr val="tx1">
            <a:alpha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 smtClean="0"/>
              <a:t>Use this slide with web pages, screen shots, or to show off graphics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56410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Graphics and cha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 smtClean="0"/>
              <a:t>Use this slide with graphics and charts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5375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1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4E2E">
            <a:alpha val="9490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04800"/>
            <a:ext cx="9144000" cy="5943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90800" y="6477000"/>
            <a:ext cx="3981450" cy="2301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00" dirty="0">
                <a:solidFill>
                  <a:schemeClr val="bg1"/>
                </a:solidFill>
                <a:latin typeface="Georgia" pitchFamily="18" charset="0"/>
              </a:rPr>
              <a:t>The Global Leader for Arts &amp; Cultural Technology + Services + Community</a:t>
            </a:r>
          </a:p>
        </p:txBody>
      </p:sp>
      <p:pic>
        <p:nvPicPr>
          <p:cNvPr id="8" name="Picture 7" descr="Tess_whiteTextLogo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40664" y="6364224"/>
            <a:ext cx="987552" cy="39341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453" r:id="rId1"/>
    <p:sldLayoutId id="2147484451" r:id="rId2"/>
    <p:sldLayoutId id="2147484454" r:id="rId3"/>
    <p:sldLayoutId id="2147484452" r:id="rId4"/>
    <p:sldLayoutId id="2147484455" r:id="rId5"/>
    <p:sldLayoutId id="2147484456" r:id="rId6"/>
    <p:sldLayoutId id="2147484457" r:id="rId7"/>
  </p:sldLayoutIdLst>
  <p:transition advClick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 kern="1200">
          <a:solidFill>
            <a:srgbClr val="7F7F7F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4E2E">
            <a:alpha val="9490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304800"/>
            <a:ext cx="9144000" cy="5943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9" name="TextBox 8"/>
          <p:cNvSpPr txBox="1"/>
          <p:nvPr userDrawn="1"/>
        </p:nvSpPr>
        <p:spPr>
          <a:xfrm>
            <a:off x="2590800" y="6477000"/>
            <a:ext cx="3981450" cy="2301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00" dirty="0">
                <a:solidFill>
                  <a:srgbClr val="FFFFFF"/>
                </a:solidFill>
                <a:latin typeface="Georgia" pitchFamily="18" charset="0"/>
              </a:rPr>
              <a:t>The Global Leader for Arts &amp; Cultural Technology + Services + Community</a:t>
            </a:r>
          </a:p>
        </p:txBody>
      </p:sp>
      <p:pic>
        <p:nvPicPr>
          <p:cNvPr id="10" name="Picture 9" descr="clear logo.png"/>
          <p:cNvPicPr>
            <a:picLocks noChangeAspect="1"/>
          </p:cNvPicPr>
          <p:nvPr userDrawn="1"/>
        </p:nvPicPr>
        <p:blipFill>
          <a:blip r:embed="rId10" cstate="print"/>
          <a:stretch>
            <a:fillRect/>
          </a:stretch>
        </p:blipFill>
        <p:spPr>
          <a:xfrm>
            <a:off x="493776" y="6300216"/>
            <a:ext cx="1186264" cy="484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415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59" r:id="rId1"/>
    <p:sldLayoutId id="2147484460" r:id="rId2"/>
    <p:sldLayoutId id="2147484461" r:id="rId3"/>
    <p:sldLayoutId id="2147484462" r:id="rId4"/>
    <p:sldLayoutId id="2147484463" r:id="rId5"/>
    <p:sldLayoutId id="2147484464" r:id="rId6"/>
    <p:sldLayoutId id="2147484465" r:id="rId7"/>
    <p:sldLayoutId id="2147484466" r:id="rId8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kern="1200">
          <a:solidFill>
            <a:srgbClr val="7F7F7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40BBABCA-6E19-410E-A8B9-6C73C45E9942}" type="datetimeFigureOut">
              <a:rPr lang="en-US" smtClean="0">
                <a:solidFill>
                  <a:prstClr val="white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11/9/2012</a:t>
            </a:fld>
            <a:endParaRPr lang="en-US">
              <a:solidFill>
                <a:prstClr val="white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065F4F2-D90D-4B27-BCF0-6724D6825EF5}" type="slidenum">
              <a:rPr lang="en-US" smtClean="0">
                <a:solidFill>
                  <a:prstClr val="white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white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857095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68" r:id="rId1"/>
    <p:sldLayoutId id="2147484469" r:id="rId2"/>
    <p:sldLayoutId id="2147484470" r:id="rId3"/>
    <p:sldLayoutId id="2147484471" r:id="rId4"/>
    <p:sldLayoutId id="2147484472" r:id="rId5"/>
    <p:sldLayoutId id="2147484473" r:id="rId6"/>
    <p:sldLayoutId id="2147484474" r:id="rId7"/>
    <p:sldLayoutId id="2147484475" r:id="rId8"/>
    <p:sldLayoutId id="2147484476" r:id="rId9"/>
    <p:sldLayoutId id="2147484477" r:id="rId10"/>
    <p:sldLayoutId id="214748447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4E2E">
            <a:alpha val="9490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304800"/>
            <a:ext cx="9144000" cy="5943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9" name="TextBox 8"/>
          <p:cNvSpPr txBox="1"/>
          <p:nvPr userDrawn="1"/>
        </p:nvSpPr>
        <p:spPr>
          <a:xfrm>
            <a:off x="2590800" y="6477000"/>
            <a:ext cx="3981450" cy="2301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00" dirty="0">
                <a:solidFill>
                  <a:srgbClr val="FFFFFF"/>
                </a:solidFill>
                <a:latin typeface="Georgia" pitchFamily="18" charset="0"/>
              </a:rPr>
              <a:t>The Global Leader for Arts &amp; Cultural Technology + Services + Community</a:t>
            </a:r>
          </a:p>
        </p:txBody>
      </p:sp>
      <p:pic>
        <p:nvPicPr>
          <p:cNvPr id="10" name="Picture 9" descr="clear logo.png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776" y="6300216"/>
            <a:ext cx="1186264" cy="484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807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80" r:id="rId1"/>
    <p:sldLayoutId id="2147484481" r:id="rId2"/>
    <p:sldLayoutId id="2147484482" r:id="rId3"/>
    <p:sldLayoutId id="2147484483" r:id="rId4"/>
    <p:sldLayoutId id="2147484484" r:id="rId5"/>
    <p:sldLayoutId id="2147484485" r:id="rId6"/>
    <p:sldLayoutId id="2147484486" r:id="rId7"/>
    <p:sldLayoutId id="2147484487" r:id="rId8"/>
    <p:sldLayoutId id="2147484488" r:id="rId9"/>
    <p:sldLayoutId id="2147484489" r:id="rId10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kern="1200">
          <a:solidFill>
            <a:srgbClr val="7F7F7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1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thatch@tessituranetwork.com" TargetMode="External"/><Relationship Id="rId2" Type="http://schemas.openxmlformats.org/officeDocument/2006/relationships/hyperlink" Target="mailto:dyoungberg@tessituranetwork.com" TargetMode="Externa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18.e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62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Tessitura UK Conference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982191" y="2895600"/>
            <a:ext cx="5704610" cy="2514600"/>
          </a:xfrm>
        </p:spPr>
        <p:txBody>
          <a:bodyPr/>
          <a:lstStyle/>
          <a:p>
            <a:endParaRPr lang="en-US" dirty="0" smtClean="0"/>
          </a:p>
          <a:p>
            <a:r>
              <a:rPr lang="en-US" dirty="0" smtClean="0"/>
              <a:t>9 November 2012</a:t>
            </a:r>
          </a:p>
          <a:p>
            <a:r>
              <a:rPr lang="en-US" dirty="0" smtClean="0"/>
              <a:t>RSC - Stratford-upon-Avon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3998766" y="3244334"/>
            <a:ext cx="1146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FFFF"/>
                </a:solidFill>
                <a:latin typeface="Tahoma"/>
                <a:ea typeface="Times New Roman"/>
              </a:rPr>
              <a:t>GHCZR9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193454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6200" y="2612592"/>
            <a:ext cx="9067800" cy="1143000"/>
          </a:xfrm>
        </p:spPr>
        <p:txBody>
          <a:bodyPr/>
          <a:lstStyle/>
          <a:p>
            <a:pPr algn="ctr"/>
            <a:r>
              <a:rPr lang="en-US" sz="8000" dirty="0" smtClean="0"/>
              <a:t/>
            </a:r>
            <a:br>
              <a:rPr lang="en-US" sz="8000" dirty="0" smtClean="0"/>
            </a:br>
            <a:r>
              <a:rPr lang="en-US" sz="8000" dirty="0" smtClean="0"/>
              <a:t>TLCC2013</a:t>
            </a: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4400" dirty="0" smtClean="0"/>
              <a:t>Tessitura Learning &amp; Community Conference 2013</a:t>
            </a:r>
            <a:br>
              <a:rPr lang="en-US" sz="4400" dirty="0" smtClean="0"/>
            </a:br>
            <a:r>
              <a:rPr lang="en-US" sz="4400" dirty="0"/>
              <a:t/>
            </a:r>
            <a:br>
              <a:rPr lang="en-US" sz="4400" dirty="0"/>
            </a:br>
            <a:r>
              <a:rPr lang="en-US" sz="4400" dirty="0" smtClean="0"/>
              <a:t>Don Youngberg</a:t>
            </a:r>
            <a:br>
              <a:rPr lang="en-US" sz="4400" dirty="0" smtClean="0"/>
            </a:br>
            <a:r>
              <a:rPr lang="en-US" sz="4400" dirty="0" smtClean="0"/>
              <a:t>VP, Community &amp; Learning Resources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499917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TLCC2012 – Thank You UK/IE!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Planning Committee Members (10)</a:t>
            </a:r>
          </a:p>
          <a:p>
            <a:r>
              <a:rPr lang="en-US" dirty="0" smtClean="0"/>
              <a:t>Presenters/Moderators/Panelists/Gurus (26)</a:t>
            </a:r>
          </a:p>
          <a:p>
            <a:r>
              <a:rPr lang="en-US" dirty="0" smtClean="0"/>
              <a:t>Attendees (82)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577" y="3330865"/>
            <a:ext cx="7570932" cy="2919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768" y="549708"/>
            <a:ext cx="1715753" cy="1538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070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26027" y="2612592"/>
            <a:ext cx="8229600" cy="1143000"/>
          </a:xfrm>
        </p:spPr>
        <p:txBody>
          <a:bodyPr/>
          <a:lstStyle/>
          <a:p>
            <a:pPr algn="ctr"/>
            <a:r>
              <a:rPr lang="en-US" sz="8000" dirty="0" smtClean="0"/>
              <a:t>TLCC2013</a:t>
            </a: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4400" dirty="0" smtClean="0"/>
              <a:t>San Francisco, CA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50126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64" y="533400"/>
            <a:ext cx="8692672" cy="5791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301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70" y="887292"/>
            <a:ext cx="8824230" cy="4751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652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1" y="1295400"/>
            <a:ext cx="8810624" cy="4744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735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TLCC2013 - San Francisco, CA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Tessitura Learning &amp; Community Conference</a:t>
            </a:r>
          </a:p>
          <a:p>
            <a:r>
              <a:rPr lang="en-US" dirty="0" smtClean="0"/>
              <a:t>Sunday-Thursday  July 14 – 18, 2013</a:t>
            </a:r>
          </a:p>
          <a:p>
            <a:pPr lvl="1"/>
            <a:r>
              <a:rPr lang="en-US" dirty="0" smtClean="0"/>
              <a:t>A full month earlier than TLCC2012</a:t>
            </a:r>
          </a:p>
          <a:p>
            <a:r>
              <a:rPr lang="en-US" dirty="0" smtClean="0"/>
              <a:t>How many people expected?  1200+? </a:t>
            </a:r>
          </a:p>
          <a:p>
            <a:r>
              <a:rPr lang="en-US" dirty="0"/>
              <a:t>San Francisco Marriott Marquis Hotel</a:t>
            </a:r>
          </a:p>
          <a:p>
            <a:pPr lvl="1"/>
            <a:r>
              <a:rPr lang="en-US" dirty="0"/>
              <a:t>(BOOK NOW!)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16748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4055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48200" y="1524000"/>
            <a:ext cx="4038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4800" dirty="0" smtClean="0">
                <a:solidFill>
                  <a:prstClr val="white"/>
                </a:solidFill>
                <a:latin typeface="Baskerville Old Face" pitchFamily="18" charset="0"/>
              </a:rPr>
              <a:t>San Francisco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4800" dirty="0" smtClean="0">
                <a:solidFill>
                  <a:prstClr val="white"/>
                </a:solidFill>
                <a:latin typeface="Baskerville Old Face" pitchFamily="18" charset="0"/>
              </a:rPr>
              <a:t>Marriott Marquis</a:t>
            </a:r>
          </a:p>
        </p:txBody>
      </p:sp>
    </p:spTree>
    <p:extLst>
      <p:ext uri="{BB962C8B-B14F-4D97-AF65-F5344CB8AC3E}">
        <p14:creationId xmlns:p14="http://schemas.microsoft.com/office/powerpoint/2010/main" val="3587209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715" y="0"/>
            <a:ext cx="45605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192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381000"/>
            <a:ext cx="5973097" cy="46291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" y="5486400"/>
            <a:ext cx="9021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4800" dirty="0" smtClean="0">
                <a:solidFill>
                  <a:prstClr val="white"/>
                </a:solidFill>
                <a:latin typeface="Baskerville Old Face" pitchFamily="18" charset="0"/>
              </a:rPr>
              <a:t>$184 per night (includes internet)</a:t>
            </a:r>
            <a:endParaRPr lang="en-US" sz="4800" dirty="0">
              <a:solidFill>
                <a:prstClr val="white"/>
              </a:solidFill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81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335" y="500698"/>
            <a:ext cx="8549393" cy="27714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335" y="3398396"/>
            <a:ext cx="8549393" cy="2773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698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3059"/>
            <a:ext cx="9147092" cy="609394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</p:pic>
      <p:sp>
        <p:nvSpPr>
          <p:cNvPr id="2" name="TextBox 1"/>
          <p:cNvSpPr txBox="1"/>
          <p:nvPr/>
        </p:nvSpPr>
        <p:spPr>
          <a:xfrm>
            <a:off x="0" y="648929"/>
            <a:ext cx="9144000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6600" b="1" dirty="0" smtClean="0">
                <a:solidFill>
                  <a:srgbClr val="1F497D"/>
                </a:solidFill>
                <a:latin typeface="Baskerville Old Face" pitchFamily="18" charset="0"/>
              </a:rPr>
              <a:t>TLCC2013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4400" b="1" dirty="0" smtClean="0">
                <a:solidFill>
                  <a:srgbClr val="1F497D"/>
                </a:solidFill>
                <a:latin typeface="Baskerville Old Face" pitchFamily="18" charset="0"/>
              </a:rPr>
              <a:t>Sunday, July 14 – Thursday, July 18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3600" b="1" dirty="0" smtClean="0">
              <a:solidFill>
                <a:srgbClr val="1F497D"/>
              </a:solidFill>
              <a:latin typeface="Baskerville Old Face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3600" b="1" dirty="0" smtClean="0">
              <a:solidFill>
                <a:srgbClr val="1F497D"/>
              </a:solidFill>
              <a:latin typeface="Baskerville Old Face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3600" b="1" dirty="0" smtClean="0">
              <a:solidFill>
                <a:srgbClr val="1F497D"/>
              </a:solidFill>
              <a:latin typeface="Baskerville Old Face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3600" b="1" dirty="0" smtClean="0">
              <a:solidFill>
                <a:srgbClr val="1F497D"/>
              </a:solidFill>
              <a:latin typeface="Baskerville Old Face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3600" b="1" dirty="0" smtClean="0">
              <a:solidFill>
                <a:srgbClr val="1F497D"/>
              </a:solidFill>
              <a:latin typeface="Baskerville Old Face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3600" b="1" dirty="0" smtClean="0">
                <a:solidFill>
                  <a:srgbClr val="1F497D"/>
                </a:solidFill>
                <a:latin typeface="Baskerville Old Face" pitchFamily="18" charset="0"/>
              </a:rPr>
              <a:t>Reservation link is on tessituranetwork.com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3600" b="1" dirty="0" smtClean="0">
                <a:solidFill>
                  <a:srgbClr val="1F497D"/>
                </a:solidFill>
                <a:latin typeface="Baskerville Old Face" pitchFamily="18" charset="0"/>
              </a:rPr>
              <a:t>Or call 888-575-8934</a:t>
            </a:r>
            <a:endParaRPr lang="en-US" sz="3600" b="1" dirty="0">
              <a:solidFill>
                <a:srgbClr val="1F497D"/>
              </a:solidFill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9346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26027" y="2379518"/>
            <a:ext cx="8229600" cy="1870364"/>
          </a:xfrm>
        </p:spPr>
        <p:txBody>
          <a:bodyPr/>
          <a:lstStyle/>
          <a:p>
            <a:pPr algn="ctr"/>
            <a:r>
              <a:rPr lang="en-US" sz="5400" dirty="0" smtClean="0"/>
              <a:t>How to help determine content for TLCC2013?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659606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TLCC Planning Committee</a:t>
            </a:r>
            <a:br>
              <a:rPr lang="en-US" dirty="0" smtClean="0"/>
            </a:br>
            <a:r>
              <a:rPr lang="en-US" dirty="0" smtClean="0"/>
              <a:t>Who are we?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807028"/>
            <a:ext cx="8229600" cy="4678363"/>
          </a:xfrm>
        </p:spPr>
        <p:txBody>
          <a:bodyPr/>
          <a:lstStyle/>
          <a:p>
            <a:r>
              <a:rPr lang="en-US" dirty="0" smtClean="0"/>
              <a:t>~100 Tessitura staff and users</a:t>
            </a:r>
          </a:p>
          <a:p>
            <a:r>
              <a:rPr lang="en-US" dirty="0" smtClean="0"/>
              <a:t>Representing ~70 licensee organizations</a:t>
            </a:r>
          </a:p>
          <a:p>
            <a:r>
              <a:rPr lang="en-US" dirty="0" smtClean="0"/>
              <a:t>Brilliant example of virtual group process</a:t>
            </a:r>
            <a:endParaRPr lang="en-US" dirty="0"/>
          </a:p>
        </p:txBody>
      </p:sp>
      <p:pic>
        <p:nvPicPr>
          <p:cNvPr id="1026" name="Picture 2" descr="C:\My Box Files\TLCC2012\2012 Content\Planning Committee\Panorama Shot of PC Meet-Up 20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943" y="4347256"/>
            <a:ext cx="9753600" cy="192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2630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do we do?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Plan content sessions</a:t>
            </a:r>
          </a:p>
          <a:p>
            <a:pPr lvl="1"/>
            <a:r>
              <a:rPr lang="en-US" dirty="0" smtClean="0"/>
              <a:t>Soup to Nuts</a:t>
            </a:r>
          </a:p>
          <a:p>
            <a:r>
              <a:rPr lang="en-US" dirty="0" smtClean="0"/>
              <a:t>Peer-to-Peer Presentation</a:t>
            </a:r>
          </a:p>
          <a:p>
            <a:pPr lvl="1"/>
            <a:r>
              <a:rPr lang="en-US" dirty="0" smtClean="0"/>
              <a:t>Choose Topics/Recruit Presenters</a:t>
            </a:r>
          </a:p>
          <a:p>
            <a:r>
              <a:rPr lang="en-US" dirty="0" smtClean="0"/>
              <a:t>Discussions</a:t>
            </a:r>
          </a:p>
          <a:p>
            <a:pPr lvl="1"/>
            <a:r>
              <a:rPr lang="en-US" dirty="0" smtClean="0"/>
              <a:t>Choose Topics/Suggest Moderators</a:t>
            </a:r>
            <a:endParaRPr lang="en-US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832" y="274638"/>
            <a:ext cx="1864787" cy="6365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9480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When do we get started?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4060371" cy="4678363"/>
          </a:xfrm>
        </p:spPr>
        <p:txBody>
          <a:bodyPr/>
          <a:lstStyle/>
          <a:p>
            <a:r>
              <a:rPr lang="en-US" dirty="0" smtClean="0"/>
              <a:t>First meeting in December</a:t>
            </a:r>
          </a:p>
          <a:p>
            <a:r>
              <a:rPr lang="en-US" dirty="0" smtClean="0"/>
              <a:t>Full schedule complete by end of January!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578" y="2035629"/>
            <a:ext cx="5011422" cy="3995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6908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 you want to be involved?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9972" y="3696990"/>
            <a:ext cx="7728857" cy="2366353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 smtClean="0"/>
              <a:t>Just let me or Tina Hatch know</a:t>
            </a:r>
          </a:p>
          <a:p>
            <a:pPr marL="0" indent="0" algn="ctr">
              <a:buNone/>
            </a:pPr>
            <a:r>
              <a:rPr lang="en-US" dirty="0" smtClean="0">
                <a:hlinkClick r:id="rId2"/>
              </a:rPr>
              <a:t>dyoungberg@tessituranetwork.com</a:t>
            </a:r>
            <a:endParaRPr lang="en-US" dirty="0" smtClean="0"/>
          </a:p>
          <a:p>
            <a:pPr marL="0" indent="0" algn="ctr">
              <a:buNone/>
            </a:pPr>
            <a:r>
              <a:rPr lang="en-US" dirty="0" smtClean="0">
                <a:hlinkClick r:id="rId3"/>
              </a:rPr>
              <a:t>thatch@tessituranetwork.com</a:t>
            </a:r>
            <a:endParaRPr lang="en-US" dirty="0" smtClean="0"/>
          </a:p>
          <a:p>
            <a:pPr marL="0" indent="0" algn="ctr">
              <a:buNone/>
            </a:pPr>
            <a:r>
              <a:rPr lang="en-US" i="1" dirty="0" smtClean="0"/>
              <a:t>More info coming in late November</a:t>
            </a:r>
            <a:endParaRPr lang="en-US" i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5792" y="1002635"/>
            <a:ext cx="3677557" cy="269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2451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oreyotten.com/wp-content/uploads/2011/04/pres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85800"/>
            <a:ext cx="8258172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709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6200" y="3657600"/>
            <a:ext cx="9067800" cy="1143000"/>
          </a:xfrm>
        </p:spPr>
        <p:txBody>
          <a:bodyPr/>
          <a:lstStyle/>
          <a:p>
            <a:pPr algn="ctr"/>
            <a:r>
              <a:rPr lang="en-US" sz="5400" dirty="0" smtClean="0"/>
              <a:t>What’s New with Web Products</a:t>
            </a:r>
            <a:br>
              <a:rPr lang="en-US" sz="5400" dirty="0" smtClean="0"/>
            </a:br>
            <a:r>
              <a:rPr lang="en-US" sz="5400" dirty="0"/>
              <a:t/>
            </a:r>
            <a:br>
              <a:rPr lang="en-US" sz="5400" dirty="0"/>
            </a:br>
            <a:r>
              <a:rPr lang="en-US" sz="8000" dirty="0" smtClean="0"/>
              <a:t/>
            </a:r>
            <a:br>
              <a:rPr lang="en-US" sz="8000" dirty="0" smtClean="0"/>
            </a:br>
            <a:r>
              <a:rPr lang="en-US" sz="4400" dirty="0" smtClean="0"/>
              <a:t>Steve Geahry</a:t>
            </a:r>
            <a:br>
              <a:rPr lang="en-US" sz="4400" dirty="0" smtClean="0"/>
            </a:br>
            <a:r>
              <a:rPr lang="en-US" dirty="0" smtClean="0"/>
              <a:t>Manager of Client Services, Web Products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3913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/>
          <p:cNvSpPr txBox="1">
            <a:spLocks/>
          </p:cNvSpPr>
          <p:nvPr/>
        </p:nvSpPr>
        <p:spPr bwMode="auto">
          <a:xfrm>
            <a:off x="0" y="2195286"/>
            <a:ext cx="91440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TN Express Web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28600"/>
            <a:ext cx="4136571" cy="234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863508"/>
            <a:ext cx="4111322" cy="2461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878785"/>
            <a:ext cx="3886200" cy="2445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3762411" cy="234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834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/>
          <p:cNvSpPr txBox="1">
            <a:spLocks/>
          </p:cNvSpPr>
          <p:nvPr/>
        </p:nvSpPr>
        <p:spPr bwMode="auto">
          <a:xfrm>
            <a:off x="381000" y="3048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 smtClean="0">
                <a:solidFill>
                  <a:srgbClr val="7F7F7F"/>
                </a:solidFill>
                <a:latin typeface="+mj-lt"/>
                <a:ea typeface="+mj-ea"/>
                <a:cs typeface="+mj-cs"/>
              </a:rPr>
              <a:t>TNEW Today</a:t>
            </a:r>
            <a:endParaRPr kumimoji="0" lang="en-US" sz="4400" b="0" i="0" u="none" strike="noStrike" kern="1200" cap="none" spc="0" normalizeH="0" baseline="0" noProof="0" dirty="0" smtClean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Title 4"/>
          <p:cNvSpPr txBox="1">
            <a:spLocks/>
          </p:cNvSpPr>
          <p:nvPr/>
        </p:nvSpPr>
        <p:spPr bwMode="auto">
          <a:xfrm>
            <a:off x="228600" y="1295400"/>
            <a:ext cx="88392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eaLnBrk="0" hangingPunct="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3600" dirty="0" smtClean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 V3.5 released mid-2012 with many new features including Tessitura v11 support</a:t>
            </a:r>
          </a:p>
          <a:p>
            <a:pPr lvl="0" eaLnBrk="0" hangingPunct="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3600" dirty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US" sz="3600" dirty="0" smtClean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We have over 100 organisations LIVE</a:t>
            </a:r>
          </a:p>
          <a:p>
            <a:pPr lvl="0" eaLnBrk="0" hangingPunct="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3600" dirty="0" smtClean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 More than 125 organisations have JOINED</a:t>
            </a:r>
          </a:p>
          <a:p>
            <a:pPr lvl="0" eaLnBrk="0" hangingPunct="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3600" dirty="0" smtClean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 And continuing to grow…</a:t>
            </a:r>
          </a:p>
        </p:txBody>
      </p:sp>
    </p:spTree>
    <p:extLst>
      <p:ext uri="{BB962C8B-B14F-4D97-AF65-F5344CB8AC3E}">
        <p14:creationId xmlns:p14="http://schemas.microsoft.com/office/powerpoint/2010/main" val="181147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/>
          <p:cNvSpPr txBox="1">
            <a:spLocks/>
          </p:cNvSpPr>
          <p:nvPr/>
        </p:nvSpPr>
        <p:spPr bwMode="auto">
          <a:xfrm>
            <a:off x="381000" y="3048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 smtClean="0">
                <a:solidFill>
                  <a:srgbClr val="7F7F7F"/>
                </a:solidFill>
                <a:latin typeface="+mj-lt"/>
                <a:ea typeface="+mj-ea"/>
                <a:cs typeface="+mj-cs"/>
              </a:rPr>
              <a:t>What’s Next? V4 in Late 2012</a:t>
            </a:r>
            <a:endParaRPr kumimoji="0" lang="en-US" sz="4400" b="0" i="0" u="none" strike="noStrike" kern="1200" cap="none" spc="0" normalizeH="0" baseline="0" noProof="0" dirty="0" smtClean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Title 4"/>
          <p:cNvSpPr txBox="1">
            <a:spLocks/>
          </p:cNvSpPr>
          <p:nvPr/>
        </p:nvSpPr>
        <p:spPr bwMode="auto">
          <a:xfrm>
            <a:off x="228600" y="1295400"/>
            <a:ext cx="88392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eaLnBrk="0" hangingPunct="0">
              <a:buFont typeface="Arial" pitchFamily="34" charset="0"/>
              <a:buChar char="•"/>
              <a:defRPr/>
            </a:pPr>
            <a:r>
              <a:rPr lang="en-US" sz="3200" dirty="0" smtClean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 Some highlights include:</a:t>
            </a:r>
          </a:p>
          <a:p>
            <a:pPr lvl="1" eaLnBrk="0" hangingPunct="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dirty="0" smtClean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 Gift voucher sales, look-up, and redemption</a:t>
            </a:r>
          </a:p>
          <a:p>
            <a:pPr lvl="1" eaLnBrk="0" hangingPunct="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dirty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US" sz="2800" dirty="0" smtClean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Enhanced </a:t>
            </a:r>
            <a:r>
              <a:rPr lang="en-US" sz="2800" dirty="0" err="1" smtClean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MyAccount</a:t>
            </a:r>
            <a:r>
              <a:rPr lang="en-US" sz="2800" dirty="0" smtClean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 page with ticketing, subscription, and membership/contribution history</a:t>
            </a:r>
          </a:p>
          <a:p>
            <a:pPr lvl="1" eaLnBrk="0" hangingPunct="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dirty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US" sz="2800" dirty="0" smtClean="0">
                <a:solidFill>
                  <a:srgbClr val="7F7F7F"/>
                </a:solidFill>
              </a:rPr>
              <a:t>Improved </a:t>
            </a:r>
            <a:r>
              <a:rPr lang="en-US" sz="2800" dirty="0">
                <a:solidFill>
                  <a:srgbClr val="7F7F7F"/>
                </a:solidFill>
              </a:rPr>
              <a:t>integrations with web analytics tools</a:t>
            </a:r>
          </a:p>
          <a:p>
            <a:pPr lvl="1" eaLnBrk="0" hangingPunct="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dirty="0" smtClean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 Additional </a:t>
            </a:r>
            <a:r>
              <a:rPr lang="en-US" sz="2800" dirty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p</a:t>
            </a:r>
            <a:r>
              <a:rPr lang="en-US" sz="2800" dirty="0" smtClean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age to </a:t>
            </a:r>
            <a:r>
              <a:rPr lang="en-US" sz="2800" dirty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s</a:t>
            </a:r>
            <a:r>
              <a:rPr lang="en-US" sz="2800" dirty="0" smtClean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ell Memberships</a:t>
            </a:r>
          </a:p>
          <a:p>
            <a:pPr lvl="1" eaLnBrk="0" hangingPunct="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dirty="0" smtClean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 Allow patrons to set the order source code and take mini-surveys at checkout</a:t>
            </a:r>
          </a:p>
        </p:txBody>
      </p:sp>
    </p:spTree>
    <p:extLst>
      <p:ext uri="{BB962C8B-B14F-4D97-AF65-F5344CB8AC3E}">
        <p14:creationId xmlns:p14="http://schemas.microsoft.com/office/powerpoint/2010/main" val="1678614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/>
          <p:cNvSpPr txBox="1">
            <a:spLocks/>
          </p:cNvSpPr>
          <p:nvPr/>
        </p:nvSpPr>
        <p:spPr bwMode="auto">
          <a:xfrm>
            <a:off x="381000" y="3048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 smtClean="0">
                <a:solidFill>
                  <a:srgbClr val="7F7F7F"/>
                </a:solidFill>
                <a:latin typeface="+mj-lt"/>
                <a:ea typeface="+mj-ea"/>
                <a:cs typeface="+mj-cs"/>
              </a:rPr>
              <a:t>What’s Next? V4 in Late 2012</a:t>
            </a:r>
            <a:endParaRPr kumimoji="0" lang="en-US" sz="4400" b="0" i="0" u="none" strike="noStrike" kern="1200" cap="none" spc="0" normalizeH="0" baseline="0" noProof="0" dirty="0" smtClean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Title 4"/>
          <p:cNvSpPr txBox="1">
            <a:spLocks/>
          </p:cNvSpPr>
          <p:nvPr/>
        </p:nvSpPr>
        <p:spPr bwMode="auto">
          <a:xfrm>
            <a:off x="228600" y="1295400"/>
            <a:ext cx="88392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eaLnBrk="0" hangingPunct="0">
              <a:buFont typeface="Arial" pitchFamily="34" charset="0"/>
              <a:buChar char="•"/>
              <a:defRPr/>
            </a:pPr>
            <a:r>
              <a:rPr lang="en-US" sz="3200" dirty="0" smtClean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 Additional highlights include:</a:t>
            </a:r>
          </a:p>
          <a:p>
            <a:pPr lvl="1" eaLnBrk="0" hangingPunct="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dirty="0" smtClean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 Optional CAPTCHA integration at checkout and registration</a:t>
            </a:r>
          </a:p>
          <a:p>
            <a:pPr lvl="1" eaLnBrk="0" hangingPunct="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dirty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US" sz="2800" dirty="0" smtClean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Offer-based promo codes will be able to update prices after seats have been added to the cart</a:t>
            </a:r>
          </a:p>
          <a:p>
            <a:pPr lvl="1" eaLnBrk="0" hangingPunct="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800" dirty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US" sz="2800" dirty="0" smtClean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And more…significant site-wide code </a:t>
            </a:r>
            <a:r>
              <a:rPr lang="en-US" sz="2800" dirty="0" err="1" smtClean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optimisation</a:t>
            </a:r>
            <a:r>
              <a:rPr lang="en-US" sz="2800" dirty="0" smtClean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, more audit data, updated API integration, </a:t>
            </a:r>
            <a:r>
              <a:rPr lang="en-US" sz="2800" dirty="0" err="1" smtClean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etc</a:t>
            </a:r>
            <a:r>
              <a:rPr lang="en-US" sz="2800" dirty="0" smtClean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, </a:t>
            </a:r>
            <a:r>
              <a:rPr lang="en-US" sz="2800" dirty="0" err="1" smtClean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etc</a:t>
            </a:r>
            <a:endParaRPr lang="en-US" sz="2800" dirty="0" smtClean="0">
              <a:solidFill>
                <a:srgbClr val="7F7F7F"/>
              </a:solidFill>
              <a:latin typeface="+mn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942775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/>
          <p:cNvSpPr txBox="1">
            <a:spLocks/>
          </p:cNvSpPr>
          <p:nvPr/>
        </p:nvSpPr>
        <p:spPr bwMode="auto">
          <a:xfrm>
            <a:off x="381000" y="3048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 smtClean="0">
                <a:solidFill>
                  <a:srgbClr val="7F7F7F"/>
                </a:solidFill>
                <a:latin typeface="+mj-lt"/>
                <a:ea typeface="+mj-ea"/>
                <a:cs typeface="+mj-cs"/>
              </a:rPr>
              <a:t>…And Then What? V4.5!</a:t>
            </a:r>
            <a:endParaRPr kumimoji="0" lang="en-US" sz="4400" b="0" i="0" u="none" strike="noStrike" kern="1200" cap="none" spc="0" normalizeH="0" baseline="0" noProof="0" dirty="0" smtClean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Title 4"/>
          <p:cNvSpPr txBox="1">
            <a:spLocks/>
          </p:cNvSpPr>
          <p:nvPr/>
        </p:nvSpPr>
        <p:spPr bwMode="auto">
          <a:xfrm>
            <a:off x="228600" y="1981200"/>
            <a:ext cx="31242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eaLnBrk="0" hangingPunct="0">
              <a:defRPr/>
            </a:pPr>
            <a:r>
              <a:rPr lang="en-US" sz="2800" dirty="0" smtClean="0">
                <a:solidFill>
                  <a:srgbClr val="7F7F7F"/>
                </a:solidFill>
                <a:latin typeface="+mn-lt"/>
                <a:ea typeface="+mj-ea"/>
                <a:cs typeface="+mj-cs"/>
              </a:rPr>
              <a:t>This upgrade will include additional new features, most notably HTML5-based SYOS</a:t>
            </a:r>
            <a:endParaRPr lang="en-US" sz="2800" dirty="0">
              <a:solidFill>
                <a:srgbClr val="7F7F7F"/>
              </a:solidFill>
              <a:latin typeface="+mn-lt"/>
              <a:ea typeface="+mj-ea"/>
              <a:cs typeface="+mj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1223962"/>
            <a:ext cx="5791200" cy="5211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 rot="2030862">
            <a:off x="3956426" y="3429000"/>
            <a:ext cx="45839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TOP SECRET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92668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/>
          <p:cNvSpPr txBox="1">
            <a:spLocks/>
          </p:cNvSpPr>
          <p:nvPr/>
        </p:nvSpPr>
        <p:spPr bwMode="auto">
          <a:xfrm>
            <a:off x="0" y="4572000"/>
            <a:ext cx="91440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TN Social</a:t>
            </a:r>
            <a:r>
              <a:rPr kumimoji="0" lang="en-US" sz="6000" b="0" i="0" u="none" strike="noStrike" kern="1200" cap="none" spc="0" normalizeH="0" noProof="0" dirty="0" smtClean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Ticketing</a:t>
            </a:r>
            <a:endParaRPr kumimoji="0" lang="en-US" sz="6000" b="0" i="0" u="none" strike="noStrike" kern="1200" cap="none" spc="0" normalizeH="0" baseline="0" noProof="0" dirty="0" smtClean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49"/>
            <a:ext cx="4811242" cy="2281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371600"/>
            <a:ext cx="5072063" cy="2000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0025" y="2057400"/>
            <a:ext cx="4905375" cy="307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1937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/>
          <a:lstStyle/>
          <a:p>
            <a:pPr algn="l" eaLnBrk="1" hangingPunct="1"/>
            <a:endParaRPr lang="en-US" smtClean="0"/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019800"/>
          </a:xfrm>
          <a:solidFill>
            <a:srgbClr val="F04E2E">
              <a:alpha val="94901"/>
            </a:srgbClr>
          </a:solidFill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US" dirty="0" smtClean="0"/>
          </a:p>
          <a:p>
            <a:pPr algn="ctr" eaLnBrk="1" hangingPunct="1">
              <a:buFont typeface="Arial" charset="0"/>
              <a:buNone/>
            </a:pPr>
            <a:endParaRPr lang="en-US" sz="4800" dirty="0" smtClean="0">
              <a:solidFill>
                <a:schemeClr val="bg1"/>
              </a:solidFill>
            </a:endParaRPr>
          </a:p>
          <a:p>
            <a:pPr algn="ctr" eaLnBrk="1" hangingPunct="1">
              <a:buFont typeface="Arial" charset="0"/>
              <a:buNone/>
            </a:pPr>
            <a:r>
              <a:rPr lang="en-US" sz="5400" dirty="0" smtClean="0">
                <a:solidFill>
                  <a:schemeClr val="bg1"/>
                </a:solidFill>
              </a:rPr>
              <a:t>Version 12 in 12 minutes</a:t>
            </a:r>
          </a:p>
          <a:p>
            <a:pPr algn="ctr" eaLnBrk="1" hangingPunct="1">
              <a:buFont typeface="Arial" charset="0"/>
              <a:buNone/>
            </a:pPr>
            <a:r>
              <a:rPr lang="en-US" sz="5400" dirty="0" smtClean="0">
                <a:solidFill>
                  <a:schemeClr val="bg1"/>
                </a:solidFill>
              </a:rPr>
              <a:t>(and a quiz)</a:t>
            </a:r>
          </a:p>
          <a:p>
            <a:pPr algn="ctr" eaLnBrk="1" hangingPunct="1">
              <a:buFont typeface="Arial" charset="0"/>
              <a:buNone/>
            </a:pPr>
            <a:endParaRPr lang="en-US" sz="4800" dirty="0">
              <a:solidFill>
                <a:schemeClr val="bg1"/>
              </a:solidFill>
            </a:endParaRPr>
          </a:p>
          <a:p>
            <a:pPr algn="ctr" eaLnBrk="1" hangingPunct="1">
              <a:buFont typeface="Arial" charset="0"/>
              <a:buNone/>
            </a:pPr>
            <a:r>
              <a:rPr lang="en-US" sz="4400" dirty="0" smtClean="0">
                <a:solidFill>
                  <a:schemeClr val="bg1"/>
                </a:solidFill>
              </a:rPr>
              <a:t>Andrew Recinos</a:t>
            </a:r>
          </a:p>
          <a:p>
            <a:pPr algn="ctr" eaLnBrk="1" hangingPunct="1">
              <a:buFont typeface="Arial" charset="0"/>
              <a:buNone/>
            </a:pPr>
            <a:r>
              <a:rPr lang="en-US" sz="4400" dirty="0" smtClean="0">
                <a:solidFill>
                  <a:schemeClr val="bg1"/>
                </a:solidFill>
              </a:rPr>
              <a:t>Executive Vice President</a:t>
            </a:r>
          </a:p>
          <a:p>
            <a:pPr algn="ctr" eaLnBrk="1" hangingPunct="1">
              <a:buFont typeface="Arial" charset="0"/>
              <a:buNone/>
            </a:pPr>
            <a:endParaRPr lang="en-US" sz="44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467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152400" y="0"/>
            <a:ext cx="8991600" cy="1143000"/>
          </a:xfrm>
        </p:spPr>
        <p:txBody>
          <a:bodyPr/>
          <a:lstStyle/>
          <a:p>
            <a:pPr algn="l"/>
            <a:r>
              <a:rPr lang="en-US" dirty="0" smtClean="0"/>
              <a:t>What do we have in common?</a:t>
            </a:r>
            <a:endParaRPr lang="en-US" b="1" dirty="0" smtClean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914400"/>
            <a:ext cx="4344007" cy="4229691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76"/>
          <a:stretch/>
        </p:blipFill>
        <p:spPr>
          <a:xfrm>
            <a:off x="3581400" y="4867040"/>
            <a:ext cx="5395912" cy="1686160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295400"/>
            <a:ext cx="6420747" cy="2286319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45"/>
          <a:stretch/>
        </p:blipFill>
        <p:spPr>
          <a:xfrm>
            <a:off x="2590800" y="3733800"/>
            <a:ext cx="5791200" cy="1009791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0035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152400" y="0"/>
            <a:ext cx="8991600" cy="1143000"/>
          </a:xfrm>
        </p:spPr>
        <p:txBody>
          <a:bodyPr/>
          <a:lstStyle/>
          <a:p>
            <a:pPr algn="l"/>
            <a:r>
              <a:rPr lang="en-US" dirty="0" smtClean="0"/>
              <a:t>Roadmap</a:t>
            </a:r>
            <a:endParaRPr lang="en-US" b="1" dirty="0" smtClean="0">
              <a:solidFill>
                <a:srgbClr val="FF0000"/>
              </a:solidFill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0" y="8382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Aft>
                <a:spcPts val="600"/>
              </a:spcAft>
              <a:buFont typeface="Arial" pitchFamily="34" charset="0"/>
              <a:buChar char="•"/>
            </a:pPr>
            <a:endParaRPr lang="en-US" sz="2200" dirty="0" smtClean="0"/>
          </a:p>
        </p:txBody>
      </p:sp>
      <p:pic>
        <p:nvPicPr>
          <p:cNvPr id="1026" name="Picture 2" descr="C:\Users\Andrew\AppData\Local\Temp\IMG_077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26" t="5651" r="20312" b="9625"/>
          <a:stretch/>
        </p:blipFill>
        <p:spPr bwMode="auto">
          <a:xfrm rot="5400000">
            <a:off x="-69944" y="1060544"/>
            <a:ext cx="4997639" cy="455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ndrew\AppData\Local\Temp\IMG_077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" r="7971" b="5860"/>
          <a:stretch/>
        </p:blipFill>
        <p:spPr bwMode="auto">
          <a:xfrm rot="5400000">
            <a:off x="1680562" y="1748438"/>
            <a:ext cx="4931444" cy="3872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ndrew\AppData\Local\Temp\_DSC002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9" t="15835" r="8606"/>
          <a:stretch/>
        </p:blipFill>
        <p:spPr bwMode="auto">
          <a:xfrm>
            <a:off x="3352799" y="1881449"/>
            <a:ext cx="5717723" cy="406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919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152400" y="457200"/>
            <a:ext cx="8991600" cy="1143000"/>
          </a:xfrm>
        </p:spPr>
        <p:txBody>
          <a:bodyPr/>
          <a:lstStyle/>
          <a:p>
            <a:pPr algn="l"/>
            <a:r>
              <a:rPr lang="en-US" dirty="0" smtClean="0"/>
              <a:t>V12 Roadmap:</a:t>
            </a:r>
            <a:br>
              <a:rPr lang="en-US" dirty="0" smtClean="0"/>
            </a:br>
            <a:r>
              <a:rPr lang="en-US" dirty="0" smtClean="0"/>
              <a:t>What are we working on right now?</a:t>
            </a:r>
            <a:endParaRPr lang="en-US" b="1" dirty="0" smtClean="0">
              <a:solidFill>
                <a:srgbClr val="FF0000"/>
              </a:solidFill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0" y="8382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Aft>
                <a:spcPts val="600"/>
              </a:spcAft>
              <a:buFont typeface="Arial" pitchFamily="34" charset="0"/>
              <a:buChar char="•"/>
            </a:pPr>
            <a:endParaRPr lang="en-US" sz="2200" dirty="0" smtClean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endParaRPr lang="en-US" sz="2400" dirty="0" smtClean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dirty="0" smtClean="0"/>
              <a:t>Moves Management “Plans” – 80% Complete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dirty="0" smtClean="0">
                <a:effectLst/>
              </a:rPr>
              <a:t>Pricing Setup – 50% Complete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dirty="0" smtClean="0"/>
              <a:t>Ticket Order “</a:t>
            </a:r>
            <a:r>
              <a:rPr lang="en-US" sz="2400" dirty="0" err="1" smtClean="0"/>
              <a:t>QuickSale</a:t>
            </a:r>
            <a:r>
              <a:rPr lang="en-US" sz="2400" dirty="0" smtClean="0"/>
              <a:t>” – 25% Complete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dirty="0" smtClean="0">
                <a:effectLst/>
              </a:rPr>
              <a:t>Pricing Rules Engine – Final Analysis</a:t>
            </a:r>
          </a:p>
        </p:txBody>
      </p:sp>
    </p:spTree>
    <p:extLst>
      <p:ext uri="{BB962C8B-B14F-4D97-AF65-F5344CB8AC3E}">
        <p14:creationId xmlns:p14="http://schemas.microsoft.com/office/powerpoint/2010/main" val="2586525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/>
          <a:lstStyle/>
          <a:p>
            <a:pPr algn="l" eaLnBrk="1" hangingPunct="1"/>
            <a:endParaRPr lang="en-US" smtClean="0"/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019800"/>
          </a:xfrm>
          <a:solidFill>
            <a:srgbClr val="F04E2E">
              <a:alpha val="94901"/>
            </a:srgbClr>
          </a:solidFill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US" dirty="0" smtClean="0"/>
          </a:p>
          <a:p>
            <a:pPr algn="ctr" eaLnBrk="1" hangingPunct="1">
              <a:buFont typeface="Arial" charset="0"/>
              <a:buNone/>
            </a:pPr>
            <a:endParaRPr lang="en-US" sz="4800" dirty="0" smtClean="0">
              <a:solidFill>
                <a:schemeClr val="bg1"/>
              </a:solidFill>
            </a:endParaRPr>
          </a:p>
          <a:p>
            <a:pPr algn="ctr" eaLnBrk="1" hangingPunct="1">
              <a:buFont typeface="Arial" charset="0"/>
              <a:buNone/>
            </a:pPr>
            <a:endParaRPr lang="en-US" sz="4800" dirty="0" smtClean="0">
              <a:solidFill>
                <a:schemeClr val="bg1"/>
              </a:solidFill>
            </a:endParaRPr>
          </a:p>
          <a:p>
            <a:pPr algn="ctr" eaLnBrk="1" hangingPunct="1">
              <a:buFont typeface="Arial" charset="0"/>
              <a:buNone/>
            </a:pPr>
            <a:r>
              <a:rPr lang="en-US" sz="4800" dirty="0" smtClean="0">
                <a:solidFill>
                  <a:schemeClr val="bg1"/>
                </a:solidFill>
              </a:rPr>
              <a:t>Plans</a:t>
            </a:r>
            <a:endParaRPr lang="en-US" sz="44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9737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447800"/>
            <a:ext cx="8914885" cy="3648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Arrow Connector 2"/>
          <p:cNvCxnSpPr/>
          <p:nvPr/>
        </p:nvCxnSpPr>
        <p:spPr>
          <a:xfrm flipH="1">
            <a:off x="4876800" y="990600"/>
            <a:ext cx="1828800" cy="1828800"/>
          </a:xfrm>
          <a:prstGeom prst="straightConnector1">
            <a:avLst/>
          </a:prstGeom>
          <a:ln w="889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flipH="1" flipV="1">
            <a:off x="1981201" y="3810000"/>
            <a:ext cx="838199" cy="1143000"/>
          </a:xfrm>
          <a:prstGeom prst="straightConnector1">
            <a:avLst/>
          </a:prstGeom>
          <a:ln w="889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8856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3" y="490538"/>
            <a:ext cx="8943975" cy="587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272" y="1905000"/>
            <a:ext cx="7517390" cy="3243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6629400" y="304800"/>
            <a:ext cx="685800" cy="914400"/>
          </a:xfrm>
          <a:prstGeom prst="straightConnector1">
            <a:avLst/>
          </a:prstGeom>
          <a:ln w="889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8870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3" y="490538"/>
            <a:ext cx="8943975" cy="587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257300"/>
            <a:ext cx="7219950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Straight Arrow Connector 3"/>
          <p:cNvCxnSpPr/>
          <p:nvPr/>
        </p:nvCxnSpPr>
        <p:spPr>
          <a:xfrm flipH="1">
            <a:off x="838200" y="3886200"/>
            <a:ext cx="762000" cy="609600"/>
          </a:xfrm>
          <a:prstGeom prst="straightConnector1">
            <a:avLst/>
          </a:prstGeom>
          <a:ln w="889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2438400" y="3352800"/>
            <a:ext cx="990600" cy="762000"/>
          </a:xfrm>
          <a:prstGeom prst="straightConnector1">
            <a:avLst/>
          </a:prstGeom>
          <a:ln w="889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85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3999" cy="4645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Straight Arrow Connector 2"/>
          <p:cNvCxnSpPr/>
          <p:nvPr/>
        </p:nvCxnSpPr>
        <p:spPr>
          <a:xfrm flipH="1">
            <a:off x="381000" y="1295400"/>
            <a:ext cx="762000" cy="762000"/>
          </a:xfrm>
          <a:prstGeom prst="straightConnector1">
            <a:avLst/>
          </a:prstGeom>
          <a:ln w="889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1880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7" y="533400"/>
            <a:ext cx="9126613" cy="495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7315200" y="2062162"/>
            <a:ext cx="1735213" cy="2971800"/>
          </a:xfrm>
          <a:prstGeom prst="rect">
            <a:avLst/>
          </a:prstGeom>
          <a:noFill/>
          <a:ln w="41275">
            <a:solidFill>
              <a:srgbClr val="F452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060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3400"/>
            <a:ext cx="9157785" cy="5100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5791200" y="2514600"/>
            <a:ext cx="1735213" cy="2209800"/>
          </a:xfrm>
          <a:prstGeom prst="rect">
            <a:avLst/>
          </a:prstGeom>
          <a:noFill/>
          <a:ln w="41275">
            <a:solidFill>
              <a:srgbClr val="F452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962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/>
          <a:lstStyle/>
          <a:p>
            <a:pPr algn="l" eaLnBrk="1" hangingPunct="1"/>
            <a:endParaRPr lang="en-US" smtClean="0"/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019800"/>
          </a:xfrm>
          <a:solidFill>
            <a:srgbClr val="F04E2E">
              <a:alpha val="94901"/>
            </a:srgbClr>
          </a:solidFill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US" dirty="0" smtClean="0"/>
          </a:p>
          <a:p>
            <a:pPr algn="ctr" eaLnBrk="1" hangingPunct="1">
              <a:buFont typeface="Arial" charset="0"/>
              <a:buNone/>
            </a:pPr>
            <a:endParaRPr lang="en-US" sz="4800" dirty="0" smtClean="0">
              <a:solidFill>
                <a:schemeClr val="bg1"/>
              </a:solidFill>
            </a:endParaRPr>
          </a:p>
          <a:p>
            <a:pPr algn="ctr" eaLnBrk="1" hangingPunct="1">
              <a:buFont typeface="Arial" charset="0"/>
              <a:buNone/>
            </a:pPr>
            <a:endParaRPr lang="en-US" sz="4800" dirty="0" smtClean="0">
              <a:solidFill>
                <a:schemeClr val="bg1"/>
              </a:solidFill>
            </a:endParaRPr>
          </a:p>
          <a:p>
            <a:pPr algn="ctr" eaLnBrk="1" hangingPunct="1">
              <a:buFont typeface="Arial" charset="0"/>
              <a:buNone/>
            </a:pPr>
            <a:r>
              <a:rPr lang="en-US" sz="4800" dirty="0" smtClean="0">
                <a:solidFill>
                  <a:schemeClr val="bg1"/>
                </a:solidFill>
              </a:rPr>
              <a:t>Pricing Rules Engine</a:t>
            </a:r>
            <a:endParaRPr lang="en-US" sz="44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418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152400" y="0"/>
            <a:ext cx="8991600" cy="1143000"/>
          </a:xfrm>
        </p:spPr>
        <p:txBody>
          <a:bodyPr/>
          <a:lstStyle/>
          <a:p>
            <a:pPr algn="l"/>
            <a:r>
              <a:rPr lang="en-US" dirty="0" smtClean="0"/>
              <a:t>Pricing Rules Engine</a:t>
            </a:r>
            <a:endParaRPr lang="en-US" b="1" dirty="0" smtClean="0">
              <a:solidFill>
                <a:srgbClr val="FF0000"/>
              </a:solidFill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0" y="8382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Aft>
                <a:spcPts val="600"/>
              </a:spcAft>
              <a:buFont typeface="Arial" pitchFamily="34" charset="0"/>
              <a:buChar char="•"/>
            </a:pPr>
            <a:endParaRPr lang="en-US" sz="2200" dirty="0" smtClean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dirty="0" smtClean="0"/>
              <a:t>Most Popular Roadmap Item!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dirty="0" smtClean="0"/>
              <a:t>Automatically change price based on who they are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FF0000"/>
                </a:solidFill>
              </a:rPr>
              <a:t>Members get 10% off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dirty="0" smtClean="0">
                <a:effectLst/>
              </a:rPr>
              <a:t>Automatically change price based on what they are buying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FF0000"/>
                </a:solidFill>
              </a:rPr>
              <a:t>Buy two or more performances and get $5 off</a:t>
            </a:r>
            <a:endParaRPr lang="en-US" sz="2400" dirty="0" smtClean="0"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718981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152400" y="0"/>
            <a:ext cx="8991600" cy="1143000"/>
          </a:xfrm>
        </p:spPr>
        <p:txBody>
          <a:bodyPr/>
          <a:lstStyle/>
          <a:p>
            <a:pPr algn="l"/>
            <a:r>
              <a:rPr lang="en-US" dirty="0" smtClean="0"/>
              <a:t>Main Pricing Rules Page</a:t>
            </a:r>
            <a:endParaRPr lang="en-US" b="1" dirty="0" smtClean="0">
              <a:solidFill>
                <a:srgbClr val="FF0000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 bwMode="auto">
          <a:xfrm>
            <a:off x="0" y="990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800100" lvl="1" indent="-342900">
              <a:spcAft>
                <a:spcPts val="600"/>
              </a:spcAft>
              <a:buFont typeface="Arial" pitchFamily="34" charset="0"/>
              <a:buChar char="•"/>
            </a:pPr>
            <a:endParaRPr lang="en-US" sz="2400" dirty="0" smtClean="0">
              <a:effectLst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 bwMode="auto">
          <a:xfrm>
            <a:off x="0" y="9144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Aft>
                <a:spcPts val="600"/>
              </a:spcAft>
            </a:pPr>
            <a:endParaRPr lang="en-US" sz="2000" dirty="0" smtClean="0">
              <a:effectLst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066800"/>
            <a:ext cx="6781800" cy="4534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58740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152400" y="0"/>
            <a:ext cx="8991600" cy="1143000"/>
          </a:xfrm>
        </p:spPr>
        <p:txBody>
          <a:bodyPr/>
          <a:lstStyle/>
          <a:p>
            <a:pPr algn="l"/>
            <a:r>
              <a:rPr lang="en-US" dirty="0" smtClean="0"/>
              <a:t>Constituent Detail Page</a:t>
            </a:r>
            <a:endParaRPr lang="en-US" b="1" dirty="0" smtClean="0">
              <a:solidFill>
                <a:srgbClr val="FF0000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 bwMode="auto">
          <a:xfrm>
            <a:off x="0" y="990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800100" lvl="1" indent="-342900">
              <a:spcAft>
                <a:spcPts val="600"/>
              </a:spcAft>
              <a:buFont typeface="Arial" pitchFamily="34" charset="0"/>
              <a:buChar char="•"/>
            </a:pPr>
            <a:endParaRPr lang="en-US" sz="2400" dirty="0" smtClean="0">
              <a:effectLst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 bwMode="auto">
          <a:xfrm>
            <a:off x="0" y="9144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Aft>
                <a:spcPts val="600"/>
              </a:spcAft>
              <a:buFont typeface="Arial" pitchFamily="34" charset="0"/>
              <a:buChar char="•"/>
            </a:pPr>
            <a:endParaRPr lang="en-US" sz="2000" dirty="0" smtClean="0">
              <a:effectLst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143000"/>
            <a:ext cx="6477000" cy="4449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19669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152400" y="0"/>
            <a:ext cx="8991600" cy="1143000"/>
          </a:xfrm>
        </p:spPr>
        <p:txBody>
          <a:bodyPr/>
          <a:lstStyle/>
          <a:p>
            <a:pPr algn="l"/>
            <a:r>
              <a:rPr lang="en-US" dirty="0" smtClean="0"/>
              <a:t>Rule Criteria Page</a:t>
            </a:r>
            <a:endParaRPr lang="en-US" b="1" dirty="0" smtClean="0">
              <a:solidFill>
                <a:srgbClr val="FF0000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 bwMode="auto">
          <a:xfrm>
            <a:off x="0" y="990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800100" lvl="1" indent="-342900">
              <a:spcAft>
                <a:spcPts val="600"/>
              </a:spcAft>
              <a:buFont typeface="Arial" pitchFamily="34" charset="0"/>
              <a:buChar char="•"/>
            </a:pPr>
            <a:endParaRPr lang="en-US" sz="2400" dirty="0" smtClean="0">
              <a:effectLst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 bwMode="auto">
          <a:xfrm>
            <a:off x="0" y="9144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Aft>
                <a:spcPts val="600"/>
              </a:spcAft>
            </a:pPr>
            <a:endParaRPr lang="en-US" sz="2000" dirty="0" smtClean="0">
              <a:effectLst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371600"/>
            <a:ext cx="6934200" cy="4282888"/>
          </a:xfrm>
          <a:prstGeom prst="rect">
            <a:avLst/>
          </a:prstGeom>
        </p:spPr>
      </p:pic>
      <p:pic>
        <p:nvPicPr>
          <p:cNvPr id="7" name="Picture 2" descr="C:\NextGen\Version 12\Pricing Rules\DiscountPTPopup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752" y="3962400"/>
            <a:ext cx="4704248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712160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152400" y="0"/>
            <a:ext cx="8991600" cy="1143000"/>
          </a:xfrm>
        </p:spPr>
        <p:txBody>
          <a:bodyPr/>
          <a:lstStyle/>
          <a:p>
            <a:pPr algn="l"/>
            <a:r>
              <a:rPr lang="en-US" dirty="0" smtClean="0"/>
              <a:t>Messaging Page</a:t>
            </a:r>
            <a:endParaRPr lang="en-US" b="1" dirty="0" smtClean="0">
              <a:solidFill>
                <a:srgbClr val="FF0000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 bwMode="auto">
          <a:xfrm>
            <a:off x="0" y="990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800100" lvl="1" indent="-342900">
              <a:spcAft>
                <a:spcPts val="600"/>
              </a:spcAft>
              <a:buFont typeface="Arial" pitchFamily="34" charset="0"/>
              <a:buChar char="•"/>
            </a:pPr>
            <a:endParaRPr lang="en-US" sz="2400" dirty="0" smtClean="0">
              <a:effectLst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 bwMode="auto">
          <a:xfrm>
            <a:off x="0" y="9144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Aft>
                <a:spcPts val="600"/>
              </a:spcAft>
            </a:pPr>
            <a:endParaRPr lang="en-US" sz="2000" dirty="0" smtClean="0">
              <a:effectLst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219200"/>
            <a:ext cx="8001000" cy="4525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4354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152400" y="0"/>
            <a:ext cx="8991600" cy="1143000"/>
          </a:xfrm>
        </p:spPr>
        <p:txBody>
          <a:bodyPr/>
          <a:lstStyle/>
          <a:p>
            <a:pPr algn="l"/>
            <a:r>
              <a:rPr lang="en-US" dirty="0" smtClean="0"/>
              <a:t>What do we have in common?</a:t>
            </a:r>
            <a:endParaRPr lang="en-US" b="1" dirty="0" smtClean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914400"/>
            <a:ext cx="4344007" cy="4229691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76"/>
          <a:stretch/>
        </p:blipFill>
        <p:spPr>
          <a:xfrm>
            <a:off x="3581400" y="4867040"/>
            <a:ext cx="5395912" cy="1686160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295400"/>
            <a:ext cx="6420747" cy="2286319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45"/>
          <a:stretch/>
        </p:blipFill>
        <p:spPr>
          <a:xfrm>
            <a:off x="2590800" y="3733800"/>
            <a:ext cx="5791200" cy="1009791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34190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152400" y="0"/>
            <a:ext cx="8991600" cy="1143000"/>
          </a:xfrm>
        </p:spPr>
        <p:txBody>
          <a:bodyPr/>
          <a:lstStyle/>
          <a:p>
            <a:pPr algn="l"/>
            <a:r>
              <a:rPr lang="en-US" dirty="0" smtClean="0"/>
              <a:t>HINT</a:t>
            </a:r>
            <a:endParaRPr lang="en-US" b="1" dirty="0" smtClean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64" r="42114" b="64808"/>
          <a:stretch/>
        </p:blipFill>
        <p:spPr>
          <a:xfrm>
            <a:off x="76200" y="2085976"/>
            <a:ext cx="5833173" cy="885824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33" t="56090" r="24128" b="18167"/>
          <a:stretch/>
        </p:blipFill>
        <p:spPr>
          <a:xfrm>
            <a:off x="4419600" y="3790684"/>
            <a:ext cx="2752680" cy="1086116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14" r="52751" b="55582"/>
          <a:stretch/>
        </p:blipFill>
        <p:spPr>
          <a:xfrm>
            <a:off x="2743200" y="2740820"/>
            <a:ext cx="6182994" cy="764380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92" r="38408"/>
          <a:stretch/>
        </p:blipFill>
        <p:spPr>
          <a:xfrm>
            <a:off x="762000" y="3609495"/>
            <a:ext cx="2165709" cy="2181705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96778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/>
          <a:lstStyle/>
          <a:p>
            <a:pPr algn="l" eaLnBrk="1" hangingPunct="1"/>
            <a:endParaRPr lang="en-US" smtClean="0"/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019800"/>
          </a:xfrm>
          <a:solidFill>
            <a:srgbClr val="F04E2E">
              <a:alpha val="94901"/>
            </a:srgbClr>
          </a:solidFill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US" dirty="0" smtClean="0"/>
          </a:p>
          <a:p>
            <a:pPr algn="ctr" eaLnBrk="1" hangingPunct="1">
              <a:buFont typeface="Arial" charset="0"/>
              <a:buNone/>
            </a:pPr>
            <a:endParaRPr lang="en-US" sz="4800" dirty="0" smtClean="0">
              <a:solidFill>
                <a:schemeClr val="bg1"/>
              </a:solidFill>
            </a:endParaRPr>
          </a:p>
          <a:p>
            <a:pPr algn="ctr" eaLnBrk="1" hangingPunct="1">
              <a:buFont typeface="Arial" charset="0"/>
              <a:buNone/>
            </a:pPr>
            <a:endParaRPr lang="en-US" sz="4800" dirty="0" smtClean="0">
              <a:solidFill>
                <a:schemeClr val="bg1"/>
              </a:solidFill>
            </a:endParaRPr>
          </a:p>
          <a:p>
            <a:pPr algn="ctr" eaLnBrk="1" hangingPunct="1">
              <a:buFont typeface="Arial" charset="0"/>
              <a:buNone/>
            </a:pPr>
            <a:r>
              <a:rPr lang="en-US" sz="4800" dirty="0" smtClean="0">
                <a:solidFill>
                  <a:schemeClr val="bg1"/>
                </a:solidFill>
              </a:rPr>
              <a:t>Pricing Setup</a:t>
            </a:r>
            <a:endParaRPr lang="en-US" sz="44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332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09600"/>
            <a:ext cx="6810375" cy="5298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0221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457200"/>
            <a:ext cx="8229600" cy="5604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523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457200"/>
            <a:ext cx="8305800" cy="5656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75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57200"/>
            <a:ext cx="8153400" cy="5552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43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457200"/>
            <a:ext cx="8279652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980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33400"/>
            <a:ext cx="8382000" cy="5010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C:\NextGen\Version 12\Pricing\Perf Basic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10"/>
          <a:stretch/>
        </p:blipFill>
        <p:spPr bwMode="auto">
          <a:xfrm>
            <a:off x="533400" y="2362671"/>
            <a:ext cx="8229600" cy="3580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95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/>
          <a:lstStyle/>
          <a:p>
            <a:pPr algn="l" eaLnBrk="1" hangingPunct="1"/>
            <a:endParaRPr lang="en-US" smtClean="0"/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019800"/>
          </a:xfrm>
          <a:solidFill>
            <a:srgbClr val="F04E2E">
              <a:alpha val="94901"/>
            </a:srgbClr>
          </a:solidFill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US" dirty="0" smtClean="0"/>
          </a:p>
          <a:p>
            <a:pPr algn="ctr" eaLnBrk="1" hangingPunct="1">
              <a:buFont typeface="Arial" charset="0"/>
              <a:buNone/>
            </a:pPr>
            <a:endParaRPr lang="en-US" sz="4800" dirty="0" smtClean="0">
              <a:solidFill>
                <a:schemeClr val="bg1"/>
              </a:solidFill>
            </a:endParaRPr>
          </a:p>
          <a:p>
            <a:pPr algn="ctr" eaLnBrk="1" hangingPunct="1">
              <a:buFont typeface="Arial" charset="0"/>
              <a:buNone/>
            </a:pPr>
            <a:endParaRPr lang="en-US" sz="4800" dirty="0" smtClean="0">
              <a:solidFill>
                <a:schemeClr val="bg1"/>
              </a:solidFill>
            </a:endParaRPr>
          </a:p>
          <a:p>
            <a:pPr algn="ctr" eaLnBrk="1" hangingPunct="1">
              <a:buFont typeface="Arial" charset="0"/>
              <a:buNone/>
            </a:pPr>
            <a:r>
              <a:rPr lang="en-US" sz="4800" dirty="0" err="1" smtClean="0">
                <a:solidFill>
                  <a:schemeClr val="bg1"/>
                </a:solidFill>
              </a:rPr>
              <a:t>QuickSale</a:t>
            </a:r>
            <a:endParaRPr lang="en-US" sz="44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068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00"/>
            <a:ext cx="9144000" cy="6227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032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5271"/>
            <a:ext cx="9144000" cy="6227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852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5271"/>
            <a:ext cx="9144000" cy="6227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000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5271"/>
            <a:ext cx="9144000" cy="6227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902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5271"/>
            <a:ext cx="9144000" cy="6227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214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152400" y="0"/>
            <a:ext cx="8991600" cy="1143000"/>
          </a:xfrm>
        </p:spPr>
        <p:txBody>
          <a:bodyPr/>
          <a:lstStyle/>
          <a:p>
            <a:pPr algn="l"/>
            <a:r>
              <a:rPr lang="en-US" dirty="0" smtClean="0"/>
              <a:t>Get Involved!!</a:t>
            </a:r>
            <a:endParaRPr lang="en-US" b="1" dirty="0" smtClean="0">
              <a:solidFill>
                <a:srgbClr val="FF0000"/>
              </a:solidFill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0" y="8382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dirty="0" smtClean="0"/>
              <a:t>Epic Story Committees: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dirty="0" smtClean="0"/>
              <a:t>Currently for </a:t>
            </a:r>
            <a:r>
              <a:rPr lang="en-US" sz="2400" b="1" dirty="0" smtClean="0"/>
              <a:t>Plans</a:t>
            </a:r>
            <a:r>
              <a:rPr lang="en-US" sz="2400" dirty="0" smtClean="0"/>
              <a:t> and </a:t>
            </a:r>
            <a:r>
              <a:rPr lang="en-US" sz="2400" b="1" dirty="0" smtClean="0"/>
              <a:t>Pricing Rules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dirty="0" smtClean="0"/>
              <a:t>NextGenFeedback@tessituranetwork.com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28875"/>
            <a:ext cx="7115175" cy="3743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5519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152400" y="0"/>
            <a:ext cx="8991600" cy="1143000"/>
          </a:xfrm>
        </p:spPr>
        <p:txBody>
          <a:bodyPr/>
          <a:lstStyle/>
          <a:p>
            <a:pPr algn="l"/>
            <a:r>
              <a:rPr lang="en-US" dirty="0" smtClean="0"/>
              <a:t>Get Involved!!</a:t>
            </a:r>
            <a:endParaRPr lang="en-US" b="1" dirty="0" smtClean="0">
              <a:solidFill>
                <a:srgbClr val="FF0000"/>
              </a:solidFill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0" y="8382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dirty="0" smtClean="0"/>
              <a:t>V12 Sandbox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dirty="0" smtClean="0"/>
              <a:t>Open for Business!</a:t>
            </a:r>
            <a:endParaRPr lang="en-US" sz="2400" b="1" dirty="0" smtClean="0"/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dirty="0" smtClean="0"/>
              <a:t>NextGenFeedback@tessituranetwork.com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514600"/>
            <a:ext cx="8638156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0072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152400" y="0"/>
            <a:ext cx="8991600" cy="1143000"/>
          </a:xfrm>
        </p:spPr>
        <p:txBody>
          <a:bodyPr/>
          <a:lstStyle/>
          <a:p>
            <a:pPr algn="l"/>
            <a:r>
              <a:rPr lang="en-US" dirty="0" smtClean="0"/>
              <a:t>Get Involved!!</a:t>
            </a:r>
            <a:endParaRPr lang="en-US" b="1" dirty="0" smtClean="0">
              <a:solidFill>
                <a:srgbClr val="FF0000"/>
              </a:solidFill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0" y="8382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dirty="0" smtClean="0"/>
              <a:t>Member </a:t>
            </a:r>
            <a:r>
              <a:rPr lang="en-US" sz="2400" dirty="0"/>
              <a:t>Advisory Committee</a:t>
            </a:r>
            <a:r>
              <a:rPr lang="en-US" sz="2400" dirty="0" smtClean="0"/>
              <a:t>:</a:t>
            </a:r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371600"/>
            <a:ext cx="6705600" cy="444115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38200" y="3124200"/>
            <a:ext cx="7467600" cy="2688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585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152400" y="0"/>
            <a:ext cx="8991600" cy="1143000"/>
          </a:xfrm>
        </p:spPr>
        <p:txBody>
          <a:bodyPr/>
          <a:lstStyle/>
          <a:p>
            <a:pPr algn="l"/>
            <a:r>
              <a:rPr lang="en-US" dirty="0" smtClean="0"/>
              <a:t>HINT</a:t>
            </a:r>
            <a:endParaRPr lang="en-US" b="1" dirty="0" smtClean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64" r="42114" b="64808"/>
          <a:stretch/>
        </p:blipFill>
        <p:spPr>
          <a:xfrm>
            <a:off x="76200" y="2085976"/>
            <a:ext cx="5833173" cy="885824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33" t="56090" r="24128" b="18167"/>
          <a:stretch/>
        </p:blipFill>
        <p:spPr>
          <a:xfrm>
            <a:off x="4419600" y="3790684"/>
            <a:ext cx="2752680" cy="1086116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14" r="52751" b="55582"/>
          <a:stretch/>
        </p:blipFill>
        <p:spPr>
          <a:xfrm>
            <a:off x="2743200" y="2740820"/>
            <a:ext cx="6182994" cy="764380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92" r="38408"/>
          <a:stretch/>
        </p:blipFill>
        <p:spPr>
          <a:xfrm>
            <a:off x="762000" y="3609495"/>
            <a:ext cx="2165709" cy="2181705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06434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152400" y="152400"/>
            <a:ext cx="8991600" cy="1143000"/>
          </a:xfrm>
        </p:spPr>
        <p:txBody>
          <a:bodyPr/>
          <a:lstStyle/>
          <a:p>
            <a:pPr algn="l"/>
            <a:r>
              <a:rPr lang="en-US" dirty="0" smtClean="0"/>
              <a:t>FINAL HINT</a:t>
            </a:r>
            <a:endParaRPr lang="en-US" b="1" dirty="0" smtClean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64" r="42114" b="64808"/>
          <a:stretch/>
        </p:blipFill>
        <p:spPr>
          <a:xfrm>
            <a:off x="76200" y="1524000"/>
            <a:ext cx="5833173" cy="885824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33" t="56090" r="24128" b="18167"/>
          <a:stretch/>
        </p:blipFill>
        <p:spPr>
          <a:xfrm>
            <a:off x="2667000" y="4019284"/>
            <a:ext cx="2752680" cy="1086116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14" r="52751" b="55582"/>
          <a:stretch/>
        </p:blipFill>
        <p:spPr>
          <a:xfrm>
            <a:off x="76200" y="2740820"/>
            <a:ext cx="6182994" cy="764380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92" r="38408"/>
          <a:stretch/>
        </p:blipFill>
        <p:spPr>
          <a:xfrm>
            <a:off x="120291" y="3609495"/>
            <a:ext cx="2165709" cy="2181705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angle 5"/>
          <p:cNvSpPr/>
          <p:nvPr/>
        </p:nvSpPr>
        <p:spPr>
          <a:xfrm>
            <a:off x="1524000" y="1371600"/>
            <a:ext cx="1175109" cy="1219200"/>
          </a:xfrm>
          <a:prstGeom prst="rect">
            <a:avLst/>
          </a:prstGeom>
          <a:noFill/>
          <a:ln w="44450">
            <a:solidFill>
              <a:srgbClr val="FA47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720491" y="2945605"/>
            <a:ext cx="1175109" cy="330995"/>
          </a:xfrm>
          <a:prstGeom prst="rect">
            <a:avLst/>
          </a:prstGeom>
          <a:noFill/>
          <a:ln w="44450">
            <a:solidFill>
              <a:srgbClr val="FA47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609600" y="4781549"/>
            <a:ext cx="1082855" cy="330995"/>
          </a:xfrm>
          <a:prstGeom prst="rect">
            <a:avLst/>
          </a:prstGeom>
          <a:noFill/>
          <a:ln w="44450">
            <a:solidFill>
              <a:srgbClr val="FA47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3352800" y="4369352"/>
            <a:ext cx="1082855" cy="330995"/>
          </a:xfrm>
          <a:prstGeom prst="rect">
            <a:avLst/>
          </a:prstGeom>
          <a:noFill/>
          <a:ln w="44450">
            <a:solidFill>
              <a:srgbClr val="FA47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523999" y="457200"/>
            <a:ext cx="1175109" cy="609600"/>
          </a:xfrm>
          <a:prstGeom prst="rect">
            <a:avLst/>
          </a:prstGeom>
          <a:noFill/>
          <a:ln w="44450">
            <a:solidFill>
              <a:srgbClr val="FA47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http://static.tvtropes.org/pmwiki/pub/images/william-shakespear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304800"/>
            <a:ext cx="2962275" cy="420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0935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tatic.tvtropes.org/pmwiki/pub/images/william-shakespea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304800"/>
            <a:ext cx="2962275" cy="420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AutoShape 2" descr="data:image/jpeg;base64,/9j/4AAQSkZJRgABAQAAAQABAAD/2wCEAAkGBhQQEBUQEBQVFRUWGBQYFRUXFBQVFhQVFxYWFBQXFRcYHCYfFxkjHBQVHzAgIycpLCwsFx4xNTAqNSctLCkBCQoKDgwOGg8PGjAlHyQqLCksKiwvLCotLCwsKiwsLCkpLC00KSwvKSwsLCwsLC0sLCwpKSwtLCwsLCwsLCksLP/AABEIALAA8AMBIgACEQEDEQH/xAAbAAEAAgMBAQAAAAAAAAAAAAAABgcBBAUDAv/EAEAQAAEDAgQCBwQGCQQDAAAAAAEAAgMEEQUSITEGQQcTIlFhgbEycZGhIzNTcrLRFBY0QlJzgqLBJENikhUX8P/EABsBAAEFAQEAAAAAAAAAAAAAAAABAgMEBQYH/8QANREAAQQABAMFBgYCAwAAAAAAAQACAxEEEiExBUFREyJhcYEUMjORobEVNFLR8PFiwSMkQv/aAAwDAQACEQMRAD8A1URFgL01EREIRERCEREQhEREIRERCEREQhEREIRERCEREQhEREIRERCEREQhEREIRERCEREQhbdBhUtQSIWF5Fr2tpfbdbv6n1f2D/7fzUg6L/rJvus9XKw1ehwzXtzErncdxaXDzGNoFBU5+p9X9g/+380/U+r+wf8A2/mrjRS+xs6lUvx2f9I+v7qnP1Pq/sH/ANv5p+p9X9g/+381caI9jZ1KPx2f9I+v7qmpOFKpupgk8gD6Fc6ekfGbSMc0/wDJpb6q9rLymp2vGV7Q4dxAI+aacGORUjOPSX32D0/hVEorLxzo9ikBdT/Rv7v3D5fu+SryuoHwSGOVpa4cvQg8wqckLo91u4THxYodw69DutdEUu4f4AfMBJUExsOzf33Dz9n1TWRueaapsRiY8O3NIaURW7T4JPJ7EMjvHI63xOitvDeHKenH0cbQf4iLu+JXSsrjcH+orAl49r/xs+ap39Uav7B/9v5rxm4bqWe1BJ5NJ9Lq6Viyf7G3qoBx6bm0fVURLEWmzgWnuIIPwK+FelTRMkFpGNcO5wB9VF8W6OoZLuhJid3bs+B1Hkon4Rw90q9BxyNxqRtfVVmi9KiAse5h3a4tNtrg2NlsYXhMlTJ1cTbnmeTR3uPIKmASaW66RrW5ydOq01uUWETTfVRPf4hpt8dlY2B8BQwAOlHWv8R2AfBv+SpOxgGgFh3BXWYQn3iufxHHGtNQtvxKqePgKrP+2B73tX0ej+rH7jf+4VsIpvZGKh+N4nw+Spqr4Uqohd0Lrd7e1+HVcpzbaHQq+bKGdJVGwQNkDRn6wDNYXsQ7S/dooZcKGguBV/B8YfNII5G78wq4REVFdGiIiEKcdF/1k33WerlYarzov+sm+6z1crDWvhvhhcNxb8070+yIiwrCy1lFzMQ4jp6d+SaQMdYGxDjodjoPBYo+JqaZ2WOZhcdhcgn3ZrXTc7bq1L2MmXNlNdaXURYuicokXD4q4cbVxEAASNuWO8f4T4Fd1YTXNDhRUkUronh7DqFBuCOEMv8AqKhvaucjCPZsbZiO/TRTkBAFlIyMMFBSYnEvxDy9/wDSIiJ6roi0K3G4ITaWVjD3Fwv8N14RcVUrjYTx/wDa3qm5m9VKIZCLDTXkussFfEUzXC7SCO8G/ovspyiVOjCn1Va+GPcySXPJozG7irTwXBY6WIRxj7zubj3lanDmBCn6yRw+kle9xPc3Mcrfgb+a7arwxZNTutTH44z1G33RXqeqwiyisLLRFhEIWVEekz9kZ/Nb+Fylt1Eukv8AZGfzG/hcoZvhlXuHfmWearJERYy79EREIU46L/rJvus9XKw1XnRf9ZN91nq5WGtfDfDC4bi35p3p9kWFlYVhZaq7pH/bB/LZ6uUXVgcZcKT1NT1sIaW5GjVwBuCb+q5NH0cVDnWkLGN5m+Y+QCypYnl5oLtMHjcPHhmB7xYGylXAOJvnpfpCSWOLA47kWBF/HWykq0sIwplNE2KPYbk7kncnxW8tKMENAK5LEva+VzmCgToiIvCrq2xMdJIbNaCSe4J6hAvQL2WV8RSBwDmm4IBB7wdQvtCRFgrKIQqsxvguqEr3tYZQ5znBzSL2JvqCb+C4VThU0f1kUjfew2+Ku9YLbqm7CNJsFbsPG5WANc0ED0VH0WIyQuzRPcw+B08xsVPuEuNn1EjaeZl3EGz26A2FzmHLyXaxPhKmqPajDXfxM7Lvlv5rmcPcFmkqjLnD2ZCG3FnAkjflsN01kUkbhR0U2IxuExUTi5tPrT+1LAsrAWVeXOIsItTFq3qIJJf4Gk+820HxskJoWla0uIA5rh8UcaNpT1UYD5eY/dZ97x8FBanjCrebmZw8G2aB8Fyp5i9xe43c4kk95K81kyTucfBdzheGwwMFgE8yV3KXjWrjN+tLh3PAcD/n5rc4h4wFZStjczLI17XG2rSLEG3cddiouiZ2r6q1YOCgzh4bRHTRERFEraIiIQpx0X/WTfdZ6uVhqvOi/wCsm+6z1crDWvhvhhcNxb8070+yIiKwstYKLhY7jH6PU01zZkhex3drlynyNviu6E0OBJCe6MtaHHYrKIicmLXraxkLDJIcrWi5JVX8VcXOqzkZdsQOg5vPe7w8FaFbSNljdG8Xa4EEeBVLYrhzqeZ8Lt2nfvHI+YVLFucBQ2XQcEjhe8l3vDb+dVNeBeLG5RSzusRpG47Ecmk945Kdgqo8b4TkgY2Zl3xOa1xPNhIBs7w8V84VxlU04DWvztGzX9oAeB3HxTWTmPuyBS4jhrcVc2GcNdx4q3llV/B0oH9+Af0v/MLoUfSVA42kY9njo4D321+SsDERnmsp/DMUzUs+WqmCLyp6hsjQ9hDmkXBGxC9VOqBFaFEREJEREQhFyOLIi6inA/gJ+FifRddfEkYcC06gggjvB3TXCxSfG/I8O6G1Q6LtcS8NPpJDoTET2H8rdzu4hcVYjmlpor0WKVszA9hsFEX0xhcbNBJOwAuT5LqV3DcsEAnmGXM4NDT7WoJue7bZAaSLCV0rGENcdTsuSiImqREREIU46L/rJvus9XKw1XfRf9ZN91nq5WItfDfDC4bi35p3p9kREVhZagfSjtB75PRqkHCGMfpNK1xPbb2H/eHPzFio/wBKO0Hvk9Grj8A4x1NT1bj2Jez7nj2T6jzVHPlnI6rohhu24aHDdtn66q1EWFlXlzqwoV0j4JnjFSwas0f4sOx8j6qbLyqIA9pY4XDgQR3g6FMkYHtoqxhpzBKJByXhhrQYIwdfo2fhCj2MdHkMpLoT1TjyAuw/08vJSmnhDGtYNmgAe4Cw9F6IcxrhTgiPEyQvLozSq2o6Oqpp7PVvHeHZfkQvmn6PKpxs4MYO8vv8grURQeyRrR/GsTVafJaGC4WKaBkIN8o37yTcn5reWUVkChQWQ5xcS47lFhFoY3i7aWF0r+Xsjm53IBBNCyhjS9wa3crfBWVXvBPFx610NQ76xxc1x2D3G5b7jyVggpkcgkFhT4rCvwz8j1lECKRVl8SRhws4Ag7gi4K5U3CVI83MDL+At6LsImloO6eyR7PdJHktKiweGH6qNjPENAPxUc6TP2Vn80fhcpgoh0mfsrP5o/C5RzCozSu4BxdimFxvVVmiIsZd6iIiEKb9F/1k33WerlYd1S+DSVLS79E6y9hmyC+nK/zW5U45XxfWSTMvtmFr+7RX4pwxgBC5rG8NdiMQXNeNeXNW6ip6DiStkcGsllc47Bup9Ft1VZiUTc8hna3mbCw99hopRigRYBVJ3BntOUvba7XSjtB75PRqgTHkEEaEWIPcRqCuhJU1NZoTJMWa2tmy30voPBaUFI97sjGuc7XsgXOm+ioyuzvzALo8FEMPD2TyLG/qri4cxYVNOyXnazh3OGh/PzXTVK0+J1FLmjY98evabtr4gjfZdCtxevgymWSVmbVt7a7X9QrjcVpqFhS8GJk7jxR2CttYVP0/EdbI4Mjllc47AWJPlZYl4mrGuLXTSAjQg2BB8dEvtbd6KZ+CS3WcWrhWbqmv1rq/t5PiPyXQoekGpj0cWyD/AJDX4hAxbDumv4HOBbSCrVRQKHpQH78B/peP8hbH/tCL7GT4s/NS+0R9VUPC8UP/AB9lNVgqBz9KA/24D/U8egC4eI8d1U2gcIx3MFj/ANjr8E12KjCmj4PiXnUV5qwsb4mhpG9t13cmDVx8uQ8Squx7H5KyTPJoB7LBs0f5Piuc95JuSSTuSbk+9fKoyzuk05LosFwyPC97d3X9kU64W49ygQ1R0GjZe4cg/wDP4qCoo45HRmwrWKwseJZlf8+YV7wzNeA5pBB2INwfNeipTC8empj9DIQP4Tq0/wBJ0Uqouk5w0miB8WG3yP5rQZimHfRcvPwWdh7neH1VgoojH0lU53bKP6Wn0cknSXTjZsp/paPVym7ZnVUfYMTdZCpcof0mH/Ss/mj8LlzK7pOcRaGIN8Xm/wAgopieMzVJvM8u7hs0e4DQKtNiGFpaFq4Dhc7JWyPFAFaSIizl1aIiIQpp0bA5qjLvkbb33dZbGMOkiw10dc4Omc4dWCQ5wFxYkju11XJ4LxeKn6/rX5czAG76ntd3vC+6zF4ayjaJ3htTFo1xB+kHcSO/1CutcOzq9dVz00Lziy8t7uZuta7cvDqt3BZBRYY6rY0GWR2UOIvlGbKPIam3NanDnF05qWMleZGSODXNcAbX0uLD5L44a4hibC6jqx9E/UOFzlJ3vbXfW42K3aFuH0TuvbMZnj2G22PkN/EoabylpoDdEjA0ytlYXOcTlNX5a8qWhicv/jsSc6H2QQcvLK8Xc31t5KR4jNBSRvxCHV9QB1YtoC4XJA5d59ygOK4k6omfM/QuO3cBoB8F2cdxaKShpYWOBfH7bdez2SPVNbIBmrzCllwjndjmuzTXVzFXr6rU4Zw81VYwOuRcvkJ5gG5v7zYealfEcza+kmdGBmp5DbxaNCfMX+C4nC+MxUdPNLmBndoxljsNrnbc38gtzA+O7y5KlsTI3A5nNZbXle243HmnRloblJ3UeKZO+Yysboyq/wB0OfRcngX9vi/r/CVo8Rftc/8AMd6rdwCrip68PLx1TS+z7H2SDl8V68Rw0jusnhqC+Rzr5MthqddbKKrjroVcz5cXmINFoGx681HERFXWoiIiEIiIhCIiIQiIiEIiIhCIiIQiIiEIiIhCIiIQpLwHh8c1SetAdlbma07F1wNudlnimukLTHPSsidm7EjRbsi+gI0dy/Jc7h7CXVD3CKQMka3MwXILj3NPL3qWYq6VmGPZXlplJtGLgu3FtRud9e5W2C46WHiHBmLDrvUCtQR4jqOq5fDOHCWgqj1YfIDZnZBdfKPZ5r24LwFwdN+kQm3V9nrGaXvyvzThOodHh1W9hLXA3BG4OQbLZ4Gxmad8wmkc8CO4BOxunsDe5e9KHEOmAny7Zh1vlsoNHGXENGpJAA7ydArHxDAYzROpGAGaKNshsNS7U7+JDh8FGOBcOEtUJHezEM57r7N/yfJd+h4opDWGRolD5SIy4kZLXAbpfQaD4psLQG27non8QkkdIGx33Bm068r9FCMKYDPECLgyMBHeC4bqcYjw7EyrfVTNaynjawhoAAe+2wA31+JUexHDf0fE2sHsmWNzfuucD8jceSlmJ4vHJVyUFTbq5GsyHbK8ja/idj3pYmgAh3VMxkz3vY+O6LbNb1YuvFV/i2ICeUvaxsbdmsaAAB42GpU8x1vUOYIaGOUFty7q9j3aBQXGsGfSzGJ+o3a7k5vIhWDxHSVj3MNG/K0M7QzAXdfxHciK+9e6fjCy4cpGWjuSBy3UEwWmZNWsZKA1rpHXbsAbk5PDXRSPiypdDnidRx9Ta0cgbseTrjY76aKLUOHmapEL3hhLnAvO2YE3t4k7Kd4PDPTxTDEHh0IbZuZwcTvex3sRyOt0kItpH1/dLjnBkjX3dAd3Uc9x4qOdH1IySpc2RrXDqybOAIvmb3rotiiraSokdTshdFmyvYMoNgT57WPvWn0bH/VP/ln8TVzcW4rqJ2uie4BlyCGtDb2PNDXNbGL8USxSS4twZpWU3Z09OdrrcCUrHRVD3RNlc0Ata5odc5XGw95AXM4kqnvawPpG0+psQ3Lm022XZ6Pg4w1QjNnkDKdrOyut87Lj8S0lWxrDVvzC5De0HWNrnYdwQ74IpLGf+8+yNxVk3tyGy2OBqBpkkqZR9HC0k3FxmI7udgCfgvnjvDBFUCWMDJM0OFtrjQ2+R812WmCiw9kNSHkz3c9rLB3I635AZQsYm6Ktw0/o4denIsH6usBrqN+yfknFg7PJz3UQxD/au31y3l8K2v5rU4VYxtBUTuiZI5jrtDmg8m6d/NefFFDG6khq2xCGR5AcwaAix5eV/cVt8H15gw+olABLHXseejbha/G0JqGR1sTy+IgAt+zPfbl3HxQQOy9P4UjS7202aGbe/D3a8V78LwNGHPmEDJpBIQGloJI0HdfS6j3EdQ57256dtOQ32Q3Lm1Ov+FJ+FI5XYZI2nOWQyOym4HNt9T4KMcS01QyRv6W7M4t7JzB3ZudNPG6ZJ8MeSnwpBxb7IuzzN7chtS5CIiqLcRERCEREQhEREIXU4dwR9XMGMOUN7Tn/AMI8PFdyqpMOJMbp5nSC46wuJbmHK5FrXTo/kDhUQA5XvZ2D5OGnuLgVGn4RMJDEY35xoRlPLnfa3irI7rAQLtZDiZsQ9rn5ctVWl3zW7w3gD6uQtDsjGi8ju4cgBzOi7cWF4a93Uxzyh50D7nKT77WKzwNaWmqqZpAkeLtPeC3L6+qjlNgE75hCI3h97G7SA3xLtrDe6UDK1pAu0x5MksjXSZcuwGnLc9UxvCX0cpieeVw4XAc3kfVdvFeE2x4fHUszdZZjpLnSzhyHK1wvbpAeH1EMLTdzWhrj4ucAAfXzUkqqprqn/wAe72H09h4O1H4dfJPbE23D0CryYyXs4njfVzvEBRTDOF2yUElU/N1gDjH2jbK3w56grk8OYc2qqmQyF1nB1yDroLjU+5T+iqG9e7Dm+xHThvvcdHfIj5qGcDstiEYPLOPg0hDmNDmj0KdDiZHRTOOmlt8ARp9l038KU85ljp5ZOtivdr9QfO21xuFFqCF80rImk3e4Dc89/gLqV4lxTFTSTtp4C2VznNfIXXF77gfO2i8ejygGeSqkIDYxYOOgDjuST3D1SOa1zw1vqnRyyRQPkk2oZbomz/q15cZcKspWskhzFpJa+7s3a3B8NitHhahFZUCCdzyzK42zu0I2spbT4f19LUU5nime4vkZkdfKScwvrtm081G+j4WrgDvkkSuYBI3oUyLEOOEkBNubz567FaHEmBPopi3XI65jd3juPiPyXvxRgTKUQmMuPWMzOzG+vZ208V2aKvZWdbh9Sdc8nUSHdpzO7N//AK4uF8dJEeU07TyjcNPDKE1zG5XOH9KSHEymaOJ++t/5CtCtKr4aa6mjqaIvdmIa9hNy1x05dx0814cTYRHStjjzufMQHSdq7W+4eJ+QXU6NKtwlliv2CzPbucCG3HkfRRTEqp0sz5Hm7nON/joB4AWSOLcmYDdSwCU4kxudo3XxN7A+S13OJ3N0DyNiVhFVWvQqlkONrX0Wc5ta5t3XXyiLRQX02QjYkeZRzydyT7zdfKJbRlF3SIiJEqIiIQiIiEIiIhC9KeodG4PYS1w1BGhC7r+O6osyFzdRYuyDNb0UeROa9zdioZMPFKQXtB8160tU+J4fG4tcNiN13n8fVZblztH/ACDBmUcRK17m7FJJhopTb2gr2ZWOEglvd4cHXOt3A3ub7rblx6Z1QKou+kFrGwtoLbLnIkzFPMTDqRyr06Lo02PTRzuqWu+kdmzEgEHNvp5D4Lxo8Ukim69hAfdxvYEdrfTzWoiM56pOxj17o1FenRetTUOke6R/tOJJ953W0zGpW05pgQI3G5Fhcm99T5LQRIHEJxjYQARtstvDMUkppOshNnWI2uCDyIX3SY1JFMahhAec1zlFu1votFEocRzSOhY4kkDXQ+S9HTuLy+9nE5rjTtXvcea3MXx2WqymYglgIBAtva9+86LnojMapKY2Eh1ajZbuF4vJTPL4SASMpuAdLg8/cFpudc3PNYRJZqkoY0OLgNSiIiRORERCEREQhEREIRERCEREQh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52" name="Picture 4" descr="http://static.tvtropes.org/pmwiki/pub/images/rsc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3810000"/>
            <a:ext cx="2857500" cy="2105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-14288" y="2277070"/>
            <a:ext cx="619932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 smtClean="0"/>
              <a:t>Thank You, RSC!!!</a:t>
            </a:r>
            <a:endParaRPr 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3785444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Tessitura Template_New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Custom 2">
      <a:dk1>
        <a:srgbClr val="262626"/>
      </a:dk1>
      <a:lt1>
        <a:srgbClr val="FFFFFF"/>
      </a:lt1>
      <a:dk2>
        <a:srgbClr val="3F3F3F"/>
      </a:dk2>
      <a:lt2>
        <a:srgbClr val="FFFFFF"/>
      </a:lt2>
      <a:accent1>
        <a:srgbClr val="5491A1"/>
      </a:accent1>
      <a:accent2>
        <a:srgbClr val="648CCC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648CCC"/>
      </a:hlink>
      <a:folHlink>
        <a:srgbClr val="5491A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Custom 2">
      <a:dk1>
        <a:srgbClr val="262626"/>
      </a:dk1>
      <a:lt1>
        <a:srgbClr val="FFFFFF"/>
      </a:lt1>
      <a:dk2>
        <a:srgbClr val="3F3F3F"/>
      </a:dk2>
      <a:lt2>
        <a:srgbClr val="FFFFFF"/>
      </a:lt2>
      <a:accent1>
        <a:srgbClr val="5491A1"/>
      </a:accent1>
      <a:accent2>
        <a:srgbClr val="648CCC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648CCC"/>
      </a:hlink>
      <a:folHlink>
        <a:srgbClr val="5491A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Tessitura Template_New</Template>
  <TotalTime>14153</TotalTime>
  <Words>579</Words>
  <Application>Microsoft Office PowerPoint</Application>
  <PresentationFormat>On-screen Show (4:3)</PresentationFormat>
  <Paragraphs>177</Paragraphs>
  <Slides>64</Slides>
  <Notes>46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64</vt:i4>
      </vt:variant>
    </vt:vector>
  </HeadingPairs>
  <TitlesOfParts>
    <vt:vector size="68" baseType="lpstr">
      <vt:lpstr>Tessitura Template_New</vt:lpstr>
      <vt:lpstr>Office Theme</vt:lpstr>
      <vt:lpstr>2_Office Theme</vt:lpstr>
      <vt:lpstr>1_Office Theme</vt:lpstr>
      <vt:lpstr>Tessitura UK Conference</vt:lpstr>
      <vt:lpstr> TLCC2013 Tessitura Learning &amp; Community Conference 2013  Don Youngberg VP, Community &amp; Learning Resources</vt:lpstr>
      <vt:lpstr>TLCC2012 – Thank You UK/IE!</vt:lpstr>
      <vt:lpstr>TLCC2013 San Francisco, CA</vt:lpstr>
      <vt:lpstr>PowerPoint Presentation</vt:lpstr>
      <vt:lpstr>PowerPoint Presentation</vt:lpstr>
      <vt:lpstr>PowerPoint Presentation</vt:lpstr>
      <vt:lpstr>TLCC2013 - San Francisco, CA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to help determine content for TLCC2013?</vt:lpstr>
      <vt:lpstr>TLCC Planning Committee Who are we?</vt:lpstr>
      <vt:lpstr>What do we do?</vt:lpstr>
      <vt:lpstr>When do we get started?</vt:lpstr>
      <vt:lpstr>Do you want to be involved?</vt:lpstr>
      <vt:lpstr>PowerPoint Presentation</vt:lpstr>
      <vt:lpstr>What’s New with Web Products   Steve Geahry Manager of Client Services, Web Products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do we have in common?</vt:lpstr>
      <vt:lpstr>Roadmap</vt:lpstr>
      <vt:lpstr>V12 Roadmap: What are we working on right now?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Pricing Rules Engine</vt:lpstr>
      <vt:lpstr>Main Pricing Rules Page</vt:lpstr>
      <vt:lpstr>Constituent Detail Page</vt:lpstr>
      <vt:lpstr>Rule Criteria Page</vt:lpstr>
      <vt:lpstr>Messaging Page</vt:lpstr>
      <vt:lpstr>What do we have in common?</vt:lpstr>
      <vt:lpstr>HINT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Get Involved!!</vt:lpstr>
      <vt:lpstr>Get Involved!!</vt:lpstr>
      <vt:lpstr>Get Involved!!</vt:lpstr>
      <vt:lpstr>HINT</vt:lpstr>
      <vt:lpstr>FINAL HINT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Chuck Reif</dc:creator>
  <cp:lastModifiedBy>Andrew</cp:lastModifiedBy>
  <cp:revision>351</cp:revision>
  <dcterms:created xsi:type="dcterms:W3CDTF">2010-05-13T18:56:33Z</dcterms:created>
  <dcterms:modified xsi:type="dcterms:W3CDTF">2012-11-09T16:39:00Z</dcterms:modified>
</cp:coreProperties>
</file>