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2" r:id="rId3"/>
  </p:sldMasterIdLst>
  <p:notesMasterIdLst>
    <p:notesMasterId r:id="rId14"/>
  </p:notesMasterIdLst>
  <p:sldIdLst>
    <p:sldId id="344" r:id="rId4"/>
    <p:sldId id="273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</p:sldIdLst>
  <p:sldSz cx="9144000" cy="6858000" type="screen4x3"/>
  <p:notesSz cx="6662738" cy="9906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663300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20" autoAdjust="0"/>
    <p:restoredTop sz="94660"/>
  </p:normalViewPr>
  <p:slideViewPr>
    <p:cSldViewPr>
      <p:cViewPr>
        <p:scale>
          <a:sx n="77" d="100"/>
          <a:sy n="77" d="100"/>
        </p:scale>
        <p:origin x="-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0" y="0"/>
            <a:ext cx="2887186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E2AE12-E0CB-4FA1-9D4A-4DFBABD96976}" type="datetimeFigureOut">
              <a:rPr lang="en-GB" smtClean="0"/>
              <a:pPr/>
              <a:t>06/11/2012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05350"/>
            <a:ext cx="5330190" cy="445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887186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0" y="9408981"/>
            <a:ext cx="2887186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8C33F3-5167-418E-99E2-772DD01B622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017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cover image_25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7180" name="Group 12"/>
          <p:cNvGrpSpPr>
            <a:grpSpLocks/>
          </p:cNvGrpSpPr>
          <p:nvPr/>
        </p:nvGrpSpPr>
        <p:grpSpPr bwMode="auto">
          <a:xfrm>
            <a:off x="-36513" y="1700213"/>
            <a:ext cx="9178926" cy="5180012"/>
            <a:chOff x="-23" y="1071"/>
            <a:chExt cx="5782" cy="3263"/>
          </a:xfrm>
        </p:grpSpPr>
        <p:pic>
          <p:nvPicPr>
            <p:cNvPr id="7179" name="Picture 11" descr="New White swoosh "/>
            <p:cNvPicPr preferRelativeResize="0"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23" y="1071"/>
              <a:ext cx="5782" cy="3263"/>
            </a:xfrm>
            <a:prstGeom prst="rect">
              <a:avLst/>
            </a:prstGeom>
            <a:noFill/>
          </p:spPr>
        </p:pic>
        <p:pic>
          <p:nvPicPr>
            <p:cNvPr id="7175" name="Picture 7" descr="Baker-Tilly-cmyk-logo"/>
            <p:cNvPicPr preferRelativeResize="0"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71" y="3838"/>
              <a:ext cx="1285" cy="265"/>
            </a:xfrm>
            <a:prstGeom prst="rect">
              <a:avLst/>
            </a:prstGeom>
            <a:noFill/>
          </p:spPr>
        </p:pic>
        <p:pic>
          <p:nvPicPr>
            <p:cNvPr id="7176" name="Picture 8" descr="member-CMYK"/>
            <p:cNvPicPr preferRelativeResize="0"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8" y="3927"/>
              <a:ext cx="772" cy="229"/>
            </a:xfrm>
            <a:prstGeom prst="rect">
              <a:avLst/>
            </a:prstGeom>
            <a:noFill/>
          </p:spPr>
        </p:pic>
      </p:grpSp>
      <p:sp>
        <p:nvSpPr>
          <p:cNvPr id="7171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976313" y="4149725"/>
            <a:ext cx="7772400" cy="7921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339975" y="4943475"/>
            <a:ext cx="6405563" cy="790575"/>
          </a:xfrm>
        </p:spPr>
        <p:txBody>
          <a:bodyPr/>
          <a:lstStyle>
            <a:lvl1pPr algn="r">
              <a:spcBef>
                <a:spcPct val="0"/>
              </a:spcBef>
              <a:spcAft>
                <a:spcPct val="0"/>
              </a:spcAft>
              <a:defRPr sz="2400" b="0"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338" y="1412875"/>
            <a:ext cx="3636962" cy="4537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5700" y="1412875"/>
            <a:ext cx="3638550" cy="4537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404813"/>
            <a:ext cx="2070100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3850" y="404813"/>
            <a:ext cx="6057900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cover image_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8682" name="Group 10"/>
          <p:cNvGrpSpPr>
            <a:grpSpLocks/>
          </p:cNvGrpSpPr>
          <p:nvPr/>
        </p:nvGrpSpPr>
        <p:grpSpPr bwMode="auto">
          <a:xfrm>
            <a:off x="-36513" y="1700213"/>
            <a:ext cx="9178926" cy="5180012"/>
            <a:chOff x="-23" y="1071"/>
            <a:chExt cx="5782" cy="3263"/>
          </a:xfrm>
        </p:grpSpPr>
        <p:pic>
          <p:nvPicPr>
            <p:cNvPr id="28679" name="Picture 7" descr="New White swoosh 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23" y="1071"/>
              <a:ext cx="5782" cy="3263"/>
            </a:xfrm>
            <a:prstGeom prst="rect">
              <a:avLst/>
            </a:prstGeom>
            <a:noFill/>
          </p:spPr>
        </p:pic>
        <p:pic>
          <p:nvPicPr>
            <p:cNvPr id="28680" name="Picture 8" descr="Baker-Tilly-cmyk-logo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71" y="3838"/>
              <a:ext cx="1285" cy="265"/>
            </a:xfrm>
            <a:prstGeom prst="rect">
              <a:avLst/>
            </a:prstGeom>
            <a:noFill/>
          </p:spPr>
        </p:pic>
        <p:pic>
          <p:nvPicPr>
            <p:cNvPr id="28681" name="Picture 9" descr="member-CMYK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8" y="3927"/>
              <a:ext cx="772" cy="229"/>
            </a:xfrm>
            <a:prstGeom prst="rect">
              <a:avLst/>
            </a:prstGeom>
            <a:noFill/>
          </p:spPr>
        </p:pic>
      </p:grpSp>
      <p:sp>
        <p:nvSpPr>
          <p:cNvPr id="28675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976313" y="4148138"/>
            <a:ext cx="7772400" cy="792162"/>
          </a:xfrm>
        </p:spPr>
        <p:txBody>
          <a:bodyPr/>
          <a:lstStyle>
            <a:lvl1pPr algn="r">
              <a:defRPr sz="4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339975" y="4943475"/>
            <a:ext cx="6405563" cy="792163"/>
          </a:xfrm>
        </p:spPr>
        <p:txBody>
          <a:bodyPr/>
          <a:lstStyle>
            <a:lvl1pPr algn="r">
              <a:spcBef>
                <a:spcPct val="0"/>
              </a:spcBef>
              <a:spcAft>
                <a:spcPct val="0"/>
              </a:spcAft>
              <a:defRPr sz="3200" b="0"/>
            </a:lvl1pPr>
          </a:lstStyle>
          <a:p>
            <a:r>
              <a:rPr lang="en-GB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338" y="1412875"/>
            <a:ext cx="3744912" cy="4537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3650" y="1412875"/>
            <a:ext cx="3746500" cy="4537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6075" y="404813"/>
            <a:ext cx="2124075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3850" y="404813"/>
            <a:ext cx="6219825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cover image_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35847" name="Group 7"/>
          <p:cNvGrpSpPr>
            <a:grpSpLocks/>
          </p:cNvGrpSpPr>
          <p:nvPr/>
        </p:nvGrpSpPr>
        <p:grpSpPr bwMode="auto">
          <a:xfrm>
            <a:off x="-36513" y="1700213"/>
            <a:ext cx="9178926" cy="5180012"/>
            <a:chOff x="-23" y="1071"/>
            <a:chExt cx="5782" cy="3263"/>
          </a:xfrm>
        </p:grpSpPr>
        <p:pic>
          <p:nvPicPr>
            <p:cNvPr id="35848" name="Picture 8" descr="New White swoosh 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23" y="1071"/>
              <a:ext cx="5782" cy="3263"/>
            </a:xfrm>
            <a:prstGeom prst="rect">
              <a:avLst/>
            </a:prstGeom>
            <a:noFill/>
          </p:spPr>
        </p:pic>
        <p:pic>
          <p:nvPicPr>
            <p:cNvPr id="35849" name="Picture 9" descr="Baker-Tilly-cmyk-logo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71" y="3838"/>
              <a:ext cx="1285" cy="265"/>
            </a:xfrm>
            <a:prstGeom prst="rect">
              <a:avLst/>
            </a:prstGeom>
            <a:noFill/>
          </p:spPr>
        </p:pic>
        <p:pic>
          <p:nvPicPr>
            <p:cNvPr id="35850" name="Picture 10" descr="member-CMYK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48" y="3927"/>
              <a:ext cx="772" cy="229"/>
            </a:xfrm>
            <a:prstGeom prst="rect">
              <a:avLst/>
            </a:prstGeom>
            <a:noFill/>
          </p:spPr>
        </p:pic>
      </p:grpSp>
      <p:sp>
        <p:nvSpPr>
          <p:cNvPr id="35843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976313" y="4148138"/>
            <a:ext cx="7772400" cy="792162"/>
          </a:xfrm>
        </p:spPr>
        <p:txBody>
          <a:bodyPr/>
          <a:lstStyle>
            <a:lvl1pPr algn="r">
              <a:defRPr sz="4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339975" y="4943475"/>
            <a:ext cx="6405563" cy="792163"/>
          </a:xfrm>
        </p:spPr>
        <p:txBody>
          <a:bodyPr/>
          <a:lstStyle>
            <a:lvl1pPr algn="r">
              <a:spcBef>
                <a:spcPct val="0"/>
              </a:spcBef>
              <a:spcAft>
                <a:spcPct val="0"/>
              </a:spcAft>
              <a:defRPr sz="3200" b="0"/>
            </a:lvl1pPr>
          </a:lstStyle>
          <a:p>
            <a:r>
              <a:rPr lang="en-GB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338" y="1412875"/>
            <a:ext cx="3636962" cy="4537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5700" y="1412875"/>
            <a:ext cx="3638550" cy="4537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404813"/>
            <a:ext cx="2070100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3850" y="404813"/>
            <a:ext cx="6057900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Picture 15" descr="body-slide_opti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404813"/>
            <a:ext cx="82296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1412875"/>
            <a:ext cx="7427912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algn="l" rtl="0" eaLnBrk="1" fontAlgn="base" hangingPunct="1">
        <a:spcBef>
          <a:spcPct val="100000"/>
        </a:spcBef>
        <a:spcAft>
          <a:spcPct val="50000"/>
        </a:spcAft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354013" indent="-174625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2pPr>
      <a:lvl3pPr marL="719138" indent="-182563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073150" indent="-17145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1438275" indent="-182563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1895475" indent="-182563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352675" indent="-182563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2809875" indent="-182563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267075" indent="-182563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8" name="Picture 10" descr="graph-slide_opti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404813"/>
            <a:ext cx="82296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1412875"/>
            <a:ext cx="7643812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algn="l" rtl="0" fontAlgn="base">
        <a:spcBef>
          <a:spcPct val="100000"/>
        </a:spcBef>
        <a:spcAft>
          <a:spcPct val="50000"/>
        </a:spcAft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354013" indent="-174625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2pPr>
      <a:lvl3pPr marL="719138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073150" indent="-17145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14382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18954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3526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28098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2670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4" name="Picture 8" descr="profile-slide_opti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404813"/>
            <a:ext cx="82296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1412875"/>
            <a:ext cx="7427912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algn="l" rtl="0" fontAlgn="base">
        <a:spcBef>
          <a:spcPct val="100000"/>
        </a:spcBef>
        <a:spcAft>
          <a:spcPct val="50000"/>
        </a:spcAft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354013" indent="-174625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2pPr>
      <a:lvl3pPr marL="719138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073150" indent="-17145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14382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18954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3526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28098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267075" indent="-182563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76313" y="3933056"/>
            <a:ext cx="7772400" cy="792163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VAT and Cultural Bodies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339975" y="4725144"/>
            <a:ext cx="6405563" cy="1077813"/>
          </a:xfrm>
        </p:spPr>
        <p:txBody>
          <a:bodyPr/>
          <a:lstStyle/>
          <a:p>
            <a:r>
              <a:rPr lang="en-US" dirty="0" smtClean="0"/>
              <a:t>Steve Hodgetts</a:t>
            </a:r>
          </a:p>
          <a:p>
            <a:r>
              <a:rPr lang="en-US" dirty="0" smtClean="0"/>
              <a:t>VAT Partner</a:t>
            </a:r>
          </a:p>
          <a:p>
            <a:r>
              <a:rPr lang="en-US" sz="2000" dirty="0"/>
              <a:t>s</a:t>
            </a:r>
            <a:r>
              <a:rPr lang="en-US" sz="2000" dirty="0" smtClean="0"/>
              <a:t>teve.hodgetts@bakertilly.co.uk</a:t>
            </a:r>
          </a:p>
          <a:p>
            <a:endParaRPr lang="en-US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55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History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338" y="1412875"/>
            <a:ext cx="7644134" cy="4537075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ts val="18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b="0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r>
              <a:rPr lang="en-GB" dirty="0" smtClean="0"/>
              <a:t>London Zoo </a:t>
            </a:r>
            <a:r>
              <a:rPr lang="en-GB" dirty="0" smtClean="0"/>
              <a:t>(2000 </a:t>
            </a:r>
            <a:r>
              <a:rPr lang="en-GB" dirty="0" smtClean="0"/>
              <a:t>to </a:t>
            </a:r>
            <a:r>
              <a:rPr lang="en-GB" dirty="0" smtClean="0"/>
              <a:t>2003) </a:t>
            </a:r>
            <a:r>
              <a:rPr lang="en-GB" dirty="0" smtClean="0"/>
              <a:t>– ECJ decision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Admissions to theatres and other cultural bodies – exempt from VAT</a:t>
            </a:r>
          </a:p>
          <a:p>
            <a:pPr>
              <a:spcBef>
                <a:spcPts val="120"/>
              </a:spcBef>
              <a:spcAft>
                <a:spcPts val="60"/>
              </a:spcAft>
            </a:pPr>
            <a:endParaRPr lang="en-GB" dirty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Must be managed on a voluntary basis by persons who have no financial interest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 smtClean="0"/>
          </a:p>
          <a:p>
            <a:pPr marL="342900" indent="-342900"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</a:pPr>
            <a:endParaRPr lang="en-GB" sz="2000" b="0" dirty="0">
              <a:solidFill>
                <a:srgbClr val="0033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History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338" y="1412875"/>
            <a:ext cx="7644134" cy="4537075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ts val="18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b="0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r>
              <a:rPr lang="en-GB" dirty="0" smtClean="0"/>
              <a:t>In 2003 cultural bodies had to make a decision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Apply exemption – claim refund of VAT overpaid</a:t>
            </a:r>
          </a:p>
          <a:p>
            <a:pPr>
              <a:spcBef>
                <a:spcPts val="120"/>
              </a:spcBef>
              <a:spcAft>
                <a:spcPts val="60"/>
              </a:spcAft>
            </a:pPr>
            <a:endParaRPr lang="en-GB" dirty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Structure arrangements to fail exemption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 smtClean="0"/>
          </a:p>
          <a:p>
            <a:pPr marL="342900" indent="-342900"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</a:pPr>
            <a:endParaRPr lang="en-GB" sz="2000" b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1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History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338" y="1412875"/>
            <a:ext cx="7644134" cy="4537075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ts val="18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b="0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r>
              <a:rPr lang="en-GB" dirty="0" smtClean="0"/>
              <a:t>HMRC originally allowed bodies to structure arrangements </a:t>
            </a:r>
            <a:r>
              <a:rPr lang="en-GB" dirty="0" smtClean="0"/>
              <a:t>efficiently</a:t>
            </a:r>
            <a:endParaRPr lang="en-GB" dirty="0" smtClean="0"/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HMRC now applying strict interpretation</a:t>
            </a:r>
          </a:p>
          <a:p>
            <a:pPr>
              <a:spcBef>
                <a:spcPts val="120"/>
              </a:spcBef>
              <a:spcAft>
                <a:spcPts val="60"/>
              </a:spcAft>
            </a:pPr>
            <a:endParaRPr lang="en-GB" dirty="0"/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 smtClean="0"/>
          </a:p>
          <a:p>
            <a:pPr marL="342900" indent="-342900"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</a:pPr>
            <a:endParaRPr lang="en-GB" sz="2000" b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1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Partial Exemption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338" y="1412875"/>
            <a:ext cx="7644134" cy="4537075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ts val="18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b="0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r>
              <a:rPr lang="en-GB" dirty="0" smtClean="0"/>
              <a:t>Some </a:t>
            </a:r>
            <a:r>
              <a:rPr lang="en-GB" dirty="0" smtClean="0"/>
              <a:t>theatres heavily </a:t>
            </a:r>
            <a:r>
              <a:rPr lang="en-GB" dirty="0" smtClean="0"/>
              <a:t>partially exempt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VAT restriction on expenditure</a:t>
            </a:r>
          </a:p>
          <a:p>
            <a:pPr>
              <a:spcBef>
                <a:spcPts val="120"/>
              </a:spcBef>
              <a:spcAft>
                <a:spcPts val="60"/>
              </a:spcAft>
            </a:pPr>
            <a:endParaRPr lang="en-GB" dirty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Other bodies primarily taxable but exempt income from fundraising events, educational activities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 smtClean="0"/>
          </a:p>
          <a:p>
            <a:pPr marL="342900" indent="-342900"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</a:pPr>
            <a:endParaRPr lang="en-GB" sz="2000" b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Partial Exemption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338" y="1412875"/>
            <a:ext cx="7644134" cy="4537075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ts val="18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b="0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r>
              <a:rPr lang="en-GB" dirty="0" smtClean="0"/>
              <a:t>HMRC attempt to restrict </a:t>
            </a:r>
            <a:r>
              <a:rPr lang="en-GB" dirty="0" smtClean="0"/>
              <a:t>recovery on expenditure</a:t>
            </a:r>
            <a:endParaRPr lang="en-GB" dirty="0" smtClean="0"/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Case law has confirmed production costs </a:t>
            </a:r>
            <a:r>
              <a:rPr lang="en-GB" smtClean="0"/>
              <a:t>partially </a:t>
            </a:r>
            <a:r>
              <a:rPr lang="en-GB" smtClean="0"/>
              <a:t>recoverable</a:t>
            </a:r>
            <a:endParaRPr lang="en-GB" dirty="0" smtClean="0"/>
          </a:p>
          <a:p>
            <a:pPr>
              <a:spcBef>
                <a:spcPts val="120"/>
              </a:spcBef>
              <a:spcAft>
                <a:spcPts val="60"/>
              </a:spcAft>
            </a:pPr>
            <a:endParaRPr lang="en-GB" dirty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Partial Exemption Special Method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 smtClean="0"/>
          </a:p>
          <a:p>
            <a:pPr marL="342900" indent="-342900"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</a:pPr>
            <a:endParaRPr lang="en-GB" sz="2000" b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78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Capital Expenditure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338" y="1412875"/>
            <a:ext cx="7644134" cy="4537075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ts val="18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b="0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r>
              <a:rPr lang="en-GB" dirty="0" smtClean="0"/>
              <a:t>Consider implementation of PE Override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dirty="0" smtClean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Existing PESM does not produce a fair result</a:t>
            </a:r>
          </a:p>
          <a:p>
            <a:pPr>
              <a:spcBef>
                <a:spcPts val="120"/>
              </a:spcBef>
              <a:spcAft>
                <a:spcPts val="60"/>
              </a:spcAft>
            </a:pPr>
            <a:endParaRPr lang="en-GB" dirty="0"/>
          </a:p>
          <a:p>
            <a:pPr marL="342900" indent="-342900">
              <a:spcBef>
                <a:spcPts val="12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HMRC can also apply PE Override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 smtClean="0"/>
          </a:p>
          <a:p>
            <a:pPr marL="342900" indent="-342900"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</a:pPr>
            <a:endParaRPr lang="en-GB" sz="2000" b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78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Claim VAT Reliefs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338" y="1412875"/>
            <a:ext cx="7644134" cy="4537075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ts val="18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b="0" dirty="0" smtClean="0"/>
          </a:p>
          <a:p>
            <a:pPr marL="342900" indent="-342900">
              <a:spcBef>
                <a:spcPts val="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r>
              <a:rPr lang="en-GB" sz="2400" dirty="0" smtClean="0"/>
              <a:t>Programmes including design and artwork</a:t>
            </a:r>
          </a:p>
          <a:p>
            <a:pPr marL="342900" indent="-342900">
              <a:spcBef>
                <a:spcPts val="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dirty="0" smtClean="0"/>
          </a:p>
          <a:p>
            <a:pPr marL="342900" indent="-342900">
              <a:spcBef>
                <a:spcPts val="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sz="2400" dirty="0" smtClean="0"/>
              <a:t>Advertising</a:t>
            </a:r>
          </a:p>
          <a:p>
            <a:pPr>
              <a:spcBef>
                <a:spcPts val="0"/>
              </a:spcBef>
              <a:spcAft>
                <a:spcPts val="60"/>
              </a:spcAft>
            </a:pPr>
            <a:endParaRPr lang="en-GB" sz="2400" dirty="0"/>
          </a:p>
          <a:p>
            <a:pPr marL="342900" indent="-342900">
              <a:spcBef>
                <a:spcPts val="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sz="2400" dirty="0" smtClean="0"/>
              <a:t>Works to facilitate a disabled person’s access</a:t>
            </a:r>
          </a:p>
          <a:p>
            <a:pPr>
              <a:spcBef>
                <a:spcPts val="0"/>
              </a:spcBef>
              <a:spcAft>
                <a:spcPts val="60"/>
              </a:spcAft>
            </a:pPr>
            <a:endParaRPr lang="en-GB" sz="2400" dirty="0" smtClean="0"/>
          </a:p>
          <a:p>
            <a:pPr marL="342900" indent="-342900">
              <a:spcBef>
                <a:spcPts val="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sz="2400" dirty="0" smtClean="0"/>
              <a:t>Ramps, widening corridors/doorways</a:t>
            </a:r>
          </a:p>
          <a:p>
            <a:pPr>
              <a:spcBef>
                <a:spcPts val="0"/>
              </a:spcBef>
              <a:spcAft>
                <a:spcPts val="60"/>
              </a:spcAft>
            </a:pPr>
            <a:endParaRPr lang="en-GB" sz="2400" dirty="0" smtClean="0"/>
          </a:p>
          <a:p>
            <a:pPr marL="342900" indent="-342900">
              <a:spcBef>
                <a:spcPts val="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sz="2400" dirty="0" smtClean="0"/>
              <a:t>Washrooms/toilets</a:t>
            </a:r>
          </a:p>
          <a:p>
            <a:pPr>
              <a:spcBef>
                <a:spcPts val="1200"/>
              </a:spcBef>
              <a:spcAft>
                <a:spcPts val="60"/>
              </a:spcAft>
            </a:pPr>
            <a:endParaRPr lang="en-GB" dirty="0" smtClean="0"/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 smtClean="0"/>
          </a:p>
          <a:p>
            <a:pPr marL="342900" indent="-342900"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</a:pPr>
            <a:endParaRPr lang="en-GB" sz="2000" b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80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Current Issues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338" y="1412875"/>
            <a:ext cx="7644134" cy="4537075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ts val="18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b="0" dirty="0" smtClean="0"/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r>
              <a:rPr lang="en-GB" dirty="0" smtClean="0"/>
              <a:t>Credit card charges</a:t>
            </a:r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dirty="0" smtClean="0"/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Follow liability of admission</a:t>
            </a:r>
          </a:p>
          <a:p>
            <a:pPr>
              <a:spcBef>
                <a:spcPts val="600"/>
              </a:spcBef>
              <a:spcAft>
                <a:spcPts val="60"/>
              </a:spcAft>
            </a:pPr>
            <a:endParaRPr lang="en-GB" dirty="0"/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Unless provided by separate body (financial service)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 smtClean="0"/>
          </a:p>
          <a:p>
            <a:pPr marL="342900" indent="-342900"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</a:pPr>
            <a:endParaRPr lang="en-GB" sz="2000" b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21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Current Issues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338" y="1412875"/>
            <a:ext cx="7644134" cy="4537075"/>
          </a:xfr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ts val="18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sz="2400" b="0" dirty="0" smtClean="0"/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r>
              <a:rPr lang="en-GB" dirty="0" smtClean="0"/>
              <a:t>Cost Sharing Exemption</a:t>
            </a:r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  <a:tabLst>
                <a:tab pos="355600" algn="l"/>
              </a:tabLst>
            </a:pPr>
            <a:endParaRPr lang="en-GB" dirty="0" smtClean="0"/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Similar bodies share services</a:t>
            </a:r>
          </a:p>
          <a:p>
            <a:pPr>
              <a:spcBef>
                <a:spcPts val="600"/>
              </a:spcBef>
              <a:spcAft>
                <a:spcPts val="60"/>
              </a:spcAft>
            </a:pPr>
            <a:endParaRPr lang="en-GB" dirty="0"/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Form CSG</a:t>
            </a:r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dirty="0"/>
          </a:p>
          <a:p>
            <a:pPr marL="342900" indent="-342900">
              <a:spcBef>
                <a:spcPts val="600"/>
              </a:spcBef>
              <a:spcAft>
                <a:spcPts val="60"/>
              </a:spcAft>
              <a:buFont typeface="Arial" pitchFamily="34" charset="0"/>
              <a:buChar char="•"/>
            </a:pPr>
            <a:r>
              <a:rPr lang="en-GB" dirty="0" smtClean="0"/>
              <a:t>Recharges exempt from VAT</a:t>
            </a:r>
          </a:p>
          <a:p>
            <a:pPr marL="342900" indent="-342900"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 smtClean="0"/>
          </a:p>
          <a:p>
            <a:pPr marL="342900" indent="-342900"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  <a:buFont typeface="Arial" pitchFamily="34" charset="0"/>
              <a:buChar char="•"/>
            </a:pPr>
            <a:endParaRPr lang="en-GB" sz="2000" b="0" dirty="0">
              <a:solidFill>
                <a:srgbClr val="003366"/>
              </a:solidFill>
            </a:endParaRPr>
          </a:p>
          <a:p>
            <a:pPr>
              <a:lnSpc>
                <a:spcPct val="80000"/>
              </a:lnSpc>
              <a:spcBef>
                <a:spcPts val="120"/>
              </a:spcBef>
              <a:spcAft>
                <a:spcPts val="60"/>
              </a:spcAft>
            </a:pPr>
            <a:endParaRPr lang="en-GB" sz="2000" b="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7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ker Tilly Feb08">
  <a:themeElements>
    <a:clrScheme name="Baker Tilly Feb08 (2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aker Tilly Feb08 (2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ker Tilly Feb08 (2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ker Tilly Feb08 (2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ker Tilly Feb08 (2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ker Tilly Feb08 (2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ker Tilly Feb08 (2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ker Tilly Feb08 (2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ker Tilly Feb08 (2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ker Tilly Feb08 (2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ker Tilly Feb08 (2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ker Tilly Feb08 (2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ker Tilly Feb08 (2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ker Tilly Feb08 (2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Baker Tilly Feb08</Template>
  <TotalTime>287</TotalTime>
  <Words>202</Words>
  <Application>Microsoft Office PowerPoint</Application>
  <PresentationFormat>On-screen Show (4:3)</PresentationFormat>
  <Paragraphs>82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Baker Tilly Feb08</vt:lpstr>
      <vt:lpstr>1_Default Design</vt:lpstr>
      <vt:lpstr>2_Default Design</vt:lpstr>
      <vt:lpstr>VAT and Cultural Bodies</vt:lpstr>
      <vt:lpstr>History</vt:lpstr>
      <vt:lpstr>History</vt:lpstr>
      <vt:lpstr>History</vt:lpstr>
      <vt:lpstr>Partial Exemption</vt:lpstr>
      <vt:lpstr>Partial Exemption</vt:lpstr>
      <vt:lpstr>Capital Expenditure</vt:lpstr>
      <vt:lpstr>Claim VAT Reliefs</vt:lpstr>
      <vt:lpstr>Current Issues</vt:lpstr>
      <vt:lpstr>Current Issues</vt:lpstr>
    </vt:vector>
  </TitlesOfParts>
  <Company>Baker Tilly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VAT &amp; Charities</dc:title>
  <dc:creator>Carol Blakeway</dc:creator>
  <cp:lastModifiedBy>Carol Blakeway</cp:lastModifiedBy>
  <cp:revision>121</cp:revision>
  <dcterms:created xsi:type="dcterms:W3CDTF">2011-04-04T10:01:23Z</dcterms:created>
  <dcterms:modified xsi:type="dcterms:W3CDTF">2012-11-06T16:07:56Z</dcterms:modified>
</cp:coreProperties>
</file>