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7" r:id="rId2"/>
    <p:sldId id="271" r:id="rId3"/>
    <p:sldId id="272" r:id="rId4"/>
    <p:sldId id="286" r:id="rId5"/>
    <p:sldId id="267" r:id="rId6"/>
    <p:sldId id="256" r:id="rId7"/>
    <p:sldId id="287" r:id="rId8"/>
    <p:sldId id="273" r:id="rId9"/>
    <p:sldId id="274" r:id="rId10"/>
    <p:sldId id="269" r:id="rId11"/>
    <p:sldId id="281" r:id="rId12"/>
    <p:sldId id="282" r:id="rId13"/>
    <p:sldId id="283" r:id="rId14"/>
    <p:sldId id="284" r:id="rId15"/>
    <p:sldId id="275" r:id="rId16"/>
    <p:sldId id="276" r:id="rId17"/>
    <p:sldId id="277" r:id="rId18"/>
    <p:sldId id="278" r:id="rId19"/>
    <p:sldId id="279" r:id="rId20"/>
    <p:sldId id="280" r:id="rId21"/>
    <p:sldId id="285" r:id="rId22"/>
    <p:sldId id="288" r:id="rId23"/>
    <p:sldId id="265" r:id="rId24"/>
  </p:sldIdLst>
  <p:sldSz cx="9144000" cy="6858000" type="screen4x3"/>
  <p:notesSz cx="6797675" cy="9926638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422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-204" y="-96"/>
      </p:cViewPr>
      <p:guideLst>
        <p:guide orient="horz" pos="398"/>
        <p:guide orient="horz" pos="1330"/>
        <p:guide orient="horz" pos="1592"/>
        <p:guide orient="horz" pos="3418"/>
        <p:guide orient="horz" pos="3592"/>
        <p:guide orient="horz" pos="178"/>
        <p:guide orient="horz" pos="1047"/>
        <p:guide pos="5307"/>
        <p:guide pos="475"/>
        <p:guide pos="180"/>
        <p:guide pos="55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title>
      <c:tx>
        <c:rich>
          <a:bodyPr/>
          <a:lstStyle/>
          <a:p>
            <a:pPr>
              <a:defRPr sz="1600"/>
            </a:pPr>
            <a:r>
              <a:rPr lang="en-US" sz="1600" dirty="0" smtClean="0"/>
              <a:t>% of</a:t>
            </a:r>
            <a:r>
              <a:rPr lang="en-US" sz="1600" baseline="0" dirty="0" smtClean="0"/>
              <a:t> TOP Audiences Buying a Ticket</a:t>
            </a:r>
            <a:endParaRPr lang="en-US" sz="1600" dirty="0"/>
          </a:p>
        </c:rich>
      </c:tx>
      <c:layout/>
    </c:title>
    <c:plotArea>
      <c:layout>
        <c:manualLayout>
          <c:layoutTarget val="inner"/>
          <c:xMode val="edge"/>
          <c:yMode val="edge"/>
          <c:x val="8.6576054595681767E-2"/>
          <c:y val="0.19489901879245636"/>
          <c:w val="0.89162549354691034"/>
          <c:h val="0.68117214880125243"/>
        </c:manualLayout>
      </c:layout>
      <c:barChart>
        <c:barDir val="col"/>
        <c:grouping val="clustered"/>
        <c:ser>
          <c:idx val="0"/>
          <c:order val="0"/>
          <c:tx>
            <c:strRef>
              <c:f>Sheet1!$B$2</c:f>
              <c:strCache>
                <c:ptCount val="1"/>
                <c:pt idx="0">
                  <c:v>% Constituents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en-US"/>
              </a:p>
            </c:txPr>
            <c:showVal val="1"/>
          </c:dLbls>
          <c:cat>
            <c:strRef>
              <c:f>Sheet1!$A$3:$A$10</c:f>
              <c:strCache>
                <c:ptCount val="8"/>
                <c:pt idx="0">
                  <c:v>05/06</c:v>
                </c:pt>
                <c:pt idx="1">
                  <c:v>06/07</c:v>
                </c:pt>
                <c:pt idx="2">
                  <c:v>07/08</c:v>
                </c:pt>
                <c:pt idx="3">
                  <c:v>08/09</c:v>
                </c:pt>
                <c:pt idx="4">
                  <c:v>09/10</c:v>
                </c:pt>
                <c:pt idx="5">
                  <c:v>10/11</c:v>
                </c:pt>
                <c:pt idx="6">
                  <c:v>11/12</c:v>
                </c:pt>
                <c:pt idx="7">
                  <c:v>12/13</c:v>
                </c:pt>
              </c:strCache>
            </c:strRef>
          </c:cat>
          <c:val>
            <c:numRef>
              <c:f>Sheet1!$B$3:$B$10</c:f>
              <c:numCache>
                <c:formatCode>0%</c:formatCode>
                <c:ptCount val="8"/>
                <c:pt idx="0">
                  <c:v>0.47180000000000039</c:v>
                </c:pt>
                <c:pt idx="1">
                  <c:v>0.77350000000000052</c:v>
                </c:pt>
                <c:pt idx="2">
                  <c:v>0.49810000000000032</c:v>
                </c:pt>
                <c:pt idx="3">
                  <c:v>0.51519999999999999</c:v>
                </c:pt>
                <c:pt idx="4">
                  <c:v>0.46610000000000001</c:v>
                </c:pt>
                <c:pt idx="5">
                  <c:v>0.48340000000000038</c:v>
                </c:pt>
                <c:pt idx="6">
                  <c:v>0.5393</c:v>
                </c:pt>
                <c:pt idx="7">
                  <c:v>0.40650000000000008</c:v>
                </c:pt>
              </c:numCache>
            </c:numRef>
          </c:val>
        </c:ser>
        <c:axId val="44724608"/>
        <c:axId val="44726144"/>
      </c:barChart>
      <c:catAx>
        <c:axId val="4472460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44726144"/>
        <c:crosses val="autoZero"/>
        <c:auto val="1"/>
        <c:lblAlgn val="ctr"/>
        <c:lblOffset val="100"/>
      </c:catAx>
      <c:valAx>
        <c:axId val="44726144"/>
        <c:scaling>
          <c:orientation val="minMax"/>
        </c:scaling>
        <c:axPos val="l"/>
        <c:majorGridlines/>
        <c:numFmt formatCode="0%" sourceLinked="1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44724608"/>
        <c:crosses val="autoZero"/>
        <c:crossBetween val="between"/>
      </c:valAx>
    </c:plotArea>
    <c:plotVisOnly val="1"/>
  </c:chart>
  <c:spPr>
    <a:solidFill>
      <a:schemeClr val="bg1"/>
    </a:solidFill>
  </c:spPr>
  <c:txPr>
    <a:bodyPr/>
    <a:lstStyle/>
    <a:p>
      <a:pPr>
        <a:defRPr sz="1800"/>
      </a:pPr>
      <a:endParaRPr lang="en-U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GB"/>
  <c:chart>
    <c:title>
      <c:tx>
        <c:rich>
          <a:bodyPr/>
          <a:lstStyle/>
          <a:p>
            <a:pPr>
              <a:defRPr sz="1600"/>
            </a:pPr>
            <a:r>
              <a:rPr lang="en-US" sz="1600" dirty="0" err="1" smtClean="0"/>
              <a:t>Avg</a:t>
            </a:r>
            <a:r>
              <a:rPr lang="en-US" sz="1600" baseline="0" dirty="0" smtClean="0"/>
              <a:t> price per ticket and number of tickets bought</a:t>
            </a:r>
            <a:endParaRPr lang="en-US" sz="1600" dirty="0"/>
          </a:p>
        </c:rich>
      </c:tx>
      <c:layout/>
    </c:title>
    <c:plotArea>
      <c:layout>
        <c:manualLayout>
          <c:layoutTarget val="inner"/>
          <c:xMode val="edge"/>
          <c:yMode val="edge"/>
          <c:x val="0.1159246975055206"/>
          <c:y val="0.21779466273093975"/>
          <c:w val="0.85038678598757367"/>
          <c:h val="0.65827650486277034"/>
        </c:manualLayout>
      </c:layout>
      <c:barChart>
        <c:barDir val="col"/>
        <c:grouping val="clustered"/>
        <c:ser>
          <c:idx val="0"/>
          <c:order val="0"/>
          <c:tx>
            <c:strRef>
              <c:f>Sheet1!$B$2</c:f>
              <c:strCache>
                <c:ptCount val="1"/>
                <c:pt idx="0">
                  <c:v>Average Price per Ticket</c:v>
                </c:pt>
              </c:strCache>
            </c:strRef>
          </c:tx>
          <c:dLbls>
            <c:txPr>
              <a:bodyPr/>
              <a:lstStyle/>
              <a:p>
                <a:pPr>
                  <a:defRPr sz="1050"/>
                </a:pPr>
                <a:endParaRPr lang="en-US"/>
              </a:p>
            </c:txPr>
            <c:showVal val="1"/>
          </c:dLbls>
          <c:cat>
            <c:strRef>
              <c:f>Sheet1!$A$3:$A$10</c:f>
              <c:strCache>
                <c:ptCount val="8"/>
                <c:pt idx="0">
                  <c:v>05/06</c:v>
                </c:pt>
                <c:pt idx="1">
                  <c:v>06/07</c:v>
                </c:pt>
                <c:pt idx="2">
                  <c:v>07/08</c:v>
                </c:pt>
                <c:pt idx="3">
                  <c:v>08/09</c:v>
                </c:pt>
                <c:pt idx="4">
                  <c:v>09/10</c:v>
                </c:pt>
                <c:pt idx="5">
                  <c:v>10/11</c:v>
                </c:pt>
                <c:pt idx="6">
                  <c:v>11/12</c:v>
                </c:pt>
                <c:pt idx="7">
                  <c:v>12/13</c:v>
                </c:pt>
              </c:strCache>
            </c:strRef>
          </c:cat>
          <c:val>
            <c:numRef>
              <c:f>Sheet1!$B$3:$B$10</c:f>
              <c:numCache>
                <c:formatCode>"£"#,##0.00;[Red]\-"£"#,##0.00</c:formatCode>
                <c:ptCount val="8"/>
                <c:pt idx="0">
                  <c:v>18.559999999999999</c:v>
                </c:pt>
                <c:pt idx="1">
                  <c:v>17.600000000000001</c:v>
                </c:pt>
                <c:pt idx="2">
                  <c:v>18.95</c:v>
                </c:pt>
                <c:pt idx="3">
                  <c:v>19.89</c:v>
                </c:pt>
                <c:pt idx="4">
                  <c:v>18.899999999999999</c:v>
                </c:pt>
                <c:pt idx="5">
                  <c:v>18.059999999999999</c:v>
                </c:pt>
                <c:pt idx="6">
                  <c:v>22.47</c:v>
                </c:pt>
                <c:pt idx="7">
                  <c:v>23.57</c:v>
                </c:pt>
              </c:numCache>
            </c:numRef>
          </c:val>
        </c:ser>
        <c:axId val="89993600"/>
        <c:axId val="89995136"/>
      </c:barChart>
      <c:lineChart>
        <c:grouping val="standard"/>
        <c:ser>
          <c:idx val="1"/>
          <c:order val="1"/>
          <c:tx>
            <c:strRef>
              <c:f>Sheet1!$C$2</c:f>
              <c:strCache>
                <c:ptCount val="1"/>
                <c:pt idx="0">
                  <c:v>Num tickets per person</c:v>
                </c:pt>
              </c:strCache>
            </c:strRef>
          </c:tx>
          <c:dLbls>
            <c:txPr>
              <a:bodyPr/>
              <a:lstStyle/>
              <a:p>
                <a:pPr>
                  <a:defRPr sz="1200" b="1"/>
                </a:pPr>
                <a:endParaRPr lang="en-US"/>
              </a:p>
            </c:txPr>
            <c:showVal val="1"/>
          </c:dLbls>
          <c:cat>
            <c:strRef>
              <c:f>Sheet1!$A$3:$A$10</c:f>
              <c:strCache>
                <c:ptCount val="8"/>
                <c:pt idx="0">
                  <c:v>05/06</c:v>
                </c:pt>
                <c:pt idx="1">
                  <c:v>06/07</c:v>
                </c:pt>
                <c:pt idx="2">
                  <c:v>07/08</c:v>
                </c:pt>
                <c:pt idx="3">
                  <c:v>08/09</c:v>
                </c:pt>
                <c:pt idx="4">
                  <c:v>09/10</c:v>
                </c:pt>
                <c:pt idx="5">
                  <c:v>10/11</c:v>
                </c:pt>
                <c:pt idx="6">
                  <c:v>11/12</c:v>
                </c:pt>
                <c:pt idx="7">
                  <c:v>12/13</c:v>
                </c:pt>
              </c:strCache>
            </c:strRef>
          </c:cat>
          <c:val>
            <c:numRef>
              <c:f>Sheet1!$C$3:$C$10</c:f>
              <c:numCache>
                <c:formatCode>General</c:formatCode>
                <c:ptCount val="8"/>
                <c:pt idx="0">
                  <c:v>9</c:v>
                </c:pt>
                <c:pt idx="1">
                  <c:v>22</c:v>
                </c:pt>
                <c:pt idx="2">
                  <c:v>12</c:v>
                </c:pt>
                <c:pt idx="3">
                  <c:v>12</c:v>
                </c:pt>
                <c:pt idx="4">
                  <c:v>11</c:v>
                </c:pt>
                <c:pt idx="5">
                  <c:v>13</c:v>
                </c:pt>
                <c:pt idx="6">
                  <c:v>14</c:v>
                </c:pt>
                <c:pt idx="7">
                  <c:v>14</c:v>
                </c:pt>
              </c:numCache>
            </c:numRef>
          </c:val>
        </c:ser>
        <c:marker val="1"/>
        <c:axId val="89993600"/>
        <c:axId val="89995136"/>
      </c:lineChart>
      <c:catAx>
        <c:axId val="8999360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89995136"/>
        <c:crosses val="autoZero"/>
        <c:auto val="1"/>
        <c:lblAlgn val="ctr"/>
        <c:lblOffset val="100"/>
      </c:catAx>
      <c:valAx>
        <c:axId val="89995136"/>
        <c:scaling>
          <c:orientation val="minMax"/>
        </c:scaling>
        <c:axPos val="l"/>
        <c:majorGridlines/>
        <c:numFmt formatCode="&quot;£&quot;#,##0.00;[Red]\-&quot;£&quot;#,##0.00" sourceLinked="1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8999360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en-US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-110" charset="0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0763C10-7C8C-4CB2-9543-06CC294513D3}" type="datetime1">
              <a:rPr lang="en-US"/>
              <a:pPr/>
              <a:t>11/7/2012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-110" charset="0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2D02FE1-0A64-4A40-8ABF-DC8AC49A71C0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-110" charset="0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9B08AF8-3024-40E5-B404-98F7CA7A9854}" type="datetime1">
              <a:rPr lang="en-US"/>
              <a:pPr/>
              <a:t>11/7/2012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-110" charset="0"/>
                <a:cs typeface="ＭＳ Ｐゴシック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79DECDA-EFF5-4456-ABD2-0FA2DFD22FFD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1pPr>
    <a:lvl2pPr marL="4572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defTabSz="457200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Opening slide</a:t>
            </a: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B23F1D9-4105-406E-A4CB-FD89C00EDB4C}" type="slidenum">
              <a:rPr lang="en-US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Opening slide</a:t>
            </a: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B23F1D9-4105-406E-A4CB-FD89C00EDB4C}" type="slidenum">
              <a:rPr lang="en-US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Opening slide</a:t>
            </a:r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B23F1D9-4105-406E-A4CB-FD89C00EDB4C}" type="slidenum">
              <a:rPr lang="en-US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Single column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42B3749-6DFF-4DCE-BE55-D92A04EDD8DE}" type="slidenum">
              <a:rPr lang="en-US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Two column option 1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18C56F9-B6EF-4A6F-9E9A-EE578BFDE743}" type="slidenum">
              <a:rPr lang="en-US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Two column option 1</a:t>
            </a:r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18C56F9-B6EF-4A6F-9E9A-EE578BFDE743}" type="slidenum">
              <a:rPr lang="en-US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Title and content</a:t>
            </a: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4CCE573-A387-4F87-99DD-BCAC0DB869F0}" type="slidenum">
              <a:rPr lang="en-US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Single column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42B3749-6DFF-4DCE-BE55-D92A04EDD8DE}" type="slidenum">
              <a:rPr lang="en-US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Single column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42B3749-6DFF-4DCE-BE55-D92A04EDD8DE}" type="slidenum">
              <a:rPr lang="en-US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Single column</a:t>
            </a:r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42B3749-6DFF-4DCE-BE55-D92A04EDD8DE}" type="slidenum">
              <a:rPr lang="en-US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smtClean="0"/>
              <a:t>Thank you slide</a:t>
            </a: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C9E7100-FFF0-441D-98D3-E733D1E41946}" type="slidenum">
              <a:rPr lang="en-US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ey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Tessitura PPT background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3"/>
            <a:ext cx="7772400" cy="1470025"/>
          </a:xfrm>
        </p:spPr>
        <p:txBody>
          <a:bodyPr rIns="0"/>
          <a:lstStyle>
            <a:lvl1pPr algn="l">
              <a:defRPr sz="2800" b="1" i="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604637"/>
            <a:ext cx="7755902" cy="489824"/>
          </a:xfrm>
        </p:spPr>
        <p:txBody>
          <a:bodyPr/>
          <a:lstStyle>
            <a:lvl1pPr marL="0" indent="0" algn="l">
              <a:buNone/>
              <a:defRPr sz="1600" b="1" i="0" baseline="0">
                <a:solidFill>
                  <a:srgbClr val="FF0000"/>
                </a:solidFill>
                <a:latin typeface="DIN-Bold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758825" y="2094461"/>
            <a:ext cx="7727365" cy="3003475"/>
          </a:xfrm>
        </p:spPr>
        <p:txBody>
          <a:bodyPr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3"/>
            <a:ext cx="7772400" cy="1470025"/>
          </a:xfrm>
        </p:spPr>
        <p:txBody>
          <a:bodyPr rIns="0"/>
          <a:lstStyle>
            <a:lvl1pPr algn="l">
              <a:defRPr sz="2800" b="1" i="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604637"/>
            <a:ext cx="7755902" cy="489824"/>
          </a:xfrm>
        </p:spPr>
        <p:txBody>
          <a:bodyPr/>
          <a:lstStyle>
            <a:lvl1pPr marL="0" indent="0" algn="l">
              <a:buNone/>
              <a:defRPr sz="1600" b="1" i="0" baseline="0">
                <a:solidFill>
                  <a:srgbClr val="FF0000"/>
                </a:solidFill>
                <a:latin typeface="DIN-Bold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758825" y="2094461"/>
            <a:ext cx="7727365" cy="3003475"/>
          </a:xfrm>
        </p:spPr>
        <p:txBody>
          <a:bodyPr numCol="2"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lumn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3"/>
            <a:ext cx="7772400" cy="1470025"/>
          </a:xfrm>
        </p:spPr>
        <p:txBody>
          <a:bodyPr rIns="0"/>
          <a:lstStyle>
            <a:lvl1pPr algn="l">
              <a:defRPr sz="2800" b="1" i="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88" y="1604637"/>
            <a:ext cx="7755902" cy="489824"/>
          </a:xfrm>
        </p:spPr>
        <p:txBody>
          <a:bodyPr/>
          <a:lstStyle>
            <a:lvl1pPr marL="0" indent="0" algn="l">
              <a:buNone/>
              <a:defRPr sz="1600" b="1" i="0" baseline="0">
                <a:solidFill>
                  <a:srgbClr val="FF0000"/>
                </a:solidFill>
                <a:latin typeface="DIN-Bold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idx="13"/>
          </p:nvPr>
        </p:nvSpPr>
        <p:spPr>
          <a:xfrm>
            <a:off x="758825" y="2094461"/>
            <a:ext cx="3721669" cy="3003475"/>
          </a:xfrm>
        </p:spPr>
        <p:txBody>
          <a:bodyPr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  <p:sp>
        <p:nvSpPr>
          <p:cNvPr id="5" name="Content Placeholder 2"/>
          <p:cNvSpPr>
            <a:spLocks noGrp="1"/>
          </p:cNvSpPr>
          <p:nvPr>
            <p:ph idx="14"/>
          </p:nvPr>
        </p:nvSpPr>
        <p:spPr>
          <a:xfrm>
            <a:off x="4773754" y="2094461"/>
            <a:ext cx="3721669" cy="3003475"/>
          </a:xfrm>
        </p:spPr>
        <p:txBody>
          <a:bodyPr spcCol="288000">
            <a:normAutofit fontScale="92500" lnSpcReduction="20000"/>
          </a:bodyPr>
          <a:lstStyle>
            <a:lvl1pPr marL="216000" indent="-216000">
              <a:buSzPct val="100000"/>
              <a:buFontTx/>
              <a:buBlip>
                <a:blip r:embed="rId2"/>
              </a:buBlip>
              <a:defRPr sz="16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 smtClean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488" y="537316"/>
            <a:ext cx="7830967" cy="430887"/>
          </a:xfrm>
        </p:spPr>
        <p:txBody>
          <a:bodyPr rIns="0">
            <a:spAutoFit/>
          </a:bodyPr>
          <a:lstStyle>
            <a:lvl1pPr algn="l">
              <a:defRPr sz="2800" cap="all">
                <a:solidFill>
                  <a:srgbClr val="595959"/>
                </a:solidFill>
                <a:latin typeface="DIN-Bold"/>
                <a:cs typeface="DIN-Bold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8537" y="1600201"/>
            <a:ext cx="7787918" cy="3938232"/>
          </a:xfrm>
        </p:spPr>
        <p:txBody>
          <a:bodyPr>
            <a:normAutofit/>
          </a:bodyPr>
          <a:lstStyle>
            <a:lvl1pPr>
              <a:buClr>
                <a:srgbClr val="FF0000"/>
              </a:buClr>
              <a:buSzPct val="100000"/>
              <a:buFontTx/>
              <a:buBlip>
                <a:blip r:embed="rId2"/>
              </a:buBlip>
              <a:defRPr sz="1600">
                <a:solidFill>
                  <a:srgbClr val="595959"/>
                </a:solidFill>
                <a:latin typeface="DIN-Regular"/>
                <a:cs typeface="DIN-Medium"/>
              </a:defRPr>
            </a:lvl1pPr>
            <a:lvl2pPr>
              <a:buClrTx/>
              <a:buFont typeface="Lucida Grande"/>
              <a:buChar char="­"/>
              <a:defRPr sz="1600">
                <a:solidFill>
                  <a:srgbClr val="595959"/>
                </a:solidFill>
                <a:latin typeface="DIN-Regular"/>
                <a:cs typeface="DIN-Medium"/>
              </a:defRPr>
            </a:lvl2pPr>
            <a:lvl3pPr>
              <a:buClr>
                <a:srgbClr val="FF0000"/>
              </a:buClr>
              <a:buSzPct val="100000"/>
              <a:buFont typeface="Wingdings" charset="2"/>
              <a:buChar char="²"/>
              <a:defRPr sz="1400">
                <a:solidFill>
                  <a:srgbClr val="595959"/>
                </a:solidFill>
                <a:latin typeface="DIN-Regular"/>
                <a:cs typeface="DIN-Medium"/>
              </a:defRPr>
            </a:lvl3pPr>
            <a:lvl4pPr>
              <a:buClrTx/>
              <a:buFont typeface="Lucida Grande"/>
              <a:buChar char="­"/>
              <a:defRPr sz="1400">
                <a:solidFill>
                  <a:srgbClr val="595959"/>
                </a:solidFill>
                <a:latin typeface="DIN-Regular"/>
                <a:cs typeface="DIN-Medium"/>
              </a:defRPr>
            </a:lvl4pPr>
            <a:lvl5pPr>
              <a:buClrTx/>
              <a:buFont typeface="Wingdings" charset="2"/>
              <a:buChar char="Ø"/>
              <a:defRPr sz="1200">
                <a:solidFill>
                  <a:srgbClr val="595959"/>
                </a:solidFill>
                <a:latin typeface="DIN-Regular"/>
                <a:cs typeface="DIN-Medium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285750" y="282575"/>
            <a:ext cx="8553450" cy="5419725"/>
          </a:xfrm>
        </p:spPr>
        <p:txBody>
          <a:bodyPr/>
          <a:lstStyle/>
          <a:p>
            <a:pPr lvl="0"/>
            <a:endParaRPr lang="en-US" noProof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jpe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Tessitura PPT background.jpg"/>
          <p:cNvPicPr>
            <a:picLocks noChangeAspect="1"/>
          </p:cNvPicPr>
          <p:nvPr userDrawn="1"/>
        </p:nvPicPr>
        <p:blipFill>
          <a:blip r:embed="rId8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 userDrawn="1"/>
        </p:nvSpPr>
        <p:spPr bwMode="auto">
          <a:xfrm>
            <a:off x="287338" y="287338"/>
            <a:ext cx="8556625" cy="5422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dist="63500" dir="2700000" rotWithShape="0">
              <a:srgbClr val="808080">
                <a:alpha val="42999"/>
              </a:srgb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schemeClr val="lt1"/>
              </a:solidFill>
              <a:latin typeface="DIN-Medium"/>
              <a:ea typeface="+mn-ea"/>
            </a:endParaRPr>
          </a:p>
        </p:txBody>
      </p:sp>
      <p:pic>
        <p:nvPicPr>
          <p:cNvPr id="1028" name="Picture 9" descr="Tessiture Logo.psd"/>
          <p:cNvPicPr>
            <a:picLocks noChangeAspect="1"/>
          </p:cNvPicPr>
          <p:nvPr userDrawn="1"/>
        </p:nvPicPr>
        <p:blipFill>
          <a:blip r:embed="rId9"/>
          <a:srcRect/>
          <a:stretch>
            <a:fillRect/>
          </a:stretch>
        </p:blipFill>
        <p:spPr bwMode="auto">
          <a:xfrm>
            <a:off x="6584950" y="5959475"/>
            <a:ext cx="227012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9" name="Title Placeholder 1"/>
          <p:cNvSpPr>
            <a:spLocks noGrp="1"/>
          </p:cNvSpPr>
          <p:nvPr>
            <p:ph type="title"/>
          </p:nvPr>
        </p:nvSpPr>
        <p:spPr bwMode="auto">
          <a:xfrm>
            <a:off x="706438" y="541338"/>
            <a:ext cx="781526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9144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  <a:endParaRPr lang="en-US" smtClean="0"/>
          </a:p>
        </p:txBody>
      </p:sp>
      <p:sp>
        <p:nvSpPr>
          <p:cNvPr id="1030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760413" y="1592263"/>
            <a:ext cx="7770812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694" r:id="rId2"/>
    <p:sldLayoutId id="2147483695" r:id="rId3"/>
    <p:sldLayoutId id="2147483696" r:id="rId4"/>
    <p:sldLayoutId id="2147483697" r:id="rId5"/>
    <p:sldLayoutId id="2147483698" r:id="rId6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b="1" kern="1200" cap="all">
          <a:solidFill>
            <a:srgbClr val="595959"/>
          </a:solidFill>
          <a:latin typeface="DIN-Bold"/>
          <a:ea typeface="ＭＳ Ｐゴシック" charset="-128"/>
          <a:cs typeface="B 2Stone Sans Bold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ＭＳ Ｐゴシック" charset="-128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ＭＳ Ｐゴシック" charset="-128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ＭＳ Ｐゴシック" charset="-128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595959"/>
          </a:solidFill>
          <a:latin typeface="DIN-Bold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215900" indent="-215900" algn="l" defTabSz="457200" rtl="0" eaLnBrk="0" fontAlgn="base" hangingPunct="0">
        <a:spcBef>
          <a:spcPts val="1000"/>
        </a:spcBef>
        <a:spcAft>
          <a:spcPct val="0"/>
        </a:spcAft>
        <a:buSzPct val="100000"/>
        <a:buBlip>
          <a:blip r:embed="rId10"/>
        </a:buBlip>
        <a:defRPr sz="16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1pPr>
      <a:lvl2pPr marL="431800" indent="-215900" algn="l" defTabSz="457200" rtl="0" eaLnBrk="0" fontAlgn="base" hangingPunct="0">
        <a:spcBef>
          <a:spcPts val="500"/>
        </a:spcBef>
        <a:spcAft>
          <a:spcPct val="0"/>
        </a:spcAft>
        <a:buFont typeface="Arial" pitchFamily="34" charset="0"/>
        <a:buChar char="–"/>
        <a:defRPr sz="16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2pPr>
      <a:lvl3pPr marL="647700" indent="-215900" algn="l" defTabSz="457200" rtl="0" eaLnBrk="0" fontAlgn="base" hangingPunct="0">
        <a:spcBef>
          <a:spcPts val="500"/>
        </a:spcBef>
        <a:spcAft>
          <a:spcPct val="0"/>
        </a:spcAft>
        <a:buClr>
          <a:srgbClr val="FF0000"/>
        </a:buClr>
        <a:buSzPct val="90000"/>
        <a:buFont typeface="Wingdings" pitchFamily="2" charset="2"/>
        <a:buChar char="u"/>
        <a:defRPr sz="14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3pPr>
      <a:lvl4pPr marL="863600" indent="-215900" algn="l" defTabSz="457200" rtl="0" eaLnBrk="0" fontAlgn="base" hangingPunct="0">
        <a:spcBef>
          <a:spcPts val="500"/>
        </a:spcBef>
        <a:spcAft>
          <a:spcPct val="0"/>
        </a:spcAft>
        <a:buFont typeface="Arial" pitchFamily="34" charset="0"/>
        <a:buChar char="–"/>
        <a:defRPr sz="14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4pPr>
      <a:lvl5pPr marL="1079500" indent="-215900" algn="l" defTabSz="457200" rtl="0" eaLnBrk="0" fontAlgn="base" hangingPunct="0">
        <a:spcBef>
          <a:spcPts val="500"/>
        </a:spcBef>
        <a:spcAft>
          <a:spcPct val="0"/>
        </a:spcAft>
        <a:buFont typeface="Wingdings" pitchFamily="2" charset="2"/>
        <a:buChar char="Ø"/>
        <a:defRPr sz="1200" kern="1200">
          <a:solidFill>
            <a:srgbClr val="595959"/>
          </a:solidFill>
          <a:latin typeface="DIN-Regular"/>
          <a:ea typeface="ＭＳ Ｐゴシック" charset="-128"/>
          <a:cs typeface="DIN-Regular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0/0c/Courtyard_Theatre_Stratford_upon_Avon.jp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jpeg"/><Relationship Id="rId5" Type="http://schemas.openxmlformats.org/officeDocument/2006/relationships/image" Target="../media/image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essiture Logo.psd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0836" y="552258"/>
            <a:ext cx="3607811" cy="937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709677" y="2309567"/>
            <a:ext cx="712399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“Facts are stubborn things, but statistics are more pliable.”</a:t>
            </a:r>
          </a:p>
          <a:p>
            <a:endParaRPr lang="en-GB" sz="4000" dirty="0" smtClean="0"/>
          </a:p>
          <a:p>
            <a:r>
              <a:rPr lang="en-GB" sz="4000" b="1" dirty="0" smtClean="0"/>
              <a:t>T-Stats and Dashboards</a:t>
            </a:r>
            <a:endParaRPr lang="en-GB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essiture Logo.psd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0836" y="552258"/>
            <a:ext cx="3607811" cy="937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699491" y="2974109"/>
            <a:ext cx="612475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T- Stats and Dashboards</a:t>
            </a:r>
          </a:p>
          <a:p>
            <a:r>
              <a:rPr lang="en-GB" dirty="0" smtClean="0"/>
              <a:t>An Introduction by Ben Magson from Tessitura Network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Tessiture Logo.psd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0836" y="552258"/>
            <a:ext cx="3607811" cy="937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699491" y="2974109"/>
            <a:ext cx="4959050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T- Stats</a:t>
            </a:r>
          </a:p>
          <a:p>
            <a:r>
              <a:rPr lang="en-GB" dirty="0" smtClean="0"/>
              <a:t>A real life example by Becky Loftus</a:t>
            </a:r>
          </a:p>
          <a:p>
            <a:r>
              <a:rPr lang="en-GB" dirty="0" smtClean="0"/>
              <a:t>Royal Shakespeare Company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3790" y="536833"/>
            <a:ext cx="7772400" cy="660845"/>
          </a:xfrm>
        </p:spPr>
        <p:txBody>
          <a:bodyPr/>
          <a:lstStyle/>
          <a:p>
            <a:r>
              <a:rPr lang="en-GB" dirty="0" smtClean="0"/>
              <a:t>Numbers in the arts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3"/>
          </p:nvPr>
        </p:nvSpPr>
        <p:spPr>
          <a:xfrm>
            <a:off x="758825" y="1197678"/>
            <a:ext cx="7727365" cy="3900260"/>
          </a:xfrm>
        </p:spPr>
        <p:txBody>
          <a:bodyPr>
            <a:normAutofit/>
          </a:bodyPr>
          <a:lstStyle/>
          <a:p>
            <a:r>
              <a:rPr lang="en-GB" dirty="0" smtClean="0"/>
              <a:t>We all live in a world of </a:t>
            </a:r>
            <a:r>
              <a:rPr lang="en-GB" b="1" dirty="0" smtClean="0"/>
              <a:t>creativity</a:t>
            </a:r>
            <a:r>
              <a:rPr lang="en-GB" dirty="0" smtClean="0"/>
              <a:t> where </a:t>
            </a:r>
            <a:r>
              <a:rPr lang="en-GB" b="1" dirty="0" smtClean="0"/>
              <a:t>ideas and inspiration </a:t>
            </a:r>
            <a:r>
              <a:rPr lang="en-GB" dirty="0" smtClean="0"/>
              <a:t>are valued above all else and </a:t>
            </a:r>
            <a:r>
              <a:rPr lang="en-GB" b="1" dirty="0" smtClean="0"/>
              <a:t>instinct </a:t>
            </a:r>
            <a:r>
              <a:rPr lang="en-GB" dirty="0" smtClean="0"/>
              <a:t>is often a key factor in decision making</a:t>
            </a:r>
          </a:p>
          <a:p>
            <a:endParaRPr lang="en-GB" sz="1000" dirty="0" smtClean="0"/>
          </a:p>
          <a:p>
            <a:r>
              <a:rPr lang="en-GB" dirty="0" smtClean="0"/>
              <a:t>This world </a:t>
            </a:r>
            <a:r>
              <a:rPr lang="en-GB" b="1" dirty="0" smtClean="0"/>
              <a:t>lives in the moment </a:t>
            </a:r>
            <a:r>
              <a:rPr lang="en-GB" dirty="0" smtClean="0"/>
              <a:t>– a play is here for a few weeks and months and then we’re on to the next one</a:t>
            </a:r>
          </a:p>
          <a:p>
            <a:endParaRPr lang="en-GB" sz="1000" dirty="0" smtClean="0"/>
          </a:p>
          <a:p>
            <a:r>
              <a:rPr lang="en-GB" dirty="0" smtClean="0"/>
              <a:t>But increasingly, within this magical world, </a:t>
            </a:r>
            <a:r>
              <a:rPr lang="en-GB" b="1" dirty="0" smtClean="0"/>
              <a:t>numbers</a:t>
            </a:r>
            <a:r>
              <a:rPr lang="en-GB" dirty="0" smtClean="0"/>
              <a:t> are recognised as vital </a:t>
            </a:r>
            <a:r>
              <a:rPr lang="en-GB" b="1" dirty="0" smtClean="0"/>
              <a:t>currency for decision-making</a:t>
            </a:r>
          </a:p>
          <a:p>
            <a:endParaRPr lang="en-GB" sz="1000" b="1" dirty="0" smtClean="0"/>
          </a:p>
          <a:p>
            <a:r>
              <a:rPr lang="en-GB" dirty="0" smtClean="0"/>
              <a:t>The appetite for evidence in the form of numbers grows as does our need to </a:t>
            </a:r>
            <a:r>
              <a:rPr lang="en-GB" b="1" dirty="0" smtClean="0"/>
              <a:t>deliver numbers and insight in the moment</a:t>
            </a:r>
            <a:endParaRPr lang="en-GB" b="1" dirty="0"/>
          </a:p>
        </p:txBody>
      </p:sp>
      <p:pic>
        <p:nvPicPr>
          <p:cNvPr id="1026" name="Picture 2" descr="http://current.tigris.org/current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8825" y="4577241"/>
            <a:ext cx="3248892" cy="1082964"/>
          </a:xfrm>
          <a:prstGeom prst="rect">
            <a:avLst/>
          </a:prstGeom>
          <a:noFill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1086" y="4827234"/>
            <a:ext cx="2816030" cy="680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1348491" y="4532745"/>
            <a:ext cx="20441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Numbers need to be</a:t>
            </a:r>
            <a:endParaRPr lang="en-GB" sz="1600" dirty="0"/>
          </a:p>
        </p:txBody>
      </p:sp>
      <p:sp>
        <p:nvSpPr>
          <p:cNvPr id="12" name="TextBox 11"/>
          <p:cNvSpPr txBox="1"/>
          <p:nvPr/>
        </p:nvSpPr>
        <p:spPr>
          <a:xfrm>
            <a:off x="6102925" y="4493916"/>
            <a:ext cx="15424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/>
              <a:t>Numbers are a</a:t>
            </a:r>
            <a:endParaRPr lang="en-GB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75" y="536575"/>
            <a:ext cx="7772400" cy="1470025"/>
          </a:xfrm>
        </p:spPr>
        <p:txBody>
          <a:bodyPr/>
          <a:lstStyle/>
          <a:p>
            <a:r>
              <a:rPr lang="en-US" cap="none" dirty="0" smtClean="0">
                <a:solidFill>
                  <a:srgbClr val="595959"/>
                </a:solidFill>
                <a:latin typeface="DIN-Bold" charset="0"/>
              </a:rPr>
              <a:t>Answering those tricky questions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79491" y="333624"/>
            <a:ext cx="1952335" cy="1108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Content Placeholder 3"/>
          <p:cNvSpPr>
            <a:spLocks noGrp="1"/>
          </p:cNvSpPr>
          <p:nvPr>
            <p:ph idx="13"/>
          </p:nvPr>
        </p:nvSpPr>
        <p:spPr>
          <a:xfrm>
            <a:off x="666465" y="2207492"/>
            <a:ext cx="3536080" cy="466436"/>
          </a:xfrm>
        </p:spPr>
        <p:txBody>
          <a:bodyPr>
            <a:normAutofit/>
          </a:bodyPr>
          <a:lstStyle/>
          <a:p>
            <a:pPr marL="215900" indent="-215900">
              <a:lnSpc>
                <a:spcPct val="80000"/>
              </a:lnSpc>
            </a:pPr>
            <a:r>
              <a:rPr lang="en-US" sz="1400" dirty="0" smtClean="0">
                <a:solidFill>
                  <a:srgbClr val="595959"/>
                </a:solidFill>
                <a:latin typeface="DIN-Regular" charset="0"/>
              </a:rPr>
              <a:t>How many tickets did we sell last year?</a:t>
            </a:r>
          </a:p>
        </p:txBody>
      </p:sp>
      <p:sp>
        <p:nvSpPr>
          <p:cNvPr id="16387" name="Subtitle 2"/>
          <p:cNvSpPr>
            <a:spLocks noGrp="1"/>
          </p:cNvSpPr>
          <p:nvPr>
            <p:ph type="subTitle" idx="1"/>
          </p:nvPr>
        </p:nvSpPr>
        <p:spPr>
          <a:xfrm>
            <a:off x="666465" y="1442153"/>
            <a:ext cx="8001576" cy="488950"/>
          </a:xfrm>
        </p:spPr>
        <p:txBody>
          <a:bodyPr/>
          <a:lstStyle/>
          <a:p>
            <a:r>
              <a:rPr lang="en-US" dirty="0" smtClean="0">
                <a:latin typeface="DIN-Bold" charset="0"/>
              </a:rPr>
              <a:t>Head of Audience Insight, a.k.a. the person to answer all those numbers questions that aren’t financial (and sometimes ones that are!)</a:t>
            </a:r>
          </a:p>
        </p:txBody>
      </p:sp>
      <p:sp>
        <p:nvSpPr>
          <p:cNvPr id="8" name="Content Placeholder 3"/>
          <p:cNvSpPr txBox="1">
            <a:spLocks/>
          </p:cNvSpPr>
          <p:nvPr/>
        </p:nvSpPr>
        <p:spPr bwMode="auto">
          <a:xfrm>
            <a:off x="668195" y="2636984"/>
            <a:ext cx="4679660" cy="4664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spcCol="288000" anchor="t" anchorCtr="0" compatLnSpc="1">
            <a:prstTxWarp prst="textNoShape">
              <a:avLst/>
            </a:prstTxWarp>
            <a:normAutofit lnSpcReduction="10000"/>
          </a:bodyPr>
          <a:lstStyle/>
          <a:p>
            <a:pPr marL="215900" marR="0" lvl="0" indent="-215900" algn="l" defTabSz="457200" rtl="0" eaLnBrk="0" fontAlgn="base" latinLnBrk="0" hangingPunct="0">
              <a:lnSpc>
                <a:spcPct val="80000"/>
              </a:lnSpc>
              <a:spcBef>
                <a:spcPts val="1000"/>
              </a:spcBef>
              <a:spcAft>
                <a:spcPct val="0"/>
              </a:spcAft>
              <a:buClrTx/>
              <a:buSzPct val="100000"/>
              <a:buFontTx/>
              <a:buBlip>
                <a:blip r:embed="rId4"/>
              </a:buBlip>
              <a:tabLst/>
              <a:defRPr/>
            </a:pPr>
            <a:endParaRPr kumimoji="0" lang="en-US" sz="1400" b="0" i="0" u="none" strike="noStrike" kern="120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DIN-Regular" charset="0"/>
              <a:ea typeface="ＭＳ Ｐゴシック" charset="-128"/>
              <a:cs typeface="DIN-Regular"/>
            </a:endParaRPr>
          </a:p>
          <a:p>
            <a:pPr marL="215900" marR="0" lvl="0" indent="-215900" algn="l" defTabSz="457200" rtl="0" eaLnBrk="0" fontAlgn="base" latinLnBrk="0" hangingPunct="0">
              <a:lnSpc>
                <a:spcPct val="80000"/>
              </a:lnSpc>
              <a:spcBef>
                <a:spcPts val="1000"/>
              </a:spcBef>
              <a:spcAft>
                <a:spcPct val="0"/>
              </a:spcAft>
              <a:buClrTx/>
              <a:buSzPct val="100000"/>
              <a:buFontTx/>
              <a:buBlip>
                <a:blip r:embed="rId4"/>
              </a:buBlip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How many tickets did we sell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to Americans 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last year?</a:t>
            </a:r>
          </a:p>
        </p:txBody>
      </p:sp>
      <p:sp>
        <p:nvSpPr>
          <p:cNvPr id="9" name="Content Placeholder 3"/>
          <p:cNvSpPr txBox="1">
            <a:spLocks/>
          </p:cNvSpPr>
          <p:nvPr/>
        </p:nvSpPr>
        <p:spPr bwMode="auto">
          <a:xfrm>
            <a:off x="670297" y="3599513"/>
            <a:ext cx="5619667" cy="557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spcCol="288000" anchor="t" anchorCtr="0" compatLnSpc="1">
            <a:prstTxWarp prst="textNoShape">
              <a:avLst/>
            </a:prstTxWarp>
            <a:normAutofit/>
          </a:bodyPr>
          <a:lstStyle/>
          <a:p>
            <a:pPr marL="215900" marR="0" lvl="0" indent="-215900" algn="l" defTabSz="457200" rtl="0" eaLnBrk="0" fontAlgn="base" latinLnBrk="0" hangingPunct="0">
              <a:lnSpc>
                <a:spcPct val="80000"/>
              </a:lnSpc>
              <a:spcBef>
                <a:spcPts val="1000"/>
              </a:spcBef>
              <a:spcAft>
                <a:spcPct val="0"/>
              </a:spcAft>
              <a:buClrTx/>
              <a:buSzPct val="100000"/>
              <a:buFontTx/>
              <a:buBlip>
                <a:blip r:embed="rId4"/>
              </a:buBlip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We’re opening </a:t>
            </a:r>
            <a:r>
              <a:rPr kumimoji="0" lang="en-US" sz="1400" b="0" i="1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Matilda, The Musical 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in New York soon….how many people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with a US address 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are there on our database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who we can email to tell 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about this?</a:t>
            </a:r>
          </a:p>
        </p:txBody>
      </p:sp>
      <p:sp>
        <p:nvSpPr>
          <p:cNvPr id="10" name="Content Placeholder 3"/>
          <p:cNvSpPr txBox="1">
            <a:spLocks/>
          </p:cNvSpPr>
          <p:nvPr/>
        </p:nvSpPr>
        <p:spPr bwMode="auto">
          <a:xfrm>
            <a:off x="686667" y="4424411"/>
            <a:ext cx="6425333" cy="1203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spcCol="288000" anchor="t" anchorCtr="0" compatLnSpc="1">
            <a:prstTxWarp prst="textNoShape">
              <a:avLst/>
            </a:prstTxWarp>
            <a:normAutofit/>
          </a:bodyPr>
          <a:lstStyle/>
          <a:p>
            <a:pPr marL="215900" marR="0" lvl="0" indent="-215900" algn="l" defTabSz="457200" rtl="0" eaLnBrk="0" fontAlgn="base" latinLnBrk="0" hangingPunct="0">
              <a:lnSpc>
                <a:spcPct val="80000"/>
              </a:lnSpc>
              <a:spcBef>
                <a:spcPts val="1000"/>
              </a:spcBef>
              <a:spcAft>
                <a:spcPct val="0"/>
              </a:spcAft>
              <a:buClrTx/>
              <a:buSzPct val="100000"/>
              <a:buFontTx/>
              <a:buBlip>
                <a:blip r:embed="rId4"/>
              </a:buBlip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Of all the Americans on our database:</a:t>
            </a:r>
          </a:p>
          <a:p>
            <a:pPr marL="431700" marR="0" lvl="1" indent="-215900" algn="l" defTabSz="457200" rtl="0" eaLnBrk="0" fontAlgn="base" latinLnBrk="0" hangingPunct="0">
              <a:lnSpc>
                <a:spcPct val="8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How many 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came to see RSC work in the UK?</a:t>
            </a:r>
          </a:p>
          <a:p>
            <a:pPr marL="431700" marR="0" lvl="1" indent="-215900" algn="l" defTabSz="457200" rtl="0" eaLnBrk="0" fontAlgn="base" latinLnBrk="0" hangingPunct="0">
              <a:lnSpc>
                <a:spcPct val="8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When and what did they see 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and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how much did they spend 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on tickets?</a:t>
            </a:r>
          </a:p>
          <a:p>
            <a:pPr marL="431700" marR="0" lvl="1" indent="-215900" algn="l" defTabSz="457200" rtl="0" eaLnBrk="0" fontAlgn="base" latinLnBrk="0" hangingPunct="0">
              <a:lnSpc>
                <a:spcPct val="8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How many are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RSC Overseas Members 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and how many are </a:t>
            </a:r>
            <a:r>
              <a:rPr kumimoji="0" lang="en-U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RSC donors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DIN-Regular" charset="0"/>
                <a:ea typeface="ＭＳ Ｐゴシック" charset="-128"/>
                <a:cs typeface="DIN-Regular"/>
              </a:rPr>
              <a:t>?</a:t>
            </a:r>
          </a:p>
          <a:p>
            <a:pPr marL="431700" marR="0" lvl="1" indent="-215900" algn="l" defTabSz="457200" rtl="0" eaLnBrk="0" fontAlgn="base" latinLnBrk="0" hangingPunct="0">
              <a:lnSpc>
                <a:spcPct val="8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lang="en-US" sz="1400" i="1" noProof="0" dirty="0" smtClean="0">
                <a:solidFill>
                  <a:srgbClr val="595959"/>
                </a:solidFill>
                <a:latin typeface="DIN-Regular" charset="0"/>
                <a:cs typeface="DIN-Regular"/>
              </a:rPr>
              <a:t>Oh, and I need it for a meeting tomorrow</a:t>
            </a:r>
            <a:endParaRPr kumimoji="0" lang="en-US" sz="1400" b="0" i="1" u="none" strike="noStrike" kern="1200" cap="none" spc="0" normalizeH="0" baseline="0" noProof="0" dirty="0" smtClean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DIN-Regular" charset="0"/>
              <a:ea typeface="ＭＳ Ｐゴシック" charset="-128"/>
              <a:cs typeface="DIN-Regular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080175" y="2033737"/>
            <a:ext cx="13388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>
                <a:solidFill>
                  <a:srgbClr val="00B050"/>
                </a:solidFill>
                <a:latin typeface="Impact" pitchFamily="34" charset="0"/>
              </a:rPr>
              <a:t>Level = Easy!</a:t>
            </a:r>
          </a:p>
          <a:p>
            <a:r>
              <a:rPr lang="en-GB" sz="1600" dirty="0" smtClean="0">
                <a:solidFill>
                  <a:srgbClr val="00B050"/>
                </a:solidFill>
                <a:latin typeface="Impact" pitchFamily="34" charset="0"/>
              </a:rPr>
              <a:t>Time = 2 </a:t>
            </a:r>
            <a:r>
              <a:rPr lang="en-GB" sz="1600" dirty="0" err="1" smtClean="0">
                <a:solidFill>
                  <a:srgbClr val="00B050"/>
                </a:solidFill>
                <a:latin typeface="Impact" pitchFamily="34" charset="0"/>
              </a:rPr>
              <a:t>mins</a:t>
            </a:r>
            <a:endParaRPr lang="en-GB" sz="1600" dirty="0">
              <a:solidFill>
                <a:srgbClr val="00B050"/>
              </a:solidFill>
              <a:latin typeface="Impact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02117" y="2673928"/>
            <a:ext cx="21424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>
                <a:solidFill>
                  <a:srgbClr val="00B050"/>
                </a:solidFill>
                <a:latin typeface="Impact" pitchFamily="34" charset="0"/>
              </a:rPr>
              <a:t>Level = Straightforward</a:t>
            </a:r>
          </a:p>
          <a:p>
            <a:r>
              <a:rPr lang="en-GB" sz="1600" dirty="0" smtClean="0">
                <a:solidFill>
                  <a:srgbClr val="00B050"/>
                </a:solidFill>
                <a:latin typeface="Impact" pitchFamily="34" charset="0"/>
              </a:rPr>
              <a:t>Time = 5 </a:t>
            </a:r>
            <a:r>
              <a:rPr lang="en-GB" sz="1600" dirty="0" err="1" smtClean="0">
                <a:solidFill>
                  <a:srgbClr val="00B050"/>
                </a:solidFill>
                <a:latin typeface="Impact" pitchFamily="34" charset="0"/>
              </a:rPr>
              <a:t>mins</a:t>
            </a:r>
            <a:r>
              <a:rPr lang="en-GB" sz="1600" dirty="0" smtClean="0">
                <a:solidFill>
                  <a:srgbClr val="00B050"/>
                </a:solidFill>
                <a:latin typeface="Impact" pitchFamily="34" charset="0"/>
              </a:rPr>
              <a:t> (report]</a:t>
            </a:r>
            <a:endParaRPr lang="en-GB" sz="1600" dirty="0">
              <a:solidFill>
                <a:srgbClr val="00B050"/>
              </a:solidFill>
              <a:latin typeface="Impact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89964" y="3466519"/>
            <a:ext cx="24432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 smtClean="0">
                <a:solidFill>
                  <a:srgbClr val="FFC000"/>
                </a:solidFill>
                <a:latin typeface="Impact" pitchFamily="34" charset="0"/>
              </a:rPr>
              <a:t>Level = Medium</a:t>
            </a:r>
          </a:p>
          <a:p>
            <a:r>
              <a:rPr lang="en-GB" sz="1600" dirty="0" smtClean="0">
                <a:solidFill>
                  <a:srgbClr val="FFC000"/>
                </a:solidFill>
                <a:latin typeface="Impact" pitchFamily="34" charset="0"/>
              </a:rPr>
              <a:t>Time = 15 </a:t>
            </a:r>
            <a:r>
              <a:rPr lang="en-GB" sz="1600" dirty="0" err="1" smtClean="0">
                <a:solidFill>
                  <a:srgbClr val="FFC000"/>
                </a:solidFill>
                <a:latin typeface="Impact" pitchFamily="34" charset="0"/>
              </a:rPr>
              <a:t>mins</a:t>
            </a:r>
            <a:r>
              <a:rPr lang="en-GB" sz="1600" dirty="0" smtClean="0">
                <a:solidFill>
                  <a:srgbClr val="FFC000"/>
                </a:solidFill>
                <a:latin typeface="Impact" pitchFamily="34" charset="0"/>
              </a:rPr>
              <a:t> [extraction]</a:t>
            </a:r>
            <a:endParaRPr lang="en-GB" sz="1600" dirty="0">
              <a:solidFill>
                <a:srgbClr val="FFC000"/>
              </a:solidFill>
              <a:latin typeface="Impact" pitchFamily="34" charset="0"/>
            </a:endParaRPr>
          </a:p>
        </p:txBody>
      </p:sp>
      <p:pic>
        <p:nvPicPr>
          <p:cNvPr id="1031" name="Picture 7" descr="http://www.uvawise.edu/files/Alert-Icon-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77533" y="4424411"/>
            <a:ext cx="905831" cy="754860"/>
          </a:xfrm>
          <a:prstGeom prst="rect">
            <a:avLst/>
          </a:prstGeom>
          <a:noFill/>
        </p:spPr>
      </p:pic>
      <p:sp>
        <p:nvSpPr>
          <p:cNvPr id="16" name="Footer Placeholder 4"/>
          <p:cNvSpPr txBox="1">
            <a:spLocks/>
          </p:cNvSpPr>
          <p:nvPr/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MS Pゴシック"/>
                <a:cs typeface="MS Pゴシック"/>
              </a:rPr>
              <a:t>Becky Loftus, Audience Insight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MS Pゴシック"/>
              <a:cs typeface="MS Pゴシック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0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14375" y="536575"/>
            <a:ext cx="7772400" cy="1470025"/>
          </a:xfrm>
        </p:spPr>
        <p:txBody>
          <a:bodyPr/>
          <a:lstStyle/>
          <a:p>
            <a:r>
              <a:rPr lang="en-US" cap="none" dirty="0" smtClean="0">
                <a:solidFill>
                  <a:srgbClr val="595959"/>
                </a:solidFill>
                <a:latin typeface="DIN-Bold" charset="0"/>
              </a:rPr>
              <a:t>Who do you think I am?!</a:t>
            </a:r>
          </a:p>
        </p:txBody>
      </p:sp>
      <p:pic>
        <p:nvPicPr>
          <p:cNvPr id="16385" name="Picture 1" descr="Description: http://prinyourpajamas.com/wp-content/uploads/2011/08/wonder-woman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02429" y="1643062"/>
            <a:ext cx="2562225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4"/>
          <p:cNvSpPr txBox="1">
            <a:spLocks/>
          </p:cNvSpPr>
          <p:nvPr/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MS Pゴシック"/>
                <a:cs typeface="MS Pゴシック"/>
              </a:rPr>
              <a:t>Becky Loftus, Audience Insight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MS Pゴシック"/>
              <a:cs typeface="MS Pゴシック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714375" y="536575"/>
            <a:ext cx="7772400" cy="1470025"/>
          </a:xfrm>
        </p:spPr>
        <p:txBody>
          <a:bodyPr/>
          <a:lstStyle/>
          <a:p>
            <a:r>
              <a:rPr lang="en-US" cap="none" dirty="0" smtClean="0">
                <a:solidFill>
                  <a:srgbClr val="595959"/>
                </a:solidFill>
                <a:latin typeface="DIN-Bold" charset="0"/>
              </a:rPr>
              <a:t>Luckily, I had just got….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14933" y="2869428"/>
            <a:ext cx="1569845" cy="766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ooter Placeholder 4"/>
          <p:cNvSpPr txBox="1">
            <a:spLocks/>
          </p:cNvSpPr>
          <p:nvPr/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MS Pゴシック"/>
                <a:cs typeface="MS Pゴシック"/>
              </a:rPr>
              <a:t>Becky Loftus, Audience Insight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MS Pゴシック"/>
              <a:cs typeface="MS Pゴシック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29391" y="4879746"/>
            <a:ext cx="35573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smtClean="0"/>
              <a:t>and here is what I did with it...</a:t>
            </a: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Step 1 – Who are the people I want to look at?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1676400"/>
            <a:ext cx="8231832" cy="4114800"/>
          </a:xfrm>
        </p:spPr>
        <p:txBody>
          <a:bodyPr/>
          <a:lstStyle/>
          <a:p>
            <a:r>
              <a:rPr lang="en-GB" dirty="0" smtClean="0"/>
              <a:t>To start I created a list of all those who could be mailed and imported it as a list based filter...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 did have to talk nicely to my IT team to extend the “List based filter limit” from the recommended 10,000 to 50,000!</a:t>
            </a:r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r>
              <a:rPr lang="en-US" sz="1100" dirty="0" smtClean="0">
                <a:latin typeface="Arial" pitchFamily="34" charset="0"/>
                <a:ea typeface="MS Pゴシック"/>
                <a:cs typeface="MS Pゴシック"/>
              </a:rPr>
              <a:t>Becky Loftus, Audience Insight</a:t>
            </a:r>
          </a:p>
          <a:p>
            <a:endParaRPr lang="en-US" sz="1100" dirty="0" smtClean="0">
              <a:latin typeface="Arial" pitchFamily="34" charset="0"/>
              <a:ea typeface="MS Pゴシック"/>
              <a:cs typeface="MS Pゴシック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708920"/>
            <a:ext cx="822007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Straight Arrow Connector 6"/>
          <p:cNvCxnSpPr/>
          <p:nvPr/>
        </p:nvCxnSpPr>
        <p:spPr bwMode="auto">
          <a:xfrm flipH="1">
            <a:off x="7956376" y="2313087"/>
            <a:ext cx="360040" cy="8640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EE3424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8" name="Oval 7"/>
          <p:cNvSpPr/>
          <p:nvPr/>
        </p:nvSpPr>
        <p:spPr bwMode="auto">
          <a:xfrm>
            <a:off x="2483768" y="3897263"/>
            <a:ext cx="1944216" cy="432048"/>
          </a:xfrm>
          <a:prstGeom prst="ellipse">
            <a:avLst/>
          </a:prstGeom>
          <a:noFill/>
          <a:ln w="9525" cap="flat" cmpd="sng" algn="ctr">
            <a:solidFill>
              <a:srgbClr val="EE3424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MS Pゴシック" pitchFamily="-92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60648"/>
            <a:ext cx="8159824" cy="992187"/>
          </a:xfrm>
        </p:spPr>
        <p:txBody>
          <a:bodyPr/>
          <a:lstStyle/>
          <a:p>
            <a:r>
              <a:rPr lang="en-GB" dirty="0" smtClean="0"/>
              <a:t>Step 2 – Start with the basics...what did they buy tickets for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252835"/>
            <a:ext cx="8303840" cy="4538365"/>
          </a:xfrm>
        </p:spPr>
        <p:txBody>
          <a:bodyPr>
            <a:normAutofit/>
          </a:bodyPr>
          <a:lstStyle/>
          <a:p>
            <a:r>
              <a:rPr lang="en-GB" dirty="0" smtClean="0"/>
              <a:t>Firstly, I looked at what they had come to see in the past so why they were on our database</a:t>
            </a:r>
          </a:p>
          <a:p>
            <a:r>
              <a:rPr lang="en-GB" dirty="0" smtClean="0"/>
              <a:t>I went to the </a:t>
            </a:r>
            <a:r>
              <a:rPr lang="en-GB" u="sng" dirty="0" smtClean="0"/>
              <a:t>ticket cube </a:t>
            </a:r>
            <a:r>
              <a:rPr lang="en-GB" dirty="0" smtClean="0"/>
              <a:t>and...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GB" dirty="0" smtClean="0"/>
              <a:t>Dragged the </a:t>
            </a:r>
            <a:r>
              <a:rPr lang="en-GB" b="1" dirty="0" smtClean="0"/>
              <a:t>Season Hierarchy </a:t>
            </a:r>
            <a:r>
              <a:rPr lang="en-GB" dirty="0" smtClean="0"/>
              <a:t>into the </a:t>
            </a:r>
            <a:r>
              <a:rPr lang="en-GB" i="1" dirty="0" smtClean="0"/>
              <a:t>categories</a:t>
            </a:r>
          </a:p>
          <a:p>
            <a:pPr marL="857250" lvl="1" indent="-457200">
              <a:buFont typeface="+mj-lt"/>
              <a:buAutoNum type="arabicPeriod"/>
            </a:pPr>
            <a:r>
              <a:rPr lang="en-GB" dirty="0" smtClean="0"/>
              <a:t>Selected a few ticket measures such as </a:t>
            </a:r>
            <a:r>
              <a:rPr lang="en-GB" b="1" dirty="0" smtClean="0"/>
              <a:t>Num tickets </a:t>
            </a:r>
            <a:r>
              <a:rPr lang="en-GB" dirty="0" smtClean="0"/>
              <a:t>in the </a:t>
            </a:r>
            <a:r>
              <a:rPr lang="en-GB" i="1" dirty="0" smtClean="0"/>
              <a:t>series</a:t>
            </a:r>
          </a:p>
          <a:p>
            <a:pPr marL="457200" indent="-457200"/>
            <a:endParaRPr lang="en-GB" dirty="0" smtClean="0"/>
          </a:p>
          <a:p>
            <a:pPr marL="457200" indent="-457200"/>
            <a:endParaRPr lang="en-GB" dirty="0" smtClean="0"/>
          </a:p>
          <a:p>
            <a:pPr marL="457200" indent="-457200"/>
            <a:endParaRPr lang="en-GB" dirty="0" smtClean="0"/>
          </a:p>
          <a:p>
            <a:pPr marL="457200" indent="-457200"/>
            <a:endParaRPr lang="en-GB" dirty="0" smtClean="0"/>
          </a:p>
          <a:p>
            <a:pPr marL="457200" indent="-457200"/>
            <a:r>
              <a:rPr lang="en-GB" dirty="0" smtClean="0"/>
              <a:t>I could then expand the RSC Season list with the little cross and look at the season they had attended</a:t>
            </a:r>
          </a:p>
          <a:p>
            <a:pPr marL="457200" indent="-457200"/>
            <a:r>
              <a:rPr lang="en-GB" dirty="0" smtClean="0"/>
              <a:t>After this I used the </a:t>
            </a:r>
            <a:r>
              <a:rPr lang="en-GB" u="sng" dirty="0" smtClean="0"/>
              <a:t>Memberships</a:t>
            </a:r>
            <a:r>
              <a:rPr lang="en-GB" dirty="0" smtClean="0"/>
              <a:t> cube and </a:t>
            </a:r>
            <a:r>
              <a:rPr lang="en-GB" u="sng" dirty="0" smtClean="0"/>
              <a:t>Contributions</a:t>
            </a:r>
            <a:r>
              <a:rPr lang="en-GB" dirty="0" smtClean="0"/>
              <a:t> cube to answer the other questions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153400" y="6553200"/>
            <a:ext cx="838200" cy="3048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955BBB4-A397-4FA9-AF88-031D0E0359BA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r>
              <a:rPr lang="en-US" sz="1100" smtClean="0">
                <a:latin typeface="Arial" pitchFamily="34" charset="0"/>
                <a:ea typeface="MS Pゴシック"/>
                <a:cs typeface="MS Pゴシック"/>
              </a:rPr>
              <a:t>Becky Loftus, Audience Insight</a:t>
            </a:r>
          </a:p>
          <a:p>
            <a:endParaRPr lang="en-US" sz="1100" dirty="0" smtClean="0">
              <a:latin typeface="Arial" pitchFamily="34" charset="0"/>
              <a:ea typeface="MS Pゴシック"/>
              <a:cs typeface="MS Pゴシック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6272" y="3004457"/>
            <a:ext cx="330517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778829" y="3004457"/>
            <a:ext cx="362494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 smtClean="0"/>
              <a:t>Of the 42,757 people on the list, only 4,728 (11%) of them have attended the RSC in the UK...the rest were imported data from US touring or sign ups online so sadly not available to look at in T-Stats </a:t>
            </a:r>
            <a:r>
              <a:rPr lang="en-GB" sz="1400" dirty="0" smtClean="0">
                <a:sym typeface="Wingdings" pitchFamily="2" charset="2"/>
              </a:rPr>
              <a:t></a:t>
            </a:r>
            <a:endParaRPr lang="en-GB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5963" y="503917"/>
            <a:ext cx="7831137" cy="861774"/>
          </a:xfrm>
        </p:spPr>
        <p:txBody>
          <a:bodyPr/>
          <a:lstStyle/>
          <a:p>
            <a:r>
              <a:rPr lang="en-US" cap="none" dirty="0" smtClean="0">
                <a:latin typeface="DIN-Bold" charset="0"/>
              </a:rPr>
              <a:t>I used this method again the next time I had a tricky question…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759507" y="1611086"/>
            <a:ext cx="7788275" cy="1360714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solidFill>
                  <a:schemeClr val="tx1"/>
                </a:solidFill>
                <a:latin typeface="DIN-Regular" charset="0"/>
              </a:rPr>
              <a:t>Who are the people that came to “The Other Place” theatre and what have they been doing since it shut in 2005?</a:t>
            </a:r>
          </a:p>
        </p:txBody>
      </p:sp>
      <p:pic>
        <p:nvPicPr>
          <p:cNvPr id="12290" name="Picture 2" descr="File:Courtyard Theatre Stratford upon Avon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84439" y="3015344"/>
            <a:ext cx="4115061" cy="2438174"/>
          </a:xfrm>
          <a:prstGeom prst="rect">
            <a:avLst/>
          </a:prstGeom>
          <a:noFill/>
        </p:spPr>
      </p:pic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715963" y="3439885"/>
            <a:ext cx="3716076" cy="2166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rmAutofit/>
          </a:bodyPr>
          <a:lstStyle/>
          <a:p>
            <a:pPr marL="215900" marR="0" lvl="0" indent="-215900" algn="l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>
                <a:srgbClr val="FF0000"/>
              </a:buClr>
              <a:buSzPct val="100000"/>
              <a:buFontTx/>
              <a:buBlip>
                <a:blip r:embed="rId5"/>
              </a:buBlip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DIN-Regular" charset="0"/>
                <a:ea typeface="ＭＳ Ｐゴシック" charset="-128"/>
                <a:cs typeface="DIN-Medium"/>
              </a:rPr>
              <a:t>The Other Place (TOP) was a 150 seat studio theatre on</a:t>
            </a:r>
            <a:r>
              <a:rPr kumimoji="0" lang="en-US" sz="1600" b="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DIN-Regular" charset="0"/>
                <a:ea typeface="ＭＳ Ｐゴシック" charset="-128"/>
                <a:cs typeface="DIN-Medium"/>
              </a:rPr>
              <a:t> the site of the Courtyard Theatre</a:t>
            </a:r>
          </a:p>
          <a:p>
            <a:pPr marL="215900" lvl="0" indent="-215900" eaLnBrk="0" hangingPunct="0">
              <a:spcBef>
                <a:spcPts val="1000"/>
              </a:spcBef>
              <a:buClr>
                <a:srgbClr val="FF0000"/>
              </a:buClr>
              <a:buSzPct val="100000"/>
              <a:buBlip>
                <a:blip r:embed="rId5"/>
              </a:buBlip>
            </a:pPr>
            <a:r>
              <a:rPr lang="en-GB" sz="1600" dirty="0" smtClean="0"/>
              <a:t>It was home to some of the company's most exciting small-scale and </a:t>
            </a:r>
            <a:r>
              <a:rPr lang="en-GB" sz="1600" b="1" dirty="0" smtClean="0"/>
              <a:t>experimental work </a:t>
            </a:r>
            <a:r>
              <a:rPr lang="en-GB" sz="1600" dirty="0" smtClean="0"/>
              <a:t>both in classical productions and in productions of work from contemporary writers</a:t>
            </a: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DIN-Regular" charset="0"/>
              <a:ea typeface="ＭＳ Ｐゴシック" charset="-128"/>
              <a:cs typeface="DIN-Medium"/>
            </a:endParaRPr>
          </a:p>
        </p:txBody>
      </p:sp>
      <p:pic>
        <p:nvPicPr>
          <p:cNvPr id="12294" name="Picture 6" descr="http://newteachers.tes.co.uk/sites/default/files/imagecache/feature_image/news/images/history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62402" y="2561658"/>
            <a:ext cx="798511" cy="7985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75" y="536575"/>
            <a:ext cx="7772400" cy="1470025"/>
          </a:xfrm>
        </p:spPr>
        <p:txBody>
          <a:bodyPr/>
          <a:lstStyle/>
          <a:p>
            <a:r>
              <a:rPr lang="en-US" cap="none" dirty="0" smtClean="0">
                <a:solidFill>
                  <a:srgbClr val="595959"/>
                </a:solidFill>
                <a:latin typeface="DIN-Bold" charset="0"/>
              </a:rPr>
              <a:t>Easy as 1</a:t>
            </a:r>
          </a:p>
        </p:txBody>
      </p:sp>
      <p:sp>
        <p:nvSpPr>
          <p:cNvPr id="16387" name="Subtitle 2"/>
          <p:cNvSpPr>
            <a:spLocks noGrp="1"/>
          </p:cNvSpPr>
          <p:nvPr>
            <p:ph type="subTitle" idx="1"/>
          </p:nvPr>
        </p:nvSpPr>
        <p:spPr>
          <a:xfrm>
            <a:off x="666465" y="1442153"/>
            <a:ext cx="8001576" cy="488950"/>
          </a:xfrm>
        </p:spPr>
        <p:txBody>
          <a:bodyPr/>
          <a:lstStyle/>
          <a:p>
            <a:r>
              <a:rPr lang="en-US" dirty="0" smtClean="0">
                <a:latin typeface="DIN-Bold" charset="0"/>
              </a:rPr>
              <a:t>STEP 1: In Tess, create a list of those who had The Other Place in their booking history and import as a list-based filter</a:t>
            </a:r>
          </a:p>
        </p:txBody>
      </p:sp>
      <p:sp>
        <p:nvSpPr>
          <p:cNvPr id="16" name="Footer Placeholder 4"/>
          <p:cNvSpPr txBox="1">
            <a:spLocks/>
          </p:cNvSpPr>
          <p:nvPr/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MS Pゴシック"/>
                <a:cs typeface="MS Pゴシック"/>
              </a:rPr>
              <a:t>Becky Loftus, Audience Insight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MS Pゴシック"/>
              <a:cs typeface="MS Pゴシック"/>
            </a:endParaRPr>
          </a:p>
        </p:txBody>
      </p:sp>
      <p:pic>
        <p:nvPicPr>
          <p:cNvPr id="1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4899" y="2569029"/>
            <a:ext cx="6319316" cy="1572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Oval 16"/>
          <p:cNvSpPr/>
          <p:nvPr/>
        </p:nvSpPr>
        <p:spPr>
          <a:xfrm>
            <a:off x="2852057" y="3526971"/>
            <a:ext cx="1328057" cy="28302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Arrow Connector 18"/>
          <p:cNvCxnSpPr/>
          <p:nvPr/>
        </p:nvCxnSpPr>
        <p:spPr>
          <a:xfrm flipH="1">
            <a:off x="4180114" y="3243943"/>
            <a:ext cx="2797629" cy="43542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75" y="536575"/>
            <a:ext cx="7772400" cy="1470025"/>
          </a:xfrm>
        </p:spPr>
        <p:txBody>
          <a:bodyPr/>
          <a:lstStyle/>
          <a:p>
            <a:r>
              <a:rPr lang="en-US" cap="none" dirty="0" smtClean="0">
                <a:solidFill>
                  <a:srgbClr val="595959"/>
                </a:solidFill>
                <a:latin typeface="DIN-Bold" charset="0"/>
              </a:rPr>
              <a:t>Easy as 1, 2</a:t>
            </a:r>
          </a:p>
        </p:txBody>
      </p:sp>
      <p:sp>
        <p:nvSpPr>
          <p:cNvPr id="16387" name="Subtitle 2"/>
          <p:cNvSpPr>
            <a:spLocks noGrp="1"/>
          </p:cNvSpPr>
          <p:nvPr>
            <p:ph type="subTitle" idx="1"/>
          </p:nvPr>
        </p:nvSpPr>
        <p:spPr>
          <a:xfrm>
            <a:off x="666465" y="1160037"/>
            <a:ext cx="8001576" cy="488950"/>
          </a:xfrm>
        </p:spPr>
        <p:txBody>
          <a:bodyPr/>
          <a:lstStyle/>
          <a:p>
            <a:r>
              <a:rPr lang="en-US" dirty="0" smtClean="0">
                <a:latin typeface="DIN-Bold" charset="0"/>
              </a:rPr>
              <a:t>STEP 2: In the tickets cube, add your MEASURES to the column headers  (series) and your TIMEFRAME or SEASON to the rows (categories)… I then export to Excel and chart in PowerPoint</a:t>
            </a:r>
          </a:p>
        </p:txBody>
      </p:sp>
      <p:sp>
        <p:nvSpPr>
          <p:cNvPr id="16" name="Footer Placeholder 4"/>
          <p:cNvSpPr txBox="1">
            <a:spLocks/>
          </p:cNvSpPr>
          <p:nvPr/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MS Pゴシック"/>
                <a:cs typeface="MS Pゴシック"/>
              </a:rPr>
              <a:t>Becky Loftus, Audience Insight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MS Pゴシック"/>
              <a:cs typeface="MS Pゴシック"/>
            </a:endParaRP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3894" y="2006600"/>
            <a:ext cx="5200935" cy="3678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Oval 16"/>
          <p:cNvSpPr/>
          <p:nvPr/>
        </p:nvSpPr>
        <p:spPr>
          <a:xfrm>
            <a:off x="6400801" y="3145971"/>
            <a:ext cx="522513" cy="28302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352801" y="5203371"/>
            <a:ext cx="1142999" cy="28302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3048000" y="3429000"/>
            <a:ext cx="3352801" cy="9144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4375" y="536575"/>
            <a:ext cx="7772400" cy="1470025"/>
          </a:xfrm>
        </p:spPr>
        <p:txBody>
          <a:bodyPr/>
          <a:lstStyle/>
          <a:p>
            <a:r>
              <a:rPr lang="en-US" cap="none" dirty="0" smtClean="0">
                <a:solidFill>
                  <a:srgbClr val="595959"/>
                </a:solidFill>
                <a:latin typeface="DIN-Bold" charset="0"/>
              </a:rPr>
              <a:t>Easy as 1, 2, 3</a:t>
            </a:r>
          </a:p>
        </p:txBody>
      </p:sp>
      <p:sp>
        <p:nvSpPr>
          <p:cNvPr id="16387" name="Subtitle 2"/>
          <p:cNvSpPr>
            <a:spLocks noGrp="1"/>
          </p:cNvSpPr>
          <p:nvPr>
            <p:ph type="subTitle" idx="1"/>
          </p:nvPr>
        </p:nvSpPr>
        <p:spPr>
          <a:xfrm>
            <a:off x="666465" y="1160037"/>
            <a:ext cx="8001576" cy="488950"/>
          </a:xfrm>
        </p:spPr>
        <p:txBody>
          <a:bodyPr/>
          <a:lstStyle/>
          <a:p>
            <a:r>
              <a:rPr lang="en-US" dirty="0" smtClean="0">
                <a:latin typeface="DIN-Bold" charset="0"/>
              </a:rPr>
              <a:t>STEP 3: Save workspace and use the list-based filter in the Memberships and Contributions cubes to find out about these </a:t>
            </a:r>
          </a:p>
        </p:txBody>
      </p:sp>
      <p:sp>
        <p:nvSpPr>
          <p:cNvPr id="16" name="Footer Placeholder 4"/>
          <p:cNvSpPr txBox="1">
            <a:spLocks/>
          </p:cNvSpPr>
          <p:nvPr/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MS Pゴシック"/>
                <a:cs typeface="MS Pゴシック"/>
              </a:rPr>
              <a:t>Becky Loftus, Audience Insight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MS Pゴシック"/>
              <a:cs typeface="MS Pゴシック"/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23336" y="1733119"/>
            <a:ext cx="5528580" cy="3920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Oval 16"/>
          <p:cNvSpPr/>
          <p:nvPr/>
        </p:nvSpPr>
        <p:spPr>
          <a:xfrm>
            <a:off x="3102430" y="2569025"/>
            <a:ext cx="2296886" cy="28302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623336" y="3624938"/>
            <a:ext cx="1479094" cy="283029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Results</a:t>
            </a:r>
            <a:endParaRPr lang="en-GB" dirty="0"/>
          </a:p>
        </p:txBody>
      </p:sp>
      <p:pic>
        <p:nvPicPr>
          <p:cNvPr id="32770" name="Picture 2" descr="http://myersmedia.co.uk/wp-content/uploads/2012/06/results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3148" y="2006858"/>
            <a:ext cx="4619477" cy="30796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9226" y="445710"/>
            <a:ext cx="8397280" cy="430887"/>
          </a:xfrm>
        </p:spPr>
        <p:txBody>
          <a:bodyPr/>
          <a:lstStyle/>
          <a:p>
            <a:pPr algn="ctr"/>
            <a:r>
              <a:rPr lang="en-GB" dirty="0" smtClean="0"/>
              <a:t>‘The other place’ Bookers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381814"/>
            <a:ext cx="7082138" cy="3843329"/>
          </a:xfrm>
        </p:spPr>
        <p:txBody>
          <a:bodyPr>
            <a:normAutofit/>
          </a:bodyPr>
          <a:lstStyle/>
          <a:p>
            <a:r>
              <a:rPr lang="en-GB" sz="1800" dirty="0" smtClean="0"/>
              <a:t>We have </a:t>
            </a:r>
            <a:r>
              <a:rPr lang="en-GB" sz="1800" b="1" dirty="0" smtClean="0"/>
              <a:t>18,670</a:t>
            </a:r>
            <a:r>
              <a:rPr lang="en-GB" sz="1800" dirty="0" smtClean="0"/>
              <a:t> records for people who attended The Other Place</a:t>
            </a:r>
          </a:p>
          <a:p>
            <a:pPr lvl="1"/>
            <a:endParaRPr lang="en-GB" sz="1800" b="1" dirty="0" smtClean="0"/>
          </a:p>
          <a:p>
            <a:pPr lvl="1"/>
            <a:r>
              <a:rPr lang="en-GB" sz="1800" b="1" dirty="0" smtClean="0"/>
              <a:t>9,628 (52%)</a:t>
            </a:r>
            <a:r>
              <a:rPr lang="en-GB" sz="1800" dirty="0" smtClean="0"/>
              <a:t> who can be mailed</a:t>
            </a:r>
          </a:p>
          <a:p>
            <a:pPr lvl="1"/>
            <a:endParaRPr lang="en-GB" sz="1800" b="1" dirty="0" smtClean="0"/>
          </a:p>
          <a:p>
            <a:pPr lvl="1"/>
            <a:r>
              <a:rPr lang="en-GB" sz="1800" b="1" dirty="0" smtClean="0"/>
              <a:t>Only 2,194 (12%) </a:t>
            </a:r>
            <a:r>
              <a:rPr lang="en-GB" sz="1800" dirty="0" smtClean="0"/>
              <a:t>who can be emailed</a:t>
            </a:r>
          </a:p>
          <a:p>
            <a:pPr lvl="1"/>
            <a:endParaRPr lang="en-GB" sz="1800" dirty="0" smtClean="0"/>
          </a:p>
          <a:p>
            <a:pPr lvl="1"/>
            <a:endParaRPr lang="en-GB" sz="1800" dirty="0" smtClean="0"/>
          </a:p>
          <a:p>
            <a:pPr lvl="1"/>
            <a:r>
              <a:rPr lang="en-GB" sz="1800" b="1" dirty="0" smtClean="0"/>
              <a:t>9,891  (53%) </a:t>
            </a:r>
            <a:r>
              <a:rPr lang="en-GB" sz="1800" dirty="0" smtClean="0"/>
              <a:t>of them have bought </a:t>
            </a:r>
            <a:r>
              <a:rPr lang="en-GB" sz="1800" b="1" dirty="0" smtClean="0"/>
              <a:t>574,318 tickets </a:t>
            </a:r>
            <a:r>
              <a:rPr lang="en-GB" sz="1800" dirty="0" smtClean="0"/>
              <a:t>since 2005 spending an average of </a:t>
            </a:r>
            <a:r>
              <a:rPr lang="en-GB" sz="1800" b="1" dirty="0" smtClean="0"/>
              <a:t>£19.46 </a:t>
            </a:r>
            <a:r>
              <a:rPr lang="en-GB" sz="1800" dirty="0" smtClean="0"/>
              <a:t>per ticket</a:t>
            </a:r>
            <a:endParaRPr lang="en-GB" sz="18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r>
              <a:rPr lang="en-US" sz="1100" smtClean="0">
                <a:latin typeface="Arial" pitchFamily="34" charset="0"/>
                <a:ea typeface="MS Pゴシック"/>
                <a:cs typeface="MS Pゴシック"/>
              </a:rPr>
              <a:t>Becky Loftus, Audience Insight</a:t>
            </a:r>
          </a:p>
          <a:p>
            <a:endParaRPr lang="en-US" sz="1100" dirty="0" smtClean="0">
              <a:latin typeface="Arial" pitchFamily="34" charset="0"/>
              <a:ea typeface="MS Pゴシック"/>
              <a:cs typeface="MS Pゴシック"/>
            </a:endParaRPr>
          </a:p>
        </p:txBody>
      </p:sp>
      <p:sp>
        <p:nvSpPr>
          <p:cNvPr id="6148" name="AutoShape 4" descr="data:image/jpeg;base64,/9j/4AAQSkZJRgABAQAAAQABAAD/2wBDAAkGBwgHBgkIBwgKCgkLDRYPDQwMDRsUFRAWIB0iIiAdHx8kKDQsJCYxJx8fLT0tMTU3Ojo6Iys/RD84QzQ5Ojf/2wBDAQoKCg0MDRoPDxo3JR8lNzc3Nzc3Nzc3Nzc3Nzc3Nzc3Nzc3Nzc3Nzc3Nzc3Nzc3Nzc3Nzc3Nzc3Nzc3Nzc3Nzf/wAARCACbAKgDASIAAhEBAxEB/8QAHAAAAQUBAQEAAAAAAAAAAAAABwABBQYIBAMC/8QAShAAAQMDAQUFBQUCCggHAAAAAQIDBAAFEQYHEiExURNBYXGBFCJCkaEIMlKxwSPRFRYzU2JykqKy0hc0NUNUgpPhJCWUo8LD8P/EABsBAAIDAQEBAAAAAAAAAAAAAAAFAwQGBwEC/8QAMxEAAQQABAMFBwQDAQAAAAAAAQACAwQFESExBhJBUWFxkdETFCIyscHhI4Gh8EJDUvH/2gAMAwEAAhEDEQA/ADjSpUqEJUqVNmhCVMogCuS53KJbIy5M+Q2w0jmpZx6DqaGeotp77wUzp9oso5e0vJBUfFKeQ9flUckzIxm4q7Sw6xcdlE3Tt6InTZsWC0XZkhplsc1OKCRVRue0yxRFlEUPzVdWUgJHqoj6UIJ02VcH+3nyHZDv4nFZx5Du9K8M1QfecflC1VXhaJozndmewf30RCnbVp6lKEG3Rm0/Cp5Sln1AxUU9tG1I6ciSw0OjbAx9c1UqbhnioD1qubEp/wAk4Zg1CMaRj99VZzr7Uu9k3L/2U/ur2a2i6lQcmWw54LYH6YqpEpPxClkHkRmvPbyf9FSHC6J/1N8kQIe1W5o3RNgRnRniWlKQceRzVkt21CySVhExqTDPLeWgKT80/uoOYpZ519ttyt65qnNw7Rl2bynuWkoFxhXBsOwpTL6D3trBrrFZniSn4b6ZER5bLyeS21bpq96c2mzIqks3xv2pkcO3bAC0+JHI+mKuRXWu0dos7d4aniHNCeYdnVF+lXBartCu8USbdJbeaPek8UnoR3Gu0VcBBGYWcc1zTyuGRX1SpqevV8pUqVKhCVKlTGhCYnnxqs6u1jC06wUEh+apOW46VcfNXQeNeeu9VtachbjG65PfBDTZPBH9I+A+tBGXKfmSXZMtxTr7qt5a1cyaqWLIj+Fu60ODYIbZ9rLoz6/hdl7vdwvkr2i4yFOH4GxwS2OgH686juNNyq/6P2eP3JDc28qUxFUN5DCD77g7iT8I+vlS5rHzO03WzsWa2HQjm0HQD7KlQLfNuLwZgxH5Dn4WkE48+4etXe0bLbjICV3SU1EQeJbaG+v58APrRRttthWyKmPAjNsND4UJxnz612gcKvx0mD5tVkLnE1mQkQDlHmVTYGzfT0bdU9HdkrHe66rB9BgVORtNWON/IWmGjxDKc1LYp6tCNg2CRyXbMpzfIT+64/4Lt+MexR8dOzFc0nTlllY7e1Q3Md6mU5qVpV6WtO4UQlkacw4+ap87Z1p2UoqREXGUe9lxQA9OVVO67K5jO85apyJCeaW307iv7Q4H5Ci3ilion1ondFfr4xdgPwyE+OqzZc7ZPtb3Y3GE9GXyHaJ4K8jyPoa5ONaVnwYs9hTEyO2+0ocUOJBBoY6r2bOMdpL0+S4jmqIr7w/qHv8AI/OqM1NzdWahanD+JIpiGWBynt6fhUW0XWbZ5glW6Qpl3hvd6Vjood4ox6N1pE1CgR3imPcEj3mSeC/FJ7/LmKCC0qQopWlSFpOFJUMEHoRX0w87HebeYcU262reQtJwUnqKjhsOiOR2V/EsJgvs5ho7ofVaaBr6ql6C1i3fo/sswhFxZT7/AEdT+IfqKuKTmm7Hh45gudWK8laUxSDIhfdKlSr6UKaovUV4YsdqfnyTlLafdT3rV3AeZqSNBXadfv4UvRgsrzFhEp4clOY4n05fOoZ5fZszTHCqJu2QzoNT4Kr3S4ybrcHp0xW886ePRI7gPAVzNpK1pQlJUpRCUpAySSeApqJuyzS4Vi+z28/8Igjl1X+7/vSmON0z10G7biw6tzZbaAKgXa0T7O821co5YU4gLRkghQ8x3jODVo0JrdyyuJgXRZctyj7jh4lg/wCXw7qKd/scO/W9cSe3lJ4oWnG8hXUHrQO1Jp+Zp6eY0tOW1Ell4fdcT+h6j9KsSRPru5mbJNUv18YiNewMn/3ULQTDqHmkutqCkLGUqScgivQcqCOh9aO6fdEWcpbltUc44qLJ6p/o+Ao0RZDUhhDzDiXGlpBStJyCKvQzNlbmN1lsRw6WjLyu1B2K96VfDjqG0KW4oJQkZUpRwAPE0PtR7YdL2dxxmM85cpDZwURU+6D/AFzgH0zUyXoiUqAVz2+z1BSbVZIzR3uC5TqnMjxSndwfWuGPt61GHkGTbLStoH30NodQojoCVkD5GhC0XSoPWTbxaZLrbV4tsiCFHBdaV2qEc+JGAenIUU7Pd4F6hIm2uW1KjL5ONHIz0PQ+BoQu0jNNuinBB5U55UIVI11ohi9NLmW9tDVySCrI4B7A5K8ehoNPtOMPuMvIU262opWhQ4pI5g1prHWh1tS0sJEdd7go/wDEMpzIQB/KIHf5j8qo2q4cOdu61GBYw6J4rzH4Tsez8IWwpciDLZlRFlt9lW8hQ7j08scKPukr8zqCztTGyEuj3H2wc7ixzH7vOs+eNWjZ5fzZL8228vEOWQ27nkk/Cr58PI+FVqsxY7lOxTvHsNFqAyMHxN+nYjsKVMFAgYNKm654ojVV1TZbDLnEjeQjCAe9R4JHzrPJJJJUoqUeKiTkk9aKm2S4bkKBbkEjtXC6rxCRgfVX0oV5yeNKrryZOXsW+4YrCOsZTu4/wFK6Xs677fYsBP3FK33j0bHP93rWhGGUMMoaaSEtoASlI7gKHWxy17kSZdHBkurDTfglPE/U/SiUAKtU4+WPPtSDiK4Z7ZjB+Fmn79U2Kj73Z4l6gOQ5ze+2rkRwKT3EHrUlimI4VaIBGRSFrnMcHNORCz3qjTszTk/sJAK46yexfSOCx0PRXhXfozWMjTTpYeQt+3ryS0kjeQeqc8PMetGW9W6Fc7e9FuLaVR1J97e4buO8HuxzzWbkTIMqVIRbX1uMNuFLanE7qlpBwFY8aWzROgdzs2W3w/EYcUhNW0Pi+veO9eG0LXt41VKcjPqVDtyF+5EQefQrPxH6D61G6W0FqHVSA9aoREbJHtLytxvPge/0zVhtrFoN4iSr3BMuK0reW2DjeHdkfEB0760G3eLSzZkXEzIzNuSgbrqlhKAOWP0xV2GZsre9ZrE8NloyZHVp2KD9r2BPKShV1vraVlJ324rJISfBSiMj/lFdknYBELJ9mvzyXeGC4wFJ+QI/Ork9ta0Uy+WVXkKUCBvIYcUn+0E4+tWSHqGzzrY5c4txjOwWklbj6XAUtgDJ3umPGpksWb9UbJtS6eaclBtqfEbVxciZUpKc8CpBGemcZx1qE0fqy6aSuqZttcyhWA/HUT2byehHXoeY/PSQ2k6Nx/t6H/aP7qC22vTcW2XSLfLOhKbbdUb/ALiSAlzmcDuCgQfQ0IWhNO3uHqCzRrpb170eQjeGeaTyKT4g5FSdAn7ON8X7Rc7C4vKCj2tkHuIISv8ANHyNHUchQhPXm4gLSUqGUngQe+vSvk0IQA1tZDYb+/HR/q7pLrHDkknl6HhUAeKSDyIwaL+1+2pfsjFxAG/EdAJx8KyBj57tCE+dJbEfJIcl0zBbZt02uduND/fBHzQl3/hnTcR9asvIT2Tv9ZPA/ofWlVN2NTwH7hbVYBUEvo48z90//GlTWu/njBKweK1RXuPjG2en76qK2tyFO6pQzn3GYyQB0JJJ/SqUe81adpyidZzM9yGx/dFVU/dVSmxrI7xXQcJaG0YsuwI+6AhiHpC1tpTulbXaKz1Ud4/nVjFcFiSEWaCkcgwgD5Cu+nLBk0Bc0sPL5nuPUlKlSpia+lCqFtrvq7JoaSmOvckTlCMg54gHioj/AJQfnWfdC2d++6rt9ujLUjtHAXVpH3WxxUfl+lEr7Sc5ftFkgJWdwIdeWnqchKT/AIvnXD9nK3oe1DdJ6zkxoqW0DxcVnPyQR60AA7r0OLdWnIr31npeRpqZnJdgvKwy8e4891Xjz86qd1hi4RktKWoFslTQKiUpJxnhy44FWz7QWoXhe7dZoyyhEVv2lzB5rVkJ+QH96qbaro3OawvCXwOKc8/EUtmgdEfaMW1w3E4sQj91t/N9fyo+06I1LeVPKtlpkSG2lbpcGEpJ8FKIB9Kj7jDu9iU9BuEebBL2A4y6lTYdCTkZHJQB4g8RRN0rqaZpub2jRLkVwjtmM8FDqOh//eUBtr1AzqDUsVcJZVFaiJCcpI95RJV+g9KtwTtlHes/imFSUX57sOx+xVItsNy43KLCaVhcl5DSTjOCogfrWg9vkNlvQERKEgCNLaQ34DdUPyoU7GrcbjtDtY3QW4+++5njgJScf3imiR9o26oaslttIWO1fkF9Sf6CQRn5qqcpSN1TPs+7w16cZwYTufLKK0rQA+zhanHL1c7soENsxxHTw4FS1BR4+AQP7VH8UFCemp6VCFE6rh+36cuMUAbzkdYTnrjI+tZ1BKgD1FaZmpCojqTyKFflWZykJUUjkOApdfGrStpwm48srfD7q2bL5HYaxjJ7nm3Gz6jP5pFKuHQZxrK1Y/nj/hNKvajiI0v4ojHvgPa0fdSG1Nst6weJHBbDah48CP0qoHiD5URdskJSbjb5wQAlxotKV4g5A+podVUsDKUrV4LIJKEZHZl5LROk3xJ01a3eHvRmyfPHGpeqRsnniVpdMbeJciOqQc9Cd4fnirsKbxO5mArnV6Iw2ZIz0JT0xp6R5VIqqzv9o/P8arZzx7B/9i6m/s2BHs18UMdpvtA+WFY/WvP7ScBRNkuISOzHasLV35OFJH0VUb9nO4oj6guduX96VGS4jpltXEfJefSgbIKr+3FDqdpNyLmSlTbBR4J7NI/MGvHY85b062YYuvZ9hKZcYAcxuqUocAc9eI86IO37SMiezH1Hb2i4YzZbmJSOIbGSF+Q458+goEA7qgUE5HEEd1eDbVfQJGyNOu9Jq05LS7HX2kB9R7LJG82ee6e8jng/OqZcILU5ncc+8PuL70/9q4dIWO961vbMSO/IcDRBelOOKUmOjvOT3njgd/oa7WZqBPkwHl/tmHltgkY7TdURnz4UvngdGeeNbHC8WjuR+629zpmev5Vh2SP2/R673fr7IQyllCIzAHFbpUd4hKeZzhPl34qk6w1FO1jqNdweYIceKWo8ZBKyhPwoTgcTknu4k1MT4bU5gtup4/CvvSaIexXQ9tYbF+kymplwQpSUNpHCMeXHPxEd/LHLrVmCcSjI7pLi2Evov5m6sOx9Vedm2lhpPS0aAsD2pf7WUpPHLisZHkBgelWumGAMU9WEmSpUqbNCFyXh9Ma1y3lnCW2VqJ8gazWn7qfKjptNn+xaRmJSQFyMMpHUKPvfTNAw8hy9KWXnZuAW34ViLYZJO0j+P/VY9nTJe1lbsfApavkk0qmNkERT2opEkj3GIxGcfEoj9AaVTVGfp5pRxLIH3suwAfdXPafazctKurbTvOxFB9I8ACFfQmgjzxitNPIS60ptYBSobpB7wazzqazrsV6k29edxB3mifibPFJ/T0qK9HqHhM+FrebXV3HvH3U9suvItmoBFeWEsTgG+P8AOA+788kfKjYCMVmJKlNrSpCilaSClQ5gjkaO+htRt6gsyHFke2M4bkIHcrqPA19UpRlyFQcTUC14tMGh0Pj0VnpUwxjhT0wWTVO2r6cXqbRkyJHTvS2cSI4HMqT8PqMj1rMWm7zK0/eol1gn9tHcCt3OAtOeKT4EcPWtmqGRQD2xbNZLE1/UGn2C5FdyuZGaHvNK5lYHek945g+B4eA5FCM2nL5A1LaGbjbnA4w6n3knmhXelQ7iK4ZWg9KSn1PP2C3qcWcqUGQMn0rL2l9U3bSk72y0Si0pYAcbI3m3QOW8nv8AA8xxotWfb3ELKE3qzvId4Ba4igpPiQFEEeWfWvUIwW22wrXFEa3RGIrCeTbKAlPyFQ6tDaWVMXLXYoS5DiitTim8kqPM8e/iaqP+nXSeP9Wu3/QR/nqFuW32IG//ACuyPrc48ZLoSB/ZzQjvXpr3RKrKtdytiCu3k5cbHNgk/wCH8vyrNgvUyxT0zICxnGHG1fdcT0P76q2q9fah1UNy5TN2MDviMwNxsEcjjJJx4k0TdVaFft1uYuVtSpyP2CDJaJyptW6MqHUfl+S6euWH2ka2GE4uyw33S5rnoCevcUT9Nahh6ht6ZUNeFDg60r7zauhqaBrOFkvEuyT251vc3XBwUk/dcT0NHHS2pIeooIejK3HkcHmFH3kH93Q1PXsCQZHdKsXwd9J3OzVh/juKn6Y0w5VCavvzOn7O7LWQXj7jDf41nkP1qw5waMzsk8Ub5XhjBmShztavAl3dm2sqy3DBU5j+cV+4fnVD519vvOSH3X3lbzry1OLV1UTk/nXVZbY9eLnGt8fO++vBI+FPNR9BSR7jLJn2rqNSFlCmGHZo1P1RX2SW1cPTqpTqcLmOlxOe5AGB+p9aVXOHGbiRmo7Kd1tpAQkDuAFKnUbQxoaFzK5ObM7pT1K98CqTtM00bxbBMiJ3pkQFQT/OI70+feKu9fKhnhQ9ge3lKK1h9aVsrNwsxZB4j51J6cvcuw3NuZEOQODrRPB1PeD+lWzaVpFVvfXd7Y1mI4SZCEceyV+LH4T39KoGCKTPa6F/gumV7FfEq2e4O4Wi7FeIl7tzU2E5lCwMpON5B7wR3EVJg1nXT1/naemCRAc91R/asq+44PHp50atL6rtuoWQYzobkgZXGWcLT+8eIpnBZbIMjusNiuDS0nFzdWdvZ4qw02BSCgafNWUlQ81hsk0/qJa5MZKrbMVkl2OPcWePFSOXPpgmhlcthmpWHl+wyrfLZHFCu0U2pXmkggH1NaQpUIWXzsZ1l/wcb/1AqUtuwnUb76RcJlviMfEpKlOrHA8k4APHHMitGUqEIeaX2Q6asS0PyGl3KSk5SuUcoSeoQOHzzRALaSAMDHLFfXAU9CEJtf6EMUuXSyM5Y4qejI5p6qSOnUVRLTc5lonNzre72byOAOMhQ/CR3g4rSKsHnjFCDafp23WyQmfAeaZcfV+0h54qPetI/McqXWYOX9Ri2GC4t7Ye52BzZ6A7/sfVXSza6tc6xu3CS8mO5HQDIZUeIPdu9Qe6hPqvUUjUd1VKdBbYRlMdk/Anx8TgZqFOM5xxp/Gq8tl8jQ1O6OC16czpW6k7Z9EqLuyzTRt8M3eY3iTKThoY4ob/AHnn8qq2z3SCr1JTPntkW9lQKUkfy6v8o7+tGdtISAEjAHd0qxUg/wBjkk4ixUOBqxHx9F9gUqelTFY9Kmp6VCF5PNIebU24kKQoYUk8iOlCLXGgnrapyfZkKdg8VLZAypny6p/L8jFivkpBGMVFLC2UZFXqGITUpOeM+I6FZi4cCDkV9suuMOoeYWpt1BylxBwUnwNF7V+zuLc1ql2nciSzkqQB+zdPiO4+IoV3a0z7PILFyiuMOdxVxSryPI0qkgfEe5b+jila83IHXqD/AHVXPT206bESlm9MGYgf79BCXAPEclfSiFadV2W7BIh3BkuEZ7JZ3F/I8az7xpj+Vfcdx7NDqqlvhytOeaP4D3beS06lQPEV9ZrOkHUN6t5zDuktsfhLhUkehyKmY+0XUrCcKksPdS6yP0xVpt6M7hI5eFrbfkcD/COWabNBcbTtQbpCkQt7uPZEfrXPI2j6leQUpkR2SfibZGR8ya+vfYlCOGb53A80byetRF31NaLQk+3T2ULAz2YVvLPkkcaB07Ul7uGPa7rKWB8KXNwfJOBUWSSoqJJUeJJ4k1C+/wD8hMK/Cjs85pPL8oi3/ajIeC2LJFLCSMCQ9gq8wnkPX5UP5Up+Y+uRLeW88v7zjisk1411263TLnI9nt8ZyQ9+FscvM8h61UfLJKddVoq1GpQYSwAdpPquXzwB1q56J0PJvTjUy4oUzbQoEJUMKf8ALoOXHvqz6S2cMQyiXfdyS/wKY4GW0Hx/EfpRCQgJSAkAAcMCrcFT/J6z2K8RAgxVT4u9PVfEZhqMy2xHQltpCQlKEjAAHSvUCnpUxWOzJ1KVKlSoQlSpUqEJUqVKhCYjjXLOt8W4MFibGakNHmh1AUPrXXSoIz0XrSWnMbodXvZbCfUp2zylw1n/AHSxvo9O8fOqTctCajgLVmB7Q2BntI6wofLn9KPRr5PI1WfUjf3J1V4gu18mk8w7/VZmkMuxnOzktOMr/C4kpP1rzBHUfOtNutNuJ3XG0LBHEKSDUY9pyySDvPWqGsnmSymqzqOWxTiPiwZfHF5FZ4+VN8q0D/E7Tm9/sWH/ANMV7M6ZsUc5ZtEJB8GU18iie1SniuHpGfMLPbLbkhfZx21ur/C2kqP0qwW7Q+o56gG7ephJGe0kKCB8uf0o6MstNDdaaQgdEpAr2A4VK2g0blUZuKp3aRMA8dfRDqy7LIzZS7eJipBHHsWRuJ9TzP0q9261w7YwGIEZphsdzaQM+ddaORr6q2yFjPlCQWr1m0f1nk/TyTYNOKVKpFUSpUqVCEqVKlQhf//Z"/>
          <p:cNvSpPr>
            <a:spLocks noChangeAspect="1" noChangeArrowheads="1"/>
          </p:cNvSpPr>
          <p:nvPr/>
        </p:nvSpPr>
        <p:spPr bwMode="auto">
          <a:xfrm>
            <a:off x="0" y="-639763"/>
            <a:ext cx="14573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50" name="Picture 6" descr="http://www.tax-hell.co.uk/wp-content/uploads/2010/11/eMail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268805" y="2743205"/>
            <a:ext cx="516954" cy="476672"/>
          </a:xfrm>
          <a:prstGeom prst="rect">
            <a:avLst/>
          </a:prstGeom>
          <a:noFill/>
        </p:spPr>
      </p:pic>
      <p:pic>
        <p:nvPicPr>
          <p:cNvPr id="6152" name="Picture 8" descr="http://www.caminodesantiago.me/wp-content/uploads/camino-de-santiago-mail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653881" y="1821706"/>
            <a:ext cx="792792" cy="720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371" y="415615"/>
            <a:ext cx="7863069" cy="923330"/>
          </a:xfrm>
        </p:spPr>
        <p:txBody>
          <a:bodyPr/>
          <a:lstStyle/>
          <a:p>
            <a:pPr algn="ctr"/>
            <a:r>
              <a:rPr lang="en-GB" sz="2000" dirty="0" smtClean="0"/>
              <a:t>Ticket buying PEAKED FOR THE COMPLETE WORKS FESTIVAL BUT ASIDE FROM THE REOPENING OF THE THEATRES HAS TAILED OFF MORE RECENTLY</a:t>
            </a:r>
            <a:endParaRPr lang="en-GB" sz="2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r>
              <a:rPr lang="en-US" sz="1100" smtClean="0">
                <a:latin typeface="Arial" pitchFamily="34" charset="0"/>
                <a:ea typeface="MS Pゴシック"/>
                <a:cs typeface="MS Pゴシック"/>
              </a:rPr>
              <a:t>Becky Loftus, Audience Insight</a:t>
            </a:r>
          </a:p>
          <a:p>
            <a:endParaRPr lang="en-US" sz="1100" dirty="0" smtClean="0">
              <a:latin typeface="Arial" pitchFamily="34" charset="0"/>
              <a:ea typeface="MS Pゴシック"/>
              <a:cs typeface="MS Pゴシック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4953000" y="1484784"/>
            <a:ext cx="3723456" cy="1392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2700" dir="8100000" algn="ctr" rotWithShape="0">
              <a:srgbClr val="FFFFFF">
                <a:alpha val="75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7200" marR="0" lvl="0" indent="-4572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Char char=""/>
              <a:tabLst/>
              <a:defRPr/>
            </a:pPr>
            <a:r>
              <a:rPr lang="en-GB" sz="1600" kern="0" dirty="0" smtClean="0">
                <a:latin typeface="+mn-lt"/>
                <a:ea typeface="+mn-ea"/>
                <a:cs typeface="+mn-cs"/>
              </a:rPr>
              <a:t>The </a:t>
            </a:r>
            <a:r>
              <a:rPr lang="en-GB" sz="1600" b="1" kern="0" dirty="0" smtClean="0">
                <a:latin typeface="+mn-lt"/>
                <a:ea typeface="+mn-ea"/>
                <a:cs typeface="+mn-cs"/>
              </a:rPr>
              <a:t>Complete Works Festival </a:t>
            </a:r>
            <a:r>
              <a:rPr lang="en-GB" sz="1600" kern="0" dirty="0" smtClean="0">
                <a:latin typeface="+mn-lt"/>
                <a:ea typeface="+mn-ea"/>
                <a:cs typeface="+mn-cs"/>
              </a:rPr>
              <a:t>was the peak of their recent attendance although the </a:t>
            </a:r>
            <a:r>
              <a:rPr lang="en-GB" sz="1600" b="1" kern="0" dirty="0" smtClean="0">
                <a:latin typeface="+mn-lt"/>
                <a:ea typeface="+mn-ea"/>
                <a:cs typeface="+mn-cs"/>
              </a:rPr>
              <a:t>reopening</a:t>
            </a:r>
            <a:r>
              <a:rPr lang="en-GB" sz="1600" kern="0" dirty="0" smtClean="0">
                <a:latin typeface="+mn-lt"/>
                <a:ea typeface="+mn-ea"/>
                <a:cs typeface="+mn-cs"/>
              </a:rPr>
              <a:t> also attracted a few more to attend</a:t>
            </a:r>
            <a:endParaRPr kumimoji="0" lang="en-GB" sz="16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" name="Chart 12"/>
          <p:cNvGraphicFramePr/>
          <p:nvPr/>
        </p:nvGraphicFramePr>
        <p:xfrm>
          <a:off x="631371" y="2877343"/>
          <a:ext cx="7522029" cy="27596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122" name="Picture 2" descr="http://www.prospectmagazine.co.uk/wp-content/uploads/2010/11/rst_reopening_takeover_image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466223" y="3537946"/>
            <a:ext cx="526071" cy="380030"/>
          </a:xfrm>
          <a:prstGeom prst="rect">
            <a:avLst/>
          </a:prstGeom>
          <a:noFill/>
        </p:spPr>
      </p:pic>
      <p:pic>
        <p:nvPicPr>
          <p:cNvPr id="5124" name="Picture 4" descr="http://www.britishtheatreguide.info/images/RSC-CWlogo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104323" y="3173063"/>
            <a:ext cx="432048" cy="399953"/>
          </a:xfrm>
          <a:prstGeom prst="rect">
            <a:avLst/>
          </a:prstGeom>
          <a:noFill/>
        </p:spPr>
      </p:pic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1021358" y="1484784"/>
          <a:ext cx="3644900" cy="1200150"/>
        </p:xfrm>
        <a:graphic>
          <a:graphicData uri="http://schemas.openxmlformats.org/drawingml/2006/table">
            <a:tbl>
              <a:tblPr/>
              <a:tblGrid>
                <a:gridCol w="2260600"/>
                <a:gridCol w="762000"/>
                <a:gridCol w="622300"/>
              </a:tblGrid>
              <a:tr h="200025">
                <a:tc>
                  <a:txBody>
                    <a:bodyPr/>
                    <a:lstStyle/>
                    <a:p>
                      <a:pPr algn="l" fontAlgn="ctr"/>
                      <a:r>
                        <a:rPr lang="en-GB" sz="800" b="0" i="0" u="none" strike="noStrike" dirty="0">
                          <a:solidFill>
                            <a:srgbClr val="FFFFFF"/>
                          </a:solidFill>
                          <a:latin typeface="Arial"/>
                        </a:rPr>
                        <a:t>Top 5 Seasons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3BE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8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% Constituents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C638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8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Num Tickets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C6386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ctr"/>
                      <a:r>
                        <a:rPr lang="en-GB" sz="8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RSC Season - 0607 Courtyard CW2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3B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30,426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ctr"/>
                      <a:r>
                        <a:rPr lang="en-GB" sz="8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RSC Season - 0607 RST CW2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3B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44%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25,118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ctr"/>
                      <a:r>
                        <a:rPr lang="en-GB" sz="8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RSC Season - 0607 RST CW1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3B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2E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36,233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2ED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ctr"/>
                      <a:r>
                        <a:rPr lang="en-GB" sz="8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RSC Season - 0809 Courtyard Summer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3B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2E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35,686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2ED"/>
                    </a:solidFill>
                  </a:tcPr>
                </a:tc>
              </a:tr>
              <a:tr h="200025">
                <a:tc>
                  <a:txBody>
                    <a:bodyPr/>
                    <a:lstStyle/>
                    <a:p>
                      <a:pPr algn="l" fontAlgn="ctr"/>
                      <a:r>
                        <a:rPr lang="en-GB" sz="8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RSC Season - 0607 Swan CW1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893BE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39%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8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28,799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6057" y="402770"/>
            <a:ext cx="7928383" cy="923330"/>
          </a:xfrm>
        </p:spPr>
        <p:txBody>
          <a:bodyPr/>
          <a:lstStyle/>
          <a:p>
            <a:pPr algn="ctr"/>
            <a:r>
              <a:rPr lang="en-GB" sz="2000" dirty="0" smtClean="0"/>
              <a:t>THE Most tickets Per BOOKER were bought for the Complete Works although for recent seasons spending per ticket has increased</a:t>
            </a:r>
            <a:endParaRPr lang="en-GB" sz="2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r>
              <a:rPr lang="en-US" sz="1100" smtClean="0">
                <a:latin typeface="Arial" pitchFamily="34" charset="0"/>
                <a:ea typeface="MS Pゴシック"/>
                <a:cs typeface="MS Pゴシック"/>
              </a:rPr>
              <a:t>Becky Loftus, Audience Insight</a:t>
            </a:r>
          </a:p>
          <a:p>
            <a:endParaRPr lang="en-US" sz="1100" dirty="0" smtClean="0">
              <a:latin typeface="Arial" pitchFamily="34" charset="0"/>
              <a:ea typeface="MS Pゴシック"/>
              <a:cs typeface="MS Pゴシック"/>
            </a:endParaRPr>
          </a:p>
        </p:txBody>
      </p:sp>
      <p:graphicFrame>
        <p:nvGraphicFramePr>
          <p:cNvPr id="13" name="Chart 12"/>
          <p:cNvGraphicFramePr/>
          <p:nvPr/>
        </p:nvGraphicFramePr>
        <p:xfrm>
          <a:off x="869840" y="1844824"/>
          <a:ext cx="6552728" cy="3760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5122" name="Picture 2" descr="http://www.prospectmagazine.co.uk/wp-content/uploads/2010/11/rst_reopening_takeover_image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910400" y="2348880"/>
            <a:ext cx="382055" cy="275994"/>
          </a:xfrm>
          <a:prstGeom prst="rect">
            <a:avLst/>
          </a:prstGeom>
          <a:noFill/>
        </p:spPr>
      </p:pic>
      <p:pic>
        <p:nvPicPr>
          <p:cNvPr id="5124" name="Picture 4" descr="http://www.britishtheatreguide.info/images/RSC-CWlogo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454016" y="2420888"/>
            <a:ext cx="432048" cy="399953"/>
          </a:xfrm>
          <a:prstGeom prst="rect">
            <a:avLst/>
          </a:prstGeom>
          <a:noFill/>
        </p:spPr>
      </p:pic>
      <p:grpSp>
        <p:nvGrpSpPr>
          <p:cNvPr id="15" name="Group 14"/>
          <p:cNvGrpSpPr/>
          <p:nvPr/>
        </p:nvGrpSpPr>
        <p:grpSpPr>
          <a:xfrm>
            <a:off x="6985262" y="1647629"/>
            <a:ext cx="1646245" cy="701251"/>
            <a:chOff x="7183225" y="2820841"/>
            <a:chExt cx="1646245" cy="701251"/>
          </a:xfrm>
        </p:grpSpPr>
        <p:sp>
          <p:nvSpPr>
            <p:cNvPr id="7" name="Rectangle 6"/>
            <p:cNvSpPr/>
            <p:nvPr/>
          </p:nvSpPr>
          <p:spPr>
            <a:xfrm>
              <a:off x="7299196" y="2861444"/>
              <a:ext cx="246743" cy="236395"/>
            </a:xfrm>
            <a:prstGeom prst="rect">
              <a:avLst/>
            </a:prstGeom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/>
            <p:cNvCxnSpPr/>
            <p:nvPr/>
          </p:nvCxnSpPr>
          <p:spPr>
            <a:xfrm>
              <a:off x="7299196" y="3398982"/>
              <a:ext cx="246743" cy="0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7545939" y="2861444"/>
              <a:ext cx="1269899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00" dirty="0" err="1" smtClean="0"/>
                <a:t>Avg</a:t>
              </a:r>
              <a:r>
                <a:rPr lang="en-GB" sz="1000" dirty="0" smtClean="0"/>
                <a:t> price per ticket</a:t>
              </a:r>
              <a:endParaRPr lang="en-GB" sz="1000" dirty="0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602852" y="3275871"/>
              <a:ext cx="1226618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000" dirty="0" err="1" smtClean="0"/>
                <a:t>Avg</a:t>
              </a:r>
              <a:r>
                <a:rPr lang="en-GB" sz="1000" dirty="0" smtClean="0"/>
                <a:t> num of tickets</a:t>
              </a:r>
              <a:endParaRPr lang="en-GB" sz="1000" dirty="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83225" y="2820841"/>
              <a:ext cx="1632613" cy="701251"/>
            </a:xfrm>
            <a:prstGeom prst="rect">
              <a:avLst/>
            </a:prstGeom>
            <a:no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971" y="334352"/>
            <a:ext cx="8164286" cy="1107996"/>
          </a:xfrm>
        </p:spPr>
        <p:txBody>
          <a:bodyPr/>
          <a:lstStyle/>
          <a:p>
            <a:pPr algn="ctr"/>
            <a:r>
              <a:rPr lang="en-GB" sz="2400" dirty="0" smtClean="0"/>
              <a:t>The top productions seen by these people includes a mix of Shakespeare and other work</a:t>
            </a:r>
            <a:endParaRPr lang="en-GB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r>
              <a:rPr lang="en-US" sz="1100" smtClean="0">
                <a:latin typeface="Arial" pitchFamily="34" charset="0"/>
                <a:ea typeface="MS Pゴシック"/>
                <a:cs typeface="MS Pゴシック"/>
              </a:rPr>
              <a:t>Becky Loftus, Audience Insight</a:t>
            </a:r>
          </a:p>
          <a:p>
            <a:endParaRPr lang="en-US" sz="1100" dirty="0" smtClean="0">
              <a:latin typeface="Arial" pitchFamily="34" charset="0"/>
              <a:ea typeface="MS Pゴシック"/>
              <a:cs typeface="MS Pゴシック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/>
        </p:nvGraphicFramePr>
        <p:xfrm>
          <a:off x="863554" y="1340767"/>
          <a:ext cx="3024336" cy="4264237"/>
        </p:xfrm>
        <a:graphic>
          <a:graphicData uri="http://schemas.openxmlformats.org/drawingml/2006/table">
            <a:tbl>
              <a:tblPr/>
              <a:tblGrid>
                <a:gridCol w="2170402"/>
                <a:gridCol w="853934"/>
              </a:tblGrid>
              <a:tr h="269889">
                <a:tc>
                  <a:txBody>
                    <a:bodyPr/>
                    <a:lstStyle/>
                    <a:p>
                      <a:pPr algn="r" fontAlgn="ctr"/>
                      <a:r>
                        <a:rPr lang="en-GB" sz="8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All Above 20%</a:t>
                      </a:r>
                    </a:p>
                  </a:txBody>
                  <a:tcPr marL="7349" marR="7349" marT="7349" marB="0" anchor="ctr">
                    <a:lnL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CE9D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GB" sz="800" b="0" i="0" u="none" strike="noStrike">
                          <a:solidFill>
                            <a:srgbClr val="FFFFFF"/>
                          </a:solidFill>
                          <a:latin typeface="Arial"/>
                        </a:rPr>
                        <a:t>% Constituents</a:t>
                      </a:r>
                    </a:p>
                  </a:txBody>
                  <a:tcPr marL="7349" marR="7349" marT="7349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C6386"/>
                    </a:solidFill>
                  </a:tcPr>
                </a:tc>
              </a:tr>
              <a:tr h="269889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Merry Wives The Musical CW2 06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King Lear CW2 06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The Seagull CW2 06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The Tempest CW1/06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The Winter's Tale S09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Hamlet S08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As You Like It S09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Great Expectations - W05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Antony and Cleopatra CW1/06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Henry VI Part I CW1/06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Henry VI Part II CW1/06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Henry VI Part III CW1/06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The Merchant of Venice S11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Henry IV Part I 07/08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Twelfth Night W09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Macbeth S11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Coriolanus CW2 06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Richard III CW2 06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Henry V 07/08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The Canterbury Tales 1 W05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Romeo and Juliet S10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Henry IV Part II 07/08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Cardenio S11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193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King Lear S10</a:t>
                      </a:r>
                    </a:p>
                  </a:txBody>
                  <a:tcPr marL="7349" marR="7349" marT="7349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21%</a:t>
                      </a:r>
                    </a:p>
                  </a:txBody>
                  <a:tcPr marL="7349" marR="7349" marT="7349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2534" name="Picture 6" descr="http://www.phyllis.demon.co.uk/theatricalia/02rsc/pics/05greatexpectations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123571" y="3526237"/>
            <a:ext cx="1269690" cy="1523629"/>
          </a:xfrm>
          <a:prstGeom prst="rect">
            <a:avLst/>
          </a:prstGeom>
          <a:noFill/>
        </p:spPr>
      </p:pic>
      <p:pic>
        <p:nvPicPr>
          <p:cNvPr id="22536" name="Picture 8" descr="2006: MERRY WIVES The Musical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123571" y="1340767"/>
            <a:ext cx="1242060" cy="1800201"/>
          </a:xfrm>
          <a:prstGeom prst="rect">
            <a:avLst/>
          </a:prstGeom>
          <a:noFill/>
        </p:spPr>
      </p:pic>
      <p:pic>
        <p:nvPicPr>
          <p:cNvPr id="22538" name="Picture 10" descr="2007: KING LEAR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687484" y="1772816"/>
            <a:ext cx="1183743" cy="1753421"/>
          </a:xfrm>
          <a:prstGeom prst="rect">
            <a:avLst/>
          </a:prstGeom>
          <a:noFill/>
        </p:spPr>
      </p:pic>
      <p:pic>
        <p:nvPicPr>
          <p:cNvPr id="22540" name="Picture 12" descr="2007: THE SEAGULL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706738" y="3876812"/>
            <a:ext cx="1164489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971" y="273422"/>
            <a:ext cx="8015469" cy="923330"/>
          </a:xfrm>
        </p:spPr>
        <p:txBody>
          <a:bodyPr/>
          <a:lstStyle/>
          <a:p>
            <a:pPr algn="ctr"/>
            <a:r>
              <a:rPr lang="en-GB" sz="2000" dirty="0" smtClean="0"/>
              <a:t>TOP Audiences who have bought tickets are from a widespread geography concentrated in London and the Midlands</a:t>
            </a:r>
            <a:endParaRPr lang="en-GB" sz="20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r>
              <a:rPr lang="en-US" sz="1100" smtClean="0">
                <a:latin typeface="Arial" pitchFamily="34" charset="0"/>
                <a:ea typeface="MS Pゴシック"/>
                <a:cs typeface="MS Pゴシック"/>
              </a:rPr>
              <a:t>Becky Loftus, Audience Insight</a:t>
            </a:r>
          </a:p>
          <a:p>
            <a:endParaRPr lang="en-US" sz="1100" dirty="0" smtClean="0">
              <a:latin typeface="Arial" pitchFamily="34" charset="0"/>
              <a:ea typeface="MS Pゴシック"/>
              <a:cs typeface="MS Pゴシック"/>
            </a:endParaRPr>
          </a:p>
        </p:txBody>
      </p:sp>
      <p:pic>
        <p:nvPicPr>
          <p:cNvPr id="10" name="Picture 9" descr="Top Audience Map.jpe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899592" y="1196752"/>
            <a:ext cx="6760616" cy="50564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2337" y="413052"/>
            <a:ext cx="7162800" cy="430887"/>
          </a:xfrm>
        </p:spPr>
        <p:txBody>
          <a:bodyPr/>
          <a:lstStyle/>
          <a:p>
            <a:pPr algn="ctr"/>
            <a:r>
              <a:rPr lang="en-GB" dirty="0" smtClean="0"/>
              <a:t>Memberships and Contributions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196752"/>
            <a:ext cx="7844138" cy="4594448"/>
          </a:xfrm>
        </p:spPr>
        <p:txBody>
          <a:bodyPr/>
          <a:lstStyle/>
          <a:p>
            <a:r>
              <a:rPr lang="en-GB" b="1" dirty="0" smtClean="0"/>
              <a:t>8,537</a:t>
            </a:r>
            <a:r>
              <a:rPr lang="en-GB" dirty="0" smtClean="0"/>
              <a:t> </a:t>
            </a:r>
            <a:r>
              <a:rPr lang="en-GB" sz="1800" b="1" dirty="0" smtClean="0"/>
              <a:t>(46%) </a:t>
            </a:r>
            <a:r>
              <a:rPr lang="en-GB" dirty="0" smtClean="0"/>
              <a:t>of the 18,670 TOP attendees have been RSC Members and </a:t>
            </a:r>
            <a:r>
              <a:rPr lang="en-GB" b="1" dirty="0" smtClean="0"/>
              <a:t>4,787 </a:t>
            </a:r>
            <a:r>
              <a:rPr lang="en-GB" sz="1800" b="1" dirty="0" smtClean="0"/>
              <a:t>(26%) </a:t>
            </a:r>
            <a:r>
              <a:rPr lang="en-GB" dirty="0" smtClean="0"/>
              <a:t>are current RSC members</a:t>
            </a:r>
          </a:p>
          <a:p>
            <a:pPr lvl="1"/>
            <a:r>
              <a:rPr lang="en-GB" sz="1800" dirty="0" smtClean="0"/>
              <a:t>Half (53%) of those with a Membership are Associate</a:t>
            </a:r>
          </a:p>
          <a:p>
            <a:pPr lvl="1"/>
            <a:r>
              <a:rPr lang="en-GB" sz="1800" dirty="0" smtClean="0"/>
              <a:t>A third (33%) are Full</a:t>
            </a:r>
          </a:p>
          <a:p>
            <a:pPr lvl="1"/>
            <a:r>
              <a:rPr lang="en-GB" sz="1800" dirty="0" smtClean="0"/>
              <a:t>5% are Friends</a:t>
            </a:r>
          </a:p>
          <a:p>
            <a:pPr lvl="1"/>
            <a:r>
              <a:rPr lang="en-GB" sz="1800" dirty="0" smtClean="0"/>
              <a:t>4% are Shakespeare’s Circle</a:t>
            </a:r>
          </a:p>
          <a:p>
            <a:endParaRPr lang="en-GB" dirty="0" smtClean="0"/>
          </a:p>
          <a:p>
            <a:r>
              <a:rPr lang="en-GB" b="1" dirty="0" smtClean="0"/>
              <a:t>702  </a:t>
            </a:r>
            <a:r>
              <a:rPr lang="en-GB" sz="1800" b="1" dirty="0" smtClean="0"/>
              <a:t>(4%) </a:t>
            </a:r>
            <a:r>
              <a:rPr lang="en-GB" dirty="0" smtClean="0"/>
              <a:t>have donated (includes SC Memberships) a total of </a:t>
            </a:r>
            <a:r>
              <a:rPr lang="en-GB" b="1" dirty="0" smtClean="0"/>
              <a:t>£3.7M</a:t>
            </a:r>
          </a:p>
          <a:p>
            <a:pPr lvl="1"/>
            <a:r>
              <a:rPr lang="en-GB" dirty="0" smtClean="0"/>
              <a:t>£2M was for Capital campaigns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152400" y="6553200"/>
            <a:ext cx="2895600" cy="304800"/>
          </a:xfrm>
          <a:prstGeom prst="rect">
            <a:avLst/>
          </a:prstGeom>
        </p:spPr>
        <p:txBody>
          <a:bodyPr/>
          <a:lstStyle/>
          <a:p>
            <a:r>
              <a:rPr lang="en-US" sz="1100" smtClean="0">
                <a:latin typeface="Arial" pitchFamily="34" charset="0"/>
                <a:ea typeface="MS Pゴシック"/>
                <a:cs typeface="MS Pゴシック"/>
              </a:rPr>
              <a:t>Becky Loftus, Audience Insight</a:t>
            </a:r>
          </a:p>
          <a:p>
            <a:endParaRPr lang="en-US" sz="1100" dirty="0" smtClean="0">
              <a:latin typeface="Arial" pitchFamily="34" charset="0"/>
              <a:ea typeface="MS Pゴシック"/>
              <a:cs typeface="MS Pゴシック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Results</a:t>
            </a:r>
            <a:endParaRPr lang="en-GB" dirty="0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32163" y="536833"/>
            <a:ext cx="1454027" cy="1956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myersmedia.co.uk/wp-content/uploads/2012/06/results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13148" y="2006858"/>
            <a:ext cx="4619477" cy="30796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To sum up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3"/>
          </p:nvPr>
        </p:nvSpPr>
        <p:spPr>
          <a:xfrm>
            <a:off x="758825" y="1570183"/>
            <a:ext cx="7727365" cy="3527754"/>
          </a:xfrm>
        </p:spPr>
        <p:txBody>
          <a:bodyPr>
            <a:normAutofit/>
          </a:bodyPr>
          <a:lstStyle/>
          <a:p>
            <a:r>
              <a:rPr lang="en-GB" dirty="0" smtClean="0"/>
              <a:t>Why is T-Stats useful?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r>
              <a:rPr lang="en-GB" dirty="0" smtClean="0"/>
              <a:t>If I have a group of people on Tessitura and want to know about them, what do I do?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025237" y="2006858"/>
            <a:ext cx="6954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 smtClean="0"/>
              <a:t>To get answers to those tricky questions, quickly and make us look like superheroes!</a:t>
            </a:r>
            <a:endParaRPr lang="en-GB" sz="1800" dirty="0"/>
          </a:p>
        </p:txBody>
      </p:sp>
      <p:sp>
        <p:nvSpPr>
          <p:cNvPr id="6" name="Content Placeholder 3"/>
          <p:cNvSpPr txBox="1">
            <a:spLocks/>
          </p:cNvSpPr>
          <p:nvPr/>
        </p:nvSpPr>
        <p:spPr bwMode="auto">
          <a:xfrm>
            <a:off x="911225" y="3788229"/>
            <a:ext cx="7727365" cy="1703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spcCol="288000" anchor="t" anchorCtr="0" compatLnSpc="1">
            <a:prstTxWarp prst="textNoShape">
              <a:avLst/>
            </a:prstTxWarp>
            <a:normAutofit/>
          </a:bodyPr>
          <a:lstStyle/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kumimoji="0" lang="en-GB" sz="16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DIN-Regular"/>
                <a:ea typeface="ＭＳ Ｐゴシック" charset="-128"/>
                <a:cs typeface="DIN-Regular"/>
              </a:rPr>
              <a:t>Get T-Stats installed!</a:t>
            </a: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lang="en-GB" sz="1600" dirty="0" smtClean="0">
                <a:latin typeface="DIN-Regular"/>
                <a:cs typeface="DIN-Regular"/>
              </a:rPr>
              <a:t>Create a list of the people you’re interested in and import this as a list-based filter</a:t>
            </a:r>
          </a:p>
          <a:p>
            <a:pPr marL="342900" marR="0" lvl="0" indent="-342900" algn="l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Pct val="100000"/>
              <a:buFont typeface="+mj-lt"/>
              <a:buAutoNum type="arabicPeriod"/>
              <a:tabLst/>
              <a:defRPr/>
            </a:pPr>
            <a:r>
              <a:rPr lang="en-GB" sz="1600" dirty="0" smtClean="0">
                <a:latin typeface="DIN-Regular"/>
                <a:cs typeface="DIN-Regular"/>
              </a:rPr>
              <a:t>Use this in the Tickets, Memberships and Contributions cubes to quickly access some information about these people</a:t>
            </a:r>
            <a:endParaRPr kumimoji="0" lang="en-GB" sz="16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DIN-Regular"/>
              <a:ea typeface="ＭＳ Ｐゴシック" charset="-128"/>
              <a:cs typeface="DIN-Regular"/>
            </a:endParaRPr>
          </a:p>
          <a:p>
            <a:pPr marL="216000" marR="0" lvl="0" indent="-216000" algn="l" defTabSz="457200" rtl="0" eaLnBrk="0" fontAlgn="base" latinLnBrk="0" hangingPunct="0">
              <a:lnSpc>
                <a:spcPct val="100000"/>
              </a:lnSpc>
              <a:spcBef>
                <a:spcPts val="1000"/>
              </a:spcBef>
              <a:spcAft>
                <a:spcPct val="0"/>
              </a:spcAft>
              <a:buClrTx/>
              <a:buSzPct val="100000"/>
              <a:buFontTx/>
              <a:buBlip>
                <a:blip r:embed="rId2"/>
              </a:buBlip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DIN-Regular"/>
              <a:ea typeface="ＭＳ Ｐゴシック" charset="-128"/>
              <a:cs typeface="DIN-Regula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pics.myspew.com/var/albums/geek/the%20geeks%20shall%20inherit%20the%20earth.jpg?m=13013627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57110" y="1166019"/>
            <a:ext cx="5584199" cy="4188150"/>
          </a:xfrm>
          <a:prstGeom prst="rect">
            <a:avLst/>
          </a:prstGeom>
          <a:noFill/>
        </p:spPr>
      </p:pic>
      <p:pic>
        <p:nvPicPr>
          <p:cNvPr id="26628" name="Picture 9" descr="Tessiture Logo.psd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84950" y="5959475"/>
            <a:ext cx="2270125" cy="59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 txBox="1">
            <a:spLocks/>
          </p:cNvSpPr>
          <p:nvPr/>
        </p:nvSpPr>
        <p:spPr>
          <a:xfrm>
            <a:off x="1857375" y="1339273"/>
            <a:ext cx="6997700" cy="430213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>
              <a:spcAft>
                <a:spcPts val="500"/>
              </a:spcAft>
            </a:pPr>
            <a:r>
              <a:rPr lang="en-US" sz="2800" b="1" dirty="0">
                <a:solidFill>
                  <a:schemeClr val="bg1"/>
                </a:solidFill>
                <a:latin typeface="DIN-Bold" charset="0"/>
              </a:rPr>
              <a:t>THANK YOU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ssitura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1362</Words>
  <Application>Microsoft Office PowerPoint</Application>
  <PresentationFormat>On-screen Show (4:3)</PresentationFormat>
  <Paragraphs>214</Paragraphs>
  <Slides>23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Tessitura Theme</vt:lpstr>
      <vt:lpstr>Slide 1</vt:lpstr>
      <vt:lpstr>Slide 2</vt:lpstr>
      <vt:lpstr>Slide 3</vt:lpstr>
      <vt:lpstr>Numbers in the arts</vt:lpstr>
      <vt:lpstr>Answering those tricky questions</vt:lpstr>
      <vt:lpstr>Who do you think I am?!</vt:lpstr>
      <vt:lpstr>Luckily, I had just got….</vt:lpstr>
      <vt:lpstr>Step 1 – Who are the people I want to look at?</vt:lpstr>
      <vt:lpstr>Step 2 – Start with the basics...what did they buy tickets for</vt:lpstr>
      <vt:lpstr>I used this method again the next time I had a tricky question…</vt:lpstr>
      <vt:lpstr>Easy as 1</vt:lpstr>
      <vt:lpstr>Easy as 1, 2</vt:lpstr>
      <vt:lpstr>Easy as 1, 2, 3</vt:lpstr>
      <vt:lpstr>The Results</vt:lpstr>
      <vt:lpstr>‘The other place’ Bookers</vt:lpstr>
      <vt:lpstr>Ticket buying PEAKED FOR THE COMPLETE WORKS FESTIVAL BUT ASIDE FROM THE REOPENING OF THE THEATRES HAS TAILED OFF MORE RECENTLY</vt:lpstr>
      <vt:lpstr>THE Most tickets Per BOOKER were bought for the Complete Works although for recent seasons spending per ticket has increased</vt:lpstr>
      <vt:lpstr>The top productions seen by these people includes a mix of Shakespeare and other work</vt:lpstr>
      <vt:lpstr>TOP Audiences who have bought tickets are from a widespread geography concentrated in London and the Midlands</vt:lpstr>
      <vt:lpstr>Memberships and Contributions</vt:lpstr>
      <vt:lpstr>The Results</vt:lpstr>
      <vt:lpstr>To sum up</vt:lpstr>
      <vt:lpstr>Slide 23</vt:lpstr>
    </vt:vector>
  </TitlesOfParts>
  <Company>RSC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Graphics Mac Pro</dc:creator>
  <cp:lastModifiedBy>becky.loftus</cp:lastModifiedBy>
  <cp:revision>58</cp:revision>
  <dcterms:created xsi:type="dcterms:W3CDTF">2012-10-09T13:08:19Z</dcterms:created>
  <dcterms:modified xsi:type="dcterms:W3CDTF">2012-11-07T17:53:38Z</dcterms:modified>
</cp:coreProperties>
</file>