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1" r:id="rId2"/>
    <p:sldId id="267" r:id="rId3"/>
    <p:sldId id="272" r:id="rId4"/>
    <p:sldId id="273" r:id="rId5"/>
    <p:sldId id="274" r:id="rId6"/>
    <p:sldId id="275" r:id="rId7"/>
    <p:sldId id="276" r:id="rId8"/>
    <p:sldId id="285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8" r:id="rId18"/>
    <p:sldId id="286" r:id="rId19"/>
    <p:sldId id="287" r:id="rId20"/>
  </p:sldIdLst>
  <p:sldSz cx="9144000" cy="6858000" type="screen4x3"/>
  <p:notesSz cx="6797675" cy="99266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42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204" y="-96"/>
      </p:cViewPr>
      <p:guideLst>
        <p:guide orient="horz" pos="398"/>
        <p:guide orient="horz" pos="1330"/>
        <p:guide orient="horz" pos="1592"/>
        <p:guide orient="horz" pos="3418"/>
        <p:guide orient="horz" pos="3592"/>
        <p:guide orient="horz" pos="178"/>
        <p:guide orient="horz" pos="1047"/>
        <p:guide pos="5307"/>
        <p:guide pos="475"/>
        <p:guide pos="180"/>
        <p:guide pos="55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-110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0763C10-7C8C-4CB2-9543-06CC294513D3}" type="datetime1">
              <a:rPr lang="en-US"/>
              <a:pPr/>
              <a:t>11/7/2012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-110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2D02FE1-0A64-4A40-8ABF-DC8AC49A71C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8967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-110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9B08AF8-3024-40E5-B404-98F7CA7A9854}" type="datetime1">
              <a:rPr lang="en-US"/>
              <a:pPr/>
              <a:t>11/7/2012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-110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79DECDA-EFF5-4456-ABD2-0FA2DFD22FF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5455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Opening slide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23F1D9-4105-406E-A4CB-FD89C00EDB4C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Single column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2B3749-6DFF-4DCE-BE55-D92A04EDD8DE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Single column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2B3749-6DFF-4DCE-BE55-D92A04EDD8DE}" type="slidenum">
              <a:rPr lang="en-US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Tessitura PPT background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7727365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7727365" cy="3003475"/>
          </a:xfrm>
        </p:spPr>
        <p:txBody>
          <a:bodyPr numCol="2"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lumn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3721669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4773754" y="2094461"/>
            <a:ext cx="3721669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488" y="537316"/>
            <a:ext cx="7830967" cy="430887"/>
          </a:xfrm>
        </p:spPr>
        <p:txBody>
          <a:bodyPr rIns="0">
            <a:spAutoFit/>
          </a:bodyPr>
          <a:lstStyle>
            <a:lvl1pPr algn="l">
              <a:defRPr sz="2800" cap="all">
                <a:solidFill>
                  <a:srgbClr val="595959"/>
                </a:solidFill>
                <a:latin typeface="DIN-Bold"/>
                <a:cs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8537" y="1600201"/>
            <a:ext cx="7787918" cy="3938232"/>
          </a:xfrm>
        </p:spPr>
        <p:txBody>
          <a:bodyPr>
            <a:normAutofit/>
          </a:bodyPr>
          <a:lstStyle>
            <a:lvl1pPr>
              <a:buClr>
                <a:srgbClr val="FF0000"/>
              </a:buClr>
              <a:buSzPct val="100000"/>
              <a:buFontTx/>
              <a:buBlip>
                <a:blip r:embed="rId2"/>
              </a:buBlip>
              <a:defRPr sz="1600">
                <a:solidFill>
                  <a:srgbClr val="595959"/>
                </a:solidFill>
                <a:latin typeface="DIN-Regular"/>
                <a:cs typeface="DIN-Medium"/>
              </a:defRPr>
            </a:lvl1pPr>
            <a:lvl2pPr>
              <a:buClrTx/>
              <a:buFont typeface="Lucida Grande"/>
              <a:buChar char="­"/>
              <a:defRPr sz="1600">
                <a:solidFill>
                  <a:srgbClr val="595959"/>
                </a:solidFill>
                <a:latin typeface="DIN-Regular"/>
                <a:cs typeface="DIN-Medium"/>
              </a:defRPr>
            </a:lvl2pPr>
            <a:lvl3pPr>
              <a:buClr>
                <a:srgbClr val="FF0000"/>
              </a:buClr>
              <a:buSzPct val="100000"/>
              <a:buFont typeface="Wingdings" charset="2"/>
              <a:buChar char="²"/>
              <a:defRPr sz="1400">
                <a:solidFill>
                  <a:srgbClr val="595959"/>
                </a:solidFill>
                <a:latin typeface="DIN-Regular"/>
                <a:cs typeface="DIN-Medium"/>
              </a:defRPr>
            </a:lvl3pPr>
            <a:lvl4pPr>
              <a:buClrTx/>
              <a:buFont typeface="Lucida Grande"/>
              <a:buChar char="­"/>
              <a:defRPr sz="1400">
                <a:solidFill>
                  <a:srgbClr val="595959"/>
                </a:solidFill>
                <a:latin typeface="DIN-Regular"/>
                <a:cs typeface="DIN-Medium"/>
              </a:defRPr>
            </a:lvl4pPr>
            <a:lvl5pPr>
              <a:buClrTx/>
              <a:buFont typeface="Wingdings" charset="2"/>
              <a:buChar char="Ø"/>
              <a:defRPr sz="1200">
                <a:solidFill>
                  <a:srgbClr val="595959"/>
                </a:solidFill>
                <a:latin typeface="DIN-Regular"/>
                <a:cs typeface="DIN-Medium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285750" y="282575"/>
            <a:ext cx="8553450" cy="5419725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Tessitura PPT background.jpg"/>
          <p:cNvPicPr>
            <a:picLocks noChangeAspect="1"/>
          </p:cNvPicPr>
          <p:nvPr userDrawn="1"/>
        </p:nvPicPr>
        <p:blipFill>
          <a:blip r:embed="rId8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287338" y="287338"/>
            <a:ext cx="8556625" cy="5422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dist="63500" dir="2700000" rotWithShape="0">
              <a:srgbClr val="808080">
                <a:alpha val="42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chemeClr val="lt1"/>
              </a:solidFill>
              <a:latin typeface="DIN-Medium"/>
              <a:ea typeface="+mn-ea"/>
            </a:endParaRPr>
          </a:p>
        </p:txBody>
      </p:sp>
      <p:pic>
        <p:nvPicPr>
          <p:cNvPr id="1028" name="Picture 9" descr="Tessiture Logo.psd"/>
          <p:cNvPicPr>
            <a:picLocks noChangeAspect="1"/>
          </p:cNvPicPr>
          <p:nvPr userDrawn="1"/>
        </p:nvPicPr>
        <p:blipFill>
          <a:blip r:embed="rId9"/>
          <a:srcRect/>
          <a:stretch>
            <a:fillRect/>
          </a:stretch>
        </p:blipFill>
        <p:spPr bwMode="auto">
          <a:xfrm>
            <a:off x="6584950" y="5959475"/>
            <a:ext cx="22701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706438" y="541338"/>
            <a:ext cx="78152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0413" y="1592263"/>
            <a:ext cx="7770812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694" r:id="rId2"/>
    <p:sldLayoutId id="2147483695" r:id="rId3"/>
    <p:sldLayoutId id="2147483696" r:id="rId4"/>
    <p:sldLayoutId id="2147483697" r:id="rId5"/>
    <p:sldLayoutId id="2147483698" r:id="rId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 cap="all">
          <a:solidFill>
            <a:srgbClr val="595959"/>
          </a:solidFill>
          <a:latin typeface="DIN-Bold"/>
          <a:ea typeface="ＭＳ Ｐゴシック" charset="-128"/>
          <a:cs typeface="B 2Stone Sans Bold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215900" indent="-215900" algn="l" defTabSz="457200" rtl="0" eaLnBrk="0" fontAlgn="base" hangingPunct="0">
        <a:spcBef>
          <a:spcPts val="1000"/>
        </a:spcBef>
        <a:spcAft>
          <a:spcPct val="0"/>
        </a:spcAft>
        <a:buSzPct val="100000"/>
        <a:buBlip>
          <a:blip r:embed="rId10"/>
        </a:buBlip>
        <a:defRPr sz="16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1pPr>
      <a:lvl2pPr marL="431800" indent="-215900" algn="l" defTabSz="457200" rtl="0" eaLnBrk="0" fontAlgn="base" hangingPunct="0">
        <a:spcBef>
          <a:spcPts val="500"/>
        </a:spcBef>
        <a:spcAft>
          <a:spcPct val="0"/>
        </a:spcAft>
        <a:buFont typeface="Arial" pitchFamily="34" charset="0"/>
        <a:buChar char="–"/>
        <a:defRPr sz="16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2pPr>
      <a:lvl3pPr marL="647700" indent="-215900" algn="l" defTabSz="457200" rtl="0" eaLnBrk="0" fontAlgn="base" hangingPunct="0">
        <a:spcBef>
          <a:spcPts val="500"/>
        </a:spcBef>
        <a:spcAft>
          <a:spcPct val="0"/>
        </a:spcAft>
        <a:buClr>
          <a:srgbClr val="FF0000"/>
        </a:buClr>
        <a:buSzPct val="90000"/>
        <a:buFont typeface="Wingdings" pitchFamily="2" charset="2"/>
        <a:buChar char="u"/>
        <a:defRPr sz="14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3pPr>
      <a:lvl4pPr marL="863600" indent="-215900" algn="l" defTabSz="457200" rtl="0" eaLnBrk="0" fontAlgn="base" hangingPunct="0">
        <a:spcBef>
          <a:spcPts val="500"/>
        </a:spcBef>
        <a:spcAft>
          <a:spcPct val="0"/>
        </a:spcAft>
        <a:buFont typeface="Arial" pitchFamily="34" charset="0"/>
        <a:buChar char="–"/>
        <a:defRPr sz="14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4pPr>
      <a:lvl5pPr marL="1079500" indent="-215900" algn="l" defTabSz="457200" rtl="0" eaLnBrk="0" fontAlgn="base" hangingPunct="0">
        <a:spcBef>
          <a:spcPts val="500"/>
        </a:spcBef>
        <a:spcAft>
          <a:spcPct val="0"/>
        </a:spcAft>
        <a:buFont typeface="Wingdings" pitchFamily="2" charset="2"/>
        <a:buChar char="Ø"/>
        <a:defRPr sz="12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essiture Logo.psd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0836" y="552258"/>
            <a:ext cx="3607811" cy="93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699491" y="2974109"/>
            <a:ext cx="61247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Setting up and targeting email offers</a:t>
            </a:r>
          </a:p>
          <a:p>
            <a:r>
              <a:rPr lang="en-GB" dirty="0" smtClean="0"/>
              <a:t>Natasha Goodge</a:t>
            </a:r>
          </a:p>
          <a:p>
            <a:r>
              <a:rPr lang="en-GB" dirty="0" smtClean="0"/>
              <a:t>Royal Shakespeare Company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75" y="536575"/>
            <a:ext cx="7772400" cy="682625"/>
          </a:xfrm>
        </p:spPr>
        <p:txBody>
          <a:bodyPr/>
          <a:lstStyle/>
          <a:p>
            <a:r>
              <a:rPr lang="en-US" cap="none" dirty="0" smtClean="0">
                <a:solidFill>
                  <a:srgbClr val="595959"/>
                </a:solidFill>
                <a:latin typeface="DIN-Bold" charset="0"/>
              </a:rPr>
              <a:t>That performance isn’t looking great…</a:t>
            </a:r>
            <a:br>
              <a:rPr lang="en-US" cap="none" dirty="0" smtClean="0">
                <a:solidFill>
                  <a:srgbClr val="595959"/>
                </a:solidFill>
                <a:latin typeface="DIN-Bold" charset="0"/>
              </a:rPr>
            </a:br>
            <a:r>
              <a:rPr lang="en-US" cap="none" dirty="0" smtClean="0">
                <a:solidFill>
                  <a:srgbClr val="595959"/>
                </a:solidFill>
                <a:latin typeface="DIN-Bold" charset="0"/>
              </a:rPr>
              <a:t>can we send an email?</a:t>
            </a:r>
          </a:p>
        </p:txBody>
      </p:sp>
      <p:sp>
        <p:nvSpPr>
          <p:cNvPr id="16387" name="Subtitle 2"/>
          <p:cNvSpPr>
            <a:spLocks noGrp="1"/>
          </p:cNvSpPr>
          <p:nvPr>
            <p:ph type="subTitle" idx="1"/>
          </p:nvPr>
        </p:nvSpPr>
        <p:spPr>
          <a:xfrm>
            <a:off x="666465" y="1605511"/>
            <a:ext cx="8001576" cy="488950"/>
          </a:xfrm>
        </p:spPr>
        <p:txBody>
          <a:bodyPr/>
          <a:lstStyle/>
          <a:p>
            <a:r>
              <a:rPr lang="en-US" dirty="0" smtClean="0">
                <a:latin typeface="DIN-Bold" charset="0"/>
              </a:rPr>
              <a:t>Using targeted ticket offers on emails</a:t>
            </a:r>
          </a:p>
        </p:txBody>
      </p:sp>
      <p:sp>
        <p:nvSpPr>
          <p:cNvPr id="16" name="Footer Placeholder 4"/>
          <p:cNvSpPr txBox="1">
            <a:spLocks/>
          </p:cNvSpPr>
          <p:nvPr/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Natasha</a:t>
            </a:r>
            <a:r>
              <a:rPr kumimoji="0" lang="en-US" sz="11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 Goodge, RSC Marketing</a:t>
            </a: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What should I send?</a:t>
            </a:r>
          </a:p>
          <a:p>
            <a:r>
              <a:rPr lang="en-GB" dirty="0" smtClean="0"/>
              <a:t>Promo codes </a:t>
            </a:r>
            <a:r>
              <a:rPr lang="en-GB" dirty="0" err="1" smtClean="0"/>
              <a:t>vs</a:t>
            </a:r>
            <a:r>
              <a:rPr lang="en-GB" dirty="0" smtClean="0"/>
              <a:t> direct links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Who should I send it to?</a:t>
            </a:r>
          </a:p>
          <a:p>
            <a:r>
              <a:rPr lang="en-GB" dirty="0" smtClean="0"/>
              <a:t>People most likely to respond</a:t>
            </a:r>
          </a:p>
          <a:p>
            <a:r>
              <a:rPr lang="en-GB" dirty="0" smtClean="0"/>
              <a:t>People you want to encourage to attend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/>
              <a:t>Ticket offers </a:t>
            </a:r>
            <a:r>
              <a:rPr lang="en-GB" b="1" dirty="0" smtClean="0"/>
              <a:t>vs. </a:t>
            </a:r>
            <a:r>
              <a:rPr lang="en-GB" b="1" dirty="0"/>
              <a:t>papering</a:t>
            </a:r>
          </a:p>
          <a:p>
            <a:r>
              <a:rPr lang="en-GB" dirty="0" smtClean="0"/>
              <a:t>Pros and cons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4"/>
            <a:ext cx="7772400" cy="765494"/>
          </a:xfrm>
        </p:spPr>
        <p:txBody>
          <a:bodyPr/>
          <a:lstStyle/>
          <a:p>
            <a:pPr algn="ctr"/>
            <a:r>
              <a:rPr lang="en-GB" cap="none" dirty="0" smtClean="0"/>
              <a:t>Promo Codes </a:t>
            </a:r>
            <a:r>
              <a:rPr lang="en-GB" cap="none" dirty="0" err="1" smtClean="0"/>
              <a:t>Vs</a:t>
            </a:r>
            <a:r>
              <a:rPr lang="en-GB" cap="none" dirty="0" smtClean="0"/>
              <a:t> Direct Links</a:t>
            </a:r>
            <a:endParaRPr lang="en-GB" cap="none" dirty="0"/>
          </a:p>
        </p:txBody>
      </p:sp>
      <p:pic>
        <p:nvPicPr>
          <p:cNvPr id="5" name="Content Placeholder 5"/>
          <p:cNvPicPr>
            <a:picLocks noGrp="1"/>
          </p:cNvPicPr>
          <p:nvPr>
            <p:ph idx="13"/>
          </p:nvPr>
        </p:nvPicPr>
        <p:blipFill rotWithShape="1">
          <a:blip r:embed="rId2"/>
          <a:srcRect l="24126" t="8940" r="25291" b="4122"/>
          <a:stretch/>
        </p:blipFill>
        <p:spPr bwMode="auto">
          <a:xfrm>
            <a:off x="713790" y="1145309"/>
            <a:ext cx="2820604" cy="38782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3"/>
          <a:srcRect l="16179" t="64045" r="18540" b="12360"/>
          <a:stretch/>
        </p:blipFill>
        <p:spPr bwMode="auto">
          <a:xfrm>
            <a:off x="3773024" y="2105891"/>
            <a:ext cx="4611565" cy="156485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9463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4"/>
            <a:ext cx="7772400" cy="599240"/>
          </a:xfrm>
        </p:spPr>
        <p:txBody>
          <a:bodyPr/>
          <a:lstStyle/>
          <a:p>
            <a:pPr algn="ctr"/>
            <a:r>
              <a:rPr lang="en-GB" cap="none" dirty="0"/>
              <a:t>Promo Codes </a:t>
            </a:r>
            <a:r>
              <a:rPr lang="en-GB" cap="none" dirty="0" err="1"/>
              <a:t>Vs</a:t>
            </a:r>
            <a:r>
              <a:rPr lang="en-GB" cap="none" dirty="0"/>
              <a:t> Direct Links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5153891" y="1228437"/>
            <a:ext cx="3332299" cy="3869500"/>
          </a:xfrm>
        </p:spPr>
        <p:txBody>
          <a:bodyPr>
            <a:normAutofit/>
          </a:bodyPr>
          <a:lstStyle/>
          <a:p>
            <a:r>
              <a:rPr lang="en-GB" dirty="0" smtClean="0"/>
              <a:t>Pros</a:t>
            </a:r>
          </a:p>
          <a:p>
            <a:pPr lvl="1"/>
            <a:r>
              <a:rPr lang="en-GB" dirty="0" smtClean="0"/>
              <a:t>Familiarity</a:t>
            </a:r>
          </a:p>
          <a:p>
            <a:pPr lvl="1"/>
            <a:r>
              <a:rPr lang="en-GB" dirty="0" smtClean="0"/>
              <a:t>Opportunity to </a:t>
            </a:r>
            <a:r>
              <a:rPr lang="en-GB" dirty="0" smtClean="0"/>
              <a:t>use the </a:t>
            </a:r>
            <a:r>
              <a:rPr lang="en-GB" dirty="0" smtClean="0"/>
              <a:t>same discount on offer multiple performances</a:t>
            </a:r>
          </a:p>
          <a:p>
            <a:r>
              <a:rPr lang="en-GB" dirty="0" smtClean="0"/>
              <a:t>Cons</a:t>
            </a:r>
          </a:p>
          <a:p>
            <a:pPr lvl="1"/>
            <a:r>
              <a:rPr lang="en-GB" dirty="0" smtClean="0"/>
              <a:t>Multiple steps and decisions can put people off</a:t>
            </a:r>
          </a:p>
          <a:p>
            <a:pPr lvl="1"/>
            <a:r>
              <a:rPr lang="en-GB" dirty="0" smtClean="0"/>
              <a:t>Difficulty finding promo code box</a:t>
            </a:r>
          </a:p>
        </p:txBody>
      </p:sp>
      <p:pic>
        <p:nvPicPr>
          <p:cNvPr id="10" name="Picture 9"/>
          <p:cNvPicPr/>
          <p:nvPr/>
        </p:nvPicPr>
        <p:blipFill rotWithShape="1">
          <a:blip r:embed="rId2"/>
          <a:srcRect l="10000" t="8146" r="11573" b="7865"/>
          <a:stretch/>
        </p:blipFill>
        <p:spPr bwMode="auto">
          <a:xfrm>
            <a:off x="557761" y="1247297"/>
            <a:ext cx="4494530" cy="38506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Oval 10"/>
          <p:cNvSpPr/>
          <p:nvPr/>
        </p:nvSpPr>
        <p:spPr>
          <a:xfrm>
            <a:off x="4165601" y="1967345"/>
            <a:ext cx="988290" cy="88669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cap="none" dirty="0"/>
              <a:t>Promo Codes </a:t>
            </a:r>
            <a:r>
              <a:rPr lang="en-GB" cap="none" dirty="0" err="1"/>
              <a:t>Vs</a:t>
            </a:r>
            <a:r>
              <a:rPr lang="en-GB" cap="none" dirty="0"/>
              <a:t> Direct Links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5169" t="8427" r="26292" b="4073"/>
          <a:stretch/>
        </p:blipFill>
        <p:spPr bwMode="auto">
          <a:xfrm>
            <a:off x="835314" y="1303278"/>
            <a:ext cx="2781300" cy="40112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3"/>
          <a:srcRect l="14944" t="57023" r="15955" b="19803"/>
          <a:stretch/>
        </p:blipFill>
        <p:spPr bwMode="auto">
          <a:xfrm>
            <a:off x="3811270" y="2020367"/>
            <a:ext cx="4735185" cy="1507924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43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cap="none" dirty="0"/>
              <a:t>Promo Codes </a:t>
            </a:r>
            <a:r>
              <a:rPr lang="en-GB" cap="none" dirty="0" err="1"/>
              <a:t>Vs</a:t>
            </a:r>
            <a:r>
              <a:rPr lang="en-GB" cap="none" dirty="0"/>
              <a:t> Direct Links</a:t>
            </a:r>
            <a:endParaRPr lang="en-GB" dirty="0"/>
          </a:p>
        </p:txBody>
      </p:sp>
      <p:sp>
        <p:nvSpPr>
          <p:cNvPr id="5" name="Content Placeholder 6"/>
          <p:cNvSpPr>
            <a:spLocks noGrp="1"/>
          </p:cNvSpPr>
          <p:nvPr>
            <p:ph idx="4294967295"/>
          </p:nvPr>
        </p:nvSpPr>
        <p:spPr>
          <a:xfrm>
            <a:off x="5153891" y="1487056"/>
            <a:ext cx="3332299" cy="38695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dirty="0" smtClean="0"/>
              <a:t>Pros</a:t>
            </a:r>
          </a:p>
          <a:p>
            <a:pPr lvl="1"/>
            <a:r>
              <a:rPr lang="en-GB" dirty="0" smtClean="0"/>
              <a:t>Much better response rate</a:t>
            </a:r>
          </a:p>
          <a:p>
            <a:pPr lvl="1"/>
            <a:r>
              <a:rPr lang="en-GB" dirty="0" smtClean="0"/>
              <a:t>Makes decision making easier so responses tend to be faster</a:t>
            </a:r>
          </a:p>
          <a:p>
            <a:r>
              <a:rPr lang="en-GB" dirty="0" smtClean="0"/>
              <a:t>Cons</a:t>
            </a:r>
          </a:p>
          <a:p>
            <a:pPr lvl="1"/>
            <a:r>
              <a:rPr lang="en-GB" dirty="0" smtClean="0"/>
              <a:t>Single performance only</a:t>
            </a:r>
          </a:p>
          <a:p>
            <a:pPr lvl="1"/>
            <a:r>
              <a:rPr lang="en-GB" dirty="0" smtClean="0"/>
              <a:t>Needs to be carefully targeted to get the best response	</a:t>
            </a:r>
          </a:p>
          <a:p>
            <a:pPr lvl="2"/>
            <a:r>
              <a:rPr lang="en-GB" dirty="0" smtClean="0"/>
              <a:t>People most likely to respond</a:t>
            </a:r>
          </a:p>
          <a:p>
            <a:pPr lvl="2"/>
            <a:r>
              <a:rPr lang="en-GB" dirty="0" smtClean="0"/>
              <a:t>People you would like to respond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11574" t="8146" r="12696" b="9972"/>
          <a:stretch/>
        </p:blipFill>
        <p:spPr bwMode="auto">
          <a:xfrm>
            <a:off x="583392" y="1487056"/>
            <a:ext cx="4339590" cy="37541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0183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cap="none" dirty="0"/>
              <a:t>Maximising response rates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8825" y="1112323"/>
            <a:ext cx="7755902" cy="489824"/>
          </a:xfrm>
        </p:spPr>
        <p:txBody>
          <a:bodyPr/>
          <a:lstStyle/>
          <a:p>
            <a:r>
              <a:rPr lang="en-GB" dirty="0" smtClean="0"/>
              <a:t>Different strategies for maximising ticket offer take-up and speed of response</a:t>
            </a:r>
            <a:endParaRPr lang="en-GB" dirty="0"/>
          </a:p>
        </p:txBody>
      </p:sp>
      <p:sp>
        <p:nvSpPr>
          <p:cNvPr id="6" name="Content Placeholder 6"/>
          <p:cNvSpPr>
            <a:spLocks noGrp="1"/>
          </p:cNvSpPr>
          <p:nvPr>
            <p:ph idx="4294967295"/>
          </p:nvPr>
        </p:nvSpPr>
        <p:spPr>
          <a:xfrm>
            <a:off x="713791" y="1865744"/>
            <a:ext cx="7772400" cy="349081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dirty="0" smtClean="0"/>
              <a:t>Based on ticket booking history</a:t>
            </a:r>
          </a:p>
          <a:p>
            <a:pPr lvl="1"/>
            <a:r>
              <a:rPr lang="en-GB" dirty="0" smtClean="0"/>
              <a:t>Day of week</a:t>
            </a:r>
          </a:p>
          <a:p>
            <a:pPr lvl="1"/>
            <a:r>
              <a:rPr lang="en-GB" dirty="0" smtClean="0"/>
              <a:t>Lag days</a:t>
            </a:r>
          </a:p>
          <a:p>
            <a:pPr lvl="1"/>
            <a:r>
              <a:rPr lang="en-GB" dirty="0" smtClean="0"/>
              <a:t>Single ticket amount</a:t>
            </a:r>
          </a:p>
          <a:p>
            <a:r>
              <a:rPr lang="en-GB" dirty="0" smtClean="0"/>
              <a:t>Based on response to previous email marketing</a:t>
            </a:r>
          </a:p>
          <a:p>
            <a:pPr lvl="1"/>
            <a:r>
              <a:rPr lang="en-GB" dirty="0" smtClean="0"/>
              <a:t>Email open/click through</a:t>
            </a:r>
          </a:p>
        </p:txBody>
      </p:sp>
    </p:spTree>
    <p:extLst>
      <p:ext uri="{BB962C8B-B14F-4D97-AF65-F5344CB8AC3E}">
        <p14:creationId xmlns:p14="http://schemas.microsoft.com/office/powerpoint/2010/main" val="36113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cap="none" dirty="0"/>
              <a:t>Maximising response rates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8825" y="1112323"/>
            <a:ext cx="7755902" cy="489824"/>
          </a:xfrm>
        </p:spPr>
        <p:txBody>
          <a:bodyPr/>
          <a:lstStyle/>
          <a:p>
            <a:r>
              <a:rPr lang="en-GB" dirty="0" smtClean="0"/>
              <a:t>Targeting by day of week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14269" t="18258" r="14382" b="22051"/>
          <a:stretch/>
        </p:blipFill>
        <p:spPr bwMode="auto">
          <a:xfrm>
            <a:off x="1354599" y="1602147"/>
            <a:ext cx="5831292" cy="37734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4231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cap="none" dirty="0"/>
              <a:t>Maximising response rates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8825" y="1112323"/>
            <a:ext cx="7755902" cy="489824"/>
          </a:xfrm>
        </p:spPr>
        <p:txBody>
          <a:bodyPr/>
          <a:lstStyle/>
          <a:p>
            <a:r>
              <a:rPr lang="en-GB" dirty="0" smtClean="0"/>
              <a:t>Targeting by lag days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14382" t="17978" r="14382" b="21910"/>
          <a:stretch/>
        </p:blipFill>
        <p:spPr bwMode="auto">
          <a:xfrm>
            <a:off x="1373072" y="1528256"/>
            <a:ext cx="5831292" cy="37734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623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cap="none" dirty="0"/>
              <a:t>Maximising response rates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8825" y="1112323"/>
            <a:ext cx="7755902" cy="489824"/>
          </a:xfrm>
        </p:spPr>
        <p:txBody>
          <a:bodyPr/>
          <a:lstStyle/>
          <a:p>
            <a:r>
              <a:rPr lang="en-GB" dirty="0" smtClean="0"/>
              <a:t>Targeting by single ticket amount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14382" t="17837" r="14269" b="21488"/>
          <a:stretch/>
        </p:blipFill>
        <p:spPr bwMode="auto">
          <a:xfrm>
            <a:off x="1391544" y="1509783"/>
            <a:ext cx="5831292" cy="37734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927538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cap="none" dirty="0"/>
              <a:t>Maximising response rates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8825" y="1112323"/>
            <a:ext cx="7755902" cy="489824"/>
          </a:xfrm>
        </p:spPr>
        <p:txBody>
          <a:bodyPr/>
          <a:lstStyle/>
          <a:p>
            <a:r>
              <a:rPr lang="en-GB" dirty="0" smtClean="0"/>
              <a:t>Targeting by email open/click </a:t>
            </a:r>
            <a:r>
              <a:rPr lang="en-GB" dirty="0" smtClean="0"/>
              <a:t>through – only possible when using an email system which links to Tessitura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14270" t="17978" r="14495" b="21489"/>
          <a:stretch/>
        </p:blipFill>
        <p:spPr bwMode="auto">
          <a:xfrm>
            <a:off x="744970" y="1711159"/>
            <a:ext cx="5831292" cy="37734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3"/>
          <a:srcRect l="899" t="30477" r="24719" b="61938"/>
          <a:stretch/>
        </p:blipFill>
        <p:spPr bwMode="auto">
          <a:xfrm>
            <a:off x="3918438" y="3499907"/>
            <a:ext cx="4262755" cy="347345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val 7"/>
          <p:cNvSpPr/>
          <p:nvPr/>
        </p:nvSpPr>
        <p:spPr>
          <a:xfrm>
            <a:off x="4036291" y="3387587"/>
            <a:ext cx="415636" cy="42056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352800" y="2484815"/>
            <a:ext cx="739741" cy="9027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6356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4"/>
            <a:ext cx="7772400" cy="747022"/>
          </a:xfrm>
        </p:spPr>
        <p:txBody>
          <a:bodyPr/>
          <a:lstStyle/>
          <a:p>
            <a:pPr algn="ctr"/>
            <a:r>
              <a:rPr lang="en-GB" cap="none" dirty="0" smtClean="0"/>
              <a:t>Ticket offers and audience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283856"/>
            <a:ext cx="7755902" cy="489824"/>
          </a:xfrm>
        </p:spPr>
        <p:txBody>
          <a:bodyPr/>
          <a:lstStyle/>
          <a:p>
            <a:r>
              <a:rPr lang="en-GB" dirty="0" smtClean="0"/>
              <a:t>Targeting selected groups for email offers through Tessitura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3"/>
          </p:nvPr>
        </p:nvSpPr>
        <p:spPr>
          <a:xfrm>
            <a:off x="758825" y="1773681"/>
            <a:ext cx="7727365" cy="3324256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Our aim is to have an audience which reflects the UK population in age, ethnicity and socio-economic status.  Under-represented groups we try and target:</a:t>
            </a:r>
          </a:p>
          <a:p>
            <a:pPr lvl="1"/>
            <a:r>
              <a:rPr lang="en-GB" dirty="0" smtClean="0"/>
              <a:t>16-44 year olds</a:t>
            </a:r>
          </a:p>
          <a:p>
            <a:pPr lvl="1"/>
            <a:r>
              <a:rPr lang="en-GB" dirty="0" smtClean="0"/>
              <a:t>Black and Minority Ethnic </a:t>
            </a:r>
            <a:r>
              <a:rPr lang="en-GB" dirty="0" smtClean="0"/>
              <a:t>communities</a:t>
            </a:r>
          </a:p>
          <a:p>
            <a:pPr lvl="1"/>
            <a:r>
              <a:rPr lang="en-GB" dirty="0" smtClean="0"/>
              <a:t>C2DE communities</a:t>
            </a:r>
          </a:p>
          <a:p>
            <a:r>
              <a:rPr lang="en-GB" dirty="0" smtClean="0"/>
              <a:t>We use ticket offers to target</a:t>
            </a:r>
          </a:p>
          <a:p>
            <a:pPr lvl="1"/>
            <a:r>
              <a:rPr lang="en-GB" dirty="0" smtClean="0"/>
              <a:t>16-44 year olds based on age as collected on sign up within an hour’s </a:t>
            </a:r>
            <a:r>
              <a:rPr lang="en-GB" dirty="0" err="1" smtClean="0"/>
              <a:t>drivetime</a:t>
            </a:r>
            <a:r>
              <a:rPr lang="en-GB" dirty="0" smtClean="0"/>
              <a:t> from Stratford-upon-Avon</a:t>
            </a:r>
          </a:p>
          <a:p>
            <a:pPr lvl="1"/>
            <a:r>
              <a:rPr lang="en-GB" dirty="0" smtClean="0"/>
              <a:t>BME communities based on postcodes within an hour’s drive time from </a:t>
            </a:r>
            <a:br>
              <a:rPr lang="en-GB" dirty="0" smtClean="0"/>
            </a:br>
            <a:r>
              <a:rPr lang="en-GB" dirty="0" smtClean="0"/>
              <a:t>Stratford-upon-Avon that have significant BME populations according to census data</a:t>
            </a:r>
          </a:p>
          <a:p>
            <a:r>
              <a:rPr lang="en-GB" dirty="0" smtClean="0"/>
              <a:t>By selecting data this way, rather than based on ticketing history, we can also target people who have signed up for email but who have yet to buy a ticket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85879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4"/>
            <a:ext cx="7772400" cy="747022"/>
          </a:xfrm>
        </p:spPr>
        <p:txBody>
          <a:bodyPr/>
          <a:lstStyle/>
          <a:p>
            <a:pPr algn="ctr"/>
            <a:r>
              <a:rPr lang="en-GB" cap="none" dirty="0" smtClean="0"/>
              <a:t>Ticket offers and audience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283856"/>
            <a:ext cx="7755902" cy="489824"/>
          </a:xfrm>
        </p:spPr>
        <p:txBody>
          <a:bodyPr/>
          <a:lstStyle/>
          <a:p>
            <a:r>
              <a:rPr lang="en-GB" dirty="0" smtClean="0"/>
              <a:t>Targeting selected groups by age</a:t>
            </a:r>
            <a:endParaRPr lang="en-GB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14382" t="17556" r="14382" b="22472"/>
          <a:stretch/>
        </p:blipFill>
        <p:spPr bwMode="auto">
          <a:xfrm>
            <a:off x="758825" y="1664305"/>
            <a:ext cx="5831292" cy="37574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629628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4"/>
            <a:ext cx="7772400" cy="747022"/>
          </a:xfrm>
        </p:spPr>
        <p:txBody>
          <a:bodyPr/>
          <a:lstStyle/>
          <a:p>
            <a:pPr algn="ctr"/>
            <a:r>
              <a:rPr lang="en-GB" cap="none" dirty="0" smtClean="0"/>
              <a:t>Ticket offers and audience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283856"/>
            <a:ext cx="7755902" cy="489824"/>
          </a:xfrm>
        </p:spPr>
        <p:txBody>
          <a:bodyPr/>
          <a:lstStyle/>
          <a:p>
            <a:r>
              <a:rPr lang="en-GB" dirty="0" smtClean="0"/>
              <a:t>Targeting selected groups by postcode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14382" t="17697" r="14495" b="21489"/>
          <a:stretch/>
        </p:blipFill>
        <p:spPr bwMode="auto">
          <a:xfrm>
            <a:off x="832716" y="1685539"/>
            <a:ext cx="5831292" cy="37574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77940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4"/>
            <a:ext cx="7772400" cy="562293"/>
          </a:xfrm>
        </p:spPr>
        <p:txBody>
          <a:bodyPr/>
          <a:lstStyle/>
          <a:p>
            <a:pPr algn="ctr"/>
            <a:r>
              <a:rPr lang="en-GB" cap="none" dirty="0" smtClean="0"/>
              <a:t>Ticket offers and audience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173020"/>
            <a:ext cx="7755902" cy="489824"/>
          </a:xfrm>
        </p:spPr>
        <p:txBody>
          <a:bodyPr/>
          <a:lstStyle/>
          <a:p>
            <a:r>
              <a:rPr lang="en-GB" dirty="0" smtClean="0"/>
              <a:t>Targeting selected groups by postcode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t="2248" b="5338"/>
          <a:stretch/>
        </p:blipFill>
        <p:spPr bwMode="auto">
          <a:xfrm>
            <a:off x="814242" y="1439948"/>
            <a:ext cx="5730875" cy="42367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91864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cap="none" dirty="0"/>
              <a:t>Ticket offers </a:t>
            </a:r>
            <a:r>
              <a:rPr lang="en-GB" cap="none" dirty="0" smtClean="0"/>
              <a:t>vs. papering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Advantages of ticket offers</a:t>
            </a:r>
          </a:p>
          <a:p>
            <a:pPr lvl="1"/>
            <a:r>
              <a:rPr lang="en-GB" dirty="0" smtClean="0"/>
              <a:t>High value ticket offers done earlier can sometimes fill houses which would otherwise need papering</a:t>
            </a:r>
          </a:p>
          <a:p>
            <a:pPr lvl="1"/>
            <a:r>
              <a:rPr lang="en-GB" dirty="0" smtClean="0"/>
              <a:t>Income</a:t>
            </a:r>
            <a:endParaRPr lang="en-GB" dirty="0"/>
          </a:p>
          <a:p>
            <a:pPr lvl="1"/>
            <a:r>
              <a:rPr lang="en-GB" dirty="0" smtClean="0"/>
              <a:t>Far fewer </a:t>
            </a:r>
            <a:r>
              <a:rPr lang="en-GB" dirty="0" smtClean="0"/>
              <a:t>no-shows</a:t>
            </a:r>
          </a:p>
          <a:p>
            <a:pPr lvl="1"/>
            <a:r>
              <a:rPr lang="en-GB" dirty="0" smtClean="0"/>
              <a:t>Less administration</a:t>
            </a:r>
            <a:endParaRPr lang="en-GB" dirty="0" smtClean="0"/>
          </a:p>
          <a:p>
            <a:pPr lvl="1"/>
            <a:r>
              <a:rPr lang="en-GB" dirty="0" smtClean="0"/>
              <a:t>Opportunity to encourage people who have engaged with you via email to make their first booking</a:t>
            </a:r>
          </a:p>
          <a:p>
            <a:r>
              <a:rPr lang="en-GB" dirty="0" smtClean="0"/>
              <a:t>Word of warning</a:t>
            </a:r>
          </a:p>
          <a:p>
            <a:pPr lvl="1"/>
            <a:r>
              <a:rPr lang="en-GB" dirty="0" smtClean="0"/>
              <a:t>Important to balance advantages of having a group who always respond to offers with creating a sense of expectation</a:t>
            </a:r>
          </a:p>
          <a:p>
            <a:pPr lvl="2"/>
            <a:r>
              <a:rPr lang="en-GB" dirty="0" smtClean="0"/>
              <a:t>Vary groups of people you target with each offer</a:t>
            </a:r>
          </a:p>
          <a:p>
            <a:pPr marL="431800" lvl="2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94533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75" y="536575"/>
            <a:ext cx="7772400" cy="682625"/>
          </a:xfrm>
        </p:spPr>
        <p:txBody>
          <a:bodyPr/>
          <a:lstStyle/>
          <a:p>
            <a:r>
              <a:rPr lang="en-US" cap="none" dirty="0" smtClean="0">
                <a:solidFill>
                  <a:srgbClr val="595959"/>
                </a:solidFill>
                <a:latin typeface="DIN-Bold" charset="0"/>
              </a:rPr>
              <a:t>Getting the best from email ticket offers</a:t>
            </a:r>
            <a:endParaRPr lang="en-US" cap="none" dirty="0" smtClean="0">
              <a:solidFill>
                <a:srgbClr val="595959"/>
              </a:solidFill>
              <a:latin typeface="DIN-Bold" charset="0"/>
            </a:endParaRPr>
          </a:p>
        </p:txBody>
      </p:sp>
      <p:sp>
        <p:nvSpPr>
          <p:cNvPr id="16387" name="Subtitle 2"/>
          <p:cNvSpPr>
            <a:spLocks noGrp="1"/>
          </p:cNvSpPr>
          <p:nvPr>
            <p:ph type="subTitle" idx="1"/>
          </p:nvPr>
        </p:nvSpPr>
        <p:spPr>
          <a:xfrm>
            <a:off x="666465" y="1605511"/>
            <a:ext cx="8001576" cy="488950"/>
          </a:xfrm>
        </p:spPr>
        <p:txBody>
          <a:bodyPr/>
          <a:lstStyle/>
          <a:p>
            <a:r>
              <a:rPr lang="en-US" dirty="0" smtClean="0">
                <a:latin typeface="DIN-Bold" charset="0"/>
              </a:rPr>
              <a:t>Three things to think about</a:t>
            </a:r>
            <a:endParaRPr lang="en-US" dirty="0" smtClean="0">
              <a:latin typeface="DIN-Bold" charset="0"/>
            </a:endParaRPr>
          </a:p>
        </p:txBody>
      </p:sp>
      <p:sp>
        <p:nvSpPr>
          <p:cNvPr id="16" name="Footer Placeholder 4"/>
          <p:cNvSpPr txBox="1">
            <a:spLocks/>
          </p:cNvSpPr>
          <p:nvPr/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Natasha</a:t>
            </a:r>
            <a:r>
              <a:rPr kumimoji="0" lang="en-US" sz="11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 Goodge, RSC Marketing</a:t>
            </a: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Choose the most appropriate type of offer to suit your needs</a:t>
            </a:r>
            <a:endParaRPr lang="en-GB" b="1" dirty="0" smtClean="0"/>
          </a:p>
          <a:p>
            <a:r>
              <a:rPr lang="en-GB" dirty="0" smtClean="0"/>
              <a:t>Promo codes </a:t>
            </a:r>
            <a:r>
              <a:rPr lang="en-GB" dirty="0" err="1" smtClean="0"/>
              <a:t>vs</a:t>
            </a:r>
            <a:r>
              <a:rPr lang="en-GB" dirty="0" smtClean="0"/>
              <a:t> direct </a:t>
            </a:r>
            <a:r>
              <a:rPr lang="en-GB" dirty="0" smtClean="0"/>
              <a:t>links</a:t>
            </a:r>
          </a:p>
          <a:p>
            <a:pPr marL="0" indent="0">
              <a:buNone/>
            </a:pP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Target your data carefully</a:t>
            </a:r>
            <a:endParaRPr lang="en-GB" b="1" dirty="0" smtClean="0"/>
          </a:p>
          <a:p>
            <a:r>
              <a:rPr lang="en-GB" dirty="0" smtClean="0"/>
              <a:t>People most likely to respond</a:t>
            </a:r>
          </a:p>
          <a:p>
            <a:r>
              <a:rPr lang="en-GB" dirty="0" smtClean="0"/>
              <a:t>People you want to encourage to attend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Vary your target groups</a:t>
            </a:r>
            <a:endParaRPr lang="en-GB" b="1" dirty="0"/>
          </a:p>
          <a:p>
            <a:r>
              <a:rPr lang="en-GB" dirty="0" smtClean="0"/>
              <a:t>Try to avoid creating a segment who are reliant on ticket offers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45383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761" y="1865746"/>
            <a:ext cx="7830967" cy="830997"/>
          </a:xfrm>
        </p:spPr>
        <p:txBody>
          <a:bodyPr/>
          <a:lstStyle/>
          <a:p>
            <a:pPr algn="ctr"/>
            <a:r>
              <a:rPr lang="en-GB" sz="5400" cap="none" dirty="0" smtClean="0"/>
              <a:t>Any questions?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3448632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cap="none" dirty="0" smtClean="0"/>
              <a:t>Thanks very much!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31800" lvl="2" indent="0">
              <a:buNone/>
            </a:pPr>
            <a:endParaRPr lang="en-GB" dirty="0" smtClean="0"/>
          </a:p>
          <a:p>
            <a:pPr marL="431800" lvl="2" indent="0">
              <a:buNone/>
            </a:pPr>
            <a:r>
              <a:rPr lang="en-GB" sz="2400" dirty="0" smtClean="0"/>
              <a:t>Natasha Goodge</a:t>
            </a:r>
            <a:br>
              <a:rPr lang="en-GB" sz="2400" dirty="0" smtClean="0"/>
            </a:br>
            <a:r>
              <a:rPr lang="en-GB" sz="2400" dirty="0" smtClean="0"/>
              <a:t>Royal Shakespeare Company</a:t>
            </a:r>
          </a:p>
          <a:p>
            <a:pPr marL="431800" lvl="2" indent="0">
              <a:buNone/>
            </a:pPr>
            <a:endParaRPr lang="en-GB" sz="2400" dirty="0"/>
          </a:p>
          <a:p>
            <a:pPr marL="431800" lvl="2" indent="0">
              <a:buNone/>
            </a:pPr>
            <a:r>
              <a:rPr lang="en-GB" sz="2400" dirty="0" smtClean="0"/>
              <a:t>natasha.goodge@rsc.org.uk</a:t>
            </a:r>
          </a:p>
          <a:p>
            <a:pPr marL="431800" lvl="2" indent="0">
              <a:buNone/>
            </a:pPr>
            <a:r>
              <a:rPr lang="en-GB" sz="2400" dirty="0" smtClean="0"/>
              <a:t>01789 272559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33805499"/>
      </p:ext>
    </p:extLst>
  </p:cSld>
  <p:clrMapOvr>
    <a:masterClrMapping/>
  </p:clrMapOvr>
</p:sld>
</file>

<file path=ppt/theme/theme1.xml><?xml version="1.0" encoding="utf-8"?>
<a:theme xmlns:a="http://schemas.openxmlformats.org/drawingml/2006/main" name="Tessitura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462</Words>
  <Application>Microsoft Office PowerPoint</Application>
  <PresentationFormat>On-screen Show (4:3)</PresentationFormat>
  <Paragraphs>109</Paragraphs>
  <Slides>19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Tessitura Theme</vt:lpstr>
      <vt:lpstr>PowerPoint Presentation</vt:lpstr>
      <vt:lpstr>That performance isn’t looking great… can we send an email?</vt:lpstr>
      <vt:lpstr>Promo Codes Vs Direct Links</vt:lpstr>
      <vt:lpstr>Promo Codes Vs Direct Links</vt:lpstr>
      <vt:lpstr>Promo Codes Vs Direct Links</vt:lpstr>
      <vt:lpstr>Promo Codes Vs Direct Links</vt:lpstr>
      <vt:lpstr>Maximising response rates</vt:lpstr>
      <vt:lpstr>Maximising response rates</vt:lpstr>
      <vt:lpstr>Maximising response rates</vt:lpstr>
      <vt:lpstr>Maximising response rates</vt:lpstr>
      <vt:lpstr>Maximising response rates</vt:lpstr>
      <vt:lpstr>Ticket offers and audience development</vt:lpstr>
      <vt:lpstr>Ticket offers and audience development</vt:lpstr>
      <vt:lpstr>Ticket offers and audience development</vt:lpstr>
      <vt:lpstr>Ticket offers and audience development</vt:lpstr>
      <vt:lpstr>Ticket offers vs. papering</vt:lpstr>
      <vt:lpstr>Getting the best from email ticket offers</vt:lpstr>
      <vt:lpstr>Any questions?</vt:lpstr>
      <vt:lpstr>Thanks very much!</vt:lpstr>
    </vt:vector>
  </TitlesOfParts>
  <Company>RSC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Graphics Mac Pro</dc:creator>
  <cp:lastModifiedBy>Natasha Goodge</cp:lastModifiedBy>
  <cp:revision>81</cp:revision>
  <cp:lastPrinted>2012-11-07T15:29:51Z</cp:lastPrinted>
  <dcterms:created xsi:type="dcterms:W3CDTF">2012-10-09T13:08:19Z</dcterms:created>
  <dcterms:modified xsi:type="dcterms:W3CDTF">2012-11-07T18:16:50Z</dcterms:modified>
</cp:coreProperties>
</file>