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2" r:id="rId4"/>
  </p:sldMasterIdLst>
  <p:notesMasterIdLst>
    <p:notesMasterId r:id="rId43"/>
  </p:notesMasterIdLst>
  <p:handoutMasterIdLst>
    <p:handoutMasterId r:id="rId44"/>
  </p:handoutMasterIdLst>
  <p:sldIdLst>
    <p:sldId id="356" r:id="rId5"/>
    <p:sldId id="363" r:id="rId6"/>
    <p:sldId id="367" r:id="rId7"/>
    <p:sldId id="368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78" r:id="rId18"/>
    <p:sldId id="379" r:id="rId19"/>
    <p:sldId id="380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  <p:sldId id="390" r:id="rId30"/>
    <p:sldId id="391" r:id="rId31"/>
    <p:sldId id="392" r:id="rId32"/>
    <p:sldId id="393" r:id="rId33"/>
    <p:sldId id="394" r:id="rId34"/>
    <p:sldId id="395" r:id="rId35"/>
    <p:sldId id="396" r:id="rId36"/>
    <p:sldId id="397" r:id="rId37"/>
    <p:sldId id="398" r:id="rId38"/>
    <p:sldId id="399" r:id="rId39"/>
    <p:sldId id="400" r:id="rId40"/>
    <p:sldId id="401" r:id="rId41"/>
    <p:sldId id="402" r:id="rId42"/>
  </p:sldIdLst>
  <p:sldSz cx="9144000" cy="6858000" type="screen4x3"/>
  <p:notesSz cx="7086600" cy="93726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7F7F"/>
    <a:srgbClr val="F34A15"/>
    <a:srgbClr val="F04E2E"/>
    <a:srgbClr val="FFFFFF"/>
    <a:srgbClr val="F4836C"/>
    <a:srgbClr val="FFFF00"/>
    <a:srgbClr val="FA4700"/>
    <a:srgbClr val="F55C28"/>
    <a:srgbClr val="F35928"/>
    <a:srgbClr val="F452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00" autoAdjust="0"/>
    <p:restoredTop sz="83424" autoAdjust="0"/>
  </p:normalViewPr>
  <p:slideViewPr>
    <p:cSldViewPr snapToGrid="0">
      <p:cViewPr varScale="1">
        <p:scale>
          <a:sx n="59" d="100"/>
          <a:sy n="59" d="100"/>
        </p:scale>
        <p:origin x="-8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0" d="100"/>
          <a:sy n="50" d="100"/>
        </p:scale>
        <p:origin x="-2328" y="-86"/>
      </p:cViewPr>
      <p:guideLst>
        <p:guide orient="horz" pos="2952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9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>
              <a:defRPr sz="1200"/>
            </a:lvl1pPr>
          </a:lstStyle>
          <a:p>
            <a:pPr>
              <a:defRPr/>
            </a:pPr>
            <a:fld id="{A38EB916-03E7-4D86-8A21-7624E26D943C}" type="datetimeFigureOut">
              <a:rPr lang="en-US"/>
              <a:pPr>
                <a:defRPr/>
              </a:pPr>
              <a:t>11/7/2012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9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>
              <a:defRPr sz="1200"/>
            </a:lvl1pPr>
          </a:lstStyle>
          <a:p>
            <a:pPr>
              <a:defRPr/>
            </a:pPr>
            <a:fld id="{07208D3C-B8DB-4B51-9D1A-161FA8D18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0200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9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BD9379-9A88-4160-BA4A-0F68D836D2B1}" type="datetimeFigureOut">
              <a:rPr lang="en-US"/>
              <a:pPr>
                <a:defRPr/>
              </a:pPr>
              <a:t>11/7/2012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701675"/>
            <a:ext cx="4689475" cy="35163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66" tIns="47183" rIns="94366" bIns="4718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51947"/>
            <a:ext cx="5670550" cy="4218379"/>
          </a:xfrm>
          <a:prstGeom prst="rect">
            <a:avLst/>
          </a:prstGeom>
        </p:spPr>
        <p:txBody>
          <a:bodyPr vert="horz" lIns="94366" tIns="47183" rIns="94366" bIns="4718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9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185924-1AA4-4920-B3DC-9A3758E5A5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187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are everywhere!</a:t>
            </a:r>
          </a:p>
          <a:p>
            <a:r>
              <a:rPr lang="en-GB" dirty="0" smtClean="0"/>
              <a:t>You can change</a:t>
            </a:r>
            <a:r>
              <a:rPr lang="en-GB" baseline="0" dirty="0" smtClean="0"/>
              <a:t> what data appears here, depending on which constituent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32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Try</a:t>
            </a:r>
            <a:r>
              <a:rPr lang="en-GB" baseline="0" dirty="0" smtClean="0"/>
              <a:t> using one of the pre-configured formats to see what is looks like</a:t>
            </a:r>
          </a:p>
          <a:p>
            <a:endParaRPr lang="en-GB" baseline="0" dirty="0" smtClean="0"/>
          </a:p>
          <a:p>
            <a:r>
              <a:rPr lang="en-GB" baseline="0" dirty="0" smtClean="0"/>
              <a:t>Demo in client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3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use any of these standard elements without many changes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07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Demo in client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58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36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Choose where you want the data to appear in TR_FLEX_HEADER</a:t>
            </a:r>
          </a:p>
          <a:p>
            <a:endParaRPr lang="en-GB" dirty="0" smtClean="0"/>
          </a:p>
          <a:p>
            <a:r>
              <a:rPr lang="en-GB" dirty="0" smtClean="0"/>
              <a:t>Notice you can leave gaps to create space</a:t>
            </a:r>
          </a:p>
          <a:p>
            <a:endParaRPr lang="en-GB" dirty="0" smtClean="0"/>
          </a:p>
          <a:p>
            <a:r>
              <a:rPr lang="en-GB" dirty="0" smtClean="0"/>
              <a:t>Demo in client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915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Demo in client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Demo in client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Demo in client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30313" y="728663"/>
            <a:ext cx="4684712" cy="35147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35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Sub-Title</a:t>
            </a:r>
          </a:p>
          <a:p>
            <a:r>
              <a:rPr lang="en-US" dirty="0" smtClean="0"/>
              <a:t>Date</a:t>
            </a:r>
          </a:p>
          <a:p>
            <a:r>
              <a:rPr lang="en-US" dirty="0" smtClean="0"/>
              <a:t>Name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 2012 Tessitur</a:t>
            </a:r>
            <a:r>
              <a:rPr lang="en-US" sz="1200" baseline="0" dirty="0" smtClean="0">
                <a:solidFill>
                  <a:schemeClr val="bg1"/>
                </a:solidFill>
              </a:rPr>
              <a:t>a Network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/>
            </a:lvl1pPr>
          </a:lstStyle>
          <a:p>
            <a:r>
              <a:rPr lang="en-US" dirty="0" smtClean="0"/>
              <a:t>One Line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Header 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868362"/>
          </a:xfrm>
        </p:spPr>
        <p:txBody>
          <a:bodyPr anchor="b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52600"/>
            <a:ext cx="8229600" cy="43735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143000"/>
            <a:ext cx="8229600" cy="533400"/>
          </a:xfrm>
        </p:spPr>
        <p:txBody>
          <a:bodyPr/>
          <a:lstStyle>
            <a:lvl1pPr eaLnBrk="0" hangingPunct="0">
              <a:buFontTx/>
              <a:buNone/>
              <a:defRPr lang="en-US"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>
              <a:defRPr/>
            </a:pPr>
            <a:r>
              <a:rPr lang="en-US" sz="2600" dirty="0" smtClean="0">
                <a:latin typeface="+mj-lt"/>
                <a:ea typeface="+mj-ea"/>
                <a:cs typeface="+mj-cs"/>
              </a:rPr>
              <a:t>Add sub-header here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lumns fo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 with a picture or screen shot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Questions or comments?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Month Day, Year</a:t>
            </a:r>
            <a:br>
              <a:rPr lang="en-US" dirty="0" smtClean="0"/>
            </a:br>
            <a:r>
              <a:rPr lang="en-US" dirty="0" smtClean="0"/>
              <a:t>Your Name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Your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 2010 Tessitur</a:t>
            </a:r>
            <a:r>
              <a:rPr lang="en-US" sz="1200" baseline="0" dirty="0" smtClean="0">
                <a:solidFill>
                  <a:schemeClr val="bg1"/>
                </a:solidFill>
              </a:rPr>
              <a:t>a Network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Web Page Screen 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web pages, screen shots, or to show off graphics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Graphics and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graphics and charts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Header 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868362"/>
          </a:xfrm>
        </p:spPr>
        <p:txBody>
          <a:bodyPr anchor="b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52600"/>
            <a:ext cx="8229600" cy="43735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143000"/>
            <a:ext cx="8229600" cy="533400"/>
          </a:xfrm>
        </p:spPr>
        <p:txBody>
          <a:bodyPr/>
          <a:lstStyle>
            <a:lvl1pPr eaLnBrk="0" hangingPunct="0">
              <a:buFontTx/>
              <a:buNone/>
              <a:defRPr lang="en-US"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>
              <a:defRPr/>
            </a:pPr>
            <a:r>
              <a:rPr lang="en-US" sz="2600" dirty="0" smtClean="0">
                <a:latin typeface="+mj-lt"/>
                <a:ea typeface="+mj-ea"/>
                <a:cs typeface="+mj-cs"/>
              </a:rPr>
              <a:t>Add sub-header here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 with Graph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jor Area Divider Slide 2">
    <p:bg>
      <p:bgPr>
        <a:solidFill>
          <a:srgbClr val="F058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14400"/>
            <a:ext cx="7315200" cy="3200400"/>
          </a:xfrm>
        </p:spPr>
        <p:txBody>
          <a:bodyPr>
            <a:no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75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10" name="Picture 9" descr="clear logo.png"/>
          <p:cNvPicPr>
            <a:picLocks noChangeAspect="1"/>
          </p:cNvPicPr>
          <p:nvPr userDrawn="1"/>
        </p:nvPicPr>
        <p:blipFill>
          <a:blip r:embed="rId23" cstate="print"/>
          <a:stretch>
            <a:fillRect/>
          </a:stretch>
        </p:blipFill>
        <p:spPr>
          <a:xfrm>
            <a:off x="493776" y="6300216"/>
            <a:ext cx="1186264" cy="4846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21" r:id="rId11"/>
    <p:sldLayoutId id="2147483913" r:id="rId12"/>
    <p:sldLayoutId id="2147483919" r:id="rId13"/>
    <p:sldLayoutId id="2147483911" r:id="rId14"/>
    <p:sldLayoutId id="2147483934" r:id="rId15"/>
    <p:sldLayoutId id="2147483935" r:id="rId16"/>
    <p:sldLayoutId id="2147483936" r:id="rId17"/>
    <p:sldLayoutId id="2147483937" r:id="rId18"/>
    <p:sldLayoutId id="2147483938" r:id="rId19"/>
    <p:sldLayoutId id="2147483939" r:id="rId20"/>
    <p:sldLayoutId id="2147483940" r:id="rId2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wrap="square">
            <a:spAutoFit/>
          </a:bodyPr>
          <a:lstStyle/>
          <a:p>
            <a:pPr>
              <a:spcBef>
                <a:spcPts val="2500"/>
              </a:spcBef>
              <a:spcAft>
                <a:spcPts val="2500"/>
              </a:spcAft>
            </a:pPr>
            <a:r>
              <a:rPr lang="en-US" b="1" dirty="0" smtClean="0"/>
              <a:t>Creating Popup and Flex 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Constituent Headers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i="1" dirty="0" smtClean="0"/>
              <a:t> Two Headers are Better Than One</a:t>
            </a:r>
            <a:endParaRPr lang="en-US" sz="36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anchor="ctr" anchorCtr="0">
            <a:spAutoFit/>
          </a:bodyPr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Natalie Threlfall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Tessitura Network</a:t>
            </a:r>
          </a:p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9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Session outline…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Creating &amp; Customizing Flex Constituent Headers</a:t>
            </a:r>
          </a:p>
          <a:p>
            <a:r>
              <a:rPr lang="en-GB" dirty="0" smtClean="0"/>
              <a:t>Creating &amp; Customizing  Popup Headers</a:t>
            </a:r>
          </a:p>
          <a:p>
            <a:r>
              <a:rPr lang="en-GB" i="1" dirty="0" smtClean="0"/>
              <a:t>Popup &amp; Flex Header Q&amp;A</a:t>
            </a:r>
          </a:p>
          <a:p>
            <a:pPr eaLnBrk="1" hangingPunct="1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Creating and Customizing </a:t>
            </a:r>
            <a:r>
              <a:rPr lang="en-GB" dirty="0" smtClean="0">
                <a:solidFill>
                  <a:srgbClr val="7F7F7F"/>
                </a:solidFill>
              </a:rPr>
              <a:t>Flex Headers</a:t>
            </a:r>
            <a:endParaRPr lang="en-GB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97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constituent header?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Displays at top of record in constituent record…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36" y="2578767"/>
            <a:ext cx="7876825" cy="3437021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278582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constituent header?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31235"/>
            <a:ext cx="7772400" cy="685799"/>
          </a:xfrm>
        </p:spPr>
        <p:txBody>
          <a:bodyPr/>
          <a:lstStyle/>
          <a:p>
            <a:r>
              <a:rPr lang="en-GB" dirty="0" smtClean="0"/>
              <a:t>… and order…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85" y="4567100"/>
            <a:ext cx="8684623" cy="1647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" y="1815772"/>
            <a:ext cx="8610600" cy="2110606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665750" y="3926378"/>
            <a:ext cx="7772400" cy="68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… and contribution…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pPr marL="0" indent="0">
              <a:buFont typeface="Arial" charset="0"/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3002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 are everywhere!</a:t>
            </a:r>
          </a:p>
          <a:p>
            <a:r>
              <a:rPr lang="en-GB" dirty="0" smtClean="0"/>
              <a:t>You can change what data appears here depending on:</a:t>
            </a:r>
          </a:p>
          <a:p>
            <a:pPr lvl="1"/>
            <a:r>
              <a:rPr lang="en-GB" dirty="0" smtClean="0"/>
              <a:t>Which constituent is loaded</a:t>
            </a:r>
          </a:p>
          <a:p>
            <a:pPr lvl="1"/>
            <a:r>
              <a:rPr lang="en-GB" dirty="0" smtClean="0"/>
              <a:t>Which user is logged into Tessitura</a:t>
            </a:r>
          </a:p>
          <a:p>
            <a:r>
              <a:rPr lang="en-GB" dirty="0" smtClean="0"/>
              <a:t>Pre v11 custom headers were created in infomaker</a:t>
            </a:r>
          </a:p>
          <a:p>
            <a:r>
              <a:rPr lang="en-GB" dirty="0" smtClean="0"/>
              <a:t>Now – Flex Headers!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29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 the top of your head(</a:t>
            </a:r>
            <a:r>
              <a:rPr lang="en-US" dirty="0" err="1" smtClean="0"/>
              <a:t>er</a:t>
            </a:r>
            <a:r>
              <a:rPr lang="en-US" dirty="0" smtClean="0"/>
              <a:t>), give me some use cases…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dirty="0" smtClean="0"/>
              <a:t>My Constituent Header was installed during implementation and hasn’t changed in 1000 years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I’d like to be able to make some quick changes; updating the </a:t>
            </a:r>
            <a:r>
              <a:rPr lang="en-GB" dirty="0" err="1" smtClean="0"/>
              <a:t>InfoMaker</a:t>
            </a:r>
            <a:r>
              <a:rPr lang="en-GB" dirty="0" smtClean="0"/>
              <a:t> Object and Stored Procedure is onerous</a:t>
            </a:r>
          </a:p>
        </p:txBody>
      </p:sp>
    </p:spTree>
    <p:extLst>
      <p:ext uri="{BB962C8B-B14F-4D97-AF65-F5344CB8AC3E}">
        <p14:creationId xmlns:p14="http://schemas.microsoft.com/office/powerpoint/2010/main" val="18823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 the top of your head(</a:t>
            </a:r>
            <a:r>
              <a:rPr lang="en-US" dirty="0" err="1" smtClean="0"/>
              <a:t>er</a:t>
            </a:r>
            <a:r>
              <a:rPr lang="en-US" dirty="0" smtClean="0"/>
              <a:t>), give me some use cases…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dirty="0" smtClean="0"/>
              <a:t>We have a limited IT staff, and / or don’t have the skills in-house to make changes</a:t>
            </a:r>
          </a:p>
          <a:p>
            <a:pPr eaLnBrk="1" hangingPunct="1"/>
            <a:endParaRPr lang="en-GB" dirty="0" smtClean="0"/>
          </a:p>
          <a:p>
            <a:r>
              <a:rPr lang="en-GB" dirty="0" err="1" smtClean="0"/>
              <a:t>InfoMaker</a:t>
            </a:r>
            <a:r>
              <a:rPr lang="en-GB" smtClean="0"/>
              <a:t> is *&amp;%$£ !!!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70242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Is it really that straightforward?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All configured within Tessitura</a:t>
            </a:r>
          </a:p>
          <a:p>
            <a:pPr eaLnBrk="1" hangingPunct="1"/>
            <a:r>
              <a:rPr lang="en-US" dirty="0" smtClean="0"/>
              <a:t>No need for 3</a:t>
            </a:r>
            <a:r>
              <a:rPr lang="en-US" baseline="30000" dirty="0" smtClean="0"/>
              <a:t>rd</a:t>
            </a:r>
            <a:r>
              <a:rPr lang="en-US" dirty="0" smtClean="0"/>
              <a:t> party software</a:t>
            </a:r>
          </a:p>
          <a:p>
            <a:pPr eaLnBrk="1" hangingPunct="1"/>
            <a:r>
              <a:rPr lang="en-US" dirty="0" smtClean="0"/>
              <a:t>Minimal SQL knowledge is required*</a:t>
            </a:r>
          </a:p>
          <a:p>
            <a:pPr eaLnBrk="1" hangingPunct="1"/>
            <a:r>
              <a:rPr lang="en-US" dirty="0" smtClean="0"/>
              <a:t>Mostly configured within System Tables</a:t>
            </a:r>
          </a:p>
          <a:p>
            <a:pPr eaLnBrk="1" hangingPunct="1"/>
            <a:r>
              <a:rPr lang="en-US" dirty="0" smtClean="0"/>
              <a:t>It’s easy </a:t>
            </a:r>
            <a:r>
              <a:rPr lang="en-US" dirty="0" err="1" smtClean="0"/>
              <a:t>peasy</a:t>
            </a:r>
            <a:r>
              <a:rPr lang="en-US" dirty="0" smtClean="0"/>
              <a:t> lemon </a:t>
            </a:r>
            <a:r>
              <a:rPr lang="en-US" dirty="0" err="1" smtClean="0"/>
              <a:t>squeazy</a:t>
            </a:r>
            <a:r>
              <a:rPr lang="en-US" dirty="0" smtClean="0"/>
              <a:t>!</a:t>
            </a:r>
          </a:p>
          <a:p>
            <a:pPr eaLnBrk="1" hangingPunct="1"/>
            <a:endParaRPr lang="en-US" dirty="0" smtClean="0"/>
          </a:p>
          <a:p>
            <a:pPr lvl="1"/>
            <a:r>
              <a:rPr lang="en-US" i="1" dirty="0" smtClean="0"/>
              <a:t>*SQL = Scary Query Language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Tell me more about Flex </a:t>
            </a:r>
            <a:r>
              <a:rPr lang="en-US" dirty="0" smtClean="0"/>
              <a:t>Headers!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2 layouts are available:</a:t>
            </a:r>
          </a:p>
          <a:p>
            <a:pPr eaLnBrk="1" hangingPunct="1"/>
            <a:endParaRPr lang="en-US" dirty="0"/>
          </a:p>
          <a:p>
            <a:pPr eaLnBrk="1" hangingPunct="1"/>
            <a:r>
              <a:rPr lang="en-US" dirty="0" smtClean="0"/>
              <a:t>Flex Header format </a:t>
            </a:r>
          </a:p>
          <a:p>
            <a:pPr lvl="1"/>
            <a:r>
              <a:rPr lang="en-US" dirty="0" smtClean="0"/>
              <a:t>up to 8 definable text data elements</a:t>
            </a:r>
          </a:p>
          <a:p>
            <a:pPr lvl="1"/>
            <a:endParaRPr lang="en-US" dirty="0" smtClean="0"/>
          </a:p>
          <a:p>
            <a:pPr eaLnBrk="1" hangingPunct="1"/>
            <a:r>
              <a:rPr lang="en-US" dirty="0" smtClean="0"/>
              <a:t>Flex Header Icons format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p to 6 definable text data elements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p to 4 icons</a:t>
            </a:r>
          </a:p>
        </p:txBody>
      </p:sp>
    </p:spTree>
    <p:extLst>
      <p:ext uri="{BB962C8B-B14F-4D97-AF65-F5344CB8AC3E}">
        <p14:creationId xmlns:p14="http://schemas.microsoft.com/office/powerpoint/2010/main" val="8896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Header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Flex Header format </a:t>
            </a:r>
          </a:p>
          <a:p>
            <a:pPr lvl="1"/>
            <a:r>
              <a:rPr lang="en-US" dirty="0" smtClean="0"/>
              <a:t>up to 8 definable text data elements</a:t>
            </a:r>
          </a:p>
          <a:p>
            <a:pPr marL="457200" lvl="1" indent="0">
              <a:buNone/>
            </a:pPr>
            <a:endParaRPr 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7575"/>
            <a:ext cx="9144000" cy="7150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050" y="2895600"/>
            <a:ext cx="3781813" cy="646331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Name, ID, icon and constituencies on every flex header</a:t>
            </a:r>
            <a:endParaRPr lang="en-GB" dirty="0"/>
          </a:p>
        </p:txBody>
      </p:sp>
      <p:cxnSp>
        <p:nvCxnSpPr>
          <p:cNvPr id="5" name="Straight Arrow Connector 4"/>
          <p:cNvCxnSpPr>
            <a:stCxn id="3" idx="2"/>
          </p:cNvCxnSpPr>
          <p:nvPr/>
        </p:nvCxnSpPr>
        <p:spPr>
          <a:xfrm flipH="1">
            <a:off x="1676401" y="3541931"/>
            <a:ext cx="571556" cy="325644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181600" y="2889532"/>
            <a:ext cx="3048000" cy="64633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Constituent navigator when in the constituent record</a:t>
            </a:r>
            <a:endParaRPr lang="en-GB" dirty="0"/>
          </a:p>
        </p:txBody>
      </p:sp>
      <p:cxnSp>
        <p:nvCxnSpPr>
          <p:cNvPr id="10" name="Straight Arrow Connector 9"/>
          <p:cNvCxnSpPr>
            <a:stCxn id="9" idx="2"/>
          </p:cNvCxnSpPr>
          <p:nvPr/>
        </p:nvCxnSpPr>
        <p:spPr>
          <a:xfrm>
            <a:off x="6705600" y="3535863"/>
            <a:ext cx="1524000" cy="33171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405049" y="5176502"/>
            <a:ext cx="4407455" cy="64633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8 definable text data elements  - can be any data from anywhere in Tessitura</a:t>
            </a:r>
            <a:endParaRPr lang="en-GB" dirty="0"/>
          </a:p>
        </p:txBody>
      </p:sp>
      <p:cxnSp>
        <p:nvCxnSpPr>
          <p:cNvPr id="13" name="Straight Arrow Connector 12"/>
          <p:cNvCxnSpPr>
            <a:stCxn id="12" idx="0"/>
          </p:cNvCxnSpPr>
          <p:nvPr/>
        </p:nvCxnSpPr>
        <p:spPr>
          <a:xfrm flipH="1" flipV="1">
            <a:off x="5181601" y="4582648"/>
            <a:ext cx="427176" cy="59385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43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Header Icons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Flex Header Icons format</a:t>
            </a:r>
          </a:p>
          <a:p>
            <a:pPr lvl="1"/>
            <a:r>
              <a:rPr lang="en-US" dirty="0"/>
              <a:t>up to 6 definable text data elements</a:t>
            </a:r>
          </a:p>
          <a:p>
            <a:pPr lvl="1"/>
            <a:r>
              <a:rPr lang="en-US" dirty="0"/>
              <a:t>up to 4 </a:t>
            </a:r>
            <a:r>
              <a:rPr lang="en-US" dirty="0" smtClean="0"/>
              <a:t>icons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1748"/>
            <a:ext cx="9144000" cy="6950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84" y="3168767"/>
            <a:ext cx="3746979" cy="646331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Name, ID, icon and constituencies on every flex header</a:t>
            </a:r>
            <a:endParaRPr lang="en-GB" dirty="0"/>
          </a:p>
        </p:txBody>
      </p:sp>
      <p:cxnSp>
        <p:nvCxnSpPr>
          <p:cNvPr id="7" name="Straight Arrow Connector 6"/>
          <p:cNvCxnSpPr>
            <a:stCxn id="6" idx="2"/>
          </p:cNvCxnSpPr>
          <p:nvPr/>
        </p:nvCxnSpPr>
        <p:spPr>
          <a:xfrm flipH="1">
            <a:off x="1711236" y="3815098"/>
            <a:ext cx="554138" cy="325644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216434" y="3162699"/>
            <a:ext cx="3048000" cy="64633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Constituent navigator when in the constituent record</a:t>
            </a:r>
            <a:endParaRPr lang="en-GB" dirty="0"/>
          </a:p>
        </p:txBody>
      </p:sp>
      <p:cxnSp>
        <p:nvCxnSpPr>
          <p:cNvPr id="9" name="Straight Arrow Connector 8"/>
          <p:cNvCxnSpPr>
            <a:stCxn id="8" idx="2"/>
          </p:cNvCxnSpPr>
          <p:nvPr/>
        </p:nvCxnSpPr>
        <p:spPr>
          <a:xfrm>
            <a:off x="6740434" y="3809030"/>
            <a:ext cx="1524000" cy="33171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895747" y="5163234"/>
            <a:ext cx="5018400" cy="92333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 definable text data elements</a:t>
            </a:r>
          </a:p>
          <a:p>
            <a:r>
              <a:rPr lang="en-GB" dirty="0" smtClean="0"/>
              <a:t>4 icons</a:t>
            </a:r>
          </a:p>
          <a:p>
            <a:r>
              <a:rPr lang="en-GB" dirty="0" smtClean="0"/>
              <a:t>can be any data from anywhere in Tessitura</a:t>
            </a:r>
            <a:endParaRPr lang="en-GB" dirty="0"/>
          </a:p>
        </p:txBody>
      </p:sp>
      <p:cxnSp>
        <p:nvCxnSpPr>
          <p:cNvPr id="11" name="Straight Arrow Connector 10"/>
          <p:cNvCxnSpPr>
            <a:stCxn id="10" idx="0"/>
          </p:cNvCxnSpPr>
          <p:nvPr/>
        </p:nvCxnSpPr>
        <p:spPr>
          <a:xfrm flipV="1">
            <a:off x="4404947" y="4764505"/>
            <a:ext cx="624253" cy="39872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45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get started?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TR_FLEX_HEADER_ELEMENT</a:t>
            </a:r>
          </a:p>
          <a:p>
            <a:pPr lvl="1"/>
            <a:r>
              <a:rPr lang="en-US" dirty="0" smtClean="0"/>
              <a:t>Code to retrieve data</a:t>
            </a:r>
          </a:p>
          <a:p>
            <a:pPr lvl="1"/>
            <a:r>
              <a:rPr lang="en-US" dirty="0" smtClean="0"/>
              <a:t>File location for Icons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TR_FLEX_HEADER</a:t>
            </a:r>
          </a:p>
          <a:p>
            <a:pPr lvl="1"/>
            <a:r>
              <a:rPr lang="en-US" dirty="0" smtClean="0"/>
              <a:t>Element positions</a:t>
            </a:r>
          </a:p>
          <a:p>
            <a:pPr lvl="1"/>
            <a:r>
              <a:rPr lang="en-US" dirty="0" smtClean="0"/>
              <a:t>Labels</a:t>
            </a:r>
          </a:p>
        </p:txBody>
      </p:sp>
    </p:spTree>
    <p:extLst>
      <p:ext uri="{BB962C8B-B14F-4D97-AF65-F5344CB8AC3E}">
        <p14:creationId xmlns:p14="http://schemas.microsoft.com/office/powerpoint/2010/main" val="36399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get started?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T_FORMAT_INFO</a:t>
            </a:r>
          </a:p>
          <a:p>
            <a:pPr lvl="1"/>
            <a:r>
              <a:rPr lang="en-US" dirty="0" smtClean="0"/>
              <a:t>Give your header a logical name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Security Module</a:t>
            </a:r>
          </a:p>
          <a:p>
            <a:pPr lvl="1"/>
            <a:r>
              <a:rPr lang="en-US" dirty="0" smtClean="0"/>
              <a:t>Assign headers to user groups</a:t>
            </a:r>
          </a:p>
        </p:txBody>
      </p:sp>
    </p:spTree>
    <p:extLst>
      <p:ext uri="{BB962C8B-B14F-4D97-AF65-F5344CB8AC3E}">
        <p14:creationId xmlns:p14="http://schemas.microsoft.com/office/powerpoint/2010/main" val="188996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it 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V11 has one Flex Header format and one Flex Header Icons format pre-configured</a:t>
            </a:r>
          </a:p>
          <a:p>
            <a:r>
              <a:rPr lang="en-GB" dirty="0" smtClean="0"/>
              <a:t>Just change the Header format in the security module for a user group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733800"/>
            <a:ext cx="6705600" cy="2287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2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your own Flex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create your own header</a:t>
            </a:r>
          </a:p>
          <a:p>
            <a:r>
              <a:rPr lang="en-GB" dirty="0" smtClean="0"/>
              <a:t>Use the supplied standard elements, so no need for SQL</a:t>
            </a:r>
          </a:p>
          <a:p>
            <a:r>
              <a:rPr lang="en-GB" dirty="0" smtClean="0"/>
              <a:t>All elements can be used without (m)any changes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35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Elements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Create Date</a:t>
            </a:r>
          </a:p>
          <a:p>
            <a:r>
              <a:rPr lang="en-GB" dirty="0" smtClean="0"/>
              <a:t>Total Giving</a:t>
            </a:r>
          </a:p>
          <a:p>
            <a:r>
              <a:rPr lang="en-GB" dirty="0" smtClean="0"/>
              <a:t>Membership</a:t>
            </a:r>
          </a:p>
          <a:p>
            <a:r>
              <a:rPr lang="en-GB" dirty="0" smtClean="0"/>
              <a:t>On Account $</a:t>
            </a:r>
          </a:p>
          <a:p>
            <a:r>
              <a:rPr lang="en-GB" dirty="0" smtClean="0"/>
              <a:t>Next Perf</a:t>
            </a:r>
          </a:p>
          <a:p>
            <a:r>
              <a:rPr lang="en-GB" dirty="0" smtClean="0"/>
              <a:t>Last Perf</a:t>
            </a:r>
          </a:p>
          <a:p>
            <a:r>
              <a:rPr lang="en-GB" dirty="0" smtClean="0"/>
              <a:t>Birthdate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12 Month Giving</a:t>
            </a:r>
          </a:p>
          <a:p>
            <a:r>
              <a:rPr lang="en-GB" dirty="0" smtClean="0"/>
              <a:t>Primary Email</a:t>
            </a:r>
          </a:p>
          <a:p>
            <a:r>
              <a:rPr lang="en-GB" dirty="0" smtClean="0"/>
              <a:t>User</a:t>
            </a:r>
          </a:p>
          <a:p>
            <a:r>
              <a:rPr lang="en-GB" dirty="0" smtClean="0"/>
              <a:t>Urgent CSI</a:t>
            </a:r>
          </a:p>
          <a:p>
            <a:r>
              <a:rPr lang="en-GB" dirty="0" smtClean="0"/>
              <a:t>Last </a:t>
            </a:r>
            <a:r>
              <a:rPr lang="en-GB" dirty="0" err="1" smtClean="0"/>
              <a:t>Contrib</a:t>
            </a:r>
            <a:endParaRPr lang="en-GB" dirty="0" smtClean="0"/>
          </a:p>
          <a:p>
            <a:r>
              <a:rPr lang="en-GB" dirty="0" smtClean="0"/>
              <a:t>Last Fund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898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a copy of the flex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T_FORMAT_INFO</a:t>
            </a:r>
          </a:p>
          <a:p>
            <a:r>
              <a:rPr lang="en-GB" dirty="0" smtClean="0"/>
              <a:t>Insert a new row</a:t>
            </a:r>
          </a:p>
          <a:p>
            <a:r>
              <a:rPr lang="en-GB" dirty="0" smtClean="0"/>
              <a:t>Include “Flex header” or “Flex Header Icons” in description</a:t>
            </a:r>
          </a:p>
          <a:p>
            <a:r>
              <a:rPr lang="en-GB" dirty="0" err="1"/>
              <a:t>Gooesoft</a:t>
            </a:r>
            <a:r>
              <a:rPr lang="en-GB" dirty="0"/>
              <a:t> Report </a:t>
            </a:r>
            <a:r>
              <a:rPr lang="en-GB" dirty="0" smtClean="0"/>
              <a:t>ID - </a:t>
            </a:r>
            <a:r>
              <a:rPr lang="en-GB" i="1" dirty="0" smtClean="0"/>
              <a:t>Constituent Header</a:t>
            </a:r>
          </a:p>
          <a:p>
            <a:r>
              <a:rPr lang="en-GB" dirty="0" smtClean="0"/>
              <a:t>D Object  - </a:t>
            </a:r>
            <a:r>
              <a:rPr lang="en-GB" i="1" dirty="0" err="1" smtClean="0"/>
              <a:t>d_flex_header</a:t>
            </a:r>
            <a:r>
              <a:rPr lang="en-GB" dirty="0" smtClean="0"/>
              <a:t> or </a:t>
            </a:r>
            <a:r>
              <a:rPr lang="en-GB" i="1" dirty="0" err="1" smtClean="0"/>
              <a:t>d_flex_header_icons</a:t>
            </a:r>
            <a:endParaRPr lang="en-GB" i="1" dirty="0" smtClean="0"/>
          </a:p>
          <a:p>
            <a:r>
              <a:rPr lang="en-GB" dirty="0" smtClean="0"/>
              <a:t>Save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73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Select elements for your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TR_FLEX_HEADER</a:t>
            </a:r>
          </a:p>
          <a:p>
            <a:r>
              <a:rPr lang="en-GB" dirty="0" smtClean="0"/>
              <a:t>Add/copy one row per element</a:t>
            </a:r>
          </a:p>
          <a:p>
            <a:r>
              <a:rPr lang="en-GB" dirty="0" err="1" smtClean="0"/>
              <a:t>Hdr</a:t>
            </a:r>
            <a:r>
              <a:rPr lang="en-GB" dirty="0" smtClean="0"/>
              <a:t> No – select your header</a:t>
            </a:r>
          </a:p>
          <a:p>
            <a:r>
              <a:rPr lang="en-GB" dirty="0" smtClean="0"/>
              <a:t>Element No – select the desired element</a:t>
            </a:r>
          </a:p>
          <a:p>
            <a:r>
              <a:rPr lang="en-GB" dirty="0" smtClean="0"/>
              <a:t>Label – this appears on the header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259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Positions in TR_FLEX_HEADER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600201"/>
            <a:ext cx="7772400" cy="609600"/>
          </a:xfrm>
        </p:spPr>
        <p:txBody>
          <a:bodyPr/>
          <a:lstStyle/>
          <a:p>
            <a:r>
              <a:rPr lang="en-GB" dirty="0" smtClean="0"/>
              <a:t>Flex Header – text positions 1-8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04703"/>
            <a:ext cx="7456532" cy="107620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04800" y="2343775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1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2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3</a:t>
            </a:r>
          </a:p>
          <a:p>
            <a:r>
              <a:rPr lang="en-GB" b="1" dirty="0">
                <a:solidFill>
                  <a:srgbClr val="FFC000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05800" y="2342638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5</a:t>
            </a:r>
            <a:endParaRPr lang="en-GB" b="1" dirty="0" smtClean="0">
              <a:solidFill>
                <a:srgbClr val="C00000"/>
              </a:solidFill>
            </a:endParaRPr>
          </a:p>
          <a:p>
            <a:r>
              <a:rPr lang="en-GB" b="1" dirty="0">
                <a:solidFill>
                  <a:schemeClr val="tx2"/>
                </a:solidFill>
              </a:rPr>
              <a:t>6</a:t>
            </a:r>
            <a:endParaRPr lang="en-GB" b="1" dirty="0" smtClean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rgbClr val="00B050"/>
                </a:solidFill>
              </a:rPr>
              <a:t>7</a:t>
            </a:r>
          </a:p>
          <a:p>
            <a:r>
              <a:rPr lang="en-GB" b="1" dirty="0" smtClean="0">
                <a:solidFill>
                  <a:srgbClr val="FFC000"/>
                </a:solidFill>
              </a:rPr>
              <a:t>8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9" name="Content Placeholder 4"/>
          <p:cNvSpPr txBox="1">
            <a:spLocks/>
          </p:cNvSpPr>
          <p:nvPr/>
        </p:nvSpPr>
        <p:spPr>
          <a:xfrm>
            <a:off x="914400" y="36576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GB" dirty="0" smtClean="0">
                <a:latin typeface="+mn-lt"/>
              </a:rPr>
              <a:t>Flex Header Icons – text positions 1-6 					</a:t>
            </a:r>
            <a:r>
              <a:rPr lang="en-GB" dirty="0" smtClean="0">
                <a:latin typeface="+mn-lt"/>
              </a:rPr>
              <a:t>icons </a:t>
            </a:r>
            <a:r>
              <a:rPr lang="en-GB" dirty="0" smtClean="0">
                <a:latin typeface="+mn-lt"/>
              </a:rPr>
              <a:t>positions 9-12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774474"/>
            <a:ext cx="7625443" cy="101672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26571" y="4682672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1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2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3</a:t>
            </a:r>
          </a:p>
          <a:p>
            <a:r>
              <a:rPr lang="en-GB" b="1" dirty="0">
                <a:solidFill>
                  <a:srgbClr val="FFC000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8200" y="4682671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5</a:t>
            </a:r>
            <a:endParaRPr lang="en-GB" b="1" dirty="0" smtClean="0">
              <a:solidFill>
                <a:srgbClr val="C00000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2442" y="5804985"/>
            <a:ext cx="2128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9     </a:t>
            </a:r>
            <a:r>
              <a:rPr lang="en-GB" b="1" dirty="0" smtClean="0">
                <a:solidFill>
                  <a:srgbClr val="FFC000"/>
                </a:solidFill>
              </a:rPr>
              <a:t>10    </a:t>
            </a:r>
            <a:r>
              <a:rPr lang="en-GB" b="1" dirty="0" smtClean="0">
                <a:solidFill>
                  <a:schemeClr val="accent5"/>
                </a:solidFill>
              </a:rPr>
              <a:t>11    </a:t>
            </a:r>
            <a:r>
              <a:rPr lang="en-GB" b="1" dirty="0" smtClean="0">
                <a:solidFill>
                  <a:schemeClr val="accent4"/>
                </a:solidFill>
              </a:rPr>
              <a:t>12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9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your own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TR_FLEX_HEADER_ELEMENT</a:t>
            </a:r>
          </a:p>
          <a:p>
            <a:r>
              <a:rPr lang="en-GB" dirty="0" smtClean="0"/>
              <a:t>Type </a:t>
            </a:r>
          </a:p>
          <a:p>
            <a:pPr lvl="1"/>
            <a:r>
              <a:rPr lang="en-GB" dirty="0" smtClean="0"/>
              <a:t>Currency</a:t>
            </a:r>
          </a:p>
          <a:p>
            <a:pPr lvl="1"/>
            <a:r>
              <a:rPr lang="en-GB" dirty="0" smtClean="0"/>
              <a:t>Date</a:t>
            </a:r>
          </a:p>
          <a:p>
            <a:pPr lvl="1"/>
            <a:r>
              <a:rPr lang="en-GB" dirty="0" smtClean="0"/>
              <a:t>Number</a:t>
            </a:r>
          </a:p>
          <a:p>
            <a:pPr lvl="1"/>
            <a:r>
              <a:rPr lang="en-GB" dirty="0" smtClean="0"/>
              <a:t>String</a:t>
            </a:r>
          </a:p>
          <a:p>
            <a:r>
              <a:rPr lang="en-GB" dirty="0" smtClean="0"/>
              <a:t>Description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20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code – </a:t>
            </a:r>
            <a:r>
              <a:rPr lang="en-US" dirty="0" err="1" smtClean="0"/>
              <a:t>eeek</a:t>
            </a:r>
            <a:r>
              <a:rPr lang="en-US" dirty="0" smtClean="0"/>
              <a:t>!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Any data from within Tessitura</a:t>
            </a:r>
          </a:p>
          <a:p>
            <a:pPr lvl="1"/>
            <a:r>
              <a:rPr lang="en-US" dirty="0" smtClean="0"/>
              <a:t>Use secure views to respect control groups</a:t>
            </a:r>
          </a:p>
          <a:p>
            <a:pPr eaLnBrk="1" hangingPunct="1"/>
            <a:r>
              <a:rPr lang="en-US" dirty="0" smtClean="0"/>
              <a:t>Uses @customer_no parameter</a:t>
            </a:r>
          </a:p>
          <a:p>
            <a:pPr eaLnBrk="1" hangingPunct="1"/>
            <a:r>
              <a:rPr lang="en-US" dirty="0" smtClean="0"/>
              <a:t>Must return 1 row</a:t>
            </a:r>
            <a:endParaRPr lang="en-US" dirty="0"/>
          </a:p>
          <a:p>
            <a:pPr lvl="1"/>
            <a:r>
              <a:rPr lang="en-US" dirty="0" smtClean="0"/>
              <a:t>SELECT TOP </a:t>
            </a:r>
            <a:r>
              <a:rPr lang="en-US" dirty="0"/>
              <a:t>1</a:t>
            </a:r>
            <a:endParaRPr lang="en-US" dirty="0" smtClean="0"/>
          </a:p>
          <a:p>
            <a:pPr lvl="1"/>
            <a:r>
              <a:rPr lang="en-US" dirty="0" smtClean="0"/>
              <a:t>Aggregated data</a:t>
            </a:r>
          </a:p>
          <a:p>
            <a:pPr lvl="2"/>
            <a:r>
              <a:rPr lang="en-US" dirty="0" smtClean="0"/>
              <a:t>SELECT SUM()</a:t>
            </a:r>
          </a:p>
          <a:p>
            <a:pPr lvl="2"/>
            <a:r>
              <a:rPr lang="en-US" dirty="0" smtClean="0"/>
              <a:t>SELECT COUNT(*)</a:t>
            </a:r>
          </a:p>
          <a:p>
            <a:pPr lvl="2"/>
            <a:r>
              <a:rPr lang="en-US" dirty="0" smtClean="0"/>
              <a:t>SELECT MAX()</a:t>
            </a:r>
          </a:p>
          <a:p>
            <a:pPr lvl="2"/>
            <a:r>
              <a:rPr lang="en-US" dirty="0" smtClean="0"/>
              <a:t>SELECT MIN()</a:t>
            </a:r>
          </a:p>
          <a:p>
            <a:r>
              <a:rPr lang="en-US" dirty="0" smtClean="0"/>
              <a:t>Look at supplied elements for examples</a:t>
            </a:r>
          </a:p>
          <a:p>
            <a:pPr lvl="2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547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Icon File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Can add icon</a:t>
            </a:r>
          </a:p>
          <a:p>
            <a:pPr eaLnBrk="1" hangingPunct="1"/>
            <a:r>
              <a:rPr lang="en-US" dirty="0" smtClean="0"/>
              <a:t>Displays icon if data is returned</a:t>
            </a:r>
          </a:p>
          <a:p>
            <a:pPr eaLnBrk="1" hangingPunct="1"/>
            <a:r>
              <a:rPr lang="en-US" dirty="0" smtClean="0"/>
              <a:t>Icon file value</a:t>
            </a:r>
          </a:p>
          <a:p>
            <a:pPr lvl="1"/>
            <a:r>
              <a:rPr lang="en-US" dirty="0" smtClean="0"/>
              <a:t>Application directory (T:\Impresario Client)</a:t>
            </a:r>
          </a:p>
          <a:p>
            <a:pPr lvl="2"/>
            <a:r>
              <a:rPr lang="en-US" dirty="0" smtClean="0"/>
              <a:t>Filename only – eg Email.jpg</a:t>
            </a:r>
          </a:p>
          <a:p>
            <a:pPr lvl="1"/>
            <a:r>
              <a:rPr lang="en-US" dirty="0" smtClean="0"/>
              <a:t>Another directory</a:t>
            </a:r>
          </a:p>
          <a:p>
            <a:pPr lvl="2"/>
            <a:r>
              <a:rPr lang="en-US" dirty="0" smtClean="0"/>
              <a:t>File path and filename – eg T:\FlexHeaderIcons\Email.jpg</a:t>
            </a:r>
            <a:endParaRPr lang="en-US" dirty="0"/>
          </a:p>
          <a:p>
            <a:r>
              <a:rPr lang="en-US" dirty="0" smtClean="0"/>
              <a:t>No larger than 100x100 pixels</a:t>
            </a:r>
          </a:p>
        </p:txBody>
      </p:sp>
    </p:spTree>
    <p:extLst>
      <p:ext uri="{BB962C8B-B14F-4D97-AF65-F5344CB8AC3E}">
        <p14:creationId xmlns:p14="http://schemas.microsoft.com/office/powerpoint/2010/main" val="422066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2 Year Giving</a:t>
            </a:r>
          </a:p>
          <a:p>
            <a:pPr lvl="1"/>
            <a:r>
              <a:rPr lang="en-US" dirty="0" smtClean="0"/>
              <a:t>Currency</a:t>
            </a:r>
          </a:p>
          <a:p>
            <a:pPr lvl="1"/>
            <a:r>
              <a:rPr lang="en-GB" dirty="0"/>
              <a:t>Select sum(</a:t>
            </a:r>
            <a:r>
              <a:rPr lang="en-GB" dirty="0" err="1"/>
              <a:t>cont_amt</a:t>
            </a:r>
            <a:r>
              <a:rPr lang="en-GB" dirty="0"/>
              <a:t>) From [</a:t>
            </a:r>
            <a:r>
              <a:rPr lang="en-GB" dirty="0" err="1"/>
              <a:t>dbo</a:t>
            </a:r>
            <a:r>
              <a:rPr lang="en-GB" dirty="0"/>
              <a:t>].</a:t>
            </a:r>
            <a:r>
              <a:rPr lang="en-GB" dirty="0" err="1"/>
              <a:t>vs_contribution</a:t>
            </a:r>
            <a:r>
              <a:rPr lang="en-GB" dirty="0"/>
              <a:t> WITH (NOLOCK) Where customer_no = @customer_no and (</a:t>
            </a:r>
            <a:r>
              <a:rPr lang="en-GB" dirty="0" err="1"/>
              <a:t>cont_dt</a:t>
            </a:r>
            <a:r>
              <a:rPr lang="en-GB" dirty="0"/>
              <a:t> between </a:t>
            </a:r>
            <a:r>
              <a:rPr lang="en-GB" dirty="0" err="1"/>
              <a:t>dateadd</a:t>
            </a:r>
            <a:r>
              <a:rPr lang="en-GB" dirty="0"/>
              <a:t>(mm, -24 , </a:t>
            </a:r>
            <a:r>
              <a:rPr lang="en-GB" dirty="0" err="1"/>
              <a:t>getdate</a:t>
            </a:r>
            <a:r>
              <a:rPr lang="en-GB" dirty="0"/>
              <a:t>()) and </a:t>
            </a:r>
            <a:r>
              <a:rPr lang="en-GB" dirty="0" err="1"/>
              <a:t>getdate</a:t>
            </a:r>
            <a:r>
              <a:rPr lang="en-GB" dirty="0" smtClean="0"/>
              <a:t>())</a:t>
            </a:r>
          </a:p>
          <a:p>
            <a:pPr lvl="1"/>
            <a:r>
              <a:rPr lang="en-GB" dirty="0" smtClean="0"/>
              <a:t>Based on supplied 12 month giving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239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Data Protection last asked date</a:t>
            </a:r>
          </a:p>
          <a:p>
            <a:pPr lvl="1"/>
            <a:r>
              <a:rPr lang="en-US" dirty="0" smtClean="0"/>
              <a:t>Date</a:t>
            </a:r>
          </a:p>
          <a:p>
            <a:pPr lvl="1"/>
            <a:r>
              <a:rPr lang="en-GB" dirty="0"/>
              <a:t>select max(</a:t>
            </a:r>
            <a:r>
              <a:rPr lang="en-GB" dirty="0" err="1"/>
              <a:t>asked_dt</a:t>
            </a:r>
            <a:r>
              <a:rPr lang="en-GB" dirty="0"/>
              <a:t>) from </a:t>
            </a:r>
            <a:r>
              <a:rPr lang="en-GB" dirty="0" err="1"/>
              <a:t>lvs_privacy_act</a:t>
            </a:r>
            <a:r>
              <a:rPr lang="en-GB" dirty="0"/>
              <a:t> where customer_no = @</a:t>
            </a:r>
            <a:r>
              <a:rPr lang="en-GB" dirty="0" smtClean="0"/>
              <a:t>customer_no</a:t>
            </a:r>
          </a:p>
          <a:p>
            <a:pPr lvl="1"/>
            <a:r>
              <a:rPr lang="en-US" dirty="0" smtClean="0"/>
              <a:t>Selecting a date from a local table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844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No Email Address</a:t>
            </a:r>
          </a:p>
          <a:p>
            <a:pPr lvl="1"/>
            <a:r>
              <a:rPr lang="en-US" dirty="0" smtClean="0"/>
              <a:t>String</a:t>
            </a:r>
          </a:p>
          <a:p>
            <a:pPr lvl="1"/>
            <a:r>
              <a:rPr lang="en-GB" dirty="0"/>
              <a:t>select </a:t>
            </a:r>
            <a:r>
              <a:rPr lang="en-GB" dirty="0" smtClean="0"/>
              <a:t>CASE WHEN </a:t>
            </a:r>
            <a:r>
              <a:rPr lang="en-GB" dirty="0"/>
              <a:t>not exists (select top 1 address from VS_EADDRESS where ISNULL(inactive, 'N')='N' and customer_no = @customer_no) then 'Address' else NULL </a:t>
            </a:r>
            <a:r>
              <a:rPr lang="en-GB" dirty="0" smtClean="0"/>
              <a:t>END</a:t>
            </a:r>
          </a:p>
          <a:p>
            <a:pPr lvl="1"/>
            <a:r>
              <a:rPr lang="en-US" dirty="0" smtClean="0"/>
              <a:t>Returns something if no email address exists 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icon to display @ in header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888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 said (m)any changes…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80772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Supplied date elements display in US date format</a:t>
            </a:r>
          </a:p>
          <a:p>
            <a:pPr eaLnBrk="1" hangingPunct="1"/>
            <a:r>
              <a:rPr lang="en-US" dirty="0" smtClean="0"/>
              <a:t>To change format:</a:t>
            </a:r>
          </a:p>
          <a:p>
            <a:pPr lvl="1"/>
            <a:r>
              <a:rPr lang="en-US" dirty="0" smtClean="0"/>
              <a:t>CONVERT(varchar,perf_dt,</a:t>
            </a:r>
            <a:r>
              <a:rPr lang="en-US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)=mm/</a:t>
            </a:r>
            <a:r>
              <a:rPr lang="en-US" dirty="0" err="1" smtClean="0"/>
              <a:t>dd</a:t>
            </a:r>
            <a:r>
              <a:rPr lang="en-US" dirty="0" smtClean="0"/>
              <a:t>/</a:t>
            </a:r>
            <a:r>
              <a:rPr lang="en-US" dirty="0" err="1" smtClean="0"/>
              <a:t>yyyy</a:t>
            </a:r>
            <a:endParaRPr lang="en-US" dirty="0" smtClean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)=</a:t>
            </a:r>
            <a:r>
              <a:rPr lang="en-US" dirty="0" err="1" smtClean="0"/>
              <a:t>dd</a:t>
            </a:r>
            <a:r>
              <a:rPr lang="en-US" dirty="0" smtClean="0"/>
              <a:t>/mm/</a:t>
            </a:r>
            <a:r>
              <a:rPr lang="en-US" dirty="0" err="1" smtClean="0"/>
              <a:t>yy</a:t>
            </a:r>
            <a:endParaRPr lang="en-US" dirty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103</a:t>
            </a:r>
            <a:r>
              <a:rPr lang="en-US" dirty="0" smtClean="0"/>
              <a:t>)=</a:t>
            </a:r>
            <a:r>
              <a:rPr lang="en-US" dirty="0" err="1" smtClean="0"/>
              <a:t>dd</a:t>
            </a:r>
            <a:r>
              <a:rPr lang="en-US" dirty="0" smtClean="0"/>
              <a:t>/mm/</a:t>
            </a:r>
            <a:r>
              <a:rPr lang="en-US" dirty="0" err="1" smtClean="0"/>
              <a:t>yyyy</a:t>
            </a:r>
            <a:endParaRPr lang="en-US" dirty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111</a:t>
            </a:r>
            <a:r>
              <a:rPr lang="en-US" dirty="0" smtClean="0"/>
              <a:t>)=</a:t>
            </a:r>
            <a:r>
              <a:rPr lang="en-US" dirty="0" err="1" smtClean="0"/>
              <a:t>yyyy</a:t>
            </a:r>
            <a:r>
              <a:rPr lang="en-US" dirty="0" smtClean="0"/>
              <a:t>/mm/</a:t>
            </a:r>
            <a:r>
              <a:rPr lang="en-US" dirty="0" err="1" smtClean="0"/>
              <a:t>dd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3484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 said (m)any changes…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8077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Symbols for currency type elements show £ if default country is 209, otherwise </a:t>
            </a:r>
            <a:r>
              <a:rPr lang="en-US" dirty="0" smtClean="0"/>
              <a:t>$</a:t>
            </a:r>
          </a:p>
          <a:p>
            <a:pPr lvl="1"/>
            <a:r>
              <a:rPr lang="en-US" dirty="0" smtClean="0"/>
              <a:t> (bug in 11.0.4 with £ sign)</a:t>
            </a:r>
            <a:endParaRPr lang="en-US" dirty="0"/>
          </a:p>
          <a:p>
            <a:pPr eaLnBrk="1" hangingPunct="1"/>
            <a:r>
              <a:rPr lang="en-US" dirty="0" smtClean="0"/>
              <a:t>For string elements containing currency amounts may need to change the symbol</a:t>
            </a:r>
          </a:p>
          <a:p>
            <a:pPr lvl="1"/>
            <a:r>
              <a:rPr lang="en-US" dirty="0" smtClean="0"/>
              <a:t>Select </a:t>
            </a:r>
            <a:r>
              <a:rPr lang="en-US" dirty="0"/>
              <a:t>top 1 CONVERT(varchar,c.cont_dt,1)+' </a:t>
            </a:r>
            <a:r>
              <a:rPr lang="en-US" dirty="0">
                <a:solidFill>
                  <a:srgbClr val="FF0000"/>
                </a:solidFill>
              </a:rPr>
              <a:t>$</a:t>
            </a:r>
            <a:r>
              <a:rPr lang="en-US" dirty="0"/>
              <a:t>'+CONVERT(</a:t>
            </a:r>
            <a:r>
              <a:rPr lang="en-US" dirty="0" err="1"/>
              <a:t>varchar,cont_amt</a:t>
            </a:r>
            <a:r>
              <a:rPr lang="en-US" dirty="0"/>
              <a:t>) from VS_CONTRIBUTION c where customer_no = @customer_no order by </a:t>
            </a:r>
            <a:r>
              <a:rPr lang="en-US" dirty="0" err="1"/>
              <a:t>c.cont_dt</a:t>
            </a:r>
            <a:r>
              <a:rPr lang="en-US" dirty="0"/>
              <a:t> </a:t>
            </a:r>
            <a:r>
              <a:rPr lang="en-US" dirty="0" err="1" smtClean="0"/>
              <a:t>desc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2081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Creating and Customizing </a:t>
            </a:r>
            <a:r>
              <a:rPr lang="en-GB" dirty="0" smtClean="0">
                <a:solidFill>
                  <a:srgbClr val="7F7F7F"/>
                </a:solidFill>
              </a:rPr>
              <a:t>Popup Headers</a:t>
            </a:r>
            <a:endParaRPr lang="en-GB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popup header?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New in v11</a:t>
            </a:r>
          </a:p>
          <a:p>
            <a:pPr eaLnBrk="1" hangingPunct="1"/>
            <a:r>
              <a:rPr lang="en-US" dirty="0" smtClean="0"/>
              <a:t>Pops up when hover over constituent 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61" y="2873828"/>
            <a:ext cx="7838096" cy="30571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159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Sounding familiar?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configured within Tessitura</a:t>
            </a:r>
          </a:p>
          <a:p>
            <a:r>
              <a:rPr lang="en-US" dirty="0"/>
              <a:t>No need for 3</a:t>
            </a:r>
            <a:r>
              <a:rPr lang="en-US" baseline="30000" dirty="0"/>
              <a:t>rd</a:t>
            </a:r>
            <a:r>
              <a:rPr lang="en-US" dirty="0"/>
              <a:t> party software</a:t>
            </a:r>
          </a:p>
          <a:p>
            <a:r>
              <a:rPr lang="en-US" dirty="0"/>
              <a:t>Minimal SQL knowledge is required*</a:t>
            </a:r>
          </a:p>
          <a:p>
            <a:r>
              <a:rPr lang="en-US" dirty="0"/>
              <a:t>Mostly configured within System Tables</a:t>
            </a:r>
          </a:p>
          <a:p>
            <a:r>
              <a:rPr lang="en-US" dirty="0"/>
              <a:t>It’s easy </a:t>
            </a:r>
            <a:r>
              <a:rPr lang="en-US" dirty="0" err="1"/>
              <a:t>peasy</a:t>
            </a:r>
            <a:r>
              <a:rPr lang="en-US" dirty="0"/>
              <a:t> lemon </a:t>
            </a:r>
            <a:r>
              <a:rPr lang="en-US" dirty="0" err="1"/>
              <a:t>squeazy</a:t>
            </a:r>
            <a:r>
              <a:rPr lang="en-US" dirty="0"/>
              <a:t>!</a:t>
            </a:r>
          </a:p>
          <a:p>
            <a:endParaRPr lang="en-US" dirty="0"/>
          </a:p>
          <a:p>
            <a:pPr lvl="1"/>
            <a:r>
              <a:rPr lang="en-US" i="1" dirty="0"/>
              <a:t>*SQL = Scary Query </a:t>
            </a:r>
            <a:r>
              <a:rPr lang="en-US" i="1" dirty="0" smtClean="0"/>
              <a:t>Language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175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Popup Header format </a:t>
            </a:r>
          </a:p>
          <a:p>
            <a:pPr lvl="1"/>
            <a:r>
              <a:rPr lang="en-US" dirty="0"/>
              <a:t>up to 6 definable text data elements</a:t>
            </a:r>
          </a:p>
          <a:p>
            <a:pPr lvl="1"/>
            <a:r>
              <a:rPr lang="en-US" dirty="0"/>
              <a:t>up to 4 icons</a:t>
            </a:r>
          </a:p>
          <a:p>
            <a:pPr marL="457200" lvl="1" indent="0">
              <a:buNone/>
            </a:pPr>
            <a:endParaRPr lang="en-US" i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56674" y="3352800"/>
            <a:ext cx="2334126" cy="92333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Name, ID, icon and constituencies on every popup header</a:t>
            </a:r>
            <a:endParaRPr lang="en-GB" dirty="0"/>
          </a:p>
        </p:txBody>
      </p:sp>
      <p:cxnSp>
        <p:nvCxnSpPr>
          <p:cNvPr id="5" name="Straight Arrow Connector 4"/>
          <p:cNvCxnSpPr>
            <a:stCxn id="3" idx="3"/>
          </p:cNvCxnSpPr>
          <p:nvPr/>
        </p:nvCxnSpPr>
        <p:spPr>
          <a:xfrm flipV="1">
            <a:off x="2590800" y="3810001"/>
            <a:ext cx="533400" cy="4464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6674" y="4577770"/>
            <a:ext cx="2645458" cy="147732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6 definable text data elements</a:t>
            </a:r>
          </a:p>
          <a:p>
            <a:r>
              <a:rPr lang="en-GB" dirty="0"/>
              <a:t>4 icons</a:t>
            </a:r>
          </a:p>
          <a:p>
            <a:r>
              <a:rPr lang="en-GB" dirty="0"/>
              <a:t>can be any data from anywhere in Tessitura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124200" y="5242203"/>
            <a:ext cx="1028701" cy="148462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200399"/>
            <a:ext cx="5410200" cy="2630987"/>
          </a:xfrm>
          <a:prstGeom prst="rect">
            <a:avLst/>
          </a:prstGeom>
        </p:spPr>
      </p:pic>
      <p:cxnSp>
        <p:nvCxnSpPr>
          <p:cNvPr id="28" name="Straight Arrow Connector 27"/>
          <p:cNvCxnSpPr>
            <a:stCxn id="12" idx="3"/>
          </p:cNvCxnSpPr>
          <p:nvPr/>
        </p:nvCxnSpPr>
        <p:spPr>
          <a:xfrm flipV="1">
            <a:off x="2902132" y="5029200"/>
            <a:ext cx="526868" cy="28723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6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 </a:t>
            </a:r>
            <a:r>
              <a:rPr lang="en-US" dirty="0"/>
              <a:t>S</a:t>
            </a:r>
            <a:r>
              <a:rPr lang="en-US" dirty="0" smtClean="0"/>
              <a:t>ystem Tables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TR_FLEX_HEADER_ELEMENT</a:t>
            </a:r>
          </a:p>
          <a:p>
            <a:pPr eaLnBrk="1" hangingPunct="1"/>
            <a:r>
              <a:rPr lang="en-US" dirty="0" smtClean="0"/>
              <a:t>TR_FLEX_HEADER</a:t>
            </a:r>
          </a:p>
          <a:p>
            <a:pPr eaLnBrk="1" hangingPunct="1"/>
            <a:r>
              <a:rPr lang="en-US" dirty="0" smtClean="0"/>
              <a:t>T_FORMAT_INFO</a:t>
            </a:r>
          </a:p>
          <a:p>
            <a:pPr eaLnBrk="1" hangingPunct="1"/>
            <a:r>
              <a:rPr lang="en-US" dirty="0" smtClean="0"/>
              <a:t>Set up in exactly the same way as the Flex Headers, using the same elements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7653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it out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V11 has </a:t>
            </a:r>
            <a:r>
              <a:rPr lang="en-GB" dirty="0" smtClean="0"/>
              <a:t>a Popup Header </a:t>
            </a:r>
            <a:r>
              <a:rPr lang="en-GB" dirty="0"/>
              <a:t>format </a:t>
            </a:r>
            <a:r>
              <a:rPr lang="en-GB" dirty="0" smtClean="0"/>
              <a:t>pre-configured</a:t>
            </a:r>
            <a:endParaRPr lang="en-GB" dirty="0"/>
          </a:p>
          <a:p>
            <a:r>
              <a:rPr lang="en-GB" dirty="0"/>
              <a:t>Just </a:t>
            </a:r>
            <a:r>
              <a:rPr lang="en-GB" dirty="0" smtClean="0"/>
              <a:t>hover over the constituent ID in constituent search screen to see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82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Customize the Popup Header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Every user in an organization has the same popup header</a:t>
            </a:r>
          </a:p>
          <a:p>
            <a:r>
              <a:rPr lang="en-GB" dirty="0" smtClean="0"/>
              <a:t>Add rows to TR_HEADER_FORMAT to add data to the popup header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Headers in a Consortium…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create a popup header for a consortium organization:</a:t>
            </a:r>
          </a:p>
          <a:p>
            <a:r>
              <a:rPr lang="en-GB" dirty="0" smtClean="0"/>
              <a:t>Insert a row in </a:t>
            </a:r>
            <a:r>
              <a:rPr lang="en-GB" dirty="0"/>
              <a:t>T</a:t>
            </a:r>
            <a:r>
              <a:rPr lang="en-GB" dirty="0" smtClean="0"/>
              <a:t>_FORMAT_INFO</a:t>
            </a:r>
          </a:p>
          <a:p>
            <a:r>
              <a:rPr lang="en-GB" dirty="0" smtClean="0"/>
              <a:t>Enter a description</a:t>
            </a:r>
          </a:p>
          <a:p>
            <a:r>
              <a:rPr lang="en-GB" dirty="0" err="1" smtClean="0"/>
              <a:t>Gooesoft</a:t>
            </a:r>
            <a:r>
              <a:rPr lang="en-GB" dirty="0" smtClean="0"/>
              <a:t> Report ID - </a:t>
            </a:r>
            <a:r>
              <a:rPr lang="en-GB" i="1" dirty="0" smtClean="0"/>
              <a:t>Constituent Header</a:t>
            </a:r>
          </a:p>
          <a:p>
            <a:r>
              <a:rPr lang="en-GB" dirty="0" smtClean="0"/>
              <a:t>D Object – leave blank</a:t>
            </a:r>
          </a:p>
          <a:p>
            <a:r>
              <a:rPr lang="en-GB" dirty="0" smtClean="0"/>
              <a:t>Save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48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Headers in a Consortium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Insert a row in T_DEFAULTS</a:t>
            </a:r>
          </a:p>
          <a:p>
            <a:r>
              <a:rPr lang="en-GB" dirty="0" smtClean="0"/>
              <a:t>Parent Table – Organization</a:t>
            </a:r>
          </a:p>
          <a:p>
            <a:r>
              <a:rPr lang="en-GB" dirty="0" smtClean="0"/>
              <a:t>Field Name – </a:t>
            </a:r>
            <a:r>
              <a:rPr lang="en-GB" i="1" dirty="0" smtClean="0"/>
              <a:t>POPUP_HEADER</a:t>
            </a:r>
          </a:p>
          <a:p>
            <a:r>
              <a:rPr lang="en-GB" dirty="0" smtClean="0"/>
              <a:t>Default Value – Popup Header ID from T_FORMAT_INFO</a:t>
            </a:r>
          </a:p>
          <a:p>
            <a:r>
              <a:rPr lang="en-GB" dirty="0" smtClean="0"/>
              <a:t>Save</a:t>
            </a:r>
          </a:p>
          <a:p>
            <a:r>
              <a:rPr lang="en-GB" dirty="0" smtClean="0"/>
              <a:t>Configure the header in TR_FLEX_HEADER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95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Popup and Flex Constituent Headers</a:t>
            </a:r>
            <a:endParaRPr lang="en-US" dirty="0"/>
          </a:p>
        </p:txBody>
      </p:sp>
      <p:pic>
        <p:nvPicPr>
          <p:cNvPr id="4" name="Picture 3" descr="C:\Users\Tina Hatch\AppData\Local\Microsoft\Windows\Temporary Internet Files\Low\Content.IE5\2MXMEWF4\MC90043151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905000"/>
            <a:ext cx="2560320" cy="2560320"/>
          </a:xfrm>
          <a:prstGeom prst="rect">
            <a:avLst/>
          </a:prstGeom>
          <a:noFill/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914400" y="2810065"/>
            <a:ext cx="4343400" cy="1175706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Natalie Threlfall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2963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2">
      <a:dk1>
        <a:srgbClr val="262626"/>
      </a:dk1>
      <a:lt1>
        <a:srgbClr val="FFFFFF"/>
      </a:lt1>
      <a:dk2>
        <a:srgbClr val="3F3F3F"/>
      </a:dk2>
      <a:lt2>
        <a:srgbClr val="FFFFFF"/>
      </a:lt2>
      <a:accent1>
        <a:srgbClr val="5491A1"/>
      </a:accent1>
      <a:accent2>
        <a:srgbClr val="648C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48CCC"/>
      </a:hlink>
      <a:folHlink>
        <a:srgbClr val="5491A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AF84427D3F10458914CD58966D5F5A" ma:contentTypeVersion="0" ma:contentTypeDescription="Create a new document." ma:contentTypeScope="" ma:versionID="8200db06f106ffaad25c5dfa89bb176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FEEF70-D2E3-4772-8F20-F3503D0777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4BE9CD-835F-4EBD-AE24-FE8F14927063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227B932-2509-4B00-AF4C-8E1F8B564D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11648</TotalTime>
  <Words>1232</Words>
  <Application>Microsoft Office PowerPoint</Application>
  <PresentationFormat>On-screen Show (4:3)</PresentationFormat>
  <Paragraphs>259</Paragraphs>
  <Slides>38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1_Office Theme</vt:lpstr>
      <vt:lpstr>Creating Popup and Flex  Constituent Headers  Two Headers are Better Than One</vt:lpstr>
      <vt:lpstr>Session outline…</vt:lpstr>
      <vt:lpstr>Creating and Customizing Flex Headers</vt:lpstr>
      <vt:lpstr>What is a constituent header?</vt:lpstr>
      <vt:lpstr>What is a constituent header?</vt:lpstr>
      <vt:lpstr>So?</vt:lpstr>
      <vt:lpstr>Off the top of your head(er), give me some use cases…</vt:lpstr>
      <vt:lpstr>Off the top of your head(er), give me some use cases…</vt:lpstr>
      <vt:lpstr>Is it really that straightforward?</vt:lpstr>
      <vt:lpstr>Tell me more about Flex Headers!</vt:lpstr>
      <vt:lpstr>Flex Header format</vt:lpstr>
      <vt:lpstr>Flex Header Icons format</vt:lpstr>
      <vt:lpstr>How do I get started?</vt:lpstr>
      <vt:lpstr>How do I get started?</vt:lpstr>
      <vt:lpstr>Try it out</vt:lpstr>
      <vt:lpstr>Create your own Flex header</vt:lpstr>
      <vt:lpstr>Standard Elements</vt:lpstr>
      <vt:lpstr>Create a copy of the flex header</vt:lpstr>
      <vt:lpstr>Select elements for your header</vt:lpstr>
      <vt:lpstr>Positions in TR_FLEX_HEADER</vt:lpstr>
      <vt:lpstr>Create your own elements</vt:lpstr>
      <vt:lpstr>SQL code – eeek!</vt:lpstr>
      <vt:lpstr>Icon File</vt:lpstr>
      <vt:lpstr>Custom Element Examples</vt:lpstr>
      <vt:lpstr>Custom Element Examples</vt:lpstr>
      <vt:lpstr>Custom Element Examples</vt:lpstr>
      <vt:lpstr>When I said (m)any changes…</vt:lpstr>
      <vt:lpstr>When I said (m)any changes…</vt:lpstr>
      <vt:lpstr>Creating and Customizing Popup Headers</vt:lpstr>
      <vt:lpstr>What is a popup header?</vt:lpstr>
      <vt:lpstr>Sounding familiar?</vt:lpstr>
      <vt:lpstr>Popup Header format</vt:lpstr>
      <vt:lpstr>Popup Header System Tables</vt:lpstr>
      <vt:lpstr>Try it out</vt:lpstr>
      <vt:lpstr>Customize the Popup Header</vt:lpstr>
      <vt:lpstr>Popup Headers in a Consortium…</vt:lpstr>
      <vt:lpstr>Popup Headers in a Consortium</vt:lpstr>
      <vt:lpstr>Creating Popup and Flex Constituent Headers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Flex and Popup Headers</dc:title>
  <dc:creator>Natalie Threlfall</dc:creator>
  <cp:lastModifiedBy>Natalie Threlfall</cp:lastModifiedBy>
  <cp:revision>254</cp:revision>
  <dcterms:created xsi:type="dcterms:W3CDTF">2009-02-27T03:44:44Z</dcterms:created>
  <dcterms:modified xsi:type="dcterms:W3CDTF">2012-11-07T17:20:05Z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0x01010026AF84427D3F10458914CD58966D5F5A</vt:lpwstr>
  </property>
</Properties>
</file>