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 id="2147483700" r:id="rId2"/>
  </p:sldMasterIdLst>
  <p:notesMasterIdLst>
    <p:notesMasterId r:id="rId29"/>
  </p:notesMasterIdLst>
  <p:handoutMasterIdLst>
    <p:handoutMasterId r:id="rId30"/>
  </p:handoutMasterIdLst>
  <p:sldIdLst>
    <p:sldId id="285" r:id="rId3"/>
    <p:sldId id="286" r:id="rId4"/>
    <p:sldId id="287" r:id="rId5"/>
    <p:sldId id="288" r:id="rId6"/>
    <p:sldId id="289" r:id="rId7"/>
    <p:sldId id="290" r:id="rId8"/>
    <p:sldId id="291" r:id="rId9"/>
    <p:sldId id="292" r:id="rId10"/>
    <p:sldId id="293" r:id="rId11"/>
    <p:sldId id="294" r:id="rId12"/>
    <p:sldId id="264" r:id="rId13"/>
    <p:sldId id="271" r:id="rId14"/>
    <p:sldId id="277" r:id="rId15"/>
    <p:sldId id="278" r:id="rId16"/>
    <p:sldId id="279" r:id="rId17"/>
    <p:sldId id="284" r:id="rId18"/>
    <p:sldId id="283" r:id="rId19"/>
    <p:sldId id="272" r:id="rId20"/>
    <p:sldId id="281" r:id="rId21"/>
    <p:sldId id="273" r:id="rId22"/>
    <p:sldId id="280" r:id="rId23"/>
    <p:sldId id="274" r:id="rId24"/>
    <p:sldId id="275" r:id="rId25"/>
    <p:sldId id="276" r:id="rId26"/>
    <p:sldId id="282" r:id="rId27"/>
    <p:sldId id="295" r:id="rId28"/>
  </p:sldIdLst>
  <p:sldSz cx="9144000" cy="6858000" type="screen4x3"/>
  <p:notesSz cx="6858000" cy="9144000"/>
  <p:defaultTextStyle>
    <a:defPPr>
      <a:defRPr lang="en-US"/>
    </a:defPPr>
    <a:lvl1pPr algn="l" defTabSz="457200" rtl="0" fontAlgn="base">
      <a:spcBef>
        <a:spcPct val="0"/>
      </a:spcBef>
      <a:spcAft>
        <a:spcPct val="0"/>
      </a:spcAft>
      <a:defRPr sz="2400" kern="1200">
        <a:solidFill>
          <a:schemeClr val="tx1"/>
        </a:solidFill>
        <a:latin typeface="Arial" charset="0"/>
        <a:ea typeface="ＭＳ Ｐゴシック" charset="-128"/>
        <a:cs typeface="+mn-cs"/>
      </a:defRPr>
    </a:lvl1pPr>
    <a:lvl2pPr marL="457200" algn="l" defTabSz="457200" rtl="0" fontAlgn="base">
      <a:spcBef>
        <a:spcPct val="0"/>
      </a:spcBef>
      <a:spcAft>
        <a:spcPct val="0"/>
      </a:spcAft>
      <a:defRPr sz="2400" kern="1200">
        <a:solidFill>
          <a:schemeClr val="tx1"/>
        </a:solidFill>
        <a:latin typeface="Arial" charset="0"/>
        <a:ea typeface="ＭＳ Ｐゴシック" charset="-128"/>
        <a:cs typeface="+mn-cs"/>
      </a:defRPr>
    </a:lvl2pPr>
    <a:lvl3pPr marL="914400" algn="l" defTabSz="457200" rtl="0" fontAlgn="base">
      <a:spcBef>
        <a:spcPct val="0"/>
      </a:spcBef>
      <a:spcAft>
        <a:spcPct val="0"/>
      </a:spcAft>
      <a:defRPr sz="2400" kern="1200">
        <a:solidFill>
          <a:schemeClr val="tx1"/>
        </a:solidFill>
        <a:latin typeface="Arial" charset="0"/>
        <a:ea typeface="ＭＳ Ｐゴシック" charset="-128"/>
        <a:cs typeface="+mn-cs"/>
      </a:defRPr>
    </a:lvl3pPr>
    <a:lvl4pPr marL="1371600" algn="l" defTabSz="457200" rtl="0" fontAlgn="base">
      <a:spcBef>
        <a:spcPct val="0"/>
      </a:spcBef>
      <a:spcAft>
        <a:spcPct val="0"/>
      </a:spcAft>
      <a:defRPr sz="2400" kern="1200">
        <a:solidFill>
          <a:schemeClr val="tx1"/>
        </a:solidFill>
        <a:latin typeface="Arial" charset="0"/>
        <a:ea typeface="ＭＳ Ｐゴシック" charset="-128"/>
        <a:cs typeface="+mn-cs"/>
      </a:defRPr>
    </a:lvl4pPr>
    <a:lvl5pPr marL="1828800" algn="l" defTabSz="457200" rtl="0" fontAlgn="base">
      <a:spcBef>
        <a:spcPct val="0"/>
      </a:spcBef>
      <a:spcAft>
        <a:spcPct val="0"/>
      </a:spcAft>
      <a:defRPr sz="2400" kern="1200">
        <a:solidFill>
          <a:schemeClr val="tx1"/>
        </a:solidFill>
        <a:latin typeface="Arial" charset="0"/>
        <a:ea typeface="ＭＳ Ｐゴシック" charset="-128"/>
        <a:cs typeface="+mn-cs"/>
      </a:defRPr>
    </a:lvl5pPr>
    <a:lvl6pPr marL="2286000" algn="l" defTabSz="914400" rtl="0" eaLnBrk="1" latinLnBrk="0" hangingPunct="1">
      <a:defRPr sz="2400" kern="1200">
        <a:solidFill>
          <a:schemeClr val="tx1"/>
        </a:solidFill>
        <a:latin typeface="Arial" charset="0"/>
        <a:ea typeface="ＭＳ Ｐゴシック" charset="-128"/>
        <a:cs typeface="+mn-cs"/>
      </a:defRPr>
    </a:lvl6pPr>
    <a:lvl7pPr marL="2743200" algn="l" defTabSz="914400" rtl="0" eaLnBrk="1" latinLnBrk="0" hangingPunct="1">
      <a:defRPr sz="2400" kern="1200">
        <a:solidFill>
          <a:schemeClr val="tx1"/>
        </a:solidFill>
        <a:latin typeface="Arial" charset="0"/>
        <a:ea typeface="ＭＳ Ｐゴシック" charset="-128"/>
        <a:cs typeface="+mn-cs"/>
      </a:defRPr>
    </a:lvl7pPr>
    <a:lvl8pPr marL="3200400" algn="l" defTabSz="914400" rtl="0" eaLnBrk="1" latinLnBrk="0" hangingPunct="1">
      <a:defRPr sz="2400" kern="1200">
        <a:solidFill>
          <a:schemeClr val="tx1"/>
        </a:solidFill>
        <a:latin typeface="Arial" charset="0"/>
        <a:ea typeface="ＭＳ Ｐゴシック" charset="-128"/>
        <a:cs typeface="+mn-cs"/>
      </a:defRPr>
    </a:lvl8pPr>
    <a:lvl9pPr marL="3657600" algn="l" defTabSz="914400" rtl="0" eaLnBrk="1" latinLnBrk="0" hangingPunct="1">
      <a:defRPr sz="2400" kern="1200">
        <a:solidFill>
          <a:schemeClr val="tx1"/>
        </a:solidFill>
        <a:latin typeface="Arial"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3422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86" autoAdjust="0"/>
    <p:restoredTop sz="86391" autoAdjust="0"/>
  </p:normalViewPr>
  <p:slideViewPr>
    <p:cSldViewPr snapToGrid="0" snapToObjects="1">
      <p:cViewPr varScale="1">
        <p:scale>
          <a:sx n="65" d="100"/>
          <a:sy n="65" d="100"/>
        </p:scale>
        <p:origin x="-1488" y="-96"/>
      </p:cViewPr>
      <p:guideLst>
        <p:guide orient="horz" pos="398"/>
        <p:guide orient="horz" pos="1330"/>
        <p:guide orient="horz" pos="1592"/>
        <p:guide orient="horz" pos="3418"/>
        <p:guide orient="horz" pos="3592"/>
        <p:guide orient="horz" pos="178"/>
        <p:guide orient="horz" pos="1047"/>
        <p:guide pos="5307"/>
        <p:guide pos="475"/>
        <p:guide pos="180"/>
        <p:guide pos="5568"/>
      </p:guideLst>
    </p:cSldViewPr>
  </p:slideViewPr>
  <p:outlineViewPr>
    <p:cViewPr>
      <p:scale>
        <a:sx n="33" d="100"/>
        <a:sy n="33" d="100"/>
      </p:scale>
      <p:origin x="0" y="516"/>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D08561-F582-48B6-BD68-E2269590DDB9}" type="doc">
      <dgm:prSet loTypeId="urn:microsoft.com/office/officeart/2005/8/layout/radial6" loCatId="cycle" qsTypeId="urn:microsoft.com/office/officeart/2005/8/quickstyle/3d2" qsCatId="3D" csTypeId="urn:microsoft.com/office/officeart/2005/8/colors/accent3_2" csCatId="accent3" phldr="1"/>
      <dgm:spPr/>
      <dgm:t>
        <a:bodyPr/>
        <a:lstStyle/>
        <a:p>
          <a:endParaRPr lang="en-GB"/>
        </a:p>
      </dgm:t>
    </dgm:pt>
    <dgm:pt modelId="{924340AA-8BF6-429D-BAF9-991FC5E06302}">
      <dgm:prSet phldrT="[Text]"/>
      <dgm:spPr/>
      <dgm:t>
        <a:bodyPr/>
        <a:lstStyle/>
        <a:p>
          <a:r>
            <a:rPr lang="en-GB" dirty="0" smtClean="0"/>
            <a:t>Customer Database</a:t>
          </a:r>
          <a:endParaRPr lang="en-GB" dirty="0"/>
        </a:p>
      </dgm:t>
    </dgm:pt>
    <dgm:pt modelId="{CB530C07-E409-4A89-B8F7-A1ED70EBD7C7}" type="parTrans" cxnId="{1A267B1C-8106-4145-90ED-FA0F38A3A737}">
      <dgm:prSet/>
      <dgm:spPr/>
      <dgm:t>
        <a:bodyPr/>
        <a:lstStyle/>
        <a:p>
          <a:endParaRPr lang="en-GB"/>
        </a:p>
      </dgm:t>
    </dgm:pt>
    <dgm:pt modelId="{6807B9FB-F58D-49E4-9056-03550BD42413}" type="sibTrans" cxnId="{1A267B1C-8106-4145-90ED-FA0F38A3A737}">
      <dgm:prSet/>
      <dgm:spPr/>
      <dgm:t>
        <a:bodyPr/>
        <a:lstStyle/>
        <a:p>
          <a:endParaRPr lang="en-GB"/>
        </a:p>
      </dgm:t>
    </dgm:pt>
    <dgm:pt modelId="{589690C9-D898-48C3-9692-51E86C09C8E2}">
      <dgm:prSet phldrT="[Text]"/>
      <dgm:spPr/>
      <dgm:t>
        <a:bodyPr/>
        <a:lstStyle/>
        <a:p>
          <a:r>
            <a:rPr lang="en-GB" dirty="0" smtClean="0"/>
            <a:t>Box Office</a:t>
          </a:r>
          <a:endParaRPr lang="en-GB" dirty="0"/>
        </a:p>
      </dgm:t>
    </dgm:pt>
    <dgm:pt modelId="{8F676290-C3C5-4DC6-9F4C-D888322150B3}" type="parTrans" cxnId="{0EBBF99C-645C-4061-BEA6-31894696939B}">
      <dgm:prSet/>
      <dgm:spPr/>
      <dgm:t>
        <a:bodyPr/>
        <a:lstStyle/>
        <a:p>
          <a:endParaRPr lang="en-GB"/>
        </a:p>
      </dgm:t>
    </dgm:pt>
    <dgm:pt modelId="{7FF74D9F-2A1A-4E45-B249-5CFCAF4F0EB7}" type="sibTrans" cxnId="{0EBBF99C-645C-4061-BEA6-31894696939B}">
      <dgm:prSet/>
      <dgm:spPr/>
      <dgm:t>
        <a:bodyPr/>
        <a:lstStyle/>
        <a:p>
          <a:endParaRPr lang="en-GB"/>
        </a:p>
      </dgm:t>
    </dgm:pt>
    <dgm:pt modelId="{06E7FD99-336F-4000-9E60-81CD745F2CC6}">
      <dgm:prSet phldrT="[Text]"/>
      <dgm:spPr/>
      <dgm:t>
        <a:bodyPr/>
        <a:lstStyle/>
        <a:p>
          <a:r>
            <a:rPr lang="en-GB" dirty="0" smtClean="0"/>
            <a:t>3</a:t>
          </a:r>
          <a:r>
            <a:rPr lang="en-GB" baseline="30000" dirty="0" smtClean="0"/>
            <a:t>rd</a:t>
          </a:r>
          <a:r>
            <a:rPr lang="en-GB" dirty="0" smtClean="0"/>
            <a:t> Party Bookings</a:t>
          </a:r>
          <a:endParaRPr lang="en-GB" dirty="0"/>
        </a:p>
      </dgm:t>
    </dgm:pt>
    <dgm:pt modelId="{B0E9BF50-C4A4-4A7C-9BA5-88D6254911C7}" type="parTrans" cxnId="{D4DA7638-FD13-40AF-8736-98CBD58C720D}">
      <dgm:prSet/>
      <dgm:spPr/>
      <dgm:t>
        <a:bodyPr/>
        <a:lstStyle/>
        <a:p>
          <a:endParaRPr lang="en-GB"/>
        </a:p>
      </dgm:t>
    </dgm:pt>
    <dgm:pt modelId="{486FA4EF-6F1F-4DE9-9B75-DF18F94DCF45}" type="sibTrans" cxnId="{D4DA7638-FD13-40AF-8736-98CBD58C720D}">
      <dgm:prSet/>
      <dgm:spPr/>
      <dgm:t>
        <a:bodyPr/>
        <a:lstStyle/>
        <a:p>
          <a:endParaRPr lang="en-GB"/>
        </a:p>
      </dgm:t>
    </dgm:pt>
    <dgm:pt modelId="{62B88291-E560-41F2-9649-D60D780EC605}">
      <dgm:prSet phldrT="[Text]"/>
      <dgm:spPr/>
      <dgm:t>
        <a:bodyPr/>
        <a:lstStyle/>
        <a:p>
          <a:r>
            <a:rPr lang="en-GB" dirty="0" smtClean="0"/>
            <a:t>Walk In</a:t>
          </a:r>
          <a:endParaRPr lang="en-GB" dirty="0"/>
        </a:p>
      </dgm:t>
    </dgm:pt>
    <dgm:pt modelId="{44B53490-4D07-4E15-8630-354EF22CA35A}" type="parTrans" cxnId="{E5ACD2AA-F962-43F4-AC6E-BEE96DA77259}">
      <dgm:prSet/>
      <dgm:spPr/>
      <dgm:t>
        <a:bodyPr/>
        <a:lstStyle/>
        <a:p>
          <a:endParaRPr lang="en-GB"/>
        </a:p>
      </dgm:t>
    </dgm:pt>
    <dgm:pt modelId="{D89F3218-BF5D-4946-B51C-FC62AC837CAD}" type="sibTrans" cxnId="{E5ACD2AA-F962-43F4-AC6E-BEE96DA77259}">
      <dgm:prSet/>
      <dgm:spPr/>
      <dgm:t>
        <a:bodyPr/>
        <a:lstStyle/>
        <a:p>
          <a:endParaRPr lang="en-GB"/>
        </a:p>
      </dgm:t>
    </dgm:pt>
    <dgm:pt modelId="{A2DDA8D6-F493-4571-A176-6ED9B7C33DD3}">
      <dgm:prSet phldrT="[Text]"/>
      <dgm:spPr/>
      <dgm:t>
        <a:bodyPr/>
        <a:lstStyle/>
        <a:p>
          <a:r>
            <a:rPr lang="en-GB" dirty="0" smtClean="0"/>
            <a:t>Website Bookings</a:t>
          </a:r>
          <a:endParaRPr lang="en-GB" dirty="0"/>
        </a:p>
      </dgm:t>
    </dgm:pt>
    <dgm:pt modelId="{42D35AF0-54BE-46C0-82F2-801F7044C082}" type="parTrans" cxnId="{B87676A0-B91A-4167-B8BF-4D2FB2EF20A1}">
      <dgm:prSet/>
      <dgm:spPr/>
      <dgm:t>
        <a:bodyPr/>
        <a:lstStyle/>
        <a:p>
          <a:endParaRPr lang="en-GB"/>
        </a:p>
      </dgm:t>
    </dgm:pt>
    <dgm:pt modelId="{9690D5B0-B9BA-41D5-9EE2-63E17D68D3AF}" type="sibTrans" cxnId="{B87676A0-B91A-4167-B8BF-4D2FB2EF20A1}">
      <dgm:prSet/>
      <dgm:spPr/>
      <dgm:t>
        <a:bodyPr/>
        <a:lstStyle/>
        <a:p>
          <a:endParaRPr lang="en-GB"/>
        </a:p>
      </dgm:t>
    </dgm:pt>
    <dgm:pt modelId="{9A564A41-8D24-4775-A97A-92DDE1238F15}" type="pres">
      <dgm:prSet presAssocID="{ACD08561-F582-48B6-BD68-E2269590DDB9}" presName="Name0" presStyleCnt="0">
        <dgm:presLayoutVars>
          <dgm:chMax val="1"/>
          <dgm:dir/>
          <dgm:animLvl val="ctr"/>
          <dgm:resizeHandles val="exact"/>
        </dgm:presLayoutVars>
      </dgm:prSet>
      <dgm:spPr/>
      <dgm:t>
        <a:bodyPr/>
        <a:lstStyle/>
        <a:p>
          <a:endParaRPr lang="en-GB"/>
        </a:p>
      </dgm:t>
    </dgm:pt>
    <dgm:pt modelId="{1E22FD1B-6FD7-4E9D-82C5-CDF6948ED160}" type="pres">
      <dgm:prSet presAssocID="{924340AA-8BF6-429D-BAF9-991FC5E06302}" presName="centerShape" presStyleLbl="node0" presStyleIdx="0" presStyleCnt="1"/>
      <dgm:spPr/>
      <dgm:t>
        <a:bodyPr/>
        <a:lstStyle/>
        <a:p>
          <a:endParaRPr lang="en-GB"/>
        </a:p>
      </dgm:t>
    </dgm:pt>
    <dgm:pt modelId="{D27E557B-E06A-4C63-B72E-C1B0E60BC7A6}" type="pres">
      <dgm:prSet presAssocID="{589690C9-D898-48C3-9692-51E86C09C8E2}" presName="node" presStyleLbl="node1" presStyleIdx="0" presStyleCnt="4">
        <dgm:presLayoutVars>
          <dgm:bulletEnabled val="1"/>
        </dgm:presLayoutVars>
      </dgm:prSet>
      <dgm:spPr/>
      <dgm:t>
        <a:bodyPr/>
        <a:lstStyle/>
        <a:p>
          <a:endParaRPr lang="en-GB"/>
        </a:p>
      </dgm:t>
    </dgm:pt>
    <dgm:pt modelId="{FE9FEE13-B86C-4987-9AB5-800B67C09EF8}" type="pres">
      <dgm:prSet presAssocID="{589690C9-D898-48C3-9692-51E86C09C8E2}" presName="dummy" presStyleCnt="0"/>
      <dgm:spPr/>
    </dgm:pt>
    <dgm:pt modelId="{640BE4CB-6A74-4D09-BA39-1CF0DD89F737}" type="pres">
      <dgm:prSet presAssocID="{7FF74D9F-2A1A-4E45-B249-5CFCAF4F0EB7}" presName="sibTrans" presStyleLbl="sibTrans2D1" presStyleIdx="0" presStyleCnt="4"/>
      <dgm:spPr/>
      <dgm:t>
        <a:bodyPr/>
        <a:lstStyle/>
        <a:p>
          <a:endParaRPr lang="en-GB"/>
        </a:p>
      </dgm:t>
    </dgm:pt>
    <dgm:pt modelId="{0B97C745-5C21-4D46-8366-56D7A3718ABF}" type="pres">
      <dgm:prSet presAssocID="{06E7FD99-336F-4000-9E60-81CD745F2CC6}" presName="node" presStyleLbl="node1" presStyleIdx="1" presStyleCnt="4">
        <dgm:presLayoutVars>
          <dgm:bulletEnabled val="1"/>
        </dgm:presLayoutVars>
      </dgm:prSet>
      <dgm:spPr/>
      <dgm:t>
        <a:bodyPr/>
        <a:lstStyle/>
        <a:p>
          <a:endParaRPr lang="en-GB"/>
        </a:p>
      </dgm:t>
    </dgm:pt>
    <dgm:pt modelId="{38CB9339-2140-42C9-85FE-7BFE21635ACE}" type="pres">
      <dgm:prSet presAssocID="{06E7FD99-336F-4000-9E60-81CD745F2CC6}" presName="dummy" presStyleCnt="0"/>
      <dgm:spPr/>
    </dgm:pt>
    <dgm:pt modelId="{DDB3813E-94BA-41CB-B5DD-1792ADCC9222}" type="pres">
      <dgm:prSet presAssocID="{486FA4EF-6F1F-4DE9-9B75-DF18F94DCF45}" presName="sibTrans" presStyleLbl="sibTrans2D1" presStyleIdx="1" presStyleCnt="4"/>
      <dgm:spPr/>
      <dgm:t>
        <a:bodyPr/>
        <a:lstStyle/>
        <a:p>
          <a:endParaRPr lang="en-GB"/>
        </a:p>
      </dgm:t>
    </dgm:pt>
    <dgm:pt modelId="{81E28609-0DBC-43D6-9E78-466CE12F6D30}" type="pres">
      <dgm:prSet presAssocID="{62B88291-E560-41F2-9649-D60D780EC605}" presName="node" presStyleLbl="node1" presStyleIdx="2" presStyleCnt="4">
        <dgm:presLayoutVars>
          <dgm:bulletEnabled val="1"/>
        </dgm:presLayoutVars>
      </dgm:prSet>
      <dgm:spPr/>
      <dgm:t>
        <a:bodyPr/>
        <a:lstStyle/>
        <a:p>
          <a:endParaRPr lang="en-GB"/>
        </a:p>
      </dgm:t>
    </dgm:pt>
    <dgm:pt modelId="{6EB9FFBD-A8AD-458B-B7DD-B4317A91BF27}" type="pres">
      <dgm:prSet presAssocID="{62B88291-E560-41F2-9649-D60D780EC605}" presName="dummy" presStyleCnt="0"/>
      <dgm:spPr/>
    </dgm:pt>
    <dgm:pt modelId="{EAFD2264-C91A-430A-8380-DDCCF912830E}" type="pres">
      <dgm:prSet presAssocID="{D89F3218-BF5D-4946-B51C-FC62AC837CAD}" presName="sibTrans" presStyleLbl="sibTrans2D1" presStyleIdx="2" presStyleCnt="4"/>
      <dgm:spPr/>
      <dgm:t>
        <a:bodyPr/>
        <a:lstStyle/>
        <a:p>
          <a:endParaRPr lang="en-GB"/>
        </a:p>
      </dgm:t>
    </dgm:pt>
    <dgm:pt modelId="{CCB70547-25C1-44CC-9184-4E77D758714F}" type="pres">
      <dgm:prSet presAssocID="{A2DDA8D6-F493-4571-A176-6ED9B7C33DD3}" presName="node" presStyleLbl="node1" presStyleIdx="3" presStyleCnt="4">
        <dgm:presLayoutVars>
          <dgm:bulletEnabled val="1"/>
        </dgm:presLayoutVars>
      </dgm:prSet>
      <dgm:spPr/>
      <dgm:t>
        <a:bodyPr/>
        <a:lstStyle/>
        <a:p>
          <a:endParaRPr lang="en-GB"/>
        </a:p>
      </dgm:t>
    </dgm:pt>
    <dgm:pt modelId="{AC52C264-A091-46E6-8F0E-8B4D2AD107C7}" type="pres">
      <dgm:prSet presAssocID="{A2DDA8D6-F493-4571-A176-6ED9B7C33DD3}" presName="dummy" presStyleCnt="0"/>
      <dgm:spPr/>
    </dgm:pt>
    <dgm:pt modelId="{149FC3AB-D343-42D0-91FD-012048F97B32}" type="pres">
      <dgm:prSet presAssocID="{9690D5B0-B9BA-41D5-9EE2-63E17D68D3AF}" presName="sibTrans" presStyleLbl="sibTrans2D1" presStyleIdx="3" presStyleCnt="4"/>
      <dgm:spPr/>
      <dgm:t>
        <a:bodyPr/>
        <a:lstStyle/>
        <a:p>
          <a:endParaRPr lang="en-GB"/>
        </a:p>
      </dgm:t>
    </dgm:pt>
  </dgm:ptLst>
  <dgm:cxnLst>
    <dgm:cxn modelId="{4ACFB1FD-4A0C-4130-A2CB-1EEE30EC647E}" type="presOf" srcId="{486FA4EF-6F1F-4DE9-9B75-DF18F94DCF45}" destId="{DDB3813E-94BA-41CB-B5DD-1792ADCC9222}" srcOrd="0" destOrd="0" presId="urn:microsoft.com/office/officeart/2005/8/layout/radial6"/>
    <dgm:cxn modelId="{F0279636-AEDC-499D-B048-DE5548BE1E3D}" type="presOf" srcId="{7FF74D9F-2A1A-4E45-B249-5CFCAF4F0EB7}" destId="{640BE4CB-6A74-4D09-BA39-1CF0DD89F737}" srcOrd="0" destOrd="0" presId="urn:microsoft.com/office/officeart/2005/8/layout/radial6"/>
    <dgm:cxn modelId="{02EA12D1-BF91-4929-8B0D-DF8C9E643118}" type="presOf" srcId="{924340AA-8BF6-429D-BAF9-991FC5E06302}" destId="{1E22FD1B-6FD7-4E9D-82C5-CDF6948ED160}" srcOrd="0" destOrd="0" presId="urn:microsoft.com/office/officeart/2005/8/layout/radial6"/>
    <dgm:cxn modelId="{D790E8D2-65EB-45ED-AC06-71723B95F88E}" type="presOf" srcId="{06E7FD99-336F-4000-9E60-81CD745F2CC6}" destId="{0B97C745-5C21-4D46-8366-56D7A3718ABF}" srcOrd="0" destOrd="0" presId="urn:microsoft.com/office/officeart/2005/8/layout/radial6"/>
    <dgm:cxn modelId="{09954268-C7B7-4870-8776-9913D16F3056}" type="presOf" srcId="{A2DDA8D6-F493-4571-A176-6ED9B7C33DD3}" destId="{CCB70547-25C1-44CC-9184-4E77D758714F}" srcOrd="0" destOrd="0" presId="urn:microsoft.com/office/officeart/2005/8/layout/radial6"/>
    <dgm:cxn modelId="{E5ACD2AA-F962-43F4-AC6E-BEE96DA77259}" srcId="{924340AA-8BF6-429D-BAF9-991FC5E06302}" destId="{62B88291-E560-41F2-9649-D60D780EC605}" srcOrd="2" destOrd="0" parTransId="{44B53490-4D07-4E15-8630-354EF22CA35A}" sibTransId="{D89F3218-BF5D-4946-B51C-FC62AC837CAD}"/>
    <dgm:cxn modelId="{1A267B1C-8106-4145-90ED-FA0F38A3A737}" srcId="{ACD08561-F582-48B6-BD68-E2269590DDB9}" destId="{924340AA-8BF6-429D-BAF9-991FC5E06302}" srcOrd="0" destOrd="0" parTransId="{CB530C07-E409-4A89-B8F7-A1ED70EBD7C7}" sibTransId="{6807B9FB-F58D-49E4-9056-03550BD42413}"/>
    <dgm:cxn modelId="{560A28C4-80A6-4C7B-9763-9B4E6C100D5A}" type="presOf" srcId="{589690C9-D898-48C3-9692-51E86C09C8E2}" destId="{D27E557B-E06A-4C63-B72E-C1B0E60BC7A6}" srcOrd="0" destOrd="0" presId="urn:microsoft.com/office/officeart/2005/8/layout/radial6"/>
    <dgm:cxn modelId="{D4DA7638-FD13-40AF-8736-98CBD58C720D}" srcId="{924340AA-8BF6-429D-BAF9-991FC5E06302}" destId="{06E7FD99-336F-4000-9E60-81CD745F2CC6}" srcOrd="1" destOrd="0" parTransId="{B0E9BF50-C4A4-4A7C-9BA5-88D6254911C7}" sibTransId="{486FA4EF-6F1F-4DE9-9B75-DF18F94DCF45}"/>
    <dgm:cxn modelId="{80487C17-BAAE-4671-A163-FDA043E05866}" type="presOf" srcId="{9690D5B0-B9BA-41D5-9EE2-63E17D68D3AF}" destId="{149FC3AB-D343-42D0-91FD-012048F97B32}" srcOrd="0" destOrd="0" presId="urn:microsoft.com/office/officeart/2005/8/layout/radial6"/>
    <dgm:cxn modelId="{0EBBF99C-645C-4061-BEA6-31894696939B}" srcId="{924340AA-8BF6-429D-BAF9-991FC5E06302}" destId="{589690C9-D898-48C3-9692-51E86C09C8E2}" srcOrd="0" destOrd="0" parTransId="{8F676290-C3C5-4DC6-9F4C-D888322150B3}" sibTransId="{7FF74D9F-2A1A-4E45-B249-5CFCAF4F0EB7}"/>
    <dgm:cxn modelId="{FE8CA5FA-B5D6-427A-8E2F-04EE6BE4BEFC}" type="presOf" srcId="{62B88291-E560-41F2-9649-D60D780EC605}" destId="{81E28609-0DBC-43D6-9E78-466CE12F6D30}" srcOrd="0" destOrd="0" presId="urn:microsoft.com/office/officeart/2005/8/layout/radial6"/>
    <dgm:cxn modelId="{36EE7B19-2B8D-46D4-A3A5-682A02DB241B}" type="presOf" srcId="{D89F3218-BF5D-4946-B51C-FC62AC837CAD}" destId="{EAFD2264-C91A-430A-8380-DDCCF912830E}" srcOrd="0" destOrd="0" presId="urn:microsoft.com/office/officeart/2005/8/layout/radial6"/>
    <dgm:cxn modelId="{B87676A0-B91A-4167-B8BF-4D2FB2EF20A1}" srcId="{924340AA-8BF6-429D-BAF9-991FC5E06302}" destId="{A2DDA8D6-F493-4571-A176-6ED9B7C33DD3}" srcOrd="3" destOrd="0" parTransId="{42D35AF0-54BE-46C0-82F2-801F7044C082}" sibTransId="{9690D5B0-B9BA-41D5-9EE2-63E17D68D3AF}"/>
    <dgm:cxn modelId="{898EF822-47C2-4FDD-8CC7-D3C25CD503F6}" type="presOf" srcId="{ACD08561-F582-48B6-BD68-E2269590DDB9}" destId="{9A564A41-8D24-4775-A97A-92DDE1238F15}" srcOrd="0" destOrd="0" presId="urn:microsoft.com/office/officeart/2005/8/layout/radial6"/>
    <dgm:cxn modelId="{95B9BA90-9081-4013-9D40-949A5EAA3A07}" type="presParOf" srcId="{9A564A41-8D24-4775-A97A-92DDE1238F15}" destId="{1E22FD1B-6FD7-4E9D-82C5-CDF6948ED160}" srcOrd="0" destOrd="0" presId="urn:microsoft.com/office/officeart/2005/8/layout/radial6"/>
    <dgm:cxn modelId="{F507A1E6-6080-455B-A460-0C327DFFC3F5}" type="presParOf" srcId="{9A564A41-8D24-4775-A97A-92DDE1238F15}" destId="{D27E557B-E06A-4C63-B72E-C1B0E60BC7A6}" srcOrd="1" destOrd="0" presId="urn:microsoft.com/office/officeart/2005/8/layout/radial6"/>
    <dgm:cxn modelId="{17FB3A17-A00C-4745-AA01-8FB20677ACF0}" type="presParOf" srcId="{9A564A41-8D24-4775-A97A-92DDE1238F15}" destId="{FE9FEE13-B86C-4987-9AB5-800B67C09EF8}" srcOrd="2" destOrd="0" presId="urn:microsoft.com/office/officeart/2005/8/layout/radial6"/>
    <dgm:cxn modelId="{F6EC1035-1BFB-4A1A-B26C-6F119B3D9EF9}" type="presParOf" srcId="{9A564A41-8D24-4775-A97A-92DDE1238F15}" destId="{640BE4CB-6A74-4D09-BA39-1CF0DD89F737}" srcOrd="3" destOrd="0" presId="urn:microsoft.com/office/officeart/2005/8/layout/radial6"/>
    <dgm:cxn modelId="{AA5B8B4E-1263-4C5A-B1B3-B9ADAAC25FFA}" type="presParOf" srcId="{9A564A41-8D24-4775-A97A-92DDE1238F15}" destId="{0B97C745-5C21-4D46-8366-56D7A3718ABF}" srcOrd="4" destOrd="0" presId="urn:microsoft.com/office/officeart/2005/8/layout/radial6"/>
    <dgm:cxn modelId="{A96CDC8F-17B4-4A19-985F-EABC909635D3}" type="presParOf" srcId="{9A564A41-8D24-4775-A97A-92DDE1238F15}" destId="{38CB9339-2140-42C9-85FE-7BFE21635ACE}" srcOrd="5" destOrd="0" presId="urn:microsoft.com/office/officeart/2005/8/layout/radial6"/>
    <dgm:cxn modelId="{53EE1F33-34DC-4CEB-8604-CAF99295EA6D}" type="presParOf" srcId="{9A564A41-8D24-4775-A97A-92DDE1238F15}" destId="{DDB3813E-94BA-41CB-B5DD-1792ADCC9222}" srcOrd="6" destOrd="0" presId="urn:microsoft.com/office/officeart/2005/8/layout/radial6"/>
    <dgm:cxn modelId="{4C85FCB5-862C-4E84-8170-5ACA424D2B1D}" type="presParOf" srcId="{9A564A41-8D24-4775-A97A-92DDE1238F15}" destId="{81E28609-0DBC-43D6-9E78-466CE12F6D30}" srcOrd="7" destOrd="0" presId="urn:microsoft.com/office/officeart/2005/8/layout/radial6"/>
    <dgm:cxn modelId="{0A218778-09F0-45DD-81AA-DE2EBD6CAE16}" type="presParOf" srcId="{9A564A41-8D24-4775-A97A-92DDE1238F15}" destId="{6EB9FFBD-A8AD-458B-B7DD-B4317A91BF27}" srcOrd="8" destOrd="0" presId="urn:microsoft.com/office/officeart/2005/8/layout/radial6"/>
    <dgm:cxn modelId="{B783DF1D-FB10-453A-8B0C-0050FDBCF044}" type="presParOf" srcId="{9A564A41-8D24-4775-A97A-92DDE1238F15}" destId="{EAFD2264-C91A-430A-8380-DDCCF912830E}" srcOrd="9" destOrd="0" presId="urn:microsoft.com/office/officeart/2005/8/layout/radial6"/>
    <dgm:cxn modelId="{BB9C8F1F-8418-4416-BDA8-9689A486E574}" type="presParOf" srcId="{9A564A41-8D24-4775-A97A-92DDE1238F15}" destId="{CCB70547-25C1-44CC-9184-4E77D758714F}" srcOrd="10" destOrd="0" presId="urn:microsoft.com/office/officeart/2005/8/layout/radial6"/>
    <dgm:cxn modelId="{C04460D9-6D36-402D-8071-3BE9AC0CED37}" type="presParOf" srcId="{9A564A41-8D24-4775-A97A-92DDE1238F15}" destId="{AC52C264-A091-46E6-8F0E-8B4D2AD107C7}" srcOrd="11" destOrd="0" presId="urn:microsoft.com/office/officeart/2005/8/layout/radial6"/>
    <dgm:cxn modelId="{B6307B69-1AEB-472F-A462-7C47BA295FCD}" type="presParOf" srcId="{9A564A41-8D24-4775-A97A-92DDE1238F15}" destId="{149FC3AB-D343-42D0-91FD-012048F97B32}"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9FC3AB-D343-42D0-91FD-012048F97B32}">
      <dsp:nvSpPr>
        <dsp:cNvPr id="0" name=""/>
        <dsp:cNvSpPr/>
      </dsp:nvSpPr>
      <dsp:spPr>
        <a:xfrm>
          <a:off x="2530185" y="468095"/>
          <a:ext cx="3127809" cy="3127809"/>
        </a:xfrm>
        <a:prstGeom prst="blockArc">
          <a:avLst>
            <a:gd name="adj1" fmla="val 10800000"/>
            <a:gd name="adj2" fmla="val 16200000"/>
            <a:gd name="adj3" fmla="val 4639"/>
          </a:avLst>
        </a:prstGeom>
        <a:solidFill>
          <a:schemeClr val="accent3">
            <a:tint val="60000"/>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EAFD2264-C91A-430A-8380-DDCCF912830E}">
      <dsp:nvSpPr>
        <dsp:cNvPr id="0" name=""/>
        <dsp:cNvSpPr/>
      </dsp:nvSpPr>
      <dsp:spPr>
        <a:xfrm>
          <a:off x="2530185" y="468095"/>
          <a:ext cx="3127809" cy="3127809"/>
        </a:xfrm>
        <a:prstGeom prst="blockArc">
          <a:avLst>
            <a:gd name="adj1" fmla="val 5400000"/>
            <a:gd name="adj2" fmla="val 10800000"/>
            <a:gd name="adj3" fmla="val 4639"/>
          </a:avLst>
        </a:prstGeom>
        <a:solidFill>
          <a:schemeClr val="accent3">
            <a:tint val="60000"/>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DDB3813E-94BA-41CB-B5DD-1792ADCC9222}">
      <dsp:nvSpPr>
        <dsp:cNvPr id="0" name=""/>
        <dsp:cNvSpPr/>
      </dsp:nvSpPr>
      <dsp:spPr>
        <a:xfrm>
          <a:off x="2530185" y="468095"/>
          <a:ext cx="3127809" cy="3127809"/>
        </a:xfrm>
        <a:prstGeom prst="blockArc">
          <a:avLst>
            <a:gd name="adj1" fmla="val 0"/>
            <a:gd name="adj2" fmla="val 5400000"/>
            <a:gd name="adj3" fmla="val 4639"/>
          </a:avLst>
        </a:prstGeom>
        <a:solidFill>
          <a:schemeClr val="accent3">
            <a:tint val="60000"/>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640BE4CB-6A74-4D09-BA39-1CF0DD89F737}">
      <dsp:nvSpPr>
        <dsp:cNvPr id="0" name=""/>
        <dsp:cNvSpPr/>
      </dsp:nvSpPr>
      <dsp:spPr>
        <a:xfrm>
          <a:off x="2530185" y="468095"/>
          <a:ext cx="3127809" cy="3127809"/>
        </a:xfrm>
        <a:prstGeom prst="blockArc">
          <a:avLst>
            <a:gd name="adj1" fmla="val 16200000"/>
            <a:gd name="adj2" fmla="val 0"/>
            <a:gd name="adj3" fmla="val 4639"/>
          </a:avLst>
        </a:prstGeom>
        <a:solidFill>
          <a:schemeClr val="accent3">
            <a:tint val="60000"/>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1E22FD1B-6FD7-4E9D-82C5-CDF6948ED160}">
      <dsp:nvSpPr>
        <dsp:cNvPr id="0" name=""/>
        <dsp:cNvSpPr/>
      </dsp:nvSpPr>
      <dsp:spPr>
        <a:xfrm>
          <a:off x="3374425" y="1312335"/>
          <a:ext cx="1439328" cy="1439328"/>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GB" sz="1700" kern="1200" dirty="0" smtClean="0"/>
            <a:t>Customer Database</a:t>
          </a:r>
          <a:endParaRPr lang="en-GB" sz="1700" kern="1200" dirty="0"/>
        </a:p>
      </dsp:txBody>
      <dsp:txXfrm>
        <a:off x="3585210" y="1523120"/>
        <a:ext cx="1017758" cy="1017758"/>
      </dsp:txXfrm>
    </dsp:sp>
    <dsp:sp modelId="{D27E557B-E06A-4C63-B72E-C1B0E60BC7A6}">
      <dsp:nvSpPr>
        <dsp:cNvPr id="0" name=""/>
        <dsp:cNvSpPr/>
      </dsp:nvSpPr>
      <dsp:spPr>
        <a:xfrm>
          <a:off x="3590325" y="601"/>
          <a:ext cx="1007529" cy="1007529"/>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dirty="0" smtClean="0"/>
            <a:t>Box Office</a:t>
          </a:r>
          <a:endParaRPr lang="en-GB" sz="1300" kern="1200" dirty="0"/>
        </a:p>
      </dsp:txBody>
      <dsp:txXfrm>
        <a:off x="3737874" y="148150"/>
        <a:ext cx="712431" cy="712431"/>
      </dsp:txXfrm>
    </dsp:sp>
    <dsp:sp modelId="{0B97C745-5C21-4D46-8366-56D7A3718ABF}">
      <dsp:nvSpPr>
        <dsp:cNvPr id="0" name=""/>
        <dsp:cNvSpPr/>
      </dsp:nvSpPr>
      <dsp:spPr>
        <a:xfrm>
          <a:off x="5117958" y="1528235"/>
          <a:ext cx="1007529" cy="1007529"/>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dirty="0" smtClean="0"/>
            <a:t>3</a:t>
          </a:r>
          <a:r>
            <a:rPr lang="en-GB" sz="1300" kern="1200" baseline="30000" dirty="0" smtClean="0"/>
            <a:t>rd</a:t>
          </a:r>
          <a:r>
            <a:rPr lang="en-GB" sz="1300" kern="1200" dirty="0" smtClean="0"/>
            <a:t> Party Bookings</a:t>
          </a:r>
          <a:endParaRPr lang="en-GB" sz="1300" kern="1200" dirty="0"/>
        </a:p>
      </dsp:txBody>
      <dsp:txXfrm>
        <a:off x="5265507" y="1675784"/>
        <a:ext cx="712431" cy="712431"/>
      </dsp:txXfrm>
    </dsp:sp>
    <dsp:sp modelId="{81E28609-0DBC-43D6-9E78-466CE12F6D30}">
      <dsp:nvSpPr>
        <dsp:cNvPr id="0" name=""/>
        <dsp:cNvSpPr/>
      </dsp:nvSpPr>
      <dsp:spPr>
        <a:xfrm>
          <a:off x="3590325" y="3055868"/>
          <a:ext cx="1007529" cy="1007529"/>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dirty="0" smtClean="0"/>
            <a:t>Walk In</a:t>
          </a:r>
          <a:endParaRPr lang="en-GB" sz="1300" kern="1200" dirty="0"/>
        </a:p>
      </dsp:txBody>
      <dsp:txXfrm>
        <a:off x="3737874" y="3203417"/>
        <a:ext cx="712431" cy="712431"/>
      </dsp:txXfrm>
    </dsp:sp>
    <dsp:sp modelId="{CCB70547-25C1-44CC-9184-4E77D758714F}">
      <dsp:nvSpPr>
        <dsp:cNvPr id="0" name=""/>
        <dsp:cNvSpPr/>
      </dsp:nvSpPr>
      <dsp:spPr>
        <a:xfrm>
          <a:off x="2062691" y="1528235"/>
          <a:ext cx="1007529" cy="1007529"/>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dirty="0" smtClean="0"/>
            <a:t>Website Bookings</a:t>
          </a:r>
          <a:endParaRPr lang="en-GB" sz="1300" kern="1200" dirty="0"/>
        </a:p>
      </dsp:txBody>
      <dsp:txXfrm>
        <a:off x="2210240" y="1675784"/>
        <a:ext cx="712431" cy="712431"/>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itchFamily="-110" charset="0"/>
                <a:cs typeface="ＭＳ Ｐゴシック" charset="-128"/>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B79568DE-6BC7-4124-B32C-8B157685CB73}" type="datetime1">
              <a:rPr lang="en-US"/>
              <a:pPr/>
              <a:t>11/9/2012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Arial" pitchFamily="-110" charset="0"/>
                <a:cs typeface="ＭＳ Ｐゴシック" charset="-128"/>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3C882686-3E9E-42EE-9128-E34402FF7838}" type="slidenum">
              <a:rPr lang="en-US"/>
              <a:pPr/>
              <a:t>‹#›</a:t>
            </a:fld>
            <a:endParaRPr lang="en-US"/>
          </a:p>
        </p:txBody>
      </p:sp>
    </p:spTree>
    <p:extLst>
      <p:ext uri="{BB962C8B-B14F-4D97-AF65-F5344CB8AC3E}">
        <p14:creationId xmlns:p14="http://schemas.microsoft.com/office/powerpoint/2010/main" val="852712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itchFamily="-110" charset="0"/>
                <a:cs typeface="ＭＳ Ｐゴシック" charset="-128"/>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05B74EEC-5F8E-45D8-AAB5-BBF184B5C98D}" type="datetime1">
              <a:rPr lang="en-US"/>
              <a:pPr/>
              <a:t>11/9/2012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pitchFamily="-110" charset="0"/>
                <a:cs typeface="ＭＳ Ｐゴシック" charset="-128"/>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CC7BFA8E-7464-4AA6-BB59-B93ACF186EBF}" type="slidenum">
              <a:rPr lang="en-US"/>
              <a:pPr/>
              <a:t>‹#›</a:t>
            </a:fld>
            <a:endParaRPr lang="en-US"/>
          </a:p>
        </p:txBody>
      </p:sp>
    </p:spTree>
    <p:extLst>
      <p:ext uri="{BB962C8B-B14F-4D97-AF65-F5344CB8AC3E}">
        <p14:creationId xmlns:p14="http://schemas.microsoft.com/office/powerpoint/2010/main" val="2506364121"/>
      </p:ext>
    </p:extLst>
  </p:cSld>
  <p:clrMap bg1="lt1" tx1="dk1" bg2="lt2" tx2="dk2" accent1="accent1" accent2="accent2" accent3="accent3" accent4="accent4" accent5="accent5" accent6="accent6" hlink="hlink" folHlink="folHlink"/>
  <p:notesStyle>
    <a:lvl1pPr algn="l" defTabSz="457200" rtl="0" fontAlgn="base">
      <a:spcBef>
        <a:spcPct val="30000"/>
      </a:spcBef>
      <a:spcAft>
        <a:spcPct val="0"/>
      </a:spcAft>
      <a:defRPr sz="1200" kern="1200">
        <a:solidFill>
          <a:schemeClr val="tx1"/>
        </a:solidFill>
        <a:latin typeface="+mn-lt"/>
        <a:ea typeface="ＭＳ Ｐゴシック" charset="-128"/>
        <a:cs typeface="+mn-cs"/>
      </a:defRPr>
    </a:lvl1pPr>
    <a:lvl2pPr marL="457200" algn="l" defTabSz="457200" rtl="0" fontAlgn="base">
      <a:spcBef>
        <a:spcPct val="30000"/>
      </a:spcBef>
      <a:spcAft>
        <a:spcPct val="0"/>
      </a:spcAft>
      <a:defRPr sz="1200" kern="1200">
        <a:solidFill>
          <a:schemeClr val="tx1"/>
        </a:solidFill>
        <a:latin typeface="+mn-lt"/>
        <a:ea typeface="ＭＳ Ｐゴシック" charset="-128"/>
        <a:cs typeface="+mn-cs"/>
      </a:defRPr>
    </a:lvl2pPr>
    <a:lvl3pPr marL="914400" algn="l" defTabSz="457200" rtl="0" fontAlgn="base">
      <a:spcBef>
        <a:spcPct val="30000"/>
      </a:spcBef>
      <a:spcAft>
        <a:spcPct val="0"/>
      </a:spcAft>
      <a:defRPr sz="1200" kern="1200">
        <a:solidFill>
          <a:schemeClr val="tx1"/>
        </a:solidFill>
        <a:latin typeface="+mn-lt"/>
        <a:ea typeface="ＭＳ Ｐゴシック" charset="-128"/>
        <a:cs typeface="+mn-cs"/>
      </a:defRPr>
    </a:lvl3pPr>
    <a:lvl4pPr marL="1371600" algn="l" defTabSz="457200" rtl="0" fontAlgn="base">
      <a:spcBef>
        <a:spcPct val="30000"/>
      </a:spcBef>
      <a:spcAft>
        <a:spcPct val="0"/>
      </a:spcAft>
      <a:defRPr sz="1200" kern="1200">
        <a:solidFill>
          <a:schemeClr val="tx1"/>
        </a:solidFill>
        <a:latin typeface="+mn-lt"/>
        <a:ea typeface="ＭＳ Ｐゴシック" charset="-128"/>
        <a:cs typeface="+mn-cs"/>
      </a:defRPr>
    </a:lvl4pPr>
    <a:lvl5pPr marL="1828800" algn="l" defTabSz="457200" rtl="0" fontAlgn="base">
      <a:spcBef>
        <a:spcPct val="30000"/>
      </a:spcBef>
      <a:spcAft>
        <a:spcPct val="0"/>
      </a:spcAft>
      <a:defRPr sz="1200" kern="1200">
        <a:solidFill>
          <a:schemeClr val="tx1"/>
        </a:solidFill>
        <a:latin typeface="+mn-lt"/>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US" smtClean="0"/>
              <a:t>Welcome slide</a:t>
            </a:r>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eaLnBrk="1" hangingPunct="1"/>
            <a:fld id="{0A19FEE3-9C46-4206-99B0-24CC16908DBC}" type="slidenum">
              <a:rPr lang="en-US" sz="1200"/>
              <a:pPr eaLnBrk="1" hangingPunct="1"/>
              <a:t>11</a:t>
            </a:fld>
            <a:endParaRPr lang="en-US" sz="120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rey Blank">
    <p:spTree>
      <p:nvGrpSpPr>
        <p:cNvPr id="1" name=""/>
        <p:cNvGrpSpPr/>
        <p:nvPr/>
      </p:nvGrpSpPr>
      <p:grpSpPr>
        <a:xfrm>
          <a:off x="0" y="0"/>
          <a:ext cx="0" cy="0"/>
          <a:chOff x="0" y="0"/>
          <a:chExt cx="0" cy="0"/>
        </a:xfrm>
      </p:grpSpPr>
      <p:pic>
        <p:nvPicPr>
          <p:cNvPr id="2" name="Picture 6" descr="Tessitura PPT background.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149903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olumn">
    <p:spTree>
      <p:nvGrpSpPr>
        <p:cNvPr id="1" name=""/>
        <p:cNvGrpSpPr/>
        <p:nvPr/>
      </p:nvGrpSpPr>
      <p:grpSpPr>
        <a:xfrm>
          <a:off x="0" y="0"/>
          <a:ext cx="0" cy="0"/>
          <a:chOff x="0" y="0"/>
          <a:chExt cx="0" cy="0"/>
        </a:xfrm>
      </p:grpSpPr>
      <p:sp>
        <p:nvSpPr>
          <p:cNvPr id="2" name="Title 1"/>
          <p:cNvSpPr>
            <a:spLocks noGrp="1"/>
          </p:cNvSpPr>
          <p:nvPr>
            <p:ph type="ctrTitle"/>
          </p:nvPr>
        </p:nvSpPr>
        <p:spPr>
          <a:xfrm>
            <a:off x="713790" y="536833"/>
            <a:ext cx="7772400" cy="1470025"/>
          </a:xfrm>
        </p:spPr>
        <p:txBody>
          <a:bodyPr rIns="0"/>
          <a:lstStyle>
            <a:lvl1pPr algn="l">
              <a:defRPr sz="2800" b="1" i="0" cap="all" baseline="0">
                <a:solidFill>
                  <a:schemeClr val="tx1">
                    <a:lumMod val="65000"/>
                    <a:lumOff val="35000"/>
                  </a:schemeClr>
                </a:solidFill>
                <a:latin typeface="DIN-Bold"/>
              </a:defRPr>
            </a:lvl1pPr>
          </a:lstStyle>
          <a:p>
            <a:r>
              <a:rPr lang="en-GB" dirty="0" smtClean="0"/>
              <a:t>Click to edit Master title style</a:t>
            </a:r>
            <a:endParaRPr lang="en-US" dirty="0"/>
          </a:p>
        </p:txBody>
      </p:sp>
      <p:sp>
        <p:nvSpPr>
          <p:cNvPr id="3" name="Subtitle 2"/>
          <p:cNvSpPr>
            <a:spLocks noGrp="1"/>
          </p:cNvSpPr>
          <p:nvPr>
            <p:ph type="subTitle" idx="1"/>
          </p:nvPr>
        </p:nvSpPr>
        <p:spPr>
          <a:xfrm>
            <a:off x="730288" y="1604637"/>
            <a:ext cx="7755902" cy="489824"/>
          </a:xfrm>
        </p:spPr>
        <p:txBody>
          <a:bodyPr/>
          <a:lstStyle>
            <a:lvl1pPr marL="0" indent="0" algn="l">
              <a:buNone/>
              <a:defRPr sz="1600" b="1" i="0" baseline="0">
                <a:solidFill>
                  <a:srgbClr val="FF0000"/>
                </a:solidFill>
                <a:latin typeface="DIN-Bold"/>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smtClean="0"/>
              <a:t>Click to edit Master subtitle style</a:t>
            </a:r>
            <a:endParaRPr lang="en-US" dirty="0"/>
          </a:p>
        </p:txBody>
      </p:sp>
      <p:sp>
        <p:nvSpPr>
          <p:cNvPr id="11" name="Content Placeholder 2"/>
          <p:cNvSpPr>
            <a:spLocks noGrp="1"/>
          </p:cNvSpPr>
          <p:nvPr>
            <p:ph idx="13"/>
          </p:nvPr>
        </p:nvSpPr>
        <p:spPr>
          <a:xfrm>
            <a:off x="758825" y="2094461"/>
            <a:ext cx="7727365" cy="3003475"/>
          </a:xfrm>
        </p:spPr>
        <p:txBody>
          <a:bodyPr spcCol="288000">
            <a:normAutofit fontScale="92500" lnSpcReduction="20000"/>
          </a:bodyPr>
          <a:lstStyle>
            <a:lvl1pPr marL="216000" indent="-216000">
              <a:buSzPct val="100000"/>
              <a:buFontTx/>
              <a:buBlip>
                <a:blip r:embed="rId2"/>
              </a:buBlip>
              <a:defRPr sz="1600">
                <a:solidFill>
                  <a:schemeClr val="tx1">
                    <a:lumMod val="65000"/>
                    <a:lumOff val="35000"/>
                  </a:schemeClr>
                </a:solidFill>
              </a:defRPr>
            </a:lvl1pPr>
          </a:lstStyle>
          <a:p>
            <a:endParaRPr lang="en-US" dirty="0" smtClean="0"/>
          </a:p>
        </p:txBody>
      </p:sp>
    </p:spTree>
    <p:extLst>
      <p:ext uri="{BB962C8B-B14F-4D97-AF65-F5344CB8AC3E}">
        <p14:creationId xmlns:p14="http://schemas.microsoft.com/office/powerpoint/2010/main" val="146296675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 Column">
    <p:spTree>
      <p:nvGrpSpPr>
        <p:cNvPr id="1" name=""/>
        <p:cNvGrpSpPr/>
        <p:nvPr/>
      </p:nvGrpSpPr>
      <p:grpSpPr>
        <a:xfrm>
          <a:off x="0" y="0"/>
          <a:ext cx="0" cy="0"/>
          <a:chOff x="0" y="0"/>
          <a:chExt cx="0" cy="0"/>
        </a:xfrm>
      </p:grpSpPr>
      <p:sp>
        <p:nvSpPr>
          <p:cNvPr id="2" name="Title 1"/>
          <p:cNvSpPr>
            <a:spLocks noGrp="1"/>
          </p:cNvSpPr>
          <p:nvPr>
            <p:ph type="ctrTitle"/>
          </p:nvPr>
        </p:nvSpPr>
        <p:spPr>
          <a:xfrm>
            <a:off x="713790" y="536833"/>
            <a:ext cx="7772400" cy="1470025"/>
          </a:xfrm>
        </p:spPr>
        <p:txBody>
          <a:bodyPr rIns="0"/>
          <a:lstStyle>
            <a:lvl1pPr algn="l">
              <a:defRPr sz="2800" b="1" i="0" cap="all" baseline="0">
                <a:solidFill>
                  <a:schemeClr val="tx1">
                    <a:lumMod val="65000"/>
                    <a:lumOff val="35000"/>
                  </a:schemeClr>
                </a:solidFill>
                <a:latin typeface="DIN-Bold"/>
              </a:defRPr>
            </a:lvl1pPr>
          </a:lstStyle>
          <a:p>
            <a:r>
              <a:rPr lang="en-GB" dirty="0" smtClean="0"/>
              <a:t>Click to edit Master title style</a:t>
            </a:r>
            <a:endParaRPr lang="en-US" dirty="0"/>
          </a:p>
        </p:txBody>
      </p:sp>
      <p:sp>
        <p:nvSpPr>
          <p:cNvPr id="3" name="Subtitle 2"/>
          <p:cNvSpPr>
            <a:spLocks noGrp="1"/>
          </p:cNvSpPr>
          <p:nvPr>
            <p:ph type="subTitle" idx="1"/>
          </p:nvPr>
        </p:nvSpPr>
        <p:spPr>
          <a:xfrm>
            <a:off x="730288" y="1604637"/>
            <a:ext cx="7755902" cy="489824"/>
          </a:xfrm>
        </p:spPr>
        <p:txBody>
          <a:bodyPr/>
          <a:lstStyle>
            <a:lvl1pPr marL="0" indent="0" algn="l">
              <a:buNone/>
              <a:defRPr sz="1600" b="1" i="0" baseline="0">
                <a:solidFill>
                  <a:srgbClr val="FF0000"/>
                </a:solidFill>
                <a:latin typeface="DIN-Bold"/>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smtClean="0"/>
              <a:t>Click to edit Master subtitle style</a:t>
            </a:r>
            <a:endParaRPr lang="en-US" dirty="0"/>
          </a:p>
        </p:txBody>
      </p:sp>
      <p:sp>
        <p:nvSpPr>
          <p:cNvPr id="11" name="Content Placeholder 2"/>
          <p:cNvSpPr>
            <a:spLocks noGrp="1"/>
          </p:cNvSpPr>
          <p:nvPr>
            <p:ph idx="13"/>
          </p:nvPr>
        </p:nvSpPr>
        <p:spPr>
          <a:xfrm>
            <a:off x="758825" y="2094461"/>
            <a:ext cx="7727365" cy="3003475"/>
          </a:xfrm>
        </p:spPr>
        <p:txBody>
          <a:bodyPr numCol="2" spcCol="288000">
            <a:normAutofit fontScale="92500" lnSpcReduction="20000"/>
          </a:bodyPr>
          <a:lstStyle>
            <a:lvl1pPr marL="216000" indent="-216000">
              <a:buSzPct val="100000"/>
              <a:buFontTx/>
              <a:buBlip>
                <a:blip r:embed="rId2"/>
              </a:buBlip>
              <a:defRPr sz="1600">
                <a:solidFill>
                  <a:schemeClr val="tx1">
                    <a:lumMod val="65000"/>
                    <a:lumOff val="35000"/>
                  </a:schemeClr>
                </a:solidFill>
              </a:defRPr>
            </a:lvl1pPr>
          </a:lstStyle>
          <a:p>
            <a:endParaRPr lang="en-US" dirty="0" smtClean="0"/>
          </a:p>
        </p:txBody>
      </p:sp>
    </p:spTree>
    <p:extLst>
      <p:ext uri="{BB962C8B-B14F-4D97-AF65-F5344CB8AC3E}">
        <p14:creationId xmlns:p14="http://schemas.microsoft.com/office/powerpoint/2010/main" val="29415976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olumn option 2">
    <p:spTree>
      <p:nvGrpSpPr>
        <p:cNvPr id="1" name=""/>
        <p:cNvGrpSpPr/>
        <p:nvPr/>
      </p:nvGrpSpPr>
      <p:grpSpPr>
        <a:xfrm>
          <a:off x="0" y="0"/>
          <a:ext cx="0" cy="0"/>
          <a:chOff x="0" y="0"/>
          <a:chExt cx="0" cy="0"/>
        </a:xfrm>
      </p:grpSpPr>
      <p:sp>
        <p:nvSpPr>
          <p:cNvPr id="2" name="Title 1"/>
          <p:cNvSpPr>
            <a:spLocks noGrp="1"/>
          </p:cNvSpPr>
          <p:nvPr>
            <p:ph type="ctrTitle"/>
          </p:nvPr>
        </p:nvSpPr>
        <p:spPr>
          <a:xfrm>
            <a:off x="713790" y="536833"/>
            <a:ext cx="7772400" cy="1470025"/>
          </a:xfrm>
        </p:spPr>
        <p:txBody>
          <a:bodyPr rIns="0"/>
          <a:lstStyle>
            <a:lvl1pPr algn="l">
              <a:defRPr sz="2800" b="1" i="0" cap="all" baseline="0">
                <a:solidFill>
                  <a:schemeClr val="tx1">
                    <a:lumMod val="65000"/>
                    <a:lumOff val="35000"/>
                  </a:schemeClr>
                </a:solidFill>
                <a:latin typeface="DIN-Bold"/>
              </a:defRPr>
            </a:lvl1pPr>
          </a:lstStyle>
          <a:p>
            <a:r>
              <a:rPr lang="en-GB" dirty="0" smtClean="0"/>
              <a:t>Click to edit Master title style</a:t>
            </a:r>
            <a:endParaRPr lang="en-US" dirty="0"/>
          </a:p>
        </p:txBody>
      </p:sp>
      <p:sp>
        <p:nvSpPr>
          <p:cNvPr id="3" name="Subtitle 2"/>
          <p:cNvSpPr>
            <a:spLocks noGrp="1"/>
          </p:cNvSpPr>
          <p:nvPr>
            <p:ph type="subTitle" idx="1"/>
          </p:nvPr>
        </p:nvSpPr>
        <p:spPr>
          <a:xfrm>
            <a:off x="730288" y="1604637"/>
            <a:ext cx="7755902" cy="489824"/>
          </a:xfrm>
        </p:spPr>
        <p:txBody>
          <a:bodyPr/>
          <a:lstStyle>
            <a:lvl1pPr marL="0" indent="0" algn="l">
              <a:buNone/>
              <a:defRPr sz="1600" b="1" i="0" baseline="0">
                <a:solidFill>
                  <a:srgbClr val="FF0000"/>
                </a:solidFill>
                <a:latin typeface="DIN-Bold"/>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smtClean="0"/>
              <a:t>Click to edit Master subtitle style</a:t>
            </a:r>
            <a:endParaRPr lang="en-US" dirty="0"/>
          </a:p>
        </p:txBody>
      </p:sp>
      <p:sp>
        <p:nvSpPr>
          <p:cNvPr id="11" name="Content Placeholder 2"/>
          <p:cNvSpPr>
            <a:spLocks noGrp="1"/>
          </p:cNvSpPr>
          <p:nvPr>
            <p:ph idx="13"/>
          </p:nvPr>
        </p:nvSpPr>
        <p:spPr>
          <a:xfrm>
            <a:off x="758825" y="2094461"/>
            <a:ext cx="3721669" cy="3003475"/>
          </a:xfrm>
        </p:spPr>
        <p:txBody>
          <a:bodyPr spcCol="288000">
            <a:normAutofit fontScale="92500" lnSpcReduction="20000"/>
          </a:bodyPr>
          <a:lstStyle>
            <a:lvl1pPr marL="216000" indent="-216000">
              <a:buSzPct val="100000"/>
              <a:buFontTx/>
              <a:buBlip>
                <a:blip r:embed="rId2"/>
              </a:buBlip>
              <a:defRPr sz="1600">
                <a:solidFill>
                  <a:schemeClr val="tx1">
                    <a:lumMod val="65000"/>
                    <a:lumOff val="35000"/>
                  </a:schemeClr>
                </a:solidFill>
              </a:defRPr>
            </a:lvl1pPr>
          </a:lstStyle>
          <a:p>
            <a:endParaRPr lang="en-US" dirty="0" smtClean="0"/>
          </a:p>
        </p:txBody>
      </p:sp>
      <p:sp>
        <p:nvSpPr>
          <p:cNvPr id="5" name="Content Placeholder 2"/>
          <p:cNvSpPr>
            <a:spLocks noGrp="1"/>
          </p:cNvSpPr>
          <p:nvPr>
            <p:ph idx="14"/>
          </p:nvPr>
        </p:nvSpPr>
        <p:spPr>
          <a:xfrm>
            <a:off x="4773754" y="2094461"/>
            <a:ext cx="3721669" cy="3003475"/>
          </a:xfrm>
        </p:spPr>
        <p:txBody>
          <a:bodyPr spcCol="288000">
            <a:normAutofit fontScale="92500" lnSpcReduction="20000"/>
          </a:bodyPr>
          <a:lstStyle>
            <a:lvl1pPr marL="216000" indent="-216000">
              <a:buSzPct val="100000"/>
              <a:buFontTx/>
              <a:buBlip>
                <a:blip r:embed="rId2"/>
              </a:buBlip>
              <a:defRPr sz="1600">
                <a:solidFill>
                  <a:schemeClr val="tx1">
                    <a:lumMod val="65000"/>
                    <a:lumOff val="35000"/>
                  </a:schemeClr>
                </a:solidFill>
              </a:defRPr>
            </a:lvl1pPr>
          </a:lstStyle>
          <a:p>
            <a:endParaRPr lang="en-US" dirty="0" smtClean="0"/>
          </a:p>
        </p:txBody>
      </p:sp>
    </p:spTree>
    <p:extLst>
      <p:ext uri="{BB962C8B-B14F-4D97-AF65-F5344CB8AC3E}">
        <p14:creationId xmlns:p14="http://schemas.microsoft.com/office/powerpoint/2010/main" val="4135458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15488" y="537316"/>
            <a:ext cx="7830967" cy="430887"/>
          </a:xfrm>
        </p:spPr>
        <p:txBody>
          <a:bodyPr rIns="0">
            <a:spAutoFit/>
          </a:bodyPr>
          <a:lstStyle>
            <a:lvl1pPr algn="l">
              <a:defRPr sz="2800" cap="all">
                <a:solidFill>
                  <a:srgbClr val="595959"/>
                </a:solidFill>
                <a:latin typeface="DIN-Bold"/>
                <a:cs typeface="DIN-Bold"/>
              </a:defRPr>
            </a:lvl1pPr>
          </a:lstStyle>
          <a:p>
            <a:r>
              <a:rPr lang="en-GB" dirty="0" smtClean="0"/>
              <a:t>Click to edit Master title style</a:t>
            </a:r>
            <a:endParaRPr lang="en-US" dirty="0"/>
          </a:p>
        </p:txBody>
      </p:sp>
      <p:sp>
        <p:nvSpPr>
          <p:cNvPr id="3" name="Content Placeholder 2"/>
          <p:cNvSpPr>
            <a:spLocks noGrp="1"/>
          </p:cNvSpPr>
          <p:nvPr>
            <p:ph idx="1"/>
          </p:nvPr>
        </p:nvSpPr>
        <p:spPr>
          <a:xfrm>
            <a:off x="758537" y="1600201"/>
            <a:ext cx="7787918" cy="3938232"/>
          </a:xfrm>
        </p:spPr>
        <p:txBody>
          <a:bodyPr>
            <a:normAutofit/>
          </a:bodyPr>
          <a:lstStyle>
            <a:lvl1pPr>
              <a:buClr>
                <a:srgbClr val="FF0000"/>
              </a:buClr>
              <a:buSzPct val="100000"/>
              <a:buFontTx/>
              <a:buBlip>
                <a:blip r:embed="rId2"/>
              </a:buBlip>
              <a:defRPr sz="1600">
                <a:solidFill>
                  <a:srgbClr val="595959"/>
                </a:solidFill>
                <a:latin typeface="DIN-Regular"/>
                <a:cs typeface="DIN-Medium"/>
              </a:defRPr>
            </a:lvl1pPr>
            <a:lvl2pPr>
              <a:buClrTx/>
              <a:buFont typeface="Lucida Grande"/>
              <a:buChar char="­"/>
              <a:defRPr sz="1600">
                <a:solidFill>
                  <a:srgbClr val="595959"/>
                </a:solidFill>
                <a:latin typeface="DIN-Regular"/>
                <a:cs typeface="DIN-Medium"/>
              </a:defRPr>
            </a:lvl2pPr>
            <a:lvl3pPr>
              <a:buClr>
                <a:srgbClr val="FF0000"/>
              </a:buClr>
              <a:buSzPct val="100000"/>
              <a:buFont typeface="Wingdings" charset="2"/>
              <a:buChar char="²"/>
              <a:defRPr sz="1400">
                <a:solidFill>
                  <a:srgbClr val="595959"/>
                </a:solidFill>
                <a:latin typeface="DIN-Regular"/>
                <a:cs typeface="DIN-Medium"/>
              </a:defRPr>
            </a:lvl3pPr>
            <a:lvl4pPr>
              <a:buClrTx/>
              <a:buFont typeface="Lucida Grande"/>
              <a:buChar char="­"/>
              <a:defRPr sz="1400">
                <a:solidFill>
                  <a:srgbClr val="595959"/>
                </a:solidFill>
                <a:latin typeface="DIN-Regular"/>
                <a:cs typeface="DIN-Medium"/>
              </a:defRPr>
            </a:lvl4pPr>
            <a:lvl5pPr>
              <a:buClrTx/>
              <a:buFont typeface="Wingdings" charset="2"/>
              <a:buChar char="Ø"/>
              <a:defRPr sz="1200">
                <a:solidFill>
                  <a:srgbClr val="595959"/>
                </a:solidFill>
                <a:latin typeface="DIN-Regular"/>
                <a:cs typeface="DIN-Medium"/>
              </a:defRPr>
            </a:lvl5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Tree>
    <p:extLst>
      <p:ext uri="{BB962C8B-B14F-4D97-AF65-F5344CB8AC3E}">
        <p14:creationId xmlns:p14="http://schemas.microsoft.com/office/powerpoint/2010/main" val="30332836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Pic">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285750" y="282575"/>
            <a:ext cx="8553450" cy="5419725"/>
          </a:xfrm>
        </p:spPr>
        <p:txBody>
          <a:bodyPr/>
          <a:lstStyle/>
          <a:p>
            <a:pPr lvl="0"/>
            <a:endParaRPr lang="en-US" noProof="0"/>
          </a:p>
        </p:txBody>
      </p:sp>
      <p:sp>
        <p:nvSpPr>
          <p:cNvPr id="2" name="Title 1"/>
          <p:cNvSpPr>
            <a:spLocks noGrp="1"/>
          </p:cNvSpPr>
          <p:nvPr>
            <p:ph type="title"/>
          </p:nvPr>
        </p:nvSpPr>
        <p:spPr/>
        <p:txBody>
          <a:bodyPr/>
          <a:lstStyle/>
          <a:p>
            <a:r>
              <a:rPr lang="en-GB" dirty="0" smtClean="0"/>
              <a:t>Click to edit Master title style</a:t>
            </a:r>
            <a:endParaRPr lang="en-US" dirty="0"/>
          </a:p>
        </p:txBody>
      </p:sp>
    </p:spTree>
    <p:extLst>
      <p:ext uri="{BB962C8B-B14F-4D97-AF65-F5344CB8AC3E}">
        <p14:creationId xmlns:p14="http://schemas.microsoft.com/office/powerpoint/2010/main" val="2540196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 preserve="1">
  <p:cSld name="EXPN Title">
    <p:spTree>
      <p:nvGrpSpPr>
        <p:cNvPr id="1" name=""/>
        <p:cNvGrpSpPr/>
        <p:nvPr/>
      </p:nvGrpSpPr>
      <p:grpSpPr>
        <a:xfrm>
          <a:off x="0" y="0"/>
          <a:ext cx="0" cy="0"/>
          <a:chOff x="0" y="0"/>
          <a:chExt cx="0" cy="0"/>
        </a:xfrm>
      </p:grpSpPr>
      <p:pic>
        <p:nvPicPr>
          <p:cNvPr id="4" name="Picture 10" descr="title slide block.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272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title image.jpg"/>
          <p:cNvPicPr>
            <a:picLocks noChangeAspect="1"/>
          </p:cNvPicPr>
          <p:nvPr userDrawn="1"/>
        </p:nvPicPr>
        <p:blipFill>
          <a:blip r:embed="rId3"/>
          <a:stretch>
            <a:fillRect/>
          </a:stretch>
        </p:blipFill>
        <p:spPr>
          <a:xfrm>
            <a:off x="323850" y="2982913"/>
            <a:ext cx="3033713" cy="2995612"/>
          </a:xfrm>
          <a:prstGeom prst="rect">
            <a:avLst/>
          </a:prstGeom>
          <a:effectLst>
            <a:outerShdw blurRad="292100" dist="63500" dir="2700000" algn="ctr" rotWithShape="0">
              <a:srgbClr val="000000">
                <a:alpha val="65000"/>
              </a:srgbClr>
            </a:outerShdw>
          </a:effectLst>
        </p:spPr>
      </p:pic>
      <p:pic>
        <p:nvPicPr>
          <p:cNvPr id="6" name="Picture 12" descr="UK Experian logo-2 color with TM.png"/>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301875" y="488950"/>
            <a:ext cx="4540250" cy="173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2"/>
          <p:cNvSpPr>
            <a:spLocks noChangeArrowheads="1"/>
          </p:cNvSpPr>
          <p:nvPr userDrawn="1"/>
        </p:nvSpPr>
        <p:spPr bwMode="auto">
          <a:xfrm>
            <a:off x="3544888" y="6396038"/>
            <a:ext cx="53689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chor="b">
            <a:spAutoFit/>
          </a:bodyPr>
          <a:lstStyle/>
          <a:p>
            <a:pPr marL="57150" indent="-57150" defTabSz="914400" eaLnBrk="0" hangingPunct="0">
              <a:tabLst>
                <a:tab pos="58738" algn="l"/>
              </a:tabLst>
            </a:pPr>
            <a:r>
              <a:rPr lang="en-US" sz="600" smtClean="0">
                <a:solidFill>
                  <a:srgbClr val="2F2F2F"/>
                </a:solidFill>
                <a:latin typeface="Arial" pitchFamily="34" charset="0"/>
                <a:ea typeface="+mn-ea"/>
              </a:rPr>
              <a:t>©	2012 Experian Limited. All rights reserved. Experian and the marks used herein are service marks or registered trademarks of Experian Limited. </a:t>
            </a:r>
            <a:br>
              <a:rPr lang="en-US" sz="600" smtClean="0">
                <a:solidFill>
                  <a:srgbClr val="2F2F2F"/>
                </a:solidFill>
                <a:latin typeface="Arial" pitchFamily="34" charset="0"/>
                <a:ea typeface="+mn-ea"/>
              </a:rPr>
            </a:br>
            <a:r>
              <a:rPr lang="en-US" sz="600" smtClean="0">
                <a:solidFill>
                  <a:srgbClr val="2F2F2F"/>
                </a:solidFill>
                <a:latin typeface="Arial" pitchFamily="34" charset="0"/>
                <a:ea typeface="+mn-ea"/>
              </a:rPr>
              <a:t>Other products and company names mentioned may be the trademarks of their respective owners. No part of this copyrighted work may be reproduced, modified, or distributed in any form or manner without prior written permission of Experian Limited.</a:t>
            </a:r>
            <a:br>
              <a:rPr lang="en-US" sz="600" smtClean="0">
                <a:solidFill>
                  <a:srgbClr val="2F2F2F"/>
                </a:solidFill>
                <a:latin typeface="Arial" pitchFamily="34" charset="0"/>
                <a:ea typeface="+mn-ea"/>
              </a:rPr>
            </a:br>
            <a:r>
              <a:rPr lang="en-US" sz="600" b="1" smtClean="0">
                <a:solidFill>
                  <a:srgbClr val="2F2F2F"/>
                </a:solidFill>
                <a:latin typeface="Arial" pitchFamily="34" charset="0"/>
                <a:ea typeface="+mn-ea"/>
              </a:rPr>
              <a:t>Experian Public.</a:t>
            </a:r>
          </a:p>
        </p:txBody>
      </p:sp>
      <p:sp>
        <p:nvSpPr>
          <p:cNvPr id="2" name="Title 1"/>
          <p:cNvSpPr>
            <a:spLocks noGrp="1"/>
          </p:cNvSpPr>
          <p:nvPr>
            <p:ph type="ctrTitle"/>
          </p:nvPr>
        </p:nvSpPr>
        <p:spPr>
          <a:xfrm>
            <a:off x="3545057" y="2992949"/>
            <a:ext cx="5231301" cy="1265799"/>
          </a:xfrm>
        </p:spPr>
        <p:txBody>
          <a:bodyPr anchor="ctr"/>
          <a:lstStyle>
            <a:lvl1pPr algn="l">
              <a:defRPr sz="2800">
                <a:solidFill>
                  <a:schemeClr val="tx2"/>
                </a:solidFill>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3545057" y="4952069"/>
            <a:ext cx="5231301" cy="646043"/>
          </a:xfrm>
        </p:spPr>
        <p:txBody>
          <a:bodyPr anchor="ctr"/>
          <a:lstStyle>
            <a:lvl1pPr marL="0" indent="0" algn="l">
              <a:buNone/>
              <a:defRPr sz="2000">
                <a:solidFill>
                  <a:schemeClr val="bg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35123843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368425"/>
            <a:ext cx="8685213" cy="51244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6" name="Title Placeholder 1"/>
          <p:cNvSpPr>
            <a:spLocks noGrp="1"/>
          </p:cNvSpPr>
          <p:nvPr>
            <p:ph type="title"/>
          </p:nvPr>
        </p:nvSpPr>
        <p:spPr bwMode="auto">
          <a:xfrm>
            <a:off x="1098549" y="225425"/>
            <a:ext cx="7815263" cy="984444"/>
          </a:xfrm>
          <a:prstGeom prst="rect">
            <a:avLst/>
          </a:prstGeom>
          <a:noFill/>
          <a:ln w="9525">
            <a:noFill/>
            <a:miter lim="800000"/>
            <a:headEnd/>
            <a:tailEnd/>
          </a:ln>
        </p:spPr>
        <p:txBody>
          <a:bodyPr/>
          <a:lstStyle/>
          <a:p>
            <a:pPr lvl="0"/>
            <a:r>
              <a:rPr lang="en-US" smtClean="0"/>
              <a:t>Click to edit Master title style</a:t>
            </a:r>
            <a:endParaRPr lang="en-US" dirty="0" smtClean="0"/>
          </a:p>
        </p:txBody>
      </p:sp>
    </p:spTree>
    <p:extLst>
      <p:ext uri="{BB962C8B-B14F-4D97-AF65-F5344CB8AC3E}">
        <p14:creationId xmlns:p14="http://schemas.microsoft.com/office/powerpoint/2010/main" val="618473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 content-portrai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28600" y="1368425"/>
            <a:ext cx="4133850" cy="512445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5" name="Content Placeholder 2"/>
          <p:cNvSpPr>
            <a:spLocks noGrp="1"/>
          </p:cNvSpPr>
          <p:nvPr>
            <p:ph sz="half" idx="10"/>
          </p:nvPr>
        </p:nvSpPr>
        <p:spPr>
          <a:xfrm>
            <a:off x="4779963" y="1368425"/>
            <a:ext cx="4133850" cy="512445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6" name="Title Placeholder 1"/>
          <p:cNvSpPr>
            <a:spLocks noGrp="1"/>
          </p:cNvSpPr>
          <p:nvPr>
            <p:ph type="title"/>
          </p:nvPr>
        </p:nvSpPr>
        <p:spPr bwMode="auto">
          <a:xfrm>
            <a:off x="1098550" y="225425"/>
            <a:ext cx="7815263" cy="998463"/>
          </a:xfrm>
          <a:prstGeom prst="rect">
            <a:avLst/>
          </a:prstGeom>
          <a:noFill/>
          <a:ln w="9525">
            <a:noFill/>
            <a:miter lim="800000"/>
            <a:headEnd/>
            <a:tailEnd/>
          </a:ln>
        </p:spPr>
        <p:txBody>
          <a:bodyPr/>
          <a:lstStyle/>
          <a:p>
            <a:pPr lvl="0"/>
            <a:r>
              <a:rPr lang="en-US" smtClean="0"/>
              <a:t>Click to edit Master title style</a:t>
            </a:r>
            <a:endParaRPr lang="en-US" dirty="0" smtClean="0"/>
          </a:p>
        </p:txBody>
      </p:sp>
    </p:spTree>
    <p:extLst>
      <p:ext uri="{BB962C8B-B14F-4D97-AF65-F5344CB8AC3E}">
        <p14:creationId xmlns:p14="http://schemas.microsoft.com/office/powerpoint/2010/main" val="757712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 content-left stacked">
    <p:spTree>
      <p:nvGrpSpPr>
        <p:cNvPr id="1" name=""/>
        <p:cNvGrpSpPr/>
        <p:nvPr/>
      </p:nvGrpSpPr>
      <p:grpSpPr>
        <a:xfrm>
          <a:off x="0" y="0"/>
          <a:ext cx="0" cy="0"/>
          <a:chOff x="0" y="0"/>
          <a:chExt cx="0" cy="0"/>
        </a:xfrm>
      </p:grpSpPr>
      <p:sp>
        <p:nvSpPr>
          <p:cNvPr id="4" name="Content Placeholder 5"/>
          <p:cNvSpPr>
            <a:spLocks noGrp="1"/>
          </p:cNvSpPr>
          <p:nvPr>
            <p:ph sz="quarter" idx="11"/>
          </p:nvPr>
        </p:nvSpPr>
        <p:spPr>
          <a:xfrm>
            <a:off x="228600" y="1368425"/>
            <a:ext cx="4094162" cy="2424699"/>
          </a:xfrm>
        </p:spPr>
        <p:txBody>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5" name="Content Placeholder 5"/>
          <p:cNvSpPr>
            <a:spLocks noGrp="1"/>
          </p:cNvSpPr>
          <p:nvPr>
            <p:ph sz="quarter" idx="12"/>
          </p:nvPr>
        </p:nvSpPr>
        <p:spPr>
          <a:xfrm>
            <a:off x="228600" y="4061825"/>
            <a:ext cx="4094162" cy="2424699"/>
          </a:xfrm>
        </p:spPr>
        <p:txBody>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6" name="Content Placeholder 2"/>
          <p:cNvSpPr>
            <a:spLocks noGrp="1"/>
          </p:cNvSpPr>
          <p:nvPr>
            <p:ph sz="half" idx="10"/>
          </p:nvPr>
        </p:nvSpPr>
        <p:spPr>
          <a:xfrm>
            <a:off x="4779963" y="1368425"/>
            <a:ext cx="4133850" cy="51181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Placeholder 1"/>
          <p:cNvSpPr>
            <a:spLocks noGrp="1"/>
          </p:cNvSpPr>
          <p:nvPr>
            <p:ph type="title"/>
          </p:nvPr>
        </p:nvSpPr>
        <p:spPr bwMode="auto">
          <a:xfrm>
            <a:off x="1098549" y="225425"/>
            <a:ext cx="7815263" cy="998463"/>
          </a:xfrm>
          <a:prstGeom prst="rect">
            <a:avLst/>
          </a:prstGeom>
          <a:noFill/>
          <a:ln w="9525">
            <a:noFill/>
            <a:miter lim="800000"/>
            <a:headEnd/>
            <a:tailEnd/>
          </a:ln>
        </p:spPr>
        <p:txBody>
          <a:bodyPr/>
          <a:lstStyle/>
          <a:p>
            <a:pPr lvl="0"/>
            <a:r>
              <a:rPr lang="en-US" smtClean="0"/>
              <a:t>Click to edit Master title style</a:t>
            </a:r>
            <a:endParaRPr lang="en-US" dirty="0" smtClean="0"/>
          </a:p>
        </p:txBody>
      </p:sp>
    </p:spTree>
    <p:extLst>
      <p:ext uri="{BB962C8B-B14F-4D97-AF65-F5344CB8AC3E}">
        <p14:creationId xmlns:p14="http://schemas.microsoft.com/office/powerpoint/2010/main" val="13530967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 content-right stacked">
    <p:spTree>
      <p:nvGrpSpPr>
        <p:cNvPr id="1" name=""/>
        <p:cNvGrpSpPr/>
        <p:nvPr/>
      </p:nvGrpSpPr>
      <p:grpSpPr>
        <a:xfrm>
          <a:off x="0" y="0"/>
          <a:ext cx="0" cy="0"/>
          <a:chOff x="0" y="0"/>
          <a:chExt cx="0" cy="0"/>
        </a:xfrm>
      </p:grpSpPr>
      <p:sp>
        <p:nvSpPr>
          <p:cNvPr id="2" name="Title 1"/>
          <p:cNvSpPr>
            <a:spLocks noGrp="1"/>
          </p:cNvSpPr>
          <p:nvPr>
            <p:ph type="title"/>
          </p:nvPr>
        </p:nvSpPr>
        <p:spPr>
          <a:xfrm>
            <a:off x="1098550" y="225425"/>
            <a:ext cx="7815263" cy="987619"/>
          </a:xfrm>
        </p:spPr>
        <p:txBody>
          <a:bodyPr/>
          <a:lstStyle/>
          <a:p>
            <a:r>
              <a:rPr lang="en-US" smtClean="0"/>
              <a:t>Click to edit Master title style</a:t>
            </a:r>
            <a:endParaRPr lang="en-US" dirty="0"/>
          </a:p>
        </p:txBody>
      </p:sp>
      <p:sp>
        <p:nvSpPr>
          <p:cNvPr id="3" name="Content Placeholder 5"/>
          <p:cNvSpPr>
            <a:spLocks noGrp="1"/>
          </p:cNvSpPr>
          <p:nvPr>
            <p:ph sz="quarter" idx="11"/>
          </p:nvPr>
        </p:nvSpPr>
        <p:spPr>
          <a:xfrm>
            <a:off x="4819651" y="1368425"/>
            <a:ext cx="4094162" cy="2424699"/>
          </a:xfrm>
        </p:spPr>
        <p:txBody>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4" name="Content Placeholder 5"/>
          <p:cNvSpPr>
            <a:spLocks noGrp="1"/>
          </p:cNvSpPr>
          <p:nvPr>
            <p:ph sz="quarter" idx="12"/>
          </p:nvPr>
        </p:nvSpPr>
        <p:spPr>
          <a:xfrm>
            <a:off x="4819651" y="4068176"/>
            <a:ext cx="4094162" cy="2424699"/>
          </a:xfrm>
        </p:spPr>
        <p:txBody>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6" name="Content Placeholder 2"/>
          <p:cNvSpPr>
            <a:spLocks noGrp="1"/>
          </p:cNvSpPr>
          <p:nvPr>
            <p:ph sz="half" idx="1"/>
          </p:nvPr>
        </p:nvSpPr>
        <p:spPr>
          <a:xfrm>
            <a:off x="228600" y="1368425"/>
            <a:ext cx="4133850" cy="512445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Tree>
    <p:extLst>
      <p:ext uri="{BB962C8B-B14F-4D97-AF65-F5344CB8AC3E}">
        <p14:creationId xmlns:p14="http://schemas.microsoft.com/office/powerpoint/2010/main" val="30814388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 content-right stacked">
    <p:spTree>
      <p:nvGrpSpPr>
        <p:cNvPr id="1" name=""/>
        <p:cNvGrpSpPr/>
        <p:nvPr/>
      </p:nvGrpSpPr>
      <p:grpSpPr>
        <a:xfrm>
          <a:off x="0" y="0"/>
          <a:ext cx="0" cy="0"/>
          <a:chOff x="0" y="0"/>
          <a:chExt cx="0" cy="0"/>
        </a:xfrm>
      </p:grpSpPr>
      <p:sp>
        <p:nvSpPr>
          <p:cNvPr id="4" name="Content Placeholder 4"/>
          <p:cNvSpPr>
            <a:spLocks noGrp="1"/>
          </p:cNvSpPr>
          <p:nvPr>
            <p:ph sz="quarter" idx="11"/>
          </p:nvPr>
        </p:nvSpPr>
        <p:spPr>
          <a:xfrm>
            <a:off x="4724401" y="1381125"/>
            <a:ext cx="4189412" cy="1522462"/>
          </a:xfrm>
        </p:spPr>
        <p:txBody>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5" name="Content Placeholder 4"/>
          <p:cNvSpPr>
            <a:spLocks noGrp="1"/>
          </p:cNvSpPr>
          <p:nvPr>
            <p:ph sz="quarter" idx="12"/>
          </p:nvPr>
        </p:nvSpPr>
        <p:spPr>
          <a:xfrm>
            <a:off x="4724401" y="3153543"/>
            <a:ext cx="4189412" cy="1522462"/>
          </a:xfrm>
        </p:spPr>
        <p:txBody>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6" name="Content Placeholder 4"/>
          <p:cNvSpPr>
            <a:spLocks noGrp="1"/>
          </p:cNvSpPr>
          <p:nvPr>
            <p:ph sz="quarter" idx="13"/>
          </p:nvPr>
        </p:nvSpPr>
        <p:spPr>
          <a:xfrm>
            <a:off x="4724401" y="4925962"/>
            <a:ext cx="4189412" cy="1522462"/>
          </a:xfrm>
        </p:spPr>
        <p:txBody>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Placeholder 1"/>
          <p:cNvSpPr>
            <a:spLocks noGrp="1"/>
          </p:cNvSpPr>
          <p:nvPr>
            <p:ph type="title"/>
          </p:nvPr>
        </p:nvSpPr>
        <p:spPr bwMode="auto">
          <a:xfrm>
            <a:off x="1098549" y="225425"/>
            <a:ext cx="7815263" cy="998463"/>
          </a:xfrm>
          <a:prstGeom prst="rect">
            <a:avLst/>
          </a:prstGeom>
          <a:noFill/>
          <a:ln w="9525">
            <a:noFill/>
            <a:miter lim="800000"/>
            <a:headEnd/>
            <a:tailEnd/>
          </a:ln>
        </p:spPr>
        <p:txBody>
          <a:bodyPr/>
          <a:lstStyle/>
          <a:p>
            <a:pPr lvl="0"/>
            <a:r>
              <a:rPr lang="en-US" smtClean="0"/>
              <a:t>Click to edit Master title style</a:t>
            </a:r>
            <a:endParaRPr lang="en-US" dirty="0" smtClean="0"/>
          </a:p>
        </p:txBody>
      </p:sp>
      <p:sp>
        <p:nvSpPr>
          <p:cNvPr id="9" name="Content Placeholder 2"/>
          <p:cNvSpPr>
            <a:spLocks noGrp="1"/>
          </p:cNvSpPr>
          <p:nvPr>
            <p:ph sz="half" idx="1"/>
          </p:nvPr>
        </p:nvSpPr>
        <p:spPr>
          <a:xfrm>
            <a:off x="228600" y="1368425"/>
            <a:ext cx="4133850" cy="512445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Tree>
    <p:extLst>
      <p:ext uri="{BB962C8B-B14F-4D97-AF65-F5344CB8AC3E}">
        <p14:creationId xmlns:p14="http://schemas.microsoft.com/office/powerpoint/2010/main" val="12661632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 content-left stacked">
    <p:spTree>
      <p:nvGrpSpPr>
        <p:cNvPr id="1" name=""/>
        <p:cNvGrpSpPr/>
        <p:nvPr/>
      </p:nvGrpSpPr>
      <p:grpSpPr>
        <a:xfrm>
          <a:off x="0" y="0"/>
          <a:ext cx="0" cy="0"/>
          <a:chOff x="0" y="0"/>
          <a:chExt cx="0" cy="0"/>
        </a:xfrm>
      </p:grpSpPr>
      <p:sp>
        <p:nvSpPr>
          <p:cNvPr id="7" name="Title Placeholder 1"/>
          <p:cNvSpPr>
            <a:spLocks noGrp="1"/>
          </p:cNvSpPr>
          <p:nvPr>
            <p:ph type="title"/>
          </p:nvPr>
        </p:nvSpPr>
        <p:spPr bwMode="auto">
          <a:xfrm>
            <a:off x="1098549" y="225425"/>
            <a:ext cx="7815263" cy="998463"/>
          </a:xfrm>
          <a:prstGeom prst="rect">
            <a:avLst/>
          </a:prstGeom>
          <a:noFill/>
          <a:ln w="9525">
            <a:noFill/>
            <a:miter lim="800000"/>
            <a:headEnd/>
            <a:tailEnd/>
          </a:ln>
        </p:spPr>
        <p:txBody>
          <a:bodyPr/>
          <a:lstStyle/>
          <a:p>
            <a:pPr lvl="0"/>
            <a:r>
              <a:rPr lang="en-US" smtClean="0"/>
              <a:t>Click to edit Master title style</a:t>
            </a:r>
            <a:endParaRPr lang="en-US" dirty="0" smtClean="0"/>
          </a:p>
        </p:txBody>
      </p:sp>
      <p:sp>
        <p:nvSpPr>
          <p:cNvPr id="8" name="Content Placeholder 4"/>
          <p:cNvSpPr>
            <a:spLocks noGrp="1"/>
          </p:cNvSpPr>
          <p:nvPr>
            <p:ph sz="quarter" idx="11"/>
          </p:nvPr>
        </p:nvSpPr>
        <p:spPr>
          <a:xfrm>
            <a:off x="228600" y="1381125"/>
            <a:ext cx="4189412" cy="1522462"/>
          </a:xfrm>
        </p:spPr>
        <p:txBody>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9" name="Content Placeholder 4"/>
          <p:cNvSpPr>
            <a:spLocks noGrp="1"/>
          </p:cNvSpPr>
          <p:nvPr>
            <p:ph sz="quarter" idx="12"/>
          </p:nvPr>
        </p:nvSpPr>
        <p:spPr>
          <a:xfrm>
            <a:off x="228600" y="3153543"/>
            <a:ext cx="4189412" cy="1522462"/>
          </a:xfrm>
        </p:spPr>
        <p:txBody>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0" name="Content Placeholder 4"/>
          <p:cNvSpPr>
            <a:spLocks noGrp="1"/>
          </p:cNvSpPr>
          <p:nvPr>
            <p:ph sz="quarter" idx="13"/>
          </p:nvPr>
        </p:nvSpPr>
        <p:spPr>
          <a:xfrm>
            <a:off x="228600" y="4925962"/>
            <a:ext cx="4189412" cy="1522462"/>
          </a:xfrm>
        </p:spPr>
        <p:txBody>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2" name="Content Placeholder 2"/>
          <p:cNvSpPr>
            <a:spLocks noGrp="1"/>
          </p:cNvSpPr>
          <p:nvPr>
            <p:ph sz="half" idx="10"/>
          </p:nvPr>
        </p:nvSpPr>
        <p:spPr>
          <a:xfrm>
            <a:off x="4779963" y="1368425"/>
            <a:ext cx="4133850" cy="51181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Tree>
    <p:extLst>
      <p:ext uri="{BB962C8B-B14F-4D97-AF65-F5344CB8AC3E}">
        <p14:creationId xmlns:p14="http://schemas.microsoft.com/office/powerpoint/2010/main" val="34674464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 content-landscape">
    <p:spTree>
      <p:nvGrpSpPr>
        <p:cNvPr id="1" name=""/>
        <p:cNvGrpSpPr/>
        <p:nvPr/>
      </p:nvGrpSpPr>
      <p:grpSpPr>
        <a:xfrm>
          <a:off x="0" y="0"/>
          <a:ext cx="0" cy="0"/>
          <a:chOff x="0" y="0"/>
          <a:chExt cx="0" cy="0"/>
        </a:xfrm>
      </p:grpSpPr>
      <p:sp>
        <p:nvSpPr>
          <p:cNvPr id="3" name="Content Placeholder 4"/>
          <p:cNvSpPr>
            <a:spLocks noGrp="1"/>
          </p:cNvSpPr>
          <p:nvPr>
            <p:ph sz="quarter" idx="15"/>
          </p:nvPr>
        </p:nvSpPr>
        <p:spPr>
          <a:xfrm>
            <a:off x="228600" y="1381125"/>
            <a:ext cx="8685213" cy="24177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5" name="Content Placeholder 4"/>
          <p:cNvSpPr>
            <a:spLocks noGrp="1"/>
          </p:cNvSpPr>
          <p:nvPr>
            <p:ph sz="quarter" idx="16"/>
          </p:nvPr>
        </p:nvSpPr>
        <p:spPr>
          <a:xfrm>
            <a:off x="228600" y="4068763"/>
            <a:ext cx="8685213" cy="24177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6" name="Title Placeholder 1"/>
          <p:cNvSpPr>
            <a:spLocks noGrp="1"/>
          </p:cNvSpPr>
          <p:nvPr>
            <p:ph type="title"/>
          </p:nvPr>
        </p:nvSpPr>
        <p:spPr bwMode="auto">
          <a:xfrm>
            <a:off x="1098549" y="225425"/>
            <a:ext cx="7815263" cy="998463"/>
          </a:xfrm>
          <a:prstGeom prst="rect">
            <a:avLst/>
          </a:prstGeom>
          <a:noFill/>
          <a:ln w="9525">
            <a:noFill/>
            <a:miter lim="800000"/>
            <a:headEnd/>
            <a:tailEnd/>
          </a:ln>
        </p:spPr>
        <p:txBody>
          <a:bodyPr/>
          <a:lstStyle/>
          <a:p>
            <a:pPr lvl="0"/>
            <a:r>
              <a:rPr lang="en-US" smtClean="0"/>
              <a:t>Click to edit Master title style</a:t>
            </a:r>
            <a:endParaRPr lang="en-US" dirty="0" smtClean="0"/>
          </a:p>
        </p:txBody>
      </p:sp>
    </p:spTree>
    <p:extLst>
      <p:ext uri="{BB962C8B-B14F-4D97-AF65-F5344CB8AC3E}">
        <p14:creationId xmlns:p14="http://schemas.microsoft.com/office/powerpoint/2010/main" val="11939780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 content-top landscape">
    <p:spTree>
      <p:nvGrpSpPr>
        <p:cNvPr id="1" name=""/>
        <p:cNvGrpSpPr/>
        <p:nvPr/>
      </p:nvGrpSpPr>
      <p:grpSpPr>
        <a:xfrm>
          <a:off x="0" y="0"/>
          <a:ext cx="0" cy="0"/>
          <a:chOff x="0" y="0"/>
          <a:chExt cx="0" cy="0"/>
        </a:xfrm>
      </p:grpSpPr>
      <p:sp>
        <p:nvSpPr>
          <p:cNvPr id="3" name="Content Placeholder 5"/>
          <p:cNvSpPr>
            <a:spLocks noGrp="1"/>
          </p:cNvSpPr>
          <p:nvPr>
            <p:ph sz="quarter" idx="12"/>
          </p:nvPr>
        </p:nvSpPr>
        <p:spPr>
          <a:xfrm>
            <a:off x="228600" y="4117975"/>
            <a:ext cx="4217988" cy="2368550"/>
          </a:xfrm>
        </p:spPr>
        <p:txBody>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4" name="Content Placeholder 5"/>
          <p:cNvSpPr>
            <a:spLocks noGrp="1"/>
          </p:cNvSpPr>
          <p:nvPr>
            <p:ph sz="quarter" idx="13"/>
          </p:nvPr>
        </p:nvSpPr>
        <p:spPr>
          <a:xfrm>
            <a:off x="4695825" y="4117975"/>
            <a:ext cx="4217988" cy="2368550"/>
          </a:xfrm>
        </p:spPr>
        <p:txBody>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Placeholder 1"/>
          <p:cNvSpPr>
            <a:spLocks noGrp="1"/>
          </p:cNvSpPr>
          <p:nvPr>
            <p:ph type="title"/>
          </p:nvPr>
        </p:nvSpPr>
        <p:spPr bwMode="auto">
          <a:xfrm>
            <a:off x="1098549" y="225425"/>
            <a:ext cx="7815263" cy="998463"/>
          </a:xfrm>
          <a:prstGeom prst="rect">
            <a:avLst/>
          </a:prstGeom>
          <a:noFill/>
          <a:ln w="9525">
            <a:noFill/>
            <a:miter lim="800000"/>
            <a:headEnd/>
            <a:tailEnd/>
          </a:ln>
        </p:spPr>
        <p:txBody>
          <a:bodyPr/>
          <a:lstStyle/>
          <a:p>
            <a:pPr lvl="0"/>
            <a:r>
              <a:rPr lang="en-US" smtClean="0"/>
              <a:t>Click to edit Master title style</a:t>
            </a:r>
            <a:endParaRPr lang="en-US" dirty="0" smtClean="0"/>
          </a:p>
        </p:txBody>
      </p:sp>
      <p:sp>
        <p:nvSpPr>
          <p:cNvPr id="8" name="Content Placeholder 4"/>
          <p:cNvSpPr>
            <a:spLocks noGrp="1"/>
          </p:cNvSpPr>
          <p:nvPr>
            <p:ph sz="quarter" idx="15"/>
          </p:nvPr>
        </p:nvSpPr>
        <p:spPr>
          <a:xfrm>
            <a:off x="228600" y="1381125"/>
            <a:ext cx="8685213" cy="24177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Tree>
    <p:extLst>
      <p:ext uri="{BB962C8B-B14F-4D97-AF65-F5344CB8AC3E}">
        <p14:creationId xmlns:p14="http://schemas.microsoft.com/office/powerpoint/2010/main" val="22010389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 content-bottom portrait">
    <p:spTree>
      <p:nvGrpSpPr>
        <p:cNvPr id="1" name=""/>
        <p:cNvGrpSpPr/>
        <p:nvPr/>
      </p:nvGrpSpPr>
      <p:grpSpPr>
        <a:xfrm>
          <a:off x="0" y="0"/>
          <a:ext cx="0" cy="0"/>
          <a:chOff x="0" y="0"/>
          <a:chExt cx="0" cy="0"/>
        </a:xfrm>
      </p:grpSpPr>
      <p:sp>
        <p:nvSpPr>
          <p:cNvPr id="7" name="Title Placeholder 1"/>
          <p:cNvSpPr>
            <a:spLocks noGrp="1"/>
          </p:cNvSpPr>
          <p:nvPr>
            <p:ph type="title"/>
          </p:nvPr>
        </p:nvSpPr>
        <p:spPr bwMode="auto">
          <a:xfrm>
            <a:off x="1098549" y="225425"/>
            <a:ext cx="7815263" cy="998463"/>
          </a:xfrm>
          <a:prstGeom prst="rect">
            <a:avLst/>
          </a:prstGeom>
          <a:noFill/>
          <a:ln w="9525">
            <a:noFill/>
            <a:miter lim="800000"/>
            <a:headEnd/>
            <a:tailEnd/>
          </a:ln>
        </p:spPr>
        <p:txBody>
          <a:bodyPr/>
          <a:lstStyle/>
          <a:p>
            <a:pPr lvl="0"/>
            <a:r>
              <a:rPr lang="en-US" smtClean="0"/>
              <a:t>Click to edit Master title style</a:t>
            </a:r>
            <a:endParaRPr lang="en-US" dirty="0" smtClean="0"/>
          </a:p>
        </p:txBody>
      </p:sp>
      <p:sp>
        <p:nvSpPr>
          <p:cNvPr id="8" name="Content Placeholder 4"/>
          <p:cNvSpPr>
            <a:spLocks noGrp="1"/>
          </p:cNvSpPr>
          <p:nvPr>
            <p:ph sz="quarter" idx="16"/>
          </p:nvPr>
        </p:nvSpPr>
        <p:spPr>
          <a:xfrm>
            <a:off x="228600" y="4068763"/>
            <a:ext cx="8685213" cy="24177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9" name="Content Placeholder 5"/>
          <p:cNvSpPr>
            <a:spLocks noGrp="1"/>
          </p:cNvSpPr>
          <p:nvPr>
            <p:ph sz="quarter" idx="12"/>
          </p:nvPr>
        </p:nvSpPr>
        <p:spPr>
          <a:xfrm>
            <a:off x="228600" y="1381125"/>
            <a:ext cx="4217988" cy="2368550"/>
          </a:xfrm>
        </p:spPr>
        <p:txBody>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0" name="Content Placeholder 5"/>
          <p:cNvSpPr>
            <a:spLocks noGrp="1"/>
          </p:cNvSpPr>
          <p:nvPr>
            <p:ph sz="quarter" idx="13"/>
          </p:nvPr>
        </p:nvSpPr>
        <p:spPr>
          <a:xfrm>
            <a:off x="4695825" y="1381125"/>
            <a:ext cx="4217988" cy="2368550"/>
          </a:xfrm>
        </p:spPr>
        <p:txBody>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Tree>
    <p:extLst>
      <p:ext uri="{BB962C8B-B14F-4D97-AF65-F5344CB8AC3E}">
        <p14:creationId xmlns:p14="http://schemas.microsoft.com/office/powerpoint/2010/main" val="8347284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 content">
    <p:spTree>
      <p:nvGrpSpPr>
        <p:cNvPr id="1" name=""/>
        <p:cNvGrpSpPr/>
        <p:nvPr/>
      </p:nvGrpSpPr>
      <p:grpSpPr>
        <a:xfrm>
          <a:off x="0" y="0"/>
          <a:ext cx="0" cy="0"/>
          <a:chOff x="0" y="0"/>
          <a:chExt cx="0" cy="0"/>
        </a:xfrm>
      </p:grpSpPr>
      <p:sp>
        <p:nvSpPr>
          <p:cNvPr id="7" name="Title Placeholder 1"/>
          <p:cNvSpPr>
            <a:spLocks noGrp="1"/>
          </p:cNvSpPr>
          <p:nvPr>
            <p:ph type="title"/>
          </p:nvPr>
        </p:nvSpPr>
        <p:spPr bwMode="auto">
          <a:xfrm>
            <a:off x="1098549" y="225425"/>
            <a:ext cx="7815263" cy="998463"/>
          </a:xfrm>
          <a:prstGeom prst="rect">
            <a:avLst/>
          </a:prstGeom>
          <a:noFill/>
          <a:ln w="9525">
            <a:noFill/>
            <a:miter lim="800000"/>
            <a:headEnd/>
            <a:tailEnd/>
          </a:ln>
        </p:spPr>
        <p:txBody>
          <a:bodyPr/>
          <a:lstStyle/>
          <a:p>
            <a:pPr lvl="0"/>
            <a:r>
              <a:rPr lang="en-US" smtClean="0"/>
              <a:t>Click to edit Master title style</a:t>
            </a:r>
            <a:endParaRPr lang="en-US" dirty="0" smtClean="0"/>
          </a:p>
        </p:txBody>
      </p:sp>
      <p:sp>
        <p:nvSpPr>
          <p:cNvPr id="8" name="Content Placeholder 5"/>
          <p:cNvSpPr>
            <a:spLocks noGrp="1"/>
          </p:cNvSpPr>
          <p:nvPr>
            <p:ph sz="quarter" idx="12"/>
          </p:nvPr>
        </p:nvSpPr>
        <p:spPr>
          <a:xfrm>
            <a:off x="228600" y="1381125"/>
            <a:ext cx="4217988" cy="2368550"/>
          </a:xfrm>
        </p:spPr>
        <p:txBody>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9" name="Content Placeholder 5"/>
          <p:cNvSpPr>
            <a:spLocks noGrp="1"/>
          </p:cNvSpPr>
          <p:nvPr>
            <p:ph sz="quarter" idx="13"/>
          </p:nvPr>
        </p:nvSpPr>
        <p:spPr>
          <a:xfrm>
            <a:off x="4695825" y="1381125"/>
            <a:ext cx="4217988" cy="2368550"/>
          </a:xfrm>
        </p:spPr>
        <p:txBody>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0" name="Content Placeholder 5"/>
          <p:cNvSpPr>
            <a:spLocks noGrp="1"/>
          </p:cNvSpPr>
          <p:nvPr>
            <p:ph sz="quarter" idx="14"/>
          </p:nvPr>
        </p:nvSpPr>
        <p:spPr>
          <a:xfrm>
            <a:off x="228600" y="4117975"/>
            <a:ext cx="4217988" cy="2368550"/>
          </a:xfrm>
        </p:spPr>
        <p:txBody>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1" name="Content Placeholder 5"/>
          <p:cNvSpPr>
            <a:spLocks noGrp="1"/>
          </p:cNvSpPr>
          <p:nvPr>
            <p:ph sz="quarter" idx="15"/>
          </p:nvPr>
        </p:nvSpPr>
        <p:spPr>
          <a:xfrm>
            <a:off x="4695825" y="4117975"/>
            <a:ext cx="4217988" cy="2368550"/>
          </a:xfrm>
        </p:spPr>
        <p:txBody>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Tree>
    <p:extLst>
      <p:ext uri="{BB962C8B-B14F-4D97-AF65-F5344CB8AC3E}">
        <p14:creationId xmlns:p14="http://schemas.microsoft.com/office/powerpoint/2010/main" val="41471043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Placeholder 1"/>
          <p:cNvSpPr>
            <a:spLocks noGrp="1"/>
          </p:cNvSpPr>
          <p:nvPr>
            <p:ph type="title"/>
          </p:nvPr>
        </p:nvSpPr>
        <p:spPr bwMode="auto">
          <a:xfrm>
            <a:off x="1098549" y="225425"/>
            <a:ext cx="7815263" cy="998463"/>
          </a:xfrm>
          <a:prstGeom prst="rect">
            <a:avLst/>
          </a:prstGeom>
          <a:noFill/>
          <a:ln w="9525">
            <a:noFill/>
            <a:miter lim="800000"/>
            <a:headEnd/>
            <a:tailEnd/>
          </a:ln>
        </p:spPr>
        <p:txBody>
          <a:bodyPr/>
          <a:lstStyle/>
          <a:p>
            <a:pPr lvl="0"/>
            <a:r>
              <a:rPr lang="en-US" smtClean="0"/>
              <a:t>Click to edit Master title style</a:t>
            </a:r>
            <a:endParaRPr lang="en-US" dirty="0" smtClean="0"/>
          </a:p>
        </p:txBody>
      </p:sp>
    </p:spTree>
    <p:extLst>
      <p:ext uri="{BB962C8B-B14F-4D97-AF65-F5344CB8AC3E}">
        <p14:creationId xmlns:p14="http://schemas.microsoft.com/office/powerpoint/2010/main" val="39487702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2" name="Text Box 8"/>
          <p:cNvSpPr txBox="1">
            <a:spLocks noChangeArrowheads="1"/>
          </p:cNvSpPr>
          <p:nvPr userDrawn="1"/>
        </p:nvSpPr>
        <p:spPr bwMode="auto">
          <a:xfrm>
            <a:off x="8574088" y="6605588"/>
            <a:ext cx="339725"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defTabSz="914400">
              <a:lnSpc>
                <a:spcPct val="90000"/>
              </a:lnSpc>
              <a:spcBef>
                <a:spcPct val="90000"/>
              </a:spcBef>
              <a:defRPr/>
            </a:pPr>
            <a:fld id="{34C12E59-579D-4C79-9A8F-7AADCEEDBA20}" type="slidenum">
              <a:rPr lang="en-US" sz="1000" smtClean="0">
                <a:solidFill>
                  <a:srgbClr val="2F2F2F"/>
                </a:solidFill>
                <a:ea typeface="+mn-ea"/>
                <a:cs typeface="Arial" pitchFamily="34" charset="0"/>
              </a:rPr>
              <a:pPr algn="r" defTabSz="914400">
                <a:lnSpc>
                  <a:spcPct val="90000"/>
                </a:lnSpc>
                <a:spcBef>
                  <a:spcPct val="90000"/>
                </a:spcBef>
                <a:defRPr/>
              </a:pPr>
              <a:t>‹#›</a:t>
            </a:fld>
            <a:endParaRPr lang="en-US" sz="1000" smtClean="0">
              <a:solidFill>
                <a:srgbClr val="2F2F2F"/>
              </a:solidFill>
              <a:ea typeface="+mn-ea"/>
              <a:cs typeface="Arial" pitchFamily="34" charset="0"/>
            </a:endParaRPr>
          </a:p>
        </p:txBody>
      </p:sp>
    </p:spTree>
    <p:extLst>
      <p:ext uri="{BB962C8B-B14F-4D97-AF65-F5344CB8AC3E}">
        <p14:creationId xmlns:p14="http://schemas.microsoft.com/office/powerpoint/2010/main" val="33172396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Grey Blank">
    <p:spTree>
      <p:nvGrpSpPr>
        <p:cNvPr id="1" name=""/>
        <p:cNvGrpSpPr/>
        <p:nvPr/>
      </p:nvGrpSpPr>
      <p:grpSpPr>
        <a:xfrm>
          <a:off x="0" y="0"/>
          <a:ext cx="0" cy="0"/>
          <a:chOff x="0" y="0"/>
          <a:chExt cx="0" cy="0"/>
        </a:xfrm>
      </p:grpSpPr>
      <p:pic>
        <p:nvPicPr>
          <p:cNvPr id="2" name="Picture 6" descr="Tessitura PPT background.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88023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3.jpeg"/><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13" Type="http://schemas.openxmlformats.org/officeDocument/2006/relationships/slideLayout" Target="../slideLayouts/slideLayout19.xml"/><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slideLayout" Target="../slideLayouts/slideLayout18.xml"/><Relationship Id="rId17" Type="http://schemas.openxmlformats.org/officeDocument/2006/relationships/image" Target="../media/image5.png"/><Relationship Id="rId2" Type="http://schemas.openxmlformats.org/officeDocument/2006/relationships/slideLayout" Target="../slideLayouts/slideLayout8.xml"/><Relationship Id="rId16"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5" Type="http://schemas.openxmlformats.org/officeDocument/2006/relationships/theme" Target="../theme/theme2.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 Id="rId14"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7" descr="Tessitura PPT background.jpg"/>
          <p:cNvPicPr>
            <a:picLocks noChangeAspect="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0" y="1588"/>
            <a:ext cx="914400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a:spLocks noChangeArrowheads="1"/>
          </p:cNvSpPr>
          <p:nvPr userDrawn="1"/>
        </p:nvSpPr>
        <p:spPr bwMode="auto">
          <a:xfrm>
            <a:off x="287338" y="287338"/>
            <a:ext cx="8556625" cy="5422900"/>
          </a:xfrm>
          <a:prstGeom prst="rect">
            <a:avLst/>
          </a:prstGeom>
          <a:solidFill>
            <a:schemeClr val="bg1"/>
          </a:solidFill>
          <a:ln>
            <a:noFill/>
          </a:ln>
          <a:effectLst>
            <a:outerShdw blurRad="127000" dist="63500" dir="2700000" rotWithShape="0">
              <a:srgbClr val="808080">
                <a:alpha val="42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endParaRPr lang="en-US" sz="1800" dirty="0">
              <a:solidFill>
                <a:schemeClr val="lt1"/>
              </a:solidFill>
              <a:latin typeface="DIN-Medium"/>
              <a:ea typeface="+mn-ea"/>
            </a:endParaRPr>
          </a:p>
        </p:txBody>
      </p:sp>
      <p:pic>
        <p:nvPicPr>
          <p:cNvPr id="1028" name="Picture 9" descr="Tessiture Logo.psd"/>
          <p:cNvPicPr>
            <a:picLocks noChangeAspect="1"/>
          </p:cNvPicPr>
          <p:nvPr userDrawn="1"/>
        </p:nvPicPr>
        <p:blipFill>
          <a:blip r:embed="rId9">
            <a:extLst>
              <a:ext uri="{28A0092B-C50C-407E-A947-70E740481C1C}">
                <a14:useLocalDpi xmlns:a14="http://schemas.microsoft.com/office/drawing/2010/main" val="0"/>
              </a:ext>
            </a:extLst>
          </a:blip>
          <a:srcRect/>
          <a:stretch>
            <a:fillRect/>
          </a:stretch>
        </p:blipFill>
        <p:spPr bwMode="auto">
          <a:xfrm>
            <a:off x="6584950" y="5959475"/>
            <a:ext cx="2270125"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9" name="Title Placeholder 1"/>
          <p:cNvSpPr>
            <a:spLocks noGrp="1"/>
          </p:cNvSpPr>
          <p:nvPr>
            <p:ph type="title"/>
          </p:nvPr>
        </p:nvSpPr>
        <p:spPr bwMode="auto">
          <a:xfrm>
            <a:off x="706438" y="541338"/>
            <a:ext cx="7815262" cy="1143000"/>
          </a:xfrm>
          <a:prstGeom prst="rect">
            <a:avLst/>
          </a:prstGeom>
          <a:noFill/>
          <a:ln w="9525">
            <a:noFill/>
            <a:miter lim="800000"/>
            <a:headEnd/>
            <a:tailEnd/>
          </a:ln>
        </p:spPr>
        <p:txBody>
          <a:bodyPr vert="horz" wrap="square" lIns="0" tIns="0" rIns="91440" bIns="0" numCol="1" anchor="t" anchorCtr="0" compatLnSpc="1">
            <a:prstTxWarp prst="textNoShape">
              <a:avLst/>
            </a:prstTxWarp>
          </a:bodyPr>
          <a:lstStyle/>
          <a:p>
            <a:pPr lvl="0"/>
            <a:r>
              <a:rPr lang="en-GB" smtClean="0"/>
              <a:t>Click to edit Master title style</a:t>
            </a:r>
            <a:endParaRPr lang="en-US" smtClean="0"/>
          </a:p>
        </p:txBody>
      </p:sp>
      <p:sp>
        <p:nvSpPr>
          <p:cNvPr id="1030" name="Text Placeholder 2"/>
          <p:cNvSpPr>
            <a:spLocks noGrp="1"/>
          </p:cNvSpPr>
          <p:nvPr>
            <p:ph type="body" idx="1"/>
          </p:nvPr>
        </p:nvSpPr>
        <p:spPr bwMode="auto">
          <a:xfrm>
            <a:off x="760413" y="1592263"/>
            <a:ext cx="7770812" cy="390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smtClean="0"/>
          </a:p>
        </p:txBody>
      </p:sp>
    </p:spTree>
  </p:cSld>
  <p:clrMap bg1="lt1" tx1="dk1" bg2="lt2" tx2="dk2" accent1="accent1" accent2="accent2" accent3="accent3" accent4="accent4" accent5="accent5" accent6="accent6" hlink="hlink" folHlink="folHlink"/>
  <p:sldLayoutIdLst>
    <p:sldLayoutId id="2147483699" r:id="rId1"/>
    <p:sldLayoutId id="2147483694" r:id="rId2"/>
    <p:sldLayoutId id="2147483695" r:id="rId3"/>
    <p:sldLayoutId id="2147483696" r:id="rId4"/>
    <p:sldLayoutId id="2147483697" r:id="rId5"/>
    <p:sldLayoutId id="2147483698" r:id="rId6"/>
  </p:sldLayoutIdLst>
  <p:timing>
    <p:tnLst>
      <p:par>
        <p:cTn id="1" dur="indefinite" restart="never" nodeType="tmRoot"/>
      </p:par>
    </p:tnLst>
  </p:timing>
  <p:hf hdr="0" ftr="0" dt="0"/>
  <p:txStyles>
    <p:titleStyle>
      <a:lvl1pPr algn="l" defTabSz="457200" rtl="0" eaLnBrk="0" fontAlgn="base" hangingPunct="0">
        <a:spcBef>
          <a:spcPct val="0"/>
        </a:spcBef>
        <a:spcAft>
          <a:spcPct val="0"/>
        </a:spcAft>
        <a:defRPr sz="2800" b="1" kern="1200" cap="all">
          <a:solidFill>
            <a:srgbClr val="595959"/>
          </a:solidFill>
          <a:latin typeface="DIN-Bold"/>
          <a:ea typeface="ＭＳ Ｐゴシック" charset="-128"/>
          <a:cs typeface="B 2Stone Sans Bold"/>
        </a:defRPr>
      </a:lvl1pPr>
      <a:lvl2pPr algn="l" defTabSz="457200" rtl="0" eaLnBrk="0" fontAlgn="base" hangingPunct="0">
        <a:spcBef>
          <a:spcPct val="0"/>
        </a:spcBef>
        <a:spcAft>
          <a:spcPct val="0"/>
        </a:spcAft>
        <a:defRPr sz="2800" b="1">
          <a:solidFill>
            <a:srgbClr val="595959"/>
          </a:solidFill>
          <a:latin typeface="DIN-Bold" charset="0"/>
          <a:ea typeface="ＭＳ Ｐゴシック" charset="-128"/>
          <a:cs typeface="ＭＳ Ｐゴシック" charset="-128"/>
        </a:defRPr>
      </a:lvl2pPr>
      <a:lvl3pPr algn="l" defTabSz="457200" rtl="0" eaLnBrk="0" fontAlgn="base" hangingPunct="0">
        <a:spcBef>
          <a:spcPct val="0"/>
        </a:spcBef>
        <a:spcAft>
          <a:spcPct val="0"/>
        </a:spcAft>
        <a:defRPr sz="2800" b="1">
          <a:solidFill>
            <a:srgbClr val="595959"/>
          </a:solidFill>
          <a:latin typeface="DIN-Bold" charset="0"/>
          <a:ea typeface="ＭＳ Ｐゴシック" charset="-128"/>
          <a:cs typeface="ＭＳ Ｐゴシック" charset="-128"/>
        </a:defRPr>
      </a:lvl3pPr>
      <a:lvl4pPr algn="l" defTabSz="457200" rtl="0" eaLnBrk="0" fontAlgn="base" hangingPunct="0">
        <a:spcBef>
          <a:spcPct val="0"/>
        </a:spcBef>
        <a:spcAft>
          <a:spcPct val="0"/>
        </a:spcAft>
        <a:defRPr sz="2800" b="1">
          <a:solidFill>
            <a:srgbClr val="595959"/>
          </a:solidFill>
          <a:latin typeface="DIN-Bold" charset="0"/>
          <a:ea typeface="ＭＳ Ｐゴシック" charset="-128"/>
          <a:cs typeface="ＭＳ Ｐゴシック" charset="-128"/>
        </a:defRPr>
      </a:lvl4pPr>
      <a:lvl5pPr algn="l" defTabSz="457200" rtl="0" eaLnBrk="0" fontAlgn="base" hangingPunct="0">
        <a:spcBef>
          <a:spcPct val="0"/>
        </a:spcBef>
        <a:spcAft>
          <a:spcPct val="0"/>
        </a:spcAft>
        <a:defRPr sz="2800" b="1">
          <a:solidFill>
            <a:srgbClr val="595959"/>
          </a:solidFill>
          <a:latin typeface="DIN-Bold" charset="0"/>
          <a:ea typeface="ＭＳ Ｐゴシック" charset="-128"/>
          <a:cs typeface="ＭＳ Ｐゴシック" charset="-128"/>
        </a:defRPr>
      </a:lvl5pPr>
      <a:lvl6pPr marL="457200" algn="ctr" defTabSz="457200" rtl="0" fontAlgn="base">
        <a:spcBef>
          <a:spcPct val="0"/>
        </a:spcBef>
        <a:spcAft>
          <a:spcPct val="0"/>
        </a:spcAft>
        <a:defRPr sz="4400">
          <a:solidFill>
            <a:schemeClr val="tx1"/>
          </a:solidFill>
          <a:latin typeface="Arial" charset="0"/>
          <a:ea typeface="ＭＳ Ｐゴシック" charset="-128"/>
          <a:cs typeface="ＭＳ Ｐゴシック" charset="-128"/>
        </a:defRPr>
      </a:lvl6pPr>
      <a:lvl7pPr marL="914400" algn="ctr" defTabSz="457200" rtl="0" fontAlgn="base">
        <a:spcBef>
          <a:spcPct val="0"/>
        </a:spcBef>
        <a:spcAft>
          <a:spcPct val="0"/>
        </a:spcAft>
        <a:defRPr sz="4400">
          <a:solidFill>
            <a:schemeClr val="tx1"/>
          </a:solidFill>
          <a:latin typeface="Arial" charset="0"/>
          <a:ea typeface="ＭＳ Ｐゴシック" charset="-128"/>
          <a:cs typeface="ＭＳ Ｐゴシック" charset="-128"/>
        </a:defRPr>
      </a:lvl7pPr>
      <a:lvl8pPr marL="1371600" algn="ctr" defTabSz="457200" rtl="0" fontAlgn="base">
        <a:spcBef>
          <a:spcPct val="0"/>
        </a:spcBef>
        <a:spcAft>
          <a:spcPct val="0"/>
        </a:spcAft>
        <a:defRPr sz="4400">
          <a:solidFill>
            <a:schemeClr val="tx1"/>
          </a:solidFill>
          <a:latin typeface="Arial" charset="0"/>
          <a:ea typeface="ＭＳ Ｐゴシック" charset="-128"/>
          <a:cs typeface="ＭＳ Ｐゴシック" charset="-128"/>
        </a:defRPr>
      </a:lvl8pPr>
      <a:lvl9pPr marL="1828800" algn="ctr" defTabSz="457200" rtl="0" fontAlgn="base">
        <a:spcBef>
          <a:spcPct val="0"/>
        </a:spcBef>
        <a:spcAft>
          <a:spcPct val="0"/>
        </a:spcAft>
        <a:defRPr sz="4400">
          <a:solidFill>
            <a:schemeClr val="tx1"/>
          </a:solidFill>
          <a:latin typeface="Arial" charset="0"/>
          <a:ea typeface="ＭＳ Ｐゴシック" charset="-128"/>
          <a:cs typeface="ＭＳ Ｐゴシック" charset="-128"/>
        </a:defRPr>
      </a:lvl9pPr>
    </p:titleStyle>
    <p:bodyStyle>
      <a:lvl1pPr marL="215900" indent="-215900" algn="l" defTabSz="457200" rtl="0" eaLnBrk="0" fontAlgn="base" hangingPunct="0">
        <a:spcBef>
          <a:spcPts val="1000"/>
        </a:spcBef>
        <a:spcAft>
          <a:spcPct val="0"/>
        </a:spcAft>
        <a:buSzPct val="100000"/>
        <a:buBlip>
          <a:blip r:embed="rId10"/>
        </a:buBlip>
        <a:defRPr sz="1600" kern="1200">
          <a:solidFill>
            <a:srgbClr val="595959"/>
          </a:solidFill>
          <a:latin typeface="DIN-Regular"/>
          <a:ea typeface="ＭＳ Ｐゴシック" charset="-128"/>
          <a:cs typeface="DIN-Regular"/>
        </a:defRPr>
      </a:lvl1pPr>
      <a:lvl2pPr marL="431800" indent="-215900" algn="l" defTabSz="457200" rtl="0" eaLnBrk="0" fontAlgn="base" hangingPunct="0">
        <a:spcBef>
          <a:spcPts val="500"/>
        </a:spcBef>
        <a:spcAft>
          <a:spcPct val="0"/>
        </a:spcAft>
        <a:buFont typeface="Arial" charset="0"/>
        <a:buChar char="–"/>
        <a:defRPr sz="1600" kern="1200">
          <a:solidFill>
            <a:srgbClr val="595959"/>
          </a:solidFill>
          <a:latin typeface="DIN-Regular"/>
          <a:ea typeface="ＭＳ Ｐゴシック" charset="-128"/>
          <a:cs typeface="DIN-Regular"/>
        </a:defRPr>
      </a:lvl2pPr>
      <a:lvl3pPr marL="647700" indent="-215900" algn="l" defTabSz="457200" rtl="0" eaLnBrk="0" fontAlgn="base" hangingPunct="0">
        <a:spcBef>
          <a:spcPts val="500"/>
        </a:spcBef>
        <a:spcAft>
          <a:spcPct val="0"/>
        </a:spcAft>
        <a:buClr>
          <a:srgbClr val="FF0000"/>
        </a:buClr>
        <a:buSzPct val="90000"/>
        <a:buFont typeface="Wingdings" charset="2"/>
        <a:buChar char="u"/>
        <a:defRPr sz="1400" kern="1200">
          <a:solidFill>
            <a:srgbClr val="595959"/>
          </a:solidFill>
          <a:latin typeface="DIN-Regular"/>
          <a:ea typeface="ＭＳ Ｐゴシック" charset="-128"/>
          <a:cs typeface="DIN-Regular"/>
        </a:defRPr>
      </a:lvl3pPr>
      <a:lvl4pPr marL="863600" indent="-215900" algn="l" defTabSz="457200" rtl="0" eaLnBrk="0" fontAlgn="base" hangingPunct="0">
        <a:spcBef>
          <a:spcPts val="500"/>
        </a:spcBef>
        <a:spcAft>
          <a:spcPct val="0"/>
        </a:spcAft>
        <a:buFont typeface="Arial" charset="0"/>
        <a:buChar char="–"/>
        <a:defRPr sz="1400" kern="1200">
          <a:solidFill>
            <a:srgbClr val="595959"/>
          </a:solidFill>
          <a:latin typeface="DIN-Regular"/>
          <a:ea typeface="ＭＳ Ｐゴシック" charset="-128"/>
          <a:cs typeface="DIN-Regular"/>
        </a:defRPr>
      </a:lvl4pPr>
      <a:lvl5pPr marL="1079500" indent="-215900" algn="l" defTabSz="457200" rtl="0" eaLnBrk="0" fontAlgn="base" hangingPunct="0">
        <a:spcBef>
          <a:spcPts val="500"/>
        </a:spcBef>
        <a:spcAft>
          <a:spcPct val="0"/>
        </a:spcAft>
        <a:buFont typeface="Wingdings" charset="2"/>
        <a:buChar char="Ø"/>
        <a:defRPr sz="1200" kern="1200">
          <a:solidFill>
            <a:srgbClr val="595959"/>
          </a:solidFill>
          <a:latin typeface="DIN-Regular"/>
          <a:ea typeface="ＭＳ Ｐゴシック" charset="-128"/>
          <a:cs typeface="DIN-Regular"/>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8" descr="title block.jpg"/>
          <p:cNvPicPr>
            <a:picLocks noChangeAspect="1"/>
          </p:cNvPicPr>
          <p:nvPr/>
        </p:nvPicPr>
        <p:blipFill>
          <a:blip r:embed="rId16">
            <a:extLst>
              <a:ext uri="{28A0092B-C50C-407E-A947-70E740481C1C}">
                <a14:useLocalDpi xmlns:a14="http://schemas.microsoft.com/office/drawing/2010/main" val="0"/>
              </a:ext>
            </a:extLst>
          </a:blip>
          <a:srcRect t="13054" r="2107"/>
          <a:stretch>
            <a:fillRect/>
          </a:stretch>
        </p:blipFill>
        <p:spPr bwMode="auto">
          <a:xfrm>
            <a:off x="0" y="0"/>
            <a:ext cx="91440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2" descr="H:\Bambi &amp; Ter Share\logo symbol\png\Logo Symbol_2CLR_RGB.png"/>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31775" y="268288"/>
            <a:ext cx="649288" cy="66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 name="Title Placeholder 1"/>
          <p:cNvSpPr>
            <a:spLocks noGrp="1"/>
          </p:cNvSpPr>
          <p:nvPr>
            <p:ph type="title"/>
          </p:nvPr>
        </p:nvSpPr>
        <p:spPr bwMode="auto">
          <a:xfrm>
            <a:off x="1098550" y="225425"/>
            <a:ext cx="7815263"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endParaRPr lang="en-GB" smtClean="0"/>
          </a:p>
        </p:txBody>
      </p:sp>
      <p:sp>
        <p:nvSpPr>
          <p:cNvPr id="1029" name="Text Placeholder 2"/>
          <p:cNvSpPr>
            <a:spLocks noGrp="1"/>
          </p:cNvSpPr>
          <p:nvPr>
            <p:ph type="body" idx="1"/>
          </p:nvPr>
        </p:nvSpPr>
        <p:spPr bwMode="auto">
          <a:xfrm>
            <a:off x="228600" y="1368425"/>
            <a:ext cx="8685213" cy="512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p:txBody>
      </p:sp>
      <p:sp>
        <p:nvSpPr>
          <p:cNvPr id="1030" name="Text Box 8"/>
          <p:cNvSpPr txBox="1">
            <a:spLocks noChangeArrowheads="1"/>
          </p:cNvSpPr>
          <p:nvPr/>
        </p:nvSpPr>
        <p:spPr bwMode="auto">
          <a:xfrm>
            <a:off x="8574088" y="6605588"/>
            <a:ext cx="339725"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defTabSz="914400">
              <a:lnSpc>
                <a:spcPct val="90000"/>
              </a:lnSpc>
              <a:spcBef>
                <a:spcPct val="90000"/>
              </a:spcBef>
              <a:defRPr/>
            </a:pPr>
            <a:fld id="{CFC98917-39BC-4FEE-9685-6557E68F9FBF}" type="slidenum">
              <a:rPr lang="en-US" sz="1000" smtClean="0">
                <a:solidFill>
                  <a:srgbClr val="2F2F2F"/>
                </a:solidFill>
                <a:ea typeface="+mn-ea"/>
                <a:cs typeface="Arial" pitchFamily="34" charset="0"/>
              </a:rPr>
              <a:pPr algn="r" defTabSz="914400">
                <a:lnSpc>
                  <a:spcPct val="90000"/>
                </a:lnSpc>
                <a:spcBef>
                  <a:spcPct val="90000"/>
                </a:spcBef>
                <a:defRPr/>
              </a:pPr>
              <a:t>‹#›</a:t>
            </a:fld>
            <a:endParaRPr lang="en-US" sz="1000" smtClean="0">
              <a:solidFill>
                <a:srgbClr val="2F2F2F"/>
              </a:solidFill>
              <a:ea typeface="+mn-ea"/>
              <a:cs typeface="Arial" pitchFamily="34" charset="0"/>
            </a:endParaRPr>
          </a:p>
        </p:txBody>
      </p:sp>
      <p:sp>
        <p:nvSpPr>
          <p:cNvPr id="1031" name="TextBox 9"/>
          <p:cNvSpPr txBox="1">
            <a:spLocks noChangeArrowheads="1"/>
          </p:cNvSpPr>
          <p:nvPr/>
        </p:nvSpPr>
        <p:spPr bwMode="auto">
          <a:xfrm>
            <a:off x="155575" y="6581775"/>
            <a:ext cx="87582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58738" indent="-58738" eaLnBrk="0" hangingPunct="0">
              <a:tabLst>
                <a:tab pos="58738" algn="l"/>
              </a:tabLst>
              <a:defRPr>
                <a:solidFill>
                  <a:schemeClr val="tx1"/>
                </a:solidFill>
                <a:latin typeface="Arial" pitchFamily="34" charset="0"/>
              </a:defRPr>
            </a:lvl1pPr>
            <a:lvl2pPr marL="742950" indent="-285750" eaLnBrk="0" hangingPunct="0">
              <a:tabLst>
                <a:tab pos="58738" algn="l"/>
              </a:tabLst>
              <a:defRPr>
                <a:solidFill>
                  <a:schemeClr val="tx1"/>
                </a:solidFill>
                <a:latin typeface="Arial" pitchFamily="34" charset="0"/>
              </a:defRPr>
            </a:lvl2pPr>
            <a:lvl3pPr marL="1143000" indent="-228600" eaLnBrk="0" hangingPunct="0">
              <a:tabLst>
                <a:tab pos="58738" algn="l"/>
              </a:tabLst>
              <a:defRPr>
                <a:solidFill>
                  <a:schemeClr val="tx1"/>
                </a:solidFill>
                <a:latin typeface="Arial" pitchFamily="34" charset="0"/>
              </a:defRPr>
            </a:lvl3pPr>
            <a:lvl4pPr marL="1600200" indent="-228600" eaLnBrk="0" hangingPunct="0">
              <a:tabLst>
                <a:tab pos="58738" algn="l"/>
              </a:tabLst>
              <a:defRPr>
                <a:solidFill>
                  <a:schemeClr val="tx1"/>
                </a:solidFill>
                <a:latin typeface="Arial" pitchFamily="34" charset="0"/>
              </a:defRPr>
            </a:lvl4pPr>
            <a:lvl5pPr marL="2057400" indent="-228600" eaLnBrk="0" hangingPunct="0">
              <a:tabLst>
                <a:tab pos="58738" algn="l"/>
              </a:tabLst>
              <a:defRPr>
                <a:solidFill>
                  <a:schemeClr val="tx1"/>
                </a:solidFill>
                <a:latin typeface="Arial" pitchFamily="34" charset="0"/>
              </a:defRPr>
            </a:lvl5pPr>
            <a:lvl6pPr marL="2514600" indent="-228600" eaLnBrk="0" fontAlgn="base" hangingPunct="0">
              <a:spcBef>
                <a:spcPct val="0"/>
              </a:spcBef>
              <a:spcAft>
                <a:spcPct val="0"/>
              </a:spcAft>
              <a:tabLst>
                <a:tab pos="58738" algn="l"/>
              </a:tabLst>
              <a:defRPr>
                <a:solidFill>
                  <a:schemeClr val="tx1"/>
                </a:solidFill>
                <a:latin typeface="Arial" pitchFamily="34" charset="0"/>
              </a:defRPr>
            </a:lvl6pPr>
            <a:lvl7pPr marL="2971800" indent="-228600" eaLnBrk="0" fontAlgn="base" hangingPunct="0">
              <a:spcBef>
                <a:spcPct val="0"/>
              </a:spcBef>
              <a:spcAft>
                <a:spcPct val="0"/>
              </a:spcAft>
              <a:tabLst>
                <a:tab pos="58738" algn="l"/>
              </a:tabLst>
              <a:defRPr>
                <a:solidFill>
                  <a:schemeClr val="tx1"/>
                </a:solidFill>
                <a:latin typeface="Arial" pitchFamily="34" charset="0"/>
              </a:defRPr>
            </a:lvl7pPr>
            <a:lvl8pPr marL="3429000" indent="-228600" eaLnBrk="0" fontAlgn="base" hangingPunct="0">
              <a:spcBef>
                <a:spcPct val="0"/>
              </a:spcBef>
              <a:spcAft>
                <a:spcPct val="0"/>
              </a:spcAft>
              <a:tabLst>
                <a:tab pos="58738" algn="l"/>
              </a:tabLst>
              <a:defRPr>
                <a:solidFill>
                  <a:schemeClr val="tx1"/>
                </a:solidFill>
                <a:latin typeface="Arial" pitchFamily="34" charset="0"/>
              </a:defRPr>
            </a:lvl8pPr>
            <a:lvl9pPr marL="3886200" indent="-228600" eaLnBrk="0" fontAlgn="base" hangingPunct="0">
              <a:spcBef>
                <a:spcPct val="0"/>
              </a:spcBef>
              <a:spcAft>
                <a:spcPct val="0"/>
              </a:spcAft>
              <a:tabLst>
                <a:tab pos="58738" algn="l"/>
              </a:tabLst>
              <a:defRPr>
                <a:solidFill>
                  <a:schemeClr val="tx1"/>
                </a:solidFill>
                <a:latin typeface="Arial" pitchFamily="34" charset="0"/>
              </a:defRPr>
            </a:lvl9pPr>
          </a:lstStyle>
          <a:p>
            <a:pPr defTabSz="914400" eaLnBrk="1" hangingPunct="1">
              <a:defRPr/>
            </a:pPr>
            <a:r>
              <a:rPr lang="en-US" sz="600" smtClean="0">
                <a:solidFill>
                  <a:srgbClr val="2F2F2F"/>
                </a:solidFill>
                <a:ea typeface="+mn-ea"/>
              </a:rPr>
              <a:t>©	2012 Experian Limited. All rights reserved.</a:t>
            </a:r>
            <a:br>
              <a:rPr lang="en-US" sz="600" smtClean="0">
                <a:solidFill>
                  <a:srgbClr val="2F2F2F"/>
                </a:solidFill>
                <a:ea typeface="+mn-ea"/>
              </a:rPr>
            </a:br>
            <a:r>
              <a:rPr lang="en-US" sz="600" b="1" smtClean="0">
                <a:solidFill>
                  <a:srgbClr val="2F2F2F"/>
                </a:solidFill>
                <a:ea typeface="+mn-ea"/>
              </a:rPr>
              <a:t>Experian Public.</a:t>
            </a:r>
          </a:p>
        </p:txBody>
      </p:sp>
    </p:spTree>
    <p:extLst>
      <p:ext uri="{BB962C8B-B14F-4D97-AF65-F5344CB8AC3E}">
        <p14:creationId xmlns:p14="http://schemas.microsoft.com/office/powerpoint/2010/main" val="159891862"/>
      </p:ext>
    </p:extLst>
  </p:cSld>
  <p:clrMap bg1="dk1" tx1="lt1" bg2="dk2" tx2="lt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 id="2147483714" r:id="rId14"/>
  </p:sldLayoutIdLst>
  <p:txStyles>
    <p:titleStyle>
      <a:lvl1pPr algn="l" rtl="0" eaLnBrk="0" fontAlgn="base" hangingPunct="0">
        <a:lnSpc>
          <a:spcPct val="90000"/>
        </a:lnSpc>
        <a:spcBef>
          <a:spcPct val="0"/>
        </a:spcBef>
        <a:spcAft>
          <a:spcPct val="0"/>
        </a:spcAft>
        <a:defRPr sz="2400" b="1" kern="1200">
          <a:solidFill>
            <a:schemeClr val="tx2"/>
          </a:solidFill>
          <a:latin typeface="+mj-lt"/>
          <a:ea typeface="+mj-ea"/>
          <a:cs typeface="+mj-cs"/>
        </a:defRPr>
      </a:lvl1pPr>
      <a:lvl2pPr algn="l" rtl="0" eaLnBrk="0" fontAlgn="base" hangingPunct="0">
        <a:lnSpc>
          <a:spcPct val="90000"/>
        </a:lnSpc>
        <a:spcBef>
          <a:spcPct val="0"/>
        </a:spcBef>
        <a:spcAft>
          <a:spcPct val="0"/>
        </a:spcAft>
        <a:defRPr sz="2400" b="1">
          <a:solidFill>
            <a:schemeClr val="tx2"/>
          </a:solidFill>
          <a:latin typeface="Arial" charset="0"/>
        </a:defRPr>
      </a:lvl2pPr>
      <a:lvl3pPr algn="l" rtl="0" eaLnBrk="0" fontAlgn="base" hangingPunct="0">
        <a:lnSpc>
          <a:spcPct val="90000"/>
        </a:lnSpc>
        <a:spcBef>
          <a:spcPct val="0"/>
        </a:spcBef>
        <a:spcAft>
          <a:spcPct val="0"/>
        </a:spcAft>
        <a:defRPr sz="2400" b="1">
          <a:solidFill>
            <a:schemeClr val="tx2"/>
          </a:solidFill>
          <a:latin typeface="Arial" charset="0"/>
        </a:defRPr>
      </a:lvl3pPr>
      <a:lvl4pPr algn="l" rtl="0" eaLnBrk="0" fontAlgn="base" hangingPunct="0">
        <a:lnSpc>
          <a:spcPct val="90000"/>
        </a:lnSpc>
        <a:spcBef>
          <a:spcPct val="0"/>
        </a:spcBef>
        <a:spcAft>
          <a:spcPct val="0"/>
        </a:spcAft>
        <a:defRPr sz="2400" b="1">
          <a:solidFill>
            <a:schemeClr val="tx2"/>
          </a:solidFill>
          <a:latin typeface="Arial" charset="0"/>
        </a:defRPr>
      </a:lvl4pPr>
      <a:lvl5pPr algn="l" rtl="0" eaLnBrk="0" fontAlgn="base" hangingPunct="0">
        <a:lnSpc>
          <a:spcPct val="90000"/>
        </a:lnSpc>
        <a:spcBef>
          <a:spcPct val="0"/>
        </a:spcBef>
        <a:spcAft>
          <a:spcPct val="0"/>
        </a:spcAft>
        <a:defRPr sz="2400" b="1">
          <a:solidFill>
            <a:schemeClr val="tx2"/>
          </a:solidFill>
          <a:latin typeface="Arial" charset="0"/>
        </a:defRPr>
      </a:lvl5pPr>
      <a:lvl6pPr marL="457200" algn="l" rtl="0" eaLnBrk="1" fontAlgn="base" hangingPunct="1">
        <a:lnSpc>
          <a:spcPct val="90000"/>
        </a:lnSpc>
        <a:spcBef>
          <a:spcPct val="0"/>
        </a:spcBef>
        <a:spcAft>
          <a:spcPct val="0"/>
        </a:spcAft>
        <a:defRPr sz="2400" b="1">
          <a:solidFill>
            <a:schemeClr val="tx2"/>
          </a:solidFill>
          <a:latin typeface="Arial" charset="0"/>
        </a:defRPr>
      </a:lvl6pPr>
      <a:lvl7pPr marL="914400" algn="l" rtl="0" eaLnBrk="1" fontAlgn="base" hangingPunct="1">
        <a:lnSpc>
          <a:spcPct val="90000"/>
        </a:lnSpc>
        <a:spcBef>
          <a:spcPct val="0"/>
        </a:spcBef>
        <a:spcAft>
          <a:spcPct val="0"/>
        </a:spcAft>
        <a:defRPr sz="2400" b="1">
          <a:solidFill>
            <a:schemeClr val="tx2"/>
          </a:solidFill>
          <a:latin typeface="Arial" charset="0"/>
        </a:defRPr>
      </a:lvl7pPr>
      <a:lvl8pPr marL="1371600" algn="l" rtl="0" eaLnBrk="1" fontAlgn="base" hangingPunct="1">
        <a:lnSpc>
          <a:spcPct val="90000"/>
        </a:lnSpc>
        <a:spcBef>
          <a:spcPct val="0"/>
        </a:spcBef>
        <a:spcAft>
          <a:spcPct val="0"/>
        </a:spcAft>
        <a:defRPr sz="2400" b="1">
          <a:solidFill>
            <a:schemeClr val="tx2"/>
          </a:solidFill>
          <a:latin typeface="Arial" charset="0"/>
        </a:defRPr>
      </a:lvl8pPr>
      <a:lvl9pPr marL="1828800" algn="l" rtl="0" eaLnBrk="1" fontAlgn="base" hangingPunct="1">
        <a:lnSpc>
          <a:spcPct val="90000"/>
        </a:lnSpc>
        <a:spcBef>
          <a:spcPct val="0"/>
        </a:spcBef>
        <a:spcAft>
          <a:spcPct val="0"/>
        </a:spcAft>
        <a:defRPr sz="2400" b="1">
          <a:solidFill>
            <a:schemeClr val="tx2"/>
          </a:solidFill>
          <a:latin typeface="Arial" charset="0"/>
        </a:defRPr>
      </a:lvl9pPr>
    </p:titleStyle>
    <p:bodyStyle>
      <a:lvl1pPr marL="280988" indent="-280988" algn="l" rtl="0" eaLnBrk="0" fontAlgn="base" hangingPunct="0">
        <a:lnSpc>
          <a:spcPct val="90000"/>
        </a:lnSpc>
        <a:spcBef>
          <a:spcPts val="600"/>
        </a:spcBef>
        <a:spcAft>
          <a:spcPts val="600"/>
        </a:spcAft>
        <a:buClr>
          <a:schemeClr val="bg2"/>
        </a:buClr>
        <a:buSzPct val="100000"/>
        <a:buFont typeface="Wingdings" pitchFamily="2" charset="2"/>
        <a:buChar char="§"/>
        <a:defRPr kern="1200">
          <a:solidFill>
            <a:srgbClr val="181818"/>
          </a:solidFill>
          <a:latin typeface="+mn-lt"/>
          <a:ea typeface="+mn-ea"/>
          <a:cs typeface="+mn-cs"/>
        </a:defRPr>
      </a:lvl1pPr>
      <a:lvl2pPr marL="742950" indent="-285750" algn="l" rtl="0" eaLnBrk="0" fontAlgn="base" hangingPunct="0">
        <a:lnSpc>
          <a:spcPct val="90000"/>
        </a:lnSpc>
        <a:spcBef>
          <a:spcPts val="600"/>
        </a:spcBef>
        <a:spcAft>
          <a:spcPts val="600"/>
        </a:spcAft>
        <a:buClr>
          <a:schemeClr val="bg2"/>
        </a:buClr>
        <a:buSzPct val="50000"/>
        <a:buFont typeface="Arial" pitchFamily="34" charset="0"/>
        <a:buChar char="►"/>
        <a:defRPr kern="1200">
          <a:solidFill>
            <a:srgbClr val="181818"/>
          </a:solidFill>
          <a:latin typeface="+mn-lt"/>
          <a:ea typeface="+mn-ea"/>
          <a:cs typeface="+mn-cs"/>
        </a:defRPr>
      </a:lvl2pPr>
      <a:lvl3pPr marL="1143000" indent="-228600" algn="l" rtl="0" eaLnBrk="0" fontAlgn="base" hangingPunct="0">
        <a:lnSpc>
          <a:spcPct val="90000"/>
        </a:lnSpc>
        <a:spcBef>
          <a:spcPts val="600"/>
        </a:spcBef>
        <a:spcAft>
          <a:spcPts val="600"/>
        </a:spcAft>
        <a:buClr>
          <a:schemeClr val="bg2"/>
        </a:buClr>
        <a:buSzPct val="70000"/>
        <a:buFont typeface="Arial" pitchFamily="34" charset="0"/>
        <a:buChar char="●"/>
        <a:defRPr kern="1200">
          <a:solidFill>
            <a:srgbClr val="181818"/>
          </a:solidFill>
          <a:latin typeface="+mn-lt"/>
          <a:ea typeface="+mn-ea"/>
          <a:cs typeface="+mn-cs"/>
        </a:defRPr>
      </a:lvl3pPr>
      <a:lvl4pPr marL="1600200" indent="-228600" algn="l" rtl="0" eaLnBrk="0" fontAlgn="base" hangingPunct="0">
        <a:lnSpc>
          <a:spcPct val="90000"/>
        </a:lnSpc>
        <a:spcBef>
          <a:spcPts val="600"/>
        </a:spcBef>
        <a:spcAft>
          <a:spcPts val="600"/>
        </a:spcAft>
        <a:buClr>
          <a:schemeClr val="bg2"/>
        </a:buClr>
        <a:buSzPct val="50000"/>
        <a:buFont typeface="Arial" pitchFamily="34" charset="0"/>
        <a:buChar char="▲"/>
        <a:defRPr kern="1200">
          <a:solidFill>
            <a:srgbClr val="181818"/>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hyperlink" Target="http://developer.tessituranetwork.com/display/devportal/Welcome+Developers!" TargetMode="Externa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a:xfrm>
            <a:off x="3544888" y="2992438"/>
            <a:ext cx="5230812" cy="1266825"/>
          </a:xfrm>
        </p:spPr>
        <p:txBody>
          <a:bodyPr/>
          <a:lstStyle/>
          <a:p>
            <a:pPr eaLnBrk="1" hangingPunct="1"/>
            <a:r>
              <a:rPr lang="en-GB" smtClean="0"/>
              <a:t>Data quality – capture, deduplication and merging</a:t>
            </a:r>
            <a:endParaRPr lang="en-US" smtClean="0"/>
          </a:p>
        </p:txBody>
      </p:sp>
      <p:sp>
        <p:nvSpPr>
          <p:cNvPr id="5123" name="Subtitle 2"/>
          <p:cNvSpPr>
            <a:spLocks noGrp="1"/>
          </p:cNvSpPr>
          <p:nvPr>
            <p:ph type="subTitle" idx="1"/>
          </p:nvPr>
        </p:nvSpPr>
        <p:spPr>
          <a:xfrm>
            <a:off x="3544888" y="4951413"/>
            <a:ext cx="5230812" cy="646112"/>
          </a:xfrm>
        </p:spPr>
        <p:txBody>
          <a:bodyPr/>
          <a:lstStyle/>
          <a:p>
            <a:pPr eaLnBrk="1" hangingPunct="1"/>
            <a:r>
              <a:rPr lang="en-US" smtClean="0"/>
              <a:t>Sinead Nash, Experian QAS</a:t>
            </a:r>
          </a:p>
        </p:txBody>
      </p:sp>
    </p:spTree>
    <p:extLst>
      <p:ext uri="{BB962C8B-B14F-4D97-AF65-F5344CB8AC3E}">
        <p14:creationId xmlns:p14="http://schemas.microsoft.com/office/powerpoint/2010/main" val="1974493451"/>
      </p:ext>
    </p:extLst>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Content Placeholder 1"/>
          <p:cNvSpPr>
            <a:spLocks noGrp="1"/>
          </p:cNvSpPr>
          <p:nvPr>
            <p:ph idx="1"/>
          </p:nvPr>
        </p:nvSpPr>
        <p:spPr/>
        <p:txBody>
          <a:bodyPr/>
          <a:lstStyle/>
          <a:p>
            <a:pPr eaLnBrk="1" hangingPunct="1"/>
            <a:r>
              <a:rPr lang="en-GB" sz="2800" smtClean="0"/>
              <a:t>Data Quality Research</a:t>
            </a:r>
          </a:p>
          <a:p>
            <a:pPr eaLnBrk="1" hangingPunct="1"/>
            <a:r>
              <a:rPr lang="en-GB" sz="2800" smtClean="0"/>
              <a:t>Address Capture</a:t>
            </a:r>
          </a:p>
          <a:p>
            <a:pPr eaLnBrk="1" hangingPunct="1"/>
            <a:r>
              <a:rPr lang="en-GB" sz="2800" smtClean="0"/>
              <a:t>Data Cleansing</a:t>
            </a:r>
          </a:p>
          <a:p>
            <a:pPr eaLnBrk="1" hangingPunct="1"/>
            <a:r>
              <a:rPr lang="en-GB" sz="2800" smtClean="0"/>
              <a:t>Accurate Data</a:t>
            </a:r>
          </a:p>
          <a:p>
            <a:pPr eaLnBrk="1" hangingPunct="1"/>
            <a:r>
              <a:rPr lang="en-GB" sz="2800" smtClean="0"/>
              <a:t>Capture in a Digital World</a:t>
            </a:r>
          </a:p>
          <a:p>
            <a:pPr eaLnBrk="1" hangingPunct="1"/>
            <a:r>
              <a:rPr lang="en-GB" sz="2800" smtClean="0"/>
              <a:t>RSC Data Cleanse</a:t>
            </a:r>
          </a:p>
        </p:txBody>
      </p:sp>
      <p:sp>
        <p:nvSpPr>
          <p:cNvPr id="6147" name="Title 2"/>
          <p:cNvSpPr>
            <a:spLocks noGrp="1"/>
          </p:cNvSpPr>
          <p:nvPr>
            <p:ph type="title"/>
          </p:nvPr>
        </p:nvSpPr>
        <p:spPr>
          <a:xfrm>
            <a:off x="1098550" y="225425"/>
            <a:ext cx="7815263" cy="984250"/>
          </a:xfrm>
          <a:ln/>
        </p:spPr>
        <p:txBody>
          <a:bodyPr/>
          <a:lstStyle/>
          <a:p>
            <a:pPr eaLnBrk="1" hangingPunct="1"/>
            <a:r>
              <a:rPr lang="en-GB" smtClean="0"/>
              <a:t>Agenda</a:t>
            </a:r>
          </a:p>
        </p:txBody>
      </p:sp>
    </p:spTree>
    <p:extLst>
      <p:ext uri="{BB962C8B-B14F-4D97-AF65-F5344CB8AC3E}">
        <p14:creationId xmlns:p14="http://schemas.microsoft.com/office/powerpoint/2010/main" val="38420621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1"/>
          <p:cNvSpPr>
            <a:spLocks noGrp="1"/>
          </p:cNvSpPr>
          <p:nvPr>
            <p:ph idx="1"/>
          </p:nvPr>
        </p:nvSpPr>
        <p:spPr/>
        <p:txBody>
          <a:bodyPr/>
          <a:lstStyle/>
          <a:p>
            <a:pPr eaLnBrk="1" hangingPunct="1"/>
            <a:r>
              <a:rPr lang="en-GB" sz="2400" smtClean="0"/>
              <a:t>89% of Companies believe departmental budgets are being wasted through inaccurate data</a:t>
            </a:r>
          </a:p>
          <a:p>
            <a:pPr eaLnBrk="1" hangingPunct="1"/>
            <a:endParaRPr lang="en-GB" sz="2400" smtClean="0"/>
          </a:p>
          <a:p>
            <a:pPr eaLnBrk="1" hangingPunct="1"/>
            <a:r>
              <a:rPr lang="en-GB" sz="2400" smtClean="0"/>
              <a:t>The average proportion of departmental budgets lost from bad data is 15%</a:t>
            </a:r>
          </a:p>
          <a:p>
            <a:pPr eaLnBrk="1" hangingPunct="1"/>
            <a:endParaRPr lang="en-GB" sz="2400" smtClean="0"/>
          </a:p>
          <a:p>
            <a:pPr eaLnBrk="1" hangingPunct="1"/>
            <a:r>
              <a:rPr lang="en-GB" sz="2400" smtClean="0"/>
              <a:t>57% of data inaccuracy is found to come from human error</a:t>
            </a:r>
          </a:p>
          <a:p>
            <a:pPr eaLnBrk="1" hangingPunct="1"/>
            <a:endParaRPr lang="en-GB" sz="2400" smtClean="0"/>
          </a:p>
          <a:p>
            <a:pPr eaLnBrk="1" hangingPunct="1"/>
            <a:r>
              <a:rPr lang="en-GB" sz="2400" smtClean="0"/>
              <a:t>48% of those companies use manual checking to remedy</a:t>
            </a:r>
          </a:p>
          <a:p>
            <a:pPr eaLnBrk="1" hangingPunct="1"/>
            <a:endParaRPr lang="en-GB" sz="2400" smtClean="0"/>
          </a:p>
          <a:p>
            <a:pPr eaLnBrk="1" hangingPunct="1"/>
            <a:r>
              <a:rPr lang="en-GB" sz="2400" smtClean="0"/>
              <a:t>What  is your acceptable level of data inaccuracy?</a:t>
            </a:r>
          </a:p>
        </p:txBody>
      </p:sp>
      <p:sp>
        <p:nvSpPr>
          <p:cNvPr id="7171" name="Title 2"/>
          <p:cNvSpPr>
            <a:spLocks noGrp="1"/>
          </p:cNvSpPr>
          <p:nvPr>
            <p:ph type="title"/>
          </p:nvPr>
        </p:nvSpPr>
        <p:spPr>
          <a:xfrm>
            <a:off x="1098550" y="225425"/>
            <a:ext cx="7815263" cy="984250"/>
          </a:xfrm>
          <a:ln/>
        </p:spPr>
        <p:txBody>
          <a:bodyPr/>
          <a:lstStyle/>
          <a:p>
            <a:pPr eaLnBrk="1" hangingPunct="1"/>
            <a:r>
              <a:rPr lang="en-GB" smtClean="0"/>
              <a:t>Global Research White Paper</a:t>
            </a:r>
            <a:br>
              <a:rPr lang="en-GB" smtClean="0"/>
            </a:br>
            <a:r>
              <a:rPr lang="en-GB" smtClean="0"/>
              <a:t>	Experian and Dynamic Markets </a:t>
            </a:r>
          </a:p>
        </p:txBody>
      </p:sp>
    </p:spTree>
    <p:extLst>
      <p:ext uri="{BB962C8B-B14F-4D97-AF65-F5344CB8AC3E}">
        <p14:creationId xmlns:p14="http://schemas.microsoft.com/office/powerpoint/2010/main" val="21871806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2"/>
          <p:cNvSpPr>
            <a:spLocks noGrp="1"/>
          </p:cNvSpPr>
          <p:nvPr>
            <p:ph type="title"/>
          </p:nvPr>
        </p:nvSpPr>
        <p:spPr>
          <a:xfrm>
            <a:off x="1098550" y="225425"/>
            <a:ext cx="7815263" cy="984250"/>
          </a:xfrm>
          <a:ln/>
        </p:spPr>
        <p:txBody>
          <a:bodyPr/>
          <a:lstStyle/>
          <a:p>
            <a:pPr eaLnBrk="1" hangingPunct="1"/>
            <a:r>
              <a:rPr lang="en-GB" smtClean="0"/>
              <a:t>Sources of Data</a:t>
            </a:r>
          </a:p>
        </p:txBody>
      </p:sp>
      <p:sp>
        <p:nvSpPr>
          <p:cNvPr id="8195" name="TextBox 4"/>
          <p:cNvSpPr txBox="1">
            <a:spLocks noChangeArrowheads="1"/>
          </p:cNvSpPr>
          <p:nvPr/>
        </p:nvSpPr>
        <p:spPr bwMode="auto">
          <a:xfrm>
            <a:off x="477838" y="5527675"/>
            <a:ext cx="8375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defTabSz="914400" eaLnBrk="1" hangingPunct="1"/>
            <a:r>
              <a:rPr lang="en-GB" sz="1800" smtClean="0">
                <a:solidFill>
                  <a:srgbClr val="2F2F2F"/>
                </a:solidFill>
                <a:ea typeface="+mn-ea"/>
              </a:rPr>
              <a:t>Research suggested a median of 6 databases per company</a:t>
            </a:r>
          </a:p>
          <a:p>
            <a:pPr defTabSz="914400" eaLnBrk="1" hangingPunct="1"/>
            <a:endParaRPr lang="en-GB" sz="1800" smtClean="0">
              <a:solidFill>
                <a:srgbClr val="2F2F2F"/>
              </a:solidFill>
              <a:ea typeface="+mn-ea"/>
            </a:endParaRPr>
          </a:p>
          <a:p>
            <a:pPr defTabSz="914400" eaLnBrk="1" hangingPunct="1"/>
            <a:r>
              <a:rPr lang="en-GB" sz="1800" smtClean="0">
                <a:solidFill>
                  <a:srgbClr val="2F2F2F"/>
                </a:solidFill>
                <a:ea typeface="+mn-ea"/>
              </a:rPr>
              <a:t>Varied levels of capture at each data source</a:t>
            </a:r>
          </a:p>
        </p:txBody>
      </p:sp>
      <p:graphicFrame>
        <p:nvGraphicFramePr>
          <p:cNvPr id="2" name="Diagram 1"/>
          <p:cNvGraphicFramePr/>
          <p:nvPr/>
        </p:nvGraphicFramePr>
        <p:xfrm>
          <a:off x="477838" y="1397000"/>
          <a:ext cx="818818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8664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1"/>
          <p:cNvSpPr>
            <a:spLocks noGrp="1"/>
          </p:cNvSpPr>
          <p:nvPr>
            <p:ph idx="1"/>
          </p:nvPr>
        </p:nvSpPr>
        <p:spPr/>
        <p:txBody>
          <a:bodyPr/>
          <a:lstStyle/>
          <a:p>
            <a:pPr eaLnBrk="1" hangingPunct="1"/>
            <a:endParaRPr lang="en-GB" smtClean="0"/>
          </a:p>
          <a:p>
            <a:pPr eaLnBrk="1" hangingPunct="1"/>
            <a:endParaRPr lang="en-GB" smtClean="0"/>
          </a:p>
          <a:p>
            <a:pPr eaLnBrk="1" hangingPunct="1"/>
            <a:endParaRPr lang="en-GB" smtClean="0"/>
          </a:p>
          <a:p>
            <a:pPr eaLnBrk="1" hangingPunct="1"/>
            <a:endParaRPr lang="en-GB" smtClean="0"/>
          </a:p>
          <a:p>
            <a:pPr eaLnBrk="1" hangingPunct="1"/>
            <a:endParaRPr lang="en-GB" smtClean="0"/>
          </a:p>
          <a:p>
            <a:pPr eaLnBrk="1" hangingPunct="1"/>
            <a:endParaRPr lang="en-GB" smtClean="0"/>
          </a:p>
          <a:p>
            <a:pPr eaLnBrk="1" hangingPunct="1"/>
            <a:endParaRPr lang="en-GB" smtClean="0"/>
          </a:p>
          <a:p>
            <a:pPr eaLnBrk="1" hangingPunct="1"/>
            <a:endParaRPr lang="en-GB" smtClean="0"/>
          </a:p>
          <a:p>
            <a:pPr eaLnBrk="1" hangingPunct="1"/>
            <a:endParaRPr lang="en-GB" smtClean="0"/>
          </a:p>
          <a:p>
            <a:pPr eaLnBrk="1" hangingPunct="1"/>
            <a:endParaRPr lang="en-GB" smtClean="0">
              <a:solidFill>
                <a:schemeClr val="tx1"/>
              </a:solidFill>
            </a:endParaRPr>
          </a:p>
          <a:p>
            <a:pPr eaLnBrk="1" hangingPunct="1"/>
            <a:endParaRPr lang="en-GB" smtClean="0">
              <a:solidFill>
                <a:schemeClr val="tx1"/>
              </a:solidFill>
            </a:endParaRPr>
          </a:p>
          <a:p>
            <a:pPr eaLnBrk="1" hangingPunct="1"/>
            <a:r>
              <a:rPr lang="en-GB" smtClean="0">
                <a:solidFill>
                  <a:schemeClr val="tx1"/>
                </a:solidFill>
              </a:rPr>
              <a:t>Validated data at source of entry ensures a consistent level of data accuracy</a:t>
            </a:r>
            <a:endParaRPr lang="en-GB" smtClean="0"/>
          </a:p>
        </p:txBody>
      </p:sp>
      <p:sp>
        <p:nvSpPr>
          <p:cNvPr id="9219" name="Title 2"/>
          <p:cNvSpPr>
            <a:spLocks noGrp="1"/>
          </p:cNvSpPr>
          <p:nvPr>
            <p:ph type="title"/>
          </p:nvPr>
        </p:nvSpPr>
        <p:spPr>
          <a:xfrm>
            <a:off x="1098550" y="225425"/>
            <a:ext cx="7815263" cy="984250"/>
          </a:xfrm>
          <a:ln/>
        </p:spPr>
        <p:txBody>
          <a:bodyPr/>
          <a:lstStyle/>
          <a:p>
            <a:pPr eaLnBrk="1" hangingPunct="1"/>
            <a:r>
              <a:rPr lang="en-GB" smtClean="0"/>
              <a:t>Address Capture</a:t>
            </a:r>
          </a:p>
        </p:txBody>
      </p:sp>
      <p:pic>
        <p:nvPicPr>
          <p:cNvPr id="9220"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1600" y="1528763"/>
            <a:ext cx="91440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815849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1"/>
          <p:cNvSpPr>
            <a:spLocks noGrp="1"/>
          </p:cNvSpPr>
          <p:nvPr>
            <p:ph idx="1"/>
          </p:nvPr>
        </p:nvSpPr>
        <p:spPr/>
        <p:txBody>
          <a:bodyPr/>
          <a:lstStyle/>
          <a:p>
            <a:endParaRPr lang="en-GB" smtClean="0"/>
          </a:p>
          <a:p>
            <a:endParaRPr lang="en-GB" smtClean="0"/>
          </a:p>
          <a:p>
            <a:endParaRPr lang="en-GB" smtClean="0"/>
          </a:p>
          <a:p>
            <a:endParaRPr lang="en-GB" smtClean="0"/>
          </a:p>
          <a:p>
            <a:endParaRPr lang="en-GB" smtClean="0"/>
          </a:p>
          <a:p>
            <a:endParaRPr lang="en-GB" smtClean="0"/>
          </a:p>
          <a:p>
            <a:endParaRPr lang="en-GB" smtClean="0"/>
          </a:p>
          <a:p>
            <a:endParaRPr lang="en-GB" smtClean="0"/>
          </a:p>
          <a:p>
            <a:endParaRPr lang="en-GB" smtClean="0"/>
          </a:p>
          <a:p>
            <a:endParaRPr lang="en-GB" smtClean="0"/>
          </a:p>
          <a:p>
            <a:endParaRPr lang="en-GB" smtClean="0"/>
          </a:p>
          <a:p>
            <a:r>
              <a:rPr lang="en-GB" smtClean="0"/>
              <a:t>To gain this insight Experian can perform a free data healthcheck </a:t>
            </a:r>
          </a:p>
          <a:p>
            <a:endParaRPr lang="en-GB" smtClean="0"/>
          </a:p>
        </p:txBody>
      </p:sp>
      <p:sp>
        <p:nvSpPr>
          <p:cNvPr id="10243" name="Title 2"/>
          <p:cNvSpPr>
            <a:spLocks noGrp="1"/>
          </p:cNvSpPr>
          <p:nvPr>
            <p:ph type="title"/>
          </p:nvPr>
        </p:nvSpPr>
        <p:spPr>
          <a:xfrm>
            <a:off x="1098550" y="225425"/>
            <a:ext cx="7815263" cy="984250"/>
          </a:xfrm>
          <a:ln/>
        </p:spPr>
        <p:txBody>
          <a:bodyPr/>
          <a:lstStyle/>
          <a:p>
            <a:r>
              <a:rPr lang="en-GB" smtClean="0"/>
              <a:t>How dirty is your Data?</a:t>
            </a:r>
          </a:p>
        </p:txBody>
      </p:sp>
      <p:pic>
        <p:nvPicPr>
          <p:cNvPr id="1024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713" y="1422400"/>
            <a:ext cx="8112125" cy="401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169080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
          <p:cNvSpPr>
            <a:spLocks noGrp="1"/>
          </p:cNvSpPr>
          <p:nvPr>
            <p:ph type="title"/>
          </p:nvPr>
        </p:nvSpPr>
        <p:spPr>
          <a:xfrm>
            <a:off x="1098550" y="225425"/>
            <a:ext cx="7815263" cy="984250"/>
          </a:xfrm>
          <a:ln/>
        </p:spPr>
        <p:txBody>
          <a:bodyPr/>
          <a:lstStyle/>
          <a:p>
            <a:pPr eaLnBrk="1" hangingPunct="1"/>
            <a:r>
              <a:rPr lang="en-GB" smtClean="0"/>
              <a:t>Cost of Inaccurate Data</a:t>
            </a:r>
          </a:p>
        </p:txBody>
      </p:sp>
      <p:pic>
        <p:nvPicPr>
          <p:cNvPr id="11267" name="Picture 2"/>
          <p:cNvPicPr>
            <a:picLocks noChangeAspect="1" noChangeArrowheads="1"/>
          </p:cNvPicPr>
          <p:nvPr/>
        </p:nvPicPr>
        <p:blipFill>
          <a:blip r:embed="rId2">
            <a:extLst>
              <a:ext uri="{28A0092B-C50C-407E-A947-70E740481C1C}">
                <a14:useLocalDpi xmlns:a14="http://schemas.microsoft.com/office/drawing/2010/main" val="0"/>
              </a:ext>
            </a:extLst>
          </a:blip>
          <a:srcRect l="32797" t="38692" r="35075" b="10715"/>
          <a:stretch>
            <a:fillRect/>
          </a:stretch>
        </p:blipFill>
        <p:spPr bwMode="auto">
          <a:xfrm>
            <a:off x="1225550" y="1252538"/>
            <a:ext cx="6146800" cy="5443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36748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1"/>
          <p:cNvSpPr>
            <a:spLocks noGrp="1"/>
          </p:cNvSpPr>
          <p:nvPr>
            <p:ph sz="half" idx="1"/>
          </p:nvPr>
        </p:nvSpPr>
        <p:spPr/>
        <p:txBody>
          <a:bodyPr/>
          <a:lstStyle/>
          <a:p>
            <a:pPr eaLnBrk="1" hangingPunct="1"/>
            <a:r>
              <a:rPr lang="en-GB" smtClean="0"/>
              <a:t>Capture</a:t>
            </a:r>
          </a:p>
          <a:p>
            <a:pPr lvl="1" eaLnBrk="1" hangingPunct="1"/>
            <a:r>
              <a:rPr lang="en-GB" smtClean="0"/>
              <a:t>Correct Data entering your database</a:t>
            </a:r>
          </a:p>
          <a:p>
            <a:pPr lvl="1" eaLnBrk="1" hangingPunct="1"/>
            <a:r>
              <a:rPr lang="en-GB" smtClean="0"/>
              <a:t>Fully Validated Information</a:t>
            </a:r>
          </a:p>
          <a:p>
            <a:pPr lvl="1" eaLnBrk="1" hangingPunct="1"/>
            <a:r>
              <a:rPr lang="en-GB" smtClean="0"/>
              <a:t>Information can be used for profiling</a:t>
            </a:r>
          </a:p>
          <a:p>
            <a:pPr lvl="1" eaLnBrk="1" hangingPunct="1"/>
            <a:r>
              <a:rPr lang="en-GB" smtClean="0"/>
              <a:t>Reporting Statistics</a:t>
            </a:r>
          </a:p>
          <a:p>
            <a:pPr lvl="1" eaLnBrk="1" hangingPunct="1"/>
            <a:r>
              <a:rPr lang="en-GB" smtClean="0"/>
              <a:t>Direct Marketing Campaign Efficiencies</a:t>
            </a:r>
          </a:p>
        </p:txBody>
      </p:sp>
      <p:sp>
        <p:nvSpPr>
          <p:cNvPr id="12291" name="Content Placeholder 2"/>
          <p:cNvSpPr>
            <a:spLocks noGrp="1"/>
          </p:cNvSpPr>
          <p:nvPr>
            <p:ph sz="half" idx="10"/>
          </p:nvPr>
        </p:nvSpPr>
        <p:spPr/>
        <p:txBody>
          <a:bodyPr/>
          <a:lstStyle/>
          <a:p>
            <a:pPr eaLnBrk="1" hangingPunct="1"/>
            <a:r>
              <a:rPr lang="en-GB" smtClean="0"/>
              <a:t>Cleanse</a:t>
            </a:r>
          </a:p>
          <a:p>
            <a:pPr lvl="1" eaLnBrk="1" hangingPunct="1"/>
            <a:r>
              <a:rPr lang="en-GB" smtClean="0"/>
              <a:t>Database Degeneration</a:t>
            </a:r>
          </a:p>
          <a:p>
            <a:pPr lvl="1" eaLnBrk="1" hangingPunct="1"/>
            <a:r>
              <a:rPr lang="en-GB" smtClean="0"/>
              <a:t>100,000 changes to the Royal Mail address file each week</a:t>
            </a:r>
          </a:p>
          <a:p>
            <a:pPr lvl="1" eaLnBrk="1" hangingPunct="1"/>
            <a:r>
              <a:rPr lang="en-GB" smtClean="0"/>
              <a:t>All data sources correctly formatted</a:t>
            </a:r>
          </a:p>
          <a:p>
            <a:pPr lvl="1" eaLnBrk="1" hangingPunct="1"/>
            <a:r>
              <a:rPr lang="en-GB" smtClean="0"/>
              <a:t>More “useful” data </a:t>
            </a:r>
          </a:p>
          <a:p>
            <a:pPr lvl="1" eaLnBrk="1" hangingPunct="1"/>
            <a:r>
              <a:rPr lang="en-GB" smtClean="0"/>
              <a:t>Suppression</a:t>
            </a:r>
          </a:p>
          <a:p>
            <a:pPr lvl="2" eaLnBrk="1" hangingPunct="1"/>
            <a:r>
              <a:rPr lang="en-GB" smtClean="0"/>
              <a:t>Keep in touch with Patrons</a:t>
            </a:r>
          </a:p>
          <a:p>
            <a:pPr lvl="2" eaLnBrk="1" hangingPunct="1"/>
            <a:r>
              <a:rPr lang="en-GB" smtClean="0"/>
              <a:t>Todays Study Buddies could be tomorrows Alpha Territories?</a:t>
            </a:r>
          </a:p>
        </p:txBody>
      </p:sp>
      <p:sp>
        <p:nvSpPr>
          <p:cNvPr id="12292" name="Title 2"/>
          <p:cNvSpPr>
            <a:spLocks noGrp="1"/>
          </p:cNvSpPr>
          <p:nvPr>
            <p:ph type="title"/>
          </p:nvPr>
        </p:nvSpPr>
        <p:spPr>
          <a:xfrm>
            <a:off x="1098550" y="225425"/>
            <a:ext cx="7815263" cy="998538"/>
          </a:xfrm>
          <a:ln/>
        </p:spPr>
        <p:txBody>
          <a:bodyPr/>
          <a:lstStyle/>
          <a:p>
            <a:pPr eaLnBrk="1" hangingPunct="1"/>
            <a:r>
              <a:rPr lang="en-GB" smtClean="0"/>
              <a:t>Capture vs Cleanse?</a:t>
            </a:r>
          </a:p>
        </p:txBody>
      </p:sp>
    </p:spTree>
    <p:extLst>
      <p:ext uri="{BB962C8B-B14F-4D97-AF65-F5344CB8AC3E}">
        <p14:creationId xmlns:p14="http://schemas.microsoft.com/office/powerpoint/2010/main" val="38410159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1"/>
          <p:cNvSpPr>
            <a:spLocks noGrp="1"/>
          </p:cNvSpPr>
          <p:nvPr>
            <p:ph idx="1"/>
          </p:nvPr>
        </p:nvSpPr>
        <p:spPr/>
        <p:txBody>
          <a:bodyPr/>
          <a:lstStyle/>
          <a:p>
            <a:pPr eaLnBrk="1" hangingPunct="1">
              <a:defRPr/>
            </a:pPr>
            <a:r>
              <a:rPr lang="en-GB" sz="2400" dirty="0" smtClean="0"/>
              <a:t>Reduced number of returned mailings</a:t>
            </a:r>
          </a:p>
          <a:p>
            <a:pPr lvl="1" eaLnBrk="1" hangingPunct="1">
              <a:defRPr/>
            </a:pPr>
            <a:r>
              <a:rPr lang="en-US" sz="2400" dirty="0" smtClean="0"/>
              <a:t>Increase the identification of duplicates </a:t>
            </a:r>
            <a:endParaRPr lang="en-GB" sz="2400" dirty="0" smtClean="0"/>
          </a:p>
          <a:p>
            <a:pPr marL="0" indent="0" eaLnBrk="1" hangingPunct="1">
              <a:buFont typeface="Wingdings" pitchFamily="2" charset="2"/>
              <a:buNone/>
              <a:defRPr/>
            </a:pPr>
            <a:endParaRPr lang="en-GB" sz="2400" dirty="0" smtClean="0"/>
          </a:p>
          <a:p>
            <a:pPr eaLnBrk="1" hangingPunct="1">
              <a:defRPr/>
            </a:pPr>
            <a:r>
              <a:rPr lang="en-GB" sz="2400" dirty="0" smtClean="0"/>
              <a:t>Greater Customer Insight</a:t>
            </a:r>
          </a:p>
          <a:p>
            <a:pPr lvl="2" eaLnBrk="1" hangingPunct="1">
              <a:defRPr/>
            </a:pPr>
            <a:r>
              <a:rPr lang="en-GB" sz="2400" dirty="0" smtClean="0"/>
              <a:t>Understand tomorrows “big-spenders”</a:t>
            </a:r>
          </a:p>
          <a:p>
            <a:pPr lvl="2" eaLnBrk="1" hangingPunct="1">
              <a:defRPr/>
            </a:pPr>
            <a:r>
              <a:rPr lang="en-GB" sz="2400" smtClean="0"/>
              <a:t>Single Customer View</a:t>
            </a:r>
            <a:endParaRPr lang="en-GB" sz="2400" dirty="0" smtClean="0"/>
          </a:p>
          <a:p>
            <a:pPr eaLnBrk="1" hangingPunct="1">
              <a:defRPr/>
            </a:pPr>
            <a:endParaRPr lang="en-GB" sz="2400" dirty="0" smtClean="0"/>
          </a:p>
          <a:p>
            <a:pPr eaLnBrk="1" hangingPunct="1">
              <a:defRPr/>
            </a:pPr>
            <a:r>
              <a:rPr lang="en-GB" sz="2400" dirty="0" smtClean="0"/>
              <a:t>Remain compliant – Data Protection Act</a:t>
            </a:r>
          </a:p>
          <a:p>
            <a:pPr lvl="1" eaLnBrk="1" hangingPunct="1">
              <a:defRPr/>
            </a:pPr>
            <a:r>
              <a:rPr lang="en-GB" sz="2400" dirty="0" smtClean="0"/>
              <a:t>“</a:t>
            </a:r>
            <a:r>
              <a:rPr lang="en-US" sz="2400" dirty="0" smtClean="0"/>
              <a:t>Personal data shall be accurate and, where necessary, kept up to date”</a:t>
            </a:r>
          </a:p>
          <a:p>
            <a:pPr lvl="1" eaLnBrk="1" hangingPunct="1">
              <a:defRPr/>
            </a:pPr>
            <a:endParaRPr lang="en-US" sz="2400" dirty="0" smtClean="0"/>
          </a:p>
          <a:p>
            <a:pPr eaLnBrk="1" hangingPunct="1">
              <a:defRPr/>
            </a:pPr>
            <a:endParaRPr lang="en-US" dirty="0" smtClean="0"/>
          </a:p>
          <a:p>
            <a:pPr eaLnBrk="1" hangingPunct="1">
              <a:defRPr/>
            </a:pPr>
            <a:endParaRPr lang="en-GB" dirty="0" smtClean="0"/>
          </a:p>
          <a:p>
            <a:pPr eaLnBrk="1" hangingPunct="1">
              <a:defRPr/>
            </a:pPr>
            <a:endParaRPr lang="en-GB" dirty="0" smtClean="0"/>
          </a:p>
          <a:p>
            <a:pPr eaLnBrk="1" hangingPunct="1">
              <a:defRPr/>
            </a:pPr>
            <a:endParaRPr lang="en-GB" dirty="0" smtClean="0"/>
          </a:p>
        </p:txBody>
      </p:sp>
      <p:sp>
        <p:nvSpPr>
          <p:cNvPr id="13315" name="Title 2"/>
          <p:cNvSpPr>
            <a:spLocks noGrp="1"/>
          </p:cNvSpPr>
          <p:nvPr>
            <p:ph type="title"/>
          </p:nvPr>
        </p:nvSpPr>
        <p:spPr>
          <a:xfrm>
            <a:off x="1098550" y="225425"/>
            <a:ext cx="7815263" cy="984250"/>
          </a:xfrm>
          <a:ln/>
        </p:spPr>
        <p:txBody>
          <a:bodyPr/>
          <a:lstStyle/>
          <a:p>
            <a:pPr eaLnBrk="1" hangingPunct="1"/>
            <a:r>
              <a:rPr lang="en-GB" smtClean="0"/>
              <a:t>Power of Accurate Data</a:t>
            </a:r>
          </a:p>
        </p:txBody>
      </p:sp>
    </p:spTree>
    <p:extLst>
      <p:ext uri="{BB962C8B-B14F-4D97-AF65-F5344CB8AC3E}">
        <p14:creationId xmlns:p14="http://schemas.microsoft.com/office/powerpoint/2010/main" val="29244850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1"/>
          <p:cNvSpPr>
            <a:spLocks noGrp="1"/>
          </p:cNvSpPr>
          <p:nvPr>
            <p:ph idx="1"/>
          </p:nvPr>
        </p:nvSpPr>
        <p:spPr/>
        <p:txBody>
          <a:bodyPr/>
          <a:lstStyle/>
          <a:p>
            <a:pPr eaLnBrk="1" hangingPunct="1"/>
            <a:r>
              <a:rPr lang="en-US" sz="2400" smtClean="0"/>
              <a:t>Are we moving to an Email Only world?</a:t>
            </a:r>
          </a:p>
          <a:p>
            <a:pPr lvl="1" eaLnBrk="1" hangingPunct="1"/>
            <a:r>
              <a:rPr lang="en-US" sz="2400" smtClean="0"/>
              <a:t>Why?</a:t>
            </a:r>
          </a:p>
          <a:p>
            <a:pPr lvl="2" eaLnBrk="1" hangingPunct="1"/>
            <a:r>
              <a:rPr lang="en-US" sz="2400" smtClean="0"/>
              <a:t>Cheaper</a:t>
            </a:r>
          </a:p>
          <a:p>
            <a:pPr lvl="2" eaLnBrk="1" hangingPunct="1"/>
            <a:r>
              <a:rPr lang="en-US" sz="2400" smtClean="0"/>
              <a:t>Reach a wider audience quicker</a:t>
            </a:r>
          </a:p>
          <a:p>
            <a:pPr lvl="2" eaLnBrk="1" hangingPunct="1"/>
            <a:endParaRPr lang="en-US" sz="2400" smtClean="0"/>
          </a:p>
          <a:p>
            <a:pPr eaLnBrk="1" hangingPunct="1"/>
            <a:r>
              <a:rPr lang="en-GB" sz="2400" smtClean="0"/>
              <a:t>Manage the customer journey – improve interactions with customers through their preferred channel</a:t>
            </a:r>
          </a:p>
          <a:p>
            <a:pPr eaLnBrk="1" hangingPunct="1"/>
            <a:r>
              <a:rPr lang="en-GB" sz="2400" smtClean="0"/>
              <a:t>Increase ROI – improve digital campaign effectiveness and conversion</a:t>
            </a:r>
          </a:p>
          <a:p>
            <a:pPr eaLnBrk="1" hangingPunct="1"/>
            <a:r>
              <a:rPr lang="en-GB" sz="2400" smtClean="0"/>
              <a:t>Improve efficiency – reduce effort wasted on manually resolving invalid email address and mobile numbers.</a:t>
            </a:r>
          </a:p>
          <a:p>
            <a:pPr eaLnBrk="1" hangingPunct="1"/>
            <a:endParaRPr lang="en-US" sz="2400" smtClean="0"/>
          </a:p>
          <a:p>
            <a:pPr eaLnBrk="1" hangingPunct="1"/>
            <a:endParaRPr lang="en-US" smtClean="0"/>
          </a:p>
        </p:txBody>
      </p:sp>
      <p:sp>
        <p:nvSpPr>
          <p:cNvPr id="14339" name="Title 2"/>
          <p:cNvSpPr>
            <a:spLocks noGrp="1"/>
          </p:cNvSpPr>
          <p:nvPr>
            <p:ph type="title"/>
          </p:nvPr>
        </p:nvSpPr>
        <p:spPr>
          <a:xfrm>
            <a:off x="1098550" y="225425"/>
            <a:ext cx="7815263" cy="984250"/>
          </a:xfrm>
          <a:ln/>
        </p:spPr>
        <p:txBody>
          <a:bodyPr/>
          <a:lstStyle/>
          <a:p>
            <a:pPr eaLnBrk="1" hangingPunct="1"/>
            <a:r>
              <a:rPr lang="en-GB" smtClean="0"/>
              <a:t>Validation in a digital world</a:t>
            </a:r>
          </a:p>
        </p:txBody>
      </p:sp>
    </p:spTree>
    <p:extLst>
      <p:ext uri="{BB962C8B-B14F-4D97-AF65-F5344CB8AC3E}">
        <p14:creationId xmlns:p14="http://schemas.microsoft.com/office/powerpoint/2010/main" val="30563402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754063" y="1159489"/>
            <a:ext cx="7712076" cy="861774"/>
          </a:xfrm>
          <a:prstGeom prst="rect">
            <a:avLst/>
          </a:prstGeom>
        </p:spPr>
        <p:txBody>
          <a:bodyPr wrap="square" lIns="0" tIns="0" rIns="0" bIns="0">
            <a:spAutoFit/>
          </a:bodyPr>
          <a:lstStyle/>
          <a:p>
            <a:pPr algn="ctr" fontAlgn="auto">
              <a:spcAft>
                <a:spcPts val="0"/>
              </a:spcAft>
              <a:defRPr/>
            </a:pPr>
            <a:r>
              <a:rPr lang="en-US" sz="2800" b="1" cap="all" dirty="0" smtClean="0">
                <a:solidFill>
                  <a:schemeClr val="tx1">
                    <a:lumMod val="65000"/>
                    <a:lumOff val="35000"/>
                  </a:schemeClr>
                </a:solidFill>
                <a:latin typeface="DIN-Bold"/>
                <a:ea typeface="+mj-ea"/>
                <a:cs typeface="DIN-Bold"/>
              </a:rPr>
              <a:t>Data Management – Capture </a:t>
            </a:r>
          </a:p>
          <a:p>
            <a:pPr algn="ctr" fontAlgn="auto">
              <a:spcAft>
                <a:spcPts val="0"/>
              </a:spcAft>
              <a:defRPr/>
            </a:pPr>
            <a:r>
              <a:rPr lang="en-US" sz="2800" b="1" cap="all" dirty="0" smtClean="0">
                <a:solidFill>
                  <a:schemeClr val="tx1">
                    <a:lumMod val="65000"/>
                    <a:lumOff val="35000"/>
                  </a:schemeClr>
                </a:solidFill>
                <a:latin typeface="DIN-Bold"/>
                <a:ea typeface="+mj-ea"/>
                <a:cs typeface="DIN-Bold"/>
              </a:rPr>
              <a:t>and de-duplication</a:t>
            </a:r>
            <a:endParaRPr lang="en-US" sz="2800" b="1" cap="all" dirty="0">
              <a:solidFill>
                <a:schemeClr val="tx1">
                  <a:lumMod val="65000"/>
                  <a:lumOff val="35000"/>
                </a:schemeClr>
              </a:solidFill>
              <a:latin typeface="DIN-Bold"/>
              <a:ea typeface="+mj-ea"/>
              <a:cs typeface="DIN-Bold"/>
            </a:endParaRPr>
          </a:p>
        </p:txBody>
      </p:sp>
      <p:pic>
        <p:nvPicPr>
          <p:cNvPr id="12291" name="Picture 2" descr="Tessiture Logo.psd"/>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4063" y="2163763"/>
            <a:ext cx="7712075" cy="2005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p:cNvSpPr txBox="1">
            <a:spLocks/>
          </p:cNvSpPr>
          <p:nvPr/>
        </p:nvSpPr>
        <p:spPr>
          <a:xfrm>
            <a:off x="754063" y="4305300"/>
            <a:ext cx="8229600" cy="354013"/>
          </a:xfrm>
          <a:prstGeom prst="rect">
            <a:avLst/>
          </a:prstGeom>
        </p:spPr>
        <p:txBody>
          <a:bodyPr lIns="0" tIns="0" rIns="0" bIns="0">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eaLnBrk="1" hangingPunct="1"/>
            <a:r>
              <a:rPr lang="en-US" sz="2200">
                <a:solidFill>
                  <a:srgbClr val="C3422A"/>
                </a:solidFill>
                <a:latin typeface="DIN-Bold" charset="0"/>
              </a:rPr>
              <a:t>ROYAL SHAKESPEARE THEATRE • STRATFORD-UPON-AVON</a:t>
            </a:r>
          </a:p>
        </p:txBody>
      </p:sp>
      <p:sp>
        <p:nvSpPr>
          <p:cNvPr id="3" name="TextBox 2"/>
          <p:cNvSpPr txBox="1"/>
          <p:nvPr/>
        </p:nvSpPr>
        <p:spPr>
          <a:xfrm>
            <a:off x="754063" y="4798140"/>
            <a:ext cx="7712075" cy="1785104"/>
          </a:xfrm>
          <a:prstGeom prst="rect">
            <a:avLst/>
          </a:prstGeom>
          <a:noFill/>
        </p:spPr>
        <p:txBody>
          <a:bodyPr wrap="square" rtlCol="0">
            <a:spAutoFit/>
          </a:bodyPr>
          <a:lstStyle/>
          <a:p>
            <a:pPr algn="ctr"/>
            <a:r>
              <a:rPr lang="en-GB" b="1" cap="all" dirty="0">
                <a:solidFill>
                  <a:schemeClr val="tx1">
                    <a:lumMod val="65000"/>
                    <a:lumOff val="35000"/>
                  </a:schemeClr>
                </a:solidFill>
                <a:latin typeface="DIN-Bold"/>
                <a:ea typeface="+mj-ea"/>
                <a:cs typeface="DIN-Bold"/>
              </a:rPr>
              <a:t>Christine Chester</a:t>
            </a:r>
          </a:p>
          <a:p>
            <a:pPr algn="ctr"/>
            <a:r>
              <a:rPr lang="en-GB" b="1" cap="all" dirty="0">
                <a:solidFill>
                  <a:schemeClr val="tx1">
                    <a:lumMod val="65000"/>
                    <a:lumOff val="35000"/>
                  </a:schemeClr>
                </a:solidFill>
                <a:latin typeface="DIN-Bold"/>
                <a:ea typeface="+mj-ea"/>
                <a:cs typeface="DIN-Bold"/>
              </a:rPr>
              <a:t>Database Developer</a:t>
            </a:r>
          </a:p>
          <a:p>
            <a:pPr algn="ctr"/>
            <a:r>
              <a:rPr lang="en-GB" b="1" cap="all" dirty="0">
                <a:solidFill>
                  <a:schemeClr val="tx1">
                    <a:lumMod val="65000"/>
                    <a:lumOff val="35000"/>
                  </a:schemeClr>
                </a:solidFill>
                <a:latin typeface="DIN-Bold"/>
                <a:ea typeface="+mj-ea"/>
                <a:cs typeface="DIN-Bold"/>
              </a:rPr>
              <a:t>Royal Shakespeare </a:t>
            </a:r>
            <a:r>
              <a:rPr lang="en-GB" b="1" cap="all" dirty="0" smtClean="0">
                <a:solidFill>
                  <a:schemeClr val="tx1">
                    <a:lumMod val="65000"/>
                    <a:lumOff val="35000"/>
                  </a:schemeClr>
                </a:solidFill>
                <a:latin typeface="DIN-Bold"/>
                <a:ea typeface="+mj-ea"/>
                <a:cs typeface="DIN-Bold"/>
              </a:rPr>
              <a:t>Company</a:t>
            </a:r>
          </a:p>
          <a:p>
            <a:pPr algn="ctr"/>
            <a:endParaRPr lang="en-GB" b="1" cap="all" dirty="0">
              <a:solidFill>
                <a:schemeClr val="tx1">
                  <a:lumMod val="65000"/>
                  <a:lumOff val="35000"/>
                </a:schemeClr>
              </a:solidFill>
              <a:latin typeface="DIN-Bold"/>
              <a:ea typeface="+mj-ea"/>
              <a:cs typeface="DIN-Bold"/>
            </a:endParaRPr>
          </a:p>
          <a:p>
            <a:pPr algn="ctr"/>
            <a:r>
              <a:rPr lang="en-GB" sz="1400" b="1" dirty="0">
                <a:solidFill>
                  <a:schemeClr val="tx1">
                    <a:lumMod val="65000"/>
                    <a:lumOff val="35000"/>
                  </a:schemeClr>
                </a:solidFill>
                <a:latin typeface="DIN-Bold"/>
                <a:ea typeface="+mj-ea"/>
                <a:cs typeface="Aparajita" pitchFamily="34" charset="0"/>
              </a:rPr>
              <a:t>c</a:t>
            </a:r>
            <a:r>
              <a:rPr lang="en-GB" sz="1400" b="1" dirty="0" smtClean="0">
                <a:solidFill>
                  <a:schemeClr val="tx1">
                    <a:lumMod val="65000"/>
                    <a:lumOff val="35000"/>
                  </a:schemeClr>
                </a:solidFill>
                <a:latin typeface="DIN-Bold"/>
                <a:ea typeface="+mj-ea"/>
                <a:cs typeface="Aparajita" pitchFamily="34" charset="0"/>
              </a:rPr>
              <a:t>hristine.chester@rsc.org.uk</a:t>
            </a:r>
            <a:endParaRPr lang="en-GB" sz="1400" b="1" dirty="0">
              <a:solidFill>
                <a:schemeClr val="tx1">
                  <a:lumMod val="65000"/>
                  <a:lumOff val="35000"/>
                </a:schemeClr>
              </a:solidFill>
              <a:latin typeface="DIN-Bold"/>
              <a:ea typeface="+mj-ea"/>
              <a:cs typeface="Aparajita"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Management</a:t>
            </a:r>
            <a:endParaRPr lang="en-GB" dirty="0"/>
          </a:p>
        </p:txBody>
      </p:sp>
      <p:sp>
        <p:nvSpPr>
          <p:cNvPr id="3" name="Content Placeholder 2"/>
          <p:cNvSpPr>
            <a:spLocks noGrp="1"/>
          </p:cNvSpPr>
          <p:nvPr>
            <p:ph idx="1"/>
          </p:nvPr>
        </p:nvSpPr>
        <p:spPr/>
        <p:txBody>
          <a:bodyPr/>
          <a:lstStyle/>
          <a:p>
            <a:r>
              <a:rPr lang="en-GB" dirty="0" smtClean="0"/>
              <a:t>QAS used for all new GBR &amp; USA constituent creation (web and client)</a:t>
            </a:r>
          </a:p>
          <a:p>
            <a:r>
              <a:rPr lang="en-GB" dirty="0" smtClean="0"/>
              <a:t>Data Imports from external organisations</a:t>
            </a:r>
          </a:p>
          <a:p>
            <a:pPr lvl="1"/>
            <a:r>
              <a:rPr lang="en-GB" dirty="0" smtClean="0"/>
              <a:t>1-2 each month, ~43k constituents in 2012</a:t>
            </a:r>
          </a:p>
          <a:p>
            <a:pPr lvl="2"/>
            <a:r>
              <a:rPr lang="en-GB" dirty="0" smtClean="0"/>
              <a:t>Partner theatre companies</a:t>
            </a:r>
          </a:p>
          <a:p>
            <a:pPr lvl="2"/>
            <a:r>
              <a:rPr lang="en-GB" dirty="0" smtClean="0"/>
              <a:t>Restaurant bookers</a:t>
            </a:r>
          </a:p>
          <a:p>
            <a:pPr lvl="1"/>
            <a:r>
              <a:rPr lang="en-GB" dirty="0" smtClean="0"/>
              <a:t>Individual</a:t>
            </a:r>
            <a:r>
              <a:rPr lang="en-GB" baseline="0" dirty="0" smtClean="0"/>
              <a:t>s and organisation constituents</a:t>
            </a:r>
          </a:p>
          <a:p>
            <a:pPr lvl="1"/>
            <a:r>
              <a:rPr lang="en-GB" baseline="0" dirty="0" smtClean="0"/>
              <a:t>Ticket data</a:t>
            </a:r>
          </a:p>
          <a:p>
            <a:pPr lvl="1"/>
            <a:r>
              <a:rPr lang="en-GB" baseline="0" dirty="0" smtClean="0"/>
              <a:t>Templates, tools and processes</a:t>
            </a:r>
            <a:endParaRPr lang="en-GB" dirty="0" smtClean="0"/>
          </a:p>
          <a:p>
            <a:r>
              <a:rPr lang="en-GB" dirty="0" smtClean="0"/>
              <a:t>Regular</a:t>
            </a:r>
            <a:r>
              <a:rPr lang="en-GB" baseline="0" dirty="0" smtClean="0"/>
              <a:t> De-duplication cycle</a:t>
            </a:r>
          </a:p>
          <a:p>
            <a:pPr lvl="1"/>
            <a:r>
              <a:rPr lang="en-GB" dirty="0" smtClean="0"/>
              <a:t>Scheduled and manual</a:t>
            </a:r>
            <a:r>
              <a:rPr lang="en-GB" baseline="0" dirty="0" smtClean="0"/>
              <a:t> tasks</a:t>
            </a:r>
            <a:endParaRPr lang="en-GB" dirty="0"/>
          </a:p>
        </p:txBody>
      </p:sp>
    </p:spTree>
    <p:extLst>
      <p:ext uri="{BB962C8B-B14F-4D97-AF65-F5344CB8AC3E}">
        <p14:creationId xmlns:p14="http://schemas.microsoft.com/office/powerpoint/2010/main" val="33733468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Size of the database</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55843709"/>
              </p:ext>
            </p:extLst>
          </p:nvPr>
        </p:nvGraphicFramePr>
        <p:xfrm>
          <a:off x="758825" y="1600200"/>
          <a:ext cx="7788276" cy="2966720"/>
        </p:xfrm>
        <a:graphic>
          <a:graphicData uri="http://schemas.openxmlformats.org/drawingml/2006/table">
            <a:tbl>
              <a:tblPr firstRow="1" bandRow="1">
                <a:tableStyleId>{5C22544A-7EE6-4342-B048-85BDC9FD1C3A}</a:tableStyleId>
              </a:tblPr>
              <a:tblGrid>
                <a:gridCol w="3894138"/>
                <a:gridCol w="3894138"/>
              </a:tblGrid>
              <a:tr h="370840">
                <a:tc>
                  <a:txBody>
                    <a:bodyPr/>
                    <a:lstStyle/>
                    <a:p>
                      <a:r>
                        <a:rPr lang="en-GB" dirty="0" smtClean="0"/>
                        <a:t>Customer Type</a:t>
                      </a:r>
                      <a:endParaRPr lang="en-GB" dirty="0"/>
                    </a:p>
                  </a:txBody>
                  <a:tcPr/>
                </a:tc>
                <a:tc>
                  <a:txBody>
                    <a:bodyPr/>
                    <a:lstStyle/>
                    <a:p>
                      <a:r>
                        <a:rPr lang="en-GB" dirty="0" smtClean="0"/>
                        <a:t>Count</a:t>
                      </a:r>
                      <a:endParaRPr lang="en-GB" dirty="0"/>
                    </a:p>
                  </a:txBody>
                  <a:tcPr/>
                </a:tc>
              </a:tr>
              <a:tr h="370840">
                <a:tc>
                  <a:txBody>
                    <a:bodyPr/>
                    <a:lstStyle/>
                    <a:p>
                      <a:r>
                        <a:rPr lang="en-GB" dirty="0" smtClean="0"/>
                        <a:t>Individual</a:t>
                      </a:r>
                      <a:endParaRPr lang="en-GB" dirty="0"/>
                    </a:p>
                  </a:txBody>
                  <a:tcPr/>
                </a:tc>
                <a:tc>
                  <a:txBody>
                    <a:bodyPr/>
                    <a:lstStyle/>
                    <a:p>
                      <a:r>
                        <a:rPr lang="en-GB" dirty="0" smtClean="0"/>
                        <a:t>1,074,140</a:t>
                      </a:r>
                      <a:endParaRPr lang="en-GB" dirty="0"/>
                    </a:p>
                  </a:txBody>
                  <a:tcPr/>
                </a:tc>
              </a:tr>
              <a:tr h="370840">
                <a:tc>
                  <a:txBody>
                    <a:bodyPr/>
                    <a:lstStyle/>
                    <a:p>
                      <a:r>
                        <a:rPr lang="en-GB" dirty="0" smtClean="0"/>
                        <a:t>School</a:t>
                      </a:r>
                      <a:endParaRPr lang="en-GB" dirty="0"/>
                    </a:p>
                  </a:txBody>
                  <a:tcPr/>
                </a:tc>
                <a:tc>
                  <a:txBody>
                    <a:bodyPr/>
                    <a:lstStyle/>
                    <a:p>
                      <a:r>
                        <a:rPr lang="en-GB" dirty="0" smtClean="0"/>
                        <a:t>52,296</a:t>
                      </a:r>
                      <a:endParaRPr lang="en-GB" dirty="0"/>
                    </a:p>
                  </a:txBody>
                  <a:tcPr/>
                </a:tc>
              </a:tr>
              <a:tr h="370840">
                <a:tc>
                  <a:txBody>
                    <a:bodyPr/>
                    <a:lstStyle/>
                    <a:p>
                      <a:r>
                        <a:rPr lang="en-GB" dirty="0" smtClean="0"/>
                        <a:t>Corporation</a:t>
                      </a:r>
                      <a:endParaRPr lang="en-GB" dirty="0"/>
                    </a:p>
                  </a:txBody>
                  <a:tcPr/>
                </a:tc>
                <a:tc>
                  <a:txBody>
                    <a:bodyPr/>
                    <a:lstStyle/>
                    <a:p>
                      <a:r>
                        <a:rPr lang="en-GB" dirty="0" smtClean="0"/>
                        <a:t>7,262</a:t>
                      </a:r>
                      <a:endParaRPr lang="en-GB" dirty="0"/>
                    </a:p>
                  </a:txBody>
                  <a:tcPr/>
                </a:tc>
              </a:tr>
              <a:tr h="370840">
                <a:tc>
                  <a:txBody>
                    <a:bodyPr/>
                    <a:lstStyle/>
                    <a:p>
                      <a:r>
                        <a:rPr lang="en-GB" dirty="0" smtClean="0"/>
                        <a:t>Household</a:t>
                      </a:r>
                      <a:endParaRPr lang="en-GB" dirty="0"/>
                    </a:p>
                  </a:txBody>
                  <a:tcPr/>
                </a:tc>
                <a:tc>
                  <a:txBody>
                    <a:bodyPr/>
                    <a:lstStyle/>
                    <a:p>
                      <a:r>
                        <a:rPr lang="en-GB" dirty="0" smtClean="0"/>
                        <a:t>5,238</a:t>
                      </a:r>
                      <a:endParaRPr lang="en-GB" dirty="0"/>
                    </a:p>
                  </a:txBody>
                  <a:tcPr/>
                </a:tc>
              </a:tr>
              <a:tr h="370840">
                <a:tc>
                  <a:txBody>
                    <a:bodyPr/>
                    <a:lstStyle/>
                    <a:p>
                      <a:r>
                        <a:rPr lang="en-GB" dirty="0" smtClean="0"/>
                        <a:t>Trust/Foundation</a:t>
                      </a:r>
                      <a:endParaRPr lang="en-GB" dirty="0"/>
                    </a:p>
                  </a:txBody>
                  <a:tcPr/>
                </a:tc>
                <a:tc>
                  <a:txBody>
                    <a:bodyPr/>
                    <a:lstStyle/>
                    <a:p>
                      <a:r>
                        <a:rPr lang="en-GB" dirty="0" smtClean="0"/>
                        <a:t>835</a:t>
                      </a:r>
                      <a:endParaRPr lang="en-GB" dirty="0"/>
                    </a:p>
                  </a:txBody>
                  <a:tcPr/>
                </a:tc>
              </a:tr>
              <a:tr h="370840">
                <a:tc>
                  <a:txBody>
                    <a:bodyPr/>
                    <a:lstStyle/>
                    <a:p>
                      <a:r>
                        <a:rPr lang="en-GB" dirty="0" smtClean="0"/>
                        <a:t>Group</a:t>
                      </a:r>
                      <a:endParaRPr lang="en-GB" dirty="0"/>
                    </a:p>
                  </a:txBody>
                  <a:tcPr/>
                </a:tc>
                <a:tc>
                  <a:txBody>
                    <a:bodyPr/>
                    <a:lstStyle/>
                    <a:p>
                      <a:r>
                        <a:rPr lang="en-GB" dirty="0" smtClean="0"/>
                        <a:t>493</a:t>
                      </a:r>
                      <a:endParaRPr lang="en-GB" dirty="0"/>
                    </a:p>
                  </a:txBody>
                  <a:tcPr/>
                </a:tc>
              </a:tr>
              <a:tr h="370840">
                <a:tc>
                  <a:txBody>
                    <a:bodyPr/>
                    <a:lstStyle/>
                    <a:p>
                      <a:r>
                        <a:rPr lang="en-GB" dirty="0" smtClean="0"/>
                        <a:t>Government Agency</a:t>
                      </a:r>
                      <a:endParaRPr lang="en-GB" dirty="0"/>
                    </a:p>
                  </a:txBody>
                  <a:tcPr/>
                </a:tc>
                <a:tc>
                  <a:txBody>
                    <a:bodyPr/>
                    <a:lstStyle/>
                    <a:p>
                      <a:r>
                        <a:rPr lang="en-GB" dirty="0" smtClean="0"/>
                        <a:t>40</a:t>
                      </a:r>
                      <a:endParaRPr lang="en-GB" dirty="0"/>
                    </a:p>
                  </a:txBody>
                  <a:tcPr/>
                </a:tc>
              </a:tr>
            </a:tbl>
          </a:graphicData>
        </a:graphic>
      </p:graphicFrame>
      <p:sp>
        <p:nvSpPr>
          <p:cNvPr id="5" name="TextBox 4"/>
          <p:cNvSpPr txBox="1"/>
          <p:nvPr/>
        </p:nvSpPr>
        <p:spPr>
          <a:xfrm>
            <a:off x="6940571" y="4640826"/>
            <a:ext cx="1606530" cy="246221"/>
          </a:xfrm>
          <a:prstGeom prst="rect">
            <a:avLst/>
          </a:prstGeom>
          <a:noFill/>
        </p:spPr>
        <p:txBody>
          <a:bodyPr wrap="none" rtlCol="0">
            <a:spAutoFit/>
          </a:bodyPr>
          <a:lstStyle/>
          <a:p>
            <a:r>
              <a:rPr lang="en-GB" sz="1000" dirty="0" smtClean="0"/>
              <a:t>(as at 23</a:t>
            </a:r>
            <a:r>
              <a:rPr lang="en-GB" sz="1000" baseline="30000" dirty="0" smtClean="0"/>
              <a:t>rd</a:t>
            </a:r>
            <a:r>
              <a:rPr lang="en-GB" sz="1000" dirty="0" smtClean="0"/>
              <a:t> October 2012)</a:t>
            </a:r>
            <a:endParaRPr lang="en-GB" sz="1000" dirty="0"/>
          </a:p>
        </p:txBody>
      </p:sp>
    </p:spTree>
    <p:extLst>
      <p:ext uri="{BB962C8B-B14F-4D97-AF65-F5344CB8AC3E}">
        <p14:creationId xmlns:p14="http://schemas.microsoft.com/office/powerpoint/2010/main" val="28228492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Import Differences to standard</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70251885"/>
              </p:ext>
            </p:extLst>
          </p:nvPr>
        </p:nvGraphicFramePr>
        <p:xfrm>
          <a:off x="758825" y="1600200"/>
          <a:ext cx="7788276" cy="2641600"/>
        </p:xfrm>
        <a:graphic>
          <a:graphicData uri="http://schemas.openxmlformats.org/drawingml/2006/table">
            <a:tbl>
              <a:tblPr firstRow="1" bandRow="1">
                <a:tableStyleId>{5C22544A-7EE6-4342-B048-85BDC9FD1C3A}</a:tableStyleId>
              </a:tblPr>
              <a:tblGrid>
                <a:gridCol w="3894138"/>
                <a:gridCol w="3894138"/>
              </a:tblGrid>
              <a:tr h="370840">
                <a:tc>
                  <a:txBody>
                    <a:bodyPr/>
                    <a:lstStyle/>
                    <a:p>
                      <a:r>
                        <a:rPr lang="en-GB" dirty="0" smtClean="0"/>
                        <a:t>Tessitura</a:t>
                      </a:r>
                      <a:endParaRPr lang="en-GB" dirty="0"/>
                    </a:p>
                  </a:txBody>
                  <a:tcPr/>
                </a:tc>
                <a:tc>
                  <a:txBody>
                    <a:bodyPr/>
                    <a:lstStyle/>
                    <a:p>
                      <a:r>
                        <a:rPr lang="en-GB" dirty="0" smtClean="0"/>
                        <a:t>RSC</a:t>
                      </a:r>
                      <a:endParaRPr lang="en-GB" dirty="0"/>
                    </a:p>
                  </a:txBody>
                  <a:tcPr/>
                </a:tc>
              </a:tr>
              <a:tr h="370840">
                <a:tc>
                  <a:txBody>
                    <a:bodyPr/>
                    <a:lstStyle/>
                    <a:p>
                      <a:r>
                        <a:rPr lang="en-GB" sz="1600" dirty="0" smtClean="0"/>
                        <a:t>Import Individuals</a:t>
                      </a:r>
                      <a:endParaRPr lang="en-GB" sz="1600" dirty="0"/>
                    </a:p>
                  </a:txBody>
                  <a:tcPr/>
                </a:tc>
                <a:tc>
                  <a:txBody>
                    <a:bodyPr/>
                    <a:lstStyle/>
                    <a:p>
                      <a:r>
                        <a:rPr lang="en-GB" sz="1600" dirty="0" smtClean="0"/>
                        <a:t>Import Individuals</a:t>
                      </a:r>
                      <a:r>
                        <a:rPr lang="en-GB" sz="1600" baseline="0" dirty="0" smtClean="0"/>
                        <a:t> </a:t>
                      </a:r>
                      <a:r>
                        <a:rPr lang="en-GB" sz="1600" dirty="0" smtClean="0"/>
                        <a:t>plus DP</a:t>
                      </a:r>
                      <a:r>
                        <a:rPr lang="en-GB" sz="1600" baseline="0" dirty="0" smtClean="0"/>
                        <a:t> flags,</a:t>
                      </a:r>
                      <a:r>
                        <a:rPr lang="en-GB" sz="1600" dirty="0" smtClean="0"/>
                        <a:t> attribute, constituency</a:t>
                      </a:r>
                      <a:endParaRPr lang="en-GB" sz="1600" dirty="0"/>
                    </a:p>
                  </a:txBody>
                  <a:tcPr/>
                </a:tc>
              </a:tr>
              <a:tr h="370840">
                <a:tc>
                  <a:txBody>
                    <a:bodyPr/>
                    <a:lstStyle/>
                    <a:p>
                      <a:endParaRPr lang="en-GB" sz="1600"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600" dirty="0" smtClean="0"/>
                        <a:t>Import Organisations &amp; Affiliates plus DP</a:t>
                      </a:r>
                      <a:r>
                        <a:rPr lang="en-GB" sz="1600" baseline="0" dirty="0" smtClean="0"/>
                        <a:t> flags,</a:t>
                      </a:r>
                      <a:r>
                        <a:rPr lang="en-GB" sz="1600" dirty="0" smtClean="0"/>
                        <a:t> attribute, constituency</a:t>
                      </a:r>
                    </a:p>
                  </a:txBody>
                  <a:tcPr/>
                </a:tc>
              </a:tr>
              <a:tr h="370840">
                <a:tc>
                  <a:txBody>
                    <a:bodyPr/>
                    <a:lstStyle/>
                    <a:p>
                      <a:r>
                        <a:rPr lang="en-GB" sz="1600" dirty="0" smtClean="0"/>
                        <a:t>Import Contributions</a:t>
                      </a:r>
                      <a:endParaRPr lang="en-GB" sz="1600" dirty="0"/>
                    </a:p>
                  </a:txBody>
                  <a:tcPr/>
                </a:tc>
                <a:tc>
                  <a:txBody>
                    <a:bodyPr/>
                    <a:lstStyle/>
                    <a:p>
                      <a:endParaRPr lang="en-GB" sz="1600" dirty="0"/>
                    </a:p>
                  </a:txBody>
                  <a:tcPr/>
                </a:tc>
              </a:tr>
              <a:tr h="370840">
                <a:tc>
                  <a:txBody>
                    <a:bodyPr/>
                    <a:lstStyle/>
                    <a:p>
                      <a:r>
                        <a:rPr lang="en-GB" sz="1600" dirty="0" smtClean="0"/>
                        <a:t>Import Orders</a:t>
                      </a:r>
                      <a:endParaRPr lang="en-GB" sz="1600" dirty="0"/>
                    </a:p>
                  </a:txBody>
                  <a:tcPr/>
                </a:tc>
                <a:tc>
                  <a:txBody>
                    <a:bodyPr/>
                    <a:lstStyle/>
                    <a:p>
                      <a:r>
                        <a:rPr lang="en-GB" sz="1600" dirty="0" smtClean="0"/>
                        <a:t>Import Ticket History</a:t>
                      </a:r>
                      <a:endParaRPr lang="en-GB" sz="1600" dirty="0"/>
                    </a:p>
                  </a:txBody>
                  <a:tcPr/>
                </a:tc>
              </a:tr>
              <a:tr h="370840">
                <a:tc>
                  <a:txBody>
                    <a:bodyPr/>
                    <a:lstStyle/>
                    <a:p>
                      <a:endParaRPr lang="en-GB" sz="1600"/>
                    </a:p>
                  </a:txBody>
                  <a:tcPr/>
                </a:tc>
                <a:tc>
                  <a:txBody>
                    <a:bodyPr/>
                    <a:lstStyle/>
                    <a:p>
                      <a:r>
                        <a:rPr lang="en-GB" sz="1600" dirty="0" smtClean="0"/>
                        <a:t>Import Dummy Ticket History</a:t>
                      </a:r>
                      <a:endParaRPr lang="en-GB" sz="1600" dirty="0"/>
                    </a:p>
                  </a:txBody>
                  <a:tcPr/>
                </a:tc>
              </a:tr>
            </a:tbl>
          </a:graphicData>
        </a:graphic>
      </p:graphicFrame>
    </p:spTree>
    <p:extLst>
      <p:ext uri="{BB962C8B-B14F-4D97-AF65-F5344CB8AC3E}">
        <p14:creationId xmlns:p14="http://schemas.microsoft.com/office/powerpoint/2010/main" val="13731229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Import Templates - Individual</a:t>
            </a:r>
            <a:endParaRPr lang="en-GB" dirty="0"/>
          </a:p>
        </p:txBody>
      </p:sp>
      <p:sp>
        <p:nvSpPr>
          <p:cNvPr id="3" name="Content Placeholder 2"/>
          <p:cNvSpPr>
            <a:spLocks noGrp="1"/>
          </p:cNvSpPr>
          <p:nvPr>
            <p:ph idx="1"/>
          </p:nvPr>
        </p:nvSpPr>
        <p:spPr>
          <a:xfrm>
            <a:off x="758537" y="3077497"/>
            <a:ext cx="7787918" cy="2460936"/>
          </a:xfrm>
        </p:spPr>
        <p:txBody>
          <a:bodyPr/>
          <a:lstStyle/>
          <a:p>
            <a:r>
              <a:rPr lang="en-GB" dirty="0" smtClean="0"/>
              <a:t>Each column has a tooltip to guide external organisation on what is expected</a:t>
            </a:r>
          </a:p>
          <a:p>
            <a:r>
              <a:rPr lang="en-GB" dirty="0" smtClean="0"/>
              <a:t>Sample row of data</a:t>
            </a:r>
          </a:p>
          <a:p>
            <a:r>
              <a:rPr lang="en-GB" dirty="0" smtClean="0"/>
              <a:t>Guide tab to introduce template and provide more assistance</a:t>
            </a:r>
          </a:p>
          <a:p>
            <a:r>
              <a:rPr lang="en-GB" dirty="0" smtClean="0"/>
              <a:t>Reference tabs for prefix, country, constituency </a:t>
            </a:r>
            <a:r>
              <a:rPr lang="en-GB" dirty="0" err="1" smtClean="0"/>
              <a:t>etc</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968" y="1600201"/>
            <a:ext cx="8538722" cy="13620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60120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Data Import Templates </a:t>
            </a:r>
            <a:r>
              <a:rPr lang="en-GB" dirty="0" smtClean="0"/>
              <a:t>- Organisation</a:t>
            </a:r>
            <a:endParaRPr lang="en-GB" dirty="0"/>
          </a:p>
        </p:txBody>
      </p:sp>
      <p:sp>
        <p:nvSpPr>
          <p:cNvPr id="3" name="Content Placeholder 2"/>
          <p:cNvSpPr>
            <a:spLocks noGrp="1"/>
          </p:cNvSpPr>
          <p:nvPr>
            <p:ph idx="1"/>
          </p:nvPr>
        </p:nvSpPr>
        <p:spPr>
          <a:xfrm>
            <a:off x="758537" y="3293805"/>
            <a:ext cx="7787918" cy="2244627"/>
          </a:xfrm>
        </p:spPr>
        <p:txBody>
          <a:bodyPr/>
          <a:lstStyle/>
          <a:p>
            <a:r>
              <a:rPr lang="en-GB" dirty="0" smtClean="0"/>
              <a:t>Different colours on column headings to clarify what is for organisation, what is for affiliate</a:t>
            </a:r>
          </a:p>
          <a:p>
            <a:r>
              <a:rPr lang="en-GB" dirty="0" smtClean="0"/>
              <a:t>Guide tab</a:t>
            </a:r>
          </a:p>
          <a:p>
            <a:r>
              <a:rPr lang="en-GB" dirty="0" smtClean="0"/>
              <a:t>Reference tabs</a:t>
            </a:r>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968" y="1600201"/>
            <a:ext cx="8538722" cy="156561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354171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Data Import Templates </a:t>
            </a:r>
            <a:r>
              <a:rPr lang="en-GB" dirty="0" smtClean="0"/>
              <a:t>- tickets</a:t>
            </a:r>
            <a:endParaRPr lang="en-GB" dirty="0"/>
          </a:p>
        </p:txBody>
      </p:sp>
      <p:sp>
        <p:nvSpPr>
          <p:cNvPr id="3" name="Content Placeholder 2"/>
          <p:cNvSpPr>
            <a:spLocks noGrp="1"/>
          </p:cNvSpPr>
          <p:nvPr>
            <p:ph idx="1"/>
          </p:nvPr>
        </p:nvSpPr>
        <p:spPr>
          <a:xfrm>
            <a:off x="758537" y="2871019"/>
            <a:ext cx="7787918" cy="2667414"/>
          </a:xfrm>
        </p:spPr>
        <p:txBody>
          <a:bodyPr/>
          <a:lstStyle/>
          <a:p>
            <a:r>
              <a:rPr lang="en-GB" dirty="0" smtClean="0"/>
              <a:t>Sample row</a:t>
            </a:r>
          </a:p>
          <a:p>
            <a:r>
              <a:rPr lang="en-GB" dirty="0" smtClean="0"/>
              <a:t>Guide tab</a:t>
            </a:r>
          </a:p>
          <a:p>
            <a:r>
              <a:rPr lang="en-GB" dirty="0" smtClean="0"/>
              <a:t>Reference tabs</a:t>
            </a:r>
          </a:p>
          <a:p>
            <a:endParaRPr lang="en-GB"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969" y="1612821"/>
            <a:ext cx="8538722" cy="106599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25364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Import steps</a:t>
            </a:r>
            <a:endParaRPr lang="en-GB" dirty="0"/>
          </a:p>
        </p:txBody>
      </p:sp>
      <p:sp>
        <p:nvSpPr>
          <p:cNvPr id="4" name="Flowchart: Document 3"/>
          <p:cNvSpPr/>
          <p:nvPr/>
        </p:nvSpPr>
        <p:spPr>
          <a:xfrm>
            <a:off x="1067993" y="1369756"/>
            <a:ext cx="1524001" cy="612648"/>
          </a:xfrm>
          <a:prstGeom prst="flowChartDocumen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t>raw data</a:t>
            </a:r>
            <a:endParaRPr lang="en-GB" sz="1400" dirty="0"/>
          </a:p>
        </p:txBody>
      </p:sp>
      <p:sp>
        <p:nvSpPr>
          <p:cNvPr id="5" name="Flowchart: Document 4"/>
          <p:cNvSpPr/>
          <p:nvPr/>
        </p:nvSpPr>
        <p:spPr>
          <a:xfrm>
            <a:off x="1067993" y="2274324"/>
            <a:ext cx="1524001" cy="639097"/>
          </a:xfrm>
          <a:prstGeom prst="flowChartDocumen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a:t>e</a:t>
            </a:r>
            <a:r>
              <a:rPr lang="en-GB" sz="1400" dirty="0" smtClean="0"/>
              <a:t>xcel template</a:t>
            </a:r>
            <a:endParaRPr lang="en-GB" sz="1400" dirty="0"/>
          </a:p>
        </p:txBody>
      </p:sp>
      <p:cxnSp>
        <p:nvCxnSpPr>
          <p:cNvPr id="7" name="Straight Arrow Connector 6"/>
          <p:cNvCxnSpPr>
            <a:stCxn id="4" idx="2"/>
            <a:endCxn id="5" idx="0"/>
          </p:cNvCxnSpPr>
          <p:nvPr/>
        </p:nvCxnSpPr>
        <p:spPr>
          <a:xfrm>
            <a:off x="1829994" y="1941901"/>
            <a:ext cx="0" cy="332423"/>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488" y="3370621"/>
            <a:ext cx="2229011" cy="1245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9" name="Straight Arrow Connector 8"/>
          <p:cNvCxnSpPr>
            <a:stCxn id="5" idx="2"/>
            <a:endCxn id="29698" idx="0"/>
          </p:cNvCxnSpPr>
          <p:nvPr/>
        </p:nvCxnSpPr>
        <p:spPr>
          <a:xfrm>
            <a:off x="1829994" y="2871170"/>
            <a:ext cx="0" cy="49945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2" name="Flowchart: Document 11"/>
          <p:cNvSpPr/>
          <p:nvPr/>
        </p:nvSpPr>
        <p:spPr>
          <a:xfrm>
            <a:off x="4357591" y="1131420"/>
            <a:ext cx="1524001" cy="572608"/>
          </a:xfrm>
          <a:prstGeom prst="flowChartDocumen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t>tab delimited</a:t>
            </a:r>
            <a:endParaRPr lang="en-GB" sz="1400" dirty="0"/>
          </a:p>
        </p:txBody>
      </p:sp>
      <p:cxnSp>
        <p:nvCxnSpPr>
          <p:cNvPr id="17" name="Elbow Connector 16"/>
          <p:cNvCxnSpPr>
            <a:stCxn id="29698" idx="3"/>
            <a:endCxn id="12" idx="1"/>
          </p:cNvCxnSpPr>
          <p:nvPr/>
        </p:nvCxnSpPr>
        <p:spPr>
          <a:xfrm flipV="1">
            <a:off x="2944499" y="1417724"/>
            <a:ext cx="1413092" cy="2575709"/>
          </a:xfrm>
          <a:prstGeom prst="bentConnector3">
            <a:avLst/>
          </a:prstGeom>
          <a:ln>
            <a:tailEnd type="arrow"/>
          </a:ln>
        </p:spPr>
        <p:style>
          <a:lnRef idx="2">
            <a:schemeClr val="accent1"/>
          </a:lnRef>
          <a:fillRef idx="0">
            <a:schemeClr val="accent1"/>
          </a:fillRef>
          <a:effectRef idx="1">
            <a:schemeClr val="accent1"/>
          </a:effectRef>
          <a:fontRef idx="minor">
            <a:schemeClr val="tx1"/>
          </a:fontRef>
        </p:style>
      </p:cxnSp>
      <p:pic>
        <p:nvPicPr>
          <p:cNvPr id="296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59043" y="2241061"/>
            <a:ext cx="1930929" cy="1419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20" name="Straight Arrow Connector 19"/>
          <p:cNvCxnSpPr>
            <a:stCxn id="12" idx="2"/>
            <a:endCxn id="29699" idx="0"/>
          </p:cNvCxnSpPr>
          <p:nvPr/>
        </p:nvCxnSpPr>
        <p:spPr>
          <a:xfrm>
            <a:off x="5119592" y="1666172"/>
            <a:ext cx="4916" cy="57488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3" name="Flowchart: Predefined Process 22"/>
          <p:cNvSpPr/>
          <p:nvPr/>
        </p:nvSpPr>
        <p:spPr>
          <a:xfrm>
            <a:off x="4357591" y="4168878"/>
            <a:ext cx="1533833" cy="894735"/>
          </a:xfrm>
          <a:prstGeom prst="flowChartPredefined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t>Import to TEST </a:t>
            </a:r>
            <a:endParaRPr lang="en-GB" sz="1400" dirty="0"/>
          </a:p>
        </p:txBody>
      </p:sp>
      <p:cxnSp>
        <p:nvCxnSpPr>
          <p:cNvPr id="25" name="Straight Arrow Connector 24"/>
          <p:cNvCxnSpPr>
            <a:stCxn id="29699" idx="2"/>
            <a:endCxn id="23" idx="0"/>
          </p:cNvCxnSpPr>
          <p:nvPr/>
        </p:nvCxnSpPr>
        <p:spPr>
          <a:xfrm>
            <a:off x="5124508" y="3660286"/>
            <a:ext cx="0" cy="50859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6" name="TextBox 25"/>
          <p:cNvSpPr txBox="1"/>
          <p:nvPr/>
        </p:nvSpPr>
        <p:spPr>
          <a:xfrm>
            <a:off x="5211096" y="3097161"/>
            <a:ext cx="1157689" cy="276999"/>
          </a:xfrm>
          <a:prstGeom prst="rect">
            <a:avLst/>
          </a:prstGeom>
          <a:noFill/>
        </p:spPr>
        <p:txBody>
          <a:bodyPr wrap="none" rtlCol="0">
            <a:spAutoFit/>
          </a:bodyPr>
          <a:lstStyle/>
          <a:p>
            <a:r>
              <a:rPr lang="en-GB" sz="1200" dirty="0" smtClean="0"/>
              <a:t>SSIS package</a:t>
            </a:r>
            <a:endParaRPr lang="en-GB" sz="1200" dirty="0"/>
          </a:p>
        </p:txBody>
      </p:sp>
      <p:sp>
        <p:nvSpPr>
          <p:cNvPr id="27" name="Smiley Face 26"/>
          <p:cNvSpPr/>
          <p:nvPr/>
        </p:nvSpPr>
        <p:spPr>
          <a:xfrm>
            <a:off x="7039897" y="968203"/>
            <a:ext cx="1111045" cy="969688"/>
          </a:xfrm>
          <a:prstGeom prst="smileyFac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cxnSp>
        <p:nvCxnSpPr>
          <p:cNvPr id="29" name="Elbow Connector 28"/>
          <p:cNvCxnSpPr>
            <a:stCxn id="23" idx="3"/>
            <a:endCxn id="27" idx="2"/>
          </p:cNvCxnSpPr>
          <p:nvPr/>
        </p:nvCxnSpPr>
        <p:spPr>
          <a:xfrm flipV="1">
            <a:off x="5891424" y="1453047"/>
            <a:ext cx="1148473" cy="3163199"/>
          </a:xfrm>
          <a:prstGeom prst="bentConnector3">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2" name="Straight Arrow Connector 31"/>
          <p:cNvCxnSpPr>
            <a:stCxn id="27" idx="4"/>
            <a:endCxn id="34" idx="0"/>
          </p:cNvCxnSpPr>
          <p:nvPr/>
        </p:nvCxnSpPr>
        <p:spPr>
          <a:xfrm flipH="1">
            <a:off x="7595419" y="1937891"/>
            <a:ext cx="1" cy="48576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4" name="Flowchart: Predefined Process 33"/>
          <p:cNvSpPr/>
          <p:nvPr/>
        </p:nvSpPr>
        <p:spPr>
          <a:xfrm>
            <a:off x="6828502" y="2423651"/>
            <a:ext cx="1533833" cy="865239"/>
          </a:xfrm>
          <a:prstGeom prst="flowChartPredefined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t>Import to LIVE</a:t>
            </a:r>
            <a:endParaRPr lang="en-GB" sz="1400" dirty="0"/>
          </a:p>
        </p:txBody>
      </p:sp>
      <p:sp>
        <p:nvSpPr>
          <p:cNvPr id="38" name="TextBox 37"/>
          <p:cNvSpPr txBox="1"/>
          <p:nvPr/>
        </p:nvSpPr>
        <p:spPr>
          <a:xfrm>
            <a:off x="7386625" y="1453047"/>
            <a:ext cx="1351652" cy="276999"/>
          </a:xfrm>
          <a:prstGeom prst="rect">
            <a:avLst/>
          </a:prstGeom>
          <a:noFill/>
        </p:spPr>
        <p:txBody>
          <a:bodyPr wrap="none" rtlCol="0">
            <a:spAutoFit/>
          </a:bodyPr>
          <a:lstStyle/>
          <a:p>
            <a:r>
              <a:rPr lang="en-GB" sz="1200" dirty="0" smtClean="0"/>
              <a:t>Sample checking</a:t>
            </a:r>
            <a:endParaRPr lang="en-GB" sz="1200" dirty="0"/>
          </a:p>
        </p:txBody>
      </p:sp>
    </p:spTree>
    <p:extLst>
      <p:ext uri="{BB962C8B-B14F-4D97-AF65-F5344CB8AC3E}">
        <p14:creationId xmlns:p14="http://schemas.microsoft.com/office/powerpoint/2010/main" val="29414157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QAS Batch</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2168" y="537316"/>
            <a:ext cx="4774287" cy="335799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636" y="3988210"/>
            <a:ext cx="5400675" cy="14859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80102" y="1703524"/>
            <a:ext cx="3092513" cy="830997"/>
          </a:xfrm>
          <a:prstGeom prst="rect">
            <a:avLst/>
          </a:prstGeom>
          <a:noFill/>
        </p:spPr>
        <p:txBody>
          <a:bodyPr wrap="none" rtlCol="0">
            <a:spAutoFit/>
          </a:bodyPr>
          <a:lstStyle/>
          <a:p>
            <a:r>
              <a:rPr lang="en-GB" sz="1600" dirty="0" smtClean="0"/>
              <a:t>Cleans address data and output</a:t>
            </a:r>
          </a:p>
          <a:p>
            <a:r>
              <a:rPr lang="en-GB" sz="1600" dirty="0" smtClean="0"/>
              <a:t>into correct columns for import</a:t>
            </a:r>
          </a:p>
          <a:p>
            <a:r>
              <a:rPr lang="en-GB" sz="1600" dirty="0" smtClean="0"/>
              <a:t>template.</a:t>
            </a:r>
            <a:endParaRPr lang="en-GB" sz="1600" dirty="0"/>
          </a:p>
        </p:txBody>
      </p:sp>
    </p:spTree>
    <p:extLst>
      <p:ext uri="{BB962C8B-B14F-4D97-AF65-F5344CB8AC3E}">
        <p14:creationId xmlns:p14="http://schemas.microsoft.com/office/powerpoint/2010/main" val="106376938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De-duplication CYCLE</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43763561"/>
              </p:ext>
            </p:extLst>
          </p:nvPr>
        </p:nvGraphicFramePr>
        <p:xfrm>
          <a:off x="758825" y="1600200"/>
          <a:ext cx="7788276" cy="3591560"/>
        </p:xfrm>
        <a:graphic>
          <a:graphicData uri="http://schemas.openxmlformats.org/drawingml/2006/table">
            <a:tbl>
              <a:tblPr firstRow="1" bandRow="1">
                <a:tableStyleId>{5C22544A-7EE6-4342-B048-85BDC9FD1C3A}</a:tableStyleId>
              </a:tblPr>
              <a:tblGrid>
                <a:gridCol w="1256788"/>
                <a:gridCol w="3935396"/>
                <a:gridCol w="2596092"/>
              </a:tblGrid>
              <a:tr h="370840">
                <a:tc>
                  <a:txBody>
                    <a:bodyPr/>
                    <a:lstStyle/>
                    <a:p>
                      <a:r>
                        <a:rPr lang="en-GB" dirty="0" smtClean="0"/>
                        <a:t>Time</a:t>
                      </a:r>
                      <a:endParaRPr lang="en-GB" dirty="0"/>
                    </a:p>
                  </a:txBody>
                  <a:tcPr/>
                </a:tc>
                <a:tc>
                  <a:txBody>
                    <a:bodyPr/>
                    <a:lstStyle/>
                    <a:p>
                      <a:r>
                        <a:rPr lang="en-GB" dirty="0" smtClean="0"/>
                        <a:t>Step</a:t>
                      </a:r>
                      <a:endParaRPr lang="en-GB" dirty="0"/>
                    </a:p>
                  </a:txBody>
                  <a:tcPr/>
                </a:tc>
                <a:tc>
                  <a:txBody>
                    <a:bodyPr/>
                    <a:lstStyle/>
                    <a:p>
                      <a:r>
                        <a:rPr lang="en-GB" dirty="0" smtClean="0"/>
                        <a:t>Objects</a:t>
                      </a:r>
                      <a:endParaRPr lang="en-GB" dirty="0"/>
                    </a:p>
                  </a:txBody>
                  <a:tcPr/>
                </a:tc>
              </a:tr>
              <a:tr h="370840">
                <a:tc>
                  <a:txBody>
                    <a:bodyPr/>
                    <a:lstStyle/>
                    <a:p>
                      <a:r>
                        <a:rPr lang="en-GB" sz="1200" dirty="0" smtClean="0"/>
                        <a:t>06:00</a:t>
                      </a:r>
                      <a:endParaRPr lang="en-GB" sz="1200" dirty="0"/>
                    </a:p>
                  </a:txBody>
                  <a:tcPr/>
                </a:tc>
                <a:tc>
                  <a:txBody>
                    <a:bodyPr/>
                    <a:lstStyle/>
                    <a:p>
                      <a:r>
                        <a:rPr lang="en-GB" sz="1200" dirty="0" smtClean="0"/>
                        <a:t>Identify Duplicates for Merge</a:t>
                      </a:r>
                      <a:endParaRPr lang="en-GB" sz="1200" dirty="0"/>
                    </a:p>
                  </a:txBody>
                  <a:tcPr/>
                </a:tc>
                <a:tc>
                  <a:txBody>
                    <a:bodyPr/>
                    <a:lstStyle/>
                    <a:p>
                      <a:r>
                        <a:rPr lang="en-GB" sz="1000" dirty="0" smtClean="0"/>
                        <a:t>AP_IDENTIFY_DUPLICATES</a:t>
                      </a:r>
                      <a:endParaRPr lang="en-GB" sz="1000" dirty="0"/>
                    </a:p>
                  </a:txBody>
                  <a:tcPr/>
                </a:tc>
              </a:tr>
              <a:tr h="370840">
                <a:tc>
                  <a:txBody>
                    <a:bodyPr/>
                    <a:lstStyle/>
                    <a:p>
                      <a:r>
                        <a:rPr lang="en-GB" sz="1200" dirty="0" smtClean="0"/>
                        <a:t>06:30</a:t>
                      </a:r>
                      <a:endParaRPr lang="en-GB" sz="1200" dirty="0"/>
                    </a:p>
                  </a:txBody>
                  <a:tcPr/>
                </a:tc>
                <a:tc>
                  <a:txBody>
                    <a:bodyPr/>
                    <a:lstStyle/>
                    <a:p>
                      <a:r>
                        <a:rPr lang="en-GB" sz="1200" dirty="0" smtClean="0"/>
                        <a:t>Report on overnight successful and</a:t>
                      </a:r>
                      <a:r>
                        <a:rPr lang="en-GB" sz="1200" baseline="0" dirty="0" smtClean="0"/>
                        <a:t> failed merges</a:t>
                      </a:r>
                      <a:endParaRPr lang="en-GB" sz="1200" dirty="0"/>
                    </a:p>
                  </a:txBody>
                  <a:tcPr/>
                </a:tc>
                <a:tc>
                  <a:txBody>
                    <a:bodyPr/>
                    <a:lstStyle/>
                    <a:p>
                      <a:r>
                        <a:rPr lang="en-GB" sz="1000" dirty="0" smtClean="0"/>
                        <a:t>Duplicate Merge Results* (SSRS)</a:t>
                      </a:r>
                      <a:endParaRPr lang="en-GB" sz="1000" dirty="0"/>
                    </a:p>
                  </a:txBody>
                  <a:tcPr/>
                </a:tc>
              </a:tr>
              <a:tr h="370840">
                <a:tc>
                  <a:txBody>
                    <a:bodyPr/>
                    <a:lstStyle/>
                    <a:p>
                      <a:r>
                        <a:rPr lang="en-GB" sz="1200" dirty="0" smtClean="0"/>
                        <a:t>During the day</a:t>
                      </a:r>
                      <a:endParaRPr lang="en-GB" sz="1200" dirty="0"/>
                    </a:p>
                  </a:txBody>
                  <a:tcPr/>
                </a:tc>
                <a:tc>
                  <a:txBody>
                    <a:bodyPr/>
                    <a:lstStyle/>
                    <a:p>
                      <a:r>
                        <a:rPr lang="en-GB" sz="1200" dirty="0" smtClean="0"/>
                        <a:t>Duplicates</a:t>
                      </a:r>
                      <a:r>
                        <a:rPr lang="en-GB" sz="1200" baseline="0" dirty="0" smtClean="0"/>
                        <a:t> are scheduled for merge within client</a:t>
                      </a:r>
                      <a:endParaRPr lang="en-GB" sz="1200" dirty="0"/>
                    </a:p>
                  </a:txBody>
                  <a:tcPr/>
                </a:tc>
                <a:tc>
                  <a:txBody>
                    <a:bodyPr/>
                    <a:lstStyle/>
                    <a:p>
                      <a:r>
                        <a:rPr lang="en-GB" sz="1000" dirty="0" smtClean="0"/>
                        <a:t>Merge Constituents</a:t>
                      </a:r>
                      <a:r>
                        <a:rPr lang="en-GB" sz="1000" baseline="0" dirty="0" smtClean="0"/>
                        <a:t> panel</a:t>
                      </a:r>
                      <a:endParaRPr lang="en-GB" sz="1000" dirty="0"/>
                    </a:p>
                  </a:txBody>
                  <a:tcPr/>
                </a:tc>
              </a:tr>
              <a:tr h="370840">
                <a:tc>
                  <a:txBody>
                    <a:bodyPr/>
                    <a:lstStyle/>
                    <a:p>
                      <a:r>
                        <a:rPr lang="en-GB" sz="1200" dirty="0" smtClean="0"/>
                        <a:t>As</a:t>
                      </a:r>
                      <a:r>
                        <a:rPr lang="en-GB" sz="1200" baseline="0" dirty="0" smtClean="0"/>
                        <a:t> required</a:t>
                      </a:r>
                      <a:endParaRPr lang="en-GB" sz="1200" dirty="0"/>
                    </a:p>
                  </a:txBody>
                  <a:tcPr/>
                </a:tc>
                <a:tc>
                  <a:txBody>
                    <a:bodyPr/>
                    <a:lstStyle/>
                    <a:p>
                      <a:r>
                        <a:rPr lang="en-GB" sz="1200" dirty="0" smtClean="0"/>
                        <a:t>Duplicates</a:t>
                      </a:r>
                      <a:r>
                        <a:rPr lang="en-GB" sz="1200" baseline="0" dirty="0" smtClean="0"/>
                        <a:t> are scheduled by report</a:t>
                      </a:r>
                      <a:endParaRPr lang="en-GB" sz="1200" dirty="0"/>
                    </a:p>
                  </a:txBody>
                  <a:tcPr/>
                </a:tc>
                <a:tc>
                  <a:txBody>
                    <a:bodyPr/>
                    <a:lstStyle/>
                    <a:p>
                      <a:r>
                        <a:rPr lang="en-GB" sz="1000" dirty="0" smtClean="0"/>
                        <a:t>Duplicates By Email - Schedule Merge* (SSRS)</a:t>
                      </a:r>
                      <a:endParaRPr lang="en-GB" sz="1000" dirty="0"/>
                    </a:p>
                  </a:txBody>
                  <a:tcPr/>
                </a:tc>
              </a:tr>
              <a:tr h="370840">
                <a:tc>
                  <a:txBody>
                    <a:bodyPr/>
                    <a:lstStyle/>
                    <a:p>
                      <a:r>
                        <a:rPr lang="en-GB" sz="1200" dirty="0" smtClean="0"/>
                        <a:t>As required</a:t>
                      </a:r>
                      <a:endParaRPr lang="en-GB" sz="1200" dirty="0"/>
                    </a:p>
                  </a:txBody>
                  <a:tcPr/>
                </a:tc>
                <a:tc>
                  <a:txBody>
                    <a:bodyPr/>
                    <a:lstStyle/>
                    <a:p>
                      <a:r>
                        <a:rPr lang="en-GB" sz="1200" dirty="0" smtClean="0"/>
                        <a:t>Merge the scheduled duplicates</a:t>
                      </a:r>
                      <a:endParaRPr lang="en-GB" sz="1200"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000" dirty="0" smtClean="0"/>
                        <a:t>Duplicate Merge* (Infomaker</a:t>
                      </a:r>
                      <a:r>
                        <a:rPr lang="en-GB" sz="1000" baseline="0" dirty="0" smtClean="0"/>
                        <a:t>) that runs </a:t>
                      </a:r>
                      <a:r>
                        <a:rPr lang="en-GB" sz="1000" dirty="0" smtClean="0"/>
                        <a:t>LP_MERGE_EXECUTE_AND_REPORT</a:t>
                      </a:r>
                    </a:p>
                    <a:p>
                      <a:endParaRPr lang="en-GB" sz="1000" dirty="0"/>
                    </a:p>
                  </a:txBody>
                  <a:tcPr/>
                </a:tc>
              </a:tr>
              <a:tr h="370840">
                <a:tc>
                  <a:txBody>
                    <a:bodyPr/>
                    <a:lstStyle/>
                    <a:p>
                      <a:r>
                        <a:rPr lang="en-GB" sz="1200" dirty="0" smtClean="0"/>
                        <a:t>As required</a:t>
                      </a:r>
                      <a:endParaRPr lang="en-GB" sz="1200" dirty="0"/>
                    </a:p>
                  </a:txBody>
                  <a:tcPr/>
                </a:tc>
                <a:tc>
                  <a:txBody>
                    <a:bodyPr/>
                    <a:lstStyle/>
                    <a:p>
                      <a:r>
                        <a:rPr lang="en-GB" sz="1200" dirty="0" smtClean="0"/>
                        <a:t>Fuzzy Matching against a list</a:t>
                      </a:r>
                      <a:endParaRPr lang="en-GB" sz="1200" dirty="0"/>
                    </a:p>
                  </a:txBody>
                  <a:tcPr/>
                </a:tc>
                <a:tc>
                  <a:txBody>
                    <a:bodyPr/>
                    <a:lstStyle/>
                    <a:p>
                      <a:r>
                        <a:rPr lang="en-GB" sz="1000" dirty="0" smtClean="0"/>
                        <a:t>Fuzzy Matching Against Reference Table (SSIS)</a:t>
                      </a:r>
                      <a:endParaRPr lang="en-GB" sz="1000" dirty="0"/>
                    </a:p>
                  </a:txBody>
                  <a:tcPr/>
                </a:tc>
              </a:tr>
              <a:tr h="370840">
                <a:tc>
                  <a:txBody>
                    <a:bodyPr/>
                    <a:lstStyle/>
                    <a:p>
                      <a:r>
                        <a:rPr lang="en-GB" sz="1200" dirty="0" smtClean="0"/>
                        <a:t>00:35</a:t>
                      </a:r>
                      <a:endParaRPr lang="en-GB" sz="1200" dirty="0"/>
                    </a:p>
                  </a:txBody>
                  <a:tcPr/>
                </a:tc>
                <a:tc>
                  <a:txBody>
                    <a:bodyPr/>
                    <a:lstStyle/>
                    <a:p>
                      <a:r>
                        <a:rPr lang="en-GB" sz="1200" dirty="0" smtClean="0"/>
                        <a:t>Merge scheduled duplicates</a:t>
                      </a:r>
                      <a:endParaRPr lang="en-GB" sz="1200" dirty="0"/>
                    </a:p>
                  </a:txBody>
                  <a:tcPr/>
                </a:tc>
                <a:tc>
                  <a:txBody>
                    <a:bodyPr/>
                    <a:lstStyle/>
                    <a:p>
                      <a:r>
                        <a:rPr lang="en-GB" sz="1000" dirty="0" smtClean="0"/>
                        <a:t>LP_MERGE_EXECUTE_AND_REPORT</a:t>
                      </a:r>
                      <a:endParaRPr lang="en-GB" sz="1000" dirty="0"/>
                    </a:p>
                  </a:txBody>
                  <a:tcPr/>
                </a:tc>
              </a:tr>
              <a:tr h="370840">
                <a:tc>
                  <a:txBody>
                    <a:bodyPr/>
                    <a:lstStyle/>
                    <a:p>
                      <a:r>
                        <a:rPr lang="en-GB" sz="1200" dirty="0" smtClean="0"/>
                        <a:t>01:00 – 03:30</a:t>
                      </a:r>
                      <a:endParaRPr lang="en-GB" sz="1200" dirty="0"/>
                    </a:p>
                  </a:txBody>
                  <a:tcPr/>
                </a:tc>
                <a:tc>
                  <a:txBody>
                    <a:bodyPr/>
                    <a:lstStyle/>
                    <a:p>
                      <a:r>
                        <a:rPr lang="en-GB" sz="1200" dirty="0" smtClean="0"/>
                        <a:t>Fuzzy Matching on separate</a:t>
                      </a:r>
                      <a:r>
                        <a:rPr lang="en-GB" sz="1200" baseline="0" dirty="0" smtClean="0"/>
                        <a:t> server and merge</a:t>
                      </a:r>
                      <a:endParaRPr lang="en-GB" sz="1200" dirty="0"/>
                    </a:p>
                  </a:txBody>
                  <a:tcPr/>
                </a:tc>
                <a:tc>
                  <a:txBody>
                    <a:bodyPr/>
                    <a:lstStyle/>
                    <a:p>
                      <a:r>
                        <a:rPr lang="en-GB" sz="1000" dirty="0" smtClean="0"/>
                        <a:t>Tessitura Overnight Fuzzy Match</a:t>
                      </a:r>
                      <a:r>
                        <a:rPr lang="en-GB" sz="1000" baseline="0" dirty="0" smtClean="0"/>
                        <a:t> </a:t>
                      </a:r>
                      <a:r>
                        <a:rPr lang="en-GB" sz="1000" dirty="0" smtClean="0"/>
                        <a:t>(SSIS)</a:t>
                      </a:r>
                    </a:p>
                    <a:p>
                      <a:pPr marL="0" marR="0" indent="0" algn="l" defTabSz="457200" rtl="0" eaLnBrk="1" fontAlgn="auto" latinLnBrk="0" hangingPunct="1">
                        <a:lnSpc>
                          <a:spcPct val="100000"/>
                        </a:lnSpc>
                        <a:spcBef>
                          <a:spcPts val="0"/>
                        </a:spcBef>
                        <a:spcAft>
                          <a:spcPts val="0"/>
                        </a:spcAft>
                        <a:buClrTx/>
                        <a:buSzTx/>
                        <a:buFontTx/>
                        <a:buNone/>
                        <a:tabLst/>
                        <a:defRPr/>
                      </a:pPr>
                      <a:r>
                        <a:rPr lang="en-GB" sz="1000" dirty="0" smtClean="0"/>
                        <a:t>LP_MERGE_EXECUTE_AND_REPORT</a:t>
                      </a:r>
                    </a:p>
                  </a:txBody>
                  <a:tcPr/>
                </a:tc>
              </a:tr>
            </a:tbl>
          </a:graphicData>
        </a:graphic>
      </p:graphicFrame>
    </p:spTree>
    <p:extLst>
      <p:ext uri="{BB962C8B-B14F-4D97-AF65-F5344CB8AC3E}">
        <p14:creationId xmlns:p14="http://schemas.microsoft.com/office/powerpoint/2010/main" val="278351320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Tools used to De-Duplicate</a:t>
            </a:r>
            <a:endParaRPr lang="en-GB" dirty="0"/>
          </a:p>
        </p:txBody>
      </p:sp>
      <p:sp>
        <p:nvSpPr>
          <p:cNvPr id="3" name="Content Placeholder 2"/>
          <p:cNvSpPr>
            <a:spLocks noGrp="1"/>
          </p:cNvSpPr>
          <p:nvPr>
            <p:ph idx="1"/>
          </p:nvPr>
        </p:nvSpPr>
        <p:spPr/>
        <p:txBody>
          <a:bodyPr/>
          <a:lstStyle/>
          <a:p>
            <a:r>
              <a:rPr lang="en-GB" dirty="0" smtClean="0"/>
              <a:t>SQL Server</a:t>
            </a:r>
          </a:p>
          <a:p>
            <a:pPr lvl="1"/>
            <a:r>
              <a:rPr lang="en-GB" dirty="0" smtClean="0"/>
              <a:t>Stored Procedures</a:t>
            </a:r>
          </a:p>
          <a:p>
            <a:pPr lvl="1"/>
            <a:r>
              <a:rPr lang="en-GB" dirty="0" smtClean="0"/>
              <a:t>SQL Agent for scheduled jobs</a:t>
            </a:r>
          </a:p>
          <a:p>
            <a:r>
              <a:rPr lang="en-GB" dirty="0" smtClean="0"/>
              <a:t>SQL Server Integration Services</a:t>
            </a:r>
          </a:p>
          <a:p>
            <a:pPr lvl="1"/>
            <a:r>
              <a:rPr lang="en-GB" dirty="0" smtClean="0"/>
              <a:t>Data Transformation</a:t>
            </a:r>
          </a:p>
          <a:p>
            <a:pPr lvl="1"/>
            <a:r>
              <a:rPr lang="en-GB" dirty="0" smtClean="0"/>
              <a:t>Fuzzy Grouping module</a:t>
            </a:r>
          </a:p>
          <a:p>
            <a:r>
              <a:rPr lang="en-GB" dirty="0" smtClean="0"/>
              <a:t>SQL Server Reporting Services</a:t>
            </a:r>
          </a:p>
          <a:p>
            <a:pPr lvl="1"/>
            <a:r>
              <a:rPr lang="en-GB" dirty="0" smtClean="0"/>
              <a:t>Reporting on results</a:t>
            </a:r>
          </a:p>
          <a:p>
            <a:pPr lvl="1"/>
            <a:endParaRPr lang="en-GB" dirty="0"/>
          </a:p>
        </p:txBody>
      </p:sp>
    </p:spTree>
    <p:extLst>
      <p:ext uri="{BB962C8B-B14F-4D97-AF65-F5344CB8AC3E}">
        <p14:creationId xmlns:p14="http://schemas.microsoft.com/office/powerpoint/2010/main" val="19512382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Duplicates BY Email – Schedule Merge</a:t>
            </a:r>
            <a:endParaRPr lang="en-GB" dirty="0"/>
          </a:p>
        </p:txBody>
      </p:sp>
      <p:sp>
        <p:nvSpPr>
          <p:cNvPr id="3" name="Content Placeholder 2"/>
          <p:cNvSpPr>
            <a:spLocks noGrp="1"/>
          </p:cNvSpPr>
          <p:nvPr>
            <p:ph idx="1"/>
          </p:nvPr>
        </p:nvSpPr>
        <p:spPr/>
        <p:txBody>
          <a:bodyPr/>
          <a:lstStyle/>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563" y="1300163"/>
            <a:ext cx="7762875" cy="425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71034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Overnight Fuzzy matching</a:t>
            </a:r>
            <a:endParaRPr lang="en-GB" dirty="0"/>
          </a:p>
        </p:txBody>
      </p:sp>
      <p:sp>
        <p:nvSpPr>
          <p:cNvPr id="4" name="Flowchart: Magnetic Disk 3"/>
          <p:cNvSpPr/>
          <p:nvPr/>
        </p:nvSpPr>
        <p:spPr>
          <a:xfrm>
            <a:off x="1002890" y="1219200"/>
            <a:ext cx="1081549" cy="737419"/>
          </a:xfrm>
          <a:prstGeom prst="flowChartMagneticDisk">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smtClean="0"/>
              <a:t>LIVE</a:t>
            </a:r>
            <a:endParaRPr lang="en-GB" sz="1600" dirty="0"/>
          </a:p>
        </p:txBody>
      </p:sp>
      <p:sp>
        <p:nvSpPr>
          <p:cNvPr id="5" name="Flowchart: Magnetic Disk 4"/>
          <p:cNvSpPr/>
          <p:nvPr/>
        </p:nvSpPr>
        <p:spPr>
          <a:xfrm>
            <a:off x="1415844" y="2482643"/>
            <a:ext cx="1081549" cy="737419"/>
          </a:xfrm>
          <a:prstGeom prst="flowChartMagneticDisk">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smtClean="0"/>
              <a:t>Engine</a:t>
            </a:r>
            <a:endParaRPr lang="en-GB" sz="1600" dirty="0"/>
          </a:p>
        </p:txBody>
      </p:sp>
      <p:cxnSp>
        <p:nvCxnSpPr>
          <p:cNvPr id="7" name="Straight Arrow Connector 6"/>
          <p:cNvCxnSpPr>
            <a:stCxn id="4" idx="3"/>
            <a:endCxn id="5" idx="1"/>
          </p:cNvCxnSpPr>
          <p:nvPr/>
        </p:nvCxnSpPr>
        <p:spPr>
          <a:xfrm>
            <a:off x="1543665" y="1956619"/>
            <a:ext cx="412954" cy="52602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8" name="TextBox 7"/>
          <p:cNvSpPr txBox="1"/>
          <p:nvPr/>
        </p:nvSpPr>
        <p:spPr>
          <a:xfrm>
            <a:off x="1681316" y="1995100"/>
            <a:ext cx="1904689" cy="276999"/>
          </a:xfrm>
          <a:prstGeom prst="rect">
            <a:avLst/>
          </a:prstGeom>
          <a:noFill/>
        </p:spPr>
        <p:txBody>
          <a:bodyPr wrap="none" rtlCol="0">
            <a:spAutoFit/>
          </a:bodyPr>
          <a:lstStyle/>
          <a:p>
            <a:r>
              <a:rPr lang="en-GB" sz="1200" dirty="0" smtClean="0"/>
              <a:t>copy all active individuals</a:t>
            </a:r>
            <a:endParaRPr lang="en-GB" sz="1200" dirty="0"/>
          </a:p>
        </p:txBody>
      </p:sp>
      <p:sp>
        <p:nvSpPr>
          <p:cNvPr id="9" name="Flowchart: Predefined Process 8"/>
          <p:cNvSpPr/>
          <p:nvPr/>
        </p:nvSpPr>
        <p:spPr>
          <a:xfrm>
            <a:off x="3982064" y="1968907"/>
            <a:ext cx="1445342" cy="963561"/>
          </a:xfrm>
          <a:prstGeom prst="flowChartPredefined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t>FUZZY MATCH</a:t>
            </a:r>
            <a:endParaRPr lang="en-GB" sz="1400" dirty="0"/>
          </a:p>
        </p:txBody>
      </p:sp>
      <p:sp>
        <p:nvSpPr>
          <p:cNvPr id="14" name="TextBox 13"/>
          <p:cNvSpPr txBox="1"/>
          <p:nvPr/>
        </p:nvSpPr>
        <p:spPr>
          <a:xfrm>
            <a:off x="4218039" y="3007403"/>
            <a:ext cx="1564852" cy="246221"/>
          </a:xfrm>
          <a:prstGeom prst="rect">
            <a:avLst/>
          </a:prstGeom>
          <a:noFill/>
        </p:spPr>
        <p:txBody>
          <a:bodyPr wrap="none" rtlCol="0">
            <a:spAutoFit/>
          </a:bodyPr>
          <a:lstStyle/>
          <a:p>
            <a:r>
              <a:rPr lang="en-GB" sz="1000" dirty="0" smtClean="0"/>
              <a:t>(takes about 2:30 hours)</a:t>
            </a:r>
            <a:endParaRPr lang="en-GB" sz="1000" dirty="0"/>
          </a:p>
        </p:txBody>
      </p:sp>
      <p:cxnSp>
        <p:nvCxnSpPr>
          <p:cNvPr id="16" name="Elbow Connector 15"/>
          <p:cNvCxnSpPr>
            <a:stCxn id="5" idx="4"/>
            <a:endCxn id="9" idx="1"/>
          </p:cNvCxnSpPr>
          <p:nvPr/>
        </p:nvCxnSpPr>
        <p:spPr>
          <a:xfrm flipV="1">
            <a:off x="2497393" y="2450688"/>
            <a:ext cx="1484671" cy="400665"/>
          </a:xfrm>
          <a:prstGeom prst="bentConnector3">
            <a:avLst/>
          </a:prstGeom>
          <a:ln>
            <a:tailEnd type="arrow"/>
          </a:ln>
        </p:spPr>
        <p:style>
          <a:lnRef idx="2">
            <a:schemeClr val="accent1"/>
          </a:lnRef>
          <a:fillRef idx="0">
            <a:schemeClr val="accent1"/>
          </a:fillRef>
          <a:effectRef idx="1">
            <a:schemeClr val="accent1"/>
          </a:effectRef>
          <a:fontRef idx="minor">
            <a:schemeClr val="tx1"/>
          </a:fontRef>
        </p:style>
      </p:cxnSp>
      <p:sp>
        <p:nvSpPr>
          <p:cNvPr id="19" name="Rectangular Callout 18"/>
          <p:cNvSpPr/>
          <p:nvPr/>
        </p:nvSpPr>
        <p:spPr>
          <a:xfrm>
            <a:off x="6656439" y="1088074"/>
            <a:ext cx="1101213" cy="1131557"/>
          </a:xfrm>
          <a:prstGeom prst="wedgeRectCallout">
            <a:avLst>
              <a:gd name="adj1" fmla="val -162415"/>
              <a:gd name="adj2" fmla="val 52807"/>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r>
              <a:rPr lang="en-GB" sz="1000" dirty="0" smtClean="0">
                <a:solidFill>
                  <a:schemeClr val="tx1"/>
                </a:solidFill>
              </a:rPr>
              <a:t>Prefix 0.7</a:t>
            </a:r>
          </a:p>
          <a:p>
            <a:r>
              <a:rPr lang="en-GB" sz="1000" dirty="0" smtClean="0">
                <a:solidFill>
                  <a:schemeClr val="tx1"/>
                </a:solidFill>
              </a:rPr>
              <a:t>Firstname 0.3</a:t>
            </a:r>
          </a:p>
          <a:p>
            <a:r>
              <a:rPr lang="en-GB" sz="1000" dirty="0" smtClean="0">
                <a:solidFill>
                  <a:schemeClr val="tx1"/>
                </a:solidFill>
              </a:rPr>
              <a:t>Lastname 0.5</a:t>
            </a:r>
          </a:p>
          <a:p>
            <a:r>
              <a:rPr lang="en-GB" sz="1000" dirty="0" smtClean="0">
                <a:solidFill>
                  <a:schemeClr val="tx1"/>
                </a:solidFill>
              </a:rPr>
              <a:t>Street1&amp;2 0</a:t>
            </a:r>
          </a:p>
          <a:p>
            <a:r>
              <a:rPr lang="en-GB" sz="1000" dirty="0" smtClean="0">
                <a:solidFill>
                  <a:schemeClr val="tx1"/>
                </a:solidFill>
              </a:rPr>
              <a:t>Postal Code 0</a:t>
            </a:r>
            <a:endParaRPr lang="en-GB" sz="1000" dirty="0">
              <a:solidFill>
                <a:schemeClr val="tx1"/>
              </a:solidFill>
            </a:endParaRPr>
          </a:p>
          <a:p>
            <a:endParaRPr lang="en-GB" sz="1000" dirty="0" smtClean="0">
              <a:solidFill>
                <a:schemeClr val="tx1"/>
              </a:solidFill>
            </a:endParaRPr>
          </a:p>
          <a:p>
            <a:r>
              <a:rPr lang="en-GB" sz="1000" dirty="0" smtClean="0">
                <a:solidFill>
                  <a:schemeClr val="tx1"/>
                </a:solidFill>
              </a:rPr>
              <a:t>Overall 0.7</a:t>
            </a:r>
            <a:endParaRPr lang="en-GB" sz="1000" dirty="0">
              <a:solidFill>
                <a:schemeClr val="tx1"/>
              </a:solidFill>
            </a:endParaRPr>
          </a:p>
        </p:txBody>
      </p:sp>
      <p:sp>
        <p:nvSpPr>
          <p:cNvPr id="20" name="Flowchart: Magnetic Disk 19"/>
          <p:cNvSpPr/>
          <p:nvPr/>
        </p:nvSpPr>
        <p:spPr>
          <a:xfrm>
            <a:off x="5987843" y="3149532"/>
            <a:ext cx="1081549" cy="737419"/>
          </a:xfrm>
          <a:prstGeom prst="flowChartMagneticDisk">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smtClean="0"/>
              <a:t>LIVE</a:t>
            </a:r>
            <a:endParaRPr lang="en-GB" sz="1600" dirty="0"/>
          </a:p>
        </p:txBody>
      </p:sp>
      <p:cxnSp>
        <p:nvCxnSpPr>
          <p:cNvPr id="22" name="Elbow Connector 21"/>
          <p:cNvCxnSpPr>
            <a:stCxn id="9" idx="3"/>
            <a:endCxn id="20" idx="1"/>
          </p:cNvCxnSpPr>
          <p:nvPr/>
        </p:nvCxnSpPr>
        <p:spPr>
          <a:xfrm>
            <a:off x="5427406" y="2450688"/>
            <a:ext cx="1101212" cy="698844"/>
          </a:xfrm>
          <a:prstGeom prst="bentConnector2">
            <a:avLst/>
          </a:prstGeom>
          <a:ln>
            <a:tailEnd type="arrow"/>
          </a:ln>
        </p:spPr>
        <p:style>
          <a:lnRef idx="2">
            <a:schemeClr val="accent1"/>
          </a:lnRef>
          <a:fillRef idx="0">
            <a:schemeClr val="accent1"/>
          </a:fillRef>
          <a:effectRef idx="1">
            <a:schemeClr val="accent1"/>
          </a:effectRef>
          <a:fontRef idx="minor">
            <a:schemeClr val="tx1"/>
          </a:fontRef>
        </p:style>
      </p:cxnSp>
      <p:sp>
        <p:nvSpPr>
          <p:cNvPr id="28" name="Flowchart: Predefined Process 27"/>
          <p:cNvSpPr/>
          <p:nvPr/>
        </p:nvSpPr>
        <p:spPr>
          <a:xfrm>
            <a:off x="4606412" y="4451552"/>
            <a:ext cx="1445342" cy="963561"/>
          </a:xfrm>
          <a:prstGeom prst="flowChartPredefined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t>Schedule Matches</a:t>
            </a:r>
            <a:endParaRPr lang="en-GB" sz="1400" dirty="0"/>
          </a:p>
        </p:txBody>
      </p:sp>
      <p:cxnSp>
        <p:nvCxnSpPr>
          <p:cNvPr id="31" name="Straight Arrow Connector 30"/>
          <p:cNvCxnSpPr>
            <a:stCxn id="20" idx="3"/>
            <a:endCxn id="28" idx="0"/>
          </p:cNvCxnSpPr>
          <p:nvPr/>
        </p:nvCxnSpPr>
        <p:spPr>
          <a:xfrm flipH="1">
            <a:off x="5329083" y="3886951"/>
            <a:ext cx="1199535" cy="56460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3" name="Flowchart: Predefined Process 32"/>
          <p:cNvSpPr/>
          <p:nvPr/>
        </p:nvSpPr>
        <p:spPr>
          <a:xfrm>
            <a:off x="6961238" y="4567078"/>
            <a:ext cx="1445342" cy="963561"/>
          </a:xfrm>
          <a:prstGeom prst="flowChartPredefined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t>Execute Merges</a:t>
            </a:r>
            <a:endParaRPr lang="en-GB" sz="1400" dirty="0"/>
          </a:p>
        </p:txBody>
      </p:sp>
      <p:cxnSp>
        <p:nvCxnSpPr>
          <p:cNvPr id="35" name="Straight Arrow Connector 34"/>
          <p:cNvCxnSpPr>
            <a:stCxn id="28" idx="3"/>
            <a:endCxn id="33" idx="1"/>
          </p:cNvCxnSpPr>
          <p:nvPr/>
        </p:nvCxnSpPr>
        <p:spPr>
          <a:xfrm>
            <a:off x="6051754" y="4933333"/>
            <a:ext cx="909484" cy="11552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949244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Fuzzy matching against a list</a:t>
            </a:r>
            <a:endParaRPr lang="en-GB" dirty="0"/>
          </a:p>
        </p:txBody>
      </p:sp>
      <p:sp>
        <p:nvSpPr>
          <p:cNvPr id="4" name="Flowchart: Magnetic Disk 3"/>
          <p:cNvSpPr/>
          <p:nvPr/>
        </p:nvSpPr>
        <p:spPr>
          <a:xfrm>
            <a:off x="1002890" y="1219200"/>
            <a:ext cx="1081549" cy="737419"/>
          </a:xfrm>
          <a:prstGeom prst="flowChartMagneticDisk">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smtClean="0"/>
              <a:t>LIVE</a:t>
            </a:r>
            <a:endParaRPr lang="en-GB" sz="1600" dirty="0"/>
          </a:p>
        </p:txBody>
      </p:sp>
      <p:sp>
        <p:nvSpPr>
          <p:cNvPr id="5" name="Flowchart: Magnetic Disk 4"/>
          <p:cNvSpPr/>
          <p:nvPr/>
        </p:nvSpPr>
        <p:spPr>
          <a:xfrm>
            <a:off x="2084439" y="2620295"/>
            <a:ext cx="1081549" cy="737419"/>
          </a:xfrm>
          <a:prstGeom prst="flowChartMagneticDisk">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smtClean="0"/>
              <a:t>Engine</a:t>
            </a:r>
            <a:endParaRPr lang="en-GB" sz="1600" dirty="0"/>
          </a:p>
        </p:txBody>
      </p:sp>
      <p:cxnSp>
        <p:nvCxnSpPr>
          <p:cNvPr id="7" name="Straight Arrow Connector 6"/>
          <p:cNvCxnSpPr>
            <a:endCxn id="5" idx="2"/>
          </p:cNvCxnSpPr>
          <p:nvPr/>
        </p:nvCxnSpPr>
        <p:spPr>
          <a:xfrm>
            <a:off x="1297858" y="1956619"/>
            <a:ext cx="786581" cy="103238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9" name="Straight Arrow Connector 8"/>
          <p:cNvCxnSpPr/>
          <p:nvPr/>
        </p:nvCxnSpPr>
        <p:spPr>
          <a:xfrm>
            <a:off x="1966452" y="1877961"/>
            <a:ext cx="403122" cy="74233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3" name="TextBox 12"/>
          <p:cNvSpPr txBox="1"/>
          <p:nvPr/>
        </p:nvSpPr>
        <p:spPr>
          <a:xfrm>
            <a:off x="2084439" y="1972129"/>
            <a:ext cx="1406154" cy="276999"/>
          </a:xfrm>
          <a:prstGeom prst="rect">
            <a:avLst/>
          </a:prstGeom>
          <a:noFill/>
        </p:spPr>
        <p:txBody>
          <a:bodyPr wrap="none" rtlCol="0">
            <a:spAutoFit/>
          </a:bodyPr>
          <a:lstStyle/>
          <a:p>
            <a:r>
              <a:rPr lang="en-GB" sz="1200" dirty="0" smtClean="0"/>
              <a:t>list of constituents</a:t>
            </a:r>
            <a:endParaRPr lang="en-GB" sz="1200" dirty="0"/>
          </a:p>
        </p:txBody>
      </p:sp>
      <p:sp>
        <p:nvSpPr>
          <p:cNvPr id="14" name="TextBox 13"/>
          <p:cNvSpPr txBox="1"/>
          <p:nvPr/>
        </p:nvSpPr>
        <p:spPr>
          <a:xfrm>
            <a:off x="591319" y="2389462"/>
            <a:ext cx="1342034" cy="461665"/>
          </a:xfrm>
          <a:prstGeom prst="rect">
            <a:avLst/>
          </a:prstGeom>
          <a:noFill/>
        </p:spPr>
        <p:txBody>
          <a:bodyPr wrap="none" rtlCol="0">
            <a:spAutoFit/>
          </a:bodyPr>
          <a:lstStyle/>
          <a:p>
            <a:r>
              <a:rPr lang="en-GB" sz="1200" dirty="0"/>
              <a:t>copy all </a:t>
            </a:r>
            <a:endParaRPr lang="en-GB" sz="1200" dirty="0" smtClean="0"/>
          </a:p>
          <a:p>
            <a:r>
              <a:rPr lang="en-GB" sz="1200" dirty="0" smtClean="0"/>
              <a:t>active </a:t>
            </a:r>
            <a:r>
              <a:rPr lang="en-GB" sz="1200" dirty="0"/>
              <a:t>individuals</a:t>
            </a:r>
          </a:p>
        </p:txBody>
      </p:sp>
      <p:sp>
        <p:nvSpPr>
          <p:cNvPr id="15" name="TextBox 14"/>
          <p:cNvSpPr txBox="1"/>
          <p:nvPr/>
        </p:nvSpPr>
        <p:spPr>
          <a:xfrm>
            <a:off x="2369574" y="2384544"/>
            <a:ext cx="304892" cy="307777"/>
          </a:xfrm>
          <a:prstGeom prst="rect">
            <a:avLst/>
          </a:prstGeom>
          <a:noFill/>
        </p:spPr>
        <p:txBody>
          <a:bodyPr wrap="none" rtlCol="0">
            <a:spAutoFit/>
          </a:bodyPr>
          <a:lstStyle/>
          <a:p>
            <a:r>
              <a:rPr lang="en-GB" sz="1400" dirty="0" smtClean="0"/>
              <a:t>B</a:t>
            </a:r>
            <a:endParaRPr lang="en-GB" sz="1400" dirty="0"/>
          </a:p>
        </p:txBody>
      </p:sp>
      <p:sp>
        <p:nvSpPr>
          <p:cNvPr id="16" name="TextBox 15"/>
          <p:cNvSpPr txBox="1"/>
          <p:nvPr/>
        </p:nvSpPr>
        <p:spPr>
          <a:xfrm>
            <a:off x="1729048" y="2928070"/>
            <a:ext cx="304892" cy="307777"/>
          </a:xfrm>
          <a:prstGeom prst="rect">
            <a:avLst/>
          </a:prstGeom>
          <a:noFill/>
        </p:spPr>
        <p:txBody>
          <a:bodyPr wrap="none" rtlCol="0">
            <a:spAutoFit/>
          </a:bodyPr>
          <a:lstStyle/>
          <a:p>
            <a:r>
              <a:rPr lang="en-GB" sz="1400" dirty="0" smtClean="0"/>
              <a:t>A</a:t>
            </a:r>
            <a:endParaRPr lang="en-GB" sz="1400" dirty="0"/>
          </a:p>
        </p:txBody>
      </p:sp>
      <p:sp>
        <p:nvSpPr>
          <p:cNvPr id="17" name="Flowchart: Predefined Process 16"/>
          <p:cNvSpPr/>
          <p:nvPr/>
        </p:nvSpPr>
        <p:spPr>
          <a:xfrm>
            <a:off x="4090218" y="2538432"/>
            <a:ext cx="1445342" cy="963561"/>
          </a:xfrm>
          <a:prstGeom prst="flowChartPredefined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t>FUZZY MATCH</a:t>
            </a:r>
            <a:endParaRPr lang="en-GB" sz="1400" dirty="0"/>
          </a:p>
        </p:txBody>
      </p:sp>
      <p:sp>
        <p:nvSpPr>
          <p:cNvPr id="18" name="Rectangular Callout 17"/>
          <p:cNvSpPr/>
          <p:nvPr/>
        </p:nvSpPr>
        <p:spPr>
          <a:xfrm>
            <a:off x="6735098" y="1587909"/>
            <a:ext cx="1101213" cy="1131557"/>
          </a:xfrm>
          <a:prstGeom prst="wedgeRectCallout">
            <a:avLst>
              <a:gd name="adj1" fmla="val -162415"/>
              <a:gd name="adj2" fmla="val 52807"/>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r>
              <a:rPr lang="en-GB" sz="1000" dirty="0" smtClean="0">
                <a:solidFill>
                  <a:schemeClr val="tx1"/>
                </a:solidFill>
              </a:rPr>
              <a:t>Prefix 0.7</a:t>
            </a:r>
          </a:p>
          <a:p>
            <a:r>
              <a:rPr lang="en-GB" sz="1000" dirty="0" smtClean="0">
                <a:solidFill>
                  <a:schemeClr val="tx1"/>
                </a:solidFill>
              </a:rPr>
              <a:t>Lastname 0.9</a:t>
            </a:r>
          </a:p>
          <a:p>
            <a:r>
              <a:rPr lang="en-GB" sz="1000" dirty="0" smtClean="0">
                <a:solidFill>
                  <a:schemeClr val="tx1"/>
                </a:solidFill>
              </a:rPr>
              <a:t>Street1&amp;2 0.6</a:t>
            </a:r>
          </a:p>
          <a:p>
            <a:r>
              <a:rPr lang="en-GB" sz="1000" dirty="0" smtClean="0">
                <a:solidFill>
                  <a:schemeClr val="tx1"/>
                </a:solidFill>
              </a:rPr>
              <a:t>Postal Code 0.9</a:t>
            </a:r>
            <a:endParaRPr lang="en-GB" sz="1000" dirty="0">
              <a:solidFill>
                <a:schemeClr val="tx1"/>
              </a:solidFill>
            </a:endParaRPr>
          </a:p>
          <a:p>
            <a:endParaRPr lang="en-GB" sz="1000" dirty="0" smtClean="0">
              <a:solidFill>
                <a:schemeClr val="tx1"/>
              </a:solidFill>
            </a:endParaRPr>
          </a:p>
          <a:p>
            <a:r>
              <a:rPr lang="en-GB" sz="1000" dirty="0" smtClean="0">
                <a:solidFill>
                  <a:schemeClr val="tx1"/>
                </a:solidFill>
              </a:rPr>
              <a:t>Overall 0.5</a:t>
            </a:r>
            <a:endParaRPr lang="en-GB" sz="1000" dirty="0">
              <a:solidFill>
                <a:schemeClr val="tx1"/>
              </a:solidFill>
            </a:endParaRPr>
          </a:p>
        </p:txBody>
      </p:sp>
      <p:cxnSp>
        <p:nvCxnSpPr>
          <p:cNvPr id="20" name="Elbow Connector 19"/>
          <p:cNvCxnSpPr>
            <a:stCxn id="5" idx="3"/>
            <a:endCxn id="17" idx="1"/>
          </p:cNvCxnSpPr>
          <p:nvPr/>
        </p:nvCxnSpPr>
        <p:spPr>
          <a:xfrm rot="5400000" flipH="1" flipV="1">
            <a:off x="3188965" y="2456462"/>
            <a:ext cx="337501" cy="1465004"/>
          </a:xfrm>
          <a:prstGeom prst="bentConnector4">
            <a:avLst>
              <a:gd name="adj1" fmla="val -67733"/>
              <a:gd name="adj2" fmla="val 68456"/>
            </a:avLst>
          </a:prstGeom>
          <a:ln>
            <a:tailEnd type="arrow"/>
          </a:ln>
        </p:spPr>
        <p:style>
          <a:lnRef idx="2">
            <a:schemeClr val="accent1"/>
          </a:lnRef>
          <a:fillRef idx="0">
            <a:schemeClr val="accent1"/>
          </a:fillRef>
          <a:effectRef idx="1">
            <a:schemeClr val="accent1"/>
          </a:effectRef>
          <a:fontRef idx="minor">
            <a:schemeClr val="tx1"/>
          </a:fontRef>
        </p:style>
      </p:cxnSp>
      <p:sp>
        <p:nvSpPr>
          <p:cNvPr id="24" name="Flowchart: Magnetic Disk 23"/>
          <p:cNvSpPr/>
          <p:nvPr/>
        </p:nvSpPr>
        <p:spPr>
          <a:xfrm>
            <a:off x="4812889" y="3912385"/>
            <a:ext cx="1081549" cy="737419"/>
          </a:xfrm>
          <a:prstGeom prst="flowChartMagneticDisk">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smtClean="0"/>
              <a:t>LIVE</a:t>
            </a:r>
            <a:endParaRPr lang="en-GB" sz="1600" dirty="0"/>
          </a:p>
        </p:txBody>
      </p:sp>
      <p:cxnSp>
        <p:nvCxnSpPr>
          <p:cNvPr id="26" name="Straight Arrow Connector 25"/>
          <p:cNvCxnSpPr>
            <a:stCxn id="17" idx="2"/>
            <a:endCxn id="24" idx="1"/>
          </p:cNvCxnSpPr>
          <p:nvPr/>
        </p:nvCxnSpPr>
        <p:spPr>
          <a:xfrm>
            <a:off x="4812889" y="3501993"/>
            <a:ext cx="540775" cy="41039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8" name="Flowchart: Document 27"/>
          <p:cNvSpPr/>
          <p:nvPr/>
        </p:nvSpPr>
        <p:spPr>
          <a:xfrm>
            <a:off x="6936655" y="4591663"/>
            <a:ext cx="1268361" cy="796413"/>
          </a:xfrm>
          <a:prstGeom prst="flowChartDocumen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200" dirty="0" smtClean="0"/>
              <a:t>Fuzzy Match SSRS</a:t>
            </a:r>
            <a:endParaRPr lang="en-GB" sz="1200" dirty="0"/>
          </a:p>
        </p:txBody>
      </p:sp>
      <p:cxnSp>
        <p:nvCxnSpPr>
          <p:cNvPr id="31" name="Straight Arrow Connector 30"/>
          <p:cNvCxnSpPr>
            <a:stCxn id="24" idx="3"/>
            <a:endCxn id="28" idx="1"/>
          </p:cNvCxnSpPr>
          <p:nvPr/>
        </p:nvCxnSpPr>
        <p:spPr>
          <a:xfrm>
            <a:off x="5353664" y="4649804"/>
            <a:ext cx="1582991" cy="34006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102912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Sharing Ideas and best practice</a:t>
            </a:r>
            <a:endParaRPr lang="en-GB" dirty="0"/>
          </a:p>
        </p:txBody>
      </p:sp>
      <p:sp>
        <p:nvSpPr>
          <p:cNvPr id="3" name="Content Placeholder 2"/>
          <p:cNvSpPr>
            <a:spLocks noGrp="1"/>
          </p:cNvSpPr>
          <p:nvPr>
            <p:ph idx="1"/>
          </p:nvPr>
        </p:nvSpPr>
        <p:spPr/>
        <p:txBody>
          <a:bodyPr/>
          <a:lstStyle/>
          <a:p>
            <a:r>
              <a:rPr lang="en-GB" dirty="0" smtClean="0"/>
              <a:t>All the code and objects mentioned in this presentation is available for sharing</a:t>
            </a:r>
          </a:p>
          <a:p>
            <a:r>
              <a:rPr lang="en-GB" dirty="0" smtClean="0"/>
              <a:t>How do other companies manage data imports and cleaning?</a:t>
            </a:r>
          </a:p>
          <a:p>
            <a:r>
              <a:rPr lang="en-GB" dirty="0" smtClean="0"/>
              <a:t>Developer forum for sharing ideas</a:t>
            </a:r>
            <a:endParaRPr lang="en-GB" dirty="0" smtClean="0">
              <a:hlinkClick r:id="rId2"/>
            </a:endParaRPr>
          </a:p>
          <a:p>
            <a:pPr lvl="1"/>
            <a:r>
              <a:rPr lang="en-GB" dirty="0" smtClean="0">
                <a:hlinkClick r:id="rId2"/>
              </a:rPr>
              <a:t>http</a:t>
            </a:r>
            <a:r>
              <a:rPr lang="en-GB" dirty="0">
                <a:hlinkClick r:id="rId2"/>
              </a:rPr>
              <a:t>://developer.tessituranetwork.com/display/devportal/Welcome+Developers%21</a:t>
            </a:r>
            <a:endParaRPr lang="en-GB" dirty="0"/>
          </a:p>
        </p:txBody>
      </p:sp>
    </p:spTree>
    <p:extLst>
      <p:ext uri="{BB962C8B-B14F-4D97-AF65-F5344CB8AC3E}">
        <p14:creationId xmlns:p14="http://schemas.microsoft.com/office/powerpoint/2010/main" val="18520330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pPr algn="ctr"/>
            <a:r>
              <a:rPr lang="en-GB" sz="13800" dirty="0" smtClean="0"/>
              <a:t>Thank you</a:t>
            </a:r>
            <a:endParaRPr lang="en-GB" sz="13800" dirty="0"/>
          </a:p>
        </p:txBody>
      </p:sp>
    </p:spTree>
    <p:extLst>
      <p:ext uri="{BB962C8B-B14F-4D97-AF65-F5344CB8AC3E}">
        <p14:creationId xmlns:p14="http://schemas.microsoft.com/office/powerpoint/2010/main" val="2088825420"/>
      </p:ext>
    </p:extLst>
  </p:cSld>
  <p:clrMapOvr>
    <a:masterClrMapping/>
  </p:clrMapOvr>
</p:sld>
</file>

<file path=ppt/theme/theme1.xml><?xml version="1.0" encoding="utf-8"?>
<a:theme xmlns:a="http://schemas.openxmlformats.org/drawingml/2006/main" name="Tessitura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blank">
  <a:themeElements>
    <a:clrScheme name="EXPN colors-Feb 2012">
      <a:dk1>
        <a:srgbClr val="FFFFFF"/>
      </a:dk1>
      <a:lt1>
        <a:srgbClr val="2F2F2F"/>
      </a:lt1>
      <a:dk2>
        <a:srgbClr val="ED1951"/>
      </a:dk2>
      <a:lt2>
        <a:srgbClr val="015CAE"/>
      </a:lt2>
      <a:accent1>
        <a:srgbClr val="70567A"/>
      </a:accent1>
      <a:accent2>
        <a:srgbClr val="387C2C"/>
      </a:accent2>
      <a:accent3>
        <a:srgbClr val="0095DA"/>
      </a:accent3>
      <a:accent4>
        <a:srgbClr val="BE8851"/>
      </a:accent4>
      <a:accent5>
        <a:srgbClr val="D3AB07"/>
      </a:accent5>
      <a:accent6>
        <a:srgbClr val="477B84"/>
      </a:accent6>
      <a:hlink>
        <a:srgbClr val="7A854D"/>
      </a:hlink>
      <a:folHlink>
        <a:srgbClr val="B2B2B2"/>
      </a:folHlink>
    </a:clrScheme>
    <a:fontScheme name="Experia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1"/>
        </a:solidFill>
        <a:ln w="3175">
          <a:solidFill>
            <a:schemeClr val="tx1"/>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739</TotalTime>
  <Words>833</Words>
  <Application>Microsoft Office PowerPoint</Application>
  <PresentationFormat>On-screen Show (4:3)</PresentationFormat>
  <Paragraphs>244</Paragraphs>
  <Slides>26</Slides>
  <Notes>1</Notes>
  <HiddenSlides>0</HiddenSlides>
  <MMClips>0</MMClips>
  <ScaleCrop>false</ScaleCrop>
  <HeadingPairs>
    <vt:vector size="4" baseType="variant">
      <vt:variant>
        <vt:lpstr>Theme</vt:lpstr>
      </vt:variant>
      <vt:variant>
        <vt:i4>2</vt:i4>
      </vt:variant>
      <vt:variant>
        <vt:lpstr>Slide Titles</vt:lpstr>
      </vt:variant>
      <vt:variant>
        <vt:i4>26</vt:i4>
      </vt:variant>
    </vt:vector>
  </HeadingPairs>
  <TitlesOfParts>
    <vt:vector size="28" baseType="lpstr">
      <vt:lpstr>Tessitura Theme</vt:lpstr>
      <vt:lpstr>blank</vt:lpstr>
      <vt:lpstr>Data quality – capture, deduplication and merging</vt:lpstr>
      <vt:lpstr>Agenda</vt:lpstr>
      <vt:lpstr>Global Research White Paper  Experian and Dynamic Markets </vt:lpstr>
      <vt:lpstr>Sources of Data</vt:lpstr>
      <vt:lpstr>Address Capture</vt:lpstr>
      <vt:lpstr>How dirty is your Data?</vt:lpstr>
      <vt:lpstr>Cost of Inaccurate Data</vt:lpstr>
      <vt:lpstr>Capture vs Cleanse?</vt:lpstr>
      <vt:lpstr>Power of Accurate Data</vt:lpstr>
      <vt:lpstr>Validation in a digital world</vt:lpstr>
      <vt:lpstr>PowerPoint Presentation</vt:lpstr>
      <vt:lpstr>Data Management</vt:lpstr>
      <vt:lpstr>Size of the database</vt:lpstr>
      <vt:lpstr>Data Import Differences to standard</vt:lpstr>
      <vt:lpstr>Data Import Templates - Individual</vt:lpstr>
      <vt:lpstr>Data Import Templates - Organisation</vt:lpstr>
      <vt:lpstr>Data Import Templates - tickets</vt:lpstr>
      <vt:lpstr>Data Import steps</vt:lpstr>
      <vt:lpstr>QAS Batch</vt:lpstr>
      <vt:lpstr>De-duplication CYCLE</vt:lpstr>
      <vt:lpstr>Tools used to De-Duplicate</vt:lpstr>
      <vt:lpstr>Duplicates BY Email – Schedule Merge</vt:lpstr>
      <vt:lpstr>Overnight Fuzzy matching</vt:lpstr>
      <vt:lpstr>Fuzzy matching against a list</vt:lpstr>
      <vt:lpstr>Sharing Ideas and best practice</vt:lpstr>
      <vt:lpstr>Thank you</vt:lpstr>
    </vt:vector>
  </TitlesOfParts>
  <Company>RSC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Graphics Mac Pro</dc:creator>
  <cp:lastModifiedBy>Sinead Nash</cp:lastModifiedBy>
  <cp:revision>50</cp:revision>
  <dcterms:created xsi:type="dcterms:W3CDTF">2012-10-09T13:08:19Z</dcterms:created>
  <dcterms:modified xsi:type="dcterms:W3CDTF">2012-11-09T13:11:38Z</dcterms:modified>
</cp:coreProperties>
</file>