
<file path=[Content_Types].xml><?xml version="1.0" encoding="utf-8"?>
<Types xmlns="http://schemas.openxmlformats.org/package/2006/content-types">
  <Override PartName="/ppt/slides/slide6.xml" ContentType="application/vnd.openxmlformats-officedocument.presentationml.slide+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Default Extension="gif" ContentType="image/gif"/>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6.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layout1.xml" ContentType="application/vnd.openxmlformats-officedocument.drawingml.diagramLayout+xml"/>
  <Override PartName="/ppt/notesSlides/notesSlide6.xml" ContentType="application/vnd.openxmlformats-officedocument.presentationml.notesSlide+xml"/>
  <Override PartName="/ppt/notesSlides/notesSlide7.xml" ContentType="application/vnd.openxmlformats-officedocument.presentationml.notesSlide+xml"/>
  <Default Extension="xlsx" ContentType="application/vnd.openxmlformats-officedocument.spreadsheetml.sheet"/>
  <Override PartName="/ppt/notesSlides/notesSlide10.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notesSlides/notesSlide4.xml" ContentType="application/vnd.openxmlformats-officedocument.presentationml.notesSlide+xml"/>
  <Override PartName="/ppt/diagrams/data1.xml" ContentType="application/vnd.openxmlformats-officedocument.drawingml.diagramData+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0"/>
  </p:notesMasterIdLst>
  <p:handoutMasterIdLst>
    <p:handoutMasterId r:id="rId31"/>
  </p:handoutMasterIdLst>
  <p:sldIdLst>
    <p:sldId id="257" r:id="rId2"/>
    <p:sldId id="272" r:id="rId3"/>
    <p:sldId id="302" r:id="rId4"/>
    <p:sldId id="274" r:id="rId5"/>
    <p:sldId id="293" r:id="rId6"/>
    <p:sldId id="275" r:id="rId7"/>
    <p:sldId id="256" r:id="rId8"/>
    <p:sldId id="276" r:id="rId9"/>
    <p:sldId id="277" r:id="rId10"/>
    <p:sldId id="278" r:id="rId11"/>
    <p:sldId id="280" r:id="rId12"/>
    <p:sldId id="283" r:id="rId13"/>
    <p:sldId id="282" r:id="rId14"/>
    <p:sldId id="284" r:id="rId15"/>
    <p:sldId id="291" r:id="rId16"/>
    <p:sldId id="292" r:id="rId17"/>
    <p:sldId id="296" r:id="rId18"/>
    <p:sldId id="287" r:id="rId19"/>
    <p:sldId id="297" r:id="rId20"/>
    <p:sldId id="295" r:id="rId21"/>
    <p:sldId id="267" r:id="rId22"/>
    <p:sldId id="294" r:id="rId23"/>
    <p:sldId id="298" r:id="rId24"/>
    <p:sldId id="273" r:id="rId25"/>
    <p:sldId id="299" r:id="rId26"/>
    <p:sldId id="300" r:id="rId27"/>
    <p:sldId id="301" r:id="rId28"/>
    <p:sldId id="265" r:id="rId29"/>
  </p:sldIdLst>
  <p:sldSz cx="9144000" cy="6858000" type="screen4x3"/>
  <p:notesSz cx="6797675" cy="9926638"/>
  <p:defaultTextStyle>
    <a:defPPr>
      <a:defRPr lang="en-US"/>
    </a:defPPr>
    <a:lvl1pPr algn="l" defTabSz="457200" rtl="0" fontAlgn="base">
      <a:spcBef>
        <a:spcPct val="0"/>
      </a:spcBef>
      <a:spcAft>
        <a:spcPct val="0"/>
      </a:spcAft>
      <a:defRPr sz="2400" kern="1200">
        <a:solidFill>
          <a:schemeClr val="tx1"/>
        </a:solidFill>
        <a:latin typeface="Arial" pitchFamily="34" charset="0"/>
        <a:ea typeface="ＭＳ Ｐゴシック" charset="-128"/>
        <a:cs typeface="+mn-cs"/>
      </a:defRPr>
    </a:lvl1pPr>
    <a:lvl2pPr marL="457200" algn="l" defTabSz="457200" rtl="0" fontAlgn="base">
      <a:spcBef>
        <a:spcPct val="0"/>
      </a:spcBef>
      <a:spcAft>
        <a:spcPct val="0"/>
      </a:spcAft>
      <a:defRPr sz="2400" kern="1200">
        <a:solidFill>
          <a:schemeClr val="tx1"/>
        </a:solidFill>
        <a:latin typeface="Arial" pitchFamily="34" charset="0"/>
        <a:ea typeface="ＭＳ Ｐゴシック" charset="-128"/>
        <a:cs typeface="+mn-cs"/>
      </a:defRPr>
    </a:lvl2pPr>
    <a:lvl3pPr marL="914400" algn="l" defTabSz="457200" rtl="0" fontAlgn="base">
      <a:spcBef>
        <a:spcPct val="0"/>
      </a:spcBef>
      <a:spcAft>
        <a:spcPct val="0"/>
      </a:spcAft>
      <a:defRPr sz="2400" kern="1200">
        <a:solidFill>
          <a:schemeClr val="tx1"/>
        </a:solidFill>
        <a:latin typeface="Arial" pitchFamily="34" charset="0"/>
        <a:ea typeface="ＭＳ Ｐゴシック" charset="-128"/>
        <a:cs typeface="+mn-cs"/>
      </a:defRPr>
    </a:lvl3pPr>
    <a:lvl4pPr marL="1371600" algn="l" defTabSz="457200" rtl="0" fontAlgn="base">
      <a:spcBef>
        <a:spcPct val="0"/>
      </a:spcBef>
      <a:spcAft>
        <a:spcPct val="0"/>
      </a:spcAft>
      <a:defRPr sz="2400" kern="1200">
        <a:solidFill>
          <a:schemeClr val="tx1"/>
        </a:solidFill>
        <a:latin typeface="Arial" pitchFamily="34" charset="0"/>
        <a:ea typeface="ＭＳ Ｐゴシック" charset="-128"/>
        <a:cs typeface="+mn-cs"/>
      </a:defRPr>
    </a:lvl4pPr>
    <a:lvl5pPr marL="1828800" algn="l" defTabSz="457200" rtl="0" fontAlgn="base">
      <a:spcBef>
        <a:spcPct val="0"/>
      </a:spcBef>
      <a:spcAft>
        <a:spcPct val="0"/>
      </a:spcAft>
      <a:defRPr sz="2400" kern="1200">
        <a:solidFill>
          <a:schemeClr val="tx1"/>
        </a:solidFill>
        <a:latin typeface="Arial" pitchFamily="34" charset="0"/>
        <a:ea typeface="ＭＳ Ｐゴシック" charset="-128"/>
        <a:cs typeface="+mn-cs"/>
      </a:defRPr>
    </a:lvl5pPr>
    <a:lvl6pPr marL="2286000" algn="l" defTabSz="914400" rtl="0" eaLnBrk="1" latinLnBrk="0" hangingPunct="1">
      <a:defRPr sz="2400" kern="1200">
        <a:solidFill>
          <a:schemeClr val="tx1"/>
        </a:solidFill>
        <a:latin typeface="Arial" pitchFamily="34" charset="0"/>
        <a:ea typeface="ＭＳ Ｐゴシック" charset="-128"/>
        <a:cs typeface="+mn-cs"/>
      </a:defRPr>
    </a:lvl6pPr>
    <a:lvl7pPr marL="2743200" algn="l" defTabSz="914400" rtl="0" eaLnBrk="1" latinLnBrk="0" hangingPunct="1">
      <a:defRPr sz="2400" kern="1200">
        <a:solidFill>
          <a:schemeClr val="tx1"/>
        </a:solidFill>
        <a:latin typeface="Arial" pitchFamily="34" charset="0"/>
        <a:ea typeface="ＭＳ Ｐゴシック" charset="-128"/>
        <a:cs typeface="+mn-cs"/>
      </a:defRPr>
    </a:lvl7pPr>
    <a:lvl8pPr marL="3200400" algn="l" defTabSz="914400" rtl="0" eaLnBrk="1" latinLnBrk="0" hangingPunct="1">
      <a:defRPr sz="2400" kern="1200">
        <a:solidFill>
          <a:schemeClr val="tx1"/>
        </a:solidFill>
        <a:latin typeface="Arial" pitchFamily="34" charset="0"/>
        <a:ea typeface="ＭＳ Ｐゴシック" charset="-128"/>
        <a:cs typeface="+mn-cs"/>
      </a:defRPr>
    </a:lvl8pPr>
    <a:lvl9pPr marL="3657600" algn="l" defTabSz="914400" rtl="0" eaLnBrk="1" latinLnBrk="0" hangingPunct="1">
      <a:defRPr sz="2400" kern="1200">
        <a:solidFill>
          <a:schemeClr val="tx1"/>
        </a:solidFill>
        <a:latin typeface="Arial" pitchFamily="34"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FFCCFF"/>
    <a:srgbClr val="C3422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476" autoAdjust="0"/>
  </p:normalViewPr>
  <p:slideViewPr>
    <p:cSldViewPr snapToGrid="0" snapToObjects="1">
      <p:cViewPr>
        <p:scale>
          <a:sx n="66" d="100"/>
          <a:sy n="66" d="100"/>
        </p:scale>
        <p:origin x="-1284" y="-804"/>
      </p:cViewPr>
      <p:guideLst>
        <p:guide orient="horz" pos="398"/>
        <p:guide orient="horz" pos="1330"/>
        <p:guide orient="horz" pos="1592"/>
        <p:guide orient="horz" pos="3418"/>
        <p:guide orient="horz" pos="3592"/>
        <p:guide orient="horz" pos="178"/>
        <p:guide orient="horz" pos="1047"/>
        <p:guide pos="5307"/>
        <p:guide pos="475"/>
        <p:guide pos="180"/>
        <p:guide pos="5568"/>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Office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Office_Excel_Worksheet6.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GB"/>
  <c:chart>
    <c:plotArea>
      <c:layout>
        <c:manualLayout>
          <c:layoutTarget val="inner"/>
          <c:xMode val="edge"/>
          <c:yMode val="edge"/>
          <c:x val="0.19068798390217204"/>
          <c:y val="6.9541655865397692E-2"/>
          <c:w val="0.52523953277222057"/>
          <c:h val="0.7253572905479635"/>
        </c:manualLayout>
      </c:layout>
      <c:radarChart>
        <c:radarStyle val="marker"/>
        <c:ser>
          <c:idx val="0"/>
          <c:order val="0"/>
          <c:tx>
            <c:strRef>
              <c:f>Sheet1!$B$1</c:f>
              <c:strCache>
                <c:ptCount val="1"/>
                <c:pt idx="0">
                  <c:v>Season Overall</c:v>
                </c:pt>
              </c:strCache>
            </c:strRef>
          </c:tx>
          <c:spPr>
            <a:ln w="50800">
              <a:solidFill>
                <a:srgbClr val="FF0000"/>
              </a:solidFill>
            </a:ln>
          </c:spPr>
          <c:marker>
            <c:spPr>
              <a:solidFill>
                <a:srgbClr val="FF0000"/>
              </a:solidFill>
              <a:ln>
                <a:solidFill>
                  <a:srgbClr val="FF0000"/>
                </a:solidFill>
              </a:ln>
            </c:spPr>
          </c:marker>
          <c:cat>
            <c:strRef>
              <c:f>Sheet1!$A$2:$A$7</c:f>
              <c:strCache>
                <c:ptCount val="6"/>
                <c:pt idx="0">
                  <c:v>Engagement and concentration </c:v>
                </c:pt>
                <c:pt idx="1">
                  <c:v>Fun and enjoyment </c:v>
                </c:pt>
                <c:pt idx="2">
                  <c:v>Energy and tension </c:v>
                </c:pt>
                <c:pt idx="3">
                  <c:v>Personal resonance and emotional connection </c:v>
                </c:pt>
                <c:pt idx="4">
                  <c:v>Shared experience and atmosphere </c:v>
                </c:pt>
                <c:pt idx="5">
                  <c:v>Learning and challenge </c:v>
                </c:pt>
              </c:strCache>
            </c:strRef>
          </c:cat>
          <c:val>
            <c:numRef>
              <c:f>Sheet1!$B$2:$B$7</c:f>
              <c:numCache>
                <c:formatCode>0%</c:formatCode>
                <c:ptCount val="6"/>
                <c:pt idx="0">
                  <c:v>0.59000000000000064</c:v>
                </c:pt>
                <c:pt idx="1">
                  <c:v>0.56999999999999995</c:v>
                </c:pt>
                <c:pt idx="2">
                  <c:v>0.56000000000000005</c:v>
                </c:pt>
                <c:pt idx="3">
                  <c:v>0.4</c:v>
                </c:pt>
                <c:pt idx="4">
                  <c:v>0.34000000000000058</c:v>
                </c:pt>
                <c:pt idx="5">
                  <c:v>0.17</c:v>
                </c:pt>
              </c:numCache>
            </c:numRef>
          </c:val>
        </c:ser>
        <c:ser>
          <c:idx val="1"/>
          <c:order val="1"/>
          <c:tx>
            <c:strRef>
              <c:f>Sheet1!$C$1</c:f>
              <c:strCache>
                <c:ptCount val="1"/>
                <c:pt idx="0">
                  <c:v>The Heart of Robin Hood</c:v>
                </c:pt>
              </c:strCache>
            </c:strRef>
          </c:tx>
          <c:spPr>
            <a:ln>
              <a:solidFill>
                <a:srgbClr val="008000"/>
              </a:solidFill>
            </a:ln>
          </c:spPr>
          <c:marker>
            <c:spPr>
              <a:solidFill>
                <a:srgbClr val="008000"/>
              </a:solidFill>
              <a:ln>
                <a:solidFill>
                  <a:srgbClr val="008000"/>
                </a:solidFill>
              </a:ln>
            </c:spPr>
          </c:marker>
          <c:cat>
            <c:strRef>
              <c:f>Sheet1!$A$2:$A$7</c:f>
              <c:strCache>
                <c:ptCount val="6"/>
                <c:pt idx="0">
                  <c:v>Engagement and concentration </c:v>
                </c:pt>
                <c:pt idx="1">
                  <c:v>Fun and enjoyment </c:v>
                </c:pt>
                <c:pt idx="2">
                  <c:v>Energy and tension </c:v>
                </c:pt>
                <c:pt idx="3">
                  <c:v>Personal resonance and emotional connection </c:v>
                </c:pt>
                <c:pt idx="4">
                  <c:v>Shared experience and atmosphere </c:v>
                </c:pt>
                <c:pt idx="5">
                  <c:v>Learning and challenge </c:v>
                </c:pt>
              </c:strCache>
            </c:strRef>
          </c:cat>
          <c:val>
            <c:numRef>
              <c:f>Sheet1!$C$2:$C$7</c:f>
              <c:numCache>
                <c:formatCode>0%</c:formatCode>
                <c:ptCount val="6"/>
                <c:pt idx="0">
                  <c:v>0.64000000000000323</c:v>
                </c:pt>
                <c:pt idx="1">
                  <c:v>0.76000000000000323</c:v>
                </c:pt>
                <c:pt idx="2">
                  <c:v>0.59000000000000064</c:v>
                </c:pt>
                <c:pt idx="3">
                  <c:v>0.2</c:v>
                </c:pt>
                <c:pt idx="4">
                  <c:v>0.38000000000000161</c:v>
                </c:pt>
                <c:pt idx="5">
                  <c:v>6.0000000000000095E-2</c:v>
                </c:pt>
              </c:numCache>
            </c:numRef>
          </c:val>
        </c:ser>
        <c:ser>
          <c:idx val="2"/>
          <c:order val="2"/>
          <c:tx>
            <c:strRef>
              <c:f>Sheet1!$D$1</c:f>
              <c:strCache>
                <c:ptCount val="1"/>
                <c:pt idx="0">
                  <c:v>The Taming of the Shrew</c:v>
                </c:pt>
              </c:strCache>
            </c:strRef>
          </c:tx>
          <c:spPr>
            <a:ln>
              <a:solidFill>
                <a:srgbClr val="FFC000"/>
              </a:solidFill>
            </a:ln>
          </c:spPr>
          <c:marker>
            <c:spPr>
              <a:solidFill>
                <a:srgbClr val="FFC000"/>
              </a:solidFill>
              <a:ln>
                <a:solidFill>
                  <a:srgbClr val="FFC000"/>
                </a:solidFill>
              </a:ln>
            </c:spPr>
          </c:marker>
          <c:cat>
            <c:strRef>
              <c:f>Sheet1!$A$2:$A$7</c:f>
              <c:strCache>
                <c:ptCount val="6"/>
                <c:pt idx="0">
                  <c:v>Engagement and concentration </c:v>
                </c:pt>
                <c:pt idx="1">
                  <c:v>Fun and enjoyment </c:v>
                </c:pt>
                <c:pt idx="2">
                  <c:v>Energy and tension </c:v>
                </c:pt>
                <c:pt idx="3">
                  <c:v>Personal resonance and emotional connection </c:v>
                </c:pt>
                <c:pt idx="4">
                  <c:v>Shared experience and atmosphere </c:v>
                </c:pt>
                <c:pt idx="5">
                  <c:v>Learning and challenge </c:v>
                </c:pt>
              </c:strCache>
            </c:strRef>
          </c:cat>
          <c:val>
            <c:numRef>
              <c:f>Sheet1!$D$2:$D$7</c:f>
              <c:numCache>
                <c:formatCode>0%</c:formatCode>
                <c:ptCount val="6"/>
                <c:pt idx="0">
                  <c:v>0.56999999999999995</c:v>
                </c:pt>
                <c:pt idx="1">
                  <c:v>0.69000000000000128</c:v>
                </c:pt>
                <c:pt idx="2">
                  <c:v>0.58000000000000063</c:v>
                </c:pt>
                <c:pt idx="3">
                  <c:v>0.31000000000000144</c:v>
                </c:pt>
                <c:pt idx="4">
                  <c:v>0.32000000000000162</c:v>
                </c:pt>
                <c:pt idx="5">
                  <c:v>0.14000000000000001</c:v>
                </c:pt>
              </c:numCache>
            </c:numRef>
          </c:val>
        </c:ser>
        <c:ser>
          <c:idx val="3"/>
          <c:order val="3"/>
          <c:tx>
            <c:strRef>
              <c:f>Sheet1!$E$1</c:f>
              <c:strCache>
                <c:ptCount val="1"/>
                <c:pt idx="0">
                  <c:v>Written on the Heart</c:v>
                </c:pt>
              </c:strCache>
            </c:strRef>
          </c:tx>
          <c:spPr>
            <a:ln>
              <a:solidFill>
                <a:srgbClr val="0070C0"/>
              </a:solidFill>
            </a:ln>
          </c:spPr>
          <c:marker>
            <c:spPr>
              <a:solidFill>
                <a:srgbClr val="0070C0"/>
              </a:solidFill>
              <a:ln>
                <a:solidFill>
                  <a:srgbClr val="0070C0"/>
                </a:solidFill>
              </a:ln>
            </c:spPr>
          </c:marker>
          <c:cat>
            <c:strRef>
              <c:f>Sheet1!$A$2:$A$7</c:f>
              <c:strCache>
                <c:ptCount val="6"/>
                <c:pt idx="0">
                  <c:v>Engagement and concentration </c:v>
                </c:pt>
                <c:pt idx="1">
                  <c:v>Fun and enjoyment </c:v>
                </c:pt>
                <c:pt idx="2">
                  <c:v>Energy and tension </c:v>
                </c:pt>
                <c:pt idx="3">
                  <c:v>Personal resonance and emotional connection </c:v>
                </c:pt>
                <c:pt idx="4">
                  <c:v>Shared experience and atmosphere </c:v>
                </c:pt>
                <c:pt idx="5">
                  <c:v>Learning and challenge </c:v>
                </c:pt>
              </c:strCache>
            </c:strRef>
          </c:cat>
          <c:val>
            <c:numRef>
              <c:f>Sheet1!$E$2:$E$7</c:f>
              <c:numCache>
                <c:formatCode>0%</c:formatCode>
                <c:ptCount val="6"/>
                <c:pt idx="0">
                  <c:v>0.56000000000000005</c:v>
                </c:pt>
                <c:pt idx="1">
                  <c:v>0.28000000000000008</c:v>
                </c:pt>
                <c:pt idx="2">
                  <c:v>0.53</c:v>
                </c:pt>
                <c:pt idx="3">
                  <c:v>0.61000000000000065</c:v>
                </c:pt>
                <c:pt idx="4">
                  <c:v>0.30000000000000032</c:v>
                </c:pt>
                <c:pt idx="5">
                  <c:v>0.27</c:v>
                </c:pt>
              </c:numCache>
            </c:numRef>
          </c:val>
        </c:ser>
        <c:ser>
          <c:idx val="4"/>
          <c:order val="4"/>
          <c:tx>
            <c:strRef>
              <c:f>Sheet1!$F$1</c:f>
              <c:strCache>
                <c:ptCount val="1"/>
                <c:pt idx="0">
                  <c:v>Measure for Measure</c:v>
                </c:pt>
              </c:strCache>
            </c:strRef>
          </c:tx>
          <c:spPr>
            <a:ln>
              <a:solidFill>
                <a:srgbClr val="7030A0"/>
              </a:solidFill>
            </a:ln>
          </c:spPr>
          <c:marker>
            <c:spPr>
              <a:solidFill>
                <a:srgbClr val="7030A0"/>
              </a:solidFill>
              <a:ln>
                <a:solidFill>
                  <a:srgbClr val="7030A0"/>
                </a:solidFill>
              </a:ln>
            </c:spPr>
          </c:marker>
          <c:cat>
            <c:strRef>
              <c:f>Sheet1!$A$2:$A$7</c:f>
              <c:strCache>
                <c:ptCount val="6"/>
                <c:pt idx="0">
                  <c:v>Engagement and concentration </c:v>
                </c:pt>
                <c:pt idx="1">
                  <c:v>Fun and enjoyment </c:v>
                </c:pt>
                <c:pt idx="2">
                  <c:v>Energy and tension </c:v>
                </c:pt>
                <c:pt idx="3">
                  <c:v>Personal resonance and emotional connection </c:v>
                </c:pt>
                <c:pt idx="4">
                  <c:v>Shared experience and atmosphere </c:v>
                </c:pt>
                <c:pt idx="5">
                  <c:v>Learning and challenge </c:v>
                </c:pt>
              </c:strCache>
            </c:strRef>
          </c:cat>
          <c:val>
            <c:numRef>
              <c:f>Sheet1!$F$2:$F$7</c:f>
              <c:numCache>
                <c:formatCode>0%</c:formatCode>
                <c:ptCount val="6"/>
                <c:pt idx="0">
                  <c:v>0.56000000000000005</c:v>
                </c:pt>
                <c:pt idx="1">
                  <c:v>0.60000000000000064</c:v>
                </c:pt>
                <c:pt idx="2">
                  <c:v>0.55000000000000004</c:v>
                </c:pt>
                <c:pt idx="3">
                  <c:v>0.29000000000000031</c:v>
                </c:pt>
                <c:pt idx="4">
                  <c:v>0.35000000000000031</c:v>
                </c:pt>
                <c:pt idx="5">
                  <c:v>0.13</c:v>
                </c:pt>
              </c:numCache>
            </c:numRef>
          </c:val>
        </c:ser>
        <c:ser>
          <c:idx val="5"/>
          <c:order val="5"/>
          <c:tx>
            <c:strRef>
              <c:f>Sheet1!$G$1</c:f>
              <c:strCache>
                <c:ptCount val="1"/>
                <c:pt idx="0">
                  <c:v>The Heresy of Love</c:v>
                </c:pt>
              </c:strCache>
            </c:strRef>
          </c:tx>
          <c:spPr>
            <a:ln>
              <a:solidFill>
                <a:schemeClr val="tx1"/>
              </a:solidFill>
            </a:ln>
          </c:spPr>
          <c:marker>
            <c:spPr>
              <a:solidFill>
                <a:schemeClr val="tx1"/>
              </a:solidFill>
              <a:ln>
                <a:solidFill>
                  <a:schemeClr val="tx1"/>
                </a:solidFill>
              </a:ln>
            </c:spPr>
          </c:marker>
          <c:cat>
            <c:strRef>
              <c:f>Sheet1!$A$2:$A$7</c:f>
              <c:strCache>
                <c:ptCount val="6"/>
                <c:pt idx="0">
                  <c:v>Engagement and concentration </c:v>
                </c:pt>
                <c:pt idx="1">
                  <c:v>Fun and enjoyment </c:v>
                </c:pt>
                <c:pt idx="2">
                  <c:v>Energy and tension </c:v>
                </c:pt>
                <c:pt idx="3">
                  <c:v>Personal resonance and emotional connection </c:v>
                </c:pt>
                <c:pt idx="4">
                  <c:v>Shared experience and atmosphere </c:v>
                </c:pt>
                <c:pt idx="5">
                  <c:v>Learning and challenge </c:v>
                </c:pt>
              </c:strCache>
            </c:strRef>
          </c:cat>
          <c:val>
            <c:numRef>
              <c:f>Sheet1!$G$2:$G$7</c:f>
              <c:numCache>
                <c:formatCode>0%</c:formatCode>
                <c:ptCount val="6"/>
                <c:pt idx="0">
                  <c:v>0.60000000000000064</c:v>
                </c:pt>
                <c:pt idx="1">
                  <c:v>0.35000000000000031</c:v>
                </c:pt>
                <c:pt idx="2">
                  <c:v>0.54</c:v>
                </c:pt>
                <c:pt idx="3">
                  <c:v>0.73000000000000065</c:v>
                </c:pt>
                <c:pt idx="4">
                  <c:v>0.3300000000000019</c:v>
                </c:pt>
                <c:pt idx="5">
                  <c:v>0.3300000000000019</c:v>
                </c:pt>
              </c:numCache>
            </c:numRef>
          </c:val>
        </c:ser>
        <c:axId val="86555648"/>
        <c:axId val="72882432"/>
      </c:radarChart>
      <c:catAx>
        <c:axId val="86555648"/>
        <c:scaling>
          <c:orientation val="minMax"/>
        </c:scaling>
        <c:axPos val="b"/>
        <c:majorGridlines/>
        <c:numFmt formatCode="m/d/yyyy" sourceLinked="1"/>
        <c:tickLblPos val="nextTo"/>
        <c:txPr>
          <a:bodyPr/>
          <a:lstStyle/>
          <a:p>
            <a:pPr>
              <a:defRPr sz="1200" b="1"/>
            </a:pPr>
            <a:endParaRPr lang="en-US"/>
          </a:p>
        </c:txPr>
        <c:crossAx val="72882432"/>
        <c:crosses val="autoZero"/>
        <c:auto val="1"/>
        <c:lblAlgn val="ctr"/>
        <c:lblOffset val="100"/>
      </c:catAx>
      <c:valAx>
        <c:axId val="72882432"/>
        <c:scaling>
          <c:orientation val="minMax"/>
        </c:scaling>
        <c:delete val="1"/>
        <c:axPos val="l"/>
        <c:majorGridlines/>
        <c:numFmt formatCode="0%" sourceLinked="1"/>
        <c:majorTickMark val="cross"/>
        <c:tickLblPos val="none"/>
        <c:crossAx val="86555648"/>
        <c:crosses val="autoZero"/>
        <c:crossBetween val="between"/>
      </c:valAx>
    </c:plotArea>
    <c:legend>
      <c:legendPos val="r"/>
      <c:layout>
        <c:manualLayout>
          <c:xMode val="edge"/>
          <c:yMode val="edge"/>
          <c:x val="0.69679685973589567"/>
          <c:y val="0.71669351553531424"/>
          <c:w val="0.30168271533048391"/>
          <c:h val="0.28330648446469137"/>
        </c:manualLayout>
      </c:layout>
      <c:txPr>
        <a:bodyPr/>
        <a:lstStyle/>
        <a:p>
          <a:pPr>
            <a:defRPr sz="1200"/>
          </a:pPr>
          <a:endParaRPr lang="en-US"/>
        </a:p>
      </c:txPr>
    </c:legend>
    <c:plotVisOnly val="1"/>
    <c:dispBlanksAs val="gap"/>
  </c:chart>
  <c:txPr>
    <a:bodyPr/>
    <a:lstStyle/>
    <a:p>
      <a:pPr>
        <a:defRPr sz="1800"/>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GB"/>
  <c:chart>
    <c:plotArea>
      <c:layout>
        <c:manualLayout>
          <c:layoutTarget val="inner"/>
          <c:xMode val="edge"/>
          <c:yMode val="edge"/>
          <c:x val="0.19068798390217193"/>
          <c:y val="6.9541655865397692E-2"/>
          <c:w val="0.52523953277222057"/>
          <c:h val="0.7253572905479635"/>
        </c:manualLayout>
      </c:layout>
      <c:radarChart>
        <c:radarStyle val="marker"/>
        <c:ser>
          <c:idx val="0"/>
          <c:order val="0"/>
          <c:tx>
            <c:strRef>
              <c:f>Sheet1!$B$1</c:f>
              <c:strCache>
                <c:ptCount val="1"/>
                <c:pt idx="0">
                  <c:v>Season Overall</c:v>
                </c:pt>
              </c:strCache>
            </c:strRef>
          </c:tx>
          <c:spPr>
            <a:ln w="50800">
              <a:solidFill>
                <a:srgbClr val="FF0000"/>
              </a:solidFill>
            </a:ln>
          </c:spPr>
          <c:marker>
            <c:spPr>
              <a:solidFill>
                <a:srgbClr val="FF0000"/>
              </a:solidFill>
              <a:ln>
                <a:solidFill>
                  <a:srgbClr val="FF0000"/>
                </a:solidFill>
              </a:ln>
            </c:spPr>
          </c:marker>
          <c:cat>
            <c:strRef>
              <c:f>Sheet1!$A$2:$A$7</c:f>
              <c:strCache>
                <c:ptCount val="6"/>
                <c:pt idx="0">
                  <c:v>Engagement and concentration </c:v>
                </c:pt>
                <c:pt idx="1">
                  <c:v>Fun and enjoyment </c:v>
                </c:pt>
                <c:pt idx="2">
                  <c:v>Energy and tension </c:v>
                </c:pt>
                <c:pt idx="3">
                  <c:v>Personal resonance and emotional connection </c:v>
                </c:pt>
                <c:pt idx="4">
                  <c:v>Shared experience and atmosphere </c:v>
                </c:pt>
                <c:pt idx="5">
                  <c:v>Learning and challenge </c:v>
                </c:pt>
              </c:strCache>
            </c:strRef>
          </c:cat>
          <c:val>
            <c:numRef>
              <c:f>Sheet1!$B$2:$B$7</c:f>
              <c:numCache>
                <c:formatCode>0%</c:formatCode>
                <c:ptCount val="6"/>
                <c:pt idx="0">
                  <c:v>0.5900000000000003</c:v>
                </c:pt>
                <c:pt idx="1">
                  <c:v>0.56999999999999995</c:v>
                </c:pt>
                <c:pt idx="2">
                  <c:v>0.56000000000000005</c:v>
                </c:pt>
                <c:pt idx="3">
                  <c:v>0.4</c:v>
                </c:pt>
                <c:pt idx="4">
                  <c:v>0.34000000000000036</c:v>
                </c:pt>
                <c:pt idx="5">
                  <c:v>0.17</c:v>
                </c:pt>
              </c:numCache>
            </c:numRef>
          </c:val>
        </c:ser>
        <c:ser>
          <c:idx val="1"/>
          <c:order val="1"/>
          <c:tx>
            <c:strRef>
              <c:f>Sheet1!$C$1</c:f>
              <c:strCache>
                <c:ptCount val="1"/>
                <c:pt idx="0">
                  <c:v>The Heart of Robin Hood</c:v>
                </c:pt>
              </c:strCache>
            </c:strRef>
          </c:tx>
          <c:spPr>
            <a:ln>
              <a:solidFill>
                <a:srgbClr val="008000"/>
              </a:solidFill>
            </a:ln>
          </c:spPr>
          <c:marker>
            <c:spPr>
              <a:solidFill>
                <a:srgbClr val="008000"/>
              </a:solidFill>
              <a:ln>
                <a:solidFill>
                  <a:srgbClr val="008000"/>
                </a:solidFill>
              </a:ln>
            </c:spPr>
          </c:marker>
          <c:cat>
            <c:strRef>
              <c:f>Sheet1!$A$2:$A$7</c:f>
              <c:strCache>
                <c:ptCount val="6"/>
                <c:pt idx="0">
                  <c:v>Engagement and concentration </c:v>
                </c:pt>
                <c:pt idx="1">
                  <c:v>Fun and enjoyment </c:v>
                </c:pt>
                <c:pt idx="2">
                  <c:v>Energy and tension </c:v>
                </c:pt>
                <c:pt idx="3">
                  <c:v>Personal resonance and emotional connection </c:v>
                </c:pt>
                <c:pt idx="4">
                  <c:v>Shared experience and atmosphere </c:v>
                </c:pt>
                <c:pt idx="5">
                  <c:v>Learning and challenge </c:v>
                </c:pt>
              </c:strCache>
            </c:strRef>
          </c:cat>
          <c:val>
            <c:numRef>
              <c:f>Sheet1!$C$2:$C$7</c:f>
              <c:numCache>
                <c:formatCode>0%</c:formatCode>
                <c:ptCount val="6"/>
                <c:pt idx="0">
                  <c:v>0.64000000000000334</c:v>
                </c:pt>
                <c:pt idx="1">
                  <c:v>0.76000000000000334</c:v>
                </c:pt>
                <c:pt idx="2">
                  <c:v>0.5900000000000003</c:v>
                </c:pt>
                <c:pt idx="3">
                  <c:v>0.2</c:v>
                </c:pt>
                <c:pt idx="4">
                  <c:v>0.38000000000000167</c:v>
                </c:pt>
                <c:pt idx="5">
                  <c:v>6.0000000000000039E-2</c:v>
                </c:pt>
              </c:numCache>
            </c:numRef>
          </c:val>
        </c:ser>
        <c:ser>
          <c:idx val="2"/>
          <c:order val="2"/>
          <c:tx>
            <c:strRef>
              <c:f>Sheet1!$D$1</c:f>
              <c:strCache>
                <c:ptCount val="1"/>
                <c:pt idx="0">
                  <c:v>The Taming of the Shrew</c:v>
                </c:pt>
              </c:strCache>
            </c:strRef>
          </c:tx>
          <c:spPr>
            <a:ln>
              <a:solidFill>
                <a:srgbClr val="FFC000"/>
              </a:solidFill>
            </a:ln>
          </c:spPr>
          <c:marker>
            <c:spPr>
              <a:solidFill>
                <a:srgbClr val="FFC000"/>
              </a:solidFill>
              <a:ln>
                <a:solidFill>
                  <a:srgbClr val="FFC000"/>
                </a:solidFill>
              </a:ln>
            </c:spPr>
          </c:marker>
          <c:cat>
            <c:strRef>
              <c:f>Sheet1!$A$2:$A$7</c:f>
              <c:strCache>
                <c:ptCount val="6"/>
                <c:pt idx="0">
                  <c:v>Engagement and concentration </c:v>
                </c:pt>
                <c:pt idx="1">
                  <c:v>Fun and enjoyment </c:v>
                </c:pt>
                <c:pt idx="2">
                  <c:v>Energy and tension </c:v>
                </c:pt>
                <c:pt idx="3">
                  <c:v>Personal resonance and emotional connection </c:v>
                </c:pt>
                <c:pt idx="4">
                  <c:v>Shared experience and atmosphere </c:v>
                </c:pt>
                <c:pt idx="5">
                  <c:v>Learning and challenge </c:v>
                </c:pt>
              </c:strCache>
            </c:strRef>
          </c:cat>
          <c:val>
            <c:numRef>
              <c:f>Sheet1!$D$2:$D$7</c:f>
              <c:numCache>
                <c:formatCode>0%</c:formatCode>
                <c:ptCount val="6"/>
                <c:pt idx="0">
                  <c:v>0.56999999999999995</c:v>
                </c:pt>
                <c:pt idx="1">
                  <c:v>0.69000000000000072</c:v>
                </c:pt>
                <c:pt idx="2">
                  <c:v>0.58000000000000029</c:v>
                </c:pt>
                <c:pt idx="3">
                  <c:v>0.3100000000000015</c:v>
                </c:pt>
                <c:pt idx="4">
                  <c:v>0.32000000000000167</c:v>
                </c:pt>
                <c:pt idx="5">
                  <c:v>0.14000000000000001</c:v>
                </c:pt>
              </c:numCache>
            </c:numRef>
          </c:val>
        </c:ser>
        <c:ser>
          <c:idx val="3"/>
          <c:order val="3"/>
          <c:tx>
            <c:strRef>
              <c:f>Sheet1!$E$1</c:f>
              <c:strCache>
                <c:ptCount val="1"/>
                <c:pt idx="0">
                  <c:v>Written on the Heart</c:v>
                </c:pt>
              </c:strCache>
            </c:strRef>
          </c:tx>
          <c:spPr>
            <a:ln>
              <a:solidFill>
                <a:srgbClr val="0070C0"/>
              </a:solidFill>
            </a:ln>
          </c:spPr>
          <c:marker>
            <c:spPr>
              <a:solidFill>
                <a:srgbClr val="0070C0"/>
              </a:solidFill>
              <a:ln>
                <a:solidFill>
                  <a:srgbClr val="0070C0"/>
                </a:solidFill>
              </a:ln>
            </c:spPr>
          </c:marker>
          <c:cat>
            <c:strRef>
              <c:f>Sheet1!$A$2:$A$7</c:f>
              <c:strCache>
                <c:ptCount val="6"/>
                <c:pt idx="0">
                  <c:v>Engagement and concentration </c:v>
                </c:pt>
                <c:pt idx="1">
                  <c:v>Fun and enjoyment </c:v>
                </c:pt>
                <c:pt idx="2">
                  <c:v>Energy and tension </c:v>
                </c:pt>
                <c:pt idx="3">
                  <c:v>Personal resonance and emotional connection </c:v>
                </c:pt>
                <c:pt idx="4">
                  <c:v>Shared experience and atmosphere </c:v>
                </c:pt>
                <c:pt idx="5">
                  <c:v>Learning and challenge </c:v>
                </c:pt>
              </c:strCache>
            </c:strRef>
          </c:cat>
          <c:val>
            <c:numRef>
              <c:f>Sheet1!$E$2:$E$7</c:f>
              <c:numCache>
                <c:formatCode>0%</c:formatCode>
                <c:ptCount val="6"/>
                <c:pt idx="0">
                  <c:v>0.56000000000000005</c:v>
                </c:pt>
                <c:pt idx="1">
                  <c:v>0.28000000000000008</c:v>
                </c:pt>
                <c:pt idx="2">
                  <c:v>0.53</c:v>
                </c:pt>
                <c:pt idx="3">
                  <c:v>0.61000000000000065</c:v>
                </c:pt>
                <c:pt idx="4">
                  <c:v>0.30000000000000032</c:v>
                </c:pt>
                <c:pt idx="5">
                  <c:v>0.27</c:v>
                </c:pt>
              </c:numCache>
            </c:numRef>
          </c:val>
        </c:ser>
        <c:ser>
          <c:idx val="4"/>
          <c:order val="4"/>
          <c:tx>
            <c:strRef>
              <c:f>Sheet1!$F$1</c:f>
              <c:strCache>
                <c:ptCount val="1"/>
                <c:pt idx="0">
                  <c:v>Measure for Measure</c:v>
                </c:pt>
              </c:strCache>
            </c:strRef>
          </c:tx>
          <c:spPr>
            <a:ln>
              <a:solidFill>
                <a:srgbClr val="7030A0"/>
              </a:solidFill>
            </a:ln>
          </c:spPr>
          <c:marker>
            <c:spPr>
              <a:solidFill>
                <a:srgbClr val="7030A0"/>
              </a:solidFill>
              <a:ln>
                <a:solidFill>
                  <a:srgbClr val="7030A0"/>
                </a:solidFill>
              </a:ln>
            </c:spPr>
          </c:marker>
          <c:cat>
            <c:strRef>
              <c:f>Sheet1!$A$2:$A$7</c:f>
              <c:strCache>
                <c:ptCount val="6"/>
                <c:pt idx="0">
                  <c:v>Engagement and concentration </c:v>
                </c:pt>
                <c:pt idx="1">
                  <c:v>Fun and enjoyment </c:v>
                </c:pt>
                <c:pt idx="2">
                  <c:v>Energy and tension </c:v>
                </c:pt>
                <c:pt idx="3">
                  <c:v>Personal resonance and emotional connection </c:v>
                </c:pt>
                <c:pt idx="4">
                  <c:v>Shared experience and atmosphere </c:v>
                </c:pt>
                <c:pt idx="5">
                  <c:v>Learning and challenge </c:v>
                </c:pt>
              </c:strCache>
            </c:strRef>
          </c:cat>
          <c:val>
            <c:numRef>
              <c:f>Sheet1!$F$2:$F$7</c:f>
              <c:numCache>
                <c:formatCode>0%</c:formatCode>
                <c:ptCount val="6"/>
                <c:pt idx="0">
                  <c:v>0.56000000000000005</c:v>
                </c:pt>
                <c:pt idx="1">
                  <c:v>0.60000000000000064</c:v>
                </c:pt>
                <c:pt idx="2">
                  <c:v>0.55000000000000004</c:v>
                </c:pt>
                <c:pt idx="3">
                  <c:v>0.29000000000000031</c:v>
                </c:pt>
                <c:pt idx="4">
                  <c:v>0.35000000000000031</c:v>
                </c:pt>
                <c:pt idx="5">
                  <c:v>0.13</c:v>
                </c:pt>
              </c:numCache>
            </c:numRef>
          </c:val>
        </c:ser>
        <c:ser>
          <c:idx val="5"/>
          <c:order val="5"/>
          <c:tx>
            <c:strRef>
              <c:f>Sheet1!$G$1</c:f>
              <c:strCache>
                <c:ptCount val="1"/>
                <c:pt idx="0">
                  <c:v>The Heresy of Love</c:v>
                </c:pt>
              </c:strCache>
            </c:strRef>
          </c:tx>
          <c:spPr>
            <a:ln>
              <a:solidFill>
                <a:schemeClr val="tx1"/>
              </a:solidFill>
            </a:ln>
          </c:spPr>
          <c:marker>
            <c:spPr>
              <a:solidFill>
                <a:schemeClr val="tx1"/>
              </a:solidFill>
              <a:ln>
                <a:solidFill>
                  <a:schemeClr val="tx1"/>
                </a:solidFill>
              </a:ln>
            </c:spPr>
          </c:marker>
          <c:cat>
            <c:strRef>
              <c:f>Sheet1!$A$2:$A$7</c:f>
              <c:strCache>
                <c:ptCount val="6"/>
                <c:pt idx="0">
                  <c:v>Engagement and concentration </c:v>
                </c:pt>
                <c:pt idx="1">
                  <c:v>Fun and enjoyment </c:v>
                </c:pt>
                <c:pt idx="2">
                  <c:v>Energy and tension </c:v>
                </c:pt>
                <c:pt idx="3">
                  <c:v>Personal resonance and emotional connection </c:v>
                </c:pt>
                <c:pt idx="4">
                  <c:v>Shared experience and atmosphere </c:v>
                </c:pt>
                <c:pt idx="5">
                  <c:v>Learning and challenge </c:v>
                </c:pt>
              </c:strCache>
            </c:strRef>
          </c:cat>
          <c:val>
            <c:numRef>
              <c:f>Sheet1!$G$2:$G$7</c:f>
              <c:numCache>
                <c:formatCode>0%</c:formatCode>
                <c:ptCount val="6"/>
                <c:pt idx="0">
                  <c:v>0.60000000000000064</c:v>
                </c:pt>
                <c:pt idx="1">
                  <c:v>0.35000000000000031</c:v>
                </c:pt>
                <c:pt idx="2">
                  <c:v>0.54</c:v>
                </c:pt>
                <c:pt idx="3">
                  <c:v>0.73000000000000065</c:v>
                </c:pt>
                <c:pt idx="4">
                  <c:v>0.33000000000000196</c:v>
                </c:pt>
                <c:pt idx="5">
                  <c:v>0.33000000000000196</c:v>
                </c:pt>
              </c:numCache>
            </c:numRef>
          </c:val>
        </c:ser>
        <c:axId val="86885888"/>
        <c:axId val="86887808"/>
      </c:radarChart>
      <c:catAx>
        <c:axId val="86885888"/>
        <c:scaling>
          <c:orientation val="minMax"/>
        </c:scaling>
        <c:axPos val="b"/>
        <c:majorGridlines/>
        <c:numFmt formatCode="m/d/yyyy" sourceLinked="1"/>
        <c:tickLblPos val="nextTo"/>
        <c:txPr>
          <a:bodyPr/>
          <a:lstStyle/>
          <a:p>
            <a:pPr>
              <a:defRPr sz="1200" b="1"/>
            </a:pPr>
            <a:endParaRPr lang="en-US"/>
          </a:p>
        </c:txPr>
        <c:crossAx val="86887808"/>
        <c:crosses val="autoZero"/>
        <c:auto val="1"/>
        <c:lblAlgn val="ctr"/>
        <c:lblOffset val="100"/>
      </c:catAx>
      <c:valAx>
        <c:axId val="86887808"/>
        <c:scaling>
          <c:orientation val="minMax"/>
        </c:scaling>
        <c:delete val="1"/>
        <c:axPos val="l"/>
        <c:majorGridlines/>
        <c:numFmt formatCode="0%" sourceLinked="1"/>
        <c:majorTickMark val="cross"/>
        <c:tickLblPos val="none"/>
        <c:crossAx val="86885888"/>
        <c:crosses val="autoZero"/>
        <c:crossBetween val="between"/>
      </c:valAx>
    </c:plotArea>
    <c:legend>
      <c:legendPos val="r"/>
      <c:layout>
        <c:manualLayout>
          <c:xMode val="edge"/>
          <c:yMode val="edge"/>
          <c:x val="0.69679685973589534"/>
          <c:y val="0.71669351553531435"/>
          <c:w val="0.30168271533048402"/>
          <c:h val="0.28330648446469142"/>
        </c:manualLayout>
      </c:layout>
      <c:txPr>
        <a:bodyPr/>
        <a:lstStyle/>
        <a:p>
          <a:pPr>
            <a:defRPr sz="1200"/>
          </a:pPr>
          <a:endParaRPr lang="en-US"/>
        </a:p>
      </c:txPr>
    </c:legend>
    <c:plotVisOnly val="1"/>
    <c:dispBlanksAs val="gap"/>
  </c:chart>
  <c:txPr>
    <a:bodyPr/>
    <a:lstStyle/>
    <a:p>
      <a:pPr>
        <a:defRPr sz="1800"/>
      </a:pPr>
      <a:endParaRPr lang="en-US"/>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GB"/>
  <c:chart>
    <c:plotArea>
      <c:layout/>
      <c:barChart>
        <c:barDir val="bar"/>
        <c:grouping val="percentStacked"/>
        <c:ser>
          <c:idx val="0"/>
          <c:order val="0"/>
          <c:tx>
            <c:strRef>
              <c:f>Sheet1!$B$1</c:f>
              <c:strCache>
                <c:ptCount val="1"/>
                <c:pt idx="0">
                  <c:v>Yes</c:v>
                </c:pt>
              </c:strCache>
            </c:strRef>
          </c:tx>
          <c:spPr>
            <a:solidFill>
              <a:srgbClr val="92D050"/>
            </a:solidFill>
          </c:spPr>
          <c:dLbls>
            <c:txPr>
              <a:bodyPr/>
              <a:lstStyle/>
              <a:p>
                <a:pPr>
                  <a:defRPr sz="1600"/>
                </a:pPr>
                <a:endParaRPr lang="en-US"/>
              </a:p>
            </c:txPr>
            <c:showVal val="1"/>
          </c:dLbls>
          <c:cat>
            <c:strRef>
              <c:f>Sheet1!$A$2:$A$6</c:f>
              <c:strCache>
                <c:ptCount val="5"/>
                <c:pt idx="0">
                  <c:v>Watched theatre trailer before booking tickets (16-25s)</c:v>
                </c:pt>
                <c:pt idx="1">
                  <c:v>Watched theatre trailer before booking tickets</c:v>
                </c:pt>
                <c:pt idx="2">
                  <c:v>Seen theatre trailer</c:v>
                </c:pt>
                <c:pt idx="3">
                  <c:v>Interested and may help with decision to book</c:v>
                </c:pt>
                <c:pt idx="4">
                  <c:v>Interested in watching theatre trailers</c:v>
                </c:pt>
              </c:strCache>
            </c:strRef>
          </c:cat>
          <c:val>
            <c:numRef>
              <c:f>Sheet1!$B$2:$B$6</c:f>
              <c:numCache>
                <c:formatCode>0%</c:formatCode>
                <c:ptCount val="5"/>
                <c:pt idx="0">
                  <c:v>0.23</c:v>
                </c:pt>
                <c:pt idx="1">
                  <c:v>0.16000000000000028</c:v>
                </c:pt>
                <c:pt idx="2">
                  <c:v>0.23</c:v>
                </c:pt>
                <c:pt idx="3">
                  <c:v>0.45</c:v>
                </c:pt>
                <c:pt idx="4">
                  <c:v>0.61000000000000065</c:v>
                </c:pt>
              </c:numCache>
            </c:numRef>
          </c:val>
        </c:ser>
        <c:ser>
          <c:idx val="1"/>
          <c:order val="1"/>
          <c:tx>
            <c:strRef>
              <c:f>Sheet1!$C$1</c:f>
              <c:strCache>
                <c:ptCount val="1"/>
                <c:pt idx="0">
                  <c:v>No</c:v>
                </c:pt>
              </c:strCache>
            </c:strRef>
          </c:tx>
          <c:spPr>
            <a:solidFill>
              <a:srgbClr val="FF0000"/>
            </a:solidFill>
          </c:spPr>
          <c:cat>
            <c:strRef>
              <c:f>Sheet1!$A$2:$A$6</c:f>
              <c:strCache>
                <c:ptCount val="5"/>
                <c:pt idx="0">
                  <c:v>Watched theatre trailer before booking tickets (16-25s)</c:v>
                </c:pt>
                <c:pt idx="1">
                  <c:v>Watched theatre trailer before booking tickets</c:v>
                </c:pt>
                <c:pt idx="2">
                  <c:v>Seen theatre trailer</c:v>
                </c:pt>
                <c:pt idx="3">
                  <c:v>Interested and may help with decision to book</c:v>
                </c:pt>
                <c:pt idx="4">
                  <c:v>Interested in watching theatre trailers</c:v>
                </c:pt>
              </c:strCache>
            </c:strRef>
          </c:cat>
          <c:val>
            <c:numRef>
              <c:f>Sheet1!$C$2:$C$6</c:f>
              <c:numCache>
                <c:formatCode>0%</c:formatCode>
                <c:ptCount val="5"/>
                <c:pt idx="0">
                  <c:v>0.77000000000000191</c:v>
                </c:pt>
                <c:pt idx="1">
                  <c:v>0.84000000000000064</c:v>
                </c:pt>
                <c:pt idx="2">
                  <c:v>0.77000000000000191</c:v>
                </c:pt>
                <c:pt idx="3">
                  <c:v>0.55000000000000004</c:v>
                </c:pt>
                <c:pt idx="4">
                  <c:v>0.39000000000000151</c:v>
                </c:pt>
              </c:numCache>
            </c:numRef>
          </c:val>
        </c:ser>
        <c:overlap val="100"/>
        <c:axId val="87073152"/>
        <c:axId val="87074688"/>
      </c:barChart>
      <c:catAx>
        <c:axId val="87073152"/>
        <c:scaling>
          <c:orientation val="minMax"/>
        </c:scaling>
        <c:axPos val="l"/>
        <c:tickLblPos val="nextTo"/>
        <c:txPr>
          <a:bodyPr anchor="ctr" anchorCtr="0"/>
          <a:lstStyle/>
          <a:p>
            <a:pPr>
              <a:defRPr sz="1200"/>
            </a:pPr>
            <a:endParaRPr lang="en-US"/>
          </a:p>
        </c:txPr>
        <c:crossAx val="87074688"/>
        <c:crosses val="autoZero"/>
        <c:auto val="1"/>
        <c:lblAlgn val="ctr"/>
        <c:lblOffset val="100"/>
      </c:catAx>
      <c:valAx>
        <c:axId val="87074688"/>
        <c:scaling>
          <c:orientation val="minMax"/>
        </c:scaling>
        <c:axPos val="b"/>
        <c:majorGridlines/>
        <c:numFmt formatCode="0%" sourceLinked="1"/>
        <c:tickLblPos val="nextTo"/>
        <c:txPr>
          <a:bodyPr/>
          <a:lstStyle/>
          <a:p>
            <a:pPr>
              <a:defRPr sz="1200"/>
            </a:pPr>
            <a:endParaRPr lang="en-US"/>
          </a:p>
        </c:txPr>
        <c:crossAx val="87073152"/>
        <c:crosses val="autoZero"/>
        <c:crossBetween val="between"/>
      </c:valAx>
    </c:plotArea>
    <c:plotVisOnly val="1"/>
  </c:chart>
  <c:txPr>
    <a:bodyPr/>
    <a:lstStyle/>
    <a:p>
      <a:pPr>
        <a:defRPr sz="1800"/>
      </a:pPr>
      <a:endParaRPr lang="en-US"/>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GB"/>
  <c:chart>
    <c:plotArea>
      <c:layout/>
      <c:barChart>
        <c:barDir val="bar"/>
        <c:grouping val="percentStacked"/>
        <c:ser>
          <c:idx val="0"/>
          <c:order val="0"/>
          <c:tx>
            <c:strRef>
              <c:f>Sheet1!$B$1</c:f>
              <c:strCache>
                <c:ptCount val="1"/>
                <c:pt idx="0">
                  <c:v>Yes</c:v>
                </c:pt>
              </c:strCache>
            </c:strRef>
          </c:tx>
          <c:spPr>
            <a:solidFill>
              <a:srgbClr val="92D050"/>
            </a:solidFill>
          </c:spPr>
          <c:dLbls>
            <c:txPr>
              <a:bodyPr/>
              <a:lstStyle/>
              <a:p>
                <a:pPr>
                  <a:defRPr sz="1600"/>
                </a:pPr>
                <a:endParaRPr lang="en-US"/>
              </a:p>
            </c:txPr>
            <c:showVal val="1"/>
          </c:dLbls>
          <c:cat>
            <c:strRef>
              <c:f>Sheet1!$A$2:$A$6</c:f>
              <c:strCache>
                <c:ptCount val="5"/>
                <c:pt idx="0">
                  <c:v>Watched theatre trailer before booking tickets (16-25s)</c:v>
                </c:pt>
                <c:pt idx="1">
                  <c:v>Watched theatre trailer before booking tickets</c:v>
                </c:pt>
                <c:pt idx="2">
                  <c:v>Seen theatre trailer</c:v>
                </c:pt>
                <c:pt idx="3">
                  <c:v>Interested and may help with decision to book</c:v>
                </c:pt>
                <c:pt idx="4">
                  <c:v>Interested in watching theatre trailers</c:v>
                </c:pt>
              </c:strCache>
            </c:strRef>
          </c:cat>
          <c:val>
            <c:numRef>
              <c:f>Sheet1!$B$2:$B$6</c:f>
              <c:numCache>
                <c:formatCode>0%</c:formatCode>
                <c:ptCount val="5"/>
                <c:pt idx="0">
                  <c:v>0.23</c:v>
                </c:pt>
                <c:pt idx="1">
                  <c:v>0.16000000000000028</c:v>
                </c:pt>
                <c:pt idx="2">
                  <c:v>0.23</c:v>
                </c:pt>
                <c:pt idx="3">
                  <c:v>0.45</c:v>
                </c:pt>
                <c:pt idx="4">
                  <c:v>0.61000000000000065</c:v>
                </c:pt>
              </c:numCache>
            </c:numRef>
          </c:val>
        </c:ser>
        <c:ser>
          <c:idx val="1"/>
          <c:order val="1"/>
          <c:tx>
            <c:strRef>
              <c:f>Sheet1!$C$1</c:f>
              <c:strCache>
                <c:ptCount val="1"/>
                <c:pt idx="0">
                  <c:v>No</c:v>
                </c:pt>
              </c:strCache>
            </c:strRef>
          </c:tx>
          <c:spPr>
            <a:solidFill>
              <a:srgbClr val="FF0000"/>
            </a:solidFill>
          </c:spPr>
          <c:cat>
            <c:strRef>
              <c:f>Sheet1!$A$2:$A$6</c:f>
              <c:strCache>
                <c:ptCount val="5"/>
                <c:pt idx="0">
                  <c:v>Watched theatre trailer before booking tickets (16-25s)</c:v>
                </c:pt>
                <c:pt idx="1">
                  <c:v>Watched theatre trailer before booking tickets</c:v>
                </c:pt>
                <c:pt idx="2">
                  <c:v>Seen theatre trailer</c:v>
                </c:pt>
                <c:pt idx="3">
                  <c:v>Interested and may help with decision to book</c:v>
                </c:pt>
                <c:pt idx="4">
                  <c:v>Interested in watching theatre trailers</c:v>
                </c:pt>
              </c:strCache>
            </c:strRef>
          </c:cat>
          <c:val>
            <c:numRef>
              <c:f>Sheet1!$C$2:$C$6</c:f>
              <c:numCache>
                <c:formatCode>0%</c:formatCode>
                <c:ptCount val="5"/>
                <c:pt idx="0">
                  <c:v>0.77000000000000202</c:v>
                </c:pt>
                <c:pt idx="1">
                  <c:v>0.84000000000000064</c:v>
                </c:pt>
                <c:pt idx="2">
                  <c:v>0.77000000000000202</c:v>
                </c:pt>
                <c:pt idx="3">
                  <c:v>0.55000000000000004</c:v>
                </c:pt>
                <c:pt idx="4">
                  <c:v>0.39000000000000157</c:v>
                </c:pt>
              </c:numCache>
            </c:numRef>
          </c:val>
        </c:ser>
        <c:overlap val="100"/>
        <c:axId val="96240768"/>
        <c:axId val="96242304"/>
      </c:barChart>
      <c:catAx>
        <c:axId val="96240768"/>
        <c:scaling>
          <c:orientation val="minMax"/>
        </c:scaling>
        <c:axPos val="l"/>
        <c:tickLblPos val="nextTo"/>
        <c:txPr>
          <a:bodyPr anchor="ctr" anchorCtr="0"/>
          <a:lstStyle/>
          <a:p>
            <a:pPr>
              <a:defRPr sz="1200"/>
            </a:pPr>
            <a:endParaRPr lang="en-US"/>
          </a:p>
        </c:txPr>
        <c:crossAx val="96242304"/>
        <c:crosses val="autoZero"/>
        <c:auto val="1"/>
        <c:lblAlgn val="ctr"/>
        <c:lblOffset val="100"/>
      </c:catAx>
      <c:valAx>
        <c:axId val="96242304"/>
        <c:scaling>
          <c:orientation val="minMax"/>
        </c:scaling>
        <c:axPos val="b"/>
        <c:majorGridlines/>
        <c:numFmt formatCode="0%" sourceLinked="1"/>
        <c:tickLblPos val="nextTo"/>
        <c:txPr>
          <a:bodyPr/>
          <a:lstStyle/>
          <a:p>
            <a:pPr>
              <a:defRPr sz="1200"/>
            </a:pPr>
            <a:endParaRPr lang="en-US"/>
          </a:p>
        </c:txPr>
        <c:crossAx val="96240768"/>
        <c:crosses val="autoZero"/>
        <c:crossBetween val="between"/>
      </c:valAx>
    </c:plotArea>
    <c:plotVisOnly val="1"/>
  </c:chart>
  <c:txPr>
    <a:bodyPr/>
    <a:lstStyle/>
    <a:p>
      <a:pPr>
        <a:defRPr sz="1800"/>
      </a:pPr>
      <a:endParaRPr lang="en-US"/>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n-GB"/>
  <c:chart>
    <c:plotArea>
      <c:layout>
        <c:manualLayout>
          <c:layoutTarget val="inner"/>
          <c:xMode val="edge"/>
          <c:yMode val="edge"/>
          <c:x val="0.12089741698148256"/>
          <c:y val="1.813566764604032E-2"/>
          <c:w val="0.83110698117422588"/>
          <c:h val="0.81970076148384063"/>
        </c:manualLayout>
      </c:layout>
      <c:barChart>
        <c:barDir val="bar"/>
        <c:grouping val="percentStacked"/>
        <c:ser>
          <c:idx val="0"/>
          <c:order val="0"/>
          <c:spPr>
            <a:solidFill>
              <a:srgbClr val="008000"/>
            </a:solidFill>
          </c:spPr>
          <c:dLbls>
            <c:txPr>
              <a:bodyPr/>
              <a:lstStyle/>
              <a:p>
                <a:pPr>
                  <a:defRPr sz="1200"/>
                </a:pPr>
                <a:endParaRPr lang="en-US"/>
              </a:p>
            </c:txPr>
            <c:showVal val="1"/>
          </c:dLbls>
          <c:cat>
            <c:strRef>
              <c:f>Sheet1!$A$1:$C$1</c:f>
              <c:strCache>
                <c:ptCount val="3"/>
                <c:pt idx="0">
                  <c:v>Summer 12</c:v>
                </c:pt>
                <c:pt idx="1">
                  <c:v>Winter 11/12</c:v>
                </c:pt>
                <c:pt idx="2">
                  <c:v>Summer 11</c:v>
                </c:pt>
              </c:strCache>
            </c:strRef>
          </c:cat>
          <c:val>
            <c:numRef>
              <c:f>Sheet1!$A$2:$C$2</c:f>
              <c:numCache>
                <c:formatCode>0%</c:formatCode>
                <c:ptCount val="3"/>
                <c:pt idx="0">
                  <c:v>0.42458100558659201</c:v>
                </c:pt>
                <c:pt idx="1">
                  <c:v>0.36051502145922698</c:v>
                </c:pt>
                <c:pt idx="2">
                  <c:v>0.27464788732394485</c:v>
                </c:pt>
              </c:numCache>
            </c:numRef>
          </c:val>
        </c:ser>
        <c:ser>
          <c:idx val="1"/>
          <c:order val="1"/>
          <c:spPr>
            <a:solidFill>
              <a:srgbClr val="00B050"/>
            </a:solidFill>
          </c:spPr>
          <c:dLbls>
            <c:txPr>
              <a:bodyPr/>
              <a:lstStyle/>
              <a:p>
                <a:pPr>
                  <a:defRPr sz="1200"/>
                </a:pPr>
                <a:endParaRPr lang="en-US"/>
              </a:p>
            </c:txPr>
            <c:showVal val="1"/>
          </c:dLbls>
          <c:cat>
            <c:strRef>
              <c:f>Sheet1!$A$1:$C$1</c:f>
              <c:strCache>
                <c:ptCount val="3"/>
                <c:pt idx="0">
                  <c:v>Summer 12</c:v>
                </c:pt>
                <c:pt idx="1">
                  <c:v>Winter 11/12</c:v>
                </c:pt>
                <c:pt idx="2">
                  <c:v>Summer 11</c:v>
                </c:pt>
              </c:strCache>
            </c:strRef>
          </c:cat>
          <c:val>
            <c:numRef>
              <c:f>Sheet1!$A$3:$C$3</c:f>
              <c:numCache>
                <c:formatCode>0%</c:formatCode>
                <c:ptCount val="3"/>
                <c:pt idx="0">
                  <c:v>0.34078212290502802</c:v>
                </c:pt>
                <c:pt idx="1">
                  <c:v>0.40772532188841198</c:v>
                </c:pt>
                <c:pt idx="2">
                  <c:v>0.36150234741784104</c:v>
                </c:pt>
              </c:numCache>
            </c:numRef>
          </c:val>
        </c:ser>
        <c:ser>
          <c:idx val="2"/>
          <c:order val="2"/>
          <c:spPr>
            <a:solidFill>
              <a:srgbClr val="92D050"/>
            </a:solidFill>
          </c:spPr>
          <c:dLbls>
            <c:txPr>
              <a:bodyPr/>
              <a:lstStyle/>
              <a:p>
                <a:pPr>
                  <a:defRPr sz="1200"/>
                </a:pPr>
                <a:endParaRPr lang="en-US"/>
              </a:p>
            </c:txPr>
            <c:showVal val="1"/>
          </c:dLbls>
          <c:cat>
            <c:strRef>
              <c:f>Sheet1!$A$1:$C$1</c:f>
              <c:strCache>
                <c:ptCount val="3"/>
                <c:pt idx="0">
                  <c:v>Summer 12</c:v>
                </c:pt>
                <c:pt idx="1">
                  <c:v>Winter 11/12</c:v>
                </c:pt>
                <c:pt idx="2">
                  <c:v>Summer 11</c:v>
                </c:pt>
              </c:strCache>
            </c:strRef>
          </c:cat>
          <c:val>
            <c:numRef>
              <c:f>Sheet1!$A$4:$C$4</c:f>
              <c:numCache>
                <c:formatCode>0%</c:formatCode>
                <c:ptCount val="3"/>
                <c:pt idx="0">
                  <c:v>0.15083798882681645</c:v>
                </c:pt>
                <c:pt idx="1">
                  <c:v>0.15450643776824058</c:v>
                </c:pt>
                <c:pt idx="2">
                  <c:v>0.1948356807511743</c:v>
                </c:pt>
              </c:numCache>
            </c:numRef>
          </c:val>
        </c:ser>
        <c:ser>
          <c:idx val="3"/>
          <c:order val="3"/>
          <c:spPr>
            <a:solidFill>
              <a:srgbClr val="FFC000"/>
            </a:solidFill>
          </c:spPr>
          <c:dLbls>
            <c:dLbl>
              <c:idx val="6"/>
              <c:showVal val="1"/>
            </c:dLbl>
            <c:dLbl>
              <c:idx val="7"/>
              <c:delete val="1"/>
            </c:dLbl>
            <c:txPr>
              <a:bodyPr/>
              <a:lstStyle/>
              <a:p>
                <a:pPr>
                  <a:defRPr sz="1200"/>
                </a:pPr>
                <a:endParaRPr lang="en-US"/>
              </a:p>
            </c:txPr>
            <c:dLblPos val="ctr"/>
            <c:showVal val="1"/>
          </c:dLbls>
          <c:cat>
            <c:strRef>
              <c:f>Sheet1!$A$1:$C$1</c:f>
              <c:strCache>
                <c:ptCount val="3"/>
                <c:pt idx="0">
                  <c:v>Summer 12</c:v>
                </c:pt>
                <c:pt idx="1">
                  <c:v>Winter 11/12</c:v>
                </c:pt>
                <c:pt idx="2">
                  <c:v>Summer 11</c:v>
                </c:pt>
              </c:strCache>
            </c:strRef>
          </c:cat>
          <c:val>
            <c:numRef>
              <c:f>Sheet1!$A$5:$C$5</c:f>
              <c:numCache>
                <c:formatCode>0%</c:formatCode>
                <c:ptCount val="3"/>
                <c:pt idx="0">
                  <c:v>5.0279329608938585E-2</c:v>
                </c:pt>
                <c:pt idx="1">
                  <c:v>3.4334763948497903E-2</c:v>
                </c:pt>
                <c:pt idx="2">
                  <c:v>8.4507042253521361E-2</c:v>
                </c:pt>
              </c:numCache>
            </c:numRef>
          </c:val>
        </c:ser>
        <c:ser>
          <c:idx val="4"/>
          <c:order val="4"/>
          <c:spPr>
            <a:solidFill>
              <a:srgbClr val="FFCCFF"/>
            </a:solidFill>
          </c:spPr>
          <c:dLbls>
            <c:txPr>
              <a:bodyPr/>
              <a:lstStyle/>
              <a:p>
                <a:pPr>
                  <a:defRPr sz="1200"/>
                </a:pPr>
                <a:endParaRPr lang="en-US"/>
              </a:p>
            </c:txPr>
            <c:showVal val="1"/>
          </c:dLbls>
          <c:cat>
            <c:strRef>
              <c:f>Sheet1!$A$1:$C$1</c:f>
              <c:strCache>
                <c:ptCount val="3"/>
                <c:pt idx="0">
                  <c:v>Summer 12</c:v>
                </c:pt>
                <c:pt idx="1">
                  <c:v>Winter 11/12</c:v>
                </c:pt>
                <c:pt idx="2">
                  <c:v>Summer 11</c:v>
                </c:pt>
              </c:strCache>
            </c:strRef>
          </c:cat>
          <c:val>
            <c:numRef>
              <c:f>Sheet1!$A$6:$C$6</c:f>
              <c:numCache>
                <c:formatCode>0%</c:formatCode>
                <c:ptCount val="3"/>
                <c:pt idx="0">
                  <c:v>1.6759776536312807E-2</c:v>
                </c:pt>
                <c:pt idx="1">
                  <c:v>2.1459227467811298E-2</c:v>
                </c:pt>
                <c:pt idx="2">
                  <c:v>5.1643192488262726E-2</c:v>
                </c:pt>
              </c:numCache>
            </c:numRef>
          </c:val>
        </c:ser>
        <c:ser>
          <c:idx val="5"/>
          <c:order val="5"/>
          <c:spPr>
            <a:solidFill>
              <a:srgbClr val="FF0000"/>
            </a:solidFill>
          </c:spPr>
          <c:cat>
            <c:strRef>
              <c:f>Sheet1!$A$1:$C$1</c:f>
              <c:strCache>
                <c:ptCount val="3"/>
                <c:pt idx="0">
                  <c:v>Summer 12</c:v>
                </c:pt>
                <c:pt idx="1">
                  <c:v>Winter 11/12</c:v>
                </c:pt>
                <c:pt idx="2">
                  <c:v>Summer 11</c:v>
                </c:pt>
              </c:strCache>
            </c:strRef>
          </c:cat>
          <c:val>
            <c:numRef>
              <c:f>Sheet1!$A$7:$C$7</c:f>
              <c:numCache>
                <c:formatCode>0%</c:formatCode>
                <c:ptCount val="3"/>
                <c:pt idx="0">
                  <c:v>1.11731843575419E-2</c:v>
                </c:pt>
                <c:pt idx="1">
                  <c:v>1.2875536480686699E-2</c:v>
                </c:pt>
                <c:pt idx="2">
                  <c:v>1.8779342723004699E-2</c:v>
                </c:pt>
              </c:numCache>
            </c:numRef>
          </c:val>
        </c:ser>
        <c:ser>
          <c:idx val="6"/>
          <c:order val="6"/>
          <c:spPr>
            <a:solidFill>
              <a:srgbClr val="C00000"/>
            </a:solidFill>
          </c:spPr>
          <c:cat>
            <c:strRef>
              <c:f>Sheet1!$A$1:$C$1</c:f>
              <c:strCache>
                <c:ptCount val="3"/>
                <c:pt idx="0">
                  <c:v>Summer 12</c:v>
                </c:pt>
                <c:pt idx="1">
                  <c:v>Winter 11/12</c:v>
                </c:pt>
                <c:pt idx="2">
                  <c:v>Summer 11</c:v>
                </c:pt>
              </c:strCache>
            </c:strRef>
          </c:cat>
          <c:val>
            <c:numRef>
              <c:f>Sheet1!$A$8:$C$8</c:f>
              <c:numCache>
                <c:formatCode>0%</c:formatCode>
                <c:ptCount val="3"/>
                <c:pt idx="0">
                  <c:v>5.5865921787709534E-3</c:v>
                </c:pt>
                <c:pt idx="1">
                  <c:v>8.5836909871244843E-3</c:v>
                </c:pt>
                <c:pt idx="2">
                  <c:v>1.4084507042253521E-2</c:v>
                </c:pt>
              </c:numCache>
            </c:numRef>
          </c:val>
        </c:ser>
        <c:gapWidth val="62"/>
        <c:overlap val="100"/>
        <c:axId val="99513088"/>
        <c:axId val="99514624"/>
      </c:barChart>
      <c:catAx>
        <c:axId val="99513088"/>
        <c:scaling>
          <c:orientation val="minMax"/>
        </c:scaling>
        <c:axPos val="l"/>
        <c:tickLblPos val="nextTo"/>
        <c:txPr>
          <a:bodyPr/>
          <a:lstStyle/>
          <a:p>
            <a:pPr>
              <a:defRPr sz="1100"/>
            </a:pPr>
            <a:endParaRPr lang="en-US"/>
          </a:p>
        </c:txPr>
        <c:crossAx val="99514624"/>
        <c:crosses val="autoZero"/>
        <c:auto val="1"/>
        <c:lblAlgn val="ctr"/>
        <c:lblOffset val="100"/>
      </c:catAx>
      <c:valAx>
        <c:axId val="99514624"/>
        <c:scaling>
          <c:orientation val="minMax"/>
        </c:scaling>
        <c:axPos val="b"/>
        <c:majorGridlines/>
        <c:numFmt formatCode="0%" sourceLinked="1"/>
        <c:tickLblPos val="nextTo"/>
        <c:txPr>
          <a:bodyPr/>
          <a:lstStyle/>
          <a:p>
            <a:pPr>
              <a:defRPr sz="1200"/>
            </a:pPr>
            <a:endParaRPr lang="en-US"/>
          </a:p>
        </c:txPr>
        <c:crossAx val="99513088"/>
        <c:crosses val="autoZero"/>
        <c:crossBetween val="between"/>
      </c:valAx>
      <c:spPr>
        <a:ln>
          <a:solidFill>
            <a:schemeClr val="tx1"/>
          </a:solidFill>
        </a:ln>
      </c:spPr>
    </c:plotArea>
    <c:plotVisOnly val="1"/>
    <c:dispBlanksAs val="gap"/>
  </c:chart>
  <c:txPr>
    <a:bodyPr/>
    <a:lstStyle/>
    <a:p>
      <a:pPr>
        <a:defRPr sz="1800"/>
      </a:pPr>
      <a:endParaRPr lang="en-US"/>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n-GB"/>
  <c:chart>
    <c:plotArea>
      <c:layout>
        <c:manualLayout>
          <c:layoutTarget val="inner"/>
          <c:xMode val="edge"/>
          <c:yMode val="edge"/>
          <c:x val="0.12089741698148257"/>
          <c:y val="1.813566764604032E-2"/>
          <c:w val="0.83110698117422577"/>
          <c:h val="0.81970076148384063"/>
        </c:manualLayout>
      </c:layout>
      <c:barChart>
        <c:barDir val="bar"/>
        <c:grouping val="percentStacked"/>
        <c:ser>
          <c:idx val="0"/>
          <c:order val="0"/>
          <c:spPr>
            <a:solidFill>
              <a:srgbClr val="008000"/>
            </a:solidFill>
          </c:spPr>
          <c:dLbls>
            <c:txPr>
              <a:bodyPr/>
              <a:lstStyle/>
              <a:p>
                <a:pPr>
                  <a:defRPr sz="1200"/>
                </a:pPr>
                <a:endParaRPr lang="en-US"/>
              </a:p>
            </c:txPr>
            <c:showVal val="1"/>
          </c:dLbls>
          <c:cat>
            <c:strRef>
              <c:f>Sheet1!$A$1:$C$1</c:f>
              <c:strCache>
                <c:ptCount val="3"/>
                <c:pt idx="0">
                  <c:v>Summer 12</c:v>
                </c:pt>
                <c:pt idx="1">
                  <c:v>Winter 11/12</c:v>
                </c:pt>
                <c:pt idx="2">
                  <c:v>Summer 11</c:v>
                </c:pt>
              </c:strCache>
            </c:strRef>
          </c:cat>
          <c:val>
            <c:numRef>
              <c:f>Sheet1!$A$2:$C$2</c:f>
              <c:numCache>
                <c:formatCode>0%</c:formatCode>
                <c:ptCount val="3"/>
                <c:pt idx="0">
                  <c:v>0.42458100558659201</c:v>
                </c:pt>
                <c:pt idx="1">
                  <c:v>0.36051502145922698</c:v>
                </c:pt>
                <c:pt idx="2">
                  <c:v>0.27464788732394491</c:v>
                </c:pt>
              </c:numCache>
            </c:numRef>
          </c:val>
        </c:ser>
        <c:ser>
          <c:idx val="1"/>
          <c:order val="1"/>
          <c:spPr>
            <a:solidFill>
              <a:srgbClr val="00B050"/>
            </a:solidFill>
          </c:spPr>
          <c:dLbls>
            <c:txPr>
              <a:bodyPr/>
              <a:lstStyle/>
              <a:p>
                <a:pPr>
                  <a:defRPr sz="1200"/>
                </a:pPr>
                <a:endParaRPr lang="en-US"/>
              </a:p>
            </c:txPr>
            <c:showVal val="1"/>
          </c:dLbls>
          <c:cat>
            <c:strRef>
              <c:f>Sheet1!$A$1:$C$1</c:f>
              <c:strCache>
                <c:ptCount val="3"/>
                <c:pt idx="0">
                  <c:v>Summer 12</c:v>
                </c:pt>
                <c:pt idx="1">
                  <c:v>Winter 11/12</c:v>
                </c:pt>
                <c:pt idx="2">
                  <c:v>Summer 11</c:v>
                </c:pt>
              </c:strCache>
            </c:strRef>
          </c:cat>
          <c:val>
            <c:numRef>
              <c:f>Sheet1!$A$3:$C$3</c:f>
              <c:numCache>
                <c:formatCode>0%</c:formatCode>
                <c:ptCount val="3"/>
                <c:pt idx="0">
                  <c:v>0.34078212290502802</c:v>
                </c:pt>
                <c:pt idx="1">
                  <c:v>0.40772532188841198</c:v>
                </c:pt>
                <c:pt idx="2">
                  <c:v>0.36150234741784115</c:v>
                </c:pt>
              </c:numCache>
            </c:numRef>
          </c:val>
        </c:ser>
        <c:ser>
          <c:idx val="2"/>
          <c:order val="2"/>
          <c:spPr>
            <a:solidFill>
              <a:srgbClr val="92D050"/>
            </a:solidFill>
          </c:spPr>
          <c:dLbls>
            <c:txPr>
              <a:bodyPr/>
              <a:lstStyle/>
              <a:p>
                <a:pPr>
                  <a:defRPr sz="1200"/>
                </a:pPr>
                <a:endParaRPr lang="en-US"/>
              </a:p>
            </c:txPr>
            <c:showVal val="1"/>
          </c:dLbls>
          <c:cat>
            <c:strRef>
              <c:f>Sheet1!$A$1:$C$1</c:f>
              <c:strCache>
                <c:ptCount val="3"/>
                <c:pt idx="0">
                  <c:v>Summer 12</c:v>
                </c:pt>
                <c:pt idx="1">
                  <c:v>Winter 11/12</c:v>
                </c:pt>
                <c:pt idx="2">
                  <c:v>Summer 11</c:v>
                </c:pt>
              </c:strCache>
            </c:strRef>
          </c:cat>
          <c:val>
            <c:numRef>
              <c:f>Sheet1!$A$4:$C$4</c:f>
              <c:numCache>
                <c:formatCode>0%</c:formatCode>
                <c:ptCount val="3"/>
                <c:pt idx="0">
                  <c:v>0.15083798882681648</c:v>
                </c:pt>
                <c:pt idx="1">
                  <c:v>0.15450643776824063</c:v>
                </c:pt>
                <c:pt idx="2">
                  <c:v>0.19483568075117433</c:v>
                </c:pt>
              </c:numCache>
            </c:numRef>
          </c:val>
        </c:ser>
        <c:ser>
          <c:idx val="3"/>
          <c:order val="3"/>
          <c:spPr>
            <a:solidFill>
              <a:srgbClr val="FFC000"/>
            </a:solidFill>
          </c:spPr>
          <c:dLbls>
            <c:dLbl>
              <c:idx val="6"/>
              <c:showVal val="1"/>
            </c:dLbl>
            <c:dLbl>
              <c:idx val="7"/>
              <c:delete val="1"/>
            </c:dLbl>
            <c:txPr>
              <a:bodyPr/>
              <a:lstStyle/>
              <a:p>
                <a:pPr>
                  <a:defRPr sz="1200"/>
                </a:pPr>
                <a:endParaRPr lang="en-US"/>
              </a:p>
            </c:txPr>
            <c:dLblPos val="ctr"/>
            <c:showVal val="1"/>
          </c:dLbls>
          <c:cat>
            <c:strRef>
              <c:f>Sheet1!$A$1:$C$1</c:f>
              <c:strCache>
                <c:ptCount val="3"/>
                <c:pt idx="0">
                  <c:v>Summer 12</c:v>
                </c:pt>
                <c:pt idx="1">
                  <c:v>Winter 11/12</c:v>
                </c:pt>
                <c:pt idx="2">
                  <c:v>Summer 11</c:v>
                </c:pt>
              </c:strCache>
            </c:strRef>
          </c:cat>
          <c:val>
            <c:numRef>
              <c:f>Sheet1!$A$5:$C$5</c:f>
              <c:numCache>
                <c:formatCode>0%</c:formatCode>
                <c:ptCount val="3"/>
                <c:pt idx="0">
                  <c:v>5.0279329608938585E-2</c:v>
                </c:pt>
                <c:pt idx="1">
                  <c:v>3.4334763948497903E-2</c:v>
                </c:pt>
                <c:pt idx="2">
                  <c:v>8.4507042253521375E-2</c:v>
                </c:pt>
              </c:numCache>
            </c:numRef>
          </c:val>
        </c:ser>
        <c:ser>
          <c:idx val="4"/>
          <c:order val="4"/>
          <c:spPr>
            <a:solidFill>
              <a:srgbClr val="FFCCFF"/>
            </a:solidFill>
          </c:spPr>
          <c:dLbls>
            <c:txPr>
              <a:bodyPr/>
              <a:lstStyle/>
              <a:p>
                <a:pPr>
                  <a:defRPr sz="1200"/>
                </a:pPr>
                <a:endParaRPr lang="en-US"/>
              </a:p>
            </c:txPr>
            <c:showVal val="1"/>
          </c:dLbls>
          <c:cat>
            <c:strRef>
              <c:f>Sheet1!$A$1:$C$1</c:f>
              <c:strCache>
                <c:ptCount val="3"/>
                <c:pt idx="0">
                  <c:v>Summer 12</c:v>
                </c:pt>
                <c:pt idx="1">
                  <c:v>Winter 11/12</c:v>
                </c:pt>
                <c:pt idx="2">
                  <c:v>Summer 11</c:v>
                </c:pt>
              </c:strCache>
            </c:strRef>
          </c:cat>
          <c:val>
            <c:numRef>
              <c:f>Sheet1!$A$6:$C$6</c:f>
              <c:numCache>
                <c:formatCode>0%</c:formatCode>
                <c:ptCount val="3"/>
                <c:pt idx="0">
                  <c:v>1.6759776536312807E-2</c:v>
                </c:pt>
                <c:pt idx="1">
                  <c:v>2.1459227467811304E-2</c:v>
                </c:pt>
                <c:pt idx="2">
                  <c:v>5.1643192488262712E-2</c:v>
                </c:pt>
              </c:numCache>
            </c:numRef>
          </c:val>
        </c:ser>
        <c:ser>
          <c:idx val="5"/>
          <c:order val="5"/>
          <c:spPr>
            <a:solidFill>
              <a:srgbClr val="FF0000"/>
            </a:solidFill>
          </c:spPr>
          <c:cat>
            <c:strRef>
              <c:f>Sheet1!$A$1:$C$1</c:f>
              <c:strCache>
                <c:ptCount val="3"/>
                <c:pt idx="0">
                  <c:v>Summer 12</c:v>
                </c:pt>
                <c:pt idx="1">
                  <c:v>Winter 11/12</c:v>
                </c:pt>
                <c:pt idx="2">
                  <c:v>Summer 11</c:v>
                </c:pt>
              </c:strCache>
            </c:strRef>
          </c:cat>
          <c:val>
            <c:numRef>
              <c:f>Sheet1!$A$7:$C$7</c:f>
              <c:numCache>
                <c:formatCode>0%</c:formatCode>
                <c:ptCount val="3"/>
                <c:pt idx="0">
                  <c:v>1.11731843575419E-2</c:v>
                </c:pt>
                <c:pt idx="1">
                  <c:v>1.2875536480686699E-2</c:v>
                </c:pt>
                <c:pt idx="2">
                  <c:v>1.8779342723004699E-2</c:v>
                </c:pt>
              </c:numCache>
            </c:numRef>
          </c:val>
        </c:ser>
        <c:ser>
          <c:idx val="6"/>
          <c:order val="6"/>
          <c:spPr>
            <a:solidFill>
              <a:srgbClr val="C00000"/>
            </a:solidFill>
          </c:spPr>
          <c:cat>
            <c:strRef>
              <c:f>Sheet1!$A$1:$C$1</c:f>
              <c:strCache>
                <c:ptCount val="3"/>
                <c:pt idx="0">
                  <c:v>Summer 12</c:v>
                </c:pt>
                <c:pt idx="1">
                  <c:v>Winter 11/12</c:v>
                </c:pt>
                <c:pt idx="2">
                  <c:v>Summer 11</c:v>
                </c:pt>
              </c:strCache>
            </c:strRef>
          </c:cat>
          <c:val>
            <c:numRef>
              <c:f>Sheet1!$A$8:$C$8</c:f>
              <c:numCache>
                <c:formatCode>0%</c:formatCode>
                <c:ptCount val="3"/>
                <c:pt idx="0">
                  <c:v>5.5865921787709534E-3</c:v>
                </c:pt>
                <c:pt idx="1">
                  <c:v>8.583690987124486E-3</c:v>
                </c:pt>
                <c:pt idx="2">
                  <c:v>1.4084507042253521E-2</c:v>
                </c:pt>
              </c:numCache>
            </c:numRef>
          </c:val>
        </c:ser>
        <c:gapWidth val="62"/>
        <c:overlap val="100"/>
        <c:axId val="99956608"/>
        <c:axId val="99958144"/>
      </c:barChart>
      <c:catAx>
        <c:axId val="99956608"/>
        <c:scaling>
          <c:orientation val="minMax"/>
        </c:scaling>
        <c:axPos val="l"/>
        <c:tickLblPos val="nextTo"/>
        <c:txPr>
          <a:bodyPr/>
          <a:lstStyle/>
          <a:p>
            <a:pPr>
              <a:defRPr sz="1100"/>
            </a:pPr>
            <a:endParaRPr lang="en-US"/>
          </a:p>
        </c:txPr>
        <c:crossAx val="99958144"/>
        <c:crosses val="autoZero"/>
        <c:auto val="1"/>
        <c:lblAlgn val="ctr"/>
        <c:lblOffset val="100"/>
      </c:catAx>
      <c:valAx>
        <c:axId val="99958144"/>
        <c:scaling>
          <c:orientation val="minMax"/>
        </c:scaling>
        <c:axPos val="b"/>
        <c:majorGridlines/>
        <c:numFmt formatCode="0%" sourceLinked="1"/>
        <c:tickLblPos val="nextTo"/>
        <c:txPr>
          <a:bodyPr/>
          <a:lstStyle/>
          <a:p>
            <a:pPr>
              <a:defRPr sz="1200"/>
            </a:pPr>
            <a:endParaRPr lang="en-US"/>
          </a:p>
        </c:txPr>
        <c:crossAx val="99956608"/>
        <c:crosses val="autoZero"/>
        <c:crossBetween val="between"/>
      </c:valAx>
      <c:spPr>
        <a:ln>
          <a:solidFill>
            <a:schemeClr val="tx1"/>
          </a:solidFill>
        </a:ln>
      </c:spPr>
    </c:plotArea>
    <c:plotVisOnly val="1"/>
    <c:dispBlanksAs val="gap"/>
  </c:chart>
  <c:txPr>
    <a:bodyPr/>
    <a:lstStyle/>
    <a:p>
      <a:pPr>
        <a:defRPr sz="1800"/>
      </a:pPr>
      <a:endParaRPr lang="en-US"/>
    </a:p>
  </c:txPr>
  <c:externalData r:id="rId1"/>
</c:chartSpace>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3FE449-9EFA-4C47-886E-1EC755D08A52}" type="doc">
      <dgm:prSet loTypeId="urn:microsoft.com/office/officeart/2005/8/layout/radial5" loCatId="relationship" qsTypeId="urn:microsoft.com/office/officeart/2005/8/quickstyle/simple1" qsCatId="simple" csTypeId="urn:microsoft.com/office/officeart/2005/8/colors/colorful3" csCatId="colorful" phldr="1"/>
      <dgm:spPr/>
      <dgm:t>
        <a:bodyPr/>
        <a:lstStyle/>
        <a:p>
          <a:endParaRPr lang="en-GB"/>
        </a:p>
      </dgm:t>
    </dgm:pt>
    <dgm:pt modelId="{ACE42760-2099-4727-B5CF-055B69612FAB}">
      <dgm:prSet phldrT="[Text]"/>
      <dgm:spPr/>
      <dgm:t>
        <a:bodyPr/>
        <a:lstStyle/>
        <a:p>
          <a:r>
            <a:rPr lang="en-GB" smtClean="0"/>
            <a:t>Audiences</a:t>
          </a:r>
          <a:endParaRPr lang="en-GB" dirty="0"/>
        </a:p>
      </dgm:t>
    </dgm:pt>
    <dgm:pt modelId="{F465F426-E024-45C6-B587-6BA42C6296D7}" type="parTrans" cxnId="{BFD1383F-9157-4416-B225-6765F4E78C71}">
      <dgm:prSet/>
      <dgm:spPr/>
      <dgm:t>
        <a:bodyPr/>
        <a:lstStyle/>
        <a:p>
          <a:endParaRPr lang="en-GB"/>
        </a:p>
      </dgm:t>
    </dgm:pt>
    <dgm:pt modelId="{F9B70DFB-1112-4D35-8801-B327C2545D78}" type="sibTrans" cxnId="{BFD1383F-9157-4416-B225-6765F4E78C71}">
      <dgm:prSet/>
      <dgm:spPr/>
      <dgm:t>
        <a:bodyPr/>
        <a:lstStyle/>
        <a:p>
          <a:endParaRPr lang="en-GB"/>
        </a:p>
      </dgm:t>
    </dgm:pt>
    <dgm:pt modelId="{C346AFBD-48B1-4435-A59C-B88CCCA20D38}">
      <dgm:prSet phldrT="[Text]"/>
      <dgm:spPr/>
      <dgm:t>
        <a:bodyPr/>
        <a:lstStyle/>
        <a:p>
          <a:r>
            <a:rPr lang="en-GB" smtClean="0"/>
            <a:t>Visitors</a:t>
          </a:r>
          <a:endParaRPr lang="en-GB" dirty="0"/>
        </a:p>
      </dgm:t>
    </dgm:pt>
    <dgm:pt modelId="{F0100B85-9CC7-433F-9ABF-C8B15C8A3D40}" type="parTrans" cxnId="{28CDE70E-6BA6-4EEE-87DE-5A9F9D4BD607}">
      <dgm:prSet/>
      <dgm:spPr/>
      <dgm:t>
        <a:bodyPr/>
        <a:lstStyle/>
        <a:p>
          <a:endParaRPr lang="en-GB"/>
        </a:p>
      </dgm:t>
    </dgm:pt>
    <dgm:pt modelId="{9920B545-AE1C-44E7-A2E8-372618351F60}" type="sibTrans" cxnId="{28CDE70E-6BA6-4EEE-87DE-5A9F9D4BD607}">
      <dgm:prSet/>
      <dgm:spPr/>
      <dgm:t>
        <a:bodyPr/>
        <a:lstStyle/>
        <a:p>
          <a:endParaRPr lang="en-GB"/>
        </a:p>
      </dgm:t>
    </dgm:pt>
    <dgm:pt modelId="{CCB87AFD-ACCF-4900-B085-3E1E3DC9F248}">
      <dgm:prSet phldrT="[Text]"/>
      <dgm:spPr/>
      <dgm:t>
        <a:bodyPr/>
        <a:lstStyle/>
        <a:p>
          <a:r>
            <a:rPr lang="en-GB" dirty="0" smtClean="0"/>
            <a:t>The RSC</a:t>
          </a:r>
          <a:endParaRPr lang="en-GB" dirty="0"/>
        </a:p>
      </dgm:t>
    </dgm:pt>
    <dgm:pt modelId="{10F48550-DB24-4940-ABB5-7C7A6C329E30}" type="sibTrans" cxnId="{8F657BC3-7D02-4A97-A251-DA3519BEE302}">
      <dgm:prSet/>
      <dgm:spPr/>
      <dgm:t>
        <a:bodyPr/>
        <a:lstStyle/>
        <a:p>
          <a:endParaRPr lang="en-GB"/>
        </a:p>
      </dgm:t>
    </dgm:pt>
    <dgm:pt modelId="{0431FA63-A7A7-4EB9-85BB-161B3709F176}" type="parTrans" cxnId="{8F657BC3-7D02-4A97-A251-DA3519BEE302}">
      <dgm:prSet/>
      <dgm:spPr/>
      <dgm:t>
        <a:bodyPr/>
        <a:lstStyle/>
        <a:p>
          <a:endParaRPr lang="en-GB"/>
        </a:p>
      </dgm:t>
    </dgm:pt>
    <dgm:pt modelId="{31A20DE0-AD91-4164-BB3D-56421424A3BD}">
      <dgm:prSet phldrT="[Text]"/>
      <dgm:spPr/>
      <dgm:t>
        <a:bodyPr/>
        <a:lstStyle/>
        <a:p>
          <a:r>
            <a:rPr lang="en-GB" smtClean="0"/>
            <a:t>The General Public</a:t>
          </a:r>
          <a:endParaRPr lang="en-GB" dirty="0"/>
        </a:p>
      </dgm:t>
    </dgm:pt>
    <dgm:pt modelId="{0BF3C9D8-4981-447F-A089-7392771C3EAF}" type="parTrans" cxnId="{F3C01929-5490-4C12-9E7D-BFA9C0F58E06}">
      <dgm:prSet/>
      <dgm:spPr/>
      <dgm:t>
        <a:bodyPr/>
        <a:lstStyle/>
        <a:p>
          <a:endParaRPr lang="en-GB"/>
        </a:p>
      </dgm:t>
    </dgm:pt>
    <dgm:pt modelId="{ECD51416-C0FD-4CE4-BD73-4882A13EAE95}" type="sibTrans" cxnId="{F3C01929-5490-4C12-9E7D-BFA9C0F58E06}">
      <dgm:prSet/>
      <dgm:spPr/>
      <dgm:t>
        <a:bodyPr/>
        <a:lstStyle/>
        <a:p>
          <a:endParaRPr lang="en-GB"/>
        </a:p>
      </dgm:t>
    </dgm:pt>
    <dgm:pt modelId="{7AD9EF01-5DB0-4232-981F-E819B7D21885}">
      <dgm:prSet phldrT="[Text]"/>
      <dgm:spPr/>
      <dgm:t>
        <a:bodyPr/>
        <a:lstStyle/>
        <a:p>
          <a:r>
            <a:rPr lang="en-GB" smtClean="0"/>
            <a:t>RSC Staff</a:t>
          </a:r>
          <a:endParaRPr lang="en-GB" dirty="0"/>
        </a:p>
      </dgm:t>
    </dgm:pt>
    <dgm:pt modelId="{B6C503A2-138D-4267-9DAF-004735F9B863}" type="parTrans" cxnId="{37E31CCD-F655-4B00-B8E4-46BD4E844395}">
      <dgm:prSet/>
      <dgm:spPr/>
      <dgm:t>
        <a:bodyPr/>
        <a:lstStyle/>
        <a:p>
          <a:endParaRPr lang="en-GB"/>
        </a:p>
      </dgm:t>
    </dgm:pt>
    <dgm:pt modelId="{1C7DA65C-CE1A-42D1-AC2A-A72248A0DF63}" type="sibTrans" cxnId="{37E31CCD-F655-4B00-B8E4-46BD4E844395}">
      <dgm:prSet/>
      <dgm:spPr/>
      <dgm:t>
        <a:bodyPr/>
        <a:lstStyle/>
        <a:p>
          <a:endParaRPr lang="en-GB"/>
        </a:p>
      </dgm:t>
    </dgm:pt>
    <dgm:pt modelId="{AB1BB41F-3ADA-4DB7-86E6-08E4F80A56C3}">
      <dgm:prSet phldrT="[Text]"/>
      <dgm:spPr/>
      <dgm:t>
        <a:bodyPr/>
        <a:lstStyle/>
        <a:p>
          <a:r>
            <a:rPr lang="en-GB" smtClean="0"/>
            <a:t>Teachers &amp; Pupils</a:t>
          </a:r>
          <a:endParaRPr lang="en-GB" dirty="0"/>
        </a:p>
      </dgm:t>
    </dgm:pt>
    <dgm:pt modelId="{9B3ABF7D-7F7B-470E-B716-C6D9F00BABC0}" type="parTrans" cxnId="{7E06B8A8-B309-4C56-A491-7C809B2CE28F}">
      <dgm:prSet/>
      <dgm:spPr/>
      <dgm:t>
        <a:bodyPr/>
        <a:lstStyle/>
        <a:p>
          <a:endParaRPr lang="en-GB"/>
        </a:p>
      </dgm:t>
    </dgm:pt>
    <dgm:pt modelId="{AF543C64-3409-427F-8C06-DC973B55C61B}" type="sibTrans" cxnId="{7E06B8A8-B309-4C56-A491-7C809B2CE28F}">
      <dgm:prSet/>
      <dgm:spPr/>
      <dgm:t>
        <a:bodyPr/>
        <a:lstStyle/>
        <a:p>
          <a:endParaRPr lang="en-GB"/>
        </a:p>
      </dgm:t>
    </dgm:pt>
    <dgm:pt modelId="{B805F898-4BF5-44E7-90CD-0D3DE1FCA22B}" type="pres">
      <dgm:prSet presAssocID="{B63FE449-9EFA-4C47-886E-1EC755D08A52}" presName="Name0" presStyleCnt="0">
        <dgm:presLayoutVars>
          <dgm:chMax val="1"/>
          <dgm:dir/>
          <dgm:animLvl val="ctr"/>
          <dgm:resizeHandles val="exact"/>
        </dgm:presLayoutVars>
      </dgm:prSet>
      <dgm:spPr/>
      <dgm:t>
        <a:bodyPr/>
        <a:lstStyle/>
        <a:p>
          <a:endParaRPr lang="en-GB"/>
        </a:p>
      </dgm:t>
    </dgm:pt>
    <dgm:pt modelId="{2EE2BF77-BFC9-4014-8C11-A283D463E4BB}" type="pres">
      <dgm:prSet presAssocID="{CCB87AFD-ACCF-4900-B085-3E1E3DC9F248}" presName="centerShape" presStyleLbl="node0" presStyleIdx="0" presStyleCnt="1"/>
      <dgm:spPr/>
      <dgm:t>
        <a:bodyPr/>
        <a:lstStyle/>
        <a:p>
          <a:endParaRPr lang="en-GB"/>
        </a:p>
      </dgm:t>
    </dgm:pt>
    <dgm:pt modelId="{BB486F6B-E1FB-415C-B9F2-8F03F2E3D622}" type="pres">
      <dgm:prSet presAssocID="{F465F426-E024-45C6-B587-6BA42C6296D7}" presName="parTrans" presStyleLbl="sibTrans2D1" presStyleIdx="0" presStyleCnt="5"/>
      <dgm:spPr/>
      <dgm:t>
        <a:bodyPr/>
        <a:lstStyle/>
        <a:p>
          <a:endParaRPr lang="en-GB"/>
        </a:p>
      </dgm:t>
    </dgm:pt>
    <dgm:pt modelId="{27877C00-DCD0-4930-9FC6-4224D3EDD9D8}" type="pres">
      <dgm:prSet presAssocID="{F465F426-E024-45C6-B587-6BA42C6296D7}" presName="connectorText" presStyleLbl="sibTrans2D1" presStyleIdx="0" presStyleCnt="5"/>
      <dgm:spPr/>
      <dgm:t>
        <a:bodyPr/>
        <a:lstStyle/>
        <a:p>
          <a:endParaRPr lang="en-GB"/>
        </a:p>
      </dgm:t>
    </dgm:pt>
    <dgm:pt modelId="{43219A69-F214-4FAF-A976-4EDB24D34FDD}" type="pres">
      <dgm:prSet presAssocID="{ACE42760-2099-4727-B5CF-055B69612FAB}" presName="node" presStyleLbl="node1" presStyleIdx="0" presStyleCnt="5">
        <dgm:presLayoutVars>
          <dgm:bulletEnabled val="1"/>
        </dgm:presLayoutVars>
      </dgm:prSet>
      <dgm:spPr/>
      <dgm:t>
        <a:bodyPr/>
        <a:lstStyle/>
        <a:p>
          <a:endParaRPr lang="en-GB"/>
        </a:p>
      </dgm:t>
    </dgm:pt>
    <dgm:pt modelId="{350D198B-7E9C-4255-BB75-6D87C383284B}" type="pres">
      <dgm:prSet presAssocID="{F0100B85-9CC7-433F-9ABF-C8B15C8A3D40}" presName="parTrans" presStyleLbl="sibTrans2D1" presStyleIdx="1" presStyleCnt="5"/>
      <dgm:spPr/>
      <dgm:t>
        <a:bodyPr/>
        <a:lstStyle/>
        <a:p>
          <a:endParaRPr lang="en-GB"/>
        </a:p>
      </dgm:t>
    </dgm:pt>
    <dgm:pt modelId="{CEE3494A-61BA-4322-AF1F-4E74B7564117}" type="pres">
      <dgm:prSet presAssocID="{F0100B85-9CC7-433F-9ABF-C8B15C8A3D40}" presName="connectorText" presStyleLbl="sibTrans2D1" presStyleIdx="1" presStyleCnt="5"/>
      <dgm:spPr/>
      <dgm:t>
        <a:bodyPr/>
        <a:lstStyle/>
        <a:p>
          <a:endParaRPr lang="en-GB"/>
        </a:p>
      </dgm:t>
    </dgm:pt>
    <dgm:pt modelId="{5614CA85-6233-4D8A-BAF4-759E6286A2FE}" type="pres">
      <dgm:prSet presAssocID="{C346AFBD-48B1-4435-A59C-B88CCCA20D38}" presName="node" presStyleLbl="node1" presStyleIdx="1" presStyleCnt="5">
        <dgm:presLayoutVars>
          <dgm:bulletEnabled val="1"/>
        </dgm:presLayoutVars>
      </dgm:prSet>
      <dgm:spPr/>
      <dgm:t>
        <a:bodyPr/>
        <a:lstStyle/>
        <a:p>
          <a:endParaRPr lang="en-GB"/>
        </a:p>
      </dgm:t>
    </dgm:pt>
    <dgm:pt modelId="{41974DF5-9B52-4AFC-B75D-3993B2CB7784}" type="pres">
      <dgm:prSet presAssocID="{0BF3C9D8-4981-447F-A089-7392771C3EAF}" presName="parTrans" presStyleLbl="sibTrans2D1" presStyleIdx="2" presStyleCnt="5"/>
      <dgm:spPr/>
      <dgm:t>
        <a:bodyPr/>
        <a:lstStyle/>
        <a:p>
          <a:endParaRPr lang="en-GB"/>
        </a:p>
      </dgm:t>
    </dgm:pt>
    <dgm:pt modelId="{78E100AE-6229-4447-A3E4-49B88779BBFF}" type="pres">
      <dgm:prSet presAssocID="{0BF3C9D8-4981-447F-A089-7392771C3EAF}" presName="connectorText" presStyleLbl="sibTrans2D1" presStyleIdx="2" presStyleCnt="5"/>
      <dgm:spPr/>
      <dgm:t>
        <a:bodyPr/>
        <a:lstStyle/>
        <a:p>
          <a:endParaRPr lang="en-GB"/>
        </a:p>
      </dgm:t>
    </dgm:pt>
    <dgm:pt modelId="{1195A08D-F17C-4831-8A04-933363862CE1}" type="pres">
      <dgm:prSet presAssocID="{31A20DE0-AD91-4164-BB3D-56421424A3BD}" presName="node" presStyleLbl="node1" presStyleIdx="2" presStyleCnt="5">
        <dgm:presLayoutVars>
          <dgm:bulletEnabled val="1"/>
        </dgm:presLayoutVars>
      </dgm:prSet>
      <dgm:spPr/>
      <dgm:t>
        <a:bodyPr/>
        <a:lstStyle/>
        <a:p>
          <a:endParaRPr lang="en-GB"/>
        </a:p>
      </dgm:t>
    </dgm:pt>
    <dgm:pt modelId="{4D59E993-B30A-4BC2-B4A8-4DCAEB2110B0}" type="pres">
      <dgm:prSet presAssocID="{B6C503A2-138D-4267-9DAF-004735F9B863}" presName="parTrans" presStyleLbl="sibTrans2D1" presStyleIdx="3" presStyleCnt="5"/>
      <dgm:spPr/>
      <dgm:t>
        <a:bodyPr/>
        <a:lstStyle/>
        <a:p>
          <a:endParaRPr lang="en-GB"/>
        </a:p>
      </dgm:t>
    </dgm:pt>
    <dgm:pt modelId="{03058F0D-BDC7-4E68-B2D2-7412A225B949}" type="pres">
      <dgm:prSet presAssocID="{B6C503A2-138D-4267-9DAF-004735F9B863}" presName="connectorText" presStyleLbl="sibTrans2D1" presStyleIdx="3" presStyleCnt="5"/>
      <dgm:spPr/>
      <dgm:t>
        <a:bodyPr/>
        <a:lstStyle/>
        <a:p>
          <a:endParaRPr lang="en-GB"/>
        </a:p>
      </dgm:t>
    </dgm:pt>
    <dgm:pt modelId="{8C7587D3-6250-4FFA-A0D9-B69346C9FD2D}" type="pres">
      <dgm:prSet presAssocID="{7AD9EF01-5DB0-4232-981F-E819B7D21885}" presName="node" presStyleLbl="node1" presStyleIdx="3" presStyleCnt="5">
        <dgm:presLayoutVars>
          <dgm:bulletEnabled val="1"/>
        </dgm:presLayoutVars>
      </dgm:prSet>
      <dgm:spPr/>
      <dgm:t>
        <a:bodyPr/>
        <a:lstStyle/>
        <a:p>
          <a:endParaRPr lang="en-GB"/>
        </a:p>
      </dgm:t>
    </dgm:pt>
    <dgm:pt modelId="{D6959BC4-2CB6-4D35-9AEB-5FCC1891EEA7}" type="pres">
      <dgm:prSet presAssocID="{9B3ABF7D-7F7B-470E-B716-C6D9F00BABC0}" presName="parTrans" presStyleLbl="sibTrans2D1" presStyleIdx="4" presStyleCnt="5"/>
      <dgm:spPr/>
      <dgm:t>
        <a:bodyPr/>
        <a:lstStyle/>
        <a:p>
          <a:endParaRPr lang="en-GB"/>
        </a:p>
      </dgm:t>
    </dgm:pt>
    <dgm:pt modelId="{600E2C93-BAAC-481F-8DF4-EEE1340E5102}" type="pres">
      <dgm:prSet presAssocID="{9B3ABF7D-7F7B-470E-B716-C6D9F00BABC0}" presName="connectorText" presStyleLbl="sibTrans2D1" presStyleIdx="4" presStyleCnt="5"/>
      <dgm:spPr/>
      <dgm:t>
        <a:bodyPr/>
        <a:lstStyle/>
        <a:p>
          <a:endParaRPr lang="en-GB"/>
        </a:p>
      </dgm:t>
    </dgm:pt>
    <dgm:pt modelId="{B8F1C434-A59F-4977-8A73-2A05998BE01C}" type="pres">
      <dgm:prSet presAssocID="{AB1BB41F-3ADA-4DB7-86E6-08E4F80A56C3}" presName="node" presStyleLbl="node1" presStyleIdx="4" presStyleCnt="5">
        <dgm:presLayoutVars>
          <dgm:bulletEnabled val="1"/>
        </dgm:presLayoutVars>
      </dgm:prSet>
      <dgm:spPr/>
      <dgm:t>
        <a:bodyPr/>
        <a:lstStyle/>
        <a:p>
          <a:endParaRPr lang="en-GB"/>
        </a:p>
      </dgm:t>
    </dgm:pt>
  </dgm:ptLst>
  <dgm:cxnLst>
    <dgm:cxn modelId="{BDADE5E1-4FEE-4CC3-B7BA-3E8E7F04BA0E}" type="presOf" srcId="{F465F426-E024-45C6-B587-6BA42C6296D7}" destId="{BB486F6B-E1FB-415C-B9F2-8F03F2E3D622}" srcOrd="0" destOrd="0" presId="urn:microsoft.com/office/officeart/2005/8/layout/radial5"/>
    <dgm:cxn modelId="{9CFF4C9B-DF7A-44EE-98B4-E68C41DBC592}" type="presOf" srcId="{31A20DE0-AD91-4164-BB3D-56421424A3BD}" destId="{1195A08D-F17C-4831-8A04-933363862CE1}" srcOrd="0" destOrd="0" presId="urn:microsoft.com/office/officeart/2005/8/layout/radial5"/>
    <dgm:cxn modelId="{3661B069-549B-4239-861E-57DD00E9E4E7}" type="presOf" srcId="{CCB87AFD-ACCF-4900-B085-3E1E3DC9F248}" destId="{2EE2BF77-BFC9-4014-8C11-A283D463E4BB}" srcOrd="0" destOrd="0" presId="urn:microsoft.com/office/officeart/2005/8/layout/radial5"/>
    <dgm:cxn modelId="{F3C01929-5490-4C12-9E7D-BFA9C0F58E06}" srcId="{CCB87AFD-ACCF-4900-B085-3E1E3DC9F248}" destId="{31A20DE0-AD91-4164-BB3D-56421424A3BD}" srcOrd="2" destOrd="0" parTransId="{0BF3C9D8-4981-447F-A089-7392771C3EAF}" sibTransId="{ECD51416-C0FD-4CE4-BD73-4882A13EAE95}"/>
    <dgm:cxn modelId="{7E716B38-2DC4-4B3C-91BA-0D483E155F35}" type="presOf" srcId="{0BF3C9D8-4981-447F-A089-7392771C3EAF}" destId="{78E100AE-6229-4447-A3E4-49B88779BBFF}" srcOrd="1" destOrd="0" presId="urn:microsoft.com/office/officeart/2005/8/layout/radial5"/>
    <dgm:cxn modelId="{28CDE70E-6BA6-4EEE-87DE-5A9F9D4BD607}" srcId="{CCB87AFD-ACCF-4900-B085-3E1E3DC9F248}" destId="{C346AFBD-48B1-4435-A59C-B88CCCA20D38}" srcOrd="1" destOrd="0" parTransId="{F0100B85-9CC7-433F-9ABF-C8B15C8A3D40}" sibTransId="{9920B545-AE1C-44E7-A2E8-372618351F60}"/>
    <dgm:cxn modelId="{6C5F670F-165D-4868-B474-963C36ADDA01}" type="presOf" srcId="{C346AFBD-48B1-4435-A59C-B88CCCA20D38}" destId="{5614CA85-6233-4D8A-BAF4-759E6286A2FE}" srcOrd="0" destOrd="0" presId="urn:microsoft.com/office/officeart/2005/8/layout/radial5"/>
    <dgm:cxn modelId="{1F024F57-EF95-4E08-B930-DD62142C2419}" type="presOf" srcId="{B6C503A2-138D-4267-9DAF-004735F9B863}" destId="{03058F0D-BDC7-4E68-B2D2-7412A225B949}" srcOrd="1" destOrd="0" presId="urn:microsoft.com/office/officeart/2005/8/layout/radial5"/>
    <dgm:cxn modelId="{22378329-6F5E-43B4-88F9-BA53B64A7A2F}" type="presOf" srcId="{F465F426-E024-45C6-B587-6BA42C6296D7}" destId="{27877C00-DCD0-4930-9FC6-4224D3EDD9D8}" srcOrd="1" destOrd="0" presId="urn:microsoft.com/office/officeart/2005/8/layout/radial5"/>
    <dgm:cxn modelId="{E296929B-0139-465C-A7FA-1DAA2B92DCC1}" type="presOf" srcId="{F0100B85-9CC7-433F-9ABF-C8B15C8A3D40}" destId="{CEE3494A-61BA-4322-AF1F-4E74B7564117}" srcOrd="1" destOrd="0" presId="urn:microsoft.com/office/officeart/2005/8/layout/radial5"/>
    <dgm:cxn modelId="{8B97199D-612F-4AE9-BFEA-B649D718AD78}" type="presOf" srcId="{7AD9EF01-5DB0-4232-981F-E819B7D21885}" destId="{8C7587D3-6250-4FFA-A0D9-B69346C9FD2D}" srcOrd="0" destOrd="0" presId="urn:microsoft.com/office/officeart/2005/8/layout/radial5"/>
    <dgm:cxn modelId="{BFD1383F-9157-4416-B225-6765F4E78C71}" srcId="{CCB87AFD-ACCF-4900-B085-3E1E3DC9F248}" destId="{ACE42760-2099-4727-B5CF-055B69612FAB}" srcOrd="0" destOrd="0" parTransId="{F465F426-E024-45C6-B587-6BA42C6296D7}" sibTransId="{F9B70DFB-1112-4D35-8801-B327C2545D78}"/>
    <dgm:cxn modelId="{D8B40D2A-2975-4795-B5D6-96C663318B4F}" type="presOf" srcId="{AB1BB41F-3ADA-4DB7-86E6-08E4F80A56C3}" destId="{B8F1C434-A59F-4977-8A73-2A05998BE01C}" srcOrd="0" destOrd="0" presId="urn:microsoft.com/office/officeart/2005/8/layout/radial5"/>
    <dgm:cxn modelId="{B5E5F91C-3A2E-4865-B263-78716597DC32}" type="presOf" srcId="{B63FE449-9EFA-4C47-886E-1EC755D08A52}" destId="{B805F898-4BF5-44E7-90CD-0D3DE1FCA22B}" srcOrd="0" destOrd="0" presId="urn:microsoft.com/office/officeart/2005/8/layout/radial5"/>
    <dgm:cxn modelId="{C4210633-7FCF-4649-AF4F-AC2A2172355F}" type="presOf" srcId="{9B3ABF7D-7F7B-470E-B716-C6D9F00BABC0}" destId="{600E2C93-BAAC-481F-8DF4-EEE1340E5102}" srcOrd="1" destOrd="0" presId="urn:microsoft.com/office/officeart/2005/8/layout/radial5"/>
    <dgm:cxn modelId="{4BDF19B8-C31C-46FE-B3C5-574532F340B9}" type="presOf" srcId="{ACE42760-2099-4727-B5CF-055B69612FAB}" destId="{43219A69-F214-4FAF-A976-4EDB24D34FDD}" srcOrd="0" destOrd="0" presId="urn:microsoft.com/office/officeart/2005/8/layout/radial5"/>
    <dgm:cxn modelId="{C3E02321-2383-4B81-B9F0-AF9B7E499954}" type="presOf" srcId="{B6C503A2-138D-4267-9DAF-004735F9B863}" destId="{4D59E993-B30A-4BC2-B4A8-4DCAEB2110B0}" srcOrd="0" destOrd="0" presId="urn:microsoft.com/office/officeart/2005/8/layout/radial5"/>
    <dgm:cxn modelId="{7E06B8A8-B309-4C56-A491-7C809B2CE28F}" srcId="{CCB87AFD-ACCF-4900-B085-3E1E3DC9F248}" destId="{AB1BB41F-3ADA-4DB7-86E6-08E4F80A56C3}" srcOrd="4" destOrd="0" parTransId="{9B3ABF7D-7F7B-470E-B716-C6D9F00BABC0}" sibTransId="{AF543C64-3409-427F-8C06-DC973B55C61B}"/>
    <dgm:cxn modelId="{B0EA5611-7135-446A-8D98-8C0CEE6150CB}" type="presOf" srcId="{9B3ABF7D-7F7B-470E-B716-C6D9F00BABC0}" destId="{D6959BC4-2CB6-4D35-9AEB-5FCC1891EEA7}" srcOrd="0" destOrd="0" presId="urn:microsoft.com/office/officeart/2005/8/layout/radial5"/>
    <dgm:cxn modelId="{8F657BC3-7D02-4A97-A251-DA3519BEE302}" srcId="{B63FE449-9EFA-4C47-886E-1EC755D08A52}" destId="{CCB87AFD-ACCF-4900-B085-3E1E3DC9F248}" srcOrd="0" destOrd="0" parTransId="{0431FA63-A7A7-4EB9-85BB-161B3709F176}" sibTransId="{10F48550-DB24-4940-ABB5-7C7A6C329E30}"/>
    <dgm:cxn modelId="{5FE87898-966B-4F29-9C8E-83C5A752F893}" type="presOf" srcId="{0BF3C9D8-4981-447F-A089-7392771C3EAF}" destId="{41974DF5-9B52-4AFC-B75D-3993B2CB7784}" srcOrd="0" destOrd="0" presId="urn:microsoft.com/office/officeart/2005/8/layout/radial5"/>
    <dgm:cxn modelId="{5466139A-C177-4E93-942D-EF9CD14714BD}" type="presOf" srcId="{F0100B85-9CC7-433F-9ABF-C8B15C8A3D40}" destId="{350D198B-7E9C-4255-BB75-6D87C383284B}" srcOrd="0" destOrd="0" presId="urn:microsoft.com/office/officeart/2005/8/layout/radial5"/>
    <dgm:cxn modelId="{37E31CCD-F655-4B00-B8E4-46BD4E844395}" srcId="{CCB87AFD-ACCF-4900-B085-3E1E3DC9F248}" destId="{7AD9EF01-5DB0-4232-981F-E819B7D21885}" srcOrd="3" destOrd="0" parTransId="{B6C503A2-138D-4267-9DAF-004735F9B863}" sibTransId="{1C7DA65C-CE1A-42D1-AC2A-A72248A0DF63}"/>
    <dgm:cxn modelId="{4BEA9517-24AA-4B72-928A-F3AAD5BA6B9E}" type="presParOf" srcId="{B805F898-4BF5-44E7-90CD-0D3DE1FCA22B}" destId="{2EE2BF77-BFC9-4014-8C11-A283D463E4BB}" srcOrd="0" destOrd="0" presId="urn:microsoft.com/office/officeart/2005/8/layout/radial5"/>
    <dgm:cxn modelId="{605A353D-6076-4693-8D72-DA3E8BBB0FF4}" type="presParOf" srcId="{B805F898-4BF5-44E7-90CD-0D3DE1FCA22B}" destId="{BB486F6B-E1FB-415C-B9F2-8F03F2E3D622}" srcOrd="1" destOrd="0" presId="urn:microsoft.com/office/officeart/2005/8/layout/radial5"/>
    <dgm:cxn modelId="{4618230B-3D99-45FC-9F01-72E42910A88C}" type="presParOf" srcId="{BB486F6B-E1FB-415C-B9F2-8F03F2E3D622}" destId="{27877C00-DCD0-4930-9FC6-4224D3EDD9D8}" srcOrd="0" destOrd="0" presId="urn:microsoft.com/office/officeart/2005/8/layout/radial5"/>
    <dgm:cxn modelId="{17A494BD-D0E3-42AA-AB2B-37B095E36FFD}" type="presParOf" srcId="{B805F898-4BF5-44E7-90CD-0D3DE1FCA22B}" destId="{43219A69-F214-4FAF-A976-4EDB24D34FDD}" srcOrd="2" destOrd="0" presId="urn:microsoft.com/office/officeart/2005/8/layout/radial5"/>
    <dgm:cxn modelId="{CC099555-255F-476C-8D53-26504097AE19}" type="presParOf" srcId="{B805F898-4BF5-44E7-90CD-0D3DE1FCA22B}" destId="{350D198B-7E9C-4255-BB75-6D87C383284B}" srcOrd="3" destOrd="0" presId="urn:microsoft.com/office/officeart/2005/8/layout/radial5"/>
    <dgm:cxn modelId="{CD6F15B9-51CB-4A28-9B4F-027D96F62785}" type="presParOf" srcId="{350D198B-7E9C-4255-BB75-6D87C383284B}" destId="{CEE3494A-61BA-4322-AF1F-4E74B7564117}" srcOrd="0" destOrd="0" presId="urn:microsoft.com/office/officeart/2005/8/layout/radial5"/>
    <dgm:cxn modelId="{E52E4FD9-7C51-4054-9B75-621FAA8D00FD}" type="presParOf" srcId="{B805F898-4BF5-44E7-90CD-0D3DE1FCA22B}" destId="{5614CA85-6233-4D8A-BAF4-759E6286A2FE}" srcOrd="4" destOrd="0" presId="urn:microsoft.com/office/officeart/2005/8/layout/radial5"/>
    <dgm:cxn modelId="{7CA12E6C-7F6B-4C22-ABB8-E22C58E629A5}" type="presParOf" srcId="{B805F898-4BF5-44E7-90CD-0D3DE1FCA22B}" destId="{41974DF5-9B52-4AFC-B75D-3993B2CB7784}" srcOrd="5" destOrd="0" presId="urn:microsoft.com/office/officeart/2005/8/layout/radial5"/>
    <dgm:cxn modelId="{AA465805-4BB0-4C8D-8112-187F321A9F67}" type="presParOf" srcId="{41974DF5-9B52-4AFC-B75D-3993B2CB7784}" destId="{78E100AE-6229-4447-A3E4-49B88779BBFF}" srcOrd="0" destOrd="0" presId="urn:microsoft.com/office/officeart/2005/8/layout/radial5"/>
    <dgm:cxn modelId="{534CF666-4EA4-4422-B5FC-7C9B5938E4A0}" type="presParOf" srcId="{B805F898-4BF5-44E7-90CD-0D3DE1FCA22B}" destId="{1195A08D-F17C-4831-8A04-933363862CE1}" srcOrd="6" destOrd="0" presId="urn:microsoft.com/office/officeart/2005/8/layout/radial5"/>
    <dgm:cxn modelId="{8554DBA2-8A92-42C5-8612-DDE42CC05792}" type="presParOf" srcId="{B805F898-4BF5-44E7-90CD-0D3DE1FCA22B}" destId="{4D59E993-B30A-4BC2-B4A8-4DCAEB2110B0}" srcOrd="7" destOrd="0" presId="urn:microsoft.com/office/officeart/2005/8/layout/radial5"/>
    <dgm:cxn modelId="{BEEABC5F-51B7-4236-BC0F-EE302B606F28}" type="presParOf" srcId="{4D59E993-B30A-4BC2-B4A8-4DCAEB2110B0}" destId="{03058F0D-BDC7-4E68-B2D2-7412A225B949}" srcOrd="0" destOrd="0" presId="urn:microsoft.com/office/officeart/2005/8/layout/radial5"/>
    <dgm:cxn modelId="{E04389E4-6BB9-4E47-A28E-7736DC8380C4}" type="presParOf" srcId="{B805F898-4BF5-44E7-90CD-0D3DE1FCA22B}" destId="{8C7587D3-6250-4FFA-A0D9-B69346C9FD2D}" srcOrd="8" destOrd="0" presId="urn:microsoft.com/office/officeart/2005/8/layout/radial5"/>
    <dgm:cxn modelId="{98DD766E-3463-461A-B4B4-8511F1928B82}" type="presParOf" srcId="{B805F898-4BF5-44E7-90CD-0D3DE1FCA22B}" destId="{D6959BC4-2CB6-4D35-9AEB-5FCC1891EEA7}" srcOrd="9" destOrd="0" presId="urn:microsoft.com/office/officeart/2005/8/layout/radial5"/>
    <dgm:cxn modelId="{7096512D-A40F-43A6-8C20-76AA7A8402CD}" type="presParOf" srcId="{D6959BC4-2CB6-4D35-9AEB-5FCC1891EEA7}" destId="{600E2C93-BAAC-481F-8DF4-EEE1340E5102}" srcOrd="0" destOrd="0" presId="urn:microsoft.com/office/officeart/2005/8/layout/radial5"/>
    <dgm:cxn modelId="{B312ACCE-3242-481D-AFB5-3765FB0BE6A7}" type="presParOf" srcId="{B805F898-4BF5-44E7-90CD-0D3DE1FCA22B}" destId="{B8F1C434-A59F-4977-8A73-2A05998BE01C}" srcOrd="10" destOrd="0" presId="urn:microsoft.com/office/officeart/2005/8/layout/radial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EE2BF77-BFC9-4014-8C11-A283D463E4BB}">
      <dsp:nvSpPr>
        <dsp:cNvPr id="0" name=""/>
        <dsp:cNvSpPr/>
      </dsp:nvSpPr>
      <dsp:spPr>
        <a:xfrm>
          <a:off x="2999072" y="1630637"/>
          <a:ext cx="1164654" cy="1164654"/>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GB" sz="2800" kern="1200" dirty="0" smtClean="0"/>
            <a:t>The RSC</a:t>
          </a:r>
          <a:endParaRPr lang="en-GB" sz="2800" kern="1200" dirty="0"/>
        </a:p>
      </dsp:txBody>
      <dsp:txXfrm>
        <a:off x="2999072" y="1630637"/>
        <a:ext cx="1164654" cy="1164654"/>
      </dsp:txXfrm>
    </dsp:sp>
    <dsp:sp modelId="{BB486F6B-E1FB-415C-B9F2-8F03F2E3D622}">
      <dsp:nvSpPr>
        <dsp:cNvPr id="0" name=""/>
        <dsp:cNvSpPr/>
      </dsp:nvSpPr>
      <dsp:spPr>
        <a:xfrm rot="16200000">
          <a:off x="3458323" y="1207392"/>
          <a:ext cx="246153" cy="395982"/>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GB" sz="1300" kern="1200"/>
        </a:p>
      </dsp:txBody>
      <dsp:txXfrm rot="16200000">
        <a:off x="3458323" y="1207392"/>
        <a:ext cx="246153" cy="395982"/>
      </dsp:txXfrm>
    </dsp:sp>
    <dsp:sp modelId="{43219A69-F214-4FAF-A976-4EDB24D34FDD}">
      <dsp:nvSpPr>
        <dsp:cNvPr id="0" name=""/>
        <dsp:cNvSpPr/>
      </dsp:nvSpPr>
      <dsp:spPr>
        <a:xfrm>
          <a:off x="2999072" y="1541"/>
          <a:ext cx="1164654" cy="1164654"/>
        </a:xfrm>
        <a:prstGeom prst="ellipse">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smtClean="0"/>
            <a:t>Audiences</a:t>
          </a:r>
          <a:endParaRPr lang="en-GB" sz="1300" kern="1200" dirty="0"/>
        </a:p>
      </dsp:txBody>
      <dsp:txXfrm>
        <a:off x="2999072" y="1541"/>
        <a:ext cx="1164654" cy="1164654"/>
      </dsp:txXfrm>
    </dsp:sp>
    <dsp:sp modelId="{350D198B-7E9C-4255-BB75-6D87C383284B}">
      <dsp:nvSpPr>
        <dsp:cNvPr id="0" name=""/>
        <dsp:cNvSpPr/>
      </dsp:nvSpPr>
      <dsp:spPr>
        <a:xfrm rot="20520000">
          <a:off x="4226378" y="1765417"/>
          <a:ext cx="246153" cy="395982"/>
        </a:xfrm>
        <a:prstGeom prst="rightArrow">
          <a:avLst>
            <a:gd name="adj1" fmla="val 60000"/>
            <a:gd name="adj2" fmla="val 50000"/>
          </a:avLst>
        </a:prstGeom>
        <a:solidFill>
          <a:schemeClr val="accent3">
            <a:hueOff val="2812566"/>
            <a:satOff val="-4220"/>
            <a:lumOff val="-686"/>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GB" sz="1300" kern="1200"/>
        </a:p>
      </dsp:txBody>
      <dsp:txXfrm rot="20520000">
        <a:off x="4226378" y="1765417"/>
        <a:ext cx="246153" cy="395982"/>
      </dsp:txXfrm>
    </dsp:sp>
    <dsp:sp modelId="{5614CA85-6233-4D8A-BAF4-759E6286A2FE}">
      <dsp:nvSpPr>
        <dsp:cNvPr id="0" name=""/>
        <dsp:cNvSpPr/>
      </dsp:nvSpPr>
      <dsp:spPr>
        <a:xfrm>
          <a:off x="4548435" y="1127219"/>
          <a:ext cx="1164654" cy="1164654"/>
        </a:xfrm>
        <a:prstGeom prst="ellipse">
          <a:avLst/>
        </a:prstGeom>
        <a:solidFill>
          <a:schemeClr val="accent3">
            <a:hueOff val="2812566"/>
            <a:satOff val="-4220"/>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smtClean="0"/>
            <a:t>Visitors</a:t>
          </a:r>
          <a:endParaRPr lang="en-GB" sz="1300" kern="1200" dirty="0"/>
        </a:p>
      </dsp:txBody>
      <dsp:txXfrm>
        <a:off x="4548435" y="1127219"/>
        <a:ext cx="1164654" cy="1164654"/>
      </dsp:txXfrm>
    </dsp:sp>
    <dsp:sp modelId="{41974DF5-9B52-4AFC-B75D-3993B2CB7784}">
      <dsp:nvSpPr>
        <dsp:cNvPr id="0" name=""/>
        <dsp:cNvSpPr/>
      </dsp:nvSpPr>
      <dsp:spPr>
        <a:xfrm rot="3240000">
          <a:off x="3933007" y="2668320"/>
          <a:ext cx="246153" cy="395982"/>
        </a:xfrm>
        <a:prstGeom prst="rightArrow">
          <a:avLst>
            <a:gd name="adj1" fmla="val 60000"/>
            <a:gd name="adj2" fmla="val 50000"/>
          </a:avLst>
        </a:prstGeom>
        <a:solidFill>
          <a:schemeClr val="accent3">
            <a:hueOff val="5625132"/>
            <a:satOff val="-8440"/>
            <a:lumOff val="-137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GB" sz="1300" kern="1200"/>
        </a:p>
      </dsp:txBody>
      <dsp:txXfrm rot="3240000">
        <a:off x="3933007" y="2668320"/>
        <a:ext cx="246153" cy="395982"/>
      </dsp:txXfrm>
    </dsp:sp>
    <dsp:sp modelId="{1195A08D-F17C-4831-8A04-933363862CE1}">
      <dsp:nvSpPr>
        <dsp:cNvPr id="0" name=""/>
        <dsp:cNvSpPr/>
      </dsp:nvSpPr>
      <dsp:spPr>
        <a:xfrm>
          <a:off x="3956631" y="2948603"/>
          <a:ext cx="1164654" cy="1164654"/>
        </a:xfrm>
        <a:prstGeom prst="ellipse">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smtClean="0"/>
            <a:t>The General Public</a:t>
          </a:r>
          <a:endParaRPr lang="en-GB" sz="1300" kern="1200" dirty="0"/>
        </a:p>
      </dsp:txBody>
      <dsp:txXfrm>
        <a:off x="3956631" y="2948603"/>
        <a:ext cx="1164654" cy="1164654"/>
      </dsp:txXfrm>
    </dsp:sp>
    <dsp:sp modelId="{4D59E993-B30A-4BC2-B4A8-4DCAEB2110B0}">
      <dsp:nvSpPr>
        <dsp:cNvPr id="0" name=""/>
        <dsp:cNvSpPr/>
      </dsp:nvSpPr>
      <dsp:spPr>
        <a:xfrm rot="7560000">
          <a:off x="2983638" y="2668320"/>
          <a:ext cx="246153" cy="395982"/>
        </a:xfrm>
        <a:prstGeom prst="rightArrow">
          <a:avLst>
            <a:gd name="adj1" fmla="val 60000"/>
            <a:gd name="adj2" fmla="val 50000"/>
          </a:avLst>
        </a:prstGeom>
        <a:solidFill>
          <a:schemeClr val="accent3">
            <a:hueOff val="8437698"/>
            <a:satOff val="-12660"/>
            <a:lumOff val="-205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GB" sz="1300" kern="1200"/>
        </a:p>
      </dsp:txBody>
      <dsp:txXfrm rot="7560000">
        <a:off x="2983638" y="2668320"/>
        <a:ext cx="246153" cy="395982"/>
      </dsp:txXfrm>
    </dsp:sp>
    <dsp:sp modelId="{8C7587D3-6250-4FFA-A0D9-B69346C9FD2D}">
      <dsp:nvSpPr>
        <dsp:cNvPr id="0" name=""/>
        <dsp:cNvSpPr/>
      </dsp:nvSpPr>
      <dsp:spPr>
        <a:xfrm>
          <a:off x="2041514" y="2948603"/>
          <a:ext cx="1164654" cy="1164654"/>
        </a:xfrm>
        <a:prstGeom prst="ellipse">
          <a:avLst/>
        </a:prstGeom>
        <a:solidFill>
          <a:schemeClr val="accent3">
            <a:hueOff val="8437698"/>
            <a:satOff val="-12660"/>
            <a:lumOff val="-20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smtClean="0"/>
            <a:t>RSC Staff</a:t>
          </a:r>
          <a:endParaRPr lang="en-GB" sz="1300" kern="1200" dirty="0"/>
        </a:p>
      </dsp:txBody>
      <dsp:txXfrm>
        <a:off x="2041514" y="2948603"/>
        <a:ext cx="1164654" cy="1164654"/>
      </dsp:txXfrm>
    </dsp:sp>
    <dsp:sp modelId="{D6959BC4-2CB6-4D35-9AEB-5FCC1891EEA7}">
      <dsp:nvSpPr>
        <dsp:cNvPr id="0" name=""/>
        <dsp:cNvSpPr/>
      </dsp:nvSpPr>
      <dsp:spPr>
        <a:xfrm rot="11880000">
          <a:off x="2690267" y="1765417"/>
          <a:ext cx="246153" cy="395982"/>
        </a:xfrm>
        <a:prstGeom prst="rightArrow">
          <a:avLst>
            <a:gd name="adj1" fmla="val 60000"/>
            <a:gd name="adj2" fmla="val 50000"/>
          </a:avLst>
        </a:prstGeom>
        <a:solidFill>
          <a:schemeClr val="accent3">
            <a:hueOff val="11250264"/>
            <a:satOff val="-16880"/>
            <a:lumOff val="-274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GB" sz="1300" kern="1200"/>
        </a:p>
      </dsp:txBody>
      <dsp:txXfrm rot="11880000">
        <a:off x="2690267" y="1765417"/>
        <a:ext cx="246153" cy="395982"/>
      </dsp:txXfrm>
    </dsp:sp>
    <dsp:sp modelId="{B8F1C434-A59F-4977-8A73-2A05998BE01C}">
      <dsp:nvSpPr>
        <dsp:cNvPr id="0" name=""/>
        <dsp:cNvSpPr/>
      </dsp:nvSpPr>
      <dsp:spPr>
        <a:xfrm>
          <a:off x="1449710" y="1127219"/>
          <a:ext cx="1164654" cy="1164654"/>
        </a:xfrm>
        <a:prstGeom prst="ellipse">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smtClean="0"/>
            <a:t>Teachers &amp; Pupils</a:t>
          </a:r>
          <a:endParaRPr lang="en-GB" sz="1300" kern="1200" dirty="0"/>
        </a:p>
      </dsp:txBody>
      <dsp:txXfrm>
        <a:off x="1449710" y="1127219"/>
        <a:ext cx="1164654" cy="1164654"/>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atin typeface="Arial" pitchFamily="-110" charset="0"/>
                <a:cs typeface="ＭＳ Ｐゴシック" charset="-128"/>
              </a:defRPr>
            </a:lvl1pPr>
          </a:lstStyle>
          <a:p>
            <a:pPr>
              <a:defRPr/>
            </a:pPr>
            <a:endParaRPr lang="en-US"/>
          </a:p>
        </p:txBody>
      </p:sp>
      <p:sp>
        <p:nvSpPr>
          <p:cNvPr id="3" name="Date Placeholder 2"/>
          <p:cNvSpPr>
            <a:spLocks noGrp="1"/>
          </p:cNvSpPr>
          <p:nvPr>
            <p:ph type="dt" sz="quarter" idx="1"/>
          </p:nvPr>
        </p:nvSpPr>
        <p:spPr>
          <a:xfrm>
            <a:off x="3850443" y="0"/>
            <a:ext cx="2945659" cy="496332"/>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50763C10-7C8C-4CB2-9543-06CC294513D3}" type="datetime1">
              <a:rPr lang="en-US"/>
              <a:pPr/>
              <a:t>11/7/2012</a:t>
            </a:fld>
            <a:endParaRPr lang="en-US"/>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atin typeface="Arial" pitchFamily="-110" charset="0"/>
                <a:cs typeface="ＭＳ Ｐゴシック" charset="-128"/>
              </a:defRPr>
            </a:lvl1pPr>
          </a:lstStyle>
          <a:p>
            <a:pPr>
              <a:defRPr/>
            </a:pPr>
            <a:endParaRPr lang="en-US"/>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72D02FE1-0A64-4A40-8ABF-DC8AC49A71C0}"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atin typeface="Arial" pitchFamily="-110" charset="0"/>
                <a:cs typeface="ＭＳ Ｐゴシック" charset="-128"/>
              </a:defRPr>
            </a:lvl1pPr>
          </a:lstStyle>
          <a:p>
            <a:pPr>
              <a:defRPr/>
            </a:pPr>
            <a:endParaRPr lang="en-US"/>
          </a:p>
        </p:txBody>
      </p:sp>
      <p:sp>
        <p:nvSpPr>
          <p:cNvPr id="3" name="Date Placeholder 2"/>
          <p:cNvSpPr>
            <a:spLocks noGrp="1"/>
          </p:cNvSpPr>
          <p:nvPr>
            <p:ph type="dt" idx="1"/>
          </p:nvPr>
        </p:nvSpPr>
        <p:spPr>
          <a:xfrm>
            <a:off x="3850443" y="0"/>
            <a:ext cx="2945659" cy="496332"/>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B9B08AF8-3024-40E5-B404-98F7CA7A9854}" type="datetime1">
              <a:rPr lang="en-US"/>
              <a:pPr/>
              <a:t>11/7/2012</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79768" y="4715153"/>
            <a:ext cx="5438140" cy="4466987"/>
          </a:xfrm>
          <a:prstGeom prst="rect">
            <a:avLst/>
          </a:prstGeom>
        </p:spPr>
        <p:txBody>
          <a:bodyPr vert="horz" wrap="square" lIns="91440" tIns="45720" rIns="91440" bIns="45720" numCol="1" anchor="t" anchorCtr="0" compatLnSpc="1">
            <a:prstTxWarp prst="textNoShape">
              <a:avLst/>
            </a:prstTxWarp>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smtClean="0"/>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atin typeface="Arial" pitchFamily="-110" charset="0"/>
                <a:cs typeface="ＭＳ Ｐゴシック" charset="-128"/>
              </a:defRPr>
            </a:lvl1pPr>
          </a:lstStyle>
          <a:p>
            <a:pPr>
              <a:defRPr/>
            </a:pPr>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579DECDA-EFF5-4456-ABD2-0FA2DFD22FFD}" type="slidenum">
              <a:rPr lang="en-US"/>
              <a:pPr/>
              <a:t>‹#›</a:t>
            </a:fld>
            <a:endParaRPr lang="en-US"/>
          </a:p>
        </p:txBody>
      </p:sp>
    </p:spTree>
  </p:cSld>
  <p:clrMap bg1="lt1" tx1="dk1" bg2="lt2" tx2="dk2" accent1="accent1" accent2="accent2" accent3="accent3" accent4="accent4" accent5="accent5" accent6="accent6" hlink="hlink" folHlink="folHlink"/>
  <p:notesStyle>
    <a:lvl1pPr algn="l" defTabSz="457200" rtl="0" fontAlgn="base">
      <a:spcBef>
        <a:spcPct val="30000"/>
      </a:spcBef>
      <a:spcAft>
        <a:spcPct val="0"/>
      </a:spcAft>
      <a:defRPr sz="1200" kern="1200">
        <a:solidFill>
          <a:schemeClr val="tx1"/>
        </a:solidFill>
        <a:latin typeface="+mn-lt"/>
        <a:ea typeface="ＭＳ Ｐゴシック" charset="-128"/>
        <a:cs typeface="+mn-cs"/>
      </a:defRPr>
    </a:lvl1pPr>
    <a:lvl2pPr marL="457200" algn="l" defTabSz="457200" rtl="0" fontAlgn="base">
      <a:spcBef>
        <a:spcPct val="30000"/>
      </a:spcBef>
      <a:spcAft>
        <a:spcPct val="0"/>
      </a:spcAft>
      <a:defRPr sz="1200" kern="1200">
        <a:solidFill>
          <a:schemeClr val="tx1"/>
        </a:solidFill>
        <a:latin typeface="+mn-lt"/>
        <a:ea typeface="ＭＳ Ｐゴシック" charset="-128"/>
        <a:cs typeface="+mn-cs"/>
      </a:defRPr>
    </a:lvl2pPr>
    <a:lvl3pPr marL="914400" algn="l" defTabSz="457200" rtl="0" fontAlgn="base">
      <a:spcBef>
        <a:spcPct val="30000"/>
      </a:spcBef>
      <a:spcAft>
        <a:spcPct val="0"/>
      </a:spcAft>
      <a:defRPr sz="1200" kern="1200">
        <a:solidFill>
          <a:schemeClr val="tx1"/>
        </a:solidFill>
        <a:latin typeface="+mn-lt"/>
        <a:ea typeface="ＭＳ Ｐゴシック" charset="-128"/>
        <a:cs typeface="+mn-cs"/>
      </a:defRPr>
    </a:lvl3pPr>
    <a:lvl4pPr marL="1371600" algn="l" defTabSz="457200" rtl="0" fontAlgn="base">
      <a:spcBef>
        <a:spcPct val="30000"/>
      </a:spcBef>
      <a:spcAft>
        <a:spcPct val="0"/>
      </a:spcAft>
      <a:defRPr sz="1200" kern="1200">
        <a:solidFill>
          <a:schemeClr val="tx1"/>
        </a:solidFill>
        <a:latin typeface="+mn-lt"/>
        <a:ea typeface="ＭＳ Ｐゴシック" charset="-128"/>
        <a:cs typeface="+mn-cs"/>
      </a:defRPr>
    </a:lvl4pPr>
    <a:lvl5pPr marL="1828800" algn="l" defTabSz="457200" rtl="0" fontAlgn="base">
      <a:spcBef>
        <a:spcPct val="30000"/>
      </a:spcBef>
      <a:spcAft>
        <a:spcPct val="0"/>
      </a:spcAft>
      <a:defRPr sz="1200" kern="1200">
        <a:solidFill>
          <a:schemeClr val="tx1"/>
        </a:solidFill>
        <a:latin typeface="+mn-lt"/>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p:cNvSpPr>
          <p:nvPr>
            <p:ph type="sldImg"/>
          </p:nvPr>
        </p:nvSpPr>
        <p:spPr bwMode="auto">
          <a:noFill/>
          <a:ln>
            <a:solidFill>
              <a:srgbClr val="000000"/>
            </a:solidFill>
            <a:miter lim="800000"/>
            <a:headEnd/>
            <a:tailEnd/>
          </a:ln>
        </p:spPr>
      </p:sp>
      <p:sp>
        <p:nvSpPr>
          <p:cNvPr id="11267" name="Notes Placeholder 2"/>
          <p:cNvSpPr>
            <a:spLocks noGrp="1"/>
          </p:cNvSpPr>
          <p:nvPr>
            <p:ph type="body" idx="1"/>
          </p:nvPr>
        </p:nvSpPr>
        <p:spPr bwMode="auto">
          <a:noFill/>
        </p:spPr>
        <p:txBody>
          <a:bodyPr/>
          <a:lstStyle/>
          <a:p>
            <a:pPr>
              <a:spcBef>
                <a:spcPct val="0"/>
              </a:spcBef>
            </a:pPr>
            <a:r>
              <a:rPr lang="en-US" smtClean="0"/>
              <a:t>Opening slide</a:t>
            </a:r>
          </a:p>
        </p:txBody>
      </p:sp>
      <p:sp>
        <p:nvSpPr>
          <p:cNvPr id="11268" name="Slide Number Placeholder 3"/>
          <p:cNvSpPr>
            <a:spLocks noGrp="1"/>
          </p:cNvSpPr>
          <p:nvPr>
            <p:ph type="sldNum" sz="quarter" idx="5"/>
          </p:nvPr>
        </p:nvSpPr>
        <p:spPr bwMode="auto">
          <a:noFill/>
          <a:ln>
            <a:miter lim="800000"/>
            <a:headEnd/>
            <a:tailEnd/>
          </a:ln>
        </p:spPr>
        <p:txBody>
          <a:bodyPr/>
          <a:lstStyle/>
          <a:p>
            <a:fld id="{1B23F1D9-4105-406E-A4CB-FD89C00EDB4C}" type="slidenum">
              <a:rPr lang="en-US"/>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p:cNvSpPr>
          <p:nvPr>
            <p:ph type="sldImg"/>
          </p:nvPr>
        </p:nvSpPr>
        <p:spPr bwMode="auto">
          <a:noFill/>
          <a:ln>
            <a:solidFill>
              <a:srgbClr val="000000"/>
            </a:solidFill>
            <a:miter lim="800000"/>
            <a:headEnd/>
            <a:tailEnd/>
          </a:ln>
        </p:spPr>
      </p:sp>
      <p:sp>
        <p:nvSpPr>
          <p:cNvPr id="11267" name="Notes Placeholder 2"/>
          <p:cNvSpPr>
            <a:spLocks noGrp="1"/>
          </p:cNvSpPr>
          <p:nvPr>
            <p:ph type="body" idx="1"/>
          </p:nvPr>
        </p:nvSpPr>
        <p:spPr bwMode="auto">
          <a:noFill/>
        </p:spPr>
        <p:txBody>
          <a:bodyPr/>
          <a:lstStyle/>
          <a:p>
            <a:pPr>
              <a:spcBef>
                <a:spcPct val="0"/>
              </a:spcBef>
            </a:pPr>
            <a:r>
              <a:rPr lang="en-US" smtClean="0"/>
              <a:t>Opening slide</a:t>
            </a:r>
          </a:p>
        </p:txBody>
      </p:sp>
      <p:sp>
        <p:nvSpPr>
          <p:cNvPr id="11268" name="Slide Number Placeholder 3"/>
          <p:cNvSpPr>
            <a:spLocks noGrp="1"/>
          </p:cNvSpPr>
          <p:nvPr>
            <p:ph type="sldNum" sz="quarter" idx="5"/>
          </p:nvPr>
        </p:nvSpPr>
        <p:spPr bwMode="auto">
          <a:noFill/>
          <a:ln>
            <a:miter lim="800000"/>
            <a:headEnd/>
            <a:tailEnd/>
          </a:ln>
        </p:spPr>
        <p:txBody>
          <a:bodyPr/>
          <a:lstStyle/>
          <a:p>
            <a:fld id="{1B23F1D9-4105-406E-A4CB-FD89C00EDB4C}" type="slidenum">
              <a:rPr lang="en-US"/>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p:cNvSpPr>
          <p:nvPr>
            <p:ph type="sldImg"/>
          </p:nvPr>
        </p:nvSpPr>
        <p:spPr bwMode="auto">
          <a:noFill/>
          <a:ln>
            <a:solidFill>
              <a:srgbClr val="000000"/>
            </a:solidFill>
            <a:miter lim="800000"/>
            <a:headEnd/>
            <a:tailEnd/>
          </a:ln>
        </p:spPr>
      </p:sp>
      <p:sp>
        <p:nvSpPr>
          <p:cNvPr id="17411" name="Notes Placeholder 2"/>
          <p:cNvSpPr>
            <a:spLocks noGrp="1"/>
          </p:cNvSpPr>
          <p:nvPr>
            <p:ph type="body" idx="1"/>
          </p:nvPr>
        </p:nvSpPr>
        <p:spPr bwMode="auto">
          <a:noFill/>
        </p:spPr>
        <p:txBody>
          <a:bodyPr/>
          <a:lstStyle/>
          <a:p>
            <a:pPr>
              <a:spcBef>
                <a:spcPct val="0"/>
              </a:spcBef>
            </a:pPr>
            <a:r>
              <a:rPr lang="en-US" dirty="0" smtClean="0"/>
              <a:t>Single column</a:t>
            </a:r>
          </a:p>
        </p:txBody>
      </p:sp>
      <p:sp>
        <p:nvSpPr>
          <p:cNvPr id="17412" name="Slide Number Placeholder 3"/>
          <p:cNvSpPr>
            <a:spLocks noGrp="1"/>
          </p:cNvSpPr>
          <p:nvPr>
            <p:ph type="sldNum" sz="quarter" idx="5"/>
          </p:nvPr>
        </p:nvSpPr>
        <p:spPr bwMode="auto">
          <a:noFill/>
          <a:ln>
            <a:miter lim="800000"/>
            <a:headEnd/>
            <a:tailEnd/>
          </a:ln>
        </p:spPr>
        <p:txBody>
          <a:bodyPr/>
          <a:lstStyle/>
          <a:p>
            <a:fld id="{D42B3749-6DFF-4DCE-BE55-D92A04EDD8DE}" type="slidenum">
              <a:rPr lang="en-US"/>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A core of key questions remain the same for each survey but we rotate other questions</a:t>
            </a:r>
            <a:r>
              <a:rPr lang="en-GB" baseline="0" dirty="0" smtClean="0"/>
              <a:t> to answer specific questions that are about that season only or a specific topic of debate at the time.</a:t>
            </a:r>
            <a:endParaRPr lang="en-GB" dirty="0"/>
          </a:p>
        </p:txBody>
      </p:sp>
      <p:sp>
        <p:nvSpPr>
          <p:cNvPr id="4" name="Slide Number Placeholder 3"/>
          <p:cNvSpPr>
            <a:spLocks noGrp="1"/>
          </p:cNvSpPr>
          <p:nvPr>
            <p:ph type="sldNum" sz="quarter" idx="10"/>
          </p:nvPr>
        </p:nvSpPr>
        <p:spPr/>
        <p:txBody>
          <a:bodyPr/>
          <a:lstStyle/>
          <a:p>
            <a:fld id="{579DECDA-EFF5-4456-ABD2-0FA2DFD22FFD}" type="slidenum">
              <a:rPr lang="en-US" smtClean="0"/>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p:cNvSpPr>
          <p:nvPr>
            <p:ph type="sldImg"/>
          </p:nvPr>
        </p:nvSpPr>
        <p:spPr bwMode="auto">
          <a:noFill/>
          <a:ln>
            <a:solidFill>
              <a:srgbClr val="000000"/>
            </a:solidFill>
            <a:miter lim="800000"/>
            <a:headEnd/>
            <a:tailEnd/>
          </a:ln>
        </p:spPr>
      </p:sp>
      <p:sp>
        <p:nvSpPr>
          <p:cNvPr id="19459" name="Notes Placeholder 2"/>
          <p:cNvSpPr>
            <a:spLocks noGrp="1"/>
          </p:cNvSpPr>
          <p:nvPr>
            <p:ph type="body" idx="1"/>
          </p:nvPr>
        </p:nvSpPr>
        <p:spPr bwMode="auto">
          <a:noFill/>
        </p:spPr>
        <p:txBody>
          <a:bodyPr/>
          <a:lstStyle/>
          <a:p>
            <a:pPr>
              <a:spcBef>
                <a:spcPct val="0"/>
              </a:spcBef>
            </a:pPr>
            <a:r>
              <a:rPr lang="en-US" smtClean="0"/>
              <a:t>Two column option 1</a:t>
            </a:r>
          </a:p>
        </p:txBody>
      </p:sp>
      <p:sp>
        <p:nvSpPr>
          <p:cNvPr id="19460" name="Slide Number Placeholder 3"/>
          <p:cNvSpPr>
            <a:spLocks noGrp="1"/>
          </p:cNvSpPr>
          <p:nvPr>
            <p:ph type="sldNum" sz="quarter" idx="5"/>
          </p:nvPr>
        </p:nvSpPr>
        <p:spPr bwMode="auto">
          <a:noFill/>
          <a:ln>
            <a:miter lim="800000"/>
            <a:headEnd/>
            <a:tailEnd/>
          </a:ln>
        </p:spPr>
        <p:txBody>
          <a:bodyPr/>
          <a:lstStyle/>
          <a:p>
            <a:fld id="{A18C56F9-B6EF-4A6F-9E9A-EE578BFDE743}" type="slidenum">
              <a:rPr lang="en-US"/>
              <a:pPr/>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a:t>
            </a:r>
            <a:r>
              <a:rPr lang="en-GB" baseline="0" dirty="0" smtClean="0"/>
              <a:t> location of the theatre can prove difficult to those with a disability but during the redevelopment of the theatre we improved access dramatically and we’re currently working with the </a:t>
            </a:r>
            <a:r>
              <a:rPr lang="en-GB" baseline="0" dirty="0" err="1" smtClean="0"/>
              <a:t>Vassall</a:t>
            </a:r>
            <a:r>
              <a:rPr lang="en-GB" baseline="0" dirty="0" smtClean="0"/>
              <a:t> centre to further research our audiences with a disability and particularly our provision of audio described and captioned performances</a:t>
            </a:r>
          </a:p>
        </p:txBody>
      </p:sp>
      <p:sp>
        <p:nvSpPr>
          <p:cNvPr id="4" name="Slide Number Placeholder 3"/>
          <p:cNvSpPr>
            <a:spLocks noGrp="1"/>
          </p:cNvSpPr>
          <p:nvPr>
            <p:ph type="sldNum" sz="quarter" idx="10"/>
          </p:nvPr>
        </p:nvSpPr>
        <p:spPr/>
        <p:txBody>
          <a:bodyPr/>
          <a:lstStyle/>
          <a:p>
            <a:fld id="{579DECDA-EFF5-4456-ABD2-0FA2DFD22FFD}" type="slidenum">
              <a:rPr lang="en-US" smtClean="0"/>
              <a:pPr/>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a:t>
            </a:r>
            <a:r>
              <a:rPr lang="en-GB" baseline="0" dirty="0" smtClean="0"/>
              <a:t> location of the theatre can prove difficult to those with a disability but during the redevelopment of the theatre we improved access dramatically and we’re currently working with the </a:t>
            </a:r>
            <a:r>
              <a:rPr lang="en-GB" baseline="0" dirty="0" err="1" smtClean="0"/>
              <a:t>Vassall</a:t>
            </a:r>
            <a:r>
              <a:rPr lang="en-GB" baseline="0" dirty="0" smtClean="0"/>
              <a:t> centre to further research our audiences with a disability and particularly our provision of audio described and </a:t>
            </a:r>
            <a:r>
              <a:rPr lang="en-GB" baseline="0" smtClean="0"/>
              <a:t>captioned performances</a:t>
            </a:r>
          </a:p>
        </p:txBody>
      </p:sp>
      <p:sp>
        <p:nvSpPr>
          <p:cNvPr id="4" name="Slide Number Placeholder 3"/>
          <p:cNvSpPr>
            <a:spLocks noGrp="1"/>
          </p:cNvSpPr>
          <p:nvPr>
            <p:ph type="sldNum" sz="quarter" idx="10"/>
          </p:nvPr>
        </p:nvSpPr>
        <p:spPr/>
        <p:txBody>
          <a:bodyPr/>
          <a:lstStyle/>
          <a:p>
            <a:fld id="{579DECDA-EFF5-4456-ABD2-0FA2DFD22FFD}" type="slidenum">
              <a:rPr lang="en-US" smtClean="0"/>
              <a:pPr/>
              <a:t>9</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9DE400-3EB2-4F02-8293-89A02B1D044B}" type="slidenum">
              <a:rPr lang="en-US">
                <a:solidFill>
                  <a:prstClr val="black"/>
                </a:solidFill>
              </a:rPr>
              <a:pPr/>
              <a:t>10</a:t>
            </a:fld>
            <a:endParaRPr lang="en-US" dirty="0">
              <a:solidFill>
                <a:prstClr val="black"/>
              </a:solidFill>
            </a:endParaRPr>
          </a:p>
        </p:txBody>
      </p:sp>
      <p:sp>
        <p:nvSpPr>
          <p:cNvPr id="2904066" name="Rectangle 2"/>
          <p:cNvSpPr>
            <a:spLocks noGrp="1" noRot="1" noChangeAspect="1" noChangeArrowheads="1" noTextEdit="1"/>
          </p:cNvSpPr>
          <p:nvPr>
            <p:ph type="sldImg"/>
          </p:nvPr>
        </p:nvSpPr>
        <p:spPr>
          <a:ln/>
        </p:spPr>
      </p:sp>
      <p:sp>
        <p:nvSpPr>
          <p:cNvPr id="2904067" name="Rectangle 3"/>
          <p:cNvSpPr>
            <a:spLocks noGrp="1" noChangeArrowheads="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endParaRPr lang="en-GB" dirty="0" smtClean="0">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9DE400-3EB2-4F02-8293-89A02B1D044B}" type="slidenum">
              <a:rPr lang="en-US">
                <a:solidFill>
                  <a:prstClr val="black"/>
                </a:solidFill>
              </a:rPr>
              <a:pPr/>
              <a:t>11</a:t>
            </a:fld>
            <a:endParaRPr lang="en-US" dirty="0">
              <a:solidFill>
                <a:prstClr val="black"/>
              </a:solidFill>
            </a:endParaRPr>
          </a:p>
        </p:txBody>
      </p:sp>
      <p:sp>
        <p:nvSpPr>
          <p:cNvPr id="2904066" name="Rectangle 2"/>
          <p:cNvSpPr>
            <a:spLocks noGrp="1" noRot="1" noChangeAspect="1" noChangeArrowheads="1" noTextEdit="1"/>
          </p:cNvSpPr>
          <p:nvPr>
            <p:ph type="sldImg"/>
          </p:nvPr>
        </p:nvSpPr>
        <p:spPr>
          <a:ln/>
        </p:spPr>
      </p:sp>
      <p:sp>
        <p:nvSpPr>
          <p:cNvPr id="2904067" name="Rectangle 3"/>
          <p:cNvSpPr>
            <a:spLocks noGrp="1" noChangeArrowheads="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endParaRPr lang="en-GB" dirty="0" smtClean="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9DE400-3EB2-4F02-8293-89A02B1D044B}" type="slidenum">
              <a:rPr lang="en-US">
                <a:solidFill>
                  <a:prstClr val="black"/>
                </a:solidFill>
              </a:rPr>
              <a:pPr/>
              <a:t>12</a:t>
            </a:fld>
            <a:endParaRPr lang="en-US" dirty="0">
              <a:solidFill>
                <a:prstClr val="black"/>
              </a:solidFill>
            </a:endParaRPr>
          </a:p>
        </p:txBody>
      </p:sp>
      <p:sp>
        <p:nvSpPr>
          <p:cNvPr id="2904066" name="Rectangle 2"/>
          <p:cNvSpPr>
            <a:spLocks noGrp="1" noRot="1" noChangeAspect="1" noChangeArrowheads="1" noTextEdit="1"/>
          </p:cNvSpPr>
          <p:nvPr>
            <p:ph type="sldImg"/>
          </p:nvPr>
        </p:nvSpPr>
        <p:spPr>
          <a:ln/>
        </p:spPr>
      </p:sp>
      <p:sp>
        <p:nvSpPr>
          <p:cNvPr id="2904067" name="Rectangle 3"/>
          <p:cNvSpPr>
            <a:spLocks noGrp="1" noChangeArrowheads="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endParaRPr lang="en-GB" dirty="0" smtClean="0">
              <a:latin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p:cNvSpPr>
          <p:nvPr>
            <p:ph type="sldImg"/>
          </p:nvPr>
        </p:nvSpPr>
        <p:spPr bwMode="auto">
          <a:noFill/>
          <a:ln>
            <a:solidFill>
              <a:srgbClr val="000000"/>
            </a:solidFill>
            <a:miter lim="800000"/>
            <a:headEnd/>
            <a:tailEnd/>
          </a:ln>
        </p:spPr>
      </p:sp>
      <p:sp>
        <p:nvSpPr>
          <p:cNvPr id="17411" name="Notes Placeholder 2"/>
          <p:cNvSpPr>
            <a:spLocks noGrp="1"/>
          </p:cNvSpPr>
          <p:nvPr>
            <p:ph type="body" idx="1"/>
          </p:nvPr>
        </p:nvSpPr>
        <p:spPr bwMode="auto">
          <a:noFill/>
        </p:spPr>
        <p:txBody>
          <a:bodyPr/>
          <a:lstStyle/>
          <a:p>
            <a:pPr>
              <a:spcBef>
                <a:spcPct val="0"/>
              </a:spcBef>
            </a:pPr>
            <a:r>
              <a:rPr lang="en-US" smtClean="0"/>
              <a:t>Single column</a:t>
            </a:r>
          </a:p>
        </p:txBody>
      </p:sp>
      <p:sp>
        <p:nvSpPr>
          <p:cNvPr id="17412" name="Slide Number Placeholder 3"/>
          <p:cNvSpPr>
            <a:spLocks noGrp="1"/>
          </p:cNvSpPr>
          <p:nvPr>
            <p:ph type="sldNum" sz="quarter" idx="5"/>
          </p:nvPr>
        </p:nvSpPr>
        <p:spPr bwMode="auto">
          <a:noFill/>
          <a:ln>
            <a:miter lim="800000"/>
            <a:headEnd/>
            <a:tailEnd/>
          </a:ln>
        </p:spPr>
        <p:txBody>
          <a:bodyPr/>
          <a:lstStyle/>
          <a:p>
            <a:fld id="{D42B3749-6DFF-4DCE-BE55-D92A04EDD8DE}" type="slidenum">
              <a:rPr lang="en-US"/>
              <a:pPr/>
              <a:t>21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p:cNvSpPr>
          <p:nvPr>
            <p:ph type="sldImg"/>
          </p:nvPr>
        </p:nvSpPr>
        <p:spPr bwMode="auto">
          <a:noFill/>
          <a:ln>
            <a:solidFill>
              <a:srgbClr val="000000"/>
            </a:solidFill>
            <a:miter lim="800000"/>
            <a:headEnd/>
            <a:tailEnd/>
          </a:ln>
        </p:spPr>
      </p:sp>
      <p:sp>
        <p:nvSpPr>
          <p:cNvPr id="17411" name="Notes Placeholder 2"/>
          <p:cNvSpPr>
            <a:spLocks noGrp="1"/>
          </p:cNvSpPr>
          <p:nvPr>
            <p:ph type="body" idx="1"/>
          </p:nvPr>
        </p:nvSpPr>
        <p:spPr bwMode="auto">
          <a:noFill/>
        </p:spPr>
        <p:txBody>
          <a:bodyPr/>
          <a:lstStyle/>
          <a:p>
            <a:pPr>
              <a:spcBef>
                <a:spcPct val="0"/>
              </a:spcBef>
            </a:pPr>
            <a:r>
              <a:rPr lang="en-US" smtClean="0"/>
              <a:t>Single column</a:t>
            </a:r>
          </a:p>
        </p:txBody>
      </p:sp>
      <p:sp>
        <p:nvSpPr>
          <p:cNvPr id="17412" name="Slide Number Placeholder 3"/>
          <p:cNvSpPr>
            <a:spLocks noGrp="1"/>
          </p:cNvSpPr>
          <p:nvPr>
            <p:ph type="sldNum" sz="quarter" idx="5"/>
          </p:nvPr>
        </p:nvSpPr>
        <p:spPr bwMode="auto">
          <a:noFill/>
          <a:ln>
            <a:miter lim="800000"/>
            <a:headEnd/>
            <a:tailEnd/>
          </a:ln>
        </p:spPr>
        <p:txBody>
          <a:bodyPr/>
          <a:lstStyle/>
          <a:p>
            <a:fld id="{D42B3749-6DFF-4DCE-BE55-D92A04EDD8DE}" type="slidenum">
              <a:rPr lang="en-US"/>
              <a:pPr/>
              <a:t>22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p:cNvSpPr>
          <p:nvPr>
            <p:ph type="sldImg"/>
          </p:nvPr>
        </p:nvSpPr>
        <p:spPr bwMode="auto">
          <a:noFill/>
          <a:ln>
            <a:solidFill>
              <a:srgbClr val="000000"/>
            </a:solidFill>
            <a:miter lim="800000"/>
            <a:headEnd/>
            <a:tailEnd/>
          </a:ln>
        </p:spPr>
      </p:sp>
      <p:sp>
        <p:nvSpPr>
          <p:cNvPr id="17411" name="Notes Placeholder 2"/>
          <p:cNvSpPr>
            <a:spLocks noGrp="1"/>
          </p:cNvSpPr>
          <p:nvPr>
            <p:ph type="body" idx="1"/>
          </p:nvPr>
        </p:nvSpPr>
        <p:spPr bwMode="auto">
          <a:noFill/>
        </p:spPr>
        <p:txBody>
          <a:bodyPr/>
          <a:lstStyle/>
          <a:p>
            <a:pPr>
              <a:spcBef>
                <a:spcPct val="0"/>
              </a:spcBef>
            </a:pPr>
            <a:r>
              <a:rPr lang="en-US" smtClean="0"/>
              <a:t>Single column</a:t>
            </a:r>
          </a:p>
        </p:txBody>
      </p:sp>
      <p:sp>
        <p:nvSpPr>
          <p:cNvPr id="17412" name="Slide Number Placeholder 3"/>
          <p:cNvSpPr>
            <a:spLocks noGrp="1"/>
          </p:cNvSpPr>
          <p:nvPr>
            <p:ph type="sldNum" sz="quarter" idx="5"/>
          </p:nvPr>
        </p:nvSpPr>
        <p:spPr bwMode="auto">
          <a:noFill/>
          <a:ln>
            <a:miter lim="800000"/>
            <a:headEnd/>
            <a:tailEnd/>
          </a:ln>
        </p:spPr>
        <p:txBody>
          <a:bodyPr/>
          <a:lstStyle/>
          <a:p>
            <a:fld id="{D42B3749-6DFF-4DCE-BE55-D92A04EDD8DE}" type="slidenum">
              <a:rPr lang="en-US"/>
              <a:pPr/>
              <a:t>23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a:lstStyle/>
          <a:p>
            <a:pPr>
              <a:spcBef>
                <a:spcPct val="0"/>
              </a:spcBef>
            </a:pPr>
            <a:r>
              <a:rPr lang="en-US" smtClean="0"/>
              <a:t>Thank you slide</a:t>
            </a:r>
          </a:p>
        </p:txBody>
      </p:sp>
      <p:sp>
        <p:nvSpPr>
          <p:cNvPr id="27652" name="Slide Number Placeholder 3"/>
          <p:cNvSpPr>
            <a:spLocks noGrp="1"/>
          </p:cNvSpPr>
          <p:nvPr>
            <p:ph type="sldNum" sz="quarter" idx="5"/>
          </p:nvPr>
        </p:nvSpPr>
        <p:spPr bwMode="auto">
          <a:noFill/>
          <a:ln>
            <a:miter lim="800000"/>
            <a:headEnd/>
            <a:tailEnd/>
          </a:ln>
        </p:spPr>
        <p:txBody>
          <a:bodyPr/>
          <a:lstStyle/>
          <a:p>
            <a:fld id="{5C9E7100-FFF0-441D-98D3-E733D1E41946}" type="slidenum">
              <a:rPr lang="en-US"/>
              <a:pPr/>
              <a:t>28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rey Blank">
    <p:spTree>
      <p:nvGrpSpPr>
        <p:cNvPr id="1" name=""/>
        <p:cNvGrpSpPr/>
        <p:nvPr/>
      </p:nvGrpSpPr>
      <p:grpSpPr>
        <a:xfrm>
          <a:off x="0" y="0"/>
          <a:ext cx="0" cy="0"/>
          <a:chOff x="0" y="0"/>
          <a:chExt cx="0" cy="0"/>
        </a:xfrm>
      </p:grpSpPr>
      <p:pic>
        <p:nvPicPr>
          <p:cNvPr id="2" name="Picture 6" descr="Tessitura PPT background.jpg"/>
          <p:cNvPicPr>
            <a:picLocks noChangeAspect="1"/>
          </p:cNvPicPr>
          <p:nvPr userDrawn="1"/>
        </p:nvPicPr>
        <p:blipFill>
          <a:blip r:embed="rId2"/>
          <a:srcRect/>
          <a:stretch>
            <a:fillRect/>
          </a:stretch>
        </p:blipFill>
        <p:spPr bwMode="auto">
          <a:xfrm>
            <a:off x="0" y="1588"/>
            <a:ext cx="9144000" cy="6854825"/>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olumn">
    <p:spTree>
      <p:nvGrpSpPr>
        <p:cNvPr id="1" name=""/>
        <p:cNvGrpSpPr/>
        <p:nvPr/>
      </p:nvGrpSpPr>
      <p:grpSpPr>
        <a:xfrm>
          <a:off x="0" y="0"/>
          <a:ext cx="0" cy="0"/>
          <a:chOff x="0" y="0"/>
          <a:chExt cx="0" cy="0"/>
        </a:xfrm>
      </p:grpSpPr>
      <p:sp>
        <p:nvSpPr>
          <p:cNvPr id="2" name="Title 1"/>
          <p:cNvSpPr>
            <a:spLocks noGrp="1"/>
          </p:cNvSpPr>
          <p:nvPr>
            <p:ph type="ctrTitle"/>
          </p:nvPr>
        </p:nvSpPr>
        <p:spPr>
          <a:xfrm>
            <a:off x="713790" y="536833"/>
            <a:ext cx="7772400" cy="1470025"/>
          </a:xfrm>
        </p:spPr>
        <p:txBody>
          <a:bodyPr rIns="0"/>
          <a:lstStyle>
            <a:lvl1pPr algn="l">
              <a:defRPr sz="2800" b="1" i="0" cap="all" baseline="0">
                <a:solidFill>
                  <a:schemeClr val="tx1">
                    <a:lumMod val="65000"/>
                    <a:lumOff val="35000"/>
                  </a:schemeClr>
                </a:solidFill>
                <a:latin typeface="DIN-Bold"/>
              </a:defRPr>
            </a:lvl1pPr>
          </a:lstStyle>
          <a:p>
            <a:r>
              <a:rPr lang="en-GB" dirty="0" smtClean="0"/>
              <a:t>Click to edit Master title style</a:t>
            </a:r>
            <a:endParaRPr lang="en-US" dirty="0"/>
          </a:p>
        </p:txBody>
      </p:sp>
      <p:sp>
        <p:nvSpPr>
          <p:cNvPr id="3" name="Subtitle 2"/>
          <p:cNvSpPr>
            <a:spLocks noGrp="1"/>
          </p:cNvSpPr>
          <p:nvPr>
            <p:ph type="subTitle" idx="1"/>
          </p:nvPr>
        </p:nvSpPr>
        <p:spPr>
          <a:xfrm>
            <a:off x="730288" y="1604637"/>
            <a:ext cx="7755902" cy="489824"/>
          </a:xfrm>
        </p:spPr>
        <p:txBody>
          <a:bodyPr/>
          <a:lstStyle>
            <a:lvl1pPr marL="0" indent="0" algn="l">
              <a:buNone/>
              <a:defRPr sz="1600" b="1" i="0" baseline="0">
                <a:solidFill>
                  <a:srgbClr val="FF0000"/>
                </a:solidFill>
                <a:latin typeface="DIN-Bold"/>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smtClean="0"/>
              <a:t>Click to edit Master subtitle style</a:t>
            </a:r>
            <a:endParaRPr lang="en-US" dirty="0"/>
          </a:p>
        </p:txBody>
      </p:sp>
      <p:sp>
        <p:nvSpPr>
          <p:cNvPr id="11" name="Content Placeholder 2"/>
          <p:cNvSpPr>
            <a:spLocks noGrp="1"/>
          </p:cNvSpPr>
          <p:nvPr>
            <p:ph idx="13"/>
          </p:nvPr>
        </p:nvSpPr>
        <p:spPr>
          <a:xfrm>
            <a:off x="758825" y="2094461"/>
            <a:ext cx="7727365" cy="3003475"/>
          </a:xfrm>
        </p:spPr>
        <p:txBody>
          <a:bodyPr spcCol="288000">
            <a:normAutofit fontScale="92500" lnSpcReduction="20000"/>
          </a:bodyPr>
          <a:lstStyle>
            <a:lvl1pPr marL="216000" indent="-216000">
              <a:buSzPct val="100000"/>
              <a:buFontTx/>
              <a:buBlip>
                <a:blip r:embed="rId2"/>
              </a:buBlip>
              <a:defRPr sz="1600">
                <a:solidFill>
                  <a:schemeClr val="tx1">
                    <a:lumMod val="65000"/>
                    <a:lumOff val="35000"/>
                  </a:schemeClr>
                </a:solidFill>
              </a:defRPr>
            </a:lvl1pPr>
          </a:lstStyle>
          <a:p>
            <a:endParaRPr lang="en-US" dirty="0" smtClean="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 Column">
    <p:spTree>
      <p:nvGrpSpPr>
        <p:cNvPr id="1" name=""/>
        <p:cNvGrpSpPr/>
        <p:nvPr/>
      </p:nvGrpSpPr>
      <p:grpSpPr>
        <a:xfrm>
          <a:off x="0" y="0"/>
          <a:ext cx="0" cy="0"/>
          <a:chOff x="0" y="0"/>
          <a:chExt cx="0" cy="0"/>
        </a:xfrm>
      </p:grpSpPr>
      <p:sp>
        <p:nvSpPr>
          <p:cNvPr id="2" name="Title 1"/>
          <p:cNvSpPr>
            <a:spLocks noGrp="1"/>
          </p:cNvSpPr>
          <p:nvPr>
            <p:ph type="ctrTitle"/>
          </p:nvPr>
        </p:nvSpPr>
        <p:spPr>
          <a:xfrm>
            <a:off x="713790" y="536833"/>
            <a:ext cx="7772400" cy="1470025"/>
          </a:xfrm>
        </p:spPr>
        <p:txBody>
          <a:bodyPr rIns="0"/>
          <a:lstStyle>
            <a:lvl1pPr algn="l">
              <a:defRPr sz="2800" b="1" i="0" cap="all" baseline="0">
                <a:solidFill>
                  <a:schemeClr val="tx1">
                    <a:lumMod val="65000"/>
                    <a:lumOff val="35000"/>
                  </a:schemeClr>
                </a:solidFill>
                <a:latin typeface="DIN-Bold"/>
              </a:defRPr>
            </a:lvl1pPr>
          </a:lstStyle>
          <a:p>
            <a:r>
              <a:rPr lang="en-GB" dirty="0" smtClean="0"/>
              <a:t>Click to edit Master title style</a:t>
            </a:r>
            <a:endParaRPr lang="en-US" dirty="0"/>
          </a:p>
        </p:txBody>
      </p:sp>
      <p:sp>
        <p:nvSpPr>
          <p:cNvPr id="3" name="Subtitle 2"/>
          <p:cNvSpPr>
            <a:spLocks noGrp="1"/>
          </p:cNvSpPr>
          <p:nvPr>
            <p:ph type="subTitle" idx="1"/>
          </p:nvPr>
        </p:nvSpPr>
        <p:spPr>
          <a:xfrm>
            <a:off x="730288" y="1604637"/>
            <a:ext cx="7755902" cy="489824"/>
          </a:xfrm>
        </p:spPr>
        <p:txBody>
          <a:bodyPr/>
          <a:lstStyle>
            <a:lvl1pPr marL="0" indent="0" algn="l">
              <a:buNone/>
              <a:defRPr sz="1600" b="1" i="0" baseline="0">
                <a:solidFill>
                  <a:srgbClr val="FF0000"/>
                </a:solidFill>
                <a:latin typeface="DIN-Bold"/>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smtClean="0"/>
              <a:t>Click to edit Master subtitle style</a:t>
            </a:r>
            <a:endParaRPr lang="en-US" dirty="0"/>
          </a:p>
        </p:txBody>
      </p:sp>
      <p:sp>
        <p:nvSpPr>
          <p:cNvPr id="11" name="Content Placeholder 2"/>
          <p:cNvSpPr>
            <a:spLocks noGrp="1"/>
          </p:cNvSpPr>
          <p:nvPr>
            <p:ph idx="13"/>
          </p:nvPr>
        </p:nvSpPr>
        <p:spPr>
          <a:xfrm>
            <a:off x="758825" y="2094461"/>
            <a:ext cx="7727365" cy="3003475"/>
          </a:xfrm>
        </p:spPr>
        <p:txBody>
          <a:bodyPr numCol="2" spcCol="288000">
            <a:normAutofit fontScale="92500" lnSpcReduction="20000"/>
          </a:bodyPr>
          <a:lstStyle>
            <a:lvl1pPr marL="216000" indent="-216000">
              <a:buSzPct val="100000"/>
              <a:buFontTx/>
              <a:buBlip>
                <a:blip r:embed="rId2"/>
              </a:buBlip>
              <a:defRPr sz="1600">
                <a:solidFill>
                  <a:schemeClr val="tx1">
                    <a:lumMod val="65000"/>
                    <a:lumOff val="35000"/>
                  </a:schemeClr>
                </a:solidFill>
              </a:defRPr>
            </a:lvl1pPr>
          </a:lstStyle>
          <a:p>
            <a:endParaRPr lang="en-US" dirty="0"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olumn option 2">
    <p:spTree>
      <p:nvGrpSpPr>
        <p:cNvPr id="1" name=""/>
        <p:cNvGrpSpPr/>
        <p:nvPr/>
      </p:nvGrpSpPr>
      <p:grpSpPr>
        <a:xfrm>
          <a:off x="0" y="0"/>
          <a:ext cx="0" cy="0"/>
          <a:chOff x="0" y="0"/>
          <a:chExt cx="0" cy="0"/>
        </a:xfrm>
      </p:grpSpPr>
      <p:sp>
        <p:nvSpPr>
          <p:cNvPr id="2" name="Title 1"/>
          <p:cNvSpPr>
            <a:spLocks noGrp="1"/>
          </p:cNvSpPr>
          <p:nvPr>
            <p:ph type="ctrTitle"/>
          </p:nvPr>
        </p:nvSpPr>
        <p:spPr>
          <a:xfrm>
            <a:off x="713790" y="536833"/>
            <a:ext cx="7772400" cy="1470025"/>
          </a:xfrm>
        </p:spPr>
        <p:txBody>
          <a:bodyPr rIns="0"/>
          <a:lstStyle>
            <a:lvl1pPr algn="l">
              <a:defRPr sz="2800" b="1" i="0" cap="all" baseline="0">
                <a:solidFill>
                  <a:schemeClr val="tx1">
                    <a:lumMod val="65000"/>
                    <a:lumOff val="35000"/>
                  </a:schemeClr>
                </a:solidFill>
                <a:latin typeface="DIN-Bold"/>
              </a:defRPr>
            </a:lvl1pPr>
          </a:lstStyle>
          <a:p>
            <a:r>
              <a:rPr lang="en-GB" dirty="0" smtClean="0"/>
              <a:t>Click to edit Master title style</a:t>
            </a:r>
            <a:endParaRPr lang="en-US" dirty="0"/>
          </a:p>
        </p:txBody>
      </p:sp>
      <p:sp>
        <p:nvSpPr>
          <p:cNvPr id="3" name="Subtitle 2"/>
          <p:cNvSpPr>
            <a:spLocks noGrp="1"/>
          </p:cNvSpPr>
          <p:nvPr>
            <p:ph type="subTitle" idx="1"/>
          </p:nvPr>
        </p:nvSpPr>
        <p:spPr>
          <a:xfrm>
            <a:off x="730288" y="1604637"/>
            <a:ext cx="7755902" cy="489824"/>
          </a:xfrm>
        </p:spPr>
        <p:txBody>
          <a:bodyPr/>
          <a:lstStyle>
            <a:lvl1pPr marL="0" indent="0" algn="l">
              <a:buNone/>
              <a:defRPr sz="1600" b="1" i="0" baseline="0">
                <a:solidFill>
                  <a:srgbClr val="FF0000"/>
                </a:solidFill>
                <a:latin typeface="DIN-Bold"/>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smtClean="0"/>
              <a:t>Click to edit Master subtitle style</a:t>
            </a:r>
            <a:endParaRPr lang="en-US" dirty="0"/>
          </a:p>
        </p:txBody>
      </p:sp>
      <p:sp>
        <p:nvSpPr>
          <p:cNvPr id="11" name="Content Placeholder 2"/>
          <p:cNvSpPr>
            <a:spLocks noGrp="1"/>
          </p:cNvSpPr>
          <p:nvPr>
            <p:ph idx="13"/>
          </p:nvPr>
        </p:nvSpPr>
        <p:spPr>
          <a:xfrm>
            <a:off x="758825" y="2094461"/>
            <a:ext cx="3721669" cy="3003475"/>
          </a:xfrm>
        </p:spPr>
        <p:txBody>
          <a:bodyPr spcCol="288000">
            <a:normAutofit fontScale="92500" lnSpcReduction="20000"/>
          </a:bodyPr>
          <a:lstStyle>
            <a:lvl1pPr marL="216000" indent="-216000">
              <a:buSzPct val="100000"/>
              <a:buFontTx/>
              <a:buBlip>
                <a:blip r:embed="rId2"/>
              </a:buBlip>
              <a:defRPr sz="1600">
                <a:solidFill>
                  <a:schemeClr val="tx1">
                    <a:lumMod val="65000"/>
                    <a:lumOff val="35000"/>
                  </a:schemeClr>
                </a:solidFill>
              </a:defRPr>
            </a:lvl1pPr>
          </a:lstStyle>
          <a:p>
            <a:endParaRPr lang="en-US" dirty="0" smtClean="0"/>
          </a:p>
        </p:txBody>
      </p:sp>
      <p:sp>
        <p:nvSpPr>
          <p:cNvPr id="5" name="Content Placeholder 2"/>
          <p:cNvSpPr>
            <a:spLocks noGrp="1"/>
          </p:cNvSpPr>
          <p:nvPr>
            <p:ph idx="14"/>
          </p:nvPr>
        </p:nvSpPr>
        <p:spPr>
          <a:xfrm>
            <a:off x="4773754" y="2094461"/>
            <a:ext cx="3721669" cy="3003475"/>
          </a:xfrm>
        </p:spPr>
        <p:txBody>
          <a:bodyPr spcCol="288000">
            <a:normAutofit fontScale="92500" lnSpcReduction="20000"/>
          </a:bodyPr>
          <a:lstStyle>
            <a:lvl1pPr marL="216000" indent="-216000">
              <a:buSzPct val="100000"/>
              <a:buFontTx/>
              <a:buBlip>
                <a:blip r:embed="rId2"/>
              </a:buBlip>
              <a:defRPr sz="1600">
                <a:solidFill>
                  <a:schemeClr val="tx1">
                    <a:lumMod val="65000"/>
                    <a:lumOff val="35000"/>
                  </a:schemeClr>
                </a:solidFill>
              </a:defRPr>
            </a:lvl1pPr>
          </a:lstStyle>
          <a:p>
            <a:endParaRPr lang="en-US" dirty="0" smtClean="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15488" y="537316"/>
            <a:ext cx="7830967" cy="430887"/>
          </a:xfrm>
        </p:spPr>
        <p:txBody>
          <a:bodyPr rIns="0">
            <a:spAutoFit/>
          </a:bodyPr>
          <a:lstStyle>
            <a:lvl1pPr algn="l">
              <a:defRPr sz="2800" cap="all">
                <a:solidFill>
                  <a:srgbClr val="595959"/>
                </a:solidFill>
                <a:latin typeface="DIN-Bold"/>
                <a:cs typeface="DIN-Bold"/>
              </a:defRPr>
            </a:lvl1pPr>
          </a:lstStyle>
          <a:p>
            <a:r>
              <a:rPr lang="en-GB" dirty="0" smtClean="0"/>
              <a:t>Click to edit Master title style</a:t>
            </a:r>
            <a:endParaRPr lang="en-US" dirty="0"/>
          </a:p>
        </p:txBody>
      </p:sp>
      <p:sp>
        <p:nvSpPr>
          <p:cNvPr id="3" name="Content Placeholder 2"/>
          <p:cNvSpPr>
            <a:spLocks noGrp="1"/>
          </p:cNvSpPr>
          <p:nvPr>
            <p:ph idx="1"/>
          </p:nvPr>
        </p:nvSpPr>
        <p:spPr>
          <a:xfrm>
            <a:off x="758537" y="1600201"/>
            <a:ext cx="7787918" cy="3938232"/>
          </a:xfrm>
        </p:spPr>
        <p:txBody>
          <a:bodyPr>
            <a:normAutofit/>
          </a:bodyPr>
          <a:lstStyle>
            <a:lvl1pPr>
              <a:buClr>
                <a:srgbClr val="FF0000"/>
              </a:buClr>
              <a:buSzPct val="100000"/>
              <a:buFontTx/>
              <a:buBlip>
                <a:blip r:embed="rId2"/>
              </a:buBlip>
              <a:defRPr sz="1600">
                <a:solidFill>
                  <a:srgbClr val="595959"/>
                </a:solidFill>
                <a:latin typeface="DIN-Regular"/>
                <a:cs typeface="DIN-Medium"/>
              </a:defRPr>
            </a:lvl1pPr>
            <a:lvl2pPr>
              <a:buClrTx/>
              <a:buFont typeface="Lucida Grande"/>
              <a:buChar char="­"/>
              <a:defRPr sz="1600">
                <a:solidFill>
                  <a:srgbClr val="595959"/>
                </a:solidFill>
                <a:latin typeface="DIN-Regular"/>
                <a:cs typeface="DIN-Medium"/>
              </a:defRPr>
            </a:lvl2pPr>
            <a:lvl3pPr>
              <a:buClr>
                <a:srgbClr val="FF0000"/>
              </a:buClr>
              <a:buSzPct val="100000"/>
              <a:buFont typeface="Wingdings" charset="2"/>
              <a:buChar char="²"/>
              <a:defRPr sz="1400">
                <a:solidFill>
                  <a:srgbClr val="595959"/>
                </a:solidFill>
                <a:latin typeface="DIN-Regular"/>
                <a:cs typeface="DIN-Medium"/>
              </a:defRPr>
            </a:lvl3pPr>
            <a:lvl4pPr>
              <a:buClrTx/>
              <a:buFont typeface="Lucida Grande"/>
              <a:buChar char="­"/>
              <a:defRPr sz="1400">
                <a:solidFill>
                  <a:srgbClr val="595959"/>
                </a:solidFill>
                <a:latin typeface="DIN-Regular"/>
                <a:cs typeface="DIN-Medium"/>
              </a:defRPr>
            </a:lvl4pPr>
            <a:lvl5pPr>
              <a:buClrTx/>
              <a:buFont typeface="Wingdings" charset="2"/>
              <a:buChar char="Ø"/>
              <a:defRPr sz="1200">
                <a:solidFill>
                  <a:srgbClr val="595959"/>
                </a:solidFill>
                <a:latin typeface="DIN-Regular"/>
                <a:cs typeface="DIN-Medium"/>
              </a:defRPr>
            </a:lvl5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Pic">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285750" y="282575"/>
            <a:ext cx="8553450" cy="5419725"/>
          </a:xfrm>
        </p:spPr>
        <p:txBody>
          <a:bodyPr/>
          <a:lstStyle/>
          <a:p>
            <a:pPr lvl="0"/>
            <a:endParaRPr lang="en-US" noProof="0"/>
          </a:p>
        </p:txBody>
      </p:sp>
      <p:sp>
        <p:nvSpPr>
          <p:cNvPr id="2" name="Title 1"/>
          <p:cNvSpPr>
            <a:spLocks noGrp="1"/>
          </p:cNvSpPr>
          <p:nvPr>
            <p:ph type="title"/>
          </p:nvPr>
        </p:nvSpPr>
        <p:spPr/>
        <p:txBody>
          <a:bodyPr/>
          <a:lstStyle/>
          <a:p>
            <a:r>
              <a:rPr lang="en-GB" dirty="0" smtClean="0"/>
              <a:t>Click to edit Master title style</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1255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1255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9"/>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dirty="0">
              <a:solidFill>
                <a:srgbClr val="000000"/>
              </a:solidFill>
            </a:endParaRPr>
          </a:p>
        </p:txBody>
      </p:sp>
      <p:sp>
        <p:nvSpPr>
          <p:cNvPr id="6" name="Rectangle 10"/>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dirty="0">
              <a:solidFill>
                <a:srgbClr val="000000"/>
              </a:solidFill>
            </a:endParaRPr>
          </a:p>
        </p:txBody>
      </p:sp>
      <p:sp>
        <p:nvSpPr>
          <p:cNvPr id="7" name="Rectangle 11"/>
          <p:cNvSpPr>
            <a:spLocks noGrp="1" noChangeArrowheads="1"/>
          </p:cNvSpPr>
          <p:nvPr>
            <p:ph type="sldNum" sz="quarter" idx="12"/>
          </p:nvPr>
        </p:nvSpPr>
        <p:spPr>
          <a:xfrm>
            <a:off x="6975475" y="6048375"/>
            <a:ext cx="2133600" cy="476250"/>
          </a:xfrm>
          <a:prstGeom prst="rect">
            <a:avLst/>
          </a:prstGeom>
          <a:ln/>
        </p:spPr>
        <p:txBody>
          <a:bodyPr/>
          <a:lstStyle>
            <a:lvl1pPr>
              <a:defRPr/>
            </a:lvl1pPr>
          </a:lstStyle>
          <a:p>
            <a:pPr>
              <a:defRPr/>
            </a:pPr>
            <a:fld id="{210E8399-B45A-4C72-98B0-3C6A5077CBFC}" type="slidenum">
              <a:rPr lang="en-US">
                <a:solidFill>
                  <a:srgbClr val="000000"/>
                </a:solidFill>
              </a:rPr>
              <a:pPr>
                <a:defRPr/>
              </a:pPr>
              <a:t>‹#›</a:t>
            </a:fld>
            <a:endParaRPr lang="en-US" dirty="0">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3.jpeg"/><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Picture 7" descr="Tessitura PPT background.jpg"/>
          <p:cNvPicPr>
            <a:picLocks noChangeAspect="1"/>
          </p:cNvPicPr>
          <p:nvPr userDrawn="1"/>
        </p:nvPicPr>
        <p:blipFill>
          <a:blip r:embed="rId9"/>
          <a:srcRect/>
          <a:stretch>
            <a:fillRect/>
          </a:stretch>
        </p:blipFill>
        <p:spPr bwMode="auto">
          <a:xfrm>
            <a:off x="0" y="1588"/>
            <a:ext cx="9144000" cy="6854825"/>
          </a:xfrm>
          <a:prstGeom prst="rect">
            <a:avLst/>
          </a:prstGeom>
          <a:noFill/>
          <a:ln w="9525">
            <a:noFill/>
            <a:miter lim="800000"/>
            <a:headEnd/>
            <a:tailEnd/>
          </a:ln>
        </p:spPr>
      </p:pic>
      <p:sp>
        <p:nvSpPr>
          <p:cNvPr id="9" name="Rectangle 8"/>
          <p:cNvSpPr>
            <a:spLocks noChangeArrowheads="1"/>
          </p:cNvSpPr>
          <p:nvPr userDrawn="1"/>
        </p:nvSpPr>
        <p:spPr bwMode="auto">
          <a:xfrm>
            <a:off x="287338" y="287338"/>
            <a:ext cx="8556625" cy="5422900"/>
          </a:xfrm>
          <a:prstGeom prst="rect">
            <a:avLst/>
          </a:prstGeom>
          <a:solidFill>
            <a:schemeClr val="bg1"/>
          </a:solidFill>
          <a:ln w="9525">
            <a:noFill/>
            <a:miter lim="800000"/>
            <a:headEnd/>
            <a:tailEnd/>
          </a:ln>
          <a:effectLst>
            <a:outerShdw dist="63500" dir="2700000" rotWithShape="0">
              <a:srgbClr val="808080">
                <a:alpha val="42999"/>
              </a:srgbClr>
            </a:outerShdw>
          </a:effectLst>
        </p:spPr>
        <p:txBody>
          <a:bodyPr anchor="ctr"/>
          <a:lstStyle/>
          <a:p>
            <a:pPr algn="ctr" fontAlgn="auto">
              <a:spcBef>
                <a:spcPts val="0"/>
              </a:spcBef>
              <a:spcAft>
                <a:spcPts val="0"/>
              </a:spcAft>
              <a:defRPr/>
            </a:pPr>
            <a:endParaRPr lang="en-US" sz="1800" dirty="0">
              <a:solidFill>
                <a:schemeClr val="lt1"/>
              </a:solidFill>
              <a:latin typeface="DIN-Medium"/>
              <a:ea typeface="+mn-ea"/>
            </a:endParaRPr>
          </a:p>
        </p:txBody>
      </p:sp>
      <p:pic>
        <p:nvPicPr>
          <p:cNvPr id="1028" name="Picture 9" descr="Tessiture Logo.psd"/>
          <p:cNvPicPr>
            <a:picLocks noChangeAspect="1"/>
          </p:cNvPicPr>
          <p:nvPr userDrawn="1"/>
        </p:nvPicPr>
        <p:blipFill>
          <a:blip r:embed="rId10"/>
          <a:srcRect/>
          <a:stretch>
            <a:fillRect/>
          </a:stretch>
        </p:blipFill>
        <p:spPr bwMode="auto">
          <a:xfrm>
            <a:off x="6584950" y="5959475"/>
            <a:ext cx="2270125" cy="590550"/>
          </a:xfrm>
          <a:prstGeom prst="rect">
            <a:avLst/>
          </a:prstGeom>
          <a:noFill/>
          <a:ln w="9525">
            <a:noFill/>
            <a:miter lim="800000"/>
            <a:headEnd/>
            <a:tailEnd/>
          </a:ln>
        </p:spPr>
      </p:pic>
      <p:sp>
        <p:nvSpPr>
          <p:cNvPr id="1029" name="Title Placeholder 1"/>
          <p:cNvSpPr>
            <a:spLocks noGrp="1"/>
          </p:cNvSpPr>
          <p:nvPr>
            <p:ph type="title"/>
          </p:nvPr>
        </p:nvSpPr>
        <p:spPr bwMode="auto">
          <a:xfrm>
            <a:off x="706438" y="541338"/>
            <a:ext cx="7815262" cy="1143000"/>
          </a:xfrm>
          <a:prstGeom prst="rect">
            <a:avLst/>
          </a:prstGeom>
          <a:noFill/>
          <a:ln w="9525">
            <a:noFill/>
            <a:miter lim="800000"/>
            <a:headEnd/>
            <a:tailEnd/>
          </a:ln>
        </p:spPr>
        <p:txBody>
          <a:bodyPr vert="horz" wrap="square" lIns="0" tIns="0" rIns="91440" bIns="0" numCol="1" anchor="t" anchorCtr="0" compatLnSpc="1">
            <a:prstTxWarp prst="textNoShape">
              <a:avLst/>
            </a:prstTxWarp>
          </a:bodyPr>
          <a:lstStyle/>
          <a:p>
            <a:pPr lvl="0"/>
            <a:r>
              <a:rPr lang="en-GB" smtClean="0"/>
              <a:t>Click to edit Master title style</a:t>
            </a:r>
            <a:endParaRPr lang="en-US" smtClean="0"/>
          </a:p>
        </p:txBody>
      </p:sp>
      <p:sp>
        <p:nvSpPr>
          <p:cNvPr id="1030" name="Text Placeholder 2"/>
          <p:cNvSpPr>
            <a:spLocks noGrp="1"/>
          </p:cNvSpPr>
          <p:nvPr>
            <p:ph type="body" idx="1"/>
          </p:nvPr>
        </p:nvSpPr>
        <p:spPr bwMode="auto">
          <a:xfrm>
            <a:off x="760413" y="1592263"/>
            <a:ext cx="7770812" cy="390207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smtClean="0"/>
          </a:p>
        </p:txBody>
      </p:sp>
    </p:spTree>
  </p:cSld>
  <p:clrMap bg1="lt1" tx1="dk1" bg2="lt2" tx2="dk2" accent1="accent1" accent2="accent2" accent3="accent3" accent4="accent4" accent5="accent5" accent6="accent6" hlink="hlink" folHlink="folHlink"/>
  <p:sldLayoutIdLst>
    <p:sldLayoutId id="2147483699" r:id="rId1"/>
    <p:sldLayoutId id="2147483694" r:id="rId2"/>
    <p:sldLayoutId id="2147483695" r:id="rId3"/>
    <p:sldLayoutId id="2147483696" r:id="rId4"/>
    <p:sldLayoutId id="2147483697" r:id="rId5"/>
    <p:sldLayoutId id="2147483698" r:id="rId6"/>
    <p:sldLayoutId id="2147483700" r:id="rId7"/>
  </p:sldLayoutIdLst>
  <p:txStyles>
    <p:titleStyle>
      <a:lvl1pPr algn="l" defTabSz="457200" rtl="0" eaLnBrk="0" fontAlgn="base" hangingPunct="0">
        <a:spcBef>
          <a:spcPct val="0"/>
        </a:spcBef>
        <a:spcAft>
          <a:spcPct val="0"/>
        </a:spcAft>
        <a:defRPr sz="2800" b="1" kern="1200" cap="all">
          <a:solidFill>
            <a:srgbClr val="595959"/>
          </a:solidFill>
          <a:latin typeface="DIN-Bold"/>
          <a:ea typeface="ＭＳ Ｐゴシック" charset="-128"/>
          <a:cs typeface="B 2Stone Sans Bold"/>
        </a:defRPr>
      </a:lvl1pPr>
      <a:lvl2pPr algn="l" defTabSz="457200" rtl="0" eaLnBrk="0" fontAlgn="base" hangingPunct="0">
        <a:spcBef>
          <a:spcPct val="0"/>
        </a:spcBef>
        <a:spcAft>
          <a:spcPct val="0"/>
        </a:spcAft>
        <a:defRPr sz="2800" b="1">
          <a:solidFill>
            <a:srgbClr val="595959"/>
          </a:solidFill>
          <a:latin typeface="DIN-Bold" charset="0"/>
          <a:ea typeface="ＭＳ Ｐゴシック" charset="-128"/>
          <a:cs typeface="ＭＳ Ｐゴシック" charset="-128"/>
        </a:defRPr>
      </a:lvl2pPr>
      <a:lvl3pPr algn="l" defTabSz="457200" rtl="0" eaLnBrk="0" fontAlgn="base" hangingPunct="0">
        <a:spcBef>
          <a:spcPct val="0"/>
        </a:spcBef>
        <a:spcAft>
          <a:spcPct val="0"/>
        </a:spcAft>
        <a:defRPr sz="2800" b="1">
          <a:solidFill>
            <a:srgbClr val="595959"/>
          </a:solidFill>
          <a:latin typeface="DIN-Bold" charset="0"/>
          <a:ea typeface="ＭＳ Ｐゴシック" charset="-128"/>
          <a:cs typeface="ＭＳ Ｐゴシック" charset="-128"/>
        </a:defRPr>
      </a:lvl3pPr>
      <a:lvl4pPr algn="l" defTabSz="457200" rtl="0" eaLnBrk="0" fontAlgn="base" hangingPunct="0">
        <a:spcBef>
          <a:spcPct val="0"/>
        </a:spcBef>
        <a:spcAft>
          <a:spcPct val="0"/>
        </a:spcAft>
        <a:defRPr sz="2800" b="1">
          <a:solidFill>
            <a:srgbClr val="595959"/>
          </a:solidFill>
          <a:latin typeface="DIN-Bold" charset="0"/>
          <a:ea typeface="ＭＳ Ｐゴシック" charset="-128"/>
          <a:cs typeface="ＭＳ Ｐゴシック" charset="-128"/>
        </a:defRPr>
      </a:lvl4pPr>
      <a:lvl5pPr algn="l" defTabSz="457200" rtl="0" eaLnBrk="0" fontAlgn="base" hangingPunct="0">
        <a:spcBef>
          <a:spcPct val="0"/>
        </a:spcBef>
        <a:spcAft>
          <a:spcPct val="0"/>
        </a:spcAft>
        <a:defRPr sz="2800" b="1">
          <a:solidFill>
            <a:srgbClr val="595959"/>
          </a:solidFill>
          <a:latin typeface="DIN-Bold" charset="0"/>
          <a:ea typeface="ＭＳ Ｐゴシック" charset="-128"/>
          <a:cs typeface="ＭＳ Ｐゴシック" charset="-128"/>
        </a:defRPr>
      </a:lvl5pPr>
      <a:lvl6pPr marL="457200" algn="ctr" defTabSz="457200" rtl="0" fontAlgn="base">
        <a:spcBef>
          <a:spcPct val="0"/>
        </a:spcBef>
        <a:spcAft>
          <a:spcPct val="0"/>
        </a:spcAft>
        <a:defRPr sz="4400">
          <a:solidFill>
            <a:schemeClr val="tx1"/>
          </a:solidFill>
          <a:latin typeface="Arial" charset="0"/>
          <a:ea typeface="ＭＳ Ｐゴシック" charset="-128"/>
          <a:cs typeface="ＭＳ Ｐゴシック" charset="-128"/>
        </a:defRPr>
      </a:lvl6pPr>
      <a:lvl7pPr marL="914400" algn="ctr" defTabSz="457200" rtl="0" fontAlgn="base">
        <a:spcBef>
          <a:spcPct val="0"/>
        </a:spcBef>
        <a:spcAft>
          <a:spcPct val="0"/>
        </a:spcAft>
        <a:defRPr sz="4400">
          <a:solidFill>
            <a:schemeClr val="tx1"/>
          </a:solidFill>
          <a:latin typeface="Arial" charset="0"/>
          <a:ea typeface="ＭＳ Ｐゴシック" charset="-128"/>
          <a:cs typeface="ＭＳ Ｐゴシック" charset="-128"/>
        </a:defRPr>
      </a:lvl7pPr>
      <a:lvl8pPr marL="1371600" algn="ctr" defTabSz="457200" rtl="0" fontAlgn="base">
        <a:spcBef>
          <a:spcPct val="0"/>
        </a:spcBef>
        <a:spcAft>
          <a:spcPct val="0"/>
        </a:spcAft>
        <a:defRPr sz="4400">
          <a:solidFill>
            <a:schemeClr val="tx1"/>
          </a:solidFill>
          <a:latin typeface="Arial" charset="0"/>
          <a:ea typeface="ＭＳ Ｐゴシック" charset="-128"/>
          <a:cs typeface="ＭＳ Ｐゴシック" charset="-128"/>
        </a:defRPr>
      </a:lvl8pPr>
      <a:lvl9pPr marL="1828800" algn="ctr" defTabSz="457200" rtl="0" fontAlgn="base">
        <a:spcBef>
          <a:spcPct val="0"/>
        </a:spcBef>
        <a:spcAft>
          <a:spcPct val="0"/>
        </a:spcAft>
        <a:defRPr sz="4400">
          <a:solidFill>
            <a:schemeClr val="tx1"/>
          </a:solidFill>
          <a:latin typeface="Arial" charset="0"/>
          <a:ea typeface="ＭＳ Ｐゴシック" charset="-128"/>
          <a:cs typeface="ＭＳ Ｐゴシック" charset="-128"/>
        </a:defRPr>
      </a:lvl9pPr>
    </p:titleStyle>
    <p:bodyStyle>
      <a:lvl1pPr marL="215900" indent="-215900" algn="l" defTabSz="457200" rtl="0" eaLnBrk="0" fontAlgn="base" hangingPunct="0">
        <a:spcBef>
          <a:spcPts val="1000"/>
        </a:spcBef>
        <a:spcAft>
          <a:spcPct val="0"/>
        </a:spcAft>
        <a:buSzPct val="100000"/>
        <a:buBlip>
          <a:blip r:embed="rId11"/>
        </a:buBlip>
        <a:defRPr sz="1600" kern="1200">
          <a:solidFill>
            <a:srgbClr val="595959"/>
          </a:solidFill>
          <a:latin typeface="DIN-Regular"/>
          <a:ea typeface="ＭＳ Ｐゴシック" charset="-128"/>
          <a:cs typeface="DIN-Regular"/>
        </a:defRPr>
      </a:lvl1pPr>
      <a:lvl2pPr marL="431800" indent="-215900" algn="l" defTabSz="457200" rtl="0" eaLnBrk="0" fontAlgn="base" hangingPunct="0">
        <a:spcBef>
          <a:spcPts val="500"/>
        </a:spcBef>
        <a:spcAft>
          <a:spcPct val="0"/>
        </a:spcAft>
        <a:buFont typeface="Arial" pitchFamily="34" charset="0"/>
        <a:buChar char="–"/>
        <a:defRPr sz="1600" kern="1200">
          <a:solidFill>
            <a:srgbClr val="595959"/>
          </a:solidFill>
          <a:latin typeface="DIN-Regular"/>
          <a:ea typeface="ＭＳ Ｐゴシック" charset="-128"/>
          <a:cs typeface="DIN-Regular"/>
        </a:defRPr>
      </a:lvl2pPr>
      <a:lvl3pPr marL="647700" indent="-215900" algn="l" defTabSz="457200" rtl="0" eaLnBrk="0" fontAlgn="base" hangingPunct="0">
        <a:spcBef>
          <a:spcPts val="500"/>
        </a:spcBef>
        <a:spcAft>
          <a:spcPct val="0"/>
        </a:spcAft>
        <a:buClr>
          <a:srgbClr val="FF0000"/>
        </a:buClr>
        <a:buSzPct val="90000"/>
        <a:buFont typeface="Wingdings" pitchFamily="2" charset="2"/>
        <a:buChar char="u"/>
        <a:defRPr sz="1400" kern="1200">
          <a:solidFill>
            <a:srgbClr val="595959"/>
          </a:solidFill>
          <a:latin typeface="DIN-Regular"/>
          <a:ea typeface="ＭＳ Ｐゴシック" charset="-128"/>
          <a:cs typeface="DIN-Regular"/>
        </a:defRPr>
      </a:lvl3pPr>
      <a:lvl4pPr marL="863600" indent="-215900" algn="l" defTabSz="457200" rtl="0" eaLnBrk="0" fontAlgn="base" hangingPunct="0">
        <a:spcBef>
          <a:spcPts val="500"/>
        </a:spcBef>
        <a:spcAft>
          <a:spcPct val="0"/>
        </a:spcAft>
        <a:buFont typeface="Arial" pitchFamily="34" charset="0"/>
        <a:buChar char="–"/>
        <a:defRPr sz="1400" kern="1200">
          <a:solidFill>
            <a:srgbClr val="595959"/>
          </a:solidFill>
          <a:latin typeface="DIN-Regular"/>
          <a:ea typeface="ＭＳ Ｐゴシック" charset="-128"/>
          <a:cs typeface="DIN-Regular"/>
        </a:defRPr>
      </a:lvl4pPr>
      <a:lvl5pPr marL="1079500" indent="-215900" algn="l" defTabSz="457200" rtl="0" eaLnBrk="0" fontAlgn="base" hangingPunct="0">
        <a:spcBef>
          <a:spcPts val="500"/>
        </a:spcBef>
        <a:spcAft>
          <a:spcPct val="0"/>
        </a:spcAft>
        <a:buFont typeface="Wingdings" pitchFamily="2" charset="2"/>
        <a:buChar char="Ø"/>
        <a:defRPr sz="1200" kern="1200">
          <a:solidFill>
            <a:srgbClr val="595959"/>
          </a:solidFill>
          <a:latin typeface="DIN-Regular"/>
          <a:ea typeface="ＭＳ Ｐゴシック" charset="-128"/>
          <a:cs typeface="DIN-Regular"/>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3.jpeg"/><Relationship Id="rId5" Type="http://schemas.openxmlformats.org/officeDocument/2006/relationships/image" Target="../media/image12.gif"/><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jpeg"/><Relationship Id="rId7"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13.jpeg"/><Relationship Id="rId5" Type="http://schemas.openxmlformats.org/officeDocument/2006/relationships/image" Target="../media/image12.gif"/><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chart" Target="../charts/chart1.xml"/><Relationship Id="rId7" Type="http://schemas.openxmlformats.org/officeDocument/2006/relationships/image" Target="../media/image19.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png"/><Relationship Id="rId9" Type="http://schemas.openxmlformats.org/officeDocument/2006/relationships/image" Target="../media/image21.jpeg"/></Relationships>
</file>

<file path=ppt/slides/_rels/slide12.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chart" Target="../charts/chart2.xml"/><Relationship Id="rId7"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jpeg"/><Relationship Id="rId10" Type="http://schemas.openxmlformats.org/officeDocument/2006/relationships/image" Target="../media/image15.png"/><Relationship Id="rId4" Type="http://schemas.openxmlformats.org/officeDocument/2006/relationships/image" Target="../media/image16.png"/><Relationship Id="rId9" Type="http://schemas.openxmlformats.org/officeDocument/2006/relationships/image" Target="../media/image21.jpeg"/></Relationships>
</file>

<file path=ppt/slides/_rels/slide13.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chart" Target="../charts/chart3.xml"/><Relationship Id="rId1" Type="http://schemas.openxmlformats.org/officeDocument/2006/relationships/slideLayout" Target="../slideLayouts/slideLayout5.xml"/><Relationship Id="rId6" Type="http://schemas.openxmlformats.org/officeDocument/2006/relationships/image" Target="../media/image25.jpeg"/><Relationship Id="rId5" Type="http://schemas.openxmlformats.org/officeDocument/2006/relationships/image" Target="../media/image24.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2.gif"/><Relationship Id="rId7" Type="http://schemas.openxmlformats.org/officeDocument/2006/relationships/image" Target="../media/image15.png"/><Relationship Id="rId2" Type="http://schemas.openxmlformats.org/officeDocument/2006/relationships/chart" Target="../charts/chart4.xml"/><Relationship Id="rId1" Type="http://schemas.openxmlformats.org/officeDocument/2006/relationships/slideLayout" Target="../slideLayouts/slideLayout5.xml"/><Relationship Id="rId6" Type="http://schemas.openxmlformats.org/officeDocument/2006/relationships/image" Target="../media/image25.jpeg"/><Relationship Id="rId5" Type="http://schemas.openxmlformats.org/officeDocument/2006/relationships/image" Target="../media/image24.pn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chart" Target="../charts/chart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chart" Target="../charts/chart6.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33.jpeg"/><Relationship Id="rId1" Type="http://schemas.openxmlformats.org/officeDocument/2006/relationships/slideLayout" Target="../slideLayouts/slideLayout5.xml"/><Relationship Id="rId4" Type="http://schemas.openxmlformats.org/officeDocument/2006/relationships/image" Target="../media/image35.jpeg"/></Relationships>
</file>

<file path=ppt/slides/_rels/slide2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5.xml"/><Relationship Id="rId4" Type="http://schemas.openxmlformats.org/officeDocument/2006/relationships/image" Target="../media/image38.png"/></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8.png"/><Relationship Id="rId1" Type="http://schemas.openxmlformats.org/officeDocument/2006/relationships/slideLayout" Target="../slideLayouts/slideLayout5.xml"/><Relationship Id="rId5" Type="http://schemas.openxmlformats.org/officeDocument/2006/relationships/image" Target="../media/image37.jpeg"/><Relationship Id="rId4" Type="http://schemas.openxmlformats.org/officeDocument/2006/relationships/image" Target="../media/image40.gif"/></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Tessiture Logo.psd"/>
          <p:cNvPicPr>
            <a:picLocks noChangeAspect="1"/>
          </p:cNvPicPr>
          <p:nvPr/>
        </p:nvPicPr>
        <p:blipFill>
          <a:blip r:embed="rId3"/>
          <a:srcRect/>
          <a:stretch>
            <a:fillRect/>
          </a:stretch>
        </p:blipFill>
        <p:spPr bwMode="auto">
          <a:xfrm>
            <a:off x="5190836" y="552258"/>
            <a:ext cx="3607811" cy="937971"/>
          </a:xfrm>
          <a:prstGeom prst="rect">
            <a:avLst/>
          </a:prstGeom>
          <a:noFill/>
          <a:ln w="9525">
            <a:noFill/>
            <a:miter lim="800000"/>
            <a:headEnd/>
            <a:tailEnd/>
          </a:ln>
        </p:spPr>
      </p:pic>
      <p:sp>
        <p:nvSpPr>
          <p:cNvPr id="3" name="TextBox 2"/>
          <p:cNvSpPr txBox="1"/>
          <p:nvPr/>
        </p:nvSpPr>
        <p:spPr>
          <a:xfrm>
            <a:off x="709677" y="2309567"/>
            <a:ext cx="7123998" cy="3170099"/>
          </a:xfrm>
          <a:prstGeom prst="rect">
            <a:avLst/>
          </a:prstGeom>
          <a:noFill/>
        </p:spPr>
        <p:txBody>
          <a:bodyPr wrap="square" rtlCol="0">
            <a:spAutoFit/>
          </a:bodyPr>
          <a:lstStyle/>
          <a:p>
            <a:r>
              <a:rPr lang="en-GB" sz="4000" dirty="0" smtClean="0"/>
              <a:t>“Lies, damned lies and statistics”</a:t>
            </a:r>
          </a:p>
          <a:p>
            <a:endParaRPr lang="en-GB" sz="4000" dirty="0" smtClean="0"/>
          </a:p>
          <a:p>
            <a:r>
              <a:rPr lang="en-GB" sz="4000" b="1" dirty="0" smtClean="0"/>
              <a:t>Audience Research and Insight</a:t>
            </a:r>
            <a:endParaRPr lang="en-GB" sz="4000"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Tessiture Logo.psd"/>
          <p:cNvPicPr>
            <a:picLocks noChangeAspect="1"/>
          </p:cNvPicPr>
          <p:nvPr/>
        </p:nvPicPr>
        <p:blipFill>
          <a:blip r:embed="rId3"/>
          <a:srcRect/>
          <a:stretch>
            <a:fillRect/>
          </a:stretch>
        </p:blipFill>
        <p:spPr bwMode="auto">
          <a:xfrm>
            <a:off x="5190836" y="552258"/>
            <a:ext cx="3607811" cy="937971"/>
          </a:xfrm>
          <a:prstGeom prst="rect">
            <a:avLst/>
          </a:prstGeom>
          <a:noFill/>
          <a:ln w="9525">
            <a:noFill/>
            <a:miter lim="800000"/>
            <a:headEnd/>
            <a:tailEnd/>
          </a:ln>
        </p:spPr>
      </p:pic>
      <p:sp>
        <p:nvSpPr>
          <p:cNvPr id="3" name="TextBox 2"/>
          <p:cNvSpPr txBox="1"/>
          <p:nvPr/>
        </p:nvSpPr>
        <p:spPr>
          <a:xfrm>
            <a:off x="1699491" y="2974109"/>
            <a:ext cx="5437707" cy="1446550"/>
          </a:xfrm>
          <a:prstGeom prst="rect">
            <a:avLst/>
          </a:prstGeom>
          <a:noFill/>
        </p:spPr>
        <p:txBody>
          <a:bodyPr wrap="none" rtlCol="0">
            <a:spAutoFit/>
          </a:bodyPr>
          <a:lstStyle/>
          <a:p>
            <a:r>
              <a:rPr lang="en-GB" sz="4000" dirty="0" smtClean="0"/>
              <a:t>Audience Research</a:t>
            </a:r>
          </a:p>
          <a:p>
            <a:r>
              <a:rPr lang="en-GB" dirty="0" smtClean="0"/>
              <a:t>How and why we do it by Becky Loftus</a:t>
            </a:r>
          </a:p>
          <a:p>
            <a:r>
              <a:rPr lang="en-GB" dirty="0" smtClean="0"/>
              <a:t>Royal Shakespeare Company</a:t>
            </a: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content</a:t>
            </a:r>
            <a:endParaRPr lang="en-GB" dirty="0"/>
          </a:p>
        </p:txBody>
      </p:sp>
      <p:sp>
        <p:nvSpPr>
          <p:cNvPr id="4" name="Content Placeholder 3"/>
          <p:cNvSpPr>
            <a:spLocks noGrp="1"/>
          </p:cNvSpPr>
          <p:nvPr>
            <p:ph idx="13"/>
          </p:nvPr>
        </p:nvSpPr>
        <p:spPr>
          <a:xfrm>
            <a:off x="2264229" y="1553029"/>
            <a:ext cx="6221961" cy="3544907"/>
          </a:xfrm>
        </p:spPr>
        <p:txBody>
          <a:bodyPr>
            <a:normAutofit/>
          </a:bodyPr>
          <a:lstStyle/>
          <a:p>
            <a:r>
              <a:rPr lang="en-GB" sz="2000" dirty="0" smtClean="0"/>
              <a:t>WHY bother with audience research?</a:t>
            </a:r>
          </a:p>
          <a:p>
            <a:endParaRPr lang="en-GB" sz="2000" dirty="0" smtClean="0"/>
          </a:p>
          <a:p>
            <a:endParaRPr lang="en-GB" sz="2000" dirty="0" smtClean="0"/>
          </a:p>
          <a:p>
            <a:r>
              <a:rPr lang="en-GB" sz="2000" dirty="0" smtClean="0"/>
              <a:t>WHAT we do at the RSC – 4 real life examples of  research findings and their “light bulb” moments</a:t>
            </a:r>
          </a:p>
          <a:p>
            <a:endParaRPr lang="en-GB" sz="2000" dirty="0" smtClean="0"/>
          </a:p>
          <a:p>
            <a:endParaRPr lang="en-GB" sz="2000" dirty="0" smtClean="0"/>
          </a:p>
          <a:p>
            <a:r>
              <a:rPr lang="en-GB" sz="2000" dirty="0" smtClean="0"/>
              <a:t>HOW to get started using Tessitura and a few tips</a:t>
            </a:r>
          </a:p>
          <a:p>
            <a:endParaRPr lang="en-GB" sz="2000" dirty="0"/>
          </a:p>
        </p:txBody>
      </p:sp>
      <p:pic>
        <p:nvPicPr>
          <p:cNvPr id="36866" name="Picture 2" descr="http://www.powerscreen.com/fs/img/POWERSCEEN%20NUTS,%20BOLTS%20AND%20WASHERS.jpg"/>
          <p:cNvPicPr>
            <a:picLocks noChangeAspect="1" noChangeArrowheads="1"/>
          </p:cNvPicPr>
          <p:nvPr/>
        </p:nvPicPr>
        <p:blipFill>
          <a:blip r:embed="rId2"/>
          <a:srcRect/>
          <a:stretch>
            <a:fillRect/>
          </a:stretch>
        </p:blipFill>
        <p:spPr bwMode="auto">
          <a:xfrm>
            <a:off x="539622" y="4385298"/>
            <a:ext cx="1442890" cy="959382"/>
          </a:xfrm>
          <a:prstGeom prst="rect">
            <a:avLst/>
          </a:prstGeom>
          <a:noFill/>
        </p:spPr>
      </p:pic>
      <p:pic>
        <p:nvPicPr>
          <p:cNvPr id="36868" name="Picture 4" descr="http://www.squaremartinimedia.com/wp-content/uploads/2010/05/why-highway-sign.jpg"/>
          <p:cNvPicPr>
            <a:picLocks noChangeAspect="1" noChangeArrowheads="1"/>
          </p:cNvPicPr>
          <p:nvPr/>
        </p:nvPicPr>
        <p:blipFill>
          <a:blip r:embed="rId3"/>
          <a:srcRect/>
          <a:stretch>
            <a:fillRect/>
          </a:stretch>
        </p:blipFill>
        <p:spPr bwMode="auto">
          <a:xfrm>
            <a:off x="998998" y="1252211"/>
            <a:ext cx="800074" cy="979005"/>
          </a:xfrm>
          <a:prstGeom prst="rect">
            <a:avLst/>
          </a:prstGeom>
          <a:noFill/>
        </p:spPr>
      </p:pic>
      <p:pic>
        <p:nvPicPr>
          <p:cNvPr id="36871" name="Picture 7"/>
          <p:cNvPicPr>
            <a:picLocks noChangeAspect="1" noChangeArrowheads="1"/>
          </p:cNvPicPr>
          <p:nvPr/>
        </p:nvPicPr>
        <p:blipFill>
          <a:blip r:embed="rId4"/>
          <a:srcRect/>
          <a:stretch>
            <a:fillRect/>
          </a:stretch>
        </p:blipFill>
        <p:spPr bwMode="auto">
          <a:xfrm>
            <a:off x="897400" y="2599753"/>
            <a:ext cx="1085112" cy="1312451"/>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4375" y="536575"/>
            <a:ext cx="7772400" cy="1470025"/>
          </a:xfrm>
        </p:spPr>
        <p:txBody>
          <a:bodyPr/>
          <a:lstStyle/>
          <a:p>
            <a:r>
              <a:rPr lang="en-US" cap="none" dirty="0" smtClean="0">
                <a:solidFill>
                  <a:srgbClr val="595959"/>
                </a:solidFill>
                <a:latin typeface="DIN-Bold" charset="0"/>
              </a:rPr>
              <a:t>WHY RESEARCH OUR AUDIENCES?</a:t>
            </a:r>
          </a:p>
        </p:txBody>
      </p:sp>
      <p:sp>
        <p:nvSpPr>
          <p:cNvPr id="16387" name="Subtitle 2"/>
          <p:cNvSpPr>
            <a:spLocks noGrp="1"/>
          </p:cNvSpPr>
          <p:nvPr>
            <p:ph type="subTitle" idx="1"/>
          </p:nvPr>
        </p:nvSpPr>
        <p:spPr>
          <a:xfrm>
            <a:off x="666465" y="1197678"/>
            <a:ext cx="8001576" cy="488950"/>
          </a:xfrm>
        </p:spPr>
        <p:txBody>
          <a:bodyPr/>
          <a:lstStyle/>
          <a:p>
            <a:r>
              <a:rPr lang="en-US" dirty="0" smtClean="0">
                <a:latin typeface="DIN-Bold" charset="0"/>
              </a:rPr>
              <a:t>With a million and one other things to do, why bother with research when we know what people think from the audience response at the time and from the reviews?</a:t>
            </a:r>
          </a:p>
        </p:txBody>
      </p:sp>
      <p:sp>
        <p:nvSpPr>
          <p:cNvPr id="16" name="Footer Placeholder 4"/>
          <p:cNvSpPr txBox="1">
            <a:spLocks/>
          </p:cNvSpPr>
          <p:nvPr/>
        </p:nvSpPr>
        <p:spPr>
          <a:xfrm>
            <a:off x="152400" y="6553200"/>
            <a:ext cx="2895600" cy="304800"/>
          </a:xfrm>
          <a:prstGeom prst="rect">
            <a:avLst/>
          </a:prstGeom>
        </p:spPr>
        <p:txBody>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US" sz="1100" b="0" i="0" u="none" strike="noStrike" kern="1200" cap="none" spc="0" normalizeH="0" baseline="0" noProof="0" smtClean="0">
                <a:ln>
                  <a:noFill/>
                </a:ln>
                <a:solidFill>
                  <a:schemeClr val="tx1"/>
                </a:solidFill>
                <a:effectLst/>
                <a:uLnTx/>
                <a:uFillTx/>
                <a:latin typeface="Arial" pitchFamily="34" charset="0"/>
                <a:ea typeface="MS Pゴシック"/>
                <a:cs typeface="MS Pゴシック"/>
              </a:rPr>
              <a:t>Becky Loftus, Audience Insight</a:t>
            </a:r>
          </a:p>
          <a:p>
            <a:pPr marL="0" marR="0" lvl="0" indent="0" algn="l" defTabSz="4572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smtClean="0">
              <a:ln>
                <a:noFill/>
              </a:ln>
              <a:solidFill>
                <a:schemeClr val="tx1"/>
              </a:solidFill>
              <a:effectLst/>
              <a:uLnTx/>
              <a:uFillTx/>
              <a:latin typeface="Arial" pitchFamily="34" charset="0"/>
              <a:ea typeface="MS Pゴシック"/>
              <a:cs typeface="MS Pゴシック"/>
            </a:endParaRPr>
          </a:p>
        </p:txBody>
      </p:sp>
      <p:sp>
        <p:nvSpPr>
          <p:cNvPr id="14" name="Content Placeholder 13"/>
          <p:cNvSpPr>
            <a:spLocks noGrp="1"/>
          </p:cNvSpPr>
          <p:nvPr>
            <p:ph idx="13"/>
          </p:nvPr>
        </p:nvSpPr>
        <p:spPr>
          <a:xfrm>
            <a:off x="758825" y="1884218"/>
            <a:ext cx="7909216" cy="3736936"/>
          </a:xfrm>
        </p:spPr>
        <p:txBody>
          <a:bodyPr>
            <a:normAutofit lnSpcReduction="10000"/>
          </a:bodyPr>
          <a:lstStyle/>
          <a:p>
            <a:r>
              <a:rPr lang="en-GB" b="1" dirty="0" smtClean="0"/>
              <a:t>Understanding</a:t>
            </a:r>
            <a:r>
              <a:rPr lang="en-GB" dirty="0" smtClean="0"/>
              <a:t> the audiences we are trying to sell to</a:t>
            </a:r>
          </a:p>
          <a:p>
            <a:r>
              <a:rPr lang="en-GB" b="1" dirty="0" smtClean="0"/>
              <a:t>Learning</a:t>
            </a:r>
            <a:r>
              <a:rPr lang="en-GB" dirty="0" smtClean="0"/>
              <a:t> from past mistakes and successes</a:t>
            </a:r>
          </a:p>
          <a:p>
            <a:pPr lvl="1"/>
            <a:r>
              <a:rPr lang="en-GB" dirty="0" smtClean="0"/>
              <a:t>Our gut feeling can get us so far, but is based on guesswork rather than evidence</a:t>
            </a:r>
          </a:p>
          <a:p>
            <a:pPr lvl="1"/>
            <a:r>
              <a:rPr lang="en-GB" dirty="0" smtClean="0"/>
              <a:t>If something was not well received, why was that? The audience will tell it to us straight</a:t>
            </a:r>
          </a:p>
          <a:p>
            <a:pPr lvl="1"/>
            <a:r>
              <a:rPr lang="en-GB" dirty="0" smtClean="0"/>
              <a:t>The next time we have a similar show to sell, we know </a:t>
            </a:r>
            <a:r>
              <a:rPr lang="en-GB" u="sng" dirty="0" smtClean="0"/>
              <a:t>who</a:t>
            </a:r>
            <a:r>
              <a:rPr lang="en-GB" dirty="0" smtClean="0"/>
              <a:t> best to target and </a:t>
            </a:r>
            <a:r>
              <a:rPr lang="en-GB" u="sng" dirty="0" smtClean="0"/>
              <a:t>how</a:t>
            </a:r>
          </a:p>
          <a:p>
            <a:r>
              <a:rPr lang="en-GB" b="1" dirty="0" smtClean="0"/>
              <a:t>Looking for new opportunities </a:t>
            </a:r>
            <a:r>
              <a:rPr lang="en-GB" dirty="0" smtClean="0"/>
              <a:t>and </a:t>
            </a:r>
            <a:r>
              <a:rPr lang="en-GB" b="1" dirty="0" smtClean="0"/>
              <a:t>testing</a:t>
            </a:r>
            <a:r>
              <a:rPr lang="en-GB" dirty="0" smtClean="0"/>
              <a:t> </a:t>
            </a:r>
            <a:r>
              <a:rPr lang="en-GB" b="1" dirty="0" smtClean="0"/>
              <a:t>out new ideas</a:t>
            </a:r>
            <a:r>
              <a:rPr lang="en-GB" dirty="0" smtClean="0"/>
              <a:t>, e.g. Gauge interest in an idea before investing heavily</a:t>
            </a:r>
          </a:p>
          <a:p>
            <a:r>
              <a:rPr lang="en-GB" b="1" dirty="0" smtClean="0"/>
              <a:t>Reporting</a:t>
            </a:r>
            <a:r>
              <a:rPr lang="en-GB" dirty="0" smtClean="0"/>
              <a:t> to Arts Council and other funding bodies</a:t>
            </a:r>
          </a:p>
          <a:p>
            <a:r>
              <a:rPr lang="en-GB" b="1" dirty="0" smtClean="0"/>
              <a:t>Evidence</a:t>
            </a:r>
            <a:r>
              <a:rPr lang="en-GB" dirty="0" smtClean="0"/>
              <a:t> for fundraising efforts, e.g. How many people are aware of a corporate partnership?</a:t>
            </a:r>
          </a:p>
          <a:p>
            <a:r>
              <a:rPr lang="en-GB" dirty="0" smtClean="0"/>
              <a:t>Helps to </a:t>
            </a:r>
            <a:r>
              <a:rPr lang="en-GB" b="1" dirty="0" smtClean="0"/>
              <a:t>improve</a:t>
            </a:r>
            <a:r>
              <a:rPr lang="en-GB" dirty="0" smtClean="0"/>
              <a:t> our service</a:t>
            </a:r>
          </a:p>
          <a:p>
            <a:endParaRPr lang="en-GB" dirty="0"/>
          </a:p>
        </p:txBody>
      </p:sp>
      <p:pic>
        <p:nvPicPr>
          <p:cNvPr id="28674" name="Picture 2" descr="http://mixedmarriages.files.wordpress.com/2012/05/past__present__future.jpg"/>
          <p:cNvPicPr>
            <a:picLocks noChangeAspect="1" noChangeArrowheads="1"/>
          </p:cNvPicPr>
          <p:nvPr/>
        </p:nvPicPr>
        <p:blipFill>
          <a:blip r:embed="rId3"/>
          <a:srcRect/>
          <a:stretch>
            <a:fillRect/>
          </a:stretch>
        </p:blipFill>
        <p:spPr bwMode="auto">
          <a:xfrm>
            <a:off x="4206240" y="4976261"/>
            <a:ext cx="2290811" cy="1718109"/>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Driving without mirrors</a:t>
            </a:r>
            <a:endParaRPr lang="en-GB" dirty="0"/>
          </a:p>
        </p:txBody>
      </p:sp>
      <p:pic>
        <p:nvPicPr>
          <p:cNvPr id="35843" name="Picture 3"/>
          <p:cNvPicPr>
            <a:picLocks noChangeAspect="1" noChangeArrowheads="1"/>
          </p:cNvPicPr>
          <p:nvPr/>
        </p:nvPicPr>
        <p:blipFill>
          <a:blip r:embed="rId2"/>
          <a:srcRect/>
          <a:stretch>
            <a:fillRect/>
          </a:stretch>
        </p:blipFill>
        <p:spPr bwMode="auto">
          <a:xfrm>
            <a:off x="1915427" y="2094461"/>
            <a:ext cx="5252185" cy="338930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p:cNvSpPr/>
          <p:nvPr/>
        </p:nvSpPr>
        <p:spPr>
          <a:xfrm>
            <a:off x="5334000" y="1817255"/>
            <a:ext cx="1584037" cy="1925782"/>
          </a:xfrm>
          <a:prstGeom prst="ellipse">
            <a:avLst/>
          </a:prstGeom>
          <a:solidFill>
            <a:srgbClr val="00B05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Oval 6"/>
          <p:cNvSpPr/>
          <p:nvPr/>
        </p:nvSpPr>
        <p:spPr>
          <a:xfrm>
            <a:off x="3971636" y="1274616"/>
            <a:ext cx="2272146" cy="1560946"/>
          </a:xfrm>
          <a:prstGeom prst="ellipse">
            <a:avLst/>
          </a:prstGeom>
          <a:solidFill>
            <a:srgbClr val="92D050">
              <a:alpha val="6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394692" y="476091"/>
            <a:ext cx="7162800" cy="430887"/>
          </a:xfrm>
        </p:spPr>
        <p:txBody>
          <a:bodyPr/>
          <a:lstStyle/>
          <a:p>
            <a:r>
              <a:rPr lang="en-GB" dirty="0" smtClean="0"/>
              <a:t>WHO we Survey and how often</a:t>
            </a:r>
            <a:endParaRPr lang="en-GB" dirty="0"/>
          </a:p>
        </p:txBody>
      </p:sp>
      <p:graphicFrame>
        <p:nvGraphicFramePr>
          <p:cNvPr id="6" name="Content Placeholder 5"/>
          <p:cNvGraphicFramePr>
            <a:graphicFrameLocks noGrp="1"/>
          </p:cNvGraphicFramePr>
          <p:nvPr>
            <p:ph idx="1"/>
          </p:nvPr>
        </p:nvGraphicFramePr>
        <p:xfrm>
          <a:off x="971600" y="1484784"/>
          <a:ext cx="7162800" cy="4114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p:cNvSpPr txBox="1"/>
          <p:nvPr/>
        </p:nvSpPr>
        <p:spPr>
          <a:xfrm>
            <a:off x="757383" y="3112561"/>
            <a:ext cx="1496290" cy="276999"/>
          </a:xfrm>
          <a:prstGeom prst="rect">
            <a:avLst/>
          </a:prstGeom>
          <a:noFill/>
        </p:spPr>
        <p:txBody>
          <a:bodyPr wrap="square" rtlCol="0">
            <a:spAutoFit/>
          </a:bodyPr>
          <a:lstStyle/>
          <a:p>
            <a:r>
              <a:rPr lang="en-GB" sz="1200" dirty="0" smtClean="0"/>
              <a:t>Season by season</a:t>
            </a:r>
            <a:endParaRPr lang="en-GB" sz="1200" dirty="0"/>
          </a:p>
        </p:txBody>
      </p:sp>
      <p:sp>
        <p:nvSpPr>
          <p:cNvPr id="11" name="TextBox 10"/>
          <p:cNvSpPr txBox="1"/>
          <p:nvPr/>
        </p:nvSpPr>
        <p:spPr>
          <a:xfrm>
            <a:off x="5334000" y="1817255"/>
            <a:ext cx="1496290" cy="276999"/>
          </a:xfrm>
          <a:prstGeom prst="rect">
            <a:avLst/>
          </a:prstGeom>
          <a:noFill/>
        </p:spPr>
        <p:txBody>
          <a:bodyPr wrap="square" rtlCol="0">
            <a:spAutoFit/>
          </a:bodyPr>
          <a:lstStyle/>
          <a:p>
            <a:r>
              <a:rPr lang="en-GB" sz="1200" dirty="0" smtClean="0"/>
              <a:t>Season by season</a:t>
            </a:r>
            <a:endParaRPr lang="en-GB" sz="1200" dirty="0"/>
          </a:p>
        </p:txBody>
      </p:sp>
      <p:sp>
        <p:nvSpPr>
          <p:cNvPr id="12" name="TextBox 11"/>
          <p:cNvSpPr txBox="1"/>
          <p:nvPr/>
        </p:nvSpPr>
        <p:spPr>
          <a:xfrm>
            <a:off x="6243782" y="5181554"/>
            <a:ext cx="1496290" cy="276999"/>
          </a:xfrm>
          <a:prstGeom prst="rect">
            <a:avLst/>
          </a:prstGeom>
          <a:noFill/>
        </p:spPr>
        <p:txBody>
          <a:bodyPr wrap="square" rtlCol="0">
            <a:spAutoFit/>
          </a:bodyPr>
          <a:lstStyle/>
          <a:p>
            <a:r>
              <a:rPr lang="en-GB" sz="1200" dirty="0" smtClean="0"/>
              <a:t>Every 3 years</a:t>
            </a:r>
            <a:endParaRPr lang="en-GB" sz="1200" dirty="0"/>
          </a:p>
        </p:txBody>
      </p:sp>
      <p:sp>
        <p:nvSpPr>
          <p:cNvPr id="13" name="TextBox 12"/>
          <p:cNvSpPr txBox="1"/>
          <p:nvPr/>
        </p:nvSpPr>
        <p:spPr>
          <a:xfrm>
            <a:off x="1719388" y="5273873"/>
            <a:ext cx="1496290" cy="276999"/>
          </a:xfrm>
          <a:prstGeom prst="rect">
            <a:avLst/>
          </a:prstGeom>
          <a:noFill/>
        </p:spPr>
        <p:txBody>
          <a:bodyPr wrap="square" rtlCol="0">
            <a:spAutoFit/>
          </a:bodyPr>
          <a:lstStyle/>
          <a:p>
            <a:r>
              <a:rPr lang="en-GB" sz="1200" dirty="0" smtClean="0"/>
              <a:t>Every 3 years</a:t>
            </a:r>
            <a:endParaRPr lang="en-GB" sz="12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714375" y="1848051"/>
            <a:ext cx="7772400" cy="1470025"/>
          </a:xfrm>
        </p:spPr>
        <p:txBody>
          <a:bodyPr/>
          <a:lstStyle/>
          <a:p>
            <a:r>
              <a:rPr lang="en-US" cap="none" dirty="0" smtClean="0">
                <a:solidFill>
                  <a:srgbClr val="595959"/>
                </a:solidFill>
                <a:latin typeface="DIN-Bold" charset="0"/>
              </a:rPr>
              <a:t>Here are some examples of research findings from recent years…</a:t>
            </a:r>
          </a:p>
        </p:txBody>
      </p:sp>
      <p:sp>
        <p:nvSpPr>
          <p:cNvPr id="9" name="Footer Placeholder 4"/>
          <p:cNvSpPr txBox="1">
            <a:spLocks/>
          </p:cNvSpPr>
          <p:nvPr/>
        </p:nvSpPr>
        <p:spPr>
          <a:xfrm>
            <a:off x="152400" y="6553200"/>
            <a:ext cx="2895600" cy="304800"/>
          </a:xfrm>
          <a:prstGeom prst="rect">
            <a:avLst/>
          </a:prstGeom>
        </p:spPr>
        <p:txBody>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US" sz="1100" b="0" i="0" u="none" strike="noStrike" kern="1200" cap="none" spc="0" normalizeH="0" baseline="0" noProof="0" smtClean="0">
                <a:ln>
                  <a:noFill/>
                </a:ln>
                <a:solidFill>
                  <a:schemeClr val="tx1"/>
                </a:solidFill>
                <a:effectLst/>
                <a:uLnTx/>
                <a:uFillTx/>
                <a:latin typeface="Arial" pitchFamily="34" charset="0"/>
                <a:ea typeface="MS Pゴシック"/>
                <a:cs typeface="MS Pゴシック"/>
              </a:rPr>
              <a:t>Becky Loftus, Audience Insight</a:t>
            </a:r>
          </a:p>
          <a:p>
            <a:pPr marL="0" marR="0" lvl="0" indent="0" algn="l" defTabSz="4572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smtClean="0">
              <a:ln>
                <a:noFill/>
              </a:ln>
              <a:solidFill>
                <a:schemeClr val="tx1"/>
              </a:solidFill>
              <a:effectLst/>
              <a:uLnTx/>
              <a:uFillTx/>
              <a:latin typeface="Arial" pitchFamily="34" charset="0"/>
              <a:ea typeface="MS Pゴシック"/>
              <a:cs typeface="MS Pゴシック"/>
            </a:endParaRPr>
          </a:p>
        </p:txBody>
      </p:sp>
      <p:pic>
        <p:nvPicPr>
          <p:cNvPr id="24578" name="Picture 2" descr="http://met.live.mediaspanonline.com/assets/31069/example-608web_w608.jpg"/>
          <p:cNvPicPr>
            <a:picLocks noChangeAspect="1" noChangeArrowheads="1"/>
          </p:cNvPicPr>
          <p:nvPr/>
        </p:nvPicPr>
        <p:blipFill>
          <a:blip r:embed="rId3"/>
          <a:srcRect/>
          <a:stretch>
            <a:fillRect/>
          </a:stretch>
        </p:blipFill>
        <p:spPr bwMode="auto">
          <a:xfrm>
            <a:off x="6276991" y="3949966"/>
            <a:ext cx="1782245" cy="879397"/>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6691" y="260648"/>
            <a:ext cx="8039797" cy="738664"/>
          </a:xfrm>
        </p:spPr>
        <p:txBody>
          <a:bodyPr/>
          <a:lstStyle/>
          <a:p>
            <a:pPr algn="ctr"/>
            <a:r>
              <a:rPr lang="en-GB" sz="2400" dirty="0" smtClean="0"/>
              <a:t>Annual Demographics assessed vs. arts Council “Taking part” survey</a:t>
            </a:r>
            <a:endParaRPr lang="en-GB" sz="2400" dirty="0"/>
          </a:p>
        </p:txBody>
      </p:sp>
      <p:sp>
        <p:nvSpPr>
          <p:cNvPr id="6" name="Content Placeholder 5"/>
          <p:cNvSpPr>
            <a:spLocks noGrp="1"/>
          </p:cNvSpPr>
          <p:nvPr>
            <p:ph idx="1"/>
          </p:nvPr>
        </p:nvSpPr>
        <p:spPr>
          <a:xfrm>
            <a:off x="755576" y="1124744"/>
            <a:ext cx="8159824" cy="4666456"/>
          </a:xfrm>
        </p:spPr>
        <p:txBody>
          <a:bodyPr>
            <a:noAutofit/>
          </a:bodyPr>
          <a:lstStyle/>
          <a:p>
            <a:r>
              <a:rPr lang="en-GB" sz="1800" dirty="0" smtClean="0"/>
              <a:t>7% of our audience consider themselves or someone in their party to have a </a:t>
            </a:r>
            <a:r>
              <a:rPr lang="en-GB" sz="1800" b="1" dirty="0" smtClean="0">
                <a:solidFill>
                  <a:schemeClr val="tx1"/>
                </a:solidFill>
              </a:rPr>
              <a:t>disability</a:t>
            </a:r>
            <a:r>
              <a:rPr lang="en-GB" sz="1800" dirty="0" smtClean="0"/>
              <a:t> (~45,500) vs. 25% of play / drama attendees nationally</a:t>
            </a:r>
          </a:p>
          <a:p>
            <a:endParaRPr lang="en-GB" sz="1800" dirty="0" smtClean="0"/>
          </a:p>
          <a:p>
            <a:r>
              <a:rPr lang="en-GB" sz="1800" dirty="0" smtClean="0"/>
              <a:t>24% of bookers attended with an </a:t>
            </a:r>
            <a:r>
              <a:rPr lang="en-GB" sz="1800" b="1" dirty="0" smtClean="0">
                <a:solidFill>
                  <a:schemeClr val="tx1"/>
                </a:solidFill>
              </a:rPr>
              <a:t>under 16 </a:t>
            </a:r>
            <a:r>
              <a:rPr lang="en-GB" sz="1800" dirty="0" smtClean="0"/>
              <a:t>(~153,700)</a:t>
            </a:r>
          </a:p>
          <a:p>
            <a:pPr lvl="1"/>
            <a:r>
              <a:rPr lang="en-GB" sz="1400" dirty="0" smtClean="0"/>
              <a:t>40% for Matilda</a:t>
            </a:r>
          </a:p>
          <a:p>
            <a:pPr lvl="1"/>
            <a:r>
              <a:rPr lang="en-GB" sz="1400" dirty="0" smtClean="0"/>
              <a:t>50% for The Heart of Robin Hood</a:t>
            </a:r>
          </a:p>
          <a:p>
            <a:pPr lvl="1"/>
            <a:r>
              <a:rPr lang="en-GB" sz="1400" dirty="0" smtClean="0"/>
              <a:t>66% for The Taming of the Shrew (YPS)</a:t>
            </a:r>
            <a:endParaRPr lang="en-GB" sz="1800" dirty="0" smtClean="0"/>
          </a:p>
          <a:p>
            <a:endParaRPr lang="en-GB" sz="1800" dirty="0" smtClean="0"/>
          </a:p>
          <a:p>
            <a:r>
              <a:rPr lang="en-GB" sz="1800" dirty="0" smtClean="0"/>
              <a:t>62% of bookers were </a:t>
            </a:r>
            <a:r>
              <a:rPr lang="en-GB" sz="1800" b="1" dirty="0" smtClean="0">
                <a:solidFill>
                  <a:schemeClr val="tx1"/>
                </a:solidFill>
              </a:rPr>
              <a:t>female</a:t>
            </a:r>
            <a:r>
              <a:rPr lang="en-GB" sz="1800" b="1" dirty="0" smtClean="0"/>
              <a:t> </a:t>
            </a:r>
            <a:r>
              <a:rPr lang="en-GB" sz="1800" dirty="0" smtClean="0"/>
              <a:t>vs. 58% of play/drama attendees nationally</a:t>
            </a:r>
          </a:p>
          <a:p>
            <a:endParaRPr lang="en-GB" sz="1800" b="1" dirty="0" smtClean="0"/>
          </a:p>
          <a:p>
            <a:r>
              <a:rPr lang="en-GB" sz="1800" dirty="0" smtClean="0"/>
              <a:t>95% of bookers rated our work as </a:t>
            </a:r>
            <a:r>
              <a:rPr lang="en-GB" sz="1800" b="1" dirty="0" smtClean="0">
                <a:solidFill>
                  <a:schemeClr val="tx1"/>
                </a:solidFill>
              </a:rPr>
              <a:t>good, very good or excellent</a:t>
            </a:r>
          </a:p>
          <a:p>
            <a:pPr lvl="1"/>
            <a:r>
              <a:rPr lang="en-GB" sz="1400" dirty="0" smtClean="0"/>
              <a:t>64% gave an </a:t>
            </a:r>
            <a:r>
              <a:rPr lang="en-GB" sz="1400" b="1" dirty="0" smtClean="0">
                <a:solidFill>
                  <a:schemeClr val="tx1"/>
                </a:solidFill>
              </a:rPr>
              <a:t>excellent</a:t>
            </a:r>
            <a:r>
              <a:rPr lang="en-GB" sz="1400" dirty="0" smtClean="0"/>
              <a:t> rating vs. our target of &gt;50% (Matilda particularly excellent at 87%)</a:t>
            </a:r>
          </a:p>
          <a:p>
            <a:endParaRPr lang="en-GB" sz="1800" dirty="0" smtClean="0"/>
          </a:p>
          <a:p>
            <a:r>
              <a:rPr lang="en-GB" sz="1800" dirty="0" smtClean="0"/>
              <a:t>97% would consider seeing </a:t>
            </a:r>
            <a:r>
              <a:rPr lang="en-GB" sz="1800" b="1" dirty="0" smtClean="0">
                <a:solidFill>
                  <a:schemeClr val="tx1"/>
                </a:solidFill>
              </a:rPr>
              <a:t>another RSC production</a:t>
            </a:r>
            <a:endParaRPr lang="en-GB" sz="1800" b="1" dirty="0">
              <a:solidFill>
                <a:schemeClr val="tx1"/>
              </a:solidFill>
            </a:endParaRPr>
          </a:p>
        </p:txBody>
      </p:sp>
      <p:sp>
        <p:nvSpPr>
          <p:cNvPr id="5" name="Footer Placeholder 3"/>
          <p:cNvSpPr>
            <a:spLocks noGrp="1"/>
          </p:cNvSpPr>
          <p:nvPr>
            <p:ph type="ftr" sz="quarter" idx="4294967295"/>
          </p:nvPr>
        </p:nvSpPr>
        <p:spPr>
          <a:xfrm>
            <a:off x="152400" y="6553200"/>
            <a:ext cx="2895600" cy="304800"/>
          </a:xfrm>
          <a:prstGeom prst="rect">
            <a:avLst/>
          </a:prstGeom>
          <a:noFill/>
        </p:spPr>
        <p:txBody>
          <a:bodyPr/>
          <a:lstStyle/>
          <a:p>
            <a:r>
              <a:rPr lang="en-US" sz="1100" dirty="0" smtClean="0">
                <a:latin typeface="Arial" pitchFamily="34" charset="0"/>
                <a:ea typeface="MS Pゴシック"/>
                <a:cs typeface="MS Pゴシック"/>
              </a:rPr>
              <a:t>Becky Loftus, Audience Insight</a:t>
            </a:r>
          </a:p>
        </p:txBody>
      </p:sp>
      <p:pic>
        <p:nvPicPr>
          <p:cNvPr id="7" name="Picture 2" descr="http://www.hstleaz.plus.com/Photos/Administration/family-silhouette-clip-art.jpg"/>
          <p:cNvPicPr>
            <a:picLocks noChangeAspect="1" noChangeArrowheads="1"/>
          </p:cNvPicPr>
          <p:nvPr/>
        </p:nvPicPr>
        <p:blipFill>
          <a:blip r:embed="rId3" cstate="email"/>
          <a:srcRect/>
          <a:stretch>
            <a:fillRect/>
          </a:stretch>
        </p:blipFill>
        <p:spPr bwMode="auto">
          <a:xfrm>
            <a:off x="189868" y="2068204"/>
            <a:ext cx="734957" cy="724972"/>
          </a:xfrm>
          <a:prstGeom prst="rect">
            <a:avLst/>
          </a:prstGeom>
          <a:noFill/>
        </p:spPr>
      </p:pic>
      <p:pic>
        <p:nvPicPr>
          <p:cNvPr id="8" name="Picture 5"/>
          <p:cNvPicPr>
            <a:picLocks noChangeAspect="1" noChangeArrowheads="1"/>
          </p:cNvPicPr>
          <p:nvPr/>
        </p:nvPicPr>
        <p:blipFill>
          <a:blip r:embed="rId4" cstate="email"/>
          <a:srcRect/>
          <a:stretch>
            <a:fillRect/>
          </a:stretch>
        </p:blipFill>
        <p:spPr bwMode="auto">
          <a:xfrm>
            <a:off x="115456" y="4524395"/>
            <a:ext cx="817321" cy="469870"/>
          </a:xfrm>
          <a:prstGeom prst="rect">
            <a:avLst/>
          </a:prstGeom>
          <a:noFill/>
          <a:ln w="9525">
            <a:noFill/>
            <a:miter lim="800000"/>
            <a:headEnd/>
            <a:tailEnd/>
          </a:ln>
        </p:spPr>
      </p:pic>
      <p:pic>
        <p:nvPicPr>
          <p:cNvPr id="1026" name="Picture 2" descr="http://www.dundee.ac.uk/studentservices/disabilityservices/leaflets/img/Image12.gif"/>
          <p:cNvPicPr>
            <a:picLocks noChangeAspect="1" noChangeArrowheads="1"/>
          </p:cNvPicPr>
          <p:nvPr/>
        </p:nvPicPr>
        <p:blipFill>
          <a:blip r:embed="rId5" cstate="email"/>
          <a:srcRect/>
          <a:stretch>
            <a:fillRect/>
          </a:stretch>
        </p:blipFill>
        <p:spPr bwMode="auto">
          <a:xfrm>
            <a:off x="441716" y="1113045"/>
            <a:ext cx="471364" cy="467973"/>
          </a:xfrm>
          <a:prstGeom prst="rect">
            <a:avLst/>
          </a:prstGeom>
          <a:noFill/>
        </p:spPr>
      </p:pic>
      <p:pic>
        <p:nvPicPr>
          <p:cNvPr id="1030" name="Picture 6" descr="http://www.koolbadges.co.uk/images/thumbnails/repeat-200x200.jpg"/>
          <p:cNvPicPr>
            <a:picLocks noChangeAspect="1" noChangeArrowheads="1"/>
          </p:cNvPicPr>
          <p:nvPr/>
        </p:nvPicPr>
        <p:blipFill>
          <a:blip r:embed="rId6" cstate="email"/>
          <a:srcRect/>
          <a:stretch>
            <a:fillRect/>
          </a:stretch>
        </p:blipFill>
        <p:spPr bwMode="auto">
          <a:xfrm>
            <a:off x="212697" y="5431160"/>
            <a:ext cx="720080" cy="720080"/>
          </a:xfrm>
          <a:prstGeom prst="rect">
            <a:avLst/>
          </a:prstGeom>
          <a:noFill/>
        </p:spPr>
      </p:pic>
      <p:sp>
        <p:nvSpPr>
          <p:cNvPr id="11" name="TextBox 10"/>
          <p:cNvSpPr txBox="1"/>
          <p:nvPr/>
        </p:nvSpPr>
        <p:spPr>
          <a:xfrm>
            <a:off x="5135418" y="2636912"/>
            <a:ext cx="3384376" cy="584775"/>
          </a:xfrm>
          <a:prstGeom prst="rect">
            <a:avLst/>
          </a:prstGeom>
          <a:noFill/>
          <a:ln>
            <a:solidFill>
              <a:srgbClr val="FF0000"/>
            </a:solidFill>
          </a:ln>
        </p:spPr>
        <p:txBody>
          <a:bodyPr wrap="square" rtlCol="0">
            <a:spAutoFit/>
          </a:bodyPr>
          <a:lstStyle/>
          <a:p>
            <a:pPr algn="ctr"/>
            <a:r>
              <a:rPr lang="en-GB" sz="1600" dirty="0" smtClean="0">
                <a:solidFill>
                  <a:srgbClr val="FF0000"/>
                </a:solidFill>
              </a:rPr>
              <a:t>N.B. 30% of play/drama attendees have a child in the household</a:t>
            </a:r>
            <a:endParaRPr lang="en-GB" sz="1600" dirty="0">
              <a:solidFill>
                <a:srgbClr val="FF0000"/>
              </a:solidFill>
            </a:endParaRPr>
          </a:p>
        </p:txBody>
      </p:sp>
      <p:sp>
        <p:nvSpPr>
          <p:cNvPr id="12" name="Rectangle 11"/>
          <p:cNvSpPr/>
          <p:nvPr/>
        </p:nvSpPr>
        <p:spPr>
          <a:xfrm>
            <a:off x="755576" y="3814618"/>
            <a:ext cx="177201" cy="304800"/>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028" name="Picture 4" descr="http://www.clker.com/cliparts/7/d/5/0/11954222701511602282woman_blake_eggemeyer_02.svg.hi.png"/>
          <p:cNvPicPr>
            <a:picLocks noChangeAspect="1" noChangeArrowheads="1"/>
          </p:cNvPicPr>
          <p:nvPr/>
        </p:nvPicPr>
        <p:blipFill>
          <a:blip r:embed="rId7" cstate="email"/>
          <a:srcRect/>
          <a:stretch>
            <a:fillRect/>
          </a:stretch>
        </p:blipFill>
        <p:spPr bwMode="auto">
          <a:xfrm>
            <a:off x="441716" y="3606196"/>
            <a:ext cx="360040" cy="716478"/>
          </a:xfrm>
          <a:prstGeom prst="rect">
            <a:avLst/>
          </a:prstGeom>
          <a:noFill/>
        </p:spPr>
      </p:pic>
      <p:sp>
        <p:nvSpPr>
          <p:cNvPr id="13" name="TextBox 12"/>
          <p:cNvSpPr txBox="1"/>
          <p:nvPr/>
        </p:nvSpPr>
        <p:spPr>
          <a:xfrm>
            <a:off x="26201" y="60593"/>
            <a:ext cx="327334" cy="400110"/>
          </a:xfrm>
          <a:prstGeom prst="rect">
            <a:avLst/>
          </a:prstGeom>
          <a:solidFill>
            <a:schemeClr val="bg1"/>
          </a:solidFill>
          <a:ln>
            <a:solidFill>
              <a:srgbClr val="FF0000"/>
            </a:solidFill>
          </a:ln>
        </p:spPr>
        <p:txBody>
          <a:bodyPr wrap="none" rtlCol="0">
            <a:spAutoFit/>
          </a:bodyPr>
          <a:lstStyle/>
          <a:p>
            <a:r>
              <a:rPr lang="en-GB" sz="2000" dirty="0" smtClean="0">
                <a:solidFill>
                  <a:srgbClr val="FF0000"/>
                </a:solidFill>
              </a:rPr>
              <a:t>1</a:t>
            </a:r>
            <a:endParaRPr lang="en-GB" sz="2000" dirty="0">
              <a:solidFill>
                <a:srgbClr val="FF000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6691" y="260648"/>
            <a:ext cx="8039797" cy="738664"/>
          </a:xfrm>
        </p:spPr>
        <p:txBody>
          <a:bodyPr/>
          <a:lstStyle/>
          <a:p>
            <a:pPr algn="ctr"/>
            <a:r>
              <a:rPr lang="en-GB" sz="2400" dirty="0" smtClean="0"/>
              <a:t>Annual Demographics assessed vs. arts Council “Taking part” survey</a:t>
            </a:r>
            <a:endParaRPr lang="en-GB" sz="2400" dirty="0"/>
          </a:p>
        </p:txBody>
      </p:sp>
      <p:sp>
        <p:nvSpPr>
          <p:cNvPr id="6" name="Content Placeholder 5"/>
          <p:cNvSpPr>
            <a:spLocks noGrp="1"/>
          </p:cNvSpPr>
          <p:nvPr>
            <p:ph idx="1"/>
          </p:nvPr>
        </p:nvSpPr>
        <p:spPr>
          <a:xfrm>
            <a:off x="755576" y="1124744"/>
            <a:ext cx="8159824" cy="4666456"/>
          </a:xfrm>
        </p:spPr>
        <p:txBody>
          <a:bodyPr>
            <a:noAutofit/>
          </a:bodyPr>
          <a:lstStyle/>
          <a:p>
            <a:r>
              <a:rPr lang="en-GB" sz="1800" dirty="0" smtClean="0"/>
              <a:t>7% of our audience consider themselves or someone in their party to have a </a:t>
            </a:r>
            <a:r>
              <a:rPr lang="en-GB" sz="1800" b="1" dirty="0" smtClean="0">
                <a:solidFill>
                  <a:schemeClr val="tx1"/>
                </a:solidFill>
              </a:rPr>
              <a:t>disability</a:t>
            </a:r>
            <a:r>
              <a:rPr lang="en-GB" sz="1800" dirty="0" smtClean="0"/>
              <a:t> (~45,500) vs. 25% of play / drama attendees nationally</a:t>
            </a:r>
          </a:p>
          <a:p>
            <a:endParaRPr lang="en-GB" sz="1800" dirty="0" smtClean="0"/>
          </a:p>
          <a:p>
            <a:r>
              <a:rPr lang="en-GB" sz="1800" dirty="0" smtClean="0"/>
              <a:t>24% of bookers attended with an </a:t>
            </a:r>
            <a:r>
              <a:rPr lang="en-GB" sz="1800" b="1" dirty="0" smtClean="0">
                <a:solidFill>
                  <a:schemeClr val="tx1"/>
                </a:solidFill>
              </a:rPr>
              <a:t>under 16 </a:t>
            </a:r>
            <a:r>
              <a:rPr lang="en-GB" sz="1800" dirty="0" smtClean="0"/>
              <a:t>(~153,700)</a:t>
            </a:r>
          </a:p>
          <a:p>
            <a:pPr lvl="1"/>
            <a:r>
              <a:rPr lang="en-GB" sz="1400" dirty="0" smtClean="0"/>
              <a:t>40% for Matilda</a:t>
            </a:r>
          </a:p>
          <a:p>
            <a:pPr lvl="1"/>
            <a:r>
              <a:rPr lang="en-GB" sz="1400" dirty="0" smtClean="0"/>
              <a:t>50% for The Heart of Robin Hood</a:t>
            </a:r>
          </a:p>
          <a:p>
            <a:pPr lvl="1"/>
            <a:r>
              <a:rPr lang="en-GB" sz="1400" dirty="0" smtClean="0"/>
              <a:t>66% for The Taming of the Shrew (YPS)</a:t>
            </a:r>
            <a:endParaRPr lang="en-GB" sz="1800" dirty="0" smtClean="0"/>
          </a:p>
          <a:p>
            <a:endParaRPr lang="en-GB" sz="1800" dirty="0" smtClean="0"/>
          </a:p>
          <a:p>
            <a:r>
              <a:rPr lang="en-GB" sz="1800" dirty="0" smtClean="0"/>
              <a:t>62% of bookers were </a:t>
            </a:r>
            <a:r>
              <a:rPr lang="en-GB" sz="1800" b="1" dirty="0" smtClean="0">
                <a:solidFill>
                  <a:schemeClr val="tx1"/>
                </a:solidFill>
              </a:rPr>
              <a:t>female</a:t>
            </a:r>
            <a:r>
              <a:rPr lang="en-GB" sz="1800" b="1" dirty="0" smtClean="0"/>
              <a:t> </a:t>
            </a:r>
            <a:r>
              <a:rPr lang="en-GB" sz="1800" dirty="0" smtClean="0"/>
              <a:t>vs. 58% of play/drama attendees nationally</a:t>
            </a:r>
          </a:p>
          <a:p>
            <a:endParaRPr lang="en-GB" sz="1800" b="1" dirty="0" smtClean="0"/>
          </a:p>
          <a:p>
            <a:r>
              <a:rPr lang="en-GB" sz="1800" dirty="0" smtClean="0"/>
              <a:t>95% of bookers rated our work as </a:t>
            </a:r>
            <a:r>
              <a:rPr lang="en-GB" sz="1800" b="1" dirty="0" smtClean="0">
                <a:solidFill>
                  <a:schemeClr val="tx1"/>
                </a:solidFill>
              </a:rPr>
              <a:t>good, very good or excellent</a:t>
            </a:r>
          </a:p>
          <a:p>
            <a:pPr lvl="1"/>
            <a:r>
              <a:rPr lang="en-GB" sz="1400" dirty="0" smtClean="0"/>
              <a:t>64% gave an </a:t>
            </a:r>
            <a:r>
              <a:rPr lang="en-GB" sz="1400" b="1" dirty="0" smtClean="0">
                <a:solidFill>
                  <a:schemeClr val="tx1"/>
                </a:solidFill>
              </a:rPr>
              <a:t>excellent</a:t>
            </a:r>
            <a:r>
              <a:rPr lang="en-GB" sz="1400" dirty="0" smtClean="0"/>
              <a:t> rating vs. our target of &gt;50% (Matilda particularly excellent at 87%)</a:t>
            </a:r>
          </a:p>
          <a:p>
            <a:endParaRPr lang="en-GB" sz="1800" dirty="0" smtClean="0"/>
          </a:p>
          <a:p>
            <a:r>
              <a:rPr lang="en-GB" sz="1800" dirty="0" smtClean="0"/>
              <a:t>97% would consider seeing </a:t>
            </a:r>
            <a:r>
              <a:rPr lang="en-GB" sz="1800" b="1" dirty="0" smtClean="0">
                <a:solidFill>
                  <a:schemeClr val="tx1"/>
                </a:solidFill>
              </a:rPr>
              <a:t>another RSC production</a:t>
            </a:r>
            <a:endParaRPr lang="en-GB" sz="1800" b="1" dirty="0">
              <a:solidFill>
                <a:schemeClr val="tx1"/>
              </a:solidFill>
            </a:endParaRPr>
          </a:p>
        </p:txBody>
      </p:sp>
      <p:sp>
        <p:nvSpPr>
          <p:cNvPr id="5" name="Footer Placeholder 3"/>
          <p:cNvSpPr>
            <a:spLocks noGrp="1"/>
          </p:cNvSpPr>
          <p:nvPr>
            <p:ph type="ftr" sz="quarter" idx="4294967295"/>
          </p:nvPr>
        </p:nvSpPr>
        <p:spPr>
          <a:xfrm>
            <a:off x="152400" y="6553200"/>
            <a:ext cx="2895600" cy="304800"/>
          </a:xfrm>
          <a:prstGeom prst="rect">
            <a:avLst/>
          </a:prstGeom>
          <a:noFill/>
        </p:spPr>
        <p:txBody>
          <a:bodyPr/>
          <a:lstStyle/>
          <a:p>
            <a:r>
              <a:rPr lang="en-US" sz="1100" dirty="0" smtClean="0">
                <a:latin typeface="Arial" pitchFamily="34" charset="0"/>
                <a:ea typeface="MS Pゴシック"/>
                <a:cs typeface="MS Pゴシック"/>
              </a:rPr>
              <a:t>Becky Loftus, Audience Insight</a:t>
            </a:r>
          </a:p>
        </p:txBody>
      </p:sp>
      <p:pic>
        <p:nvPicPr>
          <p:cNvPr id="7" name="Picture 2" descr="http://www.hstleaz.plus.com/Photos/Administration/family-silhouette-clip-art.jpg"/>
          <p:cNvPicPr>
            <a:picLocks noChangeAspect="1" noChangeArrowheads="1"/>
          </p:cNvPicPr>
          <p:nvPr/>
        </p:nvPicPr>
        <p:blipFill>
          <a:blip r:embed="rId3" cstate="email"/>
          <a:srcRect/>
          <a:stretch>
            <a:fillRect/>
          </a:stretch>
        </p:blipFill>
        <p:spPr bwMode="auto">
          <a:xfrm>
            <a:off x="189868" y="2068204"/>
            <a:ext cx="734957" cy="724972"/>
          </a:xfrm>
          <a:prstGeom prst="rect">
            <a:avLst/>
          </a:prstGeom>
          <a:noFill/>
        </p:spPr>
      </p:pic>
      <p:pic>
        <p:nvPicPr>
          <p:cNvPr id="8" name="Picture 5"/>
          <p:cNvPicPr>
            <a:picLocks noChangeAspect="1" noChangeArrowheads="1"/>
          </p:cNvPicPr>
          <p:nvPr/>
        </p:nvPicPr>
        <p:blipFill>
          <a:blip r:embed="rId4" cstate="email"/>
          <a:srcRect/>
          <a:stretch>
            <a:fillRect/>
          </a:stretch>
        </p:blipFill>
        <p:spPr bwMode="auto">
          <a:xfrm>
            <a:off x="115456" y="4524395"/>
            <a:ext cx="817321" cy="469870"/>
          </a:xfrm>
          <a:prstGeom prst="rect">
            <a:avLst/>
          </a:prstGeom>
          <a:noFill/>
          <a:ln w="9525">
            <a:noFill/>
            <a:miter lim="800000"/>
            <a:headEnd/>
            <a:tailEnd/>
          </a:ln>
        </p:spPr>
      </p:pic>
      <p:pic>
        <p:nvPicPr>
          <p:cNvPr id="1026" name="Picture 2" descr="http://www.dundee.ac.uk/studentservices/disabilityservices/leaflets/img/Image12.gif"/>
          <p:cNvPicPr>
            <a:picLocks noChangeAspect="1" noChangeArrowheads="1"/>
          </p:cNvPicPr>
          <p:nvPr/>
        </p:nvPicPr>
        <p:blipFill>
          <a:blip r:embed="rId5" cstate="email"/>
          <a:srcRect/>
          <a:stretch>
            <a:fillRect/>
          </a:stretch>
        </p:blipFill>
        <p:spPr bwMode="auto">
          <a:xfrm>
            <a:off x="441716" y="1113045"/>
            <a:ext cx="471364" cy="467973"/>
          </a:xfrm>
          <a:prstGeom prst="rect">
            <a:avLst/>
          </a:prstGeom>
          <a:noFill/>
        </p:spPr>
      </p:pic>
      <p:pic>
        <p:nvPicPr>
          <p:cNvPr id="1030" name="Picture 6" descr="http://www.koolbadges.co.uk/images/thumbnails/repeat-200x200.jpg"/>
          <p:cNvPicPr>
            <a:picLocks noChangeAspect="1" noChangeArrowheads="1"/>
          </p:cNvPicPr>
          <p:nvPr/>
        </p:nvPicPr>
        <p:blipFill>
          <a:blip r:embed="rId6" cstate="email"/>
          <a:srcRect/>
          <a:stretch>
            <a:fillRect/>
          </a:stretch>
        </p:blipFill>
        <p:spPr bwMode="auto">
          <a:xfrm>
            <a:off x="212697" y="5431160"/>
            <a:ext cx="720080" cy="720080"/>
          </a:xfrm>
          <a:prstGeom prst="rect">
            <a:avLst/>
          </a:prstGeom>
          <a:noFill/>
        </p:spPr>
      </p:pic>
      <p:sp>
        <p:nvSpPr>
          <p:cNvPr id="11" name="TextBox 10"/>
          <p:cNvSpPr txBox="1"/>
          <p:nvPr/>
        </p:nvSpPr>
        <p:spPr>
          <a:xfrm>
            <a:off x="5135418" y="2636912"/>
            <a:ext cx="3384376" cy="584775"/>
          </a:xfrm>
          <a:prstGeom prst="rect">
            <a:avLst/>
          </a:prstGeom>
          <a:noFill/>
          <a:ln>
            <a:solidFill>
              <a:srgbClr val="FF0000"/>
            </a:solidFill>
          </a:ln>
        </p:spPr>
        <p:txBody>
          <a:bodyPr wrap="square" rtlCol="0">
            <a:spAutoFit/>
          </a:bodyPr>
          <a:lstStyle/>
          <a:p>
            <a:pPr algn="ctr"/>
            <a:r>
              <a:rPr lang="en-GB" sz="1600" dirty="0" smtClean="0">
                <a:solidFill>
                  <a:srgbClr val="FF0000"/>
                </a:solidFill>
              </a:rPr>
              <a:t>N.B. 30% of play/drama attendees have a child in the household</a:t>
            </a:r>
            <a:endParaRPr lang="en-GB" sz="1600" dirty="0">
              <a:solidFill>
                <a:srgbClr val="FF0000"/>
              </a:solidFill>
            </a:endParaRPr>
          </a:p>
        </p:txBody>
      </p:sp>
      <p:sp>
        <p:nvSpPr>
          <p:cNvPr id="12" name="Rectangle 11"/>
          <p:cNvSpPr/>
          <p:nvPr/>
        </p:nvSpPr>
        <p:spPr>
          <a:xfrm>
            <a:off x="755576" y="3814618"/>
            <a:ext cx="177201" cy="304800"/>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028" name="Picture 4" descr="http://www.clker.com/cliparts/7/d/5/0/11954222701511602282woman_blake_eggemeyer_02.svg.hi.png"/>
          <p:cNvPicPr>
            <a:picLocks noChangeAspect="1" noChangeArrowheads="1"/>
          </p:cNvPicPr>
          <p:nvPr/>
        </p:nvPicPr>
        <p:blipFill>
          <a:blip r:embed="rId7" cstate="email"/>
          <a:srcRect/>
          <a:stretch>
            <a:fillRect/>
          </a:stretch>
        </p:blipFill>
        <p:spPr bwMode="auto">
          <a:xfrm>
            <a:off x="441716" y="3606196"/>
            <a:ext cx="360040" cy="716478"/>
          </a:xfrm>
          <a:prstGeom prst="rect">
            <a:avLst/>
          </a:prstGeom>
          <a:noFill/>
        </p:spPr>
      </p:pic>
      <p:sp>
        <p:nvSpPr>
          <p:cNvPr id="13" name="TextBox 12"/>
          <p:cNvSpPr txBox="1"/>
          <p:nvPr/>
        </p:nvSpPr>
        <p:spPr>
          <a:xfrm>
            <a:off x="1080632" y="1482749"/>
            <a:ext cx="7439162" cy="3477875"/>
          </a:xfrm>
          <a:prstGeom prst="rect">
            <a:avLst/>
          </a:prstGeom>
          <a:solidFill>
            <a:schemeClr val="bg1"/>
          </a:solidFill>
          <a:ln w="38100">
            <a:solidFill>
              <a:schemeClr val="tx1">
                <a:lumMod val="50000"/>
                <a:lumOff val="50000"/>
              </a:schemeClr>
            </a:solidFill>
          </a:ln>
          <a:effectLst>
            <a:outerShdw blurRad="50800" dist="38100" dir="2700000" algn="tl" rotWithShape="0">
              <a:prstClr val="black">
                <a:alpha val="40000"/>
              </a:prstClr>
            </a:outerShdw>
          </a:effectLst>
        </p:spPr>
        <p:txBody>
          <a:bodyPr wrap="square" rtlCol="0">
            <a:spAutoFit/>
          </a:bodyPr>
          <a:lstStyle/>
          <a:p>
            <a:r>
              <a:rPr lang="en-GB" sz="2000" u="sng" dirty="0" smtClean="0"/>
              <a:t>Conclusions</a:t>
            </a:r>
          </a:p>
          <a:p>
            <a:pPr>
              <a:buFont typeface="Wingdings"/>
              <a:buChar char="ü"/>
            </a:pPr>
            <a:r>
              <a:rPr lang="en-GB" sz="2000" dirty="0" smtClean="0">
                <a:solidFill>
                  <a:srgbClr val="00B050"/>
                </a:solidFill>
                <a:sym typeface="Wingdings"/>
              </a:rPr>
              <a:t>Our more regular family programming combined with Matilda in the West End are working well in </a:t>
            </a:r>
            <a:r>
              <a:rPr lang="en-GB" sz="2000" b="1" dirty="0" smtClean="0">
                <a:solidFill>
                  <a:srgbClr val="00B050"/>
                </a:solidFill>
                <a:sym typeface="Wingdings"/>
              </a:rPr>
              <a:t>reaching family audiences</a:t>
            </a:r>
          </a:p>
          <a:p>
            <a:endParaRPr lang="en-GB" sz="2000" b="1" dirty="0" smtClean="0">
              <a:solidFill>
                <a:srgbClr val="00B050"/>
              </a:solidFill>
              <a:sym typeface="Wingdings"/>
            </a:endParaRPr>
          </a:p>
          <a:p>
            <a:pPr>
              <a:buFont typeface="Wingdings"/>
              <a:buChar char="ü"/>
            </a:pPr>
            <a:r>
              <a:rPr lang="en-GB" sz="2000" dirty="0" smtClean="0">
                <a:solidFill>
                  <a:srgbClr val="00B050"/>
                </a:solidFill>
                <a:sym typeface="Wingdings"/>
              </a:rPr>
              <a:t>Our work as a whole is </a:t>
            </a:r>
            <a:r>
              <a:rPr lang="en-GB" sz="2000" b="1" dirty="0" smtClean="0">
                <a:solidFill>
                  <a:srgbClr val="00B050"/>
                </a:solidFill>
                <a:sym typeface="Wingdings"/>
              </a:rPr>
              <a:t>appreciated by our audienc</a:t>
            </a:r>
            <a:r>
              <a:rPr lang="en-GB" sz="2000" dirty="0" smtClean="0">
                <a:solidFill>
                  <a:srgbClr val="00B050"/>
                </a:solidFill>
                <a:sym typeface="Wingdings"/>
              </a:rPr>
              <a:t>es and generating repeat business</a:t>
            </a:r>
          </a:p>
          <a:p>
            <a:endParaRPr lang="en-GB" sz="2000" dirty="0" smtClean="0">
              <a:solidFill>
                <a:srgbClr val="00B050"/>
              </a:solidFill>
              <a:sym typeface="Wingdings"/>
            </a:endParaRPr>
          </a:p>
          <a:p>
            <a:pPr>
              <a:buFont typeface="Wingdings" pitchFamily="2" charset="2"/>
              <a:buChar char="û"/>
            </a:pPr>
            <a:r>
              <a:rPr lang="en-GB" sz="2000" dirty="0" smtClean="0">
                <a:solidFill>
                  <a:srgbClr val="FF0000"/>
                </a:solidFill>
                <a:sym typeface="Wingdings"/>
              </a:rPr>
              <a:t>We need to look further into our provision for disabled audiences and communicate better the many access improvements that have been put in place and the captioned and audio described performances available</a:t>
            </a:r>
            <a:endParaRPr lang="en-GB" sz="2000" dirty="0">
              <a:solidFill>
                <a:srgbClr val="FF0000"/>
              </a:solidFill>
            </a:endParaRPr>
          </a:p>
        </p:txBody>
      </p:sp>
      <p:sp>
        <p:nvSpPr>
          <p:cNvPr id="16" name="TextBox 15"/>
          <p:cNvSpPr txBox="1"/>
          <p:nvPr/>
        </p:nvSpPr>
        <p:spPr>
          <a:xfrm>
            <a:off x="26201" y="60593"/>
            <a:ext cx="327334" cy="400110"/>
          </a:xfrm>
          <a:prstGeom prst="rect">
            <a:avLst/>
          </a:prstGeom>
          <a:solidFill>
            <a:schemeClr val="bg1"/>
          </a:solidFill>
          <a:ln>
            <a:solidFill>
              <a:srgbClr val="FF0000"/>
            </a:solidFill>
          </a:ln>
        </p:spPr>
        <p:txBody>
          <a:bodyPr wrap="none" rtlCol="0">
            <a:spAutoFit/>
          </a:bodyPr>
          <a:lstStyle/>
          <a:p>
            <a:r>
              <a:rPr lang="en-GB" sz="2000" dirty="0" smtClean="0">
                <a:solidFill>
                  <a:srgbClr val="FF0000"/>
                </a:solidFill>
              </a:rPr>
              <a:t>1</a:t>
            </a:r>
            <a:endParaRPr lang="en-GB" sz="2000" dirty="0">
              <a:solidFill>
                <a:srgbClr val="FF0000"/>
              </a:solidFill>
            </a:endParaRPr>
          </a:p>
        </p:txBody>
      </p:sp>
      <p:pic>
        <p:nvPicPr>
          <p:cNvPr id="11265" name="Picture 1"/>
          <p:cNvPicPr>
            <a:picLocks noChangeAspect="1" noChangeArrowheads="1"/>
          </p:cNvPicPr>
          <p:nvPr/>
        </p:nvPicPr>
        <p:blipFill>
          <a:blip r:embed="rId8"/>
          <a:srcRect/>
          <a:stretch>
            <a:fillRect/>
          </a:stretch>
        </p:blipFill>
        <p:spPr bwMode="auto">
          <a:xfrm>
            <a:off x="7795085" y="564586"/>
            <a:ext cx="1120315" cy="1120315"/>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rts Council Engagement Measures.png"/>
          <p:cNvPicPr>
            <a:picLocks noChangeAspect="1"/>
          </p:cNvPicPr>
          <p:nvPr/>
        </p:nvPicPr>
        <p:blipFill>
          <a:blip r:embed="rId3" cstate="print"/>
          <a:stretch>
            <a:fillRect/>
          </a:stretch>
        </p:blipFill>
        <p:spPr>
          <a:xfrm>
            <a:off x="7897068" y="0"/>
            <a:ext cx="1231290" cy="1219099"/>
          </a:xfrm>
          <a:prstGeom prst="rect">
            <a:avLst/>
          </a:prstGeom>
        </p:spPr>
      </p:pic>
      <p:sp>
        <p:nvSpPr>
          <p:cNvPr id="2578434" name="Rectangle 2"/>
          <p:cNvSpPr>
            <a:spLocks noChangeArrowheads="1"/>
          </p:cNvSpPr>
          <p:nvPr/>
        </p:nvSpPr>
        <p:spPr bwMode="auto">
          <a:xfrm>
            <a:off x="34924" y="5906768"/>
            <a:ext cx="7489404" cy="502837"/>
          </a:xfrm>
          <a:prstGeom prst="rect">
            <a:avLst/>
          </a:prstGeom>
          <a:noFill/>
          <a:ln w="9525">
            <a:noFill/>
            <a:miter lim="800000"/>
            <a:headEnd/>
            <a:tailEnd/>
          </a:ln>
          <a:effectLst/>
        </p:spPr>
        <p:txBody>
          <a:bodyPr wrap="square" lIns="86493" tIns="43247" rIns="86493" bIns="43247" anchor="ctr">
            <a:spAutoFit/>
          </a:bodyPr>
          <a:lstStyle/>
          <a:p>
            <a:pPr defTabSz="865188"/>
            <a:r>
              <a:rPr lang="en-US" altLang="ja-JP" sz="900" dirty="0" smtClean="0">
                <a:solidFill>
                  <a:srgbClr val="000000"/>
                </a:solidFill>
                <a:latin typeface="Arial" charset="0"/>
                <a:ea typeface="ＭＳ Ｐゴシック" pitchFamily="34" charset="-128"/>
                <a:cs typeface="+mn-cs"/>
              </a:rPr>
              <a:t>RS11A: Here are some phrases that people might use to describe the experience of watching a piece of theatre.  For each pair, please mark a point on the scale towards whichever is closest to your experience of watching [PRODUCTION]</a:t>
            </a:r>
          </a:p>
          <a:p>
            <a:pPr defTabSz="865188"/>
            <a:r>
              <a:rPr lang="en-GB" altLang="ja-JP" sz="900" dirty="0" smtClean="0">
                <a:solidFill>
                  <a:srgbClr val="000000"/>
                </a:solidFill>
                <a:latin typeface="Arial" charset="0"/>
                <a:ea typeface="ＭＳ Ｐゴシック" pitchFamily="34" charset="-128"/>
                <a:cs typeface="+mn-cs"/>
              </a:rPr>
              <a:t>Base: All respondents attending season (n=2,022)</a:t>
            </a:r>
            <a:endParaRPr lang="en-GB" altLang="ja-JP" sz="900" dirty="0">
              <a:solidFill>
                <a:srgbClr val="000000"/>
              </a:solidFill>
              <a:latin typeface="Arial" charset="0"/>
              <a:ea typeface="ＭＳ Ｐゴシック" pitchFamily="34" charset="-128"/>
              <a:cs typeface="+mn-cs"/>
            </a:endParaRPr>
          </a:p>
        </p:txBody>
      </p:sp>
      <p:sp>
        <p:nvSpPr>
          <p:cNvPr id="2578435" name="Rectangle 3"/>
          <p:cNvSpPr>
            <a:spLocks noGrp="1" noChangeArrowheads="1"/>
          </p:cNvSpPr>
          <p:nvPr>
            <p:ph type="title"/>
          </p:nvPr>
        </p:nvSpPr>
        <p:spPr>
          <a:xfrm>
            <a:off x="395536" y="342429"/>
            <a:ext cx="7488832" cy="422275"/>
          </a:xfrm>
          <a:noFill/>
          <a:ln/>
        </p:spPr>
        <p:txBody>
          <a:bodyPr/>
          <a:lstStyle/>
          <a:p>
            <a:pPr algn="l">
              <a:tabLst>
                <a:tab pos="901700" algn="l"/>
              </a:tabLst>
            </a:pPr>
            <a:r>
              <a:rPr lang="en-US" sz="1600" b="1" dirty="0" smtClean="0"/>
              <a:t>We asked a new set of questions based on research by the Arts Council into measuring engagement: </a:t>
            </a:r>
            <a:r>
              <a:rPr lang="en-US" sz="1200" dirty="0" smtClean="0"/>
              <a:t>“Here are some phrases that people might use to describe the experience of watching a piece of theatre. For each pair, please mark a point on the scale towards whichever is closest to your experience of watching [PRODUCTION].”</a:t>
            </a:r>
            <a:endParaRPr lang="en-US" sz="1600" dirty="0"/>
          </a:p>
        </p:txBody>
      </p:sp>
      <p:graphicFrame>
        <p:nvGraphicFramePr>
          <p:cNvPr id="16" name="Group 427"/>
          <p:cNvGraphicFramePr>
            <a:graphicFrameLocks noGrp="1"/>
          </p:cNvGraphicFramePr>
          <p:nvPr/>
        </p:nvGraphicFramePr>
        <p:xfrm>
          <a:off x="395536" y="1412776"/>
          <a:ext cx="8208912" cy="4281508"/>
        </p:xfrm>
        <a:graphic>
          <a:graphicData uri="http://schemas.openxmlformats.org/drawingml/2006/table">
            <a:tbl>
              <a:tblPr/>
              <a:tblGrid>
                <a:gridCol w="1806441"/>
                <a:gridCol w="1644024"/>
                <a:gridCol w="660948"/>
                <a:gridCol w="660948"/>
                <a:gridCol w="660948"/>
                <a:gridCol w="660948"/>
                <a:gridCol w="660948"/>
                <a:gridCol w="1453707"/>
              </a:tblGrid>
              <a:tr h="712493">
                <a:tc>
                  <a:txBody>
                    <a:bodyPr/>
                    <a:lstStyle/>
                    <a:p>
                      <a:pPr algn="ctr" fontAlgn="b"/>
                      <a:r>
                        <a:rPr lang="en-GB" sz="1100" b="1" i="1" u="none" strike="noStrike" kern="1200" dirty="0" smtClean="0">
                          <a:solidFill>
                            <a:srgbClr val="000000"/>
                          </a:solidFill>
                          <a:latin typeface="Arial"/>
                          <a:ea typeface="+mn-ea"/>
                          <a:cs typeface="+mn-cs"/>
                        </a:rPr>
                        <a:t>Arts</a:t>
                      </a:r>
                      <a:r>
                        <a:rPr lang="en-GB" sz="1100" b="1" i="1" u="none" strike="noStrike" kern="1200" baseline="0" dirty="0" smtClean="0">
                          <a:solidFill>
                            <a:srgbClr val="000000"/>
                          </a:solidFill>
                          <a:latin typeface="Arial"/>
                          <a:ea typeface="+mn-ea"/>
                          <a:cs typeface="+mn-cs"/>
                        </a:rPr>
                        <a:t> Council Name...</a:t>
                      </a:r>
                      <a:endParaRPr lang="en-GB" sz="1100" b="1" i="1" u="none" strike="noStrike" kern="1200" dirty="0">
                        <a:solidFill>
                          <a:srgbClr val="000000"/>
                        </a:solidFill>
                        <a:latin typeface="Arial"/>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spcAft>
                          <a:spcPts val="0"/>
                        </a:spcAft>
                      </a:pPr>
                      <a:r>
                        <a:rPr lang="en-GB" sz="1100" b="0" i="0" u="none" strike="noStrike" kern="1200" dirty="0" smtClean="0">
                          <a:solidFill>
                            <a:srgbClr val="000000"/>
                          </a:solidFill>
                          <a:latin typeface="Arial"/>
                          <a:ea typeface="+mn-ea"/>
                          <a:cs typeface="+mn-cs"/>
                        </a:rPr>
                        <a:t>Question wording...</a:t>
                      </a: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fontAlgn="b"/>
                      <a:endParaRPr lang="en-GB" sz="1100" b="1" i="0" u="none" strike="noStrike" kern="1200" dirty="0" smtClean="0">
                        <a:solidFill>
                          <a:srgbClr val="000000"/>
                        </a:solidFill>
                        <a:latin typeface="Arial"/>
                        <a:ea typeface="+mn-ea"/>
                        <a:cs typeface="+mn-cs"/>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fontAlgn="b"/>
                      <a:endParaRPr lang="en-GB" sz="1100" b="1" i="0" u="none" strike="noStrike" kern="1200" dirty="0" smtClean="0">
                        <a:solidFill>
                          <a:srgbClr val="000000"/>
                        </a:solidFill>
                        <a:latin typeface="Arial"/>
                        <a:ea typeface="+mn-ea"/>
                        <a:cs typeface="+mn-cs"/>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fontAlgn="b"/>
                      <a:endParaRPr lang="en-GB" sz="1100" b="1" i="0" u="none" strike="noStrike" kern="1200" dirty="0" smtClean="0">
                        <a:solidFill>
                          <a:srgbClr val="000000"/>
                        </a:solidFill>
                        <a:latin typeface="Arial"/>
                        <a:ea typeface="+mn-ea"/>
                        <a:cs typeface="+mn-cs"/>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fontAlgn="b"/>
                      <a:endParaRPr lang="en-GB" sz="1100" b="1" i="0" u="none" strike="noStrike" kern="1200" dirty="0" smtClean="0">
                        <a:solidFill>
                          <a:srgbClr val="000000"/>
                        </a:solidFill>
                        <a:latin typeface="Arial"/>
                        <a:ea typeface="+mn-ea"/>
                        <a:cs typeface="+mn-cs"/>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fontAlgn="b"/>
                      <a:endParaRPr lang="en-GB" sz="1100" b="1" i="0" u="none" strike="noStrike" kern="1200" dirty="0" smtClean="0">
                        <a:solidFill>
                          <a:srgbClr val="000000"/>
                        </a:solidFill>
                        <a:latin typeface="Arial"/>
                        <a:ea typeface="+mn-ea"/>
                        <a:cs typeface="+mn-cs"/>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spcAft>
                          <a:spcPts val="0"/>
                        </a:spcAft>
                      </a:pPr>
                      <a:endParaRPr lang="en-GB" sz="1100" b="1" i="0" u="none" strike="noStrike" kern="1200" dirty="0" smtClean="0">
                        <a:solidFill>
                          <a:srgbClr val="000000"/>
                        </a:solidFill>
                        <a:latin typeface="Arial"/>
                        <a:ea typeface="+mn-ea"/>
                        <a:cs typeface="+mn-cs"/>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79410">
                <a:tc>
                  <a:txBody>
                    <a:bodyPr/>
                    <a:lstStyle/>
                    <a:p>
                      <a:pPr algn="ctr" fontAlgn="b"/>
                      <a:r>
                        <a:rPr lang="en-US" sz="1100" b="1" i="1" u="none" strike="noStrike" kern="1200" dirty="0">
                          <a:solidFill>
                            <a:srgbClr val="000000"/>
                          </a:solidFill>
                          <a:latin typeface="Arial"/>
                          <a:ea typeface="+mn-ea"/>
                          <a:cs typeface="+mn-cs"/>
                        </a:rPr>
                        <a:t>Engagement and concentration</a:t>
                      </a:r>
                      <a:endParaRPr lang="en-GB" sz="1100" b="1" i="1" u="none" strike="noStrike" kern="1200" dirty="0">
                        <a:solidFill>
                          <a:srgbClr val="000000"/>
                        </a:solidFill>
                        <a:latin typeface="Arial"/>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spcAft>
                          <a:spcPts val="0"/>
                        </a:spcAft>
                      </a:pPr>
                      <a:r>
                        <a:rPr lang="en-US" sz="1100" b="0" i="0" u="none" strike="noStrike" kern="1200" dirty="0" smtClean="0">
                          <a:solidFill>
                            <a:srgbClr val="FF0000"/>
                          </a:solidFill>
                          <a:latin typeface="Arial"/>
                          <a:ea typeface="+mn-ea"/>
                          <a:cs typeface="+mn-cs"/>
                        </a:rPr>
                        <a:t>It felt like time was passing slowly</a:t>
                      </a:r>
                      <a:endParaRPr lang="en-GB" sz="1100" b="0" i="0" u="none" strike="noStrike" kern="1200" dirty="0" smtClean="0">
                        <a:solidFill>
                          <a:srgbClr val="FF0000"/>
                        </a:solidFill>
                        <a:latin typeface="Arial"/>
                        <a:ea typeface="+mn-ea"/>
                        <a:cs typeface="+mn-cs"/>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fontAlgn="b"/>
                      <a:r>
                        <a:rPr lang="en-GB" sz="1100" b="0" i="0" u="none" strike="noStrike" dirty="0" smtClean="0">
                          <a:latin typeface="Arial"/>
                          <a:sym typeface="Wingdings"/>
                        </a:rPr>
                        <a:t></a:t>
                      </a:r>
                      <a:endParaRPr lang="en-GB" sz="1100" b="0" i="0" u="none" strike="noStrike" dirty="0">
                        <a:latin typeface="Arial"/>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endParaRPr lang="en-GB" sz="1100" b="0" i="0" u="none" strike="noStrike" dirty="0" smtClean="0">
                        <a:latin typeface="+mn-lt"/>
                        <a:sym typeface="Wingdings"/>
                      </a:endParaRPr>
                    </a:p>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p>
                      <a:pPr algn="ctr" fontAlgn="b"/>
                      <a:endParaRPr lang="en-GB" sz="1100" b="0" i="0" u="none" strike="noStrike" dirty="0">
                        <a:latin typeface="Arial"/>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endParaRPr lang="en-GB" sz="1100" b="0" i="0" u="none" strike="noStrike" dirty="0" smtClean="0">
                        <a:latin typeface="+mn-lt"/>
                        <a:sym typeface="Wingdings"/>
                      </a:endParaRPr>
                    </a:p>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p>
                      <a:pPr algn="ctr" fontAlgn="b"/>
                      <a:endParaRPr lang="en-GB" sz="1100" b="0" i="0" u="none" strike="noStrike" dirty="0">
                        <a:latin typeface="Arial"/>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endParaRPr lang="en-GB" sz="1100" b="0" i="0" u="none" strike="noStrike" dirty="0" smtClean="0">
                        <a:latin typeface="+mn-lt"/>
                        <a:sym typeface="Wingdings"/>
                      </a:endParaRPr>
                    </a:p>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p>
                      <a:pPr algn="ctr" fontAlgn="b"/>
                      <a:endParaRPr lang="en-GB" sz="1100" b="0" i="0" u="none" strike="noStrike" dirty="0">
                        <a:latin typeface="Arial"/>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endParaRPr lang="en-GB" sz="1100" b="0" i="0" u="none" strike="noStrike" dirty="0" smtClean="0">
                        <a:latin typeface="+mn-lt"/>
                        <a:sym typeface="Wingdings"/>
                      </a:endParaRPr>
                    </a:p>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p>
                      <a:pPr algn="ctr" fontAlgn="b"/>
                      <a:endParaRPr lang="en-GB" sz="1100" b="0" i="0" u="none" strike="noStrike" dirty="0">
                        <a:latin typeface="Arial"/>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spcAft>
                          <a:spcPts val="0"/>
                        </a:spcAft>
                      </a:pPr>
                      <a:r>
                        <a:rPr lang="en-US" sz="1100" b="0" i="0" u="none" strike="noStrike" kern="1200" dirty="0" smtClean="0">
                          <a:solidFill>
                            <a:srgbClr val="00B050"/>
                          </a:solidFill>
                          <a:latin typeface="Arial"/>
                          <a:ea typeface="+mn-ea"/>
                          <a:cs typeface="+mn-cs"/>
                        </a:rPr>
                        <a:t>I hardly noticed the time passing</a:t>
                      </a:r>
                      <a:endParaRPr lang="en-GB" sz="1100" b="0" i="0" u="none" strike="noStrike" kern="1200" dirty="0" smtClean="0">
                        <a:solidFill>
                          <a:srgbClr val="00B050"/>
                        </a:solidFill>
                        <a:latin typeface="Arial"/>
                        <a:ea typeface="+mn-ea"/>
                        <a:cs typeface="+mn-cs"/>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66167">
                <a:tc>
                  <a:txBody>
                    <a:bodyPr/>
                    <a:lstStyle/>
                    <a:p>
                      <a:pPr algn="ctr" fontAlgn="b"/>
                      <a:r>
                        <a:rPr lang="en-US" sz="1100" b="1" i="1" u="none" strike="noStrike" kern="1200" dirty="0">
                          <a:solidFill>
                            <a:srgbClr val="000000"/>
                          </a:solidFill>
                          <a:latin typeface="Arial"/>
                          <a:ea typeface="+mn-ea"/>
                          <a:cs typeface="+mn-cs"/>
                        </a:rPr>
                        <a:t>Fun and enjoyment</a:t>
                      </a:r>
                      <a:endParaRPr lang="en-GB" sz="1100" b="1" i="1" u="none" strike="noStrike" kern="1200" dirty="0">
                        <a:solidFill>
                          <a:srgbClr val="000000"/>
                        </a:solidFill>
                        <a:latin typeface="Arial"/>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spcAft>
                          <a:spcPts val="0"/>
                        </a:spcAft>
                      </a:pPr>
                      <a:r>
                        <a:rPr lang="en-US" sz="1100" b="0" i="0" u="none" strike="noStrike" kern="1200" dirty="0" smtClean="0">
                          <a:solidFill>
                            <a:srgbClr val="FF0000"/>
                          </a:solidFill>
                          <a:latin typeface="Arial"/>
                          <a:ea typeface="+mn-ea"/>
                          <a:cs typeface="+mn-cs"/>
                        </a:rPr>
                        <a:t>I didn’t really enjoy myself</a:t>
                      </a:r>
                      <a:endParaRPr lang="en-GB" sz="1100" b="0" i="0" u="none" strike="noStrike" kern="1200" dirty="0" smtClean="0">
                        <a:solidFill>
                          <a:srgbClr val="FF0000"/>
                        </a:solidFill>
                        <a:latin typeface="Arial"/>
                        <a:ea typeface="+mn-ea"/>
                        <a:cs typeface="+mn-cs"/>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fontAlgn="b"/>
                      <a:r>
                        <a:rPr lang="en-GB" sz="1100" b="0" i="0" u="none" strike="noStrike" dirty="0" smtClean="0">
                          <a:latin typeface="Arial"/>
                          <a:sym typeface="Wingdings"/>
                        </a:rPr>
                        <a:t></a:t>
                      </a:r>
                      <a:endParaRPr lang="en-GB" sz="1100" b="0" i="0" u="none" strike="noStrike" dirty="0">
                        <a:latin typeface="Arial"/>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endParaRPr lang="en-GB" sz="1100" b="0" i="0" u="none" strike="noStrike" dirty="0" smtClean="0">
                        <a:latin typeface="+mn-lt"/>
                        <a:sym typeface="Wingdings"/>
                      </a:endParaRPr>
                    </a:p>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endParaRPr lang="en-GB" sz="1100" b="0" i="0" u="none" strike="noStrike" dirty="0" smtClean="0">
                        <a:latin typeface="+mn-lt"/>
                        <a:sym typeface="Wingdings"/>
                      </a:endParaRPr>
                    </a:p>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endParaRPr lang="en-GB" sz="1100" b="0" i="0" u="none" strike="noStrike" dirty="0" smtClean="0">
                        <a:latin typeface="+mn-lt"/>
                        <a:sym typeface="Wingdings"/>
                      </a:endParaRPr>
                    </a:p>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endParaRPr lang="en-GB" sz="1100" b="0" i="0" u="none" strike="noStrike" dirty="0" smtClean="0">
                        <a:latin typeface="+mn-lt"/>
                        <a:sym typeface="Wingdings"/>
                      </a:endParaRPr>
                    </a:p>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spcAft>
                          <a:spcPts val="0"/>
                        </a:spcAft>
                      </a:pPr>
                      <a:r>
                        <a:rPr lang="en-US" sz="1100" b="0" i="0" u="none" strike="noStrike" kern="1200" dirty="0" smtClean="0">
                          <a:solidFill>
                            <a:srgbClr val="00B050"/>
                          </a:solidFill>
                          <a:latin typeface="Arial"/>
                          <a:ea typeface="+mn-ea"/>
                          <a:cs typeface="+mn-cs"/>
                        </a:rPr>
                        <a:t>It was a lot of fun</a:t>
                      </a:r>
                      <a:endParaRPr lang="en-GB" sz="1100" b="0" i="0" u="none" strike="noStrike" kern="1200" dirty="0" smtClean="0">
                        <a:solidFill>
                          <a:srgbClr val="00B050"/>
                        </a:solidFill>
                        <a:latin typeface="Arial"/>
                        <a:ea typeface="+mn-ea"/>
                        <a:cs typeface="+mn-cs"/>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66167">
                <a:tc>
                  <a:txBody>
                    <a:bodyPr/>
                    <a:lstStyle/>
                    <a:p>
                      <a:pPr algn="ctr" fontAlgn="b"/>
                      <a:r>
                        <a:rPr lang="en-US" sz="1100" b="1" i="1" u="none" strike="noStrike" kern="1200" dirty="0">
                          <a:solidFill>
                            <a:srgbClr val="000000"/>
                          </a:solidFill>
                          <a:latin typeface="Arial"/>
                          <a:ea typeface="+mn-ea"/>
                          <a:cs typeface="+mn-cs"/>
                        </a:rPr>
                        <a:t>Energy and tension</a:t>
                      </a:r>
                      <a:endParaRPr lang="en-GB" sz="1100" b="1" i="1" u="none" strike="noStrike" kern="1200" dirty="0">
                        <a:solidFill>
                          <a:srgbClr val="000000"/>
                        </a:solidFill>
                        <a:latin typeface="Arial"/>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spcAft>
                          <a:spcPts val="0"/>
                        </a:spcAft>
                      </a:pPr>
                      <a:r>
                        <a:rPr lang="en-US" sz="1100" b="0" i="0" u="none" strike="noStrike" kern="1200" dirty="0" smtClean="0">
                          <a:solidFill>
                            <a:srgbClr val="FF0000"/>
                          </a:solidFill>
                          <a:latin typeface="Arial"/>
                          <a:ea typeface="+mn-ea"/>
                          <a:cs typeface="+mn-cs"/>
                        </a:rPr>
                        <a:t>I felt tired and uninterested</a:t>
                      </a:r>
                      <a:endParaRPr lang="en-GB" sz="1100" b="0" i="0" u="none" strike="noStrike" kern="1200" dirty="0" smtClean="0">
                        <a:solidFill>
                          <a:srgbClr val="FF0000"/>
                        </a:solidFill>
                        <a:latin typeface="Arial"/>
                        <a:ea typeface="+mn-ea"/>
                        <a:cs typeface="+mn-cs"/>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fontAlgn="b"/>
                      <a:r>
                        <a:rPr lang="en-GB" sz="1100" b="0" i="0" u="none" strike="noStrike" dirty="0" smtClean="0">
                          <a:latin typeface="Arial"/>
                          <a:sym typeface="Wingdings"/>
                        </a:rPr>
                        <a:t></a:t>
                      </a:r>
                      <a:endParaRPr lang="en-GB" sz="1100" b="0" i="0" u="none" strike="noStrike" dirty="0">
                        <a:latin typeface="Arial"/>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spcAft>
                          <a:spcPts val="0"/>
                        </a:spcAft>
                      </a:pPr>
                      <a:r>
                        <a:rPr lang="en-US" sz="1100" b="0" i="0" u="none" strike="noStrike" kern="1200" dirty="0" smtClean="0">
                          <a:solidFill>
                            <a:srgbClr val="00B050"/>
                          </a:solidFill>
                          <a:latin typeface="Arial"/>
                          <a:ea typeface="+mn-ea"/>
                          <a:cs typeface="+mn-cs"/>
                        </a:rPr>
                        <a:t>I felt lively and enthusiastic</a:t>
                      </a:r>
                      <a:endParaRPr lang="en-GB" sz="1100" b="0" i="0" u="none" strike="noStrike" kern="1200" dirty="0" smtClean="0">
                        <a:solidFill>
                          <a:srgbClr val="00B050"/>
                        </a:solidFill>
                        <a:latin typeface="Arial"/>
                        <a:ea typeface="+mn-ea"/>
                        <a:cs typeface="+mn-cs"/>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12493">
                <a:tc>
                  <a:txBody>
                    <a:bodyPr/>
                    <a:lstStyle/>
                    <a:p>
                      <a:pPr algn="ctr" fontAlgn="b"/>
                      <a:r>
                        <a:rPr lang="en-US" sz="1100" b="1" i="1" u="none" strike="noStrike" kern="1200" dirty="0">
                          <a:solidFill>
                            <a:srgbClr val="000000"/>
                          </a:solidFill>
                          <a:latin typeface="Arial"/>
                          <a:ea typeface="+mn-ea"/>
                          <a:cs typeface="+mn-cs"/>
                        </a:rPr>
                        <a:t>Personal resonance and emotional connection</a:t>
                      </a:r>
                      <a:endParaRPr lang="en-GB" sz="1100" b="1" i="1" u="none" strike="noStrike" kern="1200" dirty="0">
                        <a:solidFill>
                          <a:srgbClr val="000000"/>
                        </a:solidFill>
                        <a:latin typeface="Arial"/>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spcAft>
                          <a:spcPts val="0"/>
                        </a:spcAft>
                      </a:pPr>
                      <a:r>
                        <a:rPr lang="en-US" sz="1100" b="0" i="0" u="none" strike="noStrike" kern="1200" dirty="0" smtClean="0">
                          <a:solidFill>
                            <a:srgbClr val="FF0000"/>
                          </a:solidFill>
                          <a:latin typeface="Arial"/>
                          <a:ea typeface="+mn-ea"/>
                          <a:cs typeface="+mn-cs"/>
                        </a:rPr>
                        <a:t>There wasn’t really much that touched me</a:t>
                      </a:r>
                      <a:endParaRPr lang="en-GB" sz="1100" b="0" i="0" u="none" strike="noStrike" kern="1200" dirty="0" smtClean="0">
                        <a:solidFill>
                          <a:srgbClr val="FF0000"/>
                        </a:solidFill>
                        <a:latin typeface="Arial"/>
                        <a:ea typeface="+mn-ea"/>
                        <a:cs typeface="+mn-cs"/>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fontAlgn="b"/>
                      <a:r>
                        <a:rPr lang="en-GB" sz="1100" b="0" i="0" u="none" strike="noStrike" dirty="0" smtClean="0">
                          <a:latin typeface="Arial"/>
                          <a:sym typeface="Wingdings"/>
                        </a:rPr>
                        <a:t></a:t>
                      </a:r>
                      <a:endParaRPr lang="en-GB" sz="1100" b="0" i="0" u="none" strike="noStrike" dirty="0">
                        <a:latin typeface="Arial"/>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spcAft>
                          <a:spcPts val="0"/>
                        </a:spcAft>
                      </a:pPr>
                      <a:r>
                        <a:rPr lang="en-US" sz="1100" b="0" i="0" u="none" strike="noStrike" kern="1200" dirty="0" smtClean="0">
                          <a:solidFill>
                            <a:srgbClr val="00B050"/>
                          </a:solidFill>
                          <a:latin typeface="Arial"/>
                          <a:ea typeface="+mn-ea"/>
                          <a:cs typeface="+mn-cs"/>
                        </a:rPr>
                        <a:t>I found aspects of the performance very moving</a:t>
                      </a:r>
                      <a:endParaRPr lang="en-GB" sz="1100" b="0" i="0" u="none" strike="noStrike" kern="1200" dirty="0" smtClean="0">
                        <a:solidFill>
                          <a:srgbClr val="00B050"/>
                        </a:solidFill>
                        <a:latin typeface="Arial"/>
                        <a:ea typeface="+mn-ea"/>
                        <a:cs typeface="+mn-cs"/>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32333">
                <a:tc>
                  <a:txBody>
                    <a:bodyPr/>
                    <a:lstStyle/>
                    <a:p>
                      <a:pPr algn="ctr" fontAlgn="b"/>
                      <a:r>
                        <a:rPr lang="en-US" sz="1100" b="1" i="1" u="none" strike="noStrike" kern="1200" dirty="0">
                          <a:solidFill>
                            <a:srgbClr val="000000"/>
                          </a:solidFill>
                          <a:latin typeface="Arial"/>
                          <a:ea typeface="+mn-ea"/>
                          <a:cs typeface="+mn-cs"/>
                        </a:rPr>
                        <a:t>Shared experience and atmosphere</a:t>
                      </a:r>
                      <a:endParaRPr lang="en-GB" sz="1100" b="1" i="1" u="none" strike="noStrike" kern="1200" dirty="0">
                        <a:solidFill>
                          <a:srgbClr val="000000"/>
                        </a:solidFill>
                        <a:latin typeface="Arial"/>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spcAft>
                          <a:spcPts val="0"/>
                        </a:spcAft>
                      </a:pPr>
                      <a:r>
                        <a:rPr lang="en-US" sz="1100" b="0" i="0" u="none" strike="noStrike" kern="1200" dirty="0" smtClean="0">
                          <a:solidFill>
                            <a:srgbClr val="FF0000"/>
                          </a:solidFill>
                          <a:latin typeface="Arial"/>
                          <a:ea typeface="+mn-ea"/>
                          <a:cs typeface="+mn-cs"/>
                        </a:rPr>
                        <a:t>I didn’t feel much connection with other audience members</a:t>
                      </a:r>
                      <a:endParaRPr lang="en-GB" sz="1100" b="0" i="0" u="none" strike="noStrike" kern="1200" dirty="0" smtClean="0">
                        <a:solidFill>
                          <a:srgbClr val="FF0000"/>
                        </a:solidFill>
                        <a:latin typeface="Arial"/>
                        <a:ea typeface="+mn-ea"/>
                        <a:cs typeface="+mn-cs"/>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fontAlgn="b"/>
                      <a:r>
                        <a:rPr lang="en-GB" sz="1100" b="0" i="0" u="none" strike="noStrike" dirty="0" smtClean="0">
                          <a:latin typeface="Arial"/>
                          <a:sym typeface="Wingdings"/>
                        </a:rPr>
                        <a:t></a:t>
                      </a:r>
                      <a:endParaRPr lang="en-GB" sz="1100" b="0" i="0" u="none" strike="noStrike" dirty="0">
                        <a:latin typeface="Arial"/>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spcAft>
                          <a:spcPts val="0"/>
                        </a:spcAft>
                      </a:pPr>
                      <a:r>
                        <a:rPr lang="en-US" sz="1100" b="0" i="0" u="none" strike="noStrike" kern="1200" dirty="0" smtClean="0">
                          <a:solidFill>
                            <a:srgbClr val="00B050"/>
                          </a:solidFill>
                          <a:latin typeface="Arial"/>
                          <a:ea typeface="+mn-ea"/>
                          <a:cs typeface="+mn-cs"/>
                        </a:rPr>
                        <a:t>It felt good to be sharing the experience with other people</a:t>
                      </a:r>
                      <a:endParaRPr lang="en-GB" sz="1100" b="0" i="0" u="none" strike="noStrike" kern="1200" dirty="0" smtClean="0">
                        <a:solidFill>
                          <a:srgbClr val="00B050"/>
                        </a:solidFill>
                        <a:latin typeface="Arial"/>
                        <a:ea typeface="+mn-ea"/>
                        <a:cs typeface="+mn-cs"/>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79410">
                <a:tc>
                  <a:txBody>
                    <a:bodyPr/>
                    <a:lstStyle/>
                    <a:p>
                      <a:pPr algn="ctr" fontAlgn="b"/>
                      <a:r>
                        <a:rPr lang="en-US" sz="1100" b="1" i="1" u="none" strike="noStrike" kern="1200" dirty="0">
                          <a:solidFill>
                            <a:srgbClr val="000000"/>
                          </a:solidFill>
                          <a:latin typeface="Arial"/>
                          <a:ea typeface="+mn-ea"/>
                          <a:cs typeface="+mn-cs"/>
                        </a:rPr>
                        <a:t>Learning and challenge</a:t>
                      </a:r>
                      <a:endParaRPr lang="en-GB" sz="1100" b="1" i="1" u="none" strike="noStrike" kern="1200" dirty="0">
                        <a:solidFill>
                          <a:srgbClr val="000000"/>
                        </a:solidFill>
                        <a:latin typeface="Arial"/>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spcAft>
                          <a:spcPts val="0"/>
                        </a:spcAft>
                      </a:pPr>
                      <a:r>
                        <a:rPr lang="en-US" sz="1100" b="0" i="0" u="none" strike="noStrike" kern="1200" dirty="0" smtClean="0">
                          <a:solidFill>
                            <a:srgbClr val="FF0000"/>
                          </a:solidFill>
                          <a:latin typeface="Arial"/>
                          <a:ea typeface="+mn-ea"/>
                          <a:cs typeface="+mn-cs"/>
                        </a:rPr>
                        <a:t>I was mostly in my ‘comfort zone’</a:t>
                      </a:r>
                      <a:endParaRPr lang="en-GB" sz="1100" b="0" i="0" u="none" strike="noStrike" kern="1200" dirty="0" smtClean="0">
                        <a:solidFill>
                          <a:srgbClr val="FF0000"/>
                        </a:solidFill>
                        <a:latin typeface="Arial"/>
                        <a:ea typeface="+mn-ea"/>
                        <a:cs typeface="+mn-cs"/>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fontAlgn="b"/>
                      <a:r>
                        <a:rPr lang="en-GB" sz="1100" b="0" i="0" u="none" strike="noStrike" dirty="0" smtClean="0">
                          <a:latin typeface="Arial"/>
                          <a:sym typeface="Wingdings"/>
                        </a:rPr>
                        <a:t></a:t>
                      </a:r>
                      <a:endParaRPr lang="en-GB" sz="1100" b="0" i="0" u="none" strike="noStrike" dirty="0">
                        <a:latin typeface="Arial"/>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latin typeface="+mn-lt"/>
                          <a:sym typeface="Wingdings"/>
                        </a:rPr>
                        <a:t></a:t>
                      </a:r>
                      <a:endParaRPr lang="en-GB" sz="1100" b="0" i="0" u="none" strike="noStrike" dirty="0" smtClean="0">
                        <a:latin typeface="+mn-lt"/>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spcAft>
                          <a:spcPts val="0"/>
                        </a:spcAft>
                      </a:pPr>
                      <a:r>
                        <a:rPr lang="en-US" sz="1100" b="0" i="0" u="none" strike="noStrike" kern="1200" dirty="0" smtClean="0">
                          <a:solidFill>
                            <a:srgbClr val="00B050"/>
                          </a:solidFill>
                          <a:latin typeface="Arial"/>
                          <a:ea typeface="+mn-ea"/>
                          <a:cs typeface="+mn-cs"/>
                        </a:rPr>
                        <a:t>I felt challenged and provoked</a:t>
                      </a:r>
                      <a:endParaRPr lang="en-GB" sz="1100" b="0" i="0" u="none" strike="noStrike" kern="1200" dirty="0" smtClean="0">
                        <a:solidFill>
                          <a:srgbClr val="00B050"/>
                        </a:solidFill>
                        <a:latin typeface="Arial"/>
                        <a:ea typeface="+mn-ea"/>
                        <a:cs typeface="+mn-cs"/>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8" name="TextBox 7"/>
          <p:cNvSpPr txBox="1"/>
          <p:nvPr/>
        </p:nvSpPr>
        <p:spPr>
          <a:xfrm>
            <a:off x="26201" y="60593"/>
            <a:ext cx="327334" cy="400110"/>
          </a:xfrm>
          <a:prstGeom prst="rect">
            <a:avLst/>
          </a:prstGeom>
          <a:solidFill>
            <a:schemeClr val="bg1"/>
          </a:solidFill>
          <a:ln>
            <a:solidFill>
              <a:srgbClr val="FF0000"/>
            </a:solidFill>
          </a:ln>
        </p:spPr>
        <p:txBody>
          <a:bodyPr wrap="none" rtlCol="0">
            <a:spAutoFit/>
          </a:bodyPr>
          <a:lstStyle/>
          <a:p>
            <a:r>
              <a:rPr lang="en-GB" sz="2000" dirty="0" smtClean="0">
                <a:solidFill>
                  <a:srgbClr val="FF0000"/>
                </a:solidFill>
              </a:rPr>
              <a:t>2</a:t>
            </a:r>
            <a:endParaRPr lang="en-GB" sz="2000" dirty="0">
              <a:solidFill>
                <a:srgbClr val="FF0000"/>
              </a:solidFill>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Chart 12"/>
          <p:cNvGraphicFramePr/>
          <p:nvPr/>
        </p:nvGraphicFramePr>
        <p:xfrm>
          <a:off x="323528" y="692696"/>
          <a:ext cx="8352928" cy="5184576"/>
        </p:xfrm>
        <a:graphic>
          <a:graphicData uri="http://schemas.openxmlformats.org/drawingml/2006/chart">
            <c:chart xmlns:c="http://schemas.openxmlformats.org/drawingml/2006/chart" xmlns:r="http://schemas.openxmlformats.org/officeDocument/2006/relationships" r:id="rId3"/>
          </a:graphicData>
        </a:graphic>
      </p:graphicFrame>
      <p:pic>
        <p:nvPicPr>
          <p:cNvPr id="8" name="Picture 7" descr="Arts Council Engagement Measures.png"/>
          <p:cNvPicPr>
            <a:picLocks noChangeAspect="1"/>
          </p:cNvPicPr>
          <p:nvPr/>
        </p:nvPicPr>
        <p:blipFill>
          <a:blip r:embed="rId4" cstate="print"/>
          <a:stretch>
            <a:fillRect/>
          </a:stretch>
        </p:blipFill>
        <p:spPr>
          <a:xfrm>
            <a:off x="7452320" y="963568"/>
            <a:ext cx="1108251" cy="1097280"/>
          </a:xfrm>
          <a:prstGeom prst="rect">
            <a:avLst/>
          </a:prstGeom>
        </p:spPr>
      </p:pic>
      <p:sp>
        <p:nvSpPr>
          <p:cNvPr id="2578434" name="Rectangle 2"/>
          <p:cNvSpPr>
            <a:spLocks noChangeArrowheads="1"/>
          </p:cNvSpPr>
          <p:nvPr/>
        </p:nvSpPr>
        <p:spPr bwMode="auto">
          <a:xfrm>
            <a:off x="34924" y="5906768"/>
            <a:ext cx="7489404" cy="502837"/>
          </a:xfrm>
          <a:prstGeom prst="rect">
            <a:avLst/>
          </a:prstGeom>
          <a:noFill/>
          <a:ln w="9525">
            <a:noFill/>
            <a:miter lim="800000"/>
            <a:headEnd/>
            <a:tailEnd/>
          </a:ln>
          <a:effectLst/>
        </p:spPr>
        <p:txBody>
          <a:bodyPr wrap="square" lIns="86493" tIns="43247" rIns="86493" bIns="43247" anchor="ctr">
            <a:spAutoFit/>
          </a:bodyPr>
          <a:lstStyle/>
          <a:p>
            <a:pPr defTabSz="865188"/>
            <a:r>
              <a:rPr lang="en-US" altLang="ja-JP" sz="900" dirty="0" smtClean="0">
                <a:solidFill>
                  <a:srgbClr val="000000"/>
                </a:solidFill>
                <a:latin typeface="Arial" charset="0"/>
                <a:ea typeface="ＭＳ Ｐゴシック" pitchFamily="34" charset="-128"/>
                <a:cs typeface="+mn-cs"/>
              </a:rPr>
              <a:t>RS11A: Here are some phrases that people might use to describe the experience of watching a piece of theatre.  For each pair, please mark a point on the scale towards whichever is closest to your experience of watching [PRODUCTION]</a:t>
            </a:r>
          </a:p>
          <a:p>
            <a:pPr defTabSz="865188"/>
            <a:r>
              <a:rPr lang="en-GB" altLang="ja-JP" sz="900" dirty="0" smtClean="0">
                <a:solidFill>
                  <a:srgbClr val="000000"/>
                </a:solidFill>
                <a:latin typeface="Arial" charset="0"/>
                <a:ea typeface="ＭＳ Ｐゴシック" pitchFamily="34" charset="-128"/>
                <a:cs typeface="+mn-cs"/>
              </a:rPr>
              <a:t>Base: All respondents attending season (n=2,022)</a:t>
            </a:r>
            <a:endParaRPr lang="en-GB" altLang="ja-JP" sz="900" dirty="0">
              <a:solidFill>
                <a:srgbClr val="000000"/>
              </a:solidFill>
              <a:latin typeface="Arial" charset="0"/>
              <a:ea typeface="ＭＳ Ｐゴシック" pitchFamily="34" charset="-128"/>
              <a:cs typeface="+mn-cs"/>
            </a:endParaRPr>
          </a:p>
        </p:txBody>
      </p:sp>
      <p:sp>
        <p:nvSpPr>
          <p:cNvPr id="2578435" name="Rectangle 3"/>
          <p:cNvSpPr>
            <a:spLocks noGrp="1" noChangeArrowheads="1"/>
          </p:cNvSpPr>
          <p:nvPr>
            <p:ph type="title"/>
          </p:nvPr>
        </p:nvSpPr>
        <p:spPr>
          <a:xfrm>
            <a:off x="351991" y="261007"/>
            <a:ext cx="8541752" cy="638845"/>
          </a:xfrm>
          <a:noFill/>
          <a:ln/>
        </p:spPr>
        <p:txBody>
          <a:bodyPr/>
          <a:lstStyle/>
          <a:p>
            <a:pPr algn="l">
              <a:tabLst>
                <a:tab pos="901700" algn="l"/>
              </a:tabLst>
            </a:pPr>
            <a:r>
              <a:rPr lang="en-US" sz="1400" b="1" i="1" dirty="0" smtClean="0"/>
              <a:t>Written</a:t>
            </a:r>
            <a:r>
              <a:rPr lang="en-US" sz="1400" b="1" dirty="0" smtClean="0"/>
              <a:t> and </a:t>
            </a:r>
            <a:r>
              <a:rPr lang="en-US" sz="1400" b="1" i="1" dirty="0" smtClean="0"/>
              <a:t>Heresy</a:t>
            </a:r>
            <a:r>
              <a:rPr lang="en-US" sz="1400" b="1" dirty="0" smtClean="0"/>
              <a:t> both outperform the season overall in terms of ‘personal resonance and emotional connection’ and ‘learning and challenge’ which were the weaker areas for the season, whilst </a:t>
            </a:r>
            <a:r>
              <a:rPr lang="en-US" sz="1400" b="1" i="1" dirty="0" smtClean="0"/>
              <a:t>Robin Hood</a:t>
            </a:r>
            <a:r>
              <a:rPr lang="en-US" sz="1400" b="1" dirty="0" smtClean="0"/>
              <a:t> and </a:t>
            </a:r>
            <a:r>
              <a:rPr lang="en-US" sz="1400" b="1" i="1" dirty="0" smtClean="0"/>
              <a:t>Shrew </a:t>
            </a:r>
            <a:r>
              <a:rPr lang="en-US" sz="1400" b="1" dirty="0" smtClean="0"/>
              <a:t>provide the ‘fun and enjoyment’ for the season</a:t>
            </a:r>
            <a:endParaRPr lang="en-US" sz="1400" b="1" i="1" dirty="0"/>
          </a:p>
        </p:txBody>
      </p:sp>
      <p:sp>
        <p:nvSpPr>
          <p:cNvPr id="7" name="Rectangle 6"/>
          <p:cNvSpPr/>
          <p:nvPr/>
        </p:nvSpPr>
        <p:spPr>
          <a:xfrm>
            <a:off x="395536" y="1340768"/>
            <a:ext cx="1931516" cy="600164"/>
          </a:xfrm>
          <a:prstGeom prst="rect">
            <a:avLst/>
          </a:prstGeom>
          <a:ln>
            <a:solidFill>
              <a:schemeClr val="tx1"/>
            </a:solidFill>
          </a:ln>
        </p:spPr>
        <p:txBody>
          <a:bodyPr wrap="square">
            <a:spAutoFit/>
          </a:bodyPr>
          <a:lstStyle/>
          <a:p>
            <a:pPr algn="ctr" fontAlgn="b"/>
            <a:r>
              <a:rPr lang="en-GB" sz="1100" b="1" dirty="0" smtClean="0">
                <a:solidFill>
                  <a:srgbClr val="000000"/>
                </a:solidFill>
                <a:latin typeface="Arial" charset="0"/>
                <a:ea typeface="+mn-ea"/>
                <a:cs typeface="+mn-cs"/>
              </a:rPr>
              <a:t>Arts Council Engagement Measures</a:t>
            </a:r>
          </a:p>
          <a:p>
            <a:pPr algn="ctr" fontAlgn="b"/>
            <a:r>
              <a:rPr lang="en-GB" sz="1100" b="1" dirty="0" smtClean="0">
                <a:solidFill>
                  <a:srgbClr val="000000"/>
                </a:solidFill>
                <a:latin typeface="Arial" charset="0"/>
                <a:ea typeface="+mn-ea"/>
                <a:cs typeface="+mn-cs"/>
              </a:rPr>
              <a:t>(Top </a:t>
            </a:r>
            <a:r>
              <a:rPr lang="en-GB" sz="1100" b="1" dirty="0" smtClean="0">
                <a:solidFill>
                  <a:srgbClr val="000000"/>
                </a:solidFill>
                <a:latin typeface="Arial"/>
                <a:ea typeface="+mn-ea"/>
                <a:cs typeface="+mn-cs"/>
              </a:rPr>
              <a:t>Box)</a:t>
            </a:r>
            <a:endParaRPr lang="en-GB" sz="1100" dirty="0">
              <a:solidFill>
                <a:srgbClr val="000000"/>
              </a:solidFill>
              <a:latin typeface="Arial" charset="0"/>
              <a:ea typeface="+mn-ea"/>
              <a:cs typeface="+mn-cs"/>
            </a:endParaRPr>
          </a:p>
        </p:txBody>
      </p:sp>
      <p:grpSp>
        <p:nvGrpSpPr>
          <p:cNvPr id="2" name="Group 9"/>
          <p:cNvGrpSpPr/>
          <p:nvPr/>
        </p:nvGrpSpPr>
        <p:grpSpPr>
          <a:xfrm>
            <a:off x="1691680" y="2492896"/>
            <a:ext cx="808980" cy="462227"/>
            <a:chOff x="2483768" y="1268198"/>
            <a:chExt cx="808980" cy="462227"/>
          </a:xfrm>
        </p:grpSpPr>
        <p:pic>
          <p:nvPicPr>
            <p:cNvPr id="11" name="Picture 4" descr="http://media2.picsearch.com/is?vvFb_ZYMEDZinKvUuH6riiZ_QLh1OhGP1nApOS2liEM"/>
            <p:cNvPicPr>
              <a:picLocks noChangeAspect="1" noChangeArrowheads="1"/>
            </p:cNvPicPr>
            <p:nvPr/>
          </p:nvPicPr>
          <p:blipFill>
            <a:blip r:embed="rId5" cstate="print"/>
            <a:srcRect/>
            <a:stretch>
              <a:fillRect/>
            </a:stretch>
          </p:blipFill>
          <p:spPr bwMode="auto">
            <a:xfrm>
              <a:off x="2483768" y="1268198"/>
              <a:ext cx="436015" cy="432610"/>
            </a:xfrm>
            <a:prstGeom prst="rect">
              <a:avLst/>
            </a:prstGeom>
            <a:noFill/>
          </p:spPr>
        </p:pic>
        <p:sp>
          <p:nvSpPr>
            <p:cNvPr id="12" name="Text Box 26"/>
            <p:cNvSpPr txBox="1">
              <a:spLocks noChangeArrowheads="1"/>
            </p:cNvSpPr>
            <p:nvPr/>
          </p:nvSpPr>
          <p:spPr bwMode="auto">
            <a:xfrm>
              <a:off x="2483768" y="1268760"/>
              <a:ext cx="808980" cy="461665"/>
            </a:xfrm>
            <a:prstGeom prst="rect">
              <a:avLst/>
            </a:prstGeom>
            <a:noFill/>
            <a:ln w="9525">
              <a:noFill/>
              <a:miter lim="800000"/>
              <a:headEnd/>
              <a:tailEnd/>
            </a:ln>
          </p:spPr>
          <p:txBody>
            <a:bodyPr wrap="square">
              <a:spAutoFit/>
            </a:bodyPr>
            <a:lstStyle/>
            <a:p>
              <a:pPr>
                <a:spcBef>
                  <a:spcPct val="50000"/>
                </a:spcBef>
              </a:pPr>
              <a:r>
                <a:rPr lang="en-GB" dirty="0">
                  <a:solidFill>
                    <a:srgbClr val="008000"/>
                  </a:solidFill>
                  <a:latin typeface="Arial" charset="0"/>
                  <a:ea typeface="+mn-ea"/>
                  <a:cs typeface="+mn-cs"/>
                  <a:sym typeface="Wingdings" pitchFamily="2" charset="2"/>
                </a:rPr>
                <a:t></a:t>
              </a:r>
            </a:p>
          </p:txBody>
        </p:sp>
      </p:grpSp>
      <p:grpSp>
        <p:nvGrpSpPr>
          <p:cNvPr id="3" name="Group 13"/>
          <p:cNvGrpSpPr/>
          <p:nvPr/>
        </p:nvGrpSpPr>
        <p:grpSpPr>
          <a:xfrm>
            <a:off x="5076056" y="4725144"/>
            <a:ext cx="808980" cy="462227"/>
            <a:chOff x="2483768" y="1268198"/>
            <a:chExt cx="808980" cy="462227"/>
          </a:xfrm>
        </p:grpSpPr>
        <p:pic>
          <p:nvPicPr>
            <p:cNvPr id="15" name="Picture 4" descr="http://media2.picsearch.com/is?vvFb_ZYMEDZinKvUuH6riiZ_QLh1OhGP1nApOS2liEM"/>
            <p:cNvPicPr>
              <a:picLocks noChangeAspect="1" noChangeArrowheads="1"/>
            </p:cNvPicPr>
            <p:nvPr/>
          </p:nvPicPr>
          <p:blipFill>
            <a:blip r:embed="rId5" cstate="print"/>
            <a:srcRect/>
            <a:stretch>
              <a:fillRect/>
            </a:stretch>
          </p:blipFill>
          <p:spPr bwMode="auto">
            <a:xfrm>
              <a:off x="2483768" y="1268198"/>
              <a:ext cx="436015" cy="432610"/>
            </a:xfrm>
            <a:prstGeom prst="rect">
              <a:avLst/>
            </a:prstGeom>
            <a:noFill/>
          </p:spPr>
        </p:pic>
        <p:sp>
          <p:nvSpPr>
            <p:cNvPr id="16" name="Text Box 26"/>
            <p:cNvSpPr txBox="1">
              <a:spLocks noChangeArrowheads="1"/>
            </p:cNvSpPr>
            <p:nvPr/>
          </p:nvSpPr>
          <p:spPr bwMode="auto">
            <a:xfrm>
              <a:off x="2483768" y="1268760"/>
              <a:ext cx="808980" cy="461665"/>
            </a:xfrm>
            <a:prstGeom prst="rect">
              <a:avLst/>
            </a:prstGeom>
            <a:noFill/>
            <a:ln w="9525">
              <a:noFill/>
              <a:miter lim="800000"/>
              <a:headEnd/>
              <a:tailEnd/>
            </a:ln>
          </p:spPr>
          <p:txBody>
            <a:bodyPr wrap="square">
              <a:spAutoFit/>
            </a:bodyPr>
            <a:lstStyle/>
            <a:p>
              <a:pPr>
                <a:spcBef>
                  <a:spcPct val="50000"/>
                </a:spcBef>
              </a:pPr>
              <a:r>
                <a:rPr lang="en-GB" dirty="0">
                  <a:solidFill>
                    <a:srgbClr val="008000"/>
                  </a:solidFill>
                  <a:latin typeface="Arial" charset="0"/>
                  <a:ea typeface="+mn-ea"/>
                  <a:cs typeface="+mn-cs"/>
                  <a:sym typeface="Wingdings" pitchFamily="2" charset="2"/>
                </a:rPr>
                <a:t></a:t>
              </a:r>
            </a:p>
          </p:txBody>
        </p:sp>
      </p:grpSp>
      <p:pic>
        <p:nvPicPr>
          <p:cNvPr id="17" name="Picture 16" descr="Written on the Heart.jpg"/>
          <p:cNvPicPr>
            <a:picLocks noChangeAspect="1"/>
          </p:cNvPicPr>
          <p:nvPr/>
        </p:nvPicPr>
        <p:blipFill>
          <a:blip r:embed="rId6" cstate="print"/>
          <a:stretch>
            <a:fillRect/>
          </a:stretch>
        </p:blipFill>
        <p:spPr>
          <a:xfrm>
            <a:off x="971600" y="2492896"/>
            <a:ext cx="348373" cy="485214"/>
          </a:xfrm>
          <a:prstGeom prst="rect">
            <a:avLst/>
          </a:prstGeom>
        </p:spPr>
      </p:pic>
      <p:pic>
        <p:nvPicPr>
          <p:cNvPr id="18" name="Picture 17" descr="The Heresy of Love.jpg"/>
          <p:cNvPicPr>
            <a:picLocks noChangeAspect="1"/>
          </p:cNvPicPr>
          <p:nvPr/>
        </p:nvPicPr>
        <p:blipFill>
          <a:blip r:embed="rId7" cstate="print"/>
          <a:stretch>
            <a:fillRect/>
          </a:stretch>
        </p:blipFill>
        <p:spPr>
          <a:xfrm>
            <a:off x="1331640" y="2492896"/>
            <a:ext cx="349510" cy="485676"/>
          </a:xfrm>
          <a:prstGeom prst="rect">
            <a:avLst/>
          </a:prstGeom>
        </p:spPr>
      </p:pic>
      <p:pic>
        <p:nvPicPr>
          <p:cNvPr id="19" name="Picture 18" descr="Written on the Heart.jpg"/>
          <p:cNvPicPr>
            <a:picLocks noChangeAspect="1"/>
          </p:cNvPicPr>
          <p:nvPr/>
        </p:nvPicPr>
        <p:blipFill>
          <a:blip r:embed="rId6" cstate="print"/>
          <a:stretch>
            <a:fillRect/>
          </a:stretch>
        </p:blipFill>
        <p:spPr>
          <a:xfrm>
            <a:off x="4355976" y="4671516"/>
            <a:ext cx="348373" cy="485214"/>
          </a:xfrm>
          <a:prstGeom prst="rect">
            <a:avLst/>
          </a:prstGeom>
        </p:spPr>
      </p:pic>
      <p:pic>
        <p:nvPicPr>
          <p:cNvPr id="20" name="Picture 19" descr="The Heresy of Love.jpg"/>
          <p:cNvPicPr>
            <a:picLocks noChangeAspect="1"/>
          </p:cNvPicPr>
          <p:nvPr/>
        </p:nvPicPr>
        <p:blipFill>
          <a:blip r:embed="rId7" cstate="print"/>
          <a:stretch>
            <a:fillRect/>
          </a:stretch>
        </p:blipFill>
        <p:spPr>
          <a:xfrm>
            <a:off x="4716016" y="4671516"/>
            <a:ext cx="349510" cy="485676"/>
          </a:xfrm>
          <a:prstGeom prst="rect">
            <a:avLst/>
          </a:prstGeom>
        </p:spPr>
      </p:pic>
      <p:pic>
        <p:nvPicPr>
          <p:cNvPr id="21" name="Picture 1" descr="C:\Documents and Settings\Stewart.Thomson\Desktop\RSC Winter 1112 Report\Images for Ppt\The Heart of Robin Hood.jpg"/>
          <p:cNvPicPr>
            <a:picLocks noChangeAspect="1" noChangeArrowheads="1"/>
          </p:cNvPicPr>
          <p:nvPr/>
        </p:nvPicPr>
        <p:blipFill>
          <a:blip r:embed="rId8" cstate="email"/>
          <a:srcRect/>
          <a:stretch>
            <a:fillRect/>
          </a:stretch>
        </p:blipFill>
        <p:spPr bwMode="auto">
          <a:xfrm>
            <a:off x="5940152" y="2492896"/>
            <a:ext cx="432048" cy="595097"/>
          </a:xfrm>
          <a:prstGeom prst="rect">
            <a:avLst/>
          </a:prstGeom>
          <a:noFill/>
        </p:spPr>
      </p:pic>
      <p:pic>
        <p:nvPicPr>
          <p:cNvPr id="22" name="Picture 2" descr="C:\Documents and Settings\Stewart.Thomson\Desktop\RSC Winter 1112 Report\Images for Ppt\The Taming of the Shrew.jpg"/>
          <p:cNvPicPr>
            <a:picLocks noChangeAspect="1" noChangeArrowheads="1"/>
          </p:cNvPicPr>
          <p:nvPr/>
        </p:nvPicPr>
        <p:blipFill>
          <a:blip r:embed="rId9" cstate="email"/>
          <a:srcRect/>
          <a:stretch>
            <a:fillRect/>
          </a:stretch>
        </p:blipFill>
        <p:spPr bwMode="auto">
          <a:xfrm>
            <a:off x="6444209" y="2492898"/>
            <a:ext cx="432048" cy="603528"/>
          </a:xfrm>
          <a:prstGeom prst="rect">
            <a:avLst/>
          </a:prstGeom>
          <a:noFill/>
        </p:spPr>
      </p:pic>
      <p:grpSp>
        <p:nvGrpSpPr>
          <p:cNvPr id="4" name="Group 22"/>
          <p:cNvGrpSpPr/>
          <p:nvPr/>
        </p:nvGrpSpPr>
        <p:grpSpPr>
          <a:xfrm>
            <a:off x="6948264" y="2564904"/>
            <a:ext cx="808980" cy="462227"/>
            <a:chOff x="2483768" y="1268198"/>
            <a:chExt cx="808980" cy="462227"/>
          </a:xfrm>
        </p:grpSpPr>
        <p:pic>
          <p:nvPicPr>
            <p:cNvPr id="24" name="Picture 4" descr="http://media2.picsearch.com/is?vvFb_ZYMEDZinKvUuH6riiZ_QLh1OhGP1nApOS2liEM"/>
            <p:cNvPicPr>
              <a:picLocks noChangeAspect="1" noChangeArrowheads="1"/>
            </p:cNvPicPr>
            <p:nvPr/>
          </p:nvPicPr>
          <p:blipFill>
            <a:blip r:embed="rId5" cstate="print"/>
            <a:srcRect/>
            <a:stretch>
              <a:fillRect/>
            </a:stretch>
          </p:blipFill>
          <p:spPr bwMode="auto">
            <a:xfrm>
              <a:off x="2483768" y="1268198"/>
              <a:ext cx="436015" cy="432610"/>
            </a:xfrm>
            <a:prstGeom prst="rect">
              <a:avLst/>
            </a:prstGeom>
            <a:noFill/>
          </p:spPr>
        </p:pic>
        <p:sp>
          <p:nvSpPr>
            <p:cNvPr id="25" name="Text Box 26"/>
            <p:cNvSpPr txBox="1">
              <a:spLocks noChangeArrowheads="1"/>
            </p:cNvSpPr>
            <p:nvPr/>
          </p:nvSpPr>
          <p:spPr bwMode="auto">
            <a:xfrm>
              <a:off x="2483768" y="1268760"/>
              <a:ext cx="808980" cy="461665"/>
            </a:xfrm>
            <a:prstGeom prst="rect">
              <a:avLst/>
            </a:prstGeom>
            <a:noFill/>
            <a:ln w="9525">
              <a:noFill/>
              <a:miter lim="800000"/>
              <a:headEnd/>
              <a:tailEnd/>
            </a:ln>
          </p:spPr>
          <p:txBody>
            <a:bodyPr wrap="square">
              <a:spAutoFit/>
            </a:bodyPr>
            <a:lstStyle/>
            <a:p>
              <a:pPr>
                <a:spcBef>
                  <a:spcPct val="50000"/>
                </a:spcBef>
              </a:pPr>
              <a:r>
                <a:rPr lang="en-GB" dirty="0">
                  <a:solidFill>
                    <a:srgbClr val="008000"/>
                  </a:solidFill>
                  <a:latin typeface="Arial" charset="0"/>
                  <a:ea typeface="+mn-ea"/>
                  <a:cs typeface="+mn-cs"/>
                  <a:sym typeface="Wingdings" pitchFamily="2" charset="2"/>
                </a:rPr>
                <a:t></a:t>
              </a:r>
            </a:p>
          </p:txBody>
        </p:sp>
      </p:grpSp>
      <p:sp>
        <p:nvSpPr>
          <p:cNvPr id="23" name="TextBox 22"/>
          <p:cNvSpPr txBox="1"/>
          <p:nvPr/>
        </p:nvSpPr>
        <p:spPr>
          <a:xfrm>
            <a:off x="26201" y="60593"/>
            <a:ext cx="327334" cy="400110"/>
          </a:xfrm>
          <a:prstGeom prst="rect">
            <a:avLst/>
          </a:prstGeom>
          <a:solidFill>
            <a:schemeClr val="bg1"/>
          </a:solidFill>
          <a:ln>
            <a:solidFill>
              <a:srgbClr val="FF0000"/>
            </a:solidFill>
          </a:ln>
        </p:spPr>
        <p:txBody>
          <a:bodyPr wrap="none" rtlCol="0">
            <a:spAutoFit/>
          </a:bodyPr>
          <a:lstStyle/>
          <a:p>
            <a:r>
              <a:rPr lang="en-GB" sz="2000" dirty="0" smtClean="0">
                <a:solidFill>
                  <a:srgbClr val="FF0000"/>
                </a:solidFill>
              </a:rPr>
              <a:t>2</a:t>
            </a:r>
            <a:endParaRPr lang="en-GB" sz="2000" dirty="0">
              <a:solidFill>
                <a:srgbClr val="FF0000"/>
              </a:solidFill>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Chart 12"/>
          <p:cNvGraphicFramePr/>
          <p:nvPr/>
        </p:nvGraphicFramePr>
        <p:xfrm>
          <a:off x="323528" y="692696"/>
          <a:ext cx="8352928" cy="5184576"/>
        </p:xfrm>
        <a:graphic>
          <a:graphicData uri="http://schemas.openxmlformats.org/drawingml/2006/chart">
            <c:chart xmlns:c="http://schemas.openxmlformats.org/drawingml/2006/chart" xmlns:r="http://schemas.openxmlformats.org/officeDocument/2006/relationships" r:id="rId3"/>
          </a:graphicData>
        </a:graphic>
      </p:graphicFrame>
      <p:pic>
        <p:nvPicPr>
          <p:cNvPr id="8" name="Picture 7" descr="Arts Council Engagement Measures.png"/>
          <p:cNvPicPr>
            <a:picLocks noChangeAspect="1"/>
          </p:cNvPicPr>
          <p:nvPr/>
        </p:nvPicPr>
        <p:blipFill>
          <a:blip r:embed="rId4" cstate="print"/>
          <a:stretch>
            <a:fillRect/>
          </a:stretch>
        </p:blipFill>
        <p:spPr>
          <a:xfrm>
            <a:off x="7452320" y="963568"/>
            <a:ext cx="1108251" cy="1097280"/>
          </a:xfrm>
          <a:prstGeom prst="rect">
            <a:avLst/>
          </a:prstGeom>
        </p:spPr>
      </p:pic>
      <p:sp>
        <p:nvSpPr>
          <p:cNvPr id="2578434" name="Rectangle 2"/>
          <p:cNvSpPr>
            <a:spLocks noChangeArrowheads="1"/>
          </p:cNvSpPr>
          <p:nvPr/>
        </p:nvSpPr>
        <p:spPr bwMode="auto">
          <a:xfrm>
            <a:off x="34924" y="5906768"/>
            <a:ext cx="7489404" cy="502837"/>
          </a:xfrm>
          <a:prstGeom prst="rect">
            <a:avLst/>
          </a:prstGeom>
          <a:noFill/>
          <a:ln w="9525">
            <a:noFill/>
            <a:miter lim="800000"/>
            <a:headEnd/>
            <a:tailEnd/>
          </a:ln>
          <a:effectLst/>
        </p:spPr>
        <p:txBody>
          <a:bodyPr wrap="square" lIns="86493" tIns="43247" rIns="86493" bIns="43247" anchor="ctr">
            <a:spAutoFit/>
          </a:bodyPr>
          <a:lstStyle/>
          <a:p>
            <a:pPr defTabSz="865188"/>
            <a:r>
              <a:rPr lang="en-US" altLang="ja-JP" sz="900" dirty="0" smtClean="0">
                <a:solidFill>
                  <a:srgbClr val="000000"/>
                </a:solidFill>
                <a:latin typeface="Arial" charset="0"/>
                <a:ea typeface="ＭＳ Ｐゴシック" pitchFamily="34" charset="-128"/>
                <a:cs typeface="+mn-cs"/>
              </a:rPr>
              <a:t>RS11A: Here are some phrases that people might use to describe the experience of watching a piece of theatre.  For each pair, please mark a point on the scale towards whichever is closest to your experience of watching [PRODUCTION]</a:t>
            </a:r>
          </a:p>
          <a:p>
            <a:pPr defTabSz="865188"/>
            <a:r>
              <a:rPr lang="en-GB" altLang="ja-JP" sz="900" dirty="0" smtClean="0">
                <a:solidFill>
                  <a:srgbClr val="000000"/>
                </a:solidFill>
                <a:latin typeface="Arial" charset="0"/>
                <a:ea typeface="ＭＳ Ｐゴシック" pitchFamily="34" charset="-128"/>
                <a:cs typeface="+mn-cs"/>
              </a:rPr>
              <a:t>Base: All respondents attending season (n=2,022)</a:t>
            </a:r>
            <a:endParaRPr lang="en-GB" altLang="ja-JP" sz="900" dirty="0">
              <a:solidFill>
                <a:srgbClr val="000000"/>
              </a:solidFill>
              <a:latin typeface="Arial" charset="0"/>
              <a:ea typeface="ＭＳ Ｐゴシック" pitchFamily="34" charset="-128"/>
              <a:cs typeface="+mn-cs"/>
            </a:endParaRPr>
          </a:p>
        </p:txBody>
      </p:sp>
      <p:sp>
        <p:nvSpPr>
          <p:cNvPr id="2578435" name="Rectangle 3"/>
          <p:cNvSpPr>
            <a:spLocks noGrp="1" noChangeArrowheads="1"/>
          </p:cNvSpPr>
          <p:nvPr>
            <p:ph type="title"/>
          </p:nvPr>
        </p:nvSpPr>
        <p:spPr>
          <a:xfrm>
            <a:off x="351991" y="261007"/>
            <a:ext cx="8541752" cy="638845"/>
          </a:xfrm>
          <a:noFill/>
          <a:ln/>
        </p:spPr>
        <p:txBody>
          <a:bodyPr/>
          <a:lstStyle/>
          <a:p>
            <a:pPr algn="l">
              <a:tabLst>
                <a:tab pos="901700" algn="l"/>
              </a:tabLst>
            </a:pPr>
            <a:r>
              <a:rPr lang="en-US" sz="1400" b="1" i="1" dirty="0" smtClean="0"/>
              <a:t>Written</a:t>
            </a:r>
            <a:r>
              <a:rPr lang="en-US" sz="1400" b="1" dirty="0" smtClean="0"/>
              <a:t> and </a:t>
            </a:r>
            <a:r>
              <a:rPr lang="en-US" sz="1400" b="1" i="1" dirty="0" smtClean="0"/>
              <a:t>Heresy</a:t>
            </a:r>
            <a:r>
              <a:rPr lang="en-US" sz="1400" b="1" dirty="0" smtClean="0"/>
              <a:t> both outperform the season overall in terms of ‘personal resonance and emotional connection’ and ‘learning and challenge’ which were the weaker areas for the season, whilst </a:t>
            </a:r>
            <a:r>
              <a:rPr lang="en-US" sz="1400" b="1" i="1" dirty="0" smtClean="0"/>
              <a:t>Robin Hood</a:t>
            </a:r>
            <a:r>
              <a:rPr lang="en-US" sz="1400" b="1" dirty="0" smtClean="0"/>
              <a:t> and </a:t>
            </a:r>
            <a:r>
              <a:rPr lang="en-US" sz="1400" b="1" i="1" dirty="0" smtClean="0"/>
              <a:t>Shrew </a:t>
            </a:r>
            <a:r>
              <a:rPr lang="en-US" sz="1400" b="1" dirty="0" smtClean="0"/>
              <a:t>provide the ‘fun and enjoyment’ for the season</a:t>
            </a:r>
            <a:endParaRPr lang="en-US" sz="1400" b="1" i="1" dirty="0"/>
          </a:p>
        </p:txBody>
      </p:sp>
      <p:sp>
        <p:nvSpPr>
          <p:cNvPr id="7" name="Rectangle 6"/>
          <p:cNvSpPr/>
          <p:nvPr/>
        </p:nvSpPr>
        <p:spPr>
          <a:xfrm>
            <a:off x="395536" y="1340768"/>
            <a:ext cx="1931516" cy="600164"/>
          </a:xfrm>
          <a:prstGeom prst="rect">
            <a:avLst/>
          </a:prstGeom>
          <a:ln>
            <a:solidFill>
              <a:schemeClr val="tx1"/>
            </a:solidFill>
          </a:ln>
        </p:spPr>
        <p:txBody>
          <a:bodyPr wrap="square">
            <a:spAutoFit/>
          </a:bodyPr>
          <a:lstStyle/>
          <a:p>
            <a:pPr algn="ctr" fontAlgn="b"/>
            <a:r>
              <a:rPr lang="en-GB" sz="1100" b="1" dirty="0" smtClean="0">
                <a:solidFill>
                  <a:srgbClr val="000000"/>
                </a:solidFill>
                <a:latin typeface="Arial" charset="0"/>
                <a:ea typeface="+mn-ea"/>
                <a:cs typeface="+mn-cs"/>
              </a:rPr>
              <a:t>Arts Council Engagement Measures</a:t>
            </a:r>
          </a:p>
          <a:p>
            <a:pPr algn="ctr" fontAlgn="b"/>
            <a:r>
              <a:rPr lang="en-GB" sz="1100" b="1" dirty="0" smtClean="0">
                <a:solidFill>
                  <a:srgbClr val="000000"/>
                </a:solidFill>
                <a:latin typeface="Arial" charset="0"/>
                <a:ea typeface="+mn-ea"/>
                <a:cs typeface="+mn-cs"/>
              </a:rPr>
              <a:t>(Top </a:t>
            </a:r>
            <a:r>
              <a:rPr lang="en-GB" sz="1100" b="1" dirty="0" smtClean="0">
                <a:solidFill>
                  <a:srgbClr val="000000"/>
                </a:solidFill>
                <a:latin typeface="Arial"/>
                <a:ea typeface="+mn-ea"/>
                <a:cs typeface="+mn-cs"/>
              </a:rPr>
              <a:t>Box)</a:t>
            </a:r>
            <a:endParaRPr lang="en-GB" sz="1100" dirty="0">
              <a:solidFill>
                <a:srgbClr val="000000"/>
              </a:solidFill>
              <a:latin typeface="Arial" charset="0"/>
              <a:ea typeface="+mn-ea"/>
              <a:cs typeface="+mn-cs"/>
            </a:endParaRPr>
          </a:p>
        </p:txBody>
      </p:sp>
      <p:grpSp>
        <p:nvGrpSpPr>
          <p:cNvPr id="2" name="Group 9"/>
          <p:cNvGrpSpPr/>
          <p:nvPr/>
        </p:nvGrpSpPr>
        <p:grpSpPr>
          <a:xfrm>
            <a:off x="1691680" y="2492896"/>
            <a:ext cx="808980" cy="462227"/>
            <a:chOff x="2483768" y="1268198"/>
            <a:chExt cx="808980" cy="462227"/>
          </a:xfrm>
        </p:grpSpPr>
        <p:pic>
          <p:nvPicPr>
            <p:cNvPr id="11" name="Picture 4" descr="http://media2.picsearch.com/is?vvFb_ZYMEDZinKvUuH6riiZ_QLh1OhGP1nApOS2liEM"/>
            <p:cNvPicPr>
              <a:picLocks noChangeAspect="1" noChangeArrowheads="1"/>
            </p:cNvPicPr>
            <p:nvPr/>
          </p:nvPicPr>
          <p:blipFill>
            <a:blip r:embed="rId5" cstate="print"/>
            <a:srcRect/>
            <a:stretch>
              <a:fillRect/>
            </a:stretch>
          </p:blipFill>
          <p:spPr bwMode="auto">
            <a:xfrm>
              <a:off x="2483768" y="1268198"/>
              <a:ext cx="436015" cy="432610"/>
            </a:xfrm>
            <a:prstGeom prst="rect">
              <a:avLst/>
            </a:prstGeom>
            <a:noFill/>
          </p:spPr>
        </p:pic>
        <p:sp>
          <p:nvSpPr>
            <p:cNvPr id="12" name="Text Box 26"/>
            <p:cNvSpPr txBox="1">
              <a:spLocks noChangeArrowheads="1"/>
            </p:cNvSpPr>
            <p:nvPr/>
          </p:nvSpPr>
          <p:spPr bwMode="auto">
            <a:xfrm>
              <a:off x="2483768" y="1268760"/>
              <a:ext cx="808980" cy="461665"/>
            </a:xfrm>
            <a:prstGeom prst="rect">
              <a:avLst/>
            </a:prstGeom>
            <a:noFill/>
            <a:ln w="9525">
              <a:noFill/>
              <a:miter lim="800000"/>
              <a:headEnd/>
              <a:tailEnd/>
            </a:ln>
          </p:spPr>
          <p:txBody>
            <a:bodyPr wrap="square">
              <a:spAutoFit/>
            </a:bodyPr>
            <a:lstStyle/>
            <a:p>
              <a:pPr>
                <a:spcBef>
                  <a:spcPct val="50000"/>
                </a:spcBef>
              </a:pPr>
              <a:r>
                <a:rPr lang="en-GB" dirty="0">
                  <a:solidFill>
                    <a:srgbClr val="008000"/>
                  </a:solidFill>
                  <a:latin typeface="Arial" charset="0"/>
                  <a:ea typeface="+mn-ea"/>
                  <a:cs typeface="+mn-cs"/>
                  <a:sym typeface="Wingdings" pitchFamily="2" charset="2"/>
                </a:rPr>
                <a:t></a:t>
              </a:r>
            </a:p>
          </p:txBody>
        </p:sp>
      </p:grpSp>
      <p:grpSp>
        <p:nvGrpSpPr>
          <p:cNvPr id="3" name="Group 13"/>
          <p:cNvGrpSpPr/>
          <p:nvPr/>
        </p:nvGrpSpPr>
        <p:grpSpPr>
          <a:xfrm>
            <a:off x="5076056" y="4725144"/>
            <a:ext cx="808980" cy="462227"/>
            <a:chOff x="2483768" y="1268198"/>
            <a:chExt cx="808980" cy="462227"/>
          </a:xfrm>
        </p:grpSpPr>
        <p:pic>
          <p:nvPicPr>
            <p:cNvPr id="15" name="Picture 4" descr="http://media2.picsearch.com/is?vvFb_ZYMEDZinKvUuH6riiZ_QLh1OhGP1nApOS2liEM"/>
            <p:cNvPicPr>
              <a:picLocks noChangeAspect="1" noChangeArrowheads="1"/>
            </p:cNvPicPr>
            <p:nvPr/>
          </p:nvPicPr>
          <p:blipFill>
            <a:blip r:embed="rId5" cstate="print"/>
            <a:srcRect/>
            <a:stretch>
              <a:fillRect/>
            </a:stretch>
          </p:blipFill>
          <p:spPr bwMode="auto">
            <a:xfrm>
              <a:off x="2483768" y="1268198"/>
              <a:ext cx="436015" cy="432610"/>
            </a:xfrm>
            <a:prstGeom prst="rect">
              <a:avLst/>
            </a:prstGeom>
            <a:noFill/>
          </p:spPr>
        </p:pic>
        <p:sp>
          <p:nvSpPr>
            <p:cNvPr id="16" name="Text Box 26"/>
            <p:cNvSpPr txBox="1">
              <a:spLocks noChangeArrowheads="1"/>
            </p:cNvSpPr>
            <p:nvPr/>
          </p:nvSpPr>
          <p:spPr bwMode="auto">
            <a:xfrm>
              <a:off x="2483768" y="1268760"/>
              <a:ext cx="808980" cy="461665"/>
            </a:xfrm>
            <a:prstGeom prst="rect">
              <a:avLst/>
            </a:prstGeom>
            <a:noFill/>
            <a:ln w="9525">
              <a:noFill/>
              <a:miter lim="800000"/>
              <a:headEnd/>
              <a:tailEnd/>
            </a:ln>
          </p:spPr>
          <p:txBody>
            <a:bodyPr wrap="square">
              <a:spAutoFit/>
            </a:bodyPr>
            <a:lstStyle/>
            <a:p>
              <a:pPr>
                <a:spcBef>
                  <a:spcPct val="50000"/>
                </a:spcBef>
              </a:pPr>
              <a:r>
                <a:rPr lang="en-GB" dirty="0">
                  <a:solidFill>
                    <a:srgbClr val="008000"/>
                  </a:solidFill>
                  <a:latin typeface="Arial" charset="0"/>
                  <a:ea typeface="+mn-ea"/>
                  <a:cs typeface="+mn-cs"/>
                  <a:sym typeface="Wingdings" pitchFamily="2" charset="2"/>
                </a:rPr>
                <a:t></a:t>
              </a:r>
            </a:p>
          </p:txBody>
        </p:sp>
      </p:grpSp>
      <p:pic>
        <p:nvPicPr>
          <p:cNvPr id="17" name="Picture 16" descr="Written on the Heart.jpg"/>
          <p:cNvPicPr>
            <a:picLocks noChangeAspect="1"/>
          </p:cNvPicPr>
          <p:nvPr/>
        </p:nvPicPr>
        <p:blipFill>
          <a:blip r:embed="rId6" cstate="print"/>
          <a:stretch>
            <a:fillRect/>
          </a:stretch>
        </p:blipFill>
        <p:spPr>
          <a:xfrm>
            <a:off x="971600" y="2492896"/>
            <a:ext cx="348373" cy="485214"/>
          </a:xfrm>
          <a:prstGeom prst="rect">
            <a:avLst/>
          </a:prstGeom>
        </p:spPr>
      </p:pic>
      <p:pic>
        <p:nvPicPr>
          <p:cNvPr id="18" name="Picture 17" descr="The Heresy of Love.jpg"/>
          <p:cNvPicPr>
            <a:picLocks noChangeAspect="1"/>
          </p:cNvPicPr>
          <p:nvPr/>
        </p:nvPicPr>
        <p:blipFill>
          <a:blip r:embed="rId7" cstate="print"/>
          <a:stretch>
            <a:fillRect/>
          </a:stretch>
        </p:blipFill>
        <p:spPr>
          <a:xfrm>
            <a:off x="1331640" y="2492896"/>
            <a:ext cx="349510" cy="485676"/>
          </a:xfrm>
          <a:prstGeom prst="rect">
            <a:avLst/>
          </a:prstGeom>
        </p:spPr>
      </p:pic>
      <p:pic>
        <p:nvPicPr>
          <p:cNvPr id="19" name="Picture 18" descr="Written on the Heart.jpg"/>
          <p:cNvPicPr>
            <a:picLocks noChangeAspect="1"/>
          </p:cNvPicPr>
          <p:nvPr/>
        </p:nvPicPr>
        <p:blipFill>
          <a:blip r:embed="rId6" cstate="print"/>
          <a:stretch>
            <a:fillRect/>
          </a:stretch>
        </p:blipFill>
        <p:spPr>
          <a:xfrm>
            <a:off x="4355976" y="4671516"/>
            <a:ext cx="348373" cy="485214"/>
          </a:xfrm>
          <a:prstGeom prst="rect">
            <a:avLst/>
          </a:prstGeom>
        </p:spPr>
      </p:pic>
      <p:pic>
        <p:nvPicPr>
          <p:cNvPr id="20" name="Picture 19" descr="The Heresy of Love.jpg"/>
          <p:cNvPicPr>
            <a:picLocks noChangeAspect="1"/>
          </p:cNvPicPr>
          <p:nvPr/>
        </p:nvPicPr>
        <p:blipFill>
          <a:blip r:embed="rId7" cstate="print"/>
          <a:stretch>
            <a:fillRect/>
          </a:stretch>
        </p:blipFill>
        <p:spPr>
          <a:xfrm>
            <a:off x="4716016" y="4671516"/>
            <a:ext cx="349510" cy="485676"/>
          </a:xfrm>
          <a:prstGeom prst="rect">
            <a:avLst/>
          </a:prstGeom>
        </p:spPr>
      </p:pic>
      <p:pic>
        <p:nvPicPr>
          <p:cNvPr id="21" name="Picture 1" descr="C:\Documents and Settings\Stewart.Thomson\Desktop\RSC Winter 1112 Report\Images for Ppt\The Heart of Robin Hood.jpg"/>
          <p:cNvPicPr>
            <a:picLocks noChangeAspect="1" noChangeArrowheads="1"/>
          </p:cNvPicPr>
          <p:nvPr/>
        </p:nvPicPr>
        <p:blipFill>
          <a:blip r:embed="rId8" cstate="email"/>
          <a:srcRect/>
          <a:stretch>
            <a:fillRect/>
          </a:stretch>
        </p:blipFill>
        <p:spPr bwMode="auto">
          <a:xfrm>
            <a:off x="5940152" y="2492896"/>
            <a:ext cx="432048" cy="595097"/>
          </a:xfrm>
          <a:prstGeom prst="rect">
            <a:avLst/>
          </a:prstGeom>
          <a:noFill/>
        </p:spPr>
      </p:pic>
      <p:pic>
        <p:nvPicPr>
          <p:cNvPr id="22" name="Picture 2" descr="C:\Documents and Settings\Stewart.Thomson\Desktop\RSC Winter 1112 Report\Images for Ppt\The Taming of the Shrew.jpg"/>
          <p:cNvPicPr>
            <a:picLocks noChangeAspect="1" noChangeArrowheads="1"/>
          </p:cNvPicPr>
          <p:nvPr/>
        </p:nvPicPr>
        <p:blipFill>
          <a:blip r:embed="rId9" cstate="email"/>
          <a:srcRect/>
          <a:stretch>
            <a:fillRect/>
          </a:stretch>
        </p:blipFill>
        <p:spPr bwMode="auto">
          <a:xfrm>
            <a:off x="6444209" y="2492898"/>
            <a:ext cx="432048" cy="603528"/>
          </a:xfrm>
          <a:prstGeom prst="rect">
            <a:avLst/>
          </a:prstGeom>
          <a:noFill/>
        </p:spPr>
      </p:pic>
      <p:grpSp>
        <p:nvGrpSpPr>
          <p:cNvPr id="4" name="Group 22"/>
          <p:cNvGrpSpPr/>
          <p:nvPr/>
        </p:nvGrpSpPr>
        <p:grpSpPr>
          <a:xfrm>
            <a:off x="6948264" y="2564904"/>
            <a:ext cx="808980" cy="462227"/>
            <a:chOff x="2483768" y="1268198"/>
            <a:chExt cx="808980" cy="462227"/>
          </a:xfrm>
        </p:grpSpPr>
        <p:pic>
          <p:nvPicPr>
            <p:cNvPr id="24" name="Picture 4" descr="http://media2.picsearch.com/is?vvFb_ZYMEDZinKvUuH6riiZ_QLh1OhGP1nApOS2liEM"/>
            <p:cNvPicPr>
              <a:picLocks noChangeAspect="1" noChangeArrowheads="1"/>
            </p:cNvPicPr>
            <p:nvPr/>
          </p:nvPicPr>
          <p:blipFill>
            <a:blip r:embed="rId5" cstate="print"/>
            <a:srcRect/>
            <a:stretch>
              <a:fillRect/>
            </a:stretch>
          </p:blipFill>
          <p:spPr bwMode="auto">
            <a:xfrm>
              <a:off x="2483768" y="1268198"/>
              <a:ext cx="436015" cy="432610"/>
            </a:xfrm>
            <a:prstGeom prst="rect">
              <a:avLst/>
            </a:prstGeom>
            <a:noFill/>
          </p:spPr>
        </p:pic>
        <p:sp>
          <p:nvSpPr>
            <p:cNvPr id="25" name="Text Box 26"/>
            <p:cNvSpPr txBox="1">
              <a:spLocks noChangeArrowheads="1"/>
            </p:cNvSpPr>
            <p:nvPr/>
          </p:nvSpPr>
          <p:spPr bwMode="auto">
            <a:xfrm>
              <a:off x="2483768" y="1268760"/>
              <a:ext cx="808980" cy="461665"/>
            </a:xfrm>
            <a:prstGeom prst="rect">
              <a:avLst/>
            </a:prstGeom>
            <a:noFill/>
            <a:ln w="9525">
              <a:noFill/>
              <a:miter lim="800000"/>
              <a:headEnd/>
              <a:tailEnd/>
            </a:ln>
          </p:spPr>
          <p:txBody>
            <a:bodyPr wrap="square">
              <a:spAutoFit/>
            </a:bodyPr>
            <a:lstStyle/>
            <a:p>
              <a:pPr>
                <a:spcBef>
                  <a:spcPct val="50000"/>
                </a:spcBef>
              </a:pPr>
              <a:r>
                <a:rPr lang="en-GB" dirty="0">
                  <a:solidFill>
                    <a:srgbClr val="008000"/>
                  </a:solidFill>
                  <a:latin typeface="Arial" charset="0"/>
                  <a:ea typeface="+mn-ea"/>
                  <a:cs typeface="+mn-cs"/>
                  <a:sym typeface="Wingdings" pitchFamily="2" charset="2"/>
                </a:rPr>
                <a:t></a:t>
              </a:r>
            </a:p>
          </p:txBody>
        </p:sp>
      </p:grpSp>
      <p:sp>
        <p:nvSpPr>
          <p:cNvPr id="23" name="TextBox 22"/>
          <p:cNvSpPr txBox="1"/>
          <p:nvPr/>
        </p:nvSpPr>
        <p:spPr>
          <a:xfrm>
            <a:off x="1080632" y="1482749"/>
            <a:ext cx="7439162" cy="1938992"/>
          </a:xfrm>
          <a:prstGeom prst="rect">
            <a:avLst/>
          </a:prstGeom>
          <a:solidFill>
            <a:schemeClr val="bg1"/>
          </a:solidFill>
          <a:ln w="38100">
            <a:solidFill>
              <a:schemeClr val="tx1">
                <a:lumMod val="50000"/>
                <a:lumOff val="50000"/>
              </a:schemeClr>
            </a:solidFill>
          </a:ln>
          <a:effectLst>
            <a:outerShdw blurRad="50800" dist="38100" dir="2700000" algn="tl" rotWithShape="0">
              <a:prstClr val="black">
                <a:alpha val="40000"/>
              </a:prstClr>
            </a:outerShdw>
          </a:effectLst>
        </p:spPr>
        <p:txBody>
          <a:bodyPr wrap="square" rtlCol="0">
            <a:spAutoFit/>
          </a:bodyPr>
          <a:lstStyle/>
          <a:p>
            <a:r>
              <a:rPr lang="en-GB" sz="2000" u="sng" dirty="0" smtClean="0"/>
              <a:t>Conclusion</a:t>
            </a:r>
          </a:p>
          <a:p>
            <a:pPr>
              <a:buFont typeface="Wingdings"/>
              <a:buChar char="ü"/>
            </a:pPr>
            <a:r>
              <a:rPr lang="en-GB" sz="2000" dirty="0" smtClean="0">
                <a:solidFill>
                  <a:srgbClr val="00B050"/>
                </a:solidFill>
                <a:sym typeface="Wingdings"/>
              </a:rPr>
              <a:t>Some of the work which proved challenging from a sales perspective was really appreciated by the audience and had immense value at </a:t>
            </a:r>
            <a:r>
              <a:rPr lang="en-GB" sz="2000" b="1" dirty="0" smtClean="0">
                <a:solidFill>
                  <a:srgbClr val="00B050"/>
                </a:solidFill>
                <a:sym typeface="Wingdings"/>
              </a:rPr>
              <a:t>creating a more rounded season</a:t>
            </a:r>
            <a:r>
              <a:rPr lang="en-GB" sz="2000" dirty="0" smtClean="0">
                <a:solidFill>
                  <a:srgbClr val="00B050"/>
                </a:solidFill>
                <a:sym typeface="Wingdings"/>
              </a:rPr>
              <a:t>, providing </a:t>
            </a:r>
            <a:r>
              <a:rPr lang="en-GB" sz="2000" b="1" dirty="0" smtClean="0">
                <a:solidFill>
                  <a:srgbClr val="00B050"/>
                </a:solidFill>
                <a:sym typeface="Wingdings"/>
              </a:rPr>
              <a:t>learning and challenge </a:t>
            </a:r>
            <a:r>
              <a:rPr lang="en-GB" sz="2000" dirty="0" smtClean="0">
                <a:solidFill>
                  <a:srgbClr val="00B050"/>
                </a:solidFill>
                <a:sym typeface="Wingdings"/>
              </a:rPr>
              <a:t>and an </a:t>
            </a:r>
            <a:r>
              <a:rPr lang="en-GB" sz="2000" b="1" dirty="0" smtClean="0">
                <a:solidFill>
                  <a:srgbClr val="00B050"/>
                </a:solidFill>
                <a:sym typeface="Wingdings"/>
              </a:rPr>
              <a:t>emotional connection </a:t>
            </a:r>
            <a:r>
              <a:rPr lang="en-GB" sz="2000" dirty="0" smtClean="0">
                <a:solidFill>
                  <a:srgbClr val="00B050"/>
                </a:solidFill>
                <a:sym typeface="Wingdings"/>
              </a:rPr>
              <a:t>for the audience</a:t>
            </a:r>
            <a:endParaRPr lang="en-GB" sz="2000" dirty="0">
              <a:solidFill>
                <a:srgbClr val="FF0000"/>
              </a:solidFill>
            </a:endParaRPr>
          </a:p>
        </p:txBody>
      </p:sp>
      <p:sp>
        <p:nvSpPr>
          <p:cNvPr id="26" name="TextBox 25"/>
          <p:cNvSpPr txBox="1"/>
          <p:nvPr/>
        </p:nvSpPr>
        <p:spPr>
          <a:xfrm>
            <a:off x="26201" y="60593"/>
            <a:ext cx="327334" cy="400110"/>
          </a:xfrm>
          <a:prstGeom prst="rect">
            <a:avLst/>
          </a:prstGeom>
          <a:solidFill>
            <a:schemeClr val="bg1"/>
          </a:solidFill>
          <a:ln>
            <a:solidFill>
              <a:srgbClr val="FF0000"/>
            </a:solidFill>
          </a:ln>
        </p:spPr>
        <p:txBody>
          <a:bodyPr wrap="none" rtlCol="0">
            <a:spAutoFit/>
          </a:bodyPr>
          <a:lstStyle/>
          <a:p>
            <a:r>
              <a:rPr lang="en-GB" sz="2000" dirty="0" smtClean="0">
                <a:solidFill>
                  <a:srgbClr val="FF0000"/>
                </a:solidFill>
              </a:rPr>
              <a:t>2</a:t>
            </a:r>
            <a:endParaRPr lang="en-GB" sz="2000" dirty="0">
              <a:solidFill>
                <a:srgbClr val="FF0000"/>
              </a:solidFill>
            </a:endParaRPr>
          </a:p>
        </p:txBody>
      </p:sp>
      <p:pic>
        <p:nvPicPr>
          <p:cNvPr id="27" name="Picture 1"/>
          <p:cNvPicPr>
            <a:picLocks noChangeAspect="1" noChangeArrowheads="1"/>
          </p:cNvPicPr>
          <p:nvPr/>
        </p:nvPicPr>
        <p:blipFill>
          <a:blip r:embed="rId10"/>
          <a:srcRect/>
          <a:stretch>
            <a:fillRect/>
          </a:stretch>
        </p:blipFill>
        <p:spPr bwMode="auto">
          <a:xfrm>
            <a:off x="7795085" y="564586"/>
            <a:ext cx="1120315" cy="1120315"/>
          </a:xfrm>
          <a:prstGeom prst="rect">
            <a:avLst/>
          </a:prstGeom>
          <a:noFill/>
          <a:ln w="9525">
            <a:solidFill>
              <a:schemeClr val="tx1"/>
            </a:solidFill>
            <a:miter lim="800000"/>
            <a:headEnd/>
            <a:tailEnd/>
          </a:ln>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Chart 20"/>
          <p:cNvGraphicFramePr/>
          <p:nvPr/>
        </p:nvGraphicFramePr>
        <p:xfrm>
          <a:off x="1547664" y="1205926"/>
          <a:ext cx="5700159" cy="3726067"/>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a:xfrm>
            <a:off x="539552" y="217512"/>
            <a:ext cx="8106072" cy="615553"/>
          </a:xfrm>
        </p:spPr>
        <p:txBody>
          <a:bodyPr/>
          <a:lstStyle/>
          <a:p>
            <a:pPr algn="ctr"/>
            <a:r>
              <a:rPr lang="en-GB" sz="2000" dirty="0" smtClean="0"/>
              <a:t>Interest, recall and influence OF Trailers amongst the </a:t>
            </a:r>
            <a:r>
              <a:rPr lang="en-GB" sz="2000" b="1" dirty="0" smtClean="0"/>
              <a:t>general population</a:t>
            </a:r>
            <a:endParaRPr lang="en-GB" sz="2000" b="1" dirty="0"/>
          </a:p>
        </p:txBody>
      </p:sp>
      <p:pic>
        <p:nvPicPr>
          <p:cNvPr id="7" name="Picture 2" descr="http://skills.library.leeds.ac.uk/questiontypes/images/Recall.gif"/>
          <p:cNvPicPr>
            <a:picLocks noChangeAspect="1" noChangeArrowheads="1"/>
          </p:cNvPicPr>
          <p:nvPr/>
        </p:nvPicPr>
        <p:blipFill>
          <a:blip r:embed="rId3" cstate="screen"/>
          <a:srcRect/>
          <a:stretch>
            <a:fillRect/>
          </a:stretch>
        </p:blipFill>
        <p:spPr bwMode="auto">
          <a:xfrm>
            <a:off x="323528" y="2420888"/>
            <a:ext cx="792882" cy="763395"/>
          </a:xfrm>
          <a:prstGeom prst="rect">
            <a:avLst/>
          </a:prstGeom>
          <a:noFill/>
        </p:spPr>
      </p:pic>
      <p:pic>
        <p:nvPicPr>
          <p:cNvPr id="8" name="Picture 7"/>
          <p:cNvPicPr>
            <a:picLocks noChangeAspect="1" noChangeArrowheads="1"/>
          </p:cNvPicPr>
          <p:nvPr/>
        </p:nvPicPr>
        <p:blipFill>
          <a:blip r:embed="rId4" cstate="screen"/>
          <a:srcRect/>
          <a:stretch>
            <a:fillRect/>
          </a:stretch>
        </p:blipFill>
        <p:spPr bwMode="auto">
          <a:xfrm>
            <a:off x="323528" y="3501008"/>
            <a:ext cx="1386383" cy="936104"/>
          </a:xfrm>
          <a:prstGeom prst="rect">
            <a:avLst/>
          </a:prstGeom>
          <a:noFill/>
          <a:ln w="9525">
            <a:noFill/>
            <a:miter lim="800000"/>
            <a:headEnd/>
            <a:tailEnd/>
          </a:ln>
        </p:spPr>
      </p:pic>
      <p:cxnSp>
        <p:nvCxnSpPr>
          <p:cNvPr id="10" name="Straight Connector 9"/>
          <p:cNvCxnSpPr/>
          <p:nvPr/>
        </p:nvCxnSpPr>
        <p:spPr>
          <a:xfrm>
            <a:off x="323528" y="3284984"/>
            <a:ext cx="777686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256004" name="Picture 4" descr="http://www2.plymouth.ac.uk/science/elcetl/Images/interested.png"/>
          <p:cNvPicPr>
            <a:picLocks noChangeAspect="1" noChangeArrowheads="1"/>
          </p:cNvPicPr>
          <p:nvPr/>
        </p:nvPicPr>
        <p:blipFill>
          <a:blip r:embed="rId5" cstate="screen"/>
          <a:srcRect/>
          <a:stretch>
            <a:fillRect/>
          </a:stretch>
        </p:blipFill>
        <p:spPr bwMode="auto">
          <a:xfrm>
            <a:off x="134750" y="980728"/>
            <a:ext cx="1512168" cy="1512168"/>
          </a:xfrm>
          <a:prstGeom prst="rect">
            <a:avLst/>
          </a:prstGeom>
          <a:noFill/>
        </p:spPr>
      </p:pic>
      <p:sp>
        <p:nvSpPr>
          <p:cNvPr id="11" name="Curved Right Arrow 10"/>
          <p:cNvSpPr/>
          <p:nvPr/>
        </p:nvSpPr>
        <p:spPr>
          <a:xfrm>
            <a:off x="4010194" y="3068960"/>
            <a:ext cx="360040" cy="504056"/>
          </a:xfrm>
          <a:prstGeom prst="curvedRightArrow">
            <a:avLst/>
          </a:prstGeom>
          <a:solidFill>
            <a:srgbClr val="92D050"/>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8" name="TextBox 17"/>
          <p:cNvSpPr txBox="1"/>
          <p:nvPr/>
        </p:nvSpPr>
        <p:spPr>
          <a:xfrm>
            <a:off x="7452320" y="3284984"/>
            <a:ext cx="1475656" cy="1015663"/>
          </a:xfrm>
          <a:prstGeom prst="rect">
            <a:avLst/>
          </a:prstGeom>
          <a:noFill/>
        </p:spPr>
        <p:txBody>
          <a:bodyPr wrap="square" rtlCol="0">
            <a:spAutoFit/>
          </a:bodyPr>
          <a:lstStyle/>
          <a:p>
            <a:r>
              <a:rPr lang="en-GB" sz="1200" b="1" dirty="0" smtClean="0"/>
              <a:t>4% </a:t>
            </a:r>
            <a:r>
              <a:rPr lang="en-GB" sz="1200" dirty="0" smtClean="0"/>
              <a:t>of total population have seen a theatre trailer and then purchased a ticket</a:t>
            </a:r>
            <a:endParaRPr lang="en-GB" sz="1200" dirty="0"/>
          </a:p>
        </p:txBody>
      </p:sp>
      <p:pic>
        <p:nvPicPr>
          <p:cNvPr id="256006" name="Picture 6" descr="http://www.totaltele.com/res/image/_tto%20news%20images/maps/uk%20map%20flag.jpg"/>
          <p:cNvPicPr>
            <a:picLocks noChangeAspect="1" noChangeArrowheads="1"/>
          </p:cNvPicPr>
          <p:nvPr/>
        </p:nvPicPr>
        <p:blipFill>
          <a:blip r:embed="rId6" cstate="screen"/>
          <a:srcRect/>
          <a:stretch>
            <a:fillRect/>
          </a:stretch>
        </p:blipFill>
        <p:spPr bwMode="auto">
          <a:xfrm>
            <a:off x="7524328" y="620688"/>
            <a:ext cx="1440160" cy="1440160"/>
          </a:xfrm>
          <a:prstGeom prst="rect">
            <a:avLst/>
          </a:prstGeom>
          <a:noFill/>
        </p:spPr>
      </p:pic>
      <p:sp>
        <p:nvSpPr>
          <p:cNvPr id="20" name="TextBox 19"/>
          <p:cNvSpPr txBox="1"/>
          <p:nvPr/>
        </p:nvSpPr>
        <p:spPr>
          <a:xfrm>
            <a:off x="539552" y="4931993"/>
            <a:ext cx="7776863" cy="830997"/>
          </a:xfrm>
          <a:prstGeom prst="rect">
            <a:avLst/>
          </a:prstGeom>
          <a:noFill/>
        </p:spPr>
        <p:txBody>
          <a:bodyPr wrap="square" rtlCol="0">
            <a:spAutoFit/>
          </a:bodyPr>
          <a:lstStyle/>
          <a:p>
            <a:pPr algn="ctr"/>
            <a:r>
              <a:rPr lang="en-GB" sz="1600" dirty="0" smtClean="0"/>
              <a:t>Video trailers have great potential in </a:t>
            </a:r>
            <a:r>
              <a:rPr lang="en-GB" sz="1600" b="1" dirty="0" smtClean="0"/>
              <a:t>developing new audiences </a:t>
            </a:r>
            <a:r>
              <a:rPr lang="en-GB" sz="1600" dirty="0" smtClean="0"/>
              <a:t>for theatre amongst the wider population. Interest is highest amongst </a:t>
            </a:r>
            <a:r>
              <a:rPr lang="en-GB" sz="1600" b="1" dirty="0" smtClean="0"/>
              <a:t>BME groups </a:t>
            </a:r>
            <a:r>
              <a:rPr lang="en-GB" sz="1600" dirty="0" smtClean="0"/>
              <a:t>and influence the greatest amongst </a:t>
            </a:r>
            <a:r>
              <a:rPr lang="en-GB" sz="1600" b="1" dirty="0" smtClean="0"/>
              <a:t>younger audiences</a:t>
            </a:r>
            <a:r>
              <a:rPr lang="en-GB" sz="1600" dirty="0" smtClean="0"/>
              <a:t>.</a:t>
            </a:r>
            <a:endParaRPr lang="en-GB" sz="1600" dirty="0"/>
          </a:p>
        </p:txBody>
      </p:sp>
      <p:sp>
        <p:nvSpPr>
          <p:cNvPr id="13" name="TextBox 12"/>
          <p:cNvSpPr txBox="1"/>
          <p:nvPr/>
        </p:nvSpPr>
        <p:spPr>
          <a:xfrm>
            <a:off x="26201" y="60593"/>
            <a:ext cx="327334" cy="400110"/>
          </a:xfrm>
          <a:prstGeom prst="rect">
            <a:avLst/>
          </a:prstGeom>
          <a:solidFill>
            <a:schemeClr val="bg1"/>
          </a:solidFill>
          <a:ln>
            <a:solidFill>
              <a:srgbClr val="FF0000"/>
            </a:solidFill>
          </a:ln>
        </p:spPr>
        <p:txBody>
          <a:bodyPr wrap="none" rtlCol="0">
            <a:spAutoFit/>
          </a:bodyPr>
          <a:lstStyle/>
          <a:p>
            <a:r>
              <a:rPr lang="en-GB" sz="2000" dirty="0" smtClean="0">
                <a:solidFill>
                  <a:srgbClr val="FF0000"/>
                </a:solidFill>
              </a:rPr>
              <a:t>3</a:t>
            </a:r>
            <a:endParaRPr lang="en-GB" sz="2000" dirty="0">
              <a:solidFill>
                <a:srgbClr val="FF0000"/>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Chart 20"/>
          <p:cNvGraphicFramePr/>
          <p:nvPr/>
        </p:nvGraphicFramePr>
        <p:xfrm>
          <a:off x="1547664" y="1205926"/>
          <a:ext cx="5700159" cy="3726067"/>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a:xfrm>
            <a:off x="539552" y="217512"/>
            <a:ext cx="8106072" cy="615553"/>
          </a:xfrm>
        </p:spPr>
        <p:txBody>
          <a:bodyPr/>
          <a:lstStyle/>
          <a:p>
            <a:pPr algn="ctr"/>
            <a:r>
              <a:rPr lang="en-GB" sz="2000" dirty="0" smtClean="0"/>
              <a:t>Interest, recall and influence OF Trailers amongst the </a:t>
            </a:r>
            <a:r>
              <a:rPr lang="en-GB" sz="2000" b="1" dirty="0" smtClean="0"/>
              <a:t>general population</a:t>
            </a:r>
            <a:endParaRPr lang="en-GB" sz="2000" b="1" dirty="0"/>
          </a:p>
        </p:txBody>
      </p:sp>
      <p:pic>
        <p:nvPicPr>
          <p:cNvPr id="7" name="Picture 2" descr="http://skills.library.leeds.ac.uk/questiontypes/images/Recall.gif"/>
          <p:cNvPicPr>
            <a:picLocks noChangeAspect="1" noChangeArrowheads="1"/>
          </p:cNvPicPr>
          <p:nvPr/>
        </p:nvPicPr>
        <p:blipFill>
          <a:blip r:embed="rId3" cstate="screen"/>
          <a:srcRect/>
          <a:stretch>
            <a:fillRect/>
          </a:stretch>
        </p:blipFill>
        <p:spPr bwMode="auto">
          <a:xfrm>
            <a:off x="323528" y="2420888"/>
            <a:ext cx="792882" cy="763395"/>
          </a:xfrm>
          <a:prstGeom prst="rect">
            <a:avLst/>
          </a:prstGeom>
          <a:noFill/>
        </p:spPr>
      </p:pic>
      <p:pic>
        <p:nvPicPr>
          <p:cNvPr id="8" name="Picture 7"/>
          <p:cNvPicPr>
            <a:picLocks noChangeAspect="1" noChangeArrowheads="1"/>
          </p:cNvPicPr>
          <p:nvPr/>
        </p:nvPicPr>
        <p:blipFill>
          <a:blip r:embed="rId4" cstate="screen"/>
          <a:srcRect/>
          <a:stretch>
            <a:fillRect/>
          </a:stretch>
        </p:blipFill>
        <p:spPr bwMode="auto">
          <a:xfrm>
            <a:off x="323528" y="3501008"/>
            <a:ext cx="1386383" cy="936104"/>
          </a:xfrm>
          <a:prstGeom prst="rect">
            <a:avLst/>
          </a:prstGeom>
          <a:noFill/>
          <a:ln w="9525">
            <a:noFill/>
            <a:miter lim="800000"/>
            <a:headEnd/>
            <a:tailEnd/>
          </a:ln>
        </p:spPr>
      </p:pic>
      <p:cxnSp>
        <p:nvCxnSpPr>
          <p:cNvPr id="10" name="Straight Connector 9"/>
          <p:cNvCxnSpPr/>
          <p:nvPr/>
        </p:nvCxnSpPr>
        <p:spPr>
          <a:xfrm>
            <a:off x="323528" y="3284984"/>
            <a:ext cx="777686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256004" name="Picture 4" descr="http://www2.plymouth.ac.uk/science/elcetl/Images/interested.png"/>
          <p:cNvPicPr>
            <a:picLocks noChangeAspect="1" noChangeArrowheads="1"/>
          </p:cNvPicPr>
          <p:nvPr/>
        </p:nvPicPr>
        <p:blipFill>
          <a:blip r:embed="rId5" cstate="screen"/>
          <a:srcRect/>
          <a:stretch>
            <a:fillRect/>
          </a:stretch>
        </p:blipFill>
        <p:spPr bwMode="auto">
          <a:xfrm>
            <a:off x="134750" y="980728"/>
            <a:ext cx="1512168" cy="1512168"/>
          </a:xfrm>
          <a:prstGeom prst="rect">
            <a:avLst/>
          </a:prstGeom>
          <a:noFill/>
        </p:spPr>
      </p:pic>
      <p:sp>
        <p:nvSpPr>
          <p:cNvPr id="11" name="Curved Right Arrow 10"/>
          <p:cNvSpPr/>
          <p:nvPr/>
        </p:nvSpPr>
        <p:spPr>
          <a:xfrm>
            <a:off x="4010194" y="3068960"/>
            <a:ext cx="360040" cy="504056"/>
          </a:xfrm>
          <a:prstGeom prst="curvedRightArrow">
            <a:avLst/>
          </a:prstGeom>
          <a:solidFill>
            <a:srgbClr val="92D050"/>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8" name="TextBox 17"/>
          <p:cNvSpPr txBox="1"/>
          <p:nvPr/>
        </p:nvSpPr>
        <p:spPr>
          <a:xfrm>
            <a:off x="7452320" y="3284984"/>
            <a:ext cx="1475656" cy="1015663"/>
          </a:xfrm>
          <a:prstGeom prst="rect">
            <a:avLst/>
          </a:prstGeom>
          <a:noFill/>
        </p:spPr>
        <p:txBody>
          <a:bodyPr wrap="square" rtlCol="0">
            <a:spAutoFit/>
          </a:bodyPr>
          <a:lstStyle/>
          <a:p>
            <a:r>
              <a:rPr lang="en-GB" sz="1200" b="1" dirty="0" smtClean="0"/>
              <a:t>4% </a:t>
            </a:r>
            <a:r>
              <a:rPr lang="en-GB" sz="1200" dirty="0" smtClean="0"/>
              <a:t>of total population have seen a theatre trailer and then purchased a ticket</a:t>
            </a:r>
            <a:endParaRPr lang="en-GB" sz="1200" dirty="0"/>
          </a:p>
        </p:txBody>
      </p:sp>
      <p:pic>
        <p:nvPicPr>
          <p:cNvPr id="256006" name="Picture 6" descr="http://www.totaltele.com/res/image/_tto%20news%20images/maps/uk%20map%20flag.jpg"/>
          <p:cNvPicPr>
            <a:picLocks noChangeAspect="1" noChangeArrowheads="1"/>
          </p:cNvPicPr>
          <p:nvPr/>
        </p:nvPicPr>
        <p:blipFill>
          <a:blip r:embed="rId6" cstate="screen"/>
          <a:srcRect/>
          <a:stretch>
            <a:fillRect/>
          </a:stretch>
        </p:blipFill>
        <p:spPr bwMode="auto">
          <a:xfrm>
            <a:off x="7524328" y="620688"/>
            <a:ext cx="1440160" cy="1440160"/>
          </a:xfrm>
          <a:prstGeom prst="rect">
            <a:avLst/>
          </a:prstGeom>
          <a:noFill/>
        </p:spPr>
      </p:pic>
      <p:sp>
        <p:nvSpPr>
          <p:cNvPr id="20" name="TextBox 19"/>
          <p:cNvSpPr txBox="1"/>
          <p:nvPr/>
        </p:nvSpPr>
        <p:spPr>
          <a:xfrm>
            <a:off x="539552" y="4931993"/>
            <a:ext cx="7776863" cy="830997"/>
          </a:xfrm>
          <a:prstGeom prst="rect">
            <a:avLst/>
          </a:prstGeom>
          <a:noFill/>
        </p:spPr>
        <p:txBody>
          <a:bodyPr wrap="square" rtlCol="0">
            <a:spAutoFit/>
          </a:bodyPr>
          <a:lstStyle/>
          <a:p>
            <a:pPr algn="ctr"/>
            <a:r>
              <a:rPr lang="en-GB" sz="1600" dirty="0" smtClean="0"/>
              <a:t>Video trailers have great potential in </a:t>
            </a:r>
            <a:r>
              <a:rPr lang="en-GB" sz="1600" b="1" dirty="0" smtClean="0"/>
              <a:t>developing new audiences </a:t>
            </a:r>
            <a:r>
              <a:rPr lang="en-GB" sz="1600" dirty="0" smtClean="0"/>
              <a:t>for theatre amongst the wider population. Interest is highest amongst </a:t>
            </a:r>
            <a:r>
              <a:rPr lang="en-GB" sz="1600" b="1" dirty="0" smtClean="0"/>
              <a:t>BME groups </a:t>
            </a:r>
            <a:r>
              <a:rPr lang="en-GB" sz="1600" dirty="0" smtClean="0"/>
              <a:t>and influence the greatest amongst </a:t>
            </a:r>
            <a:r>
              <a:rPr lang="en-GB" sz="1600" b="1" dirty="0" smtClean="0"/>
              <a:t>younger audiences</a:t>
            </a:r>
            <a:r>
              <a:rPr lang="en-GB" sz="1600" dirty="0" smtClean="0"/>
              <a:t>.</a:t>
            </a:r>
            <a:endParaRPr lang="en-GB" sz="1600" dirty="0"/>
          </a:p>
        </p:txBody>
      </p:sp>
      <p:sp>
        <p:nvSpPr>
          <p:cNvPr id="12" name="TextBox 11"/>
          <p:cNvSpPr txBox="1"/>
          <p:nvPr/>
        </p:nvSpPr>
        <p:spPr>
          <a:xfrm>
            <a:off x="877253" y="1653768"/>
            <a:ext cx="7439162" cy="1631216"/>
          </a:xfrm>
          <a:prstGeom prst="rect">
            <a:avLst/>
          </a:prstGeom>
          <a:solidFill>
            <a:schemeClr val="bg1"/>
          </a:solidFill>
          <a:ln w="38100">
            <a:solidFill>
              <a:schemeClr val="tx1">
                <a:lumMod val="50000"/>
                <a:lumOff val="50000"/>
              </a:schemeClr>
            </a:solidFill>
          </a:ln>
          <a:effectLst>
            <a:outerShdw blurRad="50800" dist="38100" dir="2700000" algn="tl" rotWithShape="0">
              <a:prstClr val="black">
                <a:alpha val="40000"/>
              </a:prstClr>
            </a:outerShdw>
          </a:effectLst>
        </p:spPr>
        <p:txBody>
          <a:bodyPr wrap="square" rtlCol="0">
            <a:spAutoFit/>
          </a:bodyPr>
          <a:lstStyle/>
          <a:p>
            <a:r>
              <a:rPr lang="en-GB" sz="2000" u="sng" dirty="0" smtClean="0"/>
              <a:t>Conclusion</a:t>
            </a:r>
          </a:p>
          <a:p>
            <a:pPr>
              <a:buFont typeface="Wingdings"/>
              <a:buChar char="ü"/>
            </a:pPr>
            <a:r>
              <a:rPr lang="en-GB" sz="2000" dirty="0" smtClean="0">
                <a:solidFill>
                  <a:srgbClr val="00B050"/>
                </a:solidFill>
                <a:sym typeface="Wingdings"/>
              </a:rPr>
              <a:t>Trailers are worth investing in and should be tailored for new and younger audiences rather than existing theatre goers</a:t>
            </a:r>
          </a:p>
          <a:p>
            <a:pPr>
              <a:buFont typeface="Wingdings"/>
              <a:buChar char="ü"/>
            </a:pPr>
            <a:endParaRPr lang="en-GB" sz="2000" dirty="0" smtClean="0">
              <a:solidFill>
                <a:srgbClr val="00B050"/>
              </a:solidFill>
              <a:sym typeface="Wingdings"/>
            </a:endParaRPr>
          </a:p>
          <a:p>
            <a:pPr>
              <a:buFont typeface="Wingdings"/>
              <a:buChar char="ü"/>
            </a:pPr>
            <a:endParaRPr lang="en-GB" sz="2000" dirty="0">
              <a:solidFill>
                <a:srgbClr val="FF0000"/>
              </a:solidFill>
            </a:endParaRPr>
          </a:p>
        </p:txBody>
      </p:sp>
      <p:sp>
        <p:nvSpPr>
          <p:cNvPr id="13" name="TextBox 12"/>
          <p:cNvSpPr txBox="1"/>
          <p:nvPr/>
        </p:nvSpPr>
        <p:spPr>
          <a:xfrm>
            <a:off x="26201" y="60593"/>
            <a:ext cx="327334" cy="400110"/>
          </a:xfrm>
          <a:prstGeom prst="rect">
            <a:avLst/>
          </a:prstGeom>
          <a:solidFill>
            <a:schemeClr val="bg1"/>
          </a:solidFill>
          <a:ln>
            <a:solidFill>
              <a:srgbClr val="FF0000"/>
            </a:solidFill>
          </a:ln>
        </p:spPr>
        <p:txBody>
          <a:bodyPr wrap="none" rtlCol="0">
            <a:spAutoFit/>
          </a:bodyPr>
          <a:lstStyle/>
          <a:p>
            <a:r>
              <a:rPr lang="en-GB" sz="2000" dirty="0" smtClean="0">
                <a:solidFill>
                  <a:srgbClr val="FF0000"/>
                </a:solidFill>
              </a:rPr>
              <a:t>3</a:t>
            </a:r>
            <a:endParaRPr lang="en-GB" sz="2000" dirty="0">
              <a:solidFill>
                <a:srgbClr val="FF0000"/>
              </a:solidFill>
            </a:endParaRPr>
          </a:p>
        </p:txBody>
      </p:sp>
      <p:pic>
        <p:nvPicPr>
          <p:cNvPr id="14" name="Picture 1"/>
          <p:cNvPicPr>
            <a:picLocks noChangeAspect="1" noChangeArrowheads="1"/>
          </p:cNvPicPr>
          <p:nvPr/>
        </p:nvPicPr>
        <p:blipFill>
          <a:blip r:embed="rId7"/>
          <a:srcRect/>
          <a:stretch>
            <a:fillRect/>
          </a:stretch>
        </p:blipFill>
        <p:spPr bwMode="auto">
          <a:xfrm>
            <a:off x="7756257" y="833065"/>
            <a:ext cx="1120315" cy="1120315"/>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hart 5"/>
          <p:cNvGraphicFramePr/>
          <p:nvPr>
            <p:extLst>
              <p:ext uri="{D42A27DB-BD31-4B8C-83A1-F6EECF244321}">
                <p14:modId xmlns:p14="http://schemas.microsoft.com/office/powerpoint/2010/main" xmlns="" val="3263348597"/>
              </p:ext>
            </p:extLst>
          </p:nvPr>
        </p:nvGraphicFramePr>
        <p:xfrm>
          <a:off x="687108" y="1665090"/>
          <a:ext cx="6810235" cy="440280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Table 6"/>
          <p:cNvGraphicFramePr>
            <a:graphicFrameLocks noGrp="1"/>
          </p:cNvGraphicFramePr>
          <p:nvPr>
            <p:extLst>
              <p:ext uri="{D42A27DB-BD31-4B8C-83A1-F6EECF244321}">
                <p14:modId xmlns:p14="http://schemas.microsoft.com/office/powerpoint/2010/main" xmlns="" val="3010720351"/>
              </p:ext>
            </p:extLst>
          </p:nvPr>
        </p:nvGraphicFramePr>
        <p:xfrm>
          <a:off x="7497343" y="2525910"/>
          <a:ext cx="1547178" cy="1701798"/>
        </p:xfrm>
        <a:graphic>
          <a:graphicData uri="http://schemas.openxmlformats.org/drawingml/2006/table">
            <a:tbl>
              <a:tblPr firstRow="1" bandRow="1">
                <a:tableStyleId>{5C22544A-7EE6-4342-B048-85BDC9FD1C3A}</a:tableStyleId>
              </a:tblPr>
              <a:tblGrid>
                <a:gridCol w="281940"/>
                <a:gridCol w="1265238"/>
              </a:tblGrid>
              <a:tr h="243114">
                <a:tc>
                  <a:txBody>
                    <a:bodyPr/>
                    <a:lstStyle/>
                    <a:p>
                      <a:endParaRPr lang="en-GB" sz="800" dirty="0"/>
                    </a:p>
                  </a:txBody>
                  <a:tcP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8000"/>
                    </a:solidFill>
                  </a:tcPr>
                </a:tc>
                <a:tc>
                  <a:txBody>
                    <a:bodyPr/>
                    <a:lstStyle/>
                    <a:p>
                      <a:r>
                        <a:rPr lang="en-GB" sz="800" b="1" dirty="0" smtClean="0">
                          <a:solidFill>
                            <a:schemeClr val="tx1"/>
                          </a:solidFill>
                        </a:rPr>
                        <a:t>Excellent</a:t>
                      </a:r>
                      <a:endParaRPr lang="en-GB" sz="800" b="1" dirty="0">
                        <a:solidFill>
                          <a:schemeClr val="tx1"/>
                        </a:solidFill>
                      </a:endParaRPr>
                    </a:p>
                  </a:txBody>
                  <a:tcPr>
                    <a:lnL w="57150" cap="flat" cmpd="sng" algn="ctr">
                      <a:solidFill>
                        <a:schemeClr val="bg1"/>
                      </a:solid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noFill/>
                  </a:tcPr>
                </a:tc>
              </a:tr>
              <a:tr h="243114">
                <a:tc>
                  <a:txBody>
                    <a:bodyPr/>
                    <a:lstStyle/>
                    <a:p>
                      <a:endParaRPr lang="en-GB" sz="800" dirty="0"/>
                    </a:p>
                  </a:txBody>
                  <a:tcP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B050"/>
                    </a:solidFill>
                  </a:tcPr>
                </a:tc>
                <a:tc>
                  <a:txBody>
                    <a:bodyPr/>
                    <a:lstStyle/>
                    <a:p>
                      <a:r>
                        <a:rPr lang="en-GB" sz="800" b="1" dirty="0" smtClean="0">
                          <a:solidFill>
                            <a:schemeClr val="tx1"/>
                          </a:solidFill>
                        </a:rPr>
                        <a:t>Very Good</a:t>
                      </a:r>
                      <a:endParaRPr lang="en-GB" sz="800" b="1" dirty="0">
                        <a:solidFill>
                          <a:schemeClr val="tx1"/>
                        </a:solidFill>
                      </a:endParaRPr>
                    </a:p>
                  </a:txBody>
                  <a:tcPr>
                    <a:lnL w="57150" cap="flat" cmpd="sng" algn="ctr">
                      <a:solidFill>
                        <a:schemeClr val="bg1"/>
                      </a:solidFill>
                      <a:prstDash val="solid"/>
                      <a:round/>
                      <a:headEnd type="none" w="med" len="med"/>
                      <a:tailEnd type="none" w="med" len="med"/>
                    </a:lnL>
                    <a:lnR w="28575"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noFill/>
                  </a:tcPr>
                </a:tc>
              </a:tr>
              <a:tr h="243114">
                <a:tc>
                  <a:txBody>
                    <a:bodyPr/>
                    <a:lstStyle/>
                    <a:p>
                      <a:endParaRPr lang="en-GB" sz="800" dirty="0"/>
                    </a:p>
                  </a:txBody>
                  <a:tcP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r>
                        <a:rPr lang="en-GB" sz="800" b="1" dirty="0" smtClean="0">
                          <a:solidFill>
                            <a:schemeClr val="tx1"/>
                          </a:solidFill>
                        </a:rPr>
                        <a:t>Good</a:t>
                      </a:r>
                      <a:endParaRPr lang="en-GB" sz="800" b="1" dirty="0">
                        <a:solidFill>
                          <a:schemeClr val="tx1"/>
                        </a:solidFill>
                      </a:endParaRPr>
                    </a:p>
                  </a:txBody>
                  <a:tcPr>
                    <a:lnL w="57150" cap="flat" cmpd="sng" algn="ctr">
                      <a:solidFill>
                        <a:schemeClr val="bg1"/>
                      </a:solidFill>
                      <a:prstDash val="solid"/>
                      <a:round/>
                      <a:headEnd type="none" w="med" len="med"/>
                      <a:tailEnd type="none" w="med" len="med"/>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243114">
                <a:tc>
                  <a:txBody>
                    <a:bodyPr/>
                    <a:lstStyle/>
                    <a:p>
                      <a:endParaRPr lang="en-GB" sz="800" dirty="0"/>
                    </a:p>
                  </a:txBody>
                  <a:tcP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a:txBody>
                    <a:bodyPr/>
                    <a:lstStyle/>
                    <a:p>
                      <a:r>
                        <a:rPr lang="en-GB" sz="800" b="1" dirty="0" smtClean="0">
                          <a:solidFill>
                            <a:schemeClr val="tx1"/>
                          </a:solidFill>
                        </a:rPr>
                        <a:t>Neither good nor poor</a:t>
                      </a:r>
                      <a:endParaRPr lang="en-GB" sz="800" b="1" dirty="0">
                        <a:solidFill>
                          <a:schemeClr val="tx1"/>
                        </a:solidFill>
                      </a:endParaRPr>
                    </a:p>
                  </a:txBody>
                  <a:tcPr>
                    <a:lnL w="57150" cap="flat" cmpd="sng" algn="ctr">
                      <a:solidFill>
                        <a:schemeClr val="bg1"/>
                      </a:solidFill>
                      <a:prstDash val="solid"/>
                      <a:round/>
                      <a:headEnd type="none" w="med" len="med"/>
                      <a:tailEnd type="none" w="med" len="med"/>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243114">
                <a:tc>
                  <a:txBody>
                    <a:bodyPr/>
                    <a:lstStyle/>
                    <a:p>
                      <a:endParaRPr lang="en-GB" sz="800" dirty="0"/>
                    </a:p>
                  </a:txBody>
                  <a:tcP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CCCC"/>
                    </a:solidFill>
                  </a:tcPr>
                </a:tc>
                <a:tc>
                  <a:txBody>
                    <a:bodyPr/>
                    <a:lstStyle/>
                    <a:p>
                      <a:r>
                        <a:rPr lang="en-GB" sz="800" b="1" dirty="0" smtClean="0">
                          <a:solidFill>
                            <a:schemeClr val="tx1"/>
                          </a:solidFill>
                        </a:rPr>
                        <a:t>Poor</a:t>
                      </a:r>
                      <a:endParaRPr lang="en-GB" sz="800" b="1" dirty="0">
                        <a:solidFill>
                          <a:schemeClr val="tx1"/>
                        </a:solidFill>
                      </a:endParaRPr>
                    </a:p>
                  </a:txBody>
                  <a:tcPr>
                    <a:lnL w="57150" cap="flat" cmpd="sng" algn="ctr">
                      <a:solidFill>
                        <a:schemeClr val="bg1"/>
                      </a:solidFill>
                      <a:prstDash val="solid"/>
                      <a:round/>
                      <a:headEnd type="none" w="med" len="med"/>
                      <a:tailEnd type="none" w="med" len="med"/>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243114">
                <a:tc>
                  <a:txBody>
                    <a:bodyPr/>
                    <a:lstStyle/>
                    <a:p>
                      <a:endParaRPr lang="en-GB" sz="800" dirty="0"/>
                    </a:p>
                  </a:txBody>
                  <a:tcP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r>
                        <a:rPr lang="en-GB" sz="800" b="1" dirty="0" smtClean="0">
                          <a:solidFill>
                            <a:schemeClr val="tx1"/>
                          </a:solidFill>
                        </a:rPr>
                        <a:t>Very</a:t>
                      </a:r>
                      <a:r>
                        <a:rPr lang="en-GB" sz="800" b="1" baseline="0" dirty="0" smtClean="0">
                          <a:solidFill>
                            <a:schemeClr val="tx1"/>
                          </a:solidFill>
                        </a:rPr>
                        <a:t> poor</a:t>
                      </a:r>
                      <a:endParaRPr lang="en-GB" sz="800" b="1" dirty="0">
                        <a:solidFill>
                          <a:schemeClr val="tx1"/>
                        </a:solidFill>
                      </a:endParaRPr>
                    </a:p>
                  </a:txBody>
                  <a:tcPr>
                    <a:lnL w="57150" cap="flat" cmpd="sng" algn="ctr">
                      <a:solidFill>
                        <a:schemeClr val="bg1"/>
                      </a:solidFill>
                      <a:prstDash val="solid"/>
                      <a:round/>
                      <a:headEnd type="none" w="med" len="med"/>
                      <a:tailEnd type="none" w="med" len="med"/>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243114">
                <a:tc>
                  <a:txBody>
                    <a:bodyPr/>
                    <a:lstStyle/>
                    <a:p>
                      <a:endParaRPr lang="en-GB" sz="800" dirty="0"/>
                    </a:p>
                  </a:txBody>
                  <a:tcP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r>
                        <a:rPr lang="en-GB" sz="800" b="1" dirty="0" smtClean="0">
                          <a:solidFill>
                            <a:schemeClr val="tx1"/>
                          </a:solidFill>
                        </a:rPr>
                        <a:t>Extremely poor</a:t>
                      </a:r>
                      <a:endParaRPr lang="en-GB" sz="800" b="1" dirty="0">
                        <a:solidFill>
                          <a:schemeClr val="tx1"/>
                        </a:solidFill>
                      </a:endParaRPr>
                    </a:p>
                  </a:txBody>
                  <a:tcPr>
                    <a:lnL w="57150" cap="flat" cmpd="sng" algn="ctr">
                      <a:solidFill>
                        <a:schemeClr val="bg1"/>
                      </a:solid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25" name="Rectangle 4"/>
          <p:cNvSpPr>
            <a:spLocks noChangeArrowheads="1"/>
          </p:cNvSpPr>
          <p:nvPr/>
        </p:nvSpPr>
        <p:spPr bwMode="auto">
          <a:xfrm>
            <a:off x="34925" y="6157706"/>
            <a:ext cx="9109075" cy="2258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6493" tIns="43247" rIns="86493" bIns="43247" anchor="ctr">
            <a:spAutoFit/>
          </a:bodyPr>
          <a:lstStyle/>
          <a:p>
            <a:pPr defTabSz="865188"/>
            <a:r>
              <a:rPr lang="en-GB" altLang="ja-JP" sz="900" dirty="0">
                <a:solidFill>
                  <a:prstClr val="black"/>
                </a:solidFill>
              </a:rPr>
              <a:t>Base: Total Summer 2012 Visitors (n= 717), Winter Visitors 11/12 (n=506) Reopening Research sample (n=1110)</a:t>
            </a:r>
          </a:p>
        </p:txBody>
      </p:sp>
      <p:pic>
        <p:nvPicPr>
          <p:cNvPr id="40" name="Picture 39" descr="Restaurant.jpg"/>
          <p:cNvPicPr>
            <a:picLocks noChangeAspect="1"/>
          </p:cNvPicPr>
          <p:nvPr/>
        </p:nvPicPr>
        <p:blipFill>
          <a:blip r:embed="rId3" cstate="screen">
            <a:extLst>
              <a:ext uri="{28A0092B-C50C-407E-A947-70E740481C1C}">
                <a14:useLocalDpi xmlns:a14="http://schemas.microsoft.com/office/drawing/2010/main" xmlns="" val="0"/>
              </a:ext>
            </a:extLst>
          </a:blip>
          <a:stretch>
            <a:fillRect/>
          </a:stretch>
        </p:blipFill>
        <p:spPr>
          <a:xfrm>
            <a:off x="7732290" y="460703"/>
            <a:ext cx="904423" cy="1359190"/>
          </a:xfrm>
          <a:prstGeom prst="rect">
            <a:avLst/>
          </a:prstGeom>
          <a:ln>
            <a:solidFill>
              <a:schemeClr val="tx1"/>
            </a:solidFill>
          </a:ln>
        </p:spPr>
      </p:pic>
      <p:sp>
        <p:nvSpPr>
          <p:cNvPr id="45" name="Rectangle 44"/>
          <p:cNvSpPr/>
          <p:nvPr/>
        </p:nvSpPr>
        <p:spPr bwMode="auto">
          <a:xfrm>
            <a:off x="682171" y="4238171"/>
            <a:ext cx="6691086" cy="1054575"/>
          </a:xfrm>
          <a:prstGeom prst="rect">
            <a:avLst/>
          </a:prstGeom>
          <a:noFill/>
          <a:ln w="22225" cap="rnd" cmpd="sng" algn="ctr">
            <a:solidFill>
              <a:schemeClr val="accent3"/>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a:solidFill>
                <a:prstClr val="black"/>
              </a:solidFill>
              <a:latin typeface="Arial" charset="0"/>
              <a:ea typeface="MS Pゴシック" pitchFamily="-92" charset="-128"/>
            </a:endParaRPr>
          </a:p>
        </p:txBody>
      </p:sp>
      <p:sp>
        <p:nvSpPr>
          <p:cNvPr id="29" name="Up Arrow 28"/>
          <p:cNvSpPr/>
          <p:nvPr/>
        </p:nvSpPr>
        <p:spPr bwMode="auto">
          <a:xfrm rot="10800000" flipV="1">
            <a:off x="2878827" y="4610100"/>
            <a:ext cx="165184" cy="247250"/>
          </a:xfrm>
          <a:prstGeom prst="up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a:solidFill>
                <a:prstClr val="black"/>
              </a:solidFill>
              <a:latin typeface="Arial" charset="0"/>
              <a:ea typeface="MS Pゴシック" pitchFamily="-92" charset="-128"/>
            </a:endParaRPr>
          </a:p>
        </p:txBody>
      </p:sp>
      <p:sp>
        <p:nvSpPr>
          <p:cNvPr id="42" name="Up Arrow 41"/>
          <p:cNvSpPr/>
          <p:nvPr/>
        </p:nvSpPr>
        <p:spPr bwMode="auto">
          <a:xfrm flipV="1">
            <a:off x="6921417" y="4622799"/>
            <a:ext cx="165184" cy="247250"/>
          </a:xfrm>
          <a:prstGeom prst="up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a:solidFill>
                <a:prstClr val="black"/>
              </a:solidFill>
              <a:latin typeface="Arial" charset="0"/>
              <a:ea typeface="MS Pゴシック" pitchFamily="-92" charset="-128"/>
            </a:endParaRPr>
          </a:p>
        </p:txBody>
      </p:sp>
      <p:sp>
        <p:nvSpPr>
          <p:cNvPr id="43" name="Rectangle 42"/>
          <p:cNvSpPr/>
          <p:nvPr/>
        </p:nvSpPr>
        <p:spPr bwMode="auto">
          <a:xfrm>
            <a:off x="714374" y="4533901"/>
            <a:ext cx="762001" cy="438150"/>
          </a:xfrm>
          <a:prstGeom prst="rect">
            <a:avLst/>
          </a:prstGeom>
          <a:solidFill>
            <a:schemeClr val="bg1"/>
          </a:solidFill>
          <a:ln w="9525" cap="flat" cmpd="sng" algn="ctr">
            <a:solidFill>
              <a:schemeClr val="tx1"/>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r>
              <a:rPr lang="en-GB" sz="1050" dirty="0">
                <a:solidFill>
                  <a:prstClr val="black"/>
                </a:solidFill>
                <a:ea typeface="MS Pゴシック" pitchFamily="-92" charset="-128"/>
              </a:rPr>
              <a:t>Summer 12</a:t>
            </a:r>
          </a:p>
        </p:txBody>
      </p:sp>
      <p:sp>
        <p:nvSpPr>
          <p:cNvPr id="49" name="Up Arrow 48"/>
          <p:cNvSpPr/>
          <p:nvPr/>
        </p:nvSpPr>
        <p:spPr bwMode="auto">
          <a:xfrm rot="10800000" flipV="1">
            <a:off x="2662928" y="3389785"/>
            <a:ext cx="165184" cy="247250"/>
          </a:xfrm>
          <a:prstGeom prst="up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a:solidFill>
                <a:prstClr val="black"/>
              </a:solidFill>
              <a:latin typeface="Arial" charset="0"/>
              <a:ea typeface="MS Pゴシック" pitchFamily="-92" charset="-128"/>
            </a:endParaRPr>
          </a:p>
        </p:txBody>
      </p:sp>
      <p:sp>
        <p:nvSpPr>
          <p:cNvPr id="50" name="Up Arrow 49"/>
          <p:cNvSpPr/>
          <p:nvPr/>
        </p:nvSpPr>
        <p:spPr bwMode="auto">
          <a:xfrm flipV="1">
            <a:off x="6875205" y="3415576"/>
            <a:ext cx="165184" cy="247250"/>
          </a:xfrm>
          <a:prstGeom prst="up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a:solidFill>
                <a:prstClr val="black"/>
              </a:solidFill>
              <a:latin typeface="Arial" charset="0"/>
              <a:ea typeface="MS Pゴシック" pitchFamily="-92" charset="-128"/>
            </a:endParaRPr>
          </a:p>
        </p:txBody>
      </p:sp>
      <p:sp>
        <p:nvSpPr>
          <p:cNvPr id="24" name="Rounded Rectangle 23"/>
          <p:cNvSpPr/>
          <p:nvPr/>
        </p:nvSpPr>
        <p:spPr bwMode="auto">
          <a:xfrm>
            <a:off x="7843312" y="5494774"/>
            <a:ext cx="1238549" cy="901732"/>
          </a:xfrm>
          <a:prstGeom prst="roundRect">
            <a:avLst/>
          </a:prstGeom>
          <a:solidFill>
            <a:schemeClr val="bg1"/>
          </a:solidFill>
          <a:ln w="12700">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a:solidFill>
                <a:prstClr val="black"/>
              </a:solidFill>
              <a:latin typeface="Arial" charset="0"/>
              <a:ea typeface="MS Pゴシック" pitchFamily="-92" charset="-128"/>
            </a:endParaRPr>
          </a:p>
        </p:txBody>
      </p:sp>
      <p:sp>
        <p:nvSpPr>
          <p:cNvPr id="26" name="TextBox 25"/>
          <p:cNvSpPr txBox="1"/>
          <p:nvPr/>
        </p:nvSpPr>
        <p:spPr>
          <a:xfrm>
            <a:off x="8042342" y="5557214"/>
            <a:ext cx="1283471" cy="338555"/>
          </a:xfrm>
          <a:prstGeom prst="rect">
            <a:avLst/>
          </a:prstGeom>
          <a:noFill/>
        </p:spPr>
        <p:txBody>
          <a:bodyPr wrap="square" rtlCol="0">
            <a:spAutoFit/>
          </a:bodyPr>
          <a:lstStyle/>
          <a:p>
            <a:pPr algn="ctr"/>
            <a:r>
              <a:rPr lang="en-GB" sz="800" dirty="0">
                <a:solidFill>
                  <a:prstClr val="black"/>
                </a:solidFill>
              </a:rPr>
              <a:t>Sig different vs. </a:t>
            </a:r>
          </a:p>
          <a:p>
            <a:pPr algn="ctr"/>
            <a:r>
              <a:rPr lang="en-GB" sz="800" dirty="0">
                <a:solidFill>
                  <a:prstClr val="black"/>
                </a:solidFill>
              </a:rPr>
              <a:t>Winter 2011/12 </a:t>
            </a:r>
          </a:p>
        </p:txBody>
      </p:sp>
      <p:sp>
        <p:nvSpPr>
          <p:cNvPr id="27" name="TextBox 26"/>
          <p:cNvSpPr txBox="1"/>
          <p:nvPr/>
        </p:nvSpPr>
        <p:spPr>
          <a:xfrm>
            <a:off x="8049602" y="5972225"/>
            <a:ext cx="1283471" cy="338555"/>
          </a:xfrm>
          <a:prstGeom prst="rect">
            <a:avLst/>
          </a:prstGeom>
          <a:noFill/>
        </p:spPr>
        <p:txBody>
          <a:bodyPr wrap="square" rtlCol="0">
            <a:spAutoFit/>
          </a:bodyPr>
          <a:lstStyle/>
          <a:p>
            <a:pPr algn="ctr"/>
            <a:r>
              <a:rPr lang="en-GB" sz="800" dirty="0">
                <a:solidFill>
                  <a:prstClr val="black"/>
                </a:solidFill>
              </a:rPr>
              <a:t>Sig different vs. </a:t>
            </a:r>
          </a:p>
          <a:p>
            <a:pPr algn="ctr"/>
            <a:r>
              <a:rPr lang="en-GB" sz="800" dirty="0">
                <a:solidFill>
                  <a:prstClr val="black"/>
                </a:solidFill>
              </a:rPr>
              <a:t>Summer 2011</a:t>
            </a:r>
          </a:p>
        </p:txBody>
      </p:sp>
      <p:sp>
        <p:nvSpPr>
          <p:cNvPr id="28" name="Up Arrow 27"/>
          <p:cNvSpPr/>
          <p:nvPr/>
        </p:nvSpPr>
        <p:spPr bwMode="auto">
          <a:xfrm rot="10800000" flipV="1">
            <a:off x="7952657" y="5992365"/>
            <a:ext cx="165184" cy="247250"/>
          </a:xfrm>
          <a:prstGeom prst="up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a:solidFill>
                <a:prstClr val="black"/>
              </a:solidFill>
              <a:latin typeface="Arial" charset="0"/>
              <a:ea typeface="MS Pゴシック" pitchFamily="-92" charset="-128"/>
            </a:endParaRPr>
          </a:p>
        </p:txBody>
      </p:sp>
      <p:sp>
        <p:nvSpPr>
          <p:cNvPr id="30" name="Up Arrow 29"/>
          <p:cNvSpPr/>
          <p:nvPr/>
        </p:nvSpPr>
        <p:spPr bwMode="auto">
          <a:xfrm flipV="1">
            <a:off x="8134224" y="6049802"/>
            <a:ext cx="165184" cy="247250"/>
          </a:xfrm>
          <a:prstGeom prst="up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a:solidFill>
                <a:prstClr val="black"/>
              </a:solidFill>
              <a:latin typeface="Arial" charset="0"/>
              <a:ea typeface="MS Pゴシック" pitchFamily="-92" charset="-128"/>
            </a:endParaRPr>
          </a:p>
        </p:txBody>
      </p:sp>
      <p:sp>
        <p:nvSpPr>
          <p:cNvPr id="31" name="Up Arrow 30"/>
          <p:cNvSpPr/>
          <p:nvPr/>
        </p:nvSpPr>
        <p:spPr bwMode="auto">
          <a:xfrm rot="10800000" flipV="1">
            <a:off x="7952657" y="5563734"/>
            <a:ext cx="165184" cy="247250"/>
          </a:xfrm>
          <a:prstGeom prst="upArrow">
            <a:avLst/>
          </a:prstGeom>
          <a:solidFill>
            <a:schemeClr val="accent3"/>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a:solidFill>
                <a:prstClr val="black"/>
              </a:solidFill>
              <a:latin typeface="Arial" charset="0"/>
              <a:ea typeface="MS Pゴシック" pitchFamily="-92" charset="-128"/>
            </a:endParaRPr>
          </a:p>
        </p:txBody>
      </p:sp>
      <p:sp>
        <p:nvSpPr>
          <p:cNvPr id="32" name="Up Arrow 31"/>
          <p:cNvSpPr/>
          <p:nvPr/>
        </p:nvSpPr>
        <p:spPr bwMode="auto">
          <a:xfrm flipV="1">
            <a:off x="8134224" y="5621171"/>
            <a:ext cx="165184" cy="247250"/>
          </a:xfrm>
          <a:prstGeom prst="upArrow">
            <a:avLst/>
          </a:prstGeom>
          <a:solidFill>
            <a:schemeClr val="accent3"/>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a:solidFill>
                <a:prstClr val="black"/>
              </a:solidFill>
              <a:latin typeface="Arial" charset="0"/>
              <a:ea typeface="MS Pゴシック" pitchFamily="-92" charset="-128"/>
            </a:endParaRPr>
          </a:p>
        </p:txBody>
      </p:sp>
      <p:sp>
        <p:nvSpPr>
          <p:cNvPr id="33" name="TextBox 32"/>
          <p:cNvSpPr txBox="1"/>
          <p:nvPr/>
        </p:nvSpPr>
        <p:spPr>
          <a:xfrm>
            <a:off x="26201" y="60593"/>
            <a:ext cx="327334" cy="400110"/>
          </a:xfrm>
          <a:prstGeom prst="rect">
            <a:avLst/>
          </a:prstGeom>
          <a:solidFill>
            <a:schemeClr val="bg1"/>
          </a:solidFill>
          <a:ln>
            <a:solidFill>
              <a:srgbClr val="FF0000"/>
            </a:solidFill>
          </a:ln>
        </p:spPr>
        <p:txBody>
          <a:bodyPr wrap="none" rtlCol="0">
            <a:spAutoFit/>
          </a:bodyPr>
          <a:lstStyle/>
          <a:p>
            <a:r>
              <a:rPr lang="en-GB" sz="2000" dirty="0" smtClean="0">
                <a:solidFill>
                  <a:srgbClr val="FF0000"/>
                </a:solidFill>
              </a:rPr>
              <a:t>4</a:t>
            </a:r>
            <a:endParaRPr lang="en-GB" sz="2000" dirty="0">
              <a:solidFill>
                <a:srgbClr val="FF0000"/>
              </a:solidFill>
            </a:endParaRPr>
          </a:p>
        </p:txBody>
      </p:sp>
      <p:sp>
        <p:nvSpPr>
          <p:cNvPr id="34" name="Title 33"/>
          <p:cNvSpPr>
            <a:spLocks noGrp="1"/>
          </p:cNvSpPr>
          <p:nvPr>
            <p:ph type="title"/>
          </p:nvPr>
        </p:nvSpPr>
        <p:spPr>
          <a:xfrm>
            <a:off x="353535" y="372428"/>
            <a:ext cx="7830967" cy="1292662"/>
          </a:xfrm>
        </p:spPr>
        <p:txBody>
          <a:bodyPr/>
          <a:lstStyle/>
          <a:p>
            <a:pPr lvl="0"/>
            <a:r>
              <a:rPr lang="en-GB" dirty="0" smtClean="0"/>
              <a:t>Diners’ experience at the RSC rooftop restaurant</a:t>
            </a:r>
            <a:br>
              <a:rPr lang="en-GB" dirty="0" smtClean="0"/>
            </a:br>
            <a:endParaRPr lang="en-GB" dirty="0"/>
          </a:p>
        </p:txBody>
      </p:sp>
    </p:spTree>
    <p:extLst>
      <p:ext uri="{BB962C8B-B14F-4D97-AF65-F5344CB8AC3E}">
        <p14:creationId xmlns:p14="http://schemas.microsoft.com/office/powerpoint/2010/main" xmlns="" val="16922525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hart 5"/>
          <p:cNvGraphicFramePr/>
          <p:nvPr>
            <p:extLst>
              <p:ext uri="{D42A27DB-BD31-4B8C-83A1-F6EECF244321}">
                <p14:modId xmlns:p14="http://schemas.microsoft.com/office/powerpoint/2010/main" xmlns="" val="3263348597"/>
              </p:ext>
            </p:extLst>
          </p:nvPr>
        </p:nvGraphicFramePr>
        <p:xfrm>
          <a:off x="687108" y="1665090"/>
          <a:ext cx="6810235" cy="440280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Table 6"/>
          <p:cNvGraphicFramePr>
            <a:graphicFrameLocks noGrp="1"/>
          </p:cNvGraphicFramePr>
          <p:nvPr>
            <p:extLst>
              <p:ext uri="{D42A27DB-BD31-4B8C-83A1-F6EECF244321}">
                <p14:modId xmlns:p14="http://schemas.microsoft.com/office/powerpoint/2010/main" xmlns="" val="3010720351"/>
              </p:ext>
            </p:extLst>
          </p:nvPr>
        </p:nvGraphicFramePr>
        <p:xfrm>
          <a:off x="7497343" y="2525910"/>
          <a:ext cx="1547178" cy="1701798"/>
        </p:xfrm>
        <a:graphic>
          <a:graphicData uri="http://schemas.openxmlformats.org/drawingml/2006/table">
            <a:tbl>
              <a:tblPr firstRow="1" bandRow="1">
                <a:tableStyleId>{5C22544A-7EE6-4342-B048-85BDC9FD1C3A}</a:tableStyleId>
              </a:tblPr>
              <a:tblGrid>
                <a:gridCol w="281940"/>
                <a:gridCol w="1265238"/>
              </a:tblGrid>
              <a:tr h="243114">
                <a:tc>
                  <a:txBody>
                    <a:bodyPr/>
                    <a:lstStyle/>
                    <a:p>
                      <a:endParaRPr lang="en-GB" sz="800" dirty="0"/>
                    </a:p>
                  </a:txBody>
                  <a:tcP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8000"/>
                    </a:solidFill>
                  </a:tcPr>
                </a:tc>
                <a:tc>
                  <a:txBody>
                    <a:bodyPr/>
                    <a:lstStyle/>
                    <a:p>
                      <a:r>
                        <a:rPr lang="en-GB" sz="800" b="1" dirty="0" smtClean="0">
                          <a:solidFill>
                            <a:schemeClr val="tx1"/>
                          </a:solidFill>
                        </a:rPr>
                        <a:t>Excellent</a:t>
                      </a:r>
                      <a:endParaRPr lang="en-GB" sz="800" b="1" dirty="0">
                        <a:solidFill>
                          <a:schemeClr val="tx1"/>
                        </a:solidFill>
                      </a:endParaRPr>
                    </a:p>
                  </a:txBody>
                  <a:tcPr>
                    <a:lnL w="57150" cap="flat" cmpd="sng" algn="ctr">
                      <a:solidFill>
                        <a:schemeClr val="bg1"/>
                      </a:solid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noFill/>
                  </a:tcPr>
                </a:tc>
              </a:tr>
              <a:tr h="243114">
                <a:tc>
                  <a:txBody>
                    <a:bodyPr/>
                    <a:lstStyle/>
                    <a:p>
                      <a:endParaRPr lang="en-GB" sz="800" dirty="0"/>
                    </a:p>
                  </a:txBody>
                  <a:tcP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B050"/>
                    </a:solidFill>
                  </a:tcPr>
                </a:tc>
                <a:tc>
                  <a:txBody>
                    <a:bodyPr/>
                    <a:lstStyle/>
                    <a:p>
                      <a:r>
                        <a:rPr lang="en-GB" sz="800" b="1" dirty="0" smtClean="0">
                          <a:solidFill>
                            <a:schemeClr val="tx1"/>
                          </a:solidFill>
                        </a:rPr>
                        <a:t>Very Good</a:t>
                      </a:r>
                      <a:endParaRPr lang="en-GB" sz="800" b="1" dirty="0">
                        <a:solidFill>
                          <a:schemeClr val="tx1"/>
                        </a:solidFill>
                      </a:endParaRPr>
                    </a:p>
                  </a:txBody>
                  <a:tcPr>
                    <a:lnL w="57150" cap="flat" cmpd="sng" algn="ctr">
                      <a:solidFill>
                        <a:schemeClr val="bg1"/>
                      </a:solidFill>
                      <a:prstDash val="solid"/>
                      <a:round/>
                      <a:headEnd type="none" w="med" len="med"/>
                      <a:tailEnd type="none" w="med" len="med"/>
                    </a:lnL>
                    <a:lnR w="28575"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noFill/>
                  </a:tcPr>
                </a:tc>
              </a:tr>
              <a:tr h="243114">
                <a:tc>
                  <a:txBody>
                    <a:bodyPr/>
                    <a:lstStyle/>
                    <a:p>
                      <a:endParaRPr lang="en-GB" sz="800" dirty="0"/>
                    </a:p>
                  </a:txBody>
                  <a:tcP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r>
                        <a:rPr lang="en-GB" sz="800" b="1" dirty="0" smtClean="0">
                          <a:solidFill>
                            <a:schemeClr val="tx1"/>
                          </a:solidFill>
                        </a:rPr>
                        <a:t>Good</a:t>
                      </a:r>
                      <a:endParaRPr lang="en-GB" sz="800" b="1" dirty="0">
                        <a:solidFill>
                          <a:schemeClr val="tx1"/>
                        </a:solidFill>
                      </a:endParaRPr>
                    </a:p>
                  </a:txBody>
                  <a:tcPr>
                    <a:lnL w="57150" cap="flat" cmpd="sng" algn="ctr">
                      <a:solidFill>
                        <a:schemeClr val="bg1"/>
                      </a:solidFill>
                      <a:prstDash val="solid"/>
                      <a:round/>
                      <a:headEnd type="none" w="med" len="med"/>
                      <a:tailEnd type="none" w="med" len="med"/>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243114">
                <a:tc>
                  <a:txBody>
                    <a:bodyPr/>
                    <a:lstStyle/>
                    <a:p>
                      <a:endParaRPr lang="en-GB" sz="800" dirty="0"/>
                    </a:p>
                  </a:txBody>
                  <a:tcP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a:txBody>
                    <a:bodyPr/>
                    <a:lstStyle/>
                    <a:p>
                      <a:r>
                        <a:rPr lang="en-GB" sz="800" b="1" dirty="0" smtClean="0">
                          <a:solidFill>
                            <a:schemeClr val="tx1"/>
                          </a:solidFill>
                        </a:rPr>
                        <a:t>Neither good nor poor</a:t>
                      </a:r>
                      <a:endParaRPr lang="en-GB" sz="800" b="1" dirty="0">
                        <a:solidFill>
                          <a:schemeClr val="tx1"/>
                        </a:solidFill>
                      </a:endParaRPr>
                    </a:p>
                  </a:txBody>
                  <a:tcPr>
                    <a:lnL w="57150" cap="flat" cmpd="sng" algn="ctr">
                      <a:solidFill>
                        <a:schemeClr val="bg1"/>
                      </a:solidFill>
                      <a:prstDash val="solid"/>
                      <a:round/>
                      <a:headEnd type="none" w="med" len="med"/>
                      <a:tailEnd type="none" w="med" len="med"/>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243114">
                <a:tc>
                  <a:txBody>
                    <a:bodyPr/>
                    <a:lstStyle/>
                    <a:p>
                      <a:endParaRPr lang="en-GB" sz="800" dirty="0"/>
                    </a:p>
                  </a:txBody>
                  <a:tcP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CCCC"/>
                    </a:solidFill>
                  </a:tcPr>
                </a:tc>
                <a:tc>
                  <a:txBody>
                    <a:bodyPr/>
                    <a:lstStyle/>
                    <a:p>
                      <a:r>
                        <a:rPr lang="en-GB" sz="800" b="1" dirty="0" smtClean="0">
                          <a:solidFill>
                            <a:schemeClr val="tx1"/>
                          </a:solidFill>
                        </a:rPr>
                        <a:t>Poor</a:t>
                      </a:r>
                      <a:endParaRPr lang="en-GB" sz="800" b="1" dirty="0">
                        <a:solidFill>
                          <a:schemeClr val="tx1"/>
                        </a:solidFill>
                      </a:endParaRPr>
                    </a:p>
                  </a:txBody>
                  <a:tcPr>
                    <a:lnL w="57150" cap="flat" cmpd="sng" algn="ctr">
                      <a:solidFill>
                        <a:schemeClr val="bg1"/>
                      </a:solidFill>
                      <a:prstDash val="solid"/>
                      <a:round/>
                      <a:headEnd type="none" w="med" len="med"/>
                      <a:tailEnd type="none" w="med" len="med"/>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243114">
                <a:tc>
                  <a:txBody>
                    <a:bodyPr/>
                    <a:lstStyle/>
                    <a:p>
                      <a:endParaRPr lang="en-GB" sz="800" dirty="0"/>
                    </a:p>
                  </a:txBody>
                  <a:tcP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r>
                        <a:rPr lang="en-GB" sz="800" b="1" dirty="0" smtClean="0">
                          <a:solidFill>
                            <a:schemeClr val="tx1"/>
                          </a:solidFill>
                        </a:rPr>
                        <a:t>Very</a:t>
                      </a:r>
                      <a:r>
                        <a:rPr lang="en-GB" sz="800" b="1" baseline="0" dirty="0" smtClean="0">
                          <a:solidFill>
                            <a:schemeClr val="tx1"/>
                          </a:solidFill>
                        </a:rPr>
                        <a:t> poor</a:t>
                      </a:r>
                      <a:endParaRPr lang="en-GB" sz="800" b="1" dirty="0">
                        <a:solidFill>
                          <a:schemeClr val="tx1"/>
                        </a:solidFill>
                      </a:endParaRPr>
                    </a:p>
                  </a:txBody>
                  <a:tcPr>
                    <a:lnL w="57150" cap="flat" cmpd="sng" algn="ctr">
                      <a:solidFill>
                        <a:schemeClr val="bg1"/>
                      </a:solidFill>
                      <a:prstDash val="solid"/>
                      <a:round/>
                      <a:headEnd type="none" w="med" len="med"/>
                      <a:tailEnd type="none" w="med" len="med"/>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243114">
                <a:tc>
                  <a:txBody>
                    <a:bodyPr/>
                    <a:lstStyle/>
                    <a:p>
                      <a:endParaRPr lang="en-GB" sz="800" dirty="0"/>
                    </a:p>
                  </a:txBody>
                  <a:tcP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r>
                        <a:rPr lang="en-GB" sz="800" b="1" dirty="0" smtClean="0">
                          <a:solidFill>
                            <a:schemeClr val="tx1"/>
                          </a:solidFill>
                        </a:rPr>
                        <a:t>Extremely poor</a:t>
                      </a:r>
                      <a:endParaRPr lang="en-GB" sz="800" b="1" dirty="0">
                        <a:solidFill>
                          <a:schemeClr val="tx1"/>
                        </a:solidFill>
                      </a:endParaRPr>
                    </a:p>
                  </a:txBody>
                  <a:tcPr>
                    <a:lnL w="57150" cap="flat" cmpd="sng" algn="ctr">
                      <a:solidFill>
                        <a:schemeClr val="bg1"/>
                      </a:solid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25" name="Rectangle 4"/>
          <p:cNvSpPr>
            <a:spLocks noChangeArrowheads="1"/>
          </p:cNvSpPr>
          <p:nvPr/>
        </p:nvSpPr>
        <p:spPr bwMode="auto">
          <a:xfrm>
            <a:off x="34925" y="6157706"/>
            <a:ext cx="9109075" cy="2258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6493" tIns="43247" rIns="86493" bIns="43247" anchor="ctr">
            <a:spAutoFit/>
          </a:bodyPr>
          <a:lstStyle/>
          <a:p>
            <a:pPr defTabSz="865188"/>
            <a:r>
              <a:rPr lang="en-GB" altLang="ja-JP" sz="900" dirty="0">
                <a:solidFill>
                  <a:prstClr val="black"/>
                </a:solidFill>
              </a:rPr>
              <a:t>Base: Total Summer 2012 Visitors (n= 717), Winter Visitors 11/12 (n=506) Reopening Research sample (n=1110)</a:t>
            </a:r>
          </a:p>
        </p:txBody>
      </p:sp>
      <p:pic>
        <p:nvPicPr>
          <p:cNvPr id="40" name="Picture 39" descr="Restaurant.jpg"/>
          <p:cNvPicPr>
            <a:picLocks noChangeAspect="1"/>
          </p:cNvPicPr>
          <p:nvPr/>
        </p:nvPicPr>
        <p:blipFill>
          <a:blip r:embed="rId3" cstate="screen">
            <a:extLst>
              <a:ext uri="{28A0092B-C50C-407E-A947-70E740481C1C}">
                <a14:useLocalDpi xmlns:a14="http://schemas.microsoft.com/office/drawing/2010/main" xmlns="" val="0"/>
              </a:ext>
            </a:extLst>
          </a:blip>
          <a:stretch>
            <a:fillRect/>
          </a:stretch>
        </p:blipFill>
        <p:spPr>
          <a:xfrm>
            <a:off x="7732290" y="460703"/>
            <a:ext cx="904423" cy="1359190"/>
          </a:xfrm>
          <a:prstGeom prst="rect">
            <a:avLst/>
          </a:prstGeom>
          <a:ln>
            <a:solidFill>
              <a:schemeClr val="tx1"/>
            </a:solidFill>
          </a:ln>
        </p:spPr>
      </p:pic>
      <p:sp>
        <p:nvSpPr>
          <p:cNvPr id="45" name="Rectangle 44"/>
          <p:cNvSpPr/>
          <p:nvPr/>
        </p:nvSpPr>
        <p:spPr bwMode="auto">
          <a:xfrm>
            <a:off x="682171" y="4238171"/>
            <a:ext cx="6691086" cy="1054575"/>
          </a:xfrm>
          <a:prstGeom prst="rect">
            <a:avLst/>
          </a:prstGeom>
          <a:noFill/>
          <a:ln w="22225" cap="rnd" cmpd="sng" algn="ctr">
            <a:solidFill>
              <a:schemeClr val="accent3"/>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a:solidFill>
                <a:prstClr val="black"/>
              </a:solidFill>
              <a:latin typeface="Arial" charset="0"/>
              <a:ea typeface="MS Pゴシック" pitchFamily="-92" charset="-128"/>
            </a:endParaRPr>
          </a:p>
        </p:txBody>
      </p:sp>
      <p:sp>
        <p:nvSpPr>
          <p:cNvPr id="29" name="Up Arrow 28"/>
          <p:cNvSpPr/>
          <p:nvPr/>
        </p:nvSpPr>
        <p:spPr bwMode="auto">
          <a:xfrm rot="10800000" flipV="1">
            <a:off x="2878827" y="4610100"/>
            <a:ext cx="165184" cy="247250"/>
          </a:xfrm>
          <a:prstGeom prst="up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a:solidFill>
                <a:prstClr val="black"/>
              </a:solidFill>
              <a:latin typeface="Arial" charset="0"/>
              <a:ea typeface="MS Pゴシック" pitchFamily="-92" charset="-128"/>
            </a:endParaRPr>
          </a:p>
        </p:txBody>
      </p:sp>
      <p:sp>
        <p:nvSpPr>
          <p:cNvPr id="42" name="Up Arrow 41"/>
          <p:cNvSpPr/>
          <p:nvPr/>
        </p:nvSpPr>
        <p:spPr bwMode="auto">
          <a:xfrm flipV="1">
            <a:off x="6921417" y="4622799"/>
            <a:ext cx="165184" cy="247250"/>
          </a:xfrm>
          <a:prstGeom prst="up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a:solidFill>
                <a:prstClr val="black"/>
              </a:solidFill>
              <a:latin typeface="Arial" charset="0"/>
              <a:ea typeface="MS Pゴシック" pitchFamily="-92" charset="-128"/>
            </a:endParaRPr>
          </a:p>
        </p:txBody>
      </p:sp>
      <p:sp>
        <p:nvSpPr>
          <p:cNvPr id="43" name="Rectangle 42"/>
          <p:cNvSpPr/>
          <p:nvPr/>
        </p:nvSpPr>
        <p:spPr bwMode="auto">
          <a:xfrm>
            <a:off x="714374" y="4533901"/>
            <a:ext cx="762001" cy="438150"/>
          </a:xfrm>
          <a:prstGeom prst="rect">
            <a:avLst/>
          </a:prstGeom>
          <a:solidFill>
            <a:schemeClr val="bg1"/>
          </a:solidFill>
          <a:ln w="9525" cap="flat" cmpd="sng" algn="ctr">
            <a:solidFill>
              <a:schemeClr val="tx1"/>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r>
              <a:rPr lang="en-GB" sz="1050" dirty="0">
                <a:solidFill>
                  <a:prstClr val="black"/>
                </a:solidFill>
                <a:ea typeface="MS Pゴシック" pitchFamily="-92" charset="-128"/>
              </a:rPr>
              <a:t>Summer 12</a:t>
            </a:r>
          </a:p>
        </p:txBody>
      </p:sp>
      <p:sp>
        <p:nvSpPr>
          <p:cNvPr id="49" name="Up Arrow 48"/>
          <p:cNvSpPr/>
          <p:nvPr/>
        </p:nvSpPr>
        <p:spPr bwMode="auto">
          <a:xfrm rot="10800000" flipV="1">
            <a:off x="2662928" y="3389785"/>
            <a:ext cx="165184" cy="247250"/>
          </a:xfrm>
          <a:prstGeom prst="up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a:solidFill>
                <a:prstClr val="black"/>
              </a:solidFill>
              <a:latin typeface="Arial" charset="0"/>
              <a:ea typeface="MS Pゴシック" pitchFamily="-92" charset="-128"/>
            </a:endParaRPr>
          </a:p>
        </p:txBody>
      </p:sp>
      <p:sp>
        <p:nvSpPr>
          <p:cNvPr id="50" name="Up Arrow 49"/>
          <p:cNvSpPr/>
          <p:nvPr/>
        </p:nvSpPr>
        <p:spPr bwMode="auto">
          <a:xfrm flipV="1">
            <a:off x="6875205" y="3415576"/>
            <a:ext cx="165184" cy="247250"/>
          </a:xfrm>
          <a:prstGeom prst="up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a:solidFill>
                <a:prstClr val="black"/>
              </a:solidFill>
              <a:latin typeface="Arial" charset="0"/>
              <a:ea typeface="MS Pゴシック" pitchFamily="-92" charset="-128"/>
            </a:endParaRPr>
          </a:p>
        </p:txBody>
      </p:sp>
      <p:sp>
        <p:nvSpPr>
          <p:cNvPr id="24" name="Rounded Rectangle 23"/>
          <p:cNvSpPr/>
          <p:nvPr/>
        </p:nvSpPr>
        <p:spPr bwMode="auto">
          <a:xfrm>
            <a:off x="7843312" y="5494774"/>
            <a:ext cx="1238549" cy="901732"/>
          </a:xfrm>
          <a:prstGeom prst="roundRect">
            <a:avLst/>
          </a:prstGeom>
          <a:solidFill>
            <a:schemeClr val="bg1"/>
          </a:solidFill>
          <a:ln w="12700">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a:solidFill>
                <a:prstClr val="black"/>
              </a:solidFill>
              <a:latin typeface="Arial" charset="0"/>
              <a:ea typeface="MS Pゴシック" pitchFamily="-92" charset="-128"/>
            </a:endParaRPr>
          </a:p>
        </p:txBody>
      </p:sp>
      <p:sp>
        <p:nvSpPr>
          <p:cNvPr id="26" name="TextBox 25"/>
          <p:cNvSpPr txBox="1"/>
          <p:nvPr/>
        </p:nvSpPr>
        <p:spPr>
          <a:xfrm>
            <a:off x="8042342" y="5557214"/>
            <a:ext cx="1283471" cy="338555"/>
          </a:xfrm>
          <a:prstGeom prst="rect">
            <a:avLst/>
          </a:prstGeom>
          <a:noFill/>
        </p:spPr>
        <p:txBody>
          <a:bodyPr wrap="square" rtlCol="0">
            <a:spAutoFit/>
          </a:bodyPr>
          <a:lstStyle/>
          <a:p>
            <a:pPr algn="ctr"/>
            <a:r>
              <a:rPr lang="en-GB" sz="800" dirty="0">
                <a:solidFill>
                  <a:prstClr val="black"/>
                </a:solidFill>
              </a:rPr>
              <a:t>Sig different vs. </a:t>
            </a:r>
          </a:p>
          <a:p>
            <a:pPr algn="ctr"/>
            <a:r>
              <a:rPr lang="en-GB" sz="800" dirty="0">
                <a:solidFill>
                  <a:prstClr val="black"/>
                </a:solidFill>
              </a:rPr>
              <a:t>Winter 2011/12 </a:t>
            </a:r>
          </a:p>
        </p:txBody>
      </p:sp>
      <p:sp>
        <p:nvSpPr>
          <p:cNvPr id="27" name="TextBox 26"/>
          <p:cNvSpPr txBox="1"/>
          <p:nvPr/>
        </p:nvSpPr>
        <p:spPr>
          <a:xfrm>
            <a:off x="8049602" y="5972225"/>
            <a:ext cx="1283471" cy="338555"/>
          </a:xfrm>
          <a:prstGeom prst="rect">
            <a:avLst/>
          </a:prstGeom>
          <a:noFill/>
        </p:spPr>
        <p:txBody>
          <a:bodyPr wrap="square" rtlCol="0">
            <a:spAutoFit/>
          </a:bodyPr>
          <a:lstStyle/>
          <a:p>
            <a:pPr algn="ctr"/>
            <a:r>
              <a:rPr lang="en-GB" sz="800" dirty="0">
                <a:solidFill>
                  <a:prstClr val="black"/>
                </a:solidFill>
              </a:rPr>
              <a:t>Sig different vs. </a:t>
            </a:r>
          </a:p>
          <a:p>
            <a:pPr algn="ctr"/>
            <a:r>
              <a:rPr lang="en-GB" sz="800" dirty="0">
                <a:solidFill>
                  <a:prstClr val="black"/>
                </a:solidFill>
              </a:rPr>
              <a:t>Summer 2011</a:t>
            </a:r>
          </a:p>
        </p:txBody>
      </p:sp>
      <p:sp>
        <p:nvSpPr>
          <p:cNvPr id="28" name="Up Arrow 27"/>
          <p:cNvSpPr/>
          <p:nvPr/>
        </p:nvSpPr>
        <p:spPr bwMode="auto">
          <a:xfrm rot="10800000" flipV="1">
            <a:off x="7952657" y="5992365"/>
            <a:ext cx="165184" cy="247250"/>
          </a:xfrm>
          <a:prstGeom prst="up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a:solidFill>
                <a:prstClr val="black"/>
              </a:solidFill>
              <a:latin typeface="Arial" charset="0"/>
              <a:ea typeface="MS Pゴシック" pitchFamily="-92" charset="-128"/>
            </a:endParaRPr>
          </a:p>
        </p:txBody>
      </p:sp>
      <p:sp>
        <p:nvSpPr>
          <p:cNvPr id="30" name="Up Arrow 29"/>
          <p:cNvSpPr/>
          <p:nvPr/>
        </p:nvSpPr>
        <p:spPr bwMode="auto">
          <a:xfrm flipV="1">
            <a:off x="8134224" y="6049802"/>
            <a:ext cx="165184" cy="247250"/>
          </a:xfrm>
          <a:prstGeom prst="upArrow">
            <a:avLst/>
          </a:prstGeom>
          <a:solidFill>
            <a:srgbClr val="00B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a:solidFill>
                <a:prstClr val="black"/>
              </a:solidFill>
              <a:latin typeface="Arial" charset="0"/>
              <a:ea typeface="MS Pゴシック" pitchFamily="-92" charset="-128"/>
            </a:endParaRPr>
          </a:p>
        </p:txBody>
      </p:sp>
      <p:sp>
        <p:nvSpPr>
          <p:cNvPr id="31" name="Up Arrow 30"/>
          <p:cNvSpPr/>
          <p:nvPr/>
        </p:nvSpPr>
        <p:spPr bwMode="auto">
          <a:xfrm rot="10800000" flipV="1">
            <a:off x="7952657" y="5563734"/>
            <a:ext cx="165184" cy="247250"/>
          </a:xfrm>
          <a:prstGeom prst="upArrow">
            <a:avLst/>
          </a:prstGeom>
          <a:solidFill>
            <a:schemeClr val="accent3"/>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a:solidFill>
                <a:prstClr val="black"/>
              </a:solidFill>
              <a:latin typeface="Arial" charset="0"/>
              <a:ea typeface="MS Pゴシック" pitchFamily="-92" charset="-128"/>
            </a:endParaRPr>
          </a:p>
        </p:txBody>
      </p:sp>
      <p:sp>
        <p:nvSpPr>
          <p:cNvPr id="32" name="Up Arrow 31"/>
          <p:cNvSpPr/>
          <p:nvPr/>
        </p:nvSpPr>
        <p:spPr bwMode="auto">
          <a:xfrm flipV="1">
            <a:off x="8134224" y="5621171"/>
            <a:ext cx="165184" cy="247250"/>
          </a:xfrm>
          <a:prstGeom prst="upArrow">
            <a:avLst/>
          </a:prstGeom>
          <a:solidFill>
            <a:schemeClr val="accent3"/>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a:solidFill>
                <a:prstClr val="black"/>
              </a:solidFill>
              <a:latin typeface="Arial" charset="0"/>
              <a:ea typeface="MS Pゴシック" pitchFamily="-92" charset="-128"/>
            </a:endParaRPr>
          </a:p>
        </p:txBody>
      </p:sp>
      <p:sp>
        <p:nvSpPr>
          <p:cNvPr id="33" name="TextBox 32"/>
          <p:cNvSpPr txBox="1"/>
          <p:nvPr/>
        </p:nvSpPr>
        <p:spPr>
          <a:xfrm>
            <a:off x="26201" y="60593"/>
            <a:ext cx="327334" cy="400110"/>
          </a:xfrm>
          <a:prstGeom prst="rect">
            <a:avLst/>
          </a:prstGeom>
          <a:solidFill>
            <a:schemeClr val="bg1"/>
          </a:solidFill>
          <a:ln>
            <a:solidFill>
              <a:srgbClr val="FF0000"/>
            </a:solidFill>
          </a:ln>
        </p:spPr>
        <p:txBody>
          <a:bodyPr wrap="none" rtlCol="0">
            <a:spAutoFit/>
          </a:bodyPr>
          <a:lstStyle/>
          <a:p>
            <a:r>
              <a:rPr lang="en-GB" sz="2000" dirty="0" smtClean="0">
                <a:solidFill>
                  <a:srgbClr val="FF0000"/>
                </a:solidFill>
              </a:rPr>
              <a:t>4</a:t>
            </a:r>
            <a:endParaRPr lang="en-GB" sz="2000" dirty="0">
              <a:solidFill>
                <a:srgbClr val="FF0000"/>
              </a:solidFill>
            </a:endParaRPr>
          </a:p>
        </p:txBody>
      </p:sp>
      <p:sp>
        <p:nvSpPr>
          <p:cNvPr id="34" name="Title 33"/>
          <p:cNvSpPr>
            <a:spLocks noGrp="1"/>
          </p:cNvSpPr>
          <p:nvPr>
            <p:ph type="title"/>
          </p:nvPr>
        </p:nvSpPr>
        <p:spPr>
          <a:xfrm>
            <a:off x="353535" y="372428"/>
            <a:ext cx="7830967" cy="1292662"/>
          </a:xfrm>
        </p:spPr>
        <p:txBody>
          <a:bodyPr/>
          <a:lstStyle/>
          <a:p>
            <a:pPr lvl="0"/>
            <a:r>
              <a:rPr lang="en-GB" dirty="0" smtClean="0"/>
              <a:t>Diners’ experience at the RSC rooftop restaurant</a:t>
            </a:r>
            <a:br>
              <a:rPr lang="en-GB" dirty="0" smtClean="0"/>
            </a:br>
            <a:endParaRPr lang="en-GB" dirty="0"/>
          </a:p>
        </p:txBody>
      </p:sp>
      <p:sp>
        <p:nvSpPr>
          <p:cNvPr id="21" name="TextBox 20"/>
          <p:cNvSpPr txBox="1"/>
          <p:nvPr/>
        </p:nvSpPr>
        <p:spPr>
          <a:xfrm>
            <a:off x="877253" y="1653768"/>
            <a:ext cx="7439162" cy="2246769"/>
          </a:xfrm>
          <a:prstGeom prst="rect">
            <a:avLst/>
          </a:prstGeom>
          <a:solidFill>
            <a:schemeClr val="bg1"/>
          </a:solidFill>
          <a:ln w="38100">
            <a:solidFill>
              <a:schemeClr val="tx1">
                <a:lumMod val="50000"/>
                <a:lumOff val="50000"/>
              </a:schemeClr>
            </a:solidFill>
          </a:ln>
          <a:effectLst>
            <a:outerShdw blurRad="50800" dist="38100" dir="2700000" algn="tl" rotWithShape="0">
              <a:prstClr val="black">
                <a:alpha val="40000"/>
              </a:prstClr>
            </a:outerShdw>
          </a:effectLst>
        </p:spPr>
        <p:txBody>
          <a:bodyPr wrap="square" rtlCol="0">
            <a:spAutoFit/>
          </a:bodyPr>
          <a:lstStyle/>
          <a:p>
            <a:r>
              <a:rPr lang="en-GB" sz="2000" u="sng" dirty="0" smtClean="0"/>
              <a:t>Conclusion</a:t>
            </a:r>
          </a:p>
          <a:p>
            <a:pPr>
              <a:buFont typeface="Wingdings"/>
              <a:buChar char="ü"/>
            </a:pPr>
            <a:r>
              <a:rPr lang="en-GB" sz="2000" dirty="0" smtClean="0">
                <a:solidFill>
                  <a:srgbClr val="00B050"/>
                </a:solidFill>
                <a:sym typeface="Wingdings"/>
              </a:rPr>
              <a:t>The catering team took on board research feedback on areas such as portion sizes and choice of side orders and have seen the restaurant excellent ratings increase over time alongside increased repeat business</a:t>
            </a:r>
          </a:p>
          <a:p>
            <a:pPr>
              <a:buFont typeface="Wingdings"/>
              <a:buChar char="ü"/>
            </a:pPr>
            <a:endParaRPr lang="en-GB" sz="2000" dirty="0" smtClean="0">
              <a:solidFill>
                <a:srgbClr val="00B050"/>
              </a:solidFill>
              <a:sym typeface="Wingdings"/>
            </a:endParaRPr>
          </a:p>
          <a:p>
            <a:pPr>
              <a:buFont typeface="Wingdings"/>
              <a:buChar char="ü"/>
            </a:pPr>
            <a:endParaRPr lang="en-GB" sz="2000" dirty="0">
              <a:solidFill>
                <a:srgbClr val="FF0000"/>
              </a:solidFill>
            </a:endParaRPr>
          </a:p>
        </p:txBody>
      </p:sp>
      <p:pic>
        <p:nvPicPr>
          <p:cNvPr id="22" name="Picture 1"/>
          <p:cNvPicPr>
            <a:picLocks noChangeAspect="1" noChangeArrowheads="1"/>
          </p:cNvPicPr>
          <p:nvPr/>
        </p:nvPicPr>
        <p:blipFill>
          <a:blip r:embed="rId4"/>
          <a:srcRect/>
          <a:stretch>
            <a:fillRect/>
          </a:stretch>
        </p:blipFill>
        <p:spPr bwMode="auto">
          <a:xfrm>
            <a:off x="7624344" y="699578"/>
            <a:ext cx="1120315" cy="1120315"/>
          </a:xfrm>
          <a:prstGeom prst="rect">
            <a:avLst/>
          </a:prstGeom>
          <a:noFill/>
          <a:ln w="9525">
            <a:solidFill>
              <a:schemeClr val="tx1"/>
            </a:solidFill>
            <a:miter lim="800000"/>
            <a:headEnd/>
            <a:tailEnd/>
          </a:ln>
        </p:spPr>
      </p:pic>
    </p:spTree>
    <p:extLst>
      <p:ext uri="{BB962C8B-B14F-4D97-AF65-F5344CB8AC3E}">
        <p14:creationId xmlns:p14="http://schemas.microsoft.com/office/powerpoint/2010/main" xmlns="" val="16922525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5488" y="537316"/>
            <a:ext cx="7830967" cy="861774"/>
          </a:xfrm>
        </p:spPr>
        <p:txBody>
          <a:bodyPr/>
          <a:lstStyle/>
          <a:p>
            <a:r>
              <a:rPr lang="en-GB" dirty="0" smtClean="0"/>
              <a:t>That all sounds great, but where do </a:t>
            </a:r>
            <a:r>
              <a:rPr lang="en-GB" dirty="0" err="1" smtClean="0"/>
              <a:t>i</a:t>
            </a:r>
            <a:r>
              <a:rPr lang="en-GB" dirty="0" smtClean="0"/>
              <a:t> start?</a:t>
            </a:r>
            <a:endParaRPr lang="en-GB" dirty="0"/>
          </a:p>
        </p:txBody>
      </p:sp>
      <p:pic>
        <p:nvPicPr>
          <p:cNvPr id="52226" name="Picture 2" descr="http://www.dyoung.com/assets/images/Other%20Images/Newsletter%20Images/confused.jpg"/>
          <p:cNvPicPr>
            <a:picLocks noChangeAspect="1" noChangeArrowheads="1"/>
          </p:cNvPicPr>
          <p:nvPr/>
        </p:nvPicPr>
        <p:blipFill>
          <a:blip r:embed="rId2"/>
          <a:srcRect/>
          <a:stretch>
            <a:fillRect/>
          </a:stretch>
        </p:blipFill>
        <p:spPr bwMode="auto">
          <a:xfrm>
            <a:off x="2138379" y="2618400"/>
            <a:ext cx="4438650" cy="2276475"/>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get started</a:t>
            </a:r>
            <a:endParaRPr lang="en-GB" dirty="0"/>
          </a:p>
        </p:txBody>
      </p:sp>
      <p:sp>
        <p:nvSpPr>
          <p:cNvPr id="3" name="Content Placeholder 2"/>
          <p:cNvSpPr>
            <a:spLocks noGrp="1"/>
          </p:cNvSpPr>
          <p:nvPr>
            <p:ph idx="1"/>
          </p:nvPr>
        </p:nvSpPr>
        <p:spPr/>
        <p:txBody>
          <a:bodyPr>
            <a:normAutofit/>
          </a:bodyPr>
          <a:lstStyle/>
          <a:p>
            <a:r>
              <a:rPr lang="en-GB" dirty="0" smtClean="0"/>
              <a:t>A vast majority of our surveys are </a:t>
            </a:r>
            <a:r>
              <a:rPr lang="en-GB" b="1" dirty="0" smtClean="0"/>
              <a:t>conducted online </a:t>
            </a:r>
            <a:r>
              <a:rPr lang="en-GB" dirty="0" smtClean="0"/>
              <a:t>amongst bookers with permission to email (ENTER TESSITURA!!!)</a:t>
            </a:r>
          </a:p>
          <a:p>
            <a:endParaRPr lang="en-GB" dirty="0" smtClean="0"/>
          </a:p>
          <a:p>
            <a:r>
              <a:rPr lang="en-GB" dirty="0" smtClean="0"/>
              <a:t>However, some surveys such as our touring research is often conducted by good old-fashioned seat slipping of </a:t>
            </a:r>
            <a:r>
              <a:rPr lang="en-GB" b="1" dirty="0" smtClean="0"/>
              <a:t>paper questionnaires</a:t>
            </a:r>
          </a:p>
          <a:p>
            <a:endParaRPr lang="en-GB" dirty="0" smtClean="0"/>
          </a:p>
          <a:p>
            <a:r>
              <a:rPr lang="en-GB" dirty="0" smtClean="0"/>
              <a:t>For some surveys we use an </a:t>
            </a:r>
            <a:r>
              <a:rPr lang="en-GB" b="1" dirty="0" smtClean="0"/>
              <a:t>inexpensive survey software </a:t>
            </a:r>
            <a:r>
              <a:rPr lang="en-GB" dirty="0" smtClean="0"/>
              <a:t>– free solutions are also available but with more limited functionality. This route can be more time-consuming but costs very little.</a:t>
            </a:r>
          </a:p>
          <a:p>
            <a:endParaRPr lang="en-GB" dirty="0" smtClean="0"/>
          </a:p>
          <a:p>
            <a:r>
              <a:rPr lang="en-GB" dirty="0" smtClean="0"/>
              <a:t>For our main surveys we use </a:t>
            </a:r>
            <a:r>
              <a:rPr lang="en-GB" b="1" dirty="0" smtClean="0"/>
              <a:t>research agencies </a:t>
            </a:r>
            <a:r>
              <a:rPr lang="en-GB" dirty="0" smtClean="0"/>
              <a:t>to conduct the fieldwork and add value by being involved at the analysis stage</a:t>
            </a:r>
          </a:p>
        </p:txBody>
      </p:sp>
      <p:pic>
        <p:nvPicPr>
          <p:cNvPr id="43014" name="Picture 6" descr="http://onlinesurvey.surveyshack.com/Portals/16480/images/online%20surveys.jpg"/>
          <p:cNvPicPr>
            <a:picLocks noChangeAspect="1" noChangeArrowheads="1"/>
          </p:cNvPicPr>
          <p:nvPr/>
        </p:nvPicPr>
        <p:blipFill>
          <a:blip r:embed="rId2"/>
          <a:srcRect/>
          <a:stretch>
            <a:fillRect/>
          </a:stretch>
        </p:blipFill>
        <p:spPr bwMode="auto">
          <a:xfrm>
            <a:off x="6709202" y="347242"/>
            <a:ext cx="1655895" cy="1241921"/>
          </a:xfrm>
          <a:prstGeom prst="rect">
            <a:avLst/>
          </a:prstGeom>
          <a:noFill/>
        </p:spPr>
      </p:pic>
      <p:pic>
        <p:nvPicPr>
          <p:cNvPr id="43010" name="Picture 2" descr="http://around-the-corner.typepad.com/.a/6a0163057a21c8970d017615cde264970c-800wi"/>
          <p:cNvPicPr>
            <a:picLocks noChangeAspect="1" noChangeArrowheads="1"/>
          </p:cNvPicPr>
          <p:nvPr/>
        </p:nvPicPr>
        <p:blipFill>
          <a:blip r:embed="rId3"/>
          <a:srcRect/>
          <a:stretch>
            <a:fillRect/>
          </a:stretch>
        </p:blipFill>
        <p:spPr bwMode="auto">
          <a:xfrm>
            <a:off x="5122402" y="509207"/>
            <a:ext cx="1383497" cy="917991"/>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tips for cheaper research</a:t>
            </a:r>
            <a:endParaRPr lang="en-GB" dirty="0"/>
          </a:p>
        </p:txBody>
      </p:sp>
      <p:sp>
        <p:nvSpPr>
          <p:cNvPr id="3" name="Content Placeholder 2"/>
          <p:cNvSpPr>
            <a:spLocks noGrp="1"/>
          </p:cNvSpPr>
          <p:nvPr>
            <p:ph idx="1"/>
          </p:nvPr>
        </p:nvSpPr>
        <p:spPr>
          <a:xfrm>
            <a:off x="715488" y="1779895"/>
            <a:ext cx="7830967" cy="3899010"/>
          </a:xfrm>
        </p:spPr>
        <p:txBody>
          <a:bodyPr>
            <a:normAutofit lnSpcReduction="10000"/>
          </a:bodyPr>
          <a:lstStyle/>
          <a:p>
            <a:r>
              <a:rPr lang="en-GB" b="1" dirty="0" smtClean="0"/>
              <a:t>Save money </a:t>
            </a:r>
            <a:r>
              <a:rPr lang="en-GB" dirty="0" smtClean="0"/>
              <a:t>at the quote stage by </a:t>
            </a:r>
            <a:r>
              <a:rPr lang="en-GB" b="1" dirty="0" smtClean="0"/>
              <a:t>not having open-ended questions coded</a:t>
            </a:r>
          </a:p>
          <a:p>
            <a:pPr lvl="1"/>
            <a:r>
              <a:rPr lang="en-GB" dirty="0" smtClean="0"/>
              <a:t>Get the comments sent to you in Excel to look through instead</a:t>
            </a:r>
          </a:p>
          <a:p>
            <a:pPr lvl="1"/>
            <a:r>
              <a:rPr lang="en-GB" dirty="0" smtClean="0"/>
              <a:t>Consider using closed questions</a:t>
            </a:r>
          </a:p>
          <a:p>
            <a:endParaRPr lang="en-GB" sz="1300" dirty="0" smtClean="0"/>
          </a:p>
          <a:p>
            <a:r>
              <a:rPr lang="en-GB" dirty="0" smtClean="0"/>
              <a:t>Not having the agency come to you to give the </a:t>
            </a:r>
            <a:r>
              <a:rPr lang="en-GB" b="1" dirty="0" smtClean="0"/>
              <a:t>presentation</a:t>
            </a:r>
            <a:r>
              <a:rPr lang="en-GB" dirty="0" smtClean="0"/>
              <a:t> saves some money if you’re prepared to present yourself</a:t>
            </a:r>
          </a:p>
          <a:p>
            <a:endParaRPr lang="en-GB" sz="1300" dirty="0" smtClean="0"/>
          </a:p>
          <a:p>
            <a:r>
              <a:rPr lang="en-GB" dirty="0" smtClean="0"/>
              <a:t>If you’re prepared to </a:t>
            </a:r>
            <a:r>
              <a:rPr lang="en-GB" b="1" dirty="0" smtClean="0"/>
              <a:t>write your own presentation</a:t>
            </a:r>
            <a:r>
              <a:rPr lang="en-GB" dirty="0" smtClean="0"/>
              <a:t> based on delivery of data tables only this will also save significant amounts – but don’t underestimate how long it takes!</a:t>
            </a:r>
          </a:p>
          <a:p>
            <a:endParaRPr lang="en-GB" sz="1200" dirty="0" smtClean="0"/>
          </a:p>
          <a:p>
            <a:r>
              <a:rPr lang="en-GB" b="1" dirty="0" smtClean="0"/>
              <a:t>Shorter questionnaires </a:t>
            </a:r>
            <a:r>
              <a:rPr lang="en-GB" dirty="0" smtClean="0"/>
              <a:t>have </a:t>
            </a:r>
            <a:r>
              <a:rPr lang="en-GB" b="1" dirty="0" smtClean="0"/>
              <a:t>better response rates </a:t>
            </a:r>
            <a:r>
              <a:rPr lang="en-GB" dirty="0" smtClean="0"/>
              <a:t>so </a:t>
            </a:r>
            <a:r>
              <a:rPr lang="en-GB" b="1" dirty="0" smtClean="0"/>
              <a:t>for smaller productions consider a mini-version of the survey </a:t>
            </a:r>
            <a:r>
              <a:rPr lang="en-GB" dirty="0" smtClean="0"/>
              <a:t>with just the key tracking questions and use the bigger surveys to get the “nice to know” questions answered</a:t>
            </a:r>
            <a:endParaRPr lang="en-GB" dirty="0"/>
          </a:p>
        </p:txBody>
      </p:sp>
      <p:pic>
        <p:nvPicPr>
          <p:cNvPr id="53250" name="Picture 2" descr="http://www.saving-sally.co.uk/wp-content/uploads/2012/09/save-money.jpg"/>
          <p:cNvPicPr>
            <a:picLocks noChangeAspect="1" noChangeArrowheads="1"/>
          </p:cNvPicPr>
          <p:nvPr/>
        </p:nvPicPr>
        <p:blipFill>
          <a:blip r:embed="rId2"/>
          <a:srcRect/>
          <a:stretch>
            <a:fillRect/>
          </a:stretch>
        </p:blipFill>
        <p:spPr bwMode="auto">
          <a:xfrm>
            <a:off x="7344077" y="423512"/>
            <a:ext cx="1356383" cy="1356383"/>
          </a:xfrm>
          <a:prstGeom prst="rect">
            <a:avLst/>
          </a:prstGeom>
          <a:noFill/>
          <a:ln>
            <a:noFill/>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technical bit</a:t>
            </a:r>
            <a:endParaRPr lang="en-GB" dirty="0"/>
          </a:p>
        </p:txBody>
      </p:sp>
      <p:sp>
        <p:nvSpPr>
          <p:cNvPr id="3" name="Content Placeholder 2"/>
          <p:cNvSpPr>
            <a:spLocks noGrp="1"/>
          </p:cNvSpPr>
          <p:nvPr>
            <p:ph idx="1"/>
          </p:nvPr>
        </p:nvSpPr>
        <p:spPr/>
        <p:txBody>
          <a:bodyPr/>
          <a:lstStyle/>
          <a:p>
            <a:endParaRPr lang="en-GB"/>
          </a:p>
        </p:txBody>
      </p:sp>
      <p:pic>
        <p:nvPicPr>
          <p:cNvPr id="49154" name="Picture 2" descr="http://www.keymedia.co.uk/resources/images/technical.jpg"/>
          <p:cNvPicPr>
            <a:picLocks noChangeAspect="1" noChangeArrowheads="1"/>
          </p:cNvPicPr>
          <p:nvPr/>
        </p:nvPicPr>
        <p:blipFill>
          <a:blip r:embed="rId2"/>
          <a:srcRect/>
          <a:stretch>
            <a:fillRect/>
          </a:stretch>
        </p:blipFill>
        <p:spPr bwMode="auto">
          <a:xfrm>
            <a:off x="2552265" y="1881827"/>
            <a:ext cx="3800475" cy="3048001"/>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4375" y="536575"/>
            <a:ext cx="7772400" cy="1470025"/>
          </a:xfrm>
        </p:spPr>
        <p:txBody>
          <a:bodyPr/>
          <a:lstStyle/>
          <a:p>
            <a:r>
              <a:rPr lang="en-US" cap="none" dirty="0" smtClean="0">
                <a:solidFill>
                  <a:srgbClr val="595959"/>
                </a:solidFill>
                <a:latin typeface="DIN-Bold" charset="0"/>
              </a:rPr>
              <a:t>Who to send the (production) survey to?</a:t>
            </a:r>
          </a:p>
        </p:txBody>
      </p:sp>
      <p:sp>
        <p:nvSpPr>
          <p:cNvPr id="16387" name="Subtitle 2"/>
          <p:cNvSpPr>
            <a:spLocks noGrp="1"/>
          </p:cNvSpPr>
          <p:nvPr>
            <p:ph type="subTitle" idx="1"/>
          </p:nvPr>
        </p:nvSpPr>
        <p:spPr>
          <a:xfrm>
            <a:off x="714375" y="1197678"/>
            <a:ext cx="8001576" cy="488950"/>
          </a:xfrm>
        </p:spPr>
        <p:txBody>
          <a:bodyPr/>
          <a:lstStyle/>
          <a:p>
            <a:r>
              <a:rPr lang="en-US" dirty="0" smtClean="0">
                <a:latin typeface="DIN-Bold" charset="0"/>
              </a:rPr>
              <a:t>Here is my approach…</a:t>
            </a:r>
          </a:p>
        </p:txBody>
      </p:sp>
      <p:sp>
        <p:nvSpPr>
          <p:cNvPr id="16" name="Footer Placeholder 4"/>
          <p:cNvSpPr txBox="1">
            <a:spLocks/>
          </p:cNvSpPr>
          <p:nvPr/>
        </p:nvSpPr>
        <p:spPr>
          <a:xfrm>
            <a:off x="152400" y="6553200"/>
            <a:ext cx="2895600" cy="304800"/>
          </a:xfrm>
          <a:prstGeom prst="rect">
            <a:avLst/>
          </a:prstGeom>
        </p:spPr>
        <p:txBody>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US" sz="1100" b="0" i="0" u="none" strike="noStrike" kern="1200" cap="none" spc="0" normalizeH="0" baseline="0" noProof="0" smtClean="0">
                <a:ln>
                  <a:noFill/>
                </a:ln>
                <a:solidFill>
                  <a:schemeClr val="tx1"/>
                </a:solidFill>
                <a:effectLst/>
                <a:uLnTx/>
                <a:uFillTx/>
                <a:latin typeface="Arial" pitchFamily="34" charset="0"/>
                <a:ea typeface="MS Pゴシック"/>
                <a:cs typeface="MS Pゴシック"/>
              </a:rPr>
              <a:t>Becky Loftus, Audience Insight</a:t>
            </a:r>
          </a:p>
          <a:p>
            <a:pPr marL="0" marR="0" lvl="0" indent="0" algn="l" defTabSz="4572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smtClean="0">
              <a:ln>
                <a:noFill/>
              </a:ln>
              <a:solidFill>
                <a:schemeClr val="tx1"/>
              </a:solidFill>
              <a:effectLst/>
              <a:uLnTx/>
              <a:uFillTx/>
              <a:latin typeface="Arial" pitchFamily="34" charset="0"/>
              <a:ea typeface="MS Pゴシック"/>
              <a:cs typeface="MS Pゴシック"/>
            </a:endParaRPr>
          </a:p>
        </p:txBody>
      </p:sp>
      <p:sp>
        <p:nvSpPr>
          <p:cNvPr id="14" name="Content Placeholder 13"/>
          <p:cNvSpPr>
            <a:spLocks noGrp="1"/>
          </p:cNvSpPr>
          <p:nvPr>
            <p:ph idx="13"/>
          </p:nvPr>
        </p:nvSpPr>
        <p:spPr>
          <a:xfrm>
            <a:off x="758825" y="1686628"/>
            <a:ext cx="7909216" cy="3828649"/>
          </a:xfrm>
        </p:spPr>
        <p:txBody>
          <a:bodyPr>
            <a:normAutofit/>
          </a:bodyPr>
          <a:lstStyle/>
          <a:p>
            <a:r>
              <a:rPr lang="en-GB" dirty="0" smtClean="0"/>
              <a:t>Quick calculations in Excel –</a:t>
            </a:r>
          </a:p>
          <a:p>
            <a:pPr lvl="1"/>
            <a:r>
              <a:rPr lang="en-GB" dirty="0" smtClean="0"/>
              <a:t>Take your budgeted tickets for a season </a:t>
            </a:r>
          </a:p>
          <a:p>
            <a:pPr lvl="1"/>
            <a:r>
              <a:rPr lang="en-GB" dirty="0" smtClean="0"/>
              <a:t>Divide by 3 to get approx number of ticket buyers</a:t>
            </a:r>
          </a:p>
          <a:p>
            <a:pPr lvl="1"/>
            <a:r>
              <a:rPr lang="en-GB" dirty="0" smtClean="0"/>
              <a:t>Divide by 4 to get approx number who give permissions to email</a:t>
            </a:r>
          </a:p>
          <a:p>
            <a:pPr lvl="1"/>
            <a:r>
              <a:rPr lang="en-GB" dirty="0" smtClean="0"/>
              <a:t>We expect our response rates to be between 20% and 33%</a:t>
            </a:r>
          </a:p>
          <a:p>
            <a:pPr lvl="1"/>
            <a:endParaRPr lang="en-GB" dirty="0" smtClean="0"/>
          </a:p>
          <a:p>
            <a:pPr lvl="1"/>
            <a:endParaRPr lang="en-GB" dirty="0" smtClean="0"/>
          </a:p>
          <a:p>
            <a:pPr lvl="1"/>
            <a:endParaRPr lang="en-GB" dirty="0" smtClean="0"/>
          </a:p>
          <a:p>
            <a:pPr lvl="1"/>
            <a:endParaRPr lang="en-GB" dirty="0" smtClean="0"/>
          </a:p>
          <a:p>
            <a:pPr lvl="1"/>
            <a:endParaRPr lang="en-GB" dirty="0" smtClean="0"/>
          </a:p>
          <a:p>
            <a:r>
              <a:rPr lang="en-GB" dirty="0" smtClean="0"/>
              <a:t>If your season is already complete, instead of budgeted tickets you can use actual ticket sales (or actual numbers of ticket buyers)</a:t>
            </a:r>
            <a:endParaRPr lang="en-GB" dirty="0"/>
          </a:p>
        </p:txBody>
      </p:sp>
      <p:graphicFrame>
        <p:nvGraphicFramePr>
          <p:cNvPr id="17" name="Table 16"/>
          <p:cNvGraphicFramePr>
            <a:graphicFrameLocks noGrp="1"/>
          </p:cNvGraphicFramePr>
          <p:nvPr/>
        </p:nvGraphicFramePr>
        <p:xfrm>
          <a:off x="1758215" y="3388093"/>
          <a:ext cx="5671126" cy="1314333"/>
        </p:xfrm>
        <a:graphic>
          <a:graphicData uri="http://schemas.openxmlformats.org/drawingml/2006/table">
            <a:tbl>
              <a:tblPr/>
              <a:tblGrid>
                <a:gridCol w="1327533"/>
                <a:gridCol w="558961"/>
                <a:gridCol w="558961"/>
                <a:gridCol w="687056"/>
                <a:gridCol w="861732"/>
                <a:gridCol w="558961"/>
                <a:gridCol w="558961"/>
                <a:gridCol w="558961"/>
              </a:tblGrid>
              <a:tr h="563285">
                <a:tc>
                  <a:txBody>
                    <a:bodyPr/>
                    <a:lstStyle/>
                    <a:p>
                      <a:pPr algn="l" fontAlgn="b"/>
                      <a:r>
                        <a:rPr lang="en-GB" sz="900" b="1" i="0" u="none" strike="noStrike" dirty="0">
                          <a:solidFill>
                            <a:srgbClr val="000000"/>
                          </a:solidFill>
                          <a:latin typeface="Arial"/>
                        </a:rPr>
                        <a:t>PRODUCTION</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dirty="0">
                          <a:solidFill>
                            <a:srgbClr val="000000"/>
                          </a:solidFill>
                          <a:latin typeface="Arial"/>
                        </a:rPr>
                        <a:t>Ticket Capacity</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Budgeted Tickets </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Ticket Buyers (33%)</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Permission to email (25%)</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050" b="0" i="0" u="none" strike="noStrike">
                          <a:solidFill>
                            <a:srgbClr val="000000"/>
                          </a:solidFill>
                          <a:latin typeface="Calibri"/>
                        </a:rPr>
                        <a:t>20% response rate</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b"/>
                      <a:r>
                        <a:rPr lang="en-GB" sz="1050" b="0" i="0" u="none" strike="noStrike">
                          <a:solidFill>
                            <a:srgbClr val="000000"/>
                          </a:solidFill>
                          <a:latin typeface="Calibri"/>
                        </a:rPr>
                        <a:t>33% response rate</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ctr" fontAlgn="b"/>
                      <a:r>
                        <a:rPr lang="en-GB" sz="1050" b="1" i="0" u="none" strike="noStrike">
                          <a:solidFill>
                            <a:srgbClr val="000000"/>
                          </a:solidFill>
                          <a:latin typeface="Calibri"/>
                        </a:rPr>
                        <a:t>Target sample size</a:t>
                      </a:r>
                    </a:p>
                  </a:txBody>
                  <a:tcPr marL="9388" marR="9388" marT="9388" marB="0" anchor="b">
                    <a:lnL w="6350" cap="flat" cmpd="sng" algn="ctr">
                      <a:solidFill>
                        <a:srgbClr val="000000"/>
                      </a:solidFill>
                      <a:prstDash val="solid"/>
                      <a:round/>
                      <a:headEnd type="none" w="med" len="med"/>
                      <a:tailEnd type="none" w="med" len="med"/>
                    </a:lnL>
                    <a:lnR>
                      <a:noFill/>
                    </a:lnR>
                    <a:lnT>
                      <a:noFill/>
                    </a:lnT>
                    <a:lnB>
                      <a:noFill/>
                    </a:lnB>
                  </a:tcPr>
                </a:tc>
              </a:tr>
              <a:tr h="187762">
                <a:tc>
                  <a:txBody>
                    <a:bodyPr/>
                    <a:lstStyle/>
                    <a:p>
                      <a:pPr algn="l" fontAlgn="b"/>
                      <a:r>
                        <a:rPr lang="en-GB" sz="900" b="1" i="0" u="none" strike="noStrike">
                          <a:solidFill>
                            <a:srgbClr val="000000"/>
                          </a:solidFill>
                          <a:latin typeface="Arial"/>
                        </a:rPr>
                        <a:t>Twelfth Night</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50,400</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44,289</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14763</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3691</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050" b="0" i="0" u="none" strike="noStrike">
                          <a:solidFill>
                            <a:srgbClr val="000000"/>
                          </a:solidFill>
                          <a:latin typeface="Calibri"/>
                        </a:rPr>
                        <a:t>738</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b"/>
                      <a:r>
                        <a:rPr lang="en-GB" sz="1050" b="0" i="0" u="none" strike="noStrike">
                          <a:solidFill>
                            <a:srgbClr val="000000"/>
                          </a:solidFill>
                          <a:latin typeface="Calibri"/>
                        </a:rPr>
                        <a:t>1230</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ctr" fontAlgn="b"/>
                      <a:r>
                        <a:rPr lang="en-GB" sz="1050" b="1" i="0" u="none" strike="noStrike">
                          <a:solidFill>
                            <a:srgbClr val="000000"/>
                          </a:solidFill>
                          <a:latin typeface="Calibri"/>
                        </a:rPr>
                        <a:t>350</a:t>
                      </a:r>
                    </a:p>
                  </a:txBody>
                  <a:tcPr marL="9388" marR="9388" marT="9388" marB="0" anchor="b">
                    <a:lnL w="6350" cap="flat" cmpd="sng" algn="ctr">
                      <a:solidFill>
                        <a:srgbClr val="000000"/>
                      </a:solidFill>
                      <a:prstDash val="solid"/>
                      <a:round/>
                      <a:headEnd type="none" w="med" len="med"/>
                      <a:tailEnd type="none" w="med" len="med"/>
                    </a:lnL>
                    <a:lnR>
                      <a:noFill/>
                    </a:lnR>
                    <a:lnT>
                      <a:noFill/>
                    </a:lnT>
                    <a:lnB>
                      <a:noFill/>
                    </a:lnB>
                  </a:tcPr>
                </a:tc>
              </a:tr>
              <a:tr h="187762">
                <a:tc>
                  <a:txBody>
                    <a:bodyPr/>
                    <a:lstStyle/>
                    <a:p>
                      <a:pPr algn="l" fontAlgn="b"/>
                      <a:r>
                        <a:rPr lang="en-GB" sz="900" b="1" i="0" u="none" strike="noStrike">
                          <a:solidFill>
                            <a:srgbClr val="000000"/>
                          </a:solidFill>
                          <a:latin typeface="Arial"/>
                        </a:rPr>
                        <a:t>The Tempest</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50,400</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44,573</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14858</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3714</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050" b="0" i="0" u="none" strike="noStrike">
                          <a:solidFill>
                            <a:srgbClr val="000000"/>
                          </a:solidFill>
                          <a:latin typeface="Calibri"/>
                        </a:rPr>
                        <a:t>743</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b"/>
                      <a:r>
                        <a:rPr lang="en-GB" sz="1050" b="0" i="0" u="none" strike="noStrike">
                          <a:solidFill>
                            <a:srgbClr val="000000"/>
                          </a:solidFill>
                          <a:latin typeface="Calibri"/>
                        </a:rPr>
                        <a:t>1238</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ctr" fontAlgn="b"/>
                      <a:r>
                        <a:rPr lang="en-GB" sz="1050" b="1" i="0" u="none" strike="noStrike">
                          <a:solidFill>
                            <a:srgbClr val="000000"/>
                          </a:solidFill>
                          <a:latin typeface="Calibri"/>
                        </a:rPr>
                        <a:t>350</a:t>
                      </a:r>
                    </a:p>
                  </a:txBody>
                  <a:tcPr marL="9388" marR="9388" marT="9388" marB="0" anchor="b">
                    <a:lnL w="6350" cap="flat" cmpd="sng" algn="ctr">
                      <a:solidFill>
                        <a:srgbClr val="000000"/>
                      </a:solidFill>
                      <a:prstDash val="solid"/>
                      <a:round/>
                      <a:headEnd type="none" w="med" len="med"/>
                      <a:tailEnd type="none" w="med" len="med"/>
                    </a:lnL>
                    <a:lnR>
                      <a:noFill/>
                    </a:lnR>
                    <a:lnT>
                      <a:noFill/>
                    </a:lnT>
                    <a:lnB>
                      <a:noFill/>
                    </a:lnB>
                  </a:tcPr>
                </a:tc>
              </a:tr>
              <a:tr h="187762">
                <a:tc>
                  <a:txBody>
                    <a:bodyPr/>
                    <a:lstStyle/>
                    <a:p>
                      <a:pPr algn="l" fontAlgn="b"/>
                      <a:r>
                        <a:rPr lang="en-GB" sz="900" b="1" i="0" u="none" strike="noStrike">
                          <a:solidFill>
                            <a:srgbClr val="000000"/>
                          </a:solidFill>
                          <a:latin typeface="Arial"/>
                        </a:rPr>
                        <a:t>Dream (As You Like It)</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9,450</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7,833</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050" b="0" i="0" u="none" strike="noStrike">
                          <a:solidFill>
                            <a:srgbClr val="000000"/>
                          </a:solidFill>
                          <a:latin typeface="Calibri"/>
                        </a:rPr>
                        <a:t>2611</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050" b="0" i="0" u="none" strike="noStrike">
                          <a:solidFill>
                            <a:srgbClr val="000000"/>
                          </a:solidFill>
                          <a:latin typeface="Calibri"/>
                        </a:rPr>
                        <a:t>653</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050" b="0" i="0" u="none" strike="noStrike">
                          <a:solidFill>
                            <a:srgbClr val="000000"/>
                          </a:solidFill>
                          <a:latin typeface="Calibri"/>
                        </a:rPr>
                        <a:t>131</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b"/>
                      <a:r>
                        <a:rPr lang="en-GB" sz="1050" b="0" i="0" u="none" strike="noStrike">
                          <a:solidFill>
                            <a:srgbClr val="000000"/>
                          </a:solidFill>
                          <a:latin typeface="Calibri"/>
                        </a:rPr>
                        <a:t>218</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ctr" fontAlgn="b"/>
                      <a:r>
                        <a:rPr lang="en-GB" sz="1050" b="1" i="0" u="none" strike="noStrike">
                          <a:solidFill>
                            <a:srgbClr val="FF0000"/>
                          </a:solidFill>
                          <a:latin typeface="Calibri"/>
                        </a:rPr>
                        <a:t>200</a:t>
                      </a:r>
                    </a:p>
                  </a:txBody>
                  <a:tcPr marL="9388" marR="9388" marT="9388" marB="0" anchor="b">
                    <a:lnL w="6350" cap="flat" cmpd="sng" algn="ctr">
                      <a:solidFill>
                        <a:srgbClr val="000000"/>
                      </a:solidFill>
                      <a:prstDash val="solid"/>
                      <a:round/>
                      <a:headEnd type="none" w="med" len="med"/>
                      <a:tailEnd type="none" w="med" len="med"/>
                    </a:lnL>
                    <a:lnR>
                      <a:noFill/>
                    </a:lnR>
                    <a:lnT>
                      <a:noFill/>
                    </a:lnT>
                    <a:lnB>
                      <a:noFill/>
                    </a:lnB>
                  </a:tcPr>
                </a:tc>
              </a:tr>
              <a:tr h="187762">
                <a:tc>
                  <a:txBody>
                    <a:bodyPr/>
                    <a:lstStyle/>
                    <a:p>
                      <a:pPr algn="l" fontAlgn="b"/>
                      <a:endParaRPr lang="en-GB" sz="1050" b="0" i="0" u="none" strike="noStrike">
                        <a:solidFill>
                          <a:srgbClr val="000000"/>
                        </a:solidFill>
                        <a:latin typeface="Calibri"/>
                      </a:endParaRPr>
                    </a:p>
                  </a:txBody>
                  <a:tcPr marL="9388" marR="9388" marT="9388"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GB" sz="1050" b="0" i="0" u="none" strike="noStrike">
                        <a:solidFill>
                          <a:srgbClr val="000000"/>
                        </a:solidFill>
                        <a:latin typeface="Calibri"/>
                      </a:endParaRPr>
                    </a:p>
                  </a:txBody>
                  <a:tcPr marL="9388" marR="9388" marT="9388"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GB" sz="1050" b="0" i="0" u="none" strike="noStrike">
                        <a:solidFill>
                          <a:srgbClr val="000000"/>
                        </a:solidFill>
                        <a:latin typeface="Calibri"/>
                      </a:endParaRPr>
                    </a:p>
                  </a:txBody>
                  <a:tcPr marL="9388" marR="9388" marT="9388"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b"/>
                      <a:r>
                        <a:rPr lang="en-GB" sz="1050" b="1" i="0" u="none" strike="noStrike">
                          <a:solidFill>
                            <a:srgbClr val="000000"/>
                          </a:solidFill>
                          <a:latin typeface="Calibri"/>
                        </a:rPr>
                        <a:t>=C/3</a:t>
                      </a:r>
                    </a:p>
                  </a:txBody>
                  <a:tcPr marL="9388" marR="9388" marT="9388"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b"/>
                      <a:r>
                        <a:rPr lang="en-GB" sz="1050" b="1" i="0" u="none" strike="noStrike">
                          <a:solidFill>
                            <a:srgbClr val="000000"/>
                          </a:solidFill>
                          <a:latin typeface="Calibri"/>
                        </a:rPr>
                        <a:t>=D/4</a:t>
                      </a:r>
                    </a:p>
                  </a:txBody>
                  <a:tcPr marL="9388" marR="9388" marT="9388"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b"/>
                      <a:r>
                        <a:rPr lang="en-GB" sz="1050" b="1" i="0" u="none" strike="noStrike">
                          <a:solidFill>
                            <a:srgbClr val="000000"/>
                          </a:solidFill>
                          <a:latin typeface="Calibri"/>
                        </a:rPr>
                        <a:t>=E/5</a:t>
                      </a:r>
                    </a:p>
                  </a:txBody>
                  <a:tcPr marL="9388" marR="9388" marT="9388"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b"/>
                      <a:r>
                        <a:rPr lang="en-GB" sz="1050" b="1" i="0" u="none" strike="noStrike">
                          <a:solidFill>
                            <a:srgbClr val="000000"/>
                          </a:solidFill>
                          <a:latin typeface="Calibri"/>
                        </a:rPr>
                        <a:t>=E/3</a:t>
                      </a:r>
                    </a:p>
                  </a:txBody>
                  <a:tcPr marL="9388" marR="9388" marT="9388"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GB" sz="1050" b="0" i="0" u="none" strike="noStrike" dirty="0">
                        <a:solidFill>
                          <a:srgbClr val="000000"/>
                        </a:solidFill>
                        <a:latin typeface="Calibri"/>
                      </a:endParaRPr>
                    </a:p>
                  </a:txBody>
                  <a:tcPr marL="9388" marR="9388" marT="9388" marB="0" anchor="b">
                    <a:lnL>
                      <a:noFill/>
                    </a:lnL>
                    <a:lnR>
                      <a:noFill/>
                    </a:lnR>
                    <a:lnT>
                      <a:noFill/>
                    </a:lnT>
                    <a:lnB>
                      <a:noFill/>
                    </a:lnB>
                  </a:tcPr>
                </a:tc>
              </a:tr>
            </a:tbl>
          </a:graphicData>
        </a:graphic>
      </p:graphicFrame>
      <p:sp>
        <p:nvSpPr>
          <p:cNvPr id="7" name="TextBox 6"/>
          <p:cNvSpPr txBox="1"/>
          <p:nvPr/>
        </p:nvSpPr>
        <p:spPr>
          <a:xfrm>
            <a:off x="6137654" y="4500621"/>
            <a:ext cx="320922" cy="276999"/>
          </a:xfrm>
          <a:prstGeom prst="rect">
            <a:avLst/>
          </a:prstGeom>
          <a:noFill/>
        </p:spPr>
        <p:txBody>
          <a:bodyPr wrap="none" rtlCol="0">
            <a:spAutoFit/>
          </a:bodyPr>
          <a:lstStyle/>
          <a:p>
            <a:r>
              <a:rPr lang="en-GB" sz="1200" dirty="0" smtClean="0"/>
              <a:t>or</a:t>
            </a:r>
            <a:endParaRPr lang="en-GB" sz="12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4375" y="536575"/>
            <a:ext cx="7772400" cy="1470025"/>
          </a:xfrm>
        </p:spPr>
        <p:txBody>
          <a:bodyPr/>
          <a:lstStyle/>
          <a:p>
            <a:r>
              <a:rPr lang="en-US" cap="none" dirty="0" smtClean="0">
                <a:solidFill>
                  <a:srgbClr val="595959"/>
                </a:solidFill>
                <a:latin typeface="DIN-Bold" charset="0"/>
              </a:rPr>
              <a:t>But the same people may have seen more than one of these?</a:t>
            </a:r>
          </a:p>
        </p:txBody>
      </p:sp>
      <p:sp>
        <p:nvSpPr>
          <p:cNvPr id="16" name="Footer Placeholder 4"/>
          <p:cNvSpPr txBox="1">
            <a:spLocks/>
          </p:cNvSpPr>
          <p:nvPr/>
        </p:nvSpPr>
        <p:spPr>
          <a:xfrm>
            <a:off x="152400" y="6553200"/>
            <a:ext cx="2895600" cy="304800"/>
          </a:xfrm>
          <a:prstGeom prst="rect">
            <a:avLst/>
          </a:prstGeom>
        </p:spPr>
        <p:txBody>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US" sz="1100" b="0" i="0" u="none" strike="noStrike" kern="1200" cap="none" spc="0" normalizeH="0" baseline="0" noProof="0" smtClean="0">
                <a:ln>
                  <a:noFill/>
                </a:ln>
                <a:solidFill>
                  <a:schemeClr val="tx1"/>
                </a:solidFill>
                <a:effectLst/>
                <a:uLnTx/>
                <a:uFillTx/>
                <a:latin typeface="Arial" pitchFamily="34" charset="0"/>
                <a:ea typeface="MS Pゴシック"/>
                <a:cs typeface="MS Pゴシック"/>
              </a:rPr>
              <a:t>Becky Loftus, Audience Insight</a:t>
            </a:r>
          </a:p>
          <a:p>
            <a:pPr marL="0" marR="0" lvl="0" indent="0" algn="l" defTabSz="4572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smtClean="0">
              <a:ln>
                <a:noFill/>
              </a:ln>
              <a:solidFill>
                <a:schemeClr val="tx1"/>
              </a:solidFill>
              <a:effectLst/>
              <a:uLnTx/>
              <a:uFillTx/>
              <a:latin typeface="Arial" pitchFamily="34" charset="0"/>
              <a:ea typeface="MS Pゴシック"/>
              <a:cs typeface="MS Pゴシック"/>
            </a:endParaRPr>
          </a:p>
        </p:txBody>
      </p:sp>
      <p:sp>
        <p:nvSpPr>
          <p:cNvPr id="14" name="Content Placeholder 13"/>
          <p:cNvSpPr>
            <a:spLocks noGrp="1"/>
          </p:cNvSpPr>
          <p:nvPr>
            <p:ph idx="13"/>
          </p:nvPr>
        </p:nvSpPr>
        <p:spPr>
          <a:xfrm>
            <a:off x="758825" y="1686628"/>
            <a:ext cx="7909216" cy="3828649"/>
          </a:xfrm>
        </p:spPr>
        <p:txBody>
          <a:bodyPr>
            <a:normAutofit/>
          </a:bodyPr>
          <a:lstStyle/>
          <a:p>
            <a:r>
              <a:rPr lang="en-GB" dirty="0" smtClean="0"/>
              <a:t>Take the </a:t>
            </a:r>
            <a:r>
              <a:rPr lang="en-GB" b="1" dirty="0" smtClean="0"/>
              <a:t>smallest show first</a:t>
            </a:r>
            <a:r>
              <a:rPr lang="en-GB" dirty="0" smtClean="0"/>
              <a:t>, e.g. Dream (As You Like It)</a:t>
            </a:r>
          </a:p>
          <a:p>
            <a:r>
              <a:rPr lang="en-GB" dirty="0" smtClean="0"/>
              <a:t>In Tessitura, extract those who can be emailed and </a:t>
            </a:r>
            <a:r>
              <a:rPr lang="en-GB" b="1" dirty="0" smtClean="0"/>
              <a:t>save as a list</a:t>
            </a:r>
          </a:p>
          <a:p>
            <a:r>
              <a:rPr lang="en-GB" b="1" dirty="0" smtClean="0"/>
              <a:t>Suppress this list </a:t>
            </a:r>
            <a:r>
              <a:rPr lang="en-GB" dirty="0" smtClean="0"/>
              <a:t>from the next largest show</a:t>
            </a:r>
          </a:p>
          <a:p>
            <a:r>
              <a:rPr lang="en-GB" dirty="0" smtClean="0"/>
              <a:t>Repeat...</a:t>
            </a:r>
          </a:p>
          <a:p>
            <a:endParaRPr lang="en-GB" dirty="0" smtClean="0"/>
          </a:p>
          <a:p>
            <a:endParaRPr lang="en-GB" dirty="0" smtClean="0"/>
          </a:p>
          <a:p>
            <a:endParaRPr lang="en-GB" dirty="0" smtClean="0"/>
          </a:p>
          <a:p>
            <a:endParaRPr lang="en-GB" dirty="0" smtClean="0"/>
          </a:p>
          <a:p>
            <a:endParaRPr lang="en-GB" dirty="0" smtClean="0"/>
          </a:p>
          <a:p>
            <a:pPr>
              <a:buNone/>
            </a:pPr>
            <a:endParaRPr lang="en-GB" dirty="0"/>
          </a:p>
        </p:txBody>
      </p:sp>
      <p:graphicFrame>
        <p:nvGraphicFramePr>
          <p:cNvPr id="17" name="Table 16"/>
          <p:cNvGraphicFramePr>
            <a:graphicFrameLocks noGrp="1"/>
          </p:cNvGraphicFramePr>
          <p:nvPr/>
        </p:nvGraphicFramePr>
        <p:xfrm>
          <a:off x="1758215" y="3388093"/>
          <a:ext cx="5671126" cy="1314333"/>
        </p:xfrm>
        <a:graphic>
          <a:graphicData uri="http://schemas.openxmlformats.org/drawingml/2006/table">
            <a:tbl>
              <a:tblPr/>
              <a:tblGrid>
                <a:gridCol w="1327533"/>
                <a:gridCol w="558961"/>
                <a:gridCol w="558961"/>
                <a:gridCol w="687056"/>
                <a:gridCol w="861732"/>
                <a:gridCol w="558961"/>
                <a:gridCol w="558961"/>
                <a:gridCol w="558961"/>
              </a:tblGrid>
              <a:tr h="563285">
                <a:tc>
                  <a:txBody>
                    <a:bodyPr/>
                    <a:lstStyle/>
                    <a:p>
                      <a:pPr algn="l" fontAlgn="b"/>
                      <a:r>
                        <a:rPr lang="en-GB" sz="900" b="1" i="0" u="none" strike="noStrike" dirty="0">
                          <a:solidFill>
                            <a:srgbClr val="000000"/>
                          </a:solidFill>
                          <a:latin typeface="Arial"/>
                        </a:rPr>
                        <a:t>PRODUCTION</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dirty="0">
                          <a:solidFill>
                            <a:srgbClr val="000000"/>
                          </a:solidFill>
                          <a:latin typeface="Arial"/>
                        </a:rPr>
                        <a:t>Ticket Capacity</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Budgeted Tickets </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Ticket Buyers (33%)</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Permission to email (25%)</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050" b="0" i="0" u="none" strike="noStrike">
                          <a:solidFill>
                            <a:srgbClr val="000000"/>
                          </a:solidFill>
                          <a:latin typeface="Calibri"/>
                        </a:rPr>
                        <a:t>20% response rate</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b"/>
                      <a:r>
                        <a:rPr lang="en-GB" sz="1050" b="0" i="0" u="none" strike="noStrike">
                          <a:solidFill>
                            <a:srgbClr val="000000"/>
                          </a:solidFill>
                          <a:latin typeface="Calibri"/>
                        </a:rPr>
                        <a:t>33% response rate</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ctr" fontAlgn="b"/>
                      <a:r>
                        <a:rPr lang="en-GB" sz="1050" b="1" i="0" u="none" strike="noStrike">
                          <a:solidFill>
                            <a:srgbClr val="000000"/>
                          </a:solidFill>
                          <a:latin typeface="Calibri"/>
                        </a:rPr>
                        <a:t>Target sample size</a:t>
                      </a:r>
                    </a:p>
                  </a:txBody>
                  <a:tcPr marL="9388" marR="9388" marT="9388" marB="0" anchor="b">
                    <a:lnL w="6350" cap="flat" cmpd="sng" algn="ctr">
                      <a:solidFill>
                        <a:srgbClr val="000000"/>
                      </a:solidFill>
                      <a:prstDash val="solid"/>
                      <a:round/>
                      <a:headEnd type="none" w="med" len="med"/>
                      <a:tailEnd type="none" w="med" len="med"/>
                    </a:lnL>
                    <a:lnR>
                      <a:noFill/>
                    </a:lnR>
                    <a:lnT>
                      <a:noFill/>
                    </a:lnT>
                    <a:lnB>
                      <a:noFill/>
                    </a:lnB>
                  </a:tcPr>
                </a:tc>
              </a:tr>
              <a:tr h="187762">
                <a:tc>
                  <a:txBody>
                    <a:bodyPr/>
                    <a:lstStyle/>
                    <a:p>
                      <a:pPr algn="l" fontAlgn="b"/>
                      <a:r>
                        <a:rPr lang="en-GB" sz="900" b="1" i="0" u="none" strike="noStrike">
                          <a:solidFill>
                            <a:srgbClr val="000000"/>
                          </a:solidFill>
                          <a:latin typeface="Arial"/>
                        </a:rPr>
                        <a:t>Twelfth Night</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50,400</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44,289</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14763</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3691</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050" b="0" i="0" u="none" strike="noStrike">
                          <a:solidFill>
                            <a:srgbClr val="000000"/>
                          </a:solidFill>
                          <a:latin typeface="Calibri"/>
                        </a:rPr>
                        <a:t>738</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b"/>
                      <a:r>
                        <a:rPr lang="en-GB" sz="1050" b="0" i="0" u="none" strike="noStrike">
                          <a:solidFill>
                            <a:srgbClr val="000000"/>
                          </a:solidFill>
                          <a:latin typeface="Calibri"/>
                        </a:rPr>
                        <a:t>1230</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ctr" fontAlgn="b"/>
                      <a:r>
                        <a:rPr lang="en-GB" sz="1050" b="1" i="0" u="none" strike="noStrike">
                          <a:solidFill>
                            <a:srgbClr val="000000"/>
                          </a:solidFill>
                          <a:latin typeface="Calibri"/>
                        </a:rPr>
                        <a:t>350</a:t>
                      </a:r>
                    </a:p>
                  </a:txBody>
                  <a:tcPr marL="9388" marR="9388" marT="9388" marB="0" anchor="b">
                    <a:lnL w="6350" cap="flat" cmpd="sng" algn="ctr">
                      <a:solidFill>
                        <a:srgbClr val="000000"/>
                      </a:solidFill>
                      <a:prstDash val="solid"/>
                      <a:round/>
                      <a:headEnd type="none" w="med" len="med"/>
                      <a:tailEnd type="none" w="med" len="med"/>
                    </a:lnL>
                    <a:lnR>
                      <a:noFill/>
                    </a:lnR>
                    <a:lnT>
                      <a:noFill/>
                    </a:lnT>
                    <a:lnB>
                      <a:noFill/>
                    </a:lnB>
                  </a:tcPr>
                </a:tc>
              </a:tr>
              <a:tr h="187762">
                <a:tc>
                  <a:txBody>
                    <a:bodyPr/>
                    <a:lstStyle/>
                    <a:p>
                      <a:pPr algn="l" fontAlgn="b"/>
                      <a:r>
                        <a:rPr lang="en-GB" sz="900" b="1" i="0" u="none" strike="noStrike">
                          <a:solidFill>
                            <a:srgbClr val="000000"/>
                          </a:solidFill>
                          <a:latin typeface="Arial"/>
                        </a:rPr>
                        <a:t>The Tempest</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50,400</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44,573</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14858</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3714</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050" b="0" i="0" u="none" strike="noStrike">
                          <a:solidFill>
                            <a:srgbClr val="000000"/>
                          </a:solidFill>
                          <a:latin typeface="Calibri"/>
                        </a:rPr>
                        <a:t>743</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b"/>
                      <a:r>
                        <a:rPr lang="en-GB" sz="1050" b="0" i="0" u="none" strike="noStrike">
                          <a:solidFill>
                            <a:srgbClr val="000000"/>
                          </a:solidFill>
                          <a:latin typeface="Calibri"/>
                        </a:rPr>
                        <a:t>1238</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ctr" fontAlgn="b"/>
                      <a:r>
                        <a:rPr lang="en-GB" sz="1050" b="1" i="0" u="none" strike="noStrike">
                          <a:solidFill>
                            <a:srgbClr val="000000"/>
                          </a:solidFill>
                          <a:latin typeface="Calibri"/>
                        </a:rPr>
                        <a:t>350</a:t>
                      </a:r>
                    </a:p>
                  </a:txBody>
                  <a:tcPr marL="9388" marR="9388" marT="9388" marB="0" anchor="b">
                    <a:lnL w="6350" cap="flat" cmpd="sng" algn="ctr">
                      <a:solidFill>
                        <a:srgbClr val="000000"/>
                      </a:solidFill>
                      <a:prstDash val="solid"/>
                      <a:round/>
                      <a:headEnd type="none" w="med" len="med"/>
                      <a:tailEnd type="none" w="med" len="med"/>
                    </a:lnL>
                    <a:lnR>
                      <a:noFill/>
                    </a:lnR>
                    <a:lnT>
                      <a:noFill/>
                    </a:lnT>
                    <a:lnB>
                      <a:noFill/>
                    </a:lnB>
                  </a:tcPr>
                </a:tc>
              </a:tr>
              <a:tr h="187762">
                <a:tc>
                  <a:txBody>
                    <a:bodyPr/>
                    <a:lstStyle/>
                    <a:p>
                      <a:pPr algn="l" fontAlgn="b"/>
                      <a:r>
                        <a:rPr lang="en-GB" sz="900" b="1" i="0" u="none" strike="noStrike">
                          <a:solidFill>
                            <a:srgbClr val="000000"/>
                          </a:solidFill>
                          <a:latin typeface="Arial"/>
                        </a:rPr>
                        <a:t>Dream (As You Like It)</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9,450</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7,833</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050" b="0" i="0" u="none" strike="noStrike">
                          <a:solidFill>
                            <a:srgbClr val="000000"/>
                          </a:solidFill>
                          <a:latin typeface="Calibri"/>
                        </a:rPr>
                        <a:t>2611</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050" b="0" i="0" u="none" strike="noStrike">
                          <a:solidFill>
                            <a:srgbClr val="000000"/>
                          </a:solidFill>
                          <a:latin typeface="Calibri"/>
                        </a:rPr>
                        <a:t>653</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050" b="0" i="0" u="none" strike="noStrike">
                          <a:solidFill>
                            <a:srgbClr val="000000"/>
                          </a:solidFill>
                          <a:latin typeface="Calibri"/>
                        </a:rPr>
                        <a:t>131</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b"/>
                      <a:r>
                        <a:rPr lang="en-GB" sz="1050" b="0" i="0" u="none" strike="noStrike">
                          <a:solidFill>
                            <a:srgbClr val="000000"/>
                          </a:solidFill>
                          <a:latin typeface="Calibri"/>
                        </a:rPr>
                        <a:t>218</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ctr" fontAlgn="b"/>
                      <a:r>
                        <a:rPr lang="en-GB" sz="1050" b="1" i="0" u="none" strike="noStrike">
                          <a:solidFill>
                            <a:srgbClr val="FF0000"/>
                          </a:solidFill>
                          <a:latin typeface="Calibri"/>
                        </a:rPr>
                        <a:t>200</a:t>
                      </a:r>
                    </a:p>
                  </a:txBody>
                  <a:tcPr marL="9388" marR="9388" marT="9388" marB="0" anchor="b">
                    <a:lnL w="6350" cap="flat" cmpd="sng" algn="ctr">
                      <a:solidFill>
                        <a:srgbClr val="000000"/>
                      </a:solidFill>
                      <a:prstDash val="solid"/>
                      <a:round/>
                      <a:headEnd type="none" w="med" len="med"/>
                      <a:tailEnd type="none" w="med" len="med"/>
                    </a:lnL>
                    <a:lnR>
                      <a:noFill/>
                    </a:lnR>
                    <a:lnT>
                      <a:noFill/>
                    </a:lnT>
                    <a:lnB>
                      <a:noFill/>
                    </a:lnB>
                  </a:tcPr>
                </a:tc>
              </a:tr>
              <a:tr h="187762">
                <a:tc>
                  <a:txBody>
                    <a:bodyPr/>
                    <a:lstStyle/>
                    <a:p>
                      <a:pPr algn="l" fontAlgn="b"/>
                      <a:endParaRPr lang="en-GB" sz="1050" b="0" i="0" u="none" strike="noStrike">
                        <a:solidFill>
                          <a:srgbClr val="000000"/>
                        </a:solidFill>
                        <a:latin typeface="Calibri"/>
                      </a:endParaRPr>
                    </a:p>
                  </a:txBody>
                  <a:tcPr marL="9388" marR="9388" marT="9388"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GB" sz="1050" b="0" i="0" u="none" strike="noStrike">
                        <a:solidFill>
                          <a:srgbClr val="000000"/>
                        </a:solidFill>
                        <a:latin typeface="Calibri"/>
                      </a:endParaRPr>
                    </a:p>
                  </a:txBody>
                  <a:tcPr marL="9388" marR="9388" marT="9388"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GB" sz="1050" b="0" i="0" u="none" strike="noStrike">
                        <a:solidFill>
                          <a:srgbClr val="000000"/>
                        </a:solidFill>
                        <a:latin typeface="Calibri"/>
                      </a:endParaRPr>
                    </a:p>
                  </a:txBody>
                  <a:tcPr marL="9388" marR="9388" marT="9388"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b"/>
                      <a:r>
                        <a:rPr lang="en-GB" sz="1050" b="1" i="0" u="none" strike="noStrike">
                          <a:solidFill>
                            <a:srgbClr val="000000"/>
                          </a:solidFill>
                          <a:latin typeface="Calibri"/>
                        </a:rPr>
                        <a:t>=C/3</a:t>
                      </a:r>
                    </a:p>
                  </a:txBody>
                  <a:tcPr marL="9388" marR="9388" marT="9388"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b"/>
                      <a:r>
                        <a:rPr lang="en-GB" sz="1050" b="1" i="0" u="none" strike="noStrike">
                          <a:solidFill>
                            <a:srgbClr val="000000"/>
                          </a:solidFill>
                          <a:latin typeface="Calibri"/>
                        </a:rPr>
                        <a:t>=D/4</a:t>
                      </a:r>
                    </a:p>
                  </a:txBody>
                  <a:tcPr marL="9388" marR="9388" marT="9388"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b"/>
                      <a:r>
                        <a:rPr lang="en-GB" sz="1050" b="1" i="0" u="none" strike="noStrike">
                          <a:solidFill>
                            <a:srgbClr val="000000"/>
                          </a:solidFill>
                          <a:latin typeface="Calibri"/>
                        </a:rPr>
                        <a:t>=E/5</a:t>
                      </a:r>
                    </a:p>
                  </a:txBody>
                  <a:tcPr marL="9388" marR="9388" marT="9388"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b"/>
                      <a:r>
                        <a:rPr lang="en-GB" sz="1050" b="1" i="0" u="none" strike="noStrike">
                          <a:solidFill>
                            <a:srgbClr val="000000"/>
                          </a:solidFill>
                          <a:latin typeface="Calibri"/>
                        </a:rPr>
                        <a:t>=E/3</a:t>
                      </a:r>
                    </a:p>
                  </a:txBody>
                  <a:tcPr marL="9388" marR="9388" marT="9388"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GB" sz="1050" b="0" i="0" u="none" strike="noStrike" dirty="0">
                        <a:solidFill>
                          <a:srgbClr val="000000"/>
                        </a:solidFill>
                        <a:latin typeface="Calibri"/>
                      </a:endParaRPr>
                    </a:p>
                  </a:txBody>
                  <a:tcPr marL="9388" marR="9388" marT="9388" marB="0" anchor="b">
                    <a:lnL>
                      <a:noFill/>
                    </a:lnL>
                    <a:lnR>
                      <a:noFill/>
                    </a:lnR>
                    <a:lnT>
                      <a:noFill/>
                    </a:lnT>
                    <a:lnB>
                      <a:noFill/>
                    </a:lnB>
                  </a:tcPr>
                </a:tc>
              </a:tr>
            </a:tbl>
          </a:graphicData>
        </a:graphic>
      </p:graphicFrame>
      <p:sp>
        <p:nvSpPr>
          <p:cNvPr id="8" name="Curved Right Arrow 7"/>
          <p:cNvSpPr/>
          <p:nvPr/>
        </p:nvSpPr>
        <p:spPr>
          <a:xfrm rot="10800000">
            <a:off x="7429339" y="3869354"/>
            <a:ext cx="517058" cy="616017"/>
          </a:xfrm>
          <a:prstGeom prst="curved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7" name="TextBox 6"/>
          <p:cNvSpPr txBox="1"/>
          <p:nvPr/>
        </p:nvSpPr>
        <p:spPr>
          <a:xfrm>
            <a:off x="6137654" y="4500621"/>
            <a:ext cx="320922" cy="276999"/>
          </a:xfrm>
          <a:prstGeom prst="rect">
            <a:avLst/>
          </a:prstGeom>
          <a:noFill/>
        </p:spPr>
        <p:txBody>
          <a:bodyPr wrap="none" rtlCol="0">
            <a:spAutoFit/>
          </a:bodyPr>
          <a:lstStyle/>
          <a:p>
            <a:r>
              <a:rPr lang="en-GB" sz="1200" dirty="0" smtClean="0"/>
              <a:t>or</a:t>
            </a:r>
            <a:endParaRPr lang="en-GB" sz="12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4375" y="536575"/>
            <a:ext cx="7772400" cy="1470025"/>
          </a:xfrm>
        </p:spPr>
        <p:txBody>
          <a:bodyPr/>
          <a:lstStyle/>
          <a:p>
            <a:r>
              <a:rPr lang="en-US" cap="none" dirty="0" smtClean="0">
                <a:solidFill>
                  <a:srgbClr val="595959"/>
                </a:solidFill>
                <a:latin typeface="DIN-Bold" charset="0"/>
              </a:rPr>
              <a:t>How do I only select some of the people, e.g. for the larger shows?</a:t>
            </a:r>
          </a:p>
        </p:txBody>
      </p:sp>
      <p:sp>
        <p:nvSpPr>
          <p:cNvPr id="16" name="Footer Placeholder 4"/>
          <p:cNvSpPr txBox="1">
            <a:spLocks/>
          </p:cNvSpPr>
          <p:nvPr/>
        </p:nvSpPr>
        <p:spPr>
          <a:xfrm>
            <a:off x="152400" y="6553200"/>
            <a:ext cx="2895600" cy="304800"/>
          </a:xfrm>
          <a:prstGeom prst="rect">
            <a:avLst/>
          </a:prstGeom>
        </p:spPr>
        <p:txBody>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US" sz="1100" b="0" i="0" u="none" strike="noStrike" kern="1200" cap="none" spc="0" normalizeH="0" baseline="0" noProof="0" smtClean="0">
                <a:ln>
                  <a:noFill/>
                </a:ln>
                <a:solidFill>
                  <a:schemeClr val="tx1"/>
                </a:solidFill>
                <a:effectLst/>
                <a:uLnTx/>
                <a:uFillTx/>
                <a:latin typeface="Arial" pitchFamily="34" charset="0"/>
                <a:ea typeface="MS Pゴシック"/>
                <a:cs typeface="MS Pゴシック"/>
              </a:rPr>
              <a:t>Becky Loftus, Audience Insight</a:t>
            </a:r>
          </a:p>
          <a:p>
            <a:pPr marL="0" marR="0" lvl="0" indent="0" algn="l" defTabSz="4572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smtClean="0">
              <a:ln>
                <a:noFill/>
              </a:ln>
              <a:solidFill>
                <a:schemeClr val="tx1"/>
              </a:solidFill>
              <a:effectLst/>
              <a:uLnTx/>
              <a:uFillTx/>
              <a:latin typeface="Arial" pitchFamily="34" charset="0"/>
              <a:ea typeface="MS Pゴシック"/>
              <a:cs typeface="MS Pゴシック"/>
            </a:endParaRPr>
          </a:p>
        </p:txBody>
      </p:sp>
      <p:sp>
        <p:nvSpPr>
          <p:cNvPr id="14" name="Content Placeholder 13"/>
          <p:cNvSpPr>
            <a:spLocks noGrp="1"/>
          </p:cNvSpPr>
          <p:nvPr>
            <p:ph idx="13"/>
          </p:nvPr>
        </p:nvSpPr>
        <p:spPr>
          <a:xfrm>
            <a:off x="758824" y="1686628"/>
            <a:ext cx="8067541" cy="3828649"/>
          </a:xfrm>
        </p:spPr>
        <p:txBody>
          <a:bodyPr>
            <a:normAutofit/>
          </a:bodyPr>
          <a:lstStyle/>
          <a:p>
            <a:r>
              <a:rPr lang="en-GB" dirty="0" smtClean="0"/>
              <a:t>Run the extraction first to see how many are eligible</a:t>
            </a:r>
          </a:p>
          <a:p>
            <a:pPr lvl="1"/>
            <a:r>
              <a:rPr lang="en-GB" dirty="0" smtClean="0"/>
              <a:t>Say Twelfth Night has </a:t>
            </a:r>
            <a:r>
              <a:rPr lang="en-GB" b="1" dirty="0" smtClean="0"/>
              <a:t>3,500</a:t>
            </a:r>
            <a:r>
              <a:rPr lang="en-GB" dirty="0" smtClean="0"/>
              <a:t> actually eligible after suppressions</a:t>
            </a:r>
          </a:p>
          <a:p>
            <a:r>
              <a:rPr lang="en-GB" dirty="0" smtClean="0"/>
              <a:t>We are aiming for </a:t>
            </a:r>
            <a:r>
              <a:rPr lang="en-GB" b="1" dirty="0" smtClean="0"/>
              <a:t>350</a:t>
            </a:r>
            <a:r>
              <a:rPr lang="en-GB" dirty="0" smtClean="0"/>
              <a:t> completes</a:t>
            </a:r>
          </a:p>
          <a:p>
            <a:r>
              <a:rPr lang="en-GB" dirty="0" smtClean="0"/>
              <a:t>Assuming a lower response rate (20%), this would mean we need to extract </a:t>
            </a:r>
            <a:r>
              <a:rPr lang="en-GB" b="1" dirty="0" smtClean="0"/>
              <a:t>1,750</a:t>
            </a:r>
            <a:r>
              <a:rPr lang="en-GB" dirty="0" smtClean="0"/>
              <a:t> people for the survey (350 / 20% = 1,750)</a:t>
            </a:r>
          </a:p>
          <a:p>
            <a:r>
              <a:rPr lang="en-GB" dirty="0" smtClean="0"/>
              <a:t>1,750/3,500 = 0.5 of the available sample so use the “random select” and set to 50%</a:t>
            </a:r>
          </a:p>
          <a:p>
            <a:endParaRPr lang="en-GB" dirty="0" smtClean="0"/>
          </a:p>
          <a:p>
            <a:endParaRPr lang="en-GB" dirty="0" smtClean="0"/>
          </a:p>
          <a:p>
            <a:endParaRPr lang="en-GB" dirty="0" smtClean="0"/>
          </a:p>
          <a:p>
            <a:endParaRPr lang="en-GB" dirty="0" smtClean="0"/>
          </a:p>
          <a:p>
            <a:endParaRPr lang="en-GB" dirty="0" smtClean="0"/>
          </a:p>
          <a:p>
            <a:pPr>
              <a:buNone/>
            </a:pPr>
            <a:endParaRPr lang="en-GB" dirty="0"/>
          </a:p>
        </p:txBody>
      </p:sp>
      <p:graphicFrame>
        <p:nvGraphicFramePr>
          <p:cNvPr id="17" name="Table 16"/>
          <p:cNvGraphicFramePr>
            <a:graphicFrameLocks noGrp="1"/>
          </p:cNvGraphicFramePr>
          <p:nvPr/>
        </p:nvGraphicFramePr>
        <p:xfrm>
          <a:off x="1584960" y="4200944"/>
          <a:ext cx="5671126" cy="1314333"/>
        </p:xfrm>
        <a:graphic>
          <a:graphicData uri="http://schemas.openxmlformats.org/drawingml/2006/table">
            <a:tbl>
              <a:tblPr/>
              <a:tblGrid>
                <a:gridCol w="1327533"/>
                <a:gridCol w="558961"/>
                <a:gridCol w="558961"/>
                <a:gridCol w="687056"/>
                <a:gridCol w="861732"/>
                <a:gridCol w="558961"/>
                <a:gridCol w="558961"/>
                <a:gridCol w="558961"/>
              </a:tblGrid>
              <a:tr h="563285">
                <a:tc>
                  <a:txBody>
                    <a:bodyPr/>
                    <a:lstStyle/>
                    <a:p>
                      <a:pPr algn="l" fontAlgn="b"/>
                      <a:r>
                        <a:rPr lang="en-GB" sz="900" b="1" i="0" u="none" strike="noStrike" dirty="0">
                          <a:solidFill>
                            <a:srgbClr val="000000"/>
                          </a:solidFill>
                          <a:latin typeface="Arial"/>
                        </a:rPr>
                        <a:t>PRODUCTION</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dirty="0">
                          <a:solidFill>
                            <a:srgbClr val="000000"/>
                          </a:solidFill>
                          <a:latin typeface="Arial"/>
                        </a:rPr>
                        <a:t>Ticket Capacity</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Budgeted Tickets </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Ticket Buyers (33%)</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Permission to email (25%)</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050" b="0" i="0" u="none" strike="noStrike">
                          <a:solidFill>
                            <a:srgbClr val="000000"/>
                          </a:solidFill>
                          <a:latin typeface="Calibri"/>
                        </a:rPr>
                        <a:t>20% response rate</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b"/>
                      <a:r>
                        <a:rPr lang="en-GB" sz="1050" b="0" i="0" u="none" strike="noStrike">
                          <a:solidFill>
                            <a:srgbClr val="000000"/>
                          </a:solidFill>
                          <a:latin typeface="Calibri"/>
                        </a:rPr>
                        <a:t>33% response rate</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ctr" fontAlgn="b"/>
                      <a:r>
                        <a:rPr lang="en-GB" sz="1050" b="1" i="0" u="none" strike="noStrike">
                          <a:solidFill>
                            <a:srgbClr val="000000"/>
                          </a:solidFill>
                          <a:latin typeface="Calibri"/>
                        </a:rPr>
                        <a:t>Target sample size</a:t>
                      </a:r>
                    </a:p>
                  </a:txBody>
                  <a:tcPr marL="9388" marR="9388" marT="9388" marB="0" anchor="b">
                    <a:lnL w="6350" cap="flat" cmpd="sng" algn="ctr">
                      <a:solidFill>
                        <a:srgbClr val="000000"/>
                      </a:solidFill>
                      <a:prstDash val="solid"/>
                      <a:round/>
                      <a:headEnd type="none" w="med" len="med"/>
                      <a:tailEnd type="none" w="med" len="med"/>
                    </a:lnL>
                    <a:lnR>
                      <a:noFill/>
                    </a:lnR>
                    <a:lnT>
                      <a:noFill/>
                    </a:lnT>
                    <a:lnB>
                      <a:noFill/>
                    </a:lnB>
                  </a:tcPr>
                </a:tc>
              </a:tr>
              <a:tr h="187762">
                <a:tc>
                  <a:txBody>
                    <a:bodyPr/>
                    <a:lstStyle/>
                    <a:p>
                      <a:pPr algn="l" fontAlgn="b"/>
                      <a:r>
                        <a:rPr lang="en-GB" sz="900" b="1" i="0" u="none" strike="noStrike">
                          <a:solidFill>
                            <a:srgbClr val="000000"/>
                          </a:solidFill>
                          <a:latin typeface="Arial"/>
                        </a:rPr>
                        <a:t>Twelfth Night</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50,400</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44,289</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14763</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3691</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050" b="0" i="0" u="none" strike="noStrike">
                          <a:solidFill>
                            <a:srgbClr val="000000"/>
                          </a:solidFill>
                          <a:latin typeface="Calibri"/>
                        </a:rPr>
                        <a:t>738</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b"/>
                      <a:r>
                        <a:rPr lang="en-GB" sz="1050" b="0" i="0" u="none" strike="noStrike">
                          <a:solidFill>
                            <a:srgbClr val="000000"/>
                          </a:solidFill>
                          <a:latin typeface="Calibri"/>
                        </a:rPr>
                        <a:t>1230</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ctr" fontAlgn="b"/>
                      <a:r>
                        <a:rPr lang="en-GB" sz="1050" b="1" i="0" u="none" strike="noStrike">
                          <a:solidFill>
                            <a:srgbClr val="000000"/>
                          </a:solidFill>
                          <a:latin typeface="Calibri"/>
                        </a:rPr>
                        <a:t>350</a:t>
                      </a:r>
                    </a:p>
                  </a:txBody>
                  <a:tcPr marL="9388" marR="9388" marT="9388" marB="0" anchor="b">
                    <a:lnL w="6350" cap="flat" cmpd="sng" algn="ctr">
                      <a:solidFill>
                        <a:srgbClr val="000000"/>
                      </a:solidFill>
                      <a:prstDash val="solid"/>
                      <a:round/>
                      <a:headEnd type="none" w="med" len="med"/>
                      <a:tailEnd type="none" w="med" len="med"/>
                    </a:lnL>
                    <a:lnR>
                      <a:noFill/>
                    </a:lnR>
                    <a:lnT>
                      <a:noFill/>
                    </a:lnT>
                    <a:lnB>
                      <a:noFill/>
                    </a:lnB>
                  </a:tcPr>
                </a:tc>
              </a:tr>
              <a:tr h="187762">
                <a:tc>
                  <a:txBody>
                    <a:bodyPr/>
                    <a:lstStyle/>
                    <a:p>
                      <a:pPr algn="l" fontAlgn="b"/>
                      <a:r>
                        <a:rPr lang="en-GB" sz="900" b="1" i="0" u="none" strike="noStrike">
                          <a:solidFill>
                            <a:srgbClr val="000000"/>
                          </a:solidFill>
                          <a:latin typeface="Arial"/>
                        </a:rPr>
                        <a:t>The Tempest</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50,400</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44,573</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14858</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3714</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050" b="0" i="0" u="none" strike="noStrike">
                          <a:solidFill>
                            <a:srgbClr val="000000"/>
                          </a:solidFill>
                          <a:latin typeface="Calibri"/>
                        </a:rPr>
                        <a:t>743</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b"/>
                      <a:r>
                        <a:rPr lang="en-GB" sz="1050" b="0" i="0" u="none" strike="noStrike">
                          <a:solidFill>
                            <a:srgbClr val="000000"/>
                          </a:solidFill>
                          <a:latin typeface="Calibri"/>
                        </a:rPr>
                        <a:t>1238</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ctr" fontAlgn="b"/>
                      <a:r>
                        <a:rPr lang="en-GB" sz="1050" b="1" i="0" u="none" strike="noStrike">
                          <a:solidFill>
                            <a:srgbClr val="000000"/>
                          </a:solidFill>
                          <a:latin typeface="Calibri"/>
                        </a:rPr>
                        <a:t>350</a:t>
                      </a:r>
                    </a:p>
                  </a:txBody>
                  <a:tcPr marL="9388" marR="9388" marT="9388" marB="0" anchor="b">
                    <a:lnL w="6350" cap="flat" cmpd="sng" algn="ctr">
                      <a:solidFill>
                        <a:srgbClr val="000000"/>
                      </a:solidFill>
                      <a:prstDash val="solid"/>
                      <a:round/>
                      <a:headEnd type="none" w="med" len="med"/>
                      <a:tailEnd type="none" w="med" len="med"/>
                    </a:lnL>
                    <a:lnR>
                      <a:noFill/>
                    </a:lnR>
                    <a:lnT>
                      <a:noFill/>
                    </a:lnT>
                    <a:lnB>
                      <a:noFill/>
                    </a:lnB>
                  </a:tcPr>
                </a:tc>
              </a:tr>
              <a:tr h="187762">
                <a:tc>
                  <a:txBody>
                    <a:bodyPr/>
                    <a:lstStyle/>
                    <a:p>
                      <a:pPr algn="l" fontAlgn="b"/>
                      <a:r>
                        <a:rPr lang="en-GB" sz="900" b="1" i="0" u="none" strike="noStrike">
                          <a:solidFill>
                            <a:srgbClr val="000000"/>
                          </a:solidFill>
                          <a:latin typeface="Arial"/>
                        </a:rPr>
                        <a:t>Dream (As You Like It)</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9,450</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900" b="0" i="0" u="none" strike="noStrike">
                          <a:solidFill>
                            <a:srgbClr val="000000"/>
                          </a:solidFill>
                          <a:latin typeface="Arial"/>
                        </a:rPr>
                        <a:t>7,833</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050" b="0" i="0" u="none" strike="noStrike">
                          <a:solidFill>
                            <a:srgbClr val="000000"/>
                          </a:solidFill>
                          <a:latin typeface="Calibri"/>
                        </a:rPr>
                        <a:t>2611</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050" b="0" i="0" u="none" strike="noStrike">
                          <a:solidFill>
                            <a:srgbClr val="000000"/>
                          </a:solidFill>
                          <a:latin typeface="Calibri"/>
                        </a:rPr>
                        <a:t>653</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050" b="0" i="0" u="none" strike="noStrike">
                          <a:solidFill>
                            <a:srgbClr val="000000"/>
                          </a:solidFill>
                          <a:latin typeface="Calibri"/>
                        </a:rPr>
                        <a:t>131</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b"/>
                      <a:r>
                        <a:rPr lang="en-GB" sz="1050" b="0" i="0" u="none" strike="noStrike">
                          <a:solidFill>
                            <a:srgbClr val="000000"/>
                          </a:solidFill>
                          <a:latin typeface="Calibri"/>
                        </a:rPr>
                        <a:t>218</a:t>
                      </a:r>
                    </a:p>
                  </a:txBody>
                  <a:tcPr marL="9388" marR="9388" marT="938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ctr" fontAlgn="b"/>
                      <a:r>
                        <a:rPr lang="en-GB" sz="1050" b="1" i="0" u="none" strike="noStrike">
                          <a:solidFill>
                            <a:srgbClr val="FF0000"/>
                          </a:solidFill>
                          <a:latin typeface="Calibri"/>
                        </a:rPr>
                        <a:t>200</a:t>
                      </a:r>
                    </a:p>
                  </a:txBody>
                  <a:tcPr marL="9388" marR="9388" marT="9388" marB="0" anchor="b">
                    <a:lnL w="6350" cap="flat" cmpd="sng" algn="ctr">
                      <a:solidFill>
                        <a:srgbClr val="000000"/>
                      </a:solidFill>
                      <a:prstDash val="solid"/>
                      <a:round/>
                      <a:headEnd type="none" w="med" len="med"/>
                      <a:tailEnd type="none" w="med" len="med"/>
                    </a:lnL>
                    <a:lnR>
                      <a:noFill/>
                    </a:lnR>
                    <a:lnT>
                      <a:noFill/>
                    </a:lnT>
                    <a:lnB>
                      <a:noFill/>
                    </a:lnB>
                  </a:tcPr>
                </a:tc>
              </a:tr>
              <a:tr h="187762">
                <a:tc>
                  <a:txBody>
                    <a:bodyPr/>
                    <a:lstStyle/>
                    <a:p>
                      <a:pPr algn="l" fontAlgn="b"/>
                      <a:endParaRPr lang="en-GB" sz="1050" b="0" i="0" u="none" strike="noStrike">
                        <a:solidFill>
                          <a:srgbClr val="000000"/>
                        </a:solidFill>
                        <a:latin typeface="Calibri"/>
                      </a:endParaRPr>
                    </a:p>
                  </a:txBody>
                  <a:tcPr marL="9388" marR="9388" marT="9388"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GB" sz="1050" b="0" i="0" u="none" strike="noStrike">
                        <a:solidFill>
                          <a:srgbClr val="000000"/>
                        </a:solidFill>
                        <a:latin typeface="Calibri"/>
                      </a:endParaRPr>
                    </a:p>
                  </a:txBody>
                  <a:tcPr marL="9388" marR="9388" marT="9388"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GB" sz="1050" b="0" i="0" u="none" strike="noStrike">
                        <a:solidFill>
                          <a:srgbClr val="000000"/>
                        </a:solidFill>
                        <a:latin typeface="Calibri"/>
                      </a:endParaRPr>
                    </a:p>
                  </a:txBody>
                  <a:tcPr marL="9388" marR="9388" marT="9388"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b"/>
                      <a:r>
                        <a:rPr lang="en-GB" sz="1050" b="1" i="0" u="none" strike="noStrike">
                          <a:solidFill>
                            <a:srgbClr val="000000"/>
                          </a:solidFill>
                          <a:latin typeface="Calibri"/>
                        </a:rPr>
                        <a:t>=C/3</a:t>
                      </a:r>
                    </a:p>
                  </a:txBody>
                  <a:tcPr marL="9388" marR="9388" marT="9388"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b"/>
                      <a:r>
                        <a:rPr lang="en-GB" sz="1050" b="1" i="0" u="none" strike="noStrike">
                          <a:solidFill>
                            <a:srgbClr val="000000"/>
                          </a:solidFill>
                          <a:latin typeface="Calibri"/>
                        </a:rPr>
                        <a:t>=D/4</a:t>
                      </a:r>
                    </a:p>
                  </a:txBody>
                  <a:tcPr marL="9388" marR="9388" marT="9388"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b"/>
                      <a:r>
                        <a:rPr lang="en-GB" sz="1050" b="1" i="0" u="none" strike="noStrike">
                          <a:solidFill>
                            <a:srgbClr val="000000"/>
                          </a:solidFill>
                          <a:latin typeface="Calibri"/>
                        </a:rPr>
                        <a:t>=E/5</a:t>
                      </a:r>
                    </a:p>
                  </a:txBody>
                  <a:tcPr marL="9388" marR="9388" marT="9388"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b"/>
                      <a:r>
                        <a:rPr lang="en-GB" sz="1050" b="1" i="0" u="none" strike="noStrike">
                          <a:solidFill>
                            <a:srgbClr val="000000"/>
                          </a:solidFill>
                          <a:latin typeface="Calibri"/>
                        </a:rPr>
                        <a:t>=E/3</a:t>
                      </a:r>
                    </a:p>
                  </a:txBody>
                  <a:tcPr marL="9388" marR="9388" marT="9388"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GB" sz="1050" b="0" i="0" u="none" strike="noStrike" dirty="0">
                        <a:solidFill>
                          <a:srgbClr val="000000"/>
                        </a:solidFill>
                        <a:latin typeface="Calibri"/>
                      </a:endParaRPr>
                    </a:p>
                  </a:txBody>
                  <a:tcPr marL="9388" marR="9388" marT="9388" marB="0" anchor="b">
                    <a:lnL>
                      <a:noFill/>
                    </a:lnL>
                    <a:lnR>
                      <a:noFill/>
                    </a:lnR>
                    <a:lnT>
                      <a:noFill/>
                    </a:lnT>
                    <a:lnB>
                      <a:noFill/>
                    </a:lnB>
                  </a:tcPr>
                </a:tc>
              </a:tr>
            </a:tbl>
          </a:graphicData>
        </a:graphic>
      </p:graphicFrame>
      <p:sp>
        <p:nvSpPr>
          <p:cNvPr id="7" name="Oval 6"/>
          <p:cNvSpPr/>
          <p:nvPr/>
        </p:nvSpPr>
        <p:spPr>
          <a:xfrm>
            <a:off x="4908884" y="4735629"/>
            <a:ext cx="471638" cy="240632"/>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TextBox 7"/>
          <p:cNvSpPr txBox="1"/>
          <p:nvPr/>
        </p:nvSpPr>
        <p:spPr>
          <a:xfrm>
            <a:off x="5948972" y="5298891"/>
            <a:ext cx="320922" cy="276999"/>
          </a:xfrm>
          <a:prstGeom prst="rect">
            <a:avLst/>
          </a:prstGeom>
          <a:noFill/>
        </p:spPr>
        <p:txBody>
          <a:bodyPr wrap="none" rtlCol="0">
            <a:spAutoFit/>
          </a:bodyPr>
          <a:lstStyle/>
          <a:p>
            <a:r>
              <a:rPr lang="en-GB" sz="1200" dirty="0" smtClean="0"/>
              <a:t>or</a:t>
            </a:r>
            <a:endParaRPr lang="en-GB" sz="12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2"/>
          <a:srcRect/>
          <a:stretch>
            <a:fillRect/>
          </a:stretch>
        </p:blipFill>
        <p:spPr bwMode="auto">
          <a:xfrm>
            <a:off x="298148" y="232438"/>
            <a:ext cx="8531816" cy="5146174"/>
          </a:xfrm>
          <a:prstGeom prst="rect">
            <a:avLst/>
          </a:prstGeom>
          <a:noFill/>
          <a:ln w="9525">
            <a:noFill/>
            <a:miter lim="800000"/>
            <a:headEnd/>
            <a:tailEnd/>
          </a:ln>
        </p:spPr>
      </p:pic>
      <p:sp>
        <p:nvSpPr>
          <p:cNvPr id="5" name="Footer Placeholder 4"/>
          <p:cNvSpPr>
            <a:spLocks noGrp="1"/>
          </p:cNvSpPr>
          <p:nvPr>
            <p:ph type="ftr" sz="quarter" idx="4294967295"/>
          </p:nvPr>
        </p:nvSpPr>
        <p:spPr>
          <a:xfrm>
            <a:off x="152400" y="6553200"/>
            <a:ext cx="2895600" cy="304800"/>
          </a:xfrm>
          <a:prstGeom prst="rect">
            <a:avLst/>
          </a:prstGeom>
        </p:spPr>
        <p:txBody>
          <a:bodyPr/>
          <a:lstStyle/>
          <a:p>
            <a:r>
              <a:rPr lang="en-US" sz="1100" dirty="0" smtClean="0">
                <a:latin typeface="Arial" pitchFamily="34" charset="0"/>
                <a:ea typeface="MS Pゴシック"/>
                <a:cs typeface="MS Pゴシック"/>
              </a:rPr>
              <a:t>Becky Loftus, Audience Insight</a:t>
            </a:r>
          </a:p>
          <a:p>
            <a:endParaRPr lang="en-US" sz="1100" dirty="0" smtClean="0">
              <a:latin typeface="Arial" pitchFamily="34" charset="0"/>
              <a:ea typeface="MS Pゴシック"/>
              <a:cs typeface="MS Pゴシック"/>
            </a:endParaRPr>
          </a:p>
        </p:txBody>
      </p:sp>
      <p:sp>
        <p:nvSpPr>
          <p:cNvPr id="8" name="Oval 7"/>
          <p:cNvSpPr/>
          <p:nvPr/>
        </p:nvSpPr>
        <p:spPr bwMode="auto">
          <a:xfrm>
            <a:off x="3795331" y="5162588"/>
            <a:ext cx="481105" cy="216024"/>
          </a:xfrm>
          <a:prstGeom prst="ellipse">
            <a:avLst/>
          </a:prstGeom>
          <a:noFill/>
          <a:ln w="9525" cap="flat" cmpd="sng" algn="ctr">
            <a:solidFill>
              <a:srgbClr val="EE3424"/>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Arial" charset="0"/>
              <a:ea typeface="MS Pゴシック" pitchFamily="-92" charset="-128"/>
            </a:endParaRPr>
          </a:p>
        </p:txBody>
      </p:sp>
      <p:sp>
        <p:nvSpPr>
          <p:cNvPr id="11" name="TextBox 10"/>
          <p:cNvSpPr txBox="1"/>
          <p:nvPr/>
        </p:nvSpPr>
        <p:spPr>
          <a:xfrm>
            <a:off x="3334328" y="5791200"/>
            <a:ext cx="3201957" cy="646331"/>
          </a:xfrm>
          <a:prstGeom prst="rect">
            <a:avLst/>
          </a:prstGeom>
          <a:solidFill>
            <a:schemeClr val="bg1"/>
          </a:solidFill>
          <a:ln>
            <a:solidFill>
              <a:srgbClr val="FF0000"/>
            </a:solidFill>
          </a:ln>
        </p:spPr>
        <p:txBody>
          <a:bodyPr wrap="square" rtlCol="0">
            <a:spAutoFit/>
          </a:bodyPr>
          <a:lstStyle/>
          <a:p>
            <a:pPr algn="ctr"/>
            <a:r>
              <a:rPr lang="en-GB" sz="1200" b="1" dirty="0" smtClean="0">
                <a:solidFill>
                  <a:srgbClr val="FF0000"/>
                </a:solidFill>
              </a:rPr>
              <a:t>Random select of 35% of all available</a:t>
            </a:r>
          </a:p>
          <a:p>
            <a:pPr algn="ctr"/>
            <a:r>
              <a:rPr lang="en-GB" sz="1200" dirty="0" smtClean="0">
                <a:solidFill>
                  <a:srgbClr val="FF0000"/>
                </a:solidFill>
              </a:rPr>
              <a:t>This is what I calculated will give me enough responses to analyse (n≈350)</a:t>
            </a:r>
            <a:endParaRPr lang="en-GB" sz="1200" dirty="0">
              <a:solidFill>
                <a:srgbClr val="FF0000"/>
              </a:solidFill>
            </a:endParaRPr>
          </a:p>
        </p:txBody>
      </p:sp>
      <p:sp>
        <p:nvSpPr>
          <p:cNvPr id="13" name="Oval 12"/>
          <p:cNvSpPr/>
          <p:nvPr/>
        </p:nvSpPr>
        <p:spPr bwMode="auto">
          <a:xfrm>
            <a:off x="489527" y="3278909"/>
            <a:ext cx="1357746" cy="1902692"/>
          </a:xfrm>
          <a:prstGeom prst="ellipse">
            <a:avLst/>
          </a:prstGeom>
          <a:noFill/>
          <a:ln w="9525" cap="flat" cmpd="sng" algn="ctr">
            <a:solidFill>
              <a:srgbClr val="EE3424"/>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Arial" charset="0"/>
              <a:ea typeface="MS Pゴシック" pitchFamily="-92" charset="-128"/>
            </a:endParaRPr>
          </a:p>
        </p:txBody>
      </p:sp>
      <p:sp>
        <p:nvSpPr>
          <p:cNvPr id="14" name="TextBox 13"/>
          <p:cNvSpPr txBox="1"/>
          <p:nvPr/>
        </p:nvSpPr>
        <p:spPr>
          <a:xfrm>
            <a:off x="152400" y="5791200"/>
            <a:ext cx="2895599" cy="938719"/>
          </a:xfrm>
          <a:prstGeom prst="rect">
            <a:avLst/>
          </a:prstGeom>
          <a:solidFill>
            <a:schemeClr val="bg1"/>
          </a:solidFill>
          <a:ln>
            <a:solidFill>
              <a:srgbClr val="FF0000"/>
            </a:solidFill>
          </a:ln>
        </p:spPr>
        <p:txBody>
          <a:bodyPr wrap="square" rtlCol="0">
            <a:spAutoFit/>
          </a:bodyPr>
          <a:lstStyle/>
          <a:p>
            <a:pPr algn="ctr"/>
            <a:r>
              <a:rPr lang="en-GB" sz="1100" b="1" dirty="0" smtClean="0">
                <a:solidFill>
                  <a:srgbClr val="FF0000"/>
                </a:solidFill>
              </a:rPr>
              <a:t>Exclude all other research / productions</a:t>
            </a:r>
          </a:p>
          <a:p>
            <a:pPr algn="ctr"/>
            <a:r>
              <a:rPr lang="en-GB" sz="1100" dirty="0" smtClean="0">
                <a:solidFill>
                  <a:srgbClr val="FF0000"/>
                </a:solidFill>
              </a:rPr>
              <a:t>Each time I create an extraction, I create a list of those people I selected which I add in as a suppression so they are only selected to answer for one production</a:t>
            </a:r>
            <a:endParaRPr lang="en-GB" sz="1100" dirty="0">
              <a:solidFill>
                <a:srgbClr val="FF0000"/>
              </a:solidFill>
            </a:endParaRPr>
          </a:p>
        </p:txBody>
      </p:sp>
      <p:cxnSp>
        <p:nvCxnSpPr>
          <p:cNvPr id="7" name="Straight Arrow Connector 6"/>
          <p:cNvCxnSpPr/>
          <p:nvPr/>
        </p:nvCxnSpPr>
        <p:spPr bwMode="auto">
          <a:xfrm>
            <a:off x="1075528" y="5181601"/>
            <a:ext cx="0" cy="435588"/>
          </a:xfrm>
          <a:prstGeom prst="straightConnector1">
            <a:avLst/>
          </a:prstGeom>
          <a:solidFill>
            <a:schemeClr val="accent1"/>
          </a:solidFill>
          <a:ln w="38100" cap="flat" cmpd="sng" algn="ctr">
            <a:solidFill>
              <a:srgbClr val="EE3424"/>
            </a:solidFill>
            <a:prstDash val="solid"/>
            <a:round/>
            <a:headEnd type="none" w="med" len="med"/>
            <a:tailEnd type="arrow"/>
          </a:ln>
          <a:effectLst/>
        </p:spPr>
      </p:cxnSp>
      <p:cxnSp>
        <p:nvCxnSpPr>
          <p:cNvPr id="16" name="Straight Arrow Connector 15"/>
          <p:cNvCxnSpPr>
            <a:stCxn id="8" idx="4"/>
          </p:cNvCxnSpPr>
          <p:nvPr/>
        </p:nvCxnSpPr>
        <p:spPr bwMode="auto">
          <a:xfrm>
            <a:off x="4035884" y="5378612"/>
            <a:ext cx="0" cy="412588"/>
          </a:xfrm>
          <a:prstGeom prst="straightConnector1">
            <a:avLst/>
          </a:prstGeom>
          <a:solidFill>
            <a:schemeClr val="accent1"/>
          </a:solidFill>
          <a:ln w="38100" cap="flat" cmpd="sng" algn="ctr">
            <a:solidFill>
              <a:srgbClr val="EE3424"/>
            </a:solidFill>
            <a:prstDash val="solid"/>
            <a:round/>
            <a:headEnd type="none" w="med" len="med"/>
            <a:tailEnd type="arrow"/>
          </a:ln>
          <a:effectLst/>
        </p:spPr>
      </p:cxnSp>
      <p:sp>
        <p:nvSpPr>
          <p:cNvPr id="19" name="TextBox 18"/>
          <p:cNvSpPr txBox="1"/>
          <p:nvPr/>
        </p:nvSpPr>
        <p:spPr>
          <a:xfrm>
            <a:off x="5344498" y="2495063"/>
            <a:ext cx="3201957" cy="646331"/>
          </a:xfrm>
          <a:prstGeom prst="rect">
            <a:avLst/>
          </a:prstGeom>
          <a:solidFill>
            <a:schemeClr val="bg1"/>
          </a:solidFill>
          <a:ln>
            <a:solidFill>
              <a:srgbClr val="FF0000"/>
            </a:solidFill>
          </a:ln>
        </p:spPr>
        <p:txBody>
          <a:bodyPr wrap="square" rtlCol="0">
            <a:spAutoFit/>
          </a:bodyPr>
          <a:lstStyle/>
          <a:p>
            <a:pPr algn="ctr"/>
            <a:r>
              <a:rPr lang="en-GB" sz="1200" b="1" dirty="0" smtClean="0">
                <a:solidFill>
                  <a:srgbClr val="FF0000"/>
                </a:solidFill>
              </a:rPr>
              <a:t>Ensure they have an email address and permissions to email and then select the production of interest and date range</a:t>
            </a:r>
          </a:p>
        </p:txBody>
      </p:sp>
      <p:sp>
        <p:nvSpPr>
          <p:cNvPr id="12" name="Oval 11"/>
          <p:cNvSpPr/>
          <p:nvPr/>
        </p:nvSpPr>
        <p:spPr bwMode="auto">
          <a:xfrm>
            <a:off x="3795331" y="232438"/>
            <a:ext cx="481105" cy="216024"/>
          </a:xfrm>
          <a:prstGeom prst="ellipse">
            <a:avLst/>
          </a:prstGeom>
          <a:noFill/>
          <a:ln w="9525" cap="flat" cmpd="sng" algn="ctr">
            <a:solidFill>
              <a:srgbClr val="EE3424"/>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Arial" charset="0"/>
              <a:ea typeface="MS Pゴシック" pitchFamily="-92" charset="-128"/>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happens next?</a:t>
            </a:r>
            <a:endParaRPr lang="en-GB" dirty="0"/>
          </a:p>
        </p:txBody>
      </p:sp>
      <p:sp>
        <p:nvSpPr>
          <p:cNvPr id="3" name="Content Placeholder 2"/>
          <p:cNvSpPr>
            <a:spLocks noGrp="1"/>
          </p:cNvSpPr>
          <p:nvPr>
            <p:ph idx="1"/>
          </p:nvPr>
        </p:nvSpPr>
        <p:spPr>
          <a:xfrm>
            <a:off x="1762994" y="1600201"/>
            <a:ext cx="6783460" cy="3938232"/>
          </a:xfrm>
        </p:spPr>
        <p:txBody>
          <a:bodyPr/>
          <a:lstStyle/>
          <a:p>
            <a:r>
              <a:rPr lang="en-GB" dirty="0" smtClean="0"/>
              <a:t>I send the extractions to the research agency show by show</a:t>
            </a:r>
          </a:p>
          <a:p>
            <a:pPr lvl="1"/>
            <a:r>
              <a:rPr lang="en-GB" dirty="0" smtClean="0"/>
              <a:t>This means each survey starts with a personalised statement “Regarding your recent visit to the </a:t>
            </a:r>
            <a:r>
              <a:rPr lang="en-GB" dirty="0" smtClean="0">
                <a:solidFill>
                  <a:srgbClr val="FF0000"/>
                </a:solidFill>
              </a:rPr>
              <a:t>Royal Shakespeare Theatre</a:t>
            </a:r>
            <a:r>
              <a:rPr lang="en-GB" dirty="0" smtClean="0"/>
              <a:t> to see </a:t>
            </a:r>
            <a:r>
              <a:rPr lang="en-GB" dirty="0" smtClean="0">
                <a:solidFill>
                  <a:srgbClr val="FF0000"/>
                </a:solidFill>
              </a:rPr>
              <a:t>Twelfth Night</a:t>
            </a:r>
            <a:r>
              <a:rPr lang="en-GB" dirty="0" smtClean="0"/>
              <a:t>...”</a:t>
            </a:r>
          </a:p>
          <a:p>
            <a:pPr lvl="1"/>
            <a:endParaRPr lang="en-GB" dirty="0" smtClean="0"/>
          </a:p>
          <a:p>
            <a:r>
              <a:rPr lang="en-GB" dirty="0" smtClean="0"/>
              <a:t>They send the invite to take part which is incentivised with the chance to win £100 of Amazon vouchers</a:t>
            </a:r>
          </a:p>
          <a:p>
            <a:endParaRPr lang="en-GB" dirty="0" smtClean="0"/>
          </a:p>
          <a:p>
            <a:r>
              <a:rPr lang="en-GB" dirty="0" smtClean="0"/>
              <a:t>1 reminder is sent approximately 10 days to 2 weeks after the initial send to anyone who hasn’t completed the survey on those surveys where we have not hit the target</a:t>
            </a:r>
          </a:p>
        </p:txBody>
      </p:sp>
      <p:pic>
        <p:nvPicPr>
          <p:cNvPr id="36868" name="Picture 4" descr="http://www.oxfordschoolblogs.co.uk/psychcompanion/blog/wp-content/uploads/2011/01/Amazon-Vouchers.jpg"/>
          <p:cNvPicPr>
            <a:picLocks noChangeAspect="1" noChangeArrowheads="1"/>
          </p:cNvPicPr>
          <p:nvPr/>
        </p:nvPicPr>
        <p:blipFill>
          <a:blip r:embed="rId2"/>
          <a:srcRect/>
          <a:stretch>
            <a:fillRect/>
          </a:stretch>
        </p:blipFill>
        <p:spPr bwMode="auto">
          <a:xfrm>
            <a:off x="559840" y="2866552"/>
            <a:ext cx="1001395" cy="944650"/>
          </a:xfrm>
          <a:prstGeom prst="rect">
            <a:avLst/>
          </a:prstGeom>
          <a:noFill/>
        </p:spPr>
      </p:pic>
      <p:pic>
        <p:nvPicPr>
          <p:cNvPr id="36870" name="Picture 6" descr="http://1.bp.blogspot.com/-Vq7AbSaXEaM/UAWfqqVjylI/AAAAAAAAAOg/Wk7YchpV1NE/s1600/reminder.gif"/>
          <p:cNvPicPr>
            <a:picLocks noChangeAspect="1" noChangeArrowheads="1"/>
          </p:cNvPicPr>
          <p:nvPr/>
        </p:nvPicPr>
        <p:blipFill>
          <a:blip r:embed="rId3"/>
          <a:srcRect/>
          <a:stretch>
            <a:fillRect/>
          </a:stretch>
        </p:blipFill>
        <p:spPr bwMode="auto">
          <a:xfrm>
            <a:off x="559840" y="3936331"/>
            <a:ext cx="1050856" cy="929044"/>
          </a:xfrm>
          <a:prstGeom prst="rect">
            <a:avLst/>
          </a:prstGeom>
          <a:noFill/>
        </p:spPr>
      </p:pic>
      <p:pic>
        <p:nvPicPr>
          <p:cNvPr id="36872" name="Picture 8" descr="http://www.4mat.com/File.ashx?path=ROOT/Images/personalise.jpg"/>
          <p:cNvPicPr>
            <a:picLocks noChangeAspect="1" noChangeArrowheads="1"/>
          </p:cNvPicPr>
          <p:nvPr/>
        </p:nvPicPr>
        <p:blipFill>
          <a:blip r:embed="rId4"/>
          <a:srcRect/>
          <a:stretch>
            <a:fillRect/>
          </a:stretch>
        </p:blipFill>
        <p:spPr bwMode="auto">
          <a:xfrm>
            <a:off x="559840" y="1600201"/>
            <a:ext cx="952442" cy="671091"/>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results</a:t>
            </a:r>
            <a:endParaRPr lang="en-GB" dirty="0"/>
          </a:p>
        </p:txBody>
      </p:sp>
      <p:sp>
        <p:nvSpPr>
          <p:cNvPr id="3" name="Content Placeholder 2"/>
          <p:cNvSpPr>
            <a:spLocks noGrp="1"/>
          </p:cNvSpPr>
          <p:nvPr>
            <p:ph idx="1"/>
          </p:nvPr>
        </p:nvSpPr>
        <p:spPr>
          <a:xfrm>
            <a:off x="715488" y="1617045"/>
            <a:ext cx="7830967" cy="3921388"/>
          </a:xfrm>
        </p:spPr>
        <p:txBody>
          <a:bodyPr/>
          <a:lstStyle/>
          <a:p>
            <a:r>
              <a:rPr lang="en-GB" dirty="0" smtClean="0"/>
              <a:t>The agency provide me with a draft presentation</a:t>
            </a:r>
          </a:p>
          <a:p>
            <a:endParaRPr lang="en-GB" dirty="0" smtClean="0"/>
          </a:p>
          <a:p>
            <a:r>
              <a:rPr lang="en-GB" dirty="0" smtClean="0"/>
              <a:t>BUT it’s up to people like us to add the magic ingredient as only through really understanding our business can we:</a:t>
            </a:r>
          </a:p>
          <a:p>
            <a:endParaRPr lang="en-GB" dirty="0" smtClean="0"/>
          </a:p>
          <a:p>
            <a:pPr lvl="1"/>
            <a:r>
              <a:rPr lang="en-GB" dirty="0" smtClean="0"/>
              <a:t>Highlight and draw out the </a:t>
            </a:r>
            <a:r>
              <a:rPr lang="en-GB" b="1" dirty="0" smtClean="0"/>
              <a:t>key figures</a:t>
            </a:r>
          </a:p>
          <a:p>
            <a:pPr lvl="1"/>
            <a:endParaRPr lang="en-GB" dirty="0" smtClean="0"/>
          </a:p>
          <a:p>
            <a:pPr lvl="1"/>
            <a:r>
              <a:rPr lang="en-GB" dirty="0" smtClean="0"/>
              <a:t>Make it </a:t>
            </a:r>
            <a:r>
              <a:rPr lang="en-GB" b="1" dirty="0" smtClean="0"/>
              <a:t>memorable</a:t>
            </a:r>
          </a:p>
          <a:p>
            <a:pPr lvl="1"/>
            <a:endParaRPr lang="en-GB" dirty="0" smtClean="0"/>
          </a:p>
          <a:p>
            <a:pPr lvl="1"/>
            <a:r>
              <a:rPr lang="en-GB" dirty="0" smtClean="0"/>
              <a:t>Make the leap to </a:t>
            </a:r>
            <a:r>
              <a:rPr lang="en-GB" b="1" dirty="0" smtClean="0"/>
              <a:t>what we could DO with the information</a:t>
            </a:r>
            <a:endParaRPr lang="en-GB" b="1" dirty="0"/>
          </a:p>
        </p:txBody>
      </p:sp>
      <p:pic>
        <p:nvPicPr>
          <p:cNvPr id="57346" name="Picture 2" descr="http://www.ielts-pass.com/wp-content/uploads/2012/10/insight.jpg"/>
          <p:cNvPicPr>
            <a:picLocks noChangeAspect="1" noChangeArrowheads="1"/>
          </p:cNvPicPr>
          <p:nvPr/>
        </p:nvPicPr>
        <p:blipFill>
          <a:blip r:embed="rId2"/>
          <a:srcRect/>
          <a:stretch>
            <a:fillRect/>
          </a:stretch>
        </p:blipFill>
        <p:spPr bwMode="auto">
          <a:xfrm>
            <a:off x="6651056" y="537316"/>
            <a:ext cx="1694013" cy="1211220"/>
          </a:xfrm>
          <a:prstGeom prst="rect">
            <a:avLst/>
          </a:prstGeom>
          <a:noFill/>
        </p:spPr>
      </p:pic>
      <p:pic>
        <p:nvPicPr>
          <p:cNvPr id="57350" name="Picture 6" descr="http://t1.gstatic.com/images?q=tbn:ANd9GcS9bP6wF87-s9-SlQyx3aCi70NtCxQPqxrcNJJz4tWT8MnzENmUAr26G7xx"/>
          <p:cNvPicPr>
            <a:picLocks noChangeAspect="1" noChangeArrowheads="1"/>
          </p:cNvPicPr>
          <p:nvPr/>
        </p:nvPicPr>
        <p:blipFill>
          <a:blip r:embed="rId3"/>
          <a:srcRect/>
          <a:stretch>
            <a:fillRect/>
          </a:stretch>
        </p:blipFill>
        <p:spPr bwMode="auto">
          <a:xfrm>
            <a:off x="4797410" y="405825"/>
            <a:ext cx="1711089" cy="1211220"/>
          </a:xfrm>
          <a:prstGeom prst="rect">
            <a:avLst/>
          </a:prstGeom>
          <a:noFill/>
        </p:spPr>
      </p:pic>
      <p:pic>
        <p:nvPicPr>
          <p:cNvPr id="57351" name="Picture 7"/>
          <p:cNvPicPr>
            <a:picLocks noChangeAspect="1" noChangeArrowheads="1"/>
          </p:cNvPicPr>
          <p:nvPr/>
        </p:nvPicPr>
        <p:blipFill>
          <a:blip r:embed="rId4"/>
          <a:srcRect/>
          <a:stretch>
            <a:fillRect/>
          </a:stretch>
        </p:blipFill>
        <p:spPr bwMode="auto">
          <a:xfrm>
            <a:off x="6775318" y="2798445"/>
            <a:ext cx="1771137" cy="1987414"/>
          </a:xfrm>
          <a:prstGeom prst="rect">
            <a:avLst/>
          </a:prstGeom>
          <a:noFill/>
          <a:ln w="9525">
            <a:solidFill>
              <a:schemeClr val="tx1"/>
            </a:solidFill>
            <a:miter lim="800000"/>
            <a:headEnd/>
            <a:tailEnd/>
          </a:ln>
        </p:spPr>
      </p:pic>
      <p:sp>
        <p:nvSpPr>
          <p:cNvPr id="8" name="TextBox 7"/>
          <p:cNvSpPr txBox="1"/>
          <p:nvPr/>
        </p:nvSpPr>
        <p:spPr>
          <a:xfrm>
            <a:off x="6537374" y="4835868"/>
            <a:ext cx="2226798" cy="738664"/>
          </a:xfrm>
          <a:prstGeom prst="rect">
            <a:avLst/>
          </a:prstGeom>
          <a:noFill/>
        </p:spPr>
        <p:txBody>
          <a:bodyPr wrap="square" rtlCol="0">
            <a:spAutoFit/>
          </a:bodyPr>
          <a:lstStyle/>
          <a:p>
            <a:pPr algn="ctr"/>
            <a:r>
              <a:rPr lang="en-GB" sz="1050" dirty="0" smtClean="0"/>
              <a:t>This was a problem in Summer 2011. It has now been improved along with increased satisfaction for the Rooftop Restaurant.</a:t>
            </a:r>
            <a:endParaRPr lang="en-GB" sz="105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sum up...</a:t>
            </a:r>
            <a:endParaRPr lang="en-GB" dirty="0"/>
          </a:p>
        </p:txBody>
      </p:sp>
      <p:sp>
        <p:nvSpPr>
          <p:cNvPr id="3" name="Content Placeholder 2"/>
          <p:cNvSpPr>
            <a:spLocks noGrp="1"/>
          </p:cNvSpPr>
          <p:nvPr>
            <p:ph idx="1"/>
          </p:nvPr>
        </p:nvSpPr>
        <p:spPr>
          <a:xfrm>
            <a:off x="1857676" y="1424539"/>
            <a:ext cx="6688779" cy="4113894"/>
          </a:xfrm>
        </p:spPr>
        <p:txBody>
          <a:bodyPr/>
          <a:lstStyle/>
          <a:p>
            <a:r>
              <a:rPr lang="en-GB" dirty="0" smtClean="0"/>
              <a:t>Audience / visitor research gives you the best information so you can learn from the past and move forward with confidence</a:t>
            </a:r>
          </a:p>
          <a:p>
            <a:endParaRPr lang="en-GB" dirty="0" smtClean="0"/>
          </a:p>
          <a:p>
            <a:r>
              <a:rPr lang="en-GB" dirty="0" smtClean="0"/>
              <a:t>There are many ways to conduct research and these can be scaled depending on both budget and resource</a:t>
            </a:r>
          </a:p>
          <a:p>
            <a:endParaRPr lang="en-GB" dirty="0" smtClean="0"/>
          </a:p>
          <a:p>
            <a:r>
              <a:rPr lang="en-GB" dirty="0" smtClean="0"/>
              <a:t>Tessitura enables us to carefully manage who receives which surveys and we can use lists in our suppressions to ensure people don’t receive surveys too frequently</a:t>
            </a:r>
          </a:p>
          <a:p>
            <a:endParaRPr lang="en-GB" dirty="0" smtClean="0"/>
          </a:p>
          <a:p>
            <a:r>
              <a:rPr lang="en-GB" dirty="0" smtClean="0"/>
              <a:t>It’s up to US to add the magical ingredient of insight as no agency will know our business as well as we do</a:t>
            </a:r>
          </a:p>
        </p:txBody>
      </p:sp>
      <p:pic>
        <p:nvPicPr>
          <p:cNvPr id="4" name="Picture 3"/>
          <p:cNvPicPr>
            <a:picLocks noChangeAspect="1" noChangeArrowheads="1"/>
          </p:cNvPicPr>
          <p:nvPr/>
        </p:nvPicPr>
        <p:blipFill>
          <a:blip r:embed="rId2"/>
          <a:srcRect/>
          <a:stretch>
            <a:fillRect/>
          </a:stretch>
        </p:blipFill>
        <p:spPr bwMode="auto">
          <a:xfrm>
            <a:off x="548641" y="1424539"/>
            <a:ext cx="1159334" cy="748133"/>
          </a:xfrm>
          <a:prstGeom prst="rect">
            <a:avLst/>
          </a:prstGeom>
          <a:noFill/>
          <a:ln w="9525">
            <a:noFill/>
            <a:miter lim="800000"/>
            <a:headEnd/>
            <a:tailEnd/>
          </a:ln>
        </p:spPr>
      </p:pic>
      <p:pic>
        <p:nvPicPr>
          <p:cNvPr id="58370" name="Picture 2"/>
          <p:cNvPicPr>
            <a:picLocks noChangeAspect="1" noChangeArrowheads="1"/>
          </p:cNvPicPr>
          <p:nvPr/>
        </p:nvPicPr>
        <p:blipFill>
          <a:blip r:embed="rId3"/>
          <a:srcRect/>
          <a:stretch>
            <a:fillRect/>
          </a:stretch>
        </p:blipFill>
        <p:spPr bwMode="auto">
          <a:xfrm>
            <a:off x="715488" y="3422382"/>
            <a:ext cx="733425" cy="571500"/>
          </a:xfrm>
          <a:prstGeom prst="rect">
            <a:avLst/>
          </a:prstGeom>
          <a:noFill/>
          <a:ln w="9525">
            <a:noFill/>
            <a:miter lim="800000"/>
            <a:headEnd/>
            <a:tailEnd/>
          </a:ln>
        </p:spPr>
      </p:pic>
      <p:pic>
        <p:nvPicPr>
          <p:cNvPr id="58372" name="Picture 4" descr="http://welovelocalgovernment.files.wordpress.com/2011/09/budget-cuts1-jpg.gif"/>
          <p:cNvPicPr>
            <a:picLocks noChangeAspect="1" noChangeArrowheads="1" noCrop="1"/>
          </p:cNvPicPr>
          <p:nvPr/>
        </p:nvPicPr>
        <p:blipFill>
          <a:blip r:embed="rId4"/>
          <a:srcRect/>
          <a:stretch>
            <a:fillRect/>
          </a:stretch>
        </p:blipFill>
        <p:spPr bwMode="auto">
          <a:xfrm>
            <a:off x="715488" y="2172672"/>
            <a:ext cx="821928" cy="821928"/>
          </a:xfrm>
          <a:prstGeom prst="rect">
            <a:avLst/>
          </a:prstGeom>
          <a:noFill/>
        </p:spPr>
      </p:pic>
      <p:pic>
        <p:nvPicPr>
          <p:cNvPr id="7" name="Picture 6" descr="http://t1.gstatic.com/images?q=tbn:ANd9GcS9bP6wF87-s9-SlQyx3aCi70NtCxQPqxrcNJJz4tWT8MnzENmUAr26G7xx"/>
          <p:cNvPicPr>
            <a:picLocks noChangeAspect="1" noChangeArrowheads="1"/>
          </p:cNvPicPr>
          <p:nvPr/>
        </p:nvPicPr>
        <p:blipFill>
          <a:blip r:embed="rId5"/>
          <a:srcRect/>
          <a:stretch>
            <a:fillRect/>
          </a:stretch>
        </p:blipFill>
        <p:spPr bwMode="auto">
          <a:xfrm>
            <a:off x="374757" y="4239883"/>
            <a:ext cx="1475403" cy="1044386"/>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9" descr="Tessiture Logo.psd"/>
          <p:cNvPicPr>
            <a:picLocks noChangeAspect="1"/>
          </p:cNvPicPr>
          <p:nvPr/>
        </p:nvPicPr>
        <p:blipFill>
          <a:blip r:embed="rId3"/>
          <a:srcRect/>
          <a:stretch>
            <a:fillRect/>
          </a:stretch>
        </p:blipFill>
        <p:spPr bwMode="auto">
          <a:xfrm>
            <a:off x="6584950" y="5959475"/>
            <a:ext cx="2270125" cy="590550"/>
          </a:xfrm>
          <a:prstGeom prst="rect">
            <a:avLst/>
          </a:prstGeom>
          <a:noFill/>
          <a:ln w="9525">
            <a:noFill/>
            <a:miter lim="800000"/>
            <a:headEnd/>
            <a:tailEnd/>
          </a:ln>
        </p:spPr>
      </p:pic>
      <p:sp>
        <p:nvSpPr>
          <p:cNvPr id="2" name="Title 1"/>
          <p:cNvSpPr txBox="1">
            <a:spLocks/>
          </p:cNvSpPr>
          <p:nvPr/>
        </p:nvSpPr>
        <p:spPr>
          <a:xfrm>
            <a:off x="1857375" y="3195587"/>
            <a:ext cx="6997700" cy="430213"/>
          </a:xfrm>
          <a:prstGeom prst="rect">
            <a:avLst/>
          </a:prstGeom>
        </p:spPr>
        <p:txBody>
          <a:bodyPr lIns="0" tIns="0" rIns="0" bIns="0">
            <a:spAutoFit/>
          </a:bodyPr>
          <a:lstStyle/>
          <a:p>
            <a:pPr>
              <a:spcAft>
                <a:spcPts val="500"/>
              </a:spcAft>
            </a:pPr>
            <a:r>
              <a:rPr lang="en-US" sz="2800" b="1" dirty="0">
                <a:solidFill>
                  <a:schemeClr val="accent5">
                    <a:lumMod val="50000"/>
                  </a:schemeClr>
                </a:solidFill>
                <a:latin typeface="DIN-Bold" charset="0"/>
              </a:rPr>
              <a:t>THANK YOU</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ssitura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1718</TotalTime>
  <Words>2647</Words>
  <Application>Microsoft Office PowerPoint</Application>
  <PresentationFormat>On-screen Show (4:3)</PresentationFormat>
  <Paragraphs>428</Paragraphs>
  <Slides>28</Slides>
  <Notes>14</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Tessitura Theme</vt:lpstr>
      <vt:lpstr>Slide 1</vt:lpstr>
      <vt:lpstr>Slide 2</vt:lpstr>
      <vt:lpstr>content</vt:lpstr>
      <vt:lpstr>WHY RESEARCH OUR AUDIENCES?</vt:lpstr>
      <vt:lpstr>Driving without mirrors</vt:lpstr>
      <vt:lpstr>WHO we Survey and how often</vt:lpstr>
      <vt:lpstr>Here are some examples of research findings from recent years…</vt:lpstr>
      <vt:lpstr>Annual Demographics assessed vs. arts Council “Taking part” survey</vt:lpstr>
      <vt:lpstr>Annual Demographics assessed vs. arts Council “Taking part” survey</vt:lpstr>
      <vt:lpstr>We asked a new set of questions based on research by the Arts Council into measuring engagement: “Here are some phrases that people might use to describe the experience of watching a piece of theatre. For each pair, please mark a point on the scale towards whichever is closest to your experience of watching [PRODUCTION].”</vt:lpstr>
      <vt:lpstr>Written and Heresy both outperform the season overall in terms of ‘personal resonance and emotional connection’ and ‘learning and challenge’ which were the weaker areas for the season, whilst Robin Hood and Shrew provide the ‘fun and enjoyment’ for the season</vt:lpstr>
      <vt:lpstr>Written and Heresy both outperform the season overall in terms of ‘personal resonance and emotional connection’ and ‘learning and challenge’ which were the weaker areas for the season, whilst Robin Hood and Shrew provide the ‘fun and enjoyment’ for the season</vt:lpstr>
      <vt:lpstr>Interest, recall and influence OF Trailers amongst the general population</vt:lpstr>
      <vt:lpstr>Interest, recall and influence OF Trailers amongst the general population</vt:lpstr>
      <vt:lpstr>Diners’ experience at the RSC rooftop restaurant </vt:lpstr>
      <vt:lpstr>Diners’ experience at the RSC rooftop restaurant </vt:lpstr>
      <vt:lpstr>That all sounds great, but where do i start?</vt:lpstr>
      <vt:lpstr>How to get started</vt:lpstr>
      <vt:lpstr>tips for cheaper research</vt:lpstr>
      <vt:lpstr>The technical bit</vt:lpstr>
      <vt:lpstr>Who to send the (production) survey to?</vt:lpstr>
      <vt:lpstr>But the same people may have seen more than one of these?</vt:lpstr>
      <vt:lpstr>How do I only select some of the people, e.g. for the larger shows?</vt:lpstr>
      <vt:lpstr>Slide 24</vt:lpstr>
      <vt:lpstr>What happens next?</vt:lpstr>
      <vt:lpstr>The results</vt:lpstr>
      <vt:lpstr>To sum up...</vt:lpstr>
      <vt:lpstr>Slide 28</vt:lpstr>
    </vt:vector>
  </TitlesOfParts>
  <Company>RSC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Graphics Mac Pro</dc:creator>
  <cp:lastModifiedBy>becky.loftus</cp:lastModifiedBy>
  <cp:revision>154</cp:revision>
  <dcterms:created xsi:type="dcterms:W3CDTF">2012-10-09T13:08:19Z</dcterms:created>
  <dcterms:modified xsi:type="dcterms:W3CDTF">2012-11-07T18:19:06Z</dcterms:modified>
</cp:coreProperties>
</file>