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71" r:id="rId6"/>
    <p:sldId id="261" r:id="rId7"/>
    <p:sldId id="272" r:id="rId8"/>
    <p:sldId id="279" r:id="rId9"/>
    <p:sldId id="280" r:id="rId10"/>
    <p:sldId id="281" r:id="rId11"/>
    <p:sldId id="282" r:id="rId12"/>
    <p:sldId id="262" r:id="rId13"/>
    <p:sldId id="263" r:id="rId14"/>
    <p:sldId id="275" r:id="rId15"/>
    <p:sldId id="273" r:id="rId16"/>
    <p:sldId id="276" r:id="rId17"/>
    <p:sldId id="269" r:id="rId18"/>
    <p:sldId id="28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405" autoAdjust="0"/>
  </p:normalViewPr>
  <p:slideViewPr>
    <p:cSldViewPr>
      <p:cViewPr varScale="1">
        <p:scale>
          <a:sx n="77" d="100"/>
          <a:sy n="77" d="100"/>
        </p:scale>
        <p:origin x="-176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4D047E-42FC-4269-9ABA-7C5C8FFAA626}" type="datetimeFigureOut">
              <a:rPr lang="en-US" smtClean="0"/>
              <a:pPr/>
              <a:t>11/16/2011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81CD5-2989-4337-831E-9E9E204881C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a:t>
            </a:r>
            <a:r>
              <a:rPr lang="en-GB" baseline="0" dirty="0" smtClean="0"/>
              <a:t> building which incorporates 3 main halls – 2 mainly for performance and 1 mainly for rehearsals and workshops, plus a Music Education Centre, with rooms for tuition, teaching, practise, workshops and more.</a:t>
            </a:r>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Hall One – 1700 seats ‘shoe-box’ shape</a:t>
            </a:r>
          </a:p>
          <a:p>
            <a:r>
              <a:rPr lang="en-GB" dirty="0" smtClean="0"/>
              <a:t>Hall</a:t>
            </a:r>
            <a:r>
              <a:rPr lang="en-GB" baseline="0" dirty="0" smtClean="0"/>
              <a:t> Two – 400 seats decagon</a:t>
            </a:r>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All</a:t>
            </a:r>
            <a:r>
              <a:rPr lang="en-GB" baseline="0" dirty="0" smtClean="0"/>
              <a:t> different types of music: Duff </a:t>
            </a:r>
            <a:r>
              <a:rPr lang="en-GB" baseline="0" dirty="0" err="1" smtClean="0"/>
              <a:t>McKagan</a:t>
            </a:r>
            <a:r>
              <a:rPr lang="en-GB" baseline="0" dirty="0" smtClean="0"/>
              <a:t>, James Brown, James Brown, Northern Sinfonia, Kathryn Tickell, Grace Jones, Vienna Phil, </a:t>
            </a:r>
            <a:r>
              <a:rPr lang="en-GB" baseline="0" dirty="0" err="1" smtClean="0"/>
              <a:t>Skellig</a:t>
            </a:r>
            <a:r>
              <a:rPr lang="en-GB" baseline="0" dirty="0" smtClean="0"/>
              <a:t>, Jamie </a:t>
            </a:r>
            <a:r>
              <a:rPr lang="en-GB" baseline="0" dirty="0" err="1" smtClean="0"/>
              <a:t>Lieddell</a:t>
            </a:r>
            <a:r>
              <a:rPr lang="en-GB" baseline="0" dirty="0" smtClean="0"/>
              <a:t>, </a:t>
            </a:r>
            <a:r>
              <a:rPr lang="en-GB" baseline="0" dirty="0" err="1" smtClean="0"/>
              <a:t>Herbie</a:t>
            </a:r>
            <a:r>
              <a:rPr lang="en-GB" baseline="0" dirty="0" smtClean="0"/>
              <a:t> Hancock</a:t>
            </a:r>
          </a:p>
          <a:p>
            <a:r>
              <a:rPr lang="en-GB" baseline="0" dirty="0" smtClean="0"/>
              <a:t>Over 400 shows a year</a:t>
            </a:r>
          </a:p>
          <a:p>
            <a:r>
              <a:rPr lang="en-GB" baseline="0" dirty="0" smtClean="0"/>
              <a:t>Reached our 2000</a:t>
            </a:r>
            <a:r>
              <a:rPr lang="en-GB" baseline="30000" dirty="0" smtClean="0"/>
              <a:t>th</a:t>
            </a:r>
            <a:r>
              <a:rPr lang="en-GB" baseline="0" dirty="0" smtClean="0"/>
              <a:t> show at 4 ½ years</a:t>
            </a:r>
          </a:p>
        </p:txBody>
      </p:sp>
      <p:sp>
        <p:nvSpPr>
          <p:cNvPr id="4" name="Slide Number Placeholder 3"/>
          <p:cNvSpPr>
            <a:spLocks noGrp="1"/>
          </p:cNvSpPr>
          <p:nvPr>
            <p:ph type="sldNum" sz="quarter" idx="10"/>
          </p:nvPr>
        </p:nvSpPr>
        <p:spPr/>
        <p:txBody>
          <a:bodyPr/>
          <a:lstStyle/>
          <a:p>
            <a:fld id="{709265E2-BF5B-47A7-B691-C686CC1D77F1}"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p:txBody>
      </p:sp>
      <p:sp>
        <p:nvSpPr>
          <p:cNvPr id="4" name="Slide Number Placeholder 3"/>
          <p:cNvSpPr>
            <a:spLocks noGrp="1"/>
          </p:cNvSpPr>
          <p:nvPr>
            <p:ph type="sldNum" sz="quarter" idx="10"/>
          </p:nvPr>
        </p:nvSpPr>
        <p:spPr/>
        <p:txBody>
          <a:bodyPr/>
          <a:lstStyle/>
          <a:p>
            <a:fld id="{709265E2-BF5B-47A7-B691-C686CC1D77F1}" type="slidenum">
              <a:rPr lang="en-GB" smtClean="0"/>
              <a:pPr/>
              <a:t>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228600" indent="-228600">
              <a:buAutoNum type="arabicPlain" startAt="1957"/>
            </a:pPr>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dirty="0" smtClean="0"/>
          </a:p>
        </p:txBody>
      </p:sp>
      <p:sp>
        <p:nvSpPr>
          <p:cNvPr id="4" name="Slide Number Placeholder 3"/>
          <p:cNvSpPr>
            <a:spLocks noGrp="1"/>
          </p:cNvSpPr>
          <p:nvPr>
            <p:ph type="sldNum" sz="quarter" idx="10"/>
          </p:nvPr>
        </p:nvSpPr>
        <p:spPr/>
        <p:txBody>
          <a:bodyPr/>
          <a:lstStyle/>
          <a:p>
            <a:fld id="{BDD81CD5-2989-4337-831E-9E9E204881C6}"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L&amp;P = Learning &amp; Participation</a:t>
            </a:r>
          </a:p>
          <a:p>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From original Tessitura project proposal:</a:t>
            </a:r>
          </a:p>
          <a:p>
            <a:r>
              <a:rPr lang="en-GB" sz="1200" kern="1200" baseline="0" dirty="0" smtClean="0">
                <a:solidFill>
                  <a:schemeClr val="tx1"/>
                </a:solidFill>
                <a:latin typeface="+mn-lt"/>
                <a:ea typeface="+mn-ea"/>
                <a:cs typeface="+mn-cs"/>
              </a:rPr>
              <a:t>They are interested in migrating approximately 65 existing Education systems and the legacy data</a:t>
            </a:r>
          </a:p>
          <a:p>
            <a:r>
              <a:rPr lang="en-GB" sz="1200" kern="1200" baseline="0" dirty="0" smtClean="0">
                <a:solidFill>
                  <a:schemeClr val="tx1"/>
                </a:solidFill>
                <a:latin typeface="+mn-lt"/>
                <a:ea typeface="+mn-ea"/>
                <a:cs typeface="+mn-cs"/>
              </a:rPr>
              <a:t>(contained in Access databases, Excel spreadsheets, Word Documents, etc.) from their</a:t>
            </a:r>
          </a:p>
          <a:p>
            <a:r>
              <a:rPr lang="en-GB" sz="1200" kern="1200" baseline="0" dirty="0" smtClean="0">
                <a:solidFill>
                  <a:schemeClr val="tx1"/>
                </a:solidFill>
                <a:latin typeface="+mn-lt"/>
                <a:ea typeface="+mn-ea"/>
                <a:cs typeface="+mn-cs"/>
              </a:rPr>
              <a:t>Learning and Participation department into a single unified System designed specifically to</a:t>
            </a:r>
          </a:p>
          <a:p>
            <a:r>
              <a:rPr lang="en-GB" sz="1200" kern="1200" baseline="0" dirty="0" smtClean="0">
                <a:solidFill>
                  <a:schemeClr val="tx1"/>
                </a:solidFill>
                <a:latin typeface="+mn-lt"/>
                <a:ea typeface="+mn-ea"/>
                <a:cs typeface="+mn-cs"/>
              </a:rPr>
              <a:t>support the Education programmes at The Sage Gateshead and housed within the Tessitura</a:t>
            </a:r>
          </a:p>
          <a:p>
            <a:r>
              <a:rPr lang="en-GB" sz="1200" kern="1200" baseline="0" dirty="0" smtClean="0">
                <a:solidFill>
                  <a:schemeClr val="tx1"/>
                </a:solidFill>
                <a:latin typeface="+mn-lt"/>
                <a:ea typeface="+mn-ea"/>
                <a:cs typeface="+mn-cs"/>
              </a:rPr>
              <a:t>Software.</a:t>
            </a:r>
          </a:p>
          <a:p>
            <a:endParaRPr lang="en-GB" sz="1200" kern="1200" baseline="0" dirty="0" smtClean="0">
              <a:solidFill>
                <a:schemeClr val="tx1"/>
              </a:solidFill>
              <a:latin typeface="+mn-lt"/>
              <a:ea typeface="+mn-ea"/>
              <a:cs typeface="+mn-cs"/>
            </a:endParaRPr>
          </a:p>
          <a:p>
            <a:r>
              <a:rPr lang="en-GB" dirty="0" smtClean="0"/>
              <a:t>Ticketed in Tessitura:</a:t>
            </a:r>
          </a:p>
          <a:p>
            <a:r>
              <a:rPr lang="en-GB" dirty="0" smtClean="0"/>
              <a:t>Early Years</a:t>
            </a:r>
          </a:p>
          <a:p>
            <a:r>
              <a:rPr lang="en-GB" dirty="0" smtClean="0"/>
              <a:t>Adult</a:t>
            </a:r>
            <a:r>
              <a:rPr lang="en-GB" baseline="0" dirty="0" smtClean="0"/>
              <a:t> programme</a:t>
            </a:r>
          </a:p>
          <a:p>
            <a:r>
              <a:rPr lang="en-GB" baseline="0" dirty="0" smtClean="0"/>
              <a:t>Summer Schools</a:t>
            </a:r>
          </a:p>
          <a:p>
            <a:r>
              <a:rPr lang="en-GB" baseline="0" dirty="0" smtClean="0"/>
              <a:t>Other workout days</a:t>
            </a:r>
          </a:p>
          <a:p>
            <a:endParaRPr lang="en-GB" baseline="0" dirty="0" smtClean="0"/>
          </a:p>
          <a:p>
            <a:r>
              <a:rPr lang="en-GB" baseline="0" dirty="0" smtClean="0"/>
              <a:t>Not ticketed in Tessitura:</a:t>
            </a:r>
          </a:p>
          <a:p>
            <a:r>
              <a:rPr lang="en-GB" baseline="0" dirty="0" smtClean="0"/>
              <a:t>Silver programme is extensive but separate registration and payment is in operation, although many of these participants are actually on the Tessitura database as they take part in activities that are ticketed via Tessitura/buy concert tickets</a:t>
            </a:r>
          </a:p>
          <a:p>
            <a:r>
              <a:rPr lang="en-GB" baseline="0" dirty="0" smtClean="0"/>
              <a:t>Weekend School</a:t>
            </a:r>
          </a:p>
          <a:p>
            <a:r>
              <a:rPr lang="en-GB" baseline="0" dirty="0" smtClean="0"/>
              <a:t>CoMusica</a:t>
            </a:r>
          </a:p>
          <a:p>
            <a:r>
              <a:rPr lang="en-GB" baseline="0" dirty="0" smtClean="0"/>
              <a:t>Youth Ensembles (some of these things were half-heartedly set up to track in the system e.g. constituency codes but never properly implemented)</a:t>
            </a:r>
            <a:endParaRPr lang="en-GB" dirty="0" smtClean="0"/>
          </a:p>
          <a:p>
            <a:endParaRPr lang="en-GB"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Student History is</a:t>
            </a:r>
            <a:r>
              <a:rPr lang="en-GB" sz="1200" dirty="0" smtClean="0"/>
              <a:t> populated via the order process, where a Special Request function is used to assign a ticket to a particular record, even if that person is not paying for the order (this functionality is linked to events categorised in specific Seasons).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Student History which separates payment data from attendance data – this will allow reporting on </a:t>
            </a:r>
            <a:r>
              <a:rPr lang="en-GB" sz="1200" i="1" dirty="0" err="1" smtClean="0"/>
              <a:t>attenders</a:t>
            </a:r>
            <a:r>
              <a:rPr lang="en-GB" sz="1200" dirty="0" smtClean="0"/>
              <a:t> rather than </a:t>
            </a:r>
            <a:r>
              <a:rPr lang="en-GB" sz="1200" i="1" dirty="0" smtClean="0"/>
              <a:t>bookers</a:t>
            </a:r>
            <a:endParaRPr lang="en-US" sz="1200" dirty="0" smtClean="0"/>
          </a:p>
          <a:p>
            <a:endParaRPr lang="en-GB" sz="1200" b="0" dirty="0" smtClean="0"/>
          </a:p>
          <a:p>
            <a:r>
              <a:rPr lang="en-GB" sz="1200" b="0" dirty="0" smtClean="0"/>
              <a:t>Custom screens:</a:t>
            </a:r>
            <a:endParaRPr lang="en-US" sz="1200" b="0" dirty="0" smtClean="0"/>
          </a:p>
          <a:p>
            <a:r>
              <a:rPr lang="en-GB" sz="1200" dirty="0" smtClean="0"/>
              <a:t>Student Info screen (holds age, school year, ethnicity, next of kin</a:t>
            </a:r>
            <a:r>
              <a:rPr lang="en-GB" sz="1200" baseline="0" dirty="0" smtClean="0"/>
              <a:t> and medical information)</a:t>
            </a:r>
            <a:endParaRPr lang="en-US" sz="1200" dirty="0" smtClean="0"/>
          </a:p>
          <a:p>
            <a:r>
              <a:rPr lang="en-GB" sz="1200" dirty="0" smtClean="0"/>
              <a:t>Add Student screen (allows a student record to</a:t>
            </a:r>
            <a:r>
              <a:rPr lang="en-GB" sz="1200" baseline="0" dirty="0" smtClean="0"/>
              <a:t> be quickly created from within a parent record and automatically associated)</a:t>
            </a:r>
            <a:endParaRPr lang="en-US" sz="1200" dirty="0" smtClean="0"/>
          </a:p>
          <a:p>
            <a:r>
              <a:rPr lang="en-GB" sz="1200" dirty="0" smtClean="0"/>
              <a:t>Consent screen (lists the types of consent we hold</a:t>
            </a:r>
            <a:r>
              <a:rPr lang="en-GB" sz="1200" baseline="0" dirty="0" smtClean="0"/>
              <a:t> for that person e.g. consent to be photographed/filmed – can also use Research tab to link to documents)</a:t>
            </a:r>
            <a:endParaRPr lang="en-US" sz="1200" dirty="0" smtClean="0"/>
          </a:p>
          <a:p>
            <a:r>
              <a:rPr lang="en-GB" sz="1200" dirty="0" smtClean="0"/>
              <a:t>Instrument screen (instrument,</a:t>
            </a:r>
            <a:r>
              <a:rPr lang="en-GB" sz="1200" baseline="0" dirty="0" smtClean="0"/>
              <a:t> instrument category, grade, exam board, general ability level)</a:t>
            </a:r>
            <a:endParaRPr lang="en-US" sz="1200" dirty="0" smtClean="0"/>
          </a:p>
          <a:p>
            <a:r>
              <a:rPr lang="en-GB" sz="1200" dirty="0" smtClean="0"/>
              <a:t>Add Teacher screen (allows a teacher record to be quickly created from within a school</a:t>
            </a:r>
            <a:r>
              <a:rPr lang="en-GB" sz="1200" baseline="0" dirty="0" smtClean="0"/>
              <a:t> record and automatically associated)</a:t>
            </a:r>
            <a:endParaRPr lang="en-US" sz="1200" dirty="0" smtClean="0"/>
          </a:p>
          <a:p>
            <a:r>
              <a:rPr lang="en-GB" sz="1200" dirty="0" smtClean="0"/>
              <a:t>Student History screen (holds ticketing information based on registration</a:t>
            </a:r>
            <a:r>
              <a:rPr lang="en-GB" sz="1200" baseline="0" dirty="0" smtClean="0"/>
              <a:t> rather than payment – works via the Special Request function as outlined above)</a:t>
            </a:r>
            <a:endParaRPr lang="en-US" sz="1200" dirty="0" smtClean="0"/>
          </a:p>
          <a:p>
            <a:r>
              <a:rPr lang="en-GB" sz="1200" dirty="0" smtClean="0"/>
              <a:t>School Visit screen (date and time of visit, status, number of children,</a:t>
            </a:r>
            <a:r>
              <a:rPr lang="en-GB" sz="1200" baseline="0" dirty="0" smtClean="0"/>
              <a:t> school year, workshop if applicable, teacher contact details)</a:t>
            </a:r>
            <a:endParaRPr lang="en-US" sz="1200" dirty="0" smtClean="0"/>
          </a:p>
          <a:p>
            <a:r>
              <a:rPr lang="en-GB" sz="1200" dirty="0" smtClean="0"/>
              <a:t> </a:t>
            </a:r>
            <a:endParaRPr lang="en-US" sz="1200" dirty="0" smtClean="0"/>
          </a:p>
          <a:p>
            <a:pPr lvl="0"/>
            <a:r>
              <a:rPr lang="en-GB" sz="1200" dirty="0" smtClean="0"/>
              <a:t>Some information is entered manually and some is automatically populated</a:t>
            </a:r>
            <a:r>
              <a:rPr lang="en-GB" sz="1200" baseline="0" dirty="0" smtClean="0"/>
              <a:t> based on other entries.</a:t>
            </a:r>
            <a:endParaRPr lang="en-US" sz="1200" dirty="0" smtClean="0"/>
          </a:p>
          <a:p>
            <a:r>
              <a:rPr lang="en-GB" sz="1200" dirty="0" smtClean="0"/>
              <a:t> </a:t>
            </a:r>
            <a:endParaRPr lang="en-US" sz="1200" dirty="0" smtClean="0"/>
          </a:p>
          <a:p>
            <a:pPr lvl="0"/>
            <a:r>
              <a:rPr lang="en-GB" sz="1200" dirty="0" smtClean="0"/>
              <a:t>We can specify the options in most of the drop down fields.</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List Manager functionality e.g.</a:t>
            </a:r>
            <a:r>
              <a:rPr lang="en-GB" baseline="0" dirty="0" smtClean="0"/>
              <a:t> </a:t>
            </a:r>
            <a:r>
              <a:rPr lang="en-US" dirty="0" smtClean="0"/>
              <a:t>lists of customers attending specified events, lists of customers who play certain instruments at a specific ability level, and lots of combinations of these types of information.</a:t>
            </a:r>
            <a:endParaRPr lang="en-US"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pic>
        <p:nvPicPr>
          <p:cNvPr id="7" name="Picture 6" descr="The Sage Gateshead daytime cityscape credit Alex Telfer.jpg"/>
          <p:cNvPicPr>
            <a:picLocks noChangeAspect="1"/>
          </p:cNvPicPr>
          <p:nvPr userDrawn="1"/>
        </p:nvPicPr>
        <p:blipFill>
          <a:blip r:embed="rId2" cstate="print"/>
          <a:srcRect t="40116" b="31567"/>
          <a:stretch>
            <a:fillRect/>
          </a:stretch>
        </p:blipFill>
        <p:spPr>
          <a:xfrm>
            <a:off x="0" y="6000744"/>
            <a:ext cx="9144000" cy="857256"/>
          </a:xfrm>
          <a:prstGeom prst="rect">
            <a:avLst/>
          </a:prstGeom>
        </p:spPr>
      </p:pic>
      <p:pic>
        <p:nvPicPr>
          <p:cNvPr id="8" name="Picture 7" descr="Picture1.jpg"/>
          <p:cNvPicPr>
            <a:picLocks noChangeAspect="1"/>
          </p:cNvPicPr>
          <p:nvPr userDrawn="1"/>
        </p:nvPicPr>
        <p:blipFill>
          <a:blip r:embed="rId3" cstate="print"/>
          <a:stretch>
            <a:fillRect/>
          </a:stretch>
        </p:blipFill>
        <p:spPr>
          <a:xfrm>
            <a:off x="5857884" y="214290"/>
            <a:ext cx="2928958" cy="1272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11/16/2011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37E645-DEFF-48B9-92FF-B9604E003541}" type="datetimeFigureOut">
              <a:rPr lang="en-US" smtClean="0"/>
              <a:pPr/>
              <a:t>11/16/2011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4E5320-DDF1-48D0-A04B-0A2C9B10CCC9}" type="slidenum">
              <a:rPr lang="en-US" smtClean="0"/>
              <a:pPr/>
              <a:t>‹#›</a:t>
            </a:fld>
            <a:endParaRPr lang="en-US"/>
          </a:p>
        </p:txBody>
      </p:sp>
      <p:pic>
        <p:nvPicPr>
          <p:cNvPr id="7" name="Picture 6" descr="The Sage Gateshead daytime cityscape credit Alex Telfer.jpg"/>
          <p:cNvPicPr>
            <a:picLocks noChangeAspect="1"/>
          </p:cNvPicPr>
          <p:nvPr userDrawn="1"/>
        </p:nvPicPr>
        <p:blipFill>
          <a:blip r:embed="rId13" cstate="print"/>
          <a:srcRect t="40116" b="31567"/>
          <a:stretch>
            <a:fillRect/>
          </a:stretch>
        </p:blipFill>
        <p:spPr>
          <a:xfrm>
            <a:off x="0" y="6000744"/>
            <a:ext cx="9144000" cy="857256"/>
          </a:xfrm>
          <a:prstGeom prst="rect">
            <a:avLst/>
          </a:prstGeom>
        </p:spPr>
      </p:pic>
      <p:pic>
        <p:nvPicPr>
          <p:cNvPr id="8" name="Picture 7" descr="Picture1.jpg"/>
          <p:cNvPicPr>
            <a:picLocks noChangeAspect="1"/>
          </p:cNvPicPr>
          <p:nvPr userDrawn="1"/>
        </p:nvPicPr>
        <p:blipFill>
          <a:blip r:embed="rId14" cstate="print"/>
          <a:stretch>
            <a:fillRect/>
          </a:stretch>
        </p:blipFill>
        <p:spPr>
          <a:xfrm>
            <a:off x="5857884" y="214290"/>
            <a:ext cx="2928958" cy="127299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2000241"/>
            <a:ext cx="7772400" cy="1285884"/>
          </a:xfrm>
        </p:spPr>
        <p:txBody>
          <a:bodyPr>
            <a:normAutofit fontScale="90000"/>
          </a:bodyPr>
          <a:lstStyle/>
          <a:p>
            <a:r>
              <a:rPr lang="en-US" b="1" dirty="0" smtClean="0"/>
              <a:t>Memberships for Non Members</a:t>
            </a:r>
            <a:r>
              <a:rPr lang="en-US" dirty="0"/>
              <a:t/>
            </a:r>
            <a:br>
              <a:rPr lang="en-US" dirty="0"/>
            </a:br>
            <a:endParaRPr lang="en-US" dirty="0"/>
          </a:p>
        </p:txBody>
      </p:sp>
      <p:sp>
        <p:nvSpPr>
          <p:cNvPr id="3" name="Subtitle 2"/>
          <p:cNvSpPr>
            <a:spLocks noGrp="1"/>
          </p:cNvSpPr>
          <p:nvPr>
            <p:ph type="subTitle" idx="1"/>
          </p:nvPr>
        </p:nvSpPr>
        <p:spPr>
          <a:xfrm>
            <a:off x="1285852" y="3357562"/>
            <a:ext cx="6400800" cy="2500330"/>
          </a:xfrm>
        </p:spPr>
        <p:txBody>
          <a:bodyPr>
            <a:normAutofit fontScale="92500" lnSpcReduction="20000"/>
          </a:bodyPr>
          <a:lstStyle/>
          <a:p>
            <a:r>
              <a:rPr lang="en-GB" sz="2800" dirty="0" smtClean="0">
                <a:solidFill>
                  <a:schemeClr val="tx1"/>
                </a:solidFill>
              </a:rPr>
              <a:t>Katherine Leadbeter</a:t>
            </a:r>
          </a:p>
          <a:p>
            <a:r>
              <a:rPr lang="en-GB" sz="2800" dirty="0" smtClean="0">
                <a:solidFill>
                  <a:schemeClr val="tx1"/>
                </a:solidFill>
              </a:rPr>
              <a:t>Head of Fundraising and Major Gifts</a:t>
            </a:r>
          </a:p>
          <a:p>
            <a:r>
              <a:rPr lang="en-GB" sz="2800" dirty="0" smtClean="0">
                <a:solidFill>
                  <a:schemeClr val="tx1"/>
                </a:solidFill>
              </a:rPr>
              <a:t>The Sage Gateshead</a:t>
            </a:r>
          </a:p>
          <a:p>
            <a:endParaRPr lang="en-GB" sz="2800" dirty="0" smtClean="0">
              <a:solidFill>
                <a:schemeClr val="tx1"/>
              </a:solidFill>
            </a:endParaRPr>
          </a:p>
          <a:p>
            <a:r>
              <a:rPr lang="en-GB" sz="2800" dirty="0" smtClean="0">
                <a:solidFill>
                  <a:schemeClr val="tx1"/>
                </a:solidFill>
              </a:rPr>
              <a:t>katherine.leadbeter@thesagegateshead.org</a:t>
            </a:r>
          </a:p>
          <a:p>
            <a:r>
              <a:rPr lang="en-GB" sz="2800" dirty="0" smtClean="0">
                <a:solidFill>
                  <a:schemeClr val="tx1"/>
                </a:solidFill>
              </a:rPr>
              <a:t>+44 (0) 191 443 4563</a:t>
            </a:r>
          </a:p>
          <a:p>
            <a:endParaRPr lang="en-GB" sz="2800" dirty="0" smtClean="0">
              <a:solidFill>
                <a:schemeClr val="tx1"/>
              </a:solidFill>
            </a:endParaRP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20" y="1714489"/>
            <a:ext cx="8501122" cy="646331"/>
          </a:xfrm>
          <a:prstGeom prst="rect">
            <a:avLst/>
          </a:prstGeom>
          <a:noFill/>
        </p:spPr>
        <p:txBody>
          <a:bodyPr wrap="square" rtlCol="0">
            <a:spAutoFit/>
          </a:bodyPr>
          <a:lstStyle/>
          <a:p>
            <a:r>
              <a:rPr lang="en-GB" sz="3600" dirty="0" smtClean="0"/>
              <a:t>A bit of Background...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The Sage Gateshead at night with bridges credit Alex Telfer"/>
          <p:cNvPicPr>
            <a:picLocks noChangeAspect="1" noChangeArrowheads="1"/>
          </p:cNvPicPr>
          <p:nvPr/>
        </p:nvPicPr>
        <p:blipFill>
          <a:blip r:embed="rId3" cstate="print"/>
          <a:srcRect/>
          <a:stretch>
            <a:fillRect/>
          </a:stretch>
        </p:blipFill>
        <p:spPr bwMode="auto">
          <a:xfrm>
            <a:off x="0" y="1"/>
            <a:ext cx="9144000" cy="2714619"/>
          </a:xfrm>
          <a:prstGeom prst="rect">
            <a:avLst/>
          </a:prstGeom>
          <a:noFill/>
          <a:ln w="9525">
            <a:noFill/>
            <a:miter lim="800000"/>
            <a:headEnd/>
            <a:tailEnd/>
          </a:ln>
        </p:spPr>
      </p:pic>
      <p:pic>
        <p:nvPicPr>
          <p:cNvPr id="4" name="Picture 4" descr="Concourse The Sage Gateshead 05 credit Alex Telfer"/>
          <p:cNvPicPr>
            <a:picLocks noChangeAspect="1" noChangeArrowheads="1"/>
          </p:cNvPicPr>
          <p:nvPr/>
        </p:nvPicPr>
        <p:blipFill>
          <a:blip r:embed="rId4" cstate="print"/>
          <a:srcRect/>
          <a:stretch>
            <a:fillRect/>
          </a:stretch>
        </p:blipFill>
        <p:spPr>
          <a:xfrm>
            <a:off x="0" y="4357694"/>
            <a:ext cx="9144000" cy="2500306"/>
          </a:xfrm>
          <a:prstGeom prst="rect">
            <a:avLst/>
          </a:prstGeom>
          <a:noFill/>
        </p:spPr>
      </p:pic>
      <p:sp>
        <p:nvSpPr>
          <p:cNvPr id="5" name="TextBox 4"/>
          <p:cNvSpPr txBox="1"/>
          <p:nvPr/>
        </p:nvSpPr>
        <p:spPr>
          <a:xfrm>
            <a:off x="1928794" y="3214686"/>
            <a:ext cx="5572164" cy="584775"/>
          </a:xfrm>
          <a:prstGeom prst="rect">
            <a:avLst/>
          </a:prstGeom>
          <a:noFill/>
        </p:spPr>
        <p:txBody>
          <a:bodyPr wrap="square" rtlCol="0">
            <a:spAutoFit/>
          </a:bodyPr>
          <a:lstStyle/>
          <a:p>
            <a:pPr algn="ctr"/>
            <a:r>
              <a:rPr lang="en-GB" sz="3200" dirty="0" smtClean="0"/>
              <a:t>Opened 17</a:t>
            </a:r>
            <a:r>
              <a:rPr lang="en-GB" sz="3200" baseline="30000" dirty="0" smtClean="0"/>
              <a:t>th</a:t>
            </a:r>
            <a:r>
              <a:rPr lang="en-GB" sz="3200" dirty="0" smtClean="0"/>
              <a:t> December 2004</a:t>
            </a:r>
            <a:endParaRPr 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Hall One The Sage Gateshead empty 03 credit Alex Telfer"/>
          <p:cNvPicPr>
            <a:picLocks noChangeAspect="1" noChangeArrowheads="1"/>
          </p:cNvPicPr>
          <p:nvPr/>
        </p:nvPicPr>
        <p:blipFill>
          <a:blip r:embed="rId3" cstate="print"/>
          <a:srcRect/>
          <a:stretch>
            <a:fillRect/>
          </a:stretch>
        </p:blipFill>
        <p:spPr bwMode="auto">
          <a:xfrm>
            <a:off x="0" y="0"/>
            <a:ext cx="4572000" cy="6858000"/>
          </a:xfrm>
          <a:prstGeom prst="rect">
            <a:avLst/>
          </a:prstGeom>
          <a:noFill/>
          <a:ln w="9525">
            <a:noFill/>
            <a:miter lim="800000"/>
            <a:headEnd/>
            <a:tailEnd/>
          </a:ln>
        </p:spPr>
      </p:pic>
      <p:pic>
        <p:nvPicPr>
          <p:cNvPr id="3" name="Picture 9" descr="Hall Two The Sage Gateshead  empty 04 credit Alex Telfer"/>
          <p:cNvPicPr>
            <a:picLocks noChangeAspect="1" noChangeArrowheads="1"/>
          </p:cNvPicPr>
          <p:nvPr/>
        </p:nvPicPr>
        <p:blipFill>
          <a:blip r:embed="rId4" cstate="print"/>
          <a:srcRect/>
          <a:stretch>
            <a:fillRect/>
          </a:stretch>
        </p:blipFill>
        <p:spPr bwMode="auto">
          <a:xfrm>
            <a:off x="4572000" y="0"/>
            <a:ext cx="4572000" cy="68580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DSC_0098.jpg"/>
          <p:cNvPicPr>
            <a:picLocks noChangeAspect="1"/>
          </p:cNvPicPr>
          <p:nvPr/>
        </p:nvPicPr>
        <p:blipFill>
          <a:blip r:embed="rId3" cstate="print"/>
          <a:stretch>
            <a:fillRect/>
          </a:stretch>
        </p:blipFill>
        <p:spPr>
          <a:xfrm>
            <a:off x="3357554" y="0"/>
            <a:ext cx="3000134" cy="1987102"/>
          </a:xfrm>
          <a:prstGeom prst="rect">
            <a:avLst/>
          </a:prstGeom>
        </p:spPr>
      </p:pic>
      <p:pic>
        <p:nvPicPr>
          <p:cNvPr id="17" name="Picture 16" descr="Duff McKagan 003 Mark Savage Photography.jpg"/>
          <p:cNvPicPr>
            <a:picLocks noChangeAspect="1"/>
          </p:cNvPicPr>
          <p:nvPr/>
        </p:nvPicPr>
        <p:blipFill>
          <a:blip r:embed="rId4" cstate="print"/>
          <a:stretch>
            <a:fillRect/>
          </a:stretch>
        </p:blipFill>
        <p:spPr>
          <a:xfrm>
            <a:off x="-1" y="0"/>
            <a:ext cx="3536145" cy="2357430"/>
          </a:xfrm>
          <a:prstGeom prst="rect">
            <a:avLst/>
          </a:prstGeom>
        </p:spPr>
      </p:pic>
      <p:pic>
        <p:nvPicPr>
          <p:cNvPr id="19" name="Picture 18" descr="IMG_6098.jpg"/>
          <p:cNvPicPr>
            <a:picLocks noChangeAspect="1"/>
          </p:cNvPicPr>
          <p:nvPr/>
        </p:nvPicPr>
        <p:blipFill>
          <a:blip r:embed="rId5" cstate="print"/>
          <a:stretch>
            <a:fillRect/>
          </a:stretch>
        </p:blipFill>
        <p:spPr>
          <a:xfrm>
            <a:off x="3714744" y="4286256"/>
            <a:ext cx="3656698" cy="2571744"/>
          </a:xfrm>
          <a:prstGeom prst="rect">
            <a:avLst/>
          </a:prstGeom>
        </p:spPr>
      </p:pic>
      <p:pic>
        <p:nvPicPr>
          <p:cNvPr id="25" name="Picture 24" descr="Vienna Phil KP (5).jpg"/>
          <p:cNvPicPr>
            <a:picLocks noChangeAspect="1"/>
          </p:cNvPicPr>
          <p:nvPr/>
        </p:nvPicPr>
        <p:blipFill>
          <a:blip r:embed="rId6" cstate="print"/>
          <a:srcRect r="15343" b="19608"/>
          <a:stretch>
            <a:fillRect/>
          </a:stretch>
        </p:blipFill>
        <p:spPr>
          <a:xfrm>
            <a:off x="5357818" y="1857364"/>
            <a:ext cx="3786182" cy="2428892"/>
          </a:xfrm>
          <a:prstGeom prst="rect">
            <a:avLst/>
          </a:prstGeom>
        </p:spPr>
      </p:pic>
      <p:pic>
        <p:nvPicPr>
          <p:cNvPr id="26" name="Picture 25" descr="Northern Sinfonia 2008 credit Mark Savage (2).jpg"/>
          <p:cNvPicPr>
            <a:picLocks noChangeAspect="1"/>
          </p:cNvPicPr>
          <p:nvPr/>
        </p:nvPicPr>
        <p:blipFill>
          <a:blip r:embed="rId7" cstate="print"/>
          <a:stretch>
            <a:fillRect/>
          </a:stretch>
        </p:blipFill>
        <p:spPr>
          <a:xfrm>
            <a:off x="6357951" y="-1"/>
            <a:ext cx="2786050" cy="1857367"/>
          </a:xfrm>
          <a:prstGeom prst="rect">
            <a:avLst/>
          </a:prstGeom>
        </p:spPr>
      </p:pic>
      <p:pic>
        <p:nvPicPr>
          <p:cNvPr id="27" name="Picture 26" descr="SKELLIG, The Sage Gateshead, Nov 08  (Credit DAN BRADY) 182.jpg"/>
          <p:cNvPicPr>
            <a:picLocks noChangeAspect="1"/>
          </p:cNvPicPr>
          <p:nvPr/>
        </p:nvPicPr>
        <p:blipFill>
          <a:blip r:embed="rId8" cstate="print"/>
          <a:srcRect t="14423"/>
          <a:stretch>
            <a:fillRect/>
          </a:stretch>
        </p:blipFill>
        <p:spPr>
          <a:xfrm>
            <a:off x="0" y="4738694"/>
            <a:ext cx="3714744" cy="2119306"/>
          </a:xfrm>
          <a:prstGeom prst="rect">
            <a:avLst/>
          </a:prstGeom>
        </p:spPr>
      </p:pic>
      <p:pic>
        <p:nvPicPr>
          <p:cNvPr id="7170" name="Picture 2" descr="http://www.bigsessionfestival.com/assets/asset_images/event-feature-image/1226700048_kathryn-tickell-band-2-resized.jpg"/>
          <p:cNvPicPr>
            <a:picLocks noChangeAspect="1" noChangeArrowheads="1"/>
          </p:cNvPicPr>
          <p:nvPr/>
        </p:nvPicPr>
        <p:blipFill>
          <a:blip r:embed="rId9" cstate="print"/>
          <a:srcRect/>
          <a:stretch>
            <a:fillRect/>
          </a:stretch>
        </p:blipFill>
        <p:spPr bwMode="auto">
          <a:xfrm>
            <a:off x="0" y="2357430"/>
            <a:ext cx="3810000" cy="2486025"/>
          </a:xfrm>
          <a:prstGeom prst="rect">
            <a:avLst/>
          </a:prstGeom>
          <a:noFill/>
        </p:spPr>
      </p:pic>
      <p:pic>
        <p:nvPicPr>
          <p:cNvPr id="29" name="Picture 28" descr="Grace Jones 016.jpg"/>
          <p:cNvPicPr>
            <a:picLocks noChangeAspect="1"/>
          </p:cNvPicPr>
          <p:nvPr/>
        </p:nvPicPr>
        <p:blipFill>
          <a:blip r:embed="rId10" cstate="print"/>
          <a:srcRect b="5375"/>
          <a:stretch>
            <a:fillRect/>
          </a:stretch>
        </p:blipFill>
        <p:spPr>
          <a:xfrm>
            <a:off x="3500430" y="1857364"/>
            <a:ext cx="2214546" cy="3143272"/>
          </a:xfrm>
          <a:prstGeom prst="rect">
            <a:avLst/>
          </a:prstGeom>
        </p:spPr>
      </p:pic>
      <p:pic>
        <p:nvPicPr>
          <p:cNvPr id="30" name="Picture 29" descr="Herbie Hancock_Sage_14 Nov 08-211_selection - credit Alan Ainsworth.jpg"/>
          <p:cNvPicPr>
            <a:picLocks noChangeAspect="1"/>
          </p:cNvPicPr>
          <p:nvPr/>
        </p:nvPicPr>
        <p:blipFill>
          <a:blip r:embed="rId11" cstate="print"/>
          <a:srcRect r="19117" b="13725"/>
          <a:stretch>
            <a:fillRect/>
          </a:stretch>
        </p:blipFill>
        <p:spPr>
          <a:xfrm>
            <a:off x="6858016" y="3810020"/>
            <a:ext cx="2285984" cy="3047979"/>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5616" y="2060848"/>
            <a:ext cx="6840760" cy="1569660"/>
          </a:xfrm>
          <a:prstGeom prst="rect">
            <a:avLst/>
          </a:prstGeom>
          <a:noFill/>
        </p:spPr>
        <p:txBody>
          <a:bodyPr wrap="square" rtlCol="0">
            <a:spAutoFit/>
          </a:bodyPr>
          <a:lstStyle/>
          <a:p>
            <a:r>
              <a:rPr lang="en-GB" sz="3200" dirty="0" smtClean="0"/>
              <a:t>Our Learning and Participation Programme pre dates the building and began in February 2001 </a:t>
            </a:r>
            <a:endParaRPr lang="en-GB"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lder woman playing steel pans credit Dan Brady.jpg"/>
          <p:cNvPicPr>
            <a:picLocks noChangeAspect="1"/>
          </p:cNvPicPr>
          <p:nvPr/>
        </p:nvPicPr>
        <p:blipFill>
          <a:blip r:embed="rId3" cstate="print"/>
          <a:stretch>
            <a:fillRect/>
          </a:stretch>
        </p:blipFill>
        <p:spPr>
          <a:xfrm>
            <a:off x="0" y="-1"/>
            <a:ext cx="3143240" cy="2095493"/>
          </a:xfrm>
          <a:prstGeom prst="rect">
            <a:avLst/>
          </a:prstGeom>
        </p:spPr>
      </p:pic>
      <p:pic>
        <p:nvPicPr>
          <p:cNvPr id="12" name="Picture 11" descr="exile credit Keith Pattison.JPG"/>
          <p:cNvPicPr>
            <a:picLocks noChangeAspect="1"/>
          </p:cNvPicPr>
          <p:nvPr/>
        </p:nvPicPr>
        <p:blipFill>
          <a:blip r:embed="rId4" cstate="print"/>
          <a:stretch>
            <a:fillRect/>
          </a:stretch>
        </p:blipFill>
        <p:spPr>
          <a:xfrm>
            <a:off x="5500694" y="0"/>
            <a:ext cx="3643306" cy="2428870"/>
          </a:xfrm>
          <a:prstGeom prst="rect">
            <a:avLst/>
          </a:prstGeom>
        </p:spPr>
      </p:pic>
      <p:pic>
        <p:nvPicPr>
          <p:cNvPr id="13" name="Picture 12" descr="wind section 1.JPG"/>
          <p:cNvPicPr>
            <a:picLocks noChangeAspect="1"/>
          </p:cNvPicPr>
          <p:nvPr/>
        </p:nvPicPr>
        <p:blipFill>
          <a:blip r:embed="rId5" cstate="print"/>
          <a:stretch>
            <a:fillRect/>
          </a:stretch>
        </p:blipFill>
        <p:spPr>
          <a:xfrm>
            <a:off x="5500662" y="2143116"/>
            <a:ext cx="3643338" cy="2428892"/>
          </a:xfrm>
          <a:prstGeom prst="rect">
            <a:avLst/>
          </a:prstGeom>
        </p:spPr>
      </p:pic>
      <p:pic>
        <p:nvPicPr>
          <p:cNvPr id="16" name="Picture 15" descr="Silver Ukuleles July 09 - credit Julia Plastino.JPG"/>
          <p:cNvPicPr>
            <a:picLocks noChangeAspect="1"/>
          </p:cNvPicPr>
          <p:nvPr/>
        </p:nvPicPr>
        <p:blipFill>
          <a:blip r:embed="rId6" cstate="print"/>
          <a:stretch>
            <a:fillRect/>
          </a:stretch>
        </p:blipFill>
        <p:spPr>
          <a:xfrm>
            <a:off x="3143240" y="0"/>
            <a:ext cx="2500330" cy="3333773"/>
          </a:xfrm>
          <a:prstGeom prst="rect">
            <a:avLst/>
          </a:prstGeom>
        </p:spPr>
      </p:pic>
      <p:pic>
        <p:nvPicPr>
          <p:cNvPr id="11" name="Picture 10" descr="Fiddles on Fire Under 5s 032 (MS).jpg"/>
          <p:cNvPicPr>
            <a:picLocks noChangeAspect="1"/>
          </p:cNvPicPr>
          <p:nvPr/>
        </p:nvPicPr>
        <p:blipFill>
          <a:blip r:embed="rId7" cstate="print"/>
          <a:stretch>
            <a:fillRect/>
          </a:stretch>
        </p:blipFill>
        <p:spPr>
          <a:xfrm>
            <a:off x="0" y="4548168"/>
            <a:ext cx="3464748" cy="2309832"/>
          </a:xfrm>
          <a:prstGeom prst="rect">
            <a:avLst/>
          </a:prstGeom>
        </p:spPr>
      </p:pic>
      <p:pic>
        <p:nvPicPr>
          <p:cNvPr id="17" name="Picture 16" descr="dj 1.jpg"/>
          <p:cNvPicPr>
            <a:picLocks noChangeAspect="1"/>
          </p:cNvPicPr>
          <p:nvPr/>
        </p:nvPicPr>
        <p:blipFill>
          <a:blip r:embed="rId8" cstate="print"/>
          <a:stretch>
            <a:fillRect/>
          </a:stretch>
        </p:blipFill>
        <p:spPr>
          <a:xfrm>
            <a:off x="3286116" y="3266971"/>
            <a:ext cx="2394019" cy="3591029"/>
          </a:xfrm>
          <a:prstGeom prst="rect">
            <a:avLst/>
          </a:prstGeom>
        </p:spPr>
      </p:pic>
      <p:pic>
        <p:nvPicPr>
          <p:cNvPr id="18" name="Picture 17" descr="Notes 11 close up of singers (3).jpg"/>
          <p:cNvPicPr>
            <a:picLocks noChangeAspect="1"/>
          </p:cNvPicPr>
          <p:nvPr/>
        </p:nvPicPr>
        <p:blipFill>
          <a:blip r:embed="rId9" cstate="print"/>
          <a:srcRect l="12325"/>
          <a:stretch>
            <a:fillRect/>
          </a:stretch>
        </p:blipFill>
        <p:spPr>
          <a:xfrm>
            <a:off x="0" y="2000240"/>
            <a:ext cx="3557526" cy="2608493"/>
          </a:xfrm>
          <a:prstGeom prst="rect">
            <a:avLst/>
          </a:prstGeom>
        </p:spPr>
      </p:pic>
      <p:pic>
        <p:nvPicPr>
          <p:cNvPr id="19" name="Picture 18" descr="Silver's Summer School 07 - Credit Sonia Downing.jpg"/>
          <p:cNvPicPr>
            <a:picLocks noChangeAspect="1"/>
          </p:cNvPicPr>
          <p:nvPr/>
        </p:nvPicPr>
        <p:blipFill>
          <a:blip r:embed="rId10" cstate="print"/>
          <a:srcRect l="16924" r="7692"/>
          <a:stretch>
            <a:fillRect/>
          </a:stretch>
        </p:blipFill>
        <p:spPr>
          <a:xfrm>
            <a:off x="5643570" y="4558906"/>
            <a:ext cx="3500430" cy="229909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1484784"/>
            <a:ext cx="7488832" cy="5190971"/>
          </a:xfrm>
          <a:prstGeom prst="rect">
            <a:avLst/>
          </a:prstGeom>
          <a:noFill/>
        </p:spPr>
        <p:txBody>
          <a:bodyPr wrap="square" rtlCol="0">
            <a:spAutoFit/>
          </a:bodyPr>
          <a:lstStyle/>
          <a:p>
            <a:r>
              <a:rPr lang="en-GB" sz="3200" dirty="0" smtClean="0"/>
              <a:t>Work with all ages across a range of musical activity</a:t>
            </a:r>
          </a:p>
          <a:p>
            <a:endParaRPr lang="en-GB" sz="1000" dirty="0" smtClean="0"/>
          </a:p>
          <a:p>
            <a:pPr>
              <a:buFont typeface="Arial" pitchFamily="34" charset="0"/>
              <a:buChar char="•"/>
            </a:pPr>
            <a:r>
              <a:rPr lang="en-GB" sz="3200" dirty="0" smtClean="0"/>
              <a:t> Musical Bumps</a:t>
            </a:r>
          </a:p>
          <a:p>
            <a:pPr>
              <a:buFont typeface="Arial" pitchFamily="34" charset="0"/>
              <a:buChar char="•"/>
            </a:pPr>
            <a:r>
              <a:rPr lang="en-GB" sz="3200" dirty="0" smtClean="0"/>
              <a:t> Under 5s programme</a:t>
            </a:r>
          </a:p>
          <a:p>
            <a:pPr>
              <a:buFont typeface="Arial" pitchFamily="34" charset="0"/>
              <a:buChar char="•"/>
            </a:pPr>
            <a:r>
              <a:rPr lang="en-GB" sz="3200" dirty="0" smtClean="0"/>
              <a:t> Work in schools</a:t>
            </a:r>
          </a:p>
          <a:p>
            <a:pPr>
              <a:buFont typeface="Arial" pitchFamily="34" charset="0"/>
              <a:buChar char="•"/>
            </a:pPr>
            <a:r>
              <a:rPr lang="en-GB" sz="3200" dirty="0" smtClean="0"/>
              <a:t> Weekend School</a:t>
            </a:r>
          </a:p>
          <a:p>
            <a:pPr>
              <a:buFont typeface="Arial" pitchFamily="34" charset="0"/>
              <a:buChar char="•"/>
            </a:pPr>
            <a:r>
              <a:rPr lang="en-GB" sz="3200" dirty="0" smtClean="0"/>
              <a:t> Degree programmes</a:t>
            </a:r>
          </a:p>
          <a:p>
            <a:pPr>
              <a:buFont typeface="Arial" pitchFamily="34" charset="0"/>
              <a:buChar char="•"/>
            </a:pPr>
            <a:r>
              <a:rPr lang="en-GB" sz="3200" dirty="0" smtClean="0"/>
              <a:t> Adult programme</a:t>
            </a:r>
          </a:p>
          <a:p>
            <a:pPr>
              <a:buFont typeface="Arial" pitchFamily="34" charset="0"/>
              <a:buChar char="•"/>
            </a:pPr>
            <a:r>
              <a:rPr lang="en-GB" sz="3200" dirty="0" smtClean="0"/>
              <a:t> Silvers</a:t>
            </a:r>
          </a:p>
          <a:p>
            <a:pPr>
              <a:buFont typeface="Arial" pitchFamily="34" charset="0"/>
              <a:buChar char="•"/>
            </a:pPr>
            <a:endParaRPr lang="en-GB" sz="3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1916832"/>
            <a:ext cx="7272808" cy="2062103"/>
          </a:xfrm>
          <a:prstGeom prst="rect">
            <a:avLst/>
          </a:prstGeom>
          <a:noFill/>
        </p:spPr>
        <p:txBody>
          <a:bodyPr wrap="square" rtlCol="0">
            <a:spAutoFit/>
          </a:bodyPr>
          <a:lstStyle/>
          <a:p>
            <a:r>
              <a:rPr lang="en-GB" sz="3200" dirty="0" smtClean="0"/>
              <a:t>We deliver approximately learning 38,000 sessions each year  </a:t>
            </a:r>
          </a:p>
          <a:p>
            <a:endParaRPr lang="en-GB" sz="3200" dirty="0" smtClean="0"/>
          </a:p>
          <a:p>
            <a:r>
              <a:rPr lang="en-GB" sz="3200" dirty="0" smtClean="0"/>
              <a:t>Covering an area of 10,000 square miles</a:t>
            </a:r>
            <a:endParaRPr lang="en-GB"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31640" y="1844824"/>
            <a:ext cx="6624736" cy="4031873"/>
          </a:xfrm>
          <a:prstGeom prst="rect">
            <a:avLst/>
          </a:prstGeom>
          <a:noFill/>
        </p:spPr>
        <p:txBody>
          <a:bodyPr wrap="square" rtlCol="0">
            <a:spAutoFit/>
          </a:bodyPr>
          <a:lstStyle/>
          <a:p>
            <a:r>
              <a:rPr lang="en-GB" sz="3200" dirty="0" smtClean="0"/>
              <a:t>Our memberships</a:t>
            </a:r>
          </a:p>
          <a:p>
            <a:endParaRPr lang="en-GB" sz="3200" dirty="0" smtClean="0"/>
          </a:p>
          <a:p>
            <a:r>
              <a:rPr lang="en-GB" sz="3200" dirty="0" smtClean="0"/>
              <a:t>Individual Giving</a:t>
            </a:r>
          </a:p>
          <a:p>
            <a:r>
              <a:rPr lang="en-GB" sz="3200" dirty="0" smtClean="0"/>
              <a:t>	Northern Sinfonia Friends</a:t>
            </a:r>
          </a:p>
          <a:p>
            <a:r>
              <a:rPr lang="en-GB" sz="3200" dirty="0" smtClean="0"/>
              <a:t>	Sage Supporters</a:t>
            </a:r>
          </a:p>
          <a:p>
            <a:r>
              <a:rPr lang="en-GB" sz="3200" dirty="0" smtClean="0"/>
              <a:t>	Principal </a:t>
            </a:r>
            <a:r>
              <a:rPr lang="en-GB" sz="3200" dirty="0" smtClean="0"/>
              <a:t>Partners</a:t>
            </a:r>
          </a:p>
          <a:p>
            <a:endParaRPr lang="en-GB" sz="3200" dirty="0" smtClean="0"/>
          </a:p>
          <a:p>
            <a:r>
              <a:rPr lang="en-GB" sz="3200" dirty="0" smtClean="0"/>
              <a:t>Corporate Partners</a:t>
            </a:r>
            <a:endParaRPr lang="en-GB"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t="8400" r="50500" b="36161"/>
          <a:stretch>
            <a:fillRect/>
          </a:stretch>
        </p:blipFill>
        <p:spPr bwMode="auto">
          <a:xfrm>
            <a:off x="0" y="0"/>
            <a:ext cx="9144000" cy="5760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39552" y="1556792"/>
            <a:ext cx="7632848" cy="369332"/>
          </a:xfrm>
          <a:prstGeom prst="rect">
            <a:avLst/>
          </a:prstGeom>
          <a:noFill/>
        </p:spPr>
        <p:txBody>
          <a:bodyPr wrap="square" rtlCol="0">
            <a:spAutoFit/>
          </a:bodyPr>
          <a:lstStyle/>
          <a:p>
            <a:r>
              <a:rPr lang="en-GB" dirty="0" smtClean="0"/>
              <a:t>There are a host of canned reports allowing you to track memberships </a:t>
            </a:r>
            <a:endParaRPr lang="en-GB" dirty="0"/>
          </a:p>
        </p:txBody>
      </p:sp>
      <p:pic>
        <p:nvPicPr>
          <p:cNvPr id="2050" name="Picture 2"/>
          <p:cNvPicPr>
            <a:picLocks noChangeAspect="1" noChangeArrowheads="1"/>
          </p:cNvPicPr>
          <p:nvPr/>
        </p:nvPicPr>
        <p:blipFill>
          <a:blip r:embed="rId3" cstate="print"/>
          <a:srcRect l="28583" t="20160" r="41178" b="35321"/>
          <a:stretch>
            <a:fillRect/>
          </a:stretch>
        </p:blipFill>
        <p:spPr bwMode="auto">
          <a:xfrm>
            <a:off x="2051720" y="2132856"/>
            <a:ext cx="4608512" cy="38164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3608" y="1628800"/>
            <a:ext cx="7344816" cy="2554545"/>
          </a:xfrm>
          <a:prstGeom prst="rect">
            <a:avLst/>
          </a:prstGeom>
          <a:noFill/>
        </p:spPr>
        <p:txBody>
          <a:bodyPr wrap="square" rtlCol="0">
            <a:spAutoFit/>
          </a:bodyPr>
          <a:lstStyle/>
          <a:p>
            <a:endParaRPr lang="en-GB" sz="3200" dirty="0" smtClean="0"/>
          </a:p>
          <a:p>
            <a:pPr>
              <a:buFont typeface="Arial" pitchFamily="34" charset="0"/>
              <a:buChar char="•"/>
            </a:pPr>
            <a:endParaRPr lang="en-GB" sz="3200" dirty="0" smtClean="0"/>
          </a:p>
          <a:p>
            <a:pPr>
              <a:buFont typeface="Arial" pitchFamily="34" charset="0"/>
              <a:buChar char="•"/>
            </a:pPr>
            <a:endParaRPr lang="en-GB" sz="3200" dirty="0" smtClean="0"/>
          </a:p>
          <a:p>
            <a:endParaRPr lang="en-GB" sz="3200" dirty="0" smtClean="0"/>
          </a:p>
          <a:p>
            <a:pPr>
              <a:buFont typeface="Arial" pitchFamily="34" charset="0"/>
              <a:buChar char="•"/>
            </a:pPr>
            <a:endParaRPr lang="en-GB" sz="3200" dirty="0"/>
          </a:p>
        </p:txBody>
      </p:sp>
      <p:sp>
        <p:nvSpPr>
          <p:cNvPr id="4" name="TextBox 3"/>
          <p:cNvSpPr txBox="1"/>
          <p:nvPr/>
        </p:nvSpPr>
        <p:spPr>
          <a:xfrm>
            <a:off x="1043608" y="2276872"/>
            <a:ext cx="6984776" cy="2062103"/>
          </a:xfrm>
          <a:prstGeom prst="rect">
            <a:avLst/>
          </a:prstGeom>
          <a:noFill/>
        </p:spPr>
        <p:txBody>
          <a:bodyPr wrap="square" rtlCol="0">
            <a:spAutoFit/>
          </a:bodyPr>
          <a:lstStyle/>
          <a:p>
            <a:r>
              <a:rPr lang="en-GB" sz="3200" dirty="0" smtClean="0"/>
              <a:t>Memberships trigger constituencies and can be used for ranking</a:t>
            </a:r>
          </a:p>
          <a:p>
            <a:endParaRPr lang="en-GB" sz="3200" dirty="0" smtClean="0"/>
          </a:p>
          <a:p>
            <a:r>
              <a:rPr lang="en-GB" sz="3200" dirty="0" smtClean="0"/>
              <a:t>Make building lists easy</a:t>
            </a:r>
            <a:endParaRPr lang="en-GB"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3648" y="2852936"/>
            <a:ext cx="6336704" cy="1569660"/>
          </a:xfrm>
          <a:prstGeom prst="rect">
            <a:avLst/>
          </a:prstGeom>
          <a:noFill/>
        </p:spPr>
        <p:txBody>
          <a:bodyPr wrap="square" rtlCol="0">
            <a:spAutoFit/>
          </a:bodyPr>
          <a:lstStyle/>
          <a:p>
            <a:r>
              <a:rPr lang="en-GB" sz="3200" dirty="0" smtClean="0"/>
              <a:t>But …</a:t>
            </a:r>
          </a:p>
          <a:p>
            <a:endParaRPr lang="en-GB" sz="3200" dirty="0" smtClean="0"/>
          </a:p>
          <a:p>
            <a:r>
              <a:rPr lang="en-GB" sz="3200" dirty="0" smtClean="0"/>
              <a:t>not everyone wants to be a member</a:t>
            </a:r>
            <a:endParaRPr lang="en-GB"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2420888"/>
            <a:ext cx="6408712" cy="2831544"/>
          </a:xfrm>
          <a:prstGeom prst="rect">
            <a:avLst/>
          </a:prstGeom>
          <a:noFill/>
        </p:spPr>
        <p:txBody>
          <a:bodyPr wrap="square" rtlCol="0">
            <a:spAutoFit/>
          </a:bodyPr>
          <a:lstStyle/>
          <a:p>
            <a:r>
              <a:rPr lang="en-GB" sz="3200" dirty="0" smtClean="0"/>
              <a:t>Non membership donors</a:t>
            </a:r>
          </a:p>
          <a:p>
            <a:endParaRPr lang="en-GB" sz="3200" dirty="0" smtClean="0"/>
          </a:p>
          <a:p>
            <a:r>
              <a:rPr lang="en-GB" sz="3200" dirty="0" smtClean="0"/>
              <a:t>	Regular giving scheme</a:t>
            </a:r>
          </a:p>
          <a:p>
            <a:r>
              <a:rPr lang="en-GB" sz="3200" dirty="0" smtClean="0"/>
              <a:t>	</a:t>
            </a:r>
            <a:r>
              <a:rPr lang="en-GB" sz="3200" dirty="0" smtClean="0"/>
              <a:t>Online donations</a:t>
            </a:r>
          </a:p>
          <a:p>
            <a:r>
              <a:rPr lang="en-GB" sz="3200" dirty="0" smtClean="0"/>
              <a:t>	</a:t>
            </a:r>
            <a:r>
              <a:rPr lang="en-GB" sz="3200" dirty="0" smtClean="0"/>
              <a:t>Ticket top ups</a:t>
            </a:r>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cstate="print"/>
          <a:srcRect t="8400" r="50155" b="42041"/>
          <a:stretch>
            <a:fillRect/>
          </a:stretch>
        </p:blipFill>
        <p:spPr bwMode="auto">
          <a:xfrm>
            <a:off x="-126107" y="260648"/>
            <a:ext cx="9270107" cy="51845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t="8400" r="50388" b="42881"/>
          <a:stretch>
            <a:fillRect/>
          </a:stretch>
        </p:blipFill>
        <p:spPr bwMode="auto">
          <a:xfrm>
            <a:off x="-241870" y="332656"/>
            <a:ext cx="9385870" cy="51845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2132856"/>
            <a:ext cx="6984776" cy="1077218"/>
          </a:xfrm>
          <a:prstGeom prst="rect">
            <a:avLst/>
          </a:prstGeom>
          <a:noFill/>
        </p:spPr>
        <p:txBody>
          <a:bodyPr wrap="square" rtlCol="0">
            <a:spAutoFit/>
          </a:bodyPr>
          <a:lstStyle/>
          <a:p>
            <a:r>
              <a:rPr lang="en-GB" sz="3200" dirty="0" smtClean="0"/>
              <a:t>So anyone making a donation becomes a  member in Tessitura</a:t>
            </a:r>
            <a:endParaRPr lang="en-GB" sz="3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957</TotalTime>
  <Words>674</Words>
  <Application>Microsoft Office PowerPoint</Application>
  <PresentationFormat>On-screen Show (4:3)</PresentationFormat>
  <Paragraphs>102</Paragraphs>
  <Slides>18</Slides>
  <Notes>14</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Memberships for Non Members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 it Time for a New Status Quo? Changing Traditional Paradigms </dc:title>
  <dc:creator>KGREEN</dc:creator>
  <cp:lastModifiedBy> </cp:lastModifiedBy>
  <cp:revision>86</cp:revision>
  <dcterms:created xsi:type="dcterms:W3CDTF">2010-07-15T09:31:24Z</dcterms:created>
  <dcterms:modified xsi:type="dcterms:W3CDTF">2011-11-16T19:18:14Z</dcterms:modified>
</cp:coreProperties>
</file>