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66" r:id="rId2"/>
  </p:sldMasterIdLst>
  <p:notesMasterIdLst>
    <p:notesMasterId r:id="rId23"/>
  </p:notesMasterIdLst>
  <p:handoutMasterIdLst>
    <p:handoutMasterId r:id="rId24"/>
  </p:handoutMasterIdLst>
  <p:sldIdLst>
    <p:sldId id="715" r:id="rId3"/>
    <p:sldId id="716" r:id="rId4"/>
    <p:sldId id="735" r:id="rId5"/>
    <p:sldId id="718" r:id="rId6"/>
    <p:sldId id="719" r:id="rId7"/>
    <p:sldId id="720" r:id="rId8"/>
    <p:sldId id="722" r:id="rId9"/>
    <p:sldId id="723" r:id="rId10"/>
    <p:sldId id="724" r:id="rId11"/>
    <p:sldId id="725" r:id="rId12"/>
    <p:sldId id="726" r:id="rId13"/>
    <p:sldId id="728" r:id="rId14"/>
    <p:sldId id="729" r:id="rId15"/>
    <p:sldId id="730" r:id="rId16"/>
    <p:sldId id="721" r:id="rId17"/>
    <p:sldId id="732" r:id="rId18"/>
    <p:sldId id="727" r:id="rId19"/>
    <p:sldId id="734" r:id="rId20"/>
    <p:sldId id="731" r:id="rId21"/>
    <p:sldId id="733" r:id="rId22"/>
  </p:sldIdLst>
  <p:sldSz cx="9144000" cy="6858000" type="screen4x3"/>
  <p:notesSz cx="7086600" cy="942975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evine, Alan" initials="ACL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5220"/>
    <a:srgbClr val="F34A15"/>
    <a:srgbClr val="F35928"/>
    <a:srgbClr val="F04E2E"/>
    <a:srgbClr val="FFFF00"/>
    <a:srgbClr val="FA4700"/>
    <a:srgbClr val="F4836C"/>
    <a:srgbClr val="F55C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93489" autoAdjust="0"/>
  </p:normalViewPr>
  <p:slideViewPr>
    <p:cSldViewPr>
      <p:cViewPr>
        <p:scale>
          <a:sx n="76" d="100"/>
          <a:sy n="76" d="100"/>
        </p:scale>
        <p:origin x="-342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926" y="-108"/>
      </p:cViewPr>
      <p:guideLst>
        <p:guide orient="horz" pos="2971"/>
        <p:guide pos="223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EA6227-C87E-46CB-A00E-3DEF27C3E137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1C74413-DBF7-4BAA-8249-FC90D21B24D9}">
      <dgm:prSet phldrT="[Text]"/>
      <dgm:spPr/>
      <dgm:t>
        <a:bodyPr/>
        <a:lstStyle/>
        <a:p>
          <a:r>
            <a:rPr lang="en-US" dirty="0" smtClean="0"/>
            <a:t>Test</a:t>
          </a:r>
          <a:endParaRPr lang="en-US" dirty="0"/>
        </a:p>
      </dgm:t>
    </dgm:pt>
    <dgm:pt modelId="{ECE3382E-296E-4E7D-A494-15A114A25070}" type="parTrans" cxnId="{1B33415E-CE8B-47A8-9D5A-D904BD0993D4}">
      <dgm:prSet/>
      <dgm:spPr/>
      <dgm:t>
        <a:bodyPr/>
        <a:lstStyle/>
        <a:p>
          <a:endParaRPr lang="en-US"/>
        </a:p>
      </dgm:t>
    </dgm:pt>
    <dgm:pt modelId="{5373220F-8C8C-439E-9197-8ECBF4ECD9AA}" type="sibTrans" cxnId="{1B33415E-CE8B-47A8-9D5A-D904BD0993D4}">
      <dgm:prSet/>
      <dgm:spPr/>
      <dgm:t>
        <a:bodyPr/>
        <a:lstStyle/>
        <a:p>
          <a:endParaRPr lang="en-US"/>
        </a:p>
      </dgm:t>
    </dgm:pt>
    <dgm:pt modelId="{26B7C905-CBE7-4ED7-ACDC-B25C588AB0CC}">
      <dgm:prSet phldrT="[Text]"/>
      <dgm:spPr/>
      <dgm:t>
        <a:bodyPr/>
        <a:lstStyle/>
        <a:p>
          <a:r>
            <a:rPr lang="en-US" dirty="0" smtClean="0"/>
            <a:t>Collect Feedback</a:t>
          </a:r>
          <a:endParaRPr lang="en-US" dirty="0"/>
        </a:p>
      </dgm:t>
    </dgm:pt>
    <dgm:pt modelId="{FD106C21-82BD-4606-8346-1D23BD2FE669}" type="parTrans" cxnId="{800A6D67-EB95-4092-AC9D-0618B7F62C0A}">
      <dgm:prSet/>
      <dgm:spPr/>
      <dgm:t>
        <a:bodyPr/>
        <a:lstStyle/>
        <a:p>
          <a:endParaRPr lang="en-US"/>
        </a:p>
      </dgm:t>
    </dgm:pt>
    <dgm:pt modelId="{2BF02CB7-C82D-41EB-A30B-0648E7A6DAB2}" type="sibTrans" cxnId="{800A6D67-EB95-4092-AC9D-0618B7F62C0A}">
      <dgm:prSet/>
      <dgm:spPr/>
      <dgm:t>
        <a:bodyPr/>
        <a:lstStyle/>
        <a:p>
          <a:endParaRPr lang="en-US"/>
        </a:p>
      </dgm:t>
    </dgm:pt>
    <dgm:pt modelId="{8D83BBCF-1A42-475A-A212-C03616D1E9FE}">
      <dgm:prSet phldrT="[Text]"/>
      <dgm:spPr/>
      <dgm:t>
        <a:bodyPr/>
        <a:lstStyle/>
        <a:p>
          <a:r>
            <a:rPr lang="en-US" dirty="0" smtClean="0"/>
            <a:t>Correct Issues</a:t>
          </a:r>
          <a:endParaRPr lang="en-US" dirty="0"/>
        </a:p>
      </dgm:t>
    </dgm:pt>
    <dgm:pt modelId="{D836244C-F87A-4F22-96F8-AE88E0595D27}" type="parTrans" cxnId="{78B51ADA-5AA3-4B16-9A07-FF59FE3BC4A1}">
      <dgm:prSet/>
      <dgm:spPr/>
      <dgm:t>
        <a:bodyPr/>
        <a:lstStyle/>
        <a:p>
          <a:endParaRPr lang="en-US"/>
        </a:p>
      </dgm:t>
    </dgm:pt>
    <dgm:pt modelId="{D85159E4-32A2-40BC-92D2-2BF7960C6DBC}" type="sibTrans" cxnId="{78B51ADA-5AA3-4B16-9A07-FF59FE3BC4A1}">
      <dgm:prSet/>
      <dgm:spPr/>
      <dgm:t>
        <a:bodyPr/>
        <a:lstStyle/>
        <a:p>
          <a:endParaRPr lang="en-US"/>
        </a:p>
      </dgm:t>
    </dgm:pt>
    <dgm:pt modelId="{8D5ED6F6-1F8D-4BF0-8759-E8B49C9684FD}" type="pres">
      <dgm:prSet presAssocID="{85EA6227-C87E-46CB-A00E-3DEF27C3E13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CDFEAE6-AAFB-4CDB-B8E2-DA6DE0CDEC7B}" type="pres">
      <dgm:prSet presAssocID="{91C74413-DBF7-4BAA-8249-FC90D21B24D9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E3CD58-BEEC-434F-B6C9-0E5B19491FA9}" type="pres">
      <dgm:prSet presAssocID="{91C74413-DBF7-4BAA-8249-FC90D21B24D9}" presName="spNode" presStyleCnt="0"/>
      <dgm:spPr/>
    </dgm:pt>
    <dgm:pt modelId="{AAB5A8DE-6421-484F-ACDC-7FA30494D2C4}" type="pres">
      <dgm:prSet presAssocID="{5373220F-8C8C-439E-9197-8ECBF4ECD9AA}" presName="sibTrans" presStyleLbl="sibTrans1D1" presStyleIdx="0" presStyleCnt="3"/>
      <dgm:spPr/>
      <dgm:t>
        <a:bodyPr/>
        <a:lstStyle/>
        <a:p>
          <a:endParaRPr lang="en-US"/>
        </a:p>
      </dgm:t>
    </dgm:pt>
    <dgm:pt modelId="{DC1391C7-746D-403D-A34F-FF4D1EA4F352}" type="pres">
      <dgm:prSet presAssocID="{26B7C905-CBE7-4ED7-ACDC-B25C588AB0CC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7C2286-9E95-4735-B086-3144F7D504D7}" type="pres">
      <dgm:prSet presAssocID="{26B7C905-CBE7-4ED7-ACDC-B25C588AB0CC}" presName="spNode" presStyleCnt="0"/>
      <dgm:spPr/>
    </dgm:pt>
    <dgm:pt modelId="{3D038654-0B79-42DF-9E5E-83A6400F85FF}" type="pres">
      <dgm:prSet presAssocID="{2BF02CB7-C82D-41EB-A30B-0648E7A6DAB2}" presName="sibTrans" presStyleLbl="sibTrans1D1" presStyleIdx="1" presStyleCnt="3"/>
      <dgm:spPr/>
      <dgm:t>
        <a:bodyPr/>
        <a:lstStyle/>
        <a:p>
          <a:endParaRPr lang="en-US"/>
        </a:p>
      </dgm:t>
    </dgm:pt>
    <dgm:pt modelId="{3419B866-6663-4BDE-9F3B-45726FE6A8DC}" type="pres">
      <dgm:prSet presAssocID="{8D83BBCF-1A42-475A-A212-C03616D1E9FE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5535AF-A9B2-4451-8B2C-8763933A5C02}" type="pres">
      <dgm:prSet presAssocID="{8D83BBCF-1A42-475A-A212-C03616D1E9FE}" presName="spNode" presStyleCnt="0"/>
      <dgm:spPr/>
    </dgm:pt>
    <dgm:pt modelId="{3B9C74E5-8C8C-447B-AAB9-8E31D7289A50}" type="pres">
      <dgm:prSet presAssocID="{D85159E4-32A2-40BC-92D2-2BF7960C6DBC}" presName="sibTrans" presStyleLbl="sibTrans1D1" presStyleIdx="2" presStyleCnt="3"/>
      <dgm:spPr/>
      <dgm:t>
        <a:bodyPr/>
        <a:lstStyle/>
        <a:p>
          <a:endParaRPr lang="en-US"/>
        </a:p>
      </dgm:t>
    </dgm:pt>
  </dgm:ptLst>
  <dgm:cxnLst>
    <dgm:cxn modelId="{78B51ADA-5AA3-4B16-9A07-FF59FE3BC4A1}" srcId="{85EA6227-C87E-46CB-A00E-3DEF27C3E137}" destId="{8D83BBCF-1A42-475A-A212-C03616D1E9FE}" srcOrd="2" destOrd="0" parTransId="{D836244C-F87A-4F22-96F8-AE88E0595D27}" sibTransId="{D85159E4-32A2-40BC-92D2-2BF7960C6DBC}"/>
    <dgm:cxn modelId="{800A6D67-EB95-4092-AC9D-0618B7F62C0A}" srcId="{85EA6227-C87E-46CB-A00E-3DEF27C3E137}" destId="{26B7C905-CBE7-4ED7-ACDC-B25C588AB0CC}" srcOrd="1" destOrd="0" parTransId="{FD106C21-82BD-4606-8346-1D23BD2FE669}" sibTransId="{2BF02CB7-C82D-41EB-A30B-0648E7A6DAB2}"/>
    <dgm:cxn modelId="{EBD3B5AE-D2F5-422F-B056-D91A2C6D686E}" type="presOf" srcId="{91C74413-DBF7-4BAA-8249-FC90D21B24D9}" destId="{BCDFEAE6-AAFB-4CDB-B8E2-DA6DE0CDEC7B}" srcOrd="0" destOrd="0" presId="urn:microsoft.com/office/officeart/2005/8/layout/cycle5"/>
    <dgm:cxn modelId="{F3EA343F-E8D4-4858-8167-57D4219EE65C}" type="presOf" srcId="{26B7C905-CBE7-4ED7-ACDC-B25C588AB0CC}" destId="{DC1391C7-746D-403D-A34F-FF4D1EA4F352}" srcOrd="0" destOrd="0" presId="urn:microsoft.com/office/officeart/2005/8/layout/cycle5"/>
    <dgm:cxn modelId="{3197FD44-C62B-43E1-A8B7-9AF61D2E0744}" type="presOf" srcId="{2BF02CB7-C82D-41EB-A30B-0648E7A6DAB2}" destId="{3D038654-0B79-42DF-9E5E-83A6400F85FF}" srcOrd="0" destOrd="0" presId="urn:microsoft.com/office/officeart/2005/8/layout/cycle5"/>
    <dgm:cxn modelId="{16624EE7-982C-4636-927B-4B5159C5ED89}" type="presOf" srcId="{8D83BBCF-1A42-475A-A212-C03616D1E9FE}" destId="{3419B866-6663-4BDE-9F3B-45726FE6A8DC}" srcOrd="0" destOrd="0" presId="urn:microsoft.com/office/officeart/2005/8/layout/cycle5"/>
    <dgm:cxn modelId="{65F7DB22-AEAD-4942-8FCA-3570F563391E}" type="presOf" srcId="{D85159E4-32A2-40BC-92D2-2BF7960C6DBC}" destId="{3B9C74E5-8C8C-447B-AAB9-8E31D7289A50}" srcOrd="0" destOrd="0" presId="urn:microsoft.com/office/officeart/2005/8/layout/cycle5"/>
    <dgm:cxn modelId="{EC696319-1C44-4FD1-8C1B-9C1C6032B915}" type="presOf" srcId="{5373220F-8C8C-439E-9197-8ECBF4ECD9AA}" destId="{AAB5A8DE-6421-484F-ACDC-7FA30494D2C4}" srcOrd="0" destOrd="0" presId="urn:microsoft.com/office/officeart/2005/8/layout/cycle5"/>
    <dgm:cxn modelId="{65A3BC60-B3B1-4180-B253-2B86C7C5313D}" type="presOf" srcId="{85EA6227-C87E-46CB-A00E-3DEF27C3E137}" destId="{8D5ED6F6-1F8D-4BF0-8759-E8B49C9684FD}" srcOrd="0" destOrd="0" presId="urn:microsoft.com/office/officeart/2005/8/layout/cycle5"/>
    <dgm:cxn modelId="{1B33415E-CE8B-47A8-9D5A-D904BD0993D4}" srcId="{85EA6227-C87E-46CB-A00E-3DEF27C3E137}" destId="{91C74413-DBF7-4BAA-8249-FC90D21B24D9}" srcOrd="0" destOrd="0" parTransId="{ECE3382E-296E-4E7D-A494-15A114A25070}" sibTransId="{5373220F-8C8C-439E-9197-8ECBF4ECD9AA}"/>
    <dgm:cxn modelId="{AB84D1A6-855A-481D-BDFA-374350E4F03D}" type="presParOf" srcId="{8D5ED6F6-1F8D-4BF0-8759-E8B49C9684FD}" destId="{BCDFEAE6-AAFB-4CDB-B8E2-DA6DE0CDEC7B}" srcOrd="0" destOrd="0" presId="urn:microsoft.com/office/officeart/2005/8/layout/cycle5"/>
    <dgm:cxn modelId="{7533894A-F803-4A0F-9BBB-82FCB39727C0}" type="presParOf" srcId="{8D5ED6F6-1F8D-4BF0-8759-E8B49C9684FD}" destId="{06E3CD58-BEEC-434F-B6C9-0E5B19491FA9}" srcOrd="1" destOrd="0" presId="urn:microsoft.com/office/officeart/2005/8/layout/cycle5"/>
    <dgm:cxn modelId="{457233D1-4742-4A7E-9415-EE8C959DB62F}" type="presParOf" srcId="{8D5ED6F6-1F8D-4BF0-8759-E8B49C9684FD}" destId="{AAB5A8DE-6421-484F-ACDC-7FA30494D2C4}" srcOrd="2" destOrd="0" presId="urn:microsoft.com/office/officeart/2005/8/layout/cycle5"/>
    <dgm:cxn modelId="{9FE72744-218E-4B51-B222-88894B7E2BE1}" type="presParOf" srcId="{8D5ED6F6-1F8D-4BF0-8759-E8B49C9684FD}" destId="{DC1391C7-746D-403D-A34F-FF4D1EA4F352}" srcOrd="3" destOrd="0" presId="urn:microsoft.com/office/officeart/2005/8/layout/cycle5"/>
    <dgm:cxn modelId="{849E0A07-6E18-4854-BC6C-B73946E8FA5C}" type="presParOf" srcId="{8D5ED6F6-1F8D-4BF0-8759-E8B49C9684FD}" destId="{997C2286-9E95-4735-B086-3144F7D504D7}" srcOrd="4" destOrd="0" presId="urn:microsoft.com/office/officeart/2005/8/layout/cycle5"/>
    <dgm:cxn modelId="{C6C620C8-4C2B-49AF-93B3-3BF08CDE94C4}" type="presParOf" srcId="{8D5ED6F6-1F8D-4BF0-8759-E8B49C9684FD}" destId="{3D038654-0B79-42DF-9E5E-83A6400F85FF}" srcOrd="5" destOrd="0" presId="urn:microsoft.com/office/officeart/2005/8/layout/cycle5"/>
    <dgm:cxn modelId="{C989EBA3-4691-4961-AAF9-109BAE7B91F3}" type="presParOf" srcId="{8D5ED6F6-1F8D-4BF0-8759-E8B49C9684FD}" destId="{3419B866-6663-4BDE-9F3B-45726FE6A8DC}" srcOrd="6" destOrd="0" presId="urn:microsoft.com/office/officeart/2005/8/layout/cycle5"/>
    <dgm:cxn modelId="{389887D6-B3C6-4100-AE75-371888D30634}" type="presParOf" srcId="{8D5ED6F6-1F8D-4BF0-8759-E8B49C9684FD}" destId="{4A5535AF-A9B2-4451-8B2C-8763933A5C02}" srcOrd="7" destOrd="0" presId="urn:microsoft.com/office/officeart/2005/8/layout/cycle5"/>
    <dgm:cxn modelId="{A757065C-9A4E-43CD-B227-B486F7BAB012}" type="presParOf" srcId="{8D5ED6F6-1F8D-4BF0-8759-E8B49C9684FD}" destId="{3B9C74E5-8C8C-447B-AAB9-8E31D7289A50}" srcOrd="8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0225" cy="471488"/>
          </a:xfrm>
          <a:prstGeom prst="rect">
            <a:avLst/>
          </a:prstGeom>
        </p:spPr>
        <p:txBody>
          <a:bodyPr vert="horz" lIns="94366" tIns="47183" rIns="94366" bIns="47183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14788" y="0"/>
            <a:ext cx="3070225" cy="471488"/>
          </a:xfrm>
          <a:prstGeom prst="rect">
            <a:avLst/>
          </a:prstGeom>
        </p:spPr>
        <p:txBody>
          <a:bodyPr vert="horz" lIns="94366" tIns="47183" rIns="94366" bIns="47183" rtlCol="0"/>
          <a:lstStyle>
            <a:lvl1pPr algn="r">
              <a:defRPr sz="1200"/>
            </a:lvl1pPr>
          </a:lstStyle>
          <a:p>
            <a:pPr>
              <a:defRPr/>
            </a:pPr>
            <a:fld id="{233DFF58-5F8F-4B0B-AF0D-EB8E38BD43AE}" type="datetimeFigureOut">
              <a:rPr lang="en-US"/>
              <a:pPr>
                <a:defRPr/>
              </a:pPr>
              <a:t>12/22/2011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956675"/>
            <a:ext cx="3070225" cy="471488"/>
          </a:xfrm>
          <a:prstGeom prst="rect">
            <a:avLst/>
          </a:prstGeom>
        </p:spPr>
        <p:txBody>
          <a:bodyPr vert="horz" lIns="94366" tIns="47183" rIns="94366" bIns="47183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14788" y="8956675"/>
            <a:ext cx="3070225" cy="471488"/>
          </a:xfrm>
          <a:prstGeom prst="rect">
            <a:avLst/>
          </a:prstGeom>
        </p:spPr>
        <p:txBody>
          <a:bodyPr vert="horz" lIns="94366" tIns="47183" rIns="94366" bIns="47183" rtlCol="0" anchor="b"/>
          <a:lstStyle>
            <a:lvl1pPr algn="r">
              <a:defRPr sz="1200"/>
            </a:lvl1pPr>
          </a:lstStyle>
          <a:p>
            <a:pPr>
              <a:defRPr/>
            </a:pPr>
            <a:fld id="{12D98558-18A0-4FB7-B17E-C96907EF80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1550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0225" cy="471488"/>
          </a:xfrm>
          <a:prstGeom prst="rect">
            <a:avLst/>
          </a:prstGeom>
        </p:spPr>
        <p:txBody>
          <a:bodyPr vert="horz" lIns="94366" tIns="47183" rIns="94366" bIns="47183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14788" y="0"/>
            <a:ext cx="3070225" cy="471488"/>
          </a:xfrm>
          <a:prstGeom prst="rect">
            <a:avLst/>
          </a:prstGeom>
        </p:spPr>
        <p:txBody>
          <a:bodyPr vert="horz" lIns="94366" tIns="47183" rIns="94366" bIns="47183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0ACFC40-58C8-4997-AAA6-592FFDFDAF82}" type="datetimeFigureOut">
              <a:rPr lang="en-US"/>
              <a:pPr>
                <a:defRPr/>
              </a:pPr>
              <a:t>12/22/2011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5863" y="706438"/>
            <a:ext cx="4714875" cy="35369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366" tIns="47183" rIns="94366" bIns="47183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8025" y="4478338"/>
            <a:ext cx="5670550" cy="4244975"/>
          </a:xfrm>
          <a:prstGeom prst="rect">
            <a:avLst/>
          </a:prstGeom>
        </p:spPr>
        <p:txBody>
          <a:bodyPr vert="horz" lIns="94366" tIns="47183" rIns="94366" bIns="47183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56675"/>
            <a:ext cx="3070225" cy="471488"/>
          </a:xfrm>
          <a:prstGeom prst="rect">
            <a:avLst/>
          </a:prstGeom>
        </p:spPr>
        <p:txBody>
          <a:bodyPr vert="horz" lIns="94366" tIns="47183" rIns="94366" bIns="47183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14788" y="8956675"/>
            <a:ext cx="3070225" cy="471488"/>
          </a:xfrm>
          <a:prstGeom prst="rect">
            <a:avLst/>
          </a:prstGeom>
        </p:spPr>
        <p:txBody>
          <a:bodyPr vert="horz" lIns="94366" tIns="47183" rIns="94366" bIns="47183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BDD08E4-0E39-46A9-A4EE-2328E0E092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7758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304800"/>
            <a:ext cx="9144000" cy="5791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9EC108C-AD26-40B1-9A43-7CCB25A36513}" type="datetimeFigureOut">
              <a:rPr lang="en-US"/>
              <a:pPr>
                <a:defRPr/>
              </a:pPr>
              <a:t>12/22/2011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9C9DA12-24B9-4D3E-93C6-EF3A5D9E3D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34112F5-3862-41D1-ABE8-264951F07453}" type="datetimeFigureOut">
              <a:rPr lang="en-US"/>
              <a:pPr>
                <a:defRPr/>
              </a:pPr>
              <a:t>12/22/2011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B57E5525-B843-4103-AA9A-456D59A943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D6133C7-14E4-404E-99B8-280793850CCD}" type="datetimeFigureOut">
              <a:rPr lang="en-US"/>
              <a:pPr>
                <a:defRPr/>
              </a:pPr>
              <a:t>12/22/2011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E7027C2-FA12-4E02-9134-5A13F7D0A5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DCC3A78-BB30-405C-9283-45B5F982737E}" type="datetimeFigureOut">
              <a:rPr lang="en-US"/>
              <a:pPr>
                <a:defRPr/>
              </a:pPr>
              <a:t>12/22/2011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F165259-1953-4A86-B5B2-F4B955C6A8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71E6607-A731-4DC4-9FA4-EDFE419E557B}" type="datetimeFigureOut">
              <a:rPr lang="en-US"/>
              <a:pPr>
                <a:defRPr/>
              </a:pPr>
              <a:t>12/22/2011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D5914CF-6B0A-4603-BE7A-88F79D7536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FD0E256-368F-4376-8229-E2796CB7CB8F}" type="datetimeFigureOut">
              <a:rPr lang="en-US"/>
              <a:pPr>
                <a:defRPr/>
              </a:pPr>
              <a:t>12/22/2011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0D2C511-5ECD-4403-80E8-81395374FA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71E60D0-8A7C-4D87-AFBF-85E9D7EC5334}" type="datetimeFigureOut">
              <a:rPr lang="en-US"/>
              <a:pPr>
                <a:defRPr/>
              </a:pPr>
              <a:t>12/22/2011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109E5D5-5F71-4135-A6E3-68F92EC335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8180198-B5AA-48EB-9C4C-CA2ECE92D063}" type="datetimeFigureOut">
              <a:rPr lang="en-US"/>
              <a:pPr>
                <a:defRPr/>
              </a:pPr>
              <a:t>12/22/2011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41D1E38-5615-4BB5-8EB3-B838D5DA63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4C717C9-4FBF-4DA8-A3C6-369393D0F34F}" type="datetimeFigureOut">
              <a:rPr lang="en-US"/>
              <a:pPr>
                <a:defRPr/>
              </a:pPr>
              <a:t>12/22/2011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849243D-B8A0-4749-B80C-22E6D19A53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4E2E">
            <a:alpha val="9490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04800"/>
            <a:ext cx="9144000" cy="5943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pic>
        <p:nvPicPr>
          <p:cNvPr id="1029" name="Picture 7" descr="Tessitura_ColorBackgroundLogo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44538" y="6361113"/>
            <a:ext cx="99060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2590800" y="6477000"/>
            <a:ext cx="3981450" cy="2301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00" dirty="0">
                <a:solidFill>
                  <a:schemeClr val="bg1"/>
                </a:solidFill>
                <a:latin typeface="Georgia" pitchFamily="18" charset="0"/>
              </a:rPr>
              <a:t>The Global Leader for Arts &amp; Cultural Technology + Services + Community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6" r:id="rId1"/>
    <p:sldLayoutId id="2147483905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 kern="1200">
          <a:solidFill>
            <a:srgbClr val="7F7F7F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274638"/>
            <a:ext cx="6934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52600" y="1600200"/>
            <a:ext cx="69342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pic>
        <p:nvPicPr>
          <p:cNvPr id="2052" name="Picture 4" descr="Sidebar_co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6002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footer_notex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88" y="6400800"/>
            <a:ext cx="9145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1828800" y="6430963"/>
            <a:ext cx="71628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sz="2200" b="1" i="1">
                <a:solidFill>
                  <a:srgbClr val="333333"/>
                </a:solidFill>
                <a:latin typeface="Palatino Linotype" pitchFamily="18" charset="0"/>
              </a:rPr>
              <a:t>Tessitura Network Webinars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95000"/>
        <a:buFont typeface="Wingdings" pitchFamily="2" charset="2"/>
        <a:buChar char="§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95000"/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95000"/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9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9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SzPct val="9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SzPct val="9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SzPct val="9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SzPct val="9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gif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/>
          <a:lstStyle/>
          <a:p>
            <a:pPr algn="l" eaLnBrk="1" hangingPunct="1"/>
            <a:endParaRPr lang="en-US" smtClean="0"/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019800"/>
          </a:xfrm>
          <a:solidFill>
            <a:srgbClr val="F04E2E">
              <a:alpha val="94901"/>
            </a:srgbClr>
          </a:solidFill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sz="5400" dirty="0" smtClean="0"/>
          </a:p>
          <a:p>
            <a:pPr algn="ctr" eaLnBrk="1" hangingPunct="1">
              <a:buFont typeface="Arial" charset="0"/>
              <a:buNone/>
            </a:pPr>
            <a:r>
              <a:rPr lang="en-US" sz="3600" dirty="0" smtClean="0"/>
              <a:t/>
            </a:r>
            <a:br>
              <a:rPr lang="en-US" sz="3600" dirty="0" smtClean="0"/>
            </a:br>
            <a:endParaRPr lang="en-US" sz="5400" dirty="0" smtClean="0"/>
          </a:p>
        </p:txBody>
      </p:sp>
      <p:pic>
        <p:nvPicPr>
          <p:cNvPr id="5" name="Picture 4" descr="yale_newlogo_whiteonblu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15200" y="6400800"/>
            <a:ext cx="685800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184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Yale Data Migration - Mapping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Data Management Work Group (standing committee)</a:t>
            </a:r>
          </a:p>
          <a:p>
            <a:r>
              <a:rPr lang="en-US" dirty="0" smtClean="0"/>
              <a:t>Completed mapping ahead of time</a:t>
            </a:r>
          </a:p>
          <a:p>
            <a:r>
              <a:rPr lang="en-US" dirty="0" smtClean="0"/>
              <a:t>Reviewed questions with the group</a:t>
            </a:r>
          </a:p>
          <a:p>
            <a:r>
              <a:rPr lang="en-US" dirty="0" smtClean="0"/>
              <a:t>Focus on making a decision (ANY decision!) to review in TEST when we got stuck</a:t>
            </a:r>
          </a:p>
          <a:p>
            <a:r>
              <a:rPr lang="en-US" dirty="0" smtClean="0"/>
              <a:t>Use time to review data, not discuss hypothetical situations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 bwMode="auto">
          <a:xfrm>
            <a:off x="0" y="990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400" dirty="0" smtClean="0">
              <a:effectLst/>
            </a:endParaRPr>
          </a:p>
        </p:txBody>
      </p:sp>
      <p:pic>
        <p:nvPicPr>
          <p:cNvPr id="6" name="Picture 5" descr="yale_newlogo_whiteonblu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15200" y="6400800"/>
            <a:ext cx="685800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37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Yale Data Migration – Staging Review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381000" y="3581400"/>
            <a:ext cx="8305800" cy="2544763"/>
          </a:xfrm>
        </p:spPr>
        <p:txBody>
          <a:bodyPr/>
          <a:lstStyle/>
          <a:p>
            <a:r>
              <a:rPr lang="en-US" dirty="0" smtClean="0"/>
              <a:t>Pull a list of important customers</a:t>
            </a:r>
          </a:p>
          <a:p>
            <a:r>
              <a:rPr lang="en-US" dirty="0" smtClean="0"/>
              <a:t>Run the report</a:t>
            </a:r>
          </a:p>
          <a:p>
            <a:r>
              <a:rPr lang="en-US" dirty="0" smtClean="0"/>
              <a:t>Review the data using the guide</a:t>
            </a:r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 bwMode="auto">
          <a:xfrm>
            <a:off x="0" y="990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400" dirty="0" smtClean="0">
              <a:effectLst/>
            </a:endParaRPr>
          </a:p>
        </p:txBody>
      </p:sp>
      <p:pic>
        <p:nvPicPr>
          <p:cNvPr id="6" name="Picture 5" descr="yale_newlogo_whiteonblu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15200" y="6400800"/>
            <a:ext cx="685800" cy="342900"/>
          </a:xfrm>
          <a:prstGeom prst="rect">
            <a:avLst/>
          </a:prstGeom>
        </p:spPr>
      </p:pic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9" y="1295400"/>
            <a:ext cx="8728915" cy="2133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437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Yale Data Migration – Staging Review</a:t>
            </a:r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 bwMode="auto">
          <a:xfrm>
            <a:off x="0" y="990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400" dirty="0" smtClean="0">
              <a:effectLst/>
            </a:endParaRPr>
          </a:p>
        </p:txBody>
      </p:sp>
      <p:pic>
        <p:nvPicPr>
          <p:cNvPr id="6" name="Picture 5" descr="yale_newlogo_whiteonblu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15200" y="6400800"/>
            <a:ext cx="685800" cy="342900"/>
          </a:xfrm>
          <a:prstGeom prst="rect">
            <a:avLst/>
          </a:prstGeom>
        </p:spPr>
      </p:pic>
      <p:pic>
        <p:nvPicPr>
          <p:cNvPr id="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1524000"/>
            <a:ext cx="8449958" cy="1676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437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Sample Customers for Staging Review</a:t>
            </a:r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 bwMode="auto">
          <a:xfrm>
            <a:off x="0" y="990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400" dirty="0" smtClean="0">
              <a:effectLst/>
            </a:endParaRPr>
          </a:p>
        </p:txBody>
      </p:sp>
      <p:pic>
        <p:nvPicPr>
          <p:cNvPr id="6" name="Picture 5" descr="yale_newlogo_whiteonblu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15200" y="6400800"/>
            <a:ext cx="685800" cy="342900"/>
          </a:xfrm>
          <a:prstGeom prst="rect">
            <a:avLst/>
          </a:prstGeom>
        </p:spPr>
      </p:pic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399" y="1828800"/>
            <a:ext cx="8763001" cy="35064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437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Yale </a:t>
            </a:r>
            <a:r>
              <a:rPr lang="en-US" dirty="0" err="1" smtClean="0"/>
              <a:t>Customisation</a:t>
            </a:r>
            <a:r>
              <a:rPr lang="en-US" dirty="0" smtClean="0"/>
              <a:t> Review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382000" cy="2971799"/>
          </a:xfrm>
        </p:spPr>
        <p:txBody>
          <a:bodyPr/>
          <a:lstStyle/>
          <a:p>
            <a:r>
              <a:rPr lang="en-US" dirty="0" smtClean="0"/>
              <a:t>Tessitura Webinar – Highly recommend!</a:t>
            </a:r>
          </a:p>
          <a:p>
            <a:r>
              <a:rPr lang="en-US" dirty="0" smtClean="0"/>
              <a:t>Cross Reference Tessitura Reports</a:t>
            </a:r>
          </a:p>
          <a:p>
            <a:pPr lvl="1"/>
            <a:r>
              <a:rPr lang="en-US" dirty="0" err="1" smtClean="0"/>
              <a:t>Customisation</a:t>
            </a:r>
            <a:r>
              <a:rPr lang="en-US" dirty="0" smtClean="0"/>
              <a:t> Review</a:t>
            </a:r>
          </a:p>
          <a:p>
            <a:pPr lvl="1"/>
            <a:r>
              <a:rPr lang="en-US" dirty="0" smtClean="0"/>
              <a:t>Custom Report Run Frequency</a:t>
            </a:r>
          </a:p>
          <a:p>
            <a:r>
              <a:rPr lang="en-US" dirty="0" smtClean="0"/>
              <a:t>Yale </a:t>
            </a:r>
            <a:r>
              <a:rPr lang="en-US" dirty="0" err="1" smtClean="0"/>
              <a:t>Customisation</a:t>
            </a:r>
            <a:r>
              <a:rPr lang="en-US" dirty="0" smtClean="0"/>
              <a:t> Worksheet</a:t>
            </a:r>
          </a:p>
          <a:p>
            <a:endParaRPr lang="en-US" dirty="0" smtClean="0"/>
          </a:p>
        </p:txBody>
      </p:sp>
      <p:sp>
        <p:nvSpPr>
          <p:cNvPr id="4" name="Subtitle 2"/>
          <p:cNvSpPr txBox="1">
            <a:spLocks/>
          </p:cNvSpPr>
          <p:nvPr/>
        </p:nvSpPr>
        <p:spPr bwMode="auto">
          <a:xfrm>
            <a:off x="0" y="990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400" dirty="0" smtClean="0">
              <a:effectLst/>
            </a:endParaRPr>
          </a:p>
        </p:txBody>
      </p:sp>
      <p:pic>
        <p:nvPicPr>
          <p:cNvPr id="6" name="Picture 5" descr="yale_newlogo_whiteonblu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15200" y="6400800"/>
            <a:ext cx="685800" cy="342900"/>
          </a:xfrm>
          <a:prstGeom prst="rect">
            <a:avLst/>
          </a:prstGeom>
        </p:spPr>
      </p:pic>
      <p:pic>
        <p:nvPicPr>
          <p:cNvPr id="4100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4191000"/>
            <a:ext cx="8758562" cy="1371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437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Worksheet Columns</a:t>
            </a:r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 bwMode="auto">
          <a:xfrm>
            <a:off x="0" y="990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400" dirty="0" smtClean="0">
              <a:effectLst/>
            </a:endParaRPr>
          </a:p>
        </p:txBody>
      </p:sp>
      <p:pic>
        <p:nvPicPr>
          <p:cNvPr id="6" name="Picture 5" descr="yale_newlogo_whiteonblu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15200" y="6400800"/>
            <a:ext cx="685800" cy="34290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Report Category</a:t>
            </a:r>
          </a:p>
          <a:p>
            <a:r>
              <a:rPr lang="en-US" dirty="0" smtClean="0"/>
              <a:t>Report Name</a:t>
            </a:r>
          </a:p>
          <a:p>
            <a:r>
              <a:rPr lang="en-US" dirty="0" smtClean="0"/>
              <a:t>Report Object</a:t>
            </a:r>
          </a:p>
          <a:p>
            <a:r>
              <a:rPr lang="en-US" dirty="0" smtClean="0"/>
              <a:t>Database Object</a:t>
            </a:r>
          </a:p>
          <a:p>
            <a:r>
              <a:rPr lang="en-US" dirty="0" smtClean="0"/>
              <a:t>V 11 Changes Require? (Y/N)</a:t>
            </a:r>
          </a:p>
          <a:p>
            <a:r>
              <a:rPr lang="en-US" dirty="0" smtClean="0"/>
              <a:t>Assigned To</a:t>
            </a:r>
          </a:p>
          <a:p>
            <a:r>
              <a:rPr lang="en-US" dirty="0" smtClean="0"/>
              <a:t>Run Frequency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1437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Worksheet Columns</a:t>
            </a:r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 bwMode="auto">
          <a:xfrm>
            <a:off x="0" y="990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400" dirty="0" smtClean="0">
              <a:effectLst/>
            </a:endParaRPr>
          </a:p>
        </p:txBody>
      </p:sp>
      <p:pic>
        <p:nvPicPr>
          <p:cNvPr id="6" name="Picture 5" descr="yale_newlogo_whiteonblu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15200" y="6400800"/>
            <a:ext cx="685800" cy="34290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Last Run Date</a:t>
            </a:r>
          </a:p>
          <a:p>
            <a:r>
              <a:rPr lang="en-US" dirty="0" smtClean="0"/>
              <a:t>Run </a:t>
            </a:r>
            <a:r>
              <a:rPr lang="en-US" dirty="0" err="1" smtClean="0"/>
              <a:t>Recency</a:t>
            </a:r>
            <a:r>
              <a:rPr lang="en-US" dirty="0" smtClean="0"/>
              <a:t> (# of months since last run)</a:t>
            </a:r>
          </a:p>
          <a:p>
            <a:r>
              <a:rPr lang="en-US" dirty="0" smtClean="0"/>
              <a:t>Testers</a:t>
            </a:r>
          </a:p>
          <a:p>
            <a:r>
              <a:rPr lang="en-US" dirty="0" smtClean="0"/>
              <a:t>Business Importance</a:t>
            </a:r>
          </a:p>
          <a:p>
            <a:r>
              <a:rPr lang="en-US" dirty="0" smtClean="0"/>
              <a:t>Notes</a:t>
            </a:r>
          </a:p>
          <a:p>
            <a:r>
              <a:rPr lang="en-US" dirty="0" smtClean="0"/>
              <a:t>Sort on </a:t>
            </a:r>
            <a:r>
              <a:rPr lang="en-US" dirty="0" err="1" smtClean="0"/>
              <a:t>Recency</a:t>
            </a:r>
            <a:r>
              <a:rPr lang="en-US" dirty="0" smtClean="0"/>
              <a:t> (most recent first) and Frequency (most frequent to least frequent) to determine priorities</a:t>
            </a:r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437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Worksheet Tabs</a:t>
            </a:r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 bwMode="auto">
          <a:xfrm>
            <a:off x="0" y="990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400" dirty="0" smtClean="0">
              <a:effectLst/>
            </a:endParaRPr>
          </a:p>
        </p:txBody>
      </p:sp>
      <p:pic>
        <p:nvPicPr>
          <p:cNvPr id="6" name="Picture 5" descr="yale_newlogo_whiteonblu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15200" y="6400800"/>
            <a:ext cx="685800" cy="34290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Need Research</a:t>
            </a:r>
          </a:p>
          <a:p>
            <a:pPr lvl="1"/>
            <a:r>
              <a:rPr lang="en-US" dirty="0" smtClean="0"/>
              <a:t>Trying to match Database Objects to Reports, or vice versa</a:t>
            </a:r>
          </a:p>
          <a:p>
            <a:r>
              <a:rPr lang="en-US" dirty="0" smtClean="0"/>
              <a:t>Need Rework</a:t>
            </a:r>
          </a:p>
          <a:p>
            <a:pPr lvl="1"/>
            <a:r>
              <a:rPr lang="en-US" dirty="0" smtClean="0"/>
              <a:t>Database Object appeared on Tessitura V11 </a:t>
            </a:r>
            <a:r>
              <a:rPr lang="en-US" dirty="0" err="1" smtClean="0"/>
              <a:t>Customisation</a:t>
            </a:r>
            <a:r>
              <a:rPr lang="en-US" dirty="0" smtClean="0"/>
              <a:t> Review Report</a:t>
            </a:r>
          </a:p>
          <a:p>
            <a:pPr lvl="1"/>
            <a:r>
              <a:rPr lang="en-US" dirty="0" smtClean="0"/>
              <a:t>OR Report Failed During Testing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437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Worksheet Tabs</a:t>
            </a:r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 bwMode="auto">
          <a:xfrm>
            <a:off x="0" y="990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400" dirty="0" smtClean="0">
              <a:effectLst/>
            </a:endParaRPr>
          </a:p>
        </p:txBody>
      </p:sp>
      <p:pic>
        <p:nvPicPr>
          <p:cNvPr id="6" name="Picture 5" descr="yale_newlogo_whiteonblu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15200" y="6400800"/>
            <a:ext cx="685800" cy="34290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Ready to Test</a:t>
            </a:r>
          </a:p>
          <a:p>
            <a:pPr lvl="1"/>
            <a:r>
              <a:rPr lang="en-US" dirty="0" smtClean="0"/>
              <a:t>Database Object did NOT appear on Tessitura V11 </a:t>
            </a:r>
            <a:r>
              <a:rPr lang="en-US" dirty="0" err="1" smtClean="0"/>
              <a:t>Customisation</a:t>
            </a:r>
            <a:r>
              <a:rPr lang="en-US" dirty="0" smtClean="0"/>
              <a:t> Review Report</a:t>
            </a:r>
          </a:p>
          <a:p>
            <a:pPr lvl="1"/>
            <a:r>
              <a:rPr lang="en-US" dirty="0" smtClean="0"/>
              <a:t>OR Rework is Complete</a:t>
            </a:r>
          </a:p>
          <a:p>
            <a:r>
              <a:rPr lang="en-US" dirty="0" smtClean="0"/>
              <a:t>Tested OK</a:t>
            </a:r>
          </a:p>
          <a:p>
            <a:pPr lvl="1"/>
            <a:r>
              <a:rPr lang="en-US" dirty="0" smtClean="0"/>
              <a:t>Report has been tested and it works!</a:t>
            </a:r>
          </a:p>
          <a:p>
            <a:r>
              <a:rPr lang="en-US" dirty="0" smtClean="0"/>
              <a:t>Decommission</a:t>
            </a:r>
          </a:p>
          <a:p>
            <a:pPr lvl="1"/>
            <a:r>
              <a:rPr lang="en-US" dirty="0" smtClean="0"/>
              <a:t>Report is no longer needed</a:t>
            </a:r>
          </a:p>
        </p:txBody>
      </p:sp>
    </p:spTree>
    <p:extLst>
      <p:ext uri="{BB962C8B-B14F-4D97-AF65-F5344CB8AC3E}">
        <p14:creationId xmlns:p14="http://schemas.microsoft.com/office/powerpoint/2010/main" val="161437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Yale Alpha Testing</a:t>
            </a:r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 bwMode="auto">
          <a:xfrm>
            <a:off x="0" y="990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400" dirty="0" smtClean="0">
              <a:effectLst/>
            </a:endParaRPr>
          </a:p>
        </p:txBody>
      </p:sp>
      <p:pic>
        <p:nvPicPr>
          <p:cNvPr id="6" name="Picture 5" descr="yale_newlogo_whiteonblu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15200" y="6400800"/>
            <a:ext cx="685800" cy="34290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Regularly scheduled testing sessions—every two weeks for two hours.</a:t>
            </a:r>
          </a:p>
          <a:p>
            <a:r>
              <a:rPr lang="en-US" dirty="0" smtClean="0"/>
              <a:t>Specific tasks and goals for each session.</a:t>
            </a:r>
          </a:p>
          <a:p>
            <a:r>
              <a:rPr lang="en-US" dirty="0" smtClean="0"/>
              <a:t>Users can come test in person or test on their own at their desks—provides flexibility and increases feedback.</a:t>
            </a:r>
          </a:p>
          <a:p>
            <a:r>
              <a:rPr lang="en-US" dirty="0" smtClean="0"/>
              <a:t>Central gathering place for testing feedback—Wiki page.</a:t>
            </a:r>
          </a:p>
        </p:txBody>
      </p:sp>
    </p:spTree>
    <p:extLst>
      <p:ext uri="{BB962C8B-B14F-4D97-AF65-F5344CB8AC3E}">
        <p14:creationId xmlns:p14="http://schemas.microsoft.com/office/powerpoint/2010/main" val="161437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Yale Wiki (</a:t>
            </a:r>
            <a:r>
              <a:rPr lang="en-US" dirty="0" err="1" smtClean="0"/>
              <a:t>TN.Com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 bwMode="auto">
          <a:xfrm>
            <a:off x="0" y="990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400" dirty="0" smtClean="0">
              <a:effectLst/>
            </a:endParaRPr>
          </a:p>
        </p:txBody>
      </p:sp>
      <p:pic>
        <p:nvPicPr>
          <p:cNvPr id="6" name="Picture 5" descr="yale_newlogo_whiteonblu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15200" y="6400800"/>
            <a:ext cx="685800" cy="342900"/>
          </a:xfrm>
          <a:prstGeom prst="rect">
            <a:avLst/>
          </a:prstGeom>
        </p:spPr>
      </p:pic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l="1483" b="15304"/>
          <a:stretch>
            <a:fillRect/>
          </a:stretch>
        </p:blipFill>
        <p:spPr bwMode="auto">
          <a:xfrm>
            <a:off x="431590" y="1295400"/>
            <a:ext cx="8267738" cy="4648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437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Testing Session Goals</a:t>
            </a:r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 bwMode="auto">
          <a:xfrm>
            <a:off x="0" y="990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400" dirty="0" smtClean="0">
              <a:effectLst/>
            </a:endParaRPr>
          </a:p>
        </p:txBody>
      </p:sp>
      <p:pic>
        <p:nvPicPr>
          <p:cNvPr id="6" name="Picture 5" descr="yale_newlogo_whiteonblu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15200" y="6400800"/>
            <a:ext cx="685800" cy="34290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Review Staging Data (prior to V11 upgrade)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Review Migrated Data, Explore New Constituent Model, Test Standard Reports &amp; Functions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Review Custom Reports, Test Lists &amp; Extractions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Website Testing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Etc., Etc., Etc.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437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Yale Testing Feedback</a:t>
            </a:r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 bwMode="auto">
          <a:xfrm>
            <a:off x="0" y="990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400" dirty="0" smtClean="0">
              <a:effectLst/>
            </a:endParaRPr>
          </a:p>
        </p:txBody>
      </p:sp>
      <p:pic>
        <p:nvPicPr>
          <p:cNvPr id="6" name="Picture 5" descr="yale_newlogo_whiteonblu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15200" y="6400800"/>
            <a:ext cx="685800" cy="34290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Provide Simple Ways for Users to Give Feedback</a:t>
            </a:r>
          </a:p>
          <a:p>
            <a:r>
              <a:rPr lang="en-US" dirty="0" smtClean="0"/>
              <a:t>In-Person Testing—I can see for myself</a:t>
            </a:r>
          </a:p>
          <a:p>
            <a:r>
              <a:rPr lang="en-US" dirty="0" smtClean="0"/>
              <a:t>Error Logs</a:t>
            </a:r>
          </a:p>
          <a:p>
            <a:endParaRPr lang="en-US" dirty="0" smtClean="0"/>
          </a:p>
        </p:txBody>
      </p:sp>
      <p:graphicFrame>
        <p:nvGraphicFramePr>
          <p:cNvPr id="8" name="Diagram 7"/>
          <p:cNvGraphicFramePr/>
          <p:nvPr/>
        </p:nvGraphicFramePr>
        <p:xfrm>
          <a:off x="2971800" y="3124200"/>
          <a:ext cx="5486400" cy="3124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1437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Yale Staging Review Error Log</a:t>
            </a: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228600" y="1715536"/>
            <a:ext cx="8763000" cy="36184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Subtitle 2"/>
          <p:cNvSpPr txBox="1">
            <a:spLocks/>
          </p:cNvSpPr>
          <p:nvPr/>
        </p:nvSpPr>
        <p:spPr bwMode="auto">
          <a:xfrm>
            <a:off x="0" y="990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400" dirty="0" smtClean="0">
              <a:effectLst/>
            </a:endParaRPr>
          </a:p>
        </p:txBody>
      </p:sp>
      <p:pic>
        <p:nvPicPr>
          <p:cNvPr id="6" name="Picture 5" descr="yale_newlogo_whiteonblu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15200" y="6400800"/>
            <a:ext cx="685800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37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Yale Alpha Testing Log</a:t>
            </a:r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 bwMode="auto">
          <a:xfrm>
            <a:off x="0" y="990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400" dirty="0" smtClean="0">
              <a:effectLst/>
            </a:endParaRPr>
          </a:p>
        </p:txBody>
      </p:sp>
      <p:pic>
        <p:nvPicPr>
          <p:cNvPr id="6" name="Picture 5" descr="yale_newlogo_whiteonblu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15200" y="6400800"/>
            <a:ext cx="685800" cy="342900"/>
          </a:xfrm>
          <a:prstGeom prst="rect">
            <a:avLst/>
          </a:prstGeom>
        </p:spPr>
      </p:pic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1714524"/>
            <a:ext cx="8229600" cy="41449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437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Yale Custom Report Testing Log</a:t>
            </a:r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 bwMode="auto">
          <a:xfrm>
            <a:off x="0" y="990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400" dirty="0" smtClean="0">
              <a:effectLst/>
            </a:endParaRPr>
          </a:p>
        </p:txBody>
      </p:sp>
      <p:pic>
        <p:nvPicPr>
          <p:cNvPr id="6" name="Picture 5" descr="yale_newlogo_whiteonblu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15200" y="6400800"/>
            <a:ext cx="685800" cy="342900"/>
          </a:xfrm>
          <a:prstGeom prst="rect">
            <a:avLst/>
          </a:prstGeom>
        </p:spPr>
      </p:pic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7109" y="1676400"/>
            <a:ext cx="8874491" cy="304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437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 bwMode="auto">
          <a:xfrm>
            <a:off x="0" y="990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400" dirty="0" smtClean="0">
              <a:effectLst/>
            </a:endParaRPr>
          </a:p>
        </p:txBody>
      </p:sp>
      <p:pic>
        <p:nvPicPr>
          <p:cNvPr id="6" name="Picture 5" descr="yale_newlogo_whiteonblu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15200" y="6400800"/>
            <a:ext cx="685800" cy="34290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37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 bwMode="auto">
          <a:xfrm>
            <a:off x="0" y="990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400" dirty="0" smtClean="0">
              <a:effectLst/>
            </a:endParaRPr>
          </a:p>
        </p:txBody>
      </p:sp>
      <p:pic>
        <p:nvPicPr>
          <p:cNvPr id="6" name="Picture 5" descr="yale_newlogo_whiteonblu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15200" y="6400800"/>
            <a:ext cx="685800" cy="34290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37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 bwMode="auto">
          <a:xfrm>
            <a:off x="0" y="99060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spcAft>
                <a:spcPts val="600"/>
              </a:spcAft>
              <a:buFont typeface="Arial" pitchFamily="34" charset="0"/>
              <a:buChar char="•"/>
            </a:pPr>
            <a:endParaRPr lang="en-US" sz="2400" dirty="0" smtClean="0">
              <a:effectLst/>
            </a:endParaRPr>
          </a:p>
        </p:txBody>
      </p:sp>
      <p:pic>
        <p:nvPicPr>
          <p:cNvPr id="6" name="Picture 5" descr="yale_newlogo_whiteonblu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15200" y="6400800"/>
            <a:ext cx="685800" cy="34290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37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ssitura Yale 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Franklin Gothic Medium"/>
        <a:ea typeface=""/>
        <a:cs typeface=""/>
      </a:majorFont>
      <a:minorFont>
        <a:latin typeface="Franklin Gothic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Tessitura Yale Template</Template>
  <TotalTime>91</TotalTime>
  <Words>384</Words>
  <Application>Microsoft Office PowerPoint</Application>
  <PresentationFormat>On-screen Show (4:3)</PresentationFormat>
  <Paragraphs>91</Paragraphs>
  <Slides>20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2" baseType="lpstr">
      <vt:lpstr>Tessitura Yale Template</vt:lpstr>
      <vt:lpstr>Default Design</vt:lpstr>
      <vt:lpstr>PowerPoint Presentation</vt:lpstr>
      <vt:lpstr>Yale Data Migration - Mapping</vt:lpstr>
      <vt:lpstr>Yale Data Migration – Staging Review</vt:lpstr>
      <vt:lpstr>Yale Data Migration – Staging Review</vt:lpstr>
      <vt:lpstr>Sample Customers for Staging Review</vt:lpstr>
      <vt:lpstr>Yale Customisation Review</vt:lpstr>
      <vt:lpstr>Worksheet Columns</vt:lpstr>
      <vt:lpstr>Worksheet Columns</vt:lpstr>
      <vt:lpstr>Worksheet Tabs</vt:lpstr>
      <vt:lpstr>Worksheet Tabs</vt:lpstr>
      <vt:lpstr>Yale Alpha Testing</vt:lpstr>
      <vt:lpstr>Yale Wiki (TN.Com)</vt:lpstr>
      <vt:lpstr>Testing Session Goals</vt:lpstr>
      <vt:lpstr>Yale Testing Feedback</vt:lpstr>
      <vt:lpstr>Yale Staging Review Error Log</vt:lpstr>
      <vt:lpstr>Yale Alpha Testing Log</vt:lpstr>
      <vt:lpstr>Yale Custom Report Testing Log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test</dc:creator>
  <cp:lastModifiedBy>Hazel Robinson</cp:lastModifiedBy>
  <cp:revision>7</cp:revision>
  <dcterms:created xsi:type="dcterms:W3CDTF">2011-10-17T19:50:28Z</dcterms:created>
  <dcterms:modified xsi:type="dcterms:W3CDTF">2011-12-22T09:51:31Z</dcterms:modified>
</cp:coreProperties>
</file>