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257" r:id="rId2"/>
    <p:sldId id="258" r:id="rId3"/>
    <p:sldId id="259" r:id="rId4"/>
    <p:sldId id="279" r:id="rId5"/>
    <p:sldId id="262" r:id="rId6"/>
    <p:sldId id="272" r:id="rId7"/>
    <p:sldId id="273" r:id="rId8"/>
    <p:sldId id="280" r:id="rId9"/>
    <p:sldId id="283" r:id="rId10"/>
    <p:sldId id="274" r:id="rId11"/>
    <p:sldId id="281" r:id="rId12"/>
    <p:sldId id="275" r:id="rId13"/>
    <p:sldId id="284" r:id="rId14"/>
    <p:sldId id="278" r:id="rId15"/>
    <p:sldId id="301" r:id="rId16"/>
    <p:sldId id="285" r:id="rId17"/>
    <p:sldId id="286"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 id="300" r:id="rId49"/>
    <p:sldId id="320" r:id="rId5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44" autoAdjust="0"/>
    <p:restoredTop sz="73674" autoAdjust="0"/>
  </p:normalViewPr>
  <p:slideViewPr>
    <p:cSldViewPr>
      <p:cViewPr>
        <p:scale>
          <a:sx n="70" d="100"/>
          <a:sy n="70" d="100"/>
        </p:scale>
        <p:origin x="-1872" y="1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5399458-B5DD-4FB2-91C0-DBBD34CE26AB}" type="datetimeFigureOut">
              <a:rPr lang="en-GB" smtClean="0"/>
              <a:t>05/01/2012</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A5CADE3-0FE4-4675-82AE-2D33CF485B9E}" type="slidenum">
              <a:rPr lang="en-GB" smtClean="0"/>
              <a:t>‹#›</a:t>
            </a:fld>
            <a:endParaRPr lang="en-GB"/>
          </a:p>
        </p:txBody>
      </p:sp>
    </p:spTree>
    <p:extLst>
      <p:ext uri="{BB962C8B-B14F-4D97-AF65-F5344CB8AC3E}">
        <p14:creationId xmlns:p14="http://schemas.microsoft.com/office/powerpoint/2010/main" val="1434902065"/>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59BD840-E549-40E6-9F6D-1327ECEB0250}" type="datetimeFigureOut">
              <a:rPr lang="en-GB" smtClean="0"/>
              <a:t>05/01/2012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98FC721-7222-458D-9616-EDE3F7B8D902}" type="slidenum">
              <a:rPr lang="en-GB" smtClean="0"/>
              <a:t>‹#›</a:t>
            </a:fld>
            <a:endParaRPr lang="en-GB"/>
          </a:p>
        </p:txBody>
      </p:sp>
    </p:spTree>
    <p:extLst>
      <p:ext uri="{BB962C8B-B14F-4D97-AF65-F5344CB8AC3E}">
        <p14:creationId xmlns:p14="http://schemas.microsoft.com/office/powerpoint/2010/main" val="3625255870"/>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en-GB" dirty="0" smtClean="0">
              <a:latin typeface="Franklin Gothic Book"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err="1" smtClean="0">
                <a:latin typeface="Arial" pitchFamily="34" charset="0"/>
                <a:ea typeface="ＭＳ Ｐゴシック"/>
                <a:cs typeface="ＭＳ Ｐゴシック"/>
              </a:rPr>
              <a:t>Croeso</a:t>
            </a:r>
            <a:r>
              <a:rPr lang="en-GB" dirty="0" smtClean="0">
                <a:latin typeface="Arial" pitchFamily="34" charset="0"/>
                <a:ea typeface="ＭＳ Ｐゴシック"/>
                <a:cs typeface="ＭＳ Ｐゴシック"/>
              </a:rPr>
              <a:t>, Welcome</a:t>
            </a:r>
            <a:endParaRPr lang="en-GB" baseline="0" dirty="0" smtClean="0">
              <a:latin typeface="Arial" pitchFamily="34" charset="0"/>
              <a:ea typeface="ＭＳ Ｐゴシック"/>
              <a:cs typeface="ＭＳ Ｐゴシック"/>
            </a:endParaRPr>
          </a:p>
          <a:p>
            <a:pPr eaLnBrk="1" hangingPunct="1"/>
            <a:endParaRPr lang="en-GB" dirty="0" smtClean="0">
              <a:latin typeface="Arial" pitchFamily="34" charset="0"/>
              <a:ea typeface="ＭＳ Ｐゴシック"/>
              <a:cs typeface="ＭＳ Ｐゴシック"/>
            </a:endParaRPr>
          </a:p>
          <a:p>
            <a:pPr eaLnBrk="1" hangingPunct="1"/>
            <a:r>
              <a:rPr lang="en-GB" dirty="0" smtClean="0">
                <a:latin typeface="Arial" pitchFamily="34" charset="0"/>
                <a:ea typeface="ＭＳ Ｐゴシック"/>
                <a:cs typeface="ＭＳ Ｐゴシック"/>
              </a:rPr>
              <a:t>The building</a:t>
            </a:r>
            <a:r>
              <a:rPr lang="en-GB" baseline="0" dirty="0" smtClean="0">
                <a:latin typeface="Arial" pitchFamily="34" charset="0"/>
                <a:ea typeface="ＭＳ Ｐゴシック"/>
                <a:cs typeface="ＭＳ Ｐゴシック"/>
              </a:rPr>
              <a:t> has 5 auditorium ranging from a 100 seat dance studio to the main auditorium the Donald Gordon Theatre which has a capacity of 1897 seats.</a:t>
            </a:r>
          </a:p>
          <a:p>
            <a:pPr eaLnBrk="1" hangingPunct="1"/>
            <a:r>
              <a:rPr lang="en-GB" baseline="0" dirty="0" smtClean="0">
                <a:latin typeface="Arial" pitchFamily="34" charset="0"/>
                <a:ea typeface="ＭＳ Ｐゴシック"/>
                <a:cs typeface="ＭＳ Ｐゴシック"/>
              </a:rPr>
              <a:t>As well as us, the building is home to 8 other resident organisations:</a:t>
            </a:r>
          </a:p>
          <a:p>
            <a:pPr eaLnBrk="1" hangingPunct="1"/>
            <a:r>
              <a:rPr lang="en-GB" baseline="0" dirty="0" smtClean="0">
                <a:latin typeface="Arial" pitchFamily="34" charset="0"/>
                <a:ea typeface="ＭＳ Ｐゴシック"/>
                <a:cs typeface="ＭＳ Ｐゴシック"/>
              </a:rPr>
              <a:t>BBC National Orchestra Wales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latin typeface="Arial" pitchFamily="34" charset="0"/>
                <a:ea typeface="ＭＳ Ｐゴシック"/>
                <a:cs typeface="ＭＳ Ｐゴシック"/>
              </a:rPr>
              <a:t>Hijinx</a:t>
            </a:r>
            <a:endParaRPr lang="en-GB" baseline="0" dirty="0" smtClean="0">
              <a:latin typeface="Arial" pitchFamily="34" charset="0"/>
              <a:ea typeface="ＭＳ Ｐゴシック"/>
              <a:cs typeface="ＭＳ Ｐゴシック"/>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Arial" pitchFamily="34" charset="0"/>
                <a:ea typeface="ＭＳ Ｐゴシック"/>
                <a:cs typeface="ＭＳ Ｐゴシック"/>
              </a:rPr>
              <a:t>Literature Wales</a:t>
            </a:r>
          </a:p>
          <a:p>
            <a:pPr eaLnBrk="1" hangingPunct="1"/>
            <a:r>
              <a:rPr lang="en-GB" baseline="0" dirty="0" smtClean="0">
                <a:latin typeface="Arial" pitchFamily="34" charset="0"/>
                <a:ea typeface="ＭＳ Ｐゴシック"/>
                <a:cs typeface="ＭＳ Ｐゴシック"/>
              </a:rPr>
              <a:t>National Dance Company Wales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latin typeface="Arial" pitchFamily="34" charset="0"/>
                <a:ea typeface="ＭＳ Ｐゴシック"/>
                <a:cs typeface="ＭＳ Ｐゴシック"/>
              </a:rPr>
              <a:t>Touch Trust</a:t>
            </a:r>
          </a:p>
          <a:p>
            <a:pPr eaLnBrk="1" hangingPunct="1"/>
            <a:r>
              <a:rPr lang="en-GB" dirty="0" smtClean="0">
                <a:latin typeface="Arial" pitchFamily="34" charset="0"/>
                <a:ea typeface="ＭＳ Ｐゴシック"/>
                <a:cs typeface="ＭＳ Ｐゴシック"/>
              </a:rPr>
              <a:t>Ty </a:t>
            </a:r>
            <a:r>
              <a:rPr lang="en-GB" dirty="0" err="1" smtClean="0">
                <a:latin typeface="Arial" pitchFamily="34" charset="0"/>
                <a:ea typeface="ＭＳ Ｐゴシック"/>
                <a:cs typeface="ＭＳ Ｐゴシック"/>
              </a:rPr>
              <a:t>Cerdd</a:t>
            </a:r>
            <a:endParaRPr lang="en-GB" dirty="0" smtClean="0">
              <a:latin typeface="Arial" pitchFamily="34" charset="0"/>
              <a:ea typeface="ＭＳ Ｐゴシック"/>
              <a:cs typeface="ＭＳ Ｐゴシック"/>
            </a:endParaRPr>
          </a:p>
          <a:p>
            <a:pPr eaLnBrk="1" hangingPunct="1"/>
            <a:r>
              <a:rPr lang="en-GB" baseline="0" dirty="0" err="1" smtClean="0">
                <a:latin typeface="Arial" pitchFamily="34" charset="0"/>
                <a:ea typeface="ＭＳ Ｐゴシック"/>
                <a:cs typeface="ＭＳ Ｐゴシック"/>
              </a:rPr>
              <a:t>Urdd</a:t>
            </a:r>
            <a:r>
              <a:rPr lang="en-GB" baseline="0" dirty="0" smtClean="0">
                <a:latin typeface="Arial" pitchFamily="34" charset="0"/>
                <a:ea typeface="ＭＳ Ｐゴシック"/>
                <a:cs typeface="ＭＳ Ｐゴシック"/>
              </a:rPr>
              <a:t> </a:t>
            </a:r>
            <a:r>
              <a:rPr lang="en-GB" baseline="0" dirty="0" err="1" smtClean="0">
                <a:latin typeface="Arial" pitchFamily="34" charset="0"/>
                <a:ea typeface="ＭＳ Ｐゴシック"/>
                <a:cs typeface="ＭＳ Ｐゴシック"/>
              </a:rPr>
              <a:t>Gobaith</a:t>
            </a:r>
            <a:r>
              <a:rPr lang="en-GB" baseline="0" dirty="0" smtClean="0">
                <a:latin typeface="Arial" pitchFamily="34" charset="0"/>
                <a:ea typeface="ＭＳ Ｐゴシック"/>
                <a:cs typeface="ＭＳ Ｐゴシック"/>
              </a:rPr>
              <a:t> </a:t>
            </a:r>
            <a:r>
              <a:rPr lang="en-GB" baseline="0" dirty="0" err="1" smtClean="0">
                <a:latin typeface="Arial" pitchFamily="34" charset="0"/>
                <a:ea typeface="ＭＳ Ｐゴシック"/>
                <a:cs typeface="ＭＳ Ｐゴシック"/>
              </a:rPr>
              <a:t>Cymru</a:t>
            </a:r>
            <a:endParaRPr lang="en-GB" baseline="0" dirty="0" smtClean="0">
              <a:latin typeface="Arial" pitchFamily="34" charset="0"/>
              <a:ea typeface="ＭＳ Ｐゴシック"/>
              <a:cs typeface="ＭＳ Ｐゴシック"/>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latin typeface="Arial" pitchFamily="34" charset="0"/>
                <a:ea typeface="ＭＳ Ｐゴシック"/>
                <a:cs typeface="ＭＳ Ｐゴシック"/>
              </a:rPr>
              <a:t>Welsh National Opera</a:t>
            </a:r>
          </a:p>
          <a:p>
            <a:pPr eaLnBrk="1" hangingPunct="1"/>
            <a:endParaRPr lang="en-GB" baseline="0" dirty="0" smtClean="0">
              <a:latin typeface="Arial" pitchFamily="34" charset="0"/>
              <a:ea typeface="ＭＳ Ｐゴシック"/>
              <a:cs typeface="ＭＳ Ｐゴシック"/>
            </a:endParaRPr>
          </a:p>
          <a:p>
            <a:pPr eaLnBrk="1" hangingPunct="1"/>
            <a:r>
              <a:rPr lang="en-GB" baseline="0" dirty="0" smtClean="0">
                <a:latin typeface="Arial" pitchFamily="34" charset="0"/>
                <a:ea typeface="ＭＳ Ｐゴシック"/>
                <a:cs typeface="ＭＳ Ｐゴシック"/>
              </a:rPr>
              <a:t>In addition to this we are a visitor attraction and are the 12</a:t>
            </a:r>
            <a:r>
              <a:rPr lang="en-GB" baseline="30000" dirty="0" smtClean="0">
                <a:latin typeface="Arial" pitchFamily="34" charset="0"/>
                <a:ea typeface="ＭＳ Ｐゴシック"/>
                <a:cs typeface="ＭＳ Ｐゴシック"/>
              </a:rPr>
              <a:t>th</a:t>
            </a:r>
            <a:r>
              <a:rPr lang="en-GB" baseline="0" dirty="0" smtClean="0">
                <a:latin typeface="Arial" pitchFamily="34" charset="0"/>
                <a:ea typeface="ＭＳ Ｐゴシック"/>
                <a:cs typeface="ＭＳ Ｐゴシック"/>
              </a:rPr>
              <a:t> most visited cultural attraction in the UK and the largest in Wales with over 1m visitors per year.</a:t>
            </a:r>
          </a:p>
          <a:p>
            <a:endParaRPr lang="en-GB" sz="1200" dirty="0" smtClean="0"/>
          </a:p>
          <a:p>
            <a:r>
              <a:rPr lang="en-GB" sz="1200" dirty="0" smtClean="0"/>
              <a:t>Vision.</a:t>
            </a:r>
            <a:endParaRPr lang="en-GB" sz="1200" dirty="0" smtClean="0"/>
          </a:p>
          <a:p>
            <a:pPr eaLnBrk="1" hangingPunct="1"/>
            <a:endParaRPr lang="en-GB" dirty="0" smtClean="0">
              <a:latin typeface="Arial" pitchFamily="34" charset="0"/>
              <a:ea typeface="ＭＳ Ｐゴシック"/>
              <a:cs typeface="ＭＳ Ｐゴシック"/>
            </a:endParaRPr>
          </a:p>
          <a:p>
            <a:pPr eaLnBrk="1" hangingPunct="1"/>
            <a:endParaRPr lang="en-GB"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r>
              <a:rPr lang="en-GB" sz="1200" dirty="0" smtClean="0">
                <a:latin typeface="+mn-lt"/>
              </a:rPr>
              <a:t>Just to give</a:t>
            </a:r>
            <a:r>
              <a:rPr lang="en-GB" sz="1200" baseline="0" dirty="0" smtClean="0">
                <a:latin typeface="+mn-lt"/>
              </a:rPr>
              <a:t> you a little bit of background information on us first of all</a:t>
            </a:r>
            <a:endParaRPr lang="en-GB" sz="1200" dirty="0" smtClean="0">
              <a:latin typeface="+mn-lt"/>
            </a:endParaRPr>
          </a:p>
          <a:p>
            <a:endParaRPr lang="en-GB" sz="1200" dirty="0" smtClean="0">
              <a:latin typeface="+mn-lt"/>
            </a:endParaRPr>
          </a:p>
          <a:p>
            <a:r>
              <a:rPr lang="en-GB" sz="1200" dirty="0" smtClean="0">
                <a:latin typeface="+mn-lt"/>
              </a:rPr>
              <a:t>Introduce the team Ticketing Services Manager, two Ticketing Services Co-ordinators, Ticketing Services Administrator, Groups and Tours Sales Co-ordinator and Groups and Tours</a:t>
            </a:r>
            <a:r>
              <a:rPr lang="en-GB" sz="1200" baseline="0" dirty="0" smtClean="0">
                <a:latin typeface="+mn-lt"/>
              </a:rPr>
              <a:t> Sales Assistant</a:t>
            </a:r>
            <a:r>
              <a:rPr lang="en-GB" sz="1200" dirty="0" smtClean="0">
                <a:latin typeface="+mn-lt"/>
              </a:rPr>
              <a:t>. </a:t>
            </a:r>
            <a:r>
              <a:rPr lang="en-GB" sz="1200" baseline="0" dirty="0" smtClean="0">
                <a:latin typeface="+mn-lt"/>
              </a:rPr>
              <a:t>Whilst we are a part of the overall department of Visitor Services we do not directly line manage the ticket office staff who are called Visitor Services Assistants, or VSAs for short. We are however responsible for their training in Tessitura as well as assisting in training other departments, setting up all facilities, events and activities here at the Centre and in other venues.</a:t>
            </a:r>
          </a:p>
          <a:p>
            <a:endParaRPr lang="en-GB" sz="1200" baseline="0" dirty="0" smtClean="0">
              <a:latin typeface="+mn-lt"/>
            </a:endParaRPr>
          </a:p>
          <a:p>
            <a:r>
              <a:rPr lang="en-GB" sz="1200" baseline="0" dirty="0" smtClean="0">
                <a:latin typeface="+mn-lt"/>
              </a:rPr>
              <a:t>We sell tickets for all Centre performances, events workshops and products, including Welsh National Opera performances at the Centre, performances in National Dance Company Wales’ Dance House, performances in BBC’s Hoddinott Hall, selling tickets on behalf of one of our consortium partners </a:t>
            </a:r>
            <a:r>
              <a:rPr lang="en-GB" sz="1200" baseline="0" dirty="0" err="1" smtClean="0">
                <a:latin typeface="+mn-lt"/>
              </a:rPr>
              <a:t>Pontio</a:t>
            </a:r>
            <a:r>
              <a:rPr lang="en-GB" sz="1200" baseline="0" dirty="0" smtClean="0">
                <a:latin typeface="+mn-lt"/>
              </a:rPr>
              <a:t> in North Wales and outside companies such as No Fit State Circus and </a:t>
            </a:r>
            <a:r>
              <a:rPr lang="en-GB" sz="1200" baseline="0" dirty="0" err="1" smtClean="0">
                <a:latin typeface="+mn-lt"/>
              </a:rPr>
              <a:t>Bafta</a:t>
            </a:r>
            <a:r>
              <a:rPr lang="en-GB" sz="1200" baseline="0" dirty="0" smtClean="0">
                <a:latin typeface="+mn-lt"/>
              </a:rPr>
              <a:t> </a:t>
            </a:r>
            <a:r>
              <a:rPr lang="en-GB" sz="1200" baseline="0" dirty="0" err="1" smtClean="0">
                <a:latin typeface="+mn-lt"/>
              </a:rPr>
              <a:t>Cymru</a:t>
            </a:r>
            <a:r>
              <a:rPr lang="en-GB" sz="1200" baseline="0" dirty="0" smtClean="0">
                <a:latin typeface="+mn-lt"/>
              </a:rPr>
              <a:t>. We’ve also set up events as diverse as harbour cruises, Bryn </a:t>
            </a:r>
            <a:r>
              <a:rPr lang="en-GB" sz="1200" baseline="0" dirty="0" err="1" smtClean="0">
                <a:latin typeface="+mn-lt"/>
              </a:rPr>
              <a:t>Terfel’s</a:t>
            </a:r>
            <a:r>
              <a:rPr lang="en-GB" sz="1200" baseline="0" dirty="0" smtClean="0">
                <a:latin typeface="+mn-lt"/>
              </a:rPr>
              <a:t> </a:t>
            </a:r>
            <a:r>
              <a:rPr lang="en-GB" sz="1200" baseline="0" dirty="0" err="1" smtClean="0">
                <a:latin typeface="+mn-lt"/>
              </a:rPr>
              <a:t>Faenol</a:t>
            </a:r>
            <a:r>
              <a:rPr lang="en-GB" sz="1200" baseline="0" dirty="0" smtClean="0">
                <a:latin typeface="+mn-lt"/>
              </a:rPr>
              <a:t> Festival and Santa’s sleigh!</a:t>
            </a:r>
          </a:p>
          <a:p>
            <a:endParaRPr lang="en-GB" sz="1200" baseline="0" dirty="0" smtClean="0">
              <a:latin typeface="+mn-lt"/>
            </a:endParaRPr>
          </a:p>
          <a:p>
            <a:r>
              <a:rPr lang="en-GB" sz="1200" baseline="0" dirty="0" smtClean="0">
                <a:latin typeface="+mn-lt"/>
              </a:rPr>
              <a:t>As well as booking performance tickets through the Ticket Office we provide a range of other services, offering options to pre book pre show dining, programmes, pre show talks, tours, interval drinks, memberships, donations and car parking. </a:t>
            </a:r>
          </a:p>
          <a:p>
            <a:endParaRPr lang="en-GB" sz="1200" baseline="0" dirty="0" smtClean="0">
              <a:latin typeface="+mn-lt"/>
            </a:endParaRPr>
          </a:p>
          <a:p>
            <a:r>
              <a:rPr lang="en-GB" sz="1200" baseline="0" dirty="0" smtClean="0">
                <a:latin typeface="+mn-lt"/>
              </a:rPr>
              <a:t>We are now going to talk you through some ways in which we have used Tessitura to improve our procedures and efficiency within the department.</a:t>
            </a:r>
          </a:p>
          <a:p>
            <a:endParaRPr lang="en-GB"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dirty="0" smtClean="0">
              <a:latin typeface="Franklin Gothic Book"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One of the main questions we were asking was ‘Would you like to join our mailing list?’ This information was then recorded in a custom screen in the Constituents tab. VSAs ticked the appropriate box depending on how the customer wanted to be contacted and added the last asked date.</a:t>
            </a:r>
            <a:endParaRPr lang="en-GB"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dirty="0" smtClean="0">
              <a:latin typeface="Franklin Gothic Book"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The </a:t>
            </a:r>
            <a:r>
              <a:rPr lang="en-GB" baseline="0" dirty="0" smtClean="0">
                <a:latin typeface="Franklin Gothic Book" pitchFamily="34" charset="0"/>
              </a:rPr>
              <a:t>VSA fills in whether they asked the DPA questions yes or no. This is done on trust but we audit using a report </a:t>
            </a:r>
            <a:r>
              <a:rPr lang="en-GB" baseline="0" dirty="0" smtClean="0">
                <a:latin typeface="Franklin Gothic Book" pitchFamily="34" charset="0"/>
              </a:rPr>
              <a:t>and </a:t>
            </a:r>
            <a:r>
              <a:rPr lang="en-GB" baseline="0" dirty="0" smtClean="0">
                <a:latin typeface="Franklin Gothic Book" pitchFamily="34" charset="0"/>
              </a:rPr>
              <a:t>we conduct regular call monitoring so that we can see whether this (along with other processes) is being completed accurately.</a:t>
            </a:r>
            <a:endParaRPr lang="en-GB" dirty="0" smtClean="0">
              <a:latin typeface="Franklin Gothic Book"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Completed </a:t>
            </a:r>
            <a:r>
              <a:rPr lang="en-GB" dirty="0" smtClean="0">
                <a:latin typeface="Franklin Gothic Book" pitchFamily="34" charset="0"/>
              </a:rPr>
              <a:t>custom screen</a:t>
            </a:r>
            <a:r>
              <a:rPr lang="en-GB" baseline="0" dirty="0" smtClean="0">
                <a:latin typeface="Franklin Gothic Book" pitchFamily="34" charset="0"/>
              </a:rPr>
              <a:t> with DPA options selected.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A scheduled procedure automatically runs overnight and the custom tab in Constituents is updated with this information.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Welsh </a:t>
            </a:r>
            <a:r>
              <a:rPr lang="en-GB" baseline="0" dirty="0" err="1" smtClean="0">
                <a:latin typeface="Franklin Gothic Book" pitchFamily="34" charset="0"/>
              </a:rPr>
              <a:t>Comms</a:t>
            </a:r>
            <a:r>
              <a:rPr lang="en-GB" baseline="0" dirty="0" smtClean="0">
                <a:latin typeface="Franklin Gothic Book" pitchFamily="34" charset="0"/>
              </a:rPr>
              <a:t> Preference box </a:t>
            </a:r>
            <a:r>
              <a:rPr lang="en-GB" baseline="0" dirty="0" smtClean="0">
                <a:latin typeface="Franklin Gothic Book" pitchFamily="34" charset="0"/>
              </a:rPr>
              <a:t>- future</a:t>
            </a:r>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DPA questions – scripted, again </a:t>
            </a:r>
            <a:r>
              <a:rPr lang="en-GB" baseline="0" dirty="0" smtClean="0">
                <a:latin typeface="Franklin Gothic Book" pitchFamily="34" charset="0"/>
              </a:rPr>
              <a:t>this is something that is monitored.</a:t>
            </a:r>
            <a:endParaRPr lang="en-GB" dirty="0" smtClean="0">
              <a:latin typeface="Franklin Gothic Book"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A blue box appears in the header called ‘DPA’ and if</a:t>
            </a:r>
            <a:r>
              <a:rPr lang="en-GB" baseline="0" dirty="0" smtClean="0">
                <a:latin typeface="Franklin Gothic Book" pitchFamily="34" charset="0"/>
              </a:rPr>
              <a:t> this is on the customer record then staff members know they need to ask the DPA questions, either because the customer has never been asked, or they have not been asked in the last twelve months.</a:t>
            </a:r>
            <a:endParaRPr lang="en-GB" dirty="0" smtClean="0">
              <a:latin typeface="Franklin Gothic Book"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As well as the</a:t>
            </a:r>
            <a:r>
              <a:rPr lang="en-GB" baseline="0" dirty="0" smtClean="0">
                <a:latin typeface="Franklin Gothic Book" pitchFamily="34" charset="0"/>
              </a:rPr>
              <a:t> custom procedure, a custom report has also been written</a:t>
            </a:r>
            <a:endParaRPr lang="en-GB" dirty="0" smtClean="0">
              <a:latin typeface="Franklin Gothic Book" pitchFamily="34" charset="0"/>
            </a:endParaRPr>
          </a:p>
          <a:p>
            <a:pPr eaLnBrk="1" hangingPunct="1"/>
            <a:endParaRPr lang="en-GB" dirty="0" smtClean="0">
              <a:latin typeface="Franklin Gothic Book" pitchFamily="34" charset="0"/>
            </a:endParaRPr>
          </a:p>
          <a:p>
            <a:pPr eaLnBrk="1" hangingPunct="1"/>
            <a:r>
              <a:rPr lang="en-GB" dirty="0" smtClean="0">
                <a:latin typeface="Franklin Gothic Book" pitchFamily="34" charset="0"/>
              </a:rPr>
              <a:t>Report can be pulled on specific Modes of Sale (we don’t count Postal Bookings as there’s no opportunity to ask the customer the question,</a:t>
            </a:r>
            <a:r>
              <a:rPr lang="en-GB" baseline="0" dirty="0" smtClean="0">
                <a:latin typeface="Franklin Gothic Book" pitchFamily="34" charset="0"/>
              </a:rPr>
              <a:t> or Manager MOS as these are usually the more administrative types of orders where it may not be appropriate to ask the customer). We then pull on a specific date range</a:t>
            </a:r>
            <a:r>
              <a:rPr lang="en-GB" dirty="0" smtClean="0">
                <a:latin typeface="Franklin Gothic Book" pitchFamily="34" charset="0"/>
              </a:rPr>
              <a:t>, a minimum number of orders – which excludes orders taken by people in our Marketing and Development</a:t>
            </a:r>
            <a:r>
              <a:rPr lang="en-GB" baseline="0" dirty="0" smtClean="0">
                <a:latin typeface="Franklin Gothic Book" pitchFamily="34" charset="0"/>
              </a:rPr>
              <a:t> departments who may not need to or have the opportunity to ask the questions</a:t>
            </a:r>
            <a:r>
              <a:rPr lang="en-GB" dirty="0" smtClean="0">
                <a:latin typeface="Franklin Gothic Book" pitchFamily="34" charset="0"/>
              </a:rPr>
              <a:t> and we don’t include anyone who has</a:t>
            </a:r>
            <a:r>
              <a:rPr lang="en-GB" baseline="0" dirty="0" smtClean="0">
                <a:latin typeface="Franklin Gothic Book" pitchFamily="34" charset="0"/>
              </a:rPr>
              <a:t> a registered address </a:t>
            </a:r>
            <a:r>
              <a:rPr lang="en-GB" dirty="0" smtClean="0">
                <a:latin typeface="Franklin Gothic Book" pitchFamily="34" charset="0"/>
              </a:rPr>
              <a:t>at our own postcode</a:t>
            </a:r>
            <a:r>
              <a:rPr lang="en-GB" baseline="0" dirty="0" smtClean="0">
                <a:latin typeface="Franklin Gothic Book" pitchFamily="34" charset="0"/>
              </a:rPr>
              <a:t> as DPA isn’t likely to apply.</a:t>
            </a:r>
            <a:endParaRPr lang="en-GB" dirty="0" smtClean="0">
              <a:latin typeface="Franklin Gothic Book"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This is an example of October’s report showing each person who has taken over 10 orders in the relevant </a:t>
            </a:r>
            <a:r>
              <a:rPr lang="en-GB" dirty="0" smtClean="0">
                <a:latin typeface="Franklin Gothic Book" pitchFamily="34" charset="0"/>
              </a:rPr>
              <a:t>MOS. Report pulled weekly, reported officially monthly</a:t>
            </a:r>
            <a:endParaRPr lang="en-GB" baseline="0" dirty="0" smtClean="0">
              <a:latin typeface="Franklin Gothic Book"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Marketing</a:t>
            </a:r>
            <a:r>
              <a:rPr lang="en-GB" baseline="0" dirty="0" smtClean="0">
                <a:latin typeface="Franklin Gothic Book" pitchFamily="34" charset="0"/>
              </a:rPr>
              <a:t> asked us to set a target of asking the DPA questions on 95% of eligible orders. </a:t>
            </a:r>
            <a:endParaRPr lang="en-GB" baseline="0" dirty="0" smtClean="0">
              <a:latin typeface="Franklin Gothic Book" pitchFamily="34" charset="0"/>
            </a:endParaRPr>
          </a:p>
          <a:p>
            <a:pPr eaLnBrk="1" hangingPunct="1"/>
            <a:endParaRPr lang="en-GB" baseline="0" dirty="0" smtClean="0">
              <a:latin typeface="Franklin Gothic Book"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Data from 2010</a:t>
            </a:r>
            <a:endParaRPr lang="en-GB" dirty="0" smtClean="0">
              <a:latin typeface="Franklin Gothic Book"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baseline="0" dirty="0" smtClean="0">
              <a:latin typeface="Franklin Gothic Book"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baseline="0" dirty="0" smtClean="0">
              <a:latin typeface="Franklin Gothic Book"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I’ll</a:t>
            </a:r>
            <a:r>
              <a:rPr lang="en-GB" baseline="0" dirty="0" smtClean="0">
                <a:latin typeface="Franklin Gothic Book" pitchFamily="34" charset="0"/>
              </a:rPr>
              <a:t> be talking about limiting discounted tickets, which I’ll be referring to as Capping throughout this presentation</a:t>
            </a:r>
          </a:p>
          <a:p>
            <a:pPr marL="171450" indent="-171450" eaLnBrk="1" hangingPunct="1">
              <a:buFont typeface="Arial" pitchFamily="34" charset="0"/>
              <a:buChar char="•"/>
            </a:pPr>
            <a:r>
              <a:rPr lang="en-GB" baseline="0" dirty="0" smtClean="0">
                <a:latin typeface="Franklin Gothic Book" pitchFamily="34" charset="0"/>
              </a:rPr>
              <a:t>Where the Idea</a:t>
            </a:r>
          </a:p>
          <a:p>
            <a:pPr marL="171450" indent="-171450" eaLnBrk="1" hangingPunct="1">
              <a:buFont typeface="Arial" pitchFamily="34" charset="0"/>
              <a:buChar char="•"/>
            </a:pPr>
            <a:r>
              <a:rPr lang="en-GB" baseline="0" dirty="0" smtClean="0">
                <a:latin typeface="Franklin Gothic Book" pitchFamily="34" charset="0"/>
              </a:rPr>
              <a:t>Reasons Why</a:t>
            </a:r>
          </a:p>
          <a:p>
            <a:pPr marL="171450" indent="-171450" eaLnBrk="1" hangingPunct="1">
              <a:buFont typeface="Arial" pitchFamily="34" charset="0"/>
              <a:buChar char="•"/>
            </a:pPr>
            <a:r>
              <a:rPr lang="en-GB" baseline="0" dirty="0" smtClean="0">
                <a:latin typeface="Franklin Gothic Book" pitchFamily="34" charset="0"/>
              </a:rPr>
              <a:t>How</a:t>
            </a:r>
          </a:p>
          <a:p>
            <a:pPr marL="171450" indent="-171450" eaLnBrk="1" hangingPunct="1">
              <a:buFont typeface="Arial" pitchFamily="34" charset="0"/>
              <a:buChar char="•"/>
            </a:pPr>
            <a:r>
              <a:rPr lang="en-GB" baseline="0" dirty="0" smtClean="0">
                <a:latin typeface="Franklin Gothic Book" pitchFamily="34" charset="0"/>
              </a:rPr>
              <a:t>Benefits</a:t>
            </a:r>
            <a:endParaRPr lang="en-GB" dirty="0" smtClean="0">
              <a:latin typeface="Franklin Gothic Book"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baseline="0" dirty="0" smtClean="0">
                <a:latin typeface="Franklin Gothic Book" pitchFamily="34" charset="0"/>
              </a:rPr>
              <a:t>Original idea behind capping from our programming team who were approached by a producer. </a:t>
            </a:r>
          </a:p>
          <a:p>
            <a:pPr marL="171450" indent="-171450" eaLnBrk="1" hangingPunct="1">
              <a:buFont typeface="Arial" pitchFamily="34" charset="0"/>
              <a:buChar char="•"/>
            </a:pPr>
            <a:r>
              <a:rPr lang="en-GB" baseline="0" dirty="0" smtClean="0">
                <a:latin typeface="Franklin Gothic Book" pitchFamily="34" charset="0"/>
              </a:rPr>
              <a:t>At the time we had never capped any offers or discounted tickets previously and therefore it was something new to set up on Tessitura.</a:t>
            </a:r>
            <a:endParaRPr lang="en-GB" dirty="0" smtClean="0">
              <a:latin typeface="Franklin Gothic Book"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0" indent="0">
              <a:buFont typeface="Arial" pitchFamily="34" charset="0"/>
              <a:buNone/>
            </a:pPr>
            <a:r>
              <a:rPr lang="en-GB" sz="1400" dirty="0" smtClean="0">
                <a:latin typeface="Franklin Gothic Book" pitchFamily="34" charset="0"/>
              </a:rPr>
              <a:t>Why</a:t>
            </a:r>
            <a:r>
              <a:rPr lang="en-GB" sz="1400" baseline="0" dirty="0" smtClean="0">
                <a:latin typeface="Franklin Gothic Book" pitchFamily="34" charset="0"/>
              </a:rPr>
              <a:t> start to cap prices for performances?</a:t>
            </a:r>
            <a:endParaRPr lang="en-GB" sz="1400" dirty="0" smtClean="0">
              <a:latin typeface="Franklin Gothic Book" pitchFamily="34" charset="0"/>
            </a:endParaRPr>
          </a:p>
          <a:p>
            <a:pPr marL="285750" indent="-285750">
              <a:buFont typeface="Arial" pitchFamily="34" charset="0"/>
              <a:buChar char="•"/>
            </a:pPr>
            <a:endParaRPr lang="en-GB" sz="1400" dirty="0" smtClean="0">
              <a:latin typeface="Franklin Gothic Book" pitchFamily="34" charset="0"/>
            </a:endParaRPr>
          </a:p>
          <a:p>
            <a:pPr marL="285750" indent="-285750">
              <a:buFont typeface="Arial" pitchFamily="34" charset="0"/>
              <a:buChar char="•"/>
            </a:pPr>
            <a:r>
              <a:rPr lang="en-GB" sz="1400" dirty="0" smtClean="0">
                <a:latin typeface="Franklin Gothic Book" pitchFamily="34" charset="0"/>
              </a:rPr>
              <a:t>Financial Benefit,</a:t>
            </a:r>
            <a:r>
              <a:rPr lang="en-GB" sz="1400" baseline="0" dirty="0" smtClean="0">
                <a:latin typeface="Franklin Gothic Book" pitchFamily="34" charset="0"/>
              </a:rPr>
              <a:t> as we’d be restricting the number of discounted tickets available.</a:t>
            </a:r>
          </a:p>
          <a:p>
            <a:pPr marL="0" indent="0">
              <a:buFont typeface="Arial" pitchFamily="34" charset="0"/>
              <a:buNone/>
            </a:pPr>
            <a:endParaRPr lang="en-GB" sz="1400" dirty="0" smtClean="0">
              <a:latin typeface="Franklin Gothic Book" pitchFamily="34" charset="0"/>
            </a:endParaRPr>
          </a:p>
          <a:p>
            <a:pPr marL="285750" indent="-285750">
              <a:buFont typeface="Arial" pitchFamily="34" charset="0"/>
              <a:buChar char="•"/>
            </a:pPr>
            <a:r>
              <a:rPr lang="en-GB" sz="1400" dirty="0" smtClean="0">
                <a:latin typeface="Franklin Gothic Book" pitchFamily="34" charset="0"/>
              </a:rPr>
              <a:t>The Availability of discounted</a:t>
            </a:r>
            <a:r>
              <a:rPr lang="en-GB" sz="1400" baseline="0" dirty="0" smtClean="0">
                <a:latin typeface="Franklin Gothic Book" pitchFamily="34" charset="0"/>
              </a:rPr>
              <a:t> tickets on specific performances can e</a:t>
            </a:r>
            <a:r>
              <a:rPr lang="en-GB" sz="1400" dirty="0" smtClean="0">
                <a:latin typeface="Franklin Gothic Book" pitchFamily="34" charset="0"/>
              </a:rPr>
              <a:t>ncourage customers to book for those</a:t>
            </a:r>
            <a:r>
              <a:rPr lang="en-GB" sz="1400" baseline="0" dirty="0" smtClean="0">
                <a:latin typeface="Franklin Gothic Book" pitchFamily="34" charset="0"/>
              </a:rPr>
              <a:t> </a:t>
            </a:r>
            <a:r>
              <a:rPr lang="en-GB" sz="1400" dirty="0" smtClean="0">
                <a:latin typeface="Franklin Gothic Book" pitchFamily="34" charset="0"/>
              </a:rPr>
              <a:t>performances</a:t>
            </a:r>
            <a:r>
              <a:rPr lang="en-GB" sz="1400" baseline="0" dirty="0" smtClean="0">
                <a:latin typeface="Franklin Gothic Book" pitchFamily="34" charset="0"/>
              </a:rPr>
              <a:t> which </a:t>
            </a:r>
            <a:r>
              <a:rPr lang="en-GB" sz="1400" dirty="0" smtClean="0">
                <a:latin typeface="Franklin Gothic Book" pitchFamily="34" charset="0"/>
              </a:rPr>
              <a:t>may not be as popular (for example mid week evening</a:t>
            </a:r>
            <a:r>
              <a:rPr lang="en-GB" sz="1400" baseline="0" dirty="0" smtClean="0">
                <a:latin typeface="Franklin Gothic Book" pitchFamily="34" charset="0"/>
              </a:rPr>
              <a:t> performances)</a:t>
            </a:r>
          </a:p>
          <a:p>
            <a:pPr marL="0" indent="0">
              <a:buFont typeface="Arial" pitchFamily="34" charset="0"/>
              <a:buNone/>
            </a:pPr>
            <a:endParaRPr lang="en-GB" sz="1400" dirty="0" smtClean="0">
              <a:latin typeface="Franklin Gothic Book" pitchFamily="34" charset="0"/>
            </a:endParaRPr>
          </a:p>
          <a:p>
            <a:pPr marL="285750" indent="-285750">
              <a:buFont typeface="Arial" pitchFamily="34" charset="0"/>
              <a:buChar char="•"/>
            </a:pPr>
            <a:r>
              <a:rPr lang="en-GB" sz="1400" dirty="0" smtClean="0">
                <a:latin typeface="Franklin Gothic Book" pitchFamily="34" charset="0"/>
              </a:rPr>
              <a:t>Encourages customers to book earlier to secure the best price tickets as discounts</a:t>
            </a:r>
            <a:r>
              <a:rPr lang="en-GB" sz="1400" baseline="0" dirty="0" smtClean="0">
                <a:latin typeface="Franklin Gothic Book" pitchFamily="34" charset="0"/>
              </a:rPr>
              <a:t> are subject to availability when capped.</a:t>
            </a:r>
            <a:endParaRPr lang="en-GB" sz="1400" dirty="0" smtClean="0">
              <a:latin typeface="Franklin Gothic Book" pitchFamily="34" charset="0"/>
            </a:endParaRPr>
          </a:p>
          <a:p>
            <a:pPr marL="0" indent="0">
              <a:buFont typeface="Arial" pitchFamily="34" charset="0"/>
              <a:buNone/>
            </a:pPr>
            <a:endParaRPr lang="en-GB" sz="1200" dirty="0" smtClean="0">
              <a:latin typeface="Franklin Gothic Book"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What is Capping?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What does this mean?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b="0" kern="1200" dirty="0" smtClean="0">
                <a:solidFill>
                  <a:schemeClr val="tx1"/>
                </a:solidFill>
                <a:effectLst/>
                <a:latin typeface="+mn-lt"/>
                <a:ea typeface="+mn-ea"/>
                <a:cs typeface="+mn-cs"/>
              </a:rPr>
              <a:t>D</a:t>
            </a:r>
            <a:r>
              <a:rPr lang="en-GB" sz="1200" kern="1200" dirty="0" smtClean="0">
                <a:solidFill>
                  <a:schemeClr val="tx1"/>
                </a:solidFill>
                <a:effectLst/>
                <a:latin typeface="+mn-lt"/>
                <a:ea typeface="+mn-ea"/>
                <a:cs typeface="+mn-cs"/>
              </a:rPr>
              <a:t>iscounted tickets are available for customers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dirty="0" smtClean="0">
                <a:solidFill>
                  <a:schemeClr val="tx1"/>
                </a:solidFill>
                <a:effectLst/>
                <a:latin typeface="+mn-lt"/>
                <a:ea typeface="+mn-ea"/>
                <a:cs typeface="+mn-cs"/>
              </a:rPr>
              <a:t>However once the capped amount has been reached the discounted price types are expired automatically by Tessitura.</a:t>
            </a:r>
          </a:p>
          <a:p>
            <a:pPr eaLnBrk="1" hangingPunct="1"/>
            <a:endParaRPr lang="en-GB" dirty="0" smtClean="0">
              <a:latin typeface="Franklin Gothic Book"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dirty="0" smtClean="0">
                <a:latin typeface="Franklin Gothic Book" pitchFamily="34" charset="0"/>
              </a:rPr>
              <a:t>CREATED NUMBER OF PRICE TYPE CATEGORIES</a:t>
            </a:r>
          </a:p>
          <a:p>
            <a:pPr marL="171450" indent="-171450" eaLnBrk="1" hangingPunct="1">
              <a:buFont typeface="Arial" pitchFamily="34" charset="0"/>
              <a:buChar char="•"/>
            </a:pPr>
            <a:r>
              <a:rPr lang="en-GB" dirty="0" smtClean="0">
                <a:latin typeface="Franklin Gothic Book" pitchFamily="34" charset="0"/>
              </a:rPr>
              <a:t>PRICE</a:t>
            </a:r>
            <a:r>
              <a:rPr lang="en-GB" baseline="0" dirty="0" smtClean="0">
                <a:latin typeface="Franklin Gothic Book" pitchFamily="34" charset="0"/>
              </a:rPr>
              <a:t> TYPE CATEGORY THAT IS CAPPED</a:t>
            </a:r>
          </a:p>
          <a:p>
            <a:pPr marL="171450" indent="-171450" eaLnBrk="1" hangingPunct="1">
              <a:buFont typeface="Arial" pitchFamily="34" charset="0"/>
              <a:buChar char="•"/>
            </a:pPr>
            <a:r>
              <a:rPr lang="en-GB" baseline="0" dirty="0" smtClean="0">
                <a:latin typeface="Franklin Gothic Book" pitchFamily="34" charset="0"/>
              </a:rPr>
              <a:t>PRICE TYPES WITHIN CATEGORY</a:t>
            </a:r>
          </a:p>
          <a:p>
            <a:pPr marL="171450" indent="-171450" eaLnBrk="1" hangingPunct="1">
              <a:buFont typeface="Arial" pitchFamily="34" charset="0"/>
              <a:buChar char="•"/>
            </a:pPr>
            <a:r>
              <a:rPr lang="en-GB" baseline="0" dirty="0" smtClean="0">
                <a:latin typeface="Franklin Gothic Book" pitchFamily="34" charset="0"/>
              </a:rPr>
              <a:t>SOME CATEGORIES CAME WITH TESSITURA</a:t>
            </a:r>
            <a:endParaRPr lang="en-GB" dirty="0" smtClean="0">
              <a:latin typeface="Franklin Gothic Book" pitchFamily="34" charset="0"/>
            </a:endParaRPr>
          </a:p>
          <a:p>
            <a:pPr eaLnBrk="1" hangingPunct="1"/>
            <a:endParaRPr lang="en-GB" dirty="0" smtClean="0">
              <a:latin typeface="Franklin Gothic Book" pitchFamily="34" charset="0"/>
            </a:endParaRPr>
          </a:p>
          <a:p>
            <a:pPr eaLnBrk="1" hangingPunct="1"/>
            <a:r>
              <a:rPr lang="en-GB" dirty="0" smtClean="0">
                <a:latin typeface="Franklin Gothic Book" pitchFamily="34" charset="0"/>
              </a:rPr>
              <a:t>To begin,</a:t>
            </a:r>
            <a:r>
              <a:rPr lang="en-GB" baseline="0" dirty="0" smtClean="0">
                <a:latin typeface="Franklin Gothic Book" pitchFamily="34" charset="0"/>
              </a:rPr>
              <a:t> we’ve created a number of price type categories within system tables. These are set up as it’s the price type category that is capped and not the price type itself, therefore any price types within this category will become limited as determined by us. These Price Type categories can be used across all performances.</a:t>
            </a:r>
          </a:p>
          <a:p>
            <a:pPr eaLnBrk="1" hangingPunct="1"/>
            <a:r>
              <a:rPr lang="en-GB" baseline="0" dirty="0" smtClean="0">
                <a:latin typeface="Franklin Gothic Book" pitchFamily="34" charset="0"/>
              </a:rPr>
              <a:t>Some of the categories in the above example did come with Tessitura originally. </a:t>
            </a:r>
            <a:endParaRPr lang="en-GB" dirty="0" smtClean="0">
              <a:latin typeface="Franklin Gothic Book"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r>
              <a:rPr lang="en-GB" sz="1200" kern="1200" dirty="0" smtClean="0">
                <a:solidFill>
                  <a:schemeClr val="tx1"/>
                </a:solidFill>
                <a:effectLst/>
                <a:latin typeface="+mn-lt"/>
                <a:ea typeface="+mn-ea"/>
                <a:cs typeface="+mn-cs"/>
              </a:rPr>
              <a:t>This</a:t>
            </a:r>
            <a:r>
              <a:rPr lang="en-GB" sz="1200" kern="1200" baseline="0" dirty="0" smtClean="0">
                <a:solidFill>
                  <a:schemeClr val="tx1"/>
                </a:solidFill>
                <a:effectLst/>
                <a:latin typeface="+mn-lt"/>
                <a:ea typeface="+mn-ea"/>
                <a:cs typeface="+mn-cs"/>
              </a:rPr>
              <a:t> screen grab is taken w</a:t>
            </a:r>
            <a:r>
              <a:rPr lang="en-GB" sz="1200" kern="1200" dirty="0" smtClean="0">
                <a:solidFill>
                  <a:schemeClr val="tx1"/>
                </a:solidFill>
                <a:effectLst/>
                <a:latin typeface="+mn-lt"/>
                <a:ea typeface="+mn-ea"/>
                <a:cs typeface="+mn-cs"/>
              </a:rPr>
              <a:t>ithin Facility</a:t>
            </a:r>
            <a:r>
              <a:rPr lang="en-GB" sz="1200" kern="1200" baseline="0" dirty="0" smtClean="0">
                <a:solidFill>
                  <a:schemeClr val="tx1"/>
                </a:solidFill>
                <a:effectLst/>
                <a:latin typeface="+mn-lt"/>
                <a:ea typeface="+mn-ea"/>
                <a:cs typeface="+mn-cs"/>
              </a:rPr>
              <a:t> Manager in the Price Map tab where w</a:t>
            </a:r>
            <a:r>
              <a:rPr lang="en-GB" sz="1200" kern="1200" dirty="0" smtClean="0">
                <a:solidFill>
                  <a:schemeClr val="tx1"/>
                </a:solidFill>
                <a:effectLst/>
                <a:latin typeface="+mn-lt"/>
                <a:ea typeface="+mn-ea"/>
                <a:cs typeface="+mn-cs"/>
              </a:rPr>
              <a:t>e’ve created a discounted </a:t>
            </a:r>
            <a:r>
              <a:rPr lang="en-GB" sz="1200" b="1" kern="1200" dirty="0" smtClean="0">
                <a:solidFill>
                  <a:schemeClr val="tx1"/>
                </a:solidFill>
                <a:effectLst/>
                <a:latin typeface="+mn-lt"/>
                <a:ea typeface="+mn-ea"/>
                <a:cs typeface="+mn-cs"/>
              </a:rPr>
              <a:t>Price Map</a:t>
            </a:r>
            <a:r>
              <a:rPr lang="en-GB" sz="1200" kern="1200" dirty="0" smtClean="0">
                <a:solidFill>
                  <a:schemeClr val="tx1"/>
                </a:solidFill>
                <a:effectLst/>
                <a:latin typeface="+mn-lt"/>
                <a:ea typeface="+mn-ea"/>
                <a:cs typeface="+mn-cs"/>
              </a:rPr>
              <a:t> (in this circumstance it’s a general Concession price of £5 off certain price zones)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Within this price map we’ve amended the Category to </a:t>
            </a:r>
            <a:r>
              <a:rPr lang="en-GB" sz="1200" b="1" kern="1200" dirty="0" smtClean="0">
                <a:solidFill>
                  <a:schemeClr val="tx1"/>
                </a:solidFill>
                <a:effectLst/>
                <a:latin typeface="+mn-lt"/>
                <a:ea typeface="+mn-ea"/>
                <a:cs typeface="+mn-cs"/>
              </a:rPr>
              <a:t>Concessions</a:t>
            </a:r>
            <a:r>
              <a:rPr lang="en-GB" sz="1200" kern="1200" dirty="0" smtClean="0">
                <a:solidFill>
                  <a:schemeClr val="tx1"/>
                </a:solidFill>
                <a:effectLst/>
                <a:latin typeface="+mn-lt"/>
                <a:ea typeface="+mn-ea"/>
                <a:cs typeface="+mn-cs"/>
              </a:rPr>
              <a:t> (highlighted in blue box). As</a:t>
            </a:r>
            <a:r>
              <a:rPr lang="en-GB" sz="1200" kern="1200" baseline="0" dirty="0" smtClean="0">
                <a:solidFill>
                  <a:schemeClr val="tx1"/>
                </a:solidFill>
                <a:effectLst/>
                <a:latin typeface="+mn-lt"/>
                <a:ea typeface="+mn-ea"/>
                <a:cs typeface="+mn-cs"/>
              </a:rPr>
              <a:t> mentioned you can only cap a certain category and this is where the category is selected.</a:t>
            </a:r>
            <a:endParaRPr lang="en-GB" sz="1200" kern="1200" dirty="0" smtClean="0">
              <a:solidFill>
                <a:schemeClr val="tx1"/>
              </a:solidFill>
              <a:effectLst/>
              <a:latin typeface="+mn-lt"/>
              <a:ea typeface="+mn-ea"/>
              <a:cs typeface="+mn-cs"/>
            </a:endParaRPr>
          </a:p>
          <a:p>
            <a:pPr eaLnBrk="1" hangingPunct="1"/>
            <a:endParaRPr lang="en-GB" dirty="0" smtClean="0">
              <a:latin typeface="Franklin Gothic Book"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Next, within Production</a:t>
            </a:r>
            <a:r>
              <a:rPr lang="en-GB" baseline="0" dirty="0" smtClean="0">
                <a:latin typeface="Franklin Gothic Book" pitchFamily="34" charset="0"/>
              </a:rPr>
              <a:t> Elements &gt; Performances Tab &gt; Pricing we’ve added our usual price types. As you can see from the highlighted blue boxes, once linking the price type with the price map the Price Category is also show.</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In this circumstance we’ve actually linked multiple price types – Disabled, Senior, Special Offer, Student and Under 16 with the same price map (Concessions £5 Off) and therefore all price types fall into the same category.</a:t>
            </a:r>
            <a:endParaRPr lang="en-GB" dirty="0" smtClean="0">
              <a:latin typeface="Franklin Gothic Book"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sz="1400" dirty="0" smtClean="0">
                <a:latin typeface="Franklin Gothic Book" pitchFamily="34" charset="0"/>
              </a:rPr>
              <a:t>Our</a:t>
            </a:r>
            <a:r>
              <a:rPr lang="en-GB" sz="1400" baseline="0" dirty="0" smtClean="0">
                <a:latin typeface="Franklin Gothic Book" pitchFamily="34" charset="0"/>
              </a:rPr>
              <a:t> Database Team have created a custom feature in the Custom Tab as shown here. </a:t>
            </a:r>
          </a:p>
          <a:p>
            <a:pPr marL="171450" indent="-171450" eaLnBrk="1" hangingPunct="1">
              <a:buFont typeface="Arial" pitchFamily="34" charset="0"/>
              <a:buChar char="•"/>
            </a:pPr>
            <a:r>
              <a:rPr lang="en-GB" sz="1400" baseline="0" dirty="0" smtClean="0">
                <a:latin typeface="Franklin Gothic Book" pitchFamily="34" charset="0"/>
              </a:rPr>
              <a:t>I’ve clicked </a:t>
            </a:r>
            <a:r>
              <a:rPr lang="en-GB" sz="1400" b="1" baseline="0" dirty="0" smtClean="0">
                <a:latin typeface="Franklin Gothic Book" pitchFamily="34" charset="0"/>
              </a:rPr>
              <a:t>Add</a:t>
            </a:r>
            <a:r>
              <a:rPr lang="en-GB" sz="1400" baseline="0" dirty="0" smtClean="0">
                <a:latin typeface="Franklin Gothic Book" pitchFamily="34" charset="0"/>
              </a:rPr>
              <a:t> and now have the option to select a price category from the dropdown list – this lists all categories that are set up in system tables.</a:t>
            </a:r>
            <a:endParaRPr lang="en-GB" sz="1400" dirty="0" smtClean="0">
              <a:latin typeface="Franklin Gothic Book"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dirty="0" smtClean="0">
                <a:latin typeface="Franklin Gothic Book" pitchFamily="34" charset="0"/>
              </a:rPr>
              <a:t>SELECT CATEGORY</a:t>
            </a:r>
            <a:r>
              <a:rPr lang="en-GB" baseline="0" dirty="0" smtClean="0">
                <a:latin typeface="Franklin Gothic Book" pitchFamily="34" charset="0"/>
              </a:rPr>
              <a:t> – SET CAPPED AMOUNT, EXAMPLE</a:t>
            </a:r>
          </a:p>
          <a:p>
            <a:pPr marL="171450" indent="-171450" eaLnBrk="1" hangingPunct="1">
              <a:buFont typeface="Arial" pitchFamily="34" charset="0"/>
              <a:buChar char="•"/>
            </a:pPr>
            <a:r>
              <a:rPr lang="en-GB" baseline="0" dirty="0" smtClean="0">
                <a:latin typeface="Franklin Gothic Book" pitchFamily="34" charset="0"/>
              </a:rPr>
              <a:t>SAVED CHANGES – PRICE TYPES WITHIN CAPPING LIMIT</a:t>
            </a:r>
          </a:p>
          <a:p>
            <a:pPr marL="171450" indent="-171450" eaLnBrk="1" hangingPunct="1">
              <a:buFont typeface="Arial" pitchFamily="34" charset="0"/>
              <a:buChar char="•"/>
            </a:pPr>
            <a:r>
              <a:rPr lang="en-GB" baseline="0" dirty="0" smtClean="0">
                <a:latin typeface="Franklin Gothic Book" pitchFamily="34" charset="0"/>
              </a:rPr>
              <a:t>MIXTURE</a:t>
            </a:r>
          </a:p>
          <a:p>
            <a:pPr marL="171450" indent="-171450" eaLnBrk="1" hangingPunct="1">
              <a:buFont typeface="Arial" pitchFamily="34" charset="0"/>
              <a:buChar char="•"/>
            </a:pPr>
            <a:r>
              <a:rPr lang="en-GB" baseline="0" dirty="0" smtClean="0">
                <a:latin typeface="Franklin Gothic Book" pitchFamily="34" charset="0"/>
              </a:rPr>
              <a:t>LIGHTWEIGHT PROCEDURE – EVERY MINUTE – CHECK</a:t>
            </a:r>
          </a:p>
          <a:p>
            <a:pPr marL="171450" indent="-171450" eaLnBrk="1" hangingPunct="1">
              <a:buFont typeface="Arial" pitchFamily="34" charset="0"/>
              <a:buChar char="•"/>
            </a:pPr>
            <a:r>
              <a:rPr lang="en-GB" baseline="0" dirty="0" smtClean="0">
                <a:latin typeface="Franklin Gothic Book" pitchFamily="34" charset="0"/>
              </a:rPr>
              <a:t>IF REACHED -  DATABASE EXPIRE EACH PRICE TYPE WITHIN CATEGORY</a:t>
            </a:r>
          </a:p>
          <a:p>
            <a:pPr marL="171450" indent="-171450" eaLnBrk="1" hangingPunct="1">
              <a:buFont typeface="Arial" pitchFamily="34" charset="0"/>
              <a:buChar char="•"/>
            </a:pPr>
            <a:r>
              <a:rPr lang="en-GB" baseline="0" dirty="0" smtClean="0">
                <a:latin typeface="Franklin Gothic Book" pitchFamily="34" charset="0"/>
              </a:rPr>
              <a:t>SECOND EXAMPLE - TICK</a:t>
            </a:r>
            <a:endParaRPr lang="en-GB" dirty="0" smtClean="0">
              <a:latin typeface="Franklin Gothic Book" pitchFamily="34" charset="0"/>
            </a:endParaRPr>
          </a:p>
          <a:p>
            <a:pPr eaLnBrk="1" hangingPunct="1"/>
            <a:endParaRPr lang="en-GB" dirty="0" smtClean="0">
              <a:latin typeface="Franklin Gothic Book" pitchFamily="34" charset="0"/>
            </a:endParaRPr>
          </a:p>
          <a:p>
            <a:pPr eaLnBrk="1" hangingPunct="1"/>
            <a:r>
              <a:rPr lang="en-GB" dirty="0" smtClean="0">
                <a:latin typeface="Franklin Gothic Book" pitchFamily="34" charset="0"/>
              </a:rPr>
              <a:t>After</a:t>
            </a:r>
            <a:r>
              <a:rPr lang="en-GB" baseline="0" dirty="0" smtClean="0">
                <a:latin typeface="Franklin Gothic Book" pitchFamily="34" charset="0"/>
              </a:rPr>
              <a:t> selecting the price category I’ve set the capped amount for this category – which in this example is 200. I’ve saved my changes and as you can see all price types that are using the same price map with the concessions category have fell into my capping limit. Therefore a mixture of these price types can be used, however once the limit of 200 is reached the price type will become automatically unavailable. A lightweight procedure runs every minute checking whether the capping limit has been reached, if capping has been reached the database will expire the end date of each price type within that category, and as in the second example a tick has appeared, confirming the capping limit has been reached for this particular performance.</a:t>
            </a:r>
            <a:endParaRPr lang="en-GB" dirty="0" smtClean="0">
              <a:latin typeface="Franklin Gothic Book"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Quick</a:t>
            </a:r>
            <a:r>
              <a:rPr lang="en-GB" baseline="0" dirty="0" smtClean="0">
                <a:latin typeface="Franklin Gothic Book" pitchFamily="34" charset="0"/>
              </a:rPr>
              <a:t> note – our database team have also created a mass insert capping report, so capping can be added retrospectively or at the end of setting up a performance.</a:t>
            </a:r>
            <a:endParaRPr lang="en-GB" dirty="0" smtClean="0">
              <a:latin typeface="Franklin Gothic Book"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We encourage</a:t>
            </a:r>
            <a:r>
              <a:rPr lang="en-GB" baseline="0" dirty="0" smtClean="0">
                <a:latin typeface="Franklin Gothic Book" pitchFamily="34" charset="0"/>
              </a:rPr>
              <a:t> our staff to check the remaining number of capped tickets available by selecting the product reference guide which can be accessed by double clicking on a performance via the product catalogue.</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This will detail the total number of capped tickets allowed as set during performance set up, total used, total remaining and also the price types that can be used as part of the capping.</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Once capping has been reached, the total remaining amount will be zero as show in the second example</a:t>
            </a:r>
          </a:p>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One problem that can</a:t>
            </a:r>
            <a:r>
              <a:rPr lang="en-GB" baseline="0" dirty="0" smtClean="0">
                <a:latin typeface="Franklin Gothic Book" pitchFamily="34" charset="0"/>
              </a:rPr>
              <a:t> occur is the potential to go above the capped amount (see highlighted blue box). </a:t>
            </a:r>
          </a:p>
          <a:p>
            <a:pPr marL="171450" indent="-171450" eaLnBrk="1" hangingPunct="1">
              <a:buFont typeface="Arial" pitchFamily="34" charset="0"/>
              <a:buChar char="•"/>
            </a:pPr>
            <a:r>
              <a:rPr lang="en-GB" baseline="0" dirty="0" smtClean="0">
                <a:latin typeface="Franklin Gothic Book" pitchFamily="34" charset="0"/>
              </a:rPr>
              <a:t>EVERY MINUTE – TWO ORDERS SAME TIME</a:t>
            </a:r>
          </a:p>
          <a:p>
            <a:pPr marL="171450" indent="-171450" eaLnBrk="1" hangingPunct="1">
              <a:buFont typeface="Arial" pitchFamily="34" charset="0"/>
              <a:buChar char="•"/>
            </a:pPr>
            <a:r>
              <a:rPr lang="en-GB" baseline="0" dirty="0" smtClean="0">
                <a:latin typeface="Franklin Gothic Book" pitchFamily="34" charset="0"/>
              </a:rPr>
              <a:t>3 TICKETS REMAIN – BOOK ABOVE</a:t>
            </a:r>
          </a:p>
          <a:p>
            <a:pPr marL="171450" indent="-171450" eaLnBrk="1" hangingPunct="1">
              <a:buFont typeface="Arial" pitchFamily="34" charset="0"/>
              <a:buChar char="•"/>
            </a:pPr>
            <a:r>
              <a:rPr lang="en-GB" baseline="0" dirty="0" smtClean="0">
                <a:latin typeface="Franklin Gothic Book" pitchFamily="34" charset="0"/>
              </a:rPr>
              <a:t>ONLY ONCE SAVED – PROCEDURE TAKE INTO CONSIDERATION UPDATED FIGURES</a:t>
            </a:r>
          </a:p>
          <a:p>
            <a:pPr marL="171450" indent="-171450" eaLnBrk="1" hangingPunct="1">
              <a:buFont typeface="Arial" pitchFamily="34" charset="0"/>
              <a:buChar char="•"/>
            </a:pPr>
            <a:r>
              <a:rPr lang="en-GB" baseline="0" dirty="0" smtClean="0">
                <a:latin typeface="Franklin Gothic Book" pitchFamily="34" charset="0"/>
              </a:rPr>
              <a:t>EXAMPLE – MINUS FIGURE</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We’ve previously tried adding a lower amount as the set capped limit, that is if we’re allowed 200 – we’ve added 195 so we do have a</a:t>
            </a:r>
            <a:r>
              <a:rPr lang="en-GB" b="1" baseline="0" dirty="0" smtClean="0">
                <a:latin typeface="Franklin Gothic Book" pitchFamily="34" charset="0"/>
              </a:rPr>
              <a:t> safeguard </a:t>
            </a:r>
            <a:r>
              <a:rPr lang="en-GB" baseline="0" dirty="0" smtClean="0">
                <a:latin typeface="Franklin Gothic Book" pitchFamily="34" charset="0"/>
              </a:rPr>
              <a:t>to ensure we don’t go over. However, as our VSA’s become more confident with the capping procedure we train and monitor them to ensure they are </a:t>
            </a:r>
            <a:r>
              <a:rPr lang="en-GB" b="1" baseline="0" dirty="0" smtClean="0">
                <a:latin typeface="Franklin Gothic Book" pitchFamily="34" charset="0"/>
              </a:rPr>
              <a:t>checking the Product Reference Guide</a:t>
            </a:r>
            <a:r>
              <a:rPr lang="en-GB" baseline="0" dirty="0" smtClean="0">
                <a:latin typeface="Franklin Gothic Book" pitchFamily="34" charset="0"/>
              </a:rPr>
              <a:t> before applying the discounted price types to the order – which has proved successful.</a:t>
            </a:r>
            <a:endParaRPr lang="en-GB" dirty="0" smtClean="0">
              <a:latin typeface="Franklin Gothic Book"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sz="1600" dirty="0" smtClean="0">
                <a:latin typeface="Franklin Gothic Book" pitchFamily="34" charset="0"/>
              </a:rPr>
              <a:t>In addition to this, we report regularly on the</a:t>
            </a:r>
            <a:r>
              <a:rPr lang="en-GB" sz="1600" baseline="0" dirty="0" smtClean="0">
                <a:latin typeface="Franklin Gothic Book" pitchFamily="34" charset="0"/>
              </a:rPr>
              <a:t> remaining amount of capping for each performance. </a:t>
            </a:r>
          </a:p>
          <a:p>
            <a:pPr marL="0" indent="0" eaLnBrk="1" hangingPunct="1">
              <a:buFont typeface="Arial" pitchFamily="34" charset="0"/>
              <a:buNone/>
            </a:pPr>
            <a:endParaRPr lang="en-GB" sz="1600" baseline="0" dirty="0" smtClean="0">
              <a:latin typeface="Franklin Gothic Book" pitchFamily="34" charset="0"/>
            </a:endParaRPr>
          </a:p>
          <a:p>
            <a:pPr marL="171450" indent="-171450" eaLnBrk="1" hangingPunct="1">
              <a:buFont typeface="Arial" pitchFamily="34" charset="0"/>
              <a:buChar char="•"/>
            </a:pPr>
            <a:r>
              <a:rPr lang="en-GB" sz="1600" baseline="0" dirty="0" smtClean="0">
                <a:latin typeface="Franklin Gothic Book" pitchFamily="34" charset="0"/>
              </a:rPr>
              <a:t>A custom report has been created where we can </a:t>
            </a:r>
            <a:r>
              <a:rPr lang="en-GB" sz="1600" b="1" baseline="0" dirty="0" smtClean="0">
                <a:latin typeface="Franklin Gothic Book" pitchFamily="34" charset="0"/>
              </a:rPr>
              <a:t>PARAMETERS</a:t>
            </a:r>
          </a:p>
          <a:p>
            <a:pPr marL="0" indent="0" eaLnBrk="1" hangingPunct="1">
              <a:buFont typeface="Arial" pitchFamily="34" charset="0"/>
              <a:buNone/>
            </a:pPr>
            <a:endParaRPr lang="en-GB" sz="1600" baseline="0" dirty="0" smtClean="0">
              <a:latin typeface="Franklin Gothic Book" pitchFamily="34" charset="0"/>
            </a:endParaRPr>
          </a:p>
          <a:p>
            <a:pPr marL="285750" indent="-285750" eaLnBrk="1" hangingPunct="1">
              <a:buFont typeface="Arial" pitchFamily="34" charset="0"/>
              <a:buChar char="•"/>
            </a:pPr>
            <a:r>
              <a:rPr lang="en-GB" sz="1600" baseline="0" dirty="0" smtClean="0">
                <a:latin typeface="Franklin Gothic Book" pitchFamily="34" charset="0"/>
              </a:rPr>
              <a:t>REPORT ON CAPPING ACROSS A RUN </a:t>
            </a:r>
          </a:p>
          <a:p>
            <a:pPr marL="285750" indent="-285750" eaLnBrk="1" hangingPunct="1">
              <a:buFont typeface="Arial" pitchFamily="34" charset="0"/>
              <a:buChar char="•"/>
            </a:pPr>
            <a:endParaRPr lang="en-GB" sz="1600" baseline="0" dirty="0" smtClean="0">
              <a:latin typeface="Franklin Gothic Book" pitchFamily="34" charset="0"/>
            </a:endParaRPr>
          </a:p>
          <a:p>
            <a:pPr marL="285750" indent="-285750" eaLnBrk="1" hangingPunct="1">
              <a:buFont typeface="Arial" pitchFamily="34" charset="0"/>
              <a:buChar char="•"/>
            </a:pPr>
            <a:r>
              <a:rPr lang="en-GB" sz="1600" baseline="0" dirty="0" smtClean="0">
                <a:latin typeface="Franklin Gothic Book" pitchFamily="34" charset="0"/>
              </a:rPr>
              <a:t>ADJUST CAPPING LIMIT PER PERFORMANCE – BALANCE ACROSS THE RUN.</a:t>
            </a:r>
          </a:p>
          <a:p>
            <a:pPr marL="0" indent="0" eaLnBrk="1" hangingPunct="1">
              <a:buFont typeface="Arial" pitchFamily="34" charset="0"/>
              <a:buNone/>
            </a:pPr>
            <a:r>
              <a:rPr lang="en-GB" sz="1400" baseline="0" dirty="0" smtClean="0">
                <a:latin typeface="Franklin Gothic Book" pitchFamily="34" charset="0"/>
              </a:rPr>
              <a:t>That is, if we’ve gone over the allowed amount on one performance we can amend the total allowed on another performance where tickets are still available at the capped offer, thus balancing over the run. </a:t>
            </a:r>
          </a:p>
          <a:p>
            <a:pPr marL="0" indent="0" eaLnBrk="1" hangingPunct="1">
              <a:buFont typeface="Arial" pitchFamily="34" charset="0"/>
              <a:buNone/>
            </a:pPr>
            <a:endParaRPr lang="en-GB" sz="1400" baseline="0" dirty="0" smtClean="0">
              <a:latin typeface="Franklin Gothic Book" pitchFamily="34" charset="0"/>
            </a:endParaRPr>
          </a:p>
          <a:p>
            <a:pPr marL="285750" indent="-285750" eaLnBrk="1" hangingPunct="1">
              <a:buFont typeface="Arial" pitchFamily="34" charset="0"/>
              <a:buChar char="•"/>
            </a:pPr>
            <a:r>
              <a:rPr lang="en-GB" sz="1400" baseline="0" dirty="0" smtClean="0">
                <a:latin typeface="Franklin Gothic Book" pitchFamily="34" charset="0"/>
              </a:rPr>
              <a:t>This is of course, subject to the agreement with the Producer</a:t>
            </a:r>
            <a:endParaRPr lang="en-GB" sz="1400" dirty="0" smtClean="0">
              <a:latin typeface="Franklin Gothic Book"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GB" sz="1400" dirty="0" smtClean="0">
                <a:latin typeface="Franklin Gothic Book" pitchFamily="34" charset="0"/>
              </a:rPr>
              <a:t>Difficult</a:t>
            </a:r>
            <a:r>
              <a:rPr lang="en-GB" sz="1400" baseline="0" dirty="0" smtClean="0">
                <a:latin typeface="Franklin Gothic Book" pitchFamily="34" charset="0"/>
              </a:rPr>
              <a:t> to calculate however some clear differences</a:t>
            </a:r>
          </a:p>
          <a:p>
            <a:pPr marL="171450" indent="-171450" eaLnBrk="1" hangingPunct="1">
              <a:buFont typeface="Arial" pitchFamily="34" charset="0"/>
              <a:buChar char="•"/>
            </a:pPr>
            <a:r>
              <a:rPr lang="en-GB" sz="1400" b="1" baseline="0" dirty="0" smtClean="0">
                <a:latin typeface="Franklin Gothic Book" pitchFamily="34" charset="0"/>
              </a:rPr>
              <a:t>Compared</a:t>
            </a:r>
            <a:r>
              <a:rPr lang="en-GB" sz="1400" baseline="0" dirty="0" smtClean="0">
                <a:latin typeface="Franklin Gothic Book" pitchFamily="34" charset="0"/>
              </a:rPr>
              <a:t> 2 like for like performances one with capping and one without capping, with similar ticket prices – similar number of performances and similar number of attendees.</a:t>
            </a:r>
          </a:p>
          <a:p>
            <a:pPr marL="171450" indent="-171450" eaLnBrk="1" hangingPunct="1">
              <a:buFont typeface="Arial" pitchFamily="34" charset="0"/>
              <a:buChar char="•"/>
            </a:pPr>
            <a:r>
              <a:rPr lang="en-GB" sz="1400" b="1" baseline="0" dirty="0" smtClean="0">
                <a:latin typeface="Franklin Gothic Book" pitchFamily="34" charset="0"/>
              </a:rPr>
              <a:t>Calculated % based on the gross potential income (if every available ticket was sold at standard price)</a:t>
            </a:r>
            <a:endParaRPr lang="en-GB" sz="1400" b="1" dirty="0" smtClean="0">
              <a:latin typeface="Franklin Gothic Book" pitchFamily="34" charset="0"/>
            </a:endParaRPr>
          </a:p>
          <a:p>
            <a:pPr marL="171450" indent="-171450" eaLnBrk="1" hangingPunct="1">
              <a:buFont typeface="Arial" pitchFamily="34" charset="0"/>
              <a:buChar char="•"/>
            </a:pPr>
            <a:r>
              <a:rPr lang="en-GB" sz="1400" dirty="0" smtClean="0">
                <a:latin typeface="Franklin Gothic Book" pitchFamily="34" charset="0"/>
              </a:rPr>
              <a:t>Less</a:t>
            </a:r>
            <a:r>
              <a:rPr lang="en-GB" sz="1400" baseline="0" dirty="0" smtClean="0">
                <a:latin typeface="Franklin Gothic Book" pitchFamily="34" charset="0"/>
              </a:rPr>
              <a:t> Concessions given out for the 2</a:t>
            </a:r>
            <a:r>
              <a:rPr lang="en-GB" sz="1400" baseline="30000" dirty="0" smtClean="0">
                <a:latin typeface="Franklin Gothic Book" pitchFamily="34" charset="0"/>
              </a:rPr>
              <a:t>nd</a:t>
            </a:r>
            <a:r>
              <a:rPr lang="en-GB" sz="1400" baseline="0" dirty="0" smtClean="0">
                <a:latin typeface="Franklin Gothic Book" pitchFamily="34" charset="0"/>
              </a:rPr>
              <a:t> Musical which in turn has increased r</a:t>
            </a:r>
            <a:r>
              <a:rPr lang="en-GB" sz="1400" dirty="0" smtClean="0">
                <a:latin typeface="Franklin Gothic Book" pitchFamily="34" charset="0"/>
              </a:rPr>
              <a:t>evenue</a:t>
            </a:r>
          </a:p>
          <a:p>
            <a:pPr marL="171450" indent="-171450" eaLnBrk="1" hangingPunct="1">
              <a:buFont typeface="Arial" pitchFamily="34" charset="0"/>
              <a:buChar char="•"/>
            </a:pPr>
            <a:r>
              <a:rPr lang="en-GB" sz="1400" dirty="0" smtClean="0">
                <a:latin typeface="Franklin Gothic Book" pitchFamily="34" charset="0"/>
              </a:rPr>
              <a:t>Mamma Mia – Price Types &gt; Standard.</a:t>
            </a:r>
            <a:r>
              <a:rPr lang="en-GB" sz="1400" baseline="0" dirty="0" smtClean="0">
                <a:latin typeface="Franklin Gothic Book" pitchFamily="34" charset="0"/>
              </a:rPr>
              <a:t> Based on those figures there was a potential saving of over £120k</a:t>
            </a:r>
          </a:p>
          <a:p>
            <a:pPr marL="171450" indent="-171450" eaLnBrk="1" hangingPunct="1">
              <a:buFont typeface="Arial" pitchFamily="34" charset="0"/>
              <a:buChar char="•"/>
            </a:pPr>
            <a:r>
              <a:rPr lang="en-GB" sz="1400" baseline="0" dirty="0" smtClean="0">
                <a:latin typeface="Franklin Gothic Book" pitchFamily="34" charset="0"/>
              </a:rPr>
              <a:t>SUMMARISE – CAPPING CAN BE ADDED TO TESSITURA AND CAN RESULT IN FINANCIAL SAVINGS</a:t>
            </a:r>
          </a:p>
          <a:p>
            <a:pPr marL="0" indent="0" eaLnBrk="1" hangingPunct="1">
              <a:buFont typeface="Arial" pitchFamily="34" charset="0"/>
              <a:buNone/>
            </a:pPr>
            <a:endParaRPr lang="en-GB" sz="1400" dirty="0" smtClean="0">
              <a:latin typeface="Franklin Gothic Book"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dirty="0" smtClean="0">
              <a:latin typeface="Franklin Gothic Book"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I’m going to talk to you today about our Access Scheme, which we launched in March of this year.</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This presentation centres around the allocation of complimentary and reduced priced seats for the carers (or Personal Assistants) of disabled people who need additional support when attending shows. </a:t>
            </a:r>
          </a:p>
          <a:p>
            <a:pPr eaLnBrk="1" hangingPunct="1"/>
            <a:r>
              <a:rPr lang="en-GB" baseline="0" dirty="0" smtClean="0">
                <a:latin typeface="Franklin Gothic Book" pitchFamily="34" charset="0"/>
              </a:rPr>
              <a:t>To clarify our Access Scheme does not effect the price of seats for the disabled people themselves, it only effects the seats for the carers.  </a:t>
            </a:r>
          </a:p>
          <a:p>
            <a:pPr eaLnBrk="1" hangingPunct="1"/>
            <a:endParaRPr lang="en-GB" baseline="0" dirty="0" smtClean="0">
              <a:latin typeface="Franklin Gothic Book"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Here is a summary of the topics I am going to cover:</a:t>
            </a:r>
          </a:p>
          <a:p>
            <a:pPr eaLnBrk="1" hangingPunct="1"/>
            <a:endParaRPr lang="en-GB" baseline="0" dirty="0" smtClean="0">
              <a:latin typeface="Franklin Gothic Book"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Here’s a bit of background</a:t>
            </a:r>
            <a:r>
              <a:rPr lang="en-GB" baseline="0" dirty="0" smtClean="0">
                <a:latin typeface="Franklin Gothic Book" pitchFamily="34" charset="0"/>
              </a:rPr>
              <a:t> to the way we used to allocated companion seats.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Basically beforehand we operated a system of trust. We would ask them “in the event of a fire would you need assistance?” and if they said yes then we would give them the complimentary seat.</a:t>
            </a:r>
          </a:p>
          <a:p>
            <a:pPr eaLnBrk="1" hangingPunct="1"/>
            <a:endParaRPr lang="en-GB" baseline="0" dirty="0" smtClean="0">
              <a:latin typeface="Franklin Gothic Book" pitchFamily="34" charset="0"/>
            </a:endParaRPr>
          </a:p>
          <a:p>
            <a:pPr marL="171450" indent="-171450" eaLnBrk="1" hangingPunct="1">
              <a:buFont typeface="Arial" pitchFamily="34" charset="0"/>
              <a:buChar char="•"/>
            </a:pPr>
            <a:r>
              <a:rPr lang="en-GB" baseline="0" dirty="0" smtClean="0">
                <a:latin typeface="Franklin Gothic Book" pitchFamily="34" charset="0"/>
              </a:rPr>
              <a:t>no control measure </a:t>
            </a:r>
          </a:p>
          <a:p>
            <a:pPr marL="171450" indent="-171450" eaLnBrk="1" hangingPunct="1">
              <a:buFont typeface="Arial" pitchFamily="34" charset="0"/>
              <a:buChar char="•"/>
            </a:pPr>
            <a:r>
              <a:rPr lang="en-GB" baseline="0" dirty="0" smtClean="0">
                <a:latin typeface="Franklin Gothic Book" pitchFamily="34" charset="0"/>
              </a:rPr>
              <a:t>no real definition of the level of assistance needed</a:t>
            </a:r>
          </a:p>
          <a:p>
            <a:pPr marL="171450" indent="-171450" eaLnBrk="1" hangingPunct="1">
              <a:buFont typeface="Arial" pitchFamily="34" charset="0"/>
              <a:buChar char="•"/>
            </a:pPr>
            <a:r>
              <a:rPr lang="en-GB" baseline="0" dirty="0" smtClean="0">
                <a:latin typeface="Franklin Gothic Book" pitchFamily="34" charset="0"/>
              </a:rPr>
              <a:t>This led to inconsistencies and lack of clarity amongst customers and staff alike:</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One customers idea of needing a complimentary seat would be different to another’s. </a:t>
            </a:r>
          </a:p>
          <a:p>
            <a:pPr eaLnBrk="1" hangingPunct="1"/>
            <a:r>
              <a:rPr lang="en-GB" baseline="0" dirty="0" smtClean="0">
                <a:latin typeface="Franklin Gothic Book" pitchFamily="34" charset="0"/>
              </a:rPr>
              <a:t>One VSA’s idea of needing a complimentary seat would be different to another’s.</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On top of this, the VSA’s would sometimes feel awkward asking the customer questions and it sometimes felt that we were judging or assessing the customers needs ourselves.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The boundaries were very blurred and there were occasions where the complimentary carer seats had been given to customers who were not disabled at all but to those who had temporary injuries such has a broken leg.</a:t>
            </a: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Franklin Gothic Book" pitchFamily="34" charset="0"/>
              </a:rPr>
              <a:t>As I’m sure you can appreciate,</a:t>
            </a:r>
            <a:r>
              <a:rPr lang="en-GB" baseline="0" dirty="0" smtClean="0">
                <a:latin typeface="Franklin Gothic Book" pitchFamily="34" charset="0"/>
              </a:rPr>
              <a:t> this situation was not at all ideal and of course also had quite significant financial drawbacks as well.</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latin typeface="Franklin Gothic Book" pitchFamily="34" charset="0"/>
              </a:rPr>
              <a:t>It was felt that a review was needed. We wanted a system that would be fair and we wanted to ensure that the complimentary seats were allocated to those with the most needs. </a:t>
            </a:r>
            <a:endParaRPr lang="en-GB" dirty="0" smtClean="0">
              <a:latin typeface="Franklin Gothic Book" pitchFamily="34" charset="0"/>
            </a:endParaRPr>
          </a:p>
          <a:p>
            <a:pPr eaLnBrk="1" hangingPunct="1"/>
            <a:endParaRPr lang="en-GB" dirty="0" smtClean="0">
              <a:latin typeface="Franklin Gothic Book" pitchFamily="34" charset="0"/>
            </a:endParaRPr>
          </a:p>
          <a:p>
            <a:pPr eaLnBrk="1" hangingPunct="1"/>
            <a:r>
              <a:rPr lang="en-GB" dirty="0" smtClean="0">
                <a:latin typeface="Franklin Gothic Book" pitchFamily="34" charset="0"/>
              </a:rPr>
              <a:t>So</a:t>
            </a:r>
            <a:r>
              <a:rPr lang="en-GB" baseline="0" dirty="0" smtClean="0">
                <a:latin typeface="Franklin Gothic Book" pitchFamily="34" charset="0"/>
              </a:rPr>
              <a:t> Leonie Wallace, Head of Visitor Services at the Centre started researching and benchmarking to see what other venues were offering.</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She found that less than a year prior to this, the New Theatre (which is a local theatre in Cardiff) had revised their access scheme. They had worked alongside major disability groups in wales – Diverse </a:t>
            </a:r>
            <a:r>
              <a:rPr lang="en-GB" baseline="0" dirty="0" err="1" smtClean="0">
                <a:latin typeface="Franklin Gothic Book" pitchFamily="34" charset="0"/>
              </a:rPr>
              <a:t>Cyrmu</a:t>
            </a:r>
            <a:r>
              <a:rPr lang="en-GB" baseline="0" dirty="0" smtClean="0">
                <a:latin typeface="Franklin Gothic Book" pitchFamily="34" charset="0"/>
              </a:rPr>
              <a:t> and Disability Arts </a:t>
            </a:r>
            <a:r>
              <a:rPr lang="en-GB" baseline="0" dirty="0" err="1" smtClean="0">
                <a:latin typeface="Franklin Gothic Book" pitchFamily="34" charset="0"/>
              </a:rPr>
              <a:t>Cymru</a:t>
            </a:r>
            <a:r>
              <a:rPr lang="en-GB" baseline="0" dirty="0" smtClean="0">
                <a:latin typeface="Franklin Gothic Book" pitchFamily="34" charset="0"/>
              </a:rPr>
              <a:t> to form their scheme. This had been well received and so we also met with them and worked in consultation with them to come up with our access scheme.</a:t>
            </a:r>
          </a:p>
          <a:p>
            <a:pPr eaLnBrk="1" hangingPunct="1"/>
            <a:r>
              <a:rPr lang="en-GB" baseline="0" dirty="0" smtClean="0">
                <a:latin typeface="Franklin Gothic Book" pitchFamily="34" charset="0"/>
              </a:rPr>
              <a:t>This ensured that our scheme was fair, consistent and importantly, was also endorsed by these working groups.</a:t>
            </a:r>
          </a:p>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So What is Our Access Scheme then</a:t>
            </a:r>
            <a:r>
              <a:rPr lang="en-GB" baseline="0" dirty="0" smtClean="0">
                <a:latin typeface="Franklin Gothic Book" pitchFamily="34" charset="0"/>
              </a:rPr>
              <a:t> a</a:t>
            </a:r>
            <a:r>
              <a:rPr lang="en-GB" dirty="0" smtClean="0">
                <a:latin typeface="Franklin Gothic Book" pitchFamily="34" charset="0"/>
              </a:rPr>
              <a:t>nd </a:t>
            </a:r>
            <a:r>
              <a:rPr lang="en-GB" baseline="0" dirty="0" smtClean="0">
                <a:latin typeface="Franklin Gothic Book" pitchFamily="34" charset="0"/>
              </a:rPr>
              <a:t>how do we decide who is eligible to join the scheme? </a:t>
            </a:r>
          </a:p>
          <a:p>
            <a:pPr eaLnBrk="1" hangingPunct="1"/>
            <a:endParaRPr lang="en-GB" dirty="0" smtClean="0">
              <a:latin typeface="Franklin Gothic Book" pitchFamily="34" charset="0"/>
            </a:endParaRPr>
          </a:p>
          <a:p>
            <a:pPr eaLnBrk="1" hangingPunct="1"/>
            <a:r>
              <a:rPr lang="en-GB" baseline="0" dirty="0" smtClean="0">
                <a:latin typeface="Franklin Gothic Book" pitchFamily="34" charset="0"/>
              </a:rPr>
              <a:t>There are two levels of discounts that can be applied for – a complimentary seat or a 30% concession.</a:t>
            </a:r>
          </a:p>
          <a:p>
            <a:pPr eaLnBrk="1" hangingPunct="1"/>
            <a:r>
              <a:rPr lang="en-GB" baseline="0" dirty="0" smtClean="0">
                <a:latin typeface="Franklin Gothic Book" pitchFamily="34" charset="0"/>
              </a:rPr>
              <a:t>The criteria was approved by the disability groups we consulted and is based on the levels set out by the Disability Living Allowance that is awarded by the government to disabled people.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To apply for a complimentary seat for the carer, (see screen)</a:t>
            </a:r>
          </a:p>
          <a:p>
            <a:pPr eaLnBrk="1" hangingPunct="1"/>
            <a:r>
              <a:rPr lang="en-GB" baseline="0" dirty="0" smtClean="0">
                <a:latin typeface="Franklin Gothic Book" pitchFamily="34" charset="0"/>
              </a:rPr>
              <a:t>To qualify for a 30% concession seat for their carer, (see screen)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If the patron is receiving Disability Living Allowance with the mobility component, or are receiving any other allowances then they do not qualify to join the scheme. They can still have a discount for their own ticket (if there is a disabled concession for the show) but they do not qualify for a complimentary or concession rate seat for their carer.</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The main reason behind not including the </a:t>
            </a:r>
            <a:r>
              <a:rPr lang="en-GB" i="1" baseline="0" dirty="0" smtClean="0">
                <a:latin typeface="Franklin Gothic Book" pitchFamily="34" charset="0"/>
              </a:rPr>
              <a:t>mobility </a:t>
            </a:r>
            <a:r>
              <a:rPr lang="en-GB" baseline="0" dirty="0" smtClean="0">
                <a:latin typeface="Franklin Gothic Book" pitchFamily="34" charset="0"/>
              </a:rPr>
              <a:t>element was that the Centre was purpose built and is fully accessible to patrons in wheelchairs or who have mobility problems.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So, the Access Scheme has a strict criteria which is very black and white but this is what takes away the inconsistencies previously described and makes it very clear to both customer and staff as to who </a:t>
            </a:r>
            <a:r>
              <a:rPr lang="en-GB" i="1" baseline="0" dirty="0" smtClean="0">
                <a:latin typeface="Franklin Gothic Book" pitchFamily="34" charset="0"/>
              </a:rPr>
              <a:t>should</a:t>
            </a:r>
            <a:r>
              <a:rPr lang="en-GB" baseline="0" dirty="0" smtClean="0">
                <a:latin typeface="Franklin Gothic Book" pitchFamily="34" charset="0"/>
              </a:rPr>
              <a:t> get the complimentary/concessionary seats.</a:t>
            </a:r>
            <a:endParaRPr lang="en-GB" dirty="0" smtClean="0">
              <a:latin typeface="Franklin Gothic Book"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How to apply….</a:t>
            </a:r>
          </a:p>
          <a:p>
            <a:pPr eaLnBrk="1" hangingPunct="1"/>
            <a:endParaRPr lang="en-GB" baseline="0" dirty="0" smtClean="0">
              <a:latin typeface="Franklin Gothic Book" pitchFamily="34" charset="0"/>
            </a:endParaRPr>
          </a:p>
          <a:p>
            <a:pPr eaLnBrk="1" hangingPunct="1"/>
            <a:r>
              <a:rPr lang="en-GB" dirty="0" smtClean="0"/>
              <a:t>So that is the basics of the Access</a:t>
            </a:r>
            <a:r>
              <a:rPr lang="en-GB" baseline="0" dirty="0" smtClean="0"/>
              <a:t> Scheme from a public point of view. </a:t>
            </a:r>
          </a:p>
          <a:p>
            <a:pPr eaLnBrk="1" hangingPunct="1"/>
            <a:r>
              <a:rPr lang="en-GB" baseline="0" dirty="0" smtClean="0">
                <a:latin typeface="Franklin Gothic Book" pitchFamily="34" charset="0"/>
              </a:rPr>
              <a:t>Now I will go through the Access Scheme in terms of our processes and how we use Tessitura to fulfil this.</a:t>
            </a:r>
            <a:endParaRPr lang="en-GB" dirty="0" smtClean="0">
              <a:latin typeface="Franklin Gothic Book"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t>The challenge we faced in Ticketing Services was coming up with a way of logging all relevant information on Tessitura in an efficient way that is easy to locate. We wanted a way of auditing the scheme to make sure the correct discounts were being applied at all times. And we also wanted to be able to report on any financial variances the scheme brought. </a:t>
            </a:r>
          </a:p>
          <a:p>
            <a:pPr eaLnBrk="1" hangingPunct="1"/>
            <a:endParaRPr lang="en-GB" dirty="0" smtClean="0"/>
          </a:p>
          <a:p>
            <a:pPr eaLnBrk="1" hangingPunct="1"/>
            <a:r>
              <a:rPr lang="en-GB" dirty="0" smtClean="0"/>
              <a:t>We use various features</a:t>
            </a:r>
            <a:r>
              <a:rPr lang="en-GB" baseline="0" dirty="0" smtClean="0"/>
              <a:t> or fu</a:t>
            </a:r>
            <a:r>
              <a:rPr lang="en-GB" dirty="0" smtClean="0"/>
              <a:t>nctions</a:t>
            </a:r>
            <a:r>
              <a:rPr lang="en-GB" baseline="0" dirty="0" smtClean="0"/>
              <a:t> of Tessitura for the Access Scheme and the first one is the Customer Service Issue function or CSI’s.</a:t>
            </a:r>
          </a:p>
          <a:p>
            <a:pPr eaLnBrk="1" hangingPunct="1"/>
            <a:endParaRPr lang="en-GB" baseline="0" dirty="0" smtClean="0"/>
          </a:p>
          <a:p>
            <a:pPr eaLnBrk="1" hangingPunct="1"/>
            <a:r>
              <a:rPr lang="en-GB" baseline="0" dirty="0" smtClean="0"/>
              <a:t>Where possible download forms, not possible we will send one out to them. In these cases we use the Customer Service Issues (CSI) function in order to log the form requests that have come in via front counter or phone.</a:t>
            </a:r>
          </a:p>
          <a:p>
            <a:pPr eaLnBrk="1" hangingPunct="1"/>
            <a:endParaRPr lang="en-GB" dirty="0" smtClean="0"/>
          </a:p>
          <a:p>
            <a:pPr eaLnBrk="1" hangingPunct="1"/>
            <a:r>
              <a:rPr lang="en-GB" baseline="0" dirty="0" smtClean="0"/>
              <a:t>There are different application forms depending on who is applying – the Disabled Person, The carer or a Group Organiser.</a:t>
            </a:r>
          </a:p>
          <a:p>
            <a:pPr eaLnBrk="1" hangingPunct="1"/>
            <a:endParaRPr lang="en-GB" baseline="0" dirty="0" smtClean="0"/>
          </a:p>
          <a:p>
            <a:pPr eaLnBrk="1" hangingPunct="1"/>
            <a:r>
              <a:rPr lang="en-GB" dirty="0" smtClean="0">
                <a:latin typeface="Franklin Gothic Book" pitchFamily="34" charset="0"/>
              </a:rPr>
              <a:t>Contact</a:t>
            </a:r>
            <a:r>
              <a:rPr lang="en-GB" baseline="0" dirty="0" smtClean="0">
                <a:latin typeface="Franklin Gothic Book" pitchFamily="34" charset="0"/>
              </a:rPr>
              <a:t> Method – Phone/Front Counter</a:t>
            </a:r>
          </a:p>
          <a:p>
            <a:pPr eaLnBrk="1" hangingPunct="1"/>
            <a:r>
              <a:rPr lang="en-GB" baseline="0" dirty="0" smtClean="0">
                <a:latin typeface="Franklin Gothic Book" pitchFamily="34" charset="0"/>
              </a:rPr>
              <a:t>Category – Access Scheme</a:t>
            </a:r>
          </a:p>
          <a:p>
            <a:pPr eaLnBrk="1" hangingPunct="1"/>
            <a:r>
              <a:rPr lang="en-GB" baseline="0" dirty="0" smtClean="0">
                <a:latin typeface="Franklin Gothic Book" pitchFamily="34" charset="0"/>
              </a:rPr>
              <a:t>Activity Type – *the form that they require*</a:t>
            </a:r>
          </a:p>
          <a:p>
            <a:pPr eaLnBrk="1" hangingPunct="1"/>
            <a:r>
              <a:rPr lang="en-GB" baseline="0" dirty="0" smtClean="0">
                <a:latin typeface="Franklin Gothic Book" pitchFamily="34" charset="0"/>
              </a:rPr>
              <a:t>Notes Section – if there is any extra info – </a:t>
            </a:r>
            <a:r>
              <a:rPr lang="en-GB" baseline="0" dirty="0" err="1" smtClean="0">
                <a:latin typeface="Franklin Gothic Book" pitchFamily="34" charset="0"/>
              </a:rPr>
              <a:t>ie</a:t>
            </a:r>
            <a:r>
              <a:rPr lang="en-GB" baseline="0" dirty="0" smtClean="0">
                <a:latin typeface="Franklin Gothic Book" pitchFamily="34" charset="0"/>
              </a:rPr>
              <a:t> more than 1 form needed, or reservation order number….?</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Front counter VSA resolved the issue and so close the CSI.</a:t>
            </a:r>
          </a:p>
          <a:p>
            <a:pPr eaLnBrk="1" hangingPunct="1"/>
            <a:r>
              <a:rPr lang="en-GB" baseline="0" dirty="0" smtClean="0">
                <a:latin typeface="Franklin Gothic Book" pitchFamily="34" charset="0"/>
              </a:rPr>
              <a:t>Over the phone the CSI would remain unresolved and open.</a:t>
            </a:r>
            <a:endParaRPr lang="en-GB" dirty="0" smtClean="0">
              <a:latin typeface="Franklin Gothic Book"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Rather than</a:t>
            </a:r>
            <a:r>
              <a:rPr lang="en-GB" baseline="0" dirty="0" smtClean="0">
                <a:latin typeface="Franklin Gothic Book" pitchFamily="34" charset="0"/>
              </a:rPr>
              <a:t> the VSA’s who are on the phone sending forms out on request we pull the form request list and send out from </a:t>
            </a:r>
            <a:r>
              <a:rPr lang="en-GB" i="1" baseline="0" dirty="0" smtClean="0">
                <a:latin typeface="Franklin Gothic Book" pitchFamily="34" charset="0"/>
              </a:rPr>
              <a:t>Ticketing Services</a:t>
            </a:r>
            <a:r>
              <a:rPr lang="en-GB" baseline="0" dirty="0" smtClean="0">
                <a:latin typeface="Franklin Gothic Book" pitchFamily="34" charset="0"/>
              </a:rPr>
              <a:t>, as we deal with most of the administration in the ticket office and this means that the VSA’s are more efficient with their time.</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To do this we run a Customer Service Issue Tracking report for each type of form. We run it only for open CSI’s for the relevant date range. When we first launched the access scheme and lots of customers were applying we were running this daily. Now however as it has quietened down we tend to run it twice weekly.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Once the list has been pulled we then mail merge with the relevant covering letter, send out to the customer and resolve and close the CSI.</a:t>
            </a:r>
          </a:p>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Then</a:t>
            </a:r>
            <a:r>
              <a:rPr lang="en-GB" baseline="0" dirty="0" smtClean="0">
                <a:latin typeface="Franklin Gothic Book" pitchFamily="34" charset="0"/>
              </a:rPr>
              <a:t> when the forms are completed and sent into us, along with the customers proof of benefits, the forms are processed by Ticketing Services and this information is added to Tessitura. This is security grouped on Tessitura – so only Ticketing Services can add this information.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The way we add the information is through the Attribute Tab, in the constituent record.</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complimentary seat = attribute value of “higher rate”, 30% concession for the carer = “middle rate” and if they are not eligible for the scheme we add the attribute value “Not applicable” There are other values for groups and carers but these are the basic ones.</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By adding an attribute value, this means that the constituent record is stamped with the information and so each time this customer books the information is ready for the operator to see and so the correct discount will be given.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Once the attribute is added we can send out a </a:t>
            </a:r>
            <a:r>
              <a:rPr lang="en-GB" b="1" baseline="0" dirty="0" smtClean="0">
                <a:latin typeface="Franklin Gothic Book" pitchFamily="34" charset="0"/>
              </a:rPr>
              <a:t>confirmation letter </a:t>
            </a:r>
            <a:r>
              <a:rPr lang="en-GB" baseline="0" dirty="0" smtClean="0">
                <a:latin typeface="Franklin Gothic Book" pitchFamily="34" charset="0"/>
              </a:rPr>
              <a:t>to the customer which outlines if they have been successful in joining the scheme and at what level. It also gives the customer their unique customer ID (Or constituent ID) which we ask that they quote each time they make a booking in future.</a:t>
            </a:r>
            <a:endParaRPr lang="en-GB" dirty="0" smtClean="0">
              <a:latin typeface="Franklin Gothic Book"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To make it even easier</a:t>
            </a:r>
            <a:r>
              <a:rPr lang="en-GB" baseline="0" dirty="0" smtClean="0">
                <a:latin typeface="Franklin Gothic Book" pitchFamily="34" charset="0"/>
              </a:rPr>
              <a:t> for the VSA to see this information we have linked these attribute values to the constituent header. That way the operators don’t have to route around the constituent id to find the info. So in this example I am a disabled patron who is entitled to a complimentary PA seat and Sarah is a disabled patron who is entitled to a 30% concession rate for her carer.</a:t>
            </a: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latin typeface="Franklin Gothic Book" pitchFamily="34" charset="0"/>
              </a:rPr>
              <a:t>We have different headers for carers at both levels/organisations i.e. Care Homes and for social group organisers.</a:t>
            </a:r>
          </a:p>
          <a:p>
            <a:pPr eaLnBrk="1" hangingPunct="1"/>
            <a:endParaRPr lang="en-GB" dirty="0" smtClean="0">
              <a:latin typeface="Franklin Gothic Book" pitchFamily="34" charset="0"/>
            </a:endParaRPr>
          </a:p>
          <a:p>
            <a:pPr eaLnBrk="1" hangingPunct="1"/>
            <a:r>
              <a:rPr lang="en-GB" dirty="0" smtClean="0">
                <a:latin typeface="Franklin Gothic Book" pitchFamily="34" charset="0"/>
              </a:rPr>
              <a:t>So that the VSA’s are</a:t>
            </a:r>
            <a:r>
              <a:rPr lang="en-GB" baseline="0" dirty="0" smtClean="0">
                <a:latin typeface="Franklin Gothic Book" pitchFamily="34" charset="0"/>
              </a:rPr>
              <a:t> fully aware of what all the header symbols mean, we’ve put together this crib sheet which is located by each desk and also can be found on our intranet. Of course the more regularly the headers are used the less the VSA’s will need to check this list.</a:t>
            </a:r>
            <a:endParaRPr lang="en-GB" dirty="0" smtClean="0">
              <a:latin typeface="Franklin Gothic Book"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r>
              <a:rPr lang="en-GB" dirty="0" smtClean="0"/>
              <a:t>This brings me onto</a:t>
            </a:r>
            <a:r>
              <a:rPr lang="en-GB" baseline="0" dirty="0" smtClean="0"/>
              <a:t> talk about how we deal with Carer applications. </a:t>
            </a:r>
          </a:p>
          <a:p>
            <a:endParaRPr lang="en-GB" baseline="0" dirty="0" smtClean="0"/>
          </a:p>
          <a:p>
            <a:r>
              <a:rPr lang="en-GB" baseline="0" dirty="0" smtClean="0"/>
              <a:t>The carer can apply to join the Access Scheme on behalf of the disabled person. To facilitate this, we create a record for the disabled person and a separate record for the Carer. Both records are stamped with an attribute and a header. We then link these two records through Associations – within the constituent record. We do this so that both the carer and the disabled person can book tickets without being questioned again on their eligibility.</a:t>
            </a:r>
          </a:p>
          <a:p>
            <a:endParaRPr lang="en-GB" baseline="0" dirty="0" smtClean="0"/>
          </a:p>
          <a:p>
            <a:r>
              <a:rPr lang="en-GB" baseline="0" dirty="0" smtClean="0"/>
              <a:t>So, in this example, if Chloe was a Carer to both me and Sarah, the her record would look like this. </a:t>
            </a:r>
          </a:p>
          <a:p>
            <a:r>
              <a:rPr lang="en-GB" baseline="0" dirty="0" smtClean="0"/>
              <a:t>She has a header of CR* (which stands for multiple carer) and in the Associations Tab is a list of constituents to whom she is a carer/PA and a note of what they are entitled to. </a:t>
            </a:r>
          </a:p>
          <a:p>
            <a:endParaRPr lang="en-GB" baseline="0" dirty="0" smtClean="0"/>
          </a:p>
          <a:p>
            <a:r>
              <a:rPr lang="en-GB" baseline="0" dirty="0" smtClean="0"/>
              <a:t>Group bookings work in a similar way. A group organiser would simply by associated to anyone in the group who has joined the access scheme so we know how many complimentary or concession tickets are needed.</a:t>
            </a:r>
            <a:endParaRPr lang="en-GB" dirty="0" smtClean="0"/>
          </a:p>
          <a:p>
            <a:endParaRPr lang="en-GB" dirty="0" smtClean="0"/>
          </a:p>
          <a:p>
            <a:r>
              <a:rPr lang="en-GB" dirty="0" smtClean="0"/>
              <a:t>The only other</a:t>
            </a:r>
            <a:r>
              <a:rPr lang="en-GB" baseline="0" dirty="0" smtClean="0"/>
              <a:t> variation is if the group is from a care home, where sometimes the individuals do not have these specific disability living allowances from the government but would only come as part of this group. In these cases we would accept a Risk Assessment from the Care Home which would give a ratio of the number of carers needed per disabled patrons.</a:t>
            </a:r>
            <a:endParaRPr lang="en-GB" dirty="0" smtClean="0"/>
          </a:p>
          <a:p>
            <a:pPr eaLnBrk="1" hangingPunct="1"/>
            <a:endParaRPr lang="en-GB" dirty="0" smtClean="0">
              <a:latin typeface="Franklin Gothic Book"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r>
              <a:rPr lang="en-GB" dirty="0" smtClean="0"/>
              <a:t>So here</a:t>
            </a:r>
            <a:r>
              <a:rPr lang="en-GB" baseline="0" dirty="0" smtClean="0"/>
              <a:t> are some scenarios for you:</a:t>
            </a:r>
          </a:p>
          <a:p>
            <a:endParaRPr lang="en-GB" baseline="0" dirty="0" smtClean="0"/>
          </a:p>
          <a:p>
            <a:pPr marL="228600" indent="-228600">
              <a:buAutoNum type="arabicParenR"/>
            </a:pPr>
            <a:r>
              <a:rPr lang="en-GB" b="1" baseline="0" dirty="0" smtClean="0"/>
              <a:t>Not joined the access scheme - phones </a:t>
            </a:r>
            <a:r>
              <a:rPr lang="en-GB" baseline="0" dirty="0" smtClean="0"/>
              <a:t>- This is the easiest one –need to follow all the procedures mentioned already. </a:t>
            </a:r>
          </a:p>
          <a:p>
            <a:pPr marL="228600" indent="-228600">
              <a:buAutoNum type="arabicParenR"/>
            </a:pPr>
            <a:r>
              <a:rPr lang="en-GB" baseline="0" dirty="0" smtClean="0"/>
              <a:t>If the same customer came in person –may not be ideal but they would need to join the access scheme first. reserve the tickets for them. If we hadn’t heard anything within 10 days, we’d contact the customer to doubled check they still wanted to go ahead with the order.</a:t>
            </a:r>
          </a:p>
          <a:p>
            <a:pPr marL="0" indent="0">
              <a:buNone/>
            </a:pPr>
            <a:endParaRPr lang="en-GB" baseline="0" dirty="0" smtClean="0"/>
          </a:p>
          <a:p>
            <a:pPr marL="0" indent="0">
              <a:buNone/>
            </a:pPr>
            <a:r>
              <a:rPr lang="en-GB" b="1" baseline="0" dirty="0" smtClean="0"/>
              <a:t>3)Not joined the access scheme phones to book for a show that night </a:t>
            </a:r>
          </a:p>
          <a:p>
            <a:pPr marL="0" indent="0">
              <a:buNone/>
            </a:pPr>
            <a:r>
              <a:rPr lang="en-GB" b="0" baseline="0" dirty="0" smtClean="0"/>
              <a:t>A</a:t>
            </a:r>
            <a:r>
              <a:rPr lang="en-GB" baseline="0" dirty="0" smtClean="0"/>
              <a:t>gain we would reserve tickets and advise customer to come in early with proof of eligibility so that a Team Leader or Operations manager can assess it on the night</a:t>
            </a:r>
          </a:p>
          <a:p>
            <a:pPr marL="0" indent="0">
              <a:buNone/>
            </a:pPr>
            <a:r>
              <a:rPr lang="en-GB" baseline="0" dirty="0" smtClean="0"/>
              <a:t>4) Walk up – for that performance – if they have no proof, then we would not give them a complimentary ticket for that performance, however they could apply for future bookings.</a:t>
            </a:r>
          </a:p>
          <a:p>
            <a:pPr marL="228600" indent="-228600">
              <a:buAutoNum type="arabicParenR"/>
            </a:pPr>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u="sng" baseline="0" dirty="0" smtClean="0"/>
              <a:t>Arbitration</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5) If the customer has applied to the scheme and has been assessed and either they have been turned down from the scheme entirely or have been given the 30% and that customer does not agree with the decision, they can appeal the decision made by the Centre.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appeal system is reviewed independently </a:t>
            </a:r>
            <a:r>
              <a:rPr lang="en-GB" sz="1200" kern="1200" dirty="0" smtClean="0">
                <a:solidFill>
                  <a:schemeClr val="tx1"/>
                </a:solidFill>
                <a:effectLst/>
                <a:latin typeface="+mn-lt"/>
                <a:ea typeface="+mn-ea"/>
                <a:cs typeface="+mn-cs"/>
              </a:rPr>
              <a:t>by Diverse</a:t>
            </a:r>
            <a:r>
              <a:rPr lang="en-GB" sz="1200" kern="1200" baseline="0" dirty="0" smtClean="0">
                <a:solidFill>
                  <a:schemeClr val="tx1"/>
                </a:solidFill>
                <a:effectLst/>
                <a:latin typeface="+mn-lt"/>
                <a:ea typeface="+mn-ea"/>
                <a:cs typeface="+mn-cs"/>
              </a:rPr>
              <a:t> </a:t>
            </a:r>
            <a:r>
              <a:rPr lang="en-GB" sz="1200" kern="1200" baseline="0" dirty="0" err="1" smtClean="0">
                <a:solidFill>
                  <a:schemeClr val="tx1"/>
                </a:solidFill>
                <a:effectLst/>
                <a:latin typeface="+mn-lt"/>
                <a:ea typeface="+mn-ea"/>
                <a:cs typeface="+mn-cs"/>
              </a:rPr>
              <a:t>Cymru</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and the Centre will abide by its decision.</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This is great for us and for</a:t>
            </a:r>
            <a:r>
              <a:rPr lang="en-GB" sz="1200" kern="1200" baseline="0" dirty="0" smtClean="0">
                <a:solidFill>
                  <a:schemeClr val="tx1"/>
                </a:solidFill>
                <a:effectLst/>
                <a:latin typeface="+mn-lt"/>
                <a:ea typeface="+mn-ea"/>
                <a:cs typeface="+mn-cs"/>
              </a:rPr>
              <a:t> our customers. It ensures fairness at all times and this service gives advice to customers – and in some cases this has resulted in customers being reassessed by the government and in turn their Disability Living Allowances being increased.</a:t>
            </a:r>
            <a:endParaRPr lang="en-GB" dirty="0" smtClean="0"/>
          </a:p>
          <a:p>
            <a:pPr eaLnBrk="1" hangingPunct="1"/>
            <a:endParaRPr lang="en-GB"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So now I am going to run through 2 custom</a:t>
            </a:r>
            <a:r>
              <a:rPr lang="en-GB" baseline="0" dirty="0" smtClean="0">
                <a:latin typeface="Franklin Gothic Book" pitchFamily="34" charset="0"/>
              </a:rPr>
              <a:t> reports that have been written for us in respect to the Access Scheme.</a:t>
            </a:r>
          </a:p>
          <a:p>
            <a:pPr eaLnBrk="1" hangingPunct="1"/>
            <a:r>
              <a:rPr lang="en-GB" baseline="0" dirty="0" smtClean="0">
                <a:latin typeface="Franklin Gothic Book" pitchFamily="34" charset="0"/>
              </a:rPr>
              <a:t>The first report is an audit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This custom report is based on cross-checking the attribute belonging to the constituent ID and the price type used in the order. </a:t>
            </a:r>
          </a:p>
          <a:p>
            <a:pPr eaLnBrk="1" hangingPunct="1"/>
            <a:r>
              <a:rPr lang="en-GB" baseline="0" dirty="0" smtClean="0">
                <a:latin typeface="Franklin Gothic Book" pitchFamily="34" charset="0"/>
              </a:rPr>
              <a:t>If this does not match or if this needs further checking the order will shows up in the report. **Orders where the correct Price Type to Attribute has been used, will not feature in this report.</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We decided that the report would also always flag up the Group bookings as these need further checking in order to match up to the information found in the Associations Tab on the group organiser’s record or to the number outlined in their Risk Assessment. The report also always flags up Multiple Carers for the same reason.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So in this example there are two customers who have the Attribute of Multiple Carer. (Green Boxes). If a carer is a multiple Carer we ask them during the booking process who they will be bringing and make a note of this in a CSI. So to check if these bookings had been done correctly, we would simply go into this order/constituent ID, have a look at the CSI and make sure the correct number or type of discounts have been given.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Also in this example are three cases where the Disabled PA seat has been allocated but this does not match the Attribute on the constituent record. Reasons = reservations, carers yet to be associated (red box), form is yet to be processed by Ticketing Services. If unknown investigate further.</a:t>
            </a:r>
          </a:p>
          <a:p>
            <a:pPr eaLnBrk="1" hangingPunct="1"/>
            <a:endParaRPr lang="en-GB" baseline="0" dirty="0" smtClean="0">
              <a:latin typeface="Franklin Gothic Book"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The other custom report for the Access Scheme that our Database team have written for us is “Access Scheme – Performance Analysis and Cross Performance Comparison”</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It enables us to run a report per performance and see how many Complimentary Carer tickets have been booked, the value of these tickets, how many 30% concession tickets have been booked, the value of these and the total value of these combined. It then gives a comparison between the two performances – showing the difference in the number of Carer tickets booked, the value of these and the value as a % difference.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In this example I have compared 2 very similar one-night performances – the first was earlier this year and was before the Access Scheme was launched. The second was last month and it went on sale after the Access Scheme was launched.</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Shows that we allocated 50% less complimentary tickets and the financial saving on carer seats was 51.7% </a:t>
            </a:r>
          </a:p>
          <a:p>
            <a:pPr eaLnBrk="1" hangingPunct="1"/>
            <a:r>
              <a:rPr lang="en-GB" baseline="0" dirty="0" smtClean="0">
                <a:latin typeface="Franklin Gothic Book" pitchFamily="34" charset="0"/>
              </a:rPr>
              <a:t>This of course is only a snap-shot but a similar pattern can be seen for many of the performances.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As we launched the scheme in March we have only 8 months worth of data, plus we’ve still got 2 shows and 6 weeks to go but so far it’s looking that we would have saved 39% on value of complimentary/concessionary tickets for carers, since introducing the scheme. So this is a significant saving. </a:t>
            </a:r>
          </a:p>
          <a:p>
            <a:pPr eaLnBrk="1" hangingPunct="1"/>
            <a:endParaRPr lang="en-GB" baseline="0" dirty="0" smtClean="0">
              <a:latin typeface="Franklin Gothic Book"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dirty="0" smtClean="0">
                <a:latin typeface="Franklin Gothic Book" pitchFamily="34" charset="0"/>
              </a:rPr>
              <a:t>Finally then I’d like to talk about the Access Review</a:t>
            </a:r>
            <a:r>
              <a:rPr lang="en-GB" baseline="0" dirty="0" smtClean="0">
                <a:latin typeface="Franklin Gothic Book" pitchFamily="34" charset="0"/>
              </a:rPr>
              <a:t> that has taken place.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W</a:t>
            </a:r>
            <a:r>
              <a:rPr lang="en-GB" dirty="0" smtClean="0">
                <a:latin typeface="Franklin Gothic Book" pitchFamily="34" charset="0"/>
              </a:rPr>
              <a:t>e are still in the very early</a:t>
            </a:r>
            <a:r>
              <a:rPr lang="en-GB" baseline="0" dirty="0" smtClean="0">
                <a:latin typeface="Franklin Gothic Book" pitchFamily="34" charset="0"/>
              </a:rPr>
              <a:t> stages of the Access Scheme. The first 6 months were run as a Trial Scheme so we have just gone through the 6 month review. We are still in the final stages of putting this official report together but I can share a few results with you.</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Early implication is that overall the scheme has been a success. It has received a lot of praise from both the disability groups involved in the creation of the scheme and individual disabled people who have since joined the scheme. </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Draw-backs have been: high administration needed and this is on-going.</a:t>
            </a:r>
          </a:p>
          <a:p>
            <a:pPr eaLnBrk="1" hangingPunct="1"/>
            <a:r>
              <a:rPr lang="en-GB" baseline="0" dirty="0" smtClean="0">
                <a:latin typeface="Franklin Gothic Book" pitchFamily="34" charset="0"/>
              </a:rPr>
              <a:t>There has been some negative feedback, as you would expect, mainly in respect of the criteria.</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Here are some examples.</a:t>
            </a:r>
          </a:p>
          <a:p>
            <a:pPr eaLnBrk="1" hangingPunct="1"/>
            <a:endParaRPr lang="en-GB" baseline="0" dirty="0" smtClean="0">
              <a:latin typeface="Franklin Gothic Book"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baseline="0" dirty="0" smtClean="0">
                <a:latin typeface="Franklin Gothic Book" pitchFamily="34" charset="0"/>
              </a:rPr>
              <a:t>But on the positive side, we have had lots of positive feedback for the scheme from both customers and staff – in particular, it’s fairness and it’s clarity on criteria. Staff have a clearer understanding over who is entitled to complimentary/concessionary seats. There are no more awkward conversations for the VSA’s where they feel they are the ones that need to assess. Here’s a nice quote from one VSA and then from a customer.</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Arbitration system has been highly beneficial to all parties concerned</a:t>
            </a:r>
          </a:p>
          <a:p>
            <a:pPr eaLnBrk="1" hangingPunct="1"/>
            <a:endParaRPr lang="en-GB" baseline="0" dirty="0" smtClean="0">
              <a:latin typeface="Franklin Gothic Book" pitchFamily="34" charset="0"/>
            </a:endParaRPr>
          </a:p>
          <a:p>
            <a:pPr eaLnBrk="1" hangingPunct="1"/>
            <a:r>
              <a:rPr lang="en-GB" baseline="0" dirty="0" smtClean="0">
                <a:latin typeface="Franklin Gothic Book" pitchFamily="34" charset="0"/>
              </a:rPr>
              <a:t>Financial savings have been great.</a:t>
            </a: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baseline="0" dirty="0" smtClean="0">
              <a:latin typeface="Franklin Gothic Book" pitchFamily="34" charset="0"/>
            </a:endParaRPr>
          </a:p>
          <a:p>
            <a:pPr eaLnBrk="1" hangingPunct="1"/>
            <a:endParaRPr lang="en-GB" dirty="0" smtClean="0">
              <a:latin typeface="Franklin Gothic Book"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GB" dirty="0" smtClean="0">
              <a:latin typeface="Franklin Gothic Book"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7C7E92B-7E3A-4927-8D6A-C428FC7CF6FF}" type="datetime1">
              <a:rPr lang="en-GB" smtClean="0"/>
              <a:t>05/01/2012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966596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759BF4-2856-405F-96EF-AE501D38D138}" type="datetime1">
              <a:rPr lang="en-GB" smtClean="0"/>
              <a:t>05/01/2012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3062546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8D3B5C-008C-4C10-84AE-0262D12B5A97}" type="datetime1">
              <a:rPr lang="en-GB" smtClean="0"/>
              <a:t>05/01/2012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321210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ED376C-5DDB-44F1-AF7A-820CE68896E9}" type="datetime1">
              <a:rPr lang="en-GB" smtClean="0"/>
              <a:t>05/01/2012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398714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09F1C8E-6666-4CBD-8201-30DB04E31B15}" type="datetime1">
              <a:rPr lang="en-GB" smtClean="0"/>
              <a:t>05/01/2012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2603224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6098C52-0DB8-4CC9-88B4-9FA94F97C36D}" type="datetime1">
              <a:rPr lang="en-GB" smtClean="0"/>
              <a:t>05/01/2012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2969139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DD0FAE-B5D8-4932-B0B2-1D3857142B9F}" type="datetime1">
              <a:rPr lang="en-GB" smtClean="0"/>
              <a:t>05/01/2012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6291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AE852F-EEF1-47A3-9CC7-27916AB036C7}" type="datetime1">
              <a:rPr lang="en-GB" smtClean="0"/>
              <a:t>05/01/2012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34429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B56452-F6F4-48A0-8B3E-71934FD3C0D4}" type="datetime1">
              <a:rPr lang="en-GB" smtClean="0"/>
              <a:t>05/01/2012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1983214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696712F-0B95-4302-8E4E-60BE2CD9AE58}" type="datetime1">
              <a:rPr lang="en-GB" smtClean="0"/>
              <a:t>05/01/2012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2760870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0681FE-9089-4027-A254-27D1BCC54CB3}" type="datetime1">
              <a:rPr lang="en-GB" smtClean="0"/>
              <a:t>05/01/2012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EBABED-50C5-4DE0-AF51-3F417B11B8B2}" type="slidenum">
              <a:rPr lang="en-GB" smtClean="0"/>
              <a:t>‹#›</a:t>
            </a:fld>
            <a:endParaRPr lang="en-GB"/>
          </a:p>
        </p:txBody>
      </p:sp>
    </p:spTree>
    <p:extLst>
      <p:ext uri="{BB962C8B-B14F-4D97-AF65-F5344CB8AC3E}">
        <p14:creationId xmlns:p14="http://schemas.microsoft.com/office/powerpoint/2010/main" val="311134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4F8BDE-3F22-4B37-B694-62484F66610B}" type="datetime1">
              <a:rPr lang="en-GB" smtClean="0"/>
              <a:t>05/01/2012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EBABED-50C5-4DE0-AF51-3F417B11B8B2}" type="slidenum">
              <a:rPr lang="en-GB" smtClean="0"/>
              <a:t>‹#›</a:t>
            </a:fld>
            <a:endParaRPr lang="en-GB"/>
          </a:p>
        </p:txBody>
      </p:sp>
    </p:spTree>
    <p:extLst>
      <p:ext uri="{BB962C8B-B14F-4D97-AF65-F5344CB8AC3E}">
        <p14:creationId xmlns:p14="http://schemas.microsoft.com/office/powerpoint/2010/main" val="3291639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3.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30.emf"/><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Slide Number Placeholder 5"/>
          <p:cNvSpPr txBox="1">
            <a:spLocks noGrp="1"/>
          </p:cNvSpPr>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a:defRPr/>
            </a:pPr>
            <a:fld id="{92BD86A6-67D2-4599-81C9-651611210413}" type="slidenum">
              <a:rPr lang="en-US" sz="1400">
                <a:latin typeface="+mn-lt"/>
              </a:rPr>
              <a:pPr algn="r">
                <a:defRPr/>
              </a:pPr>
              <a:t>1</a:t>
            </a:fld>
            <a:endParaRPr lang="en-US" sz="1400">
              <a:latin typeface="+mn-lt"/>
            </a:endParaRPr>
          </a:p>
        </p:txBody>
      </p:sp>
      <p:sp>
        <p:nvSpPr>
          <p:cNvPr id="2051" name="Text Box 5"/>
          <p:cNvSpPr txBox="1">
            <a:spLocks noChangeArrowheads="1"/>
          </p:cNvSpPr>
          <p:nvPr/>
        </p:nvSpPr>
        <p:spPr bwMode="auto">
          <a:xfrm>
            <a:off x="323850" y="333375"/>
            <a:ext cx="33131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a:solidFill>
                  <a:schemeClr val="bg1"/>
                </a:solidFill>
                <a:latin typeface="Arial Black" pitchFamily="34" charset="0"/>
              </a:rPr>
              <a:t>Pride</a:t>
            </a:r>
            <a:endParaRPr lang="en-US">
              <a:solidFill>
                <a:schemeClr val="bg1"/>
              </a:solidFill>
              <a:latin typeface="Arial Black" pitchFamily="34" charset="0"/>
            </a:endParaRPr>
          </a:p>
        </p:txBody>
      </p:sp>
      <p:sp>
        <p:nvSpPr>
          <p:cNvPr id="2052" name="Rectangle 3"/>
          <p:cNvSpPr>
            <a:spLocks noGrp="1" noChangeArrowheads="1"/>
          </p:cNvSpPr>
          <p:nvPr>
            <p:ph type="body" idx="4294967295"/>
          </p:nvPr>
        </p:nvSpPr>
        <p:spPr>
          <a:xfrm>
            <a:off x="468313" y="4941888"/>
            <a:ext cx="4895850" cy="1368425"/>
          </a:xfrm>
        </p:spPr>
        <p:txBody>
          <a:bodyPr/>
          <a:lstStyle/>
          <a:p>
            <a:pPr algn="ctr" eaLnBrk="1" hangingPunct="1">
              <a:lnSpc>
                <a:spcPct val="90000"/>
              </a:lnSpc>
              <a:buFontTx/>
              <a:buNone/>
            </a:pPr>
            <a:endParaRPr lang="en-GB" sz="2800" smtClean="0">
              <a:latin typeface="Arial Black" pitchFamily="34" charset="0"/>
            </a:endParaRPr>
          </a:p>
          <a:p>
            <a:pPr algn="ctr" eaLnBrk="1" hangingPunct="1">
              <a:lnSpc>
                <a:spcPct val="90000"/>
              </a:lnSpc>
              <a:buFontTx/>
              <a:buNone/>
            </a:pPr>
            <a:endParaRPr lang="en-GB" sz="2400" smtClean="0">
              <a:latin typeface="Franklin Gothic Book" pitchFamily="34" charset="0"/>
            </a:endParaRPr>
          </a:p>
          <a:p>
            <a:pPr algn="ctr" eaLnBrk="1" hangingPunct="1">
              <a:lnSpc>
                <a:spcPct val="90000"/>
              </a:lnSpc>
              <a:buFontTx/>
              <a:buNone/>
            </a:pPr>
            <a:endParaRPr lang="en-US" sz="2400" smtClean="0">
              <a:latin typeface="Franklin Gothic Book" pitchFamily="34" charset="0"/>
            </a:endParaRPr>
          </a:p>
        </p:txBody>
      </p:sp>
      <p:sp>
        <p:nvSpPr>
          <p:cNvPr id="2053" name="Text Box 6"/>
          <p:cNvSpPr txBox="1">
            <a:spLocks noChangeArrowheads="1"/>
          </p:cNvSpPr>
          <p:nvPr/>
        </p:nvSpPr>
        <p:spPr bwMode="auto">
          <a:xfrm>
            <a:off x="5795963" y="333375"/>
            <a:ext cx="309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GB" b="1">
                <a:solidFill>
                  <a:schemeClr val="bg1"/>
                </a:solidFill>
              </a:rPr>
              <a:t>The WMC Experience</a:t>
            </a:r>
            <a:r>
              <a:rPr lang="en-GB">
                <a:solidFill>
                  <a:schemeClr val="bg1"/>
                </a:solidFill>
              </a:rPr>
              <a:t> </a:t>
            </a:r>
            <a:endParaRPr lang="en-US" b="1">
              <a:solidFill>
                <a:schemeClr val="bg1"/>
              </a:solidFill>
            </a:endParaRPr>
          </a:p>
        </p:txBody>
      </p:sp>
      <p:sp>
        <p:nvSpPr>
          <p:cNvPr id="2054" name="Rectangle 24"/>
          <p:cNvSpPr>
            <a:spLocks noChangeArrowheads="1"/>
          </p:cNvSpPr>
          <p:nvPr/>
        </p:nvSpPr>
        <p:spPr bwMode="auto">
          <a:xfrm>
            <a:off x="0" y="0"/>
            <a:ext cx="9144000" cy="6858000"/>
          </a:xfrm>
          <a:prstGeom prst="rect">
            <a:avLst/>
          </a:prstGeom>
          <a:solidFill>
            <a:srgbClr val="FF0000"/>
          </a:solidFill>
          <a:ln>
            <a:noFill/>
          </a:ln>
          <a:effectLst/>
        </p:spPr>
        <p:txBody>
          <a:bodyPr wrap="none" anchor="ctr"/>
          <a:lstStyle/>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en-GB" sz="3200">
              <a:latin typeface="Franklin Gothic Book" pitchFamily="34" charset="0"/>
            </a:endParaRPr>
          </a:p>
          <a:p>
            <a:pPr algn="r"/>
            <a:endParaRPr lang="cy-GB" sz="2800">
              <a:solidFill>
                <a:schemeClr val="bg1"/>
              </a:solidFill>
              <a:latin typeface="Franklin Gothic Book" pitchFamily="34" charset="0"/>
            </a:endParaRPr>
          </a:p>
        </p:txBody>
      </p:sp>
      <p:pic>
        <p:nvPicPr>
          <p:cNvPr id="2055" name="Picture 28"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29" descr="WMC_LogoWhite"/>
          <p:cNvPicPr>
            <a:picLocks noChangeAspect="1" noChangeArrowheads="1"/>
          </p:cNvPicPr>
          <p:nvPr/>
        </p:nvPicPr>
        <p:blipFill>
          <a:blip r:embed="rId4">
            <a:extLst>
              <a:ext uri="{28A0092B-C50C-407E-A947-70E740481C1C}">
                <a14:useLocalDpi xmlns:a14="http://schemas.microsoft.com/office/drawing/2010/main" val="0"/>
              </a:ext>
            </a:extLst>
          </a:blip>
          <a:srcRect l="79492"/>
          <a:stretch>
            <a:fillRect/>
          </a:stretch>
        </p:blipFill>
        <p:spPr bwMode="auto">
          <a:xfrm>
            <a:off x="0" y="260350"/>
            <a:ext cx="262731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Text Box 9"/>
          <p:cNvSpPr txBox="1">
            <a:spLocks noChangeArrowheads="1"/>
          </p:cNvSpPr>
          <p:nvPr/>
        </p:nvSpPr>
        <p:spPr bwMode="auto">
          <a:xfrm>
            <a:off x="3112908" y="2798127"/>
            <a:ext cx="5976663"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b="1" dirty="0" smtClean="0">
                <a:solidFill>
                  <a:schemeClr val="bg1"/>
                </a:solidFill>
                <a:latin typeface="Franklin Gothic Book" pitchFamily="34" charset="0"/>
              </a:rPr>
              <a:t>Tessitura Network </a:t>
            </a:r>
          </a:p>
          <a:p>
            <a:pPr eaLnBrk="1" hangingPunct="1">
              <a:spcBef>
                <a:spcPct val="50000"/>
              </a:spcBef>
            </a:pPr>
            <a:r>
              <a:rPr lang="en-GB" sz="3200" b="1" dirty="0" smtClean="0">
                <a:solidFill>
                  <a:schemeClr val="bg1"/>
                </a:solidFill>
                <a:latin typeface="Franklin Gothic Book" pitchFamily="34" charset="0"/>
              </a:rPr>
              <a:t>UK User Conference 2011</a:t>
            </a:r>
          </a:p>
          <a:p>
            <a:pPr eaLnBrk="1" hangingPunct="1">
              <a:spcBef>
                <a:spcPct val="50000"/>
              </a:spcBef>
            </a:pPr>
            <a:r>
              <a:rPr lang="en-GB" sz="3200" b="1" dirty="0" smtClean="0">
                <a:solidFill>
                  <a:schemeClr val="bg1"/>
                </a:solidFill>
                <a:latin typeface="Franklin Gothic Book" pitchFamily="34" charset="0"/>
              </a:rPr>
              <a:t>Ticketing for Ticketing People</a:t>
            </a:r>
          </a:p>
          <a:p>
            <a:pPr eaLnBrk="1" hangingPunct="1">
              <a:spcBef>
                <a:spcPct val="50000"/>
              </a:spcBef>
            </a:pPr>
            <a:r>
              <a:rPr lang="en-GB" sz="2000" b="1" dirty="0" smtClean="0">
                <a:solidFill>
                  <a:schemeClr val="bg1"/>
                </a:solidFill>
                <a:latin typeface="Franklin Gothic Book" pitchFamily="34" charset="0"/>
              </a:rPr>
              <a:t>Sarah Jones – Ticketing Services Co-ordinator</a:t>
            </a:r>
          </a:p>
          <a:p>
            <a:pPr eaLnBrk="1" hangingPunct="1">
              <a:spcBef>
                <a:spcPct val="50000"/>
              </a:spcBef>
            </a:pPr>
            <a:r>
              <a:rPr lang="en-GB" sz="2000" b="1" dirty="0" smtClean="0">
                <a:solidFill>
                  <a:schemeClr val="bg1"/>
                </a:solidFill>
                <a:latin typeface="Franklin Gothic Book" pitchFamily="34" charset="0"/>
              </a:rPr>
              <a:t>Chloë Lansdown – Ticketing Services Co-ordinator</a:t>
            </a:r>
          </a:p>
          <a:p>
            <a:pPr eaLnBrk="1" hangingPunct="1">
              <a:spcBef>
                <a:spcPct val="50000"/>
              </a:spcBef>
            </a:pPr>
            <a:r>
              <a:rPr lang="en-GB" sz="2000" b="1" dirty="0">
                <a:solidFill>
                  <a:schemeClr val="bg1"/>
                </a:solidFill>
                <a:latin typeface="Franklin Gothic Book" pitchFamily="34" charset="0"/>
              </a:rPr>
              <a:t>Liz Baird – Ticketing Services Manager</a:t>
            </a:r>
          </a:p>
          <a:p>
            <a:pPr eaLnBrk="1" hangingPunct="1">
              <a:spcBef>
                <a:spcPct val="50000"/>
              </a:spcBef>
            </a:pPr>
            <a:r>
              <a:rPr lang="en-GB" sz="2000" b="1" dirty="0" smtClean="0">
                <a:solidFill>
                  <a:schemeClr val="bg1"/>
                </a:solidFill>
                <a:latin typeface="Franklin Gothic Book" pitchFamily="34" charset="0"/>
              </a:rPr>
              <a:t>Wales Millennium Centre</a:t>
            </a:r>
            <a:endParaRPr lang="en-GB" sz="2000" b="1" dirty="0">
              <a:solidFill>
                <a:schemeClr val="bg1"/>
              </a:solidFill>
              <a:latin typeface="Franklin Gothic Book" pitchFamily="34" charset="0"/>
            </a:endParaRPr>
          </a:p>
        </p:txBody>
      </p:sp>
      <p:pic>
        <p:nvPicPr>
          <p:cNvPr id="10" name="Picture 2" descr="http://aam.multiview.com/userlogo/aam/254325v3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0"/>
            <a:ext cx="2952328" cy="1467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401490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27" name="Picture 3" descr="X:\Commercial\Shared Full Access\images for DP\WMC083.JPG"/>
          <p:cNvPicPr>
            <a:picLocks noChangeAspect="1" noChangeArrowheads="1"/>
          </p:cNvPicPr>
          <p:nvPr/>
        </p:nvPicPr>
        <p:blipFill>
          <a:blip r:embed="rId3" cstate="print">
            <a:lum bright="70000" contrast="-70000"/>
            <a:extLst>
              <a:ext uri="{28A0092B-C50C-407E-A947-70E740481C1C}">
                <a14:useLocalDpi xmlns:a14="http://schemas.microsoft.com/office/drawing/2010/main" val="0"/>
              </a:ext>
            </a:extLst>
          </a:blip>
          <a:srcRect/>
          <a:stretch>
            <a:fillRect/>
          </a:stretch>
        </p:blipFill>
        <p:spPr bwMode="auto">
          <a:xfrm>
            <a:off x="-1" y="1345765"/>
            <a:ext cx="9143999" cy="5529536"/>
          </a:xfrm>
          <a:prstGeom prst="rect">
            <a:avLst/>
          </a:prstGeom>
          <a:noFill/>
          <a:extLst>
            <a:ext uri="{909E8E84-426E-40DD-AFC4-6F175D3DCCD1}">
              <a14:hiddenFill xmlns:a14="http://schemas.microsoft.com/office/drawing/2010/main">
                <a:solidFill>
                  <a:srgbClr val="FFFFFF"/>
                </a:solidFill>
              </a14:hiddenFill>
            </a:ext>
          </a:extLst>
        </p:spPr>
      </p:pic>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16565" y="1772816"/>
            <a:ext cx="9143999" cy="3572345"/>
          </a:xfrm>
          <a:prstGeom prst="rect">
            <a:avLst/>
          </a:prstGeom>
          <a:noFill/>
          <a:extLst>
            <a:ext uri="{909E8E84-426E-40DD-AFC4-6F175D3DCCD1}">
              <a14:hiddenFill xmlns:a14="http://schemas.microsoft.com/office/drawing/2010/main">
                <a:solidFill>
                  <a:srgbClr val="FFFFFF"/>
                </a:solidFill>
              </a14:hiddenFill>
            </a:ext>
          </a:extLst>
        </p:spPr>
        <p:txBody>
          <a:bodyPr anchor="ctr"/>
          <a:lstStyle/>
          <a:p>
            <a:r>
              <a:rPr lang="en-GB" sz="2400" dirty="0" smtClean="0">
                <a:latin typeface="Franklin Gothic Book" pitchFamily="34" charset="0"/>
                <a:cs typeface="Arial" pitchFamily="34" charset="0"/>
              </a:rPr>
              <a:t>Wales Millennium Centre</a:t>
            </a:r>
          </a:p>
          <a:p>
            <a:endParaRPr lang="en-GB" sz="2000" dirty="0">
              <a:latin typeface="Franklin Gothic Book" pitchFamily="34" charset="0"/>
              <a:cs typeface="Arial" pitchFamily="34" charset="0"/>
            </a:endParaRPr>
          </a:p>
          <a:p>
            <a:r>
              <a:rPr lang="en-GB" sz="2000" dirty="0" smtClean="0">
                <a:latin typeface="Franklin Gothic Book" pitchFamily="34" charset="0"/>
                <a:cs typeface="Arial" pitchFamily="34" charset="0"/>
              </a:rPr>
              <a:t>Our </a:t>
            </a:r>
            <a:r>
              <a:rPr lang="en-GB" sz="2000" dirty="0">
                <a:latin typeface="Franklin Gothic Book" pitchFamily="34" charset="0"/>
                <a:cs typeface="Arial" pitchFamily="34" charset="0"/>
              </a:rPr>
              <a:t>facilities include</a:t>
            </a:r>
            <a:r>
              <a:rPr lang="en-GB" sz="2000" dirty="0" smtClean="0">
                <a:latin typeface="Franklin Gothic Book" pitchFamily="34" charset="0"/>
                <a:cs typeface="Arial" pitchFamily="34" charset="0"/>
              </a:rPr>
              <a:t>:</a:t>
            </a:r>
          </a:p>
          <a:p>
            <a:r>
              <a:rPr lang="en-GB" sz="1600" dirty="0">
                <a:latin typeface="Franklin Gothic Book" pitchFamily="34" charset="0"/>
                <a:cs typeface="Arial" pitchFamily="34" charset="0"/>
              </a:rPr>
              <a:t>	</a:t>
            </a:r>
          </a:p>
          <a:p>
            <a:pPr lvl="1">
              <a:buFontTx/>
              <a:buChar char="•"/>
            </a:pPr>
            <a:r>
              <a:rPr lang="en-GB" dirty="0" smtClean="0">
                <a:latin typeface="Franklin Gothic Book" pitchFamily="34" charset="0"/>
                <a:cs typeface="Arial" pitchFamily="34" charset="0"/>
              </a:rPr>
              <a:t>1,897 </a:t>
            </a:r>
            <a:r>
              <a:rPr lang="en-GB" dirty="0">
                <a:latin typeface="Franklin Gothic Book" pitchFamily="34" charset="0"/>
                <a:cs typeface="Arial" pitchFamily="34" charset="0"/>
              </a:rPr>
              <a:t>seat lyric theatre, the Donald </a:t>
            </a:r>
            <a:r>
              <a:rPr lang="en-GB" dirty="0" smtClean="0">
                <a:latin typeface="Franklin Gothic Book" pitchFamily="34" charset="0"/>
                <a:cs typeface="Arial" pitchFamily="34" charset="0"/>
              </a:rPr>
              <a:t>Gordon Theatre</a:t>
            </a:r>
            <a:endParaRPr lang="en-GB" dirty="0">
              <a:latin typeface="Franklin Gothic Book" pitchFamily="34" charset="0"/>
              <a:cs typeface="Arial" pitchFamily="34" charset="0"/>
            </a:endParaRPr>
          </a:p>
          <a:p>
            <a:pPr lvl="1">
              <a:buFontTx/>
              <a:buChar char="•"/>
            </a:pPr>
            <a:r>
              <a:rPr lang="en-GB" dirty="0">
                <a:latin typeface="Franklin Gothic Book" pitchFamily="34" charset="0"/>
                <a:cs typeface="Arial" pitchFamily="34" charset="0"/>
              </a:rPr>
              <a:t>250 seat theatre space, the Weston </a:t>
            </a:r>
            <a:r>
              <a:rPr lang="en-GB" dirty="0" smtClean="0">
                <a:latin typeface="Franklin Gothic Book" pitchFamily="34" charset="0"/>
                <a:cs typeface="Arial" pitchFamily="34" charset="0"/>
              </a:rPr>
              <a:t>Studio</a:t>
            </a:r>
          </a:p>
          <a:p>
            <a:pPr lvl="1">
              <a:buFontTx/>
              <a:buChar char="•"/>
            </a:pPr>
            <a:r>
              <a:rPr lang="en-GB" dirty="0">
                <a:latin typeface="Franklin Gothic Book" pitchFamily="34" charset="0"/>
                <a:cs typeface="Arial" pitchFamily="34" charset="0"/>
              </a:rPr>
              <a:t>Hoddinott Hall – 350 seat recital </a:t>
            </a:r>
            <a:r>
              <a:rPr lang="en-GB" dirty="0" smtClean="0">
                <a:latin typeface="Franklin Gothic Book" pitchFamily="34" charset="0"/>
                <a:cs typeface="Arial" pitchFamily="34" charset="0"/>
              </a:rPr>
              <a:t>hall</a:t>
            </a:r>
            <a:endParaRPr lang="en-GB" dirty="0">
              <a:latin typeface="Franklin Gothic Book" pitchFamily="34" charset="0"/>
              <a:cs typeface="Arial" pitchFamily="34" charset="0"/>
            </a:endParaRPr>
          </a:p>
          <a:p>
            <a:pPr lvl="1">
              <a:buFontTx/>
              <a:buChar char="•"/>
            </a:pPr>
            <a:r>
              <a:rPr lang="en-GB" dirty="0">
                <a:latin typeface="Franklin Gothic Book" pitchFamily="34" charset="0"/>
                <a:cs typeface="Arial" pitchFamily="34" charset="0"/>
              </a:rPr>
              <a:t>Function and conference rooms</a:t>
            </a:r>
          </a:p>
          <a:p>
            <a:pPr lvl="1">
              <a:buFontTx/>
              <a:buChar char="•"/>
            </a:pPr>
            <a:r>
              <a:rPr lang="en-GB" dirty="0">
                <a:latin typeface="Franklin Gothic Book" pitchFamily="34" charset="0"/>
                <a:cs typeface="Arial" pitchFamily="34" charset="0"/>
              </a:rPr>
              <a:t>Restaurants and shops</a:t>
            </a:r>
          </a:p>
          <a:p>
            <a:pPr lvl="1">
              <a:buFontTx/>
              <a:buChar char="•"/>
            </a:pPr>
            <a:r>
              <a:rPr lang="en-GB" dirty="0">
                <a:latin typeface="Franklin Gothic Book" pitchFamily="34" charset="0"/>
                <a:cs typeface="Arial" pitchFamily="34" charset="0"/>
              </a:rPr>
              <a:t>Concourse areas with free performance stage</a:t>
            </a:r>
          </a:p>
          <a:p>
            <a:pPr lvl="1">
              <a:buFontTx/>
              <a:buChar char="•"/>
            </a:pPr>
            <a:r>
              <a:rPr lang="en-GB" dirty="0" smtClean="0">
                <a:latin typeface="Franklin Gothic Book" pitchFamily="34" charset="0"/>
                <a:cs typeface="Arial" pitchFamily="34" charset="0"/>
              </a:rPr>
              <a:t>8 residents </a:t>
            </a:r>
          </a:p>
          <a:p>
            <a:pPr lvl="1">
              <a:buFontTx/>
              <a:buChar char="•"/>
            </a:pPr>
            <a:endParaRPr lang="en-GB" sz="1700" dirty="0">
              <a:latin typeface="Franklin Gothic Book" pitchFamily="34" charset="0"/>
              <a:cs typeface="Arial" pitchFamily="34" charset="0"/>
            </a:endParaRPr>
          </a:p>
          <a:p>
            <a:r>
              <a:rPr lang="en-GB" sz="2000" dirty="0">
                <a:latin typeface="Franklin Gothic Book" pitchFamily="34" charset="0"/>
                <a:cs typeface="Arial" pitchFamily="34" charset="0"/>
              </a:rPr>
              <a:t>Our </a:t>
            </a:r>
            <a:r>
              <a:rPr lang="en-GB" sz="2000" dirty="0" smtClean="0">
                <a:latin typeface="Franklin Gothic Book" pitchFamily="34" charset="0"/>
                <a:cs typeface="Arial" pitchFamily="34" charset="0"/>
              </a:rPr>
              <a:t>vision:</a:t>
            </a:r>
            <a:r>
              <a:rPr lang="en-GB" sz="1600" dirty="0">
                <a:latin typeface="Franklin Gothic Book" pitchFamily="34" charset="0"/>
                <a:cs typeface="Arial" pitchFamily="34" charset="0"/>
              </a:rPr>
              <a:t>	</a:t>
            </a:r>
            <a:endParaRPr lang="en-GB" sz="1600" dirty="0" smtClean="0">
              <a:latin typeface="Franklin Gothic Book" pitchFamily="34" charset="0"/>
              <a:cs typeface="Arial" pitchFamily="34" charset="0"/>
            </a:endParaRPr>
          </a:p>
          <a:p>
            <a:endParaRPr lang="en-GB" sz="1600" dirty="0">
              <a:latin typeface="Franklin Gothic Book" pitchFamily="34" charset="0"/>
              <a:cs typeface="Arial" pitchFamily="34" charset="0"/>
            </a:endParaRPr>
          </a:p>
          <a:p>
            <a:pPr lvl="1">
              <a:buFontTx/>
              <a:buChar char="•"/>
            </a:pPr>
            <a:r>
              <a:rPr lang="en-GB" dirty="0" smtClean="0">
                <a:latin typeface="Franklin Gothic Book" pitchFamily="34" charset="0"/>
              </a:rPr>
              <a:t>To </a:t>
            </a:r>
            <a:r>
              <a:rPr lang="en-GB" dirty="0">
                <a:latin typeface="Franklin Gothic Book" pitchFamily="34" charset="0"/>
              </a:rPr>
              <a:t>bring the best of the world to Wales and to showcase the best of Wales to the world</a:t>
            </a:r>
            <a:endParaRPr lang="en-GB" dirty="0">
              <a:latin typeface="Franklin Gothic Book" pitchFamily="34" charset="0"/>
              <a:cs typeface="Arial"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What we are</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76870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 name="Picture 3" descr="X:\Commercial\Shared Full Access\images for DP\WMC083.JPG"/>
          <p:cNvPicPr>
            <a:picLocks noChangeAspect="1" noChangeArrowheads="1"/>
          </p:cNvPicPr>
          <p:nvPr/>
        </p:nvPicPr>
        <p:blipFill>
          <a:blip r:embed="rId3" cstate="print">
            <a:lum bright="70000" contrast="-70000"/>
            <a:extLst>
              <a:ext uri="{28A0092B-C50C-407E-A947-70E740481C1C}">
                <a14:useLocalDpi xmlns:a14="http://schemas.microsoft.com/office/drawing/2010/main" val="0"/>
              </a:ext>
            </a:extLst>
          </a:blip>
          <a:srcRect/>
          <a:stretch>
            <a:fillRect/>
          </a:stretch>
        </p:blipFill>
        <p:spPr bwMode="auto">
          <a:xfrm>
            <a:off x="-1" y="1345765"/>
            <a:ext cx="9143999" cy="5529536"/>
          </a:xfrm>
          <a:prstGeom prst="rect">
            <a:avLst/>
          </a:prstGeom>
          <a:noFill/>
          <a:extLst>
            <a:ext uri="{909E8E84-426E-40DD-AFC4-6F175D3DCCD1}">
              <a14:hiddenFill xmlns:a14="http://schemas.microsoft.com/office/drawing/2010/main">
                <a:solidFill>
                  <a:srgbClr val="FFFFFF"/>
                </a:solidFill>
              </a14:hiddenFill>
            </a:ext>
          </a:extLst>
        </p:spPr>
      </p:pic>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3501008"/>
            <a:ext cx="7773988" cy="2448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defRPr/>
            </a:pPr>
            <a:endParaRPr lang="en-GB" sz="2400" dirty="0">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What we do</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1377350"/>
            <a:ext cx="9135898" cy="2677656"/>
          </a:xfrm>
          <a:prstGeom prst="rect">
            <a:avLst/>
          </a:prstGeom>
          <a:noFill/>
        </p:spPr>
        <p:txBody>
          <a:bodyPr wrap="square" rtlCol="0">
            <a:spAutoFit/>
          </a:bodyPr>
          <a:lstStyle/>
          <a:p>
            <a:r>
              <a:rPr lang="en-GB" sz="2400" dirty="0" smtClean="0">
                <a:latin typeface="Franklin Gothic Book" pitchFamily="34" charset="0"/>
              </a:rPr>
              <a:t>Ticketing Services Team</a:t>
            </a:r>
          </a:p>
          <a:p>
            <a:endParaRPr lang="en-GB" dirty="0">
              <a:latin typeface="Franklin Gothic Book" pitchFamily="34" charset="0"/>
            </a:endParaRPr>
          </a:p>
          <a:p>
            <a:pPr marL="285750" indent="-285750">
              <a:buFont typeface="Arial" pitchFamily="34" charset="0"/>
              <a:buChar char="•"/>
            </a:pPr>
            <a:r>
              <a:rPr lang="en-GB" dirty="0" smtClean="0">
                <a:latin typeface="Franklin Gothic Book" pitchFamily="34" charset="0"/>
              </a:rPr>
              <a:t>Team of six people</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Responsible for auditing</a:t>
            </a:r>
            <a:r>
              <a:rPr lang="en-GB" dirty="0">
                <a:latin typeface="Franklin Gothic Book" pitchFamily="34" charset="0"/>
              </a:rPr>
              <a:t>, reporting, </a:t>
            </a:r>
            <a:r>
              <a:rPr lang="en-GB" dirty="0" smtClean="0">
                <a:latin typeface="Franklin Gothic Book" pitchFamily="34" charset="0"/>
              </a:rPr>
              <a:t>monitoring, advising and training </a:t>
            </a:r>
            <a:endParaRPr lang="en-GB" dirty="0">
              <a:latin typeface="Franklin Gothic Book" pitchFamily="34" charset="0"/>
            </a:endParaRP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Setting up and selling performances, workshops, events and products</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One stop contact centre</a:t>
            </a:r>
            <a:endParaRPr lang="en-GB" dirty="0">
              <a:latin typeface="Franklin Gothic Book" pitchFamily="34" charset="0"/>
            </a:endParaRPr>
          </a:p>
        </p:txBody>
      </p:sp>
      <p:pic>
        <p:nvPicPr>
          <p:cNvPr id="9" name="Picture 8" descr="C:\Documents and Settings\sarah.mills\Local Settings\Temporary Internet Files\Content.Word\IMG_2579.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10971" y="4221088"/>
            <a:ext cx="3017634" cy="2273967"/>
          </a:xfrm>
          <a:prstGeom prst="rect">
            <a:avLst/>
          </a:prstGeom>
          <a:noFill/>
          <a:ln>
            <a:noFill/>
          </a:ln>
        </p:spPr>
      </p:pic>
    </p:spTree>
    <p:extLst>
      <p:ext uri="{BB962C8B-B14F-4D97-AF65-F5344CB8AC3E}">
        <p14:creationId xmlns:p14="http://schemas.microsoft.com/office/powerpoint/2010/main" val="91408170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126" y="2780928"/>
            <a:ext cx="9144000" cy="3046988"/>
          </a:xfrm>
          <a:prstGeom prst="rect">
            <a:avLst/>
          </a:prstGeom>
          <a:noFill/>
        </p:spPr>
        <p:txBody>
          <a:bodyPr wrap="square" rtlCol="0">
            <a:spAutoFit/>
          </a:bodyPr>
          <a:lstStyle/>
          <a:p>
            <a:pPr algn="ctr"/>
            <a:r>
              <a:rPr lang="en-GB" sz="5400" b="1" dirty="0">
                <a:solidFill>
                  <a:srgbClr val="FF0000"/>
                </a:solidFill>
                <a:latin typeface="Franklin Gothic Book" pitchFamily="34" charset="0"/>
              </a:rPr>
              <a:t>Recording the Data </a:t>
            </a:r>
            <a:r>
              <a:rPr lang="en-GB" sz="5400" b="1" dirty="0" smtClean="0">
                <a:solidFill>
                  <a:srgbClr val="FF0000"/>
                </a:solidFill>
                <a:latin typeface="Franklin Gothic Book" pitchFamily="34" charset="0"/>
              </a:rPr>
              <a:t>Protection Act </a:t>
            </a:r>
            <a:r>
              <a:rPr lang="en-GB" sz="5400" b="1" dirty="0">
                <a:solidFill>
                  <a:srgbClr val="FF0000"/>
                </a:solidFill>
                <a:latin typeface="Franklin Gothic Book" pitchFamily="34" charset="0"/>
              </a:rPr>
              <a:t>(DPA) </a:t>
            </a:r>
            <a:r>
              <a:rPr lang="en-GB" sz="5400" b="1" dirty="0" smtClean="0">
                <a:solidFill>
                  <a:srgbClr val="FF0000"/>
                </a:solidFill>
                <a:latin typeface="Franklin Gothic Book" pitchFamily="34" charset="0"/>
              </a:rPr>
              <a:t>questions</a:t>
            </a:r>
          </a:p>
          <a:p>
            <a:pPr algn="ctr"/>
            <a:endParaRPr lang="en-GB" sz="2400" b="1" dirty="0">
              <a:solidFill>
                <a:srgbClr val="FF0000"/>
              </a:solidFill>
              <a:latin typeface="Franklin Gothic Book" pitchFamily="34" charset="0"/>
            </a:endParaRPr>
          </a:p>
          <a:p>
            <a:pPr algn="ctr"/>
            <a:r>
              <a:rPr lang="en-GB" sz="2400" b="1" dirty="0" smtClean="0">
                <a:solidFill>
                  <a:srgbClr val="FF0000"/>
                </a:solidFill>
                <a:latin typeface="Franklin Gothic Book" pitchFamily="34" charset="0"/>
              </a:rPr>
              <a:t>Sarah Jones – Ticketing Services Co-ordinator</a:t>
            </a:r>
            <a:endParaRPr lang="en-GB" sz="2400" b="1" dirty="0">
              <a:solidFill>
                <a:srgbClr val="FF0000"/>
              </a:solidFill>
              <a:latin typeface="Franklin Gothic Book" pitchFamily="34" charset="0"/>
            </a:endParaRPr>
          </a:p>
          <a:p>
            <a:endParaRPr lang="en-GB" dirty="0"/>
          </a:p>
          <a:p>
            <a:endParaRPr lang="en-GB" dirty="0"/>
          </a:p>
        </p:txBody>
      </p:sp>
    </p:spTree>
    <p:extLst>
      <p:ext uri="{BB962C8B-B14F-4D97-AF65-F5344CB8AC3E}">
        <p14:creationId xmlns:p14="http://schemas.microsoft.com/office/powerpoint/2010/main" val="2145360909"/>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issues</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1341438"/>
            <a:ext cx="9144000" cy="923330"/>
          </a:xfrm>
          <a:prstGeom prst="rect">
            <a:avLst/>
          </a:prstGeom>
          <a:noFill/>
        </p:spPr>
        <p:txBody>
          <a:bodyPr wrap="square" rtlCol="0">
            <a:spAutoFit/>
          </a:bodyPr>
          <a:lstStyle/>
          <a:p>
            <a:r>
              <a:rPr lang="en-GB" dirty="0" smtClean="0">
                <a:latin typeface="Franklin Gothic Book" pitchFamily="34" charset="0"/>
              </a:rPr>
              <a:t>Lack of data and accuracy when recording DPA</a:t>
            </a:r>
            <a:endParaRPr lang="en-GB" dirty="0">
              <a:latin typeface="Franklin Gothic Book" pitchFamily="34" charset="0"/>
            </a:endParaRPr>
          </a:p>
          <a:p>
            <a:endParaRPr lang="en-GB" dirty="0"/>
          </a:p>
          <a:p>
            <a:endParaRPr lang="en-GB" dirty="0"/>
          </a:p>
        </p:txBody>
      </p:sp>
      <p:pic>
        <p:nvPicPr>
          <p:cNvPr id="4"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011" r="47721" b="66707"/>
          <a:stretch/>
        </p:blipFill>
        <p:spPr bwMode="auto">
          <a:xfrm>
            <a:off x="418702" y="2558142"/>
            <a:ext cx="8198007" cy="2671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418701" y="4581128"/>
            <a:ext cx="1344987" cy="432048"/>
          </a:xfrm>
          <a:prstGeom prst="ellipse">
            <a:avLst/>
          </a:prstGeom>
          <a:solidFill>
            <a:schemeClr val="bg1">
              <a:alpha val="0"/>
            </a:scheme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699792" y="4293096"/>
            <a:ext cx="1368152" cy="510213"/>
          </a:xfrm>
          <a:prstGeom prst="ellipse">
            <a:avLst/>
          </a:prstGeom>
          <a:solidFill>
            <a:schemeClr val="bg1">
              <a:alpha val="0"/>
            </a:scheme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418701" y="2558142"/>
            <a:ext cx="8198007" cy="2671058"/>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39113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issues</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1341438"/>
            <a:ext cx="9144000" cy="2862322"/>
          </a:xfrm>
          <a:prstGeom prst="rect">
            <a:avLst/>
          </a:prstGeom>
          <a:noFill/>
        </p:spPr>
        <p:txBody>
          <a:bodyPr wrap="square" rtlCol="0">
            <a:spAutoFit/>
          </a:bodyPr>
          <a:lstStyle/>
          <a:p>
            <a:pPr marL="285750" indent="-285750">
              <a:buFont typeface="Arial" pitchFamily="34" charset="0"/>
              <a:buChar char="•"/>
            </a:pPr>
            <a:r>
              <a:rPr lang="en-GB" dirty="0" smtClean="0">
                <a:latin typeface="Franklin Gothic Book" pitchFamily="34" charset="0"/>
              </a:rPr>
              <a:t>Staff were not prompted to always ask the questions – despite call monitoring</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Unable to ensure that the question was regularly asked once a year</a:t>
            </a:r>
          </a:p>
          <a:p>
            <a:pPr marL="285750" indent="-285750">
              <a:buFont typeface="Arial" pitchFamily="34" charset="0"/>
              <a:buChar char="•"/>
            </a:pPr>
            <a:endParaRPr lang="en-GB" dirty="0">
              <a:latin typeface="Franklin Gothic Book" pitchFamily="34" charset="0"/>
            </a:endParaRPr>
          </a:p>
          <a:p>
            <a:pPr marL="285750" indent="-285750">
              <a:buFont typeface="Arial" pitchFamily="34" charset="0"/>
              <a:buChar char="•"/>
            </a:pPr>
            <a:r>
              <a:rPr lang="en-GB" dirty="0" smtClean="0">
                <a:latin typeface="Franklin Gothic Book" pitchFamily="34" charset="0"/>
              </a:rPr>
              <a:t>No real way of knowing how accurate data was</a:t>
            </a:r>
          </a:p>
          <a:p>
            <a:pPr marL="285750" indent="-285750">
              <a:buFont typeface="Arial" pitchFamily="34" charset="0"/>
              <a:buChar char="•"/>
            </a:pPr>
            <a:endParaRPr lang="en-GB" dirty="0">
              <a:latin typeface="Franklin Gothic Book" pitchFamily="34" charset="0"/>
            </a:endParaRPr>
          </a:p>
          <a:p>
            <a:pPr marL="285750" indent="-285750">
              <a:buFont typeface="Arial" pitchFamily="34" charset="0"/>
              <a:buChar char="•"/>
            </a:pPr>
            <a:r>
              <a:rPr lang="en-GB" dirty="0" smtClean="0">
                <a:latin typeface="Franklin Gothic Book" pitchFamily="34" charset="0"/>
              </a:rPr>
              <a:t>If someone said ‘No!’  then we wouldn’t know this</a:t>
            </a:r>
          </a:p>
          <a:p>
            <a:endParaRPr lang="en-GB" dirty="0" smtClean="0"/>
          </a:p>
          <a:p>
            <a:endParaRPr lang="en-GB" dirty="0"/>
          </a:p>
          <a:p>
            <a:endParaRPr lang="en-GB" dirty="0"/>
          </a:p>
        </p:txBody>
      </p:sp>
      <p:pic>
        <p:nvPicPr>
          <p:cNvPr id="3074"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639" r="46065" b="65795"/>
          <a:stretch/>
        </p:blipFill>
        <p:spPr bwMode="auto">
          <a:xfrm>
            <a:off x="1105924" y="4066186"/>
            <a:ext cx="6572109" cy="2163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105924" y="4066186"/>
            <a:ext cx="6572109" cy="216362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998337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solution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1341438"/>
            <a:ext cx="9144000" cy="646331"/>
          </a:xfrm>
          <a:prstGeom prst="rect">
            <a:avLst/>
          </a:prstGeom>
          <a:noFill/>
        </p:spPr>
        <p:txBody>
          <a:bodyPr wrap="square" rtlCol="0">
            <a:spAutoFit/>
          </a:bodyPr>
          <a:lstStyle/>
          <a:p>
            <a:endParaRPr lang="en-GB" dirty="0"/>
          </a:p>
          <a:p>
            <a:endParaRPr lang="en-GB" dirty="0"/>
          </a:p>
        </p:txBody>
      </p:sp>
      <p:sp>
        <p:nvSpPr>
          <p:cNvPr id="2" name="TextBox 1"/>
          <p:cNvSpPr txBox="1"/>
          <p:nvPr/>
        </p:nvSpPr>
        <p:spPr>
          <a:xfrm>
            <a:off x="107503" y="1628774"/>
            <a:ext cx="9036495" cy="923330"/>
          </a:xfrm>
          <a:prstGeom prst="rect">
            <a:avLst/>
          </a:prstGeom>
          <a:noFill/>
        </p:spPr>
        <p:txBody>
          <a:bodyPr wrap="square" rtlCol="0">
            <a:spAutoFit/>
          </a:bodyPr>
          <a:lstStyle/>
          <a:p>
            <a:r>
              <a:rPr lang="en-GB" dirty="0" smtClean="0"/>
              <a:t>Custom Screen!</a:t>
            </a:r>
          </a:p>
          <a:p>
            <a:endParaRPr lang="en-GB" dirty="0"/>
          </a:p>
          <a:p>
            <a:endParaRPr lang="en-GB" dirty="0"/>
          </a:p>
        </p:txBody>
      </p:sp>
      <p:pic>
        <p:nvPicPr>
          <p:cNvPr id="4098"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196" r="49128" b="34731"/>
          <a:stretch/>
        </p:blipFill>
        <p:spPr bwMode="auto">
          <a:xfrm>
            <a:off x="1159324" y="2148180"/>
            <a:ext cx="6377534" cy="43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159324" y="2148181"/>
            <a:ext cx="6377534" cy="43771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625939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solution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1341438"/>
            <a:ext cx="9144000" cy="646331"/>
          </a:xfrm>
          <a:prstGeom prst="rect">
            <a:avLst/>
          </a:prstGeom>
          <a:noFill/>
        </p:spPr>
        <p:txBody>
          <a:bodyPr wrap="square" rtlCol="0">
            <a:spAutoFit/>
          </a:bodyPr>
          <a:lstStyle/>
          <a:p>
            <a:endParaRPr lang="en-GB" dirty="0"/>
          </a:p>
          <a:p>
            <a:endParaRPr lang="en-GB" dirty="0"/>
          </a:p>
        </p:txBody>
      </p:sp>
      <p:sp>
        <p:nvSpPr>
          <p:cNvPr id="2" name="TextBox 1"/>
          <p:cNvSpPr txBox="1"/>
          <p:nvPr/>
        </p:nvSpPr>
        <p:spPr>
          <a:xfrm>
            <a:off x="107503" y="1628774"/>
            <a:ext cx="9036495" cy="646331"/>
          </a:xfrm>
          <a:prstGeom prst="rect">
            <a:avLst/>
          </a:prstGeom>
          <a:noFill/>
        </p:spPr>
        <p:txBody>
          <a:bodyPr wrap="square" rtlCol="0">
            <a:spAutoFit/>
          </a:bodyPr>
          <a:lstStyle/>
          <a:p>
            <a:endParaRPr lang="en-GB" dirty="0"/>
          </a:p>
          <a:p>
            <a:endParaRPr lang="en-GB" dirty="0"/>
          </a:p>
        </p:txBody>
      </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813" t="25736" r="72486" b="50896"/>
          <a:stretch/>
        </p:blipFill>
        <p:spPr bwMode="auto">
          <a:xfrm>
            <a:off x="1110343" y="1627151"/>
            <a:ext cx="6485992" cy="3192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1110342" y="1582721"/>
            <a:ext cx="6485993" cy="3277344"/>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79512" y="5157192"/>
            <a:ext cx="8642226" cy="1200329"/>
          </a:xfrm>
          <a:prstGeom prst="rect">
            <a:avLst/>
          </a:prstGeom>
          <a:noFill/>
        </p:spPr>
        <p:txBody>
          <a:bodyPr wrap="square" rtlCol="0">
            <a:spAutoFit/>
          </a:bodyPr>
          <a:lstStyle/>
          <a:p>
            <a:pPr algn="ctr"/>
            <a:r>
              <a:rPr lang="en-GB" dirty="0" smtClean="0">
                <a:latin typeface="Franklin Gothic Book" pitchFamily="34" charset="0"/>
              </a:rPr>
              <a:t>Would you like to receive further information about performances and activities taking place at the Centre? By email? By post? By phone?</a:t>
            </a:r>
          </a:p>
          <a:p>
            <a:pPr algn="ctr"/>
            <a:r>
              <a:rPr lang="en-GB" dirty="0" smtClean="0">
                <a:latin typeface="Franklin Gothic Book" pitchFamily="34" charset="0"/>
              </a:rPr>
              <a:t>On the occasion there is a show or an event elsewhere we think you would enjoy, would you like to hear from that organisation?</a:t>
            </a:r>
            <a:endParaRPr lang="en-GB" dirty="0">
              <a:latin typeface="Franklin Gothic Book" pitchFamily="34" charset="0"/>
            </a:endParaRPr>
          </a:p>
        </p:txBody>
      </p:sp>
    </p:spTree>
    <p:extLst>
      <p:ext uri="{BB962C8B-B14F-4D97-AF65-F5344CB8AC3E}">
        <p14:creationId xmlns:p14="http://schemas.microsoft.com/office/powerpoint/2010/main" val="7521352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solution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758" y="1341438"/>
            <a:ext cx="9144000" cy="1200329"/>
          </a:xfrm>
          <a:prstGeom prst="rect">
            <a:avLst/>
          </a:prstGeom>
          <a:noFill/>
        </p:spPr>
        <p:txBody>
          <a:bodyPr wrap="square" rtlCol="0">
            <a:spAutoFit/>
          </a:bodyPr>
          <a:lstStyle/>
          <a:p>
            <a:endParaRPr lang="en-GB" dirty="0" smtClean="0"/>
          </a:p>
          <a:p>
            <a:r>
              <a:rPr lang="en-GB" dirty="0" smtClean="0">
                <a:latin typeface="Franklin Gothic Book" pitchFamily="34" charset="0"/>
              </a:rPr>
              <a:t>Staff are prompted by the header when they need to ask the questions</a:t>
            </a:r>
            <a:endParaRPr lang="en-GB" i="1" dirty="0" smtClean="0">
              <a:latin typeface="Franklin Gothic Book" pitchFamily="34" charset="0"/>
            </a:endParaRPr>
          </a:p>
          <a:p>
            <a:endParaRPr lang="en-GB" dirty="0"/>
          </a:p>
          <a:p>
            <a:endParaRPr lang="en-GB" dirty="0"/>
          </a:p>
        </p:txBody>
      </p:sp>
      <p:pic>
        <p:nvPicPr>
          <p:cNvPr id="4"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2991" r="48303" b="74063"/>
          <a:stretch/>
        </p:blipFill>
        <p:spPr bwMode="auto">
          <a:xfrm>
            <a:off x="513049" y="2960103"/>
            <a:ext cx="8042386" cy="2007976"/>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3563888" y="3996342"/>
            <a:ext cx="504056" cy="432048"/>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66849" y="2881807"/>
            <a:ext cx="8134786" cy="2085867"/>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75413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solution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758" y="1341438"/>
            <a:ext cx="9144000" cy="1477328"/>
          </a:xfrm>
          <a:prstGeom prst="rect">
            <a:avLst/>
          </a:prstGeom>
          <a:noFill/>
        </p:spPr>
        <p:txBody>
          <a:bodyPr wrap="square" rtlCol="0">
            <a:spAutoFit/>
          </a:bodyPr>
          <a:lstStyle/>
          <a:p>
            <a:endParaRPr lang="en-GB" dirty="0" smtClean="0"/>
          </a:p>
          <a:p>
            <a:r>
              <a:rPr lang="en-GB" dirty="0" smtClean="0">
                <a:latin typeface="Franklin Gothic Book" pitchFamily="34" charset="0"/>
              </a:rPr>
              <a:t>Custom report written</a:t>
            </a:r>
          </a:p>
          <a:p>
            <a:endParaRPr lang="en-GB" i="1" dirty="0" smtClean="0"/>
          </a:p>
          <a:p>
            <a:endParaRPr lang="en-GB" dirty="0"/>
          </a:p>
          <a:p>
            <a:endParaRPr lang="en-GB" dirty="0"/>
          </a:p>
        </p:txBody>
      </p:sp>
      <p:pic>
        <p:nvPicPr>
          <p:cNvPr id="5123"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8062" t="27882" r="28281" b="54070"/>
          <a:stretch/>
        </p:blipFill>
        <p:spPr bwMode="auto">
          <a:xfrm>
            <a:off x="479136" y="2804567"/>
            <a:ext cx="8110212" cy="1885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90968" y="2802603"/>
            <a:ext cx="8098380" cy="1887949"/>
          </a:xfrm>
          <a:prstGeom prst="rect">
            <a:avLst/>
          </a:prstGeom>
          <a:solidFill>
            <a:schemeClr val="bg1">
              <a:alpha val="0"/>
            </a:scheme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76112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3"/>
                                        </p:tgtEl>
                                        <p:attrNameLst>
                                          <p:attrName>style.visibility</p:attrName>
                                        </p:attrNameLst>
                                      </p:cBhvr>
                                      <p:to>
                                        <p:strVal val="visible"/>
                                      </p:to>
                                    </p:set>
                                    <p:anim calcmode="lin" valueType="num">
                                      <p:cBhvr additive="base">
                                        <p:cTn id="11" dur="500" fill="hold"/>
                                        <p:tgtEl>
                                          <p:spTgt spid="5123"/>
                                        </p:tgtEl>
                                        <p:attrNameLst>
                                          <p:attrName>ppt_x</p:attrName>
                                        </p:attrNameLst>
                                      </p:cBhvr>
                                      <p:tavLst>
                                        <p:tav tm="0">
                                          <p:val>
                                            <p:strVal val="#ppt_x"/>
                                          </p:val>
                                        </p:tav>
                                        <p:tav tm="100000">
                                          <p:val>
                                            <p:strVal val="#ppt_x"/>
                                          </p:val>
                                        </p:tav>
                                      </p:tavLst>
                                    </p:anim>
                                    <p:anim calcmode="lin" valueType="num">
                                      <p:cBhvr additive="base">
                                        <p:cTn id="12"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79" t="18236" r="57990" b="53421"/>
          <a:stretch/>
        </p:blipFill>
        <p:spPr bwMode="auto">
          <a:xfrm>
            <a:off x="1599160" y="2204864"/>
            <a:ext cx="6666405" cy="249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solution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809" y="1184275"/>
            <a:ext cx="9144000" cy="646331"/>
          </a:xfrm>
          <a:prstGeom prst="rect">
            <a:avLst/>
          </a:prstGeom>
          <a:noFill/>
        </p:spPr>
        <p:txBody>
          <a:bodyPr wrap="square" rtlCol="0">
            <a:spAutoFit/>
          </a:bodyPr>
          <a:lstStyle/>
          <a:p>
            <a:endParaRPr lang="en-GB" dirty="0"/>
          </a:p>
          <a:p>
            <a:r>
              <a:rPr lang="en-GB" dirty="0" smtClean="0">
                <a:latin typeface="Franklin Gothic Book" pitchFamily="34" charset="0"/>
              </a:rPr>
              <a:t>Custom report results</a:t>
            </a:r>
            <a:endParaRPr lang="en-GB" dirty="0">
              <a:latin typeface="Franklin Gothic Book" pitchFamily="34" charset="0"/>
            </a:endParaRPr>
          </a:p>
        </p:txBody>
      </p:sp>
      <p:sp>
        <p:nvSpPr>
          <p:cNvPr id="11" name="Rectangle 10"/>
          <p:cNvSpPr/>
          <p:nvPr/>
        </p:nvSpPr>
        <p:spPr>
          <a:xfrm>
            <a:off x="1691680" y="2204864"/>
            <a:ext cx="6696744" cy="2664296"/>
          </a:xfrm>
          <a:prstGeom prst="rect">
            <a:avLst/>
          </a:prstGeom>
          <a:solidFill>
            <a:schemeClr val="bg1">
              <a:alpha val="0"/>
            </a:scheme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75413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Results</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1630" y="1341438"/>
            <a:ext cx="9144000" cy="2308324"/>
          </a:xfrm>
          <a:prstGeom prst="rect">
            <a:avLst/>
          </a:prstGeom>
          <a:noFill/>
        </p:spPr>
        <p:txBody>
          <a:bodyPr wrap="square" rtlCol="0">
            <a:spAutoFit/>
          </a:bodyPr>
          <a:lstStyle/>
          <a:p>
            <a:endParaRPr lang="en-GB" dirty="0" smtClean="0"/>
          </a:p>
          <a:p>
            <a:r>
              <a:rPr lang="en-GB" dirty="0" smtClean="0">
                <a:latin typeface="Franklin Gothic Book" pitchFamily="34" charset="0"/>
              </a:rPr>
              <a:t>95% target overall and individually</a:t>
            </a:r>
          </a:p>
          <a:p>
            <a:endParaRPr lang="en-GB" dirty="0"/>
          </a:p>
          <a:p>
            <a:endParaRPr lang="en-GB" dirty="0" smtClean="0"/>
          </a:p>
          <a:p>
            <a:endParaRPr lang="en-GB" dirty="0"/>
          </a:p>
          <a:p>
            <a:endParaRPr lang="en-GB" dirty="0" smtClean="0"/>
          </a:p>
          <a:p>
            <a:endParaRPr lang="en-GB" dirty="0"/>
          </a:p>
          <a:p>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2347093195"/>
              </p:ext>
            </p:extLst>
          </p:nvPr>
        </p:nvGraphicFramePr>
        <p:xfrm>
          <a:off x="323528" y="2204864"/>
          <a:ext cx="3721100" cy="2514600"/>
        </p:xfrm>
        <a:graphic>
          <a:graphicData uri="http://schemas.openxmlformats.org/drawingml/2006/table">
            <a:tbl>
              <a:tblPr>
                <a:tableStyleId>{5C22544A-7EE6-4342-B048-85BDC9FD1C3A}</a:tableStyleId>
              </a:tblPr>
              <a:tblGrid>
                <a:gridCol w="863600"/>
                <a:gridCol w="863600"/>
                <a:gridCol w="1130300"/>
                <a:gridCol w="863600"/>
              </a:tblGrid>
              <a:tr h="167640">
                <a:tc>
                  <a:txBody>
                    <a:bodyPr/>
                    <a:lstStyle/>
                    <a:p>
                      <a:pPr algn="l" fontAlgn="b"/>
                      <a:r>
                        <a:rPr lang="en-GB" sz="1000" u="none" strike="noStrike" dirty="0">
                          <a:effectLst/>
                        </a:rPr>
                        <a:t>2010/11</a:t>
                      </a:r>
                      <a:endParaRPr lang="en-GB" sz="1000" b="1" i="0" u="none" strike="noStrike" dirty="0">
                        <a:effectLst/>
                        <a:latin typeface="Arial"/>
                      </a:endParaRPr>
                    </a:p>
                  </a:txBody>
                  <a:tcPr marL="7620" marR="7620" marT="7620" marB="0" anchor="b"/>
                </a:tc>
                <a:tc>
                  <a:txBody>
                    <a:bodyPr/>
                    <a:lstStyle/>
                    <a:p>
                      <a:pPr algn="l" fontAlgn="b"/>
                      <a:endParaRPr lang="en-GB" sz="1000" b="0" i="0" u="none" strike="noStrike">
                        <a:effectLst/>
                        <a:latin typeface="Arial"/>
                      </a:endParaRPr>
                    </a:p>
                  </a:txBody>
                  <a:tcPr marL="7620" marR="7620" marT="7620" marB="0" anchor="b"/>
                </a:tc>
                <a:tc>
                  <a:txBody>
                    <a:bodyPr/>
                    <a:lstStyle/>
                    <a:p>
                      <a:pPr algn="l" fontAlgn="b"/>
                      <a:endParaRPr lang="en-GB" sz="1000" b="0" i="0" u="none" strike="noStrike" dirty="0">
                        <a:effectLst/>
                        <a:latin typeface="Arial"/>
                      </a:endParaRPr>
                    </a:p>
                  </a:txBody>
                  <a:tcPr marL="7620" marR="7620" marT="7620" marB="0" anchor="b"/>
                </a:tc>
                <a:tc>
                  <a:txBody>
                    <a:bodyPr/>
                    <a:lstStyle/>
                    <a:p>
                      <a:pPr algn="l" fontAlgn="b"/>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Month</a:t>
                      </a:r>
                      <a:endParaRPr lang="en-GB" sz="1000" b="1" i="0" u="none" strike="noStrike">
                        <a:effectLst/>
                        <a:latin typeface="Arial"/>
                      </a:endParaRPr>
                    </a:p>
                  </a:txBody>
                  <a:tcPr marL="7620" marR="7620" marT="7620" marB="0" anchor="b"/>
                </a:tc>
                <a:tc>
                  <a:txBody>
                    <a:bodyPr/>
                    <a:lstStyle/>
                    <a:p>
                      <a:pPr algn="l" fontAlgn="b"/>
                      <a:r>
                        <a:rPr lang="en-GB" sz="1000" u="none" strike="noStrike" dirty="0">
                          <a:effectLst/>
                        </a:rPr>
                        <a:t>% asked</a:t>
                      </a:r>
                      <a:endParaRPr lang="en-GB" sz="1000" b="1" i="0" u="none" strike="noStrike" dirty="0">
                        <a:effectLst/>
                        <a:latin typeface="Arial"/>
                      </a:endParaRPr>
                    </a:p>
                  </a:txBody>
                  <a:tcPr marL="7620" marR="7620" marT="7620" marB="0" anchor="b"/>
                </a:tc>
                <a:tc>
                  <a:txBody>
                    <a:bodyPr/>
                    <a:lstStyle/>
                    <a:p>
                      <a:pPr algn="l" fontAlgn="b"/>
                      <a:r>
                        <a:rPr lang="en-GB" sz="1000" u="none" strike="noStrike">
                          <a:effectLst/>
                        </a:rPr>
                        <a:t>Number of orders</a:t>
                      </a:r>
                      <a:endParaRPr lang="en-GB" sz="1000" b="1" i="0" u="none" strike="noStrike">
                        <a:effectLst/>
                        <a:latin typeface="Arial"/>
                      </a:endParaRPr>
                    </a:p>
                  </a:txBody>
                  <a:tcPr marL="7620" marR="7620" marT="7620" marB="0" anchor="b"/>
                </a:tc>
                <a:tc>
                  <a:txBody>
                    <a:bodyPr/>
                    <a:lstStyle/>
                    <a:p>
                      <a:pPr algn="l" fontAlgn="b"/>
                      <a:r>
                        <a:rPr lang="en-GB" sz="1000" u="none" strike="noStrike" dirty="0">
                          <a:effectLst/>
                        </a:rPr>
                        <a:t>Orders asked</a:t>
                      </a:r>
                      <a:endParaRPr lang="en-GB" sz="1000" b="1" i="0" u="none" strike="noStrike" dirty="0">
                        <a:effectLst/>
                        <a:latin typeface="Arial"/>
                      </a:endParaRPr>
                    </a:p>
                  </a:txBody>
                  <a:tcPr marL="7620" marR="7620" marT="7620" marB="0" anchor="b"/>
                </a:tc>
              </a:tr>
              <a:tr h="167640">
                <a:tc>
                  <a:txBody>
                    <a:bodyPr/>
                    <a:lstStyle/>
                    <a:p>
                      <a:pPr algn="l" fontAlgn="b"/>
                      <a:r>
                        <a:rPr lang="en-GB" sz="1000" u="none" strike="noStrike" dirty="0">
                          <a:effectLst/>
                        </a:rPr>
                        <a:t>April</a:t>
                      </a:r>
                      <a:endParaRPr lang="en-GB" sz="1000" b="0" i="0" u="none" strike="noStrike" dirty="0">
                        <a:effectLst/>
                        <a:latin typeface="Arial"/>
                      </a:endParaRPr>
                    </a:p>
                  </a:txBody>
                  <a:tcPr marL="7620" marR="7620" marT="7620" marB="0" anchor="b"/>
                </a:tc>
                <a:tc>
                  <a:txBody>
                    <a:bodyPr/>
                    <a:lstStyle/>
                    <a:p>
                      <a:pPr algn="r" fontAlgn="b"/>
                      <a:r>
                        <a:rPr lang="en-GB" sz="1000" u="none" strike="noStrike">
                          <a:effectLst/>
                        </a:rPr>
                        <a:t>98.28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3498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3438</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May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95.28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2521</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2402</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June</a:t>
                      </a:r>
                      <a:endParaRPr lang="en-GB" sz="1000" b="0" i="0" u="none" strike="noStrike">
                        <a:effectLst/>
                        <a:latin typeface="Arial"/>
                      </a:endParaRPr>
                    </a:p>
                  </a:txBody>
                  <a:tcPr marL="7620" marR="7620" marT="7620" marB="0" anchor="b"/>
                </a:tc>
                <a:tc>
                  <a:txBody>
                    <a:bodyPr/>
                    <a:lstStyle/>
                    <a:p>
                      <a:pPr algn="r" fontAlgn="b"/>
                      <a:r>
                        <a:rPr lang="en-GB" sz="1000" u="none" strike="noStrike" dirty="0">
                          <a:effectLst/>
                        </a:rPr>
                        <a:t>98.95</a:t>
                      </a:r>
                      <a:endParaRPr lang="en-GB" sz="1000" b="0" i="0" u="none" strike="noStrike" dirty="0">
                        <a:effectLst/>
                        <a:latin typeface="Arial"/>
                      </a:endParaRPr>
                    </a:p>
                  </a:txBody>
                  <a:tcPr marL="7620" marR="7620" marT="7620" marB="0" anchor="b"/>
                </a:tc>
                <a:tc>
                  <a:txBody>
                    <a:bodyPr/>
                    <a:lstStyle/>
                    <a:p>
                      <a:pPr algn="r" fontAlgn="b"/>
                      <a:r>
                        <a:rPr lang="en-GB" sz="1000" u="none" strike="noStrike">
                          <a:effectLst/>
                        </a:rPr>
                        <a:t>2279</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2255</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July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99.23</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2723</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2702</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August</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99.32</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2654</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2636</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September</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99.25</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3079</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3056</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October</a:t>
                      </a:r>
                      <a:endParaRPr lang="en-GB" sz="1000" b="0" i="0" u="none" strike="noStrike">
                        <a:effectLst/>
                        <a:latin typeface="Arial"/>
                      </a:endParaRPr>
                    </a:p>
                  </a:txBody>
                  <a:tcPr marL="7620" marR="7620" marT="7620" marB="0" anchor="b"/>
                </a:tc>
                <a:tc>
                  <a:txBody>
                    <a:bodyPr/>
                    <a:lstStyle/>
                    <a:p>
                      <a:pPr algn="r" fontAlgn="b"/>
                      <a:r>
                        <a:rPr lang="en-GB" sz="1000" u="none" strike="noStrike" dirty="0">
                          <a:effectLst/>
                        </a:rPr>
                        <a:t>99.86</a:t>
                      </a:r>
                      <a:endParaRPr lang="en-GB" sz="1000" b="0" i="0" u="none" strike="noStrike" dirty="0">
                        <a:effectLst/>
                        <a:latin typeface="Arial"/>
                      </a:endParaRPr>
                    </a:p>
                  </a:txBody>
                  <a:tcPr marL="7620" marR="7620" marT="7620" marB="0" anchor="b"/>
                </a:tc>
                <a:tc>
                  <a:txBody>
                    <a:bodyPr/>
                    <a:lstStyle/>
                    <a:p>
                      <a:pPr algn="r" fontAlgn="b"/>
                      <a:r>
                        <a:rPr lang="en-GB" sz="1000" u="none" strike="noStrike">
                          <a:effectLst/>
                        </a:rPr>
                        <a:t>2846</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2842</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November</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96.84</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2978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2884</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December</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98.21</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3623</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3558</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January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97.99</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2742</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2687</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February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95.06</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2168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2061</a:t>
                      </a:r>
                      <a:endParaRPr lang="en-GB" sz="1000" b="0" i="0" u="none" strike="noStrike">
                        <a:effectLst/>
                        <a:latin typeface="Arial"/>
                      </a:endParaRPr>
                    </a:p>
                  </a:txBody>
                  <a:tcPr marL="7620" marR="7620" marT="7620" marB="0" anchor="b"/>
                </a:tc>
              </a:tr>
              <a:tr h="167640">
                <a:tc>
                  <a:txBody>
                    <a:bodyPr/>
                    <a:lstStyle/>
                    <a:p>
                      <a:pPr algn="l" fontAlgn="b"/>
                      <a:r>
                        <a:rPr lang="en-GB" sz="1000" u="none" strike="noStrike">
                          <a:effectLst/>
                        </a:rPr>
                        <a:t>March</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97.25</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3857</a:t>
                      </a:r>
                      <a:endParaRPr lang="en-GB" sz="1000" b="0" i="0" u="none" strike="noStrike">
                        <a:effectLst/>
                        <a:latin typeface="Arial"/>
                      </a:endParaRPr>
                    </a:p>
                  </a:txBody>
                  <a:tcPr marL="7620" marR="7620" marT="7620" marB="0" anchor="b"/>
                </a:tc>
                <a:tc>
                  <a:txBody>
                    <a:bodyPr/>
                    <a:lstStyle/>
                    <a:p>
                      <a:pPr algn="r" fontAlgn="b"/>
                      <a:r>
                        <a:rPr lang="en-GB" sz="1000" u="none" strike="noStrike" dirty="0">
                          <a:effectLst/>
                        </a:rPr>
                        <a:t>3751</a:t>
                      </a:r>
                      <a:endParaRPr lang="en-GB" sz="1000" b="0" i="0" u="none" strike="noStrike" dirty="0">
                        <a:effectLst/>
                        <a:latin typeface="Arial"/>
                      </a:endParaRPr>
                    </a:p>
                  </a:txBody>
                  <a:tcPr marL="7620" marR="7620" marT="7620" marB="0" anchor="b"/>
                </a:tc>
              </a:tr>
              <a:tr h="167640">
                <a:tc>
                  <a:txBody>
                    <a:bodyPr/>
                    <a:lstStyle/>
                    <a:p>
                      <a:pPr algn="l" fontAlgn="b"/>
                      <a:r>
                        <a:rPr lang="en-GB" sz="1000" u="none" strike="noStrike">
                          <a:effectLst/>
                        </a:rPr>
                        <a:t>2010/11 Total</a:t>
                      </a:r>
                      <a:endParaRPr lang="en-GB" sz="1000" b="1" i="0" u="none" strike="noStrike">
                        <a:effectLst/>
                        <a:latin typeface="Arial"/>
                      </a:endParaRPr>
                    </a:p>
                  </a:txBody>
                  <a:tcPr marL="7620" marR="7620" marT="7620" marB="0" anchor="b"/>
                </a:tc>
                <a:tc>
                  <a:txBody>
                    <a:bodyPr/>
                    <a:lstStyle/>
                    <a:p>
                      <a:pPr algn="r" fontAlgn="b"/>
                      <a:r>
                        <a:rPr lang="en-GB" sz="1000" u="none" strike="noStrike" dirty="0">
                          <a:effectLst/>
                        </a:rPr>
                        <a:t>98.01</a:t>
                      </a:r>
                      <a:endParaRPr lang="en-GB" sz="1000" b="1" i="0" u="none" strike="noStrike" dirty="0">
                        <a:effectLst/>
                        <a:latin typeface="Arial"/>
                      </a:endParaRPr>
                    </a:p>
                  </a:txBody>
                  <a:tcPr marL="7620" marR="7620" marT="7620" marB="0" anchor="b"/>
                </a:tc>
                <a:tc>
                  <a:txBody>
                    <a:bodyPr/>
                    <a:lstStyle/>
                    <a:p>
                      <a:pPr algn="r" fontAlgn="b"/>
                      <a:r>
                        <a:rPr lang="en-GB" sz="1000" u="none" strike="noStrike" dirty="0">
                          <a:effectLst/>
                        </a:rPr>
                        <a:t>34968</a:t>
                      </a:r>
                      <a:endParaRPr lang="en-GB" sz="1000" b="1" i="0" u="none" strike="noStrike" dirty="0">
                        <a:effectLst/>
                        <a:latin typeface="Arial"/>
                      </a:endParaRPr>
                    </a:p>
                  </a:txBody>
                  <a:tcPr marL="7620" marR="7620" marT="7620" marB="0" anchor="b"/>
                </a:tc>
                <a:tc>
                  <a:txBody>
                    <a:bodyPr/>
                    <a:lstStyle/>
                    <a:p>
                      <a:pPr algn="r" fontAlgn="b"/>
                      <a:r>
                        <a:rPr lang="en-GB" sz="1000" u="none" strike="noStrike" dirty="0">
                          <a:effectLst/>
                        </a:rPr>
                        <a:t>34272</a:t>
                      </a:r>
                      <a:endParaRPr lang="en-GB" sz="1000" b="1" i="0" u="none" strike="noStrike" dirty="0">
                        <a:effectLst/>
                        <a:latin typeface="Arial"/>
                      </a:endParaRPr>
                    </a:p>
                  </a:txBody>
                  <a:tcPr marL="7620" marR="7620" marT="7620" marB="0" anchor="b"/>
                </a:tc>
              </a:tr>
            </a:tbl>
          </a:graphicData>
        </a:graphic>
      </p:graphicFrame>
      <p:sp>
        <p:nvSpPr>
          <p:cNvPr id="4" name="Rectangle 3"/>
          <p:cNvSpPr/>
          <p:nvPr/>
        </p:nvSpPr>
        <p:spPr>
          <a:xfrm>
            <a:off x="251520" y="2204864"/>
            <a:ext cx="3816424" cy="2592288"/>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523966460"/>
              </p:ext>
            </p:extLst>
          </p:nvPr>
        </p:nvGraphicFramePr>
        <p:xfrm>
          <a:off x="4760093" y="2204864"/>
          <a:ext cx="3798889" cy="2664298"/>
        </p:xfrm>
        <a:graphic>
          <a:graphicData uri="http://schemas.openxmlformats.org/drawingml/2006/table">
            <a:tbl>
              <a:tblPr>
                <a:tableStyleId>{5C22544A-7EE6-4342-B048-85BDC9FD1C3A}</a:tableStyleId>
              </a:tblPr>
              <a:tblGrid>
                <a:gridCol w="780392"/>
                <a:gridCol w="706770"/>
                <a:gridCol w="1310469"/>
                <a:gridCol w="1001258"/>
              </a:tblGrid>
              <a:tr h="190307">
                <a:tc>
                  <a:txBody>
                    <a:bodyPr/>
                    <a:lstStyle/>
                    <a:p>
                      <a:pPr algn="l" fontAlgn="b"/>
                      <a:r>
                        <a:rPr lang="en-GB" sz="1000" u="none" strike="noStrike" dirty="0">
                          <a:effectLst/>
                        </a:rPr>
                        <a:t>Month</a:t>
                      </a:r>
                      <a:endParaRPr lang="en-GB" sz="1000" b="1" i="0" u="none" strike="noStrike" dirty="0">
                        <a:effectLst/>
                        <a:latin typeface="Arial"/>
                      </a:endParaRPr>
                    </a:p>
                  </a:txBody>
                  <a:tcPr marL="7620" marR="7620" marT="7620" marB="0" anchor="b"/>
                </a:tc>
                <a:tc>
                  <a:txBody>
                    <a:bodyPr/>
                    <a:lstStyle/>
                    <a:p>
                      <a:pPr algn="l" fontAlgn="b"/>
                      <a:r>
                        <a:rPr lang="en-GB" sz="1000" u="none" strike="noStrike">
                          <a:effectLst/>
                        </a:rPr>
                        <a:t>% asked</a:t>
                      </a:r>
                      <a:endParaRPr lang="en-GB" sz="1000" b="1" i="0" u="none" strike="noStrike">
                        <a:effectLst/>
                        <a:latin typeface="Arial"/>
                      </a:endParaRPr>
                    </a:p>
                  </a:txBody>
                  <a:tcPr marL="7620" marR="7620" marT="7620" marB="0" anchor="b"/>
                </a:tc>
                <a:tc>
                  <a:txBody>
                    <a:bodyPr/>
                    <a:lstStyle/>
                    <a:p>
                      <a:pPr algn="l" fontAlgn="b"/>
                      <a:r>
                        <a:rPr lang="en-GB" sz="1000" u="none" strike="noStrike">
                          <a:effectLst/>
                        </a:rPr>
                        <a:t>Number of orders</a:t>
                      </a:r>
                      <a:endParaRPr lang="en-GB" sz="1000" b="1" i="0" u="none" strike="noStrike">
                        <a:effectLst/>
                        <a:latin typeface="Arial"/>
                      </a:endParaRPr>
                    </a:p>
                  </a:txBody>
                  <a:tcPr marL="7620" marR="7620" marT="7620" marB="0" anchor="b"/>
                </a:tc>
                <a:tc>
                  <a:txBody>
                    <a:bodyPr/>
                    <a:lstStyle/>
                    <a:p>
                      <a:pPr algn="l" fontAlgn="b"/>
                      <a:r>
                        <a:rPr lang="en-GB" sz="1000" u="none" strike="noStrike">
                          <a:effectLst/>
                        </a:rPr>
                        <a:t>Orders asked</a:t>
                      </a:r>
                      <a:endParaRPr lang="en-GB" sz="1000" b="1" i="0" u="none" strike="noStrike">
                        <a:effectLst/>
                        <a:latin typeface="Arial"/>
                      </a:endParaRPr>
                    </a:p>
                  </a:txBody>
                  <a:tcPr marL="7620" marR="7620" marT="7620" marB="0" anchor="b"/>
                </a:tc>
              </a:tr>
              <a:tr h="190307">
                <a:tc>
                  <a:txBody>
                    <a:bodyPr/>
                    <a:lstStyle/>
                    <a:p>
                      <a:pPr algn="l" fontAlgn="b"/>
                      <a:r>
                        <a:rPr lang="en-GB" sz="1000" u="none" strike="noStrike" dirty="0">
                          <a:effectLst/>
                        </a:rPr>
                        <a:t>April</a:t>
                      </a:r>
                      <a:endParaRPr lang="en-GB" sz="1000" b="0" i="0" u="none" strike="noStrike" dirty="0">
                        <a:effectLst/>
                        <a:latin typeface="Arial"/>
                      </a:endParaRPr>
                    </a:p>
                  </a:txBody>
                  <a:tcPr marL="7620" marR="7620" marT="7620" marB="0" anchor="b"/>
                </a:tc>
                <a:tc>
                  <a:txBody>
                    <a:bodyPr/>
                    <a:lstStyle/>
                    <a:p>
                      <a:pPr algn="r" fontAlgn="b"/>
                      <a:r>
                        <a:rPr lang="en-GB" sz="1000" u="none" strike="noStrike">
                          <a:effectLst/>
                        </a:rPr>
                        <a:t>93.53</a:t>
                      </a:r>
                      <a:endParaRPr lang="en-GB" sz="1000" b="0" i="0" u="none" strike="noStrike">
                        <a:effectLst/>
                        <a:latin typeface="Arial"/>
                      </a:endParaRPr>
                    </a:p>
                  </a:txBody>
                  <a:tcPr marL="7620" marR="7620" marT="7620" marB="0" anchor="b"/>
                </a:tc>
                <a:tc>
                  <a:txBody>
                    <a:bodyPr/>
                    <a:lstStyle/>
                    <a:p>
                      <a:pPr algn="r" fontAlgn="b"/>
                      <a:r>
                        <a:rPr lang="en-GB" sz="1000" u="none" strike="noStrike" dirty="0">
                          <a:effectLst/>
                        </a:rPr>
                        <a:t>3681</a:t>
                      </a:r>
                      <a:endParaRPr lang="en-GB" sz="1000" b="0" i="0" u="none" strike="noStrike" dirty="0">
                        <a:effectLst/>
                        <a:latin typeface="Arial"/>
                      </a:endParaRPr>
                    </a:p>
                  </a:txBody>
                  <a:tcPr marL="7620" marR="7620" marT="7620" marB="0" anchor="b"/>
                </a:tc>
                <a:tc>
                  <a:txBody>
                    <a:bodyPr/>
                    <a:lstStyle/>
                    <a:p>
                      <a:pPr algn="r" fontAlgn="b"/>
                      <a:r>
                        <a:rPr lang="en-GB" sz="1000" u="none" strike="noStrike">
                          <a:effectLst/>
                        </a:rPr>
                        <a:t>3443</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May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95.20</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2668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2540</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June</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96.63</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2908</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2810</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July</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98.05</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2920</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2863</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August</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98.26</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3919</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3851</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September</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98.57</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2526</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2490</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October</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98.27</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2712</a:t>
                      </a:r>
                      <a:endParaRPr lang="en-GB" sz="1000" b="0" i="0" u="none" strike="noStrike">
                        <a:effectLst/>
                        <a:latin typeface="Arial"/>
                      </a:endParaRPr>
                    </a:p>
                  </a:txBody>
                  <a:tcPr marL="7620" marR="7620" marT="7620" marB="0" anchor="b"/>
                </a:tc>
                <a:tc>
                  <a:txBody>
                    <a:bodyPr/>
                    <a:lstStyle/>
                    <a:p>
                      <a:pPr algn="r" fontAlgn="b"/>
                      <a:r>
                        <a:rPr lang="en-GB" sz="1000" u="none" strike="noStrike">
                          <a:effectLst/>
                        </a:rPr>
                        <a:t>2665</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November</a:t>
                      </a:r>
                      <a:endParaRPr lang="en-GB" sz="1000" b="0" i="0" u="none" strike="noStrike">
                        <a:effectLst/>
                        <a:latin typeface="Arial"/>
                      </a:endParaRPr>
                    </a:p>
                  </a:txBody>
                  <a:tcPr marL="7620" marR="7620" marT="7620" marB="0" anchor="b"/>
                </a:tc>
                <a:tc>
                  <a:txBody>
                    <a:bodyPr/>
                    <a:lstStyle/>
                    <a:p>
                      <a:pPr algn="ctr" fontAlgn="b"/>
                      <a:r>
                        <a:rPr lang="en-GB" sz="1000" u="none" strike="noStrike">
                          <a:effectLst/>
                        </a:rPr>
                        <a:t>#DIV/0!</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December</a:t>
                      </a:r>
                      <a:endParaRPr lang="en-GB" sz="1000" b="0" i="0" u="none" strike="noStrike">
                        <a:effectLst/>
                        <a:latin typeface="Arial"/>
                      </a:endParaRPr>
                    </a:p>
                  </a:txBody>
                  <a:tcPr marL="7620" marR="7620" marT="7620" marB="0" anchor="b"/>
                </a:tc>
                <a:tc>
                  <a:txBody>
                    <a:bodyPr/>
                    <a:lstStyle/>
                    <a:p>
                      <a:pPr algn="ctr" fontAlgn="b"/>
                      <a:r>
                        <a:rPr lang="en-GB" sz="1000" u="none" strike="noStrike">
                          <a:effectLst/>
                        </a:rPr>
                        <a:t>#DIV/0!</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January</a:t>
                      </a:r>
                      <a:endParaRPr lang="en-GB" sz="1000" b="0" i="0" u="none" strike="noStrike">
                        <a:effectLst/>
                        <a:latin typeface="Arial"/>
                      </a:endParaRPr>
                    </a:p>
                  </a:txBody>
                  <a:tcPr marL="7620" marR="7620" marT="7620" marB="0" anchor="b"/>
                </a:tc>
                <a:tc>
                  <a:txBody>
                    <a:bodyPr/>
                    <a:lstStyle/>
                    <a:p>
                      <a:pPr algn="ctr" fontAlgn="b"/>
                      <a:r>
                        <a:rPr lang="en-GB" sz="1000" u="none" strike="noStrike">
                          <a:effectLst/>
                        </a:rPr>
                        <a:t>#DIV/0!</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February</a:t>
                      </a:r>
                      <a:endParaRPr lang="en-GB" sz="1000" b="0" i="0" u="none" strike="noStrike">
                        <a:effectLst/>
                        <a:latin typeface="Arial"/>
                      </a:endParaRPr>
                    </a:p>
                  </a:txBody>
                  <a:tcPr marL="7620" marR="7620" marT="7620" marB="0" anchor="b"/>
                </a:tc>
                <a:tc>
                  <a:txBody>
                    <a:bodyPr/>
                    <a:lstStyle/>
                    <a:p>
                      <a:pPr algn="ctr" fontAlgn="b"/>
                      <a:r>
                        <a:rPr lang="en-GB" sz="1000" u="none" strike="noStrike">
                          <a:effectLst/>
                        </a:rPr>
                        <a:t>#DIV/0!</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March </a:t>
                      </a:r>
                      <a:endParaRPr lang="en-GB" sz="1000" b="0" i="0" u="none" strike="noStrike">
                        <a:effectLst/>
                        <a:latin typeface="Arial"/>
                      </a:endParaRPr>
                    </a:p>
                  </a:txBody>
                  <a:tcPr marL="7620" marR="7620" marT="7620" marB="0" anchor="b"/>
                </a:tc>
                <a:tc>
                  <a:txBody>
                    <a:bodyPr/>
                    <a:lstStyle/>
                    <a:p>
                      <a:pPr algn="ctr" fontAlgn="b"/>
                      <a:r>
                        <a:rPr lang="en-GB" sz="1000" u="none" strike="noStrike">
                          <a:effectLst/>
                        </a:rPr>
                        <a:t>#DIV/0!</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c>
                  <a:txBody>
                    <a:bodyPr/>
                    <a:lstStyle/>
                    <a:p>
                      <a:pPr algn="l" fontAlgn="b"/>
                      <a:r>
                        <a:rPr lang="en-GB" sz="1000" u="none" strike="noStrike">
                          <a:effectLst/>
                        </a:rPr>
                        <a:t> </a:t>
                      </a:r>
                      <a:endParaRPr lang="en-GB" sz="1000" b="0" i="0" u="none" strike="noStrike">
                        <a:effectLst/>
                        <a:latin typeface="Arial"/>
                      </a:endParaRPr>
                    </a:p>
                  </a:txBody>
                  <a:tcPr marL="7620" marR="7620" marT="7620" marB="0" anchor="b"/>
                </a:tc>
              </a:tr>
              <a:tr h="190307">
                <a:tc>
                  <a:txBody>
                    <a:bodyPr/>
                    <a:lstStyle/>
                    <a:p>
                      <a:pPr algn="l" fontAlgn="b"/>
                      <a:r>
                        <a:rPr lang="en-GB" sz="1000" u="none" strike="noStrike">
                          <a:effectLst/>
                        </a:rPr>
                        <a:t>2011 Total</a:t>
                      </a:r>
                      <a:endParaRPr lang="en-GB" sz="1000" b="1" i="0" u="none" strike="noStrike">
                        <a:effectLst/>
                        <a:latin typeface="Arial"/>
                      </a:endParaRPr>
                    </a:p>
                  </a:txBody>
                  <a:tcPr marL="7620" marR="7620" marT="7620" marB="0" anchor="b"/>
                </a:tc>
                <a:tc>
                  <a:txBody>
                    <a:bodyPr/>
                    <a:lstStyle/>
                    <a:p>
                      <a:pPr algn="r" fontAlgn="b"/>
                      <a:r>
                        <a:rPr lang="en-GB" sz="1000" u="none" strike="noStrike" dirty="0">
                          <a:effectLst/>
                        </a:rPr>
                        <a:t>96.85</a:t>
                      </a:r>
                      <a:endParaRPr lang="en-GB" sz="1000" b="1" i="0" u="none" strike="noStrike" dirty="0">
                        <a:effectLst/>
                        <a:latin typeface="Arial"/>
                      </a:endParaRPr>
                    </a:p>
                  </a:txBody>
                  <a:tcPr marL="7620" marR="7620" marT="7620" marB="0" anchor="b"/>
                </a:tc>
                <a:tc>
                  <a:txBody>
                    <a:bodyPr/>
                    <a:lstStyle/>
                    <a:p>
                      <a:pPr algn="r" fontAlgn="b"/>
                      <a:r>
                        <a:rPr lang="en-GB" sz="1000" u="none" strike="noStrike">
                          <a:effectLst/>
                        </a:rPr>
                        <a:t>21334</a:t>
                      </a:r>
                      <a:endParaRPr lang="en-GB" sz="1000" b="1" i="0" u="none" strike="noStrike">
                        <a:effectLst/>
                        <a:latin typeface="Arial"/>
                      </a:endParaRPr>
                    </a:p>
                  </a:txBody>
                  <a:tcPr marL="7620" marR="7620" marT="7620" marB="0" anchor="b"/>
                </a:tc>
                <a:tc>
                  <a:txBody>
                    <a:bodyPr/>
                    <a:lstStyle/>
                    <a:p>
                      <a:pPr algn="r" fontAlgn="b"/>
                      <a:r>
                        <a:rPr lang="en-GB" sz="1000" u="none" strike="noStrike" dirty="0">
                          <a:effectLst/>
                        </a:rPr>
                        <a:t>20662</a:t>
                      </a:r>
                      <a:endParaRPr lang="en-GB" sz="1000" b="1" i="0" u="none" strike="noStrike" dirty="0">
                        <a:effectLst/>
                        <a:latin typeface="Arial"/>
                      </a:endParaRPr>
                    </a:p>
                  </a:txBody>
                  <a:tcPr marL="7620" marR="7620" marT="7620" marB="0" anchor="b"/>
                </a:tc>
              </a:tr>
            </a:tbl>
          </a:graphicData>
        </a:graphic>
      </p:graphicFrame>
      <p:sp>
        <p:nvSpPr>
          <p:cNvPr id="14" name="Rectangle 13"/>
          <p:cNvSpPr/>
          <p:nvPr/>
        </p:nvSpPr>
        <p:spPr>
          <a:xfrm>
            <a:off x="4713214" y="2204864"/>
            <a:ext cx="3891234" cy="2664296"/>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8761124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Results</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1630" y="1341438"/>
            <a:ext cx="9144000" cy="4247317"/>
          </a:xfrm>
          <a:prstGeom prst="rect">
            <a:avLst/>
          </a:prstGeom>
          <a:noFill/>
        </p:spPr>
        <p:txBody>
          <a:bodyPr wrap="square" rtlCol="0">
            <a:spAutoFit/>
          </a:bodyPr>
          <a:lstStyle/>
          <a:p>
            <a:endParaRPr lang="en-GB" dirty="0" smtClean="0"/>
          </a:p>
          <a:p>
            <a:pPr algn="ctr"/>
            <a:r>
              <a:rPr lang="en-GB" dirty="0">
                <a:latin typeface="Franklin Gothic Book" pitchFamily="34" charset="0"/>
              </a:rPr>
              <a:t>No DPA</a:t>
            </a:r>
          </a:p>
          <a:p>
            <a:pPr algn="ctr"/>
            <a:r>
              <a:rPr lang="en-GB" dirty="0" smtClean="0">
                <a:latin typeface="Franklin Gothic Book" pitchFamily="34" charset="0"/>
              </a:rPr>
              <a:t>161,264 constituents</a:t>
            </a:r>
          </a:p>
          <a:p>
            <a:pPr algn="ctr"/>
            <a:r>
              <a:rPr lang="en-GB" sz="2400" dirty="0" smtClean="0">
                <a:latin typeface="Franklin Gothic Book" pitchFamily="34" charset="0"/>
              </a:rPr>
              <a:t>£30.41</a:t>
            </a:r>
          </a:p>
          <a:p>
            <a:pPr algn="ctr"/>
            <a:endParaRPr lang="en-GB" dirty="0">
              <a:latin typeface="Franklin Gothic Book" pitchFamily="34" charset="0"/>
            </a:endParaRPr>
          </a:p>
          <a:p>
            <a:pPr algn="ctr"/>
            <a:endParaRPr lang="en-GB" dirty="0" smtClean="0">
              <a:latin typeface="Franklin Gothic Book" pitchFamily="34" charset="0"/>
            </a:endParaRPr>
          </a:p>
          <a:p>
            <a:pPr algn="ctr"/>
            <a:r>
              <a:rPr lang="en-GB" dirty="0" smtClean="0">
                <a:latin typeface="Franklin Gothic Book" pitchFamily="34" charset="0"/>
              </a:rPr>
              <a:t>Positive DPA </a:t>
            </a:r>
          </a:p>
          <a:p>
            <a:pPr algn="ctr"/>
            <a:r>
              <a:rPr lang="en-GB" dirty="0" smtClean="0">
                <a:latin typeface="Franklin Gothic Book" pitchFamily="34" charset="0"/>
              </a:rPr>
              <a:t>124,877 constituents</a:t>
            </a:r>
            <a:endParaRPr lang="en-GB" dirty="0">
              <a:latin typeface="Franklin Gothic Book" pitchFamily="34" charset="0"/>
            </a:endParaRPr>
          </a:p>
          <a:p>
            <a:pPr algn="ctr"/>
            <a:r>
              <a:rPr lang="en-GB" sz="2400" dirty="0" smtClean="0">
                <a:latin typeface="Franklin Gothic Book" pitchFamily="34" charset="0"/>
              </a:rPr>
              <a:t>£51.58</a:t>
            </a:r>
            <a:endParaRPr lang="en-GB" sz="2400" dirty="0">
              <a:latin typeface="Franklin Gothic Book" pitchFamily="34" charset="0"/>
            </a:endParaRPr>
          </a:p>
          <a:p>
            <a:endParaRPr lang="en-GB" dirty="0" smtClean="0">
              <a:latin typeface="Franklin Gothic Book" pitchFamily="34" charset="0"/>
            </a:endParaRPr>
          </a:p>
          <a:p>
            <a:pPr algn="ctr"/>
            <a:r>
              <a:rPr lang="en-GB" dirty="0" smtClean="0">
                <a:latin typeface="Franklin Gothic Book" pitchFamily="34" charset="0"/>
              </a:rPr>
              <a:t>(Average </a:t>
            </a:r>
            <a:r>
              <a:rPr lang="en-GB" dirty="0">
                <a:latin typeface="Franklin Gothic Book" pitchFamily="34" charset="0"/>
              </a:rPr>
              <a:t>£ per annum per </a:t>
            </a:r>
            <a:r>
              <a:rPr lang="en-GB" dirty="0" smtClean="0">
                <a:latin typeface="Franklin Gothic Book" pitchFamily="34" charset="0"/>
              </a:rPr>
              <a:t>person)</a:t>
            </a:r>
            <a:endParaRPr lang="en-GB" dirty="0">
              <a:latin typeface="Franklin Gothic Book" pitchFamily="34" charset="0"/>
            </a:endParaRPr>
          </a:p>
          <a:p>
            <a:endParaRPr lang="en-GB" dirty="0" smtClean="0">
              <a:latin typeface="Franklin Gothic Book" pitchFamily="34" charset="0"/>
            </a:endParaRPr>
          </a:p>
          <a:p>
            <a:endParaRPr lang="en-GB" dirty="0">
              <a:latin typeface="Franklin Gothic Book" pitchFamily="34" charset="0"/>
            </a:endParaRPr>
          </a:p>
          <a:p>
            <a:pPr algn="ctr"/>
            <a:r>
              <a:rPr lang="en-GB" sz="2400" b="1" dirty="0" smtClean="0">
                <a:solidFill>
                  <a:srgbClr val="FF0000"/>
                </a:solidFill>
                <a:latin typeface="Franklin Gothic Book" pitchFamily="34" charset="0"/>
              </a:rPr>
              <a:t>Positive DPA results increases our income!</a:t>
            </a:r>
            <a:endParaRPr lang="en-GB" sz="2400" b="1" dirty="0">
              <a:solidFill>
                <a:srgbClr val="FF0000"/>
              </a:solidFill>
              <a:latin typeface="Franklin Gothic Book" pitchFamily="34" charset="0"/>
            </a:endParaRPr>
          </a:p>
        </p:txBody>
      </p:sp>
    </p:spTree>
    <p:extLst>
      <p:ext uri="{BB962C8B-B14F-4D97-AF65-F5344CB8AC3E}">
        <p14:creationId xmlns:p14="http://schemas.microsoft.com/office/powerpoint/2010/main" val="41777492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 calcmode="lin" valueType="num">
                                      <p:cBhvr additive="base">
                                        <p:cTn id="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The future</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090" y="1341438"/>
            <a:ext cx="9144000" cy="2123658"/>
          </a:xfrm>
          <a:prstGeom prst="rect">
            <a:avLst/>
          </a:prstGeom>
          <a:noFill/>
        </p:spPr>
        <p:txBody>
          <a:bodyPr wrap="square" rtlCol="0">
            <a:spAutoFit/>
          </a:bodyPr>
          <a:lstStyle/>
          <a:p>
            <a:r>
              <a:rPr lang="en-GB" sz="2400" dirty="0" smtClean="0">
                <a:latin typeface="Franklin Gothic Book" pitchFamily="34" charset="0"/>
              </a:rPr>
              <a:t>What we want to do to improve in the future</a:t>
            </a:r>
          </a:p>
          <a:p>
            <a:endParaRPr lang="en-GB" dirty="0">
              <a:latin typeface="Franklin Gothic Book" pitchFamily="34" charset="0"/>
            </a:endParaRPr>
          </a:p>
          <a:p>
            <a:pPr marL="285750" indent="-285750">
              <a:buFont typeface="Arial" pitchFamily="34" charset="0"/>
              <a:buChar char="•"/>
            </a:pPr>
            <a:r>
              <a:rPr lang="en-GB" dirty="0" smtClean="0">
                <a:latin typeface="Franklin Gothic Book" pitchFamily="34" charset="0"/>
              </a:rPr>
              <a:t>Increase the number of people signing up to receive emails from us</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Decrease the number of people saying no</a:t>
            </a:r>
          </a:p>
          <a:p>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06484609"/>
              </p:ext>
            </p:extLst>
          </p:nvPr>
        </p:nvGraphicFramePr>
        <p:xfrm>
          <a:off x="1621576" y="2996952"/>
          <a:ext cx="5939642" cy="3680460"/>
        </p:xfrm>
        <a:graphic>
          <a:graphicData uri="http://schemas.openxmlformats.org/drawingml/2006/table">
            <a:tbl>
              <a:tblPr>
                <a:tableStyleId>{5C22544A-7EE6-4342-B048-85BDC9FD1C3A}</a:tableStyleId>
              </a:tblPr>
              <a:tblGrid>
                <a:gridCol w="867662"/>
                <a:gridCol w="637018"/>
                <a:gridCol w="637018"/>
                <a:gridCol w="514007"/>
                <a:gridCol w="637018"/>
                <a:gridCol w="637018"/>
                <a:gridCol w="637018"/>
                <a:gridCol w="637018"/>
                <a:gridCol w="735865"/>
              </a:tblGrid>
              <a:tr h="159670">
                <a:tc>
                  <a:txBody>
                    <a:bodyPr/>
                    <a:lstStyle/>
                    <a:p>
                      <a:pPr algn="l" rtl="0" fontAlgn="t"/>
                      <a:r>
                        <a:rPr lang="en-GB" sz="1000" u="none" strike="noStrike" dirty="0">
                          <a:effectLst/>
                        </a:rPr>
                        <a:t>Created By</a:t>
                      </a:r>
                      <a:endParaRPr lang="en-GB" sz="1000" b="1" i="0" u="none" strike="noStrike" dirty="0">
                        <a:solidFill>
                          <a:srgbClr val="FFFFFF"/>
                        </a:solidFill>
                        <a:effectLst/>
                        <a:latin typeface="Arial"/>
                      </a:endParaRPr>
                    </a:p>
                  </a:txBody>
                  <a:tcPr marL="7620" marR="7620" marT="7620" marB="0"/>
                </a:tc>
                <a:tc>
                  <a:txBody>
                    <a:bodyPr/>
                    <a:lstStyle/>
                    <a:p>
                      <a:pPr algn="r" rtl="0" fontAlgn="t"/>
                      <a:r>
                        <a:rPr lang="en-GB" sz="1000" u="none" strike="noStrike">
                          <a:effectLst/>
                        </a:rPr>
                        <a:t>  # Orders</a:t>
                      </a:r>
                      <a:endParaRPr lang="en-GB" sz="1000" b="1" i="0" u="none" strike="noStrike">
                        <a:solidFill>
                          <a:srgbClr val="FFFFFF"/>
                        </a:solidFill>
                        <a:effectLst/>
                        <a:latin typeface="Arial"/>
                      </a:endParaRPr>
                    </a:p>
                  </a:txBody>
                  <a:tcPr marL="7620" marR="7620" marT="7620" marB="0"/>
                </a:tc>
                <a:tc>
                  <a:txBody>
                    <a:bodyPr/>
                    <a:lstStyle/>
                    <a:p>
                      <a:pPr algn="r" rtl="0" fontAlgn="t"/>
                      <a:r>
                        <a:rPr lang="en-GB" sz="1000" u="none" strike="noStrike">
                          <a:effectLst/>
                        </a:rPr>
                        <a:t># Asked</a:t>
                      </a:r>
                      <a:endParaRPr lang="en-GB" sz="1000" b="1" i="0" u="none" strike="noStrike">
                        <a:solidFill>
                          <a:srgbClr val="FFFFFF"/>
                        </a:solidFill>
                        <a:effectLst/>
                        <a:latin typeface="Arial"/>
                      </a:endParaRPr>
                    </a:p>
                  </a:txBody>
                  <a:tcPr marL="7620" marR="7620" marT="7620" marB="0"/>
                </a:tc>
                <a:tc>
                  <a:txBody>
                    <a:bodyPr/>
                    <a:lstStyle/>
                    <a:p>
                      <a:pPr algn="r" rtl="0" fontAlgn="t"/>
                      <a:r>
                        <a:rPr lang="en-GB" sz="1000" u="none" strike="noStrike">
                          <a:effectLst/>
                        </a:rPr>
                        <a:t># Mail</a:t>
                      </a:r>
                      <a:endParaRPr lang="en-GB" sz="1000" b="1" i="0" u="none" strike="noStrike">
                        <a:solidFill>
                          <a:srgbClr val="FFFFFF"/>
                        </a:solidFill>
                        <a:effectLst/>
                        <a:latin typeface="Arial"/>
                      </a:endParaRPr>
                    </a:p>
                  </a:txBody>
                  <a:tcPr marL="7620" marR="7620" marT="7620" marB="0"/>
                </a:tc>
                <a:tc>
                  <a:txBody>
                    <a:bodyPr/>
                    <a:lstStyle/>
                    <a:p>
                      <a:pPr algn="r" rtl="0" fontAlgn="t"/>
                      <a:r>
                        <a:rPr lang="en-GB" sz="1000" u="none" strike="noStrike">
                          <a:effectLst/>
                        </a:rPr>
                        <a:t># Phone</a:t>
                      </a:r>
                      <a:endParaRPr lang="en-GB" sz="1000" b="1" i="0" u="none" strike="noStrike">
                        <a:solidFill>
                          <a:srgbClr val="FFFFFF"/>
                        </a:solidFill>
                        <a:effectLst/>
                        <a:latin typeface="Arial"/>
                      </a:endParaRPr>
                    </a:p>
                  </a:txBody>
                  <a:tcPr marL="7620" marR="7620" marT="7620" marB="0"/>
                </a:tc>
                <a:tc>
                  <a:txBody>
                    <a:bodyPr/>
                    <a:lstStyle/>
                    <a:p>
                      <a:pPr algn="r" rtl="0" fontAlgn="t"/>
                      <a:r>
                        <a:rPr lang="en-GB" sz="1000" u="none" strike="noStrike">
                          <a:effectLst/>
                        </a:rPr>
                        <a:t># Email</a:t>
                      </a:r>
                      <a:endParaRPr lang="en-GB" sz="1000" b="1" i="0" u="none" strike="noStrike">
                        <a:solidFill>
                          <a:srgbClr val="FFFFFF"/>
                        </a:solidFill>
                        <a:effectLst/>
                        <a:latin typeface="Arial"/>
                      </a:endParaRPr>
                    </a:p>
                  </a:txBody>
                  <a:tcPr marL="7620" marR="7620" marT="7620" marB="0"/>
                </a:tc>
                <a:tc>
                  <a:txBody>
                    <a:bodyPr/>
                    <a:lstStyle/>
                    <a:p>
                      <a:pPr algn="r" rtl="0" fontAlgn="t"/>
                      <a:r>
                        <a:rPr lang="en-GB" sz="1000" u="none" strike="noStrike">
                          <a:effectLst/>
                        </a:rPr>
                        <a:t># Share</a:t>
                      </a:r>
                      <a:endParaRPr lang="en-GB" sz="1000" b="1" i="0" u="none" strike="noStrike">
                        <a:solidFill>
                          <a:srgbClr val="FFFFFF"/>
                        </a:solidFill>
                        <a:effectLst/>
                        <a:latin typeface="Arial"/>
                      </a:endParaRPr>
                    </a:p>
                  </a:txBody>
                  <a:tcPr marL="7620" marR="7620" marT="7620" marB="0"/>
                </a:tc>
                <a:tc>
                  <a:txBody>
                    <a:bodyPr/>
                    <a:lstStyle/>
                    <a:p>
                      <a:pPr algn="ctr" rtl="0" fontAlgn="t"/>
                      <a:r>
                        <a:rPr lang="en-GB" sz="1000" u="none" strike="noStrike">
                          <a:effectLst/>
                        </a:rPr>
                        <a:t>% Asked</a:t>
                      </a:r>
                      <a:endParaRPr lang="en-GB" sz="1000" b="1" i="0" u="none" strike="noStrike">
                        <a:solidFill>
                          <a:srgbClr val="FFFFFF"/>
                        </a:solidFill>
                        <a:effectLst/>
                        <a:latin typeface="Arial"/>
                      </a:endParaRPr>
                    </a:p>
                  </a:txBody>
                  <a:tcPr marL="7620" marR="7620" marT="7620" marB="0"/>
                </a:tc>
                <a:tc>
                  <a:txBody>
                    <a:bodyPr/>
                    <a:lstStyle/>
                    <a:p>
                      <a:pPr algn="ctr" rtl="0" fontAlgn="t"/>
                      <a:r>
                        <a:rPr lang="en-GB" sz="1000" u="none" strike="noStrike">
                          <a:effectLst/>
                        </a:rPr>
                        <a:t># NO to ALL</a:t>
                      </a:r>
                      <a:endParaRPr lang="en-GB" sz="1000" b="1" i="0" u="none" strike="noStrike">
                        <a:solidFill>
                          <a:srgbClr val="FFFFFF"/>
                        </a:solidFill>
                        <a:effectLst/>
                        <a:latin typeface="Arial"/>
                      </a:endParaRPr>
                    </a:p>
                  </a:txBody>
                  <a:tcPr marL="7620" marR="7620" marT="7620" marB="0"/>
                </a:tc>
              </a:tr>
              <a:tr h="159670">
                <a:tc>
                  <a:txBody>
                    <a:bodyPr/>
                    <a:lstStyle/>
                    <a:p>
                      <a:pPr algn="l" rtl="0" fontAlgn="t"/>
                      <a:r>
                        <a:rPr lang="en-GB" sz="1000" u="none" strike="noStrike">
                          <a:effectLst/>
                        </a:rPr>
                        <a:t>amoreton</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207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204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110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98.55%</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74</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carenm</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dirty="0">
                          <a:effectLst/>
                        </a:rPr>
                        <a:t>35</a:t>
                      </a:r>
                      <a:endParaRPr lang="en-GB" sz="1000" b="0" i="0" u="none" strike="noStrike" dirty="0">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97.47%</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18</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chante</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108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107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99.07%</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30</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damoako</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dirty="0">
                          <a:effectLst/>
                        </a:rPr>
                        <a:t>144</a:t>
                      </a:r>
                      <a:endParaRPr lang="en-GB" sz="1000" b="0" i="0" u="none" strike="noStrike" dirty="0">
                        <a:solidFill>
                          <a:srgbClr val="000000"/>
                        </a:solidFill>
                        <a:effectLst/>
                        <a:latin typeface="Arial"/>
                      </a:endParaRPr>
                    </a:p>
                  </a:txBody>
                  <a:tcPr marL="7620" marR="7620" marT="7620" marB="0"/>
                </a:tc>
                <a:tc>
                  <a:txBody>
                    <a:bodyPr/>
                    <a:lstStyle/>
                    <a:p>
                      <a:pPr algn="r" rtl="0" fontAlgn="t"/>
                      <a:r>
                        <a:rPr lang="en-GB" sz="1000" u="none" strike="noStrike">
                          <a:effectLst/>
                        </a:rPr>
                        <a:t>144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97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30</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dide</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11</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13</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eedwards</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139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136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97.84%</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43</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dirty="0" err="1">
                          <a:effectLst/>
                        </a:rPr>
                        <a:t>erowland</a:t>
                      </a:r>
                      <a:endParaRPr lang="en-GB" sz="1000" b="0" i="0" u="none" strike="noStrike" dirty="0">
                        <a:solidFill>
                          <a:srgbClr val="000000"/>
                        </a:solidFill>
                        <a:effectLst/>
                        <a:latin typeface="Arial"/>
                      </a:endParaRPr>
                    </a:p>
                  </a:txBody>
                  <a:tcPr marL="7620" marR="7620" marT="7620" marB="0"/>
                </a:tc>
                <a:tc>
                  <a:txBody>
                    <a:bodyPr/>
                    <a:lstStyle/>
                    <a:p>
                      <a:pPr algn="r" rtl="0" fontAlgn="t"/>
                      <a:r>
                        <a:rPr lang="en-GB" sz="1000" u="none" strike="noStrike">
                          <a:effectLst/>
                        </a:rPr>
                        <a:t>54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19</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honeil</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6</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jcane</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162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162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dirty="0">
                          <a:effectLst/>
                        </a:rPr>
                        <a:t>94</a:t>
                      </a:r>
                      <a:endParaRPr lang="en-GB" sz="1000" b="0" i="0" u="none" strike="noStrike" dirty="0">
                        <a:solidFill>
                          <a:srgbClr val="000000"/>
                        </a:solidFill>
                        <a:effectLst/>
                        <a:latin typeface="Arial"/>
                      </a:endParaRPr>
                    </a:p>
                  </a:txBody>
                  <a:tcPr marL="7620" marR="7620" marT="7620" marB="0"/>
                </a:tc>
                <a:tc>
                  <a:txBody>
                    <a:bodyPr/>
                    <a:lstStyle/>
                    <a:p>
                      <a:pPr algn="r" rtl="0" fontAlgn="t"/>
                      <a:r>
                        <a:rPr lang="en-GB" sz="1000" u="none" strike="noStrike">
                          <a:effectLst/>
                        </a:rPr>
                        <a:t>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9</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43</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jmarriot</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13</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99.43%</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43</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jwong</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61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31</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95.08%</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lwaller</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14</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mbell</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dirty="0">
                          <a:effectLst/>
                        </a:rPr>
                        <a:t>77</a:t>
                      </a:r>
                      <a:endParaRPr lang="en-GB" sz="1000" b="0" i="0" u="none" strike="noStrike" dirty="0">
                        <a:solidFill>
                          <a:srgbClr val="000000"/>
                        </a:solidFill>
                        <a:effectLst/>
                        <a:latin typeface="Arial"/>
                      </a:endParaRPr>
                    </a:p>
                  </a:txBody>
                  <a:tcPr marL="7620" marR="7620" marT="7620" marB="0"/>
                </a:tc>
                <a:tc>
                  <a:txBody>
                    <a:bodyPr/>
                    <a:lstStyle/>
                    <a:p>
                      <a:pPr algn="r" rtl="0" fontAlgn="t"/>
                      <a:r>
                        <a:rPr lang="en-GB" sz="1000" u="none" strike="noStrike">
                          <a:effectLst/>
                        </a:rPr>
                        <a:t>74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96.10%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34</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mdavies</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31</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99.31%</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20</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mdoherty</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96.55%</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16</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MMorgan</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6</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7</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ogriffit</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23</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rthomas2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71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97.26%</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34</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sbertaux</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28</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97.96%</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11</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sedwards</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53</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34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sltyler</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87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49</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0</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14</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97.75%</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24</a:t>
                      </a:r>
                      <a:endParaRPr lang="en-GB" sz="1000" b="0" i="0" u="none" strike="noStrike">
                        <a:solidFill>
                          <a:srgbClr val="000000"/>
                        </a:solidFill>
                        <a:effectLst/>
                        <a:latin typeface="Arial"/>
                      </a:endParaRPr>
                    </a:p>
                  </a:txBody>
                  <a:tcPr marL="7620" marR="7620" marT="7620" marB="0"/>
                </a:tc>
              </a:tr>
              <a:tr h="159670">
                <a:tc>
                  <a:txBody>
                    <a:bodyPr/>
                    <a:lstStyle/>
                    <a:p>
                      <a:pPr algn="l" rtl="0" fontAlgn="t"/>
                      <a:r>
                        <a:rPr lang="en-GB" sz="1000" u="none" strike="noStrike">
                          <a:effectLst/>
                        </a:rPr>
                        <a:t>srobbins</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91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91</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55</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2</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17</a:t>
                      </a:r>
                      <a:endParaRPr lang="en-GB" sz="1000" b="0" i="0" u="none" strike="noStrike">
                        <a:solidFill>
                          <a:srgbClr val="000000"/>
                        </a:solidFill>
                        <a:effectLst/>
                        <a:latin typeface="Arial"/>
                      </a:endParaRPr>
                    </a:p>
                  </a:txBody>
                  <a:tcPr marL="7620" marR="7620" marT="7620" marB="0"/>
                </a:tc>
                <a:tc>
                  <a:txBody>
                    <a:bodyPr/>
                    <a:lstStyle/>
                    <a:p>
                      <a:pPr algn="r" rtl="0" fontAlgn="t"/>
                      <a:r>
                        <a:rPr lang="en-GB" sz="1000" u="none" strike="noStrike">
                          <a:effectLst/>
                        </a:rPr>
                        <a:t>12</a:t>
                      </a:r>
                      <a:endParaRPr lang="en-GB" sz="1000" b="0" i="0" u="none" strike="noStrike">
                        <a:solidFill>
                          <a:srgbClr val="000000"/>
                        </a:solidFill>
                        <a:effectLst/>
                        <a:latin typeface="Arial"/>
                      </a:endParaRPr>
                    </a:p>
                  </a:txBody>
                  <a:tcPr marL="7620" marR="7620" marT="7620" marB="0"/>
                </a:tc>
                <a:tc>
                  <a:txBody>
                    <a:bodyPr/>
                    <a:lstStyle/>
                    <a:p>
                      <a:pPr algn="ctr" rtl="0" fontAlgn="t"/>
                      <a:r>
                        <a:rPr lang="en-GB" sz="1000" u="none" strike="noStrike">
                          <a:effectLst/>
                        </a:rPr>
                        <a:t>100.00%</a:t>
                      </a:r>
                      <a:endParaRPr lang="en-GB" sz="1000" b="1" i="0" u="none" strike="noStrike">
                        <a:solidFill>
                          <a:srgbClr val="000000"/>
                        </a:solidFill>
                        <a:effectLst/>
                        <a:latin typeface="Arial"/>
                      </a:endParaRPr>
                    </a:p>
                  </a:txBody>
                  <a:tcPr marL="7620" marR="7620" marT="7620" marB="0"/>
                </a:tc>
                <a:tc>
                  <a:txBody>
                    <a:bodyPr/>
                    <a:lstStyle/>
                    <a:p>
                      <a:pPr algn="ctr" rtl="0" fontAlgn="t"/>
                      <a:r>
                        <a:rPr lang="en-GB" sz="1000" u="none" strike="noStrike" dirty="0">
                          <a:effectLst/>
                        </a:rPr>
                        <a:t>21</a:t>
                      </a:r>
                      <a:endParaRPr lang="en-GB" sz="1000" b="0" i="0" u="none" strike="noStrike" dirty="0">
                        <a:solidFill>
                          <a:srgbClr val="000000"/>
                        </a:solidFill>
                        <a:effectLst/>
                        <a:latin typeface="Arial"/>
                      </a:endParaRPr>
                    </a:p>
                  </a:txBody>
                  <a:tcPr marL="7620" marR="7620" marT="7620" marB="0"/>
                </a:tc>
              </a:tr>
            </a:tbl>
          </a:graphicData>
        </a:graphic>
      </p:graphicFrame>
      <p:sp>
        <p:nvSpPr>
          <p:cNvPr id="11" name="Rectangle 10"/>
          <p:cNvSpPr/>
          <p:nvPr/>
        </p:nvSpPr>
        <p:spPr>
          <a:xfrm>
            <a:off x="1569312" y="2996952"/>
            <a:ext cx="6013475" cy="3672408"/>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096358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sp>
        <p:nvSpPr>
          <p:cNvPr id="3078" name="Text Box 6"/>
          <p:cNvSpPr txBox="1">
            <a:spLocks noChangeArrowheads="1"/>
          </p:cNvSpPr>
          <p:nvPr/>
        </p:nvSpPr>
        <p:spPr bwMode="auto">
          <a:xfrm>
            <a:off x="0" y="0"/>
            <a:ext cx="49323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GB" sz="3200" dirty="0" smtClean="0">
                <a:solidFill>
                  <a:schemeClr val="bg1"/>
                </a:solidFill>
                <a:latin typeface="Franklin Gothic Book" pitchFamily="34" charset="0"/>
              </a:rPr>
              <a:t>Conclusion</a:t>
            </a:r>
            <a:endParaRPr lang="en-GB" sz="3200" dirty="0">
              <a:solidFill>
                <a:schemeClr val="bg1"/>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090" y="1341438"/>
            <a:ext cx="9144000" cy="646331"/>
          </a:xfrm>
          <a:prstGeom prst="rect">
            <a:avLst/>
          </a:prstGeom>
          <a:noFill/>
        </p:spPr>
        <p:txBody>
          <a:bodyPr wrap="square" rtlCol="0">
            <a:spAutoFit/>
          </a:bodyPr>
          <a:lstStyle/>
          <a:p>
            <a:endParaRPr lang="en-GB" dirty="0"/>
          </a:p>
          <a:p>
            <a:endParaRPr lang="en-GB" dirty="0"/>
          </a:p>
        </p:txBody>
      </p:sp>
      <p:sp>
        <p:nvSpPr>
          <p:cNvPr id="2" name="Rectangle 1"/>
          <p:cNvSpPr/>
          <p:nvPr/>
        </p:nvSpPr>
        <p:spPr>
          <a:xfrm>
            <a:off x="0" y="1341438"/>
            <a:ext cx="9128910" cy="3416320"/>
          </a:xfrm>
          <a:prstGeom prst="rect">
            <a:avLst/>
          </a:prstGeom>
        </p:spPr>
        <p:txBody>
          <a:bodyPr wrap="square">
            <a:spAutoFit/>
          </a:bodyPr>
          <a:lstStyle/>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Inaccuracies of recording DPA results</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Custom work in Tessitura solved the problem</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We now have a way to accurately record data and monitor staff</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Revenue will increase as a result of positive DPA </a:t>
            </a:r>
          </a:p>
          <a:p>
            <a:pPr marL="285750" indent="-285750">
              <a:buFont typeface="Arial" pitchFamily="34" charset="0"/>
              <a:buChar char="•"/>
            </a:pPr>
            <a:endParaRPr lang="en-GB" dirty="0" smtClean="0">
              <a:latin typeface="Franklin Gothic Book" pitchFamily="34" charset="0"/>
            </a:endParaRPr>
          </a:p>
          <a:p>
            <a:pPr marL="285750" indent="-285750">
              <a:buFont typeface="Arial" pitchFamily="34" charset="0"/>
              <a:buChar char="•"/>
            </a:pPr>
            <a:r>
              <a:rPr lang="en-GB" dirty="0" smtClean="0">
                <a:latin typeface="Franklin Gothic Book" pitchFamily="34" charset="0"/>
              </a:rPr>
              <a:t>We are consistently achieving above target and have plans to progress this in the future</a:t>
            </a:r>
          </a:p>
          <a:p>
            <a:pPr marL="285750" indent="-285750">
              <a:buFont typeface="Arial" pitchFamily="34" charset="0"/>
              <a:buChar char="•"/>
            </a:pPr>
            <a:endParaRPr lang="en-GB" dirty="0">
              <a:latin typeface="Franklin Gothic Book" pitchFamily="34" charset="0"/>
            </a:endParaRPr>
          </a:p>
          <a:p>
            <a:pPr marL="285750" indent="-285750">
              <a:buFont typeface="Arial" pitchFamily="34" charset="0"/>
              <a:buChar char="•"/>
            </a:pPr>
            <a:endParaRPr lang="en-GB" dirty="0">
              <a:latin typeface="Franklin Gothic Book" pitchFamily="34" charset="0"/>
            </a:endParaRPr>
          </a:p>
        </p:txBody>
      </p:sp>
    </p:spTree>
    <p:extLst>
      <p:ext uri="{BB962C8B-B14F-4D97-AF65-F5344CB8AC3E}">
        <p14:creationId xmlns:p14="http://schemas.microsoft.com/office/powerpoint/2010/main" val="2909882542"/>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2996952"/>
            <a:ext cx="9144000" cy="3631763"/>
          </a:xfrm>
          <a:prstGeom prst="rect">
            <a:avLst/>
          </a:prstGeom>
          <a:noFill/>
        </p:spPr>
        <p:txBody>
          <a:bodyPr wrap="square" rtlCol="0">
            <a:spAutoFit/>
          </a:bodyPr>
          <a:lstStyle/>
          <a:p>
            <a:pPr algn="ctr"/>
            <a:r>
              <a:rPr lang="en-GB" sz="5400" b="1" dirty="0" smtClean="0">
                <a:solidFill>
                  <a:srgbClr val="FF0000"/>
                </a:solidFill>
                <a:latin typeface="Franklin Gothic Book" pitchFamily="34" charset="0"/>
              </a:rPr>
              <a:t>Limiting Discounted Tickets (Capping)</a:t>
            </a:r>
          </a:p>
          <a:p>
            <a:pPr algn="ctr"/>
            <a:endParaRPr lang="en-GB" sz="5400" b="1" dirty="0">
              <a:solidFill>
                <a:srgbClr val="FF0000"/>
              </a:solidFill>
              <a:latin typeface="Franklin Gothic Book" pitchFamily="34" charset="0"/>
            </a:endParaRPr>
          </a:p>
          <a:p>
            <a:pPr algn="ctr"/>
            <a:r>
              <a:rPr lang="en-GB" sz="3200" dirty="0" smtClean="0">
                <a:solidFill>
                  <a:srgbClr val="FF0000"/>
                </a:solidFill>
                <a:latin typeface="Franklin Gothic Book" pitchFamily="34" charset="0"/>
              </a:rPr>
              <a:t>Chloë Lansdown – Ticketing Services Coordinator</a:t>
            </a:r>
          </a:p>
          <a:p>
            <a:endParaRPr lang="en-GB" dirty="0"/>
          </a:p>
          <a:p>
            <a:endParaRPr lang="en-GB" dirty="0"/>
          </a:p>
        </p:txBody>
      </p:sp>
    </p:spTree>
    <p:extLst>
      <p:ext uri="{BB962C8B-B14F-4D97-AF65-F5344CB8AC3E}">
        <p14:creationId xmlns:p14="http://schemas.microsoft.com/office/powerpoint/2010/main" val="199812044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1560" y="2774720"/>
            <a:ext cx="8524336" cy="1477328"/>
          </a:xfrm>
          <a:prstGeom prst="rect">
            <a:avLst/>
          </a:prstGeom>
          <a:noFill/>
        </p:spPr>
        <p:txBody>
          <a:bodyPr wrap="square" rtlCol="0">
            <a:spAutoFit/>
          </a:bodyPr>
          <a:lstStyle/>
          <a:p>
            <a:r>
              <a:rPr lang="en-GB" sz="2400" dirty="0" smtClean="0">
                <a:latin typeface="Franklin Gothic Book" pitchFamily="34" charset="0"/>
              </a:rPr>
              <a:t>Our programming team was approached by a producer who requested we limit the number of concessions available on certain performance within a run.</a:t>
            </a:r>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The Idea</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3720999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588" y="1341438"/>
            <a:ext cx="9144000" cy="646331"/>
          </a:xfrm>
          <a:prstGeom prst="rect">
            <a:avLst/>
          </a:prstGeom>
          <a:noFill/>
        </p:spPr>
        <p:txBody>
          <a:bodyPr wrap="square" rtlCol="0">
            <a:spAutoFit/>
          </a:bodyPr>
          <a:lstStyle/>
          <a:p>
            <a:endParaRPr lang="en-GB" dirty="0"/>
          </a:p>
          <a:p>
            <a:endParaRPr lang="en-GB" dirty="0"/>
          </a:p>
        </p:txBody>
      </p:sp>
      <p:sp>
        <p:nvSpPr>
          <p:cNvPr id="9" name="TextBox 8"/>
          <p:cNvSpPr txBox="1"/>
          <p:nvPr/>
        </p:nvSpPr>
        <p:spPr>
          <a:xfrm>
            <a:off x="70644" y="1341438"/>
            <a:ext cx="9144000" cy="2308324"/>
          </a:xfrm>
          <a:prstGeom prst="rect">
            <a:avLst/>
          </a:prstGeom>
          <a:noFill/>
        </p:spPr>
        <p:txBody>
          <a:bodyPr wrap="square" rtlCol="0">
            <a:spAutoFit/>
          </a:bodyPr>
          <a:lstStyle/>
          <a:p>
            <a:endParaRPr lang="en-GB" sz="2400"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Financial benefit</a:t>
            </a:r>
          </a:p>
          <a:p>
            <a:pPr marL="342900" indent="-342900">
              <a:buFont typeface="Arial" pitchFamily="34" charset="0"/>
              <a:buChar char="•"/>
            </a:pPr>
            <a:endParaRPr lang="en-GB" sz="2400" dirty="0">
              <a:latin typeface="Franklin Gothic Book" pitchFamily="34" charset="0"/>
            </a:endParaRPr>
          </a:p>
          <a:p>
            <a:pPr marL="342900" indent="-342900">
              <a:buFont typeface="Arial" pitchFamily="34" charset="0"/>
              <a:buChar char="•"/>
            </a:pPr>
            <a:r>
              <a:rPr lang="en-GB" sz="2400" dirty="0" smtClean="0">
                <a:latin typeface="Franklin Gothic Book" pitchFamily="34" charset="0"/>
              </a:rPr>
              <a:t>Sell out less popular performances</a:t>
            </a:r>
          </a:p>
          <a:p>
            <a:endParaRPr lang="en-GB" sz="2400" dirty="0" smtClean="0">
              <a:latin typeface="Franklin Gothic Book" pitchFamily="34" charset="0"/>
            </a:endParaRPr>
          </a:p>
          <a:p>
            <a:pPr marL="285750" indent="-285750">
              <a:buFont typeface="Arial" pitchFamily="34" charset="0"/>
              <a:buChar char="•"/>
            </a:pPr>
            <a:r>
              <a:rPr lang="en-GB" sz="2400" dirty="0" smtClean="0">
                <a:latin typeface="Franklin Gothic Book" pitchFamily="34" charset="0"/>
              </a:rPr>
              <a:t>Early bookings</a:t>
            </a:r>
          </a:p>
        </p:txBody>
      </p:sp>
      <p:sp>
        <p:nvSpPr>
          <p:cNvPr id="10" name="TextBox 9"/>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Benefits of Idea</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11289538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 calcmode="lin" valueType="num">
                                      <p:cBhvr additive="base">
                                        <p:cTn id="13"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5" end="5"/>
                                            </p:txEl>
                                          </p:spTgt>
                                        </p:tgtEl>
                                        <p:attrNameLst>
                                          <p:attrName>style.visibility</p:attrName>
                                        </p:attrNameLst>
                                      </p:cBhvr>
                                      <p:to>
                                        <p:strVal val="visible"/>
                                      </p:to>
                                    </p:set>
                                    <p:anim calcmode="lin" valueType="num">
                                      <p:cBhvr additive="base">
                                        <p:cTn id="19"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83567" y="2991228"/>
            <a:ext cx="7920881" cy="1200329"/>
          </a:xfrm>
          <a:prstGeom prst="rect">
            <a:avLst/>
          </a:prstGeom>
          <a:noFill/>
        </p:spPr>
        <p:txBody>
          <a:bodyPr wrap="square" rtlCol="0">
            <a:spAutoFit/>
          </a:bodyPr>
          <a:lstStyle/>
          <a:p>
            <a:r>
              <a:rPr lang="en-GB" sz="2400" dirty="0">
                <a:latin typeface="Franklin Gothic Book" pitchFamily="34" charset="0"/>
              </a:rPr>
              <a:t>The ability to limit a certain price type category which in turn limits the price types within that category. As a result, only a set number of tickets can be booked with those price types.</a:t>
            </a:r>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What is Capping?</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32192373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4062651"/>
          </a:xfrm>
          <a:prstGeom prst="rect">
            <a:avLst/>
          </a:prstGeom>
          <a:noFill/>
        </p:spPr>
        <p:txBody>
          <a:bodyPr wrap="square" rtlCol="0">
            <a:spAutoFit/>
          </a:bodyPr>
          <a:lstStyle/>
          <a:p>
            <a:r>
              <a:rPr lang="en-GB" sz="2400" dirty="0">
                <a:latin typeface="Franklin Gothic Book" pitchFamily="34" charset="0"/>
              </a:rPr>
              <a:t>This is set up in system tables: </a:t>
            </a:r>
            <a:r>
              <a:rPr lang="en-GB" sz="2400" b="1" dirty="0" smtClean="0">
                <a:latin typeface="Franklin Gothic Book" pitchFamily="34" charset="0"/>
              </a:rPr>
              <a:t>TR_PRICE_CATEGORY</a:t>
            </a:r>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dirty="0"/>
          </a:p>
        </p:txBody>
      </p:sp>
      <p:sp>
        <p:nvSpPr>
          <p:cNvPr id="2" name="TextBox 1"/>
          <p:cNvSpPr txBox="1"/>
          <p:nvPr/>
        </p:nvSpPr>
        <p:spPr>
          <a:xfrm>
            <a:off x="39759" y="0"/>
            <a:ext cx="3956177" cy="1077218"/>
          </a:xfrm>
          <a:prstGeom prst="rect">
            <a:avLst/>
          </a:prstGeom>
          <a:noFill/>
        </p:spPr>
        <p:txBody>
          <a:bodyPr wrap="square" rtlCol="0">
            <a:spAutoFit/>
          </a:bodyPr>
          <a:lstStyle/>
          <a:p>
            <a:r>
              <a:rPr lang="en-GB" sz="3200" dirty="0" smtClean="0">
                <a:solidFill>
                  <a:schemeClr val="bg1"/>
                </a:solidFill>
                <a:latin typeface="Franklin Gothic Book" pitchFamily="34" charset="0"/>
              </a:rPr>
              <a:t>Setting up Price Type Categories</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7988" y="2262188"/>
            <a:ext cx="3248025"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29302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8061" y="1341438"/>
            <a:ext cx="9144000" cy="830997"/>
          </a:xfrm>
          <a:prstGeom prst="rect">
            <a:avLst/>
          </a:prstGeom>
          <a:noFill/>
        </p:spPr>
        <p:txBody>
          <a:bodyPr wrap="square" rtlCol="0">
            <a:spAutoFit/>
          </a:bodyPr>
          <a:lstStyle/>
          <a:p>
            <a:r>
              <a:rPr lang="en-GB" sz="2400" dirty="0" smtClean="0">
                <a:latin typeface="Franklin Gothic Book" pitchFamily="34" charset="0"/>
              </a:rPr>
              <a:t>Price Map &gt; Amended </a:t>
            </a:r>
            <a:r>
              <a:rPr lang="en-GB" sz="2400" dirty="0">
                <a:latin typeface="Franklin Gothic Book" pitchFamily="34" charset="0"/>
              </a:rPr>
              <a:t>the Category to </a:t>
            </a:r>
            <a:r>
              <a:rPr lang="en-GB" sz="2400" b="1" dirty="0">
                <a:latin typeface="Franklin Gothic Book" pitchFamily="34" charset="0"/>
              </a:rPr>
              <a:t>Concessions</a:t>
            </a:r>
            <a:r>
              <a:rPr lang="en-GB" sz="2400" dirty="0">
                <a:latin typeface="Franklin Gothic Book" pitchFamily="34" charset="0"/>
              </a:rPr>
              <a:t> (highlighted in blue box)</a:t>
            </a:r>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Facility Manager</a:t>
            </a:r>
            <a:endParaRPr lang="en-GB" sz="3200" dirty="0">
              <a:solidFill>
                <a:schemeClr val="bg1"/>
              </a:solidFill>
              <a:latin typeface="Franklin Gothic Book" pitchFamily="34" charset="0"/>
            </a:endParaRPr>
          </a:p>
        </p:txBody>
      </p:sp>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3800" y="2073859"/>
            <a:ext cx="5524500" cy="462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6542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2031325"/>
          </a:xfrm>
          <a:prstGeom prst="rect">
            <a:avLst/>
          </a:prstGeom>
          <a:noFill/>
        </p:spPr>
        <p:txBody>
          <a:bodyPr wrap="square" rtlCol="0">
            <a:spAutoFit/>
          </a:bodyPr>
          <a:lstStyle/>
          <a:p>
            <a:r>
              <a:rPr lang="en-GB" sz="2400" dirty="0" smtClean="0">
                <a:latin typeface="Franklin Gothic Book" pitchFamily="34" charset="0"/>
              </a:rPr>
              <a:t>Production Elements &gt; Performances Tab &gt; Pricing</a:t>
            </a:r>
          </a:p>
          <a:p>
            <a:r>
              <a:rPr lang="en-GB" sz="2400" dirty="0" smtClean="0">
                <a:latin typeface="Franklin Gothic Book" pitchFamily="34" charset="0"/>
              </a:rPr>
              <a:t>Certain price types are linking up to the same Price Map with our selected Category</a:t>
            </a:r>
          </a:p>
          <a:p>
            <a:endParaRPr lang="en-GB" dirty="0" smtClean="0">
              <a:latin typeface="Franklin Gothic Book" pitchFamily="34" charset="0"/>
            </a:endParaRPr>
          </a:p>
          <a:p>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Production Elements</a:t>
            </a:r>
            <a:endParaRPr lang="en-GB" sz="3200" dirty="0">
              <a:solidFill>
                <a:schemeClr val="bg1"/>
              </a:solidFill>
              <a:latin typeface="Franklin Gothic Book" pitchFamily="34" charset="0"/>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3057" y="2204864"/>
            <a:ext cx="5810250" cy="431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44577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0644" y="1272364"/>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28290" y="15854"/>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Custom Screen</a:t>
            </a:r>
            <a:endParaRPr lang="en-GB" sz="3200" dirty="0">
              <a:solidFill>
                <a:schemeClr val="bg1"/>
              </a:solidFill>
              <a:latin typeface="Franklin Gothic Book" pitchFamily="34" charset="0"/>
            </a:endParaRPr>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6378" y="1916832"/>
            <a:ext cx="533400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920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1077218"/>
          </a:xfrm>
          <a:prstGeom prst="rect">
            <a:avLst/>
          </a:prstGeom>
          <a:noFill/>
        </p:spPr>
        <p:txBody>
          <a:bodyPr wrap="square" rtlCol="0">
            <a:spAutoFit/>
          </a:bodyPr>
          <a:lstStyle/>
          <a:p>
            <a:r>
              <a:rPr lang="en-GB" sz="3200" dirty="0" smtClean="0">
                <a:solidFill>
                  <a:schemeClr val="bg1"/>
                </a:solidFill>
                <a:latin typeface="Franklin Gothic Book" pitchFamily="34" charset="0"/>
              </a:rPr>
              <a:t>Custom Screen Continued</a:t>
            </a:r>
            <a:endParaRPr lang="en-GB" sz="3200" dirty="0">
              <a:solidFill>
                <a:schemeClr val="bg1"/>
              </a:solidFill>
              <a:latin typeface="Franklin Gothic Book" pitchFamily="34"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681" y="4160879"/>
            <a:ext cx="8543925" cy="170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256" y="1803103"/>
            <a:ext cx="8486775"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20918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Mass Insert Capping</a:t>
            </a:r>
            <a:endParaRPr lang="en-GB" sz="3200" dirty="0">
              <a:solidFill>
                <a:schemeClr val="bg1"/>
              </a:solidFill>
              <a:latin typeface="Franklin Gothic Book" pitchFamily="34" charset="0"/>
            </a:endParaRPr>
          </a:p>
        </p:txBody>
      </p:sp>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1125" y="2171700"/>
            <a:ext cx="638175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78668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1077218"/>
          </a:xfrm>
          <a:prstGeom prst="rect">
            <a:avLst/>
          </a:prstGeom>
          <a:noFill/>
        </p:spPr>
        <p:txBody>
          <a:bodyPr wrap="square" rtlCol="0">
            <a:spAutoFit/>
          </a:bodyPr>
          <a:lstStyle/>
          <a:p>
            <a:r>
              <a:rPr lang="en-GB" sz="3200" dirty="0" smtClean="0">
                <a:solidFill>
                  <a:schemeClr val="bg1"/>
                </a:solidFill>
                <a:latin typeface="Franklin Gothic Book" pitchFamily="34" charset="0"/>
              </a:rPr>
              <a:t>Product Reference Guide</a:t>
            </a:r>
            <a:endParaRPr lang="en-GB" sz="3200" dirty="0">
              <a:solidFill>
                <a:schemeClr val="bg1"/>
              </a:solidFill>
              <a:latin typeface="Franklin Gothic Book" pitchFamily="34" charset="0"/>
            </a:endParaRPr>
          </a:p>
        </p:txBody>
      </p:sp>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732" y="1803103"/>
            <a:ext cx="8577823" cy="1754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6859" y="4005064"/>
            <a:ext cx="8726911" cy="1857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06133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ppt_x"/>
                                          </p:val>
                                        </p:tav>
                                        <p:tav tm="100000">
                                          <p:val>
                                            <p:strVal val="#ppt_x"/>
                                          </p:val>
                                        </p:tav>
                                      </p:tavLst>
                                    </p:anim>
                                    <p:anim calcmode="lin" valueType="num">
                                      <p:cBhvr additive="base">
                                        <p:cTn id="14"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Potential Problem</a:t>
            </a:r>
            <a:endParaRPr lang="en-GB" sz="3200" dirty="0">
              <a:solidFill>
                <a:schemeClr val="bg1"/>
              </a:solidFill>
              <a:latin typeface="Franklin Gothic Book" pitchFamily="34" charset="0"/>
            </a:endParaRPr>
          </a:p>
        </p:txBody>
      </p:sp>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200" y="2264768"/>
            <a:ext cx="8827600" cy="2244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15829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Reporting on Capping</a:t>
            </a:r>
            <a:endParaRPr lang="en-GB" sz="3200" dirty="0">
              <a:solidFill>
                <a:schemeClr val="bg1"/>
              </a:solidFill>
              <a:latin typeface="Franklin Gothic Book" pitchFamily="34" charset="0"/>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652" y="1336080"/>
            <a:ext cx="5143500"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7744" y="3161871"/>
            <a:ext cx="6715125" cy="363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22745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5324535"/>
          </a:xfrm>
          <a:prstGeom prst="rect">
            <a:avLst/>
          </a:prstGeom>
          <a:noFill/>
        </p:spPr>
        <p:txBody>
          <a:bodyPr wrap="square" rtlCol="0">
            <a:spAutoFit/>
          </a:bodyPr>
          <a:lstStyle/>
          <a:p>
            <a:r>
              <a:rPr lang="en-GB" sz="2400" b="1" dirty="0" smtClean="0">
                <a:latin typeface="Franklin Gothic Book" pitchFamily="34" charset="0"/>
              </a:rPr>
              <a:t>Musical 1 – WITHOUT CAPPING</a:t>
            </a:r>
          </a:p>
          <a:p>
            <a:pPr marL="285750" indent="-285750">
              <a:buFont typeface="Arial" pitchFamily="34" charset="0"/>
              <a:buChar char="•"/>
            </a:pPr>
            <a:r>
              <a:rPr lang="en-GB" sz="2400" dirty="0" smtClean="0">
                <a:latin typeface="Franklin Gothic Book" pitchFamily="34" charset="0"/>
              </a:rPr>
              <a:t>21 Performances. </a:t>
            </a:r>
            <a:r>
              <a:rPr lang="en-GB" sz="2400" dirty="0" err="1" smtClean="0">
                <a:latin typeface="Franklin Gothic Book" pitchFamily="34" charset="0"/>
              </a:rPr>
              <a:t>Approx</a:t>
            </a:r>
            <a:r>
              <a:rPr lang="en-GB" sz="2400" dirty="0" smtClean="0">
                <a:latin typeface="Franklin Gothic Book" pitchFamily="34" charset="0"/>
              </a:rPr>
              <a:t> 26,721 attendees</a:t>
            </a:r>
          </a:p>
          <a:p>
            <a:pPr marL="285750" indent="-285750">
              <a:buFont typeface="Arial" pitchFamily="34" charset="0"/>
              <a:buChar char="•"/>
            </a:pPr>
            <a:r>
              <a:rPr lang="en-GB" sz="2400" dirty="0" smtClean="0">
                <a:latin typeface="Franklin Gothic Book" pitchFamily="34" charset="0"/>
              </a:rPr>
              <a:t>Total Concessions: Over 12,500 (Including Groups)</a:t>
            </a:r>
          </a:p>
          <a:p>
            <a:pPr marL="285750" indent="-285750">
              <a:buFont typeface="Arial" pitchFamily="34" charset="0"/>
              <a:buChar char="•"/>
            </a:pPr>
            <a:r>
              <a:rPr lang="en-GB" sz="2400" dirty="0" smtClean="0">
                <a:latin typeface="Franklin Gothic Book" pitchFamily="34" charset="0"/>
              </a:rPr>
              <a:t>67% Reached of Gross Potential Income</a:t>
            </a:r>
          </a:p>
          <a:p>
            <a:pPr marL="285750" indent="-285750">
              <a:buFont typeface="Arial" pitchFamily="34" charset="0"/>
              <a:buChar char="•"/>
            </a:pPr>
            <a:endParaRPr lang="en-GB" sz="2400" dirty="0" smtClean="0">
              <a:latin typeface="Franklin Gothic Book" pitchFamily="34" charset="0"/>
            </a:endParaRPr>
          </a:p>
          <a:p>
            <a:r>
              <a:rPr lang="en-GB" sz="2400" b="1" dirty="0" smtClean="0">
                <a:latin typeface="Franklin Gothic Book" pitchFamily="34" charset="0"/>
              </a:rPr>
              <a:t>Musical 2 – WITH CAPPING</a:t>
            </a:r>
          </a:p>
          <a:p>
            <a:pPr marL="285750" indent="-285750">
              <a:buFont typeface="Arial" pitchFamily="34" charset="0"/>
              <a:buChar char="•"/>
            </a:pPr>
            <a:r>
              <a:rPr lang="en-GB" sz="2400" dirty="0" smtClean="0">
                <a:latin typeface="Franklin Gothic Book" pitchFamily="34" charset="0"/>
              </a:rPr>
              <a:t>16 performances. </a:t>
            </a:r>
            <a:r>
              <a:rPr lang="en-GB" sz="2400" dirty="0" err="1" smtClean="0">
                <a:latin typeface="Franklin Gothic Book" pitchFamily="34" charset="0"/>
              </a:rPr>
              <a:t>Approx</a:t>
            </a:r>
            <a:r>
              <a:rPr lang="en-GB" sz="2400" dirty="0" smtClean="0">
                <a:latin typeface="Franklin Gothic Book" pitchFamily="34" charset="0"/>
              </a:rPr>
              <a:t> 26,848 attendees</a:t>
            </a:r>
          </a:p>
          <a:p>
            <a:pPr marL="285750" indent="-285750">
              <a:buFont typeface="Arial" pitchFamily="34" charset="0"/>
              <a:buChar char="•"/>
            </a:pPr>
            <a:r>
              <a:rPr lang="en-GB" sz="2400" dirty="0" smtClean="0">
                <a:latin typeface="Franklin Gothic Book" pitchFamily="34" charset="0"/>
              </a:rPr>
              <a:t>Total Concessions: Just over 4,300 (Including Groups)</a:t>
            </a:r>
          </a:p>
          <a:p>
            <a:pPr marL="285750" indent="-285750">
              <a:buFont typeface="Arial" pitchFamily="34" charset="0"/>
              <a:buChar char="•"/>
            </a:pPr>
            <a:r>
              <a:rPr lang="en-GB" sz="2400" dirty="0" smtClean="0">
                <a:latin typeface="Franklin Gothic Book" pitchFamily="34" charset="0"/>
              </a:rPr>
              <a:t>97% </a:t>
            </a:r>
            <a:r>
              <a:rPr lang="en-GB" sz="2400" dirty="0">
                <a:latin typeface="Franklin Gothic Book" pitchFamily="34" charset="0"/>
              </a:rPr>
              <a:t>Reached of Gross Potential Income</a:t>
            </a:r>
          </a:p>
          <a:p>
            <a:endParaRPr lang="en-GB" sz="2400" dirty="0" smtClean="0">
              <a:latin typeface="Franklin Gothic Book" pitchFamily="34" charset="0"/>
            </a:endParaRPr>
          </a:p>
          <a:p>
            <a:r>
              <a:rPr lang="en-GB" sz="2400" b="1" dirty="0" smtClean="0">
                <a:latin typeface="Franklin Gothic Book" pitchFamily="34" charset="0"/>
              </a:rPr>
              <a:t>Mamma Mia (2010)</a:t>
            </a:r>
            <a:r>
              <a:rPr lang="en-GB" sz="2400" dirty="0" smtClean="0">
                <a:latin typeface="Franklin Gothic Book" pitchFamily="34" charset="0"/>
              </a:rPr>
              <a:t>– 79 Performances</a:t>
            </a:r>
          </a:p>
          <a:p>
            <a:r>
              <a:rPr lang="en-GB" sz="2400" dirty="0" smtClean="0">
                <a:latin typeface="Franklin Gothic Book" pitchFamily="34" charset="0"/>
              </a:rPr>
              <a:t>Disabled Standard: 1,650 tickets</a:t>
            </a:r>
          </a:p>
          <a:p>
            <a:r>
              <a:rPr lang="en-GB" sz="2400" dirty="0" smtClean="0">
                <a:latin typeface="Franklin Gothic Book" pitchFamily="34" charset="0"/>
              </a:rPr>
              <a:t>GRP Standard: 22,471 tickets</a:t>
            </a:r>
          </a:p>
          <a:p>
            <a:pPr algn="ctr"/>
            <a:r>
              <a:rPr lang="en-GB" sz="2800" b="1" dirty="0" smtClean="0">
                <a:solidFill>
                  <a:srgbClr val="FF0000"/>
                </a:solidFill>
                <a:latin typeface="Franklin Gothic Book" pitchFamily="34" charset="0"/>
              </a:rPr>
              <a:t>Potential Saving of over £120k</a:t>
            </a:r>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Financial Benefit</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32841545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 calcmode="lin" valueType="num">
                                      <p:cBhvr additive="base">
                                        <p:cTn id="5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additive="base">
                                        <p:cTn id="5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13" end="13"/>
                                            </p:txEl>
                                          </p:spTgt>
                                        </p:tgtEl>
                                        <p:attrNameLst>
                                          <p:attrName>style.visibility</p:attrName>
                                        </p:attrNameLst>
                                      </p:cBhvr>
                                      <p:to>
                                        <p:strVal val="visible"/>
                                      </p:to>
                                    </p:set>
                                    <p:animEffect transition="in" filter="wipe(down)">
                                      <p:cBhvr>
                                        <p:cTn id="61" dur="580">
                                          <p:stCondLst>
                                            <p:cond delay="0"/>
                                          </p:stCondLst>
                                        </p:cTn>
                                        <p:tgtEl>
                                          <p:spTgt spid="3">
                                            <p:txEl>
                                              <p:pRg st="13" end="13"/>
                                            </p:txEl>
                                          </p:spTgt>
                                        </p:tgtEl>
                                      </p:cBhvr>
                                    </p:animEffect>
                                    <p:anim calcmode="lin" valueType="num">
                                      <p:cBhvr>
                                        <p:cTn id="62" dur="1822" tmFilter="0,0; 0.14,0.36; 0.43,0.73; 0.71,0.91; 1.0,1.0">
                                          <p:stCondLst>
                                            <p:cond delay="0"/>
                                          </p:stCondLst>
                                        </p:cTn>
                                        <p:tgtEl>
                                          <p:spTgt spid="3">
                                            <p:txEl>
                                              <p:pRg st="13" end="1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13" end="1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13" end="1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13" end="1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13" end="1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13" end="13"/>
                                            </p:txEl>
                                          </p:spTgt>
                                        </p:tgtEl>
                                      </p:cBhvr>
                                      <p:to x="100000" y="60000"/>
                                    </p:animScale>
                                    <p:animScale>
                                      <p:cBhvr>
                                        <p:cTn id="68" dur="166" decel="50000">
                                          <p:stCondLst>
                                            <p:cond delay="676"/>
                                          </p:stCondLst>
                                        </p:cTn>
                                        <p:tgtEl>
                                          <p:spTgt spid="3">
                                            <p:txEl>
                                              <p:pRg st="13" end="13"/>
                                            </p:txEl>
                                          </p:spTgt>
                                        </p:tgtEl>
                                      </p:cBhvr>
                                      <p:to x="100000" y="100000"/>
                                    </p:animScale>
                                    <p:animScale>
                                      <p:cBhvr>
                                        <p:cTn id="69" dur="26">
                                          <p:stCondLst>
                                            <p:cond delay="1312"/>
                                          </p:stCondLst>
                                        </p:cTn>
                                        <p:tgtEl>
                                          <p:spTgt spid="3">
                                            <p:txEl>
                                              <p:pRg st="13" end="13"/>
                                            </p:txEl>
                                          </p:spTgt>
                                        </p:tgtEl>
                                      </p:cBhvr>
                                      <p:to x="100000" y="80000"/>
                                    </p:animScale>
                                    <p:animScale>
                                      <p:cBhvr>
                                        <p:cTn id="70" dur="166" decel="50000">
                                          <p:stCondLst>
                                            <p:cond delay="1338"/>
                                          </p:stCondLst>
                                        </p:cTn>
                                        <p:tgtEl>
                                          <p:spTgt spid="3">
                                            <p:txEl>
                                              <p:pRg st="13" end="13"/>
                                            </p:txEl>
                                          </p:spTgt>
                                        </p:tgtEl>
                                      </p:cBhvr>
                                      <p:to x="100000" y="100000"/>
                                    </p:animScale>
                                    <p:animScale>
                                      <p:cBhvr>
                                        <p:cTn id="71" dur="26">
                                          <p:stCondLst>
                                            <p:cond delay="1642"/>
                                          </p:stCondLst>
                                        </p:cTn>
                                        <p:tgtEl>
                                          <p:spTgt spid="3">
                                            <p:txEl>
                                              <p:pRg st="13" end="13"/>
                                            </p:txEl>
                                          </p:spTgt>
                                        </p:tgtEl>
                                      </p:cBhvr>
                                      <p:to x="100000" y="90000"/>
                                    </p:animScale>
                                    <p:animScale>
                                      <p:cBhvr>
                                        <p:cTn id="72" dur="166" decel="50000">
                                          <p:stCondLst>
                                            <p:cond delay="1668"/>
                                          </p:stCondLst>
                                        </p:cTn>
                                        <p:tgtEl>
                                          <p:spTgt spid="3">
                                            <p:txEl>
                                              <p:pRg st="13" end="13"/>
                                            </p:txEl>
                                          </p:spTgt>
                                        </p:tgtEl>
                                      </p:cBhvr>
                                      <p:to x="100000" y="100000"/>
                                    </p:animScale>
                                    <p:animScale>
                                      <p:cBhvr>
                                        <p:cTn id="73" dur="26">
                                          <p:stCondLst>
                                            <p:cond delay="1808"/>
                                          </p:stCondLst>
                                        </p:cTn>
                                        <p:tgtEl>
                                          <p:spTgt spid="3">
                                            <p:txEl>
                                              <p:pRg st="13" end="13"/>
                                            </p:txEl>
                                          </p:spTgt>
                                        </p:tgtEl>
                                      </p:cBhvr>
                                      <p:to x="100000" y="95000"/>
                                    </p:animScale>
                                    <p:animScale>
                                      <p:cBhvr>
                                        <p:cTn id="74" dur="166" decel="50000">
                                          <p:stCondLst>
                                            <p:cond delay="1834"/>
                                          </p:stCondLst>
                                        </p:cTn>
                                        <p:tgtEl>
                                          <p:spTgt spid="3">
                                            <p:txEl>
                                              <p:pRg st="13" end="1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4708981"/>
          </a:xfrm>
          <a:prstGeom prst="rect">
            <a:avLst/>
          </a:prstGeom>
          <a:noFill/>
        </p:spPr>
        <p:txBody>
          <a:bodyPr wrap="square" rtlCol="0">
            <a:spAutoFit/>
          </a:bodyPr>
          <a:lstStyle/>
          <a:p>
            <a:endParaRPr lang="en-GB" dirty="0" smtClean="0">
              <a:latin typeface="Franklin Gothic Book" pitchFamily="34" charset="0"/>
            </a:endParaRPr>
          </a:p>
          <a:p>
            <a:endParaRPr lang="en-GB" sz="2400" dirty="0">
              <a:latin typeface="Franklin Gothic Book" pitchFamily="34" charset="0"/>
            </a:endParaRPr>
          </a:p>
          <a:p>
            <a:pPr marL="285750" indent="-285750">
              <a:buFont typeface="Arial" pitchFamily="34" charset="0"/>
              <a:buChar char="•"/>
            </a:pPr>
            <a:r>
              <a:rPr lang="en-GB" sz="2400" dirty="0" smtClean="0">
                <a:latin typeface="Franklin Gothic Book" pitchFamily="34" charset="0"/>
              </a:rPr>
              <a:t>Capping was first used in 2009.</a:t>
            </a:r>
          </a:p>
          <a:p>
            <a:endParaRPr lang="en-GB" sz="2400" b="1" dirty="0">
              <a:latin typeface="Franklin Gothic Book" pitchFamily="34" charset="0"/>
            </a:endParaRPr>
          </a:p>
          <a:p>
            <a:pPr marL="285750" indent="-285750">
              <a:buFont typeface="Arial" pitchFamily="34" charset="0"/>
              <a:buChar char="•"/>
            </a:pPr>
            <a:r>
              <a:rPr lang="en-GB" sz="2400" dirty="0" smtClean="0">
                <a:latin typeface="Franklin Gothic Book" pitchFamily="34" charset="0"/>
              </a:rPr>
              <a:t>Capped around 50 of our Main Stage Performances per year– including most of the big hit musicals.</a:t>
            </a:r>
          </a:p>
          <a:p>
            <a:endParaRPr lang="en-GB" sz="2400" b="1" dirty="0" smtClean="0">
              <a:latin typeface="Franklin Gothic Book" pitchFamily="34" charset="0"/>
            </a:endParaRPr>
          </a:p>
          <a:p>
            <a:pPr marL="285750" indent="-285750">
              <a:buFont typeface="Arial" pitchFamily="34" charset="0"/>
              <a:buChar char="•"/>
            </a:pPr>
            <a:r>
              <a:rPr lang="en-GB" sz="2400" dirty="0">
                <a:latin typeface="Franklin Gothic Book" pitchFamily="34" charset="0"/>
              </a:rPr>
              <a:t>Group Discounts, Concessions, Staff Offers, Under 26 Offers, Corporate Offer, Members Offers, Resident Offers, Retailers Offers </a:t>
            </a:r>
            <a:endParaRPr lang="en-GB" sz="2400" dirty="0" smtClean="0">
              <a:latin typeface="Franklin Gothic Book" pitchFamily="34" charset="0"/>
            </a:endParaRPr>
          </a:p>
          <a:p>
            <a:pPr marL="285750" indent="-285750">
              <a:buFont typeface="Arial" pitchFamily="34" charset="0"/>
              <a:buChar char="•"/>
            </a:pPr>
            <a:endParaRPr lang="en-GB" sz="2400" dirty="0">
              <a:latin typeface="Franklin Gothic Book" pitchFamily="34" charset="0"/>
            </a:endParaRPr>
          </a:p>
          <a:p>
            <a:pPr marL="285750" indent="-285750">
              <a:buFont typeface="Arial" pitchFamily="34" charset="0"/>
              <a:buChar char="•"/>
            </a:pPr>
            <a:r>
              <a:rPr lang="en-GB" sz="2400" dirty="0" smtClean="0">
                <a:latin typeface="Franklin Gothic Book" pitchFamily="34" charset="0"/>
              </a:rPr>
              <a:t>Our customers have began to expect and accept capped performances</a:t>
            </a:r>
            <a:endParaRPr lang="en-GB" sz="2400" dirty="0">
              <a:latin typeface="Franklin Gothic Book" pitchFamily="34" charset="0"/>
            </a:endParaRPr>
          </a:p>
          <a:p>
            <a:endParaRPr lang="en-GB" dirty="0">
              <a:latin typeface="Franklin Gothic Book" pitchFamily="34" charset="0"/>
            </a:endParaRPr>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Centre Capping Facts</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34424815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additive="base">
                                        <p:cTn id="2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a:p>
          <a:p>
            <a:endParaRPr lang="en-GB" dirty="0"/>
          </a:p>
          <a:p>
            <a:endParaRPr lang="en-GB" dirty="0"/>
          </a:p>
        </p:txBody>
      </p:sp>
      <p:sp>
        <p:nvSpPr>
          <p:cNvPr id="5" name="TextBox 4"/>
          <p:cNvSpPr txBox="1"/>
          <p:nvPr/>
        </p:nvSpPr>
        <p:spPr>
          <a:xfrm>
            <a:off x="-1" y="2708920"/>
            <a:ext cx="9135897" cy="2646878"/>
          </a:xfrm>
          <a:prstGeom prst="rect">
            <a:avLst/>
          </a:prstGeom>
          <a:noFill/>
        </p:spPr>
        <p:txBody>
          <a:bodyPr wrap="square" rtlCol="0">
            <a:spAutoFit/>
          </a:bodyPr>
          <a:lstStyle/>
          <a:p>
            <a:pPr algn="ctr"/>
            <a:r>
              <a:rPr lang="en-GB" sz="5400" b="1" dirty="0" smtClean="0">
                <a:solidFill>
                  <a:srgbClr val="FF0000"/>
                </a:solidFill>
                <a:latin typeface="Franklin Gothic Book" pitchFamily="34" charset="0"/>
              </a:rPr>
              <a:t>Access Scheme</a:t>
            </a:r>
          </a:p>
          <a:p>
            <a:pPr algn="ctr"/>
            <a:endParaRPr lang="en-GB" sz="2800" b="1" dirty="0">
              <a:latin typeface="Franklin Gothic Book" pitchFamily="34" charset="0"/>
            </a:endParaRPr>
          </a:p>
          <a:p>
            <a:pPr algn="ctr"/>
            <a:r>
              <a:rPr lang="en-GB" sz="2400" b="1" dirty="0" smtClean="0">
                <a:solidFill>
                  <a:srgbClr val="FF0000"/>
                </a:solidFill>
                <a:latin typeface="Franklin Gothic Book" pitchFamily="34" charset="0"/>
              </a:rPr>
              <a:t>Liz Baird – Ticketing Services Manager </a:t>
            </a:r>
          </a:p>
          <a:p>
            <a:endParaRPr lang="en-GB" sz="2800" b="1" dirty="0">
              <a:latin typeface="Franklin Gothic Book" pitchFamily="34" charset="0"/>
            </a:endParaRPr>
          </a:p>
          <a:p>
            <a:endParaRPr lang="en-GB" sz="2800" b="1" dirty="0">
              <a:latin typeface="Franklin Gothic Book" pitchFamily="34" charset="0"/>
            </a:endParaRPr>
          </a:p>
        </p:txBody>
      </p:sp>
    </p:spTree>
    <p:extLst>
      <p:ext uri="{BB962C8B-B14F-4D97-AF65-F5344CB8AC3E}">
        <p14:creationId xmlns:p14="http://schemas.microsoft.com/office/powerpoint/2010/main" val="953330002"/>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a:p>
          <a:p>
            <a:endParaRPr lang="en-GB" dirty="0"/>
          </a:p>
          <a:p>
            <a:endParaRPr lang="en-GB" dirty="0"/>
          </a:p>
        </p:txBody>
      </p:sp>
      <p:sp>
        <p:nvSpPr>
          <p:cNvPr id="5" name="TextBox 4"/>
          <p:cNvSpPr txBox="1"/>
          <p:nvPr/>
        </p:nvSpPr>
        <p:spPr>
          <a:xfrm>
            <a:off x="39759" y="1341438"/>
            <a:ext cx="9135897" cy="5386090"/>
          </a:xfrm>
          <a:prstGeom prst="rect">
            <a:avLst/>
          </a:prstGeom>
          <a:noFill/>
        </p:spPr>
        <p:txBody>
          <a:bodyPr wrap="square" rtlCol="0">
            <a:spAutoFit/>
          </a:bodyPr>
          <a:lstStyle/>
          <a:p>
            <a:r>
              <a:rPr lang="en-GB" sz="2400" dirty="0" smtClean="0">
                <a:latin typeface="Franklin Gothic Book" pitchFamily="34" charset="0"/>
              </a:rPr>
              <a:t>Processes Pre-Access Scheme</a:t>
            </a:r>
          </a:p>
          <a:p>
            <a:endParaRPr lang="en-GB" sz="2400" dirty="0" smtClean="0">
              <a:latin typeface="Franklin Gothic Book" pitchFamily="34" charset="0"/>
            </a:endParaRPr>
          </a:p>
          <a:p>
            <a:r>
              <a:rPr lang="en-GB" sz="2400" dirty="0" smtClean="0">
                <a:latin typeface="Franklin Gothic Book" pitchFamily="34" charset="0"/>
              </a:rPr>
              <a:t>What is our Access Scheme?</a:t>
            </a:r>
          </a:p>
          <a:p>
            <a:endParaRPr lang="en-GB" sz="2400" dirty="0" smtClean="0">
              <a:latin typeface="Franklin Gothic Book" pitchFamily="34" charset="0"/>
            </a:endParaRPr>
          </a:p>
          <a:p>
            <a:r>
              <a:rPr lang="en-GB" sz="2400" dirty="0" smtClean="0">
                <a:latin typeface="Franklin Gothic Book" pitchFamily="34" charset="0"/>
              </a:rPr>
              <a:t>How do customer’s join the Access Scheme?</a:t>
            </a:r>
          </a:p>
          <a:p>
            <a:endParaRPr lang="en-GB" sz="2400" dirty="0" smtClean="0">
              <a:latin typeface="Franklin Gothic Book" pitchFamily="34" charset="0"/>
            </a:endParaRPr>
          </a:p>
          <a:p>
            <a:r>
              <a:rPr lang="en-GB" sz="2400" dirty="0" smtClean="0">
                <a:latin typeface="Franklin Gothic Book" pitchFamily="34" charset="0"/>
              </a:rPr>
              <a:t>Tessitura Features  - CSI’s, Attributes, Constituent Headers and Associations</a:t>
            </a:r>
          </a:p>
          <a:p>
            <a:endParaRPr lang="en-GB" sz="2400" dirty="0" smtClean="0">
              <a:latin typeface="Franklin Gothic Book" pitchFamily="34" charset="0"/>
            </a:endParaRPr>
          </a:p>
          <a:p>
            <a:r>
              <a:rPr lang="en-GB" sz="2400" dirty="0" smtClean="0">
                <a:latin typeface="Franklin Gothic Book" pitchFamily="34" charset="0"/>
              </a:rPr>
              <a:t>Custom Reports – Auditing and Finance</a:t>
            </a:r>
          </a:p>
          <a:p>
            <a:endParaRPr lang="en-GB" sz="2400" dirty="0" smtClean="0">
              <a:latin typeface="Franklin Gothic Book" pitchFamily="34" charset="0"/>
            </a:endParaRPr>
          </a:p>
          <a:p>
            <a:r>
              <a:rPr lang="en-GB" sz="2400" dirty="0" smtClean="0">
                <a:latin typeface="Franklin Gothic Book" pitchFamily="34" charset="0"/>
              </a:rPr>
              <a:t>Review</a:t>
            </a:r>
          </a:p>
          <a:p>
            <a:endParaRPr lang="en-GB" sz="2800" b="1" dirty="0">
              <a:latin typeface="Franklin Gothic Book" pitchFamily="34" charset="0"/>
            </a:endParaRPr>
          </a:p>
          <a:p>
            <a:endParaRPr lang="en-GB" sz="2800" b="1" dirty="0">
              <a:latin typeface="Franklin Gothic Book" pitchFamily="34" charset="0"/>
            </a:endParaRPr>
          </a:p>
        </p:txBody>
      </p:sp>
      <p:sp>
        <p:nvSpPr>
          <p:cNvPr id="4" name="TextBox 3"/>
          <p:cNvSpPr txBox="1"/>
          <p:nvPr/>
        </p:nvSpPr>
        <p:spPr>
          <a:xfrm>
            <a:off x="39759" y="90818"/>
            <a:ext cx="3020073"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Aims for today</a:t>
            </a:r>
            <a:endParaRPr lang="en-GB" sz="2400" dirty="0">
              <a:solidFill>
                <a:schemeClr val="bg1"/>
              </a:solidFill>
              <a:latin typeface="Franklin Gothic Book" pitchFamily="34" charset="0"/>
            </a:endParaRPr>
          </a:p>
        </p:txBody>
      </p:sp>
    </p:spTree>
    <p:extLst>
      <p:ext uri="{BB962C8B-B14F-4D97-AF65-F5344CB8AC3E}">
        <p14:creationId xmlns:p14="http://schemas.microsoft.com/office/powerpoint/2010/main" val="1242674163"/>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Background information</a:t>
            </a:r>
            <a:endParaRPr lang="en-GB" sz="2400" dirty="0">
              <a:solidFill>
                <a:schemeClr val="bg1"/>
              </a:solidFill>
              <a:latin typeface="Franklin Gothic Book" pitchFamily="34" charset="0"/>
            </a:endParaRPr>
          </a:p>
        </p:txBody>
      </p:sp>
      <p:sp>
        <p:nvSpPr>
          <p:cNvPr id="4" name="Rectangle 3"/>
          <p:cNvSpPr/>
          <p:nvPr/>
        </p:nvSpPr>
        <p:spPr>
          <a:xfrm>
            <a:off x="8103" y="2019647"/>
            <a:ext cx="9135896" cy="3539430"/>
          </a:xfrm>
          <a:prstGeom prst="rect">
            <a:avLst/>
          </a:prstGeom>
        </p:spPr>
        <p:txBody>
          <a:bodyPr wrap="square">
            <a:spAutoFit/>
          </a:bodyPr>
          <a:lstStyle/>
          <a:p>
            <a:r>
              <a:rPr lang="en-GB" sz="3200" dirty="0">
                <a:latin typeface="Franklin Gothic Book" pitchFamily="34" charset="0"/>
              </a:rPr>
              <a:t>Centre has operated a system of trust </a:t>
            </a:r>
            <a:br>
              <a:rPr lang="en-GB" sz="3200" dirty="0">
                <a:latin typeface="Franklin Gothic Book" pitchFamily="34" charset="0"/>
              </a:rPr>
            </a:b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No control measure for allocation of </a:t>
            </a:r>
            <a:r>
              <a:rPr lang="en-GB" sz="3200" dirty="0" smtClean="0">
                <a:latin typeface="Franklin Gothic Book" pitchFamily="34" charset="0"/>
              </a:rPr>
              <a:t>complimentary seats</a:t>
            </a: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No real definition of the level of </a:t>
            </a:r>
            <a:r>
              <a:rPr lang="en-GB" sz="3200" dirty="0" smtClean="0">
                <a:latin typeface="Franklin Gothic Book" pitchFamily="34" charset="0"/>
              </a:rPr>
              <a:t>assistance needed </a:t>
            </a:r>
            <a:r>
              <a:rPr lang="en-GB" sz="3200" dirty="0">
                <a:latin typeface="Franklin Gothic Book" pitchFamily="34" charset="0"/>
              </a:rPr>
              <a:t>to warrant a </a:t>
            </a:r>
            <a:r>
              <a:rPr lang="en-GB" sz="3200" dirty="0" smtClean="0">
                <a:latin typeface="Franklin Gothic Book" pitchFamily="34" charset="0"/>
              </a:rPr>
              <a:t>complimentary seat</a:t>
            </a:r>
            <a:endParaRPr lang="en-US" sz="3200" dirty="0">
              <a:latin typeface="Franklin Gothic Book" pitchFamily="34" charset="0"/>
            </a:endParaRPr>
          </a:p>
        </p:txBody>
      </p:sp>
    </p:spTree>
    <p:extLst>
      <p:ext uri="{BB962C8B-B14F-4D97-AF65-F5344CB8AC3E}">
        <p14:creationId xmlns:p14="http://schemas.microsoft.com/office/powerpoint/2010/main" val="674904834"/>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412776"/>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Research</a:t>
            </a:r>
          </a:p>
        </p:txBody>
      </p:sp>
      <p:sp>
        <p:nvSpPr>
          <p:cNvPr id="4" name="Rectangle 3"/>
          <p:cNvSpPr/>
          <p:nvPr/>
        </p:nvSpPr>
        <p:spPr>
          <a:xfrm>
            <a:off x="0" y="2336106"/>
            <a:ext cx="6856929" cy="2554545"/>
          </a:xfrm>
          <a:prstGeom prst="rect">
            <a:avLst/>
          </a:prstGeom>
        </p:spPr>
        <p:txBody>
          <a:bodyPr wrap="square">
            <a:spAutoFit/>
          </a:bodyPr>
          <a:lstStyle/>
          <a:p>
            <a:r>
              <a:rPr lang="en-GB" sz="3200" dirty="0">
                <a:latin typeface="Franklin Gothic Book" pitchFamily="34" charset="0"/>
              </a:rPr>
              <a:t>New </a:t>
            </a:r>
            <a:r>
              <a:rPr lang="en-GB" sz="3200" dirty="0" smtClean="0">
                <a:latin typeface="Franklin Gothic Book" pitchFamily="34" charset="0"/>
              </a:rPr>
              <a:t>Theatre</a:t>
            </a: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
            </a:r>
            <a:br>
              <a:rPr lang="en-GB" sz="3200" dirty="0">
                <a:latin typeface="Franklin Gothic Book" pitchFamily="34" charset="0"/>
              </a:rPr>
            </a:br>
            <a:r>
              <a:rPr lang="en-GB" sz="3200" dirty="0" smtClean="0">
                <a:latin typeface="Franklin Gothic Book" pitchFamily="34" charset="0"/>
              </a:rPr>
              <a:t>Diverse </a:t>
            </a:r>
            <a:r>
              <a:rPr lang="en-GB" sz="3200" dirty="0" err="1" smtClean="0">
                <a:latin typeface="Franklin Gothic Book" pitchFamily="34" charset="0"/>
              </a:rPr>
              <a:t>Cymru</a:t>
            </a: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
            </a:r>
            <a:br>
              <a:rPr lang="en-GB" sz="3200" dirty="0">
                <a:latin typeface="Franklin Gothic Book" pitchFamily="34" charset="0"/>
              </a:rPr>
            </a:br>
            <a:r>
              <a:rPr lang="en-GB" sz="3200" dirty="0">
                <a:latin typeface="Franklin Gothic Book" pitchFamily="34" charset="0"/>
              </a:rPr>
              <a:t>Disability Arts </a:t>
            </a:r>
            <a:r>
              <a:rPr lang="en-GB" sz="3200" dirty="0" err="1">
                <a:latin typeface="Franklin Gothic Book" pitchFamily="34" charset="0"/>
              </a:rPr>
              <a:t>Cymru</a:t>
            </a:r>
            <a:r>
              <a:rPr lang="en-GB" sz="3200" dirty="0">
                <a:latin typeface="Franklin Gothic Book" pitchFamily="34" charset="0"/>
              </a:rPr>
              <a:t> </a:t>
            </a:r>
            <a:endParaRPr lang="en-US" sz="3200" dirty="0">
              <a:latin typeface="Franklin Gothic Book" pitchFamily="34" charset="0"/>
            </a:endParaRPr>
          </a:p>
        </p:txBody>
      </p:sp>
    </p:spTree>
    <p:extLst>
      <p:ext uri="{BB962C8B-B14F-4D97-AF65-F5344CB8AC3E}">
        <p14:creationId xmlns:p14="http://schemas.microsoft.com/office/powerpoint/2010/main" val="1299067876"/>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endParaRPr lang="en-GB" dirty="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Qualifying Criteria</a:t>
            </a:r>
          </a:p>
        </p:txBody>
      </p:sp>
      <p:sp>
        <p:nvSpPr>
          <p:cNvPr id="4" name="Rectangle 3"/>
          <p:cNvSpPr/>
          <p:nvPr/>
        </p:nvSpPr>
        <p:spPr>
          <a:xfrm>
            <a:off x="196768" y="2256631"/>
            <a:ext cx="8640960" cy="3693319"/>
          </a:xfrm>
          <a:prstGeom prst="rect">
            <a:avLst/>
          </a:prstGeom>
        </p:spPr>
        <p:txBody>
          <a:bodyPr wrap="square">
            <a:spAutoFit/>
          </a:bodyPr>
          <a:lstStyle/>
          <a:p>
            <a:r>
              <a:rPr lang="en-GB" sz="2400" b="1" dirty="0">
                <a:latin typeface="Franklin Gothic Book" pitchFamily="34" charset="0"/>
              </a:rPr>
              <a:t>Complimentary seat </a:t>
            </a:r>
            <a:br>
              <a:rPr lang="en-GB" sz="2400" b="1" dirty="0">
                <a:latin typeface="Franklin Gothic Book" pitchFamily="34" charset="0"/>
              </a:rPr>
            </a:br>
            <a:r>
              <a:rPr lang="en-GB" sz="2400" b="1" dirty="0">
                <a:latin typeface="Franklin Gothic Book" pitchFamily="34" charset="0"/>
              </a:rPr>
              <a:t>(Personal Assistant/Carer) </a:t>
            </a:r>
            <a:br>
              <a:rPr lang="en-GB" sz="2400" b="1" dirty="0">
                <a:latin typeface="Franklin Gothic Book" pitchFamily="34" charset="0"/>
              </a:rPr>
            </a:br>
            <a:r>
              <a:rPr lang="en-GB" sz="2400" dirty="0">
                <a:latin typeface="Franklin Gothic Book" pitchFamily="34" charset="0"/>
              </a:rPr>
              <a:t>higher rate Disability Living Allowance </a:t>
            </a:r>
            <a:r>
              <a:rPr lang="en-GB" sz="2400" u="sng" dirty="0">
                <a:latin typeface="Franklin Gothic Book" pitchFamily="34" charset="0"/>
              </a:rPr>
              <a:t>care component</a:t>
            </a:r>
            <a:r>
              <a:rPr lang="en-GB" sz="2400" dirty="0">
                <a:latin typeface="Franklin Gothic Book" pitchFamily="34" charset="0"/>
              </a:rPr>
              <a:t>  OR higher rate Attendance Allowance </a:t>
            </a:r>
            <a:r>
              <a:rPr lang="en-GB" sz="2400" dirty="0" smtClean="0">
                <a:latin typeface="Franklin Gothic Book" pitchFamily="34" charset="0"/>
              </a:rPr>
              <a:t>OR Certificate of Visual Impairment</a:t>
            </a:r>
            <a:r>
              <a:rPr lang="en-GB" sz="2400" dirty="0">
                <a:latin typeface="Franklin Gothic Book" pitchFamily="34" charset="0"/>
              </a:rPr>
              <a:t/>
            </a:r>
            <a:br>
              <a:rPr lang="en-GB" sz="2400" dirty="0">
                <a:latin typeface="Franklin Gothic Book" pitchFamily="34" charset="0"/>
              </a:rPr>
            </a:br>
            <a:endParaRPr lang="en-GB" sz="2400" dirty="0" smtClean="0">
              <a:latin typeface="Franklin Gothic Book" pitchFamily="34" charset="0"/>
            </a:endParaRPr>
          </a:p>
          <a:p>
            <a:r>
              <a:rPr lang="en-GB" sz="2400" b="1" dirty="0" smtClean="0">
                <a:latin typeface="Franklin Gothic Book" pitchFamily="34" charset="0"/>
              </a:rPr>
              <a:t>30</a:t>
            </a:r>
            <a:r>
              <a:rPr lang="en-GB" sz="2400" b="1" dirty="0">
                <a:latin typeface="Franklin Gothic Book" pitchFamily="34" charset="0"/>
              </a:rPr>
              <a:t>% concession</a:t>
            </a:r>
            <a:br>
              <a:rPr lang="en-GB" sz="2400" b="1" dirty="0">
                <a:latin typeface="Franklin Gothic Book" pitchFamily="34" charset="0"/>
              </a:rPr>
            </a:br>
            <a:r>
              <a:rPr lang="en-GB" sz="2400" b="1" dirty="0">
                <a:latin typeface="Franklin Gothic Book" pitchFamily="34" charset="0"/>
              </a:rPr>
              <a:t>(Personal Assistant/Carer) </a:t>
            </a:r>
            <a:br>
              <a:rPr lang="en-GB" sz="2400" b="1" dirty="0">
                <a:latin typeface="Franklin Gothic Book" pitchFamily="34" charset="0"/>
              </a:rPr>
            </a:br>
            <a:r>
              <a:rPr lang="en-GB" sz="2400" dirty="0">
                <a:latin typeface="Franklin Gothic Book" pitchFamily="34" charset="0"/>
              </a:rPr>
              <a:t>middle rate Disability Living Allowance </a:t>
            </a:r>
            <a:r>
              <a:rPr lang="en-GB" sz="2400" u="sng" dirty="0" smtClean="0">
                <a:latin typeface="Franklin Gothic Book" pitchFamily="34" charset="0"/>
              </a:rPr>
              <a:t>care </a:t>
            </a:r>
            <a:r>
              <a:rPr lang="en-GB" sz="2400" u="sng" dirty="0">
                <a:latin typeface="Franklin Gothic Book" pitchFamily="34" charset="0"/>
              </a:rPr>
              <a:t>component</a:t>
            </a:r>
            <a:r>
              <a:rPr lang="en-GB" sz="2400" dirty="0">
                <a:latin typeface="Franklin Gothic Book" pitchFamily="34" charset="0"/>
              </a:rPr>
              <a:t>  OR </a:t>
            </a:r>
            <a:r>
              <a:rPr lang="en-GB" sz="2400" dirty="0" smtClean="0">
                <a:latin typeface="Franklin Gothic Book" pitchFamily="34" charset="0"/>
              </a:rPr>
              <a:t>lower </a:t>
            </a:r>
            <a:r>
              <a:rPr lang="en-GB" sz="2400" dirty="0">
                <a:latin typeface="Franklin Gothic Book" pitchFamily="34" charset="0"/>
              </a:rPr>
              <a:t>rate Attendance Allowance </a:t>
            </a:r>
            <a:r>
              <a:rPr lang="en-GB" dirty="0"/>
              <a:t/>
            </a:r>
            <a:br>
              <a:rPr lang="en-GB" dirty="0"/>
            </a:br>
            <a:endParaRPr lang="en-GB" dirty="0"/>
          </a:p>
        </p:txBody>
      </p:sp>
    </p:spTree>
    <p:extLst>
      <p:ext uri="{BB962C8B-B14F-4D97-AF65-F5344CB8AC3E}">
        <p14:creationId xmlns:p14="http://schemas.microsoft.com/office/powerpoint/2010/main" val="6887837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9835" y="2132856"/>
            <a:ext cx="9144000" cy="3046988"/>
          </a:xfrm>
          <a:prstGeom prst="rect">
            <a:avLst/>
          </a:prstGeom>
          <a:noFill/>
        </p:spPr>
        <p:txBody>
          <a:bodyPr wrap="square" rtlCol="0">
            <a:spAutoFit/>
          </a:bodyPr>
          <a:lstStyle/>
          <a:p>
            <a:endParaRPr lang="en-GB" sz="2400" dirty="0" smtClean="0">
              <a:latin typeface="Franklin Gothic Book" pitchFamily="34" charset="0"/>
            </a:endParaRPr>
          </a:p>
          <a:p>
            <a:endParaRPr lang="en-GB" sz="2400" dirty="0">
              <a:latin typeface="Franklin Gothic Book" pitchFamily="34" charset="0"/>
            </a:endParaRPr>
          </a:p>
          <a:p>
            <a:r>
              <a:rPr lang="en-GB" sz="2400" dirty="0" smtClean="0">
                <a:latin typeface="Franklin Gothic Book" pitchFamily="34" charset="0"/>
              </a:rPr>
              <a:t>Download a form from </a:t>
            </a:r>
            <a:r>
              <a:rPr lang="en-GB" sz="2400" dirty="0">
                <a:latin typeface="Franklin Gothic Book" pitchFamily="34" charset="0"/>
              </a:rPr>
              <a:t>w</a:t>
            </a:r>
            <a:r>
              <a:rPr lang="en-GB" sz="2400" dirty="0" smtClean="0">
                <a:latin typeface="Franklin Gothic Book" pitchFamily="34" charset="0"/>
              </a:rPr>
              <a:t>ebsite or request a form from Ticket Office</a:t>
            </a:r>
          </a:p>
          <a:p>
            <a:endParaRPr lang="en-GB" sz="2400" dirty="0">
              <a:latin typeface="Franklin Gothic Book" pitchFamily="34" charset="0"/>
            </a:endParaRPr>
          </a:p>
          <a:p>
            <a:r>
              <a:rPr lang="en-GB" sz="2400" dirty="0" smtClean="0">
                <a:latin typeface="Franklin Gothic Book" pitchFamily="34" charset="0"/>
              </a:rPr>
              <a:t>Send in with </a:t>
            </a:r>
            <a:r>
              <a:rPr lang="en-GB" sz="2400" dirty="0">
                <a:latin typeface="Franklin Gothic Book" pitchFamily="34" charset="0"/>
              </a:rPr>
              <a:t>a photocopy of the letter from the </a:t>
            </a:r>
            <a:r>
              <a:rPr lang="en-GB" sz="2400" b="1" dirty="0">
                <a:latin typeface="Franklin Gothic Book" pitchFamily="34" charset="0"/>
              </a:rPr>
              <a:t>Department of Work &amp; </a:t>
            </a:r>
            <a:r>
              <a:rPr lang="en-GB" sz="2400" b="1" dirty="0" smtClean="0">
                <a:latin typeface="Franklin Gothic Book" pitchFamily="34" charset="0"/>
              </a:rPr>
              <a:t>Pensions </a:t>
            </a:r>
            <a:r>
              <a:rPr lang="en-GB" sz="2400" dirty="0" smtClean="0">
                <a:latin typeface="Franklin Gothic Book" pitchFamily="34" charset="0"/>
              </a:rPr>
              <a:t>confirming </a:t>
            </a:r>
            <a:r>
              <a:rPr lang="en-GB" sz="2400" dirty="0">
                <a:latin typeface="Franklin Gothic Book" pitchFamily="34" charset="0"/>
              </a:rPr>
              <a:t>the disabled person’s </a:t>
            </a:r>
            <a:r>
              <a:rPr lang="en-GB" sz="2400" dirty="0" smtClean="0">
                <a:latin typeface="Franklin Gothic Book" pitchFamily="34" charset="0"/>
              </a:rPr>
              <a:t>Disability </a:t>
            </a:r>
            <a:r>
              <a:rPr lang="en-GB" sz="2400" dirty="0">
                <a:latin typeface="Franklin Gothic Book" pitchFamily="34" charset="0"/>
              </a:rPr>
              <a:t>Living Allowance or Attendance Allowance </a:t>
            </a:r>
            <a:r>
              <a:rPr lang="en-GB" sz="2400" dirty="0" smtClean="0">
                <a:latin typeface="Franklin Gothic Book" pitchFamily="34" charset="0"/>
              </a:rPr>
              <a:t>status</a:t>
            </a:r>
            <a:r>
              <a:rPr lang="en-GB" sz="2400" dirty="0">
                <a:latin typeface="Franklin Gothic Book" pitchFamily="34" charset="0"/>
              </a:rPr>
              <a:t> </a:t>
            </a:r>
            <a:r>
              <a:rPr lang="en-GB" sz="2400" dirty="0" smtClean="0">
                <a:latin typeface="Franklin Gothic Book" pitchFamily="34" charset="0"/>
              </a:rPr>
              <a:t>or Certificate of Visual Impairment</a:t>
            </a:r>
            <a:endParaRPr lang="en-GB" sz="2400" dirty="0">
              <a:latin typeface="Franklin Gothic Book" pitchFamily="34" charset="0"/>
            </a:endParaRPr>
          </a:p>
          <a:p>
            <a:endParaRPr lang="en-GB" sz="2400" dirty="0">
              <a:latin typeface="Franklin Gothic Book" pitchFamily="34" charset="0"/>
            </a:endParaRPr>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How to apply</a:t>
            </a:r>
            <a:endParaRPr lang="en-GB" sz="2400" dirty="0">
              <a:solidFill>
                <a:schemeClr val="bg1"/>
              </a:solidFill>
              <a:latin typeface="Franklin Gothic Book" pitchFamily="34" charset="0"/>
            </a:endParaRPr>
          </a:p>
        </p:txBody>
      </p:sp>
    </p:spTree>
    <p:extLst>
      <p:ext uri="{BB962C8B-B14F-4D97-AF65-F5344CB8AC3E}">
        <p14:creationId xmlns:p14="http://schemas.microsoft.com/office/powerpoint/2010/main" val="637299168"/>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841" y="1254068"/>
            <a:ext cx="9144000" cy="923330"/>
          </a:xfrm>
          <a:prstGeom prst="rect">
            <a:avLst/>
          </a:prstGeom>
          <a:noFill/>
        </p:spPr>
        <p:txBody>
          <a:bodyPr wrap="square" rtlCol="0">
            <a:spAutoFit/>
          </a:bodyPr>
          <a:lstStyle/>
          <a:p>
            <a:endParaRPr lang="en-GB" dirty="0" smtClean="0"/>
          </a:p>
          <a:p>
            <a:r>
              <a:rPr lang="en-GB" dirty="0" smtClean="0">
                <a:latin typeface="Franklin Gothic Book" pitchFamily="34" charset="0"/>
              </a:rPr>
              <a:t>Customer Service Issue (CSI)</a:t>
            </a:r>
            <a:endParaRPr lang="en-GB" dirty="0">
              <a:latin typeface="Franklin Gothic Book" pitchFamily="34" charset="0"/>
            </a:endParaRPr>
          </a:p>
          <a:p>
            <a:endParaRPr lang="en-GB" dirty="0" smtClean="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Our Process </a:t>
            </a:r>
            <a:endParaRPr lang="en-GB" sz="2400" dirty="0">
              <a:solidFill>
                <a:schemeClr val="bg1"/>
              </a:solidFill>
              <a:latin typeface="Franklin Gothic Book" pitchFamily="34" charset="0"/>
            </a:endParaRPr>
          </a:p>
        </p:txBody>
      </p:sp>
      <p:sp>
        <p:nvSpPr>
          <p:cNvPr id="10" name="Rectangle 9"/>
          <p:cNvSpPr/>
          <p:nvPr/>
        </p:nvSpPr>
        <p:spPr>
          <a:xfrm>
            <a:off x="251520" y="1984748"/>
            <a:ext cx="8424935" cy="4558999"/>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p:cNvPicPr/>
          <p:nvPr/>
        </p:nvPicPr>
        <p:blipFill rotWithShape="1">
          <a:blip r:embed="rId5"/>
          <a:srcRect l="8147" t="22422" r="28769" b="32396"/>
          <a:stretch/>
        </p:blipFill>
        <p:spPr bwMode="auto">
          <a:xfrm>
            <a:off x="287523" y="2003151"/>
            <a:ext cx="8352927" cy="445018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57111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923330"/>
          </a:xfrm>
          <a:prstGeom prst="rect">
            <a:avLst/>
          </a:prstGeom>
          <a:noFill/>
        </p:spPr>
        <p:txBody>
          <a:bodyPr wrap="square" rtlCol="0">
            <a:spAutoFit/>
          </a:bodyPr>
          <a:lstStyle/>
          <a:p>
            <a:endParaRPr lang="en-GB" dirty="0" smtClean="0"/>
          </a:p>
          <a:p>
            <a:r>
              <a:rPr lang="en-GB" dirty="0" smtClean="0">
                <a:latin typeface="Franklin Gothic Book" pitchFamily="34" charset="0"/>
              </a:rPr>
              <a:t>CSI Tracking Report</a:t>
            </a:r>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Sending out forms</a:t>
            </a:r>
            <a:endParaRPr lang="en-GB" sz="2400" dirty="0">
              <a:solidFill>
                <a:schemeClr val="bg1"/>
              </a:solidFill>
              <a:latin typeface="Franklin Gothic Book" pitchFamily="34" charset="0"/>
            </a:endParaRPr>
          </a:p>
        </p:txBody>
      </p:sp>
      <p:pic>
        <p:nvPicPr>
          <p:cNvPr id="4"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3702" t="27307" r="30864" b="12056"/>
          <a:stretch/>
        </p:blipFill>
        <p:spPr bwMode="auto">
          <a:xfrm>
            <a:off x="899592" y="2249281"/>
            <a:ext cx="7198657"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911598" y="2227611"/>
            <a:ext cx="7186651" cy="3910102"/>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2112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759" y="0"/>
            <a:ext cx="3956177" cy="738664"/>
          </a:xfrm>
          <a:prstGeom prst="rect">
            <a:avLst/>
          </a:prstGeom>
          <a:noFill/>
        </p:spPr>
        <p:txBody>
          <a:bodyPr wrap="square" rtlCol="0">
            <a:spAutoFit/>
          </a:bodyPr>
          <a:lstStyle/>
          <a:p>
            <a:r>
              <a:rPr lang="en-GB" sz="2400" dirty="0" smtClean="0">
                <a:solidFill>
                  <a:schemeClr val="bg1"/>
                </a:solidFill>
                <a:latin typeface="Franklin Gothic Book" pitchFamily="34" charset="0"/>
              </a:rPr>
              <a:t>Attributes</a:t>
            </a:r>
          </a:p>
          <a:p>
            <a:endParaRPr lang="en-GB" dirty="0">
              <a:solidFill>
                <a:schemeClr val="bg1"/>
              </a:solidFill>
            </a:endParaRPr>
          </a:p>
        </p:txBody>
      </p:sp>
      <p:pic>
        <p:nvPicPr>
          <p:cNvPr id="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9" y="2265036"/>
            <a:ext cx="8690366" cy="270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2017847" y="4365104"/>
            <a:ext cx="1258009"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61369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1200329"/>
          </a:xfrm>
          <a:prstGeom prst="rect">
            <a:avLst/>
          </a:prstGeom>
          <a:noFill/>
        </p:spPr>
        <p:txBody>
          <a:bodyPr wrap="square" rtlCol="0">
            <a:spAutoFit/>
          </a:bodyPr>
          <a:lstStyle/>
          <a:p>
            <a:endParaRPr lang="en-GB" dirty="0" smtClean="0"/>
          </a:p>
          <a:p>
            <a:endParaRPr lang="en-GB" dirty="0"/>
          </a:p>
          <a:p>
            <a:endParaRPr lang="en-GB" dirty="0" smtClean="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Constituent</a:t>
            </a:r>
            <a:r>
              <a:rPr lang="en-GB" dirty="0" smtClean="0">
                <a:solidFill>
                  <a:schemeClr val="bg1"/>
                </a:solidFill>
              </a:rPr>
              <a:t> </a:t>
            </a:r>
            <a:r>
              <a:rPr lang="en-GB" sz="2400" dirty="0">
                <a:solidFill>
                  <a:schemeClr val="bg1"/>
                </a:solidFill>
                <a:latin typeface="Franklin Gothic Book" pitchFamily="34" charset="0"/>
              </a:rPr>
              <a:t>H</a:t>
            </a:r>
            <a:r>
              <a:rPr lang="en-GB" sz="2400" dirty="0" smtClean="0">
                <a:solidFill>
                  <a:schemeClr val="bg1"/>
                </a:solidFill>
                <a:latin typeface="Franklin Gothic Book" pitchFamily="34" charset="0"/>
              </a:rPr>
              <a:t>eaders</a:t>
            </a:r>
            <a:endParaRPr lang="en-GB" sz="2400" dirty="0">
              <a:solidFill>
                <a:schemeClr val="bg1"/>
              </a:solidFill>
              <a:latin typeface="Franklin Gothic Book" pitchFamily="34" charset="0"/>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4986" y="1772816"/>
            <a:ext cx="4251939" cy="2030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4986" y="4077072"/>
            <a:ext cx="4304801" cy="2040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Oval 15"/>
          <p:cNvSpPr/>
          <p:nvPr/>
        </p:nvSpPr>
        <p:spPr>
          <a:xfrm>
            <a:off x="4355976" y="5249091"/>
            <a:ext cx="947572"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4496511" y="2924944"/>
            <a:ext cx="947572"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32534" y="1723102"/>
            <a:ext cx="3456384" cy="72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86858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1200329"/>
          </a:xfrm>
          <a:prstGeom prst="rect">
            <a:avLst/>
          </a:prstGeom>
          <a:noFill/>
        </p:spPr>
        <p:txBody>
          <a:bodyPr wrap="square" rtlCol="0">
            <a:spAutoFit/>
          </a:bodyPr>
          <a:lstStyle/>
          <a:p>
            <a:endParaRPr lang="en-GB" dirty="0" smtClean="0"/>
          </a:p>
          <a:p>
            <a:endParaRPr lang="en-GB" dirty="0"/>
          </a:p>
          <a:p>
            <a:endParaRPr lang="en-GB" dirty="0" smtClean="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Constituent</a:t>
            </a:r>
            <a:r>
              <a:rPr lang="en-GB" dirty="0" smtClean="0">
                <a:solidFill>
                  <a:schemeClr val="bg1"/>
                </a:solidFill>
              </a:rPr>
              <a:t> </a:t>
            </a:r>
            <a:r>
              <a:rPr lang="en-GB" sz="2400" dirty="0" smtClean="0">
                <a:solidFill>
                  <a:schemeClr val="bg1"/>
                </a:solidFill>
                <a:latin typeface="Franklin Gothic Book" pitchFamily="34" charset="0"/>
              </a:rPr>
              <a:t>Headers – cont.</a:t>
            </a:r>
            <a:endParaRPr lang="en-GB" sz="2400" dirty="0">
              <a:solidFill>
                <a:schemeClr val="bg1"/>
              </a:solidFill>
              <a:latin typeface="Franklin Gothic Book" pitchFamily="34" charset="0"/>
            </a:endParaRPr>
          </a:p>
        </p:txBody>
      </p:sp>
      <p:pic>
        <p:nvPicPr>
          <p:cNvPr id="3098" name="Picture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59" y="1484784"/>
            <a:ext cx="9104240" cy="4828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756312"/>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759" y="0"/>
            <a:ext cx="3956177" cy="830997"/>
          </a:xfrm>
          <a:prstGeom prst="rect">
            <a:avLst/>
          </a:prstGeom>
          <a:noFill/>
        </p:spPr>
        <p:txBody>
          <a:bodyPr wrap="square" rtlCol="0">
            <a:spAutoFit/>
          </a:bodyPr>
          <a:lstStyle/>
          <a:p>
            <a:r>
              <a:rPr lang="en-GB" sz="2400" dirty="0" smtClean="0">
                <a:solidFill>
                  <a:schemeClr val="bg1"/>
                </a:solidFill>
                <a:latin typeface="Franklin Gothic Book" pitchFamily="34" charset="0"/>
              </a:rPr>
              <a:t>Carers, Groups and Associations</a:t>
            </a:r>
            <a:endParaRPr lang="en-GB" sz="2400" dirty="0">
              <a:solidFill>
                <a:schemeClr val="bg1"/>
              </a:solidFill>
              <a:latin typeface="Franklin Gothic Book" pitchFamily="34" charset="0"/>
            </a:endParaRPr>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7016" y="2033588"/>
            <a:ext cx="6849360" cy="3273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Oval 11"/>
          <p:cNvSpPr/>
          <p:nvPr/>
        </p:nvSpPr>
        <p:spPr>
          <a:xfrm>
            <a:off x="3606006" y="2492896"/>
            <a:ext cx="947572"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14024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3323987"/>
          </a:xfrm>
          <a:prstGeom prst="rect">
            <a:avLst/>
          </a:prstGeom>
          <a:noFill/>
        </p:spPr>
        <p:txBody>
          <a:bodyPr wrap="square" rtlCol="0">
            <a:spAutoFit/>
          </a:bodyPr>
          <a:lstStyle/>
          <a:p>
            <a:endParaRPr lang="en-GB" dirty="0" smtClean="0"/>
          </a:p>
          <a:p>
            <a:endParaRPr lang="en-GB" dirty="0"/>
          </a:p>
          <a:p>
            <a:endParaRPr lang="en-GB" dirty="0"/>
          </a:p>
          <a:p>
            <a:endParaRPr lang="en-GB" dirty="0" smtClean="0"/>
          </a:p>
          <a:p>
            <a:pPr marL="285750" indent="-285750">
              <a:buFont typeface="Arial" pitchFamily="34" charset="0"/>
              <a:buChar char="•"/>
            </a:pPr>
            <a:r>
              <a:rPr lang="en-GB" sz="2400" dirty="0" smtClean="0">
                <a:latin typeface="Franklin Gothic Book" pitchFamily="34" charset="0"/>
              </a:rPr>
              <a:t>Customer wants to book tickets for show in advance </a:t>
            </a:r>
          </a:p>
          <a:p>
            <a:pPr marL="285750" indent="-285750">
              <a:buFont typeface="Arial" pitchFamily="34" charset="0"/>
              <a:buChar char="•"/>
            </a:pPr>
            <a:endParaRPr lang="en-GB" sz="2400" dirty="0">
              <a:latin typeface="Franklin Gothic Book" pitchFamily="34" charset="0"/>
            </a:endParaRPr>
          </a:p>
          <a:p>
            <a:pPr marL="285750" indent="-285750">
              <a:buFont typeface="Arial" pitchFamily="34" charset="0"/>
              <a:buChar char="•"/>
            </a:pPr>
            <a:r>
              <a:rPr lang="en-GB" sz="2400" dirty="0" smtClean="0">
                <a:latin typeface="Franklin Gothic Book" pitchFamily="34" charset="0"/>
              </a:rPr>
              <a:t>Customer wants to book tickets that night</a:t>
            </a:r>
          </a:p>
          <a:p>
            <a:pPr marL="285750" indent="-285750">
              <a:buFont typeface="Arial" pitchFamily="34" charset="0"/>
              <a:buChar char="•"/>
            </a:pPr>
            <a:endParaRPr lang="en-GB" sz="2400" dirty="0">
              <a:latin typeface="Franklin Gothic Book" pitchFamily="34" charset="0"/>
            </a:endParaRPr>
          </a:p>
          <a:p>
            <a:pPr marL="285750" indent="-285750">
              <a:buFont typeface="Arial" pitchFamily="34" charset="0"/>
              <a:buChar char="•"/>
            </a:pPr>
            <a:r>
              <a:rPr lang="en-GB" sz="2400" dirty="0" smtClean="0">
                <a:latin typeface="Franklin Gothic Book" pitchFamily="34" charset="0"/>
              </a:rPr>
              <a:t>Customer does not agree with assessment made</a:t>
            </a:r>
          </a:p>
          <a:p>
            <a:pPr marL="285750" indent="-285750">
              <a:buFont typeface="Arial" pitchFamily="34" charset="0"/>
              <a:buChar char="•"/>
            </a:pPr>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Some Scenarios</a:t>
            </a:r>
          </a:p>
        </p:txBody>
      </p:sp>
    </p:spTree>
    <p:extLst>
      <p:ext uri="{BB962C8B-B14F-4D97-AF65-F5344CB8AC3E}">
        <p14:creationId xmlns:p14="http://schemas.microsoft.com/office/powerpoint/2010/main" val="21914817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646331"/>
          </a:xfrm>
          <a:prstGeom prst="rect">
            <a:avLst/>
          </a:prstGeom>
          <a:noFill/>
        </p:spPr>
        <p:txBody>
          <a:bodyPr wrap="square" rtlCol="0">
            <a:spAutoFit/>
          </a:bodyPr>
          <a:lstStyle/>
          <a:p>
            <a:endParaRPr lang="en-GB" dirty="0" smtClean="0"/>
          </a:p>
          <a:p>
            <a:endParaRPr lang="en-GB" dirty="0"/>
          </a:p>
        </p:txBody>
      </p:sp>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Auditing</a:t>
            </a:r>
            <a:endParaRPr lang="en-GB" sz="2400" dirty="0">
              <a:solidFill>
                <a:schemeClr val="bg1"/>
              </a:solidFill>
              <a:latin typeface="Franklin Gothic Book" pitchFamily="34" charset="0"/>
            </a:endParaRPr>
          </a:p>
        </p:txBody>
      </p:sp>
      <p:sp>
        <p:nvSpPr>
          <p:cNvPr id="10" name="Rectangle 9"/>
          <p:cNvSpPr/>
          <p:nvPr/>
        </p:nvSpPr>
        <p:spPr>
          <a:xfrm>
            <a:off x="827584" y="1700847"/>
            <a:ext cx="7416823" cy="3672369"/>
          </a:xfrm>
          <a:prstGeom prst="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p:nvPr/>
        </p:nvPicPr>
        <p:blipFill rotWithShape="1">
          <a:blip r:embed="rId5"/>
          <a:srcRect t="-325" b="39321"/>
          <a:stretch/>
        </p:blipFill>
        <p:spPr bwMode="auto">
          <a:xfrm>
            <a:off x="827583" y="1700847"/>
            <a:ext cx="7416823" cy="3672369"/>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5004048" y="4365104"/>
            <a:ext cx="1656184" cy="36004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004048" y="5013176"/>
            <a:ext cx="1656184" cy="21602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5004048" y="3356992"/>
            <a:ext cx="1728540" cy="288032"/>
          </a:xfrm>
          <a:prstGeom prst="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Tree>
    <p:extLst>
      <p:ext uri="{BB962C8B-B14F-4D97-AF65-F5344CB8AC3E}">
        <p14:creationId xmlns:p14="http://schemas.microsoft.com/office/powerpoint/2010/main" val="2105498536"/>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16199"/>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Financial Report</a:t>
            </a:r>
            <a:endParaRPr lang="en-GB" sz="2400" dirty="0">
              <a:solidFill>
                <a:schemeClr val="bg1"/>
              </a:solidFill>
              <a:latin typeface="Franklin Gothic Book" pitchFamily="34" charset="0"/>
            </a:endParaRPr>
          </a:p>
        </p:txBody>
      </p:sp>
      <p:sp>
        <p:nvSpPr>
          <p:cNvPr id="8" name="TextBox 7"/>
          <p:cNvSpPr txBox="1"/>
          <p:nvPr/>
        </p:nvSpPr>
        <p:spPr>
          <a:xfrm>
            <a:off x="539552" y="2541767"/>
            <a:ext cx="1224136" cy="369332"/>
          </a:xfrm>
          <a:prstGeom prst="rect">
            <a:avLst/>
          </a:prstGeom>
          <a:noFill/>
        </p:spPr>
        <p:txBody>
          <a:bodyPr wrap="square" rtlCol="0">
            <a:spAutoFit/>
          </a:bodyPr>
          <a:lstStyle/>
          <a:p>
            <a:endParaRPr lang="en-GB" dirty="0"/>
          </a:p>
        </p:txBody>
      </p:sp>
      <p:pic>
        <p:nvPicPr>
          <p:cNvPr id="18" name="Picture 17"/>
          <p:cNvPicPr/>
          <p:nvPr/>
        </p:nvPicPr>
        <p:blipFill rotWithShape="1">
          <a:blip r:embed="rId5"/>
          <a:srcRect l="43486" t="58373" r="5449" b="23329"/>
          <a:stretch/>
        </p:blipFill>
        <p:spPr bwMode="auto">
          <a:xfrm>
            <a:off x="1619672" y="1634237"/>
            <a:ext cx="7202066" cy="2419603"/>
          </a:xfrm>
          <a:prstGeom prst="rect">
            <a:avLst/>
          </a:prstGeom>
          <a:ln>
            <a:noFill/>
          </a:ln>
          <a:extLst>
            <a:ext uri="{53640926-AAD7-44D8-BBD7-CCE9431645EC}">
              <a14:shadowObscured xmlns:a14="http://schemas.microsoft.com/office/drawing/2010/main"/>
            </a:ext>
          </a:extLst>
        </p:spPr>
      </p:pic>
      <p:sp>
        <p:nvSpPr>
          <p:cNvPr id="14" name="TextBox 13"/>
          <p:cNvSpPr txBox="1"/>
          <p:nvPr/>
        </p:nvSpPr>
        <p:spPr>
          <a:xfrm>
            <a:off x="0" y="2911100"/>
            <a:ext cx="1619671" cy="369332"/>
          </a:xfrm>
          <a:prstGeom prst="rect">
            <a:avLst/>
          </a:prstGeom>
          <a:noFill/>
          <a:ln w="28575">
            <a:solidFill>
              <a:schemeClr val="tx1"/>
            </a:solidFill>
          </a:ln>
        </p:spPr>
        <p:txBody>
          <a:bodyPr wrap="square" rtlCol="0">
            <a:spAutoFit/>
          </a:bodyPr>
          <a:lstStyle/>
          <a:p>
            <a:r>
              <a:rPr lang="en-GB" dirty="0" smtClean="0">
                <a:latin typeface="Franklin Gothic Book" pitchFamily="34" charset="0"/>
              </a:rPr>
              <a:t>Performance 1</a:t>
            </a:r>
          </a:p>
        </p:txBody>
      </p:sp>
      <p:sp>
        <p:nvSpPr>
          <p:cNvPr id="15" name="TextBox 14"/>
          <p:cNvSpPr txBox="1"/>
          <p:nvPr/>
        </p:nvSpPr>
        <p:spPr>
          <a:xfrm>
            <a:off x="0" y="3280432"/>
            <a:ext cx="1619671" cy="369332"/>
          </a:xfrm>
          <a:prstGeom prst="rect">
            <a:avLst/>
          </a:prstGeom>
          <a:noFill/>
          <a:ln w="28575">
            <a:solidFill>
              <a:schemeClr val="tx1"/>
            </a:solidFill>
          </a:ln>
        </p:spPr>
        <p:txBody>
          <a:bodyPr wrap="square" rtlCol="0">
            <a:spAutoFit/>
          </a:bodyPr>
          <a:lstStyle/>
          <a:p>
            <a:r>
              <a:rPr lang="en-GB" dirty="0" smtClean="0">
                <a:latin typeface="Franklin Gothic Book" pitchFamily="34" charset="0"/>
              </a:rPr>
              <a:t>Performance 2</a:t>
            </a:r>
          </a:p>
        </p:txBody>
      </p:sp>
      <p:sp>
        <p:nvSpPr>
          <p:cNvPr id="16" name="TextBox 15"/>
          <p:cNvSpPr txBox="1"/>
          <p:nvPr/>
        </p:nvSpPr>
        <p:spPr>
          <a:xfrm>
            <a:off x="0" y="1616200"/>
            <a:ext cx="9144000" cy="400110"/>
          </a:xfrm>
          <a:prstGeom prst="rect">
            <a:avLst/>
          </a:prstGeom>
          <a:noFill/>
        </p:spPr>
        <p:txBody>
          <a:bodyPr wrap="square" rtlCol="0">
            <a:spAutoFit/>
          </a:bodyPr>
          <a:lstStyle/>
          <a:p>
            <a:r>
              <a:rPr lang="en-GB" dirty="0" smtClean="0">
                <a:latin typeface="Franklin Gothic Book" pitchFamily="34" charset="0"/>
              </a:rPr>
              <a:t>Access</a:t>
            </a:r>
            <a:r>
              <a:rPr lang="en-GB" sz="2000" dirty="0" smtClean="0">
                <a:latin typeface="Franklin Gothic Book" pitchFamily="34" charset="0"/>
              </a:rPr>
              <a:t> </a:t>
            </a:r>
            <a:r>
              <a:rPr lang="en-GB" dirty="0" smtClean="0">
                <a:latin typeface="Franklin Gothic Book" pitchFamily="34" charset="0"/>
              </a:rPr>
              <a:t>Scheme - Performance Analysis and Cross Performance Comparison</a:t>
            </a:r>
            <a:endParaRPr lang="en-GB" dirty="0">
              <a:latin typeface="Franklin Gothic Book" pitchFamily="34" charset="0"/>
            </a:endParaRPr>
          </a:p>
        </p:txBody>
      </p:sp>
      <p:pic>
        <p:nvPicPr>
          <p:cNvPr id="24" name="Picture 23"/>
          <p:cNvPicPr/>
          <p:nvPr/>
        </p:nvPicPr>
        <p:blipFill rotWithShape="1">
          <a:blip r:embed="rId5"/>
          <a:srcRect l="20746" t="81778" r="50929" b="8647"/>
          <a:stretch/>
        </p:blipFill>
        <p:spPr bwMode="auto">
          <a:xfrm>
            <a:off x="1475656" y="3776786"/>
            <a:ext cx="4032447" cy="1127322"/>
          </a:xfrm>
          <a:prstGeom prst="rect">
            <a:avLst/>
          </a:prstGeom>
          <a:ln>
            <a:noFill/>
          </a:ln>
          <a:extLst>
            <a:ext uri="{53640926-AAD7-44D8-BBD7-CCE9431645EC}">
              <a14:shadowObscured xmlns:a14="http://schemas.microsoft.com/office/drawing/2010/main"/>
            </a:ext>
          </a:extLst>
        </p:spPr>
      </p:pic>
      <p:sp>
        <p:nvSpPr>
          <p:cNvPr id="19" name="Oval 18"/>
          <p:cNvSpPr/>
          <p:nvPr/>
        </p:nvSpPr>
        <p:spPr>
          <a:xfrm>
            <a:off x="4067944" y="4509120"/>
            <a:ext cx="1355942" cy="39498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0" y="5568042"/>
            <a:ext cx="8204649" cy="369332"/>
          </a:xfrm>
          <a:prstGeom prst="rect">
            <a:avLst/>
          </a:prstGeom>
          <a:noFill/>
        </p:spPr>
        <p:txBody>
          <a:bodyPr wrap="square" rtlCol="0">
            <a:spAutoFit/>
          </a:bodyPr>
          <a:lstStyle/>
          <a:p>
            <a:r>
              <a:rPr lang="en-GB" dirty="0" smtClean="0">
                <a:latin typeface="Franklin Gothic Book" pitchFamily="34" charset="0"/>
              </a:rPr>
              <a:t>Overall comparison between 2010 and 2011 so far – </a:t>
            </a:r>
            <a:r>
              <a:rPr lang="en-GB" b="1" dirty="0" smtClean="0">
                <a:latin typeface="Franklin Gothic Book" pitchFamily="34" charset="0"/>
              </a:rPr>
              <a:t>39% saving</a:t>
            </a:r>
            <a:endParaRPr lang="en-GB" b="1" dirty="0">
              <a:latin typeface="Franklin Gothic Book" pitchFamily="34" charset="0"/>
            </a:endParaRPr>
          </a:p>
        </p:txBody>
      </p:sp>
    </p:spTree>
    <p:extLst>
      <p:ext uri="{BB962C8B-B14F-4D97-AF65-F5344CB8AC3E}">
        <p14:creationId xmlns:p14="http://schemas.microsoft.com/office/powerpoint/2010/main" val="4532435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9" grpId="0" animBg="1"/>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Access Review</a:t>
            </a:r>
            <a:endParaRPr lang="en-GB" sz="2400" dirty="0">
              <a:solidFill>
                <a:schemeClr val="bg1"/>
              </a:solidFill>
              <a:latin typeface="Franklin Gothic Book" pitchFamily="34" charset="0"/>
            </a:endParaRPr>
          </a:p>
        </p:txBody>
      </p:sp>
      <p:sp>
        <p:nvSpPr>
          <p:cNvPr id="4" name="TextBox 3"/>
          <p:cNvSpPr txBox="1"/>
          <p:nvPr/>
        </p:nvSpPr>
        <p:spPr>
          <a:xfrm>
            <a:off x="76144" y="1916832"/>
            <a:ext cx="8960352" cy="3693319"/>
          </a:xfrm>
          <a:prstGeom prst="rect">
            <a:avLst/>
          </a:prstGeom>
          <a:noFill/>
        </p:spPr>
        <p:txBody>
          <a:bodyPr wrap="square" rtlCol="0">
            <a:spAutoFit/>
          </a:bodyPr>
          <a:lstStyle/>
          <a:p>
            <a:r>
              <a:rPr lang="en-GB" sz="2400" u="sng" dirty="0" smtClean="0">
                <a:latin typeface="Franklin Gothic Book" pitchFamily="34" charset="0"/>
              </a:rPr>
              <a:t>Drawbacks</a:t>
            </a:r>
          </a:p>
          <a:p>
            <a:endParaRPr lang="en-GB" sz="2400" u="sng"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Administration</a:t>
            </a:r>
          </a:p>
          <a:p>
            <a:endParaRPr lang="en-GB" sz="2400"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Some negative feedback</a:t>
            </a:r>
          </a:p>
          <a:p>
            <a:pPr marL="342900" indent="-342900">
              <a:buFont typeface="Arial" pitchFamily="34" charset="0"/>
              <a:buChar char="•"/>
            </a:pPr>
            <a:endParaRPr lang="en-GB" sz="2400" dirty="0" smtClean="0">
              <a:latin typeface="Franklin Gothic Book" pitchFamily="34" charset="0"/>
            </a:endParaRPr>
          </a:p>
          <a:p>
            <a:r>
              <a:rPr lang="en-GB" dirty="0">
                <a:latin typeface="Franklin Gothic Book" pitchFamily="34" charset="0"/>
              </a:rPr>
              <a:t>“Mrs </a:t>
            </a:r>
            <a:r>
              <a:rPr lang="en-GB" dirty="0" err="1">
                <a:latin typeface="Franklin Gothic Book" pitchFamily="34" charset="0"/>
              </a:rPr>
              <a:t>Lunn</a:t>
            </a:r>
            <a:r>
              <a:rPr lang="en-GB" dirty="0">
                <a:latin typeface="Franklin Gothic Book" pitchFamily="34" charset="0"/>
              </a:rPr>
              <a:t> was, in her words, astounded that we have changed our access scheme and she is unhappy that we do not take higher mobility rate into account.” </a:t>
            </a:r>
            <a:endParaRPr lang="en-GB" dirty="0" smtClean="0">
              <a:latin typeface="Franklin Gothic Book" pitchFamily="34" charset="0"/>
            </a:endParaRPr>
          </a:p>
          <a:p>
            <a:endParaRPr lang="en-GB" dirty="0">
              <a:latin typeface="Franklin Gothic Book" pitchFamily="34" charset="0"/>
            </a:endParaRPr>
          </a:p>
          <a:p>
            <a:r>
              <a:rPr lang="en-US" dirty="0">
                <a:latin typeface="Franklin Gothic Book" pitchFamily="34" charset="0"/>
              </a:rPr>
              <a:t>“It has left me feeling angry and even more discriminated against as a disabled person as I have to prove my rate of care, something which I feel is an infringement of my privacy…” </a:t>
            </a:r>
            <a:endParaRPr lang="en-GB" dirty="0"/>
          </a:p>
        </p:txBody>
      </p:sp>
    </p:spTree>
    <p:extLst>
      <p:ext uri="{BB962C8B-B14F-4D97-AF65-F5344CB8AC3E}">
        <p14:creationId xmlns:p14="http://schemas.microsoft.com/office/powerpoint/2010/main" val="19662355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 calcmode="lin" valueType="num">
                                      <p:cBhvr additive="base">
                                        <p:cTn id="3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759" y="0"/>
            <a:ext cx="3956177" cy="461665"/>
          </a:xfrm>
          <a:prstGeom prst="rect">
            <a:avLst/>
          </a:prstGeom>
          <a:noFill/>
        </p:spPr>
        <p:txBody>
          <a:bodyPr wrap="square" rtlCol="0">
            <a:spAutoFit/>
          </a:bodyPr>
          <a:lstStyle/>
          <a:p>
            <a:r>
              <a:rPr lang="en-GB" sz="2400" dirty="0" smtClean="0">
                <a:solidFill>
                  <a:schemeClr val="bg1"/>
                </a:solidFill>
                <a:latin typeface="Franklin Gothic Book" pitchFamily="34" charset="0"/>
              </a:rPr>
              <a:t>Access Review – Cont.</a:t>
            </a:r>
            <a:endParaRPr lang="en-GB" sz="2400" dirty="0">
              <a:solidFill>
                <a:schemeClr val="bg1"/>
              </a:solidFill>
              <a:latin typeface="Franklin Gothic Book" pitchFamily="34" charset="0"/>
            </a:endParaRPr>
          </a:p>
        </p:txBody>
      </p:sp>
      <p:sp>
        <p:nvSpPr>
          <p:cNvPr id="4" name="TextBox 3"/>
          <p:cNvSpPr txBox="1"/>
          <p:nvPr/>
        </p:nvSpPr>
        <p:spPr>
          <a:xfrm>
            <a:off x="76144" y="1916832"/>
            <a:ext cx="8960352" cy="4431983"/>
          </a:xfrm>
          <a:prstGeom prst="rect">
            <a:avLst/>
          </a:prstGeom>
          <a:noFill/>
        </p:spPr>
        <p:txBody>
          <a:bodyPr wrap="square" rtlCol="0">
            <a:spAutoFit/>
          </a:bodyPr>
          <a:lstStyle/>
          <a:p>
            <a:r>
              <a:rPr lang="en-US" dirty="0" smtClean="0">
                <a:latin typeface="Franklin Gothic Book" pitchFamily="34" charset="0"/>
              </a:rPr>
              <a:t> </a:t>
            </a:r>
            <a:r>
              <a:rPr lang="en-GB" sz="2400" u="sng" dirty="0" smtClean="0">
                <a:latin typeface="Franklin Gothic Book" pitchFamily="34" charset="0"/>
              </a:rPr>
              <a:t>Positives</a:t>
            </a:r>
          </a:p>
          <a:p>
            <a:endParaRPr lang="en-GB" sz="2400" u="sng"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Clarity and fairness of the scheme</a:t>
            </a:r>
          </a:p>
          <a:p>
            <a:r>
              <a:rPr lang="en-GB" dirty="0">
                <a:latin typeface="Franklin Gothic Book" pitchFamily="34" charset="0"/>
              </a:rPr>
              <a:t>“The Access Scheme has broken down communication barriers and reduced the anxiety and discomfort sometimes felt by non-disabled people who are unfamiliar with disability. </a:t>
            </a:r>
            <a:r>
              <a:rPr lang="en-GB" dirty="0" smtClean="0">
                <a:latin typeface="Franklin Gothic Book" pitchFamily="34" charset="0"/>
              </a:rPr>
              <a:t>“</a:t>
            </a:r>
          </a:p>
          <a:p>
            <a:endParaRPr lang="en-GB" sz="2400"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Arbitration system</a:t>
            </a:r>
          </a:p>
          <a:p>
            <a:pPr>
              <a:spcAft>
                <a:spcPts val="0"/>
              </a:spcAft>
            </a:pPr>
            <a:r>
              <a:rPr lang="en-US" sz="2400" i="1" dirty="0">
                <a:latin typeface="Arial"/>
                <a:ea typeface="Times New Roman"/>
              </a:rPr>
              <a:t>“</a:t>
            </a:r>
            <a:r>
              <a:rPr lang="en-US" dirty="0">
                <a:latin typeface="Franklin Gothic Book" pitchFamily="34" charset="0"/>
                <a:ea typeface="Times New Roman"/>
              </a:rPr>
              <a:t>Thank you for considering and responding to my feedback.  I'm glad to note that there was consultation with disabled groups.”</a:t>
            </a:r>
            <a:endParaRPr lang="en-GB" dirty="0">
              <a:latin typeface="Franklin Gothic Book" pitchFamily="34" charset="0"/>
              <a:ea typeface="Times New Roman"/>
            </a:endParaRPr>
          </a:p>
          <a:p>
            <a:pPr marL="342900" indent="-342900">
              <a:buFont typeface="Arial" pitchFamily="34" charset="0"/>
              <a:buChar char="•"/>
            </a:pPr>
            <a:endParaRPr lang="en-GB" dirty="0" smtClean="0">
              <a:latin typeface="Franklin Gothic Book" pitchFamily="34" charset="0"/>
            </a:endParaRPr>
          </a:p>
          <a:p>
            <a:pPr marL="342900" indent="-342900">
              <a:buFont typeface="Arial" pitchFamily="34" charset="0"/>
              <a:buChar char="•"/>
            </a:pPr>
            <a:r>
              <a:rPr lang="en-GB" sz="2400" dirty="0" smtClean="0">
                <a:latin typeface="Franklin Gothic Book" pitchFamily="34" charset="0"/>
              </a:rPr>
              <a:t>Financial savings</a:t>
            </a:r>
          </a:p>
          <a:p>
            <a:pPr marL="342900" indent="-342900">
              <a:buFont typeface="Arial" pitchFamily="34" charset="0"/>
              <a:buChar char="•"/>
            </a:pPr>
            <a:endParaRPr lang="en-GB" sz="2400" dirty="0" smtClean="0">
              <a:latin typeface="Franklin Gothic Book" pitchFamily="34" charset="0"/>
            </a:endParaRPr>
          </a:p>
          <a:p>
            <a:endParaRPr lang="en-GB" dirty="0"/>
          </a:p>
        </p:txBody>
      </p:sp>
    </p:spTree>
    <p:extLst>
      <p:ext uri="{BB962C8B-B14F-4D97-AF65-F5344CB8AC3E}">
        <p14:creationId xmlns:p14="http://schemas.microsoft.com/office/powerpoint/2010/main" val="24236214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8" end="8"/>
                                            </p:txEl>
                                          </p:spTgt>
                                        </p:tgtEl>
                                        <p:attrNameLst>
                                          <p:attrName>style.visibility</p:attrName>
                                        </p:attrNameLst>
                                      </p:cBhvr>
                                      <p:to>
                                        <p:strVal val="visible"/>
                                      </p:to>
                                    </p:set>
                                    <p:anim calcmode="lin" valueType="num">
                                      <p:cBhvr additive="base">
                                        <p:cTn id="37"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a:latin typeface="Franklin Gothic Book" pitchFamily="34" charset="0"/>
            </a:endParaRPr>
          </a:p>
          <a:p>
            <a:endParaRPr lang="en-GB" sz="2400" b="1">
              <a:latin typeface="Franklin Gothic Book" pitchFamily="34" charset="0"/>
            </a:endParaRPr>
          </a:p>
          <a:p>
            <a:endParaRPr lang="en-US" sz="280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759" y="1341438"/>
            <a:ext cx="9144000" cy="4493538"/>
          </a:xfrm>
          <a:prstGeom prst="rect">
            <a:avLst/>
          </a:prstGeom>
          <a:noFill/>
        </p:spPr>
        <p:txBody>
          <a:bodyPr wrap="square" rtlCol="0">
            <a:spAutoFit/>
          </a:bodyPr>
          <a:lstStyle/>
          <a:p>
            <a:pPr algn="ctr"/>
            <a:endParaRPr lang="en-GB" sz="4400" dirty="0" smtClean="0">
              <a:latin typeface="Franklin Gothic Book" pitchFamily="34" charset="0"/>
            </a:endParaRPr>
          </a:p>
          <a:p>
            <a:pPr algn="ctr"/>
            <a:endParaRPr lang="en-GB" sz="4400" b="1" dirty="0">
              <a:latin typeface="Franklin Gothic Book" pitchFamily="34" charset="0"/>
            </a:endParaRPr>
          </a:p>
          <a:p>
            <a:pPr algn="ctr"/>
            <a:r>
              <a:rPr lang="en-GB" sz="5400" b="1" dirty="0" err="1" smtClean="0">
                <a:solidFill>
                  <a:srgbClr val="FF0000"/>
                </a:solidFill>
                <a:latin typeface="Franklin Gothic Book" pitchFamily="34" charset="0"/>
              </a:rPr>
              <a:t>Unrhyw</a:t>
            </a:r>
            <a:r>
              <a:rPr lang="en-GB" sz="5400" b="1" dirty="0" smtClean="0">
                <a:solidFill>
                  <a:srgbClr val="FF0000"/>
                </a:solidFill>
                <a:latin typeface="Franklin Gothic Book" pitchFamily="34" charset="0"/>
              </a:rPr>
              <a:t> </a:t>
            </a:r>
            <a:r>
              <a:rPr lang="en-GB" sz="5400" b="1" dirty="0" err="1" smtClean="0">
                <a:solidFill>
                  <a:srgbClr val="FF0000"/>
                </a:solidFill>
                <a:latin typeface="Franklin Gothic Book" pitchFamily="34" charset="0"/>
              </a:rPr>
              <a:t>Cwestiynau</a:t>
            </a:r>
            <a:r>
              <a:rPr lang="en-GB" sz="5400" b="1" dirty="0" smtClean="0">
                <a:solidFill>
                  <a:srgbClr val="FF0000"/>
                </a:solidFill>
                <a:latin typeface="Franklin Gothic Book" pitchFamily="34" charset="0"/>
              </a:rPr>
              <a:t>?</a:t>
            </a:r>
          </a:p>
          <a:p>
            <a:pPr algn="ctr"/>
            <a:endParaRPr lang="en-GB" sz="5400" b="1" dirty="0">
              <a:solidFill>
                <a:srgbClr val="FF0000"/>
              </a:solidFill>
              <a:latin typeface="Franklin Gothic Book" pitchFamily="34" charset="0"/>
            </a:endParaRPr>
          </a:p>
          <a:p>
            <a:pPr algn="ctr"/>
            <a:r>
              <a:rPr lang="en-GB" sz="5400" b="1" dirty="0" smtClean="0">
                <a:solidFill>
                  <a:srgbClr val="FF0000"/>
                </a:solidFill>
                <a:latin typeface="Franklin Gothic Book" pitchFamily="34" charset="0"/>
              </a:rPr>
              <a:t>Any Questions?</a:t>
            </a:r>
          </a:p>
          <a:p>
            <a:endParaRPr lang="en-GB" dirty="0"/>
          </a:p>
          <a:p>
            <a:endParaRPr lang="en-GB" dirty="0"/>
          </a:p>
        </p:txBody>
      </p:sp>
      <p:sp>
        <p:nvSpPr>
          <p:cNvPr id="2" name="TextBox 1"/>
          <p:cNvSpPr txBox="1"/>
          <p:nvPr/>
        </p:nvSpPr>
        <p:spPr>
          <a:xfrm>
            <a:off x="39759" y="0"/>
            <a:ext cx="3956177" cy="584775"/>
          </a:xfrm>
          <a:prstGeom prst="rect">
            <a:avLst/>
          </a:prstGeom>
          <a:noFill/>
        </p:spPr>
        <p:txBody>
          <a:bodyPr wrap="square" rtlCol="0">
            <a:spAutoFit/>
          </a:bodyPr>
          <a:lstStyle/>
          <a:p>
            <a:r>
              <a:rPr lang="en-GB" sz="3200" dirty="0" smtClean="0">
                <a:solidFill>
                  <a:schemeClr val="bg1"/>
                </a:solidFill>
                <a:latin typeface="Franklin Gothic Book" pitchFamily="34" charset="0"/>
              </a:rPr>
              <a:t>The End</a:t>
            </a:r>
            <a:endParaRPr lang="en-GB" sz="3200" dirty="0">
              <a:solidFill>
                <a:schemeClr val="bg1"/>
              </a:solidFill>
              <a:latin typeface="Franklin Gothic Book" pitchFamily="34" charset="0"/>
            </a:endParaRPr>
          </a:p>
        </p:txBody>
      </p:sp>
    </p:spTree>
    <p:extLst>
      <p:ext uri="{BB962C8B-B14F-4D97-AF65-F5344CB8AC3E}">
        <p14:creationId xmlns:p14="http://schemas.microsoft.com/office/powerpoint/2010/main" val="7047076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9144000" cy="1341438"/>
          </a:xfrm>
          <a:prstGeom prst="rect">
            <a:avLst/>
          </a:prstGeom>
          <a:solidFill>
            <a:srgbClr val="FF0000"/>
          </a:solidFill>
          <a:ln>
            <a:noFill/>
          </a:ln>
          <a:effectLst/>
        </p:spPr>
        <p:txBody>
          <a:bodyPr wrap="none" anchor="ctr"/>
          <a:lstStyle/>
          <a:p>
            <a:endParaRPr lang="en-GB" sz="2400" b="1" dirty="0">
              <a:latin typeface="Franklin Gothic Book" pitchFamily="34" charset="0"/>
            </a:endParaRPr>
          </a:p>
          <a:p>
            <a:endParaRPr lang="en-GB" sz="2400" b="1" dirty="0">
              <a:latin typeface="Franklin Gothic Book" pitchFamily="34" charset="0"/>
            </a:endParaRPr>
          </a:p>
          <a:p>
            <a:endParaRPr lang="en-US" sz="2800" dirty="0">
              <a:latin typeface="Franklin Gothic Demi" pitchFamily="34" charset="0"/>
            </a:endParaRPr>
          </a:p>
        </p:txBody>
      </p:sp>
      <p:pic>
        <p:nvPicPr>
          <p:cNvPr id="3076" name="Picture 9" descr="WMC_LogoWh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0813"/>
            <a:ext cx="2089150" cy="103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Rectangle 5"/>
          <p:cNvSpPr>
            <a:spLocks noChangeArrowheads="1"/>
          </p:cNvSpPr>
          <p:nvPr/>
        </p:nvSpPr>
        <p:spPr bwMode="auto">
          <a:xfrm>
            <a:off x="755650" y="1628775"/>
            <a:ext cx="7773988"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GB" sz="2400" dirty="0">
              <a:solidFill>
                <a:schemeClr val="tx2"/>
              </a:solidFill>
              <a:latin typeface="Franklin Gothic Book" pitchFamily="34" charset="0"/>
            </a:endParaRPr>
          </a:p>
        </p:txBody>
      </p:sp>
      <p:pic>
        <p:nvPicPr>
          <p:cNvPr id="2050" name="Picture 2" descr="http://aam.multiview.com/userlogo/aam/254325v3v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9788" y="90818"/>
            <a:ext cx="2333411" cy="1159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102" y="2060848"/>
            <a:ext cx="9175657" cy="3046988"/>
          </a:xfrm>
          <a:prstGeom prst="rect">
            <a:avLst/>
          </a:prstGeom>
          <a:noFill/>
        </p:spPr>
        <p:txBody>
          <a:bodyPr wrap="square" rtlCol="0">
            <a:spAutoFit/>
          </a:bodyPr>
          <a:lstStyle/>
          <a:p>
            <a:endParaRPr lang="en-GB" dirty="0" smtClean="0"/>
          </a:p>
          <a:p>
            <a:endParaRPr lang="en-GB" dirty="0"/>
          </a:p>
          <a:p>
            <a:pPr algn="ctr"/>
            <a:r>
              <a:rPr lang="en-GB" sz="4000" b="1" dirty="0" smtClean="0">
                <a:solidFill>
                  <a:srgbClr val="FF0000"/>
                </a:solidFill>
                <a:latin typeface="Franklin Gothic Book" pitchFamily="34" charset="0"/>
              </a:rPr>
              <a:t>Diolch </a:t>
            </a:r>
            <a:r>
              <a:rPr lang="en-GB" sz="4000" b="1" dirty="0" err="1" smtClean="0">
                <a:solidFill>
                  <a:srgbClr val="FF0000"/>
                </a:solidFill>
                <a:latin typeface="Franklin Gothic Book" pitchFamily="34" charset="0"/>
              </a:rPr>
              <a:t>yn</a:t>
            </a:r>
            <a:r>
              <a:rPr lang="en-GB" sz="4000" b="1" dirty="0" smtClean="0">
                <a:solidFill>
                  <a:srgbClr val="FF0000"/>
                </a:solidFill>
                <a:latin typeface="Franklin Gothic Book" pitchFamily="34" charset="0"/>
              </a:rPr>
              <a:t> </a:t>
            </a:r>
            <a:r>
              <a:rPr lang="en-GB" sz="4000" b="1" dirty="0" err="1" smtClean="0">
                <a:solidFill>
                  <a:srgbClr val="FF0000"/>
                </a:solidFill>
                <a:latin typeface="Franklin Gothic Book" pitchFamily="34" charset="0"/>
              </a:rPr>
              <a:t>fawr</a:t>
            </a:r>
            <a:r>
              <a:rPr lang="en-GB" sz="4000" b="1" dirty="0" smtClean="0">
                <a:solidFill>
                  <a:srgbClr val="FF0000"/>
                </a:solidFill>
                <a:latin typeface="Franklin Gothic Book" pitchFamily="34" charset="0"/>
              </a:rPr>
              <a:t> </a:t>
            </a:r>
            <a:r>
              <a:rPr lang="en-GB" sz="4000" b="1" dirty="0" err="1" smtClean="0">
                <a:solidFill>
                  <a:srgbClr val="FF0000"/>
                </a:solidFill>
                <a:latin typeface="Franklin Gothic Book" pitchFamily="34" charset="0"/>
              </a:rPr>
              <a:t>iawn</a:t>
            </a:r>
            <a:endParaRPr lang="en-GB" sz="4000" b="1" dirty="0" smtClean="0">
              <a:solidFill>
                <a:srgbClr val="FF0000"/>
              </a:solidFill>
              <a:latin typeface="Franklin Gothic Book" pitchFamily="34" charset="0"/>
            </a:endParaRPr>
          </a:p>
          <a:p>
            <a:pPr algn="ctr"/>
            <a:endParaRPr lang="en-GB" sz="4000" b="1" dirty="0">
              <a:solidFill>
                <a:srgbClr val="FF0000"/>
              </a:solidFill>
              <a:latin typeface="Franklin Gothic Book" pitchFamily="34" charset="0"/>
            </a:endParaRPr>
          </a:p>
          <a:p>
            <a:pPr algn="ctr"/>
            <a:r>
              <a:rPr lang="en-GB" sz="4000" b="1" dirty="0" smtClean="0">
                <a:solidFill>
                  <a:srgbClr val="FF0000"/>
                </a:solidFill>
                <a:latin typeface="Franklin Gothic Book" pitchFamily="34" charset="0"/>
              </a:rPr>
              <a:t>Thank you very much</a:t>
            </a:r>
          </a:p>
          <a:p>
            <a:endParaRPr lang="en-GB" dirty="0"/>
          </a:p>
          <a:p>
            <a:endParaRPr lang="en-GB" dirty="0"/>
          </a:p>
        </p:txBody>
      </p:sp>
    </p:spTree>
    <p:extLst>
      <p:ext uri="{BB962C8B-B14F-4D97-AF65-F5344CB8AC3E}">
        <p14:creationId xmlns:p14="http://schemas.microsoft.com/office/powerpoint/2010/main" val="1509396501"/>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1768</TotalTime>
  <Words>6004</Words>
  <Application>Microsoft Office PowerPoint</Application>
  <PresentationFormat>On-screen Show (4:3)</PresentationFormat>
  <Paragraphs>898</Paragraphs>
  <Slides>49</Slides>
  <Notes>49</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Wales Millennium Centre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Jones</dc:creator>
  <cp:lastModifiedBy>Sarah Jones</cp:lastModifiedBy>
  <cp:revision>123</cp:revision>
  <cp:lastPrinted>2011-11-07T11:11:21Z</cp:lastPrinted>
  <dcterms:created xsi:type="dcterms:W3CDTF">2011-10-20T14:20:18Z</dcterms:created>
  <dcterms:modified xsi:type="dcterms:W3CDTF">2012-01-05T12:24:11Z</dcterms:modified>
</cp:coreProperties>
</file>