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6"/>
  </p:notesMasterIdLst>
  <p:handoutMasterIdLst>
    <p:handoutMasterId r:id="rId27"/>
  </p:handoutMasterIdLst>
  <p:sldIdLst>
    <p:sldId id="318" r:id="rId2"/>
    <p:sldId id="325" r:id="rId3"/>
    <p:sldId id="343" r:id="rId4"/>
    <p:sldId id="327" r:id="rId5"/>
    <p:sldId id="328" r:id="rId6"/>
    <p:sldId id="333" r:id="rId7"/>
    <p:sldId id="334" r:id="rId8"/>
    <p:sldId id="335" r:id="rId9"/>
    <p:sldId id="336" r:id="rId10"/>
    <p:sldId id="337" r:id="rId11"/>
    <p:sldId id="338" r:id="rId12"/>
    <p:sldId id="339" r:id="rId13"/>
    <p:sldId id="340" r:id="rId14"/>
    <p:sldId id="341" r:id="rId15"/>
    <p:sldId id="342" r:id="rId16"/>
    <p:sldId id="344" r:id="rId17"/>
    <p:sldId id="345" r:id="rId18"/>
    <p:sldId id="346" r:id="rId19"/>
    <p:sldId id="347" r:id="rId20"/>
    <p:sldId id="348" r:id="rId21"/>
    <p:sldId id="349" r:id="rId22"/>
    <p:sldId id="350" r:id="rId23"/>
    <p:sldId id="351" r:id="rId24"/>
    <p:sldId id="352" r:id="rId25"/>
  </p:sldIdLst>
  <p:sldSz cx="9144000" cy="6858000" type="screen4x3"/>
  <p:notesSz cx="6858000" cy="9144000"/>
  <p:defaultTextStyle>
    <a:defPPr>
      <a:defRPr lang="en-US"/>
    </a:defPPr>
    <a:lvl1pPr algn="l" rtl="0" eaLnBrk="0" fontAlgn="base" hangingPunct="0">
      <a:spcBef>
        <a:spcPct val="0"/>
      </a:spcBef>
      <a:spcAft>
        <a:spcPct val="0"/>
      </a:spcAft>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1pPr>
    <a:lvl2pPr marL="457200" algn="l" rtl="0" eaLnBrk="0" fontAlgn="base" hangingPunct="0">
      <a:spcBef>
        <a:spcPct val="0"/>
      </a:spcBef>
      <a:spcAft>
        <a:spcPct val="0"/>
      </a:spcAft>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2pPr>
    <a:lvl3pPr marL="914400" algn="l" rtl="0" eaLnBrk="0" fontAlgn="base" hangingPunct="0">
      <a:spcBef>
        <a:spcPct val="0"/>
      </a:spcBef>
      <a:spcAft>
        <a:spcPct val="0"/>
      </a:spcAft>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3pPr>
    <a:lvl4pPr marL="1371600" algn="l" rtl="0" eaLnBrk="0" fontAlgn="base" hangingPunct="0">
      <a:spcBef>
        <a:spcPct val="0"/>
      </a:spcBef>
      <a:spcAft>
        <a:spcPct val="0"/>
      </a:spcAft>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4pPr>
    <a:lvl5pPr marL="1828800" algn="l" rtl="0" eaLnBrk="0" fontAlgn="base" hangingPunct="0">
      <a:spcBef>
        <a:spcPct val="0"/>
      </a:spcBef>
      <a:spcAft>
        <a:spcPct val="0"/>
      </a:spcAft>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5pPr>
    <a:lvl6pPr marL="2286000" algn="l" defTabSz="914400" rtl="0" eaLnBrk="1" latinLnBrk="0" hangingPunct="1">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6pPr>
    <a:lvl7pPr marL="2743200" algn="l" defTabSz="914400" rtl="0" eaLnBrk="1" latinLnBrk="0" hangingPunct="1">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7pPr>
    <a:lvl8pPr marL="3200400" algn="l" defTabSz="914400" rtl="0" eaLnBrk="1" latinLnBrk="0" hangingPunct="1">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8pPr>
    <a:lvl9pPr marL="3657600" algn="l" defTabSz="914400" rtl="0" eaLnBrk="1" latinLnBrk="0" hangingPunct="1">
      <a:defRPr sz="2400" kern="1200" baseline="-25000">
        <a:solidFill>
          <a:schemeClr val="tx1"/>
        </a:solidFill>
        <a:effectLst>
          <a:outerShdw blurRad="38100" dist="38100" dir="2700000" algn="tl">
            <a:srgbClr val="000000">
              <a:alpha val="43137"/>
            </a:srgbClr>
          </a:outerShdw>
        </a:effectLst>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F3"/>
    <a:srgbClr val="C5D1E0"/>
    <a:srgbClr val="FF1D19"/>
    <a:srgbClr val="FF0000"/>
    <a:srgbClr val="808081"/>
    <a:srgbClr val="008040"/>
    <a:srgbClr val="FF8000"/>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3860" autoAdjust="0"/>
  </p:normalViewPr>
  <p:slideViewPr>
    <p:cSldViewPr snapToGrid="0">
      <p:cViewPr>
        <p:scale>
          <a:sx n="50" d="100"/>
          <a:sy n="50" d="100"/>
        </p:scale>
        <p:origin x="-1086" y="-72"/>
      </p:cViewPr>
      <p:guideLst>
        <p:guide orient="horz" pos="624"/>
        <p:guide orient="horz" pos="3984"/>
        <p:guide orient="horz" pos="1102"/>
        <p:guide orient="horz" pos="3494"/>
        <p:guide orient="horz" pos="844"/>
        <p:guide pos="816"/>
        <p:guide pos="5622"/>
        <p:guide pos="5402"/>
        <p:guide pos="4498"/>
        <p:guide pos="5056"/>
        <p:guide pos="3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46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effectLst>
                  <a:outerShdw blurRad="38100" dist="38100" dir="2700000" algn="tl">
                    <a:srgbClr val="C0C0C0"/>
                  </a:outerShdw>
                </a:effectLst>
              </a:defRPr>
            </a:lvl1pPr>
          </a:lstStyle>
          <a:p>
            <a:endParaRPr lang="en-US"/>
          </a:p>
        </p:txBody>
      </p:sp>
      <p:sp>
        <p:nvSpPr>
          <p:cNvPr id="15462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effectLst>
                  <a:outerShdw blurRad="38100" dist="38100" dir="2700000" algn="tl">
                    <a:srgbClr val="C0C0C0"/>
                  </a:outerShdw>
                </a:effectLst>
              </a:defRPr>
            </a:lvl1pPr>
          </a:lstStyle>
          <a:p>
            <a:endParaRPr lang="en-US"/>
          </a:p>
        </p:txBody>
      </p:sp>
      <p:sp>
        <p:nvSpPr>
          <p:cNvPr id="15462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C0C0C0"/>
                  </a:outerShdw>
                </a:effectLst>
              </a:defRPr>
            </a:lvl1pPr>
          </a:lstStyle>
          <a:p>
            <a:endParaRPr lang="en-US"/>
          </a:p>
        </p:txBody>
      </p:sp>
      <p:sp>
        <p:nvSpPr>
          <p:cNvPr id="15462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C0C0C0"/>
                  </a:outerShdw>
                </a:effectLst>
              </a:defRPr>
            </a:lvl1pPr>
          </a:lstStyle>
          <a:p>
            <a:fld id="{E997BE4E-DC8B-4B3C-AEDF-078B0F2EF93D}" type="slidenum">
              <a:rPr lang="en-US"/>
              <a:pPr/>
              <a:t>‹#›</a:t>
            </a:fld>
            <a:endParaRPr lang="en-US"/>
          </a:p>
        </p:txBody>
      </p:sp>
    </p:spTree>
    <p:extLst>
      <p:ext uri="{BB962C8B-B14F-4D97-AF65-F5344CB8AC3E}">
        <p14:creationId xmlns:p14="http://schemas.microsoft.com/office/powerpoint/2010/main" val="16607165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baseline="0">
                <a:effectLst/>
                <a:cs typeface="ＭＳ Ｐゴシック" charset="-128"/>
              </a:defRPr>
            </a:lvl1pPr>
          </a:lstStyle>
          <a:p>
            <a:pPr>
              <a:defRPr/>
            </a:pPr>
            <a:endParaRPr lang="en-US"/>
          </a:p>
        </p:txBody>
      </p:sp>
      <p:sp>
        <p:nvSpPr>
          <p:cNvPr id="4099"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baseline="0">
                <a:effectLst/>
                <a:cs typeface="ＭＳ Ｐゴシック" charset="-128"/>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baseline="0">
                <a:effectLst/>
                <a:cs typeface="ＭＳ Ｐゴシック" charset="-128"/>
              </a:defRPr>
            </a:lvl1pPr>
          </a:lstStyle>
          <a:p>
            <a:pPr>
              <a:defRPr/>
            </a:pPr>
            <a:endParaRPr lang="en-US"/>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baseline="0">
                <a:effectLst/>
              </a:defRPr>
            </a:lvl1pPr>
          </a:lstStyle>
          <a:p>
            <a:fld id="{5D765380-2358-48F1-BA49-3BDBFFB552CF}" type="slidenum">
              <a:rPr lang="en-US"/>
              <a:pPr/>
              <a:t>‹#›</a:t>
            </a:fld>
            <a:endParaRPr lang="en-US"/>
          </a:p>
        </p:txBody>
      </p:sp>
    </p:spTree>
    <p:extLst>
      <p:ext uri="{BB962C8B-B14F-4D97-AF65-F5344CB8AC3E}">
        <p14:creationId xmlns:p14="http://schemas.microsoft.com/office/powerpoint/2010/main" val="8682951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ＭＳ Ｐゴシック" pitchFamily="-105" charset="-128"/>
      </a:defRPr>
    </a:lvl1pPr>
    <a:lvl2pPr marL="457200"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mn-cs"/>
      </a:defRPr>
    </a:lvl2pPr>
    <a:lvl3pPr marL="914400"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mn-cs"/>
      </a:defRPr>
    </a:lvl3pPr>
    <a:lvl4pPr marL="1371600"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mn-cs"/>
      </a:defRPr>
    </a:lvl4pPr>
    <a:lvl5pPr marL="1828800"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smtClean="0">
              <a:latin typeface="Arial" charset="0"/>
              <a:ea typeface="ＭＳ Ｐゴシック"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2</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What</a:t>
            </a:r>
            <a:r>
              <a:rPr lang="en-US" baseline="0" dirty="0" smtClean="0">
                <a:latin typeface="Arial" charset="0"/>
                <a:ea typeface="ＭＳ Ｐゴシック" charset="-128"/>
              </a:rPr>
              <a:t> am I going to talk about today?</a:t>
            </a:r>
            <a:endParaRPr lang="en-US" dirty="0" smtClean="0">
              <a:latin typeface="Arial" charset="0"/>
              <a:ea typeface="ＭＳ Ｐゴシック"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3</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Yale University has been live on Tessitura since 2005.</a:t>
            </a:r>
          </a:p>
          <a:p>
            <a:pPr eaLnBrk="1" hangingPunct="1"/>
            <a:endParaRPr lang="en-US" dirty="0" smtClean="0">
              <a:latin typeface="Arial" charset="0"/>
              <a:ea typeface="ＭＳ Ｐゴシック" charset="-128"/>
            </a:endParaRPr>
          </a:p>
          <a:p>
            <a:pPr eaLnBrk="1" hangingPunct="1"/>
            <a:r>
              <a:rPr lang="en-US" dirty="0" smtClean="0">
                <a:latin typeface="Arial" charset="0"/>
                <a:ea typeface="ＭＳ Ｐゴシック" charset="-128"/>
              </a:rPr>
              <a:t>We have four organizations within Yale University using Tessitura:</a:t>
            </a:r>
          </a:p>
          <a:p>
            <a:pPr marL="228600" indent="-228600" eaLnBrk="1" hangingPunct="1">
              <a:buFont typeface="+mj-lt"/>
              <a:buAutoNum type="arabicPeriod"/>
            </a:pPr>
            <a:r>
              <a:rPr lang="en-US" dirty="0" smtClean="0">
                <a:latin typeface="Arial" charset="0"/>
                <a:ea typeface="ＭＳ Ｐゴシック" charset="-128"/>
              </a:rPr>
              <a:t>Yale</a:t>
            </a:r>
            <a:r>
              <a:rPr lang="en-US" baseline="0" dirty="0" smtClean="0">
                <a:latin typeface="Arial" charset="0"/>
                <a:ea typeface="ＭＳ Ｐゴシック" charset="-128"/>
              </a:rPr>
              <a:t> School of Drama</a:t>
            </a:r>
          </a:p>
          <a:p>
            <a:pPr marL="685800" lvl="1" indent="-228600" eaLnBrk="1" hangingPunct="1">
              <a:buFont typeface="Arial" pitchFamily="34" charset="0"/>
              <a:buChar char="•"/>
            </a:pPr>
            <a:r>
              <a:rPr lang="en-US" baseline="0" dirty="0" smtClean="0">
                <a:latin typeface="Arial" charset="0"/>
                <a:ea typeface="ＭＳ Ｐゴシック" charset="-128"/>
              </a:rPr>
              <a:t>Largest user, acts as master licensee</a:t>
            </a:r>
          </a:p>
          <a:p>
            <a:pPr marL="685800" lvl="1" indent="-228600" eaLnBrk="1" hangingPunct="1">
              <a:buFont typeface="Arial" pitchFamily="34" charset="0"/>
              <a:buChar char="•"/>
            </a:pPr>
            <a:r>
              <a:rPr lang="en-US" baseline="0" dirty="0" smtClean="0">
                <a:latin typeface="Arial" charset="0"/>
                <a:ea typeface="ＭＳ Ｐゴシック" charset="-128"/>
              </a:rPr>
              <a:t>Includes Yale Repertory Theatre, Yale School of Drama, Yale Term-Time Cabaret and Yale Summer Cabaret</a:t>
            </a:r>
          </a:p>
          <a:p>
            <a:pPr marL="685800" lvl="1" indent="-228600" eaLnBrk="1" hangingPunct="1">
              <a:buFont typeface="Arial" pitchFamily="34" charset="0"/>
              <a:buChar char="•"/>
            </a:pPr>
            <a:r>
              <a:rPr lang="en-US" baseline="0" dirty="0" smtClean="0">
                <a:latin typeface="Arial" charset="0"/>
                <a:ea typeface="ＭＳ Ｐゴシック" charset="-128"/>
              </a:rPr>
              <a:t>Uses Tessitura for subscriptions, ticketing, marketing, events, education and contributions</a:t>
            </a:r>
          </a:p>
          <a:p>
            <a:pPr marL="228600" indent="-228600" eaLnBrk="1" hangingPunct="1">
              <a:buFont typeface="+mj-lt"/>
              <a:buAutoNum type="arabicPeriod"/>
            </a:pPr>
            <a:r>
              <a:rPr lang="en-US" baseline="0" dirty="0" smtClean="0">
                <a:latin typeface="Arial" charset="0"/>
                <a:ea typeface="ＭＳ Ｐゴシック" charset="-128"/>
              </a:rPr>
              <a:t>Yale School of Music </a:t>
            </a:r>
          </a:p>
          <a:p>
            <a:pPr marL="685800" lvl="1" indent="-228600" eaLnBrk="1" hangingPunct="1">
              <a:buFont typeface="Arial" pitchFamily="34" charset="0"/>
              <a:buChar char="•"/>
            </a:pPr>
            <a:r>
              <a:rPr lang="en-US" baseline="0" dirty="0" smtClean="0">
                <a:latin typeface="Arial" charset="0"/>
                <a:ea typeface="ＭＳ Ｐゴシック" charset="-128"/>
              </a:rPr>
              <a:t>Includes Yale School of Music (student and presented performances) and Norfolk Summer Music Festival</a:t>
            </a:r>
          </a:p>
          <a:p>
            <a:pPr marL="685800" lvl="1" indent="-228600" eaLnBrk="1" hangingPunct="1">
              <a:buFont typeface="Arial" pitchFamily="34" charset="0"/>
              <a:buChar char="•"/>
            </a:pPr>
            <a:r>
              <a:rPr lang="en-US" baseline="0" dirty="0" smtClean="0">
                <a:latin typeface="Arial" charset="0"/>
                <a:ea typeface="ＭＳ Ｐゴシック" charset="-128"/>
              </a:rPr>
              <a:t>Uses Tessitura for subscriptions, ticketing, marketing, events and contributions</a:t>
            </a:r>
          </a:p>
          <a:p>
            <a:pPr marL="228600" lvl="0" indent="-228600" eaLnBrk="1" hangingPunct="1">
              <a:buFont typeface="+mj-lt"/>
              <a:buAutoNum type="arabicPeriod"/>
            </a:pPr>
            <a:r>
              <a:rPr lang="en-US" baseline="0" dirty="0" smtClean="0">
                <a:latin typeface="Arial" charset="0"/>
                <a:ea typeface="ＭＳ Ｐゴシック" charset="-128"/>
              </a:rPr>
              <a:t>Yale University Art Gallery</a:t>
            </a:r>
          </a:p>
          <a:p>
            <a:pPr marL="685800" lvl="1" indent="-228600" eaLnBrk="1" hangingPunct="1">
              <a:buFont typeface="Arial" pitchFamily="34" charset="0"/>
              <a:buChar char="•"/>
            </a:pPr>
            <a:r>
              <a:rPr lang="en-US" baseline="0" dirty="0" smtClean="0">
                <a:latin typeface="Arial" charset="0"/>
                <a:ea typeface="ＭＳ Ｐゴシック" charset="-128"/>
              </a:rPr>
              <a:t>Uses Tessitura for memberships, events (including elevated events and ticketed events), constituent management and contributions</a:t>
            </a:r>
          </a:p>
          <a:p>
            <a:pPr marL="228600" lvl="0" indent="-228600" eaLnBrk="1" hangingPunct="1">
              <a:buFont typeface="+mj-lt"/>
              <a:buAutoNum type="arabicPeriod"/>
            </a:pPr>
            <a:r>
              <a:rPr lang="en-US" baseline="0" dirty="0" smtClean="0">
                <a:latin typeface="Arial" charset="0"/>
                <a:ea typeface="ＭＳ Ｐゴシック" charset="-128"/>
              </a:rPr>
              <a:t>Yale Center for British Art</a:t>
            </a:r>
          </a:p>
          <a:p>
            <a:pPr marL="685800" lvl="1" indent="-228600" eaLnBrk="1" hangingPunct="1">
              <a:buFont typeface="Arial" pitchFamily="34" charset="0"/>
              <a:buChar char="•"/>
            </a:pPr>
            <a:r>
              <a:rPr lang="en-US" baseline="0" dirty="0" smtClean="0">
                <a:latin typeface="Arial" charset="0"/>
                <a:ea typeface="ＭＳ Ｐゴシック" charset="-128"/>
              </a:rPr>
              <a:t>Uses Tessitura for memberships, events, constituent management and contributions</a:t>
            </a:r>
          </a:p>
          <a:p>
            <a:pPr marL="685800" lvl="1" indent="-228600" eaLnBrk="1" hangingPunct="1">
              <a:buFont typeface="Arial" pitchFamily="34" charset="0"/>
              <a:buChar char="•"/>
            </a:pPr>
            <a:endParaRPr lang="en-US" baseline="0" dirty="0" smtClean="0">
              <a:latin typeface="Arial" charset="0"/>
              <a:ea typeface="ＭＳ Ｐゴシック" charset="-128"/>
            </a:endParaRPr>
          </a:p>
          <a:p>
            <a:pPr marL="228600" lvl="0" indent="-228600" eaLnBrk="1" hangingPunct="1">
              <a:buFont typeface="Arial" pitchFamily="34" charset="0"/>
              <a:buNone/>
            </a:pPr>
            <a:r>
              <a:rPr lang="en-US" baseline="0" dirty="0" smtClean="0">
                <a:latin typeface="Arial" charset="0"/>
                <a:ea typeface="ＭＳ Ｐゴシック" charset="-128"/>
              </a:rPr>
              <a:t>Those 4 organizations have about 125 total users.</a:t>
            </a:r>
          </a:p>
          <a:p>
            <a:pPr marL="228600" lvl="0" indent="-228600" eaLnBrk="1" hangingPunct="1">
              <a:buFont typeface="Arial" pitchFamily="34" charset="0"/>
              <a:buNone/>
            </a:pPr>
            <a:endParaRPr lang="en-US" baseline="0" dirty="0" smtClean="0">
              <a:latin typeface="Arial" charset="0"/>
              <a:ea typeface="ＭＳ Ｐゴシック" charset="-128"/>
            </a:endParaRPr>
          </a:p>
          <a:p>
            <a:pPr marL="228600" lvl="0" indent="-228600" eaLnBrk="1" hangingPunct="1">
              <a:buFont typeface="Arial" pitchFamily="34" charset="0"/>
              <a:buNone/>
            </a:pPr>
            <a:r>
              <a:rPr lang="en-US" baseline="0" dirty="0" smtClean="0">
                <a:latin typeface="Arial" charset="0"/>
                <a:ea typeface="ＭＳ Ｐゴシック" charset="-128"/>
              </a:rPr>
              <a:t>I have been director of the consortium since 2008</a:t>
            </a:r>
          </a:p>
          <a:p>
            <a:pPr marL="685800" lvl="1" indent="-228600" eaLnBrk="1" hangingPunct="1">
              <a:buFont typeface="Arial" pitchFamily="34" charset="0"/>
              <a:buChar char="•"/>
            </a:pPr>
            <a:endParaRPr lang="en-US" dirty="0" smtClean="0">
              <a:latin typeface="Arial" charset="0"/>
              <a:ea typeface="ＭＳ Ｐゴシック"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4</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I made</a:t>
            </a:r>
            <a:r>
              <a:rPr lang="en-US" baseline="0" dirty="0" smtClean="0">
                <a:latin typeface="Arial" charset="0"/>
                <a:ea typeface="ＭＳ Ｐゴシック" charset="-128"/>
              </a:rPr>
              <a:t> an org chart of our consortium staffing structure.</a:t>
            </a:r>
          </a:p>
          <a:p>
            <a:pPr eaLnBrk="1" hangingPunct="1"/>
            <a:endParaRPr lang="en-US" baseline="0" dirty="0" smtClean="0">
              <a:latin typeface="Arial" charset="0"/>
              <a:ea typeface="ＭＳ Ｐゴシック" charset="-128"/>
            </a:endParaRPr>
          </a:p>
          <a:p>
            <a:pPr eaLnBrk="1" hangingPunct="1"/>
            <a:endParaRPr lang="en-US" dirty="0" smtClean="0">
              <a:latin typeface="Arial" charset="0"/>
              <a:ea typeface="ＭＳ Ｐゴシック"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5</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Actually, there is a team. I work with a technical team from Yale University’s central Information Technology Services (ITS)</a:t>
            </a:r>
            <a:r>
              <a:rPr lang="en-US" baseline="0" dirty="0" smtClean="0">
                <a:latin typeface="Arial" charset="0"/>
                <a:ea typeface="ＭＳ Ｐゴシック" charset="-128"/>
              </a:rPr>
              <a:t> </a:t>
            </a:r>
            <a:r>
              <a:rPr lang="en-US" dirty="0" smtClean="0">
                <a:latin typeface="Arial" charset="0"/>
                <a:ea typeface="ＭＳ Ｐゴシック" charset="-128"/>
              </a:rPr>
              <a:t>department.</a:t>
            </a:r>
            <a:r>
              <a:rPr lang="en-US" baseline="0" dirty="0" smtClean="0">
                <a:latin typeface="Arial" charset="0"/>
                <a:ea typeface="ＭＳ Ｐゴシック" charset="-128"/>
              </a:rPr>
              <a:t> We have a contract for the equivalent of one full-time person, but I have a team of 3 people who work on various projects. Their work includes custom reports, system customizations and web programming.</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Occasionally, we use consultants for projects when our bandwidth exceeds our internal resources.</a:t>
            </a:r>
          </a:p>
          <a:p>
            <a:pPr eaLnBrk="1" hangingPunct="1"/>
            <a:endParaRPr lang="en-US" baseline="0" dirty="0" smtClean="0">
              <a:latin typeface="Arial" charset="0"/>
              <a:ea typeface="ＭＳ Ｐゴシック" charset="-128"/>
            </a:endParaRPr>
          </a:p>
          <a:p>
            <a:pPr eaLnBrk="1" hangingPunct="1"/>
            <a:r>
              <a:rPr lang="en-US" dirty="0" smtClean="0">
                <a:latin typeface="Arial" charset="0"/>
                <a:ea typeface="ＭＳ Ｐゴシック" charset="-128"/>
              </a:rPr>
              <a:t>We rely heavily on the users to help us get things</a:t>
            </a:r>
            <a:r>
              <a:rPr lang="en-US" baseline="0" dirty="0" smtClean="0">
                <a:latin typeface="Arial" charset="0"/>
                <a:ea typeface="ＭＳ Ｐゴシック" charset="-128"/>
              </a:rPr>
              <a:t> done.</a:t>
            </a:r>
            <a:endParaRPr lang="en-US" dirty="0" smtClean="0">
              <a:latin typeface="Arial" charset="0"/>
              <a:ea typeface="ＭＳ Ｐゴシック"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6</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When I arrived at Yale in the summer of 2008, there were two Tessitura committees for the consortium.</a:t>
            </a:r>
          </a:p>
          <a:p>
            <a:pPr eaLnBrk="1" hangingPunct="1"/>
            <a:endParaRPr lang="en-US" dirty="0" smtClean="0">
              <a:latin typeface="Arial" charset="0"/>
              <a:ea typeface="ＭＳ Ｐゴシック" charset="-128"/>
            </a:endParaRPr>
          </a:p>
          <a:p>
            <a:pPr eaLnBrk="1" hangingPunct="1"/>
            <a:r>
              <a:rPr lang="en-US" dirty="0" smtClean="0">
                <a:latin typeface="Arial" charset="0"/>
                <a:ea typeface="ＭＳ Ｐゴシック" charset="-128"/>
              </a:rPr>
              <a:t>There</a:t>
            </a:r>
            <a:r>
              <a:rPr lang="en-US" baseline="0" dirty="0" smtClean="0">
                <a:latin typeface="Arial" charset="0"/>
                <a:ea typeface="ＭＳ Ｐゴシック" charset="-128"/>
              </a:rPr>
              <a:t> was a Tessitura Executive Committee, made up of one senior staff member from each organization, the technical lead from Yale ITS, my supervisor (executive project sponsor), and me.</a:t>
            </a:r>
          </a:p>
          <a:p>
            <a:pPr eaLnBrk="1" hangingPunct="1"/>
            <a:endParaRPr lang="en-US" baseline="0" dirty="0" smtClean="0">
              <a:latin typeface="Arial" charset="0"/>
              <a:ea typeface="ＭＳ Ｐゴシック" charset="-128"/>
            </a:endParaRPr>
          </a:p>
          <a:p>
            <a:pPr eaLnBrk="1" hangingPunct="1"/>
            <a:r>
              <a:rPr lang="en-US" dirty="0" smtClean="0">
                <a:latin typeface="Arial" charset="0"/>
                <a:ea typeface="ＭＳ Ｐゴシック" charset="-128"/>
              </a:rPr>
              <a:t>Then, there was the other committee, which</a:t>
            </a:r>
            <a:r>
              <a:rPr lang="en-US" baseline="0" dirty="0" smtClean="0">
                <a:latin typeface="Arial" charset="0"/>
                <a:ea typeface="ＭＳ Ｐゴシック" charset="-128"/>
              </a:rPr>
              <a:t> I like to call the Everyone Else committee. This committee was made up of power users and stakeholders from all four of the consortium members. Their meeting agendas were a rundown of status reports for all of the projects being worked on (or talked about).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7</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When I started asking people what was working and what wasn’t working with Tessitura</a:t>
            </a:r>
            <a:r>
              <a:rPr lang="en-US" baseline="0" dirty="0" smtClean="0">
                <a:latin typeface="Arial" charset="0"/>
                <a:ea typeface="ＭＳ Ｐゴシック" charset="-128"/>
              </a:rPr>
              <a:t> at Yale, I got a lot of feedback about this Everyone Else committee.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8</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So, in response to this feedback, I got rid of</a:t>
            </a:r>
            <a:r>
              <a:rPr lang="en-US" baseline="0" dirty="0" smtClean="0">
                <a:latin typeface="Arial" charset="0"/>
                <a:ea typeface="ＭＳ Ｐゴシック" charset="-128"/>
              </a:rPr>
              <a:t> the Everyone Else committee and replaced it with project specific committees.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9</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In our new committee structure, we had the Executive committee, which was consortium</a:t>
            </a:r>
            <a:r>
              <a:rPr lang="en-US" baseline="0" dirty="0" smtClean="0">
                <a:latin typeface="Arial" charset="0"/>
                <a:ea typeface="ＭＳ Ｐゴシック" charset="-128"/>
              </a:rPr>
              <a:t> wide, and we had project focused committees, which were usually self-contained within a single department or organization.</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This had some advantages.</a:t>
            </a:r>
          </a:p>
          <a:p>
            <a:pPr eaLnBrk="1" hangingPunct="1">
              <a:buFont typeface="Arial" pitchFamily="34" charset="0"/>
              <a:buChar char="•"/>
            </a:pPr>
            <a:r>
              <a:rPr lang="en-US" baseline="0" dirty="0" smtClean="0">
                <a:latin typeface="Arial" charset="0"/>
                <a:ea typeface="ＭＳ Ｐゴシック" charset="-128"/>
              </a:rPr>
              <a:t> Agendas were focused on a specific project.</a:t>
            </a:r>
          </a:p>
          <a:p>
            <a:pPr eaLnBrk="1" hangingPunct="1">
              <a:buFont typeface="Arial" pitchFamily="34" charset="0"/>
              <a:buChar char="•"/>
            </a:pPr>
            <a:r>
              <a:rPr lang="en-US" baseline="0" dirty="0" smtClean="0">
                <a:latin typeface="Arial" charset="0"/>
                <a:ea typeface="ＭＳ Ｐゴシック" charset="-128"/>
              </a:rPr>
              <a:t>We were able to accomplish specific goals as a group.</a:t>
            </a:r>
          </a:p>
          <a:p>
            <a:pPr eaLnBrk="1" hangingPunct="1">
              <a:buFont typeface="Arial" pitchFamily="34" charset="0"/>
              <a:buChar char="•"/>
            </a:pPr>
            <a:r>
              <a:rPr lang="en-US" baseline="0" dirty="0" smtClean="0">
                <a:latin typeface="Arial" charset="0"/>
                <a:ea typeface="ＭＳ Ｐゴシック" charset="-128"/>
              </a:rPr>
              <a:t>The agenda items were relevant to everyone there.</a:t>
            </a:r>
          </a:p>
          <a:p>
            <a:pPr eaLnBrk="1" hangingPunct="1">
              <a:buFont typeface="Arial" pitchFamily="34" charset="0"/>
              <a:buChar char="•"/>
            </a:pPr>
            <a:r>
              <a:rPr lang="en-US" baseline="0" dirty="0" smtClean="0">
                <a:latin typeface="Arial" charset="0"/>
                <a:ea typeface="ＭＳ Ｐゴシック" charset="-128"/>
              </a:rPr>
              <a:t>We were more effective at accomplishing our goals</a:t>
            </a:r>
          </a:p>
          <a:p>
            <a:pPr eaLnBrk="1" hangingPunct="1"/>
            <a:endParaRPr lang="en-US" baseline="0" dirty="0" smtClean="0">
              <a:latin typeface="Arial" charset="0"/>
              <a:ea typeface="ＭＳ Ｐゴシック"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10</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Our new structure had some disadvantages,</a:t>
            </a:r>
            <a:r>
              <a:rPr lang="en-US" baseline="0" dirty="0" smtClean="0">
                <a:latin typeface="Arial" charset="0"/>
                <a:ea typeface="ＭＳ Ｐゴシック" charset="-128"/>
              </a:rPr>
              <a:t> too.</a:t>
            </a:r>
          </a:p>
          <a:p>
            <a:pPr eaLnBrk="1" hangingPunct="1">
              <a:buFont typeface="Arial" pitchFamily="34" charset="0"/>
              <a:buChar char="•"/>
            </a:pPr>
            <a:r>
              <a:rPr lang="en-US" baseline="0" dirty="0" smtClean="0">
                <a:latin typeface="Arial" charset="0"/>
                <a:ea typeface="ＭＳ Ｐゴシック" charset="-128"/>
              </a:rPr>
              <a:t> Decrease in cross-consortium communication and cooperation. We were gathering at the executive level, but the actual users were interacting less than they ever had. This led to issues related to shared data, personality conflicts, communication breakdowns, etc.</a:t>
            </a:r>
          </a:p>
          <a:p>
            <a:pPr eaLnBrk="1" hangingPunct="1">
              <a:buFont typeface="Arial" pitchFamily="34" charset="0"/>
              <a:buChar char="•"/>
            </a:pPr>
            <a:r>
              <a:rPr lang="en-US" baseline="0" dirty="0" smtClean="0">
                <a:latin typeface="Arial" charset="0"/>
                <a:ea typeface="ＭＳ Ｐゴシック" charset="-128"/>
              </a:rPr>
              <a:t> We were less effective at sharing resources. If one organization was working on a project that could potentially benefit another organization, it was less likely that I would find out about that so I could leverage our resources effectively.</a:t>
            </a:r>
          </a:p>
          <a:p>
            <a:pPr eaLnBrk="1" hangingPunct="1">
              <a:buFont typeface="Arial" pitchFamily="34" charset="0"/>
              <a:buChar char="•"/>
            </a:pPr>
            <a:r>
              <a:rPr lang="en-US" baseline="0" dirty="0" smtClean="0">
                <a:latin typeface="Arial" charset="0"/>
                <a:ea typeface="ＭＳ Ｐゴシック" charset="-128"/>
              </a:rPr>
              <a:t> Individual Tessitura projects don’t exist in a vacuum—they are all part of the Tessitura gestalt. By breaking down the group into individual project teams, there was no one left to look at the big picture. (Except me)</a:t>
            </a:r>
          </a:p>
          <a:p>
            <a:pPr eaLnBrk="1" hangingPunct="1">
              <a:buFont typeface="Arial" pitchFamily="34" charset="0"/>
              <a:buChar char="•"/>
            </a:pPr>
            <a:r>
              <a:rPr lang="en-US" baseline="0" dirty="0" smtClean="0">
                <a:latin typeface="Arial" charset="0"/>
                <a:ea typeface="ＭＳ Ｐゴシック" charset="-128"/>
              </a:rPr>
              <a:t> Which brings me to the biggest disadvantage to this approach. I was still only one person. And I was overseeing an ever increasing number of meetings as project work increased.</a:t>
            </a:r>
          </a:p>
          <a:p>
            <a:pPr eaLnBrk="1" hangingPunct="1">
              <a:buFont typeface="Arial" pitchFamily="34" charset="0"/>
              <a:buChar char="•"/>
            </a:pPr>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11</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So that brings me</a:t>
            </a:r>
            <a:r>
              <a:rPr lang="en-US" baseline="0" dirty="0" smtClean="0">
                <a:latin typeface="Arial" charset="0"/>
                <a:ea typeface="ＭＳ Ｐゴシック" charset="-128"/>
              </a:rPr>
              <a:t> to our current structure. We still have the Tessitura Executive Committee, but its membership has evolved to include a more senior member of the ITS team.</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We still have project-focused committees, but they aren’t our only source of face-to-face communication outside of the Executive Committee, and we have only the meetings necessary to complete our high priority projects.</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We have added a Super User committee and a Data Management Work Group.</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With the exception of some of the project teams, all of our committees are cross-organizational and include representation from all four consortium member organizations.</a:t>
            </a: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12</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dirty="0" smtClean="0">
                <a:latin typeface="Arial" charset="0"/>
                <a:ea typeface="ＭＳ Ｐゴシック" charset="-128"/>
              </a:rPr>
              <a:t>The mission of the Data Management Work Group is to resolve issues and create policy related</a:t>
            </a:r>
            <a:r>
              <a:rPr lang="en-US" baseline="0" dirty="0" smtClean="0">
                <a:latin typeface="Arial" charset="0"/>
                <a:ea typeface="ＭＳ Ｐゴシック" charset="-128"/>
              </a:rPr>
              <a:t> to shared data usage across the consortium.</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The members are users on the front lines who are directly affected by shared data issues.</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This group is empowered to make decisions related to how we manage Tessitura data. Major policy shifts are reviewed and approved by the Executive Committee.</a:t>
            </a: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13</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The mission of the Super User group is to provide basic support and training to users across the consortium and to share information about Tessitura innovations and customizations.</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The Super User group is made up of motivated and skilled individuals who use at least one area of Tessitura intensively. These users are available to provide basic support and training to all users across the consortium, not just within their own organization. They are also encouraged to share information about Tessitura innovations or customizations that have improved efficiency and effectiveness within their own department or organization. The Super Users also have access to advanced training sessions to help them increase their Tessitura knowledge.</a:t>
            </a: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14</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The Tessitura Executive Committee still meets once as month as well. Their primary mission is to provide guidance on how to prioritize our enormous Tessitura project backlog. I also provide an overview of our monthly Tessitura activity and keep them apprised of any issues. Executive Committee members provide guidance and information within their own organizations as well.</a:t>
            </a: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15</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The executive project report always includes a screen shot from the dashboard of our project management software, JIRA. This snapshot shows how many new tickets were created and how many were resolved since our last meeting. This is a screen shot of a very productive month! This visual helps executive committee members understand at a gut level when work is really starting to pile up.</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In addition to the graph, I provide them with a list of the specific items that were created and resolved since the last meeting, along with our long term, big-picture project plan. This information helps provide a context for them in their road map voting.</a:t>
            </a: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16</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Before every meeting, I give each of the four organizational executive representatives their organization’s Tessitura road map. The Tessitura road map includes all issues that have been entered into our project management software that are not already in progress. Currently there are over 100 total items on our road map. A road map item can be something simple, like moving the address block on the envelope report over a little bit or writing up documentation on something, or it can be something really complicated, like creating an integration with our finance system. Road map items are added every time I become aware of an issue that needs to be addressed. Each representative’s road map includes all of the items that affect their organization.</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Each month, they pick three items they would like to see the team address. I prioritize these items with the technical team. Once something is in progress, it drops off the list. If it isn’t addressed before the next meeting, it remains on the list for future voting.</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Representatives can also remove items or add items to the list during monthly voting. </a:t>
            </a: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a:p>
            <a:pPr eaLnBrk="1" hangingPunct="1"/>
            <a:endParaRPr lang="en-US" baseline="0" dirty="0" smtClean="0">
              <a:latin typeface="Arial" charset="0"/>
              <a:ea typeface="ＭＳ Ｐゴシック"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17</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My communication with the Executive Committee really centers around our monthly meetings. Occasionally, something important comes up that can’t wait until the next meeting, but that is the exception.</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With the users, there is a need for more frequent and immediate communication. That’s where our online group comes in.</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How many of you use the Tessitura Network website? At Yale, we have a private group, open only to people who use or support Tessitura in our consortium. Every user in our consortium is required to sign up for the Tessitura Network website and for our online group in order to stay up to date on consortium information and have access to support and documentation.</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18</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I use the blog for announcements and updates. Unless something is extremely urgent and time sensitive, I never send email to the users anymore. Instead, I post all of my updates to the blog. Users are required to sign up for email notifications or check the group page frequently for updates.</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Everyone has a single source for information, and it’s easier for me to keep track of what I have said in the past and what new information needs to go out to the community.</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19</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We use the discussion area of our group as a support forum. Any user who has a question or a support issue is encouraged to post it to the group. Members of the Super User group and the technical team are all subscribed to email alerts and can jump in to assist as needed. I also monitor all of these messages to ensure that users receive appropriate support. We often see users helping each other across organizations.</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Discussion posts that contain answers to frequently asked questions become part of our knowledge base.</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20</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We use the Wiki area of the group as our online knowledge base. Our knowledge base is organized by topic. The articles typically link out to standard documentation on the Tessitura Network site, custom documentation on Yale’s Share Point site, or discussion threads with helpful information.</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We also use the Wiki to keep track of notes for our committees and project teams.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21</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Here’s a sample article. The instructions link goes out to our Share Point site, so we are not storing any documents and using up memory on the Tessitura Network website.</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22</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With Share Point, users link directly from the online group to the specific document they need in Share Point. Users don’t have to navigate through Share Point. The online group provides the navigation and Share Point stores the documents.</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A473320F-285D-4F7F-A663-0B9EA1FB6996}" type="slidenum">
              <a:rPr lang="en-US"/>
              <a:pPr/>
              <a:t>23</a:t>
            </a:fld>
            <a:endParaRPr lang="en-US"/>
          </a:p>
        </p:txBody>
      </p:sp>
      <p:sp>
        <p:nvSpPr>
          <p:cNvPr id="16387" name="Rectangle 2"/>
          <p:cNvSpPr>
            <a:spLocks noGrp="1" noRot="1" noChangeAspect="1" noChangeArrowheads="1"/>
          </p:cNvSpPr>
          <p:nvPr>
            <p:ph type="sldImg"/>
          </p:nvPr>
        </p:nvSpPr>
        <p:spPr>
          <a:solidFill>
            <a:srgbClr val="FFFFFF"/>
          </a:solidFill>
          <a:ln/>
        </p:spPr>
      </p:sp>
      <p:sp>
        <p:nvSpPr>
          <p:cNvPr id="163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en-US" baseline="0" dirty="0" smtClean="0">
                <a:latin typeface="Arial" charset="0"/>
                <a:ea typeface="ＭＳ Ｐゴシック" charset="-128"/>
              </a:rPr>
              <a:t>Overall, the users are really happy with the changes we’ve made over the past few years and with our overall direction. </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My future goals are to incorporate users and technical team members as guest posters on the blog. Right now, the blog is really all my voice, and I think people get tired of hearing from me (maybe you can relate?)</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I would like to create some monthly blogging series, like a series on Tessitura smart tips, new project of the month, etc. This could also include posts from guest bloggers.</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I would like to see even more engagement from users who are on committees, and even more information exchange across organizations.</a:t>
            </a:r>
          </a:p>
          <a:p>
            <a:pPr eaLnBrk="1" hangingPunct="1"/>
            <a:endParaRPr lang="en-US" baseline="0" dirty="0" smtClean="0">
              <a:latin typeface="Arial" charset="0"/>
              <a:ea typeface="ＭＳ Ｐゴシック" charset="-128"/>
            </a:endParaRPr>
          </a:p>
          <a:p>
            <a:pPr eaLnBrk="1" hangingPunct="1"/>
            <a:r>
              <a:rPr lang="en-US" baseline="0" dirty="0" smtClean="0">
                <a:latin typeface="Arial" charset="0"/>
                <a:ea typeface="ＭＳ Ｐゴシック" charset="-128"/>
              </a:rPr>
              <a:t>Finally, I would love to see just a few more boxes on that org chart.</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D765380-2358-48F1-BA49-3BDBFFB552CF}"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6"/>
          <p:cNvSpPr>
            <a:spLocks noGrp="1" noChangeArrowheads="1"/>
          </p:cNvSpPr>
          <p:nvPr>
            <p:ph type="sldNum" sz="quarter" idx="10"/>
          </p:nvPr>
        </p:nvSpPr>
        <p:spPr>
          <a:ln/>
        </p:spPr>
        <p:txBody>
          <a:bodyPr/>
          <a:lstStyle>
            <a:lvl1pPr>
              <a:defRPr/>
            </a:lvl1pPr>
          </a:lstStyle>
          <a:p>
            <a:fld id="{B7B47DD9-3ECB-476E-8103-FD794E680D1E}" type="slidenum">
              <a:rPr lang="en-US"/>
              <a:pPr/>
              <a:t>‹#›</a:t>
            </a:fld>
            <a:endParaRPr lang="en-US">
              <a:solidFill>
                <a:schemeClr val="bg2"/>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F03E55B4-5004-48EC-B487-11B5CAD102CA}" type="slidenum">
              <a:rPr lang="en-US"/>
              <a:pPr/>
              <a:t>‹#›</a:t>
            </a:fld>
            <a:endParaRPr lang="en-US">
              <a:solidFill>
                <a:schemeClr val="bg2"/>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fld id="{8CB55F58-0320-44CB-8132-20586DA58298}" type="slidenum">
              <a:rPr lang="en-US"/>
              <a:pPr/>
              <a:t>‹#›</a:t>
            </a:fld>
            <a:endParaRPr lang="en-US">
              <a:solidFill>
                <a:schemeClr val="bg2"/>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5413" y="990600"/>
            <a:ext cx="4351337"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990600"/>
            <a:ext cx="4352925"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fld id="{8614BDEF-3447-4710-8043-52CFD44953BD}" type="slidenum">
              <a:rPr lang="en-US"/>
              <a:pPr/>
              <a:t>‹#›</a:t>
            </a:fld>
            <a:endParaRPr lang="en-US">
              <a:solidFill>
                <a:schemeClr val="bg2"/>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fld id="{D112BED0-298B-482E-9973-8D01A473A953}" type="slidenum">
              <a:rPr lang="en-US"/>
              <a:pPr/>
              <a:t>‹#›</a:t>
            </a:fld>
            <a:endParaRPr lang="en-US">
              <a:solidFill>
                <a:schemeClr val="bg2"/>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fld id="{A3D054F3-141A-4C8B-B484-D97295D6F8FB}" type="slidenum">
              <a:rPr lang="en-US"/>
              <a:pPr/>
              <a:t>‹#›</a:t>
            </a:fld>
            <a:endParaRPr lang="en-US">
              <a:solidFill>
                <a:schemeClr val="bg2"/>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fld id="{3F1581CF-8516-4164-A7D7-5DE9A3A44ED7}" type="slidenum">
              <a:rPr lang="en-US"/>
              <a:pPr/>
              <a:t>‹#›</a:t>
            </a:fld>
            <a:endParaRPr lang="en-US">
              <a:solidFill>
                <a:schemeClr val="bg2"/>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DA582188-9734-4939-9465-6E72F12C9AD5}" type="slidenum">
              <a:rPr lang="en-US"/>
              <a:pPr/>
              <a:t>‹#›</a:t>
            </a:fld>
            <a:endParaRPr lang="en-US">
              <a:solidFill>
                <a:schemeClr val="bg2"/>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6688132D-DB68-40E2-81FA-A3320E698F5D}" type="slidenum">
              <a:rPr lang="en-US"/>
              <a:pPr/>
              <a:t>‹#›</a:t>
            </a:fld>
            <a:endParaRPr lang="en-US">
              <a:solidFill>
                <a:schemeClr val="bg2"/>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205A26CF-799B-4BA8-BA99-51B02E958682}" type="slidenum">
              <a:rPr lang="en-US"/>
              <a:pPr/>
              <a:t>‹#›</a:t>
            </a:fld>
            <a:endParaRPr lang="en-US">
              <a:solidFill>
                <a:schemeClr val="bg2"/>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76200"/>
            <a:ext cx="2212975" cy="6248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5413" y="76200"/>
            <a:ext cx="6491287"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3748539A-C36A-4378-8274-BA8227EA0F07}" type="slidenum">
              <a:rPr lang="en-US"/>
              <a:pPr/>
              <a:t>‹#›</a:t>
            </a:fld>
            <a:endParaRPr lang="en-US">
              <a:solidFill>
                <a:schemeClr val="bg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30175" y="76200"/>
            <a:ext cx="7772400" cy="685800"/>
          </a:xfrm>
          <a:prstGeom prst="rect">
            <a:avLst/>
          </a:prstGeom>
          <a:noFill/>
          <a:ln w="9525">
            <a:noFill/>
            <a:miter lim="800000"/>
            <a:headEnd/>
            <a:tailEnd/>
          </a:ln>
          <a:effectLst>
            <a:outerShdw dist="12700" dir="2700000" algn="ctr" rotWithShape="0">
              <a:srgbClr val="808080">
                <a:alpha val="25000"/>
              </a:srgbClr>
            </a:outerShdw>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125413" y="990600"/>
            <a:ext cx="8856662" cy="5334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128588" y="6400800"/>
            <a:ext cx="1905000" cy="3048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baseline="0">
                <a:solidFill>
                  <a:srgbClr val="B2B2B2"/>
                </a:solidFill>
                <a:effectLst/>
                <a:latin typeface="Georgia" charset="0"/>
              </a:defRPr>
            </a:lvl1pPr>
          </a:lstStyle>
          <a:p>
            <a:fld id="{8D67E900-2A79-4584-8E99-1E9DD55F41BB}" type="slidenum">
              <a:rPr lang="en-US"/>
              <a:pPr/>
              <a:t>‹#›</a:t>
            </a:fld>
            <a:endParaRPr lang="en-US">
              <a:solidFill>
                <a:schemeClr val="bg2"/>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eaLnBrk="0" fontAlgn="base" hangingPunct="0">
        <a:spcBef>
          <a:spcPct val="0"/>
        </a:spcBef>
        <a:spcAft>
          <a:spcPct val="0"/>
        </a:spcAft>
        <a:defRPr sz="3000">
          <a:solidFill>
            <a:srgbClr val="F3F3F3"/>
          </a:solidFill>
          <a:latin typeface="+mj-lt"/>
          <a:ea typeface="+mj-ea"/>
          <a:cs typeface="+mj-cs"/>
        </a:defRPr>
      </a:lvl1pPr>
      <a:lvl2pPr algn="l" rtl="0" eaLnBrk="0" fontAlgn="base" hangingPunct="0">
        <a:spcBef>
          <a:spcPct val="0"/>
        </a:spcBef>
        <a:spcAft>
          <a:spcPct val="0"/>
        </a:spcAft>
        <a:defRPr sz="3000">
          <a:solidFill>
            <a:srgbClr val="F3F3F3"/>
          </a:solidFill>
          <a:latin typeface="Georgia" pitchFamily="-105" charset="0"/>
          <a:ea typeface="ＭＳ Ｐゴシック" pitchFamily="-105" charset="-128"/>
          <a:cs typeface="ＭＳ Ｐゴシック" pitchFamily="-105" charset="-128"/>
        </a:defRPr>
      </a:lvl2pPr>
      <a:lvl3pPr algn="l" rtl="0" eaLnBrk="0" fontAlgn="base" hangingPunct="0">
        <a:spcBef>
          <a:spcPct val="0"/>
        </a:spcBef>
        <a:spcAft>
          <a:spcPct val="0"/>
        </a:spcAft>
        <a:defRPr sz="3000">
          <a:solidFill>
            <a:srgbClr val="F3F3F3"/>
          </a:solidFill>
          <a:latin typeface="Georgia" pitchFamily="-105" charset="0"/>
          <a:ea typeface="ＭＳ Ｐゴシック" pitchFamily="-105" charset="-128"/>
          <a:cs typeface="ＭＳ Ｐゴシック" pitchFamily="-105" charset="-128"/>
        </a:defRPr>
      </a:lvl3pPr>
      <a:lvl4pPr algn="l" rtl="0" eaLnBrk="0" fontAlgn="base" hangingPunct="0">
        <a:spcBef>
          <a:spcPct val="0"/>
        </a:spcBef>
        <a:spcAft>
          <a:spcPct val="0"/>
        </a:spcAft>
        <a:defRPr sz="3000">
          <a:solidFill>
            <a:srgbClr val="F3F3F3"/>
          </a:solidFill>
          <a:latin typeface="Georgia" pitchFamily="-105" charset="0"/>
          <a:ea typeface="ＭＳ Ｐゴシック" pitchFamily="-105" charset="-128"/>
          <a:cs typeface="ＭＳ Ｐゴシック" pitchFamily="-105" charset="-128"/>
        </a:defRPr>
      </a:lvl4pPr>
      <a:lvl5pPr algn="l" rtl="0" eaLnBrk="0" fontAlgn="base" hangingPunct="0">
        <a:spcBef>
          <a:spcPct val="0"/>
        </a:spcBef>
        <a:spcAft>
          <a:spcPct val="0"/>
        </a:spcAft>
        <a:defRPr sz="3000">
          <a:solidFill>
            <a:srgbClr val="F3F3F3"/>
          </a:solidFill>
          <a:latin typeface="Georgia" pitchFamily="-105" charset="0"/>
          <a:ea typeface="ＭＳ Ｐゴシック" pitchFamily="-105" charset="-128"/>
          <a:cs typeface="ＭＳ Ｐゴシック" pitchFamily="-105" charset="-128"/>
        </a:defRPr>
      </a:lvl5pPr>
      <a:lvl6pPr marL="457200" algn="l" rtl="0" fontAlgn="base">
        <a:spcBef>
          <a:spcPct val="0"/>
        </a:spcBef>
        <a:spcAft>
          <a:spcPct val="0"/>
        </a:spcAft>
        <a:defRPr sz="3000">
          <a:solidFill>
            <a:srgbClr val="F3F3F3"/>
          </a:solidFill>
          <a:latin typeface="Georgia" pitchFamily="-105" charset="0"/>
          <a:ea typeface="ＭＳ Ｐゴシック" pitchFamily="-105" charset="-128"/>
          <a:cs typeface="ＭＳ Ｐゴシック" pitchFamily="-105" charset="-128"/>
        </a:defRPr>
      </a:lvl6pPr>
      <a:lvl7pPr marL="914400" algn="l" rtl="0" fontAlgn="base">
        <a:spcBef>
          <a:spcPct val="0"/>
        </a:spcBef>
        <a:spcAft>
          <a:spcPct val="0"/>
        </a:spcAft>
        <a:defRPr sz="3000">
          <a:solidFill>
            <a:srgbClr val="F3F3F3"/>
          </a:solidFill>
          <a:latin typeface="Georgia" pitchFamily="-105" charset="0"/>
          <a:ea typeface="ＭＳ Ｐゴシック" pitchFamily="-105" charset="-128"/>
          <a:cs typeface="ＭＳ Ｐゴシック" pitchFamily="-105" charset="-128"/>
        </a:defRPr>
      </a:lvl7pPr>
      <a:lvl8pPr marL="1371600" algn="l" rtl="0" fontAlgn="base">
        <a:spcBef>
          <a:spcPct val="0"/>
        </a:spcBef>
        <a:spcAft>
          <a:spcPct val="0"/>
        </a:spcAft>
        <a:defRPr sz="3000">
          <a:solidFill>
            <a:srgbClr val="F3F3F3"/>
          </a:solidFill>
          <a:latin typeface="Georgia" pitchFamily="-105" charset="0"/>
          <a:ea typeface="ＭＳ Ｐゴシック" pitchFamily="-105" charset="-128"/>
          <a:cs typeface="ＭＳ Ｐゴシック" pitchFamily="-105" charset="-128"/>
        </a:defRPr>
      </a:lvl8pPr>
      <a:lvl9pPr marL="1828800" algn="l" rtl="0" fontAlgn="base">
        <a:spcBef>
          <a:spcPct val="0"/>
        </a:spcBef>
        <a:spcAft>
          <a:spcPct val="0"/>
        </a:spcAft>
        <a:defRPr sz="3000">
          <a:solidFill>
            <a:srgbClr val="F3F3F3"/>
          </a:solidFill>
          <a:latin typeface="Georgia" pitchFamily="-105" charset="0"/>
          <a:ea typeface="ＭＳ Ｐゴシック" pitchFamily="-105" charset="-128"/>
          <a:cs typeface="ＭＳ Ｐゴシック" pitchFamily="-105" charset="-128"/>
        </a:defRPr>
      </a:lvl9pPr>
    </p:titleStyle>
    <p:bodyStyle>
      <a:lvl1pPr marL="342900" indent="-342900" algn="l" rtl="0" eaLnBrk="0" fontAlgn="base" hangingPunct="0">
        <a:spcBef>
          <a:spcPct val="20000"/>
        </a:spcBef>
        <a:spcAft>
          <a:spcPct val="0"/>
        </a:spcAft>
        <a:buClr>
          <a:srgbClr val="6E7BBD"/>
        </a:buClr>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ea typeface="+mn-ea"/>
        </a:defRPr>
      </a:lvl2pPr>
      <a:lvl3pPr marL="1143000" indent="-228600" algn="l" rtl="0" eaLnBrk="0" fontAlgn="base" hangingPunct="0">
        <a:spcBef>
          <a:spcPct val="20000"/>
        </a:spcBef>
        <a:spcAft>
          <a:spcPct val="0"/>
        </a:spcAft>
        <a:buChar char="•"/>
        <a:defRPr sz="2000">
          <a:solidFill>
            <a:schemeClr val="tx1"/>
          </a:solidFill>
          <a:latin typeface="+mj-lt"/>
          <a:ea typeface="+mn-ea"/>
        </a:defRPr>
      </a:lvl3pPr>
      <a:lvl4pPr marL="1600200" indent="-228600" algn="l" rtl="0" eaLnBrk="0" fontAlgn="base" hangingPunct="0">
        <a:spcBef>
          <a:spcPct val="20000"/>
        </a:spcBef>
        <a:spcAft>
          <a:spcPct val="0"/>
        </a:spcAft>
        <a:buChar char="–"/>
        <a:defRPr sz="2000">
          <a:solidFill>
            <a:schemeClr val="tx1"/>
          </a:solidFill>
          <a:latin typeface="+mj-lt"/>
          <a:ea typeface="+mn-ea"/>
        </a:defRPr>
      </a:lvl4pPr>
      <a:lvl5pPr marL="2057400" indent="-228600" algn="l" rtl="0" eaLnBrk="0" fontAlgn="base" hangingPunct="0">
        <a:spcBef>
          <a:spcPct val="20000"/>
        </a:spcBef>
        <a:spcAft>
          <a:spcPct val="0"/>
        </a:spcAft>
        <a:buChar char="»"/>
        <a:defRPr sz="2000">
          <a:solidFill>
            <a:schemeClr val="tx1"/>
          </a:solidFill>
          <a:latin typeface="+mj-lt"/>
          <a:ea typeface="+mn-ea"/>
        </a:defRPr>
      </a:lvl5pPr>
      <a:lvl6pPr marL="2514600" indent="-228600" algn="l" rtl="0" fontAlgn="base">
        <a:spcBef>
          <a:spcPct val="20000"/>
        </a:spcBef>
        <a:spcAft>
          <a:spcPct val="0"/>
        </a:spcAft>
        <a:buChar char="»"/>
        <a:defRPr>
          <a:solidFill>
            <a:srgbClr val="686868"/>
          </a:solidFill>
          <a:latin typeface="+mj-lt"/>
          <a:ea typeface="+mn-ea"/>
        </a:defRPr>
      </a:lvl6pPr>
      <a:lvl7pPr marL="2971800" indent="-228600" algn="l" rtl="0" fontAlgn="base">
        <a:spcBef>
          <a:spcPct val="20000"/>
        </a:spcBef>
        <a:spcAft>
          <a:spcPct val="0"/>
        </a:spcAft>
        <a:buChar char="»"/>
        <a:defRPr>
          <a:solidFill>
            <a:srgbClr val="686868"/>
          </a:solidFill>
          <a:latin typeface="+mj-lt"/>
          <a:ea typeface="+mn-ea"/>
        </a:defRPr>
      </a:lvl7pPr>
      <a:lvl8pPr marL="3429000" indent="-228600" algn="l" rtl="0" fontAlgn="base">
        <a:spcBef>
          <a:spcPct val="20000"/>
        </a:spcBef>
        <a:spcAft>
          <a:spcPct val="0"/>
        </a:spcAft>
        <a:buChar char="»"/>
        <a:defRPr>
          <a:solidFill>
            <a:srgbClr val="686868"/>
          </a:solidFill>
          <a:latin typeface="+mj-lt"/>
          <a:ea typeface="+mn-ea"/>
        </a:defRPr>
      </a:lvl8pPr>
      <a:lvl9pPr marL="3886200" indent="-228600" algn="l" rtl="0" fontAlgn="base">
        <a:spcBef>
          <a:spcPct val="20000"/>
        </a:spcBef>
        <a:spcAft>
          <a:spcPct val="0"/>
        </a:spcAft>
        <a:buChar char="»"/>
        <a:defRPr>
          <a:solidFill>
            <a:srgbClr val="686868"/>
          </a:solidFill>
          <a:latin typeface="+mj-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ctrTitle"/>
          </p:nvPr>
        </p:nvSpPr>
        <p:spPr>
          <a:xfrm>
            <a:off x="417513" y="1295400"/>
            <a:ext cx="7772400" cy="1143000"/>
          </a:xfrm>
        </p:spPr>
        <p:txBody>
          <a:bodyPr/>
          <a:lstStyle/>
          <a:p>
            <a:pPr eaLnBrk="1" hangingPunct="1"/>
            <a:r>
              <a:rPr lang="en-US" sz="4200" dirty="0" smtClean="0">
                <a:solidFill>
                  <a:srgbClr val="002060"/>
                </a:solidFill>
              </a:rPr>
              <a:t>Managing Consortium Relationships</a:t>
            </a:r>
            <a:endParaRPr lang="en-US" dirty="0" smtClean="0">
              <a:solidFill>
                <a:srgbClr val="002060"/>
              </a:solidFill>
            </a:endParaRPr>
          </a:p>
        </p:txBody>
      </p:sp>
      <p:sp>
        <p:nvSpPr>
          <p:cNvPr id="135171" name="Rectangle 3"/>
          <p:cNvSpPr>
            <a:spLocks noGrp="1" noChangeArrowheads="1"/>
          </p:cNvSpPr>
          <p:nvPr>
            <p:ph type="subTitle" idx="1"/>
          </p:nvPr>
        </p:nvSpPr>
        <p:spPr>
          <a:xfrm>
            <a:off x="407988" y="4759036"/>
            <a:ext cx="8278812" cy="1620982"/>
          </a:xfrm>
          <a:effectLst>
            <a:outerShdw dist="12700" dir="2700000" algn="ctr" rotWithShape="0">
              <a:srgbClr val="000000">
                <a:alpha val="25000"/>
              </a:srgbClr>
            </a:outerShdw>
          </a:effectLst>
        </p:spPr>
        <p:txBody>
          <a:bodyPr/>
          <a:lstStyle/>
          <a:p>
            <a:pPr algn="l" eaLnBrk="1" hangingPunct="1">
              <a:lnSpc>
                <a:spcPct val="80000"/>
              </a:lnSpc>
              <a:defRPr/>
            </a:pPr>
            <a:r>
              <a:rPr lang="en-US" sz="3200" dirty="0" smtClean="0">
                <a:solidFill>
                  <a:srgbClr val="002060"/>
                </a:solidFill>
              </a:rPr>
              <a:t>Mara Hazzard-Wallingford</a:t>
            </a:r>
          </a:p>
          <a:p>
            <a:pPr algn="l" eaLnBrk="1" hangingPunct="1">
              <a:lnSpc>
                <a:spcPct val="80000"/>
              </a:lnSpc>
              <a:defRPr/>
            </a:pPr>
            <a:r>
              <a:rPr lang="en-US" sz="3200" dirty="0" smtClean="0">
                <a:solidFill>
                  <a:srgbClr val="002060"/>
                </a:solidFill>
              </a:rPr>
              <a:t>Director, Yale Tessitura Consortium</a:t>
            </a:r>
          </a:p>
          <a:p>
            <a:pPr algn="l" eaLnBrk="1" hangingPunct="1">
              <a:lnSpc>
                <a:spcPct val="80000"/>
              </a:lnSpc>
              <a:defRPr/>
            </a:pPr>
            <a:r>
              <a:rPr lang="en-US" sz="3200" dirty="0" smtClean="0">
                <a:solidFill>
                  <a:srgbClr val="002060"/>
                </a:solidFill>
              </a:rPr>
              <a:t>mara.hazzard-wallingford@yale.edu</a:t>
            </a:r>
            <a:endParaRPr lang="en-US" sz="3200" dirty="0">
              <a:solidFill>
                <a:srgbClr val="002060"/>
              </a:solidFill>
            </a:endParaRPr>
          </a:p>
          <a:p>
            <a:pPr algn="l" eaLnBrk="1" hangingPunct="1">
              <a:lnSpc>
                <a:spcPct val="80000"/>
              </a:lnSpc>
              <a:defRPr/>
            </a:pPr>
            <a:endParaRPr lang="en-US" dirty="0">
              <a:solidFill>
                <a:srgbClr val="7B8BC0"/>
              </a:solidFill>
              <a:latin typeface="Georgia"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Agenda</a:t>
            </a:r>
          </a:p>
        </p:txBody>
      </p:sp>
      <p:sp>
        <p:nvSpPr>
          <p:cNvPr id="5" name="Content Placeholder 4"/>
          <p:cNvSpPr>
            <a:spLocks noGrp="1"/>
          </p:cNvSpPr>
          <p:nvPr>
            <p:ph idx="1"/>
          </p:nvPr>
        </p:nvSpPr>
        <p:spPr/>
        <p:txBody>
          <a:bodyPr/>
          <a:lstStyle/>
          <a:p>
            <a:pPr eaLnBrk="1" hangingPunct="1">
              <a:lnSpc>
                <a:spcPct val="80000"/>
              </a:lnSpc>
              <a:defRPr/>
            </a:pPr>
            <a:r>
              <a:rPr lang="en-US" sz="3200" dirty="0" smtClean="0">
                <a:solidFill>
                  <a:srgbClr val="002060"/>
                </a:solidFill>
              </a:rPr>
              <a:t>Consortium Overview</a:t>
            </a:r>
          </a:p>
          <a:p>
            <a:pPr eaLnBrk="1" hangingPunct="1">
              <a:lnSpc>
                <a:spcPct val="80000"/>
              </a:lnSpc>
              <a:defRPr/>
            </a:pPr>
            <a:r>
              <a:rPr lang="en-US" sz="3200" dirty="0" smtClean="0">
                <a:solidFill>
                  <a:srgbClr val="002060"/>
                </a:solidFill>
              </a:rPr>
              <a:t>Staff Structure</a:t>
            </a:r>
          </a:p>
          <a:p>
            <a:pPr eaLnBrk="1" hangingPunct="1">
              <a:lnSpc>
                <a:spcPct val="80000"/>
              </a:lnSpc>
              <a:defRPr/>
            </a:pPr>
            <a:r>
              <a:rPr lang="en-US" sz="3200" dirty="0" smtClean="0">
                <a:solidFill>
                  <a:srgbClr val="002060"/>
                </a:solidFill>
              </a:rPr>
              <a:t>Committee Structure</a:t>
            </a:r>
          </a:p>
          <a:p>
            <a:pPr lvl="1" eaLnBrk="1" hangingPunct="1">
              <a:lnSpc>
                <a:spcPct val="80000"/>
              </a:lnSpc>
              <a:defRPr/>
            </a:pPr>
            <a:r>
              <a:rPr lang="en-US" sz="2800" dirty="0" smtClean="0">
                <a:solidFill>
                  <a:srgbClr val="002060"/>
                </a:solidFill>
              </a:rPr>
              <a:t>Takes 1, 2 and 3</a:t>
            </a:r>
          </a:p>
          <a:p>
            <a:pPr eaLnBrk="1" hangingPunct="1">
              <a:lnSpc>
                <a:spcPct val="80000"/>
              </a:lnSpc>
              <a:defRPr/>
            </a:pPr>
            <a:r>
              <a:rPr lang="en-US" sz="3200" dirty="0" smtClean="0">
                <a:solidFill>
                  <a:srgbClr val="002060"/>
                </a:solidFill>
              </a:rPr>
              <a:t>Committee Deep Dive</a:t>
            </a:r>
          </a:p>
          <a:p>
            <a:pPr eaLnBrk="1" hangingPunct="1">
              <a:lnSpc>
                <a:spcPct val="80000"/>
              </a:lnSpc>
              <a:defRPr/>
            </a:pPr>
            <a:r>
              <a:rPr lang="en-US" sz="3200" dirty="0" smtClean="0">
                <a:solidFill>
                  <a:srgbClr val="002060"/>
                </a:solidFill>
              </a:rPr>
              <a:t>Executive Communication Tools</a:t>
            </a:r>
          </a:p>
          <a:p>
            <a:pPr eaLnBrk="1" hangingPunct="1">
              <a:lnSpc>
                <a:spcPct val="80000"/>
              </a:lnSpc>
              <a:defRPr/>
            </a:pPr>
            <a:r>
              <a:rPr lang="en-US" sz="3200" dirty="0" smtClean="0">
                <a:solidFill>
                  <a:srgbClr val="002060"/>
                </a:solidFill>
              </a:rPr>
              <a:t>User Communication Tools</a:t>
            </a:r>
          </a:p>
          <a:p>
            <a:pPr eaLnBrk="1" hangingPunct="1">
              <a:lnSpc>
                <a:spcPct val="80000"/>
              </a:lnSpc>
              <a:defRPr/>
            </a:pPr>
            <a:r>
              <a:rPr lang="en-US" sz="3200" dirty="0" smtClean="0">
                <a:solidFill>
                  <a:srgbClr val="002060"/>
                </a:solidFill>
              </a:rPr>
              <a:t>Future Goals</a:t>
            </a:r>
          </a:p>
          <a:p>
            <a:pPr lvl="1" eaLnBrk="1" hangingPunct="1">
              <a:lnSpc>
                <a:spcPct val="80000"/>
              </a:lnSpc>
              <a:defRPr/>
            </a:pPr>
            <a:endParaRPr lang="en-US" sz="2800"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2000"/>
                                        <p:tgtEl>
                                          <p:spTgt spid="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2000"/>
                                        <p:tgtEl>
                                          <p:spTgt spid="5">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5">
                                            <p:txEl>
                                              <p:pRg st="5" end="5"/>
                                            </p:txEl>
                                          </p:spTgt>
                                        </p:tgtEl>
                                        <p:attrNameLst>
                                          <p:attrName>style.visibility</p:attrName>
                                        </p:attrNameLst>
                                      </p:cBhvr>
                                      <p:to>
                                        <p:strVal val="visible"/>
                                      </p:to>
                                    </p:set>
                                    <p:animEffect transition="in" filter="fade">
                                      <p:cBhvr>
                                        <p:cTn id="30" dur="2000"/>
                                        <p:tgtEl>
                                          <p:spTgt spid="5">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Effect transition="in" filter="fade">
                                      <p:cBhvr>
                                        <p:cTn id="35" dur="2000"/>
                                        <p:tgtEl>
                                          <p:spTgt spid="5">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5">
                                            <p:txEl>
                                              <p:pRg st="7" end="7"/>
                                            </p:txEl>
                                          </p:spTgt>
                                        </p:tgtEl>
                                        <p:attrNameLst>
                                          <p:attrName>style.visibility</p:attrName>
                                        </p:attrNameLst>
                                      </p:cBhvr>
                                      <p:to>
                                        <p:strVal val="visible"/>
                                      </p:to>
                                    </p:set>
                                    <p:animEffect transition="in" filter="fade">
                                      <p:cBhvr>
                                        <p:cTn id="40"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Yale Consortium Overview</a:t>
            </a:r>
          </a:p>
        </p:txBody>
      </p:sp>
      <p:sp>
        <p:nvSpPr>
          <p:cNvPr id="5" name="Content Placeholder 4"/>
          <p:cNvSpPr>
            <a:spLocks noGrp="1"/>
          </p:cNvSpPr>
          <p:nvPr>
            <p:ph idx="1"/>
          </p:nvPr>
        </p:nvSpPr>
        <p:spPr/>
        <p:txBody>
          <a:bodyPr/>
          <a:lstStyle/>
          <a:p>
            <a:pPr eaLnBrk="1" hangingPunct="1">
              <a:lnSpc>
                <a:spcPct val="80000"/>
              </a:lnSpc>
              <a:defRPr/>
            </a:pPr>
            <a:r>
              <a:rPr lang="en-US" sz="3200" dirty="0" smtClean="0">
                <a:solidFill>
                  <a:srgbClr val="002060"/>
                </a:solidFill>
              </a:rPr>
              <a:t>Live since 2005</a:t>
            </a:r>
          </a:p>
          <a:p>
            <a:pPr eaLnBrk="1" hangingPunct="1">
              <a:lnSpc>
                <a:spcPct val="80000"/>
              </a:lnSpc>
              <a:defRPr/>
            </a:pPr>
            <a:r>
              <a:rPr lang="en-US" sz="3200" dirty="0" smtClean="0">
                <a:solidFill>
                  <a:srgbClr val="002060"/>
                </a:solidFill>
              </a:rPr>
              <a:t>4 organizations</a:t>
            </a:r>
          </a:p>
          <a:p>
            <a:pPr eaLnBrk="1" hangingPunct="1">
              <a:lnSpc>
                <a:spcPct val="80000"/>
              </a:lnSpc>
              <a:defRPr/>
            </a:pPr>
            <a:r>
              <a:rPr lang="en-US" sz="3200" dirty="0" smtClean="0">
                <a:solidFill>
                  <a:srgbClr val="002060"/>
                </a:solidFill>
              </a:rPr>
              <a:t>125 users</a:t>
            </a:r>
          </a:p>
          <a:p>
            <a:pPr eaLnBrk="1" hangingPunct="1">
              <a:lnSpc>
                <a:spcPct val="80000"/>
              </a:lnSpc>
              <a:defRPr/>
            </a:pPr>
            <a:r>
              <a:rPr lang="en-US" sz="3200" dirty="0" smtClean="0">
                <a:solidFill>
                  <a:srgbClr val="002060"/>
                </a:solidFill>
              </a:rPr>
              <a:t>All under the Yale University umbrella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Staff Structure</a:t>
            </a:r>
          </a:p>
        </p:txBody>
      </p:sp>
      <p:graphicFrame>
        <p:nvGraphicFramePr>
          <p:cNvPr id="4" name="Content Placeholder 3"/>
          <p:cNvGraphicFramePr>
            <a:graphicFrameLocks noGrp="1"/>
          </p:cNvGraphicFramePr>
          <p:nvPr>
            <p:ph idx="1"/>
          </p:nvPr>
        </p:nvGraphicFramePr>
        <p:xfrm>
          <a:off x="3013364" y="2805545"/>
          <a:ext cx="2493820" cy="1091738"/>
        </p:xfrm>
        <a:graphic>
          <a:graphicData uri="http://schemas.openxmlformats.org/drawingml/2006/table">
            <a:tbl>
              <a:tblPr firstRow="1" bandRow="1">
                <a:tableStyleId>{5C22544A-7EE6-4342-B048-85BDC9FD1C3A}</a:tableStyleId>
              </a:tblPr>
              <a:tblGrid>
                <a:gridCol w="2493820"/>
              </a:tblGrid>
              <a:tr h="1091738">
                <a:tc>
                  <a:txBody>
                    <a:bodyPr/>
                    <a:lstStyle/>
                    <a:p>
                      <a:pPr algn="ctr"/>
                      <a:endParaRPr lang="en-US" dirty="0" smtClean="0"/>
                    </a:p>
                    <a:p>
                      <a:pPr algn="ctr"/>
                      <a:r>
                        <a:rPr lang="en-US" sz="4000" dirty="0" smtClean="0"/>
                        <a:t>Me</a:t>
                      </a:r>
                      <a:endParaRPr lang="en-US" sz="4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Staff Structure</a:t>
            </a:r>
          </a:p>
        </p:txBody>
      </p:sp>
      <p:pic>
        <p:nvPicPr>
          <p:cNvPr id="18434" name="Picture 2"/>
          <p:cNvPicPr>
            <a:picLocks noGrp="1" noChangeAspect="1" noChangeArrowheads="1"/>
          </p:cNvPicPr>
          <p:nvPr>
            <p:ph sz="half" idx="1"/>
          </p:nvPr>
        </p:nvPicPr>
        <p:blipFill>
          <a:blip r:embed="rId4"/>
          <a:stretch>
            <a:fillRect/>
          </a:stretch>
        </p:blipFill>
        <p:spPr bwMode="auto">
          <a:xfrm>
            <a:off x="366208" y="1090612"/>
            <a:ext cx="1209675" cy="561975"/>
          </a:xfrm>
          <a:prstGeom prst="rect">
            <a:avLst/>
          </a:prstGeom>
          <a:noFill/>
          <a:ln w="9525">
            <a:noFill/>
            <a:miter lim="800000"/>
            <a:headEnd/>
            <a:tailEnd/>
          </a:ln>
        </p:spPr>
      </p:pic>
      <p:sp>
        <p:nvSpPr>
          <p:cNvPr id="5" name="Content Placeholder 4"/>
          <p:cNvSpPr>
            <a:spLocks noGrp="1"/>
          </p:cNvSpPr>
          <p:nvPr>
            <p:ph sz="half" idx="2"/>
          </p:nvPr>
        </p:nvSpPr>
        <p:spPr>
          <a:xfrm>
            <a:off x="353292" y="1870364"/>
            <a:ext cx="8628784" cy="4454236"/>
          </a:xfrm>
        </p:spPr>
        <p:txBody>
          <a:bodyPr/>
          <a:lstStyle/>
          <a:p>
            <a:r>
              <a:rPr lang="en-US" sz="3200" dirty="0" smtClean="0">
                <a:solidFill>
                  <a:srgbClr val="002060"/>
                </a:solidFill>
              </a:rPr>
              <a:t>Consortium Director</a:t>
            </a:r>
          </a:p>
          <a:p>
            <a:r>
              <a:rPr lang="en-US" sz="3200" dirty="0" smtClean="0">
                <a:solidFill>
                  <a:srgbClr val="002060"/>
                </a:solidFill>
              </a:rPr>
              <a:t>Technical Team (Yale ITS)</a:t>
            </a:r>
          </a:p>
          <a:p>
            <a:r>
              <a:rPr lang="en-US" sz="3200" dirty="0" smtClean="0">
                <a:solidFill>
                  <a:srgbClr val="002060"/>
                </a:solidFill>
              </a:rPr>
              <a:t>Consultants</a:t>
            </a:r>
          </a:p>
          <a:p>
            <a:r>
              <a:rPr lang="en-US" sz="3200" dirty="0" smtClean="0">
                <a:solidFill>
                  <a:srgbClr val="002060"/>
                </a:solidFill>
              </a:rPr>
              <a:t>Users</a:t>
            </a:r>
            <a:endParaRPr lang="en-US" sz="3200"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 calcmode="lin" valueType="num">
                                      <p:cBhvr additive="base">
                                        <p:cTn id="22"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Committee Structure, Take 1</a:t>
            </a:r>
          </a:p>
        </p:txBody>
      </p:sp>
      <p:sp>
        <p:nvSpPr>
          <p:cNvPr id="5" name="Content Placeholder 4"/>
          <p:cNvSpPr>
            <a:spLocks noGrp="1"/>
          </p:cNvSpPr>
          <p:nvPr>
            <p:ph idx="1"/>
          </p:nvPr>
        </p:nvSpPr>
        <p:spPr/>
        <p:txBody>
          <a:bodyPr/>
          <a:lstStyle/>
          <a:p>
            <a:r>
              <a:rPr lang="en-US" sz="3200" dirty="0" smtClean="0">
                <a:solidFill>
                  <a:srgbClr val="002060"/>
                </a:solidFill>
              </a:rPr>
              <a:t>Tessitura Executive Committee</a:t>
            </a:r>
          </a:p>
          <a:p>
            <a:r>
              <a:rPr lang="en-US" sz="3200" dirty="0" smtClean="0">
                <a:solidFill>
                  <a:srgbClr val="002060"/>
                </a:solidFill>
              </a:rPr>
              <a:t>Tessitura Partners</a:t>
            </a:r>
          </a:p>
          <a:p>
            <a:r>
              <a:rPr lang="en-US" sz="3200" dirty="0" smtClean="0">
                <a:solidFill>
                  <a:srgbClr val="002060"/>
                </a:solidFill>
              </a:rPr>
              <a:t>(Everyone Else)</a:t>
            </a:r>
            <a:endParaRPr lang="en-US" sz="3200"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Committee Structure, Take 1</a:t>
            </a:r>
          </a:p>
        </p:txBody>
      </p:sp>
      <p:sp>
        <p:nvSpPr>
          <p:cNvPr id="5" name="Content Placeholder 4"/>
          <p:cNvSpPr>
            <a:spLocks noGrp="1"/>
          </p:cNvSpPr>
          <p:nvPr>
            <p:ph idx="1"/>
          </p:nvPr>
        </p:nvSpPr>
        <p:spPr/>
        <p:txBody>
          <a:bodyPr/>
          <a:lstStyle/>
          <a:p>
            <a:r>
              <a:rPr lang="en-US" sz="3200" dirty="0" smtClean="0">
                <a:solidFill>
                  <a:srgbClr val="002060"/>
                </a:solidFill>
              </a:rPr>
              <a:t>Tessitura Executive Committee</a:t>
            </a:r>
          </a:p>
          <a:p>
            <a:r>
              <a:rPr lang="en-US" sz="3200" dirty="0" smtClean="0">
                <a:solidFill>
                  <a:srgbClr val="002060"/>
                </a:solidFill>
              </a:rPr>
              <a:t>(Everyone Else)</a:t>
            </a:r>
          </a:p>
          <a:p>
            <a:pPr lvl="1"/>
            <a:r>
              <a:rPr lang="en-US" sz="2800" dirty="0" smtClean="0">
                <a:solidFill>
                  <a:srgbClr val="002060"/>
                </a:solidFill>
              </a:rPr>
              <a:t>Too many meetings</a:t>
            </a:r>
          </a:p>
          <a:p>
            <a:pPr lvl="1"/>
            <a:r>
              <a:rPr lang="en-US" sz="2800" dirty="0" smtClean="0">
                <a:solidFill>
                  <a:srgbClr val="002060"/>
                </a:solidFill>
              </a:rPr>
              <a:t>Meetings are too long</a:t>
            </a:r>
          </a:p>
          <a:p>
            <a:pPr lvl="1"/>
            <a:r>
              <a:rPr lang="en-US" sz="2800" dirty="0" smtClean="0">
                <a:solidFill>
                  <a:srgbClr val="002060"/>
                </a:solidFill>
              </a:rPr>
              <a:t>Meetings are too boring</a:t>
            </a:r>
          </a:p>
          <a:p>
            <a:pPr lvl="1"/>
            <a:r>
              <a:rPr lang="en-US" sz="2800" dirty="0" smtClean="0">
                <a:solidFill>
                  <a:srgbClr val="002060"/>
                </a:solidFill>
              </a:rPr>
              <a:t>“Hardly anything applies to me.”</a:t>
            </a:r>
            <a:endParaRPr lang="en-US" sz="2800"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20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2000"/>
                                        <p:tgtEl>
                                          <p:spTgt spid="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2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fade">
                                      <p:cBhvr>
                                        <p:cTn id="28" dur="20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Committee Structure, Take 2</a:t>
            </a:r>
          </a:p>
        </p:txBody>
      </p:sp>
      <p:sp>
        <p:nvSpPr>
          <p:cNvPr id="5" name="Content Placeholder 4"/>
          <p:cNvSpPr>
            <a:spLocks noGrp="1"/>
          </p:cNvSpPr>
          <p:nvPr>
            <p:ph idx="1"/>
          </p:nvPr>
        </p:nvSpPr>
        <p:spPr/>
        <p:txBody>
          <a:bodyPr/>
          <a:lstStyle/>
          <a:p>
            <a:r>
              <a:rPr lang="en-US" sz="3200" dirty="0" smtClean="0">
                <a:solidFill>
                  <a:srgbClr val="002060"/>
                </a:solidFill>
              </a:rPr>
              <a:t>Tessitura Executive Committee</a:t>
            </a:r>
          </a:p>
          <a:p>
            <a:r>
              <a:rPr lang="en-US" sz="3200" dirty="0" smtClean="0">
                <a:solidFill>
                  <a:srgbClr val="002060"/>
                </a:solidFill>
              </a:rPr>
              <a:t>(Everyone Else)</a:t>
            </a:r>
          </a:p>
          <a:p>
            <a:pPr lvl="1"/>
            <a:r>
              <a:rPr lang="en-US" sz="2800" dirty="0" smtClean="0">
                <a:solidFill>
                  <a:srgbClr val="002060"/>
                </a:solidFill>
              </a:rPr>
              <a:t>Too many meetings</a:t>
            </a:r>
          </a:p>
          <a:p>
            <a:pPr lvl="1"/>
            <a:r>
              <a:rPr lang="en-US" sz="2800" dirty="0" smtClean="0">
                <a:solidFill>
                  <a:srgbClr val="002060"/>
                </a:solidFill>
              </a:rPr>
              <a:t>Meetings are too long</a:t>
            </a:r>
          </a:p>
          <a:p>
            <a:pPr lvl="1"/>
            <a:r>
              <a:rPr lang="en-US" sz="2800" dirty="0" smtClean="0">
                <a:solidFill>
                  <a:srgbClr val="002060"/>
                </a:solidFill>
              </a:rPr>
              <a:t>Meetings are too boring</a:t>
            </a:r>
          </a:p>
          <a:p>
            <a:pPr lvl="1"/>
            <a:r>
              <a:rPr lang="en-US" sz="2800" dirty="0" smtClean="0">
                <a:solidFill>
                  <a:srgbClr val="002060"/>
                </a:solidFill>
              </a:rPr>
              <a:t>“Hardly anything applies to me.”</a:t>
            </a:r>
          </a:p>
          <a:p>
            <a:pPr lvl="1"/>
            <a:endParaRPr lang="en-US" sz="2800" dirty="0" smtClean="0">
              <a:solidFill>
                <a:srgbClr val="002060"/>
              </a:solidFill>
            </a:endParaRPr>
          </a:p>
          <a:p>
            <a:r>
              <a:rPr lang="en-US" sz="3200" dirty="0" smtClean="0">
                <a:solidFill>
                  <a:srgbClr val="002060"/>
                </a:solidFill>
              </a:rPr>
              <a:t>Project Focused Committees</a:t>
            </a:r>
          </a:p>
        </p:txBody>
      </p:sp>
      <p:sp>
        <p:nvSpPr>
          <p:cNvPr id="4" name="&quot;No&quot; Symbol 3"/>
          <p:cNvSpPr/>
          <p:nvPr/>
        </p:nvSpPr>
        <p:spPr bwMode="auto">
          <a:xfrm>
            <a:off x="1350824" y="1558636"/>
            <a:ext cx="2597727" cy="2597727"/>
          </a:xfrm>
          <a:prstGeom prst="noSmoking">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25000">
              <a:ln>
                <a:noFill/>
              </a:ln>
              <a:solidFill>
                <a:schemeClr val="tx1"/>
              </a:solidFill>
              <a:effectLst>
                <a:outerShdw blurRad="38100" dist="38100" dir="2700000" algn="tl">
                  <a:srgbClr val="000000">
                    <a:alpha val="43137"/>
                  </a:srgbClr>
                </a:outerShdw>
              </a:effectLst>
              <a:latin typeface="Arial" pitchFamily="-105" charset="0"/>
              <a:ea typeface="ＭＳ Ｐゴシック" pitchFamily="-105" charset="-128"/>
              <a:cs typeface="ＭＳ Ｐゴシック" pitchFamily="-105"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Committee Structure, Take 2</a:t>
            </a:r>
          </a:p>
        </p:txBody>
      </p:sp>
      <p:sp>
        <p:nvSpPr>
          <p:cNvPr id="5" name="Content Placeholder 4"/>
          <p:cNvSpPr>
            <a:spLocks noGrp="1"/>
          </p:cNvSpPr>
          <p:nvPr>
            <p:ph idx="1"/>
          </p:nvPr>
        </p:nvSpPr>
        <p:spPr/>
        <p:txBody>
          <a:bodyPr/>
          <a:lstStyle/>
          <a:p>
            <a:r>
              <a:rPr lang="en-US" sz="3200" dirty="0" smtClean="0">
                <a:solidFill>
                  <a:srgbClr val="002060"/>
                </a:solidFill>
              </a:rPr>
              <a:t>Tessitura Executive Committee</a:t>
            </a:r>
            <a:endParaRPr lang="en-US" sz="2800" dirty="0" smtClean="0">
              <a:solidFill>
                <a:srgbClr val="002060"/>
              </a:solidFill>
            </a:endParaRPr>
          </a:p>
          <a:p>
            <a:r>
              <a:rPr lang="en-US" sz="3200" dirty="0" smtClean="0">
                <a:solidFill>
                  <a:srgbClr val="002060"/>
                </a:solidFill>
              </a:rPr>
              <a:t>Project Focused Committees</a:t>
            </a:r>
          </a:p>
          <a:p>
            <a:r>
              <a:rPr lang="en-US" sz="3200" dirty="0" smtClean="0">
                <a:solidFill>
                  <a:srgbClr val="002060"/>
                </a:solidFill>
              </a:rPr>
              <a:t>Advantages</a:t>
            </a:r>
          </a:p>
          <a:p>
            <a:pPr lvl="1"/>
            <a:r>
              <a:rPr lang="en-US" sz="2800" dirty="0" smtClean="0">
                <a:solidFill>
                  <a:srgbClr val="002060"/>
                </a:solidFill>
              </a:rPr>
              <a:t>Focused</a:t>
            </a:r>
          </a:p>
          <a:p>
            <a:pPr lvl="1"/>
            <a:r>
              <a:rPr lang="en-US" sz="2800" dirty="0" smtClean="0">
                <a:solidFill>
                  <a:srgbClr val="002060"/>
                </a:solidFill>
              </a:rPr>
              <a:t>Specific Goals</a:t>
            </a:r>
          </a:p>
          <a:p>
            <a:pPr lvl="1"/>
            <a:r>
              <a:rPr lang="en-US" sz="2800" dirty="0" smtClean="0">
                <a:solidFill>
                  <a:srgbClr val="002060"/>
                </a:solidFill>
              </a:rPr>
              <a:t>Relevant</a:t>
            </a:r>
          </a:p>
          <a:p>
            <a:pPr lvl="1"/>
            <a:r>
              <a:rPr lang="en-US" sz="2800" dirty="0" smtClean="0">
                <a:solidFill>
                  <a:srgbClr val="002060"/>
                </a:solidFill>
              </a:rPr>
              <a:t>Effective</a:t>
            </a:r>
          </a:p>
          <a:p>
            <a:pPr lvl="1"/>
            <a:endParaRPr lang="en-US" sz="2800" dirty="0" smtClean="0">
              <a:solidFill>
                <a:srgbClr val="002060"/>
              </a:solidFill>
            </a:endParaRPr>
          </a:p>
          <a:p>
            <a:pPr lvl="1"/>
            <a:endParaRPr lang="en-US" sz="2800"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20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2000"/>
                                        <p:tgtEl>
                                          <p:spTgt spid="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2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fade">
                                      <p:cBhvr>
                                        <p:cTn id="28" dur="2000"/>
                                        <p:tgtEl>
                                          <p:spTgt spid="5">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 calcmode="lin" valueType="num">
                                      <p:cBhvr additive="base">
                                        <p:cTn id="3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Committee Structure, Take 2</a:t>
            </a:r>
          </a:p>
        </p:txBody>
      </p:sp>
      <p:sp>
        <p:nvSpPr>
          <p:cNvPr id="5" name="Content Placeholder 4"/>
          <p:cNvSpPr>
            <a:spLocks noGrp="1"/>
          </p:cNvSpPr>
          <p:nvPr>
            <p:ph idx="1"/>
          </p:nvPr>
        </p:nvSpPr>
        <p:spPr/>
        <p:txBody>
          <a:bodyPr/>
          <a:lstStyle/>
          <a:p>
            <a:r>
              <a:rPr lang="en-US" sz="3200" dirty="0" smtClean="0">
                <a:solidFill>
                  <a:srgbClr val="002060"/>
                </a:solidFill>
              </a:rPr>
              <a:t>Tessitura Executive Committee</a:t>
            </a:r>
            <a:endParaRPr lang="en-US" sz="2800" dirty="0" smtClean="0">
              <a:solidFill>
                <a:srgbClr val="002060"/>
              </a:solidFill>
            </a:endParaRPr>
          </a:p>
          <a:p>
            <a:r>
              <a:rPr lang="en-US" sz="3200" dirty="0" smtClean="0">
                <a:solidFill>
                  <a:srgbClr val="002060"/>
                </a:solidFill>
              </a:rPr>
              <a:t>Project Focused Committees</a:t>
            </a:r>
          </a:p>
          <a:p>
            <a:r>
              <a:rPr lang="en-US" sz="3200" dirty="0" smtClean="0">
                <a:solidFill>
                  <a:srgbClr val="002060"/>
                </a:solidFill>
              </a:rPr>
              <a:t>Disadvantages</a:t>
            </a:r>
          </a:p>
          <a:p>
            <a:pPr lvl="1"/>
            <a:r>
              <a:rPr lang="en-US" sz="2800" dirty="0" smtClean="0">
                <a:solidFill>
                  <a:srgbClr val="002060"/>
                </a:solidFill>
              </a:rPr>
              <a:t>Cross-Organization Relationships</a:t>
            </a:r>
          </a:p>
          <a:p>
            <a:pPr lvl="1"/>
            <a:r>
              <a:rPr lang="en-US" sz="2800" dirty="0" smtClean="0">
                <a:solidFill>
                  <a:srgbClr val="002060"/>
                </a:solidFill>
              </a:rPr>
              <a:t>Shared Resources</a:t>
            </a:r>
          </a:p>
          <a:p>
            <a:pPr lvl="1"/>
            <a:r>
              <a:rPr lang="en-US" sz="2800" dirty="0" smtClean="0">
                <a:solidFill>
                  <a:srgbClr val="002060"/>
                </a:solidFill>
              </a:rPr>
              <a:t>Big Picture Accountability</a:t>
            </a:r>
          </a:p>
          <a:p>
            <a:pPr lvl="1"/>
            <a:r>
              <a:rPr lang="en-US" sz="2800" dirty="0" smtClean="0">
                <a:solidFill>
                  <a:srgbClr val="002060"/>
                </a:solidFill>
              </a:rPr>
              <a:t>Org Chart (Me)</a:t>
            </a:r>
          </a:p>
          <a:p>
            <a:pPr lvl="1"/>
            <a:endParaRPr lang="en-US" sz="2800" dirty="0" smtClean="0">
              <a:solidFill>
                <a:srgbClr val="002060"/>
              </a:solidFill>
            </a:endParaRPr>
          </a:p>
          <a:p>
            <a:pPr lvl="1"/>
            <a:endParaRPr lang="en-US" sz="2800"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20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2000"/>
                                        <p:tgtEl>
                                          <p:spTgt spid="5">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2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fade">
                                      <p:cBhvr>
                                        <p:cTn id="28" dur="2000"/>
                                        <p:tgtEl>
                                          <p:spTgt spid="5">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 calcmode="lin" valueType="num">
                                      <p:cBhvr additive="base">
                                        <p:cTn id="3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Committee Structure, Take 3</a:t>
            </a:r>
          </a:p>
        </p:txBody>
      </p:sp>
      <p:sp>
        <p:nvSpPr>
          <p:cNvPr id="5" name="Content Placeholder 4"/>
          <p:cNvSpPr>
            <a:spLocks noGrp="1"/>
          </p:cNvSpPr>
          <p:nvPr>
            <p:ph idx="1"/>
          </p:nvPr>
        </p:nvSpPr>
        <p:spPr/>
        <p:txBody>
          <a:bodyPr/>
          <a:lstStyle/>
          <a:p>
            <a:r>
              <a:rPr lang="en-US" sz="3200" dirty="0" smtClean="0">
                <a:solidFill>
                  <a:srgbClr val="002060"/>
                </a:solidFill>
              </a:rPr>
              <a:t>Tessitura Executive Committee</a:t>
            </a:r>
            <a:endParaRPr lang="en-US" sz="2800" dirty="0" smtClean="0">
              <a:solidFill>
                <a:srgbClr val="002060"/>
              </a:solidFill>
            </a:endParaRPr>
          </a:p>
          <a:p>
            <a:r>
              <a:rPr lang="en-US" sz="3200" dirty="0" smtClean="0">
                <a:solidFill>
                  <a:srgbClr val="002060"/>
                </a:solidFill>
              </a:rPr>
              <a:t>Project Focused Committees</a:t>
            </a:r>
          </a:p>
          <a:p>
            <a:pPr lvl="1"/>
            <a:r>
              <a:rPr lang="en-US" sz="2800" dirty="0" smtClean="0">
                <a:solidFill>
                  <a:srgbClr val="002060"/>
                </a:solidFill>
              </a:rPr>
              <a:t>Tessitura Next Generation</a:t>
            </a:r>
          </a:p>
          <a:p>
            <a:pPr lvl="1"/>
            <a:r>
              <a:rPr lang="en-US" sz="2800" dirty="0" smtClean="0">
                <a:solidFill>
                  <a:srgbClr val="002060"/>
                </a:solidFill>
              </a:rPr>
              <a:t>Large customizations</a:t>
            </a:r>
          </a:p>
          <a:p>
            <a:pPr lvl="1"/>
            <a:r>
              <a:rPr lang="en-US" sz="2800" dirty="0" smtClean="0">
                <a:solidFill>
                  <a:srgbClr val="002060"/>
                </a:solidFill>
              </a:rPr>
              <a:t>Web projects</a:t>
            </a:r>
          </a:p>
          <a:p>
            <a:r>
              <a:rPr lang="en-US" sz="3200" dirty="0" smtClean="0">
                <a:solidFill>
                  <a:srgbClr val="002060"/>
                </a:solidFill>
              </a:rPr>
              <a:t>Tessitura Super Users</a:t>
            </a:r>
          </a:p>
          <a:p>
            <a:r>
              <a:rPr lang="en-US" sz="3200" dirty="0" smtClean="0">
                <a:solidFill>
                  <a:srgbClr val="002060"/>
                </a:solidFill>
              </a:rPr>
              <a:t>Tessitura Data Management Work Group</a:t>
            </a:r>
          </a:p>
          <a:p>
            <a:endParaRPr lang="en-US" sz="2800" dirty="0" smtClean="0">
              <a:solidFill>
                <a:srgbClr val="002060"/>
              </a:solidFill>
            </a:endParaRPr>
          </a:p>
          <a:p>
            <a:pPr lvl="1"/>
            <a:endParaRPr lang="en-US" sz="2800"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2000"/>
                                        <p:tgtEl>
                                          <p:spTgt spid="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2000"/>
                                        <p:tgtEl>
                                          <p:spTgt spid="5">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fade">
                                      <p:cBhvr>
                                        <p:cTn id="21" dur="2000"/>
                                        <p:tgtEl>
                                          <p:spTgt spid="5">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txEl>
                                              <p:pRg st="5" end="5"/>
                                            </p:txEl>
                                          </p:spTgt>
                                        </p:tgtEl>
                                        <p:attrNameLst>
                                          <p:attrName>style.visibility</p:attrName>
                                        </p:attrNameLst>
                                      </p:cBhvr>
                                      <p:to>
                                        <p:strVal val="visible"/>
                                      </p:to>
                                    </p:set>
                                    <p:animEffect transition="in" filter="fade">
                                      <p:cBhvr>
                                        <p:cTn id="26" dur="2000"/>
                                        <p:tgtEl>
                                          <p:spTgt spid="5">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fade">
                                      <p:cBhvr>
                                        <p:cTn id="31" dur="20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Data Management Work Group</a:t>
            </a:r>
          </a:p>
        </p:txBody>
      </p:sp>
      <p:sp>
        <p:nvSpPr>
          <p:cNvPr id="5" name="Content Placeholder 4"/>
          <p:cNvSpPr>
            <a:spLocks noGrp="1"/>
          </p:cNvSpPr>
          <p:nvPr>
            <p:ph idx="1"/>
          </p:nvPr>
        </p:nvSpPr>
        <p:spPr/>
        <p:txBody>
          <a:bodyPr/>
          <a:lstStyle/>
          <a:p>
            <a:r>
              <a:rPr lang="en-US" sz="3200" dirty="0" smtClean="0">
                <a:solidFill>
                  <a:srgbClr val="002060"/>
                </a:solidFill>
              </a:rPr>
              <a:t>Resolve issues &amp; create policy related to shared data usage across the consortium</a:t>
            </a:r>
          </a:p>
          <a:p>
            <a:r>
              <a:rPr lang="en-US" sz="3200" dirty="0" smtClean="0">
                <a:solidFill>
                  <a:srgbClr val="002060"/>
                </a:solidFill>
              </a:rPr>
              <a:t>Box office, gift entry, events, lists</a:t>
            </a:r>
          </a:p>
          <a:p>
            <a:r>
              <a:rPr lang="en-US" sz="3200" dirty="0" smtClean="0">
                <a:solidFill>
                  <a:srgbClr val="002060"/>
                </a:solidFill>
              </a:rPr>
              <a:t>Major policy shifts are reviewed and approved by Executive Committee</a:t>
            </a:r>
          </a:p>
          <a:p>
            <a:pPr lvl="1"/>
            <a:endParaRPr lang="en-US" sz="2800"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Super Users</a:t>
            </a:r>
          </a:p>
        </p:txBody>
      </p:sp>
      <p:sp>
        <p:nvSpPr>
          <p:cNvPr id="5" name="Content Placeholder 4"/>
          <p:cNvSpPr>
            <a:spLocks noGrp="1"/>
          </p:cNvSpPr>
          <p:nvPr>
            <p:ph idx="1"/>
          </p:nvPr>
        </p:nvSpPr>
        <p:spPr/>
        <p:txBody>
          <a:bodyPr/>
          <a:lstStyle/>
          <a:p>
            <a:r>
              <a:rPr lang="en-US" sz="3200" dirty="0" smtClean="0"/>
              <a:t>Serve as the subject matter expert in their field.</a:t>
            </a:r>
          </a:p>
          <a:p>
            <a:r>
              <a:rPr lang="en-US" sz="3200" dirty="0" smtClean="0"/>
              <a:t>Provide basic support and training to Yale Tessitura Users </a:t>
            </a:r>
            <a:r>
              <a:rPr lang="en-US" sz="3200" b="1" dirty="0" smtClean="0"/>
              <a:t>across the consortium.</a:t>
            </a:r>
          </a:p>
          <a:p>
            <a:r>
              <a:rPr lang="en-US" sz="3200" dirty="0" smtClean="0"/>
              <a:t>Share information about Tessitura innovations and customizations.</a:t>
            </a:r>
          </a:p>
          <a:p>
            <a:r>
              <a:rPr lang="en-US" sz="3200" dirty="0" smtClean="0"/>
              <a:t>Increase Tessitura knowledge through advanced trainings.</a:t>
            </a:r>
          </a:p>
          <a:p>
            <a:pPr lvl="1">
              <a:buNone/>
            </a:pPr>
            <a:endParaRPr lang="en-US" sz="2800"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2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Executive Committee</a:t>
            </a:r>
          </a:p>
        </p:txBody>
      </p:sp>
      <p:sp>
        <p:nvSpPr>
          <p:cNvPr id="5" name="Content Placeholder 4"/>
          <p:cNvSpPr>
            <a:spLocks noGrp="1"/>
          </p:cNvSpPr>
          <p:nvPr>
            <p:ph idx="1"/>
          </p:nvPr>
        </p:nvSpPr>
        <p:spPr/>
        <p:txBody>
          <a:bodyPr/>
          <a:lstStyle/>
          <a:p>
            <a:r>
              <a:rPr lang="en-US" sz="3200" dirty="0" smtClean="0"/>
              <a:t>Prioritize projects, considering consortium wide and organization-specific needs</a:t>
            </a:r>
          </a:p>
          <a:p>
            <a:r>
              <a:rPr lang="en-US" sz="3200" dirty="0" smtClean="0"/>
              <a:t>Maintain an understanding of the big picture and how their needs fit in</a:t>
            </a:r>
          </a:p>
          <a:p>
            <a:r>
              <a:rPr lang="en-US" sz="3200" dirty="0" smtClean="0"/>
              <a:t>Communicate and provide guidance within their organizations on priorities, issues, deadlines</a:t>
            </a:r>
          </a:p>
          <a:p>
            <a:pPr lvl="1">
              <a:buNone/>
            </a:pPr>
            <a:endParaRPr lang="en-US" sz="2800"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2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Executive Project Report</a:t>
            </a:r>
          </a:p>
        </p:txBody>
      </p:sp>
      <p:pic>
        <p:nvPicPr>
          <p:cNvPr id="19458" name="Picture 2"/>
          <p:cNvPicPr>
            <a:picLocks noGrp="1" noChangeAspect="1" noChangeArrowheads="1"/>
          </p:cNvPicPr>
          <p:nvPr>
            <p:ph idx="1"/>
          </p:nvPr>
        </p:nvPicPr>
        <p:blipFill>
          <a:blip r:embed="rId4"/>
          <a:srcRect/>
          <a:stretch>
            <a:fillRect/>
          </a:stretch>
        </p:blipFill>
        <p:spPr bwMode="auto">
          <a:xfrm>
            <a:off x="141728" y="909744"/>
            <a:ext cx="7838487" cy="563653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Executive Road Map</a:t>
            </a:r>
          </a:p>
        </p:txBody>
      </p:sp>
      <p:pic>
        <p:nvPicPr>
          <p:cNvPr id="20482" name="Picture 2"/>
          <p:cNvPicPr>
            <a:picLocks noGrp="1" noChangeAspect="1" noChangeArrowheads="1"/>
          </p:cNvPicPr>
          <p:nvPr>
            <p:ph idx="1"/>
          </p:nvPr>
        </p:nvPicPr>
        <p:blipFill>
          <a:blip r:embed="rId4"/>
          <a:srcRect l="2771" r="3461"/>
          <a:stretch>
            <a:fillRect/>
          </a:stretch>
        </p:blipFill>
        <p:spPr bwMode="auto">
          <a:xfrm>
            <a:off x="109729" y="1844407"/>
            <a:ext cx="8949484" cy="399528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Online Group</a:t>
            </a:r>
          </a:p>
        </p:txBody>
      </p:sp>
      <p:pic>
        <p:nvPicPr>
          <p:cNvPr id="21506" name="Picture 2"/>
          <p:cNvPicPr>
            <a:picLocks noGrp="1" noChangeAspect="1" noChangeArrowheads="1"/>
          </p:cNvPicPr>
          <p:nvPr>
            <p:ph idx="1"/>
          </p:nvPr>
        </p:nvPicPr>
        <p:blipFill>
          <a:blip r:embed="rId4"/>
          <a:srcRect/>
          <a:stretch>
            <a:fillRect/>
          </a:stretch>
        </p:blipFill>
        <p:spPr bwMode="auto">
          <a:xfrm>
            <a:off x="280483" y="1051213"/>
            <a:ext cx="5787808" cy="56168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Blog</a:t>
            </a:r>
          </a:p>
        </p:txBody>
      </p:sp>
      <p:sp>
        <p:nvSpPr>
          <p:cNvPr id="4" name="Content Placeholder 3"/>
          <p:cNvSpPr>
            <a:spLocks noGrp="1"/>
          </p:cNvSpPr>
          <p:nvPr>
            <p:ph idx="1"/>
          </p:nvPr>
        </p:nvSpPr>
        <p:spPr/>
        <p:txBody>
          <a:bodyPr/>
          <a:lstStyle/>
          <a:p>
            <a:endParaRPr lang="en-US" dirty="0"/>
          </a:p>
        </p:txBody>
      </p:sp>
      <p:pic>
        <p:nvPicPr>
          <p:cNvPr id="22530" name="Picture 2"/>
          <p:cNvPicPr>
            <a:picLocks noChangeAspect="1" noChangeArrowheads="1"/>
          </p:cNvPicPr>
          <p:nvPr/>
        </p:nvPicPr>
        <p:blipFill>
          <a:blip r:embed="rId4"/>
          <a:srcRect t="15701"/>
          <a:stretch>
            <a:fillRect/>
          </a:stretch>
        </p:blipFill>
        <p:spPr bwMode="auto">
          <a:xfrm>
            <a:off x="145473" y="955956"/>
            <a:ext cx="6791420" cy="5652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Discussions</a:t>
            </a:r>
          </a:p>
        </p:txBody>
      </p:sp>
      <p:pic>
        <p:nvPicPr>
          <p:cNvPr id="23554" name="Picture 2"/>
          <p:cNvPicPr>
            <a:picLocks noGrp="1" noChangeAspect="1" noChangeArrowheads="1"/>
          </p:cNvPicPr>
          <p:nvPr>
            <p:ph idx="1"/>
          </p:nvPr>
        </p:nvPicPr>
        <p:blipFill>
          <a:blip r:embed="rId4"/>
          <a:srcRect/>
          <a:stretch>
            <a:fillRect/>
          </a:stretch>
        </p:blipFill>
        <p:spPr bwMode="auto">
          <a:xfrm>
            <a:off x="275286" y="988867"/>
            <a:ext cx="7053629" cy="555740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Knowledge Base</a:t>
            </a:r>
          </a:p>
        </p:txBody>
      </p:sp>
      <p:pic>
        <p:nvPicPr>
          <p:cNvPr id="24578" name="Picture 2"/>
          <p:cNvPicPr>
            <a:picLocks noGrp="1" noChangeAspect="1" noChangeArrowheads="1"/>
          </p:cNvPicPr>
          <p:nvPr>
            <p:ph idx="1"/>
          </p:nvPr>
        </p:nvPicPr>
        <p:blipFill>
          <a:blip r:embed="rId4"/>
          <a:srcRect b="10929"/>
          <a:stretch>
            <a:fillRect/>
          </a:stretch>
        </p:blipFill>
        <p:spPr bwMode="auto">
          <a:xfrm>
            <a:off x="0" y="855949"/>
            <a:ext cx="5694218" cy="580339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Knowledge Base</a:t>
            </a:r>
          </a:p>
        </p:txBody>
      </p:sp>
      <p:pic>
        <p:nvPicPr>
          <p:cNvPr id="25602" name="Picture 2"/>
          <p:cNvPicPr>
            <a:picLocks noGrp="1" noChangeAspect="1" noChangeArrowheads="1"/>
          </p:cNvPicPr>
          <p:nvPr>
            <p:ph idx="1"/>
          </p:nvPr>
        </p:nvPicPr>
        <p:blipFill>
          <a:blip r:embed="rId4"/>
          <a:srcRect/>
          <a:stretch>
            <a:fillRect/>
          </a:stretch>
        </p:blipFill>
        <p:spPr bwMode="auto">
          <a:xfrm>
            <a:off x="194364" y="2248340"/>
            <a:ext cx="8850404" cy="2614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SharePoint</a:t>
            </a:r>
          </a:p>
        </p:txBody>
      </p:sp>
      <p:pic>
        <p:nvPicPr>
          <p:cNvPr id="26626" name="Picture 2"/>
          <p:cNvPicPr>
            <a:picLocks noGrp="1" noChangeAspect="1" noChangeArrowheads="1"/>
          </p:cNvPicPr>
          <p:nvPr>
            <p:ph idx="1"/>
          </p:nvPr>
        </p:nvPicPr>
        <p:blipFill>
          <a:blip r:embed="rId4"/>
          <a:srcRect/>
          <a:stretch>
            <a:fillRect/>
          </a:stretch>
        </p:blipFill>
        <p:spPr bwMode="auto">
          <a:xfrm>
            <a:off x="145474" y="1946990"/>
            <a:ext cx="8856662" cy="371214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n-US" b="1" dirty="0" smtClean="0"/>
              <a:t>Future Goals</a:t>
            </a:r>
          </a:p>
        </p:txBody>
      </p:sp>
      <p:sp>
        <p:nvSpPr>
          <p:cNvPr id="4" name="Content Placeholder 3"/>
          <p:cNvSpPr>
            <a:spLocks noGrp="1"/>
          </p:cNvSpPr>
          <p:nvPr>
            <p:ph idx="1"/>
          </p:nvPr>
        </p:nvSpPr>
        <p:spPr/>
        <p:txBody>
          <a:bodyPr/>
          <a:lstStyle/>
          <a:p>
            <a:r>
              <a:rPr lang="en-US" sz="3200" dirty="0" smtClean="0"/>
              <a:t>Guest posters on Blog</a:t>
            </a:r>
          </a:p>
          <a:p>
            <a:r>
              <a:rPr lang="en-US" sz="3200" dirty="0" smtClean="0"/>
              <a:t>Monthly series on Blog</a:t>
            </a:r>
          </a:p>
          <a:p>
            <a:r>
              <a:rPr lang="en-US" sz="3200" dirty="0" smtClean="0"/>
              <a:t>Even more engagement</a:t>
            </a:r>
          </a:p>
          <a:p>
            <a:r>
              <a:rPr lang="en-US" sz="3200" dirty="0" smtClean="0"/>
              <a:t>Even more information exchange</a:t>
            </a:r>
          </a:p>
          <a:p>
            <a:r>
              <a:rPr lang="en-US" sz="3200" dirty="0" smtClean="0"/>
              <a:t>Org Chart</a:t>
            </a:r>
            <a:endParaRPr lang="en-US" sz="32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Thank you!</a:t>
            </a:r>
            <a:endParaRPr lang="en-US" dirty="0"/>
          </a:p>
        </p:txBody>
      </p:sp>
      <p:sp>
        <p:nvSpPr>
          <p:cNvPr id="2" name="Slide Number Placeholder 1"/>
          <p:cNvSpPr>
            <a:spLocks noGrp="1"/>
          </p:cNvSpPr>
          <p:nvPr>
            <p:ph type="sldNum" sz="quarter" idx="10"/>
          </p:nvPr>
        </p:nvSpPr>
        <p:spPr/>
        <p:txBody>
          <a:bodyPr/>
          <a:lstStyle/>
          <a:p>
            <a:fld id="{3F1581CF-8516-4164-A7D7-5DE9A3A44ED7}" type="slidenum">
              <a:rPr lang="en-US" smtClean="0"/>
              <a:pPr/>
              <a:t>24</a:t>
            </a:fld>
            <a:endParaRPr lang="en-US">
              <a:solidFill>
                <a:schemeClr val="bg2"/>
              </a:solidFill>
            </a:endParaRPr>
          </a:p>
        </p:txBody>
      </p:sp>
      <p:pic>
        <p:nvPicPr>
          <p:cNvPr id="9" name="Content Placeholder 8" descr="Picture1.jpg"/>
          <p:cNvPicPr>
            <a:picLocks noGrp="1" noChangeAspect="1"/>
          </p:cNvPicPr>
          <p:nvPr>
            <p:ph idx="1"/>
          </p:nvPr>
        </p:nvPicPr>
        <p:blipFill>
          <a:blip r:embed="rId3"/>
          <a:srcRect t="12437"/>
          <a:stretch>
            <a:fillRect/>
          </a:stretch>
        </p:blipFill>
        <p:spPr>
          <a:xfrm>
            <a:off x="-5582" y="847165"/>
            <a:ext cx="9149581" cy="6010836"/>
          </a:xfr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Georgia"/>
        <a:ea typeface="ＭＳ Ｐゴシック"/>
        <a:cs typeface="ＭＳ Ｐゴシック"/>
      </a:majorFont>
      <a:minorFont>
        <a:latin typeface="Verdan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25000">
            <a:ln>
              <a:noFill/>
            </a:ln>
            <a:solidFill>
              <a:schemeClr val="tx1"/>
            </a:solidFill>
            <a:effectLst>
              <a:outerShdw blurRad="38100" dist="38100" dir="2700000" algn="tl">
                <a:srgbClr val="000000">
                  <a:alpha val="43137"/>
                </a:srgbClr>
              </a:outerShdw>
            </a:effectLst>
            <a:latin typeface="Arial" pitchFamily="-105" charset="0"/>
            <a:ea typeface="ＭＳ Ｐゴシック" pitchFamily="-105" charset="-128"/>
            <a:cs typeface="ＭＳ Ｐゴシック" pitchFamily="-105"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25000">
            <a:ln>
              <a:noFill/>
            </a:ln>
            <a:solidFill>
              <a:schemeClr val="tx1"/>
            </a:solidFill>
            <a:effectLst>
              <a:outerShdw blurRad="38100" dist="38100" dir="2700000" algn="tl">
                <a:srgbClr val="000000">
                  <a:alpha val="43137"/>
                </a:srgbClr>
              </a:outerShdw>
            </a:effectLst>
            <a:latin typeface="Arial" pitchFamily="-105" charset="0"/>
            <a:ea typeface="ＭＳ Ｐゴシック" pitchFamily="-105" charset="-128"/>
            <a:cs typeface="ＭＳ Ｐゴシック" pitchFamily="-105"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1545</TotalTime>
  <Words>2345</Words>
  <Application>Microsoft Office PowerPoint</Application>
  <PresentationFormat>On-screen Show (4:3)</PresentationFormat>
  <Paragraphs>227</Paragraphs>
  <Slides>24</Slides>
  <Notes>24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Blank Presentation</vt:lpstr>
      <vt:lpstr>Managing Consortium Relationships</vt:lpstr>
      <vt:lpstr>Agenda</vt:lpstr>
      <vt:lpstr>Yale Consortium Overview</vt:lpstr>
      <vt:lpstr>Staff Structure</vt:lpstr>
      <vt:lpstr>Staff Structure</vt:lpstr>
      <vt:lpstr>Committee Structure, Take 1</vt:lpstr>
      <vt:lpstr>Committee Structure, Take 1</vt:lpstr>
      <vt:lpstr>Committee Structure, Take 2</vt:lpstr>
      <vt:lpstr>Committee Structure, Take 2</vt:lpstr>
      <vt:lpstr>Committee Structure, Take 2</vt:lpstr>
      <vt:lpstr>Committee Structure, Take 3</vt:lpstr>
      <vt:lpstr>Data Management Work Group</vt:lpstr>
      <vt:lpstr>Super Users</vt:lpstr>
      <vt:lpstr>Executive Committee</vt:lpstr>
      <vt:lpstr>Executive Project Report</vt:lpstr>
      <vt:lpstr>Executive Road Map</vt:lpstr>
      <vt:lpstr>Online Group</vt:lpstr>
      <vt:lpstr>Blog</vt:lpstr>
      <vt:lpstr>Discussions</vt:lpstr>
      <vt:lpstr>Knowledge Base</vt:lpstr>
      <vt:lpstr>Knowledge Base</vt:lpstr>
      <vt:lpstr>SharePoint</vt:lpstr>
      <vt:lpstr>Future Goals</vt:lpstr>
      <vt:lpstr>Thank you!</vt:lpstr>
    </vt:vector>
  </TitlesOfParts>
  <Company>Yale University</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Yale FBO Communications</dc:title>
  <dc:creator>Patrick J. Lynch</dc:creator>
  <cp:lastModifiedBy>Hazel Robinson</cp:lastModifiedBy>
  <cp:revision>152</cp:revision>
  <cp:lastPrinted>2007-07-16T15:50:51Z</cp:lastPrinted>
  <dcterms:modified xsi:type="dcterms:W3CDTF">2011-12-22T09:53:54Z</dcterms:modified>
</cp:coreProperties>
</file>