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7"/>
  </p:notesMasterIdLst>
  <p:sldIdLst>
    <p:sldId id="256" r:id="rId2"/>
    <p:sldId id="257" r:id="rId3"/>
    <p:sldId id="258" r:id="rId4"/>
    <p:sldId id="266" r:id="rId5"/>
    <p:sldId id="264" r:id="rId6"/>
    <p:sldId id="259" r:id="rId7"/>
    <p:sldId id="261" r:id="rId8"/>
    <p:sldId id="260" r:id="rId9"/>
    <p:sldId id="262" r:id="rId10"/>
    <p:sldId id="263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91" r:id="rId34"/>
    <p:sldId id="290" r:id="rId35"/>
    <p:sldId id="289" r:id="rId3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763" autoAdjust="0"/>
  </p:normalViewPr>
  <p:slideViewPr>
    <p:cSldViewPr>
      <p:cViewPr>
        <p:scale>
          <a:sx n="77" d="100"/>
          <a:sy n="77" d="100"/>
        </p:scale>
        <p:origin x="-30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E8CEF7D-BE08-41C9-B023-D28ED56E88CA}" type="datetimeFigureOut">
              <a:rPr lang="en-US"/>
              <a:pPr>
                <a:defRPr/>
              </a:pPr>
              <a:t>12/22/2011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A593455-7019-4DBA-AC6F-E5137B39B0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15974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2291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2A593455-7019-4DBA-AC6F-E5137B39B067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304800"/>
            <a:ext cx="9144000" cy="5791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</a:defRPr>
            </a:lvl1pPr>
          </a:lstStyle>
          <a:p>
            <a:pPr>
              <a:defRPr/>
            </a:pPr>
            <a:fld id="{148B2C4B-89E3-46CE-AEF4-2A38EF5D341D}" type="datetimeFigureOut">
              <a:rPr lang="en-US"/>
              <a:pPr>
                <a:defRPr/>
              </a:pPr>
              <a:t>12/22/2011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</a:defRPr>
            </a:lvl1pPr>
          </a:lstStyle>
          <a:p>
            <a:pPr>
              <a:defRPr/>
            </a:pPr>
            <a:fld id="{C075E975-9162-4E36-98B1-A254C4B90B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</a:defRPr>
            </a:lvl1pPr>
          </a:lstStyle>
          <a:p>
            <a:pPr>
              <a:defRPr/>
            </a:pPr>
            <a:fld id="{534B0A6E-7ED4-4B78-BB24-E222264B5D2D}" type="datetimeFigureOut">
              <a:rPr lang="en-US"/>
              <a:pPr>
                <a:defRPr/>
              </a:pPr>
              <a:t>12/22/2011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</a:defRPr>
            </a:lvl1pPr>
          </a:lstStyle>
          <a:p>
            <a:pPr>
              <a:defRPr/>
            </a:pPr>
            <a:fld id="{6A19049C-DE44-4A10-96DF-2D58C025C3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</a:defRPr>
            </a:lvl1pPr>
          </a:lstStyle>
          <a:p>
            <a:pPr>
              <a:defRPr/>
            </a:pPr>
            <a:fld id="{2040EB3C-7618-4046-AC7F-FAF23AB54C22}" type="datetimeFigureOut">
              <a:rPr lang="en-US"/>
              <a:pPr>
                <a:defRPr/>
              </a:pPr>
              <a:t>12/22/2011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smtClean="0">
                <a:latin typeface="+mn-lt"/>
              </a:defRPr>
            </a:lvl1pPr>
          </a:lstStyle>
          <a:p>
            <a:pPr>
              <a:defRPr/>
            </a:pPr>
            <a:fld id="{9E967B14-EC44-4848-B775-B7B2A66DC0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04E2E">
            <a:alpha val="94901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04800"/>
            <a:ext cx="9144000" cy="5943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pic>
        <p:nvPicPr>
          <p:cNvPr id="1029" name="Picture 7" descr="Tessitura_ColorBackgroundLogo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44538" y="6361113"/>
            <a:ext cx="990600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2590800" y="6477000"/>
            <a:ext cx="3981450" cy="2301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900" dirty="0">
                <a:solidFill>
                  <a:schemeClr val="bg1"/>
                </a:solidFill>
                <a:latin typeface="Georgia" pitchFamily="18" charset="0"/>
              </a:rPr>
              <a:t>The Global Leader for Arts &amp; Cultural Technology + Services + Community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1" r:id="rId2"/>
    <p:sldLayoutId id="2147483674" r:id="rId3"/>
    <p:sldLayoutId id="2147483672" r:id="rId4"/>
    <p:sldLayoutId id="2147483675" r:id="rId5"/>
    <p:sldLayoutId id="2147483676" r:id="rId6"/>
  </p:sldLayoutIdLst>
  <p:txStyles>
    <p:titleStyle>
      <a:lvl1pPr algn="ctr" rtl="0" fontAlgn="base">
        <a:spcBef>
          <a:spcPct val="0"/>
        </a:spcBef>
        <a:spcAft>
          <a:spcPct val="0"/>
        </a:spcAft>
        <a:defRPr sz="4000" kern="1200">
          <a:solidFill>
            <a:srgbClr val="7F7F7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000">
          <a:solidFill>
            <a:srgbClr val="7F7F7F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7F7F7F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Gift Aid</a:t>
            </a:r>
            <a:br>
              <a:rPr lang="en-GB" dirty="0" smtClean="0"/>
            </a:br>
            <a:r>
              <a:rPr lang="en-GB" dirty="0" smtClean="0"/>
              <a:t>Free Money!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UK Tessitura Conference 2011</a:t>
            </a:r>
          </a:p>
          <a:p>
            <a:r>
              <a:rPr lang="en-GB" dirty="0" smtClean="0"/>
              <a:t>Ben Magson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371600"/>
            <a:ext cx="609600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Standard Gift Aid Screens and Reports</a:t>
            </a:r>
          </a:p>
          <a:p>
            <a:endParaRPr lang="en-GB" dirty="0" smtClean="0"/>
          </a:p>
          <a:p>
            <a:r>
              <a:rPr lang="en-GB" dirty="0" smtClean="0"/>
              <a:t>Setup and Configuration</a:t>
            </a:r>
          </a:p>
          <a:p>
            <a:endParaRPr lang="en-GB" dirty="0" smtClean="0"/>
          </a:p>
          <a:p>
            <a:r>
              <a:rPr lang="en-GB" dirty="0" smtClean="0"/>
              <a:t>Processing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Search TessituraNetwork.com for “Gift Aid T-Cast”</a:t>
            </a:r>
          </a:p>
          <a:p>
            <a:endParaRPr lang="en-GB" dirty="0"/>
          </a:p>
          <a:p>
            <a:endParaRPr lang="en-GB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048000"/>
            <a:ext cx="4457700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860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Standard Gift Aid Screens and Reports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Gift Aid Screens</a:t>
            </a:r>
          </a:p>
          <a:p>
            <a:endParaRPr lang="en-GB" dirty="0" smtClean="0"/>
          </a:p>
          <a:p>
            <a:r>
              <a:rPr lang="en-GB" dirty="0" smtClean="0"/>
              <a:t>Reports</a:t>
            </a:r>
          </a:p>
          <a:p>
            <a:endParaRPr lang="en-GB" dirty="0" smtClean="0"/>
          </a:p>
          <a:p>
            <a:r>
              <a:rPr lang="en-GB" dirty="0" smtClean="0"/>
              <a:t>List Criteria</a:t>
            </a:r>
          </a:p>
        </p:txBody>
      </p:sp>
    </p:spTree>
    <p:extLst>
      <p:ext uri="{BB962C8B-B14F-4D97-AF65-F5344CB8AC3E}">
        <p14:creationId xmlns:p14="http://schemas.microsoft.com/office/powerpoint/2010/main" val="73525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Standard Gift Aid Screens and Reports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Gift Aid Declarations</a:t>
            </a:r>
          </a:p>
          <a:p>
            <a:pPr lvl="1"/>
            <a:r>
              <a:rPr lang="en-GB" sz="2400" dirty="0" smtClean="0"/>
              <a:t>Constituent Record &gt; Transactions tab &gt; Declarations</a:t>
            </a:r>
          </a:p>
          <a:p>
            <a:pPr lvl="1"/>
            <a:endParaRPr lang="en-GB" dirty="0"/>
          </a:p>
          <a:p>
            <a:pPr lvl="1"/>
            <a:endParaRPr lang="en-GB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2625538"/>
            <a:ext cx="7181800" cy="331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34254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Standard Gift Aid Screens and Reports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Gift Aid Payments</a:t>
            </a:r>
          </a:p>
          <a:p>
            <a:pPr lvl="1"/>
            <a:r>
              <a:rPr lang="en-GB" sz="2400" dirty="0" smtClean="0"/>
              <a:t>Constituent Record &gt; Transactions tab &gt; Gift Aid</a:t>
            </a:r>
          </a:p>
          <a:p>
            <a:pPr lvl="1"/>
            <a:endParaRPr lang="en-GB" dirty="0"/>
          </a:p>
          <a:p>
            <a:pPr lvl="1"/>
            <a:endParaRPr lang="en-GB" dirty="0" smtClean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000" y="2624400"/>
            <a:ext cx="7182000" cy="29395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55192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Standard Gift Aid Screens and Reports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Reports</a:t>
            </a:r>
            <a:endParaRPr lang="en-GB" dirty="0"/>
          </a:p>
          <a:p>
            <a:pPr lvl="1">
              <a:buFont typeface="+mj-lt"/>
              <a:buAutoNum type="arabicPeriod"/>
            </a:pPr>
            <a:r>
              <a:rPr lang="en-US" dirty="0"/>
              <a:t>		</a:t>
            </a:r>
            <a:r>
              <a:rPr lang="en-US" dirty="0" smtClean="0"/>
              <a:t>Gift </a:t>
            </a:r>
            <a:r>
              <a:rPr lang="en-US" dirty="0"/>
              <a:t>Aid Claims </a:t>
            </a:r>
            <a:endParaRPr lang="en-US" dirty="0" smtClean="0"/>
          </a:p>
          <a:p>
            <a:pPr lvl="1">
              <a:buFont typeface="+mj-lt"/>
              <a:buAutoNum type="arabicPeriod"/>
            </a:pPr>
            <a:r>
              <a:rPr lang="en-US" dirty="0"/>
              <a:t>	</a:t>
            </a:r>
            <a:r>
              <a:rPr lang="en-US" dirty="0" smtClean="0"/>
              <a:t>	Gift </a:t>
            </a:r>
            <a:r>
              <a:rPr lang="en-US" dirty="0"/>
              <a:t>Aid Claims R68 </a:t>
            </a:r>
            <a:endParaRPr lang="en-US" sz="600" dirty="0"/>
          </a:p>
          <a:p>
            <a:pPr lvl="1">
              <a:buFont typeface="+mj-lt"/>
              <a:buAutoNum type="arabicPeriod"/>
            </a:pPr>
            <a:r>
              <a:rPr lang="en-US" dirty="0"/>
              <a:t>	</a:t>
            </a:r>
            <a:r>
              <a:rPr lang="en-US" dirty="0" smtClean="0"/>
              <a:t>	Gift </a:t>
            </a:r>
            <a:r>
              <a:rPr lang="en-US" dirty="0"/>
              <a:t>Aid Claims Reversal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(</a:t>
            </a:r>
            <a:r>
              <a:rPr lang="en-US" dirty="0" err="1"/>
              <a:t>yayy</a:t>
            </a:r>
            <a:r>
              <a:rPr lang="en-US" dirty="0" smtClean="0"/>
              <a:t>!!)</a:t>
            </a:r>
            <a:endParaRPr lang="en-US" sz="600" dirty="0"/>
          </a:p>
          <a:p>
            <a:pPr lvl="1">
              <a:buFont typeface="+mj-lt"/>
              <a:buAutoNum type="arabicPeriod"/>
            </a:pPr>
            <a:r>
              <a:rPr lang="en-US" dirty="0"/>
              <a:t>	</a:t>
            </a:r>
            <a:r>
              <a:rPr lang="en-US" dirty="0" smtClean="0"/>
              <a:t>	Gift </a:t>
            </a:r>
            <a:r>
              <a:rPr lang="en-US" dirty="0"/>
              <a:t>Aid </a:t>
            </a:r>
            <a:r>
              <a:rPr lang="en-US" dirty="0" smtClean="0"/>
              <a:t>Declarations</a:t>
            </a:r>
            <a:endParaRPr lang="en-US" sz="600" dirty="0"/>
          </a:p>
          <a:p>
            <a:pPr lvl="1">
              <a:buFont typeface="+mj-lt"/>
              <a:buAutoNum type="arabicPeriod"/>
            </a:pPr>
            <a:r>
              <a:rPr lang="en-US" dirty="0"/>
              <a:t>	</a:t>
            </a:r>
            <a:r>
              <a:rPr lang="en-US" dirty="0" smtClean="0"/>
              <a:t>	Gift </a:t>
            </a:r>
            <a:r>
              <a:rPr lang="en-US" dirty="0"/>
              <a:t>Aid Payment </a:t>
            </a:r>
            <a:r>
              <a:rPr lang="en-US" dirty="0" smtClean="0"/>
              <a:t>Status</a:t>
            </a:r>
            <a:endParaRPr lang="en-US" sz="600" dirty="0"/>
          </a:p>
          <a:p>
            <a:pPr lvl="1">
              <a:buFont typeface="+mj-lt"/>
              <a:buAutoNum type="arabicPeriod"/>
            </a:pPr>
            <a:r>
              <a:rPr lang="en-US" dirty="0"/>
              <a:t>	</a:t>
            </a:r>
            <a:r>
              <a:rPr lang="en-US" dirty="0" smtClean="0"/>
              <a:t>	Gift </a:t>
            </a:r>
            <a:r>
              <a:rPr lang="en-US" dirty="0"/>
              <a:t>Aid Payment Update</a:t>
            </a:r>
            <a:endParaRPr lang="en-GB" dirty="0"/>
          </a:p>
          <a:p>
            <a:pPr lvl="1"/>
            <a:endParaRPr lang="en-GB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285" y="2051146"/>
            <a:ext cx="414915" cy="387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4104" y="2590800"/>
            <a:ext cx="414915" cy="387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124200"/>
            <a:ext cx="414915" cy="387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3187" y="3651346"/>
            <a:ext cx="414915" cy="387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4648200"/>
            <a:ext cx="414915" cy="3872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4114800"/>
            <a:ext cx="397224" cy="427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02186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Standard Gift Aid Screens and Reports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List Criteria</a:t>
            </a:r>
          </a:p>
          <a:p>
            <a:pPr lvl="1"/>
            <a:r>
              <a:rPr lang="en-US" dirty="0" smtClean="0"/>
              <a:t>20 elements</a:t>
            </a:r>
          </a:p>
          <a:p>
            <a:pPr lvl="1"/>
            <a:r>
              <a:rPr lang="en-US" dirty="0" smtClean="0"/>
              <a:t>Declaration and payment</a:t>
            </a:r>
            <a:endParaRPr lang="en-US" sz="600" dirty="0" smtClean="0"/>
          </a:p>
          <a:p>
            <a:pPr lvl="1"/>
            <a:r>
              <a:rPr lang="en-US" dirty="0" smtClean="0"/>
              <a:t>More could be added by you…</a:t>
            </a:r>
            <a:endParaRPr lang="en-US" sz="600" dirty="0"/>
          </a:p>
          <a:p>
            <a:pPr lvl="1"/>
            <a:endParaRPr lang="en-GB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371600"/>
            <a:ext cx="2247900" cy="3562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5927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 and Configuration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System Tables</a:t>
            </a:r>
          </a:p>
          <a:p>
            <a:endParaRPr lang="en-GB" dirty="0"/>
          </a:p>
          <a:p>
            <a:r>
              <a:rPr lang="en-GB" dirty="0" smtClean="0"/>
              <a:t>Scope</a:t>
            </a:r>
          </a:p>
        </p:txBody>
      </p:sp>
    </p:spTree>
    <p:extLst>
      <p:ext uri="{BB962C8B-B14F-4D97-AF65-F5344CB8AC3E}">
        <p14:creationId xmlns:p14="http://schemas.microsoft.com/office/powerpoint/2010/main" val="176634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 and Configuration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System Tables</a:t>
            </a:r>
          </a:p>
          <a:p>
            <a:endParaRPr lang="en-GB" dirty="0" smtClean="0"/>
          </a:p>
          <a:p>
            <a:pPr marL="1314450" lvl="2" indent="-514350">
              <a:buFont typeface="+mj-lt"/>
              <a:buAutoNum type="arabicPeriod"/>
            </a:pPr>
            <a:r>
              <a:rPr lang="en-GB" sz="2800" dirty="0" smtClean="0"/>
              <a:t>T_DEFAULTS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GB" sz="2800" dirty="0" smtClean="0"/>
              <a:t>TR_GIFTAID_TYPE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GB" sz="2800" dirty="0" smtClean="0"/>
              <a:t>TR_GIFTAID_CONTACT_METHOD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GB" sz="2800" dirty="0" smtClean="0"/>
              <a:t>TR_GIFTAID_DOCUMENT_STATUS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US" sz="2800" dirty="0" smtClean="0"/>
              <a:t>TR_GIFTAID_INELIGIBLE_REASON</a:t>
            </a:r>
            <a:endParaRPr lang="en-US" sz="2800" dirty="0"/>
          </a:p>
          <a:p>
            <a:pPr marL="1314450" lvl="2" indent="-514350">
              <a:buFont typeface="+mj-lt"/>
              <a:buAutoNum type="arabicPeriod"/>
            </a:pPr>
            <a:r>
              <a:rPr lang="en-US" sz="2800" dirty="0" smtClean="0"/>
              <a:t>TR_GIFTAID_RATE</a:t>
            </a:r>
            <a:endParaRPr lang="en-GB" sz="2800" dirty="0" smtClean="0"/>
          </a:p>
        </p:txBody>
      </p:sp>
    </p:spTree>
    <p:extLst>
      <p:ext uri="{BB962C8B-B14F-4D97-AF65-F5344CB8AC3E}">
        <p14:creationId xmlns:p14="http://schemas.microsoft.com/office/powerpoint/2010/main" val="2080889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T_DEFAULTS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GIFTAID_ENABLE </a:t>
            </a:r>
            <a:r>
              <a:rPr lang="en-GB" sz="2800" dirty="0"/>
              <a:t>= </a:t>
            </a:r>
            <a:r>
              <a:rPr lang="en-GB" sz="2800" dirty="0" smtClean="0"/>
              <a:t>Yes</a:t>
            </a:r>
          </a:p>
          <a:p>
            <a:pPr lvl="1"/>
            <a:r>
              <a:rPr lang="en-GB" sz="2400" dirty="0" smtClean="0"/>
              <a:t>Turns </a:t>
            </a:r>
            <a:r>
              <a:rPr lang="en-GB" sz="2400" dirty="0"/>
              <a:t>on Gift Aid </a:t>
            </a:r>
            <a:r>
              <a:rPr lang="en-GB" sz="2400" dirty="0" smtClean="0"/>
              <a:t>functionality</a:t>
            </a:r>
          </a:p>
          <a:p>
            <a:r>
              <a:rPr lang="en-GB" sz="2800" dirty="0" smtClean="0"/>
              <a:t>GIFTAID_DEDUCT_GSV </a:t>
            </a:r>
            <a:r>
              <a:rPr lang="en-GB" sz="2800" dirty="0"/>
              <a:t>= </a:t>
            </a:r>
            <a:r>
              <a:rPr lang="en-GB" sz="2800" dirty="0" smtClean="0"/>
              <a:t>Yes</a:t>
            </a:r>
            <a:endParaRPr lang="en-GB" sz="2800" dirty="0"/>
          </a:p>
          <a:p>
            <a:pPr lvl="1"/>
            <a:r>
              <a:rPr lang="en-GB" sz="2400" dirty="0"/>
              <a:t>Yes excludes the GSV of memberships from Gift Aid payments, and subtracts the GSV from the payment amounts for the membership contribution</a:t>
            </a:r>
          </a:p>
          <a:p>
            <a:pPr marL="457200" lvl="1" indent="-457200">
              <a:buFont typeface="Arial" pitchFamily="34" charset="0"/>
              <a:buChar char="•"/>
            </a:pPr>
            <a:endParaRPr lang="en-GB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4191000"/>
            <a:ext cx="6768752" cy="1484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059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T_DEFAULTS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GIFTAID_CONT_EXCLUDEKEY</a:t>
            </a:r>
          </a:p>
          <a:p>
            <a:r>
              <a:rPr lang="en-US" sz="2800" dirty="0" smtClean="0"/>
              <a:t>GIFTAID_ORDER_EXCLUDEKEY</a:t>
            </a:r>
          </a:p>
          <a:p>
            <a:pPr lvl="1"/>
            <a:r>
              <a:rPr lang="en-GB" sz="2400" dirty="0"/>
              <a:t>Number of order custom attribute </a:t>
            </a:r>
            <a:br>
              <a:rPr lang="en-GB" sz="2400" dirty="0"/>
            </a:br>
            <a:r>
              <a:rPr lang="en-GB" sz="2400" dirty="0"/>
              <a:t>(custom_#, not </a:t>
            </a:r>
            <a:r>
              <a:rPr lang="en-GB" sz="2400" dirty="0" err="1"/>
              <a:t>keyword_no</a:t>
            </a:r>
            <a:r>
              <a:rPr lang="en-GB" sz="2400" dirty="0"/>
              <a:t>) </a:t>
            </a:r>
          </a:p>
          <a:p>
            <a:pPr lvl="1"/>
            <a:r>
              <a:rPr lang="en-GB" sz="2400" dirty="0" smtClean="0"/>
              <a:t>For </a:t>
            </a:r>
            <a:r>
              <a:rPr lang="en-GB" sz="2400" dirty="0"/>
              <a:t>manually excluding gift aid payments</a:t>
            </a:r>
          </a:p>
          <a:p>
            <a:pPr marL="0" lvl="1" indent="0">
              <a:buNone/>
            </a:pPr>
            <a:endParaRPr lang="en-GB" dirty="0"/>
          </a:p>
          <a:p>
            <a:pPr marL="0" lvl="1" indent="0">
              <a:buNone/>
            </a:pPr>
            <a:endParaRPr lang="en-GB" dirty="0"/>
          </a:p>
          <a:p>
            <a:endParaRPr lang="en-GB" dirty="0"/>
          </a:p>
          <a:p>
            <a:endParaRPr lang="en-GB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969" y="3962400"/>
            <a:ext cx="2821631" cy="1844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3948000"/>
            <a:ext cx="2557665" cy="18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23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TR_GiftAid_TYPE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“Charitable Entity” </a:t>
            </a:r>
            <a:r>
              <a:rPr lang="en-US" sz="2800" dirty="0"/>
              <a:t>name and Charity Claims </a:t>
            </a:r>
            <a:r>
              <a:rPr lang="en-US" sz="2800" dirty="0" smtClean="0"/>
              <a:t>Reference #</a:t>
            </a:r>
            <a:endParaRPr lang="en-US" sz="2800" dirty="0"/>
          </a:p>
          <a:p>
            <a:pPr lvl="1"/>
            <a:r>
              <a:rPr lang="en-US" sz="2400" dirty="0"/>
              <a:t>Assigned to FUNDS and to </a:t>
            </a:r>
            <a:r>
              <a:rPr lang="en-US" sz="2400" dirty="0" smtClean="0"/>
              <a:t>DECLARATIONS</a:t>
            </a:r>
          </a:p>
          <a:p>
            <a:pPr lvl="1"/>
            <a:r>
              <a:rPr lang="en-US" sz="2400" dirty="0"/>
              <a:t>Specified when running claims and confirming declarations</a:t>
            </a:r>
          </a:p>
          <a:p>
            <a:pPr marL="0" lvl="1" indent="0">
              <a:buNone/>
            </a:pPr>
            <a:endParaRPr lang="en-GB" dirty="0"/>
          </a:p>
          <a:p>
            <a:pPr marL="0" lvl="1" indent="0">
              <a:buNone/>
            </a:pPr>
            <a:endParaRPr lang="en-GB" dirty="0"/>
          </a:p>
          <a:p>
            <a:endParaRPr lang="en-GB" dirty="0"/>
          </a:p>
          <a:p>
            <a:endParaRPr lang="en-GB" dirty="0" smtClean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657600"/>
            <a:ext cx="7519087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7328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TR_GiftAid_CONTACT_METHOD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User-defined </a:t>
            </a:r>
            <a:r>
              <a:rPr lang="en-US" sz="2800" dirty="0"/>
              <a:t>statuses for a constituent’s gift aid declaration contact method</a:t>
            </a:r>
          </a:p>
          <a:p>
            <a:pPr lvl="1"/>
            <a:r>
              <a:rPr lang="en-US" sz="2400" dirty="0"/>
              <a:t>Shouldn’t need to add anything (comes pre-filled-in)</a:t>
            </a:r>
            <a:endParaRPr lang="en-GB" sz="2400" dirty="0"/>
          </a:p>
          <a:p>
            <a:pPr marL="0" lvl="1" indent="0">
              <a:buNone/>
            </a:pPr>
            <a:endParaRPr lang="en-GB" dirty="0"/>
          </a:p>
          <a:p>
            <a:pPr marL="0" lvl="1" indent="0">
              <a:buNone/>
            </a:pPr>
            <a:endParaRPr lang="en-GB" dirty="0"/>
          </a:p>
          <a:p>
            <a:endParaRPr lang="en-GB" dirty="0"/>
          </a:p>
          <a:p>
            <a:endParaRPr lang="en-GB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6359" y="3429000"/>
            <a:ext cx="6337677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6658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TR_GiftAid_DOCUMENT_STATUS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Not used in standard reports – purely for your internal custom reporting and process management</a:t>
            </a:r>
          </a:p>
          <a:p>
            <a:pPr lvl="1"/>
            <a:r>
              <a:rPr lang="en-GB" sz="2400" dirty="0"/>
              <a:t>Often used to manage the scanning of declarations and attaching to constituent records</a:t>
            </a:r>
          </a:p>
          <a:p>
            <a:pPr marL="0" lvl="1" indent="0">
              <a:buNone/>
            </a:pPr>
            <a:endParaRPr lang="en-GB" dirty="0"/>
          </a:p>
          <a:p>
            <a:pPr marL="0" lvl="1" indent="0">
              <a:buNone/>
            </a:pPr>
            <a:endParaRPr lang="en-GB" dirty="0"/>
          </a:p>
          <a:p>
            <a:endParaRPr lang="en-GB" dirty="0"/>
          </a:p>
          <a:p>
            <a:endParaRPr lang="en-GB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600" y="3581400"/>
            <a:ext cx="5581600" cy="1678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5473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TR_GiftAid_INELIGIBLE_REASON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-457200">
              <a:buFont typeface="Arial" pitchFamily="34" charset="0"/>
              <a:buChar char="•"/>
            </a:pPr>
            <a:r>
              <a:rPr lang="en-US" dirty="0"/>
              <a:t>Ineligible reason for declarations of ineligibility</a:t>
            </a:r>
            <a:br>
              <a:rPr lang="en-US" dirty="0"/>
            </a:br>
            <a:r>
              <a:rPr lang="en-US" dirty="0"/>
              <a:t>e.g. </a:t>
            </a:r>
            <a:r>
              <a:rPr lang="en-US" i="1" dirty="0"/>
              <a:t>Non-UK Tax Payer </a:t>
            </a:r>
            <a:r>
              <a:rPr lang="en-US" dirty="0" smtClean="0"/>
              <a:t>or </a:t>
            </a:r>
            <a:r>
              <a:rPr lang="en-US" i="1" dirty="0"/>
              <a:t>Tax Limit Reached</a:t>
            </a:r>
          </a:p>
          <a:p>
            <a:pPr marL="0" lvl="1" indent="0">
              <a:buNone/>
            </a:pPr>
            <a:endParaRPr lang="en-GB" dirty="0"/>
          </a:p>
          <a:p>
            <a:pPr marL="0" lvl="1" indent="0">
              <a:buNone/>
            </a:pPr>
            <a:endParaRPr lang="en-GB" dirty="0"/>
          </a:p>
          <a:p>
            <a:endParaRPr lang="en-GB" dirty="0"/>
          </a:p>
          <a:p>
            <a:endParaRPr lang="en-GB" dirty="0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901" y="3356992"/>
            <a:ext cx="7400899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0852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TR_GiftAid_RATE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1" indent="-457200">
              <a:buFont typeface="Arial" pitchFamily="34" charset="0"/>
              <a:buChar char="•"/>
            </a:pPr>
            <a:r>
              <a:rPr lang="en-US" dirty="0"/>
              <a:t>Current Base Tax Rate</a:t>
            </a:r>
            <a:endParaRPr lang="en-GB" dirty="0"/>
          </a:p>
          <a:p>
            <a:pPr lvl="1"/>
            <a:r>
              <a:rPr lang="en-US" sz="2400" dirty="0"/>
              <a:t>Changes over time are managed with multiple rows, so current rate has no end date</a:t>
            </a:r>
            <a:endParaRPr lang="en-GB" sz="2400" dirty="0"/>
          </a:p>
          <a:p>
            <a:pPr marL="0" indent="0">
              <a:buNone/>
            </a:pPr>
            <a:endParaRPr lang="en-GB" dirty="0"/>
          </a:p>
          <a:p>
            <a:endParaRPr lang="en-GB" dirty="0" smtClean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3505200"/>
            <a:ext cx="7200800" cy="945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6433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T_KEYWORD – Contribution Exclusions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Exclusion Custom Fields, </a:t>
            </a:r>
            <a:r>
              <a:rPr lang="en-US" sz="2800" dirty="0" smtClean="0"/>
              <a:t>Contributions:</a:t>
            </a:r>
          </a:p>
          <a:p>
            <a:endParaRPr lang="en-US" dirty="0"/>
          </a:p>
          <a:p>
            <a:endParaRPr lang="en-US" sz="2800" dirty="0" smtClean="0"/>
          </a:p>
          <a:p>
            <a:endParaRPr lang="en-US" sz="2800" dirty="0"/>
          </a:p>
          <a:p>
            <a:endParaRPr lang="en-US" sz="2800" dirty="0" smtClean="0"/>
          </a:p>
          <a:p>
            <a:endParaRPr lang="en-US" sz="2800" dirty="0"/>
          </a:p>
          <a:p>
            <a:r>
              <a:rPr lang="en-US" sz="2800" dirty="0" smtClean="0"/>
              <a:t>T_KEYWORD </a:t>
            </a:r>
            <a:r>
              <a:rPr lang="en-US" sz="2800" dirty="0"/>
              <a:t>entry:</a:t>
            </a:r>
          </a:p>
          <a:p>
            <a:pPr marL="0" indent="0">
              <a:buNone/>
            </a:pPr>
            <a:endParaRPr lang="en-GB" dirty="0"/>
          </a:p>
          <a:p>
            <a:endParaRPr lang="en-GB" dirty="0" smtClean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51640" y="2230736"/>
            <a:ext cx="3420560" cy="2333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5181600"/>
            <a:ext cx="8658218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48208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T_KEYWORD – Order Exclusions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Exclusion Custom Fields, Ticket Orders</a:t>
            </a:r>
            <a:r>
              <a:rPr lang="en-US" sz="2800" dirty="0" smtClean="0"/>
              <a:t>:</a:t>
            </a:r>
          </a:p>
          <a:p>
            <a:endParaRPr lang="en-US" dirty="0"/>
          </a:p>
          <a:p>
            <a:endParaRPr lang="en-US" sz="2800" dirty="0" smtClean="0"/>
          </a:p>
          <a:p>
            <a:endParaRPr lang="en-US" sz="2800" dirty="0"/>
          </a:p>
          <a:p>
            <a:endParaRPr lang="en-US" sz="2800" dirty="0" smtClean="0"/>
          </a:p>
          <a:p>
            <a:r>
              <a:rPr lang="en-US" sz="2800" dirty="0" smtClean="0"/>
              <a:t>T_KEYWORD </a:t>
            </a:r>
            <a:r>
              <a:rPr lang="en-US" sz="2800" dirty="0"/>
              <a:t>entry:</a:t>
            </a:r>
          </a:p>
          <a:p>
            <a:pPr marL="0" indent="0">
              <a:buNone/>
            </a:pPr>
            <a:endParaRPr lang="en-GB" dirty="0"/>
          </a:p>
          <a:p>
            <a:endParaRPr lang="en-GB" dirty="0" smtClean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70194" y="2132856"/>
            <a:ext cx="3654406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4724400"/>
            <a:ext cx="857256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1561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 and Configuration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Scope</a:t>
            </a:r>
          </a:p>
          <a:p>
            <a:endParaRPr lang="en-GB" dirty="0" smtClean="0"/>
          </a:p>
          <a:p>
            <a:r>
              <a:rPr lang="en-GB" sz="2800" dirty="0"/>
              <a:t>A valid declaration + </a:t>
            </a:r>
            <a:r>
              <a:rPr lang="en-GB" sz="2800" b="1" dirty="0"/>
              <a:t>four more things </a:t>
            </a:r>
            <a:r>
              <a:rPr lang="en-GB" sz="2800" dirty="0"/>
              <a:t>must be in scope for a payment to be </a:t>
            </a:r>
            <a:r>
              <a:rPr lang="en-GB" sz="2800" dirty="0" smtClean="0"/>
              <a:t>eligible: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GB" dirty="0"/>
              <a:t>FUND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GB" dirty="0"/>
              <a:t>PAYMENT METHOD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GB" dirty="0"/>
              <a:t>CUSTOMER TYPE</a:t>
            </a:r>
          </a:p>
          <a:p>
            <a:pPr marL="1314450" lvl="2" indent="-514350">
              <a:buFont typeface="+mj-lt"/>
              <a:buAutoNum type="arabicPeriod"/>
            </a:pPr>
            <a:r>
              <a:rPr lang="en-GB" dirty="0"/>
              <a:t>CREDITEE TYPE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258607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 and Configuration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Scope - FUNDS</a:t>
            </a:r>
          </a:p>
          <a:p>
            <a:pPr lvl="1"/>
            <a:r>
              <a:rPr lang="en-GB" dirty="0" smtClean="0"/>
              <a:t>Select </a:t>
            </a:r>
            <a:r>
              <a:rPr lang="en-GB" dirty="0"/>
              <a:t>your charitable entity against each Fund that should be in scope:</a:t>
            </a:r>
          </a:p>
          <a:p>
            <a:endParaRPr lang="en-GB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3078895"/>
            <a:ext cx="6712075" cy="3093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3318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 and Configuration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Scope – PAYMENT METHODS</a:t>
            </a:r>
          </a:p>
          <a:p>
            <a:pPr lvl="1"/>
            <a:r>
              <a:rPr lang="en-GB" dirty="0" smtClean="0"/>
              <a:t>Check </a:t>
            </a:r>
            <a:r>
              <a:rPr lang="en-GB" dirty="0"/>
              <a:t>the Gift Aid Indicator against each Payment Method that should be in scope:</a:t>
            </a:r>
          </a:p>
          <a:p>
            <a:endParaRPr lang="en-GB" sz="2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52"/>
          <a:stretch/>
        </p:blipFill>
        <p:spPr bwMode="auto">
          <a:xfrm>
            <a:off x="914400" y="3150001"/>
            <a:ext cx="7345086" cy="2641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069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 and Configuration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Scope – CUSTOMER TYPE (</a:t>
            </a:r>
            <a:r>
              <a:rPr lang="en-GB" b="1" dirty="0" smtClean="0"/>
              <a:t>TR_CUST_TYPE</a:t>
            </a:r>
            <a:r>
              <a:rPr lang="en-GB" dirty="0" smtClean="0"/>
              <a:t>)</a:t>
            </a:r>
          </a:p>
          <a:p>
            <a:pPr lvl="1"/>
            <a:r>
              <a:rPr lang="en-GB" sz="2400" dirty="0" smtClean="0"/>
              <a:t>Check </a:t>
            </a:r>
            <a:r>
              <a:rPr lang="en-GB" sz="2400" dirty="0"/>
              <a:t>‘</a:t>
            </a:r>
            <a:r>
              <a:rPr lang="en-GB" sz="2400" dirty="0" err="1" smtClean="0"/>
              <a:t>Giftaid</a:t>
            </a:r>
            <a:r>
              <a:rPr lang="en-GB" sz="2400" dirty="0" smtClean="0"/>
              <a:t> </a:t>
            </a:r>
            <a:r>
              <a:rPr lang="en-GB" sz="2400" dirty="0" err="1"/>
              <a:t>Ind</a:t>
            </a:r>
            <a:r>
              <a:rPr lang="en-GB" sz="2400" dirty="0"/>
              <a:t>’ where </a:t>
            </a:r>
            <a:r>
              <a:rPr lang="en-GB" sz="2400" dirty="0" smtClean="0"/>
              <a:t>appropriate</a:t>
            </a:r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8602" y="2771403"/>
            <a:ext cx="6869998" cy="2181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636483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Setup and Configuration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Scope – </a:t>
            </a:r>
            <a:r>
              <a:rPr lang="en-GB" dirty="0"/>
              <a:t>CREDITEE TYPE (</a:t>
            </a:r>
            <a:r>
              <a:rPr lang="en-GB" b="1" dirty="0" smtClean="0"/>
              <a:t>TR_CREDITEE_TYPE</a:t>
            </a:r>
            <a:r>
              <a:rPr lang="en-GB" dirty="0" smtClean="0"/>
              <a:t>)</a:t>
            </a:r>
          </a:p>
          <a:p>
            <a:pPr lvl="1"/>
            <a:r>
              <a:rPr lang="en-GB" dirty="0"/>
              <a:t>The </a:t>
            </a:r>
            <a:r>
              <a:rPr lang="en-GB" b="1" dirty="0" err="1"/>
              <a:t>creditee</a:t>
            </a:r>
            <a:r>
              <a:rPr lang="en-GB" dirty="0"/>
              <a:t> is the customer who receives the benefit for the money donated by a creditor </a:t>
            </a:r>
            <a:br>
              <a:rPr lang="en-GB" dirty="0"/>
            </a:br>
            <a:r>
              <a:rPr lang="en-GB" dirty="0"/>
              <a:t>(e.g. the recipient of a gift membership)</a:t>
            </a:r>
          </a:p>
          <a:p>
            <a:pPr lvl="1"/>
            <a:r>
              <a:rPr lang="en-GB" dirty="0"/>
              <a:t>Check ‘</a:t>
            </a:r>
            <a:r>
              <a:rPr lang="en-GB" dirty="0" err="1" smtClean="0"/>
              <a:t>Giftaid</a:t>
            </a:r>
            <a:r>
              <a:rPr lang="en-GB" dirty="0" smtClean="0"/>
              <a:t> </a:t>
            </a:r>
            <a:r>
              <a:rPr lang="en-GB" dirty="0" err="1"/>
              <a:t>Ind</a:t>
            </a:r>
            <a:r>
              <a:rPr lang="en-GB" dirty="0"/>
              <a:t>’ where appropriate</a:t>
            </a:r>
          </a:p>
          <a:p>
            <a:endParaRPr lang="en-GB" sz="28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548" y="4027004"/>
            <a:ext cx="5880652" cy="17641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827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Processing </a:t>
            </a:r>
            <a:r>
              <a:rPr lang="en-GB" i="1" dirty="0" smtClean="0"/>
              <a:t>(the standard-</a:t>
            </a:r>
            <a:r>
              <a:rPr lang="en-GB" i="1" dirty="0" err="1" smtClean="0"/>
              <a:t>ish</a:t>
            </a:r>
            <a:r>
              <a:rPr lang="en-GB" i="1" dirty="0" smtClean="0"/>
              <a:t> way)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/>
              <a:t>Add a declaration</a:t>
            </a:r>
          </a:p>
          <a:p>
            <a:r>
              <a:rPr lang="en-US" sz="2800" dirty="0"/>
              <a:t>Run the Declarations report for verbal declarations</a:t>
            </a:r>
          </a:p>
          <a:p>
            <a:r>
              <a:rPr lang="en-US" sz="2800" dirty="0"/>
              <a:t>Process a contribution</a:t>
            </a:r>
          </a:p>
          <a:p>
            <a:r>
              <a:rPr lang="en-US" sz="2800" dirty="0"/>
              <a:t>View claimable money on constituent record</a:t>
            </a:r>
          </a:p>
          <a:p>
            <a:r>
              <a:rPr lang="en-US" sz="2800" dirty="0"/>
              <a:t>View claimable money in Payment Status Report</a:t>
            </a:r>
          </a:p>
          <a:p>
            <a:r>
              <a:rPr lang="en-US" sz="2800" dirty="0"/>
              <a:t>Run a claim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57334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Processing </a:t>
            </a:r>
            <a:r>
              <a:rPr lang="en-GB" i="1" dirty="0" smtClean="0"/>
              <a:t>(other things to consider)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Managing a Declarations drive</a:t>
            </a:r>
          </a:p>
          <a:p>
            <a:r>
              <a:rPr lang="en-US" sz="2800" dirty="0"/>
              <a:t>Back-dated declarations</a:t>
            </a:r>
          </a:p>
          <a:p>
            <a:r>
              <a:rPr lang="en-US" sz="2800" dirty="0"/>
              <a:t>Contribution adjustments</a:t>
            </a:r>
          </a:p>
          <a:p>
            <a:r>
              <a:rPr lang="en-US" sz="2800" dirty="0"/>
              <a:t>GSV amounts and upgrades/downgrades </a:t>
            </a:r>
          </a:p>
          <a:p>
            <a:r>
              <a:rPr lang="en-US" sz="2800" dirty="0"/>
              <a:t>Changes to scope</a:t>
            </a:r>
          </a:p>
          <a:p>
            <a:r>
              <a:rPr lang="en-US" sz="2800" dirty="0"/>
              <a:t>Changes to base tax </a:t>
            </a:r>
            <a:r>
              <a:rPr lang="en-US" sz="2800" dirty="0" smtClean="0"/>
              <a:t>rate</a:t>
            </a:r>
          </a:p>
          <a:p>
            <a:r>
              <a:rPr lang="en-US" sz="2800" dirty="0" smtClean="0"/>
              <a:t>Reversing a claim</a:t>
            </a:r>
            <a:endParaRPr lang="en-US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15495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Processing </a:t>
            </a:r>
            <a:r>
              <a:rPr lang="en-GB" i="1" dirty="0" smtClean="0"/>
              <a:t>(other things to consider)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Managing a Declarations </a:t>
            </a:r>
            <a:r>
              <a:rPr lang="en-GB" dirty="0" smtClean="0"/>
              <a:t>drive</a:t>
            </a:r>
          </a:p>
          <a:p>
            <a:endParaRPr lang="en-GB" dirty="0"/>
          </a:p>
          <a:p>
            <a:pPr lvl="1"/>
            <a:r>
              <a:rPr lang="en-GB" dirty="0"/>
              <a:t>Use Gift Aid Payment Status Report</a:t>
            </a:r>
          </a:p>
          <a:p>
            <a:pPr lvl="1"/>
            <a:r>
              <a:rPr lang="en-GB" dirty="0" smtClean="0"/>
              <a:t>Save </a:t>
            </a:r>
            <a:r>
              <a:rPr lang="en-GB" dirty="0"/>
              <a:t>output to a List.. or use List Manager</a:t>
            </a:r>
          </a:p>
          <a:p>
            <a:pPr lvl="1"/>
            <a:r>
              <a:rPr lang="en-GB" dirty="0" smtClean="0"/>
              <a:t>Create </a:t>
            </a:r>
            <a:r>
              <a:rPr lang="en-GB" dirty="0"/>
              <a:t>a source code / promotion</a:t>
            </a:r>
          </a:p>
          <a:p>
            <a:pPr lvl="1"/>
            <a:r>
              <a:rPr lang="en-GB" dirty="0" smtClean="0"/>
              <a:t>Update </a:t>
            </a:r>
            <a:r>
              <a:rPr lang="en-GB" dirty="0"/>
              <a:t>in Constituents &gt; Contacts &gt; Promotions on receipt of declaration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09266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Processing </a:t>
            </a:r>
            <a:r>
              <a:rPr lang="en-GB" i="1" dirty="0" smtClean="0"/>
              <a:t>(other things to consider)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Back-dated </a:t>
            </a:r>
            <a:r>
              <a:rPr lang="en-US" dirty="0" smtClean="0"/>
              <a:t>Declarations</a:t>
            </a:r>
          </a:p>
          <a:p>
            <a:endParaRPr lang="en-GB" dirty="0"/>
          </a:p>
          <a:p>
            <a:pPr lvl="1"/>
            <a:r>
              <a:rPr lang="en-US" dirty="0"/>
              <a:t>Contributions are updated to </a:t>
            </a:r>
            <a:br>
              <a:rPr lang="en-US" dirty="0"/>
            </a:br>
            <a:r>
              <a:rPr lang="en-US" dirty="0"/>
              <a:t>‘To Be Claimed’</a:t>
            </a:r>
          </a:p>
          <a:p>
            <a:pPr lvl="1"/>
            <a:r>
              <a:rPr lang="en-US" dirty="0" smtClean="0"/>
              <a:t>If </a:t>
            </a:r>
            <a:r>
              <a:rPr lang="en-US" dirty="0"/>
              <a:t>necessary, Gift Aid Payment Update utility can be run for a single constituent or List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593373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Processing </a:t>
            </a:r>
            <a:r>
              <a:rPr lang="en-GB" i="1" dirty="0" smtClean="0"/>
              <a:t>(other things to consider)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Contribution </a:t>
            </a:r>
            <a:r>
              <a:rPr lang="en-US" dirty="0" smtClean="0"/>
              <a:t>Adjustments</a:t>
            </a:r>
          </a:p>
          <a:p>
            <a:endParaRPr lang="en-GB" dirty="0"/>
          </a:p>
          <a:p>
            <a:pPr marL="755650" lvl="1" indent="-355600"/>
            <a:r>
              <a:rPr lang="en-US" dirty="0"/>
              <a:t>-</a:t>
            </a:r>
            <a:r>
              <a:rPr lang="en-US" dirty="0" err="1"/>
              <a:t>ve</a:t>
            </a:r>
            <a:r>
              <a:rPr lang="en-US" dirty="0"/>
              <a:t> row </a:t>
            </a:r>
            <a:r>
              <a:rPr lang="en-US" dirty="0" smtClean="0"/>
              <a:t>added</a:t>
            </a:r>
            <a:endParaRPr lang="en-US" dirty="0"/>
          </a:p>
          <a:p>
            <a:pPr marL="755650" lvl="1" indent="-355600"/>
            <a:r>
              <a:rPr lang="en-US" dirty="0"/>
              <a:t>Original claimable amount amended</a:t>
            </a:r>
          </a:p>
          <a:p>
            <a:pPr marL="755650" lvl="1" indent="-355600"/>
            <a:r>
              <a:rPr lang="en-US" dirty="0" smtClean="0"/>
              <a:t>Status </a:t>
            </a:r>
            <a:r>
              <a:rPr lang="en-US" dirty="0"/>
              <a:t>- ‘Adjusted Pre/Post Claim’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81211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Processing </a:t>
            </a:r>
            <a:r>
              <a:rPr lang="en-GB" i="1" dirty="0" smtClean="0"/>
              <a:t>(other things to consider)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GSV </a:t>
            </a:r>
            <a:r>
              <a:rPr lang="en-US" dirty="0" smtClean="0"/>
              <a:t>Amounts</a:t>
            </a:r>
          </a:p>
          <a:p>
            <a:endParaRPr lang="en-GB" dirty="0"/>
          </a:p>
          <a:p>
            <a:pPr marL="755650" lvl="1" indent="-355600"/>
            <a:r>
              <a:rPr lang="en-US" dirty="0"/>
              <a:t>Deducted from initial pledge payments</a:t>
            </a:r>
          </a:p>
          <a:p>
            <a:pPr marL="755650" lvl="1" indent="-355600"/>
            <a:r>
              <a:rPr lang="en-US" dirty="0" smtClean="0"/>
              <a:t>First </a:t>
            </a:r>
            <a:r>
              <a:rPr lang="en-US" dirty="0"/>
              <a:t>contribution row amended to reflect changes due to upgrade or downgrade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918621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Processing </a:t>
            </a:r>
            <a:r>
              <a:rPr lang="en-GB" i="1" dirty="0" smtClean="0"/>
              <a:t>(other things to consider)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Changes to Scope and Base Tax </a:t>
            </a:r>
            <a:r>
              <a:rPr lang="en-US" dirty="0" smtClean="0"/>
              <a:t>Rate</a:t>
            </a:r>
          </a:p>
          <a:p>
            <a:endParaRPr lang="en-GB" dirty="0"/>
          </a:p>
          <a:p>
            <a:pPr marL="755650" lvl="1" indent="-355600"/>
            <a:r>
              <a:rPr lang="en-US" dirty="0"/>
              <a:t>Gift Aid Payment Update Report</a:t>
            </a:r>
          </a:p>
          <a:p>
            <a:pPr marL="755650" lvl="1" indent="-355600"/>
            <a:r>
              <a:rPr lang="en-US" dirty="0"/>
              <a:t>Run for List, Fund, payments within date range or even a single </a:t>
            </a:r>
            <a:r>
              <a:rPr lang="en-US" dirty="0" smtClean="0"/>
              <a:t>constituent</a:t>
            </a:r>
          </a:p>
          <a:p>
            <a:pPr marL="755650" lvl="1" indent="-355600"/>
            <a:endParaRPr lang="en-US" dirty="0"/>
          </a:p>
          <a:p>
            <a:endParaRPr lang="en-GB" sz="2800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4205753"/>
            <a:ext cx="6698932" cy="18140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51813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Processing </a:t>
            </a:r>
            <a:r>
              <a:rPr lang="en-GB" i="1" dirty="0" smtClean="0"/>
              <a:t>(other things to consider)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Reversing a clai</a:t>
            </a:r>
            <a:r>
              <a:rPr lang="en-US" dirty="0"/>
              <a:t>m</a:t>
            </a:r>
            <a:endParaRPr lang="en-US" dirty="0" smtClean="0"/>
          </a:p>
          <a:p>
            <a:endParaRPr lang="en-GB" dirty="0"/>
          </a:p>
          <a:p>
            <a:pPr marL="755650" lvl="1" indent="-355600"/>
            <a:r>
              <a:rPr lang="en-US" dirty="0" smtClean="0"/>
              <a:t>Claim Run #</a:t>
            </a:r>
            <a:endParaRPr lang="en-US" dirty="0"/>
          </a:p>
          <a:p>
            <a:pPr marL="755650" lvl="1" indent="-355600"/>
            <a:r>
              <a:rPr lang="en-US" dirty="0" smtClean="0"/>
              <a:t>“Reason text”</a:t>
            </a:r>
          </a:p>
          <a:p>
            <a:pPr marL="755650" lvl="1" indent="-355600"/>
            <a:endParaRPr lang="en-US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612481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Questions…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00050" lvl="1" indent="0">
              <a:buNone/>
            </a:pPr>
            <a:endParaRPr lang="en-US" i="1" dirty="0" smtClean="0"/>
          </a:p>
          <a:p>
            <a:pPr marL="400050" lvl="1" indent="0">
              <a:buNone/>
            </a:pPr>
            <a:endParaRPr lang="en-US" i="1" dirty="0"/>
          </a:p>
          <a:p>
            <a:pPr marL="400050" lvl="1" indent="0">
              <a:buNone/>
            </a:pPr>
            <a:endParaRPr lang="en-US" i="1" dirty="0" smtClean="0"/>
          </a:p>
          <a:p>
            <a:pPr marL="400050" lvl="1" indent="0">
              <a:buNone/>
            </a:pPr>
            <a:endParaRPr lang="en-US" i="1" dirty="0"/>
          </a:p>
          <a:p>
            <a:pPr marL="400050" lvl="1" indent="0">
              <a:buNone/>
            </a:pPr>
            <a:endParaRPr lang="en-US" i="1" dirty="0" smtClean="0"/>
          </a:p>
          <a:p>
            <a:pPr marL="400050" lvl="1" indent="0">
              <a:buNone/>
            </a:pPr>
            <a:endParaRPr lang="en-US" i="1" dirty="0"/>
          </a:p>
          <a:p>
            <a:pPr marL="400050" lvl="1" indent="0">
              <a:buNone/>
            </a:pPr>
            <a:endParaRPr lang="en-US" i="1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4674" y="1409700"/>
            <a:ext cx="2314126" cy="346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181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End</a:t>
            </a:r>
            <a:endParaRPr lang="en-US" i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1219200"/>
            <a:ext cx="352044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902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ssitura Market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Tessitura Marketing</Template>
  <TotalTime>1496</TotalTime>
  <Words>664</Words>
  <Application>Microsoft Office PowerPoint</Application>
  <PresentationFormat>On-screen Show (4:3)</PresentationFormat>
  <Paragraphs>215</Paragraphs>
  <Slides>35</Slides>
  <Notes>35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Tessitura Marketing</vt:lpstr>
      <vt:lpstr>Gift Aid Free Money!</vt:lpstr>
      <vt:lpstr>Introduction</vt:lpstr>
      <vt:lpstr>Overview</vt:lpstr>
      <vt:lpstr>Resources</vt:lpstr>
      <vt:lpstr>Standard Gift Aid Screens and Reports</vt:lpstr>
      <vt:lpstr>Standard Gift Aid Screens and Reports</vt:lpstr>
      <vt:lpstr>Standard Gift Aid Screens and Reports</vt:lpstr>
      <vt:lpstr>Standard Gift Aid Screens and Reports</vt:lpstr>
      <vt:lpstr>Standard Gift Aid Screens and Reports</vt:lpstr>
      <vt:lpstr>Setup and Configuration</vt:lpstr>
      <vt:lpstr>Setup and Configuration</vt:lpstr>
      <vt:lpstr>T_DEFAULTS</vt:lpstr>
      <vt:lpstr>T_DEFAULTS</vt:lpstr>
      <vt:lpstr>TR_GiftAid_TYPE</vt:lpstr>
      <vt:lpstr>TR_GiftAid_CONTACT_METHOD</vt:lpstr>
      <vt:lpstr>TR_GiftAid_DOCUMENT_STATUS</vt:lpstr>
      <vt:lpstr>TR_GiftAid_INELIGIBLE_REASON</vt:lpstr>
      <vt:lpstr>TR_GiftAid_RATE</vt:lpstr>
      <vt:lpstr>T_KEYWORD – Contribution Exclusions</vt:lpstr>
      <vt:lpstr>T_KEYWORD – Order Exclusions</vt:lpstr>
      <vt:lpstr>Setup and Configuration</vt:lpstr>
      <vt:lpstr>Setup and Configuration</vt:lpstr>
      <vt:lpstr>Setup and Configuration</vt:lpstr>
      <vt:lpstr>Setup and Configuration</vt:lpstr>
      <vt:lpstr>Setup and Configuration</vt:lpstr>
      <vt:lpstr>Processing (the standard-ish way)</vt:lpstr>
      <vt:lpstr>Processing (other things to consider)</vt:lpstr>
      <vt:lpstr>Processing (other things to consider)</vt:lpstr>
      <vt:lpstr>Processing (other things to consider)</vt:lpstr>
      <vt:lpstr>Processing (other things to consider)</vt:lpstr>
      <vt:lpstr>Processing (other things to consider)</vt:lpstr>
      <vt:lpstr>Processing (other things to consider)</vt:lpstr>
      <vt:lpstr>Processing (other things to consider)</vt:lpstr>
      <vt:lpstr>Questions…</vt:lpstr>
      <vt:lpstr>The End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Print at Home Ticketing</dc:title>
  <dc:creator>scfhwe5pc7hdrpvdb833urnc7imzpx5af7rxfda</dc:creator>
  <cp:lastModifiedBy>Hazel Robinson</cp:lastModifiedBy>
  <cp:revision>164</cp:revision>
  <dcterms:created xsi:type="dcterms:W3CDTF">2009-07-08T19:52:01Z</dcterms:created>
  <dcterms:modified xsi:type="dcterms:W3CDTF">2011-12-22T09:53:06Z</dcterms:modified>
</cp:coreProperties>
</file>