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8" r:id="rId2"/>
    <p:sldId id="256" r:id="rId3"/>
    <p:sldId id="275" r:id="rId4"/>
    <p:sldId id="277" r:id="rId5"/>
    <p:sldId id="279" r:id="rId6"/>
    <p:sldId id="276" r:id="rId7"/>
    <p:sldId id="274" r:id="rId8"/>
    <p:sldId id="281" r:id="rId9"/>
    <p:sldId id="282" r:id="rId10"/>
    <p:sldId id="285" r:id="rId11"/>
    <p:sldId id="286" r:id="rId12"/>
    <p:sldId id="287" r:id="rId13"/>
    <p:sldId id="293" r:id="rId14"/>
    <p:sldId id="284" r:id="rId15"/>
    <p:sldId id="290" r:id="rId16"/>
    <p:sldId id="289" r:id="rId17"/>
    <p:sldId id="291" r:id="rId18"/>
    <p:sldId id="292" r:id="rId19"/>
    <p:sldId id="294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87971" autoAdjust="0"/>
  </p:normalViewPr>
  <p:slideViewPr>
    <p:cSldViewPr>
      <p:cViewPr>
        <p:scale>
          <a:sx n="90" d="100"/>
          <a:sy n="90" d="100"/>
        </p:scale>
        <p:origin x="-133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0D006-9EDB-4A8E-92FC-610E8E4393DF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0B3E6-E4F9-4F2B-9E5A-C3F0447B6A9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696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Allocations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B3E6-E4F9-4F2B-9E5A-C3F0447B6A9B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Category</a:t>
            </a:r>
            <a:r>
              <a:rPr lang="en-GB" baseline="0" dirty="0" smtClean="0"/>
              <a:t> Configured in System Table – </a:t>
            </a:r>
            <a:r>
              <a:rPr lang="en-GB" baseline="0" dirty="0" err="1" smtClean="0"/>
              <a:t>TR_Order_Category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It is made mandatory in Campaigns, References, Mode of Sale Tab – Click “</a:t>
            </a:r>
            <a:r>
              <a:rPr lang="en-GB" baseline="0" dirty="0" err="1" smtClean="0"/>
              <a:t>Req</a:t>
            </a:r>
            <a:r>
              <a:rPr lang="en-GB" baseline="0" dirty="0" smtClean="0"/>
              <a:t> Category”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B3E6-E4F9-4F2B-9E5A-C3F0447B6A9B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B3E6-E4F9-4F2B-9E5A-C3F0447B6A9B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All price maps are prefaced</a:t>
            </a:r>
            <a:r>
              <a:rPr lang="en-GB" baseline="0" dirty="0" smtClean="0"/>
              <a:t> with PKG to allow easy suppression from other reports.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B3E6-E4F9-4F2B-9E5A-C3F0447B6A9B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B3E6-E4F9-4F2B-9E5A-C3F0447B6A9B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B3E6-E4F9-4F2B-9E5A-C3F0447B6A9B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9CAE517-F736-4152-86F1-13F116A5D315}" type="datetimeFigureOut">
              <a:rPr lang="en-US" smtClean="0"/>
              <a:pPr/>
              <a:t>1/14/2011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PaulCallas@birminghamhippodrome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“Building a Better Package”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214290"/>
            <a:ext cx="7772400" cy="1508760"/>
          </a:xfrm>
        </p:spPr>
        <p:txBody>
          <a:bodyPr/>
          <a:lstStyle/>
          <a:p>
            <a:r>
              <a:rPr lang="en-GB" dirty="0" smtClean="0"/>
              <a:t>Paul Callas </a:t>
            </a:r>
          </a:p>
          <a:p>
            <a:r>
              <a:rPr lang="en-GB" dirty="0" smtClean="0"/>
              <a:t>Information &amp; Sales Manager </a:t>
            </a:r>
          </a:p>
          <a:p>
            <a:r>
              <a:rPr lang="en-GB" dirty="0" smtClean="0"/>
              <a:t>Birmingham Hippodrome</a:t>
            </a:r>
            <a:endParaRPr lang="en-GB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irmingham_Hippodrome_facade_credit_Stewart_Helmley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7438" y="0"/>
            <a:ext cx="8056562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4906697"/>
            <a:ext cx="6000792" cy="188974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 marL="41148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</a:pPr>
            <a:r>
              <a:rPr lang="en-GB" sz="2400" dirty="0" smtClean="0">
                <a:solidFill>
                  <a:schemeClr val="bg1"/>
                </a:solidFill>
              </a:rPr>
              <a:t>The busiest independent theatre in the UK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500,000 paying visitors every year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Contribute </a:t>
            </a:r>
            <a:r>
              <a:rPr lang="en-GB" sz="1600" dirty="0">
                <a:solidFill>
                  <a:schemeClr val="bg1"/>
                </a:solidFill>
              </a:rPr>
              <a:t>over £40m to local economy every </a:t>
            </a:r>
            <a:r>
              <a:rPr lang="en-GB" sz="1600" dirty="0" smtClean="0">
                <a:solidFill>
                  <a:schemeClr val="bg1"/>
                </a:solidFill>
              </a:rPr>
              <a:t>year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Busiest visitor attraction in the City Centre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One of the top 5 paid visitor attractions in the region and one of the top 20 in the UK.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Hospitality Packages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7772400" cy="857256"/>
          </a:xfrm>
        </p:spPr>
        <p:txBody>
          <a:bodyPr>
            <a:normAutofit fontScale="92500" lnSpcReduction="20000"/>
          </a:bodyPr>
          <a:lstStyle/>
          <a:p>
            <a:r>
              <a:rPr lang="en-US" sz="3500" b="1" dirty="0" smtClean="0"/>
              <a:t>VIP Experience </a:t>
            </a:r>
            <a:r>
              <a:rPr lang="en-US" sz="3500" dirty="0" smtClean="0"/>
              <a:t>-</a:t>
            </a:r>
            <a:r>
              <a:rPr lang="en-US" sz="3500" b="1" dirty="0" smtClean="0"/>
              <a:t> £78/£93 per person*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00034" y="2571744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Indulge in a glass of Champagne on arrival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00034" y="3357562"/>
            <a:ext cx="9144000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Complimentary show </a:t>
            </a:r>
            <a:r>
              <a:rPr lang="en-US" sz="2800" dirty="0" err="1" smtClean="0"/>
              <a:t>programme</a:t>
            </a:r>
            <a:r>
              <a:rPr lang="en-US" sz="2800" dirty="0" smtClean="0"/>
              <a:t> (one per couple)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00034" y="4143380"/>
            <a:ext cx="9144000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Enjoy a luxury 3-course meal at our best tables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00034" y="4857760"/>
            <a:ext cx="8358246" cy="7143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Enjoy the show from top-price seats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00034" y="5500702"/>
            <a:ext cx="8358278" cy="71438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Return to your table at the interval for your dessert and coffee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00034" y="1857364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Receive a warm welcome on arrival at the theatre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Hospitality Packages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7772400" cy="857256"/>
          </a:xfrm>
        </p:spPr>
        <p:txBody>
          <a:bodyPr>
            <a:normAutofit fontScale="92500" lnSpcReduction="20000"/>
          </a:bodyPr>
          <a:lstStyle/>
          <a:p>
            <a:r>
              <a:rPr lang="en-US" sz="3200" b="1" dirty="0" smtClean="0"/>
              <a:t>Stage Side Experience - £69/79 per person*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28596" y="2571744"/>
            <a:ext cx="8343872" cy="78581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Enjoy a 2 course meal (starter &amp; main course) in this lively setting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3357562"/>
            <a:ext cx="9144000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Complimentary show </a:t>
            </a:r>
            <a:r>
              <a:rPr lang="en-US" sz="2800" dirty="0" err="1" smtClean="0"/>
              <a:t>programme</a:t>
            </a:r>
            <a:r>
              <a:rPr lang="en-US" sz="2800" dirty="0" smtClean="0"/>
              <a:t> (one per couple)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28596" y="4143380"/>
            <a:ext cx="9144000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Enjoy the show from top price seats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28596" y="4857760"/>
            <a:ext cx="8429684" cy="714380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Glass of champagne and a dessert, served at the interval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28596" y="5500702"/>
            <a:ext cx="8715404" cy="71438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At curtain-down, enjoy a farewell drink at our Stage Side Bar (A glass of wine, beer, soft drink or coffee)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8596" y="1857364"/>
            <a:ext cx="8343872" cy="785818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Be escorted to the theatre's Stage Side Bar &amp; Restaurant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Hospitality Packages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7772400" cy="857256"/>
          </a:xfrm>
        </p:spPr>
        <p:txBody>
          <a:bodyPr>
            <a:normAutofit fontScale="92500" lnSpcReduction="20000"/>
          </a:bodyPr>
          <a:lstStyle/>
          <a:p>
            <a:r>
              <a:rPr lang="en-US" sz="3200" b="1" dirty="0" smtClean="0"/>
              <a:t>Royal Box Romance</a:t>
            </a:r>
            <a:r>
              <a:rPr lang="en-US" sz="3200" dirty="0" smtClean="0"/>
              <a:t> -</a:t>
            </a:r>
            <a:r>
              <a:rPr lang="en-US" sz="3200" b="1" dirty="0" smtClean="0"/>
              <a:t> £82/£97 per person* 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28596" y="2857496"/>
            <a:ext cx="8343872" cy="78581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Enjoy a luxury 3-course meal, followed by coffee, at one of our best tables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4000504"/>
            <a:ext cx="8286808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Complimentary show </a:t>
            </a:r>
            <a:r>
              <a:rPr lang="en-US" sz="2800" dirty="0" err="1" smtClean="0"/>
              <a:t>programme</a:t>
            </a:r>
            <a:r>
              <a:rPr lang="en-US" sz="2800" dirty="0" smtClean="0"/>
              <a:t> (one per couple)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00034" y="5072074"/>
            <a:ext cx="8143932" cy="78581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Indulge in a glass of champagne, chocolate-dipped strawberries and nibbles in the privacy of your Box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8596" y="2000240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dirty="0" smtClean="0"/>
              <a:t>Receive a warm welcome on arrival at the theatre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Original Set Up: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7772400" cy="857256"/>
          </a:xfrm>
        </p:spPr>
        <p:txBody>
          <a:bodyPr>
            <a:normAutofit fontScale="92500" lnSpcReduction="20000"/>
          </a:bodyPr>
          <a:lstStyle/>
          <a:p>
            <a:r>
              <a:rPr lang="en-US" sz="3200" b="1" dirty="0" smtClean="0"/>
              <a:t>Processed part in </a:t>
            </a:r>
            <a:r>
              <a:rPr lang="en-US" sz="3200" b="1" dirty="0" err="1" smtClean="0"/>
              <a:t>Artifax</a:t>
            </a:r>
            <a:r>
              <a:rPr lang="en-US" sz="3200" b="1" dirty="0" smtClean="0"/>
              <a:t> and part Tessitura.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28596" y="2857496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Only 1 person could sell packages.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3857628"/>
            <a:ext cx="8286808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What happens during their Holiday’s or Sickness?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00034" y="4929198"/>
            <a:ext cx="8143932" cy="78581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Overall this system didn’t work and only generated customer complaints.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8596" y="2000240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GB" sz="2800" b="1" noProof="0" dirty="0" smtClean="0"/>
              <a:t>Function Sheet necessary for each package.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273050"/>
            <a:ext cx="8229600" cy="1162050"/>
          </a:xfrm>
        </p:spPr>
        <p:txBody>
          <a:bodyPr/>
          <a:lstStyle/>
          <a:p>
            <a:r>
              <a:rPr lang="en-GB" dirty="0" smtClean="0"/>
              <a:t>Can we improve this? </a:t>
            </a:r>
            <a:endParaRPr lang="en-GB" dirty="0"/>
          </a:p>
        </p:txBody>
      </p:sp>
      <p:pic>
        <p:nvPicPr>
          <p:cNvPr id="3077" name="Picture 5" descr="C:\Documents and Settings\Paulcallas\Local Settings\Temporary Internet Files\Content.IE5\117E4JZC\MCj04344110000[1].wmf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857488" y="1928802"/>
            <a:ext cx="2813050" cy="3163887"/>
          </a:xfrm>
          <a:prstGeom prst="rect">
            <a:avLst/>
          </a:prstGeom>
          <a:noFill/>
        </p:spPr>
      </p:pic>
      <p:sp>
        <p:nvSpPr>
          <p:cNvPr id="16" name="Cloud Callout 15"/>
          <p:cNvSpPr/>
          <p:nvPr/>
        </p:nvSpPr>
        <p:spPr>
          <a:xfrm>
            <a:off x="142844" y="3143248"/>
            <a:ext cx="2714644" cy="2500330"/>
          </a:xfrm>
          <a:prstGeom prst="cloudCallout">
            <a:avLst>
              <a:gd name="adj1" fmla="val 61632"/>
              <a:gd name="adj2" fmla="val -377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Can we make the sales process easier? </a:t>
            </a:r>
            <a:endParaRPr lang="en-GB" dirty="0"/>
          </a:p>
        </p:txBody>
      </p:sp>
      <p:sp>
        <p:nvSpPr>
          <p:cNvPr id="17" name="Cloud Callout 16"/>
          <p:cNvSpPr/>
          <p:nvPr/>
        </p:nvSpPr>
        <p:spPr>
          <a:xfrm>
            <a:off x="6215042" y="3929066"/>
            <a:ext cx="2928958" cy="2357454"/>
          </a:xfrm>
          <a:prstGeom prst="cloudCallout">
            <a:avLst>
              <a:gd name="adj1" fmla="val -62295"/>
              <a:gd name="adj2" fmla="val -623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How can we make it possible for more people to sell them? </a:t>
            </a:r>
            <a:endParaRPr lang="en-GB" dirty="0"/>
          </a:p>
        </p:txBody>
      </p:sp>
      <p:sp>
        <p:nvSpPr>
          <p:cNvPr id="18" name="Cloud Callout 17"/>
          <p:cNvSpPr/>
          <p:nvPr/>
        </p:nvSpPr>
        <p:spPr>
          <a:xfrm>
            <a:off x="5715008" y="1000108"/>
            <a:ext cx="2571768" cy="1714512"/>
          </a:xfrm>
          <a:prstGeom prst="cloudCallout">
            <a:avLst>
              <a:gd name="adj1" fmla="val -55552"/>
              <a:gd name="adj2" fmla="val 422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about VAT? </a:t>
            </a:r>
            <a:endParaRPr lang="en-GB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What is the Answer?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8501122" cy="5143536"/>
          </a:xfrm>
        </p:spPr>
        <p:txBody>
          <a:bodyPr anchor="ctr" anchorCtr="0">
            <a:normAutofit fontScale="92500" lnSpcReduction="10000"/>
          </a:bodyPr>
          <a:lstStyle/>
          <a:p>
            <a:pPr algn="ctr">
              <a:buNone/>
            </a:pPr>
            <a:endParaRPr lang="en-US" sz="7800" dirty="0" smtClean="0"/>
          </a:p>
          <a:p>
            <a:pPr algn="ctr">
              <a:buNone/>
            </a:pPr>
            <a:r>
              <a:rPr lang="en-US" sz="7800" dirty="0" smtClean="0"/>
              <a:t>“Anything is possible with a little help from Tessitura!”</a:t>
            </a:r>
            <a:endParaRPr lang="en-GB" sz="7800" dirty="0" smtClean="0"/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Step 1 – New Mode of Sale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1357298"/>
            <a:ext cx="7666573" cy="522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857256"/>
          </a:xfrm>
        </p:spPr>
        <p:txBody>
          <a:bodyPr/>
          <a:lstStyle/>
          <a:p>
            <a:r>
              <a:rPr lang="en-GB" dirty="0" smtClean="0"/>
              <a:t>Step 2 – Select You Seats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1142984"/>
            <a:ext cx="7572428" cy="528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857256"/>
          </a:xfrm>
        </p:spPr>
        <p:txBody>
          <a:bodyPr/>
          <a:lstStyle/>
          <a:p>
            <a:r>
              <a:rPr lang="en-GB" dirty="0" smtClean="0"/>
              <a:t>Step 2 – Book the Restaurant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1214422"/>
            <a:ext cx="7286671" cy="5143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857256"/>
          </a:xfrm>
        </p:spPr>
        <p:txBody>
          <a:bodyPr/>
          <a:lstStyle/>
          <a:p>
            <a:r>
              <a:rPr lang="en-GB" dirty="0" smtClean="0"/>
              <a:t>Step 3 – Sell the Package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1285860"/>
            <a:ext cx="7429561" cy="5286451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429388" y="2786058"/>
            <a:ext cx="1643074" cy="428628"/>
          </a:xfrm>
          <a:prstGeom prst="rect">
            <a:avLst/>
          </a:prstGeom>
          <a:noFill/>
          <a:ln w="117475" cmpd="tri">
            <a:solidFill>
              <a:srgbClr val="FF0000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Restaurant Report...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1142984"/>
            <a:ext cx="7239000" cy="5429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500562" y="4857760"/>
            <a:ext cx="1643074" cy="428628"/>
          </a:xfrm>
          <a:prstGeom prst="rect">
            <a:avLst/>
          </a:prstGeom>
          <a:noFill/>
          <a:ln w="117475" cmpd="tri">
            <a:solidFill>
              <a:srgbClr val="FF0000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Multiple Price Maps...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1428736"/>
            <a:ext cx="7969655" cy="481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VAT Breakdown...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7772400" cy="857256"/>
          </a:xfrm>
        </p:spPr>
        <p:txBody>
          <a:bodyPr>
            <a:normAutofit fontScale="92500" lnSpcReduction="20000"/>
          </a:bodyPr>
          <a:lstStyle/>
          <a:p>
            <a:r>
              <a:rPr lang="en-US" sz="3200" b="1" dirty="0" smtClean="0"/>
              <a:t>Already Included in the gross price.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28596" y="2857496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Gross Price x Vat Rate Calculation = Vat Rate 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3857628"/>
            <a:ext cx="8286808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1-(1/1.175) = .1489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00034" y="4929198"/>
            <a:ext cx="8143932" cy="78581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£48 x .1489 = £7.15 – Tickets are VAT Exempt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8596" y="2000240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GB" sz="2800" b="1" noProof="0" dirty="0" smtClean="0"/>
              <a:t>1-(1/VAT) = Vat Rate Calculation 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VAT System Table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1428736"/>
            <a:ext cx="8501090" cy="3714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VAT Report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857364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1214422"/>
            <a:ext cx="7679589" cy="5179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How successful has it been?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282" y="1214422"/>
            <a:ext cx="7772400" cy="857256"/>
          </a:xfrm>
        </p:spPr>
        <p:txBody>
          <a:bodyPr>
            <a:normAutofit fontScale="92500" lnSpcReduction="20000"/>
          </a:bodyPr>
          <a:lstStyle/>
          <a:p>
            <a:r>
              <a:rPr lang="en-US" sz="3200" b="1" dirty="0" smtClean="0"/>
              <a:t>Sold 2601 packages as of 19/07/10.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28596" y="2857496"/>
            <a:ext cx="8343872" cy="78581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On average we are currently selling 200 packages a month.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3857628"/>
            <a:ext cx="8286808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Projected turnover in 1</a:t>
            </a:r>
            <a:r>
              <a:rPr lang="en-US" sz="2800" b="1" baseline="30000" dirty="0" smtClean="0"/>
              <a:t>st</a:t>
            </a:r>
            <a:r>
              <a:rPr lang="en-US" sz="2800" b="1" dirty="0" smtClean="0"/>
              <a:t> year is £152,000.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00034" y="4929198"/>
            <a:ext cx="8143932" cy="78581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Patrons consistently give positive feedback.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8596" y="2000240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GB" sz="2800" b="1" noProof="0" dirty="0" smtClean="0"/>
              <a:t>£132,198 turnover in the restaurant’s.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358246" cy="714380"/>
          </a:xfrm>
        </p:spPr>
        <p:txBody>
          <a:bodyPr/>
          <a:lstStyle/>
          <a:p>
            <a:r>
              <a:rPr lang="en-GB" dirty="0" smtClean="0"/>
              <a:t>Other Projects...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1196752"/>
            <a:ext cx="7772400" cy="857256"/>
          </a:xfrm>
        </p:spPr>
        <p:txBody>
          <a:bodyPr>
            <a:normAutofit fontScale="70000" lnSpcReduction="20000"/>
          </a:bodyPr>
          <a:lstStyle/>
          <a:p>
            <a:r>
              <a:rPr lang="en-US" sz="3600" b="1" dirty="0" smtClean="0"/>
              <a:t>Up selling Memberships – Auto Add Constituencies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1714488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endParaRPr kumimoji="0" lang="en-GB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28596" y="2857496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Interval Suppers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3857628"/>
            <a:ext cx="8286808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US" sz="2800" b="1" dirty="0" smtClean="0"/>
              <a:t>Canapés  with Wine - Before Show &amp; Interval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00034" y="4929198"/>
            <a:ext cx="8143932" cy="78581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8596" y="2000240"/>
            <a:ext cx="834387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lvl="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/>
            </a:pPr>
            <a:r>
              <a:rPr lang="en-GB" sz="2800" b="1" dirty="0" smtClean="0"/>
              <a:t>Selling Programmes in Advance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85720" y="1643050"/>
            <a:ext cx="8643966" cy="2577416"/>
            <a:chOff x="285752" y="-71462"/>
            <a:chExt cx="8643966" cy="2577416"/>
          </a:xfrm>
        </p:grpSpPr>
        <p:sp>
          <p:nvSpPr>
            <p:cNvPr id="4" name="TextBox 3"/>
            <p:cNvSpPr txBox="1"/>
            <p:nvPr/>
          </p:nvSpPr>
          <p:spPr>
            <a:xfrm>
              <a:off x="785786" y="1428736"/>
              <a:ext cx="814393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 smtClean="0"/>
                <a:t>Paul Callas – Information &amp; Sales Manager </a:t>
              </a:r>
            </a:p>
            <a:p>
              <a:r>
                <a:rPr lang="en-GB" sz="3200" dirty="0" smtClean="0">
                  <a:hlinkClick r:id="rId2"/>
                </a:rPr>
                <a:t>PaulCallas@birminghamhippodrome.com</a:t>
              </a:r>
              <a:r>
                <a:rPr lang="en-GB" sz="3200" dirty="0" smtClean="0"/>
                <a:t> </a:t>
              </a:r>
              <a:endParaRPr lang="en-GB" sz="32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5752" y="-71462"/>
              <a:ext cx="56436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Any Queries:</a:t>
              </a:r>
              <a:endParaRPr lang="en-US" sz="2800" dirty="0"/>
            </a:p>
          </p:txBody>
        </p:sp>
      </p:grp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1106</TotalTime>
  <Words>545</Words>
  <Application>Microsoft Office PowerPoint</Application>
  <PresentationFormat>On-screen Show (4:3)</PresentationFormat>
  <Paragraphs>83</Paragraphs>
  <Slides>20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Metro</vt:lpstr>
      <vt:lpstr>“Building a Better Package” </vt:lpstr>
      <vt:lpstr>PowerPoint Presentation</vt:lpstr>
      <vt:lpstr>Hospitality Packages </vt:lpstr>
      <vt:lpstr>Hospitality Packages </vt:lpstr>
      <vt:lpstr>Hospitality Packages </vt:lpstr>
      <vt:lpstr>Original Set Up:  </vt:lpstr>
      <vt:lpstr>Can we improve this? </vt:lpstr>
      <vt:lpstr>What is the Answer?  </vt:lpstr>
      <vt:lpstr>Step 1 – New Mode of Sale </vt:lpstr>
      <vt:lpstr>Step 2 – Select You Seats    </vt:lpstr>
      <vt:lpstr>Step 2 – Book the Restaurant   </vt:lpstr>
      <vt:lpstr>Step 3 – Sell the Package  </vt:lpstr>
      <vt:lpstr>Restaurant Report... </vt:lpstr>
      <vt:lpstr>Multiple Price Maps... </vt:lpstr>
      <vt:lpstr>VAT Breakdown...  </vt:lpstr>
      <vt:lpstr>VAT System Table </vt:lpstr>
      <vt:lpstr>VAT Report </vt:lpstr>
      <vt:lpstr>How successful has it been? </vt:lpstr>
      <vt:lpstr>Other Projects...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Paulcallas</dc:creator>
  <cp:lastModifiedBy>benmagson</cp:lastModifiedBy>
  <cp:revision>123</cp:revision>
  <dcterms:created xsi:type="dcterms:W3CDTF">2009-10-20T11:14:03Z</dcterms:created>
  <dcterms:modified xsi:type="dcterms:W3CDTF">2011-01-14T15:45:02Z</dcterms:modified>
</cp:coreProperties>
</file>