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50" r:id="rId2"/>
  </p:sldMasterIdLst>
  <p:notesMasterIdLst>
    <p:notesMasterId r:id="rId28"/>
  </p:notesMasterIdLst>
  <p:sldIdLst>
    <p:sldId id="256" r:id="rId3"/>
    <p:sldId id="270" r:id="rId4"/>
    <p:sldId id="273" r:id="rId5"/>
    <p:sldId id="286" r:id="rId6"/>
    <p:sldId id="285" r:id="rId7"/>
    <p:sldId id="283" r:id="rId8"/>
    <p:sldId id="272" r:id="rId9"/>
    <p:sldId id="274" r:id="rId10"/>
    <p:sldId id="279" r:id="rId11"/>
    <p:sldId id="289" r:id="rId12"/>
    <p:sldId id="297" r:id="rId13"/>
    <p:sldId id="278" r:id="rId14"/>
    <p:sldId id="277" r:id="rId15"/>
    <p:sldId id="287" r:id="rId16"/>
    <p:sldId id="288" r:id="rId17"/>
    <p:sldId id="276" r:id="rId18"/>
    <p:sldId id="298" r:id="rId19"/>
    <p:sldId id="275" r:id="rId20"/>
    <p:sldId id="290" r:id="rId21"/>
    <p:sldId id="291" r:id="rId22"/>
    <p:sldId id="292" r:id="rId23"/>
    <p:sldId id="293" r:id="rId24"/>
    <p:sldId id="294" r:id="rId25"/>
    <p:sldId id="296" r:id="rId26"/>
    <p:sldId id="258" r:id="rId27"/>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charset="0"/>
        <a:ea typeface="MS Pゴシック" pitchFamily="-92" charset="-128"/>
        <a:cs typeface="+mn-cs"/>
      </a:defRPr>
    </a:lvl1pPr>
    <a:lvl2pPr marL="457200" algn="l" rtl="0" eaLnBrk="0" fontAlgn="base" hangingPunct="0">
      <a:spcBef>
        <a:spcPct val="0"/>
      </a:spcBef>
      <a:spcAft>
        <a:spcPct val="0"/>
      </a:spcAft>
      <a:defRPr sz="2400" kern="1200">
        <a:solidFill>
          <a:schemeClr val="tx1"/>
        </a:solidFill>
        <a:latin typeface="Arial" charset="0"/>
        <a:ea typeface="MS Pゴシック" pitchFamily="-92" charset="-128"/>
        <a:cs typeface="+mn-cs"/>
      </a:defRPr>
    </a:lvl2pPr>
    <a:lvl3pPr marL="914400" algn="l" rtl="0" eaLnBrk="0" fontAlgn="base" hangingPunct="0">
      <a:spcBef>
        <a:spcPct val="0"/>
      </a:spcBef>
      <a:spcAft>
        <a:spcPct val="0"/>
      </a:spcAft>
      <a:defRPr sz="2400" kern="1200">
        <a:solidFill>
          <a:schemeClr val="tx1"/>
        </a:solidFill>
        <a:latin typeface="Arial" charset="0"/>
        <a:ea typeface="MS Pゴシック" pitchFamily="-92" charset="-128"/>
        <a:cs typeface="+mn-cs"/>
      </a:defRPr>
    </a:lvl3pPr>
    <a:lvl4pPr marL="1371600" algn="l" rtl="0" eaLnBrk="0" fontAlgn="base" hangingPunct="0">
      <a:spcBef>
        <a:spcPct val="0"/>
      </a:spcBef>
      <a:spcAft>
        <a:spcPct val="0"/>
      </a:spcAft>
      <a:defRPr sz="2400" kern="1200">
        <a:solidFill>
          <a:schemeClr val="tx1"/>
        </a:solidFill>
        <a:latin typeface="Arial" charset="0"/>
        <a:ea typeface="MS Pゴシック" pitchFamily="-92" charset="-128"/>
        <a:cs typeface="+mn-cs"/>
      </a:defRPr>
    </a:lvl4pPr>
    <a:lvl5pPr marL="1828800" algn="l" rtl="0" eaLnBrk="0" fontAlgn="base" hangingPunct="0">
      <a:spcBef>
        <a:spcPct val="0"/>
      </a:spcBef>
      <a:spcAft>
        <a:spcPct val="0"/>
      </a:spcAft>
      <a:defRPr sz="2400" kern="1200">
        <a:solidFill>
          <a:schemeClr val="tx1"/>
        </a:solidFill>
        <a:latin typeface="Arial" charset="0"/>
        <a:ea typeface="MS Pゴシック" pitchFamily="-92" charset="-128"/>
        <a:cs typeface="+mn-cs"/>
      </a:defRPr>
    </a:lvl5pPr>
    <a:lvl6pPr marL="2286000" algn="l" defTabSz="914400" rtl="0" eaLnBrk="1" latinLnBrk="0" hangingPunct="1">
      <a:defRPr sz="2400" kern="1200">
        <a:solidFill>
          <a:schemeClr val="tx1"/>
        </a:solidFill>
        <a:latin typeface="Arial" charset="0"/>
        <a:ea typeface="MS Pゴシック" pitchFamily="-92" charset="-128"/>
        <a:cs typeface="+mn-cs"/>
      </a:defRPr>
    </a:lvl6pPr>
    <a:lvl7pPr marL="2743200" algn="l" defTabSz="914400" rtl="0" eaLnBrk="1" latinLnBrk="0" hangingPunct="1">
      <a:defRPr sz="2400" kern="1200">
        <a:solidFill>
          <a:schemeClr val="tx1"/>
        </a:solidFill>
        <a:latin typeface="Arial" charset="0"/>
        <a:ea typeface="MS Pゴシック" pitchFamily="-92" charset="-128"/>
        <a:cs typeface="+mn-cs"/>
      </a:defRPr>
    </a:lvl7pPr>
    <a:lvl8pPr marL="3200400" algn="l" defTabSz="914400" rtl="0" eaLnBrk="1" latinLnBrk="0" hangingPunct="1">
      <a:defRPr sz="2400" kern="1200">
        <a:solidFill>
          <a:schemeClr val="tx1"/>
        </a:solidFill>
        <a:latin typeface="Arial" charset="0"/>
        <a:ea typeface="MS Pゴシック" pitchFamily="-92" charset="-128"/>
        <a:cs typeface="+mn-cs"/>
      </a:defRPr>
    </a:lvl8pPr>
    <a:lvl9pPr marL="3657600" algn="l" defTabSz="914400" rtl="0" eaLnBrk="1" latinLnBrk="0" hangingPunct="1">
      <a:defRPr sz="2400" kern="1200">
        <a:solidFill>
          <a:schemeClr val="tx1"/>
        </a:solidFill>
        <a:latin typeface="Arial" charset="0"/>
        <a:ea typeface="MS Pゴシック" pitchFamily="-92"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342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682" autoAdjust="0"/>
    <p:restoredTop sz="89242" autoAdjust="0"/>
  </p:normalViewPr>
  <p:slideViewPr>
    <p:cSldViewPr>
      <p:cViewPr varScale="1">
        <p:scale>
          <a:sx n="82" d="100"/>
          <a:sy n="82" d="100"/>
        </p:scale>
        <p:origin x="-150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512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512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512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512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1803569-0908-4AC2-8CF4-8CEFA32FAFE2}" type="slidenum">
              <a:rPr lang="en-US"/>
              <a:pPr/>
              <a:t>‹#›</a:t>
            </a:fld>
            <a:endParaRPr lang="en-US"/>
          </a:p>
        </p:txBody>
      </p:sp>
    </p:spTree>
    <p:extLst>
      <p:ext uri="{BB962C8B-B14F-4D97-AF65-F5344CB8AC3E}">
        <p14:creationId xmlns:p14="http://schemas.microsoft.com/office/powerpoint/2010/main" val="88080772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S Pゴシック" pitchFamily="-92" charset="-128"/>
        <a:cs typeface="+mn-cs"/>
      </a:defRPr>
    </a:lvl1pPr>
    <a:lvl2pPr marL="457200" algn="l" rtl="0" fontAlgn="base">
      <a:spcBef>
        <a:spcPct val="30000"/>
      </a:spcBef>
      <a:spcAft>
        <a:spcPct val="0"/>
      </a:spcAft>
      <a:defRPr sz="1200" kern="1200">
        <a:solidFill>
          <a:schemeClr val="tx1"/>
        </a:solidFill>
        <a:latin typeface="Arial" charset="0"/>
        <a:ea typeface="MS Pゴシック" pitchFamily="-92" charset="-128"/>
        <a:cs typeface="+mn-cs"/>
      </a:defRPr>
    </a:lvl2pPr>
    <a:lvl3pPr marL="914400" algn="l" rtl="0" fontAlgn="base">
      <a:spcBef>
        <a:spcPct val="30000"/>
      </a:spcBef>
      <a:spcAft>
        <a:spcPct val="0"/>
      </a:spcAft>
      <a:defRPr sz="1200" kern="1200">
        <a:solidFill>
          <a:schemeClr val="tx1"/>
        </a:solidFill>
        <a:latin typeface="Arial" charset="0"/>
        <a:ea typeface="MS Pゴシック" pitchFamily="-92" charset="-128"/>
        <a:cs typeface="+mn-cs"/>
      </a:defRPr>
    </a:lvl3pPr>
    <a:lvl4pPr marL="1371600" algn="l" rtl="0" fontAlgn="base">
      <a:spcBef>
        <a:spcPct val="30000"/>
      </a:spcBef>
      <a:spcAft>
        <a:spcPct val="0"/>
      </a:spcAft>
      <a:defRPr sz="1200" kern="1200">
        <a:solidFill>
          <a:schemeClr val="tx1"/>
        </a:solidFill>
        <a:latin typeface="Arial" charset="0"/>
        <a:ea typeface="MS Pゴシック" pitchFamily="-92" charset="-128"/>
        <a:cs typeface="+mn-cs"/>
      </a:defRPr>
    </a:lvl4pPr>
    <a:lvl5pPr marL="1828800" algn="l" rtl="0" fontAlgn="base">
      <a:spcBef>
        <a:spcPct val="30000"/>
      </a:spcBef>
      <a:spcAft>
        <a:spcPct val="0"/>
      </a:spcAft>
      <a:defRPr sz="1200" kern="1200">
        <a:solidFill>
          <a:schemeClr val="tx1"/>
        </a:solidFill>
        <a:latin typeface="Arial" charset="0"/>
        <a:ea typeface="MS Pゴシック" pitchFamily="-92"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07474A-B214-4DA0-AD8E-D5BD1A814B76}" type="slidenum">
              <a:rPr lang="en-US"/>
              <a:pPr/>
              <a:t>1</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752600" y="2208213"/>
            <a:ext cx="7162800" cy="1525587"/>
          </a:xfrm>
        </p:spPr>
        <p:txBody>
          <a:bodyPr anchor="ctr"/>
          <a:lstStyle>
            <a:lvl1pPr>
              <a:defRPr sz="4400"/>
            </a:lvl1pPr>
          </a:lstStyle>
          <a:p>
            <a:r>
              <a:rPr lang="en-US"/>
              <a:t>Click to edit Master title style</a:t>
            </a:r>
          </a:p>
        </p:txBody>
      </p:sp>
      <p:sp>
        <p:nvSpPr>
          <p:cNvPr id="3075" name="Rectangle 3"/>
          <p:cNvSpPr>
            <a:spLocks noGrp="1" noChangeArrowheads="1"/>
          </p:cNvSpPr>
          <p:nvPr>
            <p:ph type="subTitle" idx="1"/>
          </p:nvPr>
        </p:nvSpPr>
        <p:spPr>
          <a:xfrm>
            <a:off x="1752600" y="3810000"/>
            <a:ext cx="7162800" cy="1752600"/>
          </a:xfrm>
        </p:spPr>
        <p:txBody>
          <a:bodyPr/>
          <a:lstStyle>
            <a:lvl1pPr marL="0" indent="0">
              <a:buFont typeface="Wingdings" pitchFamily="2" charset="2"/>
              <a:buNone/>
              <a:defRPr sz="2600"/>
            </a:lvl1pPr>
          </a:lstStyle>
          <a:p>
            <a:r>
              <a:rPr lang="en-US"/>
              <a:t>Click to edit Master subtitle style</a:t>
            </a:r>
          </a:p>
        </p:txBody>
      </p:sp>
      <p:sp>
        <p:nvSpPr>
          <p:cNvPr id="3076" name="Rectangle 4"/>
          <p:cNvSpPr>
            <a:spLocks noGrp="1" noChangeArrowheads="1"/>
          </p:cNvSpPr>
          <p:nvPr>
            <p:ph type="dt" sz="half" idx="2"/>
          </p:nvPr>
        </p:nvSpPr>
        <p:spPr/>
        <p:txBody>
          <a:bodyPr/>
          <a:lstStyle>
            <a:lvl1pPr>
              <a:defRPr/>
            </a:lvl1pPr>
          </a:lstStyle>
          <a:p>
            <a:endParaRPr lang="en-US"/>
          </a:p>
        </p:txBody>
      </p:sp>
      <p:sp>
        <p:nvSpPr>
          <p:cNvPr id="3077" name="Rectangle 5"/>
          <p:cNvSpPr>
            <a:spLocks noGrp="1" noChangeArrowheads="1"/>
          </p:cNvSpPr>
          <p:nvPr>
            <p:ph type="ftr" sz="quarter" idx="3"/>
          </p:nvPr>
        </p:nvSpPr>
        <p:spPr/>
        <p:txBody>
          <a:bodyPr/>
          <a:lstStyle>
            <a:lvl1pPr>
              <a:defRPr/>
            </a:lvl1pPr>
          </a:lstStyle>
          <a:p>
            <a:r>
              <a:rPr lang="en-US"/>
              <a:t>Matthew Collins, RSC Development </a:t>
            </a:r>
          </a:p>
        </p:txBody>
      </p:sp>
      <p:sp>
        <p:nvSpPr>
          <p:cNvPr id="3078" name="Rectangle 6"/>
          <p:cNvSpPr>
            <a:spLocks noGrp="1" noChangeArrowheads="1"/>
          </p:cNvSpPr>
          <p:nvPr>
            <p:ph type="sldNum" sz="quarter" idx="4"/>
          </p:nvPr>
        </p:nvSpPr>
        <p:spPr/>
        <p:txBody>
          <a:bodyPr/>
          <a:lstStyle>
            <a:lvl1pPr>
              <a:defRPr/>
            </a:lvl1pPr>
          </a:lstStyle>
          <a:p>
            <a:fld id="{5F514547-FE6B-41AD-9623-00B11816BA0E}" type="slidenum">
              <a:rPr lang="en-US"/>
              <a:pPr/>
              <a:t>‹#›</a:t>
            </a:fld>
            <a:endParaRPr lang="en-US"/>
          </a:p>
        </p:txBody>
      </p:sp>
      <p:pic>
        <p:nvPicPr>
          <p:cNvPr id="3079" name="Picture 7"/>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1801813" cy="1390650"/>
          </a:xfrm>
          <a:prstGeom prst="rect">
            <a:avLst/>
          </a:prstGeom>
          <a:noFill/>
        </p:spPr>
      </p:pic>
      <p:sp>
        <p:nvSpPr>
          <p:cNvPr id="3087" name="Line 15"/>
          <p:cNvSpPr>
            <a:spLocks noChangeShapeType="1"/>
          </p:cNvSpPr>
          <p:nvPr/>
        </p:nvSpPr>
        <p:spPr bwMode="auto">
          <a:xfrm>
            <a:off x="0" y="6473825"/>
            <a:ext cx="9144000" cy="0"/>
          </a:xfrm>
          <a:prstGeom prst="line">
            <a:avLst/>
          </a:prstGeom>
          <a:noFill/>
          <a:ln w="63500">
            <a:solidFill>
              <a:srgbClr val="EE3424"/>
            </a:solidFill>
            <a:round/>
            <a:headEnd/>
            <a:tailEnd/>
          </a:ln>
          <a:effectLst/>
        </p:spPr>
        <p:txBody>
          <a:bodyPr wrap="none" anchor="ct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Matthew Collins, RSC Development </a:t>
            </a:r>
          </a:p>
        </p:txBody>
      </p:sp>
      <p:sp>
        <p:nvSpPr>
          <p:cNvPr id="6" name="Slide Number Placeholder 5"/>
          <p:cNvSpPr>
            <a:spLocks noGrp="1"/>
          </p:cNvSpPr>
          <p:nvPr>
            <p:ph type="sldNum" sz="quarter" idx="12"/>
          </p:nvPr>
        </p:nvSpPr>
        <p:spPr/>
        <p:txBody>
          <a:bodyPr/>
          <a:lstStyle>
            <a:lvl1pPr>
              <a:defRPr/>
            </a:lvl1pPr>
          </a:lstStyle>
          <a:p>
            <a:fld id="{460D4927-1911-426B-8F95-34C76E9AD909}"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Matthew Collins, RSC Development </a:t>
            </a:r>
          </a:p>
        </p:txBody>
      </p:sp>
      <p:sp>
        <p:nvSpPr>
          <p:cNvPr id="6" name="Slide Number Placeholder 5"/>
          <p:cNvSpPr>
            <a:spLocks noGrp="1"/>
          </p:cNvSpPr>
          <p:nvPr>
            <p:ph type="sldNum" sz="quarter" idx="12"/>
          </p:nvPr>
        </p:nvSpPr>
        <p:spPr/>
        <p:txBody>
          <a:bodyPr/>
          <a:lstStyle>
            <a:lvl1pPr>
              <a:defRPr/>
            </a:lvl1pPr>
          </a:lstStyle>
          <a:p>
            <a:fld id="{C9D7BFA9-13C3-42D0-B1D2-F27B1B0730AA}"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52600" y="1676400"/>
            <a:ext cx="35052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0200" y="1676400"/>
            <a:ext cx="35052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Matthew Collins, RSC Development </a:t>
            </a:r>
          </a:p>
        </p:txBody>
      </p:sp>
      <p:sp>
        <p:nvSpPr>
          <p:cNvPr id="7" name="Slide Number Placeholder 6"/>
          <p:cNvSpPr>
            <a:spLocks noGrp="1"/>
          </p:cNvSpPr>
          <p:nvPr>
            <p:ph type="sldNum" sz="quarter" idx="12"/>
          </p:nvPr>
        </p:nvSpPr>
        <p:spPr/>
        <p:txBody>
          <a:bodyPr/>
          <a:lstStyle>
            <a:lvl1pPr>
              <a:defRPr/>
            </a:lvl1pPr>
          </a:lstStyle>
          <a:p>
            <a:fld id="{53BDD1E9-A8EF-4181-97EC-AC1953DADE86}"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r>
              <a:rPr lang="en-US"/>
              <a:t>Matthew Collins, RSC Development </a:t>
            </a:r>
          </a:p>
        </p:txBody>
      </p:sp>
      <p:sp>
        <p:nvSpPr>
          <p:cNvPr id="9" name="Slide Number Placeholder 8"/>
          <p:cNvSpPr>
            <a:spLocks noGrp="1"/>
          </p:cNvSpPr>
          <p:nvPr>
            <p:ph type="sldNum" sz="quarter" idx="12"/>
          </p:nvPr>
        </p:nvSpPr>
        <p:spPr/>
        <p:txBody>
          <a:bodyPr/>
          <a:lstStyle>
            <a:lvl1pPr>
              <a:defRPr/>
            </a:lvl1pPr>
          </a:lstStyle>
          <a:p>
            <a:fld id="{68DCEB12-C1ED-4088-8154-DFEC4B18DB2B}"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r>
              <a:rPr lang="en-US"/>
              <a:t>Matthew Collins, RSC Development </a:t>
            </a:r>
          </a:p>
        </p:txBody>
      </p:sp>
      <p:sp>
        <p:nvSpPr>
          <p:cNvPr id="5" name="Slide Number Placeholder 4"/>
          <p:cNvSpPr>
            <a:spLocks noGrp="1"/>
          </p:cNvSpPr>
          <p:nvPr>
            <p:ph type="sldNum" sz="quarter" idx="12"/>
          </p:nvPr>
        </p:nvSpPr>
        <p:spPr/>
        <p:txBody>
          <a:bodyPr/>
          <a:lstStyle>
            <a:lvl1pPr>
              <a:defRPr/>
            </a:lvl1pPr>
          </a:lstStyle>
          <a:p>
            <a:fld id="{5B582088-7BCB-4A0C-B5BB-FDB0FEE1A565}"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r>
              <a:rPr lang="en-US"/>
              <a:t>Matthew Collins, RSC Development </a:t>
            </a:r>
          </a:p>
        </p:txBody>
      </p:sp>
      <p:sp>
        <p:nvSpPr>
          <p:cNvPr id="4" name="Slide Number Placeholder 3"/>
          <p:cNvSpPr>
            <a:spLocks noGrp="1"/>
          </p:cNvSpPr>
          <p:nvPr>
            <p:ph type="sldNum" sz="quarter" idx="12"/>
          </p:nvPr>
        </p:nvSpPr>
        <p:spPr/>
        <p:txBody>
          <a:bodyPr/>
          <a:lstStyle>
            <a:lvl1pPr>
              <a:defRPr/>
            </a:lvl1pPr>
          </a:lstStyle>
          <a:p>
            <a:fld id="{4C3A7867-A235-4A22-AE74-1C3249D6EA15}"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Matthew Collins, RSC Development </a:t>
            </a:r>
          </a:p>
        </p:txBody>
      </p:sp>
      <p:sp>
        <p:nvSpPr>
          <p:cNvPr id="7" name="Slide Number Placeholder 6"/>
          <p:cNvSpPr>
            <a:spLocks noGrp="1"/>
          </p:cNvSpPr>
          <p:nvPr>
            <p:ph type="sldNum" sz="quarter" idx="12"/>
          </p:nvPr>
        </p:nvSpPr>
        <p:spPr/>
        <p:txBody>
          <a:bodyPr/>
          <a:lstStyle>
            <a:lvl1pPr>
              <a:defRPr/>
            </a:lvl1pPr>
          </a:lstStyle>
          <a:p>
            <a:fld id="{25AE6101-9EA4-4E8A-8E20-F7D17F370CA2}"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Matthew Collins, RSC Development </a:t>
            </a:r>
          </a:p>
        </p:txBody>
      </p:sp>
      <p:sp>
        <p:nvSpPr>
          <p:cNvPr id="7" name="Slide Number Placeholder 6"/>
          <p:cNvSpPr>
            <a:spLocks noGrp="1"/>
          </p:cNvSpPr>
          <p:nvPr>
            <p:ph type="sldNum" sz="quarter" idx="12"/>
          </p:nvPr>
        </p:nvSpPr>
        <p:spPr/>
        <p:txBody>
          <a:bodyPr/>
          <a:lstStyle>
            <a:lvl1pPr>
              <a:defRPr/>
            </a:lvl1pPr>
          </a:lstStyle>
          <a:p>
            <a:fld id="{EBEF0D68-592E-409F-B13B-5202A3E34DCB}"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Matthew Collins, RSC Development </a:t>
            </a:r>
          </a:p>
        </p:txBody>
      </p:sp>
      <p:sp>
        <p:nvSpPr>
          <p:cNvPr id="6" name="Slide Number Placeholder 5"/>
          <p:cNvSpPr>
            <a:spLocks noGrp="1"/>
          </p:cNvSpPr>
          <p:nvPr>
            <p:ph type="sldNum" sz="quarter" idx="12"/>
          </p:nvPr>
        </p:nvSpPr>
        <p:spPr/>
        <p:txBody>
          <a:bodyPr/>
          <a:lstStyle>
            <a:lvl1pPr>
              <a:defRPr/>
            </a:lvl1pPr>
          </a:lstStyle>
          <a:p>
            <a:fld id="{7BE4BD97-5898-4789-BBDD-62CC9EC51DB5}"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24700" y="455613"/>
            <a:ext cx="1790700" cy="53355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752600" y="455613"/>
            <a:ext cx="5219700" cy="53355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Matthew Collins, RSC Development </a:t>
            </a:r>
          </a:p>
        </p:txBody>
      </p:sp>
      <p:sp>
        <p:nvSpPr>
          <p:cNvPr id="6" name="Slide Number Placeholder 5"/>
          <p:cNvSpPr>
            <a:spLocks noGrp="1"/>
          </p:cNvSpPr>
          <p:nvPr>
            <p:ph type="sldNum" sz="quarter" idx="12"/>
          </p:nvPr>
        </p:nvSpPr>
        <p:spPr/>
        <p:txBody>
          <a:bodyPr/>
          <a:lstStyle>
            <a:lvl1pPr>
              <a:defRPr/>
            </a:lvl1pPr>
          </a:lstStyle>
          <a:p>
            <a:fld id="{FFDCF806-482D-476E-9C5B-EF45F4CBE3DE}"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5842" name="Rectangle 2"/>
          <p:cNvSpPr>
            <a:spLocks noGrp="1" noChangeArrowheads="1"/>
          </p:cNvSpPr>
          <p:nvPr>
            <p:ph type="ctrTitle"/>
          </p:nvPr>
        </p:nvSpPr>
        <p:spPr>
          <a:xfrm>
            <a:off x="685800" y="2130425"/>
            <a:ext cx="7772400" cy="1470025"/>
          </a:xfrm>
        </p:spPr>
        <p:txBody>
          <a:bodyPr anchor="ctr"/>
          <a:lstStyle>
            <a:lvl1pPr>
              <a:defRPr/>
            </a:lvl1pPr>
          </a:lstStyle>
          <a:p>
            <a:r>
              <a:rPr lang="en-US"/>
              <a:t>Click to edit Master title style</a:t>
            </a:r>
          </a:p>
        </p:txBody>
      </p:sp>
      <p:sp>
        <p:nvSpPr>
          <p:cNvPr id="35843" name="Rectangle 3"/>
          <p:cNvSpPr>
            <a:spLocks noGrp="1" noChangeArrowheads="1"/>
          </p:cNvSpPr>
          <p:nvPr>
            <p:ph type="subTitle" idx="1"/>
          </p:nvPr>
        </p:nvSpPr>
        <p:spPr>
          <a:xfrm>
            <a:off x="1371600" y="3886200"/>
            <a:ext cx="6400800" cy="1752600"/>
          </a:xfrm>
        </p:spPr>
        <p:txBody>
          <a:bodyPr/>
          <a:lstStyle>
            <a:lvl1pPr marL="0" indent="0" algn="ctr">
              <a:defRPr/>
            </a:lvl1pPr>
          </a:lstStyle>
          <a:p>
            <a:r>
              <a:rPr lang="en-GB"/>
              <a:t>Click to edit Master subtitle style</a:t>
            </a:r>
          </a:p>
        </p:txBody>
      </p:sp>
      <p:sp>
        <p:nvSpPr>
          <p:cNvPr id="35844" name="Rectangle 4"/>
          <p:cNvSpPr>
            <a:spLocks noGrp="1" noChangeArrowheads="1"/>
          </p:cNvSpPr>
          <p:nvPr>
            <p:ph type="dt" sz="half" idx="2"/>
          </p:nvPr>
        </p:nvSpPr>
        <p:spPr>
          <a:xfrm>
            <a:off x="457200" y="6245225"/>
            <a:ext cx="2133600" cy="476250"/>
          </a:xfrm>
        </p:spPr>
        <p:txBody>
          <a:bodyPr/>
          <a:lstStyle>
            <a:lvl1pPr algn="l">
              <a:defRPr sz="1400">
                <a:solidFill>
                  <a:schemeClr val="tx1"/>
                </a:solidFill>
              </a:defRPr>
            </a:lvl1pPr>
          </a:lstStyle>
          <a:p>
            <a:endParaRPr lang="en-GB"/>
          </a:p>
        </p:txBody>
      </p:sp>
      <p:sp>
        <p:nvSpPr>
          <p:cNvPr id="35845" name="Rectangle 5"/>
          <p:cNvSpPr>
            <a:spLocks noGrp="1" noChangeArrowheads="1"/>
          </p:cNvSpPr>
          <p:nvPr>
            <p:ph type="ftr" sz="quarter" idx="3"/>
          </p:nvPr>
        </p:nvSpPr>
        <p:spPr>
          <a:xfrm>
            <a:off x="3124200" y="6245225"/>
            <a:ext cx="2895600" cy="476250"/>
          </a:xfrm>
        </p:spPr>
        <p:txBody>
          <a:bodyPr/>
          <a:lstStyle>
            <a:lvl1pPr algn="ctr">
              <a:defRPr sz="1400">
                <a:solidFill>
                  <a:schemeClr val="tx1"/>
                </a:solidFill>
              </a:defRPr>
            </a:lvl1pPr>
          </a:lstStyle>
          <a:p>
            <a:r>
              <a:rPr lang="en-GB"/>
              <a:t>Matthew Collins, RSC Development </a:t>
            </a:r>
          </a:p>
        </p:txBody>
      </p:sp>
      <p:sp>
        <p:nvSpPr>
          <p:cNvPr id="35846" name="Rectangle 6"/>
          <p:cNvSpPr>
            <a:spLocks noGrp="1" noChangeArrowheads="1"/>
          </p:cNvSpPr>
          <p:nvPr>
            <p:ph type="sldNum" sz="quarter" idx="4"/>
          </p:nvPr>
        </p:nvSpPr>
        <p:spPr>
          <a:xfrm>
            <a:off x="6553200" y="6245225"/>
            <a:ext cx="2133600" cy="476250"/>
          </a:xfrm>
        </p:spPr>
        <p:txBody>
          <a:bodyPr/>
          <a:lstStyle>
            <a:lvl1pPr>
              <a:defRPr sz="1400">
                <a:solidFill>
                  <a:schemeClr val="tx1"/>
                </a:solidFill>
              </a:defRPr>
            </a:lvl1pPr>
          </a:lstStyle>
          <a:p>
            <a:fld id="{EBB085A4-BF11-48B8-A670-9D54335E4EE5}" type="slidenum">
              <a:rPr lang="en-GB"/>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a:t>Matthew Collins, RSC Development </a:t>
            </a:r>
          </a:p>
        </p:txBody>
      </p:sp>
      <p:sp>
        <p:nvSpPr>
          <p:cNvPr id="6" name="Slide Number Placeholder 5"/>
          <p:cNvSpPr>
            <a:spLocks noGrp="1"/>
          </p:cNvSpPr>
          <p:nvPr>
            <p:ph type="sldNum" sz="quarter" idx="12"/>
          </p:nvPr>
        </p:nvSpPr>
        <p:spPr/>
        <p:txBody>
          <a:bodyPr/>
          <a:lstStyle>
            <a:lvl1pPr>
              <a:defRPr/>
            </a:lvl1pPr>
          </a:lstStyle>
          <a:p>
            <a:fld id="{8CAC30E3-B2D5-4188-A034-FBF27A3726AC}" type="slidenum">
              <a:rPr lang="en-GB"/>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a:t>Matthew Collins, RSC Development </a:t>
            </a:r>
          </a:p>
        </p:txBody>
      </p:sp>
      <p:sp>
        <p:nvSpPr>
          <p:cNvPr id="6" name="Slide Number Placeholder 5"/>
          <p:cNvSpPr>
            <a:spLocks noGrp="1"/>
          </p:cNvSpPr>
          <p:nvPr>
            <p:ph type="sldNum" sz="quarter" idx="12"/>
          </p:nvPr>
        </p:nvSpPr>
        <p:spPr/>
        <p:txBody>
          <a:bodyPr/>
          <a:lstStyle>
            <a:lvl1pPr>
              <a:defRPr/>
            </a:lvl1pPr>
          </a:lstStyle>
          <a:p>
            <a:fld id="{8359BB1A-653F-4869-8C19-151BD58D08F7}" type="slidenum">
              <a:rPr lang="en-GB"/>
              <a:pPr/>
              <a:t>‹#›</a:t>
            </a:fld>
            <a:endParaRPr lang="en-GB"/>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52600" y="3656013"/>
            <a:ext cx="3505200" cy="2590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410200" y="3656013"/>
            <a:ext cx="3505200" cy="2590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a:t>Matthew Collins, RSC Development </a:t>
            </a:r>
          </a:p>
        </p:txBody>
      </p:sp>
      <p:sp>
        <p:nvSpPr>
          <p:cNvPr id="7" name="Slide Number Placeholder 6"/>
          <p:cNvSpPr>
            <a:spLocks noGrp="1"/>
          </p:cNvSpPr>
          <p:nvPr>
            <p:ph type="sldNum" sz="quarter" idx="12"/>
          </p:nvPr>
        </p:nvSpPr>
        <p:spPr/>
        <p:txBody>
          <a:bodyPr/>
          <a:lstStyle>
            <a:lvl1pPr>
              <a:defRPr/>
            </a:lvl1pPr>
          </a:lstStyle>
          <a:p>
            <a:fld id="{9278240C-9840-4AA3-8FDB-0AC45D72B7A3}" type="slidenum">
              <a:rPr lang="en-GB"/>
              <a:pPr/>
              <a:t>‹#›</a:t>
            </a:fld>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r>
              <a:rPr lang="en-GB"/>
              <a:t>Matthew Collins, RSC Development </a:t>
            </a:r>
          </a:p>
        </p:txBody>
      </p:sp>
      <p:sp>
        <p:nvSpPr>
          <p:cNvPr id="9" name="Slide Number Placeholder 8"/>
          <p:cNvSpPr>
            <a:spLocks noGrp="1"/>
          </p:cNvSpPr>
          <p:nvPr>
            <p:ph type="sldNum" sz="quarter" idx="12"/>
          </p:nvPr>
        </p:nvSpPr>
        <p:spPr/>
        <p:txBody>
          <a:bodyPr/>
          <a:lstStyle>
            <a:lvl1pPr>
              <a:defRPr/>
            </a:lvl1pPr>
          </a:lstStyle>
          <a:p>
            <a:fld id="{7433DAFD-FAD0-43B0-A3EB-2279B0008053}" type="slidenum">
              <a:rPr lang="en-GB"/>
              <a:pPr/>
              <a:t>‹#›</a:t>
            </a:fld>
            <a:endParaRPr lang="en-GB"/>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r>
              <a:rPr lang="en-GB"/>
              <a:t>Matthew Collins, RSC Development </a:t>
            </a:r>
          </a:p>
        </p:txBody>
      </p:sp>
      <p:sp>
        <p:nvSpPr>
          <p:cNvPr id="5" name="Slide Number Placeholder 4"/>
          <p:cNvSpPr>
            <a:spLocks noGrp="1"/>
          </p:cNvSpPr>
          <p:nvPr>
            <p:ph type="sldNum" sz="quarter" idx="12"/>
          </p:nvPr>
        </p:nvSpPr>
        <p:spPr/>
        <p:txBody>
          <a:bodyPr/>
          <a:lstStyle>
            <a:lvl1pPr>
              <a:defRPr/>
            </a:lvl1pPr>
          </a:lstStyle>
          <a:p>
            <a:fld id="{D582BB83-5556-489F-8A33-C09FE6D244BF}" type="slidenum">
              <a:rPr lang="en-GB"/>
              <a:pPr/>
              <a:t>‹#›</a:t>
            </a:fld>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r>
              <a:rPr lang="en-GB"/>
              <a:t>Matthew Collins, RSC Development </a:t>
            </a:r>
          </a:p>
        </p:txBody>
      </p:sp>
      <p:sp>
        <p:nvSpPr>
          <p:cNvPr id="4" name="Slide Number Placeholder 3"/>
          <p:cNvSpPr>
            <a:spLocks noGrp="1"/>
          </p:cNvSpPr>
          <p:nvPr>
            <p:ph type="sldNum" sz="quarter" idx="12"/>
          </p:nvPr>
        </p:nvSpPr>
        <p:spPr/>
        <p:txBody>
          <a:bodyPr/>
          <a:lstStyle>
            <a:lvl1pPr>
              <a:defRPr/>
            </a:lvl1pPr>
          </a:lstStyle>
          <a:p>
            <a:fld id="{AC8D8B9C-DB76-4031-A7E5-F0579D8EDF4F}" type="slidenum">
              <a:rPr lang="en-GB"/>
              <a:pPr/>
              <a:t>‹#›</a:t>
            </a:fld>
            <a:endParaRPr lang="en-GB"/>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a:t>Matthew Collins, RSC Development </a:t>
            </a:r>
          </a:p>
        </p:txBody>
      </p:sp>
      <p:sp>
        <p:nvSpPr>
          <p:cNvPr id="7" name="Slide Number Placeholder 6"/>
          <p:cNvSpPr>
            <a:spLocks noGrp="1"/>
          </p:cNvSpPr>
          <p:nvPr>
            <p:ph type="sldNum" sz="quarter" idx="12"/>
          </p:nvPr>
        </p:nvSpPr>
        <p:spPr/>
        <p:txBody>
          <a:bodyPr/>
          <a:lstStyle>
            <a:lvl1pPr>
              <a:defRPr/>
            </a:lvl1pPr>
          </a:lstStyle>
          <a:p>
            <a:fld id="{E75B0EBA-ADA6-43B0-A8A7-51A1CF82E9CC}" type="slidenum">
              <a:rPr lang="en-GB"/>
              <a:pPr/>
              <a:t>‹#›</a:t>
            </a:fld>
            <a:endParaRPr lang="en-GB"/>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a:t>Matthew Collins, RSC Development </a:t>
            </a:r>
          </a:p>
        </p:txBody>
      </p:sp>
      <p:sp>
        <p:nvSpPr>
          <p:cNvPr id="7" name="Slide Number Placeholder 6"/>
          <p:cNvSpPr>
            <a:spLocks noGrp="1"/>
          </p:cNvSpPr>
          <p:nvPr>
            <p:ph type="sldNum" sz="quarter" idx="12"/>
          </p:nvPr>
        </p:nvSpPr>
        <p:spPr/>
        <p:txBody>
          <a:bodyPr/>
          <a:lstStyle>
            <a:lvl1pPr>
              <a:defRPr/>
            </a:lvl1pPr>
          </a:lstStyle>
          <a:p>
            <a:fld id="{F61A5720-9880-4246-BEC0-BF6DA8C87837}" type="slidenum">
              <a:rPr lang="en-GB"/>
              <a:pPr/>
              <a:t>‹#›</a:t>
            </a:fld>
            <a:endParaRPr lang="en-GB"/>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a:t>Matthew Collins, RSC Development </a:t>
            </a:r>
          </a:p>
        </p:txBody>
      </p:sp>
      <p:sp>
        <p:nvSpPr>
          <p:cNvPr id="6" name="Slide Number Placeholder 5"/>
          <p:cNvSpPr>
            <a:spLocks noGrp="1"/>
          </p:cNvSpPr>
          <p:nvPr>
            <p:ph type="sldNum" sz="quarter" idx="12"/>
          </p:nvPr>
        </p:nvSpPr>
        <p:spPr/>
        <p:txBody>
          <a:bodyPr/>
          <a:lstStyle>
            <a:lvl1pPr>
              <a:defRPr/>
            </a:lvl1pPr>
          </a:lstStyle>
          <a:p>
            <a:fld id="{0ACBC75D-A56B-44E0-B129-AC9BADA1BB07}" type="slidenum">
              <a:rPr lang="en-GB"/>
              <a:pPr/>
              <a:t>‹#›</a:t>
            </a:fld>
            <a:endParaRPr lang="en-GB"/>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24700" y="2208213"/>
            <a:ext cx="1790700" cy="4038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752600" y="2208213"/>
            <a:ext cx="5219700" cy="4038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a:t>Matthew Collins, RSC Development </a:t>
            </a:r>
          </a:p>
        </p:txBody>
      </p:sp>
      <p:sp>
        <p:nvSpPr>
          <p:cNvPr id="6" name="Slide Number Placeholder 5"/>
          <p:cNvSpPr>
            <a:spLocks noGrp="1"/>
          </p:cNvSpPr>
          <p:nvPr>
            <p:ph type="sldNum" sz="quarter" idx="12"/>
          </p:nvPr>
        </p:nvSpPr>
        <p:spPr/>
        <p:txBody>
          <a:bodyPr/>
          <a:lstStyle>
            <a:lvl1pPr>
              <a:defRPr/>
            </a:lvl1pPr>
          </a:lstStyle>
          <a:p>
            <a:fld id="{E5118073-09B1-42A7-9D75-B96E54FB4EF9}"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752600" y="455613"/>
            <a:ext cx="7162800" cy="992187"/>
          </a:xfrm>
          <a:prstGeom prst="rect">
            <a:avLst/>
          </a:prstGeom>
          <a:noFill/>
          <a:ln w="9525">
            <a:noFill/>
            <a:miter lim="800000"/>
            <a:headEnd/>
            <a:tailEnd/>
          </a:ln>
          <a:effectLst>
            <a:outerShdw dist="12700" dir="8100000" algn="ctr" rotWithShape="0">
              <a:srgbClr val="FFFFFF">
                <a:alpha val="75000"/>
              </a:srgbClr>
            </a:outerShdw>
          </a:effectLst>
        </p:spPr>
        <p:txBody>
          <a:bodyPr vert="horz" wrap="square" lIns="91440" tIns="45720" rIns="91440" bIns="45720" numCol="1" anchor="t"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1752600" y="1676400"/>
            <a:ext cx="7162800" cy="4114800"/>
          </a:xfrm>
          <a:prstGeom prst="rect">
            <a:avLst/>
          </a:prstGeom>
          <a:noFill/>
          <a:ln w="9525">
            <a:noFill/>
            <a:miter lim="800000"/>
            <a:headEnd/>
            <a:tailEnd/>
          </a:ln>
          <a:effectLst>
            <a:outerShdw dist="12700" dir="8100000" algn="ctr" rotWithShape="0">
              <a:srgbClr val="FFFFFF">
                <a:alpha val="75000"/>
              </a:srgbClr>
            </a:outerShdw>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172200" y="6553200"/>
            <a:ext cx="19050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endParaRPr lang="en-US"/>
          </a:p>
        </p:txBody>
      </p:sp>
      <p:sp>
        <p:nvSpPr>
          <p:cNvPr id="1029" name="Rectangle 5"/>
          <p:cNvSpPr>
            <a:spLocks noGrp="1" noChangeArrowheads="1"/>
          </p:cNvSpPr>
          <p:nvPr>
            <p:ph type="ftr" sz="quarter" idx="3"/>
          </p:nvPr>
        </p:nvSpPr>
        <p:spPr bwMode="auto">
          <a:xfrm>
            <a:off x="152400" y="6553200"/>
            <a:ext cx="28956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solidFill>
                  <a:srgbClr val="EE3424"/>
                </a:solidFill>
              </a:defRPr>
            </a:lvl1pPr>
          </a:lstStyle>
          <a:p>
            <a:r>
              <a:rPr lang="en-US"/>
              <a:t>Matthew Collins, RSC Development </a:t>
            </a:r>
          </a:p>
        </p:txBody>
      </p:sp>
      <p:sp>
        <p:nvSpPr>
          <p:cNvPr id="1030" name="Rectangle 6"/>
          <p:cNvSpPr>
            <a:spLocks noGrp="1" noChangeArrowheads="1"/>
          </p:cNvSpPr>
          <p:nvPr>
            <p:ph type="sldNum" sz="quarter" idx="4"/>
          </p:nvPr>
        </p:nvSpPr>
        <p:spPr bwMode="auto">
          <a:xfrm>
            <a:off x="8153400" y="6553200"/>
            <a:ext cx="8382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EE3424"/>
                </a:solidFill>
              </a:defRPr>
            </a:lvl1pPr>
          </a:lstStyle>
          <a:p>
            <a:fld id="{7FE556BF-9A8C-40C6-80D5-7D6E61BE1964}" type="slidenum">
              <a:rPr lang="en-US"/>
              <a:pPr/>
              <a:t>‹#›</a:t>
            </a:fld>
            <a:endParaRPr lang="en-US"/>
          </a:p>
        </p:txBody>
      </p:sp>
      <p:sp>
        <p:nvSpPr>
          <p:cNvPr id="1035" name="Line 11"/>
          <p:cNvSpPr>
            <a:spLocks noChangeShapeType="1"/>
          </p:cNvSpPr>
          <p:nvPr/>
        </p:nvSpPr>
        <p:spPr bwMode="auto">
          <a:xfrm>
            <a:off x="0" y="6477000"/>
            <a:ext cx="9144000" cy="0"/>
          </a:xfrm>
          <a:prstGeom prst="line">
            <a:avLst/>
          </a:prstGeom>
          <a:noFill/>
          <a:ln w="63500">
            <a:solidFill>
              <a:srgbClr val="EE3424"/>
            </a:solidFill>
            <a:round/>
            <a:headEnd/>
            <a:tailEnd/>
          </a:ln>
          <a:effectLst/>
        </p:spPr>
        <p:txBody>
          <a:bodyPr wrap="none" anchor="ctr"/>
          <a:lstStyle/>
          <a:p>
            <a:endParaRPr lang="en-US"/>
          </a:p>
        </p:txBody>
      </p:sp>
      <p:pic>
        <p:nvPicPr>
          <p:cNvPr id="1036" name="Picture 12"/>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0" y="0"/>
            <a:ext cx="1219200" cy="941388"/>
          </a:xfrm>
          <a:prstGeom prst="rect">
            <a:avLst/>
          </a:prstGeom>
          <a:noFill/>
        </p:spPr>
      </p:pic>
    </p:spTree>
  </p:cSld>
  <p:clrMap bg1="lt1" tx1="dk1" bg2="lt2" tx2="dk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hf hdr="0" dt="0"/>
  <p:txStyles>
    <p:titleStyle>
      <a:lvl1pPr algn="l" rtl="0" fontAlgn="base">
        <a:spcBef>
          <a:spcPct val="0"/>
        </a:spcBef>
        <a:spcAft>
          <a:spcPct val="0"/>
        </a:spcAft>
        <a:defRPr sz="3600" b="1">
          <a:solidFill>
            <a:srgbClr val="EE3424"/>
          </a:solidFill>
          <a:latin typeface="+mj-lt"/>
          <a:ea typeface="+mj-ea"/>
          <a:cs typeface="+mj-cs"/>
        </a:defRPr>
      </a:lvl1pPr>
      <a:lvl2pPr algn="l" rtl="0" fontAlgn="base">
        <a:spcBef>
          <a:spcPct val="0"/>
        </a:spcBef>
        <a:spcAft>
          <a:spcPct val="0"/>
        </a:spcAft>
        <a:defRPr sz="3600" b="1">
          <a:solidFill>
            <a:srgbClr val="EE3424"/>
          </a:solidFill>
          <a:latin typeface="Arial" charset="0"/>
          <a:ea typeface="MS Pゴシック" pitchFamily="-92" charset="-128"/>
        </a:defRPr>
      </a:lvl2pPr>
      <a:lvl3pPr algn="l" rtl="0" fontAlgn="base">
        <a:spcBef>
          <a:spcPct val="0"/>
        </a:spcBef>
        <a:spcAft>
          <a:spcPct val="0"/>
        </a:spcAft>
        <a:defRPr sz="3600" b="1">
          <a:solidFill>
            <a:srgbClr val="EE3424"/>
          </a:solidFill>
          <a:latin typeface="Arial" charset="0"/>
          <a:ea typeface="MS Pゴシック" pitchFamily="-92" charset="-128"/>
        </a:defRPr>
      </a:lvl3pPr>
      <a:lvl4pPr algn="l" rtl="0" fontAlgn="base">
        <a:spcBef>
          <a:spcPct val="0"/>
        </a:spcBef>
        <a:spcAft>
          <a:spcPct val="0"/>
        </a:spcAft>
        <a:defRPr sz="3600" b="1">
          <a:solidFill>
            <a:srgbClr val="EE3424"/>
          </a:solidFill>
          <a:latin typeface="Arial" charset="0"/>
          <a:ea typeface="MS Pゴシック" pitchFamily="-92" charset="-128"/>
        </a:defRPr>
      </a:lvl4pPr>
      <a:lvl5pPr algn="l" rtl="0" fontAlgn="base">
        <a:spcBef>
          <a:spcPct val="0"/>
        </a:spcBef>
        <a:spcAft>
          <a:spcPct val="0"/>
        </a:spcAft>
        <a:defRPr sz="3600" b="1">
          <a:solidFill>
            <a:srgbClr val="EE3424"/>
          </a:solidFill>
          <a:latin typeface="Arial" charset="0"/>
          <a:ea typeface="MS Pゴシック" pitchFamily="-92" charset="-128"/>
        </a:defRPr>
      </a:lvl5pPr>
      <a:lvl6pPr marL="457200" algn="l" rtl="0" fontAlgn="base">
        <a:spcBef>
          <a:spcPct val="0"/>
        </a:spcBef>
        <a:spcAft>
          <a:spcPct val="0"/>
        </a:spcAft>
        <a:defRPr sz="3600" b="1">
          <a:solidFill>
            <a:srgbClr val="EE3424"/>
          </a:solidFill>
          <a:latin typeface="Arial" charset="0"/>
          <a:ea typeface="MS Pゴシック" pitchFamily="-92" charset="-128"/>
        </a:defRPr>
      </a:lvl6pPr>
      <a:lvl7pPr marL="914400" algn="l" rtl="0" fontAlgn="base">
        <a:spcBef>
          <a:spcPct val="0"/>
        </a:spcBef>
        <a:spcAft>
          <a:spcPct val="0"/>
        </a:spcAft>
        <a:defRPr sz="3600" b="1">
          <a:solidFill>
            <a:srgbClr val="EE3424"/>
          </a:solidFill>
          <a:latin typeface="Arial" charset="0"/>
          <a:ea typeface="MS Pゴシック" pitchFamily="-92" charset="-128"/>
        </a:defRPr>
      </a:lvl7pPr>
      <a:lvl8pPr marL="1371600" algn="l" rtl="0" fontAlgn="base">
        <a:spcBef>
          <a:spcPct val="0"/>
        </a:spcBef>
        <a:spcAft>
          <a:spcPct val="0"/>
        </a:spcAft>
        <a:defRPr sz="3600" b="1">
          <a:solidFill>
            <a:srgbClr val="EE3424"/>
          </a:solidFill>
          <a:latin typeface="Arial" charset="0"/>
          <a:ea typeface="MS Pゴシック" pitchFamily="-92" charset="-128"/>
        </a:defRPr>
      </a:lvl8pPr>
      <a:lvl9pPr marL="1828800" algn="l" rtl="0" fontAlgn="base">
        <a:spcBef>
          <a:spcPct val="0"/>
        </a:spcBef>
        <a:spcAft>
          <a:spcPct val="0"/>
        </a:spcAft>
        <a:defRPr sz="3600" b="1">
          <a:solidFill>
            <a:srgbClr val="EE3424"/>
          </a:solidFill>
          <a:latin typeface="Arial" charset="0"/>
          <a:ea typeface="MS Pゴシック" pitchFamily="-92" charset="-128"/>
        </a:defRPr>
      </a:lvl9pPr>
    </p:titleStyle>
    <p:bodyStyle>
      <a:lvl1pPr marL="342900" indent="-342900" algn="l" rtl="0" fontAlgn="base">
        <a:spcBef>
          <a:spcPct val="20000"/>
        </a:spcBef>
        <a:spcAft>
          <a:spcPct val="0"/>
        </a:spcAft>
        <a:buFont typeface="Wingdings" pitchFamily="2" charset="2"/>
        <a:buChar char=""/>
        <a:defRPr sz="2200">
          <a:solidFill>
            <a:schemeClr val="tx1"/>
          </a:solidFill>
          <a:latin typeface="+mn-lt"/>
          <a:ea typeface="+mn-ea"/>
          <a:cs typeface="+mn-cs"/>
        </a:defRPr>
      </a:lvl1pPr>
      <a:lvl2pPr marL="742950" indent="-285750" algn="l" rtl="0" fontAlgn="base">
        <a:spcBef>
          <a:spcPct val="20000"/>
        </a:spcBef>
        <a:spcAft>
          <a:spcPct val="0"/>
        </a:spcAft>
        <a:buFont typeface="Wingdings" pitchFamily="2" charset="2"/>
        <a:buChar char=""/>
        <a:defRPr sz="2200">
          <a:solidFill>
            <a:schemeClr val="tx1"/>
          </a:solidFill>
          <a:latin typeface="+mn-lt"/>
          <a:ea typeface="+mn-ea"/>
        </a:defRPr>
      </a:lvl2pPr>
      <a:lvl3pPr marL="1143000" indent="-228600" algn="l" rtl="0" fontAlgn="base">
        <a:spcBef>
          <a:spcPct val="20000"/>
        </a:spcBef>
        <a:spcAft>
          <a:spcPct val="0"/>
        </a:spcAft>
        <a:buFont typeface="Wingdings" pitchFamily="2" charset="2"/>
        <a:buChar char=""/>
        <a:defRPr sz="2200">
          <a:solidFill>
            <a:schemeClr val="tx1"/>
          </a:solidFill>
          <a:latin typeface="+mn-lt"/>
          <a:ea typeface="+mn-ea"/>
        </a:defRPr>
      </a:lvl3pPr>
      <a:lvl4pPr marL="1600200" indent="-228600" algn="l" rtl="0" fontAlgn="base">
        <a:spcBef>
          <a:spcPct val="20000"/>
        </a:spcBef>
        <a:spcAft>
          <a:spcPct val="0"/>
        </a:spcAft>
        <a:buFont typeface="Wingdings" pitchFamily="2" charset="2"/>
        <a:buChar char=""/>
        <a:defRPr sz="2200">
          <a:solidFill>
            <a:schemeClr val="tx1"/>
          </a:solidFill>
          <a:latin typeface="+mn-lt"/>
          <a:ea typeface="+mn-ea"/>
        </a:defRPr>
      </a:lvl4pPr>
      <a:lvl5pPr marL="2057400" indent="-228600" algn="l" rtl="0" fontAlgn="base">
        <a:spcBef>
          <a:spcPct val="20000"/>
        </a:spcBef>
        <a:spcAft>
          <a:spcPct val="0"/>
        </a:spcAft>
        <a:buFont typeface="Wingdings" pitchFamily="2" charset="2"/>
        <a:buChar char=""/>
        <a:defRPr sz="2200">
          <a:solidFill>
            <a:schemeClr val="tx1"/>
          </a:solidFill>
          <a:latin typeface="+mn-lt"/>
          <a:ea typeface="+mn-ea"/>
        </a:defRPr>
      </a:lvl5pPr>
      <a:lvl6pPr marL="2514600" indent="-228600" algn="l" rtl="0" fontAlgn="base">
        <a:spcBef>
          <a:spcPct val="20000"/>
        </a:spcBef>
        <a:spcAft>
          <a:spcPct val="0"/>
        </a:spcAft>
        <a:buFont typeface="Wingdings" pitchFamily="2" charset="2"/>
        <a:buChar char=""/>
        <a:defRPr sz="2200">
          <a:solidFill>
            <a:schemeClr val="tx1"/>
          </a:solidFill>
          <a:latin typeface="+mn-lt"/>
          <a:ea typeface="+mn-ea"/>
        </a:defRPr>
      </a:lvl6pPr>
      <a:lvl7pPr marL="2971800" indent="-228600" algn="l" rtl="0" fontAlgn="base">
        <a:spcBef>
          <a:spcPct val="20000"/>
        </a:spcBef>
        <a:spcAft>
          <a:spcPct val="0"/>
        </a:spcAft>
        <a:buFont typeface="Wingdings" pitchFamily="2" charset="2"/>
        <a:buChar char=""/>
        <a:defRPr sz="2200">
          <a:solidFill>
            <a:schemeClr val="tx1"/>
          </a:solidFill>
          <a:latin typeface="+mn-lt"/>
          <a:ea typeface="+mn-ea"/>
        </a:defRPr>
      </a:lvl7pPr>
      <a:lvl8pPr marL="3429000" indent="-228600" algn="l" rtl="0" fontAlgn="base">
        <a:spcBef>
          <a:spcPct val="20000"/>
        </a:spcBef>
        <a:spcAft>
          <a:spcPct val="0"/>
        </a:spcAft>
        <a:buFont typeface="Wingdings" pitchFamily="2" charset="2"/>
        <a:buChar char=""/>
        <a:defRPr sz="2200">
          <a:solidFill>
            <a:schemeClr val="tx1"/>
          </a:solidFill>
          <a:latin typeface="+mn-lt"/>
          <a:ea typeface="+mn-ea"/>
        </a:defRPr>
      </a:lvl8pPr>
      <a:lvl9pPr marL="3886200" indent="-228600" algn="l" rtl="0" fontAlgn="base">
        <a:spcBef>
          <a:spcPct val="20000"/>
        </a:spcBef>
        <a:spcAft>
          <a:spcPct val="0"/>
        </a:spcAft>
        <a:buFont typeface="Wingdings" pitchFamily="2" charset="2"/>
        <a:buChar char=""/>
        <a:defRPr sz="22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0" y="2057400"/>
            <a:ext cx="9144000" cy="4419600"/>
          </a:xfrm>
          <a:prstGeom prst="rect">
            <a:avLst/>
          </a:prstGeom>
          <a:solidFill>
            <a:srgbClr val="EE3424"/>
          </a:solidFill>
          <a:ln w="9525">
            <a:noFill/>
            <a:miter lim="800000"/>
            <a:headEnd/>
            <a:tailEnd/>
          </a:ln>
          <a:effectLst/>
        </p:spPr>
        <p:txBody>
          <a:bodyPr wrap="none" anchor="ctr"/>
          <a:lstStyle/>
          <a:p>
            <a:endParaRPr lang="en-US"/>
          </a:p>
        </p:txBody>
      </p:sp>
      <p:sp>
        <p:nvSpPr>
          <p:cNvPr id="34819" name="Rectangle 3"/>
          <p:cNvSpPr>
            <a:spLocks noGrp="1" noChangeArrowheads="1"/>
          </p:cNvSpPr>
          <p:nvPr>
            <p:ph type="title"/>
          </p:nvPr>
        </p:nvSpPr>
        <p:spPr bwMode="auto">
          <a:xfrm>
            <a:off x="1752600" y="2208213"/>
            <a:ext cx="7162800" cy="1143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title style</a:t>
            </a:r>
          </a:p>
        </p:txBody>
      </p:sp>
      <p:sp>
        <p:nvSpPr>
          <p:cNvPr id="34820" name="Rectangle 4"/>
          <p:cNvSpPr>
            <a:spLocks noGrp="1" noChangeArrowheads="1"/>
          </p:cNvSpPr>
          <p:nvPr>
            <p:ph type="body" idx="1"/>
          </p:nvPr>
        </p:nvSpPr>
        <p:spPr bwMode="auto">
          <a:xfrm>
            <a:off x="1752600" y="3656013"/>
            <a:ext cx="7162800" cy="2590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34821" name="Rectangle 5"/>
          <p:cNvSpPr>
            <a:spLocks noGrp="1" noChangeArrowheads="1"/>
          </p:cNvSpPr>
          <p:nvPr>
            <p:ph type="dt" sz="half" idx="2"/>
          </p:nvPr>
        </p:nvSpPr>
        <p:spPr bwMode="auto">
          <a:xfrm>
            <a:off x="5867400" y="6553200"/>
            <a:ext cx="2133600" cy="2317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solidFill>
                  <a:srgbClr val="EE3424"/>
                </a:solidFill>
              </a:defRPr>
            </a:lvl1pPr>
          </a:lstStyle>
          <a:p>
            <a:endParaRPr lang="en-GB"/>
          </a:p>
        </p:txBody>
      </p:sp>
      <p:sp>
        <p:nvSpPr>
          <p:cNvPr id="34822" name="Rectangle 6"/>
          <p:cNvSpPr>
            <a:spLocks noGrp="1" noChangeArrowheads="1"/>
          </p:cNvSpPr>
          <p:nvPr>
            <p:ph type="ftr" sz="quarter" idx="3"/>
          </p:nvPr>
        </p:nvSpPr>
        <p:spPr bwMode="auto">
          <a:xfrm>
            <a:off x="152400" y="6553200"/>
            <a:ext cx="2895600" cy="2317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solidFill>
                  <a:srgbClr val="EE3424"/>
                </a:solidFill>
              </a:defRPr>
            </a:lvl1pPr>
          </a:lstStyle>
          <a:p>
            <a:r>
              <a:rPr lang="en-GB"/>
              <a:t>Matthew Collins, RSC Development </a:t>
            </a:r>
          </a:p>
        </p:txBody>
      </p:sp>
      <p:sp>
        <p:nvSpPr>
          <p:cNvPr id="34823" name="Rectangle 7"/>
          <p:cNvSpPr>
            <a:spLocks noGrp="1" noChangeArrowheads="1"/>
          </p:cNvSpPr>
          <p:nvPr>
            <p:ph type="sldNum" sz="quarter" idx="4"/>
          </p:nvPr>
        </p:nvSpPr>
        <p:spPr bwMode="auto">
          <a:xfrm>
            <a:off x="8153400" y="6553200"/>
            <a:ext cx="838200" cy="2317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solidFill>
                  <a:srgbClr val="EE3424"/>
                </a:solidFill>
              </a:defRPr>
            </a:lvl1pPr>
          </a:lstStyle>
          <a:p>
            <a:fld id="{C7D2D45A-1579-4151-99BB-78550D2B9B3D}" type="slidenum">
              <a:rPr lang="en-GB"/>
              <a:pPr/>
              <a:t>‹#›</a:t>
            </a:fld>
            <a:endParaRPr lang="en-GB"/>
          </a:p>
        </p:txBody>
      </p:sp>
      <p:pic>
        <p:nvPicPr>
          <p:cNvPr id="34824" name="Picture 8"/>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0" y="0"/>
            <a:ext cx="1219200" cy="941388"/>
          </a:xfrm>
          <a:prstGeom prst="rect">
            <a:avLst/>
          </a:prstGeom>
          <a:noFill/>
        </p:spPr>
      </p:pic>
      <p:sp>
        <p:nvSpPr>
          <p:cNvPr id="34825" name="Line 9"/>
          <p:cNvSpPr>
            <a:spLocks noChangeShapeType="1"/>
          </p:cNvSpPr>
          <p:nvPr/>
        </p:nvSpPr>
        <p:spPr bwMode="auto">
          <a:xfrm>
            <a:off x="0" y="6473825"/>
            <a:ext cx="9144000" cy="0"/>
          </a:xfrm>
          <a:prstGeom prst="line">
            <a:avLst/>
          </a:prstGeom>
          <a:noFill/>
          <a:ln w="63500">
            <a:solidFill>
              <a:srgbClr val="EE3424"/>
            </a:solidFill>
            <a:round/>
            <a:headEnd/>
            <a:tailEnd/>
          </a:ln>
          <a:effectLst/>
        </p:spPr>
        <p:txBody>
          <a:bodyPr wrap="none" anchor="ctr"/>
          <a:lstStyle/>
          <a:p>
            <a:endParaRPr lang="en-US"/>
          </a:p>
        </p:txBody>
      </p:sp>
    </p:spTree>
  </p:cSld>
  <p:clrMap bg1="lt1" tx1="dk1" bg2="lt2" tx2="dk2" accent1="accent1" accent2="accent2" accent3="accent3" accent4="accent4" accent5="accent5" accent6="accent6" hlink="hlink" folHlink="folHlink"/>
  <p:sldLayoutIdLst>
    <p:sldLayoutId id="214748365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rtl="0" fontAlgn="base">
        <a:spcBef>
          <a:spcPct val="0"/>
        </a:spcBef>
        <a:spcAft>
          <a:spcPct val="0"/>
        </a:spcAft>
        <a:defRPr sz="3800" b="1">
          <a:solidFill>
            <a:srgbClr val="FFFFFF"/>
          </a:solidFill>
          <a:latin typeface="+mj-lt"/>
          <a:ea typeface="+mj-ea"/>
          <a:cs typeface="+mj-cs"/>
        </a:defRPr>
      </a:lvl1pPr>
      <a:lvl2pPr algn="l" rtl="0" fontAlgn="base">
        <a:spcBef>
          <a:spcPct val="0"/>
        </a:spcBef>
        <a:spcAft>
          <a:spcPct val="0"/>
        </a:spcAft>
        <a:defRPr sz="3800" b="1">
          <a:solidFill>
            <a:srgbClr val="FFFFFF"/>
          </a:solidFill>
          <a:latin typeface="Arial" charset="0"/>
        </a:defRPr>
      </a:lvl2pPr>
      <a:lvl3pPr algn="l" rtl="0" fontAlgn="base">
        <a:spcBef>
          <a:spcPct val="0"/>
        </a:spcBef>
        <a:spcAft>
          <a:spcPct val="0"/>
        </a:spcAft>
        <a:defRPr sz="3800" b="1">
          <a:solidFill>
            <a:srgbClr val="FFFFFF"/>
          </a:solidFill>
          <a:latin typeface="Arial" charset="0"/>
        </a:defRPr>
      </a:lvl3pPr>
      <a:lvl4pPr algn="l" rtl="0" fontAlgn="base">
        <a:spcBef>
          <a:spcPct val="0"/>
        </a:spcBef>
        <a:spcAft>
          <a:spcPct val="0"/>
        </a:spcAft>
        <a:defRPr sz="3800" b="1">
          <a:solidFill>
            <a:srgbClr val="FFFFFF"/>
          </a:solidFill>
          <a:latin typeface="Arial" charset="0"/>
        </a:defRPr>
      </a:lvl4pPr>
      <a:lvl5pPr algn="l" rtl="0" fontAlgn="base">
        <a:spcBef>
          <a:spcPct val="0"/>
        </a:spcBef>
        <a:spcAft>
          <a:spcPct val="0"/>
        </a:spcAft>
        <a:defRPr sz="3800" b="1">
          <a:solidFill>
            <a:srgbClr val="FFFFFF"/>
          </a:solidFill>
          <a:latin typeface="Arial" charset="0"/>
        </a:defRPr>
      </a:lvl5pPr>
      <a:lvl6pPr marL="457200" algn="l" rtl="0" fontAlgn="base">
        <a:spcBef>
          <a:spcPct val="0"/>
        </a:spcBef>
        <a:spcAft>
          <a:spcPct val="0"/>
        </a:spcAft>
        <a:defRPr sz="3800" b="1">
          <a:solidFill>
            <a:srgbClr val="FFFFFF"/>
          </a:solidFill>
          <a:latin typeface="Arial" charset="0"/>
        </a:defRPr>
      </a:lvl6pPr>
      <a:lvl7pPr marL="914400" algn="l" rtl="0" fontAlgn="base">
        <a:spcBef>
          <a:spcPct val="0"/>
        </a:spcBef>
        <a:spcAft>
          <a:spcPct val="0"/>
        </a:spcAft>
        <a:defRPr sz="3800" b="1">
          <a:solidFill>
            <a:srgbClr val="FFFFFF"/>
          </a:solidFill>
          <a:latin typeface="Arial" charset="0"/>
        </a:defRPr>
      </a:lvl7pPr>
      <a:lvl8pPr marL="1371600" algn="l" rtl="0" fontAlgn="base">
        <a:spcBef>
          <a:spcPct val="0"/>
        </a:spcBef>
        <a:spcAft>
          <a:spcPct val="0"/>
        </a:spcAft>
        <a:defRPr sz="3800" b="1">
          <a:solidFill>
            <a:srgbClr val="FFFFFF"/>
          </a:solidFill>
          <a:latin typeface="Arial" charset="0"/>
        </a:defRPr>
      </a:lvl8pPr>
      <a:lvl9pPr marL="1828800" algn="l" rtl="0" fontAlgn="base">
        <a:spcBef>
          <a:spcPct val="0"/>
        </a:spcBef>
        <a:spcAft>
          <a:spcPct val="0"/>
        </a:spcAft>
        <a:defRPr sz="3800" b="1">
          <a:solidFill>
            <a:srgbClr val="FFFFFF"/>
          </a:solidFill>
          <a:latin typeface="Arial" charset="0"/>
        </a:defRPr>
      </a:lvl9pPr>
    </p:titleStyle>
    <p:bodyStyle>
      <a:lvl1pPr marL="342900" indent="-342900" algn="l" rtl="0" fontAlgn="base">
        <a:spcBef>
          <a:spcPct val="20000"/>
        </a:spcBef>
        <a:spcAft>
          <a:spcPct val="0"/>
        </a:spcAft>
        <a:defRPr sz="2600">
          <a:solidFill>
            <a:schemeClr val="tx1"/>
          </a:solidFill>
          <a:latin typeface="+mn-lt"/>
          <a:ea typeface="+mn-ea"/>
          <a:cs typeface="+mn-cs"/>
        </a:defRPr>
      </a:lvl1pPr>
      <a:lvl2pPr marL="742950" indent="-285750" algn="l" rtl="0" fontAlgn="base">
        <a:spcBef>
          <a:spcPct val="20000"/>
        </a:spcBef>
        <a:spcAft>
          <a:spcPct val="0"/>
        </a:spcAft>
        <a:defRPr sz="2600">
          <a:solidFill>
            <a:schemeClr val="tx1"/>
          </a:solidFill>
          <a:latin typeface="+mn-lt"/>
        </a:defRPr>
      </a:lvl2pPr>
      <a:lvl3pPr marL="1143000" indent="-228600" algn="l" rtl="0" fontAlgn="base">
        <a:spcBef>
          <a:spcPct val="20000"/>
        </a:spcBef>
        <a:spcAft>
          <a:spcPct val="0"/>
        </a:spcAft>
        <a:defRPr sz="2600">
          <a:solidFill>
            <a:schemeClr val="tx1"/>
          </a:solidFill>
          <a:latin typeface="+mn-lt"/>
        </a:defRPr>
      </a:lvl3pPr>
      <a:lvl4pPr marL="1600200" indent="-228600" algn="l" rtl="0" fontAlgn="base">
        <a:spcBef>
          <a:spcPct val="20000"/>
        </a:spcBef>
        <a:spcAft>
          <a:spcPct val="0"/>
        </a:spcAft>
        <a:defRPr sz="2600">
          <a:solidFill>
            <a:schemeClr val="tx1"/>
          </a:solidFill>
          <a:latin typeface="+mn-lt"/>
        </a:defRPr>
      </a:lvl4pPr>
      <a:lvl5pPr marL="2057400" indent="-228600" algn="l" rtl="0" fontAlgn="base">
        <a:spcBef>
          <a:spcPct val="20000"/>
        </a:spcBef>
        <a:spcAft>
          <a:spcPct val="0"/>
        </a:spcAft>
        <a:defRPr sz="2600">
          <a:solidFill>
            <a:schemeClr val="tx1"/>
          </a:solidFill>
          <a:latin typeface="+mn-lt"/>
        </a:defRPr>
      </a:lvl5pPr>
      <a:lvl6pPr marL="2514600" indent="-228600" algn="l" rtl="0" fontAlgn="base">
        <a:spcBef>
          <a:spcPct val="20000"/>
        </a:spcBef>
        <a:spcAft>
          <a:spcPct val="0"/>
        </a:spcAft>
        <a:defRPr sz="2600">
          <a:solidFill>
            <a:schemeClr val="tx1"/>
          </a:solidFill>
          <a:latin typeface="+mn-lt"/>
        </a:defRPr>
      </a:lvl6pPr>
      <a:lvl7pPr marL="2971800" indent="-228600" algn="l" rtl="0" fontAlgn="base">
        <a:spcBef>
          <a:spcPct val="20000"/>
        </a:spcBef>
        <a:spcAft>
          <a:spcPct val="0"/>
        </a:spcAft>
        <a:defRPr sz="2600">
          <a:solidFill>
            <a:schemeClr val="tx1"/>
          </a:solidFill>
          <a:latin typeface="+mn-lt"/>
        </a:defRPr>
      </a:lvl7pPr>
      <a:lvl8pPr marL="3429000" indent="-228600" algn="l" rtl="0" fontAlgn="base">
        <a:spcBef>
          <a:spcPct val="20000"/>
        </a:spcBef>
        <a:spcAft>
          <a:spcPct val="0"/>
        </a:spcAft>
        <a:defRPr sz="2600">
          <a:solidFill>
            <a:schemeClr val="tx1"/>
          </a:solidFill>
          <a:latin typeface="+mn-lt"/>
        </a:defRPr>
      </a:lvl8pPr>
      <a:lvl9pPr marL="3886200" indent="-228600" algn="l" rtl="0" fontAlgn="base">
        <a:spcBef>
          <a:spcPct val="20000"/>
        </a:spcBef>
        <a:spcAft>
          <a:spcPct val="0"/>
        </a:spcAft>
        <a:defRPr sz="2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10.png"/><Relationship Id="rId4" Type="http://schemas.openxmlformats.org/officeDocument/2006/relationships/image" Target="../media/image5.jpe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12.png"/><Relationship Id="rId4" Type="http://schemas.openxmlformats.org/officeDocument/2006/relationships/image" Target="../media/image5.jpe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14.png"/><Relationship Id="rId4" Type="http://schemas.openxmlformats.org/officeDocument/2006/relationships/image" Target="../media/image5.jpe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17.png"/><Relationship Id="rId4" Type="http://schemas.openxmlformats.org/officeDocument/2006/relationships/image" Target="../media/image5.jpeg"/><Relationship Id="rId9" Type="http://schemas.openxmlformats.org/officeDocument/2006/relationships/image" Target="../media/image16.png"/></Relationships>
</file>

<file path=ppt/slides/_rels/slide8.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11" Type="http://schemas.openxmlformats.org/officeDocument/2006/relationships/image" Target="../media/image20.png"/><Relationship Id="rId5" Type="http://schemas.openxmlformats.org/officeDocument/2006/relationships/image" Target="../media/image6.jpeg"/><Relationship Id="rId10" Type="http://schemas.openxmlformats.org/officeDocument/2006/relationships/image" Target="../media/image19.png"/><Relationship Id="rId4" Type="http://schemas.openxmlformats.org/officeDocument/2006/relationships/image" Target="../media/image5.jpeg"/><Relationship Id="rId9"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22.png"/><Relationship Id="rId4" Type="http://schemas.openxmlformats.org/officeDocument/2006/relationships/image" Target="../media/image5.jpeg"/><Relationship Id="rId9"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24.png"/><Relationship Id="rId4" Type="http://schemas.openxmlformats.org/officeDocument/2006/relationships/image" Target="../media/image5.jpeg"/><Relationship Id="rId9" Type="http://schemas.openxmlformats.org/officeDocument/2006/relationships/image" Target="../media/image23.png"/></Relationships>
</file>

<file path=ppt/slides/_rels/slide1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26.png"/><Relationship Id="rId4" Type="http://schemas.openxmlformats.org/officeDocument/2006/relationships/image" Target="../media/image5.jpeg"/><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28.png"/><Relationship Id="rId4" Type="http://schemas.openxmlformats.org/officeDocument/2006/relationships/image" Target="../media/image5.jpeg"/><Relationship Id="rId9" Type="http://schemas.openxmlformats.org/officeDocument/2006/relationships/image" Target="../media/image27.png"/></Relationships>
</file>

<file path=ppt/slides/_rels/slide1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30.png"/><Relationship Id="rId4" Type="http://schemas.openxmlformats.org/officeDocument/2006/relationships/image" Target="../media/image5.jpeg"/><Relationship Id="rId9" Type="http://schemas.openxmlformats.org/officeDocument/2006/relationships/image" Target="../media/image29.png"/></Relationships>
</file>

<file path=ppt/slides/_rels/slide1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31.png"/></Relationships>
</file>

<file path=ppt/slides/_rels/slide15.xml.rels><?xml version="1.0" encoding="UTF-8" standalone="yes"?>
<Relationships xmlns="http://schemas.openxmlformats.org/package/2006/relationships"><Relationship Id="rId8" Type="http://schemas.openxmlformats.org/officeDocument/2006/relationships/hyperlink" Target="http://www.rsc.org.uk/join-us/supporters/partners.aspx" TargetMode="External"/><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8.jpeg"/></Relationships>
</file>

<file path=ppt/slides/_rels/slide16.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34.png"/><Relationship Id="rId4" Type="http://schemas.openxmlformats.org/officeDocument/2006/relationships/image" Target="../media/image5.jpeg"/><Relationship Id="rId9" Type="http://schemas.openxmlformats.org/officeDocument/2006/relationships/image" Target="../media/image33.png"/></Relationships>
</file>

<file path=ppt/slides/_rels/slide17.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33.png"/></Relationships>
</file>

<file path=ppt/slides/_rels/slide18.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36.png"/><Relationship Id="rId4" Type="http://schemas.openxmlformats.org/officeDocument/2006/relationships/image" Target="../media/image5.jpeg"/><Relationship Id="rId9" Type="http://schemas.openxmlformats.org/officeDocument/2006/relationships/image" Target="../media/image35.png"/></Relationships>
</file>

<file path=ppt/slides/_rels/slide19.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37.png"/></Relationships>
</file>

<file path=ppt/slides/_rels/slide20.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38.png"/><Relationship Id="rId4" Type="http://schemas.openxmlformats.org/officeDocument/2006/relationships/image" Target="../media/image5.jpeg"/><Relationship Id="rId9" Type="http://schemas.openxmlformats.org/officeDocument/2006/relationships/image" Target="../media/image37.png"/></Relationships>
</file>

<file path=ppt/slides/_rels/slide2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39.png"/></Relationships>
</file>

<file path=ppt/slides/_rels/slide2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40.png"/></Relationships>
</file>

<file path=ppt/slides/_rels/slide2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41.png"/></Relationships>
</file>

<file path=ppt/slides/_rels/slide2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www.rsc.org.uk/join-us/supporters/partners.aspx"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a:spLocks noGrp="1" noChangeArrowheads="1"/>
          </p:cNvSpPr>
          <p:nvPr>
            <p:ph type="ftr" sz="quarter" idx="3"/>
          </p:nvPr>
        </p:nvSpPr>
        <p:spPr/>
        <p:txBody>
          <a:bodyPr/>
          <a:lstStyle/>
          <a:p>
            <a:r>
              <a:rPr lang="en-US"/>
              <a:t>Matthew Collins, RSC Development </a:t>
            </a:r>
          </a:p>
        </p:txBody>
      </p:sp>
      <p:sp>
        <p:nvSpPr>
          <p:cNvPr id="6" name="Rectangle 6"/>
          <p:cNvSpPr>
            <a:spLocks noGrp="1" noChangeArrowheads="1"/>
          </p:cNvSpPr>
          <p:nvPr>
            <p:ph type="sldNum" sz="quarter" idx="4"/>
          </p:nvPr>
        </p:nvSpPr>
        <p:spPr/>
        <p:txBody>
          <a:bodyPr/>
          <a:lstStyle/>
          <a:p>
            <a:fld id="{707D94B4-334A-43AA-BFDE-BCCFCC890161}" type="slidenum">
              <a:rPr lang="en-US"/>
              <a:pPr/>
              <a:t>1</a:t>
            </a:fld>
            <a:endParaRPr lang="en-US"/>
          </a:p>
        </p:txBody>
      </p:sp>
      <p:sp>
        <p:nvSpPr>
          <p:cNvPr id="6146" name="Rectangle 2"/>
          <p:cNvSpPr>
            <a:spLocks noGrp="1" noChangeArrowheads="1"/>
          </p:cNvSpPr>
          <p:nvPr>
            <p:ph type="ctrTitle"/>
          </p:nvPr>
        </p:nvSpPr>
        <p:spPr>
          <a:xfrm>
            <a:off x="1752600" y="2540223"/>
            <a:ext cx="7162800" cy="1525588"/>
          </a:xfrm>
        </p:spPr>
        <p:txBody>
          <a:bodyPr/>
          <a:lstStyle/>
          <a:p>
            <a:r>
              <a:rPr lang="en-GB" dirty="0" smtClean="0"/>
              <a:t>Elevated Events</a:t>
            </a:r>
            <a:endParaRPr lang="en-US" dirty="0"/>
          </a:p>
        </p:txBody>
      </p:sp>
      <p:sp>
        <p:nvSpPr>
          <p:cNvPr id="6147" name="Rectangle 3"/>
          <p:cNvSpPr>
            <a:spLocks noGrp="1" noChangeArrowheads="1"/>
          </p:cNvSpPr>
          <p:nvPr>
            <p:ph type="subTitle" idx="1"/>
          </p:nvPr>
        </p:nvSpPr>
        <p:spPr>
          <a:xfrm>
            <a:off x="1752600" y="3908648"/>
            <a:ext cx="7162800" cy="1752600"/>
          </a:xfrm>
        </p:spPr>
        <p:txBody>
          <a:bodyPr/>
          <a:lstStyle/>
          <a:p>
            <a:r>
              <a:rPr lang="en-GB" sz="2000" dirty="0"/>
              <a:t>Matthew Collins </a:t>
            </a:r>
          </a:p>
          <a:p>
            <a:r>
              <a:rPr lang="en-GB" sz="2000" dirty="0"/>
              <a:t>Strategy and Planning </a:t>
            </a:r>
            <a:r>
              <a:rPr lang="en-GB" sz="2000" dirty="0" smtClean="0"/>
              <a:t>Officer, RSC</a:t>
            </a:r>
            <a:endParaRPr lang="en-GB" sz="2000" dirty="0"/>
          </a:p>
          <a:p>
            <a:r>
              <a:rPr lang="en-GB" sz="2000" dirty="0"/>
              <a:t>UK Tessitura User Group Conference, </a:t>
            </a:r>
            <a:r>
              <a:rPr lang="en-GB" sz="2000" dirty="0" smtClean="0"/>
              <a:t>Bridgewater Hall</a:t>
            </a:r>
            <a:endParaRPr lang="en-US" sz="2000" dirty="0"/>
          </a:p>
        </p:txBody>
      </p:sp>
      <p:pic>
        <p:nvPicPr>
          <p:cNvPr id="6154" name="Picture 10" descr="Public booking now open"/>
          <p:cNvPicPr>
            <a:picLocks noChangeAspect="1" noChangeArrowheads="1"/>
          </p:cNvPicPr>
          <p:nvPr/>
        </p:nvPicPr>
        <p:blipFill>
          <a:blip r:embed="rId3" cstate="email"/>
          <a:srcRect/>
          <a:stretch>
            <a:fillRect/>
          </a:stretch>
        </p:blipFill>
        <p:spPr bwMode="auto">
          <a:xfrm>
            <a:off x="3707904" y="836712"/>
            <a:ext cx="2016224" cy="185753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2</a:t>
            </a:fld>
            <a:endParaRPr lang="en-US"/>
          </a:p>
        </p:txBody>
      </p:sp>
      <p:sp>
        <p:nvSpPr>
          <p:cNvPr id="54274" name="Rectangle 2"/>
          <p:cNvSpPr>
            <a:spLocks noGrp="1" noChangeArrowheads="1"/>
          </p:cNvSpPr>
          <p:nvPr>
            <p:ph type="title"/>
          </p:nvPr>
        </p:nvSpPr>
        <p:spPr/>
        <p:txBody>
          <a:bodyPr/>
          <a:lstStyle/>
          <a:p>
            <a:r>
              <a:rPr lang="en-GB" dirty="0" smtClean="0"/>
              <a:t>Definition </a:t>
            </a:r>
            <a:r>
              <a:rPr lang="en-GB" dirty="0"/>
              <a:t>	</a:t>
            </a:r>
            <a:endParaRPr lang="en-US" dirty="0"/>
          </a:p>
        </p:txBody>
      </p:sp>
      <p:sp>
        <p:nvSpPr>
          <p:cNvPr id="54275" name="Rectangle 3"/>
          <p:cNvSpPr>
            <a:spLocks noGrp="1" noChangeArrowheads="1"/>
          </p:cNvSpPr>
          <p:nvPr>
            <p:ph type="body" idx="1"/>
          </p:nvPr>
        </p:nvSpPr>
        <p:spPr/>
        <p:txBody>
          <a:bodyPr/>
          <a:lstStyle/>
          <a:p>
            <a:r>
              <a:rPr lang="en-GB" sz="1800" dirty="0" smtClean="0"/>
              <a:t>Event campaign, target, date, expenses, levels</a:t>
            </a:r>
          </a:p>
          <a:p>
            <a:r>
              <a:rPr lang="en-GB" sz="1800" dirty="0" smtClean="0"/>
              <a:t>Guest lists and promoting event invitations</a:t>
            </a:r>
          </a:p>
          <a:p>
            <a:r>
              <a:rPr lang="en-GB" sz="1800" dirty="0" smtClean="0"/>
              <a:t>Contributions, acceptances</a:t>
            </a:r>
          </a:p>
          <a:p>
            <a:r>
              <a:rPr lang="en-GB" sz="1800" dirty="0" smtClean="0"/>
              <a:t>Acknowledgements, invoices</a:t>
            </a:r>
          </a:p>
          <a:p>
            <a:r>
              <a:rPr lang="en-GB" sz="1800" dirty="0" smtClean="0"/>
              <a:t>Reporting</a:t>
            </a:r>
          </a:p>
          <a:p>
            <a:r>
              <a:rPr lang="en-GB" sz="1800" dirty="0" smtClean="0"/>
              <a:t>Guests of guests (associations)</a:t>
            </a:r>
          </a:p>
          <a:p>
            <a:r>
              <a:rPr lang="en-GB" sz="1800" dirty="0" smtClean="0"/>
              <a:t>Guest names, tables, seats, performance</a:t>
            </a:r>
          </a:p>
          <a:p>
            <a:r>
              <a:rPr lang="en-GB" sz="1800" dirty="0" smtClean="0"/>
              <a:t>Complimentary tickets</a:t>
            </a:r>
          </a:p>
          <a:p>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3</a:t>
            </a:fld>
            <a:endParaRPr lang="en-US"/>
          </a:p>
        </p:txBody>
      </p:sp>
      <p:sp>
        <p:nvSpPr>
          <p:cNvPr id="54274" name="Rectangle 2"/>
          <p:cNvSpPr>
            <a:spLocks noGrp="1" noChangeArrowheads="1"/>
          </p:cNvSpPr>
          <p:nvPr>
            <p:ph type="title"/>
          </p:nvPr>
        </p:nvSpPr>
        <p:spPr/>
        <p:txBody>
          <a:bodyPr/>
          <a:lstStyle/>
          <a:p>
            <a:r>
              <a:rPr lang="en-GB" dirty="0" smtClean="0"/>
              <a:t>Event campaign, target, date</a:t>
            </a:r>
            <a:br>
              <a:rPr lang="en-GB" dirty="0" smtClean="0"/>
            </a:br>
            <a:endParaRPr lang="en-US" dirty="0"/>
          </a:p>
        </p:txBody>
      </p:sp>
      <p:sp>
        <p:nvSpPr>
          <p:cNvPr id="54275" name="Rectangle 3"/>
          <p:cNvSpPr>
            <a:spLocks noGrp="1" noChangeArrowheads="1"/>
          </p:cNvSpPr>
          <p:nvPr>
            <p:ph type="body" idx="1"/>
          </p:nvPr>
        </p:nvSpPr>
        <p:spPr>
          <a:xfrm>
            <a:off x="1752600" y="1340768"/>
            <a:ext cx="6491808" cy="4090392"/>
          </a:xfrm>
        </p:spPr>
        <p:txBody>
          <a:bodyPr/>
          <a:lstStyle/>
          <a:p>
            <a:r>
              <a:rPr lang="en-GB" sz="1800" dirty="0" smtClean="0"/>
              <a:t>Create an Elevated Event in </a:t>
            </a:r>
            <a:r>
              <a:rPr lang="en-GB" sz="1800" b="1" dirty="0" smtClean="0"/>
              <a:t>Campaigns</a:t>
            </a:r>
          </a:p>
          <a:p>
            <a:r>
              <a:rPr lang="en-GB" sz="1800" dirty="0" smtClean="0"/>
              <a:t>This differs to a financial campaign in that there is an additional event date / time, event cost, and number of tickets</a:t>
            </a:r>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1026" name="Picture 2"/>
          <p:cNvPicPr>
            <a:picLocks noChangeAspect="1" noChangeArrowheads="1"/>
          </p:cNvPicPr>
          <p:nvPr/>
        </p:nvPicPr>
        <p:blipFill>
          <a:blip r:embed="rId9" cstate="email"/>
          <a:srcRect/>
          <a:stretch>
            <a:fillRect/>
          </a:stretch>
        </p:blipFill>
        <p:spPr bwMode="auto">
          <a:xfrm>
            <a:off x="1763688" y="2708920"/>
            <a:ext cx="5673824" cy="1728192"/>
          </a:xfrm>
          <a:prstGeom prst="rect">
            <a:avLst/>
          </a:prstGeom>
          <a:ln>
            <a:noFill/>
          </a:ln>
          <a:effectLst>
            <a:outerShdw blurRad="292100" dist="139700" dir="2700000" algn="tl" rotWithShape="0">
              <a:srgbClr val="333333">
                <a:alpha val="65000"/>
              </a:srgbClr>
            </a:outerShdw>
          </a:effectLst>
        </p:spPr>
      </p:pic>
      <p:pic>
        <p:nvPicPr>
          <p:cNvPr id="13" name="Picture 2"/>
          <p:cNvPicPr>
            <a:picLocks noChangeAspect="1" noChangeArrowheads="1"/>
          </p:cNvPicPr>
          <p:nvPr/>
        </p:nvPicPr>
        <p:blipFill>
          <a:blip r:embed="rId10" cstate="email"/>
          <a:srcRect/>
          <a:stretch>
            <a:fillRect/>
          </a:stretch>
        </p:blipFill>
        <p:spPr bwMode="auto">
          <a:xfrm>
            <a:off x="1547664" y="4797152"/>
            <a:ext cx="6336704" cy="147651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4</a:t>
            </a:fld>
            <a:endParaRPr lang="en-US"/>
          </a:p>
        </p:txBody>
      </p:sp>
      <p:sp>
        <p:nvSpPr>
          <p:cNvPr id="54274" name="Rectangle 2"/>
          <p:cNvSpPr>
            <a:spLocks noGrp="1" noChangeArrowheads="1"/>
          </p:cNvSpPr>
          <p:nvPr>
            <p:ph type="title"/>
          </p:nvPr>
        </p:nvSpPr>
        <p:spPr/>
        <p:txBody>
          <a:bodyPr/>
          <a:lstStyle/>
          <a:p>
            <a:r>
              <a:rPr lang="en-GB" dirty="0" smtClean="0"/>
              <a:t>Event expenses</a:t>
            </a:r>
            <a:br>
              <a:rPr lang="en-GB" dirty="0" smtClean="0"/>
            </a:br>
            <a:endParaRPr lang="en-US" dirty="0"/>
          </a:p>
        </p:txBody>
      </p:sp>
      <p:sp>
        <p:nvSpPr>
          <p:cNvPr id="54275" name="Rectangle 3"/>
          <p:cNvSpPr>
            <a:spLocks noGrp="1" noChangeArrowheads="1"/>
          </p:cNvSpPr>
          <p:nvPr>
            <p:ph type="body" idx="1"/>
          </p:nvPr>
        </p:nvSpPr>
        <p:spPr>
          <a:xfrm>
            <a:off x="1752600" y="1124744"/>
            <a:ext cx="6491808" cy="4090392"/>
          </a:xfrm>
        </p:spPr>
        <p:txBody>
          <a:bodyPr/>
          <a:lstStyle/>
          <a:p>
            <a:r>
              <a:rPr lang="en-GB" sz="1800" dirty="0" smtClean="0"/>
              <a:t>Expenses do not feed through to transaction reports: rather, they are for information only</a:t>
            </a:r>
          </a:p>
          <a:p>
            <a:r>
              <a:rPr lang="en-GB" sz="1800" dirty="0" smtClean="0"/>
              <a:t>The dropdown for expenses is created in the table TR_ITEM_TYPE</a:t>
            </a:r>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3074" name="Picture 2"/>
          <p:cNvPicPr>
            <a:picLocks noChangeAspect="1" noChangeArrowheads="1"/>
          </p:cNvPicPr>
          <p:nvPr/>
        </p:nvPicPr>
        <p:blipFill>
          <a:blip r:embed="rId9" cstate="email"/>
          <a:srcRect/>
          <a:stretch>
            <a:fillRect/>
          </a:stretch>
        </p:blipFill>
        <p:spPr bwMode="auto">
          <a:xfrm>
            <a:off x="395536" y="2348880"/>
            <a:ext cx="7236296" cy="1728192"/>
          </a:xfrm>
          <a:prstGeom prst="rect">
            <a:avLst/>
          </a:prstGeom>
          <a:ln>
            <a:noFill/>
          </a:ln>
          <a:effectLst>
            <a:outerShdw blurRad="292100" dist="139700" dir="2700000" algn="tl" rotWithShape="0">
              <a:srgbClr val="333333">
                <a:alpha val="65000"/>
              </a:srgbClr>
            </a:outerShdw>
          </a:effectLst>
        </p:spPr>
      </p:pic>
      <p:pic>
        <p:nvPicPr>
          <p:cNvPr id="3075" name="Picture 3"/>
          <p:cNvPicPr>
            <a:picLocks noChangeAspect="1" noChangeArrowheads="1"/>
          </p:cNvPicPr>
          <p:nvPr/>
        </p:nvPicPr>
        <p:blipFill>
          <a:blip r:embed="rId10" cstate="email"/>
          <a:srcRect/>
          <a:stretch>
            <a:fillRect/>
          </a:stretch>
        </p:blipFill>
        <p:spPr bwMode="auto">
          <a:xfrm>
            <a:off x="2267744" y="3212976"/>
            <a:ext cx="6192688" cy="288032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5</a:t>
            </a:fld>
            <a:endParaRPr lang="en-US"/>
          </a:p>
        </p:txBody>
      </p:sp>
      <p:sp>
        <p:nvSpPr>
          <p:cNvPr id="54274" name="Rectangle 2"/>
          <p:cNvSpPr>
            <a:spLocks noGrp="1" noChangeArrowheads="1"/>
          </p:cNvSpPr>
          <p:nvPr>
            <p:ph type="title"/>
          </p:nvPr>
        </p:nvSpPr>
        <p:spPr/>
        <p:txBody>
          <a:bodyPr/>
          <a:lstStyle/>
          <a:p>
            <a:r>
              <a:rPr lang="en-GB" dirty="0" smtClean="0"/>
              <a:t>Event campaign fund(s) and designation(s)</a:t>
            </a:r>
            <a:br>
              <a:rPr lang="en-GB" dirty="0" smtClean="0"/>
            </a:br>
            <a:endParaRPr lang="en-US" dirty="0"/>
          </a:p>
        </p:txBody>
      </p:sp>
      <p:sp>
        <p:nvSpPr>
          <p:cNvPr id="54275" name="Rectangle 3"/>
          <p:cNvSpPr>
            <a:spLocks noGrp="1" noChangeArrowheads="1"/>
          </p:cNvSpPr>
          <p:nvPr>
            <p:ph type="body" idx="1"/>
          </p:nvPr>
        </p:nvSpPr>
        <p:spPr>
          <a:xfrm>
            <a:off x="323528" y="1628800"/>
            <a:ext cx="7920880" cy="4090392"/>
          </a:xfrm>
        </p:spPr>
        <p:txBody>
          <a:bodyPr/>
          <a:lstStyle/>
          <a:p>
            <a:r>
              <a:rPr lang="en-GB" sz="1800" b="1" dirty="0" smtClean="0"/>
              <a:t>Recommendation: </a:t>
            </a:r>
            <a:r>
              <a:rPr lang="en-GB" sz="1800" dirty="0" smtClean="0"/>
              <a:t>create a distinct fund for your Elevated Event</a:t>
            </a:r>
          </a:p>
          <a:p>
            <a:r>
              <a:rPr lang="en-GB" sz="1800" dirty="0" smtClean="0"/>
              <a:t>We created one fund for all event-generated income, whether tickets, auctions or donations</a:t>
            </a:r>
          </a:p>
          <a:p>
            <a:endParaRPr lang="en-GB" sz="1800" dirty="0" smtClean="0"/>
          </a:p>
          <a:p>
            <a:endParaRPr lang="en-GB" sz="1800" dirty="0" smtClean="0"/>
          </a:p>
          <a:p>
            <a:endParaRPr lang="en-GB" sz="1800" dirty="0" smtClean="0"/>
          </a:p>
          <a:p>
            <a:endParaRPr lang="en-GB" sz="1800" dirty="0" smtClean="0"/>
          </a:p>
          <a:p>
            <a:endParaRPr lang="en-GB" sz="1800" dirty="0" smtClean="0"/>
          </a:p>
          <a:p>
            <a:r>
              <a:rPr lang="en-GB" sz="1800" dirty="0" smtClean="0"/>
              <a:t>Add a designation if the event is in support of a particular area of work</a:t>
            </a:r>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2050" name="Picture 2"/>
          <p:cNvPicPr>
            <a:picLocks noChangeAspect="1" noChangeArrowheads="1"/>
          </p:cNvPicPr>
          <p:nvPr/>
        </p:nvPicPr>
        <p:blipFill>
          <a:blip r:embed="rId9" cstate="email"/>
          <a:srcRect/>
          <a:stretch>
            <a:fillRect/>
          </a:stretch>
        </p:blipFill>
        <p:spPr bwMode="auto">
          <a:xfrm>
            <a:off x="539552" y="2708920"/>
            <a:ext cx="6156176" cy="1440160"/>
          </a:xfrm>
          <a:prstGeom prst="rect">
            <a:avLst/>
          </a:prstGeom>
          <a:ln>
            <a:noFill/>
          </a:ln>
          <a:effectLst>
            <a:outerShdw blurRad="292100" dist="139700" dir="2700000" algn="tl" rotWithShape="0">
              <a:srgbClr val="333333">
                <a:alpha val="65000"/>
              </a:srgbClr>
            </a:outerShdw>
          </a:effectLst>
        </p:spPr>
      </p:pic>
      <p:pic>
        <p:nvPicPr>
          <p:cNvPr id="6146" name="Picture 2"/>
          <p:cNvPicPr>
            <a:picLocks noChangeAspect="1" noChangeArrowheads="1"/>
          </p:cNvPicPr>
          <p:nvPr/>
        </p:nvPicPr>
        <p:blipFill>
          <a:blip r:embed="rId10" cstate="email"/>
          <a:srcRect/>
          <a:stretch>
            <a:fillRect/>
          </a:stretch>
        </p:blipFill>
        <p:spPr bwMode="auto">
          <a:xfrm>
            <a:off x="539552" y="4797152"/>
            <a:ext cx="7128792" cy="100811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6</a:t>
            </a:fld>
            <a:endParaRPr lang="en-US"/>
          </a:p>
        </p:txBody>
      </p:sp>
      <p:sp>
        <p:nvSpPr>
          <p:cNvPr id="54274" name="Rectangle 2"/>
          <p:cNvSpPr>
            <a:spLocks noGrp="1" noChangeArrowheads="1"/>
          </p:cNvSpPr>
          <p:nvPr>
            <p:ph type="title"/>
          </p:nvPr>
        </p:nvSpPr>
        <p:spPr/>
        <p:txBody>
          <a:bodyPr/>
          <a:lstStyle/>
          <a:p>
            <a:r>
              <a:rPr lang="en-GB" dirty="0" smtClean="0"/>
              <a:t>Event campaign levels</a:t>
            </a:r>
            <a:endParaRPr lang="en-US" dirty="0"/>
          </a:p>
        </p:txBody>
      </p:sp>
      <p:sp>
        <p:nvSpPr>
          <p:cNvPr id="54275" name="Rectangle 3"/>
          <p:cNvSpPr>
            <a:spLocks noGrp="1" noChangeArrowheads="1"/>
          </p:cNvSpPr>
          <p:nvPr>
            <p:ph type="body" idx="1"/>
          </p:nvPr>
        </p:nvSpPr>
        <p:spPr>
          <a:xfrm>
            <a:off x="611560" y="1340768"/>
            <a:ext cx="7632848" cy="4090392"/>
          </a:xfrm>
        </p:spPr>
        <p:txBody>
          <a:bodyPr/>
          <a:lstStyle/>
          <a:p>
            <a:r>
              <a:rPr lang="en-GB" sz="1800" dirty="0" smtClean="0"/>
              <a:t>Create different ticket price types, each with a deductible/non-deductible amount for Gift Aid claims. </a:t>
            </a:r>
          </a:p>
          <a:p>
            <a:r>
              <a:rPr lang="en-GB" sz="1800" b="1" i="1" dirty="0" smtClean="0"/>
              <a:t>Recommendation…</a:t>
            </a:r>
            <a:r>
              <a:rPr lang="en-GB" sz="1800" b="1" dirty="0" smtClean="0"/>
              <a:t> </a:t>
            </a:r>
            <a:r>
              <a:rPr lang="en-GB" sz="1800" dirty="0" smtClean="0"/>
              <a:t>create a “Donation only” level (with non-deductible amt = £0.00) and “Complimentary” level for alumni / staff tracking.</a:t>
            </a:r>
          </a:p>
          <a:p>
            <a:r>
              <a:rPr lang="en-GB" sz="1800" dirty="0" smtClean="0"/>
              <a:t>All levels are created in TR_EVENT_LEVEL and the cost recorded in Campaign &gt; Levels</a:t>
            </a:r>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2051" name="Picture 3"/>
          <p:cNvPicPr>
            <a:picLocks noChangeAspect="1" noChangeArrowheads="1"/>
          </p:cNvPicPr>
          <p:nvPr/>
        </p:nvPicPr>
        <p:blipFill>
          <a:blip r:embed="rId9" cstate="email"/>
          <a:srcRect/>
          <a:stretch>
            <a:fillRect/>
          </a:stretch>
        </p:blipFill>
        <p:spPr bwMode="auto">
          <a:xfrm>
            <a:off x="467544" y="3573016"/>
            <a:ext cx="7344816" cy="273630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7</a:t>
            </a:fld>
            <a:endParaRPr lang="en-US"/>
          </a:p>
        </p:txBody>
      </p:sp>
      <p:sp>
        <p:nvSpPr>
          <p:cNvPr id="54274" name="Rectangle 2"/>
          <p:cNvSpPr>
            <a:spLocks noGrp="1" noChangeArrowheads="1"/>
          </p:cNvSpPr>
          <p:nvPr>
            <p:ph type="title"/>
          </p:nvPr>
        </p:nvSpPr>
        <p:spPr/>
        <p:txBody>
          <a:bodyPr/>
          <a:lstStyle/>
          <a:p>
            <a:r>
              <a:rPr lang="en-GB" dirty="0" smtClean="0"/>
              <a:t>Guest lists: extractions</a:t>
            </a:r>
          </a:p>
        </p:txBody>
      </p:sp>
      <p:sp>
        <p:nvSpPr>
          <p:cNvPr id="54275" name="Rectangle 3"/>
          <p:cNvSpPr>
            <a:spLocks noGrp="1" noChangeArrowheads="1"/>
          </p:cNvSpPr>
          <p:nvPr>
            <p:ph type="body" idx="1"/>
          </p:nvPr>
        </p:nvSpPr>
        <p:spPr>
          <a:xfrm>
            <a:off x="5508104" y="1412776"/>
            <a:ext cx="2736304" cy="4464496"/>
          </a:xfrm>
        </p:spPr>
        <p:txBody>
          <a:bodyPr/>
          <a:lstStyle/>
          <a:p>
            <a:r>
              <a:rPr lang="en-GB" sz="1800" b="1" i="1" dirty="0" smtClean="0"/>
              <a:t>Recommendation: </a:t>
            </a:r>
            <a:r>
              <a:rPr lang="en-GB" sz="1800" dirty="0" smtClean="0"/>
              <a:t>Create a folder for different Tessitura uses to store their guest lists in List Manager</a:t>
            </a:r>
            <a:endParaRPr lang="en-US" sz="1800" b="1" i="1"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77826" name="Picture 2"/>
          <p:cNvPicPr>
            <a:picLocks noChangeAspect="1" noChangeArrowheads="1"/>
          </p:cNvPicPr>
          <p:nvPr/>
        </p:nvPicPr>
        <p:blipFill>
          <a:blip r:embed="rId9" cstate="email"/>
          <a:srcRect/>
          <a:stretch>
            <a:fillRect/>
          </a:stretch>
        </p:blipFill>
        <p:spPr bwMode="auto">
          <a:xfrm>
            <a:off x="323528" y="1484784"/>
            <a:ext cx="5069363" cy="3960440"/>
          </a:xfrm>
          <a:prstGeom prst="rect">
            <a:avLst/>
          </a:prstGeom>
          <a:ln>
            <a:noFill/>
          </a:ln>
          <a:effectLst>
            <a:outerShdw blurRad="292100" dist="139700" dir="2700000" algn="tl" rotWithShape="0">
              <a:srgbClr val="333333">
                <a:alpha val="65000"/>
              </a:srgbClr>
            </a:outerShdw>
          </a:effectLst>
        </p:spPr>
      </p:pic>
      <p:pic>
        <p:nvPicPr>
          <p:cNvPr id="19459" name="Picture 3"/>
          <p:cNvPicPr>
            <a:picLocks noChangeAspect="1" noChangeArrowheads="1"/>
          </p:cNvPicPr>
          <p:nvPr/>
        </p:nvPicPr>
        <p:blipFill>
          <a:blip r:embed="rId10" cstate="email"/>
          <a:srcRect/>
          <a:stretch>
            <a:fillRect/>
          </a:stretch>
        </p:blipFill>
        <p:spPr bwMode="auto">
          <a:xfrm>
            <a:off x="5796136" y="3501008"/>
            <a:ext cx="2195736" cy="237626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8</a:t>
            </a:fld>
            <a:endParaRPr lang="en-US"/>
          </a:p>
        </p:txBody>
      </p:sp>
      <p:sp>
        <p:nvSpPr>
          <p:cNvPr id="54274" name="Rectangle 2"/>
          <p:cNvSpPr>
            <a:spLocks noGrp="1" noChangeArrowheads="1"/>
          </p:cNvSpPr>
          <p:nvPr>
            <p:ph type="title"/>
          </p:nvPr>
        </p:nvSpPr>
        <p:spPr>
          <a:xfrm>
            <a:off x="1752600" y="455613"/>
            <a:ext cx="6707832" cy="992187"/>
          </a:xfrm>
        </p:spPr>
        <p:txBody>
          <a:bodyPr/>
          <a:lstStyle/>
          <a:p>
            <a:r>
              <a:rPr lang="en-GB" dirty="0" smtClean="0"/>
              <a:t>Create promotions (invitations)</a:t>
            </a:r>
          </a:p>
        </p:txBody>
      </p:sp>
      <p:sp>
        <p:nvSpPr>
          <p:cNvPr id="54275" name="Rectangle 3"/>
          <p:cNvSpPr>
            <a:spLocks noGrp="1" noChangeArrowheads="1"/>
          </p:cNvSpPr>
          <p:nvPr>
            <p:ph type="body" idx="1"/>
          </p:nvPr>
        </p:nvSpPr>
        <p:spPr>
          <a:xfrm>
            <a:off x="467544" y="2852936"/>
            <a:ext cx="3528392" cy="3802360"/>
          </a:xfrm>
        </p:spPr>
        <p:txBody>
          <a:bodyPr/>
          <a:lstStyle/>
          <a:p>
            <a:r>
              <a:rPr lang="en-GB" sz="1800" dirty="0" smtClean="0"/>
              <a:t>Having named your guest list, create promotions </a:t>
            </a:r>
            <a:r>
              <a:rPr lang="en-GB" sz="1800" b="1" dirty="0" smtClean="0"/>
              <a:t>and </a:t>
            </a:r>
            <a:r>
              <a:rPr lang="en-GB" sz="1800" dirty="0" smtClean="0"/>
              <a:t>create event invitations: this will add a track to the constituent record under History &gt; Events</a:t>
            </a:r>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9218" name="Picture 2"/>
          <p:cNvPicPr>
            <a:picLocks noChangeAspect="1" noChangeArrowheads="1"/>
          </p:cNvPicPr>
          <p:nvPr/>
        </p:nvPicPr>
        <p:blipFill>
          <a:blip r:embed="rId9" cstate="email"/>
          <a:srcRect/>
          <a:stretch>
            <a:fillRect/>
          </a:stretch>
        </p:blipFill>
        <p:spPr bwMode="auto">
          <a:xfrm>
            <a:off x="467544" y="1628800"/>
            <a:ext cx="6840760" cy="889299"/>
          </a:xfrm>
          <a:prstGeom prst="rect">
            <a:avLst/>
          </a:prstGeom>
          <a:ln>
            <a:noFill/>
          </a:ln>
          <a:effectLst>
            <a:outerShdw blurRad="292100" dist="139700" dir="2700000" algn="tl" rotWithShape="0">
              <a:srgbClr val="333333">
                <a:alpha val="65000"/>
              </a:srgbClr>
            </a:outerShdw>
          </a:effectLst>
        </p:spPr>
      </p:pic>
      <p:pic>
        <p:nvPicPr>
          <p:cNvPr id="9219" name="Picture 3"/>
          <p:cNvPicPr>
            <a:picLocks noChangeAspect="1" noChangeArrowheads="1"/>
          </p:cNvPicPr>
          <p:nvPr/>
        </p:nvPicPr>
        <p:blipFill>
          <a:blip r:embed="rId10" cstate="email"/>
          <a:srcRect/>
          <a:stretch>
            <a:fillRect/>
          </a:stretch>
        </p:blipFill>
        <p:spPr bwMode="auto">
          <a:xfrm>
            <a:off x="3995936" y="2204864"/>
            <a:ext cx="4248472" cy="2781738"/>
          </a:xfrm>
          <a:prstGeom prst="rect">
            <a:avLst/>
          </a:prstGeom>
          <a:ln>
            <a:noFill/>
          </a:ln>
          <a:effectLst>
            <a:outerShdw blurRad="292100" dist="139700" dir="2700000" algn="tl" rotWithShape="0">
              <a:srgbClr val="333333">
                <a:alpha val="65000"/>
              </a:srgbClr>
            </a:outerShdw>
          </a:effectLst>
        </p:spPr>
      </p:pic>
      <p:pic>
        <p:nvPicPr>
          <p:cNvPr id="9220" name="Picture 4"/>
          <p:cNvPicPr>
            <a:picLocks noChangeAspect="1" noChangeArrowheads="1"/>
          </p:cNvPicPr>
          <p:nvPr/>
        </p:nvPicPr>
        <p:blipFill>
          <a:blip r:embed="rId11" cstate="email"/>
          <a:srcRect/>
          <a:stretch>
            <a:fillRect/>
          </a:stretch>
        </p:blipFill>
        <p:spPr bwMode="auto">
          <a:xfrm>
            <a:off x="683568" y="4995352"/>
            <a:ext cx="6984776" cy="131396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9</a:t>
            </a:fld>
            <a:endParaRPr lang="en-US"/>
          </a:p>
        </p:txBody>
      </p:sp>
      <p:sp>
        <p:nvSpPr>
          <p:cNvPr id="54274" name="Rectangle 2"/>
          <p:cNvSpPr>
            <a:spLocks noGrp="1" noChangeArrowheads="1"/>
          </p:cNvSpPr>
          <p:nvPr>
            <p:ph type="title"/>
          </p:nvPr>
        </p:nvSpPr>
        <p:spPr/>
        <p:txBody>
          <a:bodyPr/>
          <a:lstStyle/>
          <a:p>
            <a:r>
              <a:rPr lang="en-GB" dirty="0" smtClean="0"/>
              <a:t>Contributions, acceptances</a:t>
            </a:r>
          </a:p>
        </p:txBody>
      </p:sp>
      <p:sp>
        <p:nvSpPr>
          <p:cNvPr id="54275" name="Rectangle 3"/>
          <p:cNvSpPr>
            <a:spLocks noGrp="1" noChangeArrowheads="1"/>
          </p:cNvSpPr>
          <p:nvPr>
            <p:ph type="body" idx="1"/>
          </p:nvPr>
        </p:nvSpPr>
        <p:spPr>
          <a:xfrm>
            <a:off x="4932040" y="1268760"/>
            <a:ext cx="3312368" cy="4522440"/>
          </a:xfrm>
        </p:spPr>
        <p:txBody>
          <a:bodyPr/>
          <a:lstStyle/>
          <a:p>
            <a:r>
              <a:rPr lang="en-GB" sz="1800" dirty="0" smtClean="0"/>
              <a:t>Processing a contribution into an event fund triggers the event tab and an acceptance status against the event.</a:t>
            </a:r>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7170" name="Picture 2"/>
          <p:cNvPicPr>
            <a:picLocks noChangeAspect="1" noChangeArrowheads="1"/>
          </p:cNvPicPr>
          <p:nvPr/>
        </p:nvPicPr>
        <p:blipFill>
          <a:blip r:embed="rId9" cstate="email"/>
          <a:srcRect/>
          <a:stretch>
            <a:fillRect/>
          </a:stretch>
        </p:blipFill>
        <p:spPr bwMode="auto">
          <a:xfrm>
            <a:off x="539552" y="1268760"/>
            <a:ext cx="4248472" cy="3240360"/>
          </a:xfrm>
          <a:prstGeom prst="rect">
            <a:avLst/>
          </a:prstGeom>
          <a:ln>
            <a:noFill/>
          </a:ln>
          <a:effectLst>
            <a:outerShdw blurRad="292100" dist="139700" dir="2700000" algn="tl" rotWithShape="0">
              <a:srgbClr val="333333">
                <a:alpha val="65000"/>
              </a:srgbClr>
            </a:outerShdw>
          </a:effectLst>
        </p:spPr>
      </p:pic>
      <p:pic>
        <p:nvPicPr>
          <p:cNvPr id="7171" name="Picture 3"/>
          <p:cNvPicPr>
            <a:picLocks noChangeAspect="1" noChangeArrowheads="1"/>
          </p:cNvPicPr>
          <p:nvPr/>
        </p:nvPicPr>
        <p:blipFill>
          <a:blip r:embed="rId10" cstate="email"/>
          <a:srcRect/>
          <a:stretch>
            <a:fillRect/>
          </a:stretch>
        </p:blipFill>
        <p:spPr bwMode="auto">
          <a:xfrm>
            <a:off x="827584" y="2924944"/>
            <a:ext cx="6948264" cy="316835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10</a:t>
            </a:fld>
            <a:endParaRPr lang="en-US"/>
          </a:p>
        </p:txBody>
      </p:sp>
      <p:sp>
        <p:nvSpPr>
          <p:cNvPr id="54274" name="Rectangle 2"/>
          <p:cNvSpPr>
            <a:spLocks noGrp="1" noChangeArrowheads="1"/>
          </p:cNvSpPr>
          <p:nvPr>
            <p:ph type="title"/>
          </p:nvPr>
        </p:nvSpPr>
        <p:spPr/>
        <p:txBody>
          <a:bodyPr/>
          <a:lstStyle/>
          <a:p>
            <a:r>
              <a:rPr lang="en-GB" dirty="0" smtClean="0"/>
              <a:t>Contributions, acceptances</a:t>
            </a:r>
          </a:p>
        </p:txBody>
      </p:sp>
      <p:sp>
        <p:nvSpPr>
          <p:cNvPr id="54275" name="Rectangle 3"/>
          <p:cNvSpPr>
            <a:spLocks noGrp="1" noChangeArrowheads="1"/>
          </p:cNvSpPr>
          <p:nvPr>
            <p:ph type="body" idx="1"/>
          </p:nvPr>
        </p:nvSpPr>
        <p:spPr>
          <a:xfrm>
            <a:off x="251520" y="1052736"/>
            <a:ext cx="7992888" cy="4090392"/>
          </a:xfrm>
        </p:spPr>
        <p:txBody>
          <a:bodyPr/>
          <a:lstStyle/>
          <a:p>
            <a:r>
              <a:rPr lang="en-GB" sz="1800" dirty="0" smtClean="0"/>
              <a:t>Manage acceptances via the Attendees tab within your Elevated Event …</a:t>
            </a:r>
          </a:p>
          <a:p>
            <a:endParaRPr lang="en-GB" sz="1800" dirty="0" smtClean="0"/>
          </a:p>
          <a:p>
            <a:endParaRPr lang="en-GB" sz="1800" dirty="0" smtClean="0"/>
          </a:p>
          <a:p>
            <a:endParaRPr lang="en-GB" sz="1800" dirty="0" smtClean="0"/>
          </a:p>
          <a:p>
            <a:endParaRPr lang="en-GB" sz="1800" dirty="0" smtClean="0"/>
          </a:p>
          <a:p>
            <a:endParaRPr lang="en-GB" sz="1800" dirty="0" smtClean="0"/>
          </a:p>
          <a:p>
            <a:endParaRPr lang="en-GB" sz="1800" dirty="0" smtClean="0"/>
          </a:p>
          <a:p>
            <a:endParaRPr lang="en-GB" sz="1800" dirty="0" smtClean="0"/>
          </a:p>
          <a:p>
            <a:endParaRPr lang="en-GB" sz="1800" dirty="0" smtClean="0"/>
          </a:p>
          <a:p>
            <a:endParaRPr lang="en-GB" sz="1800" dirty="0" smtClean="0"/>
          </a:p>
          <a:p>
            <a:endParaRPr lang="en-GB" sz="1800" dirty="0" smtClean="0"/>
          </a:p>
          <a:p>
            <a:r>
              <a:rPr lang="en-GB" sz="1800" dirty="0" smtClean="0"/>
              <a:t>…or via the constituent record:</a:t>
            </a:r>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8194" name="Picture 2"/>
          <p:cNvPicPr>
            <a:picLocks noChangeAspect="1" noChangeArrowheads="1"/>
          </p:cNvPicPr>
          <p:nvPr/>
        </p:nvPicPr>
        <p:blipFill>
          <a:blip r:embed="rId9" cstate="email"/>
          <a:srcRect/>
          <a:stretch>
            <a:fillRect/>
          </a:stretch>
        </p:blipFill>
        <p:spPr bwMode="auto">
          <a:xfrm>
            <a:off x="683568" y="1412776"/>
            <a:ext cx="7272808" cy="3096344"/>
          </a:xfrm>
          <a:prstGeom prst="rect">
            <a:avLst/>
          </a:prstGeom>
          <a:ln>
            <a:noFill/>
          </a:ln>
          <a:effectLst>
            <a:outerShdw blurRad="292100" dist="139700" dir="2700000" algn="tl" rotWithShape="0">
              <a:srgbClr val="333333">
                <a:alpha val="65000"/>
              </a:srgbClr>
            </a:outerShdw>
          </a:effectLst>
        </p:spPr>
      </p:pic>
      <p:pic>
        <p:nvPicPr>
          <p:cNvPr id="16385" name="Picture 1"/>
          <p:cNvPicPr>
            <a:picLocks noChangeAspect="1" noChangeArrowheads="1"/>
          </p:cNvPicPr>
          <p:nvPr/>
        </p:nvPicPr>
        <p:blipFill>
          <a:blip r:embed="rId10" cstate="email"/>
          <a:srcRect/>
          <a:stretch>
            <a:fillRect/>
          </a:stretch>
        </p:blipFill>
        <p:spPr bwMode="auto">
          <a:xfrm>
            <a:off x="755576" y="5013176"/>
            <a:ext cx="7200800" cy="129614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11</a:t>
            </a:fld>
            <a:endParaRPr lang="en-US"/>
          </a:p>
        </p:txBody>
      </p:sp>
      <p:sp>
        <p:nvSpPr>
          <p:cNvPr id="54274" name="Rectangle 2"/>
          <p:cNvSpPr>
            <a:spLocks noGrp="1" noChangeArrowheads="1"/>
          </p:cNvSpPr>
          <p:nvPr>
            <p:ph type="title"/>
          </p:nvPr>
        </p:nvSpPr>
        <p:spPr/>
        <p:txBody>
          <a:bodyPr/>
          <a:lstStyle/>
          <a:p>
            <a:r>
              <a:rPr lang="en-GB" dirty="0" smtClean="0"/>
              <a:t>Acknowledgements, invoices</a:t>
            </a:r>
          </a:p>
        </p:txBody>
      </p:sp>
      <p:sp>
        <p:nvSpPr>
          <p:cNvPr id="54275" name="Rectangle 3"/>
          <p:cNvSpPr>
            <a:spLocks noGrp="1" noChangeArrowheads="1"/>
          </p:cNvSpPr>
          <p:nvPr>
            <p:ph type="body" idx="1"/>
          </p:nvPr>
        </p:nvSpPr>
        <p:spPr>
          <a:xfrm>
            <a:off x="251520" y="1268760"/>
            <a:ext cx="8064896" cy="2074168"/>
          </a:xfrm>
        </p:spPr>
        <p:txBody>
          <a:bodyPr/>
          <a:lstStyle/>
          <a:p>
            <a:r>
              <a:rPr lang="en-GB" sz="1800" dirty="0" smtClean="0"/>
              <a:t>T_FORMAT_INFO = Set up the names of your acknowledgement / invoice, and the appropriate rules.</a:t>
            </a:r>
          </a:p>
          <a:p>
            <a:r>
              <a:rPr lang="en-GB" sz="1800" b="1" i="1" dirty="0" smtClean="0"/>
              <a:t>Recommendation: </a:t>
            </a:r>
            <a:r>
              <a:rPr lang="en-GB" sz="1800" dirty="0" smtClean="0"/>
              <a:t>Name these generically “Event Invoice” / “Event Receipt” to avoid this step each time you create an Elevated Event</a:t>
            </a:r>
          </a:p>
          <a:p>
            <a:endParaRPr lang="en-GB" sz="1800" dirty="0" smtClean="0"/>
          </a:p>
          <a:p>
            <a:endParaRPr lang="en-GB" sz="1800" dirty="0" smtClean="0"/>
          </a:p>
          <a:p>
            <a:endParaRPr lang="en-GB" sz="1800" dirty="0" smtClean="0"/>
          </a:p>
          <a:p>
            <a:r>
              <a:rPr lang="en-GB" sz="1800" dirty="0" smtClean="0"/>
              <a:t>Run the acknowledgment report to merge the appropriate invoice / receipt</a:t>
            </a:r>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sp>
        <p:nvSpPr>
          <p:cNvPr id="1030"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27" name="Picture 3"/>
          <p:cNvPicPr>
            <a:picLocks noChangeAspect="1" noChangeArrowheads="1"/>
          </p:cNvPicPr>
          <p:nvPr/>
        </p:nvPicPr>
        <p:blipFill>
          <a:blip r:embed="rId9" cstate="email"/>
          <a:srcRect/>
          <a:stretch>
            <a:fillRect/>
          </a:stretch>
        </p:blipFill>
        <p:spPr bwMode="auto">
          <a:xfrm>
            <a:off x="1835696" y="3933056"/>
            <a:ext cx="5151342" cy="2232248"/>
          </a:xfrm>
          <a:prstGeom prst="rect">
            <a:avLst/>
          </a:prstGeom>
          <a:ln>
            <a:noFill/>
          </a:ln>
          <a:effectLst>
            <a:outerShdw blurRad="292100" dist="139700" dir="2700000" algn="tl" rotWithShape="0">
              <a:srgbClr val="333333">
                <a:alpha val="65000"/>
              </a:srgbClr>
            </a:outerShdw>
          </a:effectLst>
        </p:spPr>
      </p:pic>
      <p:pic>
        <p:nvPicPr>
          <p:cNvPr id="1028" name="Picture 4"/>
          <p:cNvPicPr>
            <a:picLocks noChangeAspect="1" noChangeArrowheads="1"/>
          </p:cNvPicPr>
          <p:nvPr/>
        </p:nvPicPr>
        <p:blipFill>
          <a:blip r:embed="rId10" cstate="email"/>
          <a:srcRect/>
          <a:stretch>
            <a:fillRect/>
          </a:stretch>
        </p:blipFill>
        <p:spPr bwMode="auto">
          <a:xfrm>
            <a:off x="971600" y="2492896"/>
            <a:ext cx="6768752" cy="94088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12</a:t>
            </a:fld>
            <a:endParaRPr lang="en-US"/>
          </a:p>
        </p:txBody>
      </p:sp>
      <p:sp>
        <p:nvSpPr>
          <p:cNvPr id="54274" name="Rectangle 2"/>
          <p:cNvSpPr>
            <a:spLocks noGrp="1" noChangeArrowheads="1"/>
          </p:cNvSpPr>
          <p:nvPr>
            <p:ph type="title"/>
          </p:nvPr>
        </p:nvSpPr>
        <p:spPr/>
        <p:txBody>
          <a:bodyPr/>
          <a:lstStyle/>
          <a:p>
            <a:r>
              <a:rPr lang="en-GB" dirty="0" smtClean="0"/>
              <a:t>Acknowledgements, invoices</a:t>
            </a:r>
          </a:p>
        </p:txBody>
      </p:sp>
      <p:sp>
        <p:nvSpPr>
          <p:cNvPr id="54275" name="Rectangle 3"/>
          <p:cNvSpPr>
            <a:spLocks noGrp="1" noChangeArrowheads="1"/>
          </p:cNvSpPr>
          <p:nvPr>
            <p:ph type="body" idx="1"/>
          </p:nvPr>
        </p:nvSpPr>
        <p:spPr>
          <a:xfrm>
            <a:off x="1752600" y="1700808"/>
            <a:ext cx="6491808" cy="4090392"/>
          </a:xfrm>
        </p:spPr>
        <p:txBody>
          <a:bodyPr/>
          <a:lstStyle/>
          <a:p>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sp>
        <p:nvSpPr>
          <p:cNvPr id="1030"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32" name="Picture 8"/>
          <p:cNvPicPr>
            <a:picLocks noChangeAspect="1" noChangeArrowheads="1"/>
          </p:cNvPicPr>
          <p:nvPr/>
        </p:nvPicPr>
        <p:blipFill>
          <a:blip r:embed="rId9" cstate="email"/>
          <a:srcRect/>
          <a:stretch>
            <a:fillRect/>
          </a:stretch>
        </p:blipFill>
        <p:spPr bwMode="auto">
          <a:xfrm>
            <a:off x="89285" y="1052736"/>
            <a:ext cx="4122675" cy="5184576"/>
          </a:xfrm>
          <a:prstGeom prst="rect">
            <a:avLst/>
          </a:prstGeom>
          <a:ln>
            <a:noFill/>
          </a:ln>
          <a:effectLst>
            <a:outerShdw blurRad="292100" dist="139700" dir="2700000" algn="tl" rotWithShape="0">
              <a:srgbClr val="333333">
                <a:alpha val="65000"/>
              </a:srgbClr>
            </a:outerShdw>
          </a:effectLst>
        </p:spPr>
      </p:pic>
      <p:pic>
        <p:nvPicPr>
          <p:cNvPr id="1034" name="Picture 10"/>
          <p:cNvPicPr>
            <a:picLocks noChangeAspect="1" noChangeArrowheads="1"/>
          </p:cNvPicPr>
          <p:nvPr/>
        </p:nvPicPr>
        <p:blipFill>
          <a:blip r:embed="rId10" cstate="email"/>
          <a:srcRect/>
          <a:stretch>
            <a:fillRect/>
          </a:stretch>
        </p:blipFill>
        <p:spPr bwMode="auto">
          <a:xfrm>
            <a:off x="4427984" y="1035101"/>
            <a:ext cx="3672408" cy="5346227"/>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13</a:t>
            </a:fld>
            <a:endParaRPr lang="en-US"/>
          </a:p>
        </p:txBody>
      </p:sp>
      <p:sp>
        <p:nvSpPr>
          <p:cNvPr id="54274" name="Rectangle 2"/>
          <p:cNvSpPr>
            <a:spLocks noGrp="1" noChangeArrowheads="1"/>
          </p:cNvSpPr>
          <p:nvPr>
            <p:ph type="title"/>
          </p:nvPr>
        </p:nvSpPr>
        <p:spPr/>
        <p:txBody>
          <a:bodyPr/>
          <a:lstStyle/>
          <a:p>
            <a:r>
              <a:rPr lang="en-GB" dirty="0" smtClean="0"/>
              <a:t>Reporting</a:t>
            </a:r>
          </a:p>
        </p:txBody>
      </p:sp>
      <p:sp>
        <p:nvSpPr>
          <p:cNvPr id="54275" name="Rectangle 3"/>
          <p:cNvSpPr>
            <a:spLocks noGrp="1" noChangeArrowheads="1"/>
          </p:cNvSpPr>
          <p:nvPr>
            <p:ph type="body" idx="1"/>
          </p:nvPr>
        </p:nvSpPr>
        <p:spPr>
          <a:xfrm>
            <a:off x="1619672" y="2420888"/>
            <a:ext cx="5339680" cy="922040"/>
          </a:xfrm>
        </p:spPr>
        <p:txBody>
          <a:bodyPr/>
          <a:lstStyle/>
          <a:p>
            <a:r>
              <a:rPr lang="en-GB" sz="1800" dirty="0" smtClean="0"/>
              <a:t>Alphabetic listing for guests : can be filtered by status, list and ticket levels</a:t>
            </a:r>
          </a:p>
          <a:p>
            <a:endParaRPr lang="en-GB" sz="1800" dirty="0" smtClean="0"/>
          </a:p>
          <a:p>
            <a:endParaRPr lang="en-GB" sz="1800" dirty="0" smtClean="0"/>
          </a:p>
          <a:p>
            <a:endParaRPr lang="en-GB" sz="1800" dirty="0" smtClean="0"/>
          </a:p>
          <a:p>
            <a:endParaRPr lang="en-GB" sz="1800" dirty="0" smtClean="0"/>
          </a:p>
          <a:p>
            <a:r>
              <a:rPr lang="en-GB" sz="1800" dirty="0" smtClean="0"/>
              <a:t>Financial report which can be merged for receipts</a:t>
            </a:r>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7169" name="Picture 1"/>
          <p:cNvPicPr>
            <a:picLocks noChangeAspect="1" noChangeArrowheads="1"/>
          </p:cNvPicPr>
          <p:nvPr/>
        </p:nvPicPr>
        <p:blipFill>
          <a:blip r:embed="rId9" cstate="email"/>
          <a:srcRect/>
          <a:stretch>
            <a:fillRect/>
          </a:stretch>
        </p:blipFill>
        <p:spPr bwMode="auto">
          <a:xfrm>
            <a:off x="1619672" y="1412776"/>
            <a:ext cx="5832649" cy="848386"/>
          </a:xfrm>
          <a:prstGeom prst="rect">
            <a:avLst/>
          </a:prstGeom>
          <a:ln>
            <a:noFill/>
          </a:ln>
          <a:effectLst>
            <a:outerShdw blurRad="292100" dist="139700" dir="2700000" algn="tl" rotWithShape="0">
              <a:srgbClr val="333333">
                <a:alpha val="65000"/>
              </a:srgbClr>
            </a:outerShdw>
          </a:effectLst>
        </p:spPr>
      </p:pic>
      <p:pic>
        <p:nvPicPr>
          <p:cNvPr id="2050" name="Picture 2"/>
          <p:cNvPicPr>
            <a:picLocks noChangeAspect="1" noChangeArrowheads="1"/>
          </p:cNvPicPr>
          <p:nvPr/>
        </p:nvPicPr>
        <p:blipFill>
          <a:blip r:embed="rId10" cstate="email"/>
          <a:srcRect/>
          <a:stretch>
            <a:fillRect/>
          </a:stretch>
        </p:blipFill>
        <p:spPr bwMode="auto">
          <a:xfrm>
            <a:off x="1619672" y="3356992"/>
            <a:ext cx="6048672" cy="82858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14</a:t>
            </a:fld>
            <a:endParaRPr lang="en-US"/>
          </a:p>
        </p:txBody>
      </p:sp>
      <p:sp>
        <p:nvSpPr>
          <p:cNvPr id="54274" name="Rectangle 2"/>
          <p:cNvSpPr>
            <a:spLocks noGrp="1" noChangeArrowheads="1"/>
          </p:cNvSpPr>
          <p:nvPr>
            <p:ph type="title"/>
          </p:nvPr>
        </p:nvSpPr>
        <p:spPr/>
        <p:txBody>
          <a:bodyPr/>
          <a:lstStyle/>
          <a:p>
            <a:r>
              <a:rPr lang="en-GB" dirty="0" smtClean="0"/>
              <a:t>Reporting</a:t>
            </a:r>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sp>
        <p:nvSpPr>
          <p:cNvPr id="14" name="Content Placeholder 13"/>
          <p:cNvSpPr>
            <a:spLocks noGrp="1"/>
          </p:cNvSpPr>
          <p:nvPr>
            <p:ph idx="1"/>
          </p:nvPr>
        </p:nvSpPr>
        <p:spPr>
          <a:xfrm>
            <a:off x="827584" y="1340768"/>
            <a:ext cx="7344816" cy="4450432"/>
          </a:xfrm>
        </p:spPr>
        <p:txBody>
          <a:bodyPr/>
          <a:lstStyle/>
          <a:p>
            <a:r>
              <a:rPr lang="en-GB" dirty="0" smtClean="0"/>
              <a:t>Reporting also exists within the campaign module of the Elevated Event, e.g. month-by-month revenue:</a:t>
            </a:r>
            <a:endParaRPr lang="en-US" dirty="0"/>
          </a:p>
        </p:txBody>
      </p:sp>
      <p:pic>
        <p:nvPicPr>
          <p:cNvPr id="4098" name="Picture 2"/>
          <p:cNvPicPr>
            <a:picLocks noChangeAspect="1" noChangeArrowheads="1"/>
          </p:cNvPicPr>
          <p:nvPr/>
        </p:nvPicPr>
        <p:blipFill>
          <a:blip r:embed="rId9" cstate="email"/>
          <a:srcRect/>
          <a:stretch>
            <a:fillRect/>
          </a:stretch>
        </p:blipFill>
        <p:spPr bwMode="auto">
          <a:xfrm>
            <a:off x="683568" y="2204864"/>
            <a:ext cx="7344816" cy="396044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63688" y="1268760"/>
            <a:ext cx="7162800" cy="4114800"/>
          </a:xfrm>
        </p:spPr>
        <p:txBody>
          <a:bodyPr/>
          <a:lstStyle/>
          <a:p>
            <a:r>
              <a:rPr lang="en-GB" dirty="0" smtClean="0"/>
              <a:t>e.g. month-by-month revenue graph.</a:t>
            </a:r>
            <a:endParaRPr lang="en-US" dirty="0"/>
          </a:p>
        </p:txBody>
      </p:sp>
      <p:sp>
        <p:nvSpPr>
          <p:cNvPr id="4" name="Footer Placeholder 3"/>
          <p:cNvSpPr>
            <a:spLocks noGrp="1"/>
          </p:cNvSpPr>
          <p:nvPr>
            <p:ph type="ftr" sz="quarter" idx="11"/>
          </p:nvPr>
        </p:nvSpPr>
        <p:spPr/>
        <p:txBody>
          <a:bodyPr/>
          <a:lstStyle/>
          <a:p>
            <a:r>
              <a:rPr lang="en-US" smtClean="0"/>
              <a:t>Matthew Collins, RSC Development </a:t>
            </a:r>
            <a:endParaRPr lang="en-US"/>
          </a:p>
        </p:txBody>
      </p:sp>
      <p:sp>
        <p:nvSpPr>
          <p:cNvPr id="5" name="Slide Number Placeholder 4"/>
          <p:cNvSpPr>
            <a:spLocks noGrp="1"/>
          </p:cNvSpPr>
          <p:nvPr>
            <p:ph type="sldNum" sz="quarter" idx="12"/>
          </p:nvPr>
        </p:nvSpPr>
        <p:spPr/>
        <p:txBody>
          <a:bodyPr/>
          <a:lstStyle/>
          <a:p>
            <a:fld id="{460D4927-1911-426B-8F95-34C76E9AD909}" type="slidenum">
              <a:rPr lang="en-US" smtClean="0"/>
              <a:pPr/>
              <a:t>15</a:t>
            </a:fld>
            <a:endParaRPr lang="en-US"/>
          </a:p>
        </p:txBody>
      </p:sp>
      <p:pic>
        <p:nvPicPr>
          <p:cNvPr id="5122" name="Picture 2"/>
          <p:cNvPicPr>
            <a:picLocks noChangeAspect="1" noChangeArrowheads="1"/>
          </p:cNvPicPr>
          <p:nvPr/>
        </p:nvPicPr>
        <p:blipFill>
          <a:blip r:embed="rId2" cstate="email"/>
          <a:srcRect/>
          <a:stretch>
            <a:fillRect/>
          </a:stretch>
        </p:blipFill>
        <p:spPr bwMode="auto">
          <a:xfrm>
            <a:off x="179512" y="1988840"/>
            <a:ext cx="7992888" cy="3434960"/>
          </a:xfrm>
          <a:prstGeom prst="rect">
            <a:avLst/>
          </a:prstGeom>
          <a:ln>
            <a:noFill/>
          </a:ln>
          <a:effectLst>
            <a:outerShdw blurRad="292100" dist="139700" dir="2700000" algn="tl" rotWithShape="0">
              <a:srgbClr val="333333">
                <a:alpha val="65000"/>
              </a:srgbClr>
            </a:outerShdw>
          </a:effectLst>
        </p:spPr>
      </p:pic>
      <p:sp>
        <p:nvSpPr>
          <p:cNvPr id="7" name="Rectangle 2"/>
          <p:cNvSpPr txBox="1">
            <a:spLocks noChangeArrowheads="1"/>
          </p:cNvSpPr>
          <p:nvPr/>
        </p:nvSpPr>
        <p:spPr bwMode="auto">
          <a:xfrm>
            <a:off x="1763688" y="455613"/>
            <a:ext cx="7162800" cy="992187"/>
          </a:xfrm>
          <a:prstGeom prst="rect">
            <a:avLst/>
          </a:prstGeom>
          <a:noFill/>
          <a:ln w="9525">
            <a:noFill/>
            <a:miter lim="800000"/>
            <a:headEnd/>
            <a:tailEnd/>
          </a:ln>
          <a:effectLst>
            <a:outerShdw dist="12700" dir="8100000" algn="ctr" rotWithShape="0">
              <a:srgbClr val="FFFFFF">
                <a:alpha val="75000"/>
              </a:srgb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3600" b="1" i="0" u="none" strike="noStrike" kern="0" cap="none" spc="0" normalizeH="0" baseline="0" noProof="0" smtClean="0">
                <a:ln>
                  <a:noFill/>
                </a:ln>
                <a:solidFill>
                  <a:srgbClr val="EE3424"/>
                </a:solidFill>
                <a:effectLst/>
                <a:uLnTx/>
                <a:uFillTx/>
                <a:latin typeface="+mj-lt"/>
                <a:ea typeface="+mj-ea"/>
                <a:cs typeface="+mj-cs"/>
              </a:rPr>
              <a:t>Reporting</a:t>
            </a:r>
            <a:endParaRPr kumimoji="0" lang="en-GB" sz="3600" b="1" i="0" u="none" strike="noStrike" kern="0" cap="none" spc="0" normalizeH="0" baseline="0" noProof="0" dirty="0" smtClean="0">
              <a:ln>
                <a:noFill/>
              </a:ln>
              <a:solidFill>
                <a:srgbClr val="EE3424"/>
              </a:solidFill>
              <a:effectLst/>
              <a:uLnTx/>
              <a:uFillTx/>
              <a:latin typeface="+mj-lt"/>
              <a:ea typeface="+mj-ea"/>
              <a:cs typeface="+mj-cs"/>
            </a:endParaRPr>
          </a:p>
        </p:txBody>
      </p:sp>
      <p:pic>
        <p:nvPicPr>
          <p:cNvPr id="8" name="Picture 18" descr="Dharmesh Patel in Young People's Shakespeare Hamlet.  Photo by Hugo Glendinning."/>
          <p:cNvPicPr>
            <a:picLocks noChangeArrowheads="1"/>
          </p:cNvPicPr>
          <p:nvPr/>
        </p:nvPicPr>
        <p:blipFill>
          <a:blip r:embed="rId3" cstate="email"/>
          <a:srcRect/>
          <a:stretch>
            <a:fillRect/>
          </a:stretch>
        </p:blipFill>
        <p:spPr bwMode="auto">
          <a:xfrm>
            <a:off x="8183488" y="4365104"/>
            <a:ext cx="936000" cy="1063572"/>
          </a:xfrm>
          <a:prstGeom prst="rect">
            <a:avLst/>
          </a:prstGeom>
          <a:ln>
            <a:noFill/>
          </a:ln>
          <a:effectLst>
            <a:softEdge rad="112500"/>
          </a:effectLst>
        </p:spPr>
      </p:pic>
      <p:pic>
        <p:nvPicPr>
          <p:cNvPr id="9" name="Picture 20" descr="Workshop"/>
          <p:cNvPicPr>
            <a:picLocks noChangeAspect="1" noChangeArrowheads="1"/>
          </p:cNvPicPr>
          <p:nvPr/>
        </p:nvPicPr>
        <p:blipFill>
          <a:blip r:embed="rId4" cstate="email"/>
          <a:srcRect/>
          <a:stretch>
            <a:fillRect/>
          </a:stretch>
        </p:blipFill>
        <p:spPr bwMode="auto">
          <a:xfrm>
            <a:off x="8195667" y="44624"/>
            <a:ext cx="923925" cy="1076326"/>
          </a:xfrm>
          <a:prstGeom prst="rect">
            <a:avLst/>
          </a:prstGeom>
          <a:ln>
            <a:noFill/>
          </a:ln>
          <a:effectLst>
            <a:softEdge rad="112500"/>
          </a:effectLst>
        </p:spPr>
      </p:pic>
      <p:pic>
        <p:nvPicPr>
          <p:cNvPr id="10" name="Picture 22" descr="RST at dusk"/>
          <p:cNvPicPr>
            <a:picLocks noChangeAspect="1" noChangeArrowheads="1"/>
          </p:cNvPicPr>
          <p:nvPr/>
        </p:nvPicPr>
        <p:blipFill>
          <a:blip r:embed="rId5" cstate="email"/>
          <a:srcRect/>
          <a:stretch>
            <a:fillRect/>
          </a:stretch>
        </p:blipFill>
        <p:spPr bwMode="auto">
          <a:xfrm>
            <a:off x="8183488" y="1124744"/>
            <a:ext cx="923925" cy="1076326"/>
          </a:xfrm>
          <a:prstGeom prst="rect">
            <a:avLst/>
          </a:prstGeom>
          <a:ln>
            <a:noFill/>
          </a:ln>
          <a:effectLst>
            <a:softEdge rad="112500"/>
          </a:effectLst>
        </p:spPr>
      </p:pic>
      <p:pic>
        <p:nvPicPr>
          <p:cNvPr id="11" name="Picture 24" descr="Arabian Nights workshop"/>
          <p:cNvPicPr>
            <a:picLocks noChangeAspect="1" noChangeArrowheads="1"/>
          </p:cNvPicPr>
          <p:nvPr/>
        </p:nvPicPr>
        <p:blipFill>
          <a:blip r:embed="rId6" cstate="email"/>
          <a:srcRect/>
          <a:stretch>
            <a:fillRect/>
          </a:stretch>
        </p:blipFill>
        <p:spPr bwMode="auto">
          <a:xfrm>
            <a:off x="8183488" y="2204864"/>
            <a:ext cx="923925" cy="1076326"/>
          </a:xfrm>
          <a:prstGeom prst="rect">
            <a:avLst/>
          </a:prstGeom>
          <a:ln>
            <a:noFill/>
          </a:ln>
          <a:effectLst>
            <a:softEdge rad="112500"/>
          </a:effectLst>
        </p:spPr>
      </p:pic>
      <p:pic>
        <p:nvPicPr>
          <p:cNvPr id="12" name="Picture 26" descr="Romeo and Juliet, 2006"/>
          <p:cNvPicPr>
            <a:picLocks noChangeAspect="1" noChangeArrowheads="1"/>
          </p:cNvPicPr>
          <p:nvPr/>
        </p:nvPicPr>
        <p:blipFill>
          <a:blip r:embed="rId7" cstate="email"/>
          <a:srcRect/>
          <a:stretch>
            <a:fillRect/>
          </a:stretch>
        </p:blipFill>
        <p:spPr bwMode="auto">
          <a:xfrm>
            <a:off x="8183488" y="3284984"/>
            <a:ext cx="923925" cy="1076326"/>
          </a:xfrm>
          <a:prstGeom prst="rect">
            <a:avLst/>
          </a:prstGeom>
          <a:ln>
            <a:noFill/>
          </a:ln>
          <a:effectLst>
            <a:softEdge rad="112500"/>
          </a:effectLst>
        </p:spPr>
      </p:pic>
      <p:pic>
        <p:nvPicPr>
          <p:cNvPr id="13" name="Picture 28" descr="Arabian Nights, 2009">
            <a:hlinkClick r:id="rId8"/>
          </p:cNvPr>
          <p:cNvPicPr>
            <a:picLocks noChangeAspect="1" noChangeArrowheads="1"/>
          </p:cNvPicPr>
          <p:nvPr/>
        </p:nvPicPr>
        <p:blipFill>
          <a:blip r:embed="rId9" cstate="email"/>
          <a:srcRect/>
          <a:stretch>
            <a:fillRect/>
          </a:stretch>
        </p:blipFill>
        <p:spPr bwMode="auto">
          <a:xfrm>
            <a:off x="8183489" y="5445225"/>
            <a:ext cx="971600" cy="978024"/>
          </a:xfrm>
          <a:prstGeom prst="rect">
            <a:avLst/>
          </a:prstGeom>
          <a:ln>
            <a:noFill/>
          </a:ln>
          <a:effectLst>
            <a:softEdge rad="11250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16</a:t>
            </a:fld>
            <a:endParaRPr lang="en-US"/>
          </a:p>
        </p:txBody>
      </p:sp>
      <p:sp>
        <p:nvSpPr>
          <p:cNvPr id="54274" name="Rectangle 2"/>
          <p:cNvSpPr>
            <a:spLocks noGrp="1" noChangeArrowheads="1"/>
          </p:cNvSpPr>
          <p:nvPr>
            <p:ph type="title"/>
          </p:nvPr>
        </p:nvSpPr>
        <p:spPr/>
        <p:txBody>
          <a:bodyPr/>
          <a:lstStyle/>
          <a:p>
            <a:r>
              <a:rPr lang="en-GB" dirty="0" smtClean="0"/>
              <a:t>Guests of guests and tables</a:t>
            </a:r>
            <a:br>
              <a:rPr lang="en-GB" dirty="0" smtClean="0"/>
            </a:br>
            <a:endParaRPr lang="en-GB" dirty="0" smtClean="0"/>
          </a:p>
        </p:txBody>
      </p:sp>
      <p:sp>
        <p:nvSpPr>
          <p:cNvPr id="54275" name="Rectangle 3"/>
          <p:cNvSpPr>
            <a:spLocks noGrp="1" noChangeArrowheads="1"/>
          </p:cNvSpPr>
          <p:nvPr>
            <p:ph type="body" idx="1"/>
          </p:nvPr>
        </p:nvSpPr>
        <p:spPr>
          <a:xfrm>
            <a:off x="323528" y="1124744"/>
            <a:ext cx="7920880" cy="4666456"/>
          </a:xfrm>
        </p:spPr>
        <p:txBody>
          <a:bodyPr/>
          <a:lstStyle/>
          <a:p>
            <a:r>
              <a:rPr lang="en-GB" sz="1800" dirty="0" smtClean="0"/>
              <a:t>Guests of guests – that is those indirectly invited to the event – can be added to the table plan. Double click on the event track in the constituent record and the following pop up appears:</a:t>
            </a:r>
          </a:p>
          <a:p>
            <a:endParaRPr lang="en-GB" sz="1800" dirty="0" smtClean="0"/>
          </a:p>
          <a:p>
            <a:endParaRPr lang="en-GB" sz="1800" dirty="0" smtClean="0"/>
          </a:p>
          <a:p>
            <a:endParaRPr lang="en-GB" sz="1800" dirty="0" smtClean="0"/>
          </a:p>
          <a:p>
            <a:endParaRPr lang="en-GB" sz="1800" dirty="0" smtClean="0"/>
          </a:p>
          <a:p>
            <a:endParaRPr lang="en-GB" sz="1800" dirty="0" smtClean="0"/>
          </a:p>
          <a:p>
            <a:pPr>
              <a:buNone/>
            </a:pPr>
            <a:endParaRPr lang="en-GB" sz="1800" b="1" dirty="0" smtClean="0"/>
          </a:p>
          <a:p>
            <a:r>
              <a:rPr lang="en-GB" sz="1800" dirty="0" smtClean="0"/>
              <a:t>If a guest already has a record in the system, you can search for them through using the </a:t>
            </a:r>
            <a:r>
              <a:rPr lang="en-GB" sz="1800" dirty="0" err="1" smtClean="0"/>
              <a:t>chiclet</a:t>
            </a:r>
            <a:r>
              <a:rPr lang="en-GB" sz="1800" dirty="0" smtClean="0"/>
              <a:t>. This will add a “soft” event track to their record, highlighted green:</a:t>
            </a:r>
          </a:p>
          <a:p>
            <a:endParaRPr lang="en-GB" sz="1800" dirty="0" smtClean="0"/>
          </a:p>
          <a:p>
            <a:endParaRPr lang="en-GB" sz="1800" dirty="0" smtClean="0"/>
          </a:p>
          <a:p>
            <a:endParaRPr lang="en-GB" sz="1800" dirty="0" smtClean="0"/>
          </a:p>
          <a:p>
            <a:r>
              <a:rPr lang="en-GB" sz="1800" b="1" dirty="0" smtClean="0"/>
              <a:t>Recommendation: </a:t>
            </a:r>
            <a:r>
              <a:rPr lang="en-GB" sz="1800" dirty="0" smtClean="0"/>
              <a:t>add guests of guests in “Associations” to the host record to ensure that information that a link exists is stored in Tessitura. </a:t>
            </a:r>
            <a:endParaRPr lang="en-US" sz="1800" b="1"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3074" name="Picture 2"/>
          <p:cNvPicPr>
            <a:picLocks noChangeAspect="1" noChangeArrowheads="1"/>
          </p:cNvPicPr>
          <p:nvPr/>
        </p:nvPicPr>
        <p:blipFill>
          <a:blip r:embed="rId9" cstate="email"/>
          <a:srcRect/>
          <a:stretch>
            <a:fillRect/>
          </a:stretch>
        </p:blipFill>
        <p:spPr bwMode="auto">
          <a:xfrm>
            <a:off x="1907704" y="1988840"/>
            <a:ext cx="5256584" cy="2070776"/>
          </a:xfrm>
          <a:prstGeom prst="rect">
            <a:avLst/>
          </a:prstGeom>
          <a:ln>
            <a:noFill/>
          </a:ln>
          <a:effectLst>
            <a:outerShdw blurRad="292100" dist="139700" dir="2700000" algn="tl" rotWithShape="0">
              <a:srgbClr val="333333">
                <a:alpha val="65000"/>
              </a:srgbClr>
            </a:outerShdw>
          </a:effectLst>
        </p:spPr>
      </p:pic>
      <p:pic>
        <p:nvPicPr>
          <p:cNvPr id="3075" name="Picture 3"/>
          <p:cNvPicPr>
            <a:picLocks noChangeAspect="1" noChangeArrowheads="1"/>
          </p:cNvPicPr>
          <p:nvPr/>
        </p:nvPicPr>
        <p:blipFill>
          <a:blip r:embed="rId10" cstate="email"/>
          <a:srcRect/>
          <a:stretch>
            <a:fillRect/>
          </a:stretch>
        </p:blipFill>
        <p:spPr bwMode="auto">
          <a:xfrm>
            <a:off x="683568" y="4869160"/>
            <a:ext cx="7200800" cy="79208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17</a:t>
            </a:fld>
            <a:endParaRPr lang="en-US"/>
          </a:p>
        </p:txBody>
      </p:sp>
      <p:sp>
        <p:nvSpPr>
          <p:cNvPr id="54274" name="Rectangle 2"/>
          <p:cNvSpPr>
            <a:spLocks noGrp="1" noChangeArrowheads="1"/>
          </p:cNvSpPr>
          <p:nvPr>
            <p:ph type="title"/>
          </p:nvPr>
        </p:nvSpPr>
        <p:spPr/>
        <p:txBody>
          <a:bodyPr/>
          <a:lstStyle/>
          <a:p>
            <a:r>
              <a:rPr lang="en-GB" dirty="0" smtClean="0"/>
              <a:t>Guests of guests and tables</a:t>
            </a:r>
            <a:br>
              <a:rPr lang="en-GB" dirty="0" smtClean="0"/>
            </a:br>
            <a:endParaRPr lang="en-GB" dirty="0" smtClean="0"/>
          </a:p>
        </p:txBody>
      </p:sp>
      <p:sp>
        <p:nvSpPr>
          <p:cNvPr id="54275" name="Rectangle 3"/>
          <p:cNvSpPr>
            <a:spLocks noGrp="1" noChangeArrowheads="1"/>
          </p:cNvSpPr>
          <p:nvPr>
            <p:ph type="body" idx="1"/>
          </p:nvPr>
        </p:nvSpPr>
        <p:spPr>
          <a:xfrm>
            <a:off x="323528" y="1124744"/>
            <a:ext cx="7920880" cy="4666456"/>
          </a:xfrm>
        </p:spPr>
        <p:txBody>
          <a:bodyPr/>
          <a:lstStyle/>
          <a:p>
            <a:r>
              <a:rPr lang="en-GB" sz="1800" dirty="0" smtClean="0"/>
              <a:t>The table plan pop up can also hold details “Table No” / “Seat No” and “Performance Seat”</a:t>
            </a:r>
          </a:p>
          <a:p>
            <a:endParaRPr lang="en-GB" sz="1800" dirty="0" smtClean="0"/>
          </a:p>
          <a:p>
            <a:endParaRPr lang="en-GB" sz="1800" dirty="0" smtClean="0"/>
          </a:p>
          <a:p>
            <a:endParaRPr lang="en-GB" sz="1800" dirty="0" smtClean="0"/>
          </a:p>
          <a:p>
            <a:endParaRPr lang="en-GB" sz="1800" dirty="0" smtClean="0"/>
          </a:p>
          <a:p>
            <a:endParaRPr lang="en-GB" sz="1800" dirty="0" smtClean="0"/>
          </a:p>
          <a:p>
            <a:pPr>
              <a:buNone/>
            </a:pPr>
            <a:endParaRPr lang="en-GB" sz="1800" b="1" dirty="0" smtClean="0"/>
          </a:p>
          <a:p>
            <a:endParaRPr lang="en-GB" sz="1800" dirty="0" smtClean="0"/>
          </a:p>
          <a:p>
            <a:endParaRPr lang="en-GB" sz="1800" dirty="0" smtClean="0"/>
          </a:p>
          <a:p>
            <a:r>
              <a:rPr lang="en-GB" sz="1800" b="1" dirty="0" smtClean="0"/>
              <a:t>Recommendation: </a:t>
            </a:r>
            <a:r>
              <a:rPr lang="en-GB" sz="1800" dirty="0" smtClean="0"/>
              <a:t>“Table No.” is alphanumeric so tables can be named according to the surname of the host of that table rather than numbered. This may make it easier when allocating late guests or filling up tables</a:t>
            </a:r>
            <a:endParaRPr lang="en-US" sz="1800" dirty="0" smtClean="0"/>
          </a:p>
          <a:p>
            <a:r>
              <a:rPr lang="en-GB" sz="1800" b="1" dirty="0" smtClean="0"/>
              <a:t>Recommendation: </a:t>
            </a:r>
            <a:r>
              <a:rPr lang="en-GB" sz="1800" dirty="0" smtClean="0"/>
              <a:t>The table plan pop up is a useful way of recording the names of corporate guest s whilst keeping the event history against the organisation record.</a:t>
            </a:r>
            <a:endParaRPr lang="en-GB" sz="1800" b="1" dirty="0" smtClean="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3074" name="Picture 2"/>
          <p:cNvPicPr>
            <a:picLocks noChangeAspect="1" noChangeArrowheads="1"/>
          </p:cNvPicPr>
          <p:nvPr/>
        </p:nvPicPr>
        <p:blipFill>
          <a:blip r:embed="rId9" cstate="email"/>
          <a:srcRect/>
          <a:stretch>
            <a:fillRect/>
          </a:stretch>
        </p:blipFill>
        <p:spPr bwMode="auto">
          <a:xfrm>
            <a:off x="1835696" y="2006296"/>
            <a:ext cx="5256584" cy="207077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18</a:t>
            </a:fld>
            <a:endParaRPr lang="en-US"/>
          </a:p>
        </p:txBody>
      </p:sp>
      <p:sp>
        <p:nvSpPr>
          <p:cNvPr id="54274" name="Rectangle 2"/>
          <p:cNvSpPr>
            <a:spLocks noGrp="1" noChangeArrowheads="1"/>
          </p:cNvSpPr>
          <p:nvPr>
            <p:ph type="title"/>
          </p:nvPr>
        </p:nvSpPr>
        <p:spPr/>
        <p:txBody>
          <a:bodyPr/>
          <a:lstStyle/>
          <a:p>
            <a:r>
              <a:rPr lang="en-GB" dirty="0" smtClean="0"/>
              <a:t>Guest names, tables, seats, performance</a:t>
            </a:r>
          </a:p>
        </p:txBody>
      </p:sp>
      <p:sp>
        <p:nvSpPr>
          <p:cNvPr id="54275" name="Rectangle 3"/>
          <p:cNvSpPr>
            <a:spLocks noGrp="1" noChangeArrowheads="1"/>
          </p:cNvSpPr>
          <p:nvPr>
            <p:ph type="body" idx="1"/>
          </p:nvPr>
        </p:nvSpPr>
        <p:spPr>
          <a:xfrm>
            <a:off x="0" y="1988840"/>
            <a:ext cx="4860032" cy="3802360"/>
          </a:xfrm>
        </p:spPr>
        <p:txBody>
          <a:bodyPr/>
          <a:lstStyle/>
          <a:p>
            <a:r>
              <a:rPr lang="en-GB" sz="1800" dirty="0" smtClean="0"/>
              <a:t>From the Event Listing Report we created a Macro in Excel which would sort information into all the permutations necessary for running our event – acceptances, declines, tables, complimentary guests, ticket buyers (not necessarily the same as table hosts) and donations... also colour coded…</a:t>
            </a:r>
          </a:p>
          <a:p>
            <a:r>
              <a:rPr lang="en-GB" sz="1800" dirty="0" smtClean="0"/>
              <a:t>Through pivot tables, sorting and calculating functions we were able to produce summary and detailed information</a:t>
            </a:r>
          </a:p>
          <a:p>
            <a:r>
              <a:rPr lang="en-GB" sz="1800" dirty="0" smtClean="0"/>
              <a:t>Each day the events assistant received an up-to-date excel file via a scheduled report email which was then run through the Macro.</a:t>
            </a:r>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10243" name="Picture 3"/>
          <p:cNvPicPr>
            <a:picLocks noChangeAspect="1" noChangeArrowheads="1"/>
          </p:cNvPicPr>
          <p:nvPr/>
        </p:nvPicPr>
        <p:blipFill>
          <a:blip r:embed="rId9" cstate="email"/>
          <a:srcRect/>
          <a:stretch>
            <a:fillRect/>
          </a:stretch>
        </p:blipFill>
        <p:spPr bwMode="auto">
          <a:xfrm>
            <a:off x="5159566" y="1916832"/>
            <a:ext cx="3012834" cy="4176464"/>
          </a:xfrm>
          <a:prstGeom prst="rect">
            <a:avLst/>
          </a:prstGeom>
          <a:ln>
            <a:noFill/>
          </a:ln>
          <a:effectLst>
            <a:outerShdw blurRad="292100" dist="139700" dir="2700000" algn="tl" rotWithShape="0">
              <a:srgbClr val="333333">
                <a:alpha val="65000"/>
              </a:srgbClr>
            </a:outerShdw>
          </a:effectLst>
        </p:spPr>
      </p:pic>
      <p:pic>
        <p:nvPicPr>
          <p:cNvPr id="10244" name="Picture 4"/>
          <p:cNvPicPr>
            <a:picLocks noChangeAspect="1" noChangeArrowheads="1"/>
          </p:cNvPicPr>
          <p:nvPr/>
        </p:nvPicPr>
        <p:blipFill>
          <a:blip r:embed="rId10" cstate="email"/>
          <a:srcRect/>
          <a:stretch>
            <a:fillRect/>
          </a:stretch>
        </p:blipFill>
        <p:spPr bwMode="auto">
          <a:xfrm>
            <a:off x="323528" y="1556792"/>
            <a:ext cx="7776864" cy="29939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19</a:t>
            </a:fld>
            <a:endParaRPr lang="en-US"/>
          </a:p>
        </p:txBody>
      </p:sp>
      <p:sp>
        <p:nvSpPr>
          <p:cNvPr id="54274" name="Rectangle 2"/>
          <p:cNvSpPr>
            <a:spLocks noGrp="1" noChangeArrowheads="1"/>
          </p:cNvSpPr>
          <p:nvPr>
            <p:ph type="title"/>
          </p:nvPr>
        </p:nvSpPr>
        <p:spPr/>
        <p:txBody>
          <a:bodyPr/>
          <a:lstStyle/>
          <a:p>
            <a:r>
              <a:rPr lang="en-GB" dirty="0" smtClean="0"/>
              <a:t>Guest names, tables, seats, performance</a:t>
            </a:r>
          </a:p>
        </p:txBody>
      </p:sp>
      <p:sp>
        <p:nvSpPr>
          <p:cNvPr id="54275" name="Rectangle 3"/>
          <p:cNvSpPr>
            <a:spLocks noGrp="1" noChangeArrowheads="1"/>
          </p:cNvSpPr>
          <p:nvPr>
            <p:ph type="body" idx="1"/>
          </p:nvPr>
        </p:nvSpPr>
        <p:spPr>
          <a:xfrm>
            <a:off x="1752600" y="1700808"/>
            <a:ext cx="6491808" cy="4090392"/>
          </a:xfrm>
        </p:spPr>
        <p:txBody>
          <a:bodyPr/>
          <a:lstStyle/>
          <a:p>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10245" name="Picture 5"/>
          <p:cNvPicPr>
            <a:picLocks noChangeAspect="1" noChangeArrowheads="1"/>
          </p:cNvPicPr>
          <p:nvPr/>
        </p:nvPicPr>
        <p:blipFill>
          <a:blip r:embed="rId9" cstate="email">
            <a:extLst>
              <a:ext uri="{28A0092B-C50C-407E-A947-70E740481C1C}">
                <a14:useLocalDpi xmlns:a14="http://schemas.microsoft.com/office/drawing/2010/main"/>
              </a:ext>
            </a:extLst>
          </a:blip>
          <a:srcRect l="3125" t="24407" r="13825" b="6688"/>
          <a:stretch>
            <a:fillRect/>
          </a:stretch>
        </p:blipFill>
        <p:spPr bwMode="auto">
          <a:xfrm>
            <a:off x="899592" y="1746940"/>
            <a:ext cx="6984776" cy="434635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20</a:t>
            </a:fld>
            <a:endParaRPr lang="en-US"/>
          </a:p>
        </p:txBody>
      </p:sp>
      <p:sp>
        <p:nvSpPr>
          <p:cNvPr id="54274" name="Rectangle 2"/>
          <p:cNvSpPr>
            <a:spLocks noGrp="1" noChangeArrowheads="1"/>
          </p:cNvSpPr>
          <p:nvPr>
            <p:ph type="title"/>
          </p:nvPr>
        </p:nvSpPr>
        <p:spPr/>
        <p:txBody>
          <a:bodyPr/>
          <a:lstStyle/>
          <a:p>
            <a:r>
              <a:rPr lang="en-GB" dirty="0" smtClean="0"/>
              <a:t>Guest names, tables, seats, performance</a:t>
            </a:r>
          </a:p>
        </p:txBody>
      </p:sp>
      <p:sp>
        <p:nvSpPr>
          <p:cNvPr id="54275" name="Rectangle 3"/>
          <p:cNvSpPr>
            <a:spLocks noGrp="1" noChangeArrowheads="1"/>
          </p:cNvSpPr>
          <p:nvPr>
            <p:ph type="body" idx="1"/>
          </p:nvPr>
        </p:nvSpPr>
        <p:spPr>
          <a:xfrm>
            <a:off x="1752600" y="1700808"/>
            <a:ext cx="6491808" cy="4090392"/>
          </a:xfrm>
        </p:spPr>
        <p:txBody>
          <a:bodyPr/>
          <a:lstStyle/>
          <a:p>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10245" name="Picture 5"/>
          <p:cNvPicPr>
            <a:picLocks noChangeAspect="1" noChangeArrowheads="1"/>
          </p:cNvPicPr>
          <p:nvPr/>
        </p:nvPicPr>
        <p:blipFill>
          <a:blip r:embed="rId9" cstate="email">
            <a:extLst>
              <a:ext uri="{28A0092B-C50C-407E-A947-70E740481C1C}">
                <a14:useLocalDpi xmlns:a14="http://schemas.microsoft.com/office/drawing/2010/main"/>
              </a:ext>
            </a:extLst>
          </a:blip>
          <a:srcRect l="3125" t="24407" r="13825" b="6688"/>
          <a:stretch>
            <a:fillRect/>
          </a:stretch>
        </p:blipFill>
        <p:spPr bwMode="auto">
          <a:xfrm>
            <a:off x="884583" y="1988840"/>
            <a:ext cx="6711753" cy="4176464"/>
          </a:xfrm>
          <a:prstGeom prst="rect">
            <a:avLst/>
          </a:prstGeom>
          <a:noFill/>
          <a:ln w="9525">
            <a:noFill/>
            <a:miter lim="800000"/>
            <a:headEnd/>
            <a:tailEnd/>
          </a:ln>
        </p:spPr>
      </p:pic>
      <p:pic>
        <p:nvPicPr>
          <p:cNvPr id="11266" name="Picture 2"/>
          <p:cNvPicPr>
            <a:picLocks noChangeAspect="1" noChangeArrowheads="1"/>
          </p:cNvPicPr>
          <p:nvPr/>
        </p:nvPicPr>
        <p:blipFill>
          <a:blip r:embed="rId10" cstate="email">
            <a:extLst>
              <a:ext uri="{28A0092B-C50C-407E-A947-70E740481C1C}">
                <a14:useLocalDpi xmlns:a14="http://schemas.microsoft.com/office/drawing/2010/main"/>
              </a:ext>
            </a:extLst>
          </a:blip>
          <a:srcRect l="3317" t="24235" r="21379" b="6250"/>
          <a:stretch>
            <a:fillRect/>
          </a:stretch>
        </p:blipFill>
        <p:spPr bwMode="auto">
          <a:xfrm>
            <a:off x="827584" y="1628800"/>
            <a:ext cx="6840760" cy="4736201"/>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21</a:t>
            </a:fld>
            <a:endParaRPr lang="en-US"/>
          </a:p>
        </p:txBody>
      </p:sp>
      <p:sp>
        <p:nvSpPr>
          <p:cNvPr id="54274" name="Rectangle 2"/>
          <p:cNvSpPr>
            <a:spLocks noGrp="1" noChangeArrowheads="1"/>
          </p:cNvSpPr>
          <p:nvPr>
            <p:ph type="title"/>
          </p:nvPr>
        </p:nvSpPr>
        <p:spPr/>
        <p:txBody>
          <a:bodyPr/>
          <a:lstStyle/>
          <a:p>
            <a:r>
              <a:rPr lang="en-GB" dirty="0" smtClean="0"/>
              <a:t>Guest names, tables, seats, performance</a:t>
            </a:r>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12290" name="Picture 2"/>
          <p:cNvPicPr>
            <a:picLocks noChangeAspect="1" noChangeArrowheads="1"/>
          </p:cNvPicPr>
          <p:nvPr/>
        </p:nvPicPr>
        <p:blipFill>
          <a:blip r:embed="rId9" cstate="email"/>
          <a:srcRect/>
          <a:stretch>
            <a:fillRect/>
          </a:stretch>
        </p:blipFill>
        <p:spPr bwMode="auto">
          <a:xfrm>
            <a:off x="4788024" y="1628800"/>
            <a:ext cx="3240360" cy="4651084"/>
          </a:xfrm>
          <a:prstGeom prst="rect">
            <a:avLst/>
          </a:prstGeom>
          <a:ln>
            <a:noFill/>
          </a:ln>
          <a:effectLst>
            <a:outerShdw blurRad="292100" dist="139700" dir="2700000" algn="tl" rotWithShape="0">
              <a:srgbClr val="333333">
                <a:alpha val="65000"/>
              </a:srgbClr>
            </a:outerShdw>
          </a:effectLst>
        </p:spPr>
      </p:pic>
      <p:sp>
        <p:nvSpPr>
          <p:cNvPr id="12" name="TextBox 11"/>
          <p:cNvSpPr txBox="1"/>
          <p:nvPr/>
        </p:nvSpPr>
        <p:spPr>
          <a:xfrm>
            <a:off x="539552" y="1988840"/>
            <a:ext cx="3888432" cy="923330"/>
          </a:xfrm>
          <a:prstGeom prst="rect">
            <a:avLst/>
          </a:prstGeom>
          <a:noFill/>
        </p:spPr>
        <p:txBody>
          <a:bodyPr wrap="square" rtlCol="0">
            <a:spAutoFit/>
          </a:bodyPr>
          <a:lstStyle/>
          <a:p>
            <a:pPr>
              <a:buFont typeface="Arial" pitchFamily="34" charset="0"/>
              <a:buChar char="•"/>
            </a:pPr>
            <a:r>
              <a:rPr lang="en-GB" sz="1800" dirty="0" smtClean="0"/>
              <a:t> Pulls the “Table No” information (surname of host) and sorts into a pivot table</a:t>
            </a:r>
            <a:endParaRPr lang="en-US" sz="18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22</a:t>
            </a:fld>
            <a:endParaRPr lang="en-US"/>
          </a:p>
        </p:txBody>
      </p:sp>
      <p:sp>
        <p:nvSpPr>
          <p:cNvPr id="54274" name="Rectangle 2"/>
          <p:cNvSpPr>
            <a:spLocks noGrp="1" noChangeArrowheads="1"/>
          </p:cNvSpPr>
          <p:nvPr>
            <p:ph type="title"/>
          </p:nvPr>
        </p:nvSpPr>
        <p:spPr/>
        <p:txBody>
          <a:bodyPr/>
          <a:lstStyle/>
          <a:p>
            <a:r>
              <a:rPr lang="en-GB" dirty="0" smtClean="0"/>
              <a:t>Guest names, tables, seats, performance</a:t>
            </a:r>
          </a:p>
        </p:txBody>
      </p:sp>
      <p:sp>
        <p:nvSpPr>
          <p:cNvPr id="54275" name="Rectangle 3"/>
          <p:cNvSpPr>
            <a:spLocks noGrp="1" noChangeArrowheads="1"/>
          </p:cNvSpPr>
          <p:nvPr>
            <p:ph type="body" idx="1"/>
          </p:nvPr>
        </p:nvSpPr>
        <p:spPr>
          <a:xfrm>
            <a:off x="1835696" y="1772816"/>
            <a:ext cx="6120680" cy="3730352"/>
          </a:xfrm>
        </p:spPr>
        <p:txBody>
          <a:bodyPr/>
          <a:lstStyle/>
          <a:p>
            <a:r>
              <a:rPr lang="en-GB" sz="1800" dirty="0" smtClean="0"/>
              <a:t>List guest names for £0.00 tickets and calculate the number of tickets remaining.</a:t>
            </a:r>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6145" name="Picture 1"/>
          <p:cNvPicPr>
            <a:picLocks noChangeAspect="1" noChangeArrowheads="1"/>
          </p:cNvPicPr>
          <p:nvPr/>
        </p:nvPicPr>
        <p:blipFill>
          <a:blip r:embed="rId9" cstate="email"/>
          <a:srcRect/>
          <a:stretch>
            <a:fillRect/>
          </a:stretch>
        </p:blipFill>
        <p:spPr bwMode="auto">
          <a:xfrm>
            <a:off x="899592" y="2708920"/>
            <a:ext cx="6696744" cy="230425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23</a:t>
            </a:fld>
            <a:endParaRPr lang="en-US"/>
          </a:p>
        </p:txBody>
      </p:sp>
      <p:sp>
        <p:nvSpPr>
          <p:cNvPr id="54274" name="Rectangle 2"/>
          <p:cNvSpPr>
            <a:spLocks noGrp="1" noChangeArrowheads="1"/>
          </p:cNvSpPr>
          <p:nvPr>
            <p:ph type="title"/>
          </p:nvPr>
        </p:nvSpPr>
        <p:spPr/>
        <p:txBody>
          <a:bodyPr/>
          <a:lstStyle/>
          <a:p>
            <a:r>
              <a:rPr lang="en-GB" dirty="0" smtClean="0"/>
              <a:t>Guest names, tables, seats, performance</a:t>
            </a:r>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pic>
        <p:nvPicPr>
          <p:cNvPr id="14338" name="Picture 2"/>
          <p:cNvPicPr>
            <a:picLocks noChangeAspect="1" noChangeArrowheads="1"/>
          </p:cNvPicPr>
          <p:nvPr/>
        </p:nvPicPr>
        <p:blipFill>
          <a:blip r:embed="rId9" cstate="email"/>
          <a:srcRect/>
          <a:stretch>
            <a:fillRect/>
          </a:stretch>
        </p:blipFill>
        <p:spPr bwMode="auto">
          <a:xfrm>
            <a:off x="323528" y="1695260"/>
            <a:ext cx="4392488" cy="4561709"/>
          </a:xfrm>
          <a:prstGeom prst="rect">
            <a:avLst/>
          </a:prstGeom>
          <a:ln>
            <a:noFill/>
          </a:ln>
          <a:effectLst>
            <a:outerShdw blurRad="292100" dist="139700" dir="2700000" algn="tl" rotWithShape="0">
              <a:srgbClr val="333333">
                <a:alpha val="65000"/>
              </a:srgbClr>
            </a:outerShdw>
          </a:effectLst>
        </p:spPr>
      </p:pic>
      <p:sp>
        <p:nvSpPr>
          <p:cNvPr id="54275" name="Rectangle 3"/>
          <p:cNvSpPr>
            <a:spLocks noGrp="1" noChangeArrowheads="1"/>
          </p:cNvSpPr>
          <p:nvPr>
            <p:ph type="body" idx="1"/>
          </p:nvPr>
        </p:nvSpPr>
        <p:spPr>
          <a:xfrm>
            <a:off x="4788024" y="1844824"/>
            <a:ext cx="3456384" cy="3096344"/>
          </a:xfrm>
        </p:spPr>
        <p:txBody>
          <a:bodyPr/>
          <a:lstStyle/>
          <a:p>
            <a:r>
              <a:rPr lang="en-GB" sz="1800" dirty="0" smtClean="0"/>
              <a:t>See who has purchased tickets on behalf of other guests (may be different to table guests)</a:t>
            </a:r>
            <a:endParaRPr lang="en-US" sz="18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Matthew Collins, RSC Development </a:t>
            </a:r>
          </a:p>
        </p:txBody>
      </p:sp>
      <p:sp>
        <p:nvSpPr>
          <p:cNvPr id="6" name="Slide Number Placeholder 5"/>
          <p:cNvSpPr>
            <a:spLocks noGrp="1"/>
          </p:cNvSpPr>
          <p:nvPr>
            <p:ph type="sldNum" sz="quarter" idx="12"/>
          </p:nvPr>
        </p:nvSpPr>
        <p:spPr/>
        <p:txBody>
          <a:bodyPr/>
          <a:lstStyle/>
          <a:p>
            <a:fld id="{B891E04B-C50C-4CD4-BB23-A6EF7356C915}" type="slidenum">
              <a:rPr lang="en-US"/>
              <a:pPr/>
              <a:t>24</a:t>
            </a:fld>
            <a:endParaRPr lang="en-US"/>
          </a:p>
        </p:txBody>
      </p:sp>
      <p:sp>
        <p:nvSpPr>
          <p:cNvPr id="54274" name="Rectangle 2"/>
          <p:cNvSpPr>
            <a:spLocks noGrp="1" noChangeArrowheads="1"/>
          </p:cNvSpPr>
          <p:nvPr>
            <p:ph type="title"/>
          </p:nvPr>
        </p:nvSpPr>
        <p:spPr/>
        <p:txBody>
          <a:bodyPr/>
          <a:lstStyle/>
          <a:p>
            <a:r>
              <a:rPr lang="en-GB" dirty="0" smtClean="0"/>
              <a:t>Other event/activity tips and tricks</a:t>
            </a:r>
          </a:p>
        </p:txBody>
      </p:sp>
      <p:sp>
        <p:nvSpPr>
          <p:cNvPr id="54275" name="Rectangle 3"/>
          <p:cNvSpPr>
            <a:spLocks noGrp="1" noChangeArrowheads="1"/>
          </p:cNvSpPr>
          <p:nvPr>
            <p:ph type="body" idx="1"/>
          </p:nvPr>
        </p:nvSpPr>
        <p:spPr>
          <a:xfrm>
            <a:off x="683568" y="1700808"/>
            <a:ext cx="7560840" cy="4090392"/>
          </a:xfrm>
        </p:spPr>
        <p:txBody>
          <a:bodyPr/>
          <a:lstStyle/>
          <a:p>
            <a:r>
              <a:rPr lang="en-GB" sz="1800" dirty="0" smtClean="0"/>
              <a:t>In two weeks we have a series of events to mark the reopening of the theatre – it was critical that all the right people were invited to the right events and by the right member of staff. </a:t>
            </a:r>
          </a:p>
          <a:p>
            <a:r>
              <a:rPr lang="en-GB" sz="1800" dirty="0" smtClean="0"/>
              <a:t>Using Activities, we promoted the different lists for all of the events, using the notes field to indicate who had invited each guest.</a:t>
            </a:r>
          </a:p>
          <a:p>
            <a:r>
              <a:rPr lang="en-GB" sz="1800" dirty="0" smtClean="0"/>
              <a:t>Using Output Set Builder we created elements that output information specific to each event: </a:t>
            </a:r>
          </a:p>
          <a:p>
            <a:endParaRPr lang="en-US" sz="1800" dirty="0"/>
          </a:p>
        </p:txBody>
      </p:sp>
      <p:pic>
        <p:nvPicPr>
          <p:cNvPr id="54290" name="Picture 18" descr="Dharmesh Patel in Young People's Shakespeare Hamlet.  Photo by Hugo Glendinning."/>
          <p:cNvPicPr>
            <a:picLocks noChangeArrowheads="1"/>
          </p:cNvPicPr>
          <p:nvPr/>
        </p:nvPicPr>
        <p:blipFill>
          <a:blip r:embed="rId2" cstate="email"/>
          <a:srcRect/>
          <a:stretch>
            <a:fillRect/>
          </a:stretch>
        </p:blipFill>
        <p:spPr bwMode="auto">
          <a:xfrm>
            <a:off x="8172400" y="4365104"/>
            <a:ext cx="936000" cy="1063572"/>
          </a:xfrm>
          <a:prstGeom prst="rect">
            <a:avLst/>
          </a:prstGeom>
          <a:ln>
            <a:noFill/>
          </a:ln>
          <a:effectLst>
            <a:softEdge rad="112500"/>
          </a:effectLst>
        </p:spPr>
      </p:pic>
      <p:pic>
        <p:nvPicPr>
          <p:cNvPr id="54292" name="Picture 20" descr="Workshop"/>
          <p:cNvPicPr>
            <a:picLocks noChangeAspect="1" noChangeArrowheads="1"/>
          </p:cNvPicPr>
          <p:nvPr/>
        </p:nvPicPr>
        <p:blipFill>
          <a:blip r:embed="rId3" cstate="email"/>
          <a:srcRect/>
          <a:stretch>
            <a:fillRect/>
          </a:stretch>
        </p:blipFill>
        <p:spPr bwMode="auto">
          <a:xfrm>
            <a:off x="8184579" y="44624"/>
            <a:ext cx="923925" cy="1076326"/>
          </a:xfrm>
          <a:prstGeom prst="rect">
            <a:avLst/>
          </a:prstGeom>
          <a:ln>
            <a:noFill/>
          </a:ln>
          <a:effectLst>
            <a:softEdge rad="112500"/>
          </a:effectLst>
        </p:spPr>
      </p:pic>
      <p:pic>
        <p:nvPicPr>
          <p:cNvPr id="54294" name="Picture 22" descr="RST at dusk"/>
          <p:cNvPicPr>
            <a:picLocks noChangeAspect="1" noChangeArrowheads="1"/>
          </p:cNvPicPr>
          <p:nvPr/>
        </p:nvPicPr>
        <p:blipFill>
          <a:blip r:embed="rId4" cstate="email"/>
          <a:srcRect/>
          <a:stretch>
            <a:fillRect/>
          </a:stretch>
        </p:blipFill>
        <p:spPr bwMode="auto">
          <a:xfrm>
            <a:off x="8172400" y="1124744"/>
            <a:ext cx="923925" cy="1076326"/>
          </a:xfrm>
          <a:prstGeom prst="rect">
            <a:avLst/>
          </a:prstGeom>
          <a:ln>
            <a:noFill/>
          </a:ln>
          <a:effectLst>
            <a:softEdge rad="112500"/>
          </a:effectLst>
        </p:spPr>
      </p:pic>
      <p:pic>
        <p:nvPicPr>
          <p:cNvPr id="54296" name="Picture 24" descr="Arabian Nights workshop"/>
          <p:cNvPicPr>
            <a:picLocks noChangeAspect="1" noChangeArrowheads="1"/>
          </p:cNvPicPr>
          <p:nvPr/>
        </p:nvPicPr>
        <p:blipFill>
          <a:blip r:embed="rId5" cstate="email"/>
          <a:srcRect/>
          <a:stretch>
            <a:fillRect/>
          </a:stretch>
        </p:blipFill>
        <p:spPr bwMode="auto">
          <a:xfrm>
            <a:off x="8172400" y="2204864"/>
            <a:ext cx="923925" cy="1076326"/>
          </a:xfrm>
          <a:prstGeom prst="rect">
            <a:avLst/>
          </a:prstGeom>
          <a:ln>
            <a:noFill/>
          </a:ln>
          <a:effectLst>
            <a:softEdge rad="112500"/>
          </a:effectLst>
        </p:spPr>
      </p:pic>
      <p:pic>
        <p:nvPicPr>
          <p:cNvPr id="54298" name="Picture 26" descr="Romeo and Juliet, 2006"/>
          <p:cNvPicPr>
            <a:picLocks noChangeAspect="1" noChangeArrowheads="1"/>
          </p:cNvPicPr>
          <p:nvPr/>
        </p:nvPicPr>
        <p:blipFill>
          <a:blip r:embed="rId6" cstate="email"/>
          <a:srcRect/>
          <a:stretch>
            <a:fillRect/>
          </a:stretch>
        </p:blipFill>
        <p:spPr bwMode="auto">
          <a:xfrm>
            <a:off x="8172400" y="3284984"/>
            <a:ext cx="923925" cy="1076326"/>
          </a:xfrm>
          <a:prstGeom prst="rect">
            <a:avLst/>
          </a:prstGeom>
          <a:ln>
            <a:noFill/>
          </a:ln>
          <a:effectLst>
            <a:softEdge rad="112500"/>
          </a:effectLst>
        </p:spPr>
      </p:pic>
      <p:pic>
        <p:nvPicPr>
          <p:cNvPr id="54300" name="Picture 28" descr="Arabian Nights, 2009">
            <a:hlinkClick r:id="rId7"/>
          </p:cNvPr>
          <p:cNvPicPr>
            <a:picLocks noChangeAspect="1" noChangeArrowheads="1"/>
          </p:cNvPicPr>
          <p:nvPr/>
        </p:nvPicPr>
        <p:blipFill>
          <a:blip r:embed="rId8" cstate="email"/>
          <a:srcRect/>
          <a:stretch>
            <a:fillRect/>
          </a:stretch>
        </p:blipFill>
        <p:spPr bwMode="auto">
          <a:xfrm>
            <a:off x="8172401" y="5445225"/>
            <a:ext cx="971600" cy="978024"/>
          </a:xfrm>
          <a:prstGeom prst="rect">
            <a:avLst/>
          </a:prstGeom>
          <a:ln>
            <a:noFill/>
          </a:ln>
          <a:effectLst>
            <a:softEdge rad="112500"/>
          </a:effectLst>
        </p:spPr>
      </p:pic>
      <p:graphicFrame>
        <p:nvGraphicFramePr>
          <p:cNvPr id="12" name="Table 11"/>
          <p:cNvGraphicFramePr>
            <a:graphicFrameLocks noGrp="1"/>
          </p:cNvGraphicFramePr>
          <p:nvPr/>
        </p:nvGraphicFramePr>
        <p:xfrm>
          <a:off x="251520" y="4077072"/>
          <a:ext cx="7920879" cy="1849124"/>
        </p:xfrm>
        <a:graphic>
          <a:graphicData uri="http://schemas.openxmlformats.org/drawingml/2006/table">
            <a:tbl>
              <a:tblPr/>
              <a:tblGrid>
                <a:gridCol w="1804457"/>
                <a:gridCol w="880153"/>
                <a:gridCol w="1078055"/>
                <a:gridCol w="924047"/>
                <a:gridCol w="1001051"/>
                <a:gridCol w="1078055"/>
                <a:gridCol w="1155061"/>
              </a:tblGrid>
              <a:tr h="864096">
                <a:tc>
                  <a:txBody>
                    <a:bodyPr/>
                    <a:lstStyle/>
                    <a:p>
                      <a:pPr algn="l" fontAlgn="b"/>
                      <a:r>
                        <a:rPr lang="en-US" sz="1400" b="1" i="0" u="none" strike="noStrike" dirty="0">
                          <a:solidFill>
                            <a:srgbClr val="000000"/>
                          </a:solidFill>
                          <a:latin typeface="Calibri"/>
                        </a:rPr>
                        <a:t>Guest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1849B"/>
                    </a:solidFill>
                  </a:tcPr>
                </a:tc>
                <a:tc>
                  <a:txBody>
                    <a:bodyPr/>
                    <a:lstStyle/>
                    <a:p>
                      <a:pPr algn="l" fontAlgn="b"/>
                      <a:r>
                        <a:rPr lang="en-US" sz="1400" b="1" i="0" u="none" strike="noStrike">
                          <a:solidFill>
                            <a:srgbClr val="000000"/>
                          </a:solidFill>
                          <a:latin typeface="Calibri"/>
                        </a:rPr>
                        <a:t>Licensing Event: 7 November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1849B"/>
                    </a:solidFill>
                  </a:tcPr>
                </a:tc>
                <a:tc>
                  <a:txBody>
                    <a:bodyPr/>
                    <a:lstStyle/>
                    <a:p>
                      <a:pPr algn="l" fontAlgn="b"/>
                      <a:r>
                        <a:rPr lang="en-US" sz="1400" b="1" i="0" u="none" strike="noStrike" dirty="0">
                          <a:solidFill>
                            <a:srgbClr val="000000"/>
                          </a:solidFill>
                          <a:latin typeface="Calibri"/>
                        </a:rPr>
                        <a:t>Builders' Night Rehearsal: 26 November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1849B"/>
                    </a:solidFill>
                  </a:tcPr>
                </a:tc>
                <a:tc>
                  <a:txBody>
                    <a:bodyPr/>
                    <a:lstStyle/>
                    <a:p>
                      <a:pPr algn="l" fontAlgn="b"/>
                      <a:r>
                        <a:rPr lang="en-US" sz="1400" b="1" i="0" u="none" strike="noStrike">
                          <a:solidFill>
                            <a:srgbClr val="000000"/>
                          </a:solidFill>
                          <a:latin typeface="Calibri"/>
                        </a:rPr>
                        <a:t>Builders' Night: 27 November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1849B"/>
                    </a:solidFill>
                  </a:tcPr>
                </a:tc>
                <a:tc>
                  <a:txBody>
                    <a:bodyPr/>
                    <a:lstStyle/>
                    <a:p>
                      <a:pPr algn="l" fontAlgn="b"/>
                      <a:r>
                        <a:rPr lang="en-US" sz="1400" b="1" i="0" u="none" strike="noStrike">
                          <a:solidFill>
                            <a:srgbClr val="000000"/>
                          </a:solidFill>
                          <a:latin typeface="Calibri"/>
                        </a:rPr>
                        <a:t>Preview Evening: 30 November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1849B"/>
                    </a:solidFill>
                  </a:tcPr>
                </a:tc>
                <a:tc>
                  <a:txBody>
                    <a:bodyPr/>
                    <a:lstStyle/>
                    <a:p>
                      <a:pPr algn="l" fontAlgn="b"/>
                      <a:r>
                        <a:rPr lang="en-US" sz="1400" b="1" i="0" u="none" strike="noStrike">
                          <a:solidFill>
                            <a:srgbClr val="000000"/>
                          </a:solidFill>
                          <a:latin typeface="Calibri"/>
                        </a:rPr>
                        <a:t>Housewarming Party: 4 December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1849B"/>
                    </a:solidFill>
                  </a:tcPr>
                </a:tc>
                <a:tc>
                  <a:txBody>
                    <a:bodyPr/>
                    <a:lstStyle/>
                    <a:p>
                      <a:pPr algn="l" fontAlgn="b"/>
                      <a:r>
                        <a:rPr lang="en-US" sz="1400" b="1" i="0" u="none" strike="noStrike">
                          <a:solidFill>
                            <a:srgbClr val="000000"/>
                          </a:solidFill>
                          <a:latin typeface="Calibri"/>
                        </a:rPr>
                        <a:t>Take Your Seat Day: 5 December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1849B"/>
                    </a:solidFill>
                  </a:tcPr>
                </a:tc>
              </a:tr>
              <a:tr h="248264">
                <a:tc>
                  <a:txBody>
                    <a:bodyPr/>
                    <a:lstStyle/>
                    <a:p>
                      <a:pPr algn="l" fontAlgn="b"/>
                      <a:r>
                        <a:rPr lang="en-US" sz="1400" b="0" i="0" u="none" strike="noStrike">
                          <a:solidFill>
                            <a:srgbClr val="000000"/>
                          </a:solidFill>
                          <a:latin typeface="Calibri"/>
                        </a:rPr>
                        <a:t>Sir Richard Fry</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VH</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HP</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GW</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48264">
                <a:tc>
                  <a:txBody>
                    <a:bodyPr/>
                    <a:lstStyle/>
                    <a:p>
                      <a:pPr algn="l" fontAlgn="b"/>
                      <a:r>
                        <a:rPr lang="en-US" sz="1400" b="0" i="0" u="none" strike="noStrike">
                          <a:solidFill>
                            <a:srgbClr val="000000"/>
                          </a:solidFill>
                          <a:latin typeface="Calibri"/>
                        </a:rPr>
                        <a:t>Mr Thomas Drood</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JF</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LP</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48264">
                <a:tc>
                  <a:txBody>
                    <a:bodyPr/>
                    <a:lstStyle/>
                    <a:p>
                      <a:pPr algn="l" fontAlgn="b"/>
                      <a:r>
                        <a:rPr lang="en-US" sz="1400" b="0" i="0" u="none" strike="noStrike">
                          <a:solidFill>
                            <a:srgbClr val="000000"/>
                          </a:solidFill>
                          <a:latin typeface="Calibri"/>
                        </a:rPr>
                        <a:t>Mrs Emily Hatton</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JE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CK</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40236">
                <a:tc>
                  <a:txBody>
                    <a:bodyPr/>
                    <a:lstStyle/>
                    <a:p>
                      <a:pPr algn="l" fontAlgn="b"/>
                      <a:r>
                        <a:rPr lang="en-US" sz="1400" b="0" i="0" u="none" strike="noStrike">
                          <a:solidFill>
                            <a:srgbClr val="000000"/>
                          </a:solidFill>
                          <a:latin typeface="Calibri"/>
                        </a:rPr>
                        <a:t>Miss Georgia Newman</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JE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HP</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400" b="0" i="0" u="none" strike="noStrike" dirty="0">
                          <a:solidFill>
                            <a:srgbClr val="000000"/>
                          </a:solidFill>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4"/>
          <p:cNvSpPr>
            <a:spLocks noGrp="1"/>
          </p:cNvSpPr>
          <p:nvPr>
            <p:ph type="ftr" sz="quarter" idx="11"/>
          </p:nvPr>
        </p:nvSpPr>
        <p:spPr/>
        <p:txBody>
          <a:bodyPr/>
          <a:lstStyle/>
          <a:p>
            <a:r>
              <a:rPr lang="en-GB"/>
              <a:t>Matthew Collins, RSC Development </a:t>
            </a:r>
          </a:p>
        </p:txBody>
      </p:sp>
      <p:sp>
        <p:nvSpPr>
          <p:cNvPr id="4" name="Slide Number Placeholder 5"/>
          <p:cNvSpPr>
            <a:spLocks noGrp="1"/>
          </p:cNvSpPr>
          <p:nvPr>
            <p:ph type="sldNum" sz="quarter" idx="12"/>
          </p:nvPr>
        </p:nvSpPr>
        <p:spPr/>
        <p:txBody>
          <a:bodyPr/>
          <a:lstStyle/>
          <a:p>
            <a:fld id="{09072F74-7250-411B-A2CF-17E025F21DF1}" type="slidenum">
              <a:rPr lang="en-GB"/>
              <a:pPr/>
              <a:t>25</a:t>
            </a:fld>
            <a:endParaRPr lang="en-GB"/>
          </a:p>
        </p:txBody>
      </p:sp>
      <p:sp>
        <p:nvSpPr>
          <p:cNvPr id="36866" name="Rectangle 2"/>
          <p:cNvSpPr>
            <a:spLocks noGrp="1" noChangeArrowheads="1"/>
          </p:cNvSpPr>
          <p:nvPr>
            <p:ph type="title"/>
          </p:nvPr>
        </p:nvSpPr>
        <p:spPr>
          <a:xfrm>
            <a:off x="1752600" y="2208212"/>
            <a:ext cx="7162800" cy="2948979"/>
          </a:xfrm>
        </p:spPr>
        <p:txBody>
          <a:bodyPr/>
          <a:lstStyle/>
          <a:p>
            <a:r>
              <a:rPr lang="en-GB" sz="3400" dirty="0" smtClean="0"/>
              <a:t>Elevated Events</a:t>
            </a:r>
            <a:br>
              <a:rPr lang="en-GB" sz="3400" dirty="0" smtClean="0"/>
            </a:br>
            <a:r>
              <a:rPr lang="en-GB" sz="3400" dirty="0" smtClean="0"/>
              <a:t/>
            </a:r>
            <a:br>
              <a:rPr lang="en-GB" sz="3400" dirty="0" smtClean="0"/>
            </a:br>
            <a:r>
              <a:rPr lang="en-GB" sz="2400" b="0" dirty="0" smtClean="0"/>
              <a:t>Matthew Collins</a:t>
            </a:r>
            <a:br>
              <a:rPr lang="en-GB" sz="2400" b="0" dirty="0" smtClean="0"/>
            </a:br>
            <a:r>
              <a:rPr lang="en-GB" sz="2400" b="0" dirty="0" smtClean="0"/>
              <a:t>Strategy and Planning Officer</a:t>
            </a:r>
            <a:br>
              <a:rPr lang="en-GB" sz="2400" b="0" dirty="0" smtClean="0"/>
            </a:br>
            <a:r>
              <a:rPr lang="en-GB" sz="2400" b="0" dirty="0" smtClean="0"/>
              <a:t>Royal Shakespeare Company </a:t>
            </a:r>
            <a:br>
              <a:rPr lang="en-GB" sz="2400" b="0" dirty="0" smtClean="0"/>
            </a:br>
            <a:r>
              <a:rPr lang="en-GB" sz="2400" b="0" dirty="0" smtClean="0"/>
              <a:t/>
            </a:r>
            <a:br>
              <a:rPr lang="en-GB" sz="2400" b="0" dirty="0" smtClean="0"/>
            </a:br>
            <a:r>
              <a:rPr lang="en-GB" sz="2400" b="0" dirty="0" smtClean="0"/>
              <a:t>November 2010</a:t>
            </a:r>
            <a:endParaRPr lang="en-US" sz="2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fontScheme name="Default Design">
      <a:majorFont>
        <a:latin typeface="Arial"/>
        <a:ea typeface="MS Pゴシック"/>
        <a:cs typeface=""/>
      </a:majorFont>
      <a:minorFont>
        <a:latin typeface="Arial"/>
        <a:ea typeface="MS P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MS Pゴシック" pitchFamily="-9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MS Pゴシック" pitchFamily="-92" charset="-128"/>
          </a:defRPr>
        </a:defPPr>
      </a:lstStyle>
    </a:lnDef>
  </a:objectDefaults>
  <a:extraClrSchemeLst>
    <a:extraClrScheme>
      <a:clrScheme name="Default Design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MS Pゴシック" pitchFamily="-9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MS Pゴシック" pitchFamily="-92" charset="-128"/>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2893</TotalTime>
  <Words>1124</Words>
  <Application>Microsoft Office PowerPoint</Application>
  <PresentationFormat>On-screen Show (4:3)</PresentationFormat>
  <Paragraphs>198</Paragraphs>
  <Slides>25</Slides>
  <Notes>1</Notes>
  <HiddenSlides>0</HiddenSlides>
  <MMClips>0</MMClips>
  <ScaleCrop>false</ScaleCrop>
  <HeadingPairs>
    <vt:vector size="4" baseType="variant">
      <vt:variant>
        <vt:lpstr>Theme</vt:lpstr>
      </vt:variant>
      <vt:variant>
        <vt:i4>2</vt:i4>
      </vt:variant>
      <vt:variant>
        <vt:lpstr>Slide Titles</vt:lpstr>
      </vt:variant>
      <vt:variant>
        <vt:i4>25</vt:i4>
      </vt:variant>
    </vt:vector>
  </HeadingPairs>
  <TitlesOfParts>
    <vt:vector size="27" baseType="lpstr">
      <vt:lpstr>Default Design</vt:lpstr>
      <vt:lpstr>Default Design</vt:lpstr>
      <vt:lpstr>Elevated Events</vt:lpstr>
      <vt:lpstr>Definition  </vt:lpstr>
      <vt:lpstr>Event campaign, target, date </vt:lpstr>
      <vt:lpstr>Event expenses </vt:lpstr>
      <vt:lpstr>Event campaign fund(s) and designation(s) </vt:lpstr>
      <vt:lpstr>Event campaign levels</vt:lpstr>
      <vt:lpstr>Guest lists: extractions</vt:lpstr>
      <vt:lpstr>Create promotions (invitations)</vt:lpstr>
      <vt:lpstr>Contributions, acceptances</vt:lpstr>
      <vt:lpstr>Contributions, acceptances</vt:lpstr>
      <vt:lpstr>Acknowledgements, invoices</vt:lpstr>
      <vt:lpstr>Acknowledgements, invoices</vt:lpstr>
      <vt:lpstr>Reporting</vt:lpstr>
      <vt:lpstr>Reporting</vt:lpstr>
      <vt:lpstr>PowerPoint Presentation</vt:lpstr>
      <vt:lpstr>Guests of guests and tables </vt:lpstr>
      <vt:lpstr>Guests of guests and tables </vt:lpstr>
      <vt:lpstr>Guest names, tables, seats, performance</vt:lpstr>
      <vt:lpstr>Guest names, tables, seats, performance</vt:lpstr>
      <vt:lpstr>Guest names, tables, seats, performance</vt:lpstr>
      <vt:lpstr>Guest names, tables, seats, performance</vt:lpstr>
      <vt:lpstr>Guest names, tables, seats, performance</vt:lpstr>
      <vt:lpstr>Guest names, tables, seats, performance</vt:lpstr>
      <vt:lpstr>Other event/activity tips and tricks</vt:lpstr>
      <vt:lpstr>Elevated Events  Matthew Collins Strategy and Planning Officer Royal Shakespeare Company   November 2010</vt:lpstr>
    </vt:vector>
  </TitlesOfParts>
  <Company>James</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dc:creator>
  <cp:lastModifiedBy>benmagson</cp:lastModifiedBy>
  <cp:revision>83</cp:revision>
  <cp:lastPrinted>1904-01-01T00:00:00Z</cp:lastPrinted>
  <dcterms:created xsi:type="dcterms:W3CDTF">2005-11-21T14:15:28Z</dcterms:created>
  <dcterms:modified xsi:type="dcterms:W3CDTF">2011-01-14T15:44:13Z</dcterms:modified>
</cp:coreProperties>
</file>