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936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150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712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025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1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121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22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062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345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80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89AD9-EEA0-4774-8367-09CC404588A8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CC477-236B-4ED3-B31C-91DCFF957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114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/>
          <a:lstStyle/>
          <a:p>
            <a:r>
              <a:rPr lang="en-GB" dirty="0" smtClean="0"/>
              <a:t>Gift Aid Implementation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324472"/>
            <a:ext cx="6400800" cy="1752600"/>
          </a:xfrm>
        </p:spPr>
        <p:txBody>
          <a:bodyPr/>
          <a:lstStyle/>
          <a:p>
            <a:r>
              <a:rPr lang="en-GB" dirty="0" smtClean="0"/>
              <a:t>In 15 minutes</a:t>
            </a:r>
            <a:endParaRPr lang="en-GB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23528" y="5661248"/>
            <a:ext cx="8424936" cy="108012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2000" b="1" dirty="0" smtClean="0"/>
              <a:t>Richie Warburton</a:t>
            </a:r>
          </a:p>
          <a:p>
            <a:pPr algn="r"/>
            <a:r>
              <a:rPr lang="en-GB" sz="2000" dirty="0" smtClean="0"/>
              <a:t>Tessitura Network</a:t>
            </a:r>
          </a:p>
          <a:p>
            <a:pPr algn="r"/>
            <a:r>
              <a:rPr lang="en-GB" sz="2000" dirty="0" smtClean="0"/>
              <a:t>UK User Group Conference 2010</a:t>
            </a:r>
            <a:endParaRPr lang="en-GB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2924944"/>
            <a:ext cx="1332422" cy="198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19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Cover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What’s in the system?</a:t>
            </a:r>
          </a:p>
          <a:p>
            <a:pPr lvl="1"/>
            <a:r>
              <a:rPr lang="en-GB" dirty="0" smtClean="0"/>
              <a:t>Screens</a:t>
            </a:r>
          </a:p>
          <a:p>
            <a:pPr lvl="1"/>
            <a:r>
              <a:rPr lang="en-GB" dirty="0" smtClean="0"/>
              <a:t>Reports / Utilities</a:t>
            </a:r>
          </a:p>
          <a:p>
            <a:endParaRPr lang="en-GB" sz="1100" dirty="0"/>
          </a:p>
          <a:p>
            <a:r>
              <a:rPr lang="en-GB" dirty="0" smtClean="0"/>
              <a:t>Setup</a:t>
            </a:r>
          </a:p>
          <a:p>
            <a:pPr lvl="1"/>
            <a:r>
              <a:rPr lang="en-GB" dirty="0" smtClean="0"/>
              <a:t>System Tables</a:t>
            </a:r>
          </a:p>
          <a:p>
            <a:pPr lvl="1"/>
            <a:r>
              <a:rPr lang="en-GB" dirty="0" smtClean="0"/>
              <a:t>Scope</a:t>
            </a:r>
          </a:p>
          <a:p>
            <a:endParaRPr lang="en-GB" sz="1000" dirty="0"/>
          </a:p>
          <a:p>
            <a:r>
              <a:rPr lang="en-GB" dirty="0" smtClean="0"/>
              <a:t>Processing</a:t>
            </a:r>
          </a:p>
          <a:p>
            <a:pPr lvl="1"/>
            <a:r>
              <a:rPr lang="en-GB" dirty="0" smtClean="0"/>
              <a:t>Viewing claimable money</a:t>
            </a:r>
          </a:p>
          <a:p>
            <a:pPr lvl="1"/>
            <a:r>
              <a:rPr lang="en-GB" dirty="0" smtClean="0"/>
              <a:t>Confirming declarations</a:t>
            </a:r>
          </a:p>
          <a:p>
            <a:pPr lvl="1"/>
            <a:r>
              <a:rPr lang="en-GB" dirty="0" smtClean="0"/>
              <a:t>Processing claims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21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Screen - </a:t>
            </a:r>
            <a:r>
              <a:rPr lang="en-US" dirty="0"/>
              <a:t>Gift Aid </a:t>
            </a:r>
            <a:r>
              <a:rPr lang="en-US" dirty="0" smtClean="0"/>
              <a:t>Declarations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060848"/>
            <a:ext cx="7772400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4769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Screen – Gift Aid Payment Detail</a:t>
            </a:r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840105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3778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Reports / Utilities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Gift Aid Payment Status</a:t>
            </a:r>
          </a:p>
          <a:p>
            <a:pPr lvl="1"/>
            <a:r>
              <a:rPr lang="en-GB" dirty="0" smtClean="0"/>
              <a:t>View claimable / not eligible payments and amounts with useful filters like List / Fund</a:t>
            </a:r>
          </a:p>
          <a:p>
            <a:pPr lvl="1"/>
            <a:endParaRPr lang="en-GB" dirty="0"/>
          </a:p>
          <a:p>
            <a:r>
              <a:rPr lang="en-GB" dirty="0" smtClean="0"/>
              <a:t>Gift Aid Declarations</a:t>
            </a:r>
          </a:p>
          <a:p>
            <a:pPr lvl="1"/>
            <a:r>
              <a:rPr lang="en-GB" dirty="0" smtClean="0"/>
              <a:t>Update ‘Confirmed’ Date on declarations</a:t>
            </a:r>
          </a:p>
          <a:p>
            <a:pPr lvl="1"/>
            <a:r>
              <a:rPr lang="en-GB" dirty="0" smtClean="0"/>
              <a:t>Pick desired contact method</a:t>
            </a:r>
          </a:p>
          <a:p>
            <a:pPr lvl="1"/>
            <a:r>
              <a:rPr lang="en-GB" dirty="0" smtClean="0"/>
              <a:t>Useful filters</a:t>
            </a:r>
          </a:p>
          <a:p>
            <a:pPr lvl="1"/>
            <a:r>
              <a:rPr lang="en-GB" dirty="0" smtClean="0"/>
              <a:t>Output to letter format or data for merge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465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Reports / Utilities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Gift Aid Claims / Gift Aid Claims R68</a:t>
            </a:r>
          </a:p>
          <a:p>
            <a:pPr lvl="1"/>
            <a:r>
              <a:rPr lang="en-GB" dirty="0" smtClean="0"/>
              <a:t>Mark payments as claimed</a:t>
            </a:r>
          </a:p>
          <a:p>
            <a:pPr lvl="1"/>
            <a:r>
              <a:rPr lang="en-GB" dirty="0" smtClean="0"/>
              <a:t>Output data for submission to HMRC</a:t>
            </a:r>
          </a:p>
          <a:p>
            <a:pPr lvl="1"/>
            <a:endParaRPr lang="en-GB" dirty="0"/>
          </a:p>
          <a:p>
            <a:r>
              <a:rPr lang="en-US" dirty="0"/>
              <a:t>Gift Aid Claims </a:t>
            </a:r>
            <a:r>
              <a:rPr lang="en-US" dirty="0" smtClean="0"/>
              <a:t>Reversal</a:t>
            </a:r>
          </a:p>
          <a:p>
            <a:pPr lvl="1"/>
            <a:r>
              <a:rPr lang="en-US" dirty="0" smtClean="0"/>
              <a:t>Reverse a claim</a:t>
            </a:r>
          </a:p>
          <a:p>
            <a:endParaRPr lang="en-US" dirty="0"/>
          </a:p>
          <a:p>
            <a:r>
              <a:rPr lang="en-US" dirty="0"/>
              <a:t>Gift Aid Payment </a:t>
            </a:r>
            <a:r>
              <a:rPr lang="en-US" dirty="0" smtClean="0"/>
              <a:t>Update</a:t>
            </a:r>
          </a:p>
          <a:p>
            <a:pPr lvl="1"/>
            <a:r>
              <a:rPr lang="en-US" dirty="0" smtClean="0"/>
              <a:t>Update payments based on setup / scope changes</a:t>
            </a:r>
          </a:p>
          <a:p>
            <a:pPr lvl="1"/>
            <a:r>
              <a:rPr lang="en-US" dirty="0" smtClean="0"/>
              <a:t>Useful filters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8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en-US" dirty="0"/>
              <a:t>6 Reference Tables</a:t>
            </a:r>
          </a:p>
          <a:p>
            <a:endParaRPr lang="en-GB" sz="1000" dirty="0"/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T_DEFAULTS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TR_GIFT_AID_TYPE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TR_GIFT_AID_CONTACT_METHOD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TR_GIFT_AID_DOCUMENT_STATUS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TR_GIFT_AID_INELIGIBLE_REASON</a:t>
            </a:r>
          </a:p>
          <a:p>
            <a:pPr marL="1257300" lvl="2" indent="-457200">
              <a:buFont typeface="+mj-lt"/>
              <a:buAutoNum type="arabicPeriod"/>
            </a:pPr>
            <a:r>
              <a:rPr lang="en-US" dirty="0"/>
              <a:t>TR_GIFT_AID_RATE *(base tax rate, not claimable amount)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520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T_DEFAULTS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US" dirty="0"/>
              <a:t>TR_GIFT_AID_TYPE</a:t>
            </a:r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3715" y="2204864"/>
            <a:ext cx="6768752" cy="1484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1" y="4797152"/>
            <a:ext cx="7519087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82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TR_GIFT_AID_CONTACT_METHOD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sz="1800" dirty="0" smtClean="0"/>
          </a:p>
          <a:p>
            <a:r>
              <a:rPr lang="en-GB" dirty="0" smtClean="0"/>
              <a:t>TR_GIFT_AID_DOCUMENT_STATUS*</a:t>
            </a:r>
            <a:endParaRPr lang="en-GB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6358" y="2204864"/>
            <a:ext cx="633767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4869160"/>
            <a:ext cx="6048672" cy="1819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459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TR_GIFT_AID_INELIGIBLE_REASON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/>
              <a:t>TR_GIFT_AID_RATE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1" y="2276872"/>
            <a:ext cx="740089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4691704"/>
            <a:ext cx="7704856" cy="1011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69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T_KEYWORD</a:t>
            </a:r>
          </a:p>
          <a:p>
            <a:pPr lvl="1"/>
            <a:r>
              <a:rPr lang="en-US" dirty="0" smtClean="0"/>
              <a:t>Ask IT to add rows as per documentation</a:t>
            </a:r>
          </a:p>
          <a:p>
            <a:pPr lvl="1"/>
            <a:r>
              <a:rPr lang="en-US" dirty="0" smtClean="0"/>
              <a:t>Adds Exclusion functionality to Orders and Contributions using a filed on the Custom tab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400717"/>
            <a:ext cx="3867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846201"/>
            <a:ext cx="38671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558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Scope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These four things </a:t>
            </a:r>
            <a:r>
              <a:rPr lang="en-GB" dirty="0"/>
              <a:t>must be in scope for a constituent’s </a:t>
            </a:r>
            <a:r>
              <a:rPr lang="en-GB" dirty="0" smtClean="0"/>
              <a:t>payment to </a:t>
            </a:r>
            <a:r>
              <a:rPr lang="en-GB" dirty="0"/>
              <a:t>be eligible:</a:t>
            </a:r>
          </a:p>
          <a:p>
            <a:endParaRPr lang="en-GB" dirty="0"/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The </a:t>
            </a:r>
            <a:r>
              <a:rPr lang="en-GB" dirty="0" smtClean="0"/>
              <a:t>FUND</a:t>
            </a:r>
            <a:endParaRPr lang="en-GB" dirty="0"/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The PAYMENT METHOD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The CUSTOMER TYPE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dirty="0"/>
              <a:t>The CREDITEE TYPE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85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Scope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Fund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Payment Method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2204864"/>
            <a:ext cx="7313457" cy="149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99592" y="4599637"/>
            <a:ext cx="7776864" cy="1205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954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Scope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Customer Type - TR_CUST_TYPE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Creditee Type - </a:t>
            </a:r>
            <a:r>
              <a:rPr lang="en-GB" dirty="0"/>
              <a:t>TR_CREDITEE_TYPE</a:t>
            </a:r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0717" y="2276872"/>
            <a:ext cx="4829175" cy="153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0717" y="4653136"/>
            <a:ext cx="5256585" cy="157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57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Add declarations to constituent records as they come in</a:t>
            </a:r>
          </a:p>
          <a:p>
            <a:endParaRPr lang="en-GB" sz="1000" dirty="0" smtClean="0"/>
          </a:p>
          <a:p>
            <a:r>
              <a:rPr lang="en-GB" dirty="0" smtClean="0"/>
              <a:t>Confirm verbal declarations regularly using Gift Aid Declaration Utility</a:t>
            </a:r>
          </a:p>
          <a:p>
            <a:endParaRPr lang="en-GB" sz="1000" dirty="0" smtClean="0"/>
          </a:p>
          <a:p>
            <a:r>
              <a:rPr lang="en-GB" dirty="0" smtClean="0"/>
              <a:t>Use Gift Aid Status Report to view money to be claimed and to highlight ways in which claims can be increased</a:t>
            </a:r>
          </a:p>
          <a:p>
            <a:endParaRPr lang="en-GB" sz="1050" dirty="0" smtClean="0"/>
          </a:p>
          <a:p>
            <a:r>
              <a:rPr lang="en-GB" dirty="0" smtClean="0"/>
              <a:t>Use </a:t>
            </a:r>
            <a:r>
              <a:rPr lang="en-GB" dirty="0"/>
              <a:t>Gift Aid Payment Update </a:t>
            </a:r>
            <a:r>
              <a:rPr lang="en-GB" dirty="0" smtClean="0"/>
              <a:t>Utility to manage setup changes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50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2887475"/>
            <a:ext cx="1332422" cy="198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084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282</Words>
  <Application>Microsoft Office PowerPoint</Application>
  <PresentationFormat>On-screen Show (4:3)</PresentationFormat>
  <Paragraphs>100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Gift Aid Implementation</vt:lpstr>
      <vt:lpstr>To Cover</vt:lpstr>
      <vt:lpstr>Screen - Gift Aid Declarations</vt:lpstr>
      <vt:lpstr>Screen – Gift Aid Payment Detail</vt:lpstr>
      <vt:lpstr>Reports / Utilities</vt:lpstr>
      <vt:lpstr>Reports / Utilities</vt:lpstr>
      <vt:lpstr>Setup</vt:lpstr>
      <vt:lpstr>Setup</vt:lpstr>
      <vt:lpstr>Setup</vt:lpstr>
      <vt:lpstr>Setup</vt:lpstr>
      <vt:lpstr>Setup</vt:lpstr>
      <vt:lpstr>Scope</vt:lpstr>
      <vt:lpstr>Scope</vt:lpstr>
      <vt:lpstr>Scope</vt:lpstr>
      <vt:lpstr>Processing</vt:lpstr>
      <vt:lpstr>Questions?</vt:lpstr>
    </vt:vector>
  </TitlesOfParts>
  <Company>Tessitura Network,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Richie Warburton</dc:creator>
  <cp:lastModifiedBy>benmagson</cp:lastModifiedBy>
  <cp:revision>20</cp:revision>
  <dcterms:created xsi:type="dcterms:W3CDTF">2010-10-07T11:25:50Z</dcterms:created>
  <dcterms:modified xsi:type="dcterms:W3CDTF">2011-01-14T15:44:47Z</dcterms:modified>
</cp:coreProperties>
</file>