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awfest.com/tnew-qa/" TargetMode="External"/><Relationship Id="rId2" Type="http://schemas.openxmlformats.org/officeDocument/2006/relationships/hyperlink" Target="http://www.shawfest.com/tnew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TN Express Web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Customization and administration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1154955" y="5269469"/>
            <a:ext cx="3759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Mike Farr – mfarr@shawfest.com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3059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Self-hosting your TNEW template</a:t>
            </a:r>
          </a:p>
          <a:p>
            <a:r>
              <a:rPr lang="en-US" dirty="0" smtClean="0"/>
              <a:t>Pre-cart and checkout customizations</a:t>
            </a:r>
          </a:p>
          <a:p>
            <a:r>
              <a:rPr lang="en-US" dirty="0" smtClean="0"/>
              <a:t>Shared session authentication</a:t>
            </a:r>
          </a:p>
        </p:txBody>
      </p:sp>
    </p:spTree>
    <p:extLst>
      <p:ext uri="{BB962C8B-B14F-4D97-AF65-F5344CB8AC3E}">
        <p14:creationId xmlns:p14="http://schemas.microsoft.com/office/powerpoint/2010/main" val="59598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TNEW Templates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7271" y="3316944"/>
            <a:ext cx="5360893" cy="457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&lt;!-- TNEW content here </a:t>
            </a:r>
            <a:r>
              <a:rPr lang="en-US" sz="2800" dirty="0" smtClean="0">
                <a:latin typeface="Consolas" panose="020B0609020204030204" pitchFamily="49" charset="0"/>
                <a:cs typeface="Consolas" panose="020B0609020204030204" pitchFamily="49" charset="0"/>
                <a:sym typeface="Wingdings" panose="05000000000000000000" pitchFamily="2" charset="2"/>
              </a:rPr>
              <a:t>--&gt;</a:t>
            </a:r>
            <a:endParaRPr lang="en-CA" sz="28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35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Self-Hosting Your Template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Template is the skin or wrapper around TNEW</a:t>
            </a:r>
            <a:endParaRPr lang="en-CA" dirty="0" smtClean="0"/>
          </a:p>
          <a:p>
            <a:r>
              <a:rPr lang="en-US" dirty="0" smtClean="0"/>
              <a:t>Comprised of the HTML, CSS, JavaScript and images that make up your site</a:t>
            </a:r>
          </a:p>
          <a:p>
            <a:r>
              <a:rPr lang="en-US" dirty="0" smtClean="0"/>
              <a:t>Two options: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Tessitura hosts (the easy way)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You host (the fun way!)</a:t>
            </a:r>
          </a:p>
        </p:txBody>
      </p:sp>
    </p:spTree>
    <p:extLst>
      <p:ext uri="{BB962C8B-B14F-4D97-AF65-F5344CB8AC3E}">
        <p14:creationId xmlns:p14="http://schemas.microsoft.com/office/powerpoint/2010/main" val="209681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Easy Way (Tessitura Hosts)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provide the template to Tessitura, they host it on their servers</a:t>
            </a:r>
          </a:p>
          <a:p>
            <a:r>
              <a:rPr lang="en-US" dirty="0" smtClean="0"/>
              <a:t>Pros:</a:t>
            </a:r>
          </a:p>
          <a:p>
            <a:pPr lvl="1"/>
            <a:r>
              <a:rPr lang="en-US" dirty="0" smtClean="0"/>
              <a:t>Easiest option if you don’t meet the requirements for self-hosting</a:t>
            </a:r>
          </a:p>
          <a:p>
            <a:pPr lvl="1"/>
            <a:r>
              <a:rPr lang="en-US" dirty="0" smtClean="0"/>
              <a:t>Essentially maintenance free</a:t>
            </a:r>
          </a:p>
          <a:p>
            <a:r>
              <a:rPr lang="en-US" dirty="0" smtClean="0"/>
              <a:t>Con:</a:t>
            </a:r>
          </a:p>
          <a:p>
            <a:pPr lvl="1"/>
            <a:r>
              <a:rPr lang="en-US" dirty="0" smtClean="0"/>
              <a:t>All updates must go through TASK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4606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Fun Way! (Self-Hosting)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Template files are hosted on a server that you manage</a:t>
            </a:r>
          </a:p>
          <a:p>
            <a:r>
              <a:rPr lang="en-US" dirty="0" smtClean="0"/>
              <a:t>Pros:</a:t>
            </a:r>
          </a:p>
          <a:p>
            <a:pPr lvl="1"/>
            <a:r>
              <a:rPr lang="en-US" dirty="0" smtClean="0"/>
              <a:t>Full control over changes and updates to the template files</a:t>
            </a:r>
          </a:p>
          <a:p>
            <a:pPr lvl="1"/>
            <a:r>
              <a:rPr lang="en-US" dirty="0" smtClean="0"/>
              <a:t>Changes can be made at any time by you without going through Tessitura</a:t>
            </a:r>
          </a:p>
          <a:p>
            <a:r>
              <a:rPr lang="en-US" dirty="0" smtClean="0"/>
              <a:t>Cons:</a:t>
            </a:r>
          </a:p>
          <a:p>
            <a:pPr lvl="1"/>
            <a:r>
              <a:rPr lang="en-US" dirty="0" smtClean="0"/>
              <a:t>Some maintenance and knowledge required</a:t>
            </a:r>
          </a:p>
          <a:p>
            <a:pPr lvl="1"/>
            <a:r>
              <a:rPr lang="en-US" dirty="0" smtClean="0"/>
              <a:t>Server outage may impact TNEW</a:t>
            </a:r>
          </a:p>
          <a:p>
            <a:r>
              <a:rPr lang="en-US" dirty="0" smtClean="0"/>
              <a:t>Some requirements must be met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9412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Requirements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Web server</a:t>
            </a:r>
          </a:p>
          <a:p>
            <a:pPr lvl="1"/>
            <a:r>
              <a:rPr lang="en-US" dirty="0" smtClean="0"/>
              <a:t>Connected to the internet</a:t>
            </a:r>
          </a:p>
          <a:p>
            <a:pPr lvl="1"/>
            <a:r>
              <a:rPr lang="en-US" dirty="0" smtClean="0"/>
              <a:t>With its own domain name</a:t>
            </a:r>
          </a:p>
          <a:p>
            <a:pPr lvl="1"/>
            <a:r>
              <a:rPr lang="en-US" dirty="0" smtClean="0"/>
              <a:t>Valid SSL certificate signed by a certificate authority (</a:t>
            </a:r>
            <a:r>
              <a:rPr lang="en-US" dirty="0" err="1" smtClean="0"/>
              <a:t>ie</a:t>
            </a:r>
            <a:r>
              <a:rPr lang="en-US" dirty="0" smtClean="0"/>
              <a:t>. not self-signed!)</a:t>
            </a:r>
          </a:p>
          <a:p>
            <a:pPr lvl="1"/>
            <a:r>
              <a:rPr lang="en-US" dirty="0" smtClean="0"/>
              <a:t>Separate directories for the live and QA templates</a:t>
            </a:r>
          </a:p>
          <a:p>
            <a:pPr lvl="2"/>
            <a:r>
              <a:rPr lang="en-US" dirty="0" smtClean="0">
                <a:hlinkClick r:id="rId2"/>
              </a:rPr>
              <a:t>www.shawfest.com/tnew/</a:t>
            </a:r>
            <a:r>
              <a:rPr lang="en-US" dirty="0" smtClean="0"/>
              <a:t> and </a:t>
            </a:r>
            <a:r>
              <a:rPr lang="en-US" dirty="0" smtClean="0">
                <a:hlinkClick r:id="rId3"/>
              </a:rPr>
              <a:t>www.shawfest.com/tnew-qa/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1765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Requirements met! Now what?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an index.html template with a TNEW content placeholder</a:t>
            </a:r>
          </a:p>
          <a:p>
            <a:pPr lvl="1"/>
            <a:r>
              <a:rPr lang="en-US" dirty="0" smtClean="0"/>
              <a:t>View source of an existing page</a:t>
            </a:r>
          </a:p>
          <a:p>
            <a:pPr lvl="1"/>
            <a:r>
              <a:rPr lang="en-US" dirty="0" smtClean="0"/>
              <a:t>Strip out the content</a:t>
            </a:r>
          </a:p>
          <a:p>
            <a:pPr lvl="1"/>
            <a:r>
              <a:rPr lang="en-US" dirty="0" smtClean="0"/>
              <a:t>Insert special &lt;!-- TNEW content here </a:t>
            </a:r>
            <a:r>
              <a:rPr lang="en-US" dirty="0" smtClean="0">
                <a:sym typeface="Wingdings" panose="05000000000000000000" pitchFamily="2" charset="2"/>
              </a:rPr>
              <a:t>--&gt; placeholder</a:t>
            </a:r>
          </a:p>
        </p:txBody>
      </p:sp>
    </p:spTree>
    <p:extLst>
      <p:ext uri="{BB962C8B-B14F-4D97-AF65-F5344CB8AC3E}">
        <p14:creationId xmlns:p14="http://schemas.microsoft.com/office/powerpoint/2010/main" val="386552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Template Example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&lt;html&gt;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</a:t>
            </a: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&lt;head&gt;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</a:t>
            </a: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	&lt;title&gt;Shaw Festival&lt;/title&gt;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</a:t>
            </a: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&lt;/head&gt;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</a:t>
            </a: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&lt;body&gt;</a:t>
            </a:r>
          </a:p>
          <a:p>
            <a:pPr marL="0" indent="0">
              <a:buNone/>
            </a:pP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		&lt;p&gt;Welcome to the Shaw Festival!&lt;/p&gt;</a:t>
            </a:r>
            <a:endParaRPr lang="en-US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pPr marL="0" indent="0">
              <a:buNone/>
            </a:pP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	&lt;/body&gt;</a:t>
            </a:r>
          </a:p>
          <a:p>
            <a:pPr marL="0" indent="0">
              <a:buNone/>
            </a:pP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&lt;/html&gt;</a:t>
            </a:r>
            <a:endParaRPr lang="en-CA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78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Template Example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&lt;html&gt;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&lt;head&gt;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	&lt;title&gt;Shaw Festival&lt;/title&gt;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&lt;/head&gt;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&lt;body&gt;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	</a:t>
            </a: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&lt;!-- TNEW content here </a:t>
            </a: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  <a:sym typeface="Wingdings" panose="05000000000000000000" pitchFamily="2" charset="2"/>
              </a:rPr>
              <a:t>--&gt;</a:t>
            </a:r>
            <a:endParaRPr lang="en-US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	&lt;/body&gt;</a:t>
            </a:r>
          </a:p>
          <a:p>
            <a:pPr marL="0" indent="0">
              <a:buNone/>
            </a:pPr>
            <a:r>
              <a:rPr lang="en-US" dirty="0">
                <a:latin typeface="Consolas" panose="020B0609020204030204" pitchFamily="49" charset="0"/>
                <a:cs typeface="Consolas" panose="020B0609020204030204" pitchFamily="49" charset="0"/>
              </a:rPr>
              <a:t>&lt;/html</a:t>
            </a:r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  <a:endParaRPr lang="en-CA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03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Requirements met! Now what?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an index.html template with a TNEW content placeholder</a:t>
            </a:r>
          </a:p>
          <a:p>
            <a:pPr lvl="1"/>
            <a:r>
              <a:rPr lang="en-US" dirty="0" smtClean="0"/>
              <a:t>View source of an existing page</a:t>
            </a:r>
          </a:p>
          <a:p>
            <a:pPr lvl="1"/>
            <a:r>
              <a:rPr lang="en-US" dirty="0" smtClean="0"/>
              <a:t>Strip out the content</a:t>
            </a:r>
          </a:p>
          <a:p>
            <a:pPr lvl="1"/>
            <a:r>
              <a:rPr lang="en-US" dirty="0" smtClean="0"/>
              <a:t>Insert special &lt;!-- TNEW content here </a:t>
            </a:r>
            <a:r>
              <a:rPr lang="en-US" dirty="0" smtClean="0">
                <a:sym typeface="Wingdings" panose="05000000000000000000" pitchFamily="2" charset="2"/>
              </a:rPr>
              <a:t>--&gt; placeholder</a:t>
            </a:r>
          </a:p>
          <a:p>
            <a:pPr lvl="1"/>
            <a:r>
              <a:rPr lang="en-US" dirty="0" smtClean="0">
                <a:sym typeface="Wingdings" panose="05000000000000000000" pitchFamily="2" charset="2"/>
              </a:rPr>
              <a:t>Save to the TNEW template folders on your server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7733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0540" y="112899"/>
            <a:ext cx="8709781" cy="66106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88542" y="2771883"/>
            <a:ext cx="3765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&lt;!-- TNEW content here </a:t>
            </a:r>
            <a:r>
              <a:rPr lang="en-US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  <a:sym typeface="Wingdings" panose="05000000000000000000" pitchFamily="2" charset="2"/>
              </a:rPr>
              <a:t>--&gt;</a:t>
            </a:r>
            <a:endParaRPr lang="en-US" dirty="0">
              <a:solidFill>
                <a:schemeClr val="bg1"/>
              </a:solidFill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7771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Template Tips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4195481"/>
          </a:xfrm>
        </p:spPr>
        <p:txBody>
          <a:bodyPr/>
          <a:lstStyle/>
          <a:p>
            <a:r>
              <a:rPr lang="en-US" dirty="0" smtClean="0"/>
              <a:t>Use secure (HTTPS), absolute URLs for images, CSS, JavaScript</a:t>
            </a:r>
          </a:p>
          <a:p>
            <a:r>
              <a:rPr lang="en-US" dirty="0" smtClean="0"/>
              <a:t>Make changes to the QA template first, then copy to the live template after testing</a:t>
            </a:r>
          </a:p>
          <a:p>
            <a:r>
              <a:rPr lang="en-US" dirty="0" smtClean="0"/>
              <a:t>Reference the same stylesheets that your site uses – changes will affect both sites (but be careful!)</a:t>
            </a:r>
          </a:p>
          <a:p>
            <a:r>
              <a:rPr lang="en-US" dirty="0" smtClean="0"/>
              <a:t>Use a separate CSS file for TNEW-specific styles</a:t>
            </a:r>
          </a:p>
        </p:txBody>
      </p:sp>
    </p:spTree>
    <p:extLst>
      <p:ext uri="{BB962C8B-B14F-4D97-AF65-F5344CB8AC3E}">
        <p14:creationId xmlns:p14="http://schemas.microsoft.com/office/powerpoint/2010/main" val="10261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Pre-Cart &amp; Checkout Customizations</a:t>
            </a:r>
            <a:endParaRPr lang="en-CA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258237" y="3254191"/>
            <a:ext cx="3639670" cy="457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LWP_VALIDATE_CART</a:t>
            </a:r>
            <a:endParaRPr lang="en-CA" sz="28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12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Pre-Cart &amp; Checkout Customizations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2043953"/>
            <a:ext cx="8946541" cy="4195481"/>
          </a:xfrm>
        </p:spPr>
        <p:txBody>
          <a:bodyPr>
            <a:normAutofit/>
          </a:bodyPr>
          <a:lstStyle/>
          <a:p>
            <a:r>
              <a:rPr lang="en-US" dirty="0" smtClean="0"/>
              <a:t>Two areas in the purchase path that you can “hook in” to for custom processing</a:t>
            </a:r>
          </a:p>
          <a:p>
            <a:r>
              <a:rPr lang="en-US" dirty="0" smtClean="0"/>
              <a:t>Checkout</a:t>
            </a:r>
          </a:p>
          <a:p>
            <a:pPr lvl="1"/>
            <a:r>
              <a:rPr lang="en-US" dirty="0" smtClean="0"/>
              <a:t>Integrated into the payment page</a:t>
            </a:r>
          </a:p>
          <a:p>
            <a:pPr lvl="1"/>
            <a:r>
              <a:rPr lang="en-US" dirty="0" smtClean="0"/>
              <a:t>Presented to the user while they are checking out</a:t>
            </a:r>
          </a:p>
          <a:p>
            <a:pPr lvl="1"/>
            <a:r>
              <a:rPr lang="en-US" dirty="0" err="1" smtClean="0"/>
              <a:t>Eg</a:t>
            </a:r>
            <a:r>
              <a:rPr lang="en-US" dirty="0" smtClean="0"/>
              <a:t>. Round-up donations, suggested contributions</a:t>
            </a:r>
          </a:p>
          <a:p>
            <a:r>
              <a:rPr lang="en-US" dirty="0" smtClean="0"/>
              <a:t>Pre-Cart</a:t>
            </a:r>
          </a:p>
          <a:p>
            <a:pPr lvl="1"/>
            <a:r>
              <a:rPr lang="en-US" dirty="0" smtClean="0"/>
              <a:t>Integrated into the special </a:t>
            </a:r>
            <a:r>
              <a:rPr lang="en-US" dirty="0" err="1" smtClean="0"/>
              <a:t>precart</a:t>
            </a:r>
            <a:r>
              <a:rPr lang="en-US" dirty="0" smtClean="0"/>
              <a:t> page</a:t>
            </a:r>
          </a:p>
          <a:p>
            <a:pPr lvl="1"/>
            <a:r>
              <a:rPr lang="en-US" dirty="0" smtClean="0"/>
              <a:t>Triggered when the user adds or removes an item to/from their cart</a:t>
            </a:r>
          </a:p>
          <a:p>
            <a:pPr lvl="1"/>
            <a:r>
              <a:rPr lang="en-US" dirty="0" smtClean="0"/>
              <a:t>Two methods: Validate custom offer and execute local procedure</a:t>
            </a:r>
          </a:p>
        </p:txBody>
      </p:sp>
    </p:spTree>
    <p:extLst>
      <p:ext uri="{BB962C8B-B14F-4D97-AF65-F5344CB8AC3E}">
        <p14:creationId xmlns:p14="http://schemas.microsoft.com/office/powerpoint/2010/main" val="377701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93376"/>
          </a:xfrm>
        </p:spPr>
        <p:txBody>
          <a:bodyPr/>
          <a:lstStyle/>
          <a:p>
            <a:r>
              <a:rPr lang="en-US" dirty="0" smtClean="0"/>
              <a:t>Pre-Cart Customizations</a:t>
            </a:r>
            <a:endParaRPr lang="en-CA" dirty="0"/>
          </a:p>
        </p:txBody>
      </p:sp>
      <p:sp>
        <p:nvSpPr>
          <p:cNvPr id="4" name="Oval 3"/>
          <p:cNvSpPr/>
          <p:nvPr/>
        </p:nvSpPr>
        <p:spPr>
          <a:xfrm>
            <a:off x="5567082" y="1197806"/>
            <a:ext cx="2420472" cy="9626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Add/Remove Item</a:t>
            </a:r>
            <a:endParaRPr lang="en-CA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14682" y="2420470"/>
            <a:ext cx="2725271" cy="164950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Validation</a:t>
            </a:r>
          </a:p>
          <a:p>
            <a:pPr algn="ctr"/>
            <a:r>
              <a:rPr lang="en-US" sz="1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Exists?</a:t>
            </a:r>
            <a:endParaRPr lang="en-CA" sz="1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cxnSp>
        <p:nvCxnSpPr>
          <p:cNvPr id="7" name="Straight Arrow Connector 6"/>
          <p:cNvCxnSpPr>
            <a:stCxn id="4" idx="4"/>
            <a:endCxn id="5" idx="0"/>
          </p:cNvCxnSpPr>
          <p:nvPr/>
        </p:nvCxnSpPr>
        <p:spPr>
          <a:xfrm>
            <a:off x="6777318" y="2160494"/>
            <a:ext cx="0" cy="2599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6095999" y="5827059"/>
            <a:ext cx="136263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Display</a:t>
            </a:r>
          </a:p>
          <a:p>
            <a:pPr algn="ctr"/>
            <a:r>
              <a:rPr lang="en-US" sz="1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Cart</a:t>
            </a:r>
            <a:endParaRPr lang="en-CA" sz="1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cxnSp>
        <p:nvCxnSpPr>
          <p:cNvPr id="15" name="Straight Arrow Connector 14"/>
          <p:cNvCxnSpPr>
            <a:stCxn id="5" idx="2"/>
            <a:endCxn id="13" idx="0"/>
          </p:cNvCxnSpPr>
          <p:nvPr/>
        </p:nvCxnSpPr>
        <p:spPr>
          <a:xfrm flipH="1">
            <a:off x="6777317" y="4069976"/>
            <a:ext cx="1" cy="175708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210236" y="2875891"/>
            <a:ext cx="2393576" cy="7530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Execute</a:t>
            </a:r>
          </a:p>
          <a:p>
            <a:pPr algn="ctr"/>
            <a:r>
              <a:rPr lang="en-US" sz="1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LWP_VALIDATE_CART</a:t>
            </a:r>
            <a:endParaRPr lang="en-CA" sz="1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cxnSp>
        <p:nvCxnSpPr>
          <p:cNvPr id="18" name="Straight Arrow Connector 17"/>
          <p:cNvCxnSpPr>
            <a:stCxn id="5" idx="1"/>
            <a:endCxn id="16" idx="3"/>
          </p:cNvCxnSpPr>
          <p:nvPr/>
        </p:nvCxnSpPr>
        <p:spPr>
          <a:xfrm flipH="1">
            <a:off x="3603812" y="3245223"/>
            <a:ext cx="1810870" cy="71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778188" y="2875891"/>
            <a:ext cx="636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Yes</a:t>
            </a:r>
            <a:endParaRPr lang="en-CA" dirty="0"/>
          </a:p>
        </p:txBody>
      </p:sp>
      <p:sp>
        <p:nvSpPr>
          <p:cNvPr id="20" name="TextBox 19"/>
          <p:cNvSpPr txBox="1"/>
          <p:nvPr/>
        </p:nvSpPr>
        <p:spPr>
          <a:xfrm>
            <a:off x="6822141" y="4069976"/>
            <a:ext cx="636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</a:t>
            </a:r>
            <a:endParaRPr lang="en-CA" dirty="0"/>
          </a:p>
        </p:txBody>
      </p:sp>
      <p:sp>
        <p:nvSpPr>
          <p:cNvPr id="28" name="Rectangle 27"/>
          <p:cNvSpPr/>
          <p:nvPr/>
        </p:nvSpPr>
        <p:spPr>
          <a:xfrm>
            <a:off x="1210236" y="4651569"/>
            <a:ext cx="2393576" cy="7530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Display</a:t>
            </a:r>
          </a:p>
          <a:p>
            <a:pPr algn="ctr"/>
            <a:r>
              <a:rPr lang="en-US" sz="1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Pre-cart</a:t>
            </a:r>
            <a:endParaRPr lang="en-CA" sz="1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cxnSp>
        <p:nvCxnSpPr>
          <p:cNvPr id="30" name="Straight Arrow Connector 29"/>
          <p:cNvCxnSpPr>
            <a:stCxn id="16" idx="2"/>
            <a:endCxn id="28" idx="0"/>
          </p:cNvCxnSpPr>
          <p:nvPr/>
        </p:nvCxnSpPr>
        <p:spPr>
          <a:xfrm>
            <a:off x="2407024" y="3628926"/>
            <a:ext cx="0" cy="102264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28" idx="2"/>
            <a:endCxn id="13" idx="1"/>
          </p:cNvCxnSpPr>
          <p:nvPr/>
        </p:nvCxnSpPr>
        <p:spPr>
          <a:xfrm rot="16200000" flipH="1">
            <a:off x="3811684" y="3999943"/>
            <a:ext cx="879655" cy="3688975"/>
          </a:xfrm>
          <a:prstGeom prst="bentConnector2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771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Validations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After adding/removing an item from the cart, TNEW looks for a validation</a:t>
            </a:r>
          </a:p>
          <a:p>
            <a:r>
              <a:rPr lang="en-US" dirty="0" smtClean="0"/>
              <a:t>Validations are configured in LTR_TNEW_VALIDATE_CART</a:t>
            </a:r>
            <a:endParaRPr lang="en-CA" dirty="0" smtClean="0"/>
          </a:p>
          <a:p>
            <a:r>
              <a:rPr lang="en-US" dirty="0" smtClean="0"/>
              <a:t>Specify item type</a:t>
            </a:r>
          </a:p>
          <a:p>
            <a:pPr lvl="1"/>
            <a:r>
              <a:rPr lang="en-US" dirty="0" smtClean="0"/>
              <a:t>Single ticket</a:t>
            </a:r>
          </a:p>
          <a:p>
            <a:pPr lvl="1"/>
            <a:r>
              <a:rPr lang="en-US" dirty="0" smtClean="0"/>
              <a:t>Gift certificate</a:t>
            </a:r>
          </a:p>
          <a:p>
            <a:pPr lvl="1"/>
            <a:r>
              <a:rPr lang="en-US" dirty="0" smtClean="0"/>
              <a:t>Package</a:t>
            </a:r>
          </a:p>
          <a:p>
            <a:pPr lvl="1"/>
            <a:r>
              <a:rPr lang="en-US" dirty="0" smtClean="0"/>
              <a:t>Etc.</a:t>
            </a:r>
          </a:p>
          <a:p>
            <a:r>
              <a:rPr lang="en-US" dirty="0" smtClean="0"/>
              <a:t>Specify Validation Point number – identifies section of code to run</a:t>
            </a:r>
          </a:p>
        </p:txBody>
      </p:sp>
    </p:spTree>
    <p:extLst>
      <p:ext uri="{BB962C8B-B14F-4D97-AF65-F5344CB8AC3E}">
        <p14:creationId xmlns:p14="http://schemas.microsoft.com/office/powerpoint/2010/main" val="128694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LWP_VALIDATE_CART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Stored procedure provided by Tessitura. Exists in your database.</a:t>
            </a:r>
          </a:p>
          <a:p>
            <a:r>
              <a:rPr lang="en-US" dirty="0" smtClean="0"/>
              <a:t>If validation is found, this procedure is executed with the entry point number specified in LTR_TNEW_VALIDATE_CART</a:t>
            </a:r>
          </a:p>
          <a:p>
            <a:r>
              <a:rPr lang="en-US" dirty="0" smtClean="0"/>
              <a:t>Brains of customization</a:t>
            </a:r>
          </a:p>
          <a:p>
            <a:pPr lvl="1"/>
            <a:r>
              <a:rPr lang="en-US" dirty="0" smtClean="0"/>
              <a:t>Write SQL code to perform customization processing</a:t>
            </a:r>
          </a:p>
          <a:p>
            <a:pPr lvl="2"/>
            <a:r>
              <a:rPr lang="en-US" dirty="0" smtClean="0"/>
              <a:t>Call other stored procedures</a:t>
            </a:r>
          </a:p>
          <a:p>
            <a:pPr lvl="2"/>
            <a:r>
              <a:rPr lang="en-US" dirty="0" smtClean="0"/>
              <a:t>Insert or select data</a:t>
            </a:r>
          </a:p>
          <a:p>
            <a:pPr lvl="2"/>
            <a:r>
              <a:rPr lang="en-US" dirty="0" smtClean="0"/>
              <a:t>Call SOAP API functions</a:t>
            </a:r>
          </a:p>
          <a:p>
            <a:pPr lvl="1"/>
            <a:r>
              <a:rPr lang="en-US" dirty="0" smtClean="0"/>
              <a:t>Write HTML and JavaScript for return message</a:t>
            </a:r>
          </a:p>
          <a:p>
            <a:r>
              <a:rPr lang="en-US" dirty="0" smtClean="0"/>
              <a:t>The resulting HTML (if any) is displayed on the precart.aspx page</a:t>
            </a:r>
          </a:p>
        </p:txBody>
      </p:sp>
    </p:spTree>
    <p:extLst>
      <p:ext uri="{BB962C8B-B14F-4D97-AF65-F5344CB8AC3E}">
        <p14:creationId xmlns:p14="http://schemas.microsoft.com/office/powerpoint/2010/main" val="397331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– Assistive Listening Devices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listening device that patrons can rent for each performance</a:t>
            </a:r>
          </a:p>
          <a:p>
            <a:r>
              <a:rPr lang="en-US" dirty="0" smtClean="0"/>
              <a:t>ALDs for each theatre are set up in Tessitura as a separate production</a:t>
            </a:r>
            <a:endParaRPr lang="en-CA" dirty="0" smtClean="0"/>
          </a:p>
          <a:p>
            <a:r>
              <a:rPr lang="en-US" dirty="0" smtClean="0"/>
              <a:t>For each applicable performance there is a corresponding ALD performance on the same date and time</a:t>
            </a:r>
          </a:p>
          <a:p>
            <a:endParaRPr lang="en-US" dirty="0" smtClean="0"/>
          </a:p>
          <a:p>
            <a:r>
              <a:rPr lang="en-US" dirty="0" smtClean="0"/>
              <a:t>Challenge: When tickets are added to the cart, find the corresponding ALD performance and give the user the option of adding ALDs to their cart</a:t>
            </a:r>
          </a:p>
        </p:txBody>
      </p:sp>
    </p:spTree>
    <p:extLst>
      <p:ext uri="{BB962C8B-B14F-4D97-AF65-F5344CB8AC3E}">
        <p14:creationId xmlns:p14="http://schemas.microsoft.com/office/powerpoint/2010/main" val="80275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– Assistive Listening Devices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 a Single Ticket validation to LTR_TNEW_VALIDATE_CART</a:t>
            </a:r>
          </a:p>
          <a:p>
            <a:r>
              <a:rPr lang="en-US" dirty="0" smtClean="0"/>
              <a:t>Write custom SQL code in LWP_VALIDATE_CART to handle validation</a:t>
            </a:r>
          </a:p>
          <a:p>
            <a:pPr lvl="1"/>
            <a:r>
              <a:rPr lang="en-US" dirty="0" smtClean="0"/>
              <a:t>Identifies performance that user added to their cart</a:t>
            </a:r>
          </a:p>
          <a:p>
            <a:pPr lvl="1"/>
            <a:r>
              <a:rPr lang="en-US" dirty="0" smtClean="0"/>
              <a:t>Looks to see if ALD performance exists for the same theatre on the same date and time</a:t>
            </a:r>
          </a:p>
          <a:p>
            <a:pPr lvl="1"/>
            <a:r>
              <a:rPr lang="en-US" dirty="0" smtClean="0"/>
              <a:t>If ALD exists, custom HTML and JavaScript is saved as return message and presented to user</a:t>
            </a:r>
          </a:p>
          <a:p>
            <a:pPr lvl="2"/>
            <a:r>
              <a:rPr lang="en-US" dirty="0" smtClean="0"/>
              <a:t>Dropdown with button that uses jQuery to call the precart.aspx page which then calls the SOAP API to add the ALDs directly to the cart</a:t>
            </a:r>
          </a:p>
          <a:p>
            <a:pPr lvl="1"/>
            <a:r>
              <a:rPr lang="en-US" dirty="0" smtClean="0"/>
              <a:t>If there is no ALD performance, the user is taken directly to their cart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9469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– Suggested Performances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Challenge: Present other performances that the user may be interested in based on the tickets added to the cart</a:t>
            </a:r>
          </a:p>
          <a:p>
            <a:endParaRPr lang="en-US" dirty="0"/>
          </a:p>
          <a:p>
            <a:r>
              <a:rPr lang="en-US" dirty="0" smtClean="0"/>
              <a:t>Add validation to table</a:t>
            </a:r>
          </a:p>
          <a:p>
            <a:r>
              <a:rPr lang="en-US" dirty="0" smtClean="0"/>
              <a:t>Write SQL code</a:t>
            </a:r>
          </a:p>
          <a:p>
            <a:pPr lvl="1"/>
            <a:r>
              <a:rPr lang="en-US" dirty="0" smtClean="0"/>
              <a:t>Identifies performance the user last added to their cart</a:t>
            </a:r>
          </a:p>
          <a:p>
            <a:pPr lvl="1"/>
            <a:r>
              <a:rPr lang="en-US" dirty="0" smtClean="0"/>
              <a:t>Checks production season for Suggested Performance content type containing production season IDs</a:t>
            </a:r>
          </a:p>
          <a:p>
            <a:pPr lvl="1"/>
            <a:r>
              <a:rPr lang="en-US" dirty="0" smtClean="0"/>
              <a:t>If suggested performances exist, write HTML to result and present to user</a:t>
            </a:r>
          </a:p>
          <a:p>
            <a:pPr lvl="1"/>
            <a:r>
              <a:rPr lang="en-US" dirty="0" smtClean="0"/>
              <a:t>If no suggestions, go straight to the cart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6232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– Both Together!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Only one validation point</a:t>
            </a:r>
          </a:p>
          <a:p>
            <a:r>
              <a:rPr lang="en-US" dirty="0" smtClean="0"/>
              <a:t>Procedure uses logic to first check for ALDs and then check for suggested performances</a:t>
            </a:r>
          </a:p>
          <a:p>
            <a:r>
              <a:rPr lang="en-US" dirty="0" smtClean="0"/>
              <a:t>Also does some fancy things like saving and displaying “flash” message, saving the last production added to cart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3005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– Both Together!</a:t>
            </a:r>
            <a:endParaRPr lang="en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1969" y="1152983"/>
            <a:ext cx="6683749" cy="547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4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Shared Session Authentication</a:t>
            </a:r>
            <a:endParaRPr lang="en-CA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42447" y="3316944"/>
            <a:ext cx="5360893" cy="457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Base64(</a:t>
            </a:r>
            <a:r>
              <a:rPr lang="en-US" sz="28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hash|IV|CipherText</a:t>
            </a:r>
            <a:r>
              <a:rPr lang="en-US" sz="2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)</a:t>
            </a:r>
            <a:endParaRPr lang="en-CA" sz="28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62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Allows you to share the user’s session between TNEW and your non-TNEW sites</a:t>
            </a:r>
          </a:p>
          <a:p>
            <a:pPr lvl="1"/>
            <a:r>
              <a:rPr lang="en-US" dirty="0" err="1" smtClean="0"/>
              <a:t>Users’s</a:t>
            </a:r>
            <a:r>
              <a:rPr lang="en-US" dirty="0" smtClean="0"/>
              <a:t> login status</a:t>
            </a:r>
          </a:p>
          <a:p>
            <a:pPr lvl="1"/>
            <a:r>
              <a:rPr lang="en-US" dirty="0" smtClean="0"/>
              <a:t>Access to cart contents</a:t>
            </a:r>
          </a:p>
          <a:p>
            <a:pPr lvl="1"/>
            <a:r>
              <a:rPr lang="en-US" dirty="0" smtClean="0"/>
              <a:t>Membership status</a:t>
            </a:r>
          </a:p>
          <a:p>
            <a:pPr lvl="1"/>
            <a:r>
              <a:rPr lang="en-US" dirty="0" smtClean="0"/>
              <a:t>Account details</a:t>
            </a:r>
          </a:p>
          <a:p>
            <a:pPr lvl="1"/>
            <a:r>
              <a:rPr lang="en-US" dirty="0" smtClean="0"/>
              <a:t>Etc.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8005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it work?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2019151"/>
            <a:ext cx="8946541" cy="419548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TNEW encrypts the user’s session information in a cookie</a:t>
            </a:r>
          </a:p>
          <a:p>
            <a:r>
              <a:rPr lang="en-US" dirty="0" smtClean="0"/>
              <a:t>Details needed for decryption and encryption are provided in the admin section</a:t>
            </a:r>
          </a:p>
          <a:p>
            <a:r>
              <a:rPr lang="en-US" dirty="0" smtClean="0"/>
              <a:t>Your site uses these details to access the session information, which can then be used with the Tessitura API</a:t>
            </a:r>
          </a:p>
          <a:p>
            <a:endParaRPr lang="en-US" dirty="0" smtClean="0"/>
          </a:p>
          <a:p>
            <a:r>
              <a:rPr lang="en-US" dirty="0" smtClean="0"/>
              <a:t>Details:</a:t>
            </a:r>
            <a:endParaRPr lang="en-US" dirty="0"/>
          </a:p>
          <a:p>
            <a:pPr lvl="1"/>
            <a:r>
              <a:rPr lang="en-US" dirty="0" smtClean="0"/>
              <a:t>Passphrase</a:t>
            </a:r>
          </a:p>
          <a:p>
            <a:pPr lvl="1"/>
            <a:r>
              <a:rPr lang="en-US" dirty="0" smtClean="0"/>
              <a:t>Salt</a:t>
            </a:r>
          </a:p>
          <a:p>
            <a:pPr lvl="1"/>
            <a:r>
              <a:rPr lang="en-US" dirty="0" smtClean="0"/>
              <a:t>Authentication key</a:t>
            </a:r>
          </a:p>
          <a:p>
            <a:pPr lvl="1"/>
            <a:r>
              <a:rPr lang="en-US" dirty="0" smtClean="0"/>
              <a:t>Iterations</a:t>
            </a:r>
            <a:endParaRPr lang="en-CA" dirty="0"/>
          </a:p>
        </p:txBody>
      </p:sp>
      <p:pic>
        <p:nvPicPr>
          <p:cNvPr id="1026" name="Picture 2" descr="https://upload.wikimedia.org/wikipedia/commons/thumb/5/5f/Asterisks_four.svg/2000px-Asterisks_four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519" y="4554070"/>
            <a:ext cx="484842" cy="448236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030" name="Picture 6" descr="http://blogs.plos.org/obesitypanacea/files/2010/10/SaltShak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433" y="4912659"/>
            <a:ext cx="505748" cy="446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cdn3.iconfinder.com/data/icons/transfers/100/239331-loop_arrows_2-51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981" y="5611907"/>
            <a:ext cx="528918" cy="528918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036" name="Picture 12" descr="http://www.psdgraphics.com/file/fingerprint-ic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638" y="5234306"/>
            <a:ext cx="634951" cy="47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91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Encrypting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Passphrase, Salt, Iterations to make a key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5576582" y="2983249"/>
            <a:ext cx="1932545" cy="1249410"/>
            <a:chOff x="5576582" y="2983249"/>
            <a:chExt cx="1932545" cy="1249410"/>
          </a:xfrm>
        </p:grpSpPr>
        <p:pic>
          <p:nvPicPr>
            <p:cNvPr id="6" name="Picture 10" descr="https://cdn3.iconfinder.com/data/icons/transfers/100/239331-loop_arrows_2-512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9717" y="2983249"/>
              <a:ext cx="1249410" cy="1249410"/>
            </a:xfrm>
            <a:prstGeom prst="rect">
              <a:avLst/>
            </a:prstGeom>
            <a:solidFill>
              <a:schemeClr val="tx1"/>
            </a:solidFill>
          </p:spPr>
        </p:pic>
        <p:sp>
          <p:nvSpPr>
            <p:cNvPr id="8" name="TextBox 7"/>
            <p:cNvSpPr txBox="1"/>
            <p:nvPr/>
          </p:nvSpPr>
          <p:spPr>
            <a:xfrm>
              <a:off x="5576582" y="3309329"/>
              <a:ext cx="47961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*</a:t>
              </a:r>
              <a:endParaRPr lang="en-CA" sz="54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9490" y="3048678"/>
            <a:ext cx="4473575" cy="1110266"/>
            <a:chOff x="899490" y="3048678"/>
            <a:chExt cx="4473575" cy="1110266"/>
          </a:xfrm>
        </p:grpSpPr>
        <p:pic>
          <p:nvPicPr>
            <p:cNvPr id="4" name="Picture 2" descr="https://upload.wikimedia.org/wikipedia/commons/thumb/5/5f/Asterisks_four.svg/2000px-Asterisks_four.svg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6400" y="3056964"/>
              <a:ext cx="1191975" cy="1101980"/>
            </a:xfrm>
            <a:prstGeom prst="rect">
              <a:avLst/>
            </a:prstGeom>
            <a:solidFill>
              <a:schemeClr val="tx1"/>
            </a:solidFill>
          </p:spPr>
        </p:pic>
        <p:pic>
          <p:nvPicPr>
            <p:cNvPr id="5" name="Picture 6" descr="http://blogs.plos.org/obesitypanacea/files/2010/10/SaltShaker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9660" y="3056964"/>
              <a:ext cx="1249410" cy="11019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2826933" y="3146289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+</a:t>
              </a:r>
              <a:endParaRPr lang="en-CA" sz="54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99490" y="3048678"/>
              <a:ext cx="43954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(</a:t>
              </a:r>
              <a:endParaRPr lang="en-CA" sz="54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933521" y="3138003"/>
              <a:ext cx="43954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)</a:t>
              </a:r>
              <a:endParaRPr lang="en-CA" sz="54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622332" y="2970519"/>
            <a:ext cx="2313143" cy="1274869"/>
            <a:chOff x="7622332" y="2970519"/>
            <a:chExt cx="2313143" cy="1274869"/>
          </a:xfrm>
        </p:grpSpPr>
        <p:sp>
          <p:nvSpPr>
            <p:cNvPr id="9" name="TextBox 8"/>
            <p:cNvSpPr txBox="1"/>
            <p:nvPr/>
          </p:nvSpPr>
          <p:spPr>
            <a:xfrm>
              <a:off x="7622332" y="3138003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=</a:t>
              </a:r>
              <a:endParaRPr lang="en-CA" sz="5400" dirty="0"/>
            </a:p>
          </p:txBody>
        </p:sp>
        <p:pic>
          <p:nvPicPr>
            <p:cNvPr id="2050" name="Picture 2" descr="http://cdn.innovativelanguage.com/wordlists/media/thumb/8404_fit51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0606" y="2970519"/>
              <a:ext cx="1274869" cy="1274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83153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Encrypting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the key to encrypt the session details and use the authentication key to “sign” the message</a:t>
            </a:r>
            <a:endParaRPr lang="en-CA" dirty="0"/>
          </a:p>
        </p:txBody>
      </p:sp>
      <p:grpSp>
        <p:nvGrpSpPr>
          <p:cNvPr id="17" name="Group 16"/>
          <p:cNvGrpSpPr/>
          <p:nvPr/>
        </p:nvGrpSpPr>
        <p:grpSpPr>
          <a:xfrm>
            <a:off x="1446337" y="2944626"/>
            <a:ext cx="4676802" cy="1274869"/>
            <a:chOff x="1446337" y="2944626"/>
            <a:chExt cx="4676802" cy="1274869"/>
          </a:xfrm>
        </p:grpSpPr>
        <p:sp>
          <p:nvSpPr>
            <p:cNvPr id="4" name="TextBox 3"/>
            <p:cNvSpPr txBox="1"/>
            <p:nvPr/>
          </p:nvSpPr>
          <p:spPr>
            <a:xfrm>
              <a:off x="1446337" y="3120396"/>
              <a:ext cx="43954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(</a:t>
              </a:r>
              <a:endParaRPr lang="en-CA" sz="5400" dirty="0"/>
            </a:p>
          </p:txBody>
        </p:sp>
        <p:pic>
          <p:nvPicPr>
            <p:cNvPr id="5" name="Picture 2" descr="http://cdn.innovativelanguage.com/wordlists/media/thumb/8404_fit51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5688" y="2944626"/>
              <a:ext cx="1274869" cy="1274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460364" y="3120395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+</a:t>
              </a:r>
              <a:endParaRPr lang="en-CA" sz="54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172030" y="3089618"/>
              <a:ext cx="1404552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Session</a:t>
              </a:r>
            </a:p>
            <a:p>
              <a:r>
                <a:rPr lang="en-US" sz="2800" dirty="0" smtClean="0"/>
                <a:t>Details</a:t>
              </a:r>
              <a:endParaRPr lang="en-CA" sz="28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683595" y="3120395"/>
              <a:ext cx="43954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)</a:t>
              </a:r>
              <a:endParaRPr lang="en-CA" sz="5400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230152" y="3032510"/>
            <a:ext cx="2315799" cy="1099100"/>
            <a:chOff x="6230152" y="3032510"/>
            <a:chExt cx="2315799" cy="1099100"/>
          </a:xfrm>
        </p:grpSpPr>
        <p:sp>
          <p:nvSpPr>
            <p:cNvPr id="9" name="TextBox 8"/>
            <p:cNvSpPr txBox="1"/>
            <p:nvPr/>
          </p:nvSpPr>
          <p:spPr>
            <a:xfrm>
              <a:off x="6230152" y="3103108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+</a:t>
              </a:r>
              <a:endParaRPr lang="en-CA" sz="5400" dirty="0"/>
            </a:p>
          </p:txBody>
        </p:sp>
        <p:pic>
          <p:nvPicPr>
            <p:cNvPr id="10" name="Picture 12" descr="http://www.psdgraphics.com/file/fingerprint-icon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80484" y="3032510"/>
              <a:ext cx="1465467" cy="10991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Group 18"/>
          <p:cNvGrpSpPr/>
          <p:nvPr/>
        </p:nvGrpSpPr>
        <p:grpSpPr>
          <a:xfrm>
            <a:off x="514631" y="3120395"/>
            <a:ext cx="10777472" cy="2814206"/>
            <a:chOff x="514631" y="3120395"/>
            <a:chExt cx="10777472" cy="2814206"/>
          </a:xfrm>
        </p:grpSpPr>
        <p:sp>
          <p:nvSpPr>
            <p:cNvPr id="11" name="TextBox 10"/>
            <p:cNvSpPr txBox="1"/>
            <p:nvPr/>
          </p:nvSpPr>
          <p:spPr>
            <a:xfrm>
              <a:off x="8799591" y="3120395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=</a:t>
              </a:r>
              <a:endParaRPr lang="en-CA" sz="540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14631" y="5011271"/>
              <a:ext cx="1077747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dirty="0"/>
                <a:t>odBWWwBMBx9leq6WSLoVElsjfhGzNCxlWkuhQmEufbMaAapGRYP0ow7kp6BLwFdsaNy1NAue4ivcyg9I4nboyRee28SbMDLHURCQtpbW5kB6JlH6soHCjnyCvILaJXm0d6h6wUTIq8hnv/sf9AW86pPqiHVCBjyvxDkNFYEH6Rie2yWYFGaKTWOhgtgQNWc3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565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Decrypting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 the same thing but in reverse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538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Personalized welcome messages</a:t>
            </a:r>
          </a:p>
          <a:p>
            <a:r>
              <a:rPr lang="en-US" dirty="0" smtClean="0"/>
              <a:t>Cart content indicators</a:t>
            </a:r>
          </a:p>
          <a:p>
            <a:r>
              <a:rPr lang="en-US" dirty="0" smtClean="0"/>
              <a:t>Special “Members Only” website</a:t>
            </a:r>
          </a:p>
          <a:p>
            <a:endParaRPr lang="en-US" dirty="0"/>
          </a:p>
          <a:p>
            <a:r>
              <a:rPr lang="en-US" dirty="0" smtClean="0"/>
              <a:t>Custom calendar</a:t>
            </a:r>
          </a:p>
          <a:p>
            <a:pPr lvl="1"/>
            <a:r>
              <a:rPr lang="en-US" dirty="0" smtClean="0"/>
              <a:t>Buy Now links based on ranking</a:t>
            </a:r>
          </a:p>
          <a:p>
            <a:r>
              <a:rPr lang="en-US" dirty="0" smtClean="0"/>
              <a:t>Brochure requests</a:t>
            </a:r>
          </a:p>
          <a:p>
            <a:endParaRPr lang="en-US" dirty="0"/>
          </a:p>
          <a:p>
            <a:r>
              <a:rPr lang="en-US" dirty="0" smtClean="0"/>
              <a:t>Once a user is logged in to TNEW they will be logged in on your site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089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</a:p>
          <a:p>
            <a:r>
              <a:rPr lang="en-US" dirty="0" smtClean="0"/>
              <a:t>Comments?</a:t>
            </a:r>
          </a:p>
          <a:p>
            <a:r>
              <a:rPr lang="en-US" dirty="0" smtClean="0"/>
              <a:t>Ideas?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9985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What’s next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Please go to Rehearsal Hall 1 (the big one upstairs)</a:t>
            </a:r>
          </a:p>
          <a:p>
            <a:r>
              <a:rPr lang="en-US" dirty="0" smtClean="0"/>
              <a:t>Final wrap-up</a:t>
            </a:r>
          </a:p>
          <a:p>
            <a:r>
              <a:rPr lang="en-US" dirty="0" smtClean="0"/>
              <a:t>Raffle draw!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6166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1334</TotalTime>
  <Words>1068</Words>
  <Application>Microsoft Office PowerPoint</Application>
  <PresentationFormat>Widescreen</PresentationFormat>
  <Paragraphs>200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Century Gothic</vt:lpstr>
      <vt:lpstr>Consolas</vt:lpstr>
      <vt:lpstr>Wingdings</vt:lpstr>
      <vt:lpstr>Wingdings 3</vt:lpstr>
      <vt:lpstr>Ion</vt:lpstr>
      <vt:lpstr>TN Express Web</vt:lpstr>
      <vt:lpstr>Overview</vt:lpstr>
      <vt:lpstr>TNEW Templates</vt:lpstr>
      <vt:lpstr>Self-Hosting Your Template</vt:lpstr>
      <vt:lpstr>The Easy Way (Tessitura Hosts)</vt:lpstr>
      <vt:lpstr>The Fun Way! (Self-Hosting)</vt:lpstr>
      <vt:lpstr>Requirements</vt:lpstr>
      <vt:lpstr>Requirements met! Now what?</vt:lpstr>
      <vt:lpstr>Template Example</vt:lpstr>
      <vt:lpstr>Template Example</vt:lpstr>
      <vt:lpstr>Requirements met! Now what?</vt:lpstr>
      <vt:lpstr>PowerPoint Presentation</vt:lpstr>
      <vt:lpstr>Template Tips</vt:lpstr>
      <vt:lpstr>Pre-Cart &amp; Checkout Customizations</vt:lpstr>
      <vt:lpstr>Pre-Cart &amp; Checkout Customizations</vt:lpstr>
      <vt:lpstr>Pre-Cart Customizations</vt:lpstr>
      <vt:lpstr>Validations</vt:lpstr>
      <vt:lpstr>LWP_VALIDATE_CART</vt:lpstr>
      <vt:lpstr>Example – Assistive Listening Devices</vt:lpstr>
      <vt:lpstr>Example – Assistive Listening Devices</vt:lpstr>
      <vt:lpstr>Example – Suggested Performances</vt:lpstr>
      <vt:lpstr>Example – Both Together!</vt:lpstr>
      <vt:lpstr>Example – Both Together!</vt:lpstr>
      <vt:lpstr>Shared Session Authentication</vt:lpstr>
      <vt:lpstr>What is it?</vt:lpstr>
      <vt:lpstr>How does it work?</vt:lpstr>
      <vt:lpstr>Encrypting</vt:lpstr>
      <vt:lpstr>Encrypting</vt:lpstr>
      <vt:lpstr>Decrypting</vt:lpstr>
      <vt:lpstr>Examples</vt:lpstr>
      <vt:lpstr>Thank You!</vt:lpstr>
      <vt:lpstr>What’s next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TN Express Web</dc:title>
  <dc:creator>Michael Farr</dc:creator>
  <cp:lastModifiedBy>Michael Farr</cp:lastModifiedBy>
  <cp:revision>132</cp:revision>
  <dcterms:created xsi:type="dcterms:W3CDTF">2015-11-09T15:18:40Z</dcterms:created>
  <dcterms:modified xsi:type="dcterms:W3CDTF">2015-11-11T19:16:32Z</dcterms:modified>
</cp:coreProperties>
</file>