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15"/>
  </p:notesMasterIdLst>
  <p:sldIdLst>
    <p:sldId id="256" r:id="rId2"/>
    <p:sldId id="257" r:id="rId3"/>
    <p:sldId id="270" r:id="rId4"/>
    <p:sldId id="258" r:id="rId5"/>
    <p:sldId id="259" r:id="rId6"/>
    <p:sldId id="260" r:id="rId7"/>
    <p:sldId id="265" r:id="rId8"/>
    <p:sldId id="261" r:id="rId9"/>
    <p:sldId id="262" r:id="rId10"/>
    <p:sldId id="268" r:id="rId11"/>
    <p:sldId id="267" r:id="rId12"/>
    <p:sldId id="264" r:id="rId13"/>
    <p:sldId id="266"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4" d="100"/>
          <a:sy n="84" d="100"/>
        </p:scale>
        <p:origin x="462" y="7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68DF885-1AB4-4EF0-BF51-283A621A2BD6}" type="datetimeFigureOut">
              <a:rPr lang="en-US" smtClean="0"/>
              <a:pPr/>
              <a:t>5/4/2015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F970B90-C6D9-4995-8041-98B3EB795A16}" type="slidenum">
              <a:rPr lang="en-US" smtClean="0"/>
              <a:pPr/>
              <a:t>‹#›</a:t>
            </a:fld>
            <a:endParaRPr lang="en-US"/>
          </a:p>
        </p:txBody>
      </p:sp>
    </p:spTree>
    <p:extLst>
      <p:ext uri="{BB962C8B-B14F-4D97-AF65-F5344CB8AC3E}">
        <p14:creationId xmlns:p14="http://schemas.microsoft.com/office/powerpoint/2010/main" val="3756583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F970B90-C6D9-4995-8041-98B3EB795A16}" type="slidenum">
              <a:rPr lang="en-US" smtClean="0"/>
              <a:pPr/>
              <a:t>1</a:t>
            </a:fld>
            <a:endParaRPr lang="en-US"/>
          </a:p>
        </p:txBody>
      </p:sp>
    </p:spTree>
    <p:extLst>
      <p:ext uri="{BB962C8B-B14F-4D97-AF65-F5344CB8AC3E}">
        <p14:creationId xmlns:p14="http://schemas.microsoft.com/office/powerpoint/2010/main" val="1976485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DE3808E-F3DC-4F49-B306-3CA53DF6B416}" type="datetimeFigureOut">
              <a:rPr lang="en-US" smtClean="0"/>
              <a:pPr/>
              <a:t>5/4/2015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45DBD4-5E71-4F64-824B-E485BFD333FE}"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DE3808E-F3DC-4F49-B306-3CA53DF6B416}" type="datetimeFigureOut">
              <a:rPr lang="en-US" smtClean="0"/>
              <a:pPr/>
              <a:t>5/4/2015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45DBD4-5E71-4F64-824B-E485BFD333F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DE3808E-F3DC-4F49-B306-3CA53DF6B416}" type="datetimeFigureOut">
              <a:rPr lang="en-US" smtClean="0"/>
              <a:pPr/>
              <a:t>5/4/2015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45DBD4-5E71-4F64-824B-E485BFD333F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DE3808E-F3DC-4F49-B306-3CA53DF6B416}" type="datetimeFigureOut">
              <a:rPr lang="en-US" smtClean="0"/>
              <a:pPr/>
              <a:t>5/4/2015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45DBD4-5E71-4F64-824B-E485BFD333F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DE3808E-F3DC-4F49-B306-3CA53DF6B416}" type="datetimeFigureOut">
              <a:rPr lang="en-US" smtClean="0"/>
              <a:pPr/>
              <a:t>5/4/2015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645DBD4-5E71-4F64-824B-E485BFD333F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DE3808E-F3DC-4F49-B306-3CA53DF6B416}" type="datetimeFigureOut">
              <a:rPr lang="en-US" smtClean="0"/>
              <a:pPr/>
              <a:t>5/4/2015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645DBD4-5E71-4F64-824B-E485BFD333F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E3808E-F3DC-4F49-B306-3CA53DF6B416}" type="datetimeFigureOut">
              <a:rPr lang="en-US" smtClean="0"/>
              <a:pPr/>
              <a:t>5/4/2015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645DBD4-5E71-4F64-824B-E485BFD333F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DE3808E-F3DC-4F49-B306-3CA53DF6B416}" type="datetimeFigureOut">
              <a:rPr lang="en-US" smtClean="0"/>
              <a:pPr/>
              <a:t>5/4/2015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45DBD4-5E71-4F64-824B-E485BFD333F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DE3808E-F3DC-4F49-B306-3CA53DF6B416}" type="datetimeFigureOut">
              <a:rPr lang="en-US" smtClean="0"/>
              <a:pPr/>
              <a:t>5/4/2015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45DBD4-5E71-4F64-824B-E485BFD333F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DE3808E-F3DC-4F49-B306-3CA53DF6B416}" type="datetimeFigureOut">
              <a:rPr lang="en-US" smtClean="0"/>
              <a:pPr/>
              <a:t>5/4/2015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45DBD4-5E71-4F64-824B-E485BFD333F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DE3808E-F3DC-4F49-B306-3CA53DF6B416}" type="datetimeFigureOut">
              <a:rPr lang="en-US" smtClean="0"/>
              <a:pPr/>
              <a:t>5/4/2015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45DBD4-5E71-4F64-824B-E485BFD333FE}"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E3808E-F3DC-4F49-B306-3CA53DF6B416}" type="datetimeFigureOut">
              <a:rPr lang="en-US" smtClean="0"/>
              <a:pPr/>
              <a:t>5/4/2015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45DBD4-5E71-4F64-824B-E485BFD333F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bit.ly/1puOhWJ" TargetMode="External"/><Relationship Id="rId2" Type="http://schemas.openxmlformats.org/officeDocument/2006/relationships/hyperlink" Target="http://bit.ly/1zN4jyp" TargetMode="Externa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hyperlink" Target="mailto:kshah@national.ballet.ca" TargetMode="External"/><Relationship Id="rId4" Type="http://schemas.openxmlformats.org/officeDocument/2006/relationships/hyperlink" Target="mailto:fmargueirat@national.ballet.c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37360" y="2209800"/>
            <a:ext cx="7406640" cy="1472184"/>
          </a:xfrm>
        </p:spPr>
        <p:txBody>
          <a:bodyPr/>
          <a:lstStyle/>
          <a:p>
            <a:r>
              <a:rPr lang="en-US" dirty="0" smtClean="0"/>
              <a:t>Tessitura Interceptors</a:t>
            </a:r>
            <a:endParaRPr lang="en-US" dirty="0"/>
          </a:p>
        </p:txBody>
      </p:sp>
      <p:sp>
        <p:nvSpPr>
          <p:cNvPr id="3" name="Subtitle 2"/>
          <p:cNvSpPr>
            <a:spLocks noGrp="1"/>
          </p:cNvSpPr>
          <p:nvPr>
            <p:ph type="subTitle" idx="1"/>
          </p:nvPr>
        </p:nvSpPr>
        <p:spPr>
          <a:xfrm>
            <a:off x="1371600" y="4648200"/>
            <a:ext cx="7406640" cy="1752600"/>
          </a:xfrm>
        </p:spPr>
        <p:txBody>
          <a:bodyPr/>
          <a:lstStyle/>
          <a:p>
            <a:r>
              <a:rPr lang="en-US" dirty="0" smtClean="0"/>
              <a:t>                                        Fernando </a:t>
            </a:r>
            <a:r>
              <a:rPr lang="en-US" dirty="0" smtClean="0"/>
              <a:t>Margueirat</a:t>
            </a:r>
          </a:p>
          <a:p>
            <a:pPr algn="r"/>
            <a:r>
              <a:rPr lang="en-US" dirty="0" smtClean="0"/>
              <a:t>Kruti Shah</a:t>
            </a:r>
            <a:endParaRPr lang="en-US" dirty="0" smtClean="0"/>
          </a:p>
          <a:p>
            <a:endParaRPr lang="en-US" dirty="0"/>
          </a:p>
        </p:txBody>
      </p:sp>
      <p:pic>
        <p:nvPicPr>
          <p:cNvPr id="1026" name="Picture 2" descr="G:\default\Logos\National Ballet of Canada Logos\NBofC_color (JPEG version) RGB.bmp"/>
          <p:cNvPicPr>
            <a:picLocks noChangeAspect="1" noChangeArrowheads="1"/>
          </p:cNvPicPr>
          <p:nvPr/>
        </p:nvPicPr>
        <p:blipFill>
          <a:blip r:embed="rId3" cstate="print"/>
          <a:srcRect/>
          <a:stretch>
            <a:fillRect/>
          </a:stretch>
        </p:blipFill>
        <p:spPr bwMode="auto">
          <a:xfrm>
            <a:off x="0" y="0"/>
            <a:ext cx="1828800" cy="18288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p:cNvPicPr>
            <a:picLocks noChangeAspect="1" noChangeArrowheads="1"/>
          </p:cNvPicPr>
          <p:nvPr/>
        </p:nvPicPr>
        <p:blipFill>
          <a:blip r:embed="rId2" cstate="print"/>
          <a:srcRect/>
          <a:stretch>
            <a:fillRect/>
          </a:stretch>
        </p:blipFill>
        <p:spPr bwMode="auto">
          <a:xfrm>
            <a:off x="914400" y="4191000"/>
            <a:ext cx="6477000" cy="685800"/>
          </a:xfrm>
          <a:prstGeom prst="rect">
            <a:avLst/>
          </a:prstGeom>
          <a:noFill/>
          <a:ln w="9525">
            <a:noFill/>
            <a:miter lim="800000"/>
            <a:headEnd/>
            <a:tailEnd/>
          </a:ln>
        </p:spPr>
      </p:pic>
      <p:sp>
        <p:nvSpPr>
          <p:cNvPr id="2" name="Title 1"/>
          <p:cNvSpPr>
            <a:spLocks noGrp="1"/>
          </p:cNvSpPr>
          <p:nvPr>
            <p:ph type="title"/>
          </p:nvPr>
        </p:nvSpPr>
        <p:spPr>
          <a:xfrm>
            <a:off x="457200" y="655639"/>
            <a:ext cx="8229600" cy="1143000"/>
          </a:xfrm>
        </p:spPr>
        <p:txBody>
          <a:bodyPr/>
          <a:lstStyle/>
          <a:p>
            <a:r>
              <a:rPr lang="en-US" dirty="0" smtClean="0"/>
              <a:t>Introduction to REST Service</a:t>
            </a:r>
            <a:endParaRPr lang="en-US" dirty="0"/>
          </a:p>
        </p:txBody>
      </p:sp>
      <p:sp>
        <p:nvSpPr>
          <p:cNvPr id="3" name="Content Placeholder 2"/>
          <p:cNvSpPr>
            <a:spLocks noGrp="1"/>
          </p:cNvSpPr>
          <p:nvPr>
            <p:ph idx="1"/>
          </p:nvPr>
        </p:nvSpPr>
        <p:spPr>
          <a:xfrm>
            <a:off x="457200" y="1981201"/>
            <a:ext cx="8153400" cy="3733799"/>
          </a:xfrm>
        </p:spPr>
        <p:txBody>
          <a:bodyPr>
            <a:normAutofit/>
          </a:bodyPr>
          <a:lstStyle/>
          <a:p>
            <a:r>
              <a:rPr lang="en-US" sz="2400" dirty="0" smtClean="0"/>
              <a:t>Uses </a:t>
            </a:r>
            <a:r>
              <a:rPr lang="en-US" sz="2400" dirty="0" smtClean="0"/>
              <a:t>http protocol same as web browser</a:t>
            </a:r>
          </a:p>
          <a:p>
            <a:r>
              <a:rPr lang="en-US" sz="2400" dirty="0" smtClean="0"/>
              <a:t>Plain text requests and responses</a:t>
            </a:r>
          </a:p>
          <a:p>
            <a:r>
              <a:rPr lang="en-US" sz="2400" dirty="0" smtClean="0"/>
              <a:t>Easy to debug using browser</a:t>
            </a:r>
          </a:p>
          <a:p>
            <a:r>
              <a:rPr lang="en-US" sz="2400" b="0" dirty="0" smtClean="0"/>
              <a:t>Resources defined on URIs</a:t>
            </a:r>
          </a:p>
          <a:p>
            <a:endParaRPr lang="en-US" sz="2400" dirty="0"/>
          </a:p>
          <a:p>
            <a:endParaRPr lang="en-US" sz="2400" b="0" dirty="0" smtClean="0"/>
          </a:p>
          <a:p>
            <a:pPr>
              <a:buNone/>
            </a:pPr>
            <a:endParaRPr lang="en-US" dirty="0" smtClean="0"/>
          </a:p>
          <a:p>
            <a:endParaRPr lang="en-US" dirty="0" smtClean="0"/>
          </a:p>
          <a:p>
            <a:pPr>
              <a:buNone/>
            </a:pPr>
            <a:endParaRPr lang="en-US" dirty="0" smtClean="0"/>
          </a:p>
          <a:p>
            <a:endParaRPr lang="en-US" dirty="0"/>
          </a:p>
        </p:txBody>
      </p:sp>
      <p:pic>
        <p:nvPicPr>
          <p:cNvPr id="5" name="Picture 2" descr="G:\default\Logos\National Ballet of Canada Logos\NBofC_color (JPEG version) RGB.bmp"/>
          <p:cNvPicPr>
            <a:picLocks noChangeAspect="1" noChangeArrowheads="1"/>
          </p:cNvPicPr>
          <p:nvPr/>
        </p:nvPicPr>
        <p:blipFill>
          <a:blip r:embed="rId3" cstate="print"/>
          <a:srcRect/>
          <a:stretch>
            <a:fillRect/>
          </a:stretch>
        </p:blipFill>
        <p:spPr bwMode="auto">
          <a:xfrm>
            <a:off x="0" y="0"/>
            <a:ext cx="1295400" cy="129540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HTTP Response Sample</a:t>
            </a:r>
            <a:endParaRPr lang="en-US" dirty="0"/>
          </a:p>
        </p:txBody>
      </p:sp>
      <p:sp>
        <p:nvSpPr>
          <p:cNvPr id="3" name="Content Placeholder 2"/>
          <p:cNvSpPr>
            <a:spLocks noGrp="1"/>
          </p:cNvSpPr>
          <p:nvPr>
            <p:ph idx="1"/>
          </p:nvPr>
        </p:nvSpPr>
        <p:spPr>
          <a:xfrm>
            <a:off x="457200" y="1295400"/>
            <a:ext cx="8229600" cy="5410200"/>
          </a:xfrm>
        </p:spPr>
        <p:txBody>
          <a:bodyPr>
            <a:normAutofit fontScale="32500" lnSpcReduction="20000"/>
          </a:bodyPr>
          <a:lstStyle/>
          <a:p>
            <a:pPr marL="0" indent="0">
              <a:buNone/>
            </a:pPr>
            <a:r>
              <a:rPr lang="en-US" dirty="0"/>
              <a:t>&lt;Constituent </a:t>
            </a:r>
            <a:r>
              <a:rPr lang="en-US" dirty="0" err="1"/>
              <a:t>xmlns:i</a:t>
            </a:r>
            <a:r>
              <a:rPr lang="en-US" dirty="0"/>
              <a:t>="http://www.w3.org/2001/XMLSchema-instance</a:t>
            </a:r>
            <a:r>
              <a:rPr lang="en-US" dirty="0" smtClean="0"/>
              <a:t>"&gt;</a:t>
            </a:r>
          </a:p>
          <a:p>
            <a:pPr marL="0" indent="0">
              <a:buNone/>
            </a:pPr>
            <a:r>
              <a:rPr lang="en-US" dirty="0" smtClean="0"/>
              <a:t>&lt;</a:t>
            </a:r>
            <a:r>
              <a:rPr lang="en-US" dirty="0" err="1"/>
              <a:t>ConstituentType</a:t>
            </a:r>
            <a:r>
              <a:rPr lang="en-US" dirty="0" smtClean="0"/>
              <a:t>&gt;</a:t>
            </a:r>
          </a:p>
          <a:p>
            <a:pPr marL="0" indent="0">
              <a:buNone/>
            </a:pPr>
            <a:r>
              <a:rPr lang="en-US" dirty="0" smtClean="0"/>
              <a:t>  &lt;</a:t>
            </a:r>
            <a:r>
              <a:rPr lang="en-US" dirty="0" err="1"/>
              <a:t>ConstituentGroup</a:t>
            </a:r>
            <a:r>
              <a:rPr lang="en-US" dirty="0" smtClean="0"/>
              <a:t>&gt;</a:t>
            </a:r>
          </a:p>
          <a:p>
            <a:pPr marL="0" indent="0">
              <a:buNone/>
            </a:pPr>
            <a:r>
              <a:rPr lang="en-US" dirty="0"/>
              <a:t> </a:t>
            </a:r>
            <a:r>
              <a:rPr lang="en-US" dirty="0" smtClean="0"/>
              <a:t>   &lt;</a:t>
            </a:r>
            <a:r>
              <a:rPr lang="en-US" dirty="0"/>
              <a:t>Description&gt;Individual&lt;/Description</a:t>
            </a:r>
            <a:r>
              <a:rPr lang="en-US" dirty="0" smtClean="0"/>
              <a:t>&gt;</a:t>
            </a:r>
          </a:p>
          <a:p>
            <a:pPr marL="0" indent="0">
              <a:buNone/>
            </a:pPr>
            <a:r>
              <a:rPr lang="en-US" dirty="0"/>
              <a:t> </a:t>
            </a:r>
            <a:r>
              <a:rPr lang="en-US" dirty="0" smtClean="0"/>
              <a:t>   &lt;</a:t>
            </a:r>
            <a:r>
              <a:rPr lang="en-US" dirty="0"/>
              <a:t>Id&gt;1&lt;/Id</a:t>
            </a:r>
            <a:r>
              <a:rPr lang="en-US" dirty="0" smtClean="0"/>
              <a:t>&gt;</a:t>
            </a:r>
          </a:p>
          <a:p>
            <a:pPr marL="0" indent="0">
              <a:buNone/>
            </a:pPr>
            <a:r>
              <a:rPr lang="en-US" dirty="0"/>
              <a:t> </a:t>
            </a:r>
            <a:r>
              <a:rPr lang="en-US" dirty="0" smtClean="0"/>
              <a:t>   &lt;</a:t>
            </a:r>
            <a:r>
              <a:rPr lang="en-US" dirty="0"/>
              <a:t>Inactive&gt;false&lt;/Inactive</a:t>
            </a:r>
            <a:r>
              <a:rPr lang="en-US" dirty="0" smtClean="0"/>
              <a:t>&gt;</a:t>
            </a:r>
          </a:p>
          <a:p>
            <a:pPr marL="0" indent="0">
              <a:buNone/>
            </a:pPr>
            <a:r>
              <a:rPr lang="en-US" dirty="0"/>
              <a:t> </a:t>
            </a:r>
            <a:r>
              <a:rPr lang="en-US" dirty="0" smtClean="0"/>
              <a:t> &lt;/</a:t>
            </a:r>
            <a:r>
              <a:rPr lang="en-US" dirty="0" err="1"/>
              <a:t>ConstituentGroup</a:t>
            </a:r>
            <a:r>
              <a:rPr lang="en-US" dirty="0" smtClean="0"/>
              <a:t>&gt;</a:t>
            </a:r>
          </a:p>
          <a:p>
            <a:pPr marL="0" indent="0">
              <a:buNone/>
            </a:pPr>
            <a:r>
              <a:rPr lang="en-US" dirty="0"/>
              <a:t> </a:t>
            </a:r>
            <a:r>
              <a:rPr lang="en-US" dirty="0" smtClean="0"/>
              <a:t> &lt;</a:t>
            </a:r>
            <a:r>
              <a:rPr lang="en-US" dirty="0"/>
              <a:t>Description&gt;Individual&lt;/Description</a:t>
            </a:r>
            <a:r>
              <a:rPr lang="en-US" dirty="0" smtClean="0"/>
              <a:t>&gt;</a:t>
            </a:r>
          </a:p>
          <a:p>
            <a:pPr marL="0" indent="0">
              <a:buNone/>
            </a:pPr>
            <a:r>
              <a:rPr lang="en-US" dirty="0" smtClean="0"/>
              <a:t>    &lt;</a:t>
            </a:r>
            <a:r>
              <a:rPr lang="en-US" dirty="0"/>
              <a:t>Id&gt;1&lt;/Id</a:t>
            </a:r>
            <a:r>
              <a:rPr lang="en-US" dirty="0" smtClean="0"/>
              <a:t>&gt;</a:t>
            </a:r>
          </a:p>
          <a:p>
            <a:pPr marL="0" indent="0">
              <a:buNone/>
            </a:pPr>
            <a:r>
              <a:rPr lang="en-US" dirty="0" smtClean="0"/>
              <a:t>    &lt;</a:t>
            </a:r>
            <a:r>
              <a:rPr lang="en-US" dirty="0"/>
              <a:t>Inactive&gt;false&lt;/Inactive</a:t>
            </a:r>
            <a:r>
              <a:rPr lang="en-US" dirty="0" smtClean="0"/>
              <a:t>&gt;</a:t>
            </a:r>
          </a:p>
          <a:p>
            <a:pPr marL="0" indent="0">
              <a:buNone/>
            </a:pPr>
            <a:r>
              <a:rPr lang="en-US" dirty="0"/>
              <a:t> </a:t>
            </a:r>
            <a:r>
              <a:rPr lang="en-US" dirty="0" smtClean="0"/>
              <a:t> &lt;/</a:t>
            </a:r>
            <a:r>
              <a:rPr lang="en-US" dirty="0" err="1"/>
              <a:t>ConstituentType</a:t>
            </a:r>
            <a:r>
              <a:rPr lang="en-US" dirty="0" smtClean="0"/>
              <a:t>&gt;</a:t>
            </a:r>
          </a:p>
          <a:p>
            <a:pPr marL="0" indent="0">
              <a:buNone/>
            </a:pPr>
            <a:r>
              <a:rPr lang="en-US" dirty="0"/>
              <a:t> </a:t>
            </a:r>
            <a:r>
              <a:rPr lang="en-US" dirty="0" smtClean="0"/>
              <a:t> &lt;</a:t>
            </a:r>
            <a:r>
              <a:rPr lang="en-US" dirty="0"/>
              <a:t>CreateLocation&gt;POP&lt;/</a:t>
            </a:r>
            <a:r>
              <a:rPr lang="en-US" dirty="0" err="1"/>
              <a:t>CreateLocation</a:t>
            </a:r>
            <a:r>
              <a:rPr lang="en-US" dirty="0" smtClean="0"/>
              <a:t>&gt;</a:t>
            </a:r>
          </a:p>
          <a:p>
            <a:pPr marL="0" indent="0">
              <a:buNone/>
            </a:pPr>
            <a:r>
              <a:rPr lang="en-US" dirty="0"/>
              <a:t> </a:t>
            </a:r>
            <a:r>
              <a:rPr lang="en-US" dirty="0" smtClean="0"/>
              <a:t> &lt;</a:t>
            </a:r>
            <a:r>
              <a:rPr lang="en-US" dirty="0"/>
              <a:t>CreatedBy&gt;webapi  &lt;/</a:t>
            </a:r>
            <a:r>
              <a:rPr lang="en-US" dirty="0" err="1"/>
              <a:t>CreatedBy</a:t>
            </a:r>
            <a:r>
              <a:rPr lang="en-US" dirty="0" smtClean="0"/>
              <a:t>&gt;</a:t>
            </a:r>
          </a:p>
          <a:p>
            <a:pPr marL="0" indent="0">
              <a:buNone/>
            </a:pPr>
            <a:r>
              <a:rPr lang="en-US" dirty="0"/>
              <a:t> </a:t>
            </a:r>
            <a:r>
              <a:rPr lang="en-US" dirty="0" smtClean="0"/>
              <a:t> &lt;</a:t>
            </a:r>
            <a:r>
              <a:rPr lang="en-US" dirty="0" err="1"/>
              <a:t>CreatedDateTime</a:t>
            </a:r>
            <a:r>
              <a:rPr lang="en-US" dirty="0"/>
              <a:t>&gt;2004-11-16T09:49:51&lt;/</a:t>
            </a:r>
            <a:r>
              <a:rPr lang="en-US" dirty="0" err="1"/>
              <a:t>CreatedDateTime</a:t>
            </a:r>
            <a:r>
              <a:rPr lang="en-US" dirty="0" smtClean="0"/>
              <a:t>&gt;</a:t>
            </a:r>
          </a:p>
          <a:p>
            <a:pPr marL="0" indent="0">
              <a:buNone/>
            </a:pPr>
            <a:r>
              <a:rPr lang="en-US" dirty="0"/>
              <a:t> </a:t>
            </a:r>
            <a:r>
              <a:rPr lang="en-US" dirty="0" smtClean="0"/>
              <a:t> &lt;</a:t>
            </a:r>
            <a:r>
              <a:rPr lang="en-US" dirty="0" err="1"/>
              <a:t>DisplayName</a:t>
            </a:r>
            <a:r>
              <a:rPr lang="en-US" dirty="0"/>
              <a:t>&gt;Mr. Fernando Margueirat&lt;/</a:t>
            </a:r>
            <a:r>
              <a:rPr lang="en-US" dirty="0" err="1"/>
              <a:t>DisplayName</a:t>
            </a:r>
            <a:r>
              <a:rPr lang="en-US" dirty="0" smtClean="0"/>
              <a:t>&gt;</a:t>
            </a:r>
          </a:p>
          <a:p>
            <a:pPr marL="0" indent="0">
              <a:buNone/>
            </a:pPr>
            <a:r>
              <a:rPr lang="en-US" dirty="0"/>
              <a:t> </a:t>
            </a:r>
            <a:r>
              <a:rPr lang="en-US" dirty="0" smtClean="0"/>
              <a:t> &lt;</a:t>
            </a:r>
            <a:r>
              <a:rPr lang="en-US" dirty="0" err="1"/>
              <a:t>EmarketIndicator</a:t>
            </a:r>
            <a:r>
              <a:rPr lang="en-US" dirty="0" smtClean="0"/>
              <a:t>&gt;</a:t>
            </a:r>
          </a:p>
          <a:p>
            <a:pPr marL="0" indent="0">
              <a:buNone/>
            </a:pPr>
            <a:r>
              <a:rPr lang="en-US" dirty="0"/>
              <a:t> </a:t>
            </a:r>
            <a:r>
              <a:rPr lang="en-US" dirty="0" smtClean="0"/>
              <a:t>   &lt;</a:t>
            </a:r>
            <a:r>
              <a:rPr lang="en-US" dirty="0"/>
              <a:t>Description&gt;Unsubscribe&lt;/Description</a:t>
            </a:r>
            <a:r>
              <a:rPr lang="en-US" dirty="0" smtClean="0"/>
              <a:t>&gt;</a:t>
            </a:r>
          </a:p>
          <a:p>
            <a:pPr marL="0" indent="0">
              <a:buNone/>
            </a:pPr>
            <a:r>
              <a:rPr lang="en-US" dirty="0"/>
              <a:t> </a:t>
            </a:r>
            <a:r>
              <a:rPr lang="en-US" dirty="0" smtClean="0"/>
              <a:t>   &lt;</a:t>
            </a:r>
            <a:r>
              <a:rPr lang="en-US" dirty="0"/>
              <a:t>Id&gt;5&lt;/Id</a:t>
            </a:r>
            <a:r>
              <a:rPr lang="en-US" dirty="0" smtClean="0"/>
              <a:t>&gt;</a:t>
            </a:r>
          </a:p>
          <a:p>
            <a:pPr marL="0" indent="0">
              <a:buNone/>
            </a:pPr>
            <a:r>
              <a:rPr lang="en-US" dirty="0"/>
              <a:t> </a:t>
            </a:r>
            <a:r>
              <a:rPr lang="en-US" dirty="0" smtClean="0"/>
              <a:t>   &lt;</a:t>
            </a:r>
            <a:r>
              <a:rPr lang="en-US" dirty="0"/>
              <a:t>Inactive&gt;false&lt;/Inactive</a:t>
            </a:r>
            <a:r>
              <a:rPr lang="en-US" dirty="0" smtClean="0"/>
              <a:t>&gt;</a:t>
            </a:r>
          </a:p>
          <a:p>
            <a:pPr marL="0" indent="0">
              <a:buNone/>
            </a:pPr>
            <a:r>
              <a:rPr lang="en-US" dirty="0"/>
              <a:t> </a:t>
            </a:r>
            <a:r>
              <a:rPr lang="en-US" dirty="0" smtClean="0"/>
              <a:t> &lt;/</a:t>
            </a:r>
            <a:r>
              <a:rPr lang="en-US" dirty="0" err="1"/>
              <a:t>EmarketIndicator</a:t>
            </a:r>
            <a:r>
              <a:rPr lang="en-US" dirty="0" smtClean="0"/>
              <a:t>&gt;</a:t>
            </a:r>
          </a:p>
          <a:p>
            <a:pPr marL="0" indent="0">
              <a:buNone/>
            </a:pPr>
            <a:r>
              <a:rPr lang="en-US" dirty="0"/>
              <a:t> </a:t>
            </a:r>
            <a:r>
              <a:rPr lang="en-US" dirty="0" smtClean="0"/>
              <a:t> &lt;</a:t>
            </a:r>
            <a:r>
              <a:rPr lang="en-US" dirty="0" err="1"/>
              <a:t>FirstName</a:t>
            </a:r>
            <a:r>
              <a:rPr lang="en-US" dirty="0"/>
              <a:t>&gt;Fernando&lt;/</a:t>
            </a:r>
            <a:r>
              <a:rPr lang="en-US" dirty="0" err="1"/>
              <a:t>FirstName</a:t>
            </a:r>
            <a:r>
              <a:rPr lang="en-US" dirty="0" smtClean="0"/>
              <a:t>&gt;</a:t>
            </a:r>
          </a:p>
          <a:p>
            <a:pPr marL="0" indent="0">
              <a:buNone/>
            </a:pPr>
            <a:r>
              <a:rPr lang="en-US" dirty="0"/>
              <a:t> </a:t>
            </a:r>
            <a:r>
              <a:rPr lang="en-US" dirty="0" smtClean="0"/>
              <a:t> &lt;</a:t>
            </a:r>
            <a:r>
              <a:rPr lang="en-US" dirty="0"/>
              <a:t>Gender i:nil="true</a:t>
            </a:r>
            <a:r>
              <a:rPr lang="en-US" dirty="0" smtClean="0"/>
              <a:t>"/&gt;</a:t>
            </a:r>
          </a:p>
          <a:p>
            <a:pPr marL="0" indent="0">
              <a:buNone/>
            </a:pPr>
            <a:r>
              <a:rPr lang="en-US" dirty="0"/>
              <a:t> </a:t>
            </a:r>
            <a:r>
              <a:rPr lang="en-US" dirty="0" smtClean="0"/>
              <a:t> &lt;</a:t>
            </a:r>
            <a:r>
              <a:rPr lang="en-US" dirty="0"/>
              <a:t>Id&gt;503670&lt;/Id</a:t>
            </a:r>
            <a:r>
              <a:rPr lang="en-US" dirty="0" smtClean="0"/>
              <a:t>&gt;</a:t>
            </a:r>
          </a:p>
          <a:p>
            <a:pPr marL="0" indent="0">
              <a:buNone/>
            </a:pPr>
            <a:r>
              <a:rPr lang="en-US" dirty="0"/>
              <a:t> </a:t>
            </a:r>
            <a:r>
              <a:rPr lang="en-US" dirty="0" smtClean="0"/>
              <a:t> &lt;</a:t>
            </a:r>
            <a:r>
              <a:rPr lang="en-US" dirty="0"/>
              <a:t>Inactive</a:t>
            </a:r>
            <a:r>
              <a:rPr lang="en-US" dirty="0" smtClean="0"/>
              <a:t>&gt;</a:t>
            </a:r>
          </a:p>
          <a:p>
            <a:pPr marL="0" indent="0">
              <a:buNone/>
            </a:pPr>
            <a:r>
              <a:rPr lang="en-US" dirty="0"/>
              <a:t> </a:t>
            </a:r>
            <a:r>
              <a:rPr lang="en-US" dirty="0" smtClean="0"/>
              <a:t>   &lt;</a:t>
            </a:r>
            <a:r>
              <a:rPr lang="en-US" dirty="0"/>
              <a:t>Description&gt;Active&lt;/Description</a:t>
            </a:r>
            <a:r>
              <a:rPr lang="en-US" dirty="0" smtClean="0"/>
              <a:t>&gt;</a:t>
            </a:r>
          </a:p>
          <a:p>
            <a:pPr marL="0" indent="0">
              <a:buNone/>
            </a:pPr>
            <a:r>
              <a:rPr lang="en-US" dirty="0"/>
              <a:t> </a:t>
            </a:r>
            <a:r>
              <a:rPr lang="en-US" dirty="0" smtClean="0"/>
              <a:t>   &lt;</a:t>
            </a:r>
            <a:r>
              <a:rPr lang="en-US" dirty="0"/>
              <a:t>Id&gt;1&lt;/Id</a:t>
            </a:r>
            <a:r>
              <a:rPr lang="en-US" dirty="0" smtClean="0"/>
              <a:t>&gt;</a:t>
            </a:r>
          </a:p>
          <a:p>
            <a:pPr marL="0" indent="0">
              <a:buNone/>
            </a:pPr>
            <a:r>
              <a:rPr lang="en-US" dirty="0"/>
              <a:t> </a:t>
            </a:r>
            <a:r>
              <a:rPr lang="en-US" dirty="0" smtClean="0"/>
              <a:t>   &lt;</a:t>
            </a:r>
            <a:r>
              <a:rPr lang="en-US" dirty="0"/>
              <a:t>Inactive&gt;false&lt;/Inactive</a:t>
            </a:r>
            <a:r>
              <a:rPr lang="en-US" dirty="0" smtClean="0"/>
              <a:t>&gt;</a:t>
            </a:r>
          </a:p>
          <a:p>
            <a:pPr marL="0" indent="0">
              <a:buNone/>
            </a:pPr>
            <a:r>
              <a:rPr lang="en-US" dirty="0"/>
              <a:t> </a:t>
            </a:r>
            <a:r>
              <a:rPr lang="en-US" dirty="0" smtClean="0"/>
              <a:t> &lt;/</a:t>
            </a:r>
            <a:r>
              <a:rPr lang="en-US" dirty="0"/>
              <a:t>Inactive</a:t>
            </a:r>
            <a:r>
              <a:rPr lang="en-US" dirty="0" smtClean="0"/>
              <a:t>&gt;</a:t>
            </a:r>
          </a:p>
          <a:p>
            <a:pPr marL="0" indent="0">
              <a:buNone/>
            </a:pPr>
            <a:r>
              <a:rPr lang="en-US" dirty="0"/>
              <a:t> </a:t>
            </a:r>
            <a:r>
              <a:rPr lang="en-US" dirty="0" smtClean="0"/>
              <a:t> &lt;</a:t>
            </a:r>
            <a:r>
              <a:rPr lang="en-US" dirty="0"/>
              <a:t>InactiveReason i:nil="true</a:t>
            </a:r>
            <a:r>
              <a:rPr lang="en-US" dirty="0" smtClean="0"/>
              <a:t>"/&gt;</a:t>
            </a:r>
          </a:p>
          <a:p>
            <a:pPr marL="0" indent="0">
              <a:buNone/>
            </a:pPr>
            <a:r>
              <a:rPr lang="en-US" dirty="0"/>
              <a:t> </a:t>
            </a:r>
            <a:r>
              <a:rPr lang="en-US" dirty="0" smtClean="0"/>
              <a:t> &lt;</a:t>
            </a:r>
            <a:r>
              <a:rPr lang="en-US" dirty="0"/>
              <a:t>LastActivityDate&gt;2015-04-14T08:05:00&lt;/</a:t>
            </a:r>
            <a:r>
              <a:rPr lang="en-US" dirty="0" err="1"/>
              <a:t>LastActivityDate</a:t>
            </a:r>
            <a:r>
              <a:rPr lang="en-US" dirty="0" smtClean="0"/>
              <a:t>&gt;</a:t>
            </a:r>
          </a:p>
          <a:p>
            <a:pPr marL="0" indent="0">
              <a:buNone/>
            </a:pPr>
            <a:r>
              <a:rPr lang="en-US" dirty="0"/>
              <a:t> </a:t>
            </a:r>
            <a:r>
              <a:rPr lang="en-US" dirty="0" smtClean="0"/>
              <a:t> &lt;</a:t>
            </a:r>
            <a:r>
              <a:rPr lang="en-US" dirty="0"/>
              <a:t>LastGiftDate&gt;2009-10-21T11:23:29&lt;/</a:t>
            </a:r>
            <a:r>
              <a:rPr lang="en-US" dirty="0" err="1" smtClean="0"/>
              <a:t>LastGiftDate</a:t>
            </a:r>
            <a:r>
              <a:rPr lang="en-US" dirty="0" smtClean="0"/>
              <a:t>&gt;</a:t>
            </a:r>
          </a:p>
          <a:p>
            <a:pPr marL="0" indent="0">
              <a:buNone/>
            </a:pPr>
            <a:r>
              <a:rPr lang="en-US" dirty="0"/>
              <a:t> </a:t>
            </a:r>
            <a:r>
              <a:rPr lang="en-US" dirty="0" smtClean="0"/>
              <a:t> &lt;</a:t>
            </a:r>
            <a:r>
              <a:rPr lang="en-US" dirty="0"/>
              <a:t>LastName&gt;Margueirat&lt;/</a:t>
            </a:r>
            <a:r>
              <a:rPr lang="en-US" dirty="0" err="1"/>
              <a:t>LastName</a:t>
            </a:r>
            <a:r>
              <a:rPr lang="en-US" dirty="0" smtClean="0"/>
              <a:t>&gt;</a:t>
            </a:r>
          </a:p>
          <a:p>
            <a:pPr marL="0" indent="0">
              <a:buNone/>
            </a:pPr>
            <a:r>
              <a:rPr lang="en-US" dirty="0"/>
              <a:t> </a:t>
            </a:r>
            <a:r>
              <a:rPr lang="en-US" dirty="0" smtClean="0"/>
              <a:t> &lt;</a:t>
            </a:r>
            <a:r>
              <a:rPr lang="en-US" dirty="0"/>
              <a:t>LastTicketDate&gt;2015-04-14T08:05:00&lt;/</a:t>
            </a:r>
            <a:r>
              <a:rPr lang="en-US" dirty="0" err="1"/>
              <a:t>LastTicketDate</a:t>
            </a:r>
            <a:r>
              <a:rPr lang="en-US" dirty="0" smtClean="0"/>
              <a:t>&gt;</a:t>
            </a:r>
          </a:p>
        </p:txBody>
      </p:sp>
      <p:pic>
        <p:nvPicPr>
          <p:cNvPr id="4" name="Picture 2" descr="G:\default\Logos\National Ballet of Canada Logos\NBofC_color (JPEG version) RGB.bmp"/>
          <p:cNvPicPr>
            <a:picLocks noChangeAspect="1" noChangeArrowheads="1"/>
          </p:cNvPicPr>
          <p:nvPr/>
        </p:nvPicPr>
        <p:blipFill>
          <a:blip r:embed="rId2" cstate="print"/>
          <a:srcRect/>
          <a:stretch>
            <a:fillRect/>
          </a:stretch>
        </p:blipFill>
        <p:spPr bwMode="auto">
          <a:xfrm>
            <a:off x="0" y="0"/>
            <a:ext cx="1295400" cy="1295400"/>
          </a:xfrm>
          <a:prstGeom prst="rect">
            <a:avLst/>
          </a:prstGeom>
          <a:noFill/>
        </p:spPr>
      </p:pic>
    </p:spTree>
    <p:extLst>
      <p:ext uri="{BB962C8B-B14F-4D97-AF65-F5344CB8AC3E}">
        <p14:creationId xmlns:p14="http://schemas.microsoft.com/office/powerpoint/2010/main" val="4911458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are Interceptors</a:t>
            </a:r>
            <a:endParaRPr lang="en-US" dirty="0"/>
          </a:p>
        </p:txBody>
      </p:sp>
      <p:sp>
        <p:nvSpPr>
          <p:cNvPr id="3" name="Content Placeholder 2"/>
          <p:cNvSpPr>
            <a:spLocks noGrp="1"/>
          </p:cNvSpPr>
          <p:nvPr>
            <p:ph idx="1"/>
          </p:nvPr>
        </p:nvSpPr>
        <p:spPr/>
        <p:txBody>
          <a:bodyPr>
            <a:normAutofit lnSpcReduction="10000"/>
          </a:bodyPr>
          <a:lstStyle/>
          <a:p>
            <a:r>
              <a:rPr lang="en-US" dirty="0" smtClean="0"/>
              <a:t>Small programs that take a REST </a:t>
            </a:r>
            <a:r>
              <a:rPr lang="en-US" dirty="0" smtClean="0"/>
              <a:t>API </a:t>
            </a:r>
            <a:r>
              <a:rPr lang="en-US" dirty="0" smtClean="0"/>
              <a:t>request before it is processed by Tessitura (PRE) or a response before it is returned to the client (POST) </a:t>
            </a:r>
            <a:r>
              <a:rPr lang="en-US" dirty="0" smtClean="0"/>
              <a:t>and </a:t>
            </a:r>
            <a:r>
              <a:rPr lang="en-US" dirty="0" smtClean="0"/>
              <a:t>execute some action</a:t>
            </a:r>
            <a:endParaRPr lang="en-US" dirty="0" smtClean="0"/>
          </a:p>
          <a:p>
            <a:r>
              <a:rPr lang="en-US" dirty="0" smtClean="0"/>
              <a:t>Allows to modify behavior of Tessitura based on your business </a:t>
            </a:r>
            <a:r>
              <a:rPr lang="en-US" dirty="0" smtClean="0"/>
              <a:t>rules</a:t>
            </a:r>
            <a:endParaRPr lang="en-US" dirty="0" smtClean="0"/>
          </a:p>
          <a:p>
            <a:r>
              <a:rPr lang="en-US" dirty="0" smtClean="0"/>
              <a:t>PRE – change or validate the parameters of call </a:t>
            </a:r>
          </a:p>
          <a:p>
            <a:r>
              <a:rPr lang="en-US" dirty="0" smtClean="0"/>
              <a:t>POST – Change Tessitura’s response</a:t>
            </a:r>
          </a:p>
          <a:p>
            <a:pPr>
              <a:buNone/>
            </a:pPr>
            <a:endParaRPr lang="en-US" dirty="0"/>
          </a:p>
        </p:txBody>
      </p:sp>
      <p:pic>
        <p:nvPicPr>
          <p:cNvPr id="4" name="Picture 2" descr="G:\default\Logos\National Ballet of Canada Logos\NBofC_color (JPEG version) RGB.bmp"/>
          <p:cNvPicPr>
            <a:picLocks noChangeAspect="1" noChangeArrowheads="1"/>
          </p:cNvPicPr>
          <p:nvPr/>
        </p:nvPicPr>
        <p:blipFill>
          <a:blip r:embed="rId2" cstate="print"/>
          <a:srcRect/>
          <a:stretch>
            <a:fillRect/>
          </a:stretch>
        </p:blipFill>
        <p:spPr bwMode="auto">
          <a:xfrm>
            <a:off x="0" y="0"/>
            <a:ext cx="1295400" cy="12954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229600" cy="1143000"/>
          </a:xfrm>
        </p:spPr>
        <p:txBody>
          <a:bodyPr/>
          <a:lstStyle/>
          <a:p>
            <a:r>
              <a:rPr lang="en-US" dirty="0" smtClean="0"/>
              <a:t>What are Interceptors good for?</a:t>
            </a:r>
            <a:endParaRPr lang="en-US" dirty="0"/>
          </a:p>
        </p:txBody>
      </p:sp>
      <p:sp>
        <p:nvSpPr>
          <p:cNvPr id="3" name="Content Placeholder 2"/>
          <p:cNvSpPr>
            <a:spLocks noGrp="1"/>
          </p:cNvSpPr>
          <p:nvPr>
            <p:ph idx="1"/>
          </p:nvPr>
        </p:nvSpPr>
        <p:spPr>
          <a:xfrm>
            <a:off x="457200" y="2286000"/>
            <a:ext cx="8229600" cy="4297363"/>
          </a:xfrm>
        </p:spPr>
        <p:txBody>
          <a:bodyPr/>
          <a:lstStyle/>
          <a:p>
            <a:r>
              <a:rPr lang="en-US" dirty="0" smtClean="0"/>
              <a:t>Implement business rules that are not currently available in Tessitura</a:t>
            </a:r>
          </a:p>
          <a:p>
            <a:r>
              <a:rPr lang="en-US" dirty="0" smtClean="0"/>
              <a:t>Changes have to be made on real time.</a:t>
            </a:r>
          </a:p>
          <a:p>
            <a:pPr>
              <a:buNone/>
            </a:pPr>
            <a:endParaRPr lang="en-US" dirty="0"/>
          </a:p>
        </p:txBody>
      </p:sp>
      <p:pic>
        <p:nvPicPr>
          <p:cNvPr id="4" name="Picture 2" descr="G:\default\Logos\National Ballet of Canada Logos\NBofC_color (JPEG version) RGB.bmp"/>
          <p:cNvPicPr>
            <a:picLocks noChangeAspect="1" noChangeArrowheads="1"/>
          </p:cNvPicPr>
          <p:nvPr/>
        </p:nvPicPr>
        <p:blipFill>
          <a:blip r:embed="rId2" cstate="print"/>
          <a:srcRect/>
          <a:stretch>
            <a:fillRect/>
          </a:stretch>
        </p:blipFill>
        <p:spPr bwMode="auto">
          <a:xfrm>
            <a:off x="0" y="0"/>
            <a:ext cx="1295400" cy="12954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990600"/>
            <a:ext cx="8229600" cy="1143000"/>
          </a:xfrm>
        </p:spPr>
        <p:txBody>
          <a:bodyPr>
            <a:normAutofit fontScale="90000"/>
          </a:bodyPr>
          <a:lstStyle/>
          <a:p>
            <a:r>
              <a:rPr lang="en-US" dirty="0" smtClean="0"/>
              <a:t>What are Interceptors not good for?</a:t>
            </a:r>
            <a:endParaRPr lang="en-US" dirty="0"/>
          </a:p>
        </p:txBody>
      </p:sp>
      <p:sp>
        <p:nvSpPr>
          <p:cNvPr id="3" name="Content Placeholder 2"/>
          <p:cNvSpPr>
            <a:spLocks noGrp="1"/>
          </p:cNvSpPr>
          <p:nvPr>
            <p:ph idx="1"/>
          </p:nvPr>
        </p:nvSpPr>
        <p:spPr>
          <a:xfrm>
            <a:off x="381000" y="2133600"/>
            <a:ext cx="8229600" cy="4525963"/>
          </a:xfrm>
        </p:spPr>
        <p:txBody>
          <a:bodyPr/>
          <a:lstStyle/>
          <a:p>
            <a:r>
              <a:rPr lang="en-US" dirty="0" smtClean="0"/>
              <a:t>Customization that is available in Tessitura</a:t>
            </a:r>
          </a:p>
          <a:p>
            <a:r>
              <a:rPr lang="en-US" dirty="0" smtClean="0"/>
              <a:t>Changes that could be done after that fact(e.g. nightly scripts)</a:t>
            </a:r>
          </a:p>
          <a:p>
            <a:r>
              <a:rPr lang="en-US" dirty="0" smtClean="0"/>
              <a:t>Functionality that is not available in REST API</a:t>
            </a:r>
          </a:p>
          <a:p>
            <a:r>
              <a:rPr lang="en-US" dirty="0" smtClean="0"/>
              <a:t>Resource intense </a:t>
            </a:r>
            <a:r>
              <a:rPr lang="en-US" dirty="0" smtClean="0"/>
              <a:t>customizations</a:t>
            </a:r>
            <a:endParaRPr lang="en-US" dirty="0" smtClean="0"/>
          </a:p>
          <a:p>
            <a:pPr>
              <a:buNone/>
            </a:pPr>
            <a:endParaRPr lang="en-US" dirty="0" smtClean="0"/>
          </a:p>
          <a:p>
            <a:endParaRPr lang="en-US" dirty="0"/>
          </a:p>
        </p:txBody>
      </p:sp>
      <p:pic>
        <p:nvPicPr>
          <p:cNvPr id="4" name="Picture 2" descr="G:\default\Logos\National Ballet of Canada Logos\NBofC_color (JPEG version) RGB.bmp"/>
          <p:cNvPicPr>
            <a:picLocks noChangeAspect="1" noChangeArrowheads="1"/>
          </p:cNvPicPr>
          <p:nvPr/>
        </p:nvPicPr>
        <p:blipFill>
          <a:blip r:embed="rId2" cstate="print"/>
          <a:srcRect/>
          <a:stretch>
            <a:fillRect/>
          </a:stretch>
        </p:blipFill>
        <p:spPr bwMode="auto">
          <a:xfrm>
            <a:off x="0" y="0"/>
            <a:ext cx="1295400" cy="12954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74638"/>
            <a:ext cx="7391400" cy="1143000"/>
          </a:xfrm>
        </p:spPr>
        <p:txBody>
          <a:bodyPr>
            <a:normAutofit/>
          </a:bodyPr>
          <a:lstStyle/>
          <a:p>
            <a:r>
              <a:rPr lang="en-US" sz="3600" b="1" dirty="0" smtClean="0"/>
              <a:t>Skills required to build an Interceptor</a:t>
            </a:r>
            <a:endParaRPr lang="en-US" sz="3600" b="1" dirty="0"/>
          </a:p>
        </p:txBody>
      </p:sp>
      <p:sp>
        <p:nvSpPr>
          <p:cNvPr id="3" name="Content Placeholder 2"/>
          <p:cNvSpPr>
            <a:spLocks noGrp="1"/>
          </p:cNvSpPr>
          <p:nvPr>
            <p:ph idx="1"/>
          </p:nvPr>
        </p:nvSpPr>
        <p:spPr/>
        <p:txBody>
          <a:bodyPr/>
          <a:lstStyle/>
          <a:p>
            <a:r>
              <a:rPr lang="en-US" dirty="0" smtClean="0"/>
              <a:t>Advanced knowledge of Tessitura </a:t>
            </a:r>
            <a:r>
              <a:rPr lang="en-US" dirty="0" smtClean="0"/>
              <a:t>back </a:t>
            </a:r>
            <a:r>
              <a:rPr lang="en-US" dirty="0" smtClean="0"/>
              <a:t>end behavior </a:t>
            </a:r>
          </a:p>
          <a:p>
            <a:r>
              <a:rPr lang="en-US" dirty="0" smtClean="0"/>
              <a:t>Knowledge of http protocol</a:t>
            </a:r>
          </a:p>
          <a:p>
            <a:r>
              <a:rPr lang="en-US" dirty="0" smtClean="0"/>
              <a:t>Knowledge of </a:t>
            </a:r>
            <a:r>
              <a:rPr lang="en-US" dirty="0" smtClean="0"/>
              <a:t>REST framework</a:t>
            </a:r>
          </a:p>
          <a:p>
            <a:r>
              <a:rPr lang="en-US" dirty="0"/>
              <a:t>Knowledge </a:t>
            </a:r>
            <a:r>
              <a:rPr lang="en-US" dirty="0" smtClean="0"/>
              <a:t>of Tessitura </a:t>
            </a:r>
            <a:r>
              <a:rPr lang="en-US" dirty="0" smtClean="0"/>
              <a:t>API</a:t>
            </a:r>
          </a:p>
          <a:p>
            <a:r>
              <a:rPr lang="en-US" dirty="0" smtClean="0"/>
              <a:t>.NET programming</a:t>
            </a:r>
          </a:p>
          <a:p>
            <a:r>
              <a:rPr lang="en-US" dirty="0" smtClean="0"/>
              <a:t>Strongly recommended SQL programming</a:t>
            </a:r>
          </a:p>
          <a:p>
            <a:pPr>
              <a:buNone/>
            </a:pPr>
            <a:endParaRPr lang="en-US" dirty="0" smtClean="0"/>
          </a:p>
          <a:p>
            <a:endParaRPr lang="en-US" dirty="0" smtClean="0"/>
          </a:p>
          <a:p>
            <a:endParaRPr lang="en-US" dirty="0"/>
          </a:p>
        </p:txBody>
      </p:sp>
      <p:pic>
        <p:nvPicPr>
          <p:cNvPr id="5" name="Picture 2" descr="G:\default\Logos\National Ballet of Canada Logos\NBofC_color (JPEG version) RGB.bmp"/>
          <p:cNvPicPr>
            <a:picLocks noChangeAspect="1" noChangeArrowheads="1"/>
          </p:cNvPicPr>
          <p:nvPr/>
        </p:nvPicPr>
        <p:blipFill>
          <a:blip r:embed="rId2" cstate="print"/>
          <a:srcRect/>
          <a:stretch>
            <a:fillRect/>
          </a:stretch>
        </p:blipFill>
        <p:spPr bwMode="auto">
          <a:xfrm>
            <a:off x="0" y="0"/>
            <a:ext cx="1295400" cy="12954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NBC Sample business case</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We wanted to keep track of customer’s communication preferences for membership </a:t>
            </a:r>
            <a:r>
              <a:rPr lang="en-US" dirty="0" smtClean="0"/>
              <a:t>renewal</a:t>
            </a:r>
          </a:p>
          <a:p>
            <a:r>
              <a:rPr lang="en-CA" dirty="0"/>
              <a:t>We ask our members what their preferred method of renewal is for donation</a:t>
            </a:r>
          </a:p>
          <a:p>
            <a:pPr>
              <a:buNone/>
            </a:pPr>
            <a:r>
              <a:rPr lang="en-CA" dirty="0"/>
              <a:t>         Email</a:t>
            </a:r>
          </a:p>
          <a:p>
            <a:pPr>
              <a:buNone/>
            </a:pPr>
            <a:r>
              <a:rPr lang="en-CA" dirty="0"/>
              <a:t>         Phone</a:t>
            </a:r>
          </a:p>
          <a:p>
            <a:pPr>
              <a:buNone/>
            </a:pPr>
            <a:r>
              <a:rPr lang="en-CA" dirty="0"/>
              <a:t>         Postal Address</a:t>
            </a:r>
          </a:p>
          <a:p>
            <a:r>
              <a:rPr lang="en-CA" dirty="0"/>
              <a:t>In order to keep this data as clean and accurate as possible, it is extremely important that only one contact point category (phone, email address or postal address) is assigned the contact point purpose of “Preferred Donation Renewal Method”. To help with this, an interceptor letting users know that more than one contact point category is currently assigned if a second is selected. </a:t>
            </a:r>
          </a:p>
          <a:p>
            <a:endParaRPr lang="en-US" dirty="0" smtClean="0"/>
          </a:p>
          <a:p>
            <a:pPr>
              <a:buNone/>
            </a:pPr>
            <a:endParaRPr lang="en-US" dirty="0" smtClean="0"/>
          </a:p>
          <a:p>
            <a:pPr>
              <a:buNone/>
            </a:pPr>
            <a:endParaRPr lang="en-US" dirty="0"/>
          </a:p>
        </p:txBody>
      </p:sp>
      <p:pic>
        <p:nvPicPr>
          <p:cNvPr id="4" name="Picture 2" descr="G:\default\Logos\National Ballet of Canada Logos\NBofC_color (JPEG version) RGB.bmp"/>
          <p:cNvPicPr>
            <a:picLocks noChangeAspect="1" noChangeArrowheads="1"/>
          </p:cNvPicPr>
          <p:nvPr/>
        </p:nvPicPr>
        <p:blipFill>
          <a:blip r:embed="rId2" cstate="print"/>
          <a:srcRect/>
          <a:stretch>
            <a:fillRect/>
          </a:stretch>
        </p:blipFill>
        <p:spPr bwMode="auto">
          <a:xfrm>
            <a:off x="0" y="0"/>
            <a:ext cx="1295400" cy="12954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use an Interceptor?</a:t>
            </a:r>
            <a:endParaRPr lang="en-US" dirty="0"/>
          </a:p>
        </p:txBody>
      </p:sp>
      <p:sp>
        <p:nvSpPr>
          <p:cNvPr id="3" name="Content Placeholder 2"/>
          <p:cNvSpPr>
            <a:spLocks noGrp="1"/>
          </p:cNvSpPr>
          <p:nvPr>
            <p:ph idx="1"/>
          </p:nvPr>
        </p:nvSpPr>
        <p:spPr/>
        <p:txBody>
          <a:bodyPr/>
          <a:lstStyle/>
          <a:p>
            <a:r>
              <a:rPr lang="en-US" dirty="0" smtClean="0"/>
              <a:t>Need to force Tessitura to have only one contact point for preferred donation renewal method </a:t>
            </a:r>
            <a:r>
              <a:rPr lang="en-US" dirty="0" smtClean="0"/>
              <a:t>purpose (functionality not availabl</a:t>
            </a:r>
            <a:r>
              <a:rPr lang="en-US" dirty="0" smtClean="0"/>
              <a:t>e in Tessitura)</a:t>
            </a:r>
            <a:endParaRPr lang="en-US" dirty="0" smtClean="0"/>
          </a:p>
          <a:p>
            <a:r>
              <a:rPr lang="en-US" dirty="0" smtClean="0"/>
              <a:t>Need to do it when customer is on phone with our call </a:t>
            </a:r>
            <a:r>
              <a:rPr lang="en-US" dirty="0" smtClean="0"/>
              <a:t>center (can’t be done after the fact)</a:t>
            </a:r>
          </a:p>
          <a:p>
            <a:r>
              <a:rPr lang="en-US" dirty="0" smtClean="0"/>
              <a:t>Not resource intensive function</a:t>
            </a:r>
            <a:endParaRPr lang="en-US" dirty="0" smtClean="0"/>
          </a:p>
          <a:p>
            <a:endParaRPr lang="en-US" dirty="0" smtClean="0"/>
          </a:p>
          <a:p>
            <a:endParaRPr lang="en-US" dirty="0"/>
          </a:p>
        </p:txBody>
      </p:sp>
      <p:pic>
        <p:nvPicPr>
          <p:cNvPr id="4" name="Picture 2" descr="G:\default\Logos\National Ballet of Canada Logos\NBofC_color (JPEG version) RGB.bmp"/>
          <p:cNvPicPr>
            <a:picLocks noChangeAspect="1" noChangeArrowheads="1"/>
          </p:cNvPicPr>
          <p:nvPr/>
        </p:nvPicPr>
        <p:blipFill>
          <a:blip r:embed="rId2" cstate="print"/>
          <a:srcRect/>
          <a:stretch>
            <a:fillRect/>
          </a:stretch>
        </p:blipFill>
        <p:spPr bwMode="auto">
          <a:xfrm>
            <a:off x="0" y="0"/>
            <a:ext cx="1295400" cy="12954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does it works?</a:t>
            </a:r>
            <a:endParaRPr lang="en-US" dirty="0"/>
          </a:p>
        </p:txBody>
      </p:sp>
      <p:sp>
        <p:nvSpPr>
          <p:cNvPr id="3" name="Content Placeholder 2"/>
          <p:cNvSpPr>
            <a:spLocks noGrp="1"/>
          </p:cNvSpPr>
          <p:nvPr>
            <p:ph idx="1"/>
          </p:nvPr>
        </p:nvSpPr>
        <p:spPr/>
        <p:txBody>
          <a:bodyPr/>
          <a:lstStyle/>
          <a:p>
            <a:r>
              <a:rPr lang="en-US" dirty="0" smtClean="0"/>
              <a:t>Intercepts call before Tessitura processes it (PRE)</a:t>
            </a:r>
          </a:p>
          <a:p>
            <a:r>
              <a:rPr lang="en-US" dirty="0" smtClean="0"/>
              <a:t>Calls </a:t>
            </a:r>
            <a:r>
              <a:rPr lang="en-US" dirty="0" smtClean="0"/>
              <a:t>a SQL </a:t>
            </a:r>
            <a:r>
              <a:rPr lang="en-US" dirty="0" smtClean="0"/>
              <a:t>Stored Procedure to do validation</a:t>
            </a:r>
          </a:p>
          <a:p>
            <a:r>
              <a:rPr lang="en-US" dirty="0" smtClean="0"/>
              <a:t>If OK, calls continues to Tessitura unchanged</a:t>
            </a:r>
          </a:p>
          <a:p>
            <a:r>
              <a:rPr lang="en-US" dirty="0" smtClean="0"/>
              <a:t>If not OK, returns exception to application and call is never processed by Tessitura</a:t>
            </a:r>
            <a:endParaRPr lang="en-US" dirty="0"/>
          </a:p>
        </p:txBody>
      </p:sp>
      <p:pic>
        <p:nvPicPr>
          <p:cNvPr id="4" name="Picture 2" descr="G:\default\Logos\National Ballet of Canada Logos\NBofC_color (JPEG version) RGB.bmp"/>
          <p:cNvPicPr>
            <a:picLocks noChangeAspect="1" noChangeArrowheads="1"/>
          </p:cNvPicPr>
          <p:nvPr/>
        </p:nvPicPr>
        <p:blipFill>
          <a:blip r:embed="rId2" cstate="print"/>
          <a:srcRect/>
          <a:stretch>
            <a:fillRect/>
          </a:stretch>
        </p:blipFill>
        <p:spPr bwMode="auto">
          <a:xfrm>
            <a:off x="0" y="0"/>
            <a:ext cx="1295400" cy="1295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NBoC Plug-in Example</a:t>
            </a:r>
            <a:endParaRPr lang="en-US" dirty="0"/>
          </a:p>
        </p:txBody>
      </p:sp>
      <p:sp>
        <p:nvSpPr>
          <p:cNvPr id="5" name="Content Placeholder 4"/>
          <p:cNvSpPr>
            <a:spLocks noGrp="1"/>
          </p:cNvSpPr>
          <p:nvPr>
            <p:ph idx="1"/>
          </p:nvPr>
        </p:nvSpPr>
        <p:spPr/>
        <p:txBody>
          <a:bodyPr/>
          <a:lstStyle/>
          <a:p>
            <a:endParaRPr lang="en-US"/>
          </a:p>
        </p:txBody>
      </p:sp>
      <p:pic>
        <p:nvPicPr>
          <p:cNvPr id="1027" name="Picture 3"/>
          <p:cNvPicPr>
            <a:picLocks noChangeAspect="1" noChangeArrowheads="1"/>
          </p:cNvPicPr>
          <p:nvPr/>
        </p:nvPicPr>
        <p:blipFill>
          <a:blip r:embed="rId2" cstate="print"/>
          <a:srcRect/>
          <a:stretch>
            <a:fillRect/>
          </a:stretch>
        </p:blipFill>
        <p:spPr bwMode="auto">
          <a:xfrm>
            <a:off x="152400" y="1173389"/>
            <a:ext cx="8686800" cy="4998811"/>
          </a:xfrm>
          <a:prstGeom prst="rect">
            <a:avLst/>
          </a:prstGeom>
          <a:noFill/>
          <a:ln w="9525">
            <a:noFill/>
            <a:miter lim="800000"/>
            <a:headEnd/>
            <a:tailEnd/>
          </a:ln>
        </p:spPr>
      </p:pic>
      <p:pic>
        <p:nvPicPr>
          <p:cNvPr id="6" name="Picture 2" descr="G:\default\Logos\National Ballet of Canada Logos\NBofC_color (JPEG version) RGB.bmp"/>
          <p:cNvPicPr>
            <a:picLocks noChangeAspect="1" noChangeArrowheads="1"/>
          </p:cNvPicPr>
          <p:nvPr/>
        </p:nvPicPr>
        <p:blipFill>
          <a:blip r:embed="rId3" cstate="print"/>
          <a:srcRect/>
          <a:stretch>
            <a:fillRect/>
          </a:stretch>
        </p:blipFill>
        <p:spPr bwMode="auto">
          <a:xfrm>
            <a:off x="0" y="0"/>
            <a:ext cx="1295400" cy="106680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lstStyle/>
          <a:p>
            <a:r>
              <a:rPr lang="en-US" dirty="0" smtClean="0"/>
              <a:t>Used in the right context </a:t>
            </a:r>
            <a:r>
              <a:rPr lang="en-US" dirty="0" smtClean="0"/>
              <a:t>and circumstances, </a:t>
            </a:r>
            <a:r>
              <a:rPr lang="en-US" dirty="0" smtClean="0"/>
              <a:t>interceptors </a:t>
            </a:r>
            <a:r>
              <a:rPr lang="en-US" dirty="0" smtClean="0"/>
              <a:t>are very powerful tools to enhance Tessitura </a:t>
            </a:r>
            <a:r>
              <a:rPr lang="en-US" dirty="0" smtClean="0"/>
              <a:t>functionality</a:t>
            </a:r>
          </a:p>
          <a:p>
            <a:r>
              <a:rPr lang="en-US" dirty="0" smtClean="0"/>
              <a:t>Not to be abused or it can become a nightmare to maintain</a:t>
            </a:r>
            <a:endParaRPr lang="en-US" dirty="0" smtClean="0"/>
          </a:p>
          <a:p>
            <a:pPr>
              <a:buNone/>
            </a:pPr>
            <a:endParaRPr lang="en-US" dirty="0" smtClean="0"/>
          </a:p>
          <a:p>
            <a:pPr>
              <a:buNone/>
            </a:pPr>
            <a:endParaRPr lang="en-US" dirty="0"/>
          </a:p>
        </p:txBody>
      </p:sp>
      <p:pic>
        <p:nvPicPr>
          <p:cNvPr id="4" name="Picture 2" descr="G:\default\Logos\National Ballet of Canada Logos\NBofC_color (JPEG version) RGB.bmp"/>
          <p:cNvPicPr>
            <a:picLocks noChangeAspect="1" noChangeArrowheads="1"/>
          </p:cNvPicPr>
          <p:nvPr/>
        </p:nvPicPr>
        <p:blipFill>
          <a:blip r:embed="rId2" cstate="print"/>
          <a:srcRect/>
          <a:stretch>
            <a:fillRect/>
          </a:stretch>
        </p:blipFill>
        <p:spPr bwMode="auto">
          <a:xfrm>
            <a:off x="0" y="0"/>
            <a:ext cx="1295400" cy="129540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Resources</a:t>
            </a:r>
            <a:endParaRPr lang="en-US" dirty="0"/>
          </a:p>
        </p:txBody>
      </p:sp>
      <p:sp>
        <p:nvSpPr>
          <p:cNvPr id="3" name="Content Placeholder 2"/>
          <p:cNvSpPr>
            <a:spLocks noGrp="1"/>
          </p:cNvSpPr>
          <p:nvPr>
            <p:ph idx="1"/>
          </p:nvPr>
        </p:nvSpPr>
        <p:spPr/>
        <p:txBody>
          <a:bodyPr>
            <a:normAutofit fontScale="55000" lnSpcReduction="20000"/>
          </a:bodyPr>
          <a:lstStyle/>
          <a:p>
            <a:pPr marL="0" indent="0">
              <a:lnSpc>
                <a:spcPct val="170000"/>
              </a:lnSpc>
              <a:buNone/>
            </a:pPr>
            <a:r>
              <a:rPr lang="en-AU" sz="5400" dirty="0" smtClean="0">
                <a:latin typeface="Tahoma" panose="020B0604030504040204" pitchFamily="34" charset="0"/>
                <a:ea typeface="Tahoma" panose="020B0604030504040204" pitchFamily="34" charset="0"/>
                <a:cs typeface="Tahoma" panose="020B0604030504040204" pitchFamily="34" charset="0"/>
              </a:rPr>
              <a:t>Tessitura Network</a:t>
            </a:r>
          </a:p>
          <a:p>
            <a:pPr>
              <a:lnSpc>
                <a:spcPct val="120000"/>
              </a:lnSpc>
            </a:pPr>
            <a:r>
              <a:rPr lang="en-AU" dirty="0" smtClean="0">
                <a:latin typeface="Tahoma" panose="020B0604030504040204" pitchFamily="34" charset="0"/>
                <a:ea typeface="Tahoma" panose="020B0604030504040204" pitchFamily="34" charset="0"/>
                <a:cs typeface="Tahoma" panose="020B0604030504040204" pitchFamily="34" charset="0"/>
              </a:rPr>
              <a:t>Real world Interceptors  TLCC2014 presentation  </a:t>
            </a:r>
            <a:r>
              <a:rPr lang="en-AU" dirty="0" smtClean="0">
                <a:latin typeface="Tahoma" panose="020B0604030504040204" pitchFamily="34" charset="0"/>
                <a:ea typeface="Tahoma" panose="020B0604030504040204" pitchFamily="34" charset="0"/>
                <a:cs typeface="Tahoma" panose="020B0604030504040204" pitchFamily="34" charset="0"/>
                <a:hlinkClick r:id="rId2"/>
              </a:rPr>
              <a:t>http://bit.ly/1zN4jyp</a:t>
            </a:r>
            <a:endParaRPr lang="en-AU" dirty="0" smtClean="0">
              <a:latin typeface="Tahoma" panose="020B0604030504040204" pitchFamily="34" charset="0"/>
              <a:ea typeface="Tahoma" panose="020B0604030504040204" pitchFamily="34" charset="0"/>
              <a:cs typeface="Tahoma" panose="020B0604030504040204" pitchFamily="34" charset="0"/>
            </a:endParaRPr>
          </a:p>
          <a:p>
            <a:pPr>
              <a:lnSpc>
                <a:spcPct val="120000"/>
              </a:lnSpc>
            </a:pPr>
            <a:r>
              <a:rPr lang="en-AU" dirty="0" smtClean="0">
                <a:latin typeface="Tahoma" panose="020B0604030504040204" pitchFamily="34" charset="0"/>
                <a:ea typeface="Tahoma" panose="020B0604030504040204" pitchFamily="34" charset="0"/>
                <a:cs typeface="Tahoma" panose="020B0604030504040204" pitchFamily="34" charset="0"/>
              </a:rPr>
              <a:t>T-Cast: Creating Your First Custom Plug-in </a:t>
            </a:r>
            <a:r>
              <a:rPr lang="en-AU" dirty="0" smtClean="0">
                <a:latin typeface="Tahoma" panose="020B0604030504040204" pitchFamily="34" charset="0"/>
                <a:ea typeface="Tahoma" panose="020B0604030504040204" pitchFamily="34" charset="0"/>
                <a:cs typeface="Tahoma" panose="020B0604030504040204" pitchFamily="34" charset="0"/>
                <a:hlinkClick r:id="rId3"/>
              </a:rPr>
              <a:t>bit.ly/1puOhWJ</a:t>
            </a:r>
            <a:endParaRPr lang="en-AU" dirty="0" smtClean="0">
              <a:latin typeface="Tahoma" panose="020B0604030504040204" pitchFamily="34" charset="0"/>
              <a:ea typeface="Tahoma" panose="020B0604030504040204" pitchFamily="34" charset="0"/>
              <a:cs typeface="Tahoma" panose="020B0604030504040204" pitchFamily="34" charset="0"/>
            </a:endParaRPr>
          </a:p>
          <a:p>
            <a:pPr marL="0" indent="0">
              <a:lnSpc>
                <a:spcPct val="170000"/>
              </a:lnSpc>
              <a:buNone/>
            </a:pPr>
            <a:r>
              <a:rPr lang="en-AU" sz="4800" dirty="0" smtClean="0">
                <a:latin typeface="Tahoma" panose="020B0604030504040204" pitchFamily="34" charset="0"/>
                <a:ea typeface="Tahoma" panose="020B0604030504040204" pitchFamily="34" charset="0"/>
                <a:cs typeface="Tahoma" panose="020B0604030504040204" pitchFamily="34" charset="0"/>
              </a:rPr>
              <a:t>Tools</a:t>
            </a:r>
          </a:p>
          <a:p>
            <a:pPr marL="0" indent="0">
              <a:buNone/>
            </a:pPr>
            <a:r>
              <a:rPr lang="en-AU" dirty="0" smtClean="0"/>
              <a:t>Rest Client  plug-in for your </a:t>
            </a:r>
            <a:r>
              <a:rPr lang="en-AU" dirty="0" smtClean="0"/>
              <a:t>browser</a:t>
            </a:r>
          </a:p>
          <a:p>
            <a:pPr marL="0" indent="0">
              <a:buNone/>
            </a:pPr>
            <a:r>
              <a:rPr lang="en-AU" dirty="0"/>
              <a:t>F</a:t>
            </a:r>
            <a:r>
              <a:rPr lang="en-AU" dirty="0" smtClean="0"/>
              <a:t>or </a:t>
            </a:r>
            <a:r>
              <a:rPr lang="en-AU" dirty="0" smtClean="0"/>
              <a:t>chrome: Advanced REST Client</a:t>
            </a:r>
          </a:p>
          <a:p>
            <a:pPr marL="0" indent="0">
              <a:buNone/>
            </a:pPr>
            <a:r>
              <a:rPr lang="en-AU" dirty="0" smtClean="0"/>
              <a:t>Firefox: </a:t>
            </a:r>
            <a:r>
              <a:rPr lang="en-AU" dirty="0" err="1" smtClean="0"/>
              <a:t>RestClient</a:t>
            </a:r>
            <a:endParaRPr lang="en-AU" dirty="0" smtClean="0"/>
          </a:p>
          <a:p>
            <a:pPr marL="0" indent="0">
              <a:lnSpc>
                <a:spcPct val="170000"/>
              </a:lnSpc>
              <a:buNone/>
            </a:pPr>
            <a:r>
              <a:rPr lang="en-AU" sz="4800" dirty="0" smtClean="0">
                <a:latin typeface="Tahoma" panose="020B0604030504040204" pitchFamily="34" charset="0"/>
                <a:ea typeface="Tahoma" panose="020B0604030504040204" pitchFamily="34" charset="0"/>
                <a:cs typeface="Tahoma" panose="020B0604030504040204" pitchFamily="34" charset="0"/>
              </a:rPr>
              <a:t>Contact Information</a:t>
            </a:r>
          </a:p>
          <a:p>
            <a:r>
              <a:rPr lang="en-US" dirty="0" smtClean="0">
                <a:hlinkClick r:id="rId4"/>
              </a:rPr>
              <a:t>fmargueirat@national.ballet.ca</a:t>
            </a:r>
            <a:endParaRPr lang="en-US" dirty="0" smtClean="0"/>
          </a:p>
          <a:p>
            <a:r>
              <a:rPr lang="en-US" dirty="0" smtClean="0">
                <a:hlinkClick r:id="rId5"/>
              </a:rPr>
              <a:t>kshah@national.ballet.ca</a:t>
            </a:r>
            <a:endParaRPr lang="en-US" dirty="0" smtClean="0"/>
          </a:p>
          <a:p>
            <a:endParaRPr lang="en-US" dirty="0" smtClean="0"/>
          </a:p>
        </p:txBody>
      </p:sp>
      <p:pic>
        <p:nvPicPr>
          <p:cNvPr id="4" name="Picture 2" descr="G:\default\Logos\National Ballet of Canada Logos\NBofC_color (JPEG version) RGB.bmp"/>
          <p:cNvPicPr>
            <a:picLocks noChangeAspect="1" noChangeArrowheads="1"/>
          </p:cNvPicPr>
          <p:nvPr/>
        </p:nvPicPr>
        <p:blipFill>
          <a:blip r:embed="rId6" cstate="print"/>
          <a:srcRect/>
          <a:stretch>
            <a:fillRect/>
          </a:stretch>
        </p:blipFill>
        <p:spPr bwMode="auto">
          <a:xfrm>
            <a:off x="0" y="0"/>
            <a:ext cx="1295400" cy="1295400"/>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456</TotalTime>
  <Words>656</Words>
  <Application>Microsoft Office PowerPoint</Application>
  <PresentationFormat>On-screen Show (4:3)</PresentationFormat>
  <Paragraphs>100</Paragraphs>
  <Slides>13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Tahoma</vt:lpstr>
      <vt:lpstr>Office Theme</vt:lpstr>
      <vt:lpstr>Tessitura Interceptors</vt:lpstr>
      <vt:lpstr>Introduction to REST Service</vt:lpstr>
      <vt:lpstr>HTTP Response Sample</vt:lpstr>
      <vt:lpstr>What are Interceptors</vt:lpstr>
      <vt:lpstr>What are Interceptors good for?</vt:lpstr>
      <vt:lpstr>What are Interceptors not good for?</vt:lpstr>
      <vt:lpstr>Skills required to build an Interceptor</vt:lpstr>
      <vt:lpstr>NBC Sample business case</vt:lpstr>
      <vt:lpstr>Why use an Interceptor?</vt:lpstr>
      <vt:lpstr>How does it works?</vt:lpstr>
      <vt:lpstr>NBoC Plug-in Example</vt:lpstr>
      <vt:lpstr>Conclusion</vt:lpstr>
      <vt:lpstr>Resources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Tessitura Interceptors</dc:title>
  <dc:creator>kshah</dc:creator>
  <cp:lastModifiedBy>Fernando Margueirat</cp:lastModifiedBy>
  <cp:revision>52</cp:revision>
  <dcterms:created xsi:type="dcterms:W3CDTF">2015-04-22T18:32:34Z</dcterms:created>
  <dcterms:modified xsi:type="dcterms:W3CDTF">2015-05-05T03:30:56Z</dcterms:modified>
</cp:coreProperties>
</file>