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</p:sldMasterIdLst>
  <p:notesMasterIdLst>
    <p:notesMasterId r:id="rId9"/>
  </p:notesMasterIdLst>
  <p:sldIdLst>
    <p:sldId id="256" r:id="rId3"/>
    <p:sldId id="259" r:id="rId4"/>
    <p:sldId id="268" r:id="rId5"/>
    <p:sldId id="271" r:id="rId6"/>
    <p:sldId id="269" r:id="rId7"/>
    <p:sldId id="270" r:id="rId8"/>
  </p:sldIdLst>
  <p:sldSz cx="9144000" cy="6858000" type="screen4x3"/>
  <p:notesSz cx="7010400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65731" autoAdjust="0"/>
  </p:normalViewPr>
  <p:slideViewPr>
    <p:cSldViewPr showGuides="1">
      <p:cViewPr varScale="1">
        <p:scale>
          <a:sx n="118" d="100"/>
          <a:sy n="118" d="100"/>
        </p:scale>
        <p:origin x="138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180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180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25313C9-1B82-4A0D-8F5A-847D718771D4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5388" y="692150"/>
            <a:ext cx="4619625" cy="3463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387137"/>
            <a:ext cx="5608320" cy="4156234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37840" cy="46180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772669"/>
            <a:ext cx="3037840" cy="46180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6D2DBD9-3FDF-4D22-A151-D1806027E4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785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46454" y="2983963"/>
            <a:ext cx="5917497" cy="5933628"/>
          </a:xfrm>
        </p:spPr>
        <p:txBody>
          <a:bodyPr>
            <a:noAutofit/>
          </a:bodyPr>
          <a:lstStyle/>
          <a:p>
            <a:pPr>
              <a:lnSpc>
                <a:spcPct val="85000"/>
              </a:lnSpc>
              <a:spcAft>
                <a:spcPts val="306"/>
              </a:spcAft>
            </a:pPr>
            <a:r>
              <a:rPr lang="en-US" sz="1400" b="1" dirty="0"/>
              <a:t>Marquee with 3-D perspective rotation</a:t>
            </a:r>
          </a:p>
          <a:p>
            <a:pPr>
              <a:lnSpc>
                <a:spcPct val="85000"/>
              </a:lnSpc>
              <a:spcAft>
                <a:spcPts val="306"/>
              </a:spcAft>
            </a:pPr>
            <a:r>
              <a:rPr lang="en-US" sz="1400" dirty="0"/>
              <a:t>(Intermediate)</a:t>
            </a:r>
          </a:p>
          <a:p>
            <a:pPr>
              <a:lnSpc>
                <a:spcPct val="85000"/>
              </a:lnSpc>
              <a:spcAft>
                <a:spcPts val="306"/>
              </a:spcAft>
            </a:pPr>
            <a:endParaRPr lang="en-US" sz="1400" dirty="0"/>
          </a:p>
          <a:p>
            <a:pPr>
              <a:lnSpc>
                <a:spcPct val="85000"/>
              </a:lnSpc>
              <a:spcAft>
                <a:spcPts val="306"/>
              </a:spcAft>
            </a:pPr>
            <a:endParaRPr lang="en-US" sz="1400" dirty="0"/>
          </a:p>
          <a:p>
            <a:r>
              <a:rPr lang="en-US" dirty="0"/>
              <a:t>To reproduce the effects on this slide, do the following: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Slides</a:t>
            </a:r>
            <a:r>
              <a:rPr lang="en-US" dirty="0"/>
              <a:t> group, click </a:t>
            </a:r>
            <a:r>
              <a:rPr lang="en-US" b="1" dirty="0"/>
              <a:t>Layout</a:t>
            </a:r>
            <a:r>
              <a:rPr lang="en-US" dirty="0"/>
              <a:t>, and then click </a:t>
            </a:r>
            <a:r>
              <a:rPr lang="en-US" b="1" dirty="0"/>
              <a:t>Blank</a:t>
            </a:r>
            <a:r>
              <a:rPr lang="en-US" dirty="0"/>
              <a:t>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Shapes</a:t>
            </a:r>
            <a:r>
              <a:rPr lang="en-US" dirty="0"/>
              <a:t>, and then under </a:t>
            </a:r>
            <a:r>
              <a:rPr lang="en-US" b="1" dirty="0"/>
              <a:t>Rectangles</a:t>
            </a:r>
            <a:r>
              <a:rPr lang="en-US" dirty="0"/>
              <a:t> click </a:t>
            </a:r>
            <a:r>
              <a:rPr lang="en-US" b="1" dirty="0"/>
              <a:t>Rectangle</a:t>
            </a:r>
            <a:r>
              <a:rPr lang="en-US" dirty="0"/>
              <a:t> (first option from the left). On the slide, drag to draw a rectangle. 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Size</a:t>
            </a:r>
            <a:r>
              <a:rPr lang="en-US" dirty="0"/>
              <a:t> group, do the following: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Shape Height </a:t>
            </a:r>
            <a:r>
              <a:rPr lang="en-US" dirty="0"/>
              <a:t>box, enter </a:t>
            </a:r>
            <a:r>
              <a:rPr lang="en-US" b="1" dirty="0"/>
              <a:t>3.12”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Shape Width </a:t>
            </a:r>
            <a:r>
              <a:rPr lang="en-US" dirty="0"/>
              <a:t>box, enter </a:t>
            </a:r>
            <a:r>
              <a:rPr lang="en-US" b="1" dirty="0"/>
              <a:t>7.67”</a:t>
            </a:r>
            <a:r>
              <a:rPr lang="en-US" dirty="0"/>
              <a:t>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Fill</a:t>
            </a:r>
            <a:r>
              <a:rPr lang="en-US" dirty="0"/>
              <a:t>, and then click </a:t>
            </a:r>
            <a:r>
              <a:rPr lang="en-US" b="1" dirty="0"/>
              <a:t>No Fill</a:t>
            </a:r>
            <a:r>
              <a:rPr lang="en-US" dirty="0"/>
              <a:t>. 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Outline</a:t>
            </a:r>
            <a:r>
              <a:rPr lang="en-US" dirty="0"/>
              <a:t>, and then click </a:t>
            </a:r>
            <a:r>
              <a:rPr lang="en-US" b="1" dirty="0"/>
              <a:t>No Outline</a:t>
            </a:r>
            <a:r>
              <a:rPr lang="en-US" dirty="0"/>
              <a:t>. 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Right-click the rectangle, and then click </a:t>
            </a:r>
            <a:r>
              <a:rPr lang="en-US" b="1" dirty="0"/>
              <a:t>Edit Text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Enter text in the text box, and then select the text.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Font</a:t>
            </a:r>
            <a:r>
              <a:rPr lang="en-US" dirty="0"/>
              <a:t> group, select </a:t>
            </a:r>
            <a:r>
              <a:rPr lang="en-US" b="1" dirty="0"/>
              <a:t>Franklin Gothic Medium </a:t>
            </a:r>
            <a:r>
              <a:rPr lang="en-US" dirty="0"/>
              <a:t>from the </a:t>
            </a:r>
            <a:r>
              <a:rPr lang="en-US" b="1" dirty="0"/>
              <a:t>Font</a:t>
            </a:r>
            <a:r>
              <a:rPr lang="en-US" dirty="0"/>
              <a:t> list, enter </a:t>
            </a:r>
            <a:r>
              <a:rPr lang="en-US" b="1" dirty="0"/>
              <a:t>50</a:t>
            </a:r>
            <a:r>
              <a:rPr lang="en-US" dirty="0"/>
              <a:t> in the </a:t>
            </a:r>
            <a:r>
              <a:rPr lang="en-US" b="1" dirty="0"/>
              <a:t>Font Size </a:t>
            </a:r>
            <a:r>
              <a:rPr lang="en-US" dirty="0"/>
              <a:t>box, and then click </a:t>
            </a:r>
            <a:r>
              <a:rPr lang="en-US" b="1" dirty="0"/>
              <a:t>Bold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Paragraph</a:t>
            </a:r>
            <a:r>
              <a:rPr lang="en-US" dirty="0"/>
              <a:t> group, click </a:t>
            </a:r>
            <a:r>
              <a:rPr lang="en-US" b="1" dirty="0"/>
              <a:t>Center</a:t>
            </a:r>
            <a:r>
              <a:rPr lang="en-US" dirty="0"/>
              <a:t> to center the text in the text box.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WordArt Styles </a:t>
            </a:r>
            <a:r>
              <a:rPr lang="en-US" dirty="0"/>
              <a:t>group, click the arrow next to </a:t>
            </a:r>
            <a:r>
              <a:rPr lang="en-US" b="1" dirty="0"/>
              <a:t>Text Fill</a:t>
            </a:r>
            <a:r>
              <a:rPr lang="en-US" dirty="0"/>
              <a:t>, point to </a:t>
            </a:r>
            <a:r>
              <a:rPr lang="en-US" b="1" dirty="0"/>
              <a:t>Gradient</a:t>
            </a:r>
            <a:r>
              <a:rPr lang="en-US" dirty="0"/>
              <a:t>, and then click </a:t>
            </a:r>
            <a:r>
              <a:rPr lang="en-US" b="1" dirty="0"/>
              <a:t>More Gradients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In the </a:t>
            </a:r>
            <a:r>
              <a:rPr lang="en-US" b="1" dirty="0"/>
              <a:t>Format Text Effects </a:t>
            </a:r>
            <a:r>
              <a:rPr lang="en-US" dirty="0"/>
              <a:t>dialog box, click </a:t>
            </a:r>
            <a:r>
              <a:rPr lang="en-US" b="1" dirty="0"/>
              <a:t>Text Fill </a:t>
            </a:r>
            <a:r>
              <a:rPr lang="en-US" dirty="0"/>
              <a:t>in the left pane, select </a:t>
            </a:r>
            <a:r>
              <a:rPr lang="en-US" b="1" dirty="0"/>
              <a:t>Gradient fill </a:t>
            </a:r>
            <a:r>
              <a:rPr lang="en-US" dirty="0"/>
              <a:t>in the </a:t>
            </a:r>
            <a:r>
              <a:rPr lang="en-US" b="1" dirty="0"/>
              <a:t>Text Fill </a:t>
            </a:r>
            <a:r>
              <a:rPr lang="en-US" dirty="0"/>
              <a:t>pane, and then do the following: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Type</a:t>
            </a:r>
            <a:r>
              <a:rPr lang="en-US" dirty="0"/>
              <a:t> list, select </a:t>
            </a:r>
            <a:r>
              <a:rPr lang="en-US" b="1" dirty="0"/>
              <a:t>Linear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Direction</a:t>
            </a:r>
            <a:r>
              <a:rPr lang="en-US" dirty="0"/>
              <a:t>, and then click </a:t>
            </a:r>
            <a:r>
              <a:rPr lang="en-US" b="1" dirty="0"/>
              <a:t>Linear Down </a:t>
            </a:r>
            <a:r>
              <a:rPr lang="en-US" dirty="0"/>
              <a:t>(first row, second option from the left).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Angle</a:t>
            </a:r>
            <a:r>
              <a:rPr lang="en-US" dirty="0"/>
              <a:t> box, enter </a:t>
            </a:r>
            <a:r>
              <a:rPr lang="en-US" b="1" dirty="0"/>
              <a:t>90°</a:t>
            </a:r>
            <a:r>
              <a:rPr lang="en-US" dirty="0"/>
              <a:t>.</a:t>
            </a:r>
            <a:endParaRPr lang="en-US" b="1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Under </a:t>
            </a:r>
            <a:r>
              <a:rPr lang="en-US" b="1" dirty="0"/>
              <a:t>Gradient stops</a:t>
            </a:r>
            <a:r>
              <a:rPr lang="en-US" dirty="0"/>
              <a:t>, click </a:t>
            </a:r>
            <a:r>
              <a:rPr lang="en-US" b="1" dirty="0"/>
              <a:t>Add gradient stop</a:t>
            </a:r>
            <a:r>
              <a:rPr lang="en-US" dirty="0"/>
              <a:t> or </a:t>
            </a:r>
            <a:r>
              <a:rPr lang="en-US" b="1" dirty="0"/>
              <a:t>Remove gradient stop</a:t>
            </a:r>
            <a:r>
              <a:rPr lang="en-US" dirty="0"/>
              <a:t> until three stops appear in the drop-down list.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Also under </a:t>
            </a:r>
            <a:r>
              <a:rPr lang="en-US" b="1" dirty="0"/>
              <a:t>Gradient stops</a:t>
            </a:r>
            <a:r>
              <a:rPr lang="en-US" dirty="0"/>
              <a:t>, customize the gradient stops that you added as follows: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first stop in the slider, and then do the following: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  <a:defRPr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click </a:t>
            </a:r>
            <a:r>
              <a:rPr lang="en-US" b="1" dirty="0"/>
              <a:t>More Colors</a:t>
            </a:r>
            <a:r>
              <a:rPr lang="en-US" dirty="0"/>
              <a:t>, and then in the </a:t>
            </a:r>
            <a:r>
              <a:rPr lang="en-US" b="1" dirty="0"/>
              <a:t>Colors</a:t>
            </a:r>
            <a:r>
              <a:rPr lang="en-US" dirty="0"/>
              <a:t> dialog box, on the </a:t>
            </a:r>
            <a:r>
              <a:rPr lang="en-US" b="1" dirty="0"/>
              <a:t>Custom</a:t>
            </a:r>
            <a:r>
              <a:rPr lang="en-US" dirty="0"/>
              <a:t> tab, enter values for Red: </a:t>
            </a:r>
            <a:r>
              <a:rPr lang="en-US" b="1" dirty="0"/>
              <a:t>80</a:t>
            </a:r>
            <a:r>
              <a:rPr lang="en-US" dirty="0"/>
              <a:t>, Green: </a:t>
            </a:r>
            <a:r>
              <a:rPr lang="en-US" b="1" dirty="0"/>
              <a:t>80</a:t>
            </a:r>
            <a:r>
              <a:rPr lang="en-US" dirty="0"/>
              <a:t>, Blue: </a:t>
            </a:r>
            <a:r>
              <a:rPr lang="en-US" b="1" dirty="0"/>
              <a:t>80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next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49%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  <a:defRPr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click </a:t>
            </a:r>
            <a:r>
              <a:rPr lang="en-US" b="1" dirty="0"/>
              <a:t>More Colors</a:t>
            </a:r>
            <a:r>
              <a:rPr lang="en-US" dirty="0"/>
              <a:t>, and then in the </a:t>
            </a:r>
            <a:r>
              <a:rPr lang="en-US" b="1" dirty="0"/>
              <a:t>Colors</a:t>
            </a:r>
            <a:r>
              <a:rPr lang="en-US" dirty="0"/>
              <a:t> dialog box, on the </a:t>
            </a:r>
            <a:r>
              <a:rPr lang="en-US" b="1" dirty="0"/>
              <a:t>Custom</a:t>
            </a:r>
            <a:r>
              <a:rPr lang="en-US" dirty="0"/>
              <a:t> tab, enter values for Red: </a:t>
            </a:r>
            <a:r>
              <a:rPr lang="en-US" b="1" dirty="0"/>
              <a:t>89</a:t>
            </a:r>
            <a:r>
              <a:rPr lang="en-US" dirty="0"/>
              <a:t>, Green: </a:t>
            </a:r>
            <a:r>
              <a:rPr lang="en-US" b="1" dirty="0"/>
              <a:t>89</a:t>
            </a:r>
            <a:r>
              <a:rPr lang="en-US" dirty="0"/>
              <a:t>, Blue: </a:t>
            </a:r>
            <a:r>
              <a:rPr lang="en-US" b="1" dirty="0"/>
              <a:t>89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last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50%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Black, Text 1</a:t>
            </a:r>
            <a:r>
              <a:rPr lang="en-US" dirty="0">
                <a:solidFill>
                  <a:schemeClr val="accent6"/>
                </a:solidFill>
              </a:rPr>
              <a:t> (first row, second option from the left).</a:t>
            </a:r>
            <a:endParaRPr lang="en-US" dirty="0"/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Also in the </a:t>
            </a:r>
            <a:r>
              <a:rPr lang="en-US" b="1" dirty="0"/>
              <a:t>Format Text Effects </a:t>
            </a:r>
            <a:r>
              <a:rPr lang="en-US" dirty="0"/>
              <a:t>dialog box, click </a:t>
            </a:r>
            <a:r>
              <a:rPr lang="en-US" b="1" dirty="0"/>
              <a:t>Shadow</a:t>
            </a:r>
            <a:r>
              <a:rPr lang="en-US" dirty="0"/>
              <a:t> in the left pane. In the </a:t>
            </a:r>
            <a:r>
              <a:rPr lang="en-US" b="1" dirty="0"/>
              <a:t>Shadow</a:t>
            </a:r>
            <a:r>
              <a:rPr lang="en-US" dirty="0"/>
              <a:t> pane, click the button next to </a:t>
            </a:r>
            <a:r>
              <a:rPr lang="en-US" b="1" dirty="0"/>
              <a:t>Presets</a:t>
            </a:r>
            <a:r>
              <a:rPr lang="en-US" dirty="0"/>
              <a:t>, and then under </a:t>
            </a:r>
            <a:r>
              <a:rPr lang="en-US" b="1" dirty="0"/>
              <a:t>Outer</a:t>
            </a:r>
            <a:r>
              <a:rPr lang="en-US" dirty="0"/>
              <a:t> click </a:t>
            </a:r>
            <a:r>
              <a:rPr lang="en-US" b="1" dirty="0"/>
              <a:t>Offset Center </a:t>
            </a:r>
            <a:r>
              <a:rPr lang="en-US" dirty="0"/>
              <a:t>(second row, second option from the left).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Shapes</a:t>
            </a:r>
            <a:r>
              <a:rPr lang="en-US" dirty="0"/>
              <a:t>, and then under </a:t>
            </a:r>
            <a:r>
              <a:rPr lang="en-US" b="1" dirty="0"/>
              <a:t>Rectangles</a:t>
            </a:r>
            <a:r>
              <a:rPr lang="en-US" dirty="0"/>
              <a:t> click </a:t>
            </a:r>
            <a:r>
              <a:rPr lang="en-US" b="1" dirty="0"/>
              <a:t>Rounded Rectangle </a:t>
            </a:r>
            <a:r>
              <a:rPr lang="en-US" dirty="0"/>
              <a:t>(second option from the left). On the slide, drag to draw a rounded rectangle.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rounded rectangle.  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Size</a:t>
            </a:r>
            <a:r>
              <a:rPr lang="en-US" dirty="0"/>
              <a:t> group, do the following: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Shape Height </a:t>
            </a:r>
            <a:r>
              <a:rPr lang="en-US" dirty="0"/>
              <a:t>box, enter </a:t>
            </a:r>
            <a:r>
              <a:rPr lang="en-US" b="1" dirty="0"/>
              <a:t>3.12”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Shape Width </a:t>
            </a:r>
            <a:r>
              <a:rPr lang="en-US" dirty="0"/>
              <a:t>box, enter </a:t>
            </a:r>
            <a:r>
              <a:rPr lang="en-US" b="1" dirty="0"/>
              <a:t>7.67”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Drag the yellow diamond adjustment handle at the top of the rounded rectangle to adjust the amount of rounding on the corners.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Shape Styles </a:t>
            </a:r>
            <a:r>
              <a:rPr lang="en-US" dirty="0"/>
              <a:t>group, click the arrow next to </a:t>
            </a:r>
            <a:r>
              <a:rPr lang="en-US" b="1" dirty="0"/>
              <a:t>Shape Fill</a:t>
            </a:r>
            <a:r>
              <a:rPr lang="en-US" dirty="0"/>
              <a:t>, point to </a:t>
            </a:r>
            <a:r>
              <a:rPr lang="en-US" b="1" dirty="0"/>
              <a:t>Gradient</a:t>
            </a:r>
            <a:r>
              <a:rPr lang="en-US" dirty="0"/>
              <a:t>, and then click </a:t>
            </a:r>
            <a:r>
              <a:rPr lang="en-US" b="1" dirty="0"/>
              <a:t>More Gradients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In the </a:t>
            </a:r>
            <a:r>
              <a:rPr lang="en-US" b="1" dirty="0"/>
              <a:t>Format Shape </a:t>
            </a:r>
            <a:r>
              <a:rPr lang="en-US" dirty="0"/>
              <a:t>dialog box, click </a:t>
            </a:r>
            <a:r>
              <a:rPr lang="en-US" b="1" dirty="0"/>
              <a:t>Fill </a:t>
            </a:r>
            <a:r>
              <a:rPr lang="en-US" dirty="0"/>
              <a:t>in the left pane, select </a:t>
            </a:r>
            <a:r>
              <a:rPr lang="en-US" b="1" dirty="0"/>
              <a:t>Gradient fill </a:t>
            </a:r>
            <a:r>
              <a:rPr lang="en-US" dirty="0"/>
              <a:t>in the </a:t>
            </a:r>
            <a:r>
              <a:rPr lang="en-US" b="1" dirty="0"/>
              <a:t>Fill</a:t>
            </a:r>
            <a:r>
              <a:rPr lang="en-US" dirty="0"/>
              <a:t> pane, and then do the following: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Type</a:t>
            </a:r>
            <a:r>
              <a:rPr lang="en-US" dirty="0"/>
              <a:t> list, select </a:t>
            </a:r>
            <a:r>
              <a:rPr lang="en-US" b="1" dirty="0"/>
              <a:t>Linear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Direction</a:t>
            </a:r>
            <a:r>
              <a:rPr lang="en-US" dirty="0"/>
              <a:t>, and then click </a:t>
            </a:r>
            <a:r>
              <a:rPr lang="en-US" b="1" dirty="0"/>
              <a:t>Linear Right </a:t>
            </a:r>
            <a:r>
              <a:rPr lang="en-US" dirty="0"/>
              <a:t>(first row, fourth option from the left).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Angle</a:t>
            </a:r>
            <a:r>
              <a:rPr lang="en-US" dirty="0"/>
              <a:t> box, enter </a:t>
            </a:r>
            <a:r>
              <a:rPr lang="en-US" b="1" dirty="0"/>
              <a:t>0°</a:t>
            </a:r>
            <a:r>
              <a:rPr lang="en-US" dirty="0"/>
              <a:t>.</a:t>
            </a:r>
            <a:endParaRPr lang="en-US" b="1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Under </a:t>
            </a:r>
            <a:r>
              <a:rPr lang="en-US" b="1" dirty="0"/>
              <a:t>Gradient stops</a:t>
            </a:r>
            <a:r>
              <a:rPr lang="en-US" dirty="0"/>
              <a:t>, click </a:t>
            </a:r>
            <a:r>
              <a:rPr lang="en-US" b="1" dirty="0"/>
              <a:t>Add gradient stop</a:t>
            </a:r>
            <a:r>
              <a:rPr lang="en-US" dirty="0"/>
              <a:t> or </a:t>
            </a:r>
            <a:r>
              <a:rPr lang="en-US" b="1" dirty="0"/>
              <a:t>Remove gradient stop</a:t>
            </a:r>
            <a:r>
              <a:rPr lang="en-US" dirty="0"/>
              <a:t> until two stops appear in the slider.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 Also under </a:t>
            </a:r>
            <a:r>
              <a:rPr lang="en-US" b="1" dirty="0"/>
              <a:t>Gradient stops</a:t>
            </a:r>
            <a:r>
              <a:rPr lang="en-US" dirty="0"/>
              <a:t>, customize the gradient stops that you added as follows: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first stop in the slider, and then do the following: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White, Background 1 </a:t>
            </a:r>
            <a:r>
              <a:rPr lang="en-US" dirty="0">
                <a:solidFill>
                  <a:schemeClr val="accent6"/>
                </a:solidFill>
              </a:rPr>
              <a:t>(first row, first option from the left).</a:t>
            </a:r>
            <a:endParaRPr lang="en-US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last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100%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White, Background 1, Darker 25% </a:t>
            </a:r>
            <a:r>
              <a:rPr lang="en-US" dirty="0">
                <a:solidFill>
                  <a:schemeClr val="accent6"/>
                </a:solidFill>
              </a:rPr>
              <a:t>(fourth row, first option from the left).</a:t>
            </a:r>
            <a:endParaRPr lang="en-US" dirty="0"/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Also in the </a:t>
            </a:r>
            <a:r>
              <a:rPr lang="en-US" b="1" dirty="0"/>
              <a:t>Format Shape Effects </a:t>
            </a:r>
            <a:r>
              <a:rPr lang="en-US" dirty="0"/>
              <a:t>dialog box, click </a:t>
            </a:r>
            <a:r>
              <a:rPr lang="en-US" b="1" dirty="0"/>
              <a:t>Line Color </a:t>
            </a:r>
            <a:r>
              <a:rPr lang="en-US" dirty="0"/>
              <a:t>in the left pane. In the </a:t>
            </a:r>
            <a:r>
              <a:rPr lang="en-US" b="1" dirty="0"/>
              <a:t>Line Color </a:t>
            </a:r>
            <a:r>
              <a:rPr lang="en-US" dirty="0"/>
              <a:t>pane, select </a:t>
            </a:r>
            <a:r>
              <a:rPr lang="en-US" b="1" dirty="0"/>
              <a:t>No line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rounded rectangle.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Clipboard</a:t>
            </a:r>
            <a:r>
              <a:rPr lang="en-US" dirty="0"/>
              <a:t> group, click the arrow to the right of </a:t>
            </a:r>
            <a:r>
              <a:rPr lang="en-US" b="1" dirty="0"/>
              <a:t>Copy</a:t>
            </a:r>
            <a:r>
              <a:rPr lang="en-US" dirty="0"/>
              <a:t>, and then click </a:t>
            </a:r>
            <a:r>
              <a:rPr lang="en-US" b="1" dirty="0"/>
              <a:t>Duplicate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duplicate rounded rectangle.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Fill</a:t>
            </a:r>
            <a:r>
              <a:rPr lang="en-US" dirty="0"/>
              <a:t>, and then click </a:t>
            </a:r>
            <a:r>
              <a:rPr lang="en-US" b="1" dirty="0"/>
              <a:t>No Fill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Outline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/>
              <a:t>click </a:t>
            </a:r>
            <a:r>
              <a:rPr lang="en-US" b="1" dirty="0"/>
              <a:t>White, Background 1 </a:t>
            </a:r>
            <a:r>
              <a:rPr lang="en-US" dirty="0"/>
              <a:t>(first row, first option from the left).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Outline</a:t>
            </a:r>
            <a:r>
              <a:rPr lang="en-US" dirty="0"/>
              <a:t>, point to </a:t>
            </a:r>
            <a:r>
              <a:rPr lang="en-US" b="1" dirty="0"/>
              <a:t>Weight</a:t>
            </a:r>
            <a:r>
              <a:rPr lang="en-US" dirty="0"/>
              <a:t>, and then click </a:t>
            </a:r>
            <a:r>
              <a:rPr lang="en-US" b="1" dirty="0"/>
              <a:t>More Lines</a:t>
            </a:r>
            <a:r>
              <a:rPr lang="en-US" dirty="0"/>
              <a:t>. In the </a:t>
            </a:r>
            <a:r>
              <a:rPr lang="en-US" b="1" dirty="0"/>
              <a:t>Format Shape </a:t>
            </a:r>
            <a:r>
              <a:rPr lang="en-US" dirty="0"/>
              <a:t>dialog box, click </a:t>
            </a:r>
            <a:r>
              <a:rPr lang="en-US" b="1" dirty="0"/>
              <a:t>Line Style </a:t>
            </a:r>
            <a:r>
              <a:rPr lang="en-US" dirty="0"/>
              <a:t>in the left pane, and then do the following in the </a:t>
            </a:r>
            <a:r>
              <a:rPr lang="en-US" b="1" dirty="0"/>
              <a:t>Line Style </a:t>
            </a:r>
            <a:r>
              <a:rPr lang="en-US" dirty="0"/>
              <a:t>pane: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Width</a:t>
            </a:r>
            <a:r>
              <a:rPr lang="en-US" dirty="0"/>
              <a:t> box enter </a:t>
            </a:r>
            <a:r>
              <a:rPr lang="en-US" b="1" dirty="0"/>
              <a:t>10 pt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Click the button next to </a:t>
            </a:r>
            <a:r>
              <a:rPr lang="en-US" b="1" dirty="0"/>
              <a:t>Dash type</a:t>
            </a:r>
            <a:r>
              <a:rPr lang="en-US" dirty="0"/>
              <a:t>, and then click </a:t>
            </a:r>
            <a:r>
              <a:rPr lang="en-US" b="1" dirty="0"/>
              <a:t>Round Dot </a:t>
            </a:r>
            <a:r>
              <a:rPr lang="en-US" dirty="0"/>
              <a:t>(second option from the top).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Cap type </a:t>
            </a:r>
            <a:r>
              <a:rPr lang="en-US" dirty="0"/>
              <a:t>list, select </a:t>
            </a:r>
            <a:r>
              <a:rPr lang="en-US" b="1" dirty="0"/>
              <a:t>Round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 Effects</a:t>
            </a:r>
            <a:r>
              <a:rPr lang="en-US" dirty="0"/>
              <a:t>, point to </a:t>
            </a:r>
            <a:r>
              <a:rPr lang="en-US" b="1" dirty="0"/>
              <a:t>Glow</a:t>
            </a:r>
            <a:r>
              <a:rPr lang="en-US" dirty="0"/>
              <a:t>, and then do the following: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Under </a:t>
            </a:r>
            <a:r>
              <a:rPr lang="en-US" b="1" dirty="0"/>
              <a:t>Glow Variations</a:t>
            </a:r>
            <a:r>
              <a:rPr lang="en-US" dirty="0"/>
              <a:t>, click </a:t>
            </a:r>
            <a:r>
              <a:rPr lang="en-US" b="1" dirty="0"/>
              <a:t>Accent color 1, 11 pt glow </a:t>
            </a:r>
            <a:r>
              <a:rPr lang="en-US" dirty="0"/>
              <a:t>(third row, first option from the left).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Point to </a:t>
            </a:r>
            <a:r>
              <a:rPr lang="en-US" b="1" dirty="0"/>
              <a:t>More Glow Colors</a:t>
            </a:r>
            <a:r>
              <a:rPr lang="en-US" dirty="0"/>
              <a:t>, and then click </a:t>
            </a:r>
            <a:r>
              <a:rPr lang="en-US" b="1" dirty="0"/>
              <a:t>More Colors</a:t>
            </a:r>
            <a:r>
              <a:rPr lang="en-US" dirty="0"/>
              <a:t>. In the </a:t>
            </a:r>
            <a:r>
              <a:rPr lang="en-US" b="1" dirty="0"/>
              <a:t>Colors</a:t>
            </a:r>
            <a:r>
              <a:rPr lang="en-US" dirty="0"/>
              <a:t> dialog box, on the </a:t>
            </a:r>
            <a:r>
              <a:rPr lang="en-US" b="1" dirty="0"/>
              <a:t>Custom</a:t>
            </a:r>
            <a:r>
              <a:rPr lang="en-US" dirty="0"/>
              <a:t> tab, enter values for Red: </a:t>
            </a:r>
            <a:r>
              <a:rPr lang="en-US" b="1" dirty="0"/>
              <a:t>255</a:t>
            </a:r>
            <a:r>
              <a:rPr lang="en-US" dirty="0"/>
              <a:t>, Green: </a:t>
            </a:r>
            <a:r>
              <a:rPr lang="en-US" b="1" dirty="0"/>
              <a:t>233</a:t>
            </a:r>
            <a:r>
              <a:rPr lang="en-US" dirty="0"/>
              <a:t>, Blue: </a:t>
            </a:r>
            <a:r>
              <a:rPr lang="en-US" b="1" dirty="0"/>
              <a:t>33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Size</a:t>
            </a:r>
            <a:r>
              <a:rPr lang="en-US" dirty="0"/>
              <a:t> group, do the following: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Shape Height </a:t>
            </a:r>
            <a:r>
              <a:rPr lang="en-US" dirty="0"/>
              <a:t>box, enter </a:t>
            </a:r>
            <a:r>
              <a:rPr lang="en-US" b="1" dirty="0"/>
              <a:t>3.53”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Shape Width </a:t>
            </a:r>
            <a:r>
              <a:rPr lang="en-US" dirty="0"/>
              <a:t>box, enter </a:t>
            </a:r>
            <a:r>
              <a:rPr lang="en-US" b="1" dirty="0"/>
              <a:t>8.05”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Shapes</a:t>
            </a:r>
            <a:r>
              <a:rPr lang="en-US" dirty="0"/>
              <a:t>, and then under </a:t>
            </a:r>
            <a:r>
              <a:rPr lang="en-US" b="1" dirty="0"/>
              <a:t>Lines</a:t>
            </a:r>
            <a:r>
              <a:rPr lang="en-US" dirty="0"/>
              <a:t> click </a:t>
            </a:r>
            <a:r>
              <a:rPr lang="en-US" b="1" dirty="0"/>
              <a:t>Line</a:t>
            </a:r>
            <a:r>
              <a:rPr lang="en-US" dirty="0"/>
              <a:t> (first option from the left).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Press and hold SHIFT to constrain to a straight, horizontal line, and then drag to draw a horizontal line on the slide.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line. 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Size</a:t>
            </a:r>
            <a:r>
              <a:rPr lang="en-US" dirty="0"/>
              <a:t> group, in the </a:t>
            </a:r>
            <a:r>
              <a:rPr lang="en-US" b="1" dirty="0"/>
              <a:t>Shape Width </a:t>
            </a:r>
            <a:r>
              <a:rPr lang="en-US" dirty="0"/>
              <a:t>box, enter </a:t>
            </a:r>
            <a:r>
              <a:rPr lang="en-US" b="1" dirty="0"/>
              <a:t>7.67”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Outline</a:t>
            </a:r>
            <a:r>
              <a:rPr lang="en-US" dirty="0"/>
              <a:t>, and then do the following: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Under </a:t>
            </a:r>
            <a:r>
              <a:rPr lang="en-US" b="1" dirty="0"/>
              <a:t>Theme Colors</a:t>
            </a:r>
            <a:r>
              <a:rPr lang="en-US" dirty="0"/>
              <a:t>, click </a:t>
            </a:r>
            <a:r>
              <a:rPr lang="en-US" b="1" dirty="0"/>
              <a:t>Black, Text 1, Lighter 50% </a:t>
            </a:r>
            <a:r>
              <a:rPr lang="en-US" dirty="0"/>
              <a:t>(second row, second option from the left).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Point to </a:t>
            </a:r>
            <a:r>
              <a:rPr lang="en-US" b="1" dirty="0"/>
              <a:t>Weight</a:t>
            </a:r>
            <a:r>
              <a:rPr lang="en-US" dirty="0"/>
              <a:t>, and then click </a:t>
            </a:r>
            <a:r>
              <a:rPr lang="en-US" b="1" dirty="0"/>
              <a:t>1 1/2 pt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line.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Clipboard</a:t>
            </a:r>
            <a:r>
              <a:rPr lang="en-US" dirty="0"/>
              <a:t> group, click the arrow to the right of </a:t>
            </a:r>
            <a:r>
              <a:rPr lang="en-US" b="1" dirty="0"/>
              <a:t>Copy</a:t>
            </a:r>
            <a:r>
              <a:rPr lang="en-US" dirty="0"/>
              <a:t>, and then click </a:t>
            </a:r>
            <a:r>
              <a:rPr lang="en-US" b="1" dirty="0"/>
              <a:t>Duplicate</a:t>
            </a:r>
            <a:r>
              <a:rPr lang="en-US" dirty="0"/>
              <a:t>. Repeat the process for a total of eight straight lines.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Editing</a:t>
            </a:r>
            <a:r>
              <a:rPr lang="en-US" dirty="0"/>
              <a:t> group, click </a:t>
            </a:r>
            <a:r>
              <a:rPr lang="en-US" b="1" dirty="0"/>
              <a:t>Select</a:t>
            </a:r>
            <a:r>
              <a:rPr lang="en-US" dirty="0"/>
              <a:t>, and then click </a:t>
            </a:r>
            <a:r>
              <a:rPr lang="en-US" b="1" dirty="0"/>
              <a:t>Selection Pane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In the </a:t>
            </a:r>
            <a:r>
              <a:rPr lang="en-US" b="1" dirty="0"/>
              <a:t>Selection and Visibility </a:t>
            </a:r>
            <a:r>
              <a:rPr lang="en-US" dirty="0"/>
              <a:t>pane, select the first rectangle that contains text.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Arrange</a:t>
            </a:r>
            <a:r>
              <a:rPr lang="en-US" dirty="0"/>
              <a:t>, and then click </a:t>
            </a:r>
            <a:r>
              <a:rPr lang="en-US" b="1" dirty="0"/>
              <a:t>Bring to Front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Also in the </a:t>
            </a:r>
            <a:r>
              <a:rPr lang="en-US" b="1" dirty="0"/>
              <a:t>Selection and Visibility </a:t>
            </a:r>
            <a:r>
              <a:rPr lang="en-US" dirty="0"/>
              <a:t>pane, press and hold CTRL and select all three rectangle objects.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Arrange</a:t>
            </a:r>
            <a:r>
              <a:rPr lang="en-US" dirty="0"/>
              <a:t>, point to </a:t>
            </a:r>
            <a:r>
              <a:rPr lang="en-US" b="1" dirty="0"/>
              <a:t>Align</a:t>
            </a:r>
            <a:r>
              <a:rPr lang="en-US" dirty="0"/>
              <a:t>, and then do the following: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to Slide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Center</a:t>
            </a:r>
            <a:r>
              <a:rPr lang="en-US" dirty="0"/>
              <a:t>. 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Middle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Drag each of the straight lines onto the gradient-filled rectangle, spacing them vertically as evenly as possible.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In the </a:t>
            </a:r>
            <a:r>
              <a:rPr lang="en-US" b="1" dirty="0"/>
              <a:t>Selection and Visibility </a:t>
            </a:r>
            <a:r>
              <a:rPr lang="en-US" dirty="0"/>
              <a:t>pane, press and hold CTRL and select all eight straight connector objects (the lines).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 </a:t>
            </a:r>
            <a:r>
              <a:rPr lang="en-US" dirty="0"/>
              <a:t>group, click </a:t>
            </a:r>
            <a:r>
              <a:rPr lang="en-US" b="1" dirty="0"/>
              <a:t>Arrange</a:t>
            </a:r>
            <a:r>
              <a:rPr lang="en-US" dirty="0"/>
              <a:t>, point to </a:t>
            </a:r>
            <a:r>
              <a:rPr lang="en-US" b="1" dirty="0"/>
              <a:t>Align</a:t>
            </a:r>
            <a:r>
              <a:rPr lang="en-US" dirty="0"/>
              <a:t>, and then do the following: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Selected Objects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Distribute Vertically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Center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Press CTRL+A to select all of the objects on the slide.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Arrange</a:t>
            </a:r>
            <a:r>
              <a:rPr lang="en-US" dirty="0"/>
              <a:t>, and then click </a:t>
            </a:r>
            <a:r>
              <a:rPr lang="en-US" b="1" dirty="0"/>
              <a:t>Group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group.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 Effects</a:t>
            </a:r>
            <a:r>
              <a:rPr lang="en-US" dirty="0"/>
              <a:t>, point to </a:t>
            </a:r>
            <a:r>
              <a:rPr lang="en-US" b="1" dirty="0"/>
              <a:t>3-D Rotation</a:t>
            </a:r>
            <a:r>
              <a:rPr lang="en-US" dirty="0"/>
              <a:t>, and then under </a:t>
            </a:r>
            <a:r>
              <a:rPr lang="en-US" b="1" dirty="0"/>
              <a:t>Perspective</a:t>
            </a:r>
            <a:r>
              <a:rPr lang="en-US" dirty="0"/>
              <a:t> click </a:t>
            </a:r>
            <a:r>
              <a:rPr lang="en-US" b="1" dirty="0"/>
              <a:t>Perspective Right </a:t>
            </a:r>
            <a:r>
              <a:rPr lang="en-US" dirty="0"/>
              <a:t>(first row, third option from the left).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Drag the group slightly to the right on the slide to position it in the center. 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  </a:t>
            </a:r>
          </a:p>
          <a:p>
            <a:r>
              <a:rPr lang="en-US" dirty="0"/>
              <a:t>To reproduce the background effects on this slide, do the following: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Right-click the slide background area, and then click </a:t>
            </a:r>
            <a:r>
              <a:rPr lang="en-US" b="1" dirty="0"/>
              <a:t>Format Background</a:t>
            </a:r>
            <a:r>
              <a:rPr lang="en-US" dirty="0"/>
              <a:t>. In the </a:t>
            </a:r>
            <a:r>
              <a:rPr lang="en-US" b="1" dirty="0"/>
              <a:t>Format Background </a:t>
            </a:r>
            <a:r>
              <a:rPr lang="en-US" dirty="0"/>
              <a:t>dialog box, click </a:t>
            </a:r>
            <a:r>
              <a:rPr lang="en-US" b="1" dirty="0"/>
              <a:t>Fill</a:t>
            </a:r>
            <a:r>
              <a:rPr lang="en-US" dirty="0"/>
              <a:t> in the left pane, select </a:t>
            </a:r>
            <a:r>
              <a:rPr lang="en-US" b="1" dirty="0"/>
              <a:t>Gradient fill</a:t>
            </a:r>
            <a:r>
              <a:rPr lang="en-US" dirty="0"/>
              <a:t> in the </a:t>
            </a:r>
            <a:r>
              <a:rPr lang="en-US" b="1" dirty="0"/>
              <a:t>Fill</a:t>
            </a:r>
            <a:r>
              <a:rPr lang="en-US" dirty="0"/>
              <a:t> pane, and then do the following: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Type</a:t>
            </a:r>
            <a:r>
              <a:rPr lang="en-US" dirty="0"/>
              <a:t> list, select </a:t>
            </a:r>
            <a:r>
              <a:rPr lang="en-US" b="1" dirty="0"/>
              <a:t>Linear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Direction</a:t>
            </a:r>
            <a:r>
              <a:rPr lang="en-US" dirty="0"/>
              <a:t>, and then click </a:t>
            </a:r>
            <a:r>
              <a:rPr lang="en-US" b="1" dirty="0"/>
              <a:t>Linear Down </a:t>
            </a:r>
            <a:r>
              <a:rPr lang="en-US" dirty="0"/>
              <a:t>(first row, second option from the left). </a:t>
            </a:r>
            <a:endParaRPr lang="en-US" b="1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Under </a:t>
            </a:r>
            <a:r>
              <a:rPr lang="en-US" b="1" dirty="0"/>
              <a:t>Gradient stops</a:t>
            </a:r>
            <a:r>
              <a:rPr lang="en-US" dirty="0"/>
              <a:t>, click </a:t>
            </a:r>
            <a:r>
              <a:rPr lang="en-US" b="1" dirty="0"/>
              <a:t>Add gradient stop</a:t>
            </a:r>
            <a:r>
              <a:rPr lang="en-US" dirty="0"/>
              <a:t> or </a:t>
            </a:r>
            <a:r>
              <a:rPr lang="en-US" b="1" dirty="0"/>
              <a:t>Remove gradient stop</a:t>
            </a:r>
            <a:r>
              <a:rPr lang="en-US" dirty="0"/>
              <a:t> until four stops appear in the slider.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Also under </a:t>
            </a:r>
            <a:r>
              <a:rPr lang="en-US" b="1" dirty="0"/>
              <a:t>Gradient stops</a:t>
            </a:r>
            <a:r>
              <a:rPr lang="en-US" dirty="0"/>
              <a:t>, customize the gradient stops that you added as follows: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first stop in the slider, and then do the following: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/>
              <a:t>click </a:t>
            </a:r>
            <a:r>
              <a:rPr lang="en-US" b="1" dirty="0">
                <a:solidFill>
                  <a:schemeClr val="accent6"/>
                </a:solidFill>
              </a:rPr>
              <a:t>Dark Blue, Text 2 </a:t>
            </a:r>
            <a:r>
              <a:rPr lang="en-US" dirty="0">
                <a:solidFill>
                  <a:schemeClr val="accent6"/>
                </a:solidFill>
              </a:rPr>
              <a:t>(first row, fourth option from the left).</a:t>
            </a:r>
            <a:endParaRPr lang="en-US" b="1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next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15%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Black, Text 1, Lighter 5% </a:t>
            </a:r>
            <a:r>
              <a:rPr lang="en-US" dirty="0">
                <a:solidFill>
                  <a:schemeClr val="accent6"/>
                </a:solidFill>
              </a:rPr>
              <a:t>(sixth row, second option from the left).</a:t>
            </a:r>
            <a:endParaRPr lang="en-US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next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85%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Black, Text 1, Lighter 5% </a:t>
            </a:r>
            <a:r>
              <a:rPr lang="en-US" dirty="0">
                <a:solidFill>
                  <a:schemeClr val="accent6"/>
                </a:solidFill>
              </a:rPr>
              <a:t>(sixth row, second option from the left).</a:t>
            </a:r>
            <a:endParaRPr lang="en-US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last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100%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Dark Blue, Text 2 </a:t>
            </a:r>
            <a:r>
              <a:rPr lang="en-US" dirty="0">
                <a:solidFill>
                  <a:schemeClr val="accent6"/>
                </a:solidFill>
              </a:rPr>
              <a:t>(first row, fourth option from the left).</a:t>
            </a:r>
            <a:endParaRPr lang="en-US" dirty="0"/>
          </a:p>
          <a:p>
            <a:pPr>
              <a:lnSpc>
                <a:spcPct val="85000"/>
              </a:lnSpc>
              <a:spcAft>
                <a:spcPts val="306"/>
              </a:spcAft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79776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46454" y="2983963"/>
            <a:ext cx="5917497" cy="5933628"/>
          </a:xfrm>
        </p:spPr>
        <p:txBody>
          <a:bodyPr>
            <a:noAutofit/>
          </a:bodyPr>
          <a:lstStyle/>
          <a:p>
            <a:pPr>
              <a:lnSpc>
                <a:spcPct val="85000"/>
              </a:lnSpc>
              <a:spcAft>
                <a:spcPts val="306"/>
              </a:spcAft>
            </a:pPr>
            <a:r>
              <a:rPr lang="en-US" sz="1400" b="1" dirty="0"/>
              <a:t>Marquee with 3-D perspective rotation</a:t>
            </a:r>
          </a:p>
          <a:p>
            <a:pPr>
              <a:lnSpc>
                <a:spcPct val="85000"/>
              </a:lnSpc>
              <a:spcAft>
                <a:spcPts val="306"/>
              </a:spcAft>
            </a:pPr>
            <a:r>
              <a:rPr lang="en-US" sz="1400" dirty="0"/>
              <a:t>(Intermediate)</a:t>
            </a:r>
          </a:p>
          <a:p>
            <a:pPr>
              <a:lnSpc>
                <a:spcPct val="85000"/>
              </a:lnSpc>
              <a:spcAft>
                <a:spcPts val="306"/>
              </a:spcAft>
            </a:pPr>
            <a:endParaRPr lang="en-US" sz="1400" dirty="0"/>
          </a:p>
          <a:p>
            <a:pPr>
              <a:lnSpc>
                <a:spcPct val="85000"/>
              </a:lnSpc>
              <a:spcAft>
                <a:spcPts val="306"/>
              </a:spcAft>
            </a:pPr>
            <a:endParaRPr lang="en-US" sz="1400" dirty="0"/>
          </a:p>
          <a:p>
            <a:r>
              <a:rPr lang="en-US" dirty="0"/>
              <a:t>To reproduce the effects on this slide, do the following: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Slides</a:t>
            </a:r>
            <a:r>
              <a:rPr lang="en-US" dirty="0"/>
              <a:t> group, click </a:t>
            </a:r>
            <a:r>
              <a:rPr lang="en-US" b="1" dirty="0"/>
              <a:t>Layout</a:t>
            </a:r>
            <a:r>
              <a:rPr lang="en-US" dirty="0"/>
              <a:t>, and then click </a:t>
            </a:r>
            <a:r>
              <a:rPr lang="en-US" b="1" dirty="0"/>
              <a:t>Blank</a:t>
            </a:r>
            <a:r>
              <a:rPr lang="en-US" dirty="0"/>
              <a:t>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Shapes</a:t>
            </a:r>
            <a:r>
              <a:rPr lang="en-US" dirty="0"/>
              <a:t>, and then under </a:t>
            </a:r>
            <a:r>
              <a:rPr lang="en-US" b="1" dirty="0"/>
              <a:t>Rectangles</a:t>
            </a:r>
            <a:r>
              <a:rPr lang="en-US" dirty="0"/>
              <a:t> click </a:t>
            </a:r>
            <a:r>
              <a:rPr lang="en-US" b="1" dirty="0"/>
              <a:t>Rectangle</a:t>
            </a:r>
            <a:r>
              <a:rPr lang="en-US" dirty="0"/>
              <a:t> (first option from the left). On the slide, drag to draw a rectangle. 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Size</a:t>
            </a:r>
            <a:r>
              <a:rPr lang="en-US" dirty="0"/>
              <a:t> group, do the following: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Shape Height </a:t>
            </a:r>
            <a:r>
              <a:rPr lang="en-US" dirty="0"/>
              <a:t>box, enter </a:t>
            </a:r>
            <a:r>
              <a:rPr lang="en-US" b="1" dirty="0"/>
              <a:t>3.12”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Shape Width </a:t>
            </a:r>
            <a:r>
              <a:rPr lang="en-US" dirty="0"/>
              <a:t>box, enter </a:t>
            </a:r>
            <a:r>
              <a:rPr lang="en-US" b="1" dirty="0"/>
              <a:t>7.67”</a:t>
            </a:r>
            <a:r>
              <a:rPr lang="en-US" dirty="0"/>
              <a:t>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Fill</a:t>
            </a:r>
            <a:r>
              <a:rPr lang="en-US" dirty="0"/>
              <a:t>, and then click </a:t>
            </a:r>
            <a:r>
              <a:rPr lang="en-US" b="1" dirty="0"/>
              <a:t>No Fill</a:t>
            </a:r>
            <a:r>
              <a:rPr lang="en-US" dirty="0"/>
              <a:t>. 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Outline</a:t>
            </a:r>
            <a:r>
              <a:rPr lang="en-US" dirty="0"/>
              <a:t>, and then click </a:t>
            </a:r>
            <a:r>
              <a:rPr lang="en-US" b="1" dirty="0"/>
              <a:t>No Outline</a:t>
            </a:r>
            <a:r>
              <a:rPr lang="en-US" dirty="0"/>
              <a:t>. 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Right-click the rectangle, and then click </a:t>
            </a:r>
            <a:r>
              <a:rPr lang="en-US" b="1" dirty="0"/>
              <a:t>Edit Text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Enter text in the text box, and then select the text.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Font</a:t>
            </a:r>
            <a:r>
              <a:rPr lang="en-US" dirty="0"/>
              <a:t> group, select </a:t>
            </a:r>
            <a:r>
              <a:rPr lang="en-US" b="1" dirty="0"/>
              <a:t>Franklin Gothic Medium </a:t>
            </a:r>
            <a:r>
              <a:rPr lang="en-US" dirty="0"/>
              <a:t>from the </a:t>
            </a:r>
            <a:r>
              <a:rPr lang="en-US" b="1" dirty="0"/>
              <a:t>Font</a:t>
            </a:r>
            <a:r>
              <a:rPr lang="en-US" dirty="0"/>
              <a:t> list, enter </a:t>
            </a:r>
            <a:r>
              <a:rPr lang="en-US" b="1" dirty="0"/>
              <a:t>50</a:t>
            </a:r>
            <a:r>
              <a:rPr lang="en-US" dirty="0"/>
              <a:t> in the </a:t>
            </a:r>
            <a:r>
              <a:rPr lang="en-US" b="1" dirty="0"/>
              <a:t>Font Size </a:t>
            </a:r>
            <a:r>
              <a:rPr lang="en-US" dirty="0"/>
              <a:t>box, and then click </a:t>
            </a:r>
            <a:r>
              <a:rPr lang="en-US" b="1" dirty="0"/>
              <a:t>Bold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Paragraph</a:t>
            </a:r>
            <a:r>
              <a:rPr lang="en-US" dirty="0"/>
              <a:t> group, click </a:t>
            </a:r>
            <a:r>
              <a:rPr lang="en-US" b="1" dirty="0"/>
              <a:t>Center</a:t>
            </a:r>
            <a:r>
              <a:rPr lang="en-US" dirty="0"/>
              <a:t> to center the text in the text box.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WordArt Styles </a:t>
            </a:r>
            <a:r>
              <a:rPr lang="en-US" dirty="0"/>
              <a:t>group, click the arrow next to </a:t>
            </a:r>
            <a:r>
              <a:rPr lang="en-US" b="1" dirty="0"/>
              <a:t>Text Fill</a:t>
            </a:r>
            <a:r>
              <a:rPr lang="en-US" dirty="0"/>
              <a:t>, point to </a:t>
            </a:r>
            <a:r>
              <a:rPr lang="en-US" b="1" dirty="0"/>
              <a:t>Gradient</a:t>
            </a:r>
            <a:r>
              <a:rPr lang="en-US" dirty="0"/>
              <a:t>, and then click </a:t>
            </a:r>
            <a:r>
              <a:rPr lang="en-US" b="1" dirty="0"/>
              <a:t>More Gradients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In the </a:t>
            </a:r>
            <a:r>
              <a:rPr lang="en-US" b="1" dirty="0"/>
              <a:t>Format Text Effects </a:t>
            </a:r>
            <a:r>
              <a:rPr lang="en-US" dirty="0"/>
              <a:t>dialog box, click </a:t>
            </a:r>
            <a:r>
              <a:rPr lang="en-US" b="1" dirty="0"/>
              <a:t>Text Fill </a:t>
            </a:r>
            <a:r>
              <a:rPr lang="en-US" dirty="0"/>
              <a:t>in the left pane, select </a:t>
            </a:r>
            <a:r>
              <a:rPr lang="en-US" b="1" dirty="0"/>
              <a:t>Gradient fill </a:t>
            </a:r>
            <a:r>
              <a:rPr lang="en-US" dirty="0"/>
              <a:t>in the </a:t>
            </a:r>
            <a:r>
              <a:rPr lang="en-US" b="1" dirty="0"/>
              <a:t>Text Fill </a:t>
            </a:r>
            <a:r>
              <a:rPr lang="en-US" dirty="0"/>
              <a:t>pane, and then do the following: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Type</a:t>
            </a:r>
            <a:r>
              <a:rPr lang="en-US" dirty="0"/>
              <a:t> list, select </a:t>
            </a:r>
            <a:r>
              <a:rPr lang="en-US" b="1" dirty="0"/>
              <a:t>Linear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Direction</a:t>
            </a:r>
            <a:r>
              <a:rPr lang="en-US" dirty="0"/>
              <a:t>, and then click </a:t>
            </a:r>
            <a:r>
              <a:rPr lang="en-US" b="1" dirty="0"/>
              <a:t>Linear Down </a:t>
            </a:r>
            <a:r>
              <a:rPr lang="en-US" dirty="0"/>
              <a:t>(first row, second option from the left).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Angle</a:t>
            </a:r>
            <a:r>
              <a:rPr lang="en-US" dirty="0"/>
              <a:t> box, enter </a:t>
            </a:r>
            <a:r>
              <a:rPr lang="en-US" b="1" dirty="0"/>
              <a:t>90°</a:t>
            </a:r>
            <a:r>
              <a:rPr lang="en-US" dirty="0"/>
              <a:t>.</a:t>
            </a:r>
            <a:endParaRPr lang="en-US" b="1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Under </a:t>
            </a:r>
            <a:r>
              <a:rPr lang="en-US" b="1" dirty="0"/>
              <a:t>Gradient stops</a:t>
            </a:r>
            <a:r>
              <a:rPr lang="en-US" dirty="0"/>
              <a:t>, click </a:t>
            </a:r>
            <a:r>
              <a:rPr lang="en-US" b="1" dirty="0"/>
              <a:t>Add gradient stop</a:t>
            </a:r>
            <a:r>
              <a:rPr lang="en-US" dirty="0"/>
              <a:t> or </a:t>
            </a:r>
            <a:r>
              <a:rPr lang="en-US" b="1" dirty="0"/>
              <a:t>Remove gradient stop</a:t>
            </a:r>
            <a:r>
              <a:rPr lang="en-US" dirty="0"/>
              <a:t> until three stops appear in the drop-down list.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Also under </a:t>
            </a:r>
            <a:r>
              <a:rPr lang="en-US" b="1" dirty="0"/>
              <a:t>Gradient stops</a:t>
            </a:r>
            <a:r>
              <a:rPr lang="en-US" dirty="0"/>
              <a:t>, customize the gradient stops that you added as follows: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first stop in the slider, and then do the following: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  <a:defRPr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click </a:t>
            </a:r>
            <a:r>
              <a:rPr lang="en-US" b="1" dirty="0"/>
              <a:t>More Colors</a:t>
            </a:r>
            <a:r>
              <a:rPr lang="en-US" dirty="0"/>
              <a:t>, and then in the </a:t>
            </a:r>
            <a:r>
              <a:rPr lang="en-US" b="1" dirty="0"/>
              <a:t>Colors</a:t>
            </a:r>
            <a:r>
              <a:rPr lang="en-US" dirty="0"/>
              <a:t> dialog box, on the </a:t>
            </a:r>
            <a:r>
              <a:rPr lang="en-US" b="1" dirty="0"/>
              <a:t>Custom</a:t>
            </a:r>
            <a:r>
              <a:rPr lang="en-US" dirty="0"/>
              <a:t> tab, enter values for Red: </a:t>
            </a:r>
            <a:r>
              <a:rPr lang="en-US" b="1" dirty="0"/>
              <a:t>80</a:t>
            </a:r>
            <a:r>
              <a:rPr lang="en-US" dirty="0"/>
              <a:t>, Green: </a:t>
            </a:r>
            <a:r>
              <a:rPr lang="en-US" b="1" dirty="0"/>
              <a:t>80</a:t>
            </a:r>
            <a:r>
              <a:rPr lang="en-US" dirty="0"/>
              <a:t>, Blue: </a:t>
            </a:r>
            <a:r>
              <a:rPr lang="en-US" b="1" dirty="0"/>
              <a:t>80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next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49%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  <a:defRPr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click </a:t>
            </a:r>
            <a:r>
              <a:rPr lang="en-US" b="1" dirty="0"/>
              <a:t>More Colors</a:t>
            </a:r>
            <a:r>
              <a:rPr lang="en-US" dirty="0"/>
              <a:t>, and then in the </a:t>
            </a:r>
            <a:r>
              <a:rPr lang="en-US" b="1" dirty="0"/>
              <a:t>Colors</a:t>
            </a:r>
            <a:r>
              <a:rPr lang="en-US" dirty="0"/>
              <a:t> dialog box, on the </a:t>
            </a:r>
            <a:r>
              <a:rPr lang="en-US" b="1" dirty="0"/>
              <a:t>Custom</a:t>
            </a:r>
            <a:r>
              <a:rPr lang="en-US" dirty="0"/>
              <a:t> tab, enter values for Red: </a:t>
            </a:r>
            <a:r>
              <a:rPr lang="en-US" b="1" dirty="0"/>
              <a:t>89</a:t>
            </a:r>
            <a:r>
              <a:rPr lang="en-US" dirty="0"/>
              <a:t>, Green: </a:t>
            </a:r>
            <a:r>
              <a:rPr lang="en-US" b="1" dirty="0"/>
              <a:t>89</a:t>
            </a:r>
            <a:r>
              <a:rPr lang="en-US" dirty="0"/>
              <a:t>, Blue: </a:t>
            </a:r>
            <a:r>
              <a:rPr lang="en-US" b="1" dirty="0"/>
              <a:t>89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last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50%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Black, Text 1</a:t>
            </a:r>
            <a:r>
              <a:rPr lang="en-US" dirty="0">
                <a:solidFill>
                  <a:schemeClr val="accent6"/>
                </a:solidFill>
              </a:rPr>
              <a:t> (first row, second option from the left).</a:t>
            </a:r>
            <a:endParaRPr lang="en-US" dirty="0"/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Also in the </a:t>
            </a:r>
            <a:r>
              <a:rPr lang="en-US" b="1" dirty="0"/>
              <a:t>Format Text Effects </a:t>
            </a:r>
            <a:r>
              <a:rPr lang="en-US" dirty="0"/>
              <a:t>dialog box, click </a:t>
            </a:r>
            <a:r>
              <a:rPr lang="en-US" b="1" dirty="0"/>
              <a:t>Shadow</a:t>
            </a:r>
            <a:r>
              <a:rPr lang="en-US" dirty="0"/>
              <a:t> in the left pane. In the </a:t>
            </a:r>
            <a:r>
              <a:rPr lang="en-US" b="1" dirty="0"/>
              <a:t>Shadow</a:t>
            </a:r>
            <a:r>
              <a:rPr lang="en-US" dirty="0"/>
              <a:t> pane, click the button next to </a:t>
            </a:r>
            <a:r>
              <a:rPr lang="en-US" b="1" dirty="0"/>
              <a:t>Presets</a:t>
            </a:r>
            <a:r>
              <a:rPr lang="en-US" dirty="0"/>
              <a:t>, and then under </a:t>
            </a:r>
            <a:r>
              <a:rPr lang="en-US" b="1" dirty="0"/>
              <a:t>Outer</a:t>
            </a:r>
            <a:r>
              <a:rPr lang="en-US" dirty="0"/>
              <a:t> click </a:t>
            </a:r>
            <a:r>
              <a:rPr lang="en-US" b="1" dirty="0"/>
              <a:t>Offset Center </a:t>
            </a:r>
            <a:r>
              <a:rPr lang="en-US" dirty="0"/>
              <a:t>(second row, second option from the left).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Shapes</a:t>
            </a:r>
            <a:r>
              <a:rPr lang="en-US" dirty="0"/>
              <a:t>, and then under </a:t>
            </a:r>
            <a:r>
              <a:rPr lang="en-US" b="1" dirty="0"/>
              <a:t>Rectangles</a:t>
            </a:r>
            <a:r>
              <a:rPr lang="en-US" dirty="0"/>
              <a:t> click </a:t>
            </a:r>
            <a:r>
              <a:rPr lang="en-US" b="1" dirty="0"/>
              <a:t>Rounded Rectangle </a:t>
            </a:r>
            <a:r>
              <a:rPr lang="en-US" dirty="0"/>
              <a:t>(second option from the left). On the slide, drag to draw a rounded rectangle.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rounded rectangle.  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Size</a:t>
            </a:r>
            <a:r>
              <a:rPr lang="en-US" dirty="0"/>
              <a:t> group, do the following: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Shape Height </a:t>
            </a:r>
            <a:r>
              <a:rPr lang="en-US" dirty="0"/>
              <a:t>box, enter </a:t>
            </a:r>
            <a:r>
              <a:rPr lang="en-US" b="1" dirty="0"/>
              <a:t>3.12”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Shape Width </a:t>
            </a:r>
            <a:r>
              <a:rPr lang="en-US" dirty="0"/>
              <a:t>box, enter </a:t>
            </a:r>
            <a:r>
              <a:rPr lang="en-US" b="1" dirty="0"/>
              <a:t>7.67”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Drag the yellow diamond adjustment handle at the top of the rounded rectangle to adjust the amount of rounding on the corners.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Shape Styles </a:t>
            </a:r>
            <a:r>
              <a:rPr lang="en-US" dirty="0"/>
              <a:t>group, click the arrow next to </a:t>
            </a:r>
            <a:r>
              <a:rPr lang="en-US" b="1" dirty="0"/>
              <a:t>Shape Fill</a:t>
            </a:r>
            <a:r>
              <a:rPr lang="en-US" dirty="0"/>
              <a:t>, point to </a:t>
            </a:r>
            <a:r>
              <a:rPr lang="en-US" b="1" dirty="0"/>
              <a:t>Gradient</a:t>
            </a:r>
            <a:r>
              <a:rPr lang="en-US" dirty="0"/>
              <a:t>, and then click </a:t>
            </a:r>
            <a:r>
              <a:rPr lang="en-US" b="1" dirty="0"/>
              <a:t>More Gradients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In the </a:t>
            </a:r>
            <a:r>
              <a:rPr lang="en-US" b="1" dirty="0"/>
              <a:t>Format Shape </a:t>
            </a:r>
            <a:r>
              <a:rPr lang="en-US" dirty="0"/>
              <a:t>dialog box, click </a:t>
            </a:r>
            <a:r>
              <a:rPr lang="en-US" b="1" dirty="0"/>
              <a:t>Fill </a:t>
            </a:r>
            <a:r>
              <a:rPr lang="en-US" dirty="0"/>
              <a:t>in the left pane, select </a:t>
            </a:r>
            <a:r>
              <a:rPr lang="en-US" b="1" dirty="0"/>
              <a:t>Gradient fill </a:t>
            </a:r>
            <a:r>
              <a:rPr lang="en-US" dirty="0"/>
              <a:t>in the </a:t>
            </a:r>
            <a:r>
              <a:rPr lang="en-US" b="1" dirty="0"/>
              <a:t>Fill</a:t>
            </a:r>
            <a:r>
              <a:rPr lang="en-US" dirty="0"/>
              <a:t> pane, and then do the following: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Type</a:t>
            </a:r>
            <a:r>
              <a:rPr lang="en-US" dirty="0"/>
              <a:t> list, select </a:t>
            </a:r>
            <a:r>
              <a:rPr lang="en-US" b="1" dirty="0"/>
              <a:t>Linear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Direction</a:t>
            </a:r>
            <a:r>
              <a:rPr lang="en-US" dirty="0"/>
              <a:t>, and then click </a:t>
            </a:r>
            <a:r>
              <a:rPr lang="en-US" b="1" dirty="0"/>
              <a:t>Linear Right </a:t>
            </a:r>
            <a:r>
              <a:rPr lang="en-US" dirty="0"/>
              <a:t>(first row, fourth option from the left).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Angle</a:t>
            </a:r>
            <a:r>
              <a:rPr lang="en-US" dirty="0"/>
              <a:t> box, enter </a:t>
            </a:r>
            <a:r>
              <a:rPr lang="en-US" b="1" dirty="0"/>
              <a:t>0°</a:t>
            </a:r>
            <a:r>
              <a:rPr lang="en-US" dirty="0"/>
              <a:t>.</a:t>
            </a:r>
            <a:endParaRPr lang="en-US" b="1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Under </a:t>
            </a:r>
            <a:r>
              <a:rPr lang="en-US" b="1" dirty="0"/>
              <a:t>Gradient stops</a:t>
            </a:r>
            <a:r>
              <a:rPr lang="en-US" dirty="0"/>
              <a:t>, click </a:t>
            </a:r>
            <a:r>
              <a:rPr lang="en-US" b="1" dirty="0"/>
              <a:t>Add gradient stop</a:t>
            </a:r>
            <a:r>
              <a:rPr lang="en-US" dirty="0"/>
              <a:t> or </a:t>
            </a:r>
            <a:r>
              <a:rPr lang="en-US" b="1" dirty="0"/>
              <a:t>Remove gradient stop</a:t>
            </a:r>
            <a:r>
              <a:rPr lang="en-US" dirty="0"/>
              <a:t> until two stops appear in the slider.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 Also under </a:t>
            </a:r>
            <a:r>
              <a:rPr lang="en-US" b="1" dirty="0"/>
              <a:t>Gradient stops</a:t>
            </a:r>
            <a:r>
              <a:rPr lang="en-US" dirty="0"/>
              <a:t>, customize the gradient stops that you added as follows: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first stop in the slider, and then do the following: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White, Background 1 </a:t>
            </a:r>
            <a:r>
              <a:rPr lang="en-US" dirty="0">
                <a:solidFill>
                  <a:schemeClr val="accent6"/>
                </a:solidFill>
              </a:rPr>
              <a:t>(first row, first option from the left).</a:t>
            </a:r>
            <a:endParaRPr lang="en-US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last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100%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White, Background 1, Darker 25% </a:t>
            </a:r>
            <a:r>
              <a:rPr lang="en-US" dirty="0">
                <a:solidFill>
                  <a:schemeClr val="accent6"/>
                </a:solidFill>
              </a:rPr>
              <a:t>(fourth row, first option from the left).</a:t>
            </a:r>
            <a:endParaRPr lang="en-US" dirty="0"/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Also in the </a:t>
            </a:r>
            <a:r>
              <a:rPr lang="en-US" b="1" dirty="0"/>
              <a:t>Format Shape Effects </a:t>
            </a:r>
            <a:r>
              <a:rPr lang="en-US" dirty="0"/>
              <a:t>dialog box, click </a:t>
            </a:r>
            <a:r>
              <a:rPr lang="en-US" b="1" dirty="0"/>
              <a:t>Line Color </a:t>
            </a:r>
            <a:r>
              <a:rPr lang="en-US" dirty="0"/>
              <a:t>in the left pane. In the </a:t>
            </a:r>
            <a:r>
              <a:rPr lang="en-US" b="1" dirty="0"/>
              <a:t>Line Color </a:t>
            </a:r>
            <a:r>
              <a:rPr lang="en-US" dirty="0"/>
              <a:t>pane, select </a:t>
            </a:r>
            <a:r>
              <a:rPr lang="en-US" b="1" dirty="0"/>
              <a:t>No line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rounded rectangle.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Clipboard</a:t>
            </a:r>
            <a:r>
              <a:rPr lang="en-US" dirty="0"/>
              <a:t> group, click the arrow to the right of </a:t>
            </a:r>
            <a:r>
              <a:rPr lang="en-US" b="1" dirty="0"/>
              <a:t>Copy</a:t>
            </a:r>
            <a:r>
              <a:rPr lang="en-US" dirty="0"/>
              <a:t>, and then click </a:t>
            </a:r>
            <a:r>
              <a:rPr lang="en-US" b="1" dirty="0"/>
              <a:t>Duplicate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duplicate rounded rectangle.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Fill</a:t>
            </a:r>
            <a:r>
              <a:rPr lang="en-US" dirty="0"/>
              <a:t>, and then click </a:t>
            </a:r>
            <a:r>
              <a:rPr lang="en-US" b="1" dirty="0"/>
              <a:t>No Fill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Outline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/>
              <a:t>click </a:t>
            </a:r>
            <a:r>
              <a:rPr lang="en-US" b="1" dirty="0"/>
              <a:t>White, Background 1 </a:t>
            </a:r>
            <a:r>
              <a:rPr lang="en-US" dirty="0"/>
              <a:t>(first row, first option from the left).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Outline</a:t>
            </a:r>
            <a:r>
              <a:rPr lang="en-US" dirty="0"/>
              <a:t>, point to </a:t>
            </a:r>
            <a:r>
              <a:rPr lang="en-US" b="1" dirty="0"/>
              <a:t>Weight</a:t>
            </a:r>
            <a:r>
              <a:rPr lang="en-US" dirty="0"/>
              <a:t>, and then click </a:t>
            </a:r>
            <a:r>
              <a:rPr lang="en-US" b="1" dirty="0"/>
              <a:t>More Lines</a:t>
            </a:r>
            <a:r>
              <a:rPr lang="en-US" dirty="0"/>
              <a:t>. In the </a:t>
            </a:r>
            <a:r>
              <a:rPr lang="en-US" b="1" dirty="0"/>
              <a:t>Format Shape </a:t>
            </a:r>
            <a:r>
              <a:rPr lang="en-US" dirty="0"/>
              <a:t>dialog box, click </a:t>
            </a:r>
            <a:r>
              <a:rPr lang="en-US" b="1" dirty="0"/>
              <a:t>Line Style </a:t>
            </a:r>
            <a:r>
              <a:rPr lang="en-US" dirty="0"/>
              <a:t>in the left pane, and then do the following in the </a:t>
            </a:r>
            <a:r>
              <a:rPr lang="en-US" b="1" dirty="0"/>
              <a:t>Line Style </a:t>
            </a:r>
            <a:r>
              <a:rPr lang="en-US" dirty="0"/>
              <a:t>pane: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Width</a:t>
            </a:r>
            <a:r>
              <a:rPr lang="en-US" dirty="0"/>
              <a:t> box enter </a:t>
            </a:r>
            <a:r>
              <a:rPr lang="en-US" b="1" dirty="0"/>
              <a:t>10 pt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Click the button next to </a:t>
            </a:r>
            <a:r>
              <a:rPr lang="en-US" b="1" dirty="0"/>
              <a:t>Dash type</a:t>
            </a:r>
            <a:r>
              <a:rPr lang="en-US" dirty="0"/>
              <a:t>, and then click </a:t>
            </a:r>
            <a:r>
              <a:rPr lang="en-US" b="1" dirty="0"/>
              <a:t>Round Dot </a:t>
            </a:r>
            <a:r>
              <a:rPr lang="en-US" dirty="0"/>
              <a:t>(second option from the top).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Cap type </a:t>
            </a:r>
            <a:r>
              <a:rPr lang="en-US" dirty="0"/>
              <a:t>list, select </a:t>
            </a:r>
            <a:r>
              <a:rPr lang="en-US" b="1" dirty="0"/>
              <a:t>Round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 Effects</a:t>
            </a:r>
            <a:r>
              <a:rPr lang="en-US" dirty="0"/>
              <a:t>, point to </a:t>
            </a:r>
            <a:r>
              <a:rPr lang="en-US" b="1" dirty="0"/>
              <a:t>Glow</a:t>
            </a:r>
            <a:r>
              <a:rPr lang="en-US" dirty="0"/>
              <a:t>, and then do the following: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Under </a:t>
            </a:r>
            <a:r>
              <a:rPr lang="en-US" b="1" dirty="0"/>
              <a:t>Glow Variations</a:t>
            </a:r>
            <a:r>
              <a:rPr lang="en-US" dirty="0"/>
              <a:t>, click </a:t>
            </a:r>
            <a:r>
              <a:rPr lang="en-US" b="1" dirty="0"/>
              <a:t>Accent color 1, 11 pt glow </a:t>
            </a:r>
            <a:r>
              <a:rPr lang="en-US" dirty="0"/>
              <a:t>(third row, first option from the left).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Point to </a:t>
            </a:r>
            <a:r>
              <a:rPr lang="en-US" b="1" dirty="0"/>
              <a:t>More Glow Colors</a:t>
            </a:r>
            <a:r>
              <a:rPr lang="en-US" dirty="0"/>
              <a:t>, and then click </a:t>
            </a:r>
            <a:r>
              <a:rPr lang="en-US" b="1" dirty="0"/>
              <a:t>More Colors</a:t>
            </a:r>
            <a:r>
              <a:rPr lang="en-US" dirty="0"/>
              <a:t>. In the </a:t>
            </a:r>
            <a:r>
              <a:rPr lang="en-US" b="1" dirty="0"/>
              <a:t>Colors</a:t>
            </a:r>
            <a:r>
              <a:rPr lang="en-US" dirty="0"/>
              <a:t> dialog box, on the </a:t>
            </a:r>
            <a:r>
              <a:rPr lang="en-US" b="1" dirty="0"/>
              <a:t>Custom</a:t>
            </a:r>
            <a:r>
              <a:rPr lang="en-US" dirty="0"/>
              <a:t> tab, enter values for Red: </a:t>
            </a:r>
            <a:r>
              <a:rPr lang="en-US" b="1" dirty="0"/>
              <a:t>255</a:t>
            </a:r>
            <a:r>
              <a:rPr lang="en-US" dirty="0"/>
              <a:t>, Green: </a:t>
            </a:r>
            <a:r>
              <a:rPr lang="en-US" b="1" dirty="0"/>
              <a:t>233</a:t>
            </a:r>
            <a:r>
              <a:rPr lang="en-US" dirty="0"/>
              <a:t>, Blue: </a:t>
            </a:r>
            <a:r>
              <a:rPr lang="en-US" b="1" dirty="0"/>
              <a:t>33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Size</a:t>
            </a:r>
            <a:r>
              <a:rPr lang="en-US" dirty="0"/>
              <a:t> group, do the following: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Shape Height </a:t>
            </a:r>
            <a:r>
              <a:rPr lang="en-US" dirty="0"/>
              <a:t>box, enter </a:t>
            </a:r>
            <a:r>
              <a:rPr lang="en-US" b="1" dirty="0"/>
              <a:t>3.53”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In the </a:t>
            </a:r>
            <a:r>
              <a:rPr lang="en-US" b="1" dirty="0"/>
              <a:t>Shape Width </a:t>
            </a:r>
            <a:r>
              <a:rPr lang="en-US" dirty="0"/>
              <a:t>box, enter </a:t>
            </a:r>
            <a:r>
              <a:rPr lang="en-US" b="1" dirty="0"/>
              <a:t>8.05”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Shapes</a:t>
            </a:r>
            <a:r>
              <a:rPr lang="en-US" dirty="0"/>
              <a:t>, and then under </a:t>
            </a:r>
            <a:r>
              <a:rPr lang="en-US" b="1" dirty="0"/>
              <a:t>Lines</a:t>
            </a:r>
            <a:r>
              <a:rPr lang="en-US" dirty="0"/>
              <a:t> click </a:t>
            </a:r>
            <a:r>
              <a:rPr lang="en-US" b="1" dirty="0"/>
              <a:t>Line</a:t>
            </a:r>
            <a:r>
              <a:rPr lang="en-US" dirty="0"/>
              <a:t> (first option from the left).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Press and hold SHIFT to constrain to a straight, horizontal line, and then drag to draw a horizontal line on the slide.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line. Under </a:t>
            </a:r>
            <a:r>
              <a:rPr lang="en-US" b="1" dirty="0"/>
              <a:t>Drawing Tools</a:t>
            </a:r>
            <a:r>
              <a:rPr lang="en-US" dirty="0"/>
              <a:t>, on the </a:t>
            </a:r>
            <a:r>
              <a:rPr lang="en-US" b="1" dirty="0"/>
              <a:t>Format</a:t>
            </a:r>
            <a:r>
              <a:rPr lang="en-US" dirty="0"/>
              <a:t> tab, in the </a:t>
            </a:r>
            <a:r>
              <a:rPr lang="en-US" b="1" dirty="0"/>
              <a:t>Size</a:t>
            </a:r>
            <a:r>
              <a:rPr lang="en-US" dirty="0"/>
              <a:t> group, in the </a:t>
            </a:r>
            <a:r>
              <a:rPr lang="en-US" b="1" dirty="0"/>
              <a:t>Shape Width </a:t>
            </a:r>
            <a:r>
              <a:rPr lang="en-US" dirty="0"/>
              <a:t>box, enter </a:t>
            </a:r>
            <a:r>
              <a:rPr lang="en-US" b="1" dirty="0"/>
              <a:t>7.67”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the arrow next to </a:t>
            </a:r>
            <a:r>
              <a:rPr lang="en-US" b="1" dirty="0"/>
              <a:t>Shape Outline</a:t>
            </a:r>
            <a:r>
              <a:rPr lang="en-US" dirty="0"/>
              <a:t>, and then do the following: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Under </a:t>
            </a:r>
            <a:r>
              <a:rPr lang="en-US" b="1" dirty="0"/>
              <a:t>Theme Colors</a:t>
            </a:r>
            <a:r>
              <a:rPr lang="en-US" dirty="0"/>
              <a:t>, click </a:t>
            </a:r>
            <a:r>
              <a:rPr lang="en-US" b="1" dirty="0"/>
              <a:t>Black, Text 1, Lighter 50% </a:t>
            </a:r>
            <a:r>
              <a:rPr lang="en-US" dirty="0"/>
              <a:t>(second row, second option from the left).</a:t>
            </a:r>
          </a:p>
          <a:p>
            <a:pPr marL="698830" lvl="1" indent="-232943" defTabSz="931774">
              <a:buFont typeface="Arial" pitchFamily="34" charset="0"/>
              <a:buChar char="•"/>
              <a:defRPr/>
            </a:pPr>
            <a:r>
              <a:rPr lang="en-US" dirty="0"/>
              <a:t>Point to </a:t>
            </a:r>
            <a:r>
              <a:rPr lang="en-US" b="1" dirty="0"/>
              <a:t>Weight</a:t>
            </a:r>
            <a:r>
              <a:rPr lang="en-US" dirty="0"/>
              <a:t>, and then click </a:t>
            </a:r>
            <a:r>
              <a:rPr lang="en-US" b="1" dirty="0"/>
              <a:t>1 1/2 pt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line.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Clipboard</a:t>
            </a:r>
            <a:r>
              <a:rPr lang="en-US" dirty="0"/>
              <a:t> group, click the arrow to the right of </a:t>
            </a:r>
            <a:r>
              <a:rPr lang="en-US" b="1" dirty="0"/>
              <a:t>Copy</a:t>
            </a:r>
            <a:r>
              <a:rPr lang="en-US" dirty="0"/>
              <a:t>, and then click </a:t>
            </a:r>
            <a:r>
              <a:rPr lang="en-US" b="1" dirty="0"/>
              <a:t>Duplicate</a:t>
            </a:r>
            <a:r>
              <a:rPr lang="en-US" dirty="0"/>
              <a:t>. Repeat the process for a total of eight straight lines.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Editing</a:t>
            </a:r>
            <a:r>
              <a:rPr lang="en-US" dirty="0"/>
              <a:t> group, click </a:t>
            </a:r>
            <a:r>
              <a:rPr lang="en-US" b="1" dirty="0"/>
              <a:t>Select</a:t>
            </a:r>
            <a:r>
              <a:rPr lang="en-US" dirty="0"/>
              <a:t>, and then click </a:t>
            </a:r>
            <a:r>
              <a:rPr lang="en-US" b="1" dirty="0"/>
              <a:t>Selection Pane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In the </a:t>
            </a:r>
            <a:r>
              <a:rPr lang="en-US" b="1" dirty="0"/>
              <a:t>Selection and Visibility </a:t>
            </a:r>
            <a:r>
              <a:rPr lang="en-US" dirty="0"/>
              <a:t>pane, select the first rectangle that contains text.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Arrange</a:t>
            </a:r>
            <a:r>
              <a:rPr lang="en-US" dirty="0"/>
              <a:t>, and then click </a:t>
            </a:r>
            <a:r>
              <a:rPr lang="en-US" b="1" dirty="0"/>
              <a:t>Bring to Front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Also in the </a:t>
            </a:r>
            <a:r>
              <a:rPr lang="en-US" b="1" dirty="0"/>
              <a:t>Selection and Visibility </a:t>
            </a:r>
            <a:r>
              <a:rPr lang="en-US" dirty="0"/>
              <a:t>pane, press and hold CTRL and select all three rectangle objects.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Arrange</a:t>
            </a:r>
            <a:r>
              <a:rPr lang="en-US" dirty="0"/>
              <a:t>, point to </a:t>
            </a:r>
            <a:r>
              <a:rPr lang="en-US" b="1" dirty="0"/>
              <a:t>Align</a:t>
            </a:r>
            <a:r>
              <a:rPr lang="en-US" dirty="0"/>
              <a:t>, and then do the following: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to Slide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Center</a:t>
            </a:r>
            <a:r>
              <a:rPr lang="en-US" dirty="0"/>
              <a:t>. 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Middle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Drag each of the straight lines onto the gradient-filled rectangle, spacing them vertically as evenly as possible.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In the </a:t>
            </a:r>
            <a:r>
              <a:rPr lang="en-US" b="1" dirty="0"/>
              <a:t>Selection and Visibility </a:t>
            </a:r>
            <a:r>
              <a:rPr lang="en-US" dirty="0"/>
              <a:t>pane, press and hold CTRL and select all eight straight connector objects (the lines).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 </a:t>
            </a:r>
            <a:r>
              <a:rPr lang="en-US" dirty="0"/>
              <a:t>group, click </a:t>
            </a:r>
            <a:r>
              <a:rPr lang="en-US" b="1" dirty="0"/>
              <a:t>Arrange</a:t>
            </a:r>
            <a:r>
              <a:rPr lang="en-US" dirty="0"/>
              <a:t>, point to </a:t>
            </a:r>
            <a:r>
              <a:rPr lang="en-US" b="1" dirty="0"/>
              <a:t>Align</a:t>
            </a:r>
            <a:r>
              <a:rPr lang="en-US" dirty="0"/>
              <a:t>, and then do the following: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Selected Objects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Distribute Vertically</a:t>
            </a:r>
            <a:r>
              <a:rPr lang="en-US" dirty="0"/>
              <a:t>.</a:t>
            </a:r>
          </a:p>
          <a:p>
            <a:pPr marL="698830" lvl="1" indent="-232943" defTabSz="931774">
              <a:buFont typeface="+mj-lt"/>
              <a:buAutoNum type="arabicPeriod"/>
              <a:defRPr/>
            </a:pPr>
            <a:r>
              <a:rPr lang="en-US" dirty="0"/>
              <a:t>Click </a:t>
            </a:r>
            <a:r>
              <a:rPr lang="en-US" b="1" dirty="0"/>
              <a:t>Align Center</a:t>
            </a:r>
            <a:r>
              <a:rPr lang="en-US" dirty="0"/>
              <a:t>.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Press CTRL+A to select all of the objects on the slide.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Arrange</a:t>
            </a:r>
            <a:r>
              <a:rPr lang="en-US" dirty="0"/>
              <a:t>, and then click </a:t>
            </a:r>
            <a:r>
              <a:rPr lang="en-US" b="1" dirty="0"/>
              <a:t>Group</a:t>
            </a:r>
            <a:r>
              <a:rPr lang="en-US" dirty="0"/>
              <a:t>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Select the group. On the </a:t>
            </a:r>
            <a:r>
              <a:rPr lang="en-US" b="1" dirty="0"/>
              <a:t>Home</a:t>
            </a:r>
            <a:r>
              <a:rPr lang="en-US" dirty="0"/>
              <a:t> tab, in the </a:t>
            </a:r>
            <a:r>
              <a:rPr lang="en-US" b="1" dirty="0"/>
              <a:t>Drawing</a:t>
            </a:r>
            <a:r>
              <a:rPr lang="en-US" dirty="0"/>
              <a:t> group, click </a:t>
            </a:r>
            <a:r>
              <a:rPr lang="en-US" b="1" dirty="0"/>
              <a:t>Shape Effects</a:t>
            </a:r>
            <a:r>
              <a:rPr lang="en-US" dirty="0"/>
              <a:t>, point to </a:t>
            </a:r>
            <a:r>
              <a:rPr lang="en-US" b="1" dirty="0"/>
              <a:t>3-D Rotation</a:t>
            </a:r>
            <a:r>
              <a:rPr lang="en-US" dirty="0"/>
              <a:t>, and then under </a:t>
            </a:r>
            <a:r>
              <a:rPr lang="en-US" b="1" dirty="0"/>
              <a:t>Perspective</a:t>
            </a:r>
            <a:r>
              <a:rPr lang="en-US" dirty="0"/>
              <a:t> click </a:t>
            </a:r>
            <a:r>
              <a:rPr lang="en-US" b="1" dirty="0"/>
              <a:t>Perspective Right </a:t>
            </a:r>
            <a:r>
              <a:rPr lang="en-US" dirty="0"/>
              <a:t>(first row, third option from the left). </a:t>
            </a:r>
          </a:p>
          <a:p>
            <a:pPr marL="232943" indent="-232943" defTabSz="931774">
              <a:buFont typeface="+mj-lt"/>
              <a:buAutoNum type="arabicPeriod"/>
              <a:defRPr/>
            </a:pPr>
            <a:r>
              <a:rPr lang="en-US" dirty="0"/>
              <a:t>Drag the group slightly to the right on the slide to position it in the center. 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  </a:t>
            </a:r>
          </a:p>
          <a:p>
            <a:r>
              <a:rPr lang="en-US" dirty="0"/>
              <a:t>To reproduce the background effects on this slide, do the following: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Right-click the slide background area, and then click </a:t>
            </a:r>
            <a:r>
              <a:rPr lang="en-US" b="1" dirty="0"/>
              <a:t>Format Background</a:t>
            </a:r>
            <a:r>
              <a:rPr lang="en-US" dirty="0"/>
              <a:t>. In the </a:t>
            </a:r>
            <a:r>
              <a:rPr lang="en-US" b="1" dirty="0"/>
              <a:t>Format Background </a:t>
            </a:r>
            <a:r>
              <a:rPr lang="en-US" dirty="0"/>
              <a:t>dialog box, click </a:t>
            </a:r>
            <a:r>
              <a:rPr lang="en-US" b="1" dirty="0"/>
              <a:t>Fill</a:t>
            </a:r>
            <a:r>
              <a:rPr lang="en-US" dirty="0"/>
              <a:t> in the left pane, select </a:t>
            </a:r>
            <a:r>
              <a:rPr lang="en-US" b="1" dirty="0"/>
              <a:t>Gradient fill</a:t>
            </a:r>
            <a:r>
              <a:rPr lang="en-US" dirty="0"/>
              <a:t> in the </a:t>
            </a:r>
            <a:r>
              <a:rPr lang="en-US" b="1" dirty="0"/>
              <a:t>Fill</a:t>
            </a:r>
            <a:r>
              <a:rPr lang="en-US" dirty="0"/>
              <a:t> pane, and then do the following: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Type</a:t>
            </a:r>
            <a:r>
              <a:rPr lang="en-US" dirty="0"/>
              <a:t> list, select </a:t>
            </a:r>
            <a:r>
              <a:rPr lang="en-US" b="1" dirty="0"/>
              <a:t>Linear</a:t>
            </a:r>
            <a:r>
              <a:rPr lang="en-US" dirty="0"/>
              <a:t>.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Direction</a:t>
            </a:r>
            <a:r>
              <a:rPr lang="en-US" dirty="0"/>
              <a:t>, and then click </a:t>
            </a:r>
            <a:r>
              <a:rPr lang="en-US" b="1" dirty="0"/>
              <a:t>Linear Down </a:t>
            </a:r>
            <a:r>
              <a:rPr lang="en-US" dirty="0"/>
              <a:t>(first row, second option from the left). </a:t>
            </a:r>
            <a:endParaRPr lang="en-US" b="1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Under </a:t>
            </a:r>
            <a:r>
              <a:rPr lang="en-US" b="1" dirty="0"/>
              <a:t>Gradient stops</a:t>
            </a:r>
            <a:r>
              <a:rPr lang="en-US" dirty="0"/>
              <a:t>, click </a:t>
            </a:r>
            <a:r>
              <a:rPr lang="en-US" b="1" dirty="0"/>
              <a:t>Add gradient stop</a:t>
            </a:r>
            <a:r>
              <a:rPr lang="en-US" dirty="0"/>
              <a:t> or </a:t>
            </a:r>
            <a:r>
              <a:rPr lang="en-US" b="1" dirty="0"/>
              <a:t>Remove gradient stop</a:t>
            </a:r>
            <a:r>
              <a:rPr lang="en-US" dirty="0"/>
              <a:t> until four stops appear in the slider.</a:t>
            </a:r>
          </a:p>
          <a:p>
            <a:pPr marL="232943" indent="-232943">
              <a:buFont typeface="+mj-lt"/>
              <a:buAutoNum type="arabicPeriod"/>
            </a:pPr>
            <a:r>
              <a:rPr lang="en-US" dirty="0"/>
              <a:t>Also under </a:t>
            </a:r>
            <a:r>
              <a:rPr lang="en-US" b="1" dirty="0"/>
              <a:t>Gradient stops</a:t>
            </a:r>
            <a:r>
              <a:rPr lang="en-US" dirty="0"/>
              <a:t>, customize the gradient stops that you added as follows:</a:t>
            </a:r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first stop in the slider, and then do the following: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/>
              <a:t>click </a:t>
            </a:r>
            <a:r>
              <a:rPr lang="en-US" b="1" dirty="0">
                <a:solidFill>
                  <a:schemeClr val="accent6"/>
                </a:solidFill>
              </a:rPr>
              <a:t>Dark Blue, Text 2 </a:t>
            </a:r>
            <a:r>
              <a:rPr lang="en-US" dirty="0">
                <a:solidFill>
                  <a:schemeClr val="accent6"/>
                </a:solidFill>
              </a:rPr>
              <a:t>(first row, fourth option from the left).</a:t>
            </a:r>
            <a:endParaRPr lang="en-US" b="1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next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15%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Black, Text 1, Lighter 5% </a:t>
            </a:r>
            <a:r>
              <a:rPr lang="en-US" dirty="0">
                <a:solidFill>
                  <a:schemeClr val="accent6"/>
                </a:solidFill>
              </a:rPr>
              <a:t>(sixth row, second option from the left).</a:t>
            </a:r>
            <a:endParaRPr lang="en-US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next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85%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Black, Text 1, Lighter 5% </a:t>
            </a:r>
            <a:r>
              <a:rPr lang="en-US" dirty="0">
                <a:solidFill>
                  <a:schemeClr val="accent6"/>
                </a:solidFill>
              </a:rPr>
              <a:t>(sixth row, second option from the left).</a:t>
            </a:r>
            <a:endParaRPr lang="en-US" dirty="0"/>
          </a:p>
          <a:p>
            <a:pPr marL="698830" lvl="1" indent="-232943">
              <a:buFont typeface="Arial" pitchFamily="34" charset="0"/>
              <a:buChar char="•"/>
            </a:pPr>
            <a:r>
              <a:rPr lang="en-US" dirty="0"/>
              <a:t>Select the last stop in the slider, and then do the following: 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Position </a:t>
            </a:r>
            <a:r>
              <a:rPr lang="en-US" dirty="0"/>
              <a:t>box, enter </a:t>
            </a:r>
            <a:r>
              <a:rPr lang="en-US" b="1" dirty="0"/>
              <a:t>100%</a:t>
            </a:r>
            <a:r>
              <a:rPr lang="en-US" dirty="0"/>
              <a:t>.</a:t>
            </a:r>
          </a:p>
          <a:p>
            <a:pPr marL="1164717" lvl="2" indent="-232943">
              <a:buFont typeface="Arial" pitchFamily="34" charset="0"/>
              <a:buChar char="•"/>
            </a:pPr>
            <a:r>
              <a:rPr lang="en-US" dirty="0"/>
              <a:t>Click the button next to </a:t>
            </a:r>
            <a:r>
              <a:rPr lang="en-US" b="1" dirty="0"/>
              <a:t>Color</a:t>
            </a:r>
            <a:r>
              <a:rPr lang="en-US" dirty="0"/>
              <a:t>, and then under </a:t>
            </a:r>
            <a:r>
              <a:rPr lang="en-US" b="1" dirty="0"/>
              <a:t>Theme Colors </a:t>
            </a:r>
            <a:r>
              <a:rPr lang="en-US" dirty="0">
                <a:solidFill>
                  <a:schemeClr val="accent6"/>
                </a:solidFill>
              </a:rPr>
              <a:t>click </a:t>
            </a:r>
            <a:r>
              <a:rPr lang="en-US" b="1" dirty="0">
                <a:solidFill>
                  <a:schemeClr val="accent6"/>
                </a:solidFill>
              </a:rPr>
              <a:t>Dark Blue, Text 2 </a:t>
            </a:r>
            <a:r>
              <a:rPr lang="en-US" dirty="0">
                <a:solidFill>
                  <a:schemeClr val="accent6"/>
                </a:solidFill>
              </a:rPr>
              <a:t>(first row, fourth option from the left).</a:t>
            </a:r>
            <a:endParaRPr lang="en-US" dirty="0"/>
          </a:p>
          <a:p>
            <a:pPr>
              <a:lnSpc>
                <a:spcPct val="85000"/>
              </a:lnSpc>
              <a:spcAft>
                <a:spcPts val="306"/>
              </a:spcAft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457534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6166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1596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4638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4939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057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5021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rtl="0"/>
            <a:fld id="{FA4C7614-15A9-43A8-9E98-106A33ED6C41}" type="datetimeFigureOut">
              <a:rPr lang="en-US" sz="1200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l" rtl="0"/>
              <a:t>5/1/2015</a:t>
            </a:fld>
            <a:endParaRPr lang="en-US" sz="1200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rtl="0"/>
            <a:endParaRPr lang="en-US" sz="1200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rtl="0"/>
            <a:fld id="{EFED3CB9-049B-4F4F-82D1-8A95299C975C}" type="slidenum">
              <a:rPr lang="en-US" sz="1200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algn="r" rtl="0"/>
              <a:t>‹#›</a:t>
            </a:fld>
            <a:endParaRPr lang="en-US" sz="1200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02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664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0436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4472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9105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FA4C7614-15A9-43A8-9E98-106A33ED6C41}" type="datetimeFigureOut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5/1/2015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FED3CB9-049B-4F4F-82D1-8A95299C975C}" type="slidenum">
              <a:rPr lang="en-US" kern="1200" smtClean="0">
                <a:solidFill>
                  <a:prstClr val="black">
                    <a:tint val="75000"/>
                  </a:prstClr>
                </a:solidFill>
                <a:latin typeface="Calibri"/>
                <a:ea typeface="+mn-ea"/>
                <a:cs typeface="+mn-cs"/>
              </a:rPr>
              <a:pPr rtl="0"/>
              <a:t>‹#›</a:t>
            </a:fld>
            <a:endParaRPr lang="en-US" kern="1200" dirty="0">
              <a:solidFill>
                <a:prstClr val="black">
                  <a:tint val="75000"/>
                </a:prstClr>
              </a:solidFill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5447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6"/>
          <p:cNvGrpSpPr/>
          <p:nvPr/>
        </p:nvGrpSpPr>
        <p:grpSpPr>
          <a:xfrm>
            <a:off x="2026128" y="2111884"/>
            <a:ext cx="5638800" cy="2202584"/>
            <a:chOff x="890752" y="1813035"/>
            <a:chExt cx="7362497" cy="3231931"/>
          </a:xfrm>
          <a:scene3d>
            <a:camera prst="perspectiveRight"/>
            <a:lightRig rig="threePt" dir="t"/>
          </a:scene3d>
        </p:grpSpPr>
        <p:sp>
          <p:nvSpPr>
            <p:cNvPr id="7" name="Rounded Rectangle 6"/>
            <p:cNvSpPr/>
            <p:nvPr/>
          </p:nvSpPr>
          <p:spPr>
            <a:xfrm>
              <a:off x="1044802" y="1992332"/>
              <a:ext cx="7014066" cy="2849464"/>
            </a:xfrm>
            <a:prstGeom prst="roundRect">
              <a:avLst>
                <a:gd name="adj" fmla="val 831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sz="5000" b="1" kern="1200" dirty="0">
                <a:ln w="17780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Franklin Gothic Medium" pitchFamily="34" charset="0"/>
                <a:ea typeface="+mn-ea"/>
                <a:cs typeface="+mn-cs"/>
              </a:endParaRP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1034231" y="2280722"/>
              <a:ext cx="7014066" cy="1523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ounded Rectangle 26"/>
            <p:cNvSpPr/>
            <p:nvPr/>
          </p:nvSpPr>
          <p:spPr>
            <a:xfrm>
              <a:off x="890752" y="1813035"/>
              <a:ext cx="7362497" cy="3231931"/>
            </a:xfrm>
            <a:prstGeom prst="roundRect">
              <a:avLst>
                <a:gd name="adj" fmla="val 8932"/>
              </a:avLst>
            </a:prstGeom>
            <a:noFill/>
            <a:ln w="127000" cap="rnd" cmpd="sng">
              <a:solidFill>
                <a:schemeClr val="bg1"/>
              </a:solidFill>
              <a:prstDash val="sysDot"/>
            </a:ln>
            <a:effectLst>
              <a:glow rad="139700">
                <a:srgbClr val="FFC000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US" kern="1200" dirty="0">
                <a:solidFill>
                  <a:prstClr val="white"/>
                </a:solidFill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54" name="Straight Connector 53"/>
            <p:cNvCxnSpPr/>
            <p:nvPr/>
          </p:nvCxnSpPr>
          <p:spPr>
            <a:xfrm>
              <a:off x="1034231" y="2602455"/>
              <a:ext cx="7014066" cy="1523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1034231" y="2924188"/>
              <a:ext cx="7014066" cy="1523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034231" y="3245921"/>
              <a:ext cx="7014066" cy="1523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1034231" y="3567654"/>
              <a:ext cx="7014066" cy="1523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1034231" y="3889387"/>
              <a:ext cx="7014066" cy="1523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1034231" y="4211120"/>
              <a:ext cx="7014066" cy="1523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1034231" y="4532853"/>
              <a:ext cx="7014066" cy="1523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Rectangle 74"/>
            <p:cNvSpPr/>
            <p:nvPr/>
          </p:nvSpPr>
          <p:spPr>
            <a:xfrm>
              <a:off x="1064967" y="2003100"/>
              <a:ext cx="7014066" cy="284946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>
                <a:lnSpc>
                  <a:spcPts val="5300"/>
                </a:lnSpc>
              </a:pPr>
              <a:r>
                <a:rPr lang="en-US" sz="4800" b="1" kern="1200" dirty="0" smtClean="0">
                  <a:ln w="17780" cmpd="sng">
                    <a:noFill/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chemeClr val="tx1"/>
                      </a:gs>
                    </a:gsLst>
                    <a:lin ang="5400000"/>
                  </a:gra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latin typeface="Franklin Gothic Medium" pitchFamily="34" charset="0"/>
                  <a:ea typeface="+mn-ea"/>
                  <a:cs typeface="+mn-cs"/>
                </a:rPr>
                <a:t>What do Members Want?</a:t>
              </a:r>
              <a:endParaRPr lang="en-US" sz="4800" b="1" kern="1200" dirty="0">
                <a:ln w="17780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Franklin Gothic Medium" pitchFamily="34" charset="0"/>
                <a:ea typeface="+mn-ea"/>
                <a:cs typeface="+mn-cs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457200" y="4509732"/>
            <a:ext cx="4724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AGENDA:</a:t>
            </a:r>
            <a:endParaRPr lang="en-US" sz="1200" b="1" dirty="0"/>
          </a:p>
          <a:p>
            <a:pPr marL="285750" indent="-285750">
              <a:buFontTx/>
              <a:buChar char="-"/>
            </a:pPr>
            <a:r>
              <a:rPr lang="en-US" sz="1200" b="1" dirty="0"/>
              <a:t>Understanding our </a:t>
            </a:r>
            <a:r>
              <a:rPr lang="en-US" sz="1200" b="1" dirty="0" smtClean="0"/>
              <a:t>Donors</a:t>
            </a:r>
            <a:endParaRPr lang="en-US" sz="1200" b="1" dirty="0"/>
          </a:p>
          <a:p>
            <a:pPr marL="742950" lvl="1" indent="-285750">
              <a:buFontTx/>
              <a:buChar char="-"/>
            </a:pPr>
            <a:r>
              <a:rPr lang="en-US" sz="1200" b="1" dirty="0"/>
              <a:t>Philanthropic  vs.  WIIFM</a:t>
            </a:r>
          </a:p>
          <a:p>
            <a:pPr marL="285750" indent="-285750">
              <a:buFontTx/>
              <a:buChar char="-"/>
            </a:pPr>
            <a:r>
              <a:rPr lang="en-US" sz="1200" b="1" dirty="0" smtClean="0"/>
              <a:t>Membership - Best Practices</a:t>
            </a:r>
            <a:endParaRPr lang="en-US" sz="1200" b="1" dirty="0"/>
          </a:p>
          <a:p>
            <a:pPr marL="285750" indent="-285750">
              <a:buFontTx/>
              <a:buChar char="-"/>
            </a:pPr>
            <a:r>
              <a:rPr lang="en-US" sz="1200" b="1" dirty="0"/>
              <a:t>Retention and Stewardship of Annual Donors </a:t>
            </a:r>
            <a:r>
              <a:rPr lang="en-US" sz="1200" b="1" dirty="0" smtClean="0"/>
              <a:t>– Best Practices</a:t>
            </a:r>
          </a:p>
          <a:p>
            <a:pPr marL="285750" indent="-285750">
              <a:buFontTx/>
              <a:buChar char="-"/>
            </a:pPr>
            <a:r>
              <a:rPr lang="en-US" sz="1200" b="1" dirty="0" smtClean="0"/>
              <a:t>Key Retention and Donor Loyalty Points</a:t>
            </a:r>
          </a:p>
          <a:p>
            <a:pPr marL="742950" lvl="1" indent="-285750">
              <a:buFontTx/>
              <a:buChar char="-"/>
            </a:pPr>
            <a:r>
              <a:rPr lang="en-US" sz="1200" b="1" dirty="0"/>
              <a:t>Highlights on what Stratford &amp; The Shaw Festival </a:t>
            </a:r>
            <a:r>
              <a:rPr lang="en-US" sz="1200" b="1" dirty="0" smtClean="0"/>
              <a:t>do</a:t>
            </a:r>
            <a:endParaRPr lang="en-US" sz="1200" b="1" dirty="0"/>
          </a:p>
          <a:p>
            <a:pPr marL="285750" indent="-285750">
              <a:buFontTx/>
              <a:buChar char="-"/>
            </a:pPr>
            <a:r>
              <a:rPr lang="en-US" sz="1200" b="1" dirty="0"/>
              <a:t>Closing</a:t>
            </a:r>
          </a:p>
          <a:p>
            <a:pPr marL="742950" lvl="1" indent="-285750">
              <a:buFontTx/>
              <a:buChar char="-"/>
            </a:pPr>
            <a:r>
              <a:rPr lang="en-US" sz="1200" b="1" dirty="0" smtClean="0"/>
              <a:t>Questions </a:t>
            </a:r>
            <a:r>
              <a:rPr lang="en-US" sz="1200" b="1" dirty="0"/>
              <a:t>for your </a:t>
            </a:r>
            <a:r>
              <a:rPr lang="en-US" sz="1200" b="1" dirty="0" smtClean="0"/>
              <a:t>Organization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57200"/>
            <a:ext cx="3105150" cy="14594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3119" y="533692"/>
            <a:ext cx="384378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03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609600"/>
            <a:ext cx="48768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/>
              <a:t>Understanding our Donors</a:t>
            </a:r>
          </a:p>
          <a:p>
            <a:pPr algn="ctr"/>
            <a:endParaRPr lang="en-US" sz="1200" b="1" dirty="0"/>
          </a:p>
          <a:p>
            <a:r>
              <a:rPr lang="en-US" sz="1200" b="1" dirty="0" smtClean="0"/>
              <a:t>Philanthropist:</a:t>
            </a:r>
          </a:p>
          <a:p>
            <a:r>
              <a:rPr lang="en-US" sz="1200" dirty="0" smtClean="0"/>
              <a:t>- a </a:t>
            </a:r>
            <a:r>
              <a:rPr lang="en-US" sz="1200" dirty="0"/>
              <a:t>person who seeks to promote the welfare of others, especially by the generous donation of money to good causes</a:t>
            </a:r>
            <a:endParaRPr lang="en-US" sz="1200" b="1" dirty="0"/>
          </a:p>
          <a:p>
            <a:pPr algn="ctr"/>
            <a:r>
              <a:rPr lang="en-US" sz="1200" b="1" dirty="0"/>
              <a:t>	</a:t>
            </a:r>
            <a:r>
              <a:rPr lang="en-US" sz="1200" b="1" dirty="0" smtClean="0"/>
              <a:t>		</a:t>
            </a:r>
            <a:endParaRPr lang="en-US" sz="1200" b="1" dirty="0"/>
          </a:p>
          <a:p>
            <a:pPr marL="171450" indent="-171450">
              <a:buFontTx/>
              <a:buChar char="-"/>
            </a:pPr>
            <a:r>
              <a:rPr lang="en-US" sz="1200" b="1" dirty="0" smtClean="0"/>
              <a:t>Compassionate/Empathetic</a:t>
            </a:r>
          </a:p>
          <a:p>
            <a:pPr marL="171450" indent="-171450">
              <a:buFontTx/>
              <a:buChar char="-"/>
            </a:pPr>
            <a:r>
              <a:rPr lang="en-US" sz="1200" b="1" dirty="0" smtClean="0"/>
              <a:t>Desire to help</a:t>
            </a:r>
          </a:p>
          <a:p>
            <a:pPr marL="171450" indent="-171450">
              <a:buFontTx/>
              <a:buChar char="-"/>
            </a:pPr>
            <a:r>
              <a:rPr lang="en-US" sz="1200" b="1" dirty="0" smtClean="0"/>
              <a:t>Not influenced by benefits</a:t>
            </a:r>
          </a:p>
          <a:p>
            <a:pPr marL="171450" indent="-171450">
              <a:buFontTx/>
              <a:buChar char="-"/>
            </a:pPr>
            <a:endParaRPr lang="en-US" sz="1200" b="1" dirty="0" smtClean="0"/>
          </a:p>
          <a:p>
            <a:r>
              <a:rPr lang="en-US" sz="1200" b="1" dirty="0"/>
              <a:t>Donors – What's in it for Me?:</a:t>
            </a:r>
          </a:p>
          <a:p>
            <a:r>
              <a:rPr lang="en-US" sz="1200" dirty="0"/>
              <a:t>- a person who is willing to give towards a cause to better the welfare of others, but looks for a personal benefit in doing so</a:t>
            </a:r>
          </a:p>
          <a:p>
            <a:pPr algn="ctr"/>
            <a:r>
              <a:rPr lang="en-US" sz="1200" b="1" dirty="0"/>
              <a:t>			</a:t>
            </a:r>
          </a:p>
          <a:p>
            <a:pPr marL="171450" indent="-171450">
              <a:buFontTx/>
              <a:buChar char="-"/>
            </a:pPr>
            <a:r>
              <a:rPr lang="en-US" sz="1200" b="1" dirty="0" smtClean="0"/>
              <a:t>Seek </a:t>
            </a:r>
            <a:r>
              <a:rPr lang="en-US" sz="1200" b="1" dirty="0"/>
              <a:t>value in their </a:t>
            </a:r>
            <a:r>
              <a:rPr lang="en-US" sz="1200" b="1" dirty="0" smtClean="0"/>
              <a:t>donation</a:t>
            </a:r>
          </a:p>
          <a:p>
            <a:pPr marL="171450" indent="-171450">
              <a:buFontTx/>
              <a:buChar char="-"/>
            </a:pPr>
            <a:r>
              <a:rPr lang="en-US" sz="1200" b="1" dirty="0" smtClean="0"/>
              <a:t>Influenced </a:t>
            </a:r>
            <a:r>
              <a:rPr lang="en-US" sz="1200" b="1" dirty="0"/>
              <a:t>by </a:t>
            </a:r>
            <a:r>
              <a:rPr lang="en-US" sz="1200" b="1" dirty="0" smtClean="0"/>
              <a:t>gifts/benefits</a:t>
            </a:r>
          </a:p>
          <a:p>
            <a:pPr marL="171450" indent="-171450">
              <a:buFontTx/>
              <a:buChar char="-"/>
            </a:pPr>
            <a:r>
              <a:rPr lang="en-US" sz="1200" b="1" dirty="0" smtClean="0"/>
              <a:t>May </a:t>
            </a:r>
            <a:r>
              <a:rPr lang="en-US" sz="1200" b="1" dirty="0"/>
              <a:t>not realize the impact </a:t>
            </a:r>
            <a:r>
              <a:rPr lang="en-US" sz="1200" b="1" dirty="0" smtClean="0"/>
              <a:t>of </a:t>
            </a:r>
            <a:r>
              <a:rPr lang="en-US" sz="1200" b="1" dirty="0"/>
              <a:t>their </a:t>
            </a:r>
            <a:r>
              <a:rPr lang="en-US" sz="1200" b="1" dirty="0" smtClean="0"/>
              <a:t>gift</a:t>
            </a:r>
          </a:p>
          <a:p>
            <a:pPr marL="171450" indent="-171450">
              <a:buFontTx/>
              <a:buChar char="-"/>
            </a:pPr>
            <a:endParaRPr lang="en-US" sz="1200" b="1" dirty="0"/>
          </a:p>
          <a:p>
            <a:r>
              <a:rPr lang="en-US" sz="1200" b="1" dirty="0"/>
              <a:t>Current Philanthropic giving / </a:t>
            </a:r>
            <a:r>
              <a:rPr lang="en-US" sz="1200" b="1" dirty="0" smtClean="0"/>
              <a:t>WIIFM </a:t>
            </a:r>
            <a:r>
              <a:rPr lang="en-US" sz="1200" b="1" dirty="0"/>
              <a:t>trends in Arts Organizations:</a:t>
            </a:r>
          </a:p>
          <a:p>
            <a:pPr algn="ctr"/>
            <a:endParaRPr lang="en-US" sz="2800" b="1" dirty="0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685800"/>
            <a:ext cx="2439234" cy="1981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2971800"/>
            <a:ext cx="2438400" cy="1371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437" y="4664384"/>
            <a:ext cx="2393563" cy="11268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495800"/>
            <a:ext cx="24384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420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09600"/>
            <a:ext cx="800100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Membership -  Best Practices</a:t>
            </a:r>
          </a:p>
          <a:p>
            <a:endParaRPr lang="en-US" dirty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Survey your members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Would they really become Members if we didn’t offer advantages?</a:t>
            </a:r>
            <a:br>
              <a:rPr lang="en-US" sz="1200" dirty="0" smtClean="0"/>
            </a:br>
            <a:endParaRPr lang="en-US" sz="1200" dirty="0" smtClean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Provide a Valued Experience, Service &amp; Inside Information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Private Tours, Change Overs, Chats with Artistic Staff &amp; Acting Company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Member only Events, Personalized Service from Managers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Early Ordering / Special Ordering Services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Workshops &amp; Discussions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Complimentary Tickets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Access to Members areas with Complimentary Drinks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Opportunities for Special Ticket Pricing</a:t>
            </a:r>
          </a:p>
          <a:p>
            <a:pPr marL="628650" lvl="1" indent="-171450">
              <a:buFontTx/>
              <a:buChar char="-"/>
            </a:pPr>
            <a:endParaRPr lang="en-US" sz="1200" dirty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Take care of your customer!</a:t>
            </a:r>
          </a:p>
          <a:p>
            <a:pPr marL="628650" lvl="1" indent="-171450">
              <a:buFontTx/>
              <a:buChar char="-"/>
            </a:pPr>
            <a:r>
              <a:rPr lang="en-US" sz="1200" dirty="0" smtClean="0"/>
              <a:t>Provide the best customer service possible</a:t>
            </a:r>
          </a:p>
          <a:p>
            <a:pPr marL="171450" indent="-171450">
              <a:buFontTx/>
              <a:buChar char="-"/>
            </a:pPr>
            <a:endParaRPr lang="en-US" sz="1200" dirty="0"/>
          </a:p>
          <a:p>
            <a:r>
              <a:rPr lang="en-US" sz="1600" b="1" dirty="0" smtClean="0"/>
              <a:t>Donor Retention &amp; Stewardship Best Practices</a:t>
            </a:r>
          </a:p>
          <a:p>
            <a:endParaRPr lang="en-US" sz="1600" b="1" dirty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Personal visits pre show &amp; intermission from Managers, Supervisors and Onsite staff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Seat notes, Thank you cards placed on seats pre-performance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Invitations to Members areas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Face to face renewals, solicitations and customer service from Onsite staff or Membership desk 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Post-performance receptions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New Member Thank you packages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Member Newsletters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Seasonal Thank you notes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Staff – Well trained and seen all performances to prepare for discussions with patrons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249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09600"/>
            <a:ext cx="78486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Member Retention Strategies &amp; Key Points</a:t>
            </a:r>
            <a:br>
              <a:rPr lang="en-US" sz="1600" b="1" dirty="0" smtClean="0"/>
            </a:br>
            <a:endParaRPr lang="en-US" sz="1600" b="1" dirty="0" smtClean="0"/>
          </a:p>
          <a:p>
            <a:r>
              <a:rPr lang="en-US" sz="1200" dirty="0"/>
              <a:t>It is imperative that we </a:t>
            </a:r>
            <a:r>
              <a:rPr lang="en-US" sz="1200" dirty="0" smtClean="0"/>
              <a:t>retain </a:t>
            </a:r>
            <a:r>
              <a:rPr lang="en-US" sz="1200" dirty="0"/>
              <a:t>our Members as we continue to grow our </a:t>
            </a:r>
            <a:r>
              <a:rPr lang="en-US" sz="1200" dirty="0" smtClean="0"/>
              <a:t>Membership </a:t>
            </a:r>
            <a:r>
              <a:rPr lang="en-US" sz="1200" dirty="0"/>
              <a:t>base. How can we Retain and Steward our donors when there’s so many of them?</a:t>
            </a:r>
          </a:p>
          <a:p>
            <a:endParaRPr lang="en-US" sz="1200" dirty="0"/>
          </a:p>
          <a:p>
            <a:r>
              <a:rPr lang="en-US" sz="1200" dirty="0"/>
              <a:t>There are 2 ways to communicate to our Donors.</a:t>
            </a:r>
          </a:p>
          <a:p>
            <a:r>
              <a:rPr lang="en-US" sz="1200" dirty="0"/>
              <a:t>1 – Reach Many Donors at once (Postal mail, Special events, E-Mail…)</a:t>
            </a:r>
            <a:br>
              <a:rPr lang="en-US" sz="1200" dirty="0"/>
            </a:br>
            <a:r>
              <a:rPr lang="en-US" sz="1200" dirty="0"/>
              <a:t>2 – Personal Touch (Personal phone calls, Personal Letters, In Person meetings)</a:t>
            </a:r>
          </a:p>
          <a:p>
            <a:endParaRPr lang="en-US" sz="1200" dirty="0"/>
          </a:p>
          <a:p>
            <a:r>
              <a:rPr lang="en-US" sz="1200" dirty="0"/>
              <a:t>All of us are utilizing these methods, but there is room to tweak these methods to increase our retention and steward our donors at the same time.</a:t>
            </a:r>
          </a:p>
          <a:p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Reminders (sometimes donors forget)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Multi Channel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Focus on first time Members (least likely to renew)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Barriers – make it easy to give (phone, web, in person, box office, out bound, accept many payment types)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Highlight advantages (what your donors value)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Personalization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Analytics (what they say and what they do can be very different)</a:t>
            </a:r>
          </a:p>
          <a:p>
            <a:pPr marL="171450" indent="-171450">
              <a:buFontTx/>
              <a:buChar char="-"/>
            </a:pPr>
            <a:endParaRPr lang="en-US" sz="1200" dirty="0"/>
          </a:p>
          <a:p>
            <a:r>
              <a:rPr lang="en-US" sz="1600" b="1" dirty="0" smtClean="0"/>
              <a:t>Donor Loyalty</a:t>
            </a:r>
          </a:p>
          <a:p>
            <a:endParaRPr lang="en-US" sz="1200" dirty="0" smtClean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Build a good rapport with your Donors - ensures Trust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Donor Satisfaction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Donor Commitment (service, shared beliefs, understanding or organization, involvement with the organization)</a:t>
            </a:r>
          </a:p>
          <a:p>
            <a:endParaRPr 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3352664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09600"/>
            <a:ext cx="50292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 smtClean="0"/>
          </a:p>
          <a:p>
            <a:r>
              <a:rPr lang="en-US" sz="1600" b="1" dirty="0" smtClean="0"/>
              <a:t>Want to Make Changes?</a:t>
            </a:r>
            <a:r>
              <a:rPr lang="en-US" sz="1200" dirty="0" smtClean="0"/>
              <a:t/>
            </a:r>
            <a:br>
              <a:rPr lang="en-US" sz="1200" dirty="0" smtClean="0"/>
            </a:br>
            <a:endParaRPr lang="en-US" sz="1200" dirty="0" smtClean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Know </a:t>
            </a:r>
            <a:r>
              <a:rPr lang="en-US" sz="1200" dirty="0"/>
              <a:t>your </a:t>
            </a:r>
            <a:r>
              <a:rPr lang="en-US" sz="1200" dirty="0" smtClean="0"/>
              <a:t>Audience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Review </a:t>
            </a:r>
            <a:r>
              <a:rPr lang="en-US" sz="1200" dirty="0"/>
              <a:t>your </a:t>
            </a:r>
            <a:r>
              <a:rPr lang="en-US" sz="1200" dirty="0" smtClean="0"/>
              <a:t>Members’ </a:t>
            </a:r>
            <a:r>
              <a:rPr lang="en-US" sz="1200" dirty="0" smtClean="0"/>
              <a:t>feedback</a:t>
            </a:r>
            <a:endParaRPr lang="en-US" sz="1200" dirty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Analyze </a:t>
            </a:r>
            <a:r>
              <a:rPr lang="en-US" sz="1200" dirty="0"/>
              <a:t>your Members behavior patterns regularly </a:t>
            </a:r>
            <a:r>
              <a:rPr lang="en-US" sz="1200" dirty="0" smtClean="0"/>
              <a:t>and track </a:t>
            </a:r>
            <a:r>
              <a:rPr lang="en-US" sz="1200" dirty="0"/>
              <a:t>the results of your </a:t>
            </a:r>
            <a:r>
              <a:rPr lang="en-US" sz="1200" dirty="0" smtClean="0"/>
              <a:t>changes</a:t>
            </a:r>
            <a:endParaRPr lang="en-US" sz="1200" dirty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Review </a:t>
            </a:r>
            <a:r>
              <a:rPr lang="en-US" sz="1200" dirty="0"/>
              <a:t>the value of your benefits </a:t>
            </a:r>
            <a:r>
              <a:rPr lang="en-US" sz="1200" dirty="0" smtClean="0"/>
              <a:t>regularly</a:t>
            </a:r>
            <a:endParaRPr lang="en-US" sz="1200" dirty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Review </a:t>
            </a:r>
            <a:r>
              <a:rPr lang="en-US" sz="1200" dirty="0"/>
              <a:t>your attendance to special </a:t>
            </a:r>
            <a:r>
              <a:rPr lang="en-US" sz="1200" dirty="0" smtClean="0"/>
              <a:t>events</a:t>
            </a:r>
            <a:endParaRPr lang="en-US" sz="1200" dirty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Prepare </a:t>
            </a:r>
            <a:r>
              <a:rPr lang="en-US" sz="1200" dirty="0"/>
              <a:t>ahead for feedback on your </a:t>
            </a:r>
            <a:r>
              <a:rPr lang="en-US" sz="1200" dirty="0" smtClean="0"/>
              <a:t>changes</a:t>
            </a:r>
            <a:endParaRPr lang="en-US" sz="1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151999"/>
            <a:ext cx="3679946" cy="245329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3151999"/>
            <a:ext cx="2922290" cy="24532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000" y="2742574"/>
            <a:ext cx="8229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Complimentary </a:t>
            </a:r>
            <a:r>
              <a:rPr lang="en-US" sz="1200" b="1" dirty="0" smtClean="0"/>
              <a:t>cookies removed from Members area…                           </a:t>
            </a:r>
            <a:r>
              <a:rPr lang="en-US" sz="1200" b="1" dirty="0" smtClean="0"/>
              <a:t>Complimentary </a:t>
            </a:r>
            <a:r>
              <a:rPr lang="en-US" sz="1200" b="1" dirty="0"/>
              <a:t>wine added to Members area</a:t>
            </a:r>
            <a:r>
              <a:rPr lang="en-US" sz="1200" b="1" dirty="0" smtClean="0"/>
              <a:t>...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671931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09600"/>
            <a:ext cx="800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/>
              <a:t>Questions for your Organization</a:t>
            </a:r>
          </a:p>
          <a:p>
            <a:endParaRPr lang="en-US" sz="1200" dirty="0" smtClean="0"/>
          </a:p>
          <a:p>
            <a:pPr marL="171450" indent="-171450">
              <a:buFontTx/>
              <a:buChar char="-"/>
            </a:pPr>
            <a:r>
              <a:rPr lang="en-US" sz="1200" dirty="0" smtClean="0"/>
              <a:t>How do you retain low end donors? 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How do you use Tessitura to find this information out?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Have </a:t>
            </a:r>
            <a:r>
              <a:rPr lang="en-US" sz="1200" dirty="0"/>
              <a:t>you reviewed your </a:t>
            </a:r>
            <a:r>
              <a:rPr lang="en-US" sz="1200" dirty="0" smtClean="0"/>
              <a:t>Membership advantages recently </a:t>
            </a:r>
            <a:r>
              <a:rPr lang="en-US" sz="1200" dirty="0" smtClean="0"/>
              <a:t>to </a:t>
            </a:r>
            <a:r>
              <a:rPr lang="en-US" sz="1200" dirty="0"/>
              <a:t>ensure your </a:t>
            </a:r>
            <a:r>
              <a:rPr lang="en-US" sz="1200" dirty="0" smtClean="0"/>
              <a:t>Members </a:t>
            </a:r>
            <a:r>
              <a:rPr lang="en-US" sz="1200" dirty="0"/>
              <a:t>value what you </a:t>
            </a:r>
            <a:r>
              <a:rPr lang="en-US" sz="1200" dirty="0" smtClean="0"/>
              <a:t>offer?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Are </a:t>
            </a:r>
            <a:r>
              <a:rPr lang="en-US" sz="1200" dirty="0"/>
              <a:t>you analyzing your </a:t>
            </a:r>
            <a:r>
              <a:rPr lang="en-US" sz="1200" dirty="0" smtClean="0"/>
              <a:t>Member </a:t>
            </a:r>
            <a:r>
              <a:rPr lang="en-US" sz="1200" dirty="0"/>
              <a:t>behaviors and tracking your results as you make </a:t>
            </a:r>
            <a:r>
              <a:rPr lang="en-US" sz="1200" dirty="0" smtClean="0"/>
              <a:t>changes?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Are </a:t>
            </a:r>
            <a:r>
              <a:rPr lang="en-US" sz="1200" dirty="0"/>
              <a:t>you positioning your outbound calls to retain and steward your donors efficiently</a:t>
            </a:r>
            <a:r>
              <a:rPr lang="en-US" sz="1200" dirty="0" smtClean="0"/>
              <a:t>?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What do you think about becoming a </a:t>
            </a:r>
            <a:r>
              <a:rPr lang="en-US" sz="1200" dirty="0" smtClean="0"/>
              <a:t>Member </a:t>
            </a:r>
            <a:r>
              <a:rPr lang="en-US" sz="1200" dirty="0" smtClean="0"/>
              <a:t>of the Stratford Festival or The Shaw Festival?</a:t>
            </a:r>
          </a:p>
          <a:p>
            <a:pPr marL="171450" indent="-171450">
              <a:buFontTx/>
              <a:buChar char="-"/>
            </a:pPr>
            <a:r>
              <a:rPr lang="en-US" sz="1200" dirty="0" smtClean="0"/>
              <a:t>How did the above question get there… </a:t>
            </a:r>
            <a:r>
              <a:rPr lang="en-US" sz="1200" dirty="0" err="1" smtClean="0"/>
              <a:t>hummm</a:t>
            </a:r>
            <a:r>
              <a:rPr lang="en-US" sz="1200" dirty="0" smtClean="0"/>
              <a:t>… fundraisers… </a:t>
            </a:r>
            <a:r>
              <a:rPr lang="en-US" sz="1200" dirty="0" smtClean="0">
                <a:sym typeface="Wingdings" panose="05000000000000000000" pitchFamily="2" charset="2"/>
              </a:rPr>
              <a:t></a:t>
            </a:r>
          </a:p>
          <a:p>
            <a:pPr marL="171450" indent="-171450">
              <a:buFontTx/>
              <a:buChar char="-"/>
            </a:pPr>
            <a:endParaRPr lang="en-US" sz="1200" dirty="0">
              <a:sym typeface="Wingdings" panose="05000000000000000000" pitchFamily="2" charset="2"/>
            </a:endParaRPr>
          </a:p>
          <a:p>
            <a:r>
              <a:rPr lang="en-US" sz="1200" dirty="0" smtClean="0">
                <a:sym typeface="Wingdings" panose="05000000000000000000" pitchFamily="2" charset="2"/>
              </a:rPr>
              <a:t>Thank you all for your participation and joining our session!</a:t>
            </a:r>
          </a:p>
          <a:p>
            <a:endParaRPr lang="en-US" sz="1200" dirty="0">
              <a:sym typeface="Wingdings" panose="05000000000000000000" pitchFamily="2" charset="2"/>
            </a:endParaRPr>
          </a:p>
          <a:p>
            <a:r>
              <a:rPr lang="en-US" sz="1200" dirty="0" smtClean="0">
                <a:sym typeface="Wingdings" panose="05000000000000000000" pitchFamily="2" charset="2"/>
              </a:rPr>
              <a:t>-</a:t>
            </a:r>
            <a:r>
              <a:rPr lang="en-US" sz="1200" dirty="0" err="1" smtClean="0">
                <a:sym typeface="Wingdings" panose="05000000000000000000" pitchFamily="2" charset="2"/>
              </a:rPr>
              <a:t>Ceairy</a:t>
            </a:r>
            <a:r>
              <a:rPr lang="en-US" sz="1200" dirty="0" smtClean="0">
                <a:sym typeface="Wingdings" panose="05000000000000000000" pitchFamily="2" charset="2"/>
              </a:rPr>
              <a:t> Free and Tim Czaban</a:t>
            </a:r>
            <a:endParaRPr lang="en-US" sz="1200" dirty="0"/>
          </a:p>
          <a:p>
            <a:pPr marL="171450" indent="-171450">
              <a:buFontTx/>
              <a:buChar char="-"/>
            </a:pPr>
            <a:endParaRPr lang="en-US" sz="1200" dirty="0"/>
          </a:p>
          <a:p>
            <a:pPr marL="171450" indent="-171450">
              <a:buFontTx/>
              <a:buChar char="-"/>
            </a:pPr>
            <a:endParaRPr lang="en-US" sz="1200" dirty="0" smtClean="0"/>
          </a:p>
          <a:p>
            <a:pPr marL="171450" indent="-171450">
              <a:buFontTx/>
              <a:buChar char="-"/>
            </a:pPr>
            <a:endParaRPr lang="en-US" sz="1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581400"/>
            <a:ext cx="3105150" cy="14594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319" y="3657892"/>
            <a:ext cx="3843784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22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B42413E-C361-42C6-8A9C-EC0D7786D1F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1850</Words>
  <Application>Microsoft Office PowerPoint</Application>
  <PresentationFormat>On-screen Show (4:3)</PresentationFormat>
  <Paragraphs>308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Franklin Gothic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2015-04-28T13:32:01Z</dcterms:created>
  <dcterms:modified xsi:type="dcterms:W3CDTF">2015-05-01T15:58:10Z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TC024238889991</vt:lpwstr>
  </property>
</Properties>
</file>